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6858000" cx="12192000"/>
  <p:notesSz cx="7099300" cy="10234600"/>
  <p:embeddedFontLst>
    <p:embeddedFont>
      <p:font typeface="Merriweather"/>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23" roundtripDataSignature="AMtx7miClIMOK/i8wHKW+FseaGEUM5BS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9EC9768-A628-4FFC-AEC0-09439DF764A5}">
  <a:tblStyle styleId="{79EC9768-A628-4FFC-AEC0-09439DF764A5}"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bold.fntdata"/><Relationship Id="rId11" Type="http://schemas.openxmlformats.org/officeDocument/2006/relationships/slide" Target="slides/slide5.xml"/><Relationship Id="rId22" Type="http://schemas.openxmlformats.org/officeDocument/2006/relationships/font" Target="fonts/Merriweather-boldItalic.fntdata"/><Relationship Id="rId10" Type="http://schemas.openxmlformats.org/officeDocument/2006/relationships/slide" Target="slides/slide4.xml"/><Relationship Id="rId21" Type="http://schemas.openxmlformats.org/officeDocument/2006/relationships/font" Target="fonts/Merriweather-italic.fntdata"/><Relationship Id="rId13" Type="http://schemas.openxmlformats.org/officeDocument/2006/relationships/slide" Target="slides/slide7.xml"/><Relationship Id="rId12" Type="http://schemas.openxmlformats.org/officeDocument/2006/relationships/slide" Target="slides/slide6.xml"/><Relationship Id="rId23" Type="http://customschemas.google.com/relationships/presentationmetadata" Target="meta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font" Target="fonts/Merriweather-regular.fntdata"/><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4"/>
            <a:ext cx="3076364"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1293" y="4"/>
            <a:ext cx="3076364"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7838" y="12779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9930" y="4925407"/>
            <a:ext cx="567944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6364"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doc.ffg.at/s/vdb/public/node/content/8nKEL-hcRnqkwYOL8MHgxg/1.0?a=true"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si.fraunhofer.de/content/dam/isi/dokumente/ccx/2013/Umweltforschungsplan_FKZ-370946130.pdf"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eyondbenign.org/bbdocs/curriculum/higher-ed/Green_Chemistry_Principles_and_Lab_Practices.pdf"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sites/default/files/medien/1968/publikationen/161215_uba_fb_chemikalien_dt_bf.pdf"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rnd.de/wirtschaft/made-in-germany-was-die-welt-aus-deutschland-kauft-EVIREPTUV5E27FPOQIMG2SLTY4.html" TargetMode="External"/><Relationship Id="rId3" Type="http://schemas.openxmlformats.org/officeDocument/2006/relationships/hyperlink" Target="https://de.statista.com/statistik/daten/studie/5529/umfrage/export-chemischer-erzeugnisse-aus-deutschland-nach-sparten/" TargetMode="External"/><Relationship Id="rId4" Type="http://schemas.openxmlformats.org/officeDocument/2006/relationships/hyperlink" Target="http://www.hamburg-container.com/containerladung.html" TargetMode="External"/><Relationship Id="rId5" Type="http://schemas.openxmlformats.org/officeDocument/2006/relationships/hyperlink" Target="https://www.abendblatt.de/hamburg-tipps/kinder/kinder/article134171302/Eine-Seemeile-entspricht-genau-1852-Meter.html"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8:notes"/>
          <p:cNvSpPr/>
          <p:nvPr>
            <p:ph idx="2" type="sldImg"/>
          </p:nvPr>
        </p:nvSpPr>
        <p:spPr>
          <a:xfrm>
            <a:off x="477838"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38:notes"/>
          <p:cNvSpPr txBox="1"/>
          <p:nvPr>
            <p:ph idx="1" type="body"/>
          </p:nvPr>
        </p:nvSpPr>
        <p:spPr>
          <a:xfrm>
            <a:off x="479104" y="3888001"/>
            <a:ext cx="6141092" cy="5931877"/>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77" name="Google Shape;77;p38: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28584da1b7_0_464:notes"/>
          <p:cNvSpPr/>
          <p:nvPr>
            <p:ph idx="2" type="sldImg"/>
          </p:nvPr>
        </p:nvSpPr>
        <p:spPr>
          <a:xfrm>
            <a:off x="477838"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g228584da1b7_0_464:notes"/>
          <p:cNvSpPr txBox="1"/>
          <p:nvPr>
            <p:ph idx="1" type="body"/>
          </p:nvPr>
        </p:nvSpPr>
        <p:spPr>
          <a:xfrm>
            <a:off x="479103" y="3888000"/>
            <a:ext cx="6141080" cy="54774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Clr>
                <a:srgbClr val="000000"/>
              </a:buClr>
              <a:buSzPts val="1400"/>
              <a:buFont typeface="Arial"/>
              <a:buNone/>
            </a:pPr>
            <a:r>
              <a:rPr lang="de-DE">
                <a:solidFill>
                  <a:schemeClr val="dk1"/>
                </a:solidFill>
              </a:rPr>
              <a:t>Hierarchische Typologie kreislaufwirtschaftlicher Maßnahmen zur Erhöhung der Zirkularität. </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1. Refuse: Überflüssig machen. Produkte werden überflüssig, der Produktnutzen wird anders erbracht</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2. Rethink: Neu denken und zirkulär designen. Produkte neu gestalten und intensiver nutzen, z.B. durch Teilen.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3. Reduce: Reduzieren. Steigerung der Effizienz bei der Produktherstellung oder -nutzung durch geringeren Verbrauch von natürlichen Ressourcen und Materialien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4. Reuse: Wiederverwenden. Funktionsfähige Produkte wiederverwenden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5. Repair: Reparatur. Produkte warten und durch Reparatur weiternutzen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6. Refurbish: Verbessern. Alte Produkte aufarbeiten und auf den neuesten Stand bringen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7. Remanufacture: Wiederaufbereiten. Teile aus defekten Produkten für neue Produkte nutzen, die dieselben Funktionen erfüllen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8. Repurpose: Anders weiternutzen. Teile aus defekten Produkten für neue Produkte nutzen, die andere Funktionen erfüllen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9. Recycle: Recycling. Aufbereiten von Materialien, um eine hohe Qualität zu erhalten und sie wieder in den Materialkreislauf zurückführen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10. Recover: Thermische Verwertung mit Energierückgewinnung</a:t>
            </a:r>
            <a:endParaRPr>
              <a:solidFill>
                <a:schemeClr val="dk1"/>
              </a:solidFill>
            </a:endParaRPr>
          </a:p>
          <a:p>
            <a:pPr indent="0" lvl="0" marL="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Welche Prinzipien ließen sich in Ihrem Betrieb möglicherweise verwirklichen? Diskutieren Sie Strategien und Möglichkeiten</a:t>
            </a:r>
            <a:endParaRPr>
              <a:solidFill>
                <a:schemeClr val="dk1"/>
              </a:solidFill>
            </a:endParaRPr>
          </a:p>
          <a:p>
            <a:pPr indent="0" lvl="0" marL="0" rtl="0" algn="l">
              <a:lnSpc>
                <a:spcPct val="100000"/>
              </a:lnSpc>
              <a:spcBef>
                <a:spcPts val="0"/>
              </a:spcBef>
              <a:spcAft>
                <a:spcPts val="0"/>
              </a:spcAft>
              <a:buSzPts val="140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a:t>
            </a:r>
            <a:endParaRPr>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(BMWK 2022): Österreichisches Bundesministerium für Klimaschutz, Umwelt, Energie, Mobilität, Innovation und Technologie (BMWK): FTI-Initiative Kreislaufwirtschaft - Österreich auf dem Weg zu einer nachhaltigen und zirkulären Gesellschaft. Online: </a:t>
            </a:r>
            <a:r>
              <a:rPr lang="de-DE" sz="1100" u="sng">
                <a:solidFill>
                  <a:schemeClr val="dk1"/>
                </a:solidFill>
                <a:hlinkClick r:id="rId2">
                  <a:extLst>
                    <a:ext uri="{A12FA001-AC4F-418D-AE19-62706E023703}">
                      <ahyp:hlinkClr val="tx"/>
                    </a:ext>
                  </a:extLst>
                </a:hlinkClick>
              </a:rPr>
              <a:t>https://fdoc.ffg.at/s/vdb/public/node/content/8nKEL-hcRnqkwYOL8MHgxg/1.0?a=true</a:t>
            </a:r>
            <a:r>
              <a:rPr lang="de-DE" sz="1100">
                <a:solidFill>
                  <a:schemeClr val="dk1"/>
                </a:solidFill>
              </a:rPr>
              <a:t> </a:t>
            </a:r>
            <a:endParaRPr sz="1100">
              <a:solidFill>
                <a:schemeClr val="dk1"/>
              </a:solidFill>
            </a:endParaRPr>
          </a:p>
        </p:txBody>
      </p:sp>
      <p:sp>
        <p:nvSpPr>
          <p:cNvPr id="251" name="Google Shape;251;g228584da1b7_0_464: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5ef8501f7f_0_0:notes"/>
          <p:cNvSpPr/>
          <p:nvPr>
            <p:ph idx="2" type="sldImg"/>
          </p:nvPr>
        </p:nvSpPr>
        <p:spPr>
          <a:xfrm>
            <a:off x="222250" y="179388"/>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g25ef8501f7f_0_0:notes"/>
          <p:cNvSpPr txBox="1"/>
          <p:nvPr>
            <p:ph idx="1" type="body"/>
          </p:nvPr>
        </p:nvSpPr>
        <p:spPr>
          <a:xfrm>
            <a:off x="223688" y="3995999"/>
            <a:ext cx="6651937" cy="62386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50" u="none" strike="noStrike">
                <a:solidFill>
                  <a:schemeClr val="dk1"/>
                </a:solidFill>
                <a:latin typeface="Calibri"/>
                <a:ea typeface="Calibri"/>
                <a:cs typeface="Calibri"/>
                <a:sym typeface="Calibri"/>
              </a:rPr>
              <a:t>Beschreibung</a:t>
            </a:r>
            <a:endParaRPr sz="105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0" i="0" lang="de-DE" sz="1050" u="none" cap="none" strike="noStrike">
                <a:solidFill>
                  <a:schemeClr val="dk1"/>
                </a:solidFill>
                <a:latin typeface="Calibri"/>
                <a:ea typeface="Calibri"/>
                <a:cs typeface="Calibri"/>
                <a:sym typeface="Calibri"/>
              </a:rPr>
              <a:t>O</a:t>
            </a:r>
            <a:r>
              <a:rPr lang="de-DE" sz="1050">
                <a:solidFill>
                  <a:schemeClr val="dk1"/>
                </a:solidFill>
                <a:latin typeface="Calibri"/>
                <a:ea typeface="Calibri"/>
                <a:cs typeface="Calibri"/>
                <a:sym typeface="Calibri"/>
              </a:rPr>
              <a:t>hne eine intakte Umwelt kann die Gesellschaft nicht überleben, weswegen auf die Nutzung der natürlichen Ressourcen und den Erhalt von Lebensraum besonders geachtet werden muss. Unsere Gesellschaft und unsere Wirtschaft sind in die </a:t>
            </a:r>
            <a:r>
              <a:rPr b="0" i="0" lang="de-DE" sz="1050" u="none" cap="none" strike="noStrike">
                <a:solidFill>
                  <a:schemeClr val="dk1"/>
                </a:solidFill>
                <a:latin typeface="Calibri"/>
                <a:ea typeface="Calibri"/>
                <a:cs typeface="Calibri"/>
                <a:sym typeface="Calibri"/>
              </a:rPr>
              <a:t>Biosphäre eingebettet, sie ist die Basis für alles. Das Cake-Prinzip bedeutet „</a:t>
            </a:r>
            <a:r>
              <a:rPr b="0" i="1" lang="de-DE" sz="105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50" u="none" cap="none" strike="noStrike">
                <a:solidFill>
                  <a:schemeClr val="dk1"/>
                </a:solidFill>
                <a:latin typeface="Calibri"/>
                <a:ea typeface="Calibri"/>
                <a:cs typeface="Calibri"/>
                <a:sym typeface="Calibri"/>
              </a:rPr>
              <a:t>“</a:t>
            </a:r>
            <a:r>
              <a:rPr b="0" i="1" lang="de-DE" sz="105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a:t>
            </a:r>
            <a:r>
              <a:rPr b="0" i="0" lang="de-DE" sz="1050">
                <a:solidFill>
                  <a:schemeClr val="dk1"/>
                </a:solidFill>
                <a:latin typeface="Calibri"/>
                <a:ea typeface="Calibri"/>
                <a:cs typeface="Calibri"/>
                <a:sym typeface="Calibri"/>
              </a:rPr>
              <a:t>Stockholm Resilience Centre o.J.). Auf der Basis der Biosphäre werden </a:t>
            </a:r>
            <a:r>
              <a:rPr lang="de-DE" sz="1050">
                <a:solidFill>
                  <a:schemeClr val="dk1"/>
                </a:solidFill>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a:p>
          <a:p>
            <a:pPr indent="0" lvl="0" marL="0" rtl="0" algn="l">
              <a:lnSpc>
                <a:spcPct val="100000"/>
              </a:lnSpc>
              <a:spcBef>
                <a:spcPts val="0"/>
              </a:spcBef>
              <a:spcAft>
                <a:spcPts val="0"/>
              </a:spcAft>
              <a:buSzPts val="1400"/>
              <a:buNone/>
            </a:pPr>
            <a:r>
              <a:rPr lang="de-DE" sz="1050">
                <a:solidFill>
                  <a:schemeClr val="dk1"/>
                </a:solidFill>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Ministerien bestätigt (Bundesregierung o.J.). </a:t>
            </a:r>
            <a:endParaRPr/>
          </a:p>
          <a:p>
            <a:pPr indent="0" lvl="0" marL="0" rtl="0" algn="l">
              <a:lnSpc>
                <a:spcPct val="100000"/>
              </a:lnSpc>
              <a:spcBef>
                <a:spcPts val="200"/>
              </a:spcBef>
              <a:spcAft>
                <a:spcPts val="0"/>
              </a:spcAft>
              <a:buSzPts val="1400"/>
              <a:buNone/>
            </a:pPr>
            <a:r>
              <a:rPr b="1" lang="de-DE" sz="1050">
                <a:solidFill>
                  <a:schemeClr val="dk1"/>
                </a:solidFill>
                <a:latin typeface="Calibri"/>
                <a:ea typeface="Calibri"/>
                <a:cs typeface="Calibri"/>
                <a:sym typeface="Calibri"/>
              </a:rPr>
              <a:t>Aufgabe</a:t>
            </a:r>
            <a:endParaRPr/>
          </a:p>
          <a:p>
            <a:pPr indent="0" lvl="0" marL="0" rtl="0" algn="l">
              <a:lnSpc>
                <a:spcPct val="100000"/>
              </a:lnSpc>
              <a:spcBef>
                <a:spcPts val="200"/>
              </a:spcBef>
              <a:spcAft>
                <a:spcPts val="0"/>
              </a:spcAft>
              <a:buSzPts val="1400"/>
              <a:buNone/>
            </a:pPr>
            <a:r>
              <a:rPr lang="de-DE" sz="1050">
                <a:solidFill>
                  <a:schemeClr val="dk1"/>
                </a:solidFill>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200"/>
              </a:spcBef>
              <a:spcAft>
                <a:spcPts val="0"/>
              </a:spcAft>
              <a:buClr>
                <a:srgbClr val="000000"/>
              </a:buClr>
              <a:buSzPts val="1050"/>
              <a:buFont typeface="Arial"/>
              <a:buChar char="•"/>
            </a:pPr>
            <a:r>
              <a:rPr lang="de-DE" sz="1050">
                <a:solidFill>
                  <a:schemeClr val="dk1"/>
                </a:solidFill>
                <a:latin typeface="Calibri"/>
                <a:ea typeface="Calibri"/>
                <a:cs typeface="Calibri"/>
                <a:sym typeface="Calibri"/>
              </a:rPr>
              <a:t>Welche Rolle spielen die SDG für Ihr Unternehmen</a:t>
            </a:r>
            <a:endParaRPr b="0" i="0" sz="105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b="0" i="0" lang="de-DE" sz="1050" u="none" cap="none" strike="noStrike">
                <a:solidFill>
                  <a:schemeClr val="dk1"/>
                </a:solidFill>
                <a:latin typeface="Calibri"/>
                <a:ea typeface="Calibri"/>
                <a:cs typeface="Calibri"/>
                <a:sym typeface="Calibri"/>
              </a:rPr>
              <a:t>Wie stellen Sie Ihr Unternehmen für die Zukunft auf?</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50">
                <a:solidFill>
                  <a:schemeClr val="dk1"/>
                </a:solidFill>
                <a:latin typeface="Calibri"/>
                <a:ea typeface="Calibri"/>
                <a:cs typeface="Calibri"/>
                <a:sym typeface="Calibri"/>
              </a:rPr>
              <a:t>Quellen und Abbildung</a:t>
            </a:r>
            <a:endParaRPr/>
          </a:p>
          <a:p>
            <a:pPr indent="-171450" lvl="0" marL="171450" marR="0" rtl="0" algn="l">
              <a:lnSpc>
                <a:spcPct val="100000"/>
              </a:lnSpc>
              <a:spcBef>
                <a:spcPts val="200"/>
              </a:spcBef>
              <a:spcAft>
                <a:spcPts val="0"/>
              </a:spcAft>
              <a:buClr>
                <a:schemeClr val="dk1"/>
              </a:buClr>
              <a:buSzPts val="1200"/>
              <a:buFont typeface="Arial"/>
              <a:buChar char="•"/>
            </a:pPr>
            <a:r>
              <a:rPr b="0" lang="de-DE" sz="900">
                <a:solidFill>
                  <a:schemeClr val="dk1"/>
                </a:solidFill>
                <a:latin typeface="Calibri"/>
                <a:ea typeface="Calibri"/>
                <a:cs typeface="Calibri"/>
                <a:sym typeface="Calibri"/>
              </a:rPr>
              <a:t>Cake: Stockholm Resilience Centre (o.J.): </a:t>
            </a:r>
            <a:r>
              <a:rPr b="0" i="0" lang="de-DE" sz="9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solidFill>
                  <a:schemeClr val="dk1"/>
                </a:solidFill>
                <a:latin typeface="Calibri"/>
                <a:ea typeface="Calibri"/>
                <a:cs typeface="Calibri"/>
                <a:sym typeface="Calibri"/>
              </a:rPr>
              <a:t>(Lizenz: </a:t>
            </a:r>
            <a:r>
              <a:rPr b="0" i="0" lang="de-DE" sz="9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9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a:solidFill>
                <a:schemeClr val="dk1"/>
              </a:solidFill>
              <a:latin typeface="Calibri"/>
              <a:ea typeface="Calibri"/>
              <a:cs typeface="Calibri"/>
              <a:sym typeface="Calibri"/>
            </a:endParaRPr>
          </a:p>
          <a:p>
            <a:pPr indent="-228600" lvl="0" marL="457200" marR="0" rtl="0" algn="l">
              <a:lnSpc>
                <a:spcPct val="100000"/>
              </a:lnSpc>
              <a:spcBef>
                <a:spcPts val="0"/>
              </a:spcBef>
              <a:spcAft>
                <a:spcPts val="200"/>
              </a:spcAft>
              <a:buClr>
                <a:srgbClr val="000000"/>
              </a:buClr>
              <a:buSzPts val="1400"/>
              <a:buFont typeface="Arial"/>
              <a:buNone/>
            </a:pPr>
            <a:r>
              <a:t/>
            </a:r>
            <a:endParaRPr b="1" sz="1050">
              <a:solidFill>
                <a:schemeClr val="dk1"/>
              </a:solidFill>
              <a:latin typeface="Calibri"/>
              <a:ea typeface="Calibri"/>
              <a:cs typeface="Calibri"/>
              <a:sym typeface="Calibri"/>
            </a:endParaRPr>
          </a:p>
        </p:txBody>
      </p:sp>
      <p:sp>
        <p:nvSpPr>
          <p:cNvPr id="268" name="Google Shape;268;g25ef8501f7f_0_0: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8bd3d1c9e5_0_0:notes"/>
          <p:cNvSpPr/>
          <p:nvPr>
            <p:ph idx="2" type="sldImg"/>
          </p:nvPr>
        </p:nvSpPr>
        <p:spPr>
          <a:xfrm>
            <a:off x="479104" y="287338"/>
            <a:ext cx="61410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g28bd3d1c9e5_0_0:notes"/>
          <p:cNvSpPr txBox="1"/>
          <p:nvPr>
            <p:ph idx="1" type="body"/>
          </p:nvPr>
        </p:nvSpPr>
        <p:spPr>
          <a:xfrm>
            <a:off x="479086" y="3744000"/>
            <a:ext cx="61410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477838"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479104" y="3888001"/>
            <a:ext cx="6141092" cy="631910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lang="de-DE" sz="1100"/>
              <a:t>Der Klimawandel wird zum größten Teil direkt durch die Verbrennung fossiler Energieträger wie Kohle, Öl und Gas hervorgebracht. Wenn wir einen Blick auf unser Leben werfen und bilanzieren, welche Teilbereiche für die Emissionen von Treibhausgas-Äquivalenten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sz="1100"/>
          </a:p>
          <a:p>
            <a:pPr indent="-171450" lvl="0" marL="171450" rtl="0" algn="l">
              <a:lnSpc>
                <a:spcPct val="100000"/>
              </a:lnSpc>
              <a:spcBef>
                <a:spcPts val="0"/>
              </a:spcBef>
              <a:spcAft>
                <a:spcPts val="0"/>
              </a:spcAft>
              <a:buSzPts val="1100"/>
              <a:buFont typeface="Arial"/>
              <a:buChar char="•"/>
            </a:pPr>
            <a:r>
              <a:rPr lang="de-DE" sz="1100"/>
              <a:t>Wohnen mit 18%: Hier kann Heizwärme eingespart werden durch ein Herunterdrehen der Heizung oder durch eine Wärmedämmung des Gebäudes. Dies trifft auf Labore und Arbeitsräume ebenso zu, wie auf Wohngebäude.</a:t>
            </a:r>
            <a:endParaRPr sz="1100"/>
          </a:p>
          <a:p>
            <a:pPr indent="-171450" lvl="0" marL="171450" rtl="0" algn="l">
              <a:lnSpc>
                <a:spcPct val="100000"/>
              </a:lnSpc>
              <a:spcBef>
                <a:spcPts val="0"/>
              </a:spcBef>
              <a:spcAft>
                <a:spcPts val="0"/>
              </a:spcAft>
              <a:buSzPts val="1100"/>
              <a:buFont typeface="Arial"/>
              <a:buChar char="•"/>
            </a:pPr>
            <a:r>
              <a:rPr lang="de-DE" sz="1100"/>
              <a:t>Strom mit 6%: Durch die Nutzung möglichst stromsparender Geräte kann eine gleiche Leistung erbracht werden, die aber viel weniger Strom verbraucht.</a:t>
            </a:r>
            <a:endParaRPr sz="1100"/>
          </a:p>
          <a:p>
            <a:pPr indent="-171450" lvl="0" marL="171450" rtl="0" algn="l">
              <a:lnSpc>
                <a:spcPct val="100000"/>
              </a:lnSpc>
              <a:spcBef>
                <a:spcPts val="0"/>
              </a:spcBef>
              <a:spcAft>
                <a:spcPts val="0"/>
              </a:spcAft>
              <a:buSzPts val="1100"/>
              <a:buFont typeface="Arial"/>
              <a:buChar char="•"/>
            </a:pPr>
            <a:r>
              <a:rPr lang="de-DE" sz="1100"/>
              <a:t>Mobilität mit 19%: Einfach weniger Autofahren und stattdessen Bahn, Bus oder Fahrrad nutzen oder viele Strecken zu Fuß zurücklegen. Den Urlaub lieber mit der Bahn oder dem Fernbus antreten.</a:t>
            </a:r>
            <a:endParaRPr sz="1100"/>
          </a:p>
          <a:p>
            <a:pPr indent="-171450" lvl="0" marL="171450" rtl="0" algn="l">
              <a:lnSpc>
                <a:spcPct val="100000"/>
              </a:lnSpc>
              <a:spcBef>
                <a:spcPts val="0"/>
              </a:spcBef>
              <a:spcAft>
                <a:spcPts val="0"/>
              </a:spcAft>
              <a:buSzPts val="1100"/>
              <a:buFont typeface="Arial"/>
              <a:buChar char="•"/>
            </a:pPr>
            <a:r>
              <a:rPr lang="de-DE" sz="1100"/>
              <a:t>Ernährung mit 15%: Man muss sich nicht vegan ernähren, es bringt schon viel, den Konsum von Rindfleisch zu reduzieren, insgesamt weniger Fleisch und Reis isst und den Anteil an hochfetthaltigen Milchprodukten (vor allem Käse und Butter) verringert.</a:t>
            </a:r>
            <a:endParaRPr sz="1100"/>
          </a:p>
          <a:p>
            <a:pPr indent="0" lvl="0" marL="0" rtl="0" algn="l">
              <a:lnSpc>
                <a:spcPct val="100000"/>
              </a:lnSpc>
              <a:spcBef>
                <a:spcPts val="300"/>
              </a:spcBef>
              <a:spcAft>
                <a:spcPts val="0"/>
              </a:spcAft>
              <a:buSzPts val="1100"/>
              <a:buFont typeface="Arial"/>
              <a:buNone/>
            </a:pPr>
            <a:r>
              <a:rPr b="1" lang="de-DE" sz="1100"/>
              <a:t>Aufgabe</a:t>
            </a:r>
            <a:endParaRPr sz="1100"/>
          </a:p>
          <a:p>
            <a:pPr indent="-171450" lvl="0" marL="171450" rtl="0" algn="l">
              <a:lnSpc>
                <a:spcPct val="100000"/>
              </a:lnSpc>
              <a:spcBef>
                <a:spcPts val="0"/>
              </a:spcBef>
              <a:spcAft>
                <a:spcPts val="0"/>
              </a:spcAft>
              <a:buSzPts val="1100"/>
              <a:buFont typeface="Arial"/>
              <a:buChar char="•"/>
            </a:pPr>
            <a:r>
              <a:rPr lang="de-DE" sz="1100"/>
              <a:t>In welchen Lebensbereichen finden die Produkte ihres Betriebes Anwendung? </a:t>
            </a:r>
            <a:endParaRPr sz="1100"/>
          </a:p>
          <a:p>
            <a:pPr indent="-174625" lvl="1" marL="357188" rtl="0" algn="l">
              <a:lnSpc>
                <a:spcPct val="100000"/>
              </a:lnSpc>
              <a:spcBef>
                <a:spcPts val="0"/>
              </a:spcBef>
              <a:spcAft>
                <a:spcPts val="0"/>
              </a:spcAft>
              <a:buSzPts val="1100"/>
              <a:buFont typeface="Arial"/>
              <a:buChar char="•"/>
            </a:pPr>
            <a:r>
              <a:rPr lang="de-DE" sz="1100"/>
              <a:t>Bsp. sonstiger Konsum: Flammschutzmittel in elektronischen Geräten, Kuscheltieren und Polstermöbeln; Weichmacher in Plastikspielzeugen, Luftmatratzen oder Elektronikprodukten; Farbstoffe (chemisch synthetisiertes Azorubin) in Arzneimitteln und Kosmetika, Enzyme u.ä. in Reinigungs- und Hygienemitteln; Arzneimittel und indirekt Diagnostika</a:t>
            </a:r>
            <a:endParaRPr sz="1100"/>
          </a:p>
          <a:p>
            <a:pPr indent="-174625" lvl="1" marL="357188" rtl="0" algn="l">
              <a:lnSpc>
                <a:spcPct val="100000"/>
              </a:lnSpc>
              <a:spcBef>
                <a:spcPts val="0"/>
              </a:spcBef>
              <a:spcAft>
                <a:spcPts val="0"/>
              </a:spcAft>
              <a:buSzPts val="1100"/>
              <a:buFont typeface="Arial"/>
              <a:buChar char="•"/>
            </a:pPr>
            <a:r>
              <a:rPr lang="de-DE" sz="1100"/>
              <a:t>Bsp. Ernährung: Farbstoffe (chemisch synthetisiertes Azorubin), Säurungsmittel (mikrobiologisch erzeugte Zitronensäure) oder Verarbeitungshilfsstoffe (mikrobiologisch erzeugte Transglutaminasen) in der Lebensmittelherstellung </a:t>
            </a:r>
            <a:endParaRPr sz="1100"/>
          </a:p>
          <a:p>
            <a:pPr indent="-174625" lvl="1" marL="357188" rtl="0" algn="l">
              <a:lnSpc>
                <a:spcPct val="100000"/>
              </a:lnSpc>
              <a:spcBef>
                <a:spcPts val="0"/>
              </a:spcBef>
              <a:spcAft>
                <a:spcPts val="0"/>
              </a:spcAft>
              <a:buSzPts val="1100"/>
              <a:buFont typeface="Arial"/>
              <a:buChar char="•"/>
            </a:pPr>
            <a:r>
              <a:rPr lang="de-DE" sz="1100"/>
              <a:t>Bsp. Mobilität: (Bio-)Kraftstoffe, Wasserstoff (Brennstoffzellen) </a:t>
            </a:r>
            <a:endParaRPr sz="1100"/>
          </a:p>
          <a:p>
            <a:pPr indent="-174625" lvl="1" marL="357188" rtl="0" algn="l">
              <a:lnSpc>
                <a:spcPct val="100000"/>
              </a:lnSpc>
              <a:spcBef>
                <a:spcPts val="0"/>
              </a:spcBef>
              <a:spcAft>
                <a:spcPts val="0"/>
              </a:spcAft>
              <a:buSzPts val="1100"/>
              <a:buFont typeface="Arial"/>
              <a:buChar char="•"/>
            </a:pPr>
            <a:r>
              <a:rPr lang="de-DE" sz="1100"/>
              <a:t>Bsp. Strom: Biogas, Wasserstoff (Brennstoffzellen) </a:t>
            </a:r>
            <a:endParaRPr sz="1100"/>
          </a:p>
          <a:p>
            <a:pPr indent="-174625" lvl="1" marL="357188" rtl="0" algn="l">
              <a:lnSpc>
                <a:spcPct val="100000"/>
              </a:lnSpc>
              <a:spcBef>
                <a:spcPts val="0"/>
              </a:spcBef>
              <a:spcAft>
                <a:spcPts val="0"/>
              </a:spcAft>
              <a:buSzPts val="1100"/>
              <a:buFont typeface="Arial"/>
              <a:buChar char="•"/>
            </a:pPr>
            <a:r>
              <a:rPr lang="de-DE" sz="1100"/>
              <a:t>Bsp. Wohnen: Organozinnverbindungen zur Herstellung von Silikondichtungsmassen; Lacke und Anstrichfarben; Dämmaterialien</a:t>
            </a:r>
            <a:endParaRPr sz="1100"/>
          </a:p>
          <a:p>
            <a:pPr indent="-171450" lvl="0" marL="171450" rtl="0" algn="l">
              <a:lnSpc>
                <a:spcPct val="100000"/>
              </a:lnSpc>
              <a:spcBef>
                <a:spcPts val="0"/>
              </a:spcBef>
              <a:spcAft>
                <a:spcPts val="0"/>
              </a:spcAft>
              <a:buSzPts val="1100"/>
              <a:buFont typeface="Arial"/>
              <a:buChar char="•"/>
            </a:pPr>
            <a:r>
              <a:rPr lang="de-DE" sz="1100"/>
              <a:t>Was unternehmen Sie in Ihrem Betrieb, um CO</a:t>
            </a:r>
            <a:r>
              <a:rPr baseline="-25000" lang="de-DE" sz="1100"/>
              <a:t>2</a:t>
            </a:r>
            <a:r>
              <a:rPr lang="de-DE" sz="1100"/>
              <a:t>-Emissionen zu verringern?</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SzPts val="1400"/>
              <a:buNone/>
            </a:pPr>
            <a:r>
              <a:rPr b="1" lang="de-DE" sz="1100"/>
              <a:t>Quelle:</a:t>
            </a:r>
            <a:endParaRPr b="1" sz="1100"/>
          </a:p>
          <a:p>
            <a:pPr indent="-171450" lvl="0" marL="171450" rtl="0" algn="l">
              <a:lnSpc>
                <a:spcPct val="100000"/>
              </a:lnSpc>
              <a:spcBef>
                <a:spcPts val="0"/>
              </a:spcBef>
              <a:spcAft>
                <a:spcPts val="0"/>
              </a:spcAft>
              <a:buSzPts val="1000"/>
              <a:buFont typeface="Arial"/>
              <a:buChar char="•"/>
            </a:pPr>
            <a:r>
              <a:rPr lang="de-DE" sz="1000"/>
              <a:t>Umweltbundesamt 2021: Konsum und Umwelt: Zentrale Handlungsfelder. Online: https://www.umweltbundesamt.de/themen/wirtschaft-konsum/konsum-umwelt-zentrale-handlungsfelder#bedarfsfelder</a:t>
            </a:r>
            <a:endParaRPr sz="1000"/>
          </a:p>
        </p:txBody>
      </p:sp>
      <p:sp>
        <p:nvSpPr>
          <p:cNvPr id="88" name="Google Shape;88;p1: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28584da1b7_0_382:notes"/>
          <p:cNvSpPr/>
          <p:nvPr>
            <p:ph idx="2" type="sldImg"/>
          </p:nvPr>
        </p:nvSpPr>
        <p:spPr>
          <a:xfrm>
            <a:off x="477838"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228584da1b7_0_382:notes"/>
          <p:cNvSpPr txBox="1"/>
          <p:nvPr>
            <p:ph idx="1" type="body"/>
          </p:nvPr>
        </p:nvSpPr>
        <p:spPr>
          <a:xfrm>
            <a:off x="479104" y="3888000"/>
            <a:ext cx="6141080" cy="55605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Im Bereich Gebäude, vor allem bei Wohngebäuden, macht die Bereitstellung von Raumwärme und Warmwasser einen sehr großen Anteil des gesamten Endenergieverbrauchs aus. Bei Nichtwohngebäuden spielt der Stromverbrauch von Klimaanlagen auch eine Rolle. In Zukunft ist zu erwarten, dass Klimatisierung auch in Wohngebäuden zunehmend wichtig wird und dass der Energiebedarf für Klimaanlagen stark steigen wird. </a:t>
            </a:r>
            <a:endParaRPr>
              <a:solidFill>
                <a:schemeClr val="dk1"/>
              </a:solidFill>
            </a:endParaRPr>
          </a:p>
          <a:p>
            <a:pPr indent="-101600" lvl="0" marL="17145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Aufgaben:</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t>Wie energieeffizient sind die Geräte, die in Ihrem Betrieb genutzt werden?</a:t>
            </a:r>
            <a:endParaRPr/>
          </a:p>
          <a:p>
            <a:pPr indent="-171450" lvl="0" marL="330200" rtl="0" algn="l">
              <a:lnSpc>
                <a:spcPct val="100000"/>
              </a:lnSpc>
              <a:spcBef>
                <a:spcPts val="0"/>
              </a:spcBef>
              <a:spcAft>
                <a:spcPts val="0"/>
              </a:spcAft>
              <a:buClr>
                <a:schemeClr val="dk1"/>
              </a:buClr>
              <a:buSzPts val="1100"/>
              <a:buFont typeface="Arial"/>
              <a:buChar char="•"/>
            </a:pPr>
            <a:r>
              <a:rPr lang="de-DE"/>
              <a:t>Werden Geräte vor der Anschaffung auf ihre Energieeffizienz geprüft? </a:t>
            </a:r>
            <a:endParaRPr/>
          </a:p>
          <a:p>
            <a:pPr indent="-171450" lvl="0" marL="330200" rtl="0" algn="l">
              <a:lnSpc>
                <a:spcPct val="100000"/>
              </a:lnSpc>
              <a:spcBef>
                <a:spcPts val="0"/>
              </a:spcBef>
              <a:spcAft>
                <a:spcPts val="0"/>
              </a:spcAft>
              <a:buClr>
                <a:schemeClr val="dk1"/>
              </a:buClr>
              <a:buSzPts val="1100"/>
              <a:buFont typeface="Arial"/>
              <a:buChar char="•"/>
            </a:pPr>
            <a:r>
              <a:rPr lang="de-DE"/>
              <a:t>Werden die Geräte im Betrieb effizient genutzt? Werden die abgeschaltet, wenn sie nicht genutzt werden (Druckluft, Wärme- und Kühlprozesse, Belüftungen etc.)? Wird die Nutzung überdimensionierter Geräte und Verfahren vermieden?</a:t>
            </a:r>
            <a:endParaRPr/>
          </a:p>
          <a:p>
            <a:pPr indent="0" lvl="0" marL="0" rtl="0" algn="l">
              <a:lnSpc>
                <a:spcPct val="100000"/>
              </a:lnSpc>
              <a:spcBef>
                <a:spcPts val="0"/>
              </a:spcBef>
              <a:spcAft>
                <a:spcPts val="0"/>
              </a:spcAft>
              <a:buClr>
                <a:schemeClr val="dk1"/>
              </a:buClr>
              <a:buSzPts val="110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Quellen:</a:t>
            </a:r>
            <a:endParaRPr b="1">
              <a:solidFill>
                <a:schemeClr val="dk1"/>
              </a:solidFill>
            </a:endParaRPr>
          </a:p>
          <a:p>
            <a:pPr indent="-171450" lvl="0" marL="330200" rtl="0" algn="l">
              <a:lnSpc>
                <a:spcPct val="100000"/>
              </a:lnSpc>
              <a:spcBef>
                <a:spcPts val="0"/>
              </a:spcBef>
              <a:spcAft>
                <a:spcPts val="0"/>
              </a:spcAft>
              <a:buSzPts val="1100"/>
              <a:buFont typeface="Arial"/>
              <a:buChar char="•"/>
            </a:pPr>
            <a:r>
              <a:rPr lang="de-DE" sz="1100"/>
              <a:t>Fleiter, T.; Schlomann, B.; Eichhammer, W. (2013): Energieverbrauch und CO₂-Emissionen industrieller Prozesstechnologien – Einsparpotenziale, Hemmnisse und Instrumente. Fraunhofer Verlag. Stuttgart. ISBN: 978-3-8396-0515-8. Online: </a:t>
            </a:r>
            <a:r>
              <a:rPr lang="de-DE" sz="1100" u="sng">
                <a:solidFill>
                  <a:schemeClr val="hlink"/>
                </a:solidFill>
                <a:hlinkClick r:id="rId2"/>
              </a:rPr>
              <a:t>https://www.isi.fraunhofer.de/content/dam/isi/dokumente/ccx/2013/Umweltforschungsplan_FKZ-370946130.pdf</a:t>
            </a:r>
            <a:endParaRPr sz="1100"/>
          </a:p>
          <a:p>
            <a:pPr indent="-171450" lvl="0" marL="330200" rtl="0" algn="l">
              <a:lnSpc>
                <a:spcPct val="100000"/>
              </a:lnSpc>
              <a:spcBef>
                <a:spcPts val="0"/>
              </a:spcBef>
              <a:spcAft>
                <a:spcPts val="0"/>
              </a:spcAft>
              <a:buSzPts val="1100"/>
              <a:buFont typeface="Arial"/>
              <a:buChar char="•"/>
            </a:pPr>
            <a:r>
              <a:rPr lang="de-DE" sz="1100"/>
              <a:t>Abbildungen (3 obere): Nisa Varma und Dara und Mosaic_icon von the noun project unter https://thenounproject.com/</a:t>
            </a:r>
            <a:endParaRPr sz="1100"/>
          </a:p>
        </p:txBody>
      </p:sp>
      <p:sp>
        <p:nvSpPr>
          <p:cNvPr id="121" name="Google Shape;121;g228584da1b7_0_382: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28584da1b7_0_560:notes"/>
          <p:cNvSpPr/>
          <p:nvPr>
            <p:ph idx="2" type="sldImg"/>
          </p:nvPr>
        </p:nvSpPr>
        <p:spPr>
          <a:xfrm>
            <a:off x="477838"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228584da1b7_0_560:notes"/>
          <p:cNvSpPr txBox="1"/>
          <p:nvPr>
            <p:ph idx="1" type="body"/>
          </p:nvPr>
        </p:nvSpPr>
        <p:spPr>
          <a:xfrm>
            <a:off x="479103" y="3888000"/>
            <a:ext cx="6141093" cy="546039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a:p>
          <a:p>
            <a:pPr indent="0" lvl="0" marL="0" rtl="0" algn="l">
              <a:lnSpc>
                <a:spcPct val="100000"/>
              </a:lnSpc>
              <a:spcBef>
                <a:spcPts val="0"/>
              </a:spcBef>
              <a:spcAft>
                <a:spcPts val="0"/>
              </a:spcAft>
              <a:buSzPts val="1400"/>
              <a:buNone/>
            </a:pPr>
            <a:r>
              <a:rPr lang="de-DE"/>
              <a:t>Lösungsmittel werden in großen Mengen bei Reaktionen und Reinigungstechniken verwendet. Lösungsmittel bestimmen jedoch weder die Zusammensetzung des Produkts noch sind sie aktive Bestandteile eines Gemisches / einer Formulierung. In der pharmazeutischen Industrie sind etwa 50 % der zur Herstellung von pharmazeutischen Massenwirkstoffen verwendeten Materialien Lösungsmittel. Um Chemikern bei der Auswahl nachhaltigerer Lösungsmittel zu helfen, haben einige Pharmaunternehmen und Institutionen Leitfäden zur Lösungsmittelauswahl entwickelt. Diese Leitfäden verwenden in der Regel ein "Ampelsystem" und berücksichtigen Sicherheit, Gesundheitsschutz am Arbeitsplatz, Umweltaspekte, Kosten und industrielle Einschränkungen.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de-DE"/>
              <a:t>Aufgaben:</a:t>
            </a:r>
            <a:endParaRPr b="1"/>
          </a:p>
          <a:p>
            <a:pPr indent="-171450" lvl="0" marL="330200" rtl="0" algn="l">
              <a:lnSpc>
                <a:spcPct val="100000"/>
              </a:lnSpc>
              <a:spcBef>
                <a:spcPts val="0"/>
              </a:spcBef>
              <a:spcAft>
                <a:spcPts val="0"/>
              </a:spcAft>
              <a:buClr>
                <a:schemeClr val="dk1"/>
              </a:buClr>
              <a:buSzPts val="1100"/>
              <a:buChar char="•"/>
            </a:pPr>
            <a:r>
              <a:rPr lang="de-DE"/>
              <a:t>Kennen Sie solche Ampelsysteme zum Ersatz von Lösungsmitteln?</a:t>
            </a:r>
            <a:endParaRPr/>
          </a:p>
          <a:p>
            <a:pPr indent="-171450" lvl="0" marL="330200" rtl="0" algn="l">
              <a:lnSpc>
                <a:spcPct val="100000"/>
              </a:lnSpc>
              <a:spcBef>
                <a:spcPts val="0"/>
              </a:spcBef>
              <a:spcAft>
                <a:spcPts val="0"/>
              </a:spcAft>
              <a:buClr>
                <a:schemeClr val="dk1"/>
              </a:buClr>
              <a:buSzPts val="1100"/>
              <a:buChar char="•"/>
            </a:pPr>
            <a:r>
              <a:rPr lang="de-DE"/>
              <a:t>Gibt es in Ihrem Betrieb eine Strategie zum Ersatz von besonders umwelt- und gesundheitsgefährdenden Lösungsmitteln?</a:t>
            </a:r>
            <a:endParaRPr/>
          </a:p>
          <a:p>
            <a:pPr indent="-171450" lvl="0" marL="330200" rtl="0" algn="l">
              <a:lnSpc>
                <a:spcPct val="100000"/>
              </a:lnSpc>
              <a:spcBef>
                <a:spcPts val="0"/>
              </a:spcBef>
              <a:spcAft>
                <a:spcPts val="0"/>
              </a:spcAft>
              <a:buClr>
                <a:schemeClr val="dk1"/>
              </a:buClr>
              <a:buSzPts val="1100"/>
              <a:buChar char="•"/>
            </a:pPr>
            <a:r>
              <a:rPr lang="de-DE"/>
              <a:t>Welche Kriterien sollten Ihrer Meinung nach berücksichtigt werden, wenn so ein Ampelsystem entwickelt wird?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400"/>
              <a:buFont typeface="Arial"/>
              <a:buNone/>
            </a:pPr>
            <a:r>
              <a:rPr b="1" lang="de-DE"/>
              <a:t>Quelle:</a:t>
            </a:r>
            <a:endParaRPr b="1"/>
          </a:p>
          <a:p>
            <a:pPr indent="-171450" lvl="0" marL="330200" rtl="0" algn="l">
              <a:lnSpc>
                <a:spcPct val="100000"/>
              </a:lnSpc>
              <a:spcBef>
                <a:spcPts val="0"/>
              </a:spcBef>
              <a:spcAft>
                <a:spcPts val="0"/>
              </a:spcAft>
              <a:buClr>
                <a:schemeClr val="dk1"/>
              </a:buClr>
              <a:buSzPts val="1100"/>
              <a:buChar char="•"/>
            </a:pPr>
            <a:r>
              <a:rPr lang="de-DE" sz="1100"/>
              <a:t>My Green Lab (2020): A Guide to green chemistry experiments for undergraduate organic chemistry labs. v2.2020. Online: </a:t>
            </a:r>
            <a:r>
              <a:rPr lang="de-DE" sz="1100" u="sng">
                <a:solidFill>
                  <a:schemeClr val="hlink"/>
                </a:solidFill>
                <a:hlinkClick r:id="rId2"/>
              </a:rPr>
              <a:t>Green_Chemistry_Principles_and_Lab_Practices.pdf (beyondbenign.org)</a:t>
            </a:r>
            <a:r>
              <a:rPr lang="de-DE" sz="1100"/>
              <a:t> </a:t>
            </a:r>
            <a:endParaRPr sz="1100"/>
          </a:p>
        </p:txBody>
      </p:sp>
      <p:sp>
        <p:nvSpPr>
          <p:cNvPr id="142" name="Google Shape;142;g228584da1b7_0_560: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28584da1b7_0_68:notes"/>
          <p:cNvSpPr/>
          <p:nvPr>
            <p:ph idx="2" type="sldImg"/>
          </p:nvPr>
        </p:nvSpPr>
        <p:spPr>
          <a:xfrm>
            <a:off x="477838"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228584da1b7_0_68:notes"/>
          <p:cNvSpPr txBox="1"/>
          <p:nvPr>
            <p:ph idx="1" type="body"/>
          </p:nvPr>
        </p:nvSpPr>
        <p:spPr>
          <a:xfrm>
            <a:off x="479104" y="3888000"/>
            <a:ext cx="6141080" cy="59619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rgbClr val="000000"/>
                </a:solidFill>
                <a:latin typeface="Calibri"/>
                <a:ea typeface="Calibri"/>
                <a:cs typeface="Calibri"/>
                <a:sym typeface="Calibri"/>
              </a:rPr>
              <a:t>Beschreibung:</a:t>
            </a:r>
            <a:endParaRPr b="1">
              <a:latin typeface="Calibri"/>
              <a:ea typeface="Calibri"/>
              <a:cs typeface="Calibri"/>
              <a:sym typeface="Calibri"/>
            </a:endParaRPr>
          </a:p>
          <a:p>
            <a:pPr indent="0" lvl="0" marL="0" rtl="0" algn="l">
              <a:lnSpc>
                <a:spcPct val="100000"/>
              </a:lnSpc>
              <a:spcBef>
                <a:spcPts val="0"/>
              </a:spcBef>
              <a:spcAft>
                <a:spcPts val="0"/>
              </a:spcAft>
              <a:buSzPts val="1400"/>
              <a:buNone/>
            </a:pPr>
            <a:r>
              <a:rPr lang="de-DE">
                <a:solidFill>
                  <a:srgbClr val="000000"/>
                </a:solidFill>
                <a:latin typeface="Calibri"/>
                <a:ea typeface="Calibri"/>
                <a:cs typeface="Calibri"/>
                <a:sym typeface="Calibri"/>
              </a:rPr>
              <a:t>Ein nachhaltiges Chemikalienmanagement im Betrieb als Ganzes oder bei einem Versuchsaufbau trägt dazu bei, dass Mitarbeitende einem geringeren Risiko ausgesetzt sind, weniger Schadstoffe sowohl durch die Anwendung des Stoffes als auch entlang der Lieferkette in Umweltmedien eingetragen werden und Umwelt- und Sozialstandards eingehalten werden. Mit zunehmendem Problembewusstsein der Bevölkerung wird die Verwendung nachhaltiger Chemikalien eine höhere Akzeptanz in der Öffentlichkeit erzielen und auch wirtschaftliche Vorteile mit sich bringen (z. B. durch reduziertes Risikomanagement und Verringerung nachgelagerter Umweltschutzmaßnahmen) (UBA 2016).</a:t>
            </a:r>
            <a:endParaRPr b="1">
              <a:solidFill>
                <a:srgbClr val="1155CC"/>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a:solidFill>
                  <a:srgbClr val="000000"/>
                </a:solidFill>
                <a:latin typeface="Calibri"/>
                <a:ea typeface="Calibri"/>
                <a:cs typeface="Calibri"/>
                <a:sym typeface="Calibri"/>
              </a:rPr>
              <a:t>Nachhaltigkeitsaspekte bei der  Stoff- und Materialauswahl sowie beim Einsatz von Chemikalien bei der Planung und Durchführung von Versuchen oder der Herstellung von Produkten zu berücksichtigen, trägt langfristig dazu bei, weniger Schadstoffe in die Umweltmedien einzutragen und ressourcen- und klimaschonend zu Wirtschaften.</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a:solidFill>
                  <a:srgbClr val="000000"/>
                </a:solidFill>
                <a:latin typeface="Calibri"/>
                <a:ea typeface="Calibri"/>
                <a:cs typeface="Calibri"/>
                <a:sym typeface="Calibri"/>
              </a:rPr>
              <a:t>Aufgaben:</a:t>
            </a:r>
            <a:endParaRPr>
              <a:latin typeface="Calibri"/>
              <a:ea typeface="Calibri"/>
              <a:cs typeface="Calibri"/>
              <a:sym typeface="Calibri"/>
            </a:endParaRPr>
          </a:p>
          <a:p>
            <a:pPr indent="-171450" lvl="0" marL="171450" rtl="0" algn="l">
              <a:lnSpc>
                <a:spcPct val="100000"/>
              </a:lnSpc>
              <a:spcBef>
                <a:spcPts val="0"/>
              </a:spcBef>
              <a:spcAft>
                <a:spcPts val="0"/>
              </a:spcAft>
              <a:buSzPts val="1440"/>
              <a:buFont typeface="Arial"/>
              <a:buChar char="•"/>
            </a:pPr>
            <a:r>
              <a:rPr lang="de-DE">
                <a:solidFill>
                  <a:schemeClr val="dk1"/>
                </a:solidFill>
                <a:latin typeface="Calibri"/>
                <a:ea typeface="Calibri"/>
                <a:cs typeface="Calibri"/>
                <a:sym typeface="Calibri"/>
              </a:rPr>
              <a:t>Wählen Sie eine Chemikalie aus, die Sie in Ihrem Betrieb oder in der Berufsschule vorfinden (z. B. Ammoniak, Schwefelsäure, Salpetersäure, Königswasser, Bariumchlorid)</a:t>
            </a:r>
            <a:endParaRPr>
              <a:latin typeface="Calibri"/>
              <a:ea typeface="Calibri"/>
              <a:cs typeface="Calibri"/>
              <a:sym typeface="Calibri"/>
            </a:endParaRPr>
          </a:p>
          <a:p>
            <a:pPr indent="-171450" lvl="0" marL="171450" rtl="0" algn="l">
              <a:lnSpc>
                <a:spcPct val="100000"/>
              </a:lnSpc>
              <a:spcBef>
                <a:spcPts val="0"/>
              </a:spcBef>
              <a:spcAft>
                <a:spcPts val="0"/>
              </a:spcAft>
              <a:buSzPts val="1440"/>
              <a:buFont typeface="Arial"/>
              <a:buChar char="•"/>
            </a:pPr>
            <a:r>
              <a:rPr lang="de-DE">
                <a:solidFill>
                  <a:schemeClr val="dk1"/>
                </a:solidFill>
                <a:latin typeface="Calibri"/>
                <a:ea typeface="Calibri"/>
                <a:cs typeface="Calibri"/>
                <a:sym typeface="Calibri"/>
              </a:rPr>
              <a:t>Prüfen Sie Alternativen anhand der Grundsätze.</a:t>
            </a:r>
            <a:endParaRPr>
              <a:latin typeface="Calibri"/>
              <a:ea typeface="Calibri"/>
              <a:cs typeface="Calibri"/>
              <a:sym typeface="Calibri"/>
            </a:endParaRPr>
          </a:p>
          <a:p>
            <a:pPr indent="-171450" lvl="0" marL="171450" rtl="0" algn="l">
              <a:lnSpc>
                <a:spcPct val="100000"/>
              </a:lnSpc>
              <a:spcBef>
                <a:spcPts val="0"/>
              </a:spcBef>
              <a:spcAft>
                <a:spcPts val="0"/>
              </a:spcAft>
              <a:buSzPts val="1440"/>
              <a:buFont typeface="Arial"/>
              <a:buChar char="•"/>
            </a:pPr>
            <a:r>
              <a:rPr lang="de-DE">
                <a:solidFill>
                  <a:schemeClr val="dk1"/>
                </a:solidFill>
                <a:latin typeface="Calibri"/>
                <a:ea typeface="Calibri"/>
                <a:cs typeface="Calibri"/>
                <a:sym typeface="Calibri"/>
              </a:rPr>
              <a:t>Welcher Grundsatz ist schwierig in der Umsetzung und warum?</a:t>
            </a:r>
            <a:endParaRPr>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a:solidFill>
                  <a:srgbClr val="000000"/>
                </a:solidFill>
                <a:latin typeface="Calibri"/>
                <a:ea typeface="Calibri"/>
                <a:cs typeface="Calibri"/>
                <a:sym typeface="Calibri"/>
              </a:rPr>
              <a:t>Quelle:</a:t>
            </a:r>
            <a:endParaRPr>
              <a:solidFill>
                <a:srgbClr val="000000"/>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1100">
                <a:solidFill>
                  <a:srgbClr val="000000"/>
                </a:solidFill>
                <a:latin typeface="Calibri"/>
                <a:ea typeface="Calibri"/>
                <a:cs typeface="Calibri"/>
                <a:sym typeface="Calibri"/>
              </a:rPr>
              <a:t>UBA Umweltbundesamt (2016): Leitfaden Nachhaltige Chemikalien. Eine Entscheidungshilfe für Stoffhersteller, Formulierer und Endanwender von Chemikalien. Online: </a:t>
            </a:r>
            <a:r>
              <a:rPr lang="de-DE" sz="1100" u="sng">
                <a:solidFill>
                  <a:srgbClr val="1155CC"/>
                </a:solidFill>
                <a:latin typeface="Calibri"/>
                <a:ea typeface="Calibri"/>
                <a:cs typeface="Calibri"/>
                <a:sym typeface="Calibri"/>
                <a:hlinkClick r:id="rId2">
                  <a:extLst>
                    <a:ext uri="{A12FA001-AC4F-418D-AE19-62706E023703}">
                      <ahyp:hlinkClr val="tx"/>
                    </a:ext>
                  </a:extLst>
                </a:hlinkClick>
              </a:rPr>
              <a:t>https://www.umweltbundesamt.de/sites/default/files/medien/1968/publikationen/161215_uba_fb_chemikalien_dt_bf.pdf</a:t>
            </a:r>
            <a:endParaRPr i="0" sz="1100" u="none" strike="noStrike">
              <a:solidFill>
                <a:srgbClr val="000000"/>
              </a:solidFill>
              <a:latin typeface="Calibri"/>
              <a:ea typeface="Calibri"/>
              <a:cs typeface="Calibri"/>
              <a:sym typeface="Calibri"/>
            </a:endParaRPr>
          </a:p>
        </p:txBody>
      </p:sp>
      <p:sp>
        <p:nvSpPr>
          <p:cNvPr id="155" name="Google Shape;155;g228584da1b7_0_68: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28584da1b7_0_573:notes"/>
          <p:cNvSpPr/>
          <p:nvPr>
            <p:ph idx="2" type="sldImg"/>
          </p:nvPr>
        </p:nvSpPr>
        <p:spPr>
          <a:xfrm>
            <a:off x="477838"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g228584da1b7_0_573:notes"/>
          <p:cNvSpPr txBox="1"/>
          <p:nvPr>
            <p:ph idx="1" type="body"/>
          </p:nvPr>
        </p:nvSpPr>
        <p:spPr>
          <a:xfrm>
            <a:off x="479104" y="3888001"/>
            <a:ext cx="6141092" cy="53978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b="1">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rPr lang="de-DE">
                <a:latin typeface="Calibri"/>
                <a:ea typeface="Calibri"/>
                <a:cs typeface="Calibri"/>
                <a:sym typeface="Calibri"/>
              </a:rPr>
              <a:t>Die gemeinnützige My Green Lab Gesellschaft vergibt seit 2018 in der EU das ACT-Nachhaltigkeitssiegel. Die Abkürzung ACT steht für Accountability, Consistency, and Transparency, zu deutsch: Verantwortlichkeit, Konsistenz und Transparenz.  Das ATC-Label wurde gegründet, um Einkaufsabteilungen in Laboren die Möglichkeit zu geben, zu den Zielen von Kohlenstoff-Neutralität und Nullabfall beitragen zu können. Das ACT-Label bewertet verschiedene Umweltverträglichkeits-Kriterien (s.g. Environmental Impact Factors) über die einzelnen Lebenszyklus Abschnitte der zertifizierten Laborprodukte, darunter Chemikalien und Reagenzien inkl. biotechnologischer Erzeugnisse (Antikörper, Co-Enzymen etc.). Ebenso Verbrauchsmaterialien (Agarose-Gele, Reaktionsröhrchen, Pipettenspitzen etc.) sowie Laborgeräte (Pipetten, Messbecher, Spektrometer, Gefriergeräte etc.) (gesamte ACT-Produktpalette https://actdatabase.mygreenlab.org/). Unabhängige Prüferinnen und Prüfer analysieren die Umweltwirkungen der  Lebenszyklus-Abschnitte Herstellung, Nutzung (nur bei Laborgeräten) und Verwertbarkeit des Produktes nach dessen Lebensende.</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t/>
            </a:r>
            <a:endParaRPr b="1">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rPr b="1" lang="de-DE">
                <a:latin typeface="Calibri"/>
                <a:ea typeface="Calibri"/>
                <a:cs typeface="Calibri"/>
                <a:sym typeface="Calibri"/>
              </a:rPr>
              <a:t>Aufgabe:</a:t>
            </a:r>
            <a:endParaRPr>
              <a:latin typeface="Calibri"/>
              <a:ea typeface="Calibri"/>
              <a:cs typeface="Calibri"/>
              <a:sym typeface="Calibri"/>
            </a:endParaRPr>
          </a:p>
          <a:p>
            <a:pPr indent="-171450" lvl="0" marL="177800" rtl="0" algn="l">
              <a:lnSpc>
                <a:spcPct val="100000"/>
              </a:lnSpc>
              <a:spcBef>
                <a:spcPts val="0"/>
              </a:spcBef>
              <a:spcAft>
                <a:spcPts val="0"/>
              </a:spcAft>
              <a:buClr>
                <a:schemeClr val="dk1"/>
              </a:buClr>
              <a:buSzPts val="1200"/>
              <a:buFont typeface="Arial"/>
              <a:buChar char="•"/>
            </a:pPr>
            <a:r>
              <a:rPr lang="de-DE">
                <a:latin typeface="Calibri"/>
                <a:ea typeface="Calibri"/>
                <a:cs typeface="Calibri"/>
                <a:sym typeface="Calibri"/>
              </a:rPr>
              <a:t>Achten Sie beim Einkauf auf Nachhaltigkeitskriterien? </a:t>
            </a:r>
            <a:endParaRPr>
              <a:latin typeface="Calibri"/>
              <a:ea typeface="Calibri"/>
              <a:cs typeface="Calibri"/>
              <a:sym typeface="Calibri"/>
            </a:endParaRPr>
          </a:p>
          <a:p>
            <a:pPr indent="-171450" lvl="0" marL="177800" rtl="0" algn="l">
              <a:lnSpc>
                <a:spcPct val="100000"/>
              </a:lnSpc>
              <a:spcBef>
                <a:spcPts val="0"/>
              </a:spcBef>
              <a:spcAft>
                <a:spcPts val="0"/>
              </a:spcAft>
              <a:buClr>
                <a:schemeClr val="dk1"/>
              </a:buClr>
              <a:buSzPts val="1200"/>
              <a:buFont typeface="Arial"/>
              <a:buChar char="•"/>
            </a:pPr>
            <a:r>
              <a:rPr lang="de-DE">
                <a:latin typeface="Calibri"/>
                <a:ea typeface="Calibri"/>
                <a:cs typeface="Calibri"/>
                <a:sym typeface="Calibri"/>
              </a:rPr>
              <a:t>Gibt es Nachhaltigkeitskriterien die aus Ihrer Sicht wichtiger sind, als andere?</a:t>
            </a:r>
            <a:endParaRPr>
              <a:latin typeface="Calibri"/>
              <a:ea typeface="Calibri"/>
              <a:cs typeface="Calibri"/>
              <a:sym typeface="Calibri"/>
            </a:endParaRPr>
          </a:p>
          <a:p>
            <a:pPr indent="-171450" lvl="0" marL="177800" rtl="0" algn="l">
              <a:lnSpc>
                <a:spcPct val="100000"/>
              </a:lnSpc>
              <a:spcBef>
                <a:spcPts val="0"/>
              </a:spcBef>
              <a:spcAft>
                <a:spcPts val="0"/>
              </a:spcAft>
              <a:buClr>
                <a:schemeClr val="dk1"/>
              </a:buClr>
              <a:buSzPts val="1200"/>
              <a:buFont typeface="Arial"/>
              <a:buChar char="•"/>
            </a:pPr>
            <a:r>
              <a:rPr lang="de-DE">
                <a:latin typeface="Calibri"/>
                <a:ea typeface="Calibri"/>
                <a:cs typeface="Calibri"/>
                <a:sym typeface="Calibri"/>
              </a:rPr>
              <a:t>Welche anderen Kriterien werden im Einkaufsprozess mehr oder weniger stark berücksichtigt, als die Nachhaltigkeit?</a:t>
            </a:r>
            <a:endParaRPr>
              <a:latin typeface="Calibri"/>
              <a:ea typeface="Calibri"/>
              <a:cs typeface="Calibri"/>
              <a:sym typeface="Calibri"/>
            </a:endParaRPr>
          </a:p>
          <a:p>
            <a:pPr indent="-171450" lvl="0" marL="177800" rtl="0" algn="l">
              <a:lnSpc>
                <a:spcPct val="100000"/>
              </a:lnSpc>
              <a:spcBef>
                <a:spcPts val="0"/>
              </a:spcBef>
              <a:spcAft>
                <a:spcPts val="0"/>
              </a:spcAft>
              <a:buClr>
                <a:schemeClr val="dk1"/>
              </a:buClr>
              <a:buSzPts val="1200"/>
              <a:buFont typeface="Arial"/>
              <a:buChar char="•"/>
            </a:pPr>
            <a:r>
              <a:rPr lang="de-DE">
                <a:latin typeface="Calibri"/>
                <a:ea typeface="Calibri"/>
                <a:cs typeface="Calibri"/>
                <a:sym typeface="Calibri"/>
              </a:rPr>
              <a:t>Bestellen Sie gemeinsam mit anderen Abteilungen um Transporte zu verringern?</a:t>
            </a:r>
            <a:endParaRPr>
              <a:latin typeface="Calibri"/>
              <a:ea typeface="Calibri"/>
              <a:cs typeface="Calibri"/>
              <a:sym typeface="Calibri"/>
            </a:endParaRPr>
          </a:p>
          <a:p>
            <a:pPr indent="-171450" lvl="0" marL="177800" rtl="0" algn="l">
              <a:lnSpc>
                <a:spcPct val="100000"/>
              </a:lnSpc>
              <a:spcBef>
                <a:spcPts val="0"/>
              </a:spcBef>
              <a:spcAft>
                <a:spcPts val="0"/>
              </a:spcAft>
              <a:buClr>
                <a:schemeClr val="dk1"/>
              </a:buClr>
              <a:buSzPts val="1200"/>
              <a:buFont typeface="Arial"/>
              <a:buChar char="•"/>
            </a:pPr>
            <a:r>
              <a:rPr lang="de-DE">
                <a:latin typeface="Calibri"/>
                <a:ea typeface="Calibri"/>
                <a:cs typeface="Calibri"/>
                <a:sym typeface="Calibri"/>
              </a:rPr>
              <a:t>Teilen Sie im Betrieb selten genutzte Chemikalien, Materialien und Geräte zwischen verschiedenen Abteilungen?</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rPr b="1" lang="de-DE">
                <a:latin typeface="Calibri"/>
                <a:ea typeface="Calibri"/>
                <a:cs typeface="Calibri"/>
                <a:sym typeface="Calibri"/>
              </a:rPr>
              <a:t>Quelle:</a:t>
            </a:r>
            <a:endParaRPr>
              <a:latin typeface="Calibri"/>
              <a:ea typeface="Calibri"/>
              <a:cs typeface="Calibri"/>
              <a:sym typeface="Calibri"/>
            </a:endParaRPr>
          </a:p>
          <a:p>
            <a:pPr indent="-171450" lvl="0" marL="171450" rtl="0" algn="l">
              <a:lnSpc>
                <a:spcPct val="100000"/>
              </a:lnSpc>
              <a:spcBef>
                <a:spcPts val="0"/>
              </a:spcBef>
              <a:spcAft>
                <a:spcPts val="0"/>
              </a:spcAft>
              <a:buClr>
                <a:schemeClr val="dk1"/>
              </a:buClr>
              <a:buSzPts val="1100"/>
              <a:buFont typeface="Arial"/>
              <a:buChar char="•"/>
            </a:pPr>
            <a:r>
              <a:rPr lang="de-DE" sz="1100">
                <a:latin typeface="Calibri"/>
                <a:ea typeface="Calibri"/>
                <a:cs typeface="Calibri"/>
                <a:sym typeface="Calibri"/>
              </a:rPr>
              <a:t>My Green Lab (2021): ACT Label Verification Guide - Version 1.1. Stand November 2021. Online: https://act.mygreenlab.org/uploads/2/1/9/4/21945752/2021_act_standard-final-small-_nov_2021.pdf</a:t>
            </a:r>
            <a:endParaRPr sz="1100">
              <a:latin typeface="Calibri"/>
              <a:ea typeface="Calibri"/>
              <a:cs typeface="Calibri"/>
              <a:sym typeface="Calibri"/>
            </a:endParaRPr>
          </a:p>
        </p:txBody>
      </p:sp>
      <p:sp>
        <p:nvSpPr>
          <p:cNvPr id="174" name="Google Shape;174;g228584da1b7_0_573: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28584da1b7_0_604:notes"/>
          <p:cNvSpPr/>
          <p:nvPr>
            <p:ph idx="2" type="sldImg"/>
          </p:nvPr>
        </p:nvSpPr>
        <p:spPr>
          <a:xfrm>
            <a:off x="477838"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28584da1b7_0_604:notes"/>
          <p:cNvSpPr txBox="1"/>
          <p:nvPr>
            <p:ph idx="1" type="body"/>
          </p:nvPr>
        </p:nvSpPr>
        <p:spPr>
          <a:xfrm>
            <a:off x="479103" y="3887999"/>
            <a:ext cx="6141093" cy="63466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sz="1100"/>
              <a:t>Beschreibung:</a:t>
            </a:r>
            <a:endParaRPr b="1" sz="1100"/>
          </a:p>
          <a:p>
            <a:pPr indent="0" lvl="0" marL="0" rtl="0" algn="l">
              <a:lnSpc>
                <a:spcPct val="100000"/>
              </a:lnSpc>
              <a:spcBef>
                <a:spcPts val="0"/>
              </a:spcBef>
              <a:spcAft>
                <a:spcPts val="0"/>
              </a:spcAft>
              <a:buSzPts val="1400"/>
              <a:buNone/>
            </a:pPr>
            <a:r>
              <a:rPr lang="de-DE" sz="1100"/>
              <a:t>Die Nachhaltigkeitsstrategie “Konsistenz” beschreibt die Abkehr von einer fossilen Rohstoffbasis und Hinwendung zu einer nachwachsenden Rohstoffbasis. So können Umweltschäden verringert werden, da nachwachsende Rohstoffe mit deutlich weniger THG-Emissionen verbunden sind. Bilanziell entstehen THG-Emissionen nachwachsender Rohstoffe nur durch den Betrieb von Maschinen und Prozessen, die zum Anbau, der Ernte und Weiterverarbeitung der nachwachsenden Rohstoffe genutzt werden. Wird die Energie für diese Arbeitsschritte und die Bereitstellung der Arbeitsmittel ausschließlich erneuerbar erzeugt, können nachwachsende Rohstoffe THG-neutral genutzt werden. Der Zielkonflikt hier: Nachwachsende Rohstoffe wachsen auf Böden, die auch für die Erzeugung von Nahrungs- und Futtermitteln benötigt werden.</a:t>
            </a:r>
            <a:endParaRPr sz="1100"/>
          </a:p>
          <a:p>
            <a:pPr indent="0" lvl="0" marL="0" rtl="0" algn="l">
              <a:lnSpc>
                <a:spcPct val="100000"/>
              </a:lnSpc>
              <a:spcBef>
                <a:spcPts val="0"/>
              </a:spcBef>
              <a:spcAft>
                <a:spcPts val="0"/>
              </a:spcAft>
              <a:buSzPts val="1400"/>
              <a:buNone/>
            </a:pPr>
            <a:r>
              <a:rPr lang="de-DE" sz="1100"/>
              <a:t>Bei der Nachhaltigkeitsstrategie „Suffizienz“ geht es insbesondere um den Verzicht auf den Konsum von umweltschädlichen Produkten. Zielkonflikte ergeben sich hinsichtlich der freien Entscheidungssouveränität der Konsumentinnen und Konsumenten und einem möglicherweise wahrgenommener Verlust an Wohlstand und Lebensqualität, wenn gewünschte und gewohnte Produkte aus dem Markt verschwinden. Suffizienz auf der Ebene der Produktion betrifft den Verzicht auf die Herstellung von Produkten mit negativen Umweltfolgen, beispielsweise Einwegkunststoffprodukten mit einer kurzen Lebensdauer oder Lifestyleprodukte wie Beauty- und Kosmetikprodukte, die ebenfalls nach kurzer Nutzung zu Abfall werden. Hier besteht zwischen angestrebter wirtschaftlicher Prosperität und der damit verbundenen unternehmerischen Freiheit auf der einen Seite und einer erzielbaren Umweltschonung auf der anderen Seite ein Zielkonflikt.</a:t>
            </a:r>
            <a:endParaRPr sz="1100"/>
          </a:p>
          <a:p>
            <a:pPr indent="0" lvl="0" marL="0" rtl="0" algn="l">
              <a:lnSpc>
                <a:spcPct val="100000"/>
              </a:lnSpc>
              <a:spcBef>
                <a:spcPts val="0"/>
              </a:spcBef>
              <a:spcAft>
                <a:spcPts val="0"/>
              </a:spcAft>
              <a:buSzPts val="1400"/>
              <a:buNone/>
            </a:pPr>
            <a:r>
              <a:rPr lang="de-DE" sz="1100"/>
              <a:t>Das Chemikalienleasing ist ein Geschäftsmodell, das letztlich alle Strategien berücksichtigt: Weniger Materialverbrauch, kein Abfall (Suffizienz), da wiederverwertbare Lösungsmittel eingesetzt werden (Konsistenz). Durch enge Recyclingwege wird letztlich auch Energie die für Transporte und das Auftrennen von heterogenen Flüssigabfällen gespart (Effizienz).</a:t>
            </a:r>
            <a:endParaRPr sz="1100"/>
          </a:p>
          <a:p>
            <a:pPr indent="0" lvl="0" marL="0" rtl="0" algn="l">
              <a:lnSpc>
                <a:spcPct val="100000"/>
              </a:lnSpc>
              <a:spcBef>
                <a:spcPts val="300"/>
              </a:spcBef>
              <a:spcAft>
                <a:spcPts val="0"/>
              </a:spcAft>
              <a:buClr>
                <a:schemeClr val="dk1"/>
              </a:buClr>
              <a:buSzPts val="1100"/>
              <a:buFont typeface="Arial"/>
              <a:buNone/>
            </a:pPr>
            <a:r>
              <a:rPr b="1" lang="de-DE" sz="1100"/>
              <a:t>Aufgabe:</a:t>
            </a:r>
            <a:endParaRPr sz="1100"/>
          </a:p>
          <a:p>
            <a:pPr indent="-165100" lvl="0" marL="171450" rtl="0" algn="l">
              <a:lnSpc>
                <a:spcPct val="100000"/>
              </a:lnSpc>
              <a:spcBef>
                <a:spcPts val="0"/>
              </a:spcBef>
              <a:spcAft>
                <a:spcPts val="0"/>
              </a:spcAft>
              <a:buClr>
                <a:schemeClr val="dk1"/>
              </a:buClr>
              <a:buSzPts val="1000"/>
              <a:buChar char="•"/>
            </a:pPr>
            <a:r>
              <a:rPr lang="de-DE" sz="1100"/>
              <a:t>Welche Möglichkeiten konsistent zu produzieren, sehen Sie in Ihrem Betrieb?</a:t>
            </a:r>
            <a:endParaRPr sz="1100"/>
          </a:p>
          <a:p>
            <a:pPr indent="-165100" lvl="0" marL="171450" rtl="0" algn="l">
              <a:lnSpc>
                <a:spcPct val="100000"/>
              </a:lnSpc>
              <a:spcBef>
                <a:spcPts val="0"/>
              </a:spcBef>
              <a:spcAft>
                <a:spcPts val="0"/>
              </a:spcAft>
              <a:buClr>
                <a:schemeClr val="dk1"/>
              </a:buClr>
              <a:buSzPts val="1000"/>
              <a:buChar char="•"/>
            </a:pPr>
            <a:r>
              <a:rPr lang="de-DE" sz="1100"/>
              <a:t>Kennen Sie Produkte/Analysen, die mit unterschiedlichen Verfahren er- zeugt werden können (Konsistenz)? Welches Verfahren ist nachhaltiger?</a:t>
            </a:r>
            <a:endParaRPr sz="1100"/>
          </a:p>
          <a:p>
            <a:pPr indent="-165100" lvl="0" marL="171450" rtl="0" algn="l">
              <a:lnSpc>
                <a:spcPct val="100000"/>
              </a:lnSpc>
              <a:spcBef>
                <a:spcPts val="0"/>
              </a:spcBef>
              <a:spcAft>
                <a:spcPts val="0"/>
              </a:spcAft>
              <a:buClr>
                <a:schemeClr val="dk1"/>
              </a:buClr>
              <a:buSzPts val="1000"/>
              <a:buChar char="•"/>
            </a:pPr>
            <a:r>
              <a:rPr lang="de-DE" sz="1100"/>
              <a:t>Auf welche Produkte könnten Sie im Sinne der Suffizienz verzichten? </a:t>
            </a:r>
            <a:endParaRPr sz="1100"/>
          </a:p>
          <a:p>
            <a:pPr indent="-165100" lvl="0" marL="171450" rtl="0" algn="l">
              <a:lnSpc>
                <a:spcPct val="100000"/>
              </a:lnSpc>
              <a:spcBef>
                <a:spcPts val="0"/>
              </a:spcBef>
              <a:spcAft>
                <a:spcPts val="0"/>
              </a:spcAft>
              <a:buClr>
                <a:schemeClr val="dk1"/>
              </a:buClr>
              <a:buSzPts val="1000"/>
              <a:buChar char="•"/>
            </a:pPr>
            <a:r>
              <a:rPr lang="de-DE" sz="1100"/>
              <a:t>Gibt es Produkte der Chemie- und Biotechnologie-Industrie, die Ihrerr Meinung nach im Sinne der Nachhaltigkeit anders (Konsistenz) oder weniger (Suffizienz) produziert werden sollten?</a:t>
            </a:r>
            <a:endParaRPr sz="1100"/>
          </a:p>
          <a:p>
            <a:pPr indent="0" lvl="0" marL="0" rtl="0" algn="l">
              <a:lnSpc>
                <a:spcPct val="100000"/>
              </a:lnSpc>
              <a:spcBef>
                <a:spcPts val="0"/>
              </a:spcBef>
              <a:spcAft>
                <a:spcPts val="0"/>
              </a:spcAft>
              <a:buClr>
                <a:schemeClr val="dk1"/>
              </a:buClr>
              <a:buSzPts val="1100"/>
              <a:buFont typeface="Arial"/>
              <a:buNone/>
            </a:pPr>
            <a:r>
              <a:t/>
            </a:r>
            <a:endParaRPr sz="1100"/>
          </a:p>
          <a:p>
            <a:pPr indent="0" lvl="0" marL="0" rtl="0" algn="l">
              <a:lnSpc>
                <a:spcPct val="100000"/>
              </a:lnSpc>
              <a:spcBef>
                <a:spcPts val="0"/>
              </a:spcBef>
              <a:spcAft>
                <a:spcPts val="0"/>
              </a:spcAft>
              <a:buSzPts val="1400"/>
              <a:buNone/>
            </a:pPr>
            <a:r>
              <a:rPr b="1" lang="de-DE" sz="1100"/>
              <a:t>Quelle:</a:t>
            </a:r>
            <a:endParaRPr b="1" sz="1100"/>
          </a:p>
          <a:p>
            <a:pPr indent="-171450" lvl="0" marL="171450" rtl="0" algn="l">
              <a:lnSpc>
                <a:spcPct val="100000"/>
              </a:lnSpc>
              <a:spcBef>
                <a:spcPts val="0"/>
              </a:spcBef>
              <a:spcAft>
                <a:spcPts val="0"/>
              </a:spcAft>
              <a:buClr>
                <a:schemeClr val="dk1"/>
              </a:buClr>
              <a:buSzPts val="1100"/>
              <a:buFont typeface="Arial"/>
              <a:buChar char="•"/>
            </a:pPr>
            <a:r>
              <a:rPr lang="de-DE" sz="1000"/>
              <a:t>Bund für Umwelt und Naturschutz Deutschland (BUND), Landesverband Baden-Württemberg e.V (o.J.): Nachhaltigkeitsstrategien. Online: https://www.bund-bawue.de/themen/mensch-umwelt/nachhaltigkeit/nachhaltigkeitsstrategien/</a:t>
            </a:r>
            <a:endParaRPr sz="1000"/>
          </a:p>
        </p:txBody>
      </p:sp>
      <p:sp>
        <p:nvSpPr>
          <p:cNvPr id="197" name="Google Shape;197;g228584da1b7_0_604:notes"/>
          <p:cNvSpPr txBox="1"/>
          <p:nvPr>
            <p:ph idx="12" type="sldNum"/>
          </p:nvPr>
        </p:nvSpPr>
        <p:spPr>
          <a:xfrm>
            <a:off x="402910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7:notes"/>
          <p:cNvSpPr/>
          <p:nvPr>
            <p:ph idx="2" type="sldImg"/>
          </p:nvPr>
        </p:nvSpPr>
        <p:spPr>
          <a:xfrm>
            <a:off x="477838" y="287338"/>
            <a:ext cx="6142037"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7:notes"/>
          <p:cNvSpPr txBox="1"/>
          <p:nvPr>
            <p:ph idx="1" type="body"/>
          </p:nvPr>
        </p:nvSpPr>
        <p:spPr>
          <a:xfrm>
            <a:off x="479104" y="3887999"/>
            <a:ext cx="6139505" cy="63466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lang="de-DE" sz="1100"/>
              <a:t>Der Export chemisch-pharmazeutischer Erzeugnisse (darunter Pharmazeutika, Fein-und Spezialchemikalien, Polymere, Petrochemikalien, anorg. Grundchemikalien, Wasch- und Körperpflegemittel) aus Deutschland in die gesamte Welt nimmt kontinuierlich zu (Statista 2023). Nach Maschinen, Fahrzeugen und Fahrzeugteilen sind chemisch-pharmazeutische Produkte die drittgrößte Exportwarengruppe (rnd 2020). Besonders viele dieser Erzeugnisse werden außerhalb der EU nach USA und Asien exportiert, geringere Mengen auch nach Lateinamerika, Afrika und Australien. Im Ausland gelten z.T. andere Gesundheits- und Umweltschutzstandards, so dass dort z.T. auch chemische Erzeugnisse (bspw. Biozide, Lebensmittelfarbstoffe etc.) eingesetzt werden dürfen, die wegen ihrer Gefährlichkeit in der EU nicht in Verkehr gebracht werden dürfen. Chemisch-pharmazeutische Produkte werden aber auch in großen Mengen nach Deutschland importiert (deutschland.de 2023). Die Folie zeigt den Treibstoffverbrauch von Schiffen und LKW‘s für den Transport von 22 t chemisch-pharmazeutischen und biotechnologischen Produkten. Die meisten Exporte finden in die USA statt, per Schiffscontainer. Einer der größten Häfen der USA ist der Hafen von New York. In obiger Beispielrechnung wird angenommen, ein LKW fährt von einem der größten Chemiestandorte in Deutschland, Ludwigshafen, 650km weit nach Hamburg und noch einmal ebenso weit vom Hafen New York zu einem Kunden für Chemieprodukte in Pittsbrugh. Die Berechnung zeigt, dass der Ferntransport per Schiff geringere Emissionen aufweist, als der Lkw-Transport. </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a:t>
            </a:r>
            <a:endParaRPr sz="1100"/>
          </a:p>
          <a:p>
            <a:pPr indent="-298450" lvl="0" marL="457200" rtl="0" algn="l">
              <a:lnSpc>
                <a:spcPct val="100000"/>
              </a:lnSpc>
              <a:spcBef>
                <a:spcPts val="0"/>
              </a:spcBef>
              <a:spcAft>
                <a:spcPts val="0"/>
              </a:spcAft>
              <a:buSzPts val="1100"/>
              <a:buChar char="●"/>
            </a:pPr>
            <a:r>
              <a:rPr lang="de-DE" sz="1100"/>
              <a:t>Berechnen Sie die Emissionen des Transports per LKW eines Produktes, welches Sie aus einem anderen EU-Land oder Asien beziehen.</a:t>
            </a:r>
            <a:endParaRPr sz="1100"/>
          </a:p>
          <a:p>
            <a:pPr indent="-298450" lvl="0" marL="457200" rtl="0" algn="l">
              <a:lnSpc>
                <a:spcPct val="100000"/>
              </a:lnSpc>
              <a:spcBef>
                <a:spcPts val="0"/>
              </a:spcBef>
              <a:spcAft>
                <a:spcPts val="0"/>
              </a:spcAft>
              <a:buSzPts val="1100"/>
              <a:buChar char="●"/>
            </a:pPr>
            <a:r>
              <a:rPr lang="de-DE" sz="1100"/>
              <a:t>Vergleichen Sie dies, mit Ihren Lieferprozessen zu Ihren Kunden.</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Quellen:</a:t>
            </a:r>
            <a:endParaRPr sz="1100"/>
          </a:p>
          <a:p>
            <a:pPr indent="-298450" lvl="0" marL="457200" rtl="0" algn="l">
              <a:lnSpc>
                <a:spcPct val="100000"/>
              </a:lnSpc>
              <a:spcBef>
                <a:spcPts val="0"/>
              </a:spcBef>
              <a:spcAft>
                <a:spcPts val="0"/>
              </a:spcAft>
              <a:buSzPts val="1100"/>
              <a:buChar char="●"/>
            </a:pPr>
            <a:r>
              <a:rPr lang="de-DE" sz="900"/>
              <a:t>deutschland.de (2023): Das Import-Export-Einmaleins. Stand: 11.06.2021</a:t>
            </a:r>
            <a:endParaRPr sz="900"/>
          </a:p>
          <a:p>
            <a:pPr indent="-298450" lvl="0" marL="457200" rtl="0" algn="l">
              <a:lnSpc>
                <a:spcPct val="100000"/>
              </a:lnSpc>
              <a:spcBef>
                <a:spcPts val="0"/>
              </a:spcBef>
              <a:spcAft>
                <a:spcPts val="0"/>
              </a:spcAft>
              <a:buSzPts val="1100"/>
              <a:buChar char="●"/>
            </a:pPr>
            <a:r>
              <a:rPr lang="de-DE" sz="900"/>
              <a:t>rnd (2020): Made in Germany: Was die Welt aus Deutschland kauft. Stand: 09.07.2020. Online: </a:t>
            </a:r>
            <a:r>
              <a:rPr lang="de-DE" sz="900" u="sng">
                <a:solidFill>
                  <a:schemeClr val="hlink"/>
                </a:solidFill>
                <a:hlinkClick r:id="rId2"/>
              </a:rPr>
              <a:t>https://www.rnd.de/wirtschaft/made-in-germany-was-die-welt-aus-deutschland-kauft-EVIREPTUV5E27FPOQIMG2SLTY4.html</a:t>
            </a:r>
            <a:endParaRPr sz="900"/>
          </a:p>
          <a:p>
            <a:pPr indent="-298450" lvl="0" marL="457200" rtl="0" algn="l">
              <a:lnSpc>
                <a:spcPct val="100000"/>
              </a:lnSpc>
              <a:spcBef>
                <a:spcPts val="0"/>
              </a:spcBef>
              <a:spcAft>
                <a:spcPts val="0"/>
              </a:spcAft>
              <a:buSzPts val="1100"/>
              <a:buChar char="●"/>
            </a:pPr>
            <a:r>
              <a:rPr lang="de-DE" sz="900"/>
              <a:t>Statista (2023): Exportwert chemisch-pharmazeutischer Erzeugnisse aus Deutschland nach Sparten in den Jahren 2010 bis 2021. Stand 21.02.2023. Online: </a:t>
            </a:r>
            <a:r>
              <a:rPr lang="de-DE" sz="900" u="sng">
                <a:solidFill>
                  <a:schemeClr val="hlink"/>
                </a:solidFill>
                <a:hlinkClick r:id="rId3"/>
              </a:rPr>
              <a:t>https://de.statista.com/statistik/daten/studie/5529/umfrage/export-chemischer-erzeugnisse-aus-deutschland-nach-sparten/</a:t>
            </a:r>
            <a:endParaRPr sz="900"/>
          </a:p>
          <a:p>
            <a:pPr indent="-298450" lvl="0" marL="457200" rtl="0" algn="l">
              <a:lnSpc>
                <a:spcPct val="100000"/>
              </a:lnSpc>
              <a:spcBef>
                <a:spcPts val="0"/>
              </a:spcBef>
              <a:spcAft>
                <a:spcPts val="0"/>
              </a:spcAft>
              <a:buSzPts val="1100"/>
              <a:buChar char="●"/>
            </a:pPr>
            <a:r>
              <a:rPr lang="de-DE" sz="900"/>
              <a:t>Zuladung: </a:t>
            </a:r>
            <a:r>
              <a:rPr lang="de-DE" sz="900" u="sng">
                <a:solidFill>
                  <a:schemeClr val="hlink"/>
                </a:solidFill>
                <a:hlinkClick r:id="rId4"/>
              </a:rPr>
              <a:t>http://www.hamburg-container.com/containerladung.html</a:t>
            </a:r>
            <a:r>
              <a:rPr lang="de-DE" sz="900"/>
              <a:t>.</a:t>
            </a:r>
            <a:endParaRPr sz="900"/>
          </a:p>
          <a:p>
            <a:pPr indent="-298450" lvl="0" marL="457200" rtl="0" algn="l">
              <a:lnSpc>
                <a:spcPct val="100000"/>
              </a:lnSpc>
              <a:spcBef>
                <a:spcPts val="0"/>
              </a:spcBef>
              <a:spcAft>
                <a:spcPts val="0"/>
              </a:spcAft>
              <a:buSzPts val="1100"/>
              <a:buChar char="●"/>
            </a:pPr>
            <a:r>
              <a:rPr lang="de-DE" sz="900"/>
              <a:t>Schiffsentfernung: </a:t>
            </a:r>
            <a:r>
              <a:rPr lang="de-DE" sz="900" u="sng">
                <a:solidFill>
                  <a:schemeClr val="hlink"/>
                </a:solidFill>
                <a:hlinkClick r:id="rId5"/>
              </a:rPr>
              <a:t>https://www.abendblatt.de/hamburg-tipps/kinder/kinder/article134171302/Eine-Seemeile-entspricht-genau-1852-Meter.html</a:t>
            </a:r>
            <a:endParaRPr sz="900"/>
          </a:p>
          <a:p>
            <a:pPr indent="-298450" lvl="0" marL="457200" rtl="0" algn="l">
              <a:lnSpc>
                <a:spcPct val="100000"/>
              </a:lnSpc>
              <a:spcBef>
                <a:spcPts val="0"/>
              </a:spcBef>
              <a:spcAft>
                <a:spcPts val="0"/>
              </a:spcAft>
              <a:buSzPts val="1100"/>
              <a:buChar char="●"/>
            </a:pPr>
            <a:r>
              <a:rPr lang="de-DE" sz="900"/>
              <a:t>Emissionen von Schiffen und LKW: https://www.umweltbundesamt.de/service/uba-fragen/wie-energieeffizient-ist-ein-schiff</a:t>
            </a:r>
            <a:endParaRPr sz="900"/>
          </a:p>
        </p:txBody>
      </p:sp>
      <p:sp>
        <p:nvSpPr>
          <p:cNvPr id="213" name="Google Shape;213;p7:notes"/>
          <p:cNvSpPr txBox="1"/>
          <p:nvPr>
            <p:ph idx="12" type="sldNum"/>
          </p:nvPr>
        </p:nvSpPr>
        <p:spPr>
          <a:xfrm>
            <a:off x="4021293" y="9721107"/>
            <a:ext cx="3076364"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chemeClr val="dk1"/>
              </a:buClr>
              <a:buSzPts val="325"/>
              <a:buFont typeface="Calibri"/>
              <a:buNone/>
            </a:pPr>
            <a:fld id="{00000000-1234-1234-1234-123412341234}" type="slidenum">
              <a:rPr b="0" i="0" lang="de-DE" sz="1300" u="none" cap="none" strike="noStrike">
                <a:solidFill>
                  <a:schemeClr val="dk1"/>
                </a:solidFill>
                <a:latin typeface="Calibri"/>
                <a:ea typeface="Calibri"/>
                <a:cs typeface="Calibri"/>
                <a:sym typeface="Calibri"/>
              </a:rPr>
              <a:t>‹#›</a:t>
            </a:fld>
            <a:endParaRPr b="0" i="0" sz="13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28584da1b7_0_230:notes"/>
          <p:cNvSpPr/>
          <p:nvPr>
            <p:ph idx="2" type="sldImg"/>
          </p:nvPr>
        </p:nvSpPr>
        <p:spPr>
          <a:xfrm>
            <a:off x="477838"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228584da1b7_0_230:notes"/>
          <p:cNvSpPr txBox="1"/>
          <p:nvPr>
            <p:ph idx="1" type="body"/>
          </p:nvPr>
        </p:nvSpPr>
        <p:spPr>
          <a:xfrm>
            <a:off x="479104" y="3888001"/>
            <a:ext cx="6141092" cy="534316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b="1" sz="1200"/>
          </a:p>
          <a:p>
            <a:pPr indent="0" lvl="0" marL="0" rtl="0" algn="l">
              <a:lnSpc>
                <a:spcPct val="100000"/>
              </a:lnSpc>
              <a:spcBef>
                <a:spcPts val="0"/>
              </a:spcBef>
              <a:spcAft>
                <a:spcPts val="0"/>
              </a:spcAft>
              <a:buSzPts val="1400"/>
              <a:buNone/>
            </a:pPr>
            <a:r>
              <a:rPr lang="de-DE"/>
              <a:t>Die Abbildung stellt kreislaufwirtschaftliche Maßnahmen im Wertschöpfungskreislauf dar. Bei der Entwicklung von nachhaltigen Produkten sollten stets kreislaufwirtschaftliche Grundsätze berücksichtigt werden. Bisher ist unser Wirtschaftssystem oftmals noch linear aufgebaut, was sich unter anderem darin ausdrückt, dass Umweltschutz nachgelagert betrieben wird, bspw. bei der Verbrennung giftiger und nicht recyclingfähiger Abfälle. Eine nachhaltige Wirtschaft ist jedoch eine Kreislaufwirtschaft, in der Abfälle wieder zu Ausgangsstoffen für Produkte werden können, wodurch Ressourcen eingespart werden.</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Clr>
                <a:schemeClr val="dk1"/>
              </a:buClr>
              <a:buSzPts val="1200"/>
              <a:buFont typeface="Calibri"/>
              <a:buChar char="•"/>
            </a:pPr>
            <a:r>
              <a:rPr lang="de-DE"/>
              <a:t>In welchem Handlungsfeld kann Ihr Betrieb einen Beitrag zur Kreislaufwirtschaft leisten?</a:t>
            </a:r>
            <a:endParaRPr/>
          </a:p>
          <a:p>
            <a:pPr indent="-171450" lvl="0" marL="171450" rtl="0" algn="l">
              <a:lnSpc>
                <a:spcPct val="100000"/>
              </a:lnSpc>
              <a:spcBef>
                <a:spcPts val="0"/>
              </a:spcBef>
              <a:spcAft>
                <a:spcPts val="0"/>
              </a:spcAft>
              <a:buClr>
                <a:schemeClr val="dk1"/>
              </a:buClr>
              <a:buSzPts val="1200"/>
              <a:buFont typeface="Calibri"/>
              <a:buChar char="•"/>
            </a:pPr>
            <a:r>
              <a:rPr lang="de-DE"/>
              <a:t>Wie kann Ihr Betrieb dazu beitragen die Mengen an Restabfall zu reduzieren? </a:t>
            </a:r>
            <a:endParaRPr/>
          </a:p>
          <a:p>
            <a:pPr indent="-171450" lvl="0" marL="171450" rtl="0" algn="l">
              <a:lnSpc>
                <a:spcPct val="100000"/>
              </a:lnSpc>
              <a:spcBef>
                <a:spcPts val="0"/>
              </a:spcBef>
              <a:spcAft>
                <a:spcPts val="0"/>
              </a:spcAft>
              <a:buSzPts val="1400"/>
              <a:buChar char="•"/>
            </a:pPr>
            <a:r>
              <a:rPr lang="de-DE"/>
              <a:t>Können Sie betriebliche Interessen nennen, die der Umsetzung einer Kreislaufwirtschaft entgegenstehen?</a:t>
            </a:r>
            <a:endParaRPr/>
          </a:p>
          <a:p>
            <a:pPr indent="0" lvl="0" marL="0" rtl="0" algn="l">
              <a:lnSpc>
                <a:spcPct val="100000"/>
              </a:lnSpc>
              <a:spcBef>
                <a:spcPts val="0"/>
              </a:spcBef>
              <a:spcAft>
                <a:spcPts val="0"/>
              </a:spcAft>
              <a:buClr>
                <a:schemeClr val="dk1"/>
              </a:buClr>
              <a:buSzPts val="1100"/>
              <a:buNone/>
            </a:pPr>
            <a:r>
              <a:t/>
            </a:r>
            <a:endParaRPr sz="1200"/>
          </a:p>
          <a:p>
            <a:pPr indent="0" lvl="0" marL="0" rtl="0" algn="l">
              <a:lnSpc>
                <a:spcPct val="100000"/>
              </a:lnSpc>
              <a:spcBef>
                <a:spcPts val="0"/>
              </a:spcBef>
              <a:spcAft>
                <a:spcPts val="0"/>
              </a:spcAft>
              <a:buSzPts val="1400"/>
              <a:buNone/>
            </a:pPr>
            <a:r>
              <a:rPr b="1" lang="de-DE" sz="1200"/>
              <a:t>Quelle</a:t>
            </a:r>
            <a:endParaRPr b="1"/>
          </a:p>
          <a:p>
            <a:pPr indent="-171450" lvl="0" marL="171450" rtl="0" algn="l">
              <a:lnSpc>
                <a:spcPct val="115000"/>
              </a:lnSpc>
              <a:spcBef>
                <a:spcPts val="0"/>
              </a:spcBef>
              <a:spcAft>
                <a:spcPts val="0"/>
              </a:spcAft>
              <a:buSzPts val="1400"/>
              <a:buFont typeface="Arial"/>
              <a:buChar char="•"/>
            </a:pPr>
            <a:r>
              <a:rPr lang="de-DE" sz="1100"/>
              <a:t>(BMWK 2022): Österreichisches Bundesministerium für Klimaschutz, Umwelt, Energie, Mobilität, Innovation und Technologie (BMWK): FTI-Initiative Kreislaufwirtschaft - Österreich auf dem Weg zu einer nachhaltigen und zirkulären Gesellschaft. Online: </a:t>
            </a:r>
            <a:r>
              <a:rPr lang="de-DE" sz="1100">
                <a:solidFill>
                  <a:schemeClr val="hlink"/>
                </a:solidFill>
              </a:rPr>
              <a:t>https://fdoc.ffg.at/s/vdb/public/node/content/8nKEL-hcRnqkwYOL8MHgxg/1.0?a=true</a:t>
            </a:r>
            <a:endParaRPr sz="1100"/>
          </a:p>
        </p:txBody>
      </p:sp>
      <p:sp>
        <p:nvSpPr>
          <p:cNvPr id="239" name="Google Shape;239;g228584da1b7_0_230:notes"/>
          <p:cNvSpPr txBox="1"/>
          <p:nvPr>
            <p:ph idx="12" type="sldNum"/>
          </p:nvPr>
        </p:nvSpPr>
        <p:spPr>
          <a:xfrm>
            <a:off x="4021293" y="9721107"/>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32" name="Shape 32"/>
        <p:cNvGrpSpPr/>
        <p:nvPr/>
      </p:nvGrpSpPr>
      <p:grpSpPr>
        <a:xfrm>
          <a:off x="0" y="0"/>
          <a:ext cx="0" cy="0"/>
          <a:chOff x="0" y="0"/>
          <a:chExt cx="0" cy="0"/>
        </a:xfrm>
      </p:grpSpPr>
      <p:sp>
        <p:nvSpPr>
          <p:cNvPr id="33" name="Google Shape;33;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5" name="Google Shape;35;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40" name="Shape 40"/>
        <p:cNvGrpSpPr/>
        <p:nvPr/>
      </p:nvGrpSpPr>
      <p:grpSpPr>
        <a:xfrm>
          <a:off x="0" y="0"/>
          <a:ext cx="0" cy="0"/>
          <a:chOff x="0" y="0"/>
          <a:chExt cx="0" cy="0"/>
        </a:xfrm>
      </p:grpSpPr>
      <p:sp>
        <p:nvSpPr>
          <p:cNvPr id="41" name="Google Shape;41;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g13c8bb42d54_0_79"/>
          <p:cNvSpPr/>
          <p:nvPr>
            <p:ph idx="2" type="pic"/>
          </p:nvPr>
        </p:nvSpPr>
        <p:spPr>
          <a:xfrm>
            <a:off x="360363" y="1368000"/>
            <a:ext cx="11518900" cy="4680000"/>
          </a:xfrm>
          <a:prstGeom prst="rect">
            <a:avLst/>
          </a:prstGeom>
          <a:noFill/>
          <a:ln>
            <a:noFill/>
          </a:ln>
        </p:spPr>
      </p:sp>
      <p:sp>
        <p:nvSpPr>
          <p:cNvPr id="43" name="Google Shape;43;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8" name="Shape 48"/>
        <p:cNvGrpSpPr/>
        <p:nvPr/>
      </p:nvGrpSpPr>
      <p:grpSpPr>
        <a:xfrm>
          <a:off x="0" y="0"/>
          <a:ext cx="0" cy="0"/>
          <a:chOff x="0" y="0"/>
          <a:chExt cx="0" cy="0"/>
        </a:xfrm>
      </p:grpSpPr>
      <p:sp>
        <p:nvSpPr>
          <p:cNvPr id="49" name="Google Shape;49;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0" name="Google Shape;50;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3" name="Google Shape;53;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55" name="Google Shape;55;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56" name="Shape 56"/>
        <p:cNvGrpSpPr/>
        <p:nvPr/>
      </p:nvGrpSpPr>
      <p:grpSpPr>
        <a:xfrm>
          <a:off x="0" y="0"/>
          <a:ext cx="0" cy="0"/>
          <a:chOff x="0" y="0"/>
          <a:chExt cx="0" cy="0"/>
        </a:xfrm>
      </p:grpSpPr>
      <p:sp>
        <p:nvSpPr>
          <p:cNvPr id="57" name="Google Shape;57;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122"/>
          <p:cNvSpPr/>
          <p:nvPr>
            <p:ph idx="2" type="pic"/>
          </p:nvPr>
        </p:nvSpPr>
        <p:spPr>
          <a:xfrm>
            <a:off x="5400009" y="1367999"/>
            <a:ext cx="6480000" cy="4680000"/>
          </a:xfrm>
          <a:prstGeom prst="rect">
            <a:avLst/>
          </a:prstGeom>
          <a:noFill/>
          <a:ln>
            <a:noFill/>
          </a:ln>
        </p:spPr>
      </p:sp>
      <p:sp>
        <p:nvSpPr>
          <p:cNvPr id="59" name="Google Shape;59;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2" name="Google Shape;62;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scharp@izt.de" TargetMode="External"/><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26.png"/><Relationship Id="rId5" Type="http://schemas.openxmlformats.org/officeDocument/2006/relationships/image" Target="../media/image2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3.png"/><Relationship Id="rId11" Type="http://schemas.openxmlformats.org/officeDocument/2006/relationships/image" Target="../media/image6.png"/><Relationship Id="rId10" Type="http://schemas.openxmlformats.org/officeDocument/2006/relationships/image" Target="../media/image5.png"/><Relationship Id="rId9"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7.png"/><Relationship Id="rId8"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38"/>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SzPct val="92582"/>
              <a:buNone/>
            </a:pPr>
            <a:r>
              <a:rPr lang="de-DE"/>
              <a:t>Biologielaborant/Biologielaborantin</a:t>
            </a:r>
            <a:endParaRPr/>
          </a:p>
          <a:p>
            <a:pPr indent="0" lvl="0" marL="0" rtl="0" algn="ctr">
              <a:lnSpc>
                <a:spcPct val="90000"/>
              </a:lnSpc>
              <a:spcBef>
                <a:spcPts val="0"/>
              </a:spcBef>
              <a:spcAft>
                <a:spcPts val="0"/>
              </a:spcAft>
              <a:buSzPct val="92582"/>
              <a:buNone/>
            </a:pPr>
            <a:r>
              <a:rPr lang="de-DE"/>
              <a:t>und </a:t>
            </a:r>
            <a:endParaRPr/>
          </a:p>
          <a:p>
            <a:pPr indent="0" lvl="0" marL="0" rtl="0" algn="ctr">
              <a:lnSpc>
                <a:spcPct val="90000"/>
              </a:lnSpc>
              <a:spcBef>
                <a:spcPts val="0"/>
              </a:spcBef>
              <a:spcAft>
                <a:spcPts val="0"/>
              </a:spcAft>
              <a:buSzPct val="92582"/>
              <a:buNone/>
            </a:pPr>
            <a:r>
              <a:rPr lang="de-DE"/>
              <a:t>Chemielaborant/Chemielaborantin</a:t>
            </a:r>
            <a:endParaRPr/>
          </a:p>
        </p:txBody>
      </p:sp>
      <p:sp>
        <p:nvSpPr>
          <p:cNvPr id="80" name="Google Shape;80;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solidFill>
                  <a:schemeClr val="dk1"/>
                </a:solidFill>
              </a:rPr>
              <a:t>Folien zur Diskussion von Zielkonflikten in den Berufsbildern</a:t>
            </a:r>
            <a:endParaRPr>
              <a:solidFill>
                <a:schemeClr val="dk1"/>
              </a:solidFill>
            </a:endParaRPr>
          </a:p>
        </p:txBody>
      </p:sp>
      <p:sp>
        <p:nvSpPr>
          <p:cNvPr id="81" name="Google Shape;81;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2" name="Google Shape;82;p38"/>
          <p:cNvSpPr txBox="1"/>
          <p:nvPr>
            <p:ph idx="4" type="body"/>
          </p:nvPr>
        </p:nvSpPr>
        <p:spPr>
          <a:xfrm>
            <a:off x="9091613" y="4607740"/>
            <a:ext cx="2681400" cy="1523100"/>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4"/>
              </a:rPr>
              <a:t>m.scharp@izt.de</a:t>
            </a:r>
            <a:r>
              <a:rPr lang="de-DE"/>
              <a:t>)</a:t>
            </a:r>
            <a:endParaRPr/>
          </a:p>
        </p:txBody>
      </p:sp>
      <p:pic>
        <p:nvPicPr>
          <p:cNvPr id="83" name="Google Shape;83;p38"/>
          <p:cNvPicPr preferRelativeResize="0"/>
          <p:nvPr/>
        </p:nvPicPr>
        <p:blipFill rotWithShape="1">
          <a:blip r:embed="rId5">
            <a:alphaModFix/>
          </a:blip>
          <a:srcRect b="0" l="0" r="9867" t="0"/>
          <a:stretch/>
        </p:blipFill>
        <p:spPr>
          <a:xfrm>
            <a:off x="8922657" y="3357103"/>
            <a:ext cx="2850243" cy="1244600"/>
          </a:xfrm>
          <a:prstGeom prst="rect">
            <a:avLst/>
          </a:prstGeom>
          <a:noFill/>
          <a:ln>
            <a:noFill/>
          </a:ln>
        </p:spPr>
      </p:pic>
      <p:sp>
        <p:nvSpPr>
          <p:cNvPr id="84" name="Google Shape;84;p38"/>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Katrin Ludwig / Die Projektagentur BBNE</a:t>
            </a:r>
            <a:endParaRPr sz="1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pic>
        <p:nvPicPr>
          <p:cNvPr id="253" name="Google Shape;253;g228584da1b7_0_464"/>
          <p:cNvPicPr preferRelativeResize="0"/>
          <p:nvPr/>
        </p:nvPicPr>
        <p:blipFill rotWithShape="1">
          <a:blip r:embed="rId3">
            <a:alphaModFix/>
          </a:blip>
          <a:srcRect b="0" l="0" r="0" t="0"/>
          <a:stretch/>
        </p:blipFill>
        <p:spPr>
          <a:xfrm>
            <a:off x="1535311" y="1384638"/>
            <a:ext cx="5468425" cy="2472475"/>
          </a:xfrm>
          <a:prstGeom prst="rect">
            <a:avLst/>
          </a:prstGeom>
          <a:noFill/>
          <a:ln>
            <a:noFill/>
          </a:ln>
        </p:spPr>
      </p:pic>
      <p:sp>
        <p:nvSpPr>
          <p:cNvPr id="254" name="Google Shape;254;g228584da1b7_0_46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55" name="Google Shape;255;g228584da1b7_0_46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de-DE"/>
              <a:t>Nachhaltigkeit und Kreislaufwirtschaft:</a:t>
            </a:r>
            <a:endParaRPr/>
          </a:p>
          <a:p>
            <a:pPr indent="0" lvl="0" marL="0" rtl="0" algn="l">
              <a:lnSpc>
                <a:spcPct val="100000"/>
              </a:lnSpc>
              <a:spcBef>
                <a:spcPts val="0"/>
              </a:spcBef>
              <a:spcAft>
                <a:spcPts val="0"/>
              </a:spcAft>
              <a:buSzPts val="1100"/>
              <a:buNone/>
            </a:pPr>
            <a:r>
              <a:rPr lang="de-DE"/>
              <a:t>Von der linearen zu einer zirkulären Wirtschaft</a:t>
            </a:r>
            <a:endParaRPr/>
          </a:p>
        </p:txBody>
      </p:sp>
      <p:sp>
        <p:nvSpPr>
          <p:cNvPr id="256" name="Google Shape;256;g228584da1b7_0_46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chemeClr val="dk1"/>
              </a:buClr>
              <a:buSzPts val="1200"/>
              <a:buFont typeface="Arial"/>
              <a:buNone/>
            </a:pPr>
            <a:r>
              <a:rPr lang="de-DE"/>
              <a:t>Biologielaborant/Biologielaborantin</a:t>
            </a:r>
            <a:endParaRPr/>
          </a:p>
          <a:p>
            <a:pPr indent="-35999" lvl="0" marL="35999" rtl="0" algn="l">
              <a:lnSpc>
                <a:spcPct val="110000"/>
              </a:lnSpc>
              <a:spcBef>
                <a:spcPts val="0"/>
              </a:spcBef>
              <a:spcAft>
                <a:spcPts val="0"/>
              </a:spcAft>
              <a:buClr>
                <a:schemeClr val="dk1"/>
              </a:buClr>
              <a:buSzPts val="1200"/>
              <a:buNone/>
            </a:pPr>
            <a:r>
              <a:rPr lang="de-DE"/>
              <a:t>Chemielaborant/Chemielaborantin</a:t>
            </a:r>
            <a:endParaRPr/>
          </a:p>
        </p:txBody>
      </p:sp>
      <p:sp>
        <p:nvSpPr>
          <p:cNvPr id="257" name="Google Shape;257;g228584da1b7_0_46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BMWK 2022</a:t>
            </a:r>
            <a:endParaRPr/>
          </a:p>
        </p:txBody>
      </p:sp>
      <p:sp>
        <p:nvSpPr>
          <p:cNvPr id="258" name="Google Shape;258;g228584da1b7_0_464"/>
          <p:cNvSpPr txBox="1"/>
          <p:nvPr/>
        </p:nvSpPr>
        <p:spPr>
          <a:xfrm>
            <a:off x="1152900" y="4342175"/>
            <a:ext cx="2541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Lineare Wirtschaft</a:t>
            </a:r>
            <a:endParaRPr b="1" i="0" sz="1800" u="none" cap="none" strike="noStrike">
              <a:solidFill>
                <a:srgbClr val="000000"/>
              </a:solidFill>
              <a:latin typeface="Calibri"/>
              <a:ea typeface="Calibri"/>
              <a:cs typeface="Calibri"/>
              <a:sym typeface="Calibri"/>
            </a:endParaRPr>
          </a:p>
        </p:txBody>
      </p:sp>
      <p:sp>
        <p:nvSpPr>
          <p:cNvPr id="259" name="Google Shape;259;g228584da1b7_0_464"/>
          <p:cNvSpPr txBox="1"/>
          <p:nvPr/>
        </p:nvSpPr>
        <p:spPr>
          <a:xfrm>
            <a:off x="9084850" y="1384638"/>
            <a:ext cx="2541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Zirkuläre Wirtschaft</a:t>
            </a:r>
            <a:endParaRPr b="1" i="0" sz="1800" u="none" cap="none" strike="noStrike">
              <a:solidFill>
                <a:srgbClr val="000000"/>
              </a:solidFill>
              <a:latin typeface="Calibri"/>
              <a:ea typeface="Calibri"/>
              <a:cs typeface="Calibri"/>
              <a:sym typeface="Calibri"/>
            </a:endParaRPr>
          </a:p>
        </p:txBody>
      </p:sp>
      <p:graphicFrame>
        <p:nvGraphicFramePr>
          <p:cNvPr id="260" name="Google Shape;260;g228584da1b7_0_464"/>
          <p:cNvGraphicFramePr/>
          <p:nvPr/>
        </p:nvGraphicFramePr>
        <p:xfrm>
          <a:off x="304788" y="4794938"/>
          <a:ext cx="3000000" cy="3000000"/>
        </p:xfrm>
        <a:graphic>
          <a:graphicData uri="http://schemas.openxmlformats.org/drawingml/2006/table">
            <a:tbl>
              <a:tblPr>
                <a:noFill/>
                <a:tableStyleId>{79EC9768-A628-4FFC-AEC0-09439DF764A5}</a:tableStyleId>
              </a:tblPr>
              <a:tblGrid>
                <a:gridCol w="1284900"/>
                <a:gridCol w="2406350"/>
              </a:tblGrid>
              <a:tr h="386300">
                <a:tc gridSpan="2">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lt1"/>
                          </a:solidFill>
                        </a:rPr>
                        <a:t>Wiederverwerten von Materialien</a:t>
                      </a:r>
                      <a:endParaRPr b="1" sz="1600" u="none" cap="none" strike="noStrike">
                        <a:solidFill>
                          <a:schemeClr val="lt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74117"/>
                      </a:srgbClr>
                    </a:solidFill>
                  </a:tcPr>
                </a:tc>
                <a:tc hMerge="1"/>
              </a:tr>
              <a:tr h="4404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9. Recycle </a:t>
                      </a:r>
                      <a:endParaRPr sz="1600" u="none" cap="none" strike="noStrike">
                        <a:solidFill>
                          <a:schemeClr val="dk1"/>
                        </a:solidFill>
                      </a:endParaRPr>
                    </a:p>
                  </a:txBody>
                  <a:tcPr marT="91425" marB="91425" marR="91425" marL="91425" anchor="ctr">
                    <a:lnL cap="flat" cmpd="sng" w="19050">
                      <a:solidFill>
                        <a:schemeClr val="lt1">
                          <a:alpha val="0"/>
                        </a:schemeClr>
                      </a:solidFill>
                      <a:prstDash val="dot"/>
                      <a:round/>
                      <a:headEnd len="sm" w="sm" type="none"/>
                      <a:tailEnd len="sm" w="sm" type="none"/>
                    </a:lnL>
                    <a:lnR cap="flat" cmpd="sng" w="19050">
                      <a:solidFill>
                        <a:srgbClr val="69A5D4">
                          <a:alpha val="0"/>
                        </a:srgb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Recycling</a:t>
                      </a:r>
                      <a:endParaRPr sz="1600" u="none" cap="none" strike="noStrike"/>
                    </a:p>
                  </a:txBody>
                  <a:tcPr marT="91425" marB="91425" marR="91425" marL="91425" anchor="ctr">
                    <a:lnL cap="flat" cmpd="sng" w="19050">
                      <a:solidFill>
                        <a:srgbClr val="69A5D4">
                          <a:alpha val="0"/>
                        </a:srgbClr>
                      </a:solidFill>
                      <a:prstDash val="dot"/>
                      <a:round/>
                      <a:headEnd len="sm" w="sm" type="none"/>
                      <a:tailEnd len="sm" w="sm" type="none"/>
                    </a:lnL>
                    <a:lnR cap="flat" cmpd="sng" w="19050">
                      <a:solidFill>
                        <a:schemeClr val="lt1">
                          <a:alpha val="0"/>
                        </a:scheme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34117"/>
                      </a:srgbClr>
                    </a:solidFill>
                  </a:tcPr>
                </a:tc>
              </a:tr>
              <a:tr h="421500">
                <a:tc>
                  <a:txBody>
                    <a:bodyPr/>
                    <a:lstStyle/>
                    <a:p>
                      <a:pPr indent="0" lvl="0" marL="0" marR="0" rtl="0" algn="l">
                        <a:lnSpc>
                          <a:spcPct val="100000"/>
                        </a:lnSpc>
                        <a:spcBef>
                          <a:spcPts val="0"/>
                        </a:spcBef>
                        <a:spcAft>
                          <a:spcPts val="0"/>
                        </a:spcAft>
                        <a:buClr>
                          <a:schemeClr val="dk1"/>
                        </a:buClr>
                        <a:buSzPts val="1100"/>
                        <a:buFont typeface="Arial"/>
                        <a:buNone/>
                      </a:pPr>
                      <a:r>
                        <a:rPr lang="de-DE" sz="1600" u="none" cap="none" strike="noStrike">
                          <a:solidFill>
                            <a:schemeClr val="dk1"/>
                          </a:solidFill>
                        </a:rPr>
                        <a:t>10. Recover</a:t>
                      </a:r>
                      <a:endParaRPr sz="1600" u="none" cap="none" strike="noStrike">
                        <a:solidFill>
                          <a:schemeClr val="dk1"/>
                        </a:solidFill>
                      </a:endParaRPr>
                    </a:p>
                  </a:txBody>
                  <a:tcPr marT="91425" marB="91425" marR="91425" marL="91425" anchor="ctr">
                    <a:lnL cap="flat" cmpd="sng" w="19050">
                      <a:solidFill>
                        <a:schemeClr val="lt1">
                          <a:alpha val="0"/>
                        </a:schemeClr>
                      </a:solidFill>
                      <a:prstDash val="dot"/>
                      <a:round/>
                      <a:headEnd len="sm" w="sm" type="none"/>
                      <a:tailEnd len="sm" w="sm" type="none"/>
                    </a:lnL>
                    <a:lnR cap="flat" cmpd="sng" w="19050">
                      <a:solidFill>
                        <a:srgbClr val="69A5D4">
                          <a:alpha val="0"/>
                        </a:srgb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Thermische Verwertung</a:t>
                      </a:r>
                      <a:endParaRPr sz="1600" u="none" cap="none" strike="noStrike"/>
                    </a:p>
                  </a:txBody>
                  <a:tcPr marT="91425" marB="91425" marR="91425" marL="91425" anchor="ctr">
                    <a:lnL cap="flat" cmpd="sng" w="19050">
                      <a:solidFill>
                        <a:srgbClr val="69A5D4">
                          <a:alpha val="0"/>
                        </a:srgbClr>
                      </a:solidFill>
                      <a:prstDash val="dot"/>
                      <a:round/>
                      <a:headEnd len="sm" w="sm" type="none"/>
                      <a:tailEnd len="sm" w="sm" type="none"/>
                    </a:lnL>
                    <a:lnR cap="flat" cmpd="sng" w="19050">
                      <a:solidFill>
                        <a:schemeClr val="lt1">
                          <a:alpha val="0"/>
                        </a:scheme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34117"/>
                      </a:srgbClr>
                    </a:solidFill>
                  </a:tcPr>
                </a:tc>
              </a:tr>
            </a:tbl>
          </a:graphicData>
        </a:graphic>
      </p:graphicFrame>
      <p:graphicFrame>
        <p:nvGraphicFramePr>
          <p:cNvPr id="261" name="Google Shape;261;g228584da1b7_0_464"/>
          <p:cNvGraphicFramePr/>
          <p:nvPr/>
        </p:nvGraphicFramePr>
        <p:xfrm>
          <a:off x="3842688" y="3119913"/>
          <a:ext cx="3000000" cy="3000000"/>
        </p:xfrm>
        <a:graphic>
          <a:graphicData uri="http://schemas.openxmlformats.org/drawingml/2006/table">
            <a:tbl>
              <a:tblPr>
                <a:noFill/>
                <a:tableStyleId>{79EC9768-A628-4FFC-AEC0-09439DF764A5}</a:tableStyleId>
              </a:tblPr>
              <a:tblGrid>
                <a:gridCol w="1933325"/>
                <a:gridCol w="2138450"/>
              </a:tblGrid>
              <a:tr h="331500">
                <a:tc gridSpan="2">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lt1"/>
                          </a:solidFill>
                        </a:rPr>
                        <a:t>Verlängerte Lebensdauer</a:t>
                      </a:r>
                      <a:endParaRPr b="1" sz="1600" u="none" cap="none" strike="noStrike">
                        <a:solidFill>
                          <a:schemeClr val="lt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117"/>
                      </a:srgbClr>
                    </a:solidFill>
                  </a:tcPr>
                </a:tc>
                <a:tc hMerge="1"/>
              </a:tr>
              <a:tr h="445075">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4. Reuse </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117"/>
                      </a:srgbClr>
                    </a:solidFill>
                  </a:tcPr>
                </a:tc>
                <a:tc>
                  <a:txBody>
                    <a:bodyPr/>
                    <a:lstStyle/>
                    <a:p>
                      <a:pPr indent="0" lvl="0" marL="0" marR="0" rtl="0" algn="l">
                        <a:lnSpc>
                          <a:spcPct val="100000"/>
                        </a:lnSpc>
                        <a:spcBef>
                          <a:spcPts val="0"/>
                        </a:spcBef>
                        <a:spcAft>
                          <a:spcPts val="0"/>
                        </a:spcAft>
                        <a:buClr>
                          <a:srgbClr val="000000"/>
                        </a:buClr>
                        <a:buSzPts val="1700"/>
                        <a:buFont typeface="Arial"/>
                        <a:buNone/>
                      </a:pPr>
                      <a:r>
                        <a:rPr lang="de-DE" sz="1700" u="none" cap="none" strike="noStrike"/>
                        <a:t>Wiederverwenden</a:t>
                      </a:r>
                      <a:endParaRPr sz="17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745"/>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5. Repair</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Reparatur</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745"/>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6. Refurbish</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Verbessern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745"/>
                      </a:srgbClr>
                    </a:solidFill>
                  </a:tcPr>
                </a:tc>
              </a:tr>
              <a:tr h="506175">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7. Remanufacture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Wiederaufbereiten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745"/>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8. Repurpose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Anders weiternutzen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745"/>
                      </a:srgbClr>
                    </a:solidFill>
                  </a:tcPr>
                </a:tc>
              </a:tr>
            </a:tbl>
          </a:graphicData>
        </a:graphic>
      </p:graphicFrame>
      <p:graphicFrame>
        <p:nvGraphicFramePr>
          <p:cNvPr id="262" name="Google Shape;262;g228584da1b7_0_464"/>
          <p:cNvGraphicFramePr/>
          <p:nvPr/>
        </p:nvGraphicFramePr>
        <p:xfrm>
          <a:off x="7730875" y="1844663"/>
          <a:ext cx="3000000" cy="3000000"/>
        </p:xfrm>
        <a:graphic>
          <a:graphicData uri="http://schemas.openxmlformats.org/drawingml/2006/table">
            <a:tbl>
              <a:tblPr>
                <a:noFill/>
                <a:tableStyleId>{79EC9768-A628-4FFC-AEC0-09439DF764A5}</a:tableStyleId>
              </a:tblPr>
              <a:tblGrid>
                <a:gridCol w="1933325"/>
                <a:gridCol w="2138450"/>
              </a:tblGrid>
              <a:tr h="331500">
                <a:tc gridSpan="2">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lt1"/>
                          </a:solidFill>
                        </a:rPr>
                        <a:t>Intelligente Nutzung und Herstellung</a:t>
                      </a:r>
                      <a:endParaRPr b="1" sz="1600" u="none" cap="none" strike="noStrike">
                        <a:solidFill>
                          <a:schemeClr val="lt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4117"/>
                      </a:srgbClr>
                    </a:solidFill>
                  </a:tcPr>
                </a:tc>
                <a:tc hMerge="1"/>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1. Refuse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Überflüssig machen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30196"/>
                      </a:srgbClr>
                    </a:solidFill>
                  </a:tcPr>
                </a:tc>
              </a:tr>
              <a:tr h="506175">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2. Rethink</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Neu denken und zirkulär designen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30196"/>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3. Reduce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Reduzieren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30196"/>
                      </a:srgbClr>
                    </a:solidFill>
                  </a:tcPr>
                </a:tc>
              </a:tr>
            </a:tbl>
          </a:graphicData>
        </a:graphic>
      </p:graphicFrame>
      <p:sp>
        <p:nvSpPr>
          <p:cNvPr id="263" name="Google Shape;263;g228584da1b7_0_464"/>
          <p:cNvSpPr/>
          <p:nvPr/>
        </p:nvSpPr>
        <p:spPr>
          <a:xfrm>
            <a:off x="8063251" y="4211642"/>
            <a:ext cx="3834600" cy="15942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114300" marR="0" rtl="0" algn="ctr">
              <a:lnSpc>
                <a:spcPct val="100000"/>
              </a:lnSpc>
              <a:spcBef>
                <a:spcPts val="0"/>
              </a:spcBef>
              <a:spcAft>
                <a:spcPts val="0"/>
              </a:spcAft>
              <a:buClr>
                <a:srgbClr val="000000"/>
              </a:buClr>
              <a:buSzPts val="1800"/>
              <a:buFont typeface="Arial"/>
              <a:buNone/>
            </a:pPr>
            <a:r>
              <a:rPr b="0" i="0" lang="de-DE" sz="1800" u="none" cap="none" strike="noStrike">
                <a:solidFill>
                  <a:srgbClr val="C00000"/>
                </a:solidFill>
                <a:latin typeface="Arial"/>
                <a:ea typeface="Arial"/>
                <a:cs typeface="Arial"/>
                <a:sym typeface="Arial"/>
              </a:rPr>
              <a:t>Welche Prinzipien ließen sich in Ihrem Betrieb möglicherweise verwirklichen? Diskutieren Sie Strategien und Möglichkeiten </a:t>
            </a:r>
            <a:endParaRPr b="0" i="0" sz="1800" u="none" cap="none" strike="noStrike">
              <a:solidFill>
                <a:srgbClr val="C00000"/>
              </a:solidFill>
              <a:latin typeface="Arial"/>
              <a:ea typeface="Arial"/>
              <a:cs typeface="Arial"/>
              <a:sym typeface="Arial"/>
            </a:endParaRPr>
          </a:p>
        </p:txBody>
      </p:sp>
      <p:sp>
        <p:nvSpPr>
          <p:cNvPr id="264" name="Google Shape;264;g228584da1b7_0_464"/>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Katrin Ludwig / Die Projektagentur BBNE</a:t>
            </a:r>
            <a:endParaRPr sz="1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g25ef8501f7f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1" name="Google Shape;271;g25ef8501f7f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272" name="Google Shape;272;g25ef8501f7f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grpSp>
        <p:nvGrpSpPr>
          <p:cNvPr id="273" name="Google Shape;273;g25ef8501f7f_0_0"/>
          <p:cNvGrpSpPr/>
          <p:nvPr/>
        </p:nvGrpSpPr>
        <p:grpSpPr>
          <a:xfrm>
            <a:off x="6437818" y="1455224"/>
            <a:ext cx="5674976" cy="4537299"/>
            <a:chOff x="6095999" y="1454200"/>
            <a:chExt cx="5674976" cy="4537299"/>
          </a:xfrm>
        </p:grpSpPr>
        <p:sp>
          <p:nvSpPr>
            <p:cNvPr id="274" name="Google Shape;274;g25ef8501f7f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75" name="Google Shape;275;g25ef8501f7f_0_0"/>
            <p:cNvSpPr/>
            <p:nvPr/>
          </p:nvSpPr>
          <p:spPr>
            <a:xfrm>
              <a:off x="6107575" y="5144899"/>
              <a:ext cx="5663400" cy="846600"/>
            </a:xfrm>
            <a:prstGeom prst="roundRect">
              <a:avLst>
                <a:gd fmla="val 16667" name="adj"/>
              </a:avLst>
            </a:prstGeom>
            <a:solidFill>
              <a:srgbClr val="FFC000"/>
            </a:solidFill>
            <a:ln cap="flat" cmpd="sng" w="25400">
              <a:solidFill>
                <a:srgbClr val="FFDB6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C00000"/>
                </a:solidFill>
                <a:latin typeface="Arial"/>
                <a:ea typeface="Arial"/>
                <a:cs typeface="Arial"/>
                <a:sym typeface="Arial"/>
              </a:endParaRPr>
            </a:p>
          </p:txBody>
        </p:sp>
        <p:sp>
          <p:nvSpPr>
            <p:cNvPr id="276" name="Google Shape;276;g25ef8501f7f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77" name="Google Shape;277;g25ef8501f7f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78" name="Google Shape;278;g25ef8501f7f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79" name="Google Shape;279;g25ef8501f7f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280" name="Google Shape;280;g25ef8501f7f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281" name="Google Shape;281;g25ef8501f7f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282" name="Google Shape;282;g25ef8501f7f_0_0"/>
          <p:cNvPicPr preferRelativeResize="0"/>
          <p:nvPr/>
        </p:nvPicPr>
        <p:blipFill rotWithShape="1">
          <a:blip r:embed="rId3">
            <a:alphaModFix/>
          </a:blip>
          <a:srcRect b="7474" l="0" r="11016" t="0"/>
          <a:stretch/>
        </p:blipFill>
        <p:spPr>
          <a:xfrm>
            <a:off x="72050" y="1469757"/>
            <a:ext cx="6340325" cy="4589517"/>
          </a:xfrm>
          <a:prstGeom prst="rect">
            <a:avLst/>
          </a:prstGeom>
          <a:noFill/>
          <a:ln>
            <a:noFill/>
          </a:ln>
        </p:spPr>
      </p:pic>
      <p:sp>
        <p:nvSpPr>
          <p:cNvPr id="283" name="Google Shape;283;g25ef8501f7f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chemeClr val="dk1"/>
              </a:buClr>
              <a:buSzPts val="1200"/>
              <a:buFont typeface="Arial"/>
              <a:buNone/>
            </a:pPr>
            <a:r>
              <a:rPr lang="de-DE"/>
              <a:t>Biologielaborant/Biologielaborantin</a:t>
            </a:r>
            <a:endParaRPr/>
          </a:p>
          <a:p>
            <a:pPr indent="-35999" lvl="0" marL="35999" rtl="0" algn="l">
              <a:lnSpc>
                <a:spcPct val="110000"/>
              </a:lnSpc>
              <a:spcBef>
                <a:spcPts val="0"/>
              </a:spcBef>
              <a:spcAft>
                <a:spcPts val="0"/>
              </a:spcAft>
              <a:buClr>
                <a:schemeClr val="dk1"/>
              </a:buClr>
              <a:buSzPts val="1200"/>
              <a:buNone/>
            </a:pPr>
            <a:r>
              <a:rPr lang="de-DE"/>
              <a:t>Chemielaborant/Chemielaborantin</a:t>
            </a:r>
            <a:endParaRPr/>
          </a:p>
        </p:txBody>
      </p:sp>
      <p:sp>
        <p:nvSpPr>
          <p:cNvPr id="284" name="Google Shape;284;g25ef8501f7f_0_0"/>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Katrin Ludwig / Die Projektagentur BBNE</a:t>
            </a:r>
            <a:endParaRPr sz="14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g28bd3d1c9e5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90" name="Google Shape;290;g28bd3d1c9e5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91" name="Google Shape;291;g28bd3d1c9e5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92" name="Google Shape;292;g28bd3d1c9e5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93" name="Google Shape;293;g28bd3d1c9e5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94" name="Google Shape;294;g28bd3d1c9e5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95" name="Google Shape;295;g28bd3d1c9e5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96" name="Google Shape;296;g28bd3d1c9e5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1" name="Google Shape;91;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92" name="Google Shape;92;p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Biologielaborant/Biologielaborantin</a:t>
            </a:r>
            <a:endParaRPr/>
          </a:p>
          <a:p>
            <a:pPr indent="-36000" lvl="0" marL="36000" rtl="0" algn="l">
              <a:lnSpc>
                <a:spcPct val="110000"/>
              </a:lnSpc>
              <a:spcBef>
                <a:spcPts val="0"/>
              </a:spcBef>
              <a:spcAft>
                <a:spcPts val="0"/>
              </a:spcAft>
              <a:buClr>
                <a:srgbClr val="888888"/>
              </a:buClr>
              <a:buSzPts val="1200"/>
              <a:buNone/>
            </a:pPr>
            <a:r>
              <a:rPr lang="de-DE"/>
              <a:t>Chemielaborant/Chemielaborantin</a:t>
            </a:r>
            <a:endParaRPr/>
          </a:p>
        </p:txBody>
      </p:sp>
      <p:sp>
        <p:nvSpPr>
          <p:cNvPr id="93" name="Google Shape;93;p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grpSp>
        <p:nvGrpSpPr>
          <p:cNvPr id="94" name="Google Shape;94;p1"/>
          <p:cNvGrpSpPr/>
          <p:nvPr/>
        </p:nvGrpSpPr>
        <p:grpSpPr>
          <a:xfrm>
            <a:off x="619501" y="1705273"/>
            <a:ext cx="5357050" cy="4090954"/>
            <a:chOff x="943216" y="1618463"/>
            <a:chExt cx="4738995" cy="4090954"/>
          </a:xfrm>
        </p:grpSpPr>
        <p:sp>
          <p:nvSpPr>
            <p:cNvPr id="95" name="Google Shape;95;p1"/>
            <p:cNvSpPr/>
            <p:nvPr/>
          </p:nvSpPr>
          <p:spPr>
            <a:xfrm>
              <a:off x="943216" y="4945797"/>
              <a:ext cx="40305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6" name="Google Shape;96;p1"/>
            <p:cNvSpPr/>
            <p:nvPr/>
          </p:nvSpPr>
          <p:spPr>
            <a:xfrm>
              <a:off x="943216" y="4693797"/>
              <a:ext cx="40305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7" name="Google Shape;97;p1"/>
            <p:cNvSpPr/>
            <p:nvPr/>
          </p:nvSpPr>
          <p:spPr>
            <a:xfrm>
              <a:off x="943216" y="3937797"/>
              <a:ext cx="40305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8" name="Google Shape;98;p1"/>
            <p:cNvSpPr/>
            <p:nvPr/>
          </p:nvSpPr>
          <p:spPr>
            <a:xfrm>
              <a:off x="943216" y="3315574"/>
              <a:ext cx="40305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9" name="Google Shape;99;p1"/>
            <p:cNvSpPr/>
            <p:nvPr/>
          </p:nvSpPr>
          <p:spPr>
            <a:xfrm>
              <a:off x="943216" y="1942463"/>
              <a:ext cx="40305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0" name="Google Shape;100;p1"/>
            <p:cNvSpPr/>
            <p:nvPr/>
          </p:nvSpPr>
          <p:spPr>
            <a:xfrm>
              <a:off x="943216" y="1618463"/>
              <a:ext cx="403050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1" name="Google Shape;101;p1"/>
            <p:cNvSpPr/>
            <p:nvPr/>
          </p:nvSpPr>
          <p:spPr>
            <a:xfrm>
              <a:off x="4969711" y="4953417"/>
              <a:ext cx="7125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02" name="Google Shape;102;p1"/>
            <p:cNvSpPr/>
            <p:nvPr/>
          </p:nvSpPr>
          <p:spPr>
            <a:xfrm>
              <a:off x="4969711" y="4701417"/>
              <a:ext cx="7125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03" name="Google Shape;103;p1"/>
            <p:cNvSpPr/>
            <p:nvPr/>
          </p:nvSpPr>
          <p:spPr>
            <a:xfrm>
              <a:off x="4969711" y="3945417"/>
              <a:ext cx="7125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04" name="Google Shape;104;p1"/>
            <p:cNvSpPr/>
            <p:nvPr/>
          </p:nvSpPr>
          <p:spPr>
            <a:xfrm>
              <a:off x="4969711" y="3323194"/>
              <a:ext cx="7125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05" name="Google Shape;105;p1"/>
            <p:cNvSpPr/>
            <p:nvPr/>
          </p:nvSpPr>
          <p:spPr>
            <a:xfrm>
              <a:off x="4969711" y="1950083"/>
              <a:ext cx="7125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06" name="Google Shape;106;p1"/>
            <p:cNvSpPr/>
            <p:nvPr/>
          </p:nvSpPr>
          <p:spPr>
            <a:xfrm>
              <a:off x="4969711" y="1626083"/>
              <a:ext cx="71250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07" name="Google Shape;107;p1"/>
            <p:cNvPicPr preferRelativeResize="0"/>
            <p:nvPr/>
          </p:nvPicPr>
          <p:blipFill rotWithShape="1">
            <a:blip r:embed="rId3">
              <a:alphaModFix/>
            </a:blip>
            <a:srcRect b="0" l="0" r="0" t="0"/>
            <a:stretch/>
          </p:blipFill>
          <p:spPr>
            <a:xfrm>
              <a:off x="1083015" y="3996613"/>
              <a:ext cx="613183" cy="613183"/>
            </a:xfrm>
            <a:prstGeom prst="rect">
              <a:avLst/>
            </a:prstGeom>
            <a:noFill/>
            <a:ln>
              <a:noFill/>
            </a:ln>
          </p:spPr>
        </p:pic>
        <p:pic>
          <p:nvPicPr>
            <p:cNvPr id="108" name="Google Shape;108;p1"/>
            <p:cNvPicPr preferRelativeResize="0"/>
            <p:nvPr/>
          </p:nvPicPr>
          <p:blipFill rotWithShape="1">
            <a:blip r:embed="rId4">
              <a:alphaModFix/>
            </a:blip>
            <a:srcRect b="0" l="0" r="0" t="0"/>
            <a:stretch/>
          </p:blipFill>
          <p:spPr>
            <a:xfrm>
              <a:off x="1978650" y="4015271"/>
              <a:ext cx="543287" cy="543287"/>
            </a:xfrm>
            <a:prstGeom prst="rect">
              <a:avLst/>
            </a:prstGeom>
            <a:noFill/>
            <a:ln>
              <a:noFill/>
            </a:ln>
          </p:spPr>
        </p:pic>
        <p:pic>
          <p:nvPicPr>
            <p:cNvPr id="109" name="Google Shape;109;p1"/>
            <p:cNvPicPr preferRelativeResize="0"/>
            <p:nvPr/>
          </p:nvPicPr>
          <p:blipFill rotWithShape="1">
            <a:blip r:embed="rId5">
              <a:alphaModFix/>
            </a:blip>
            <a:srcRect b="0" l="0" r="0" t="0"/>
            <a:stretch/>
          </p:blipFill>
          <p:spPr>
            <a:xfrm>
              <a:off x="1083013" y="3397018"/>
              <a:ext cx="464352" cy="464352"/>
            </a:xfrm>
            <a:prstGeom prst="rect">
              <a:avLst/>
            </a:prstGeom>
            <a:noFill/>
            <a:ln>
              <a:noFill/>
            </a:ln>
          </p:spPr>
        </p:pic>
        <p:pic>
          <p:nvPicPr>
            <p:cNvPr id="110" name="Google Shape;110;p1"/>
            <p:cNvPicPr preferRelativeResize="0"/>
            <p:nvPr/>
          </p:nvPicPr>
          <p:blipFill rotWithShape="1">
            <a:blip r:embed="rId6">
              <a:alphaModFix/>
            </a:blip>
            <a:srcRect b="0" l="0" r="0" t="0"/>
            <a:stretch/>
          </p:blipFill>
          <p:spPr>
            <a:xfrm>
              <a:off x="1931004" y="2493841"/>
              <a:ext cx="638576" cy="638576"/>
            </a:xfrm>
            <a:prstGeom prst="rect">
              <a:avLst/>
            </a:prstGeom>
            <a:noFill/>
            <a:ln>
              <a:noFill/>
            </a:ln>
          </p:spPr>
        </p:pic>
        <p:pic>
          <p:nvPicPr>
            <p:cNvPr id="111" name="Google Shape;111;p1"/>
            <p:cNvPicPr preferRelativeResize="0"/>
            <p:nvPr/>
          </p:nvPicPr>
          <p:blipFill rotWithShape="1">
            <a:blip r:embed="rId7">
              <a:alphaModFix/>
            </a:blip>
            <a:srcRect b="0" l="0" r="0" t="0"/>
            <a:stretch/>
          </p:blipFill>
          <p:spPr>
            <a:xfrm>
              <a:off x="1170678" y="2175906"/>
              <a:ext cx="532862" cy="532862"/>
            </a:xfrm>
            <a:prstGeom prst="rect">
              <a:avLst/>
            </a:prstGeom>
            <a:noFill/>
            <a:ln>
              <a:noFill/>
            </a:ln>
          </p:spPr>
        </p:pic>
        <p:pic>
          <p:nvPicPr>
            <p:cNvPr id="112" name="Google Shape;112;p1"/>
            <p:cNvPicPr preferRelativeResize="0"/>
            <p:nvPr/>
          </p:nvPicPr>
          <p:blipFill rotWithShape="1">
            <a:blip r:embed="rId8">
              <a:alphaModFix/>
            </a:blip>
            <a:srcRect b="0" l="0" r="0" t="0"/>
            <a:stretch/>
          </p:blipFill>
          <p:spPr>
            <a:xfrm>
              <a:off x="1687164" y="3277677"/>
              <a:ext cx="706758" cy="706758"/>
            </a:xfrm>
            <a:prstGeom prst="rect">
              <a:avLst/>
            </a:prstGeom>
            <a:noFill/>
            <a:ln>
              <a:noFill/>
            </a:ln>
          </p:spPr>
        </p:pic>
        <p:pic>
          <p:nvPicPr>
            <p:cNvPr id="113" name="Google Shape;113;p1"/>
            <p:cNvPicPr preferRelativeResize="0"/>
            <p:nvPr/>
          </p:nvPicPr>
          <p:blipFill rotWithShape="1">
            <a:blip r:embed="rId9">
              <a:alphaModFix/>
            </a:blip>
            <a:srcRect b="0" l="0" r="0" t="0"/>
            <a:stretch/>
          </p:blipFill>
          <p:spPr>
            <a:xfrm>
              <a:off x="1579021" y="4589393"/>
              <a:ext cx="460813" cy="460813"/>
            </a:xfrm>
            <a:prstGeom prst="rect">
              <a:avLst/>
            </a:prstGeom>
            <a:noFill/>
            <a:ln>
              <a:noFill/>
            </a:ln>
          </p:spPr>
        </p:pic>
        <p:pic>
          <p:nvPicPr>
            <p:cNvPr id="114" name="Google Shape;114;p1"/>
            <p:cNvPicPr preferRelativeResize="0"/>
            <p:nvPr/>
          </p:nvPicPr>
          <p:blipFill rotWithShape="1">
            <a:blip r:embed="rId10">
              <a:alphaModFix/>
            </a:blip>
            <a:srcRect b="0" l="0" r="0" t="0"/>
            <a:stretch/>
          </p:blipFill>
          <p:spPr>
            <a:xfrm>
              <a:off x="2053266" y="5064105"/>
              <a:ext cx="534624" cy="534624"/>
            </a:xfrm>
            <a:prstGeom prst="rect">
              <a:avLst/>
            </a:prstGeom>
            <a:noFill/>
            <a:ln>
              <a:noFill/>
            </a:ln>
          </p:spPr>
        </p:pic>
      </p:grpSp>
      <p:pic>
        <p:nvPicPr>
          <p:cNvPr id="115" name="Google Shape;115;p1"/>
          <p:cNvPicPr preferRelativeResize="0"/>
          <p:nvPr/>
        </p:nvPicPr>
        <p:blipFill rotWithShape="1">
          <a:blip r:embed="rId11">
            <a:alphaModFix/>
          </a:blip>
          <a:srcRect b="0" l="0" r="0" t="0"/>
          <a:stretch/>
        </p:blipFill>
        <p:spPr>
          <a:xfrm flipH="1">
            <a:off x="1040787" y="1456513"/>
            <a:ext cx="512736" cy="512736"/>
          </a:xfrm>
          <a:prstGeom prst="rect">
            <a:avLst/>
          </a:prstGeom>
          <a:solidFill>
            <a:schemeClr val="lt1"/>
          </a:solidFill>
          <a:ln>
            <a:noFill/>
          </a:ln>
        </p:spPr>
      </p:pic>
      <p:sp>
        <p:nvSpPr>
          <p:cNvPr id="116" name="Google Shape;116;p1"/>
          <p:cNvSpPr/>
          <p:nvPr/>
        </p:nvSpPr>
        <p:spPr>
          <a:xfrm>
            <a:off x="6931900" y="2800050"/>
            <a:ext cx="4616400" cy="1901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rgbClr val="C00000"/>
                </a:solidFill>
                <a:latin typeface="Arial"/>
                <a:ea typeface="Arial"/>
                <a:cs typeface="Arial"/>
                <a:sym typeface="Arial"/>
              </a:rPr>
              <a:t>In welchen Lebensbereichen finden die Produkte ihres Betriebes Anwendung und tragen so zum Treibhausgas-Fußabdruck bei?</a:t>
            </a:r>
            <a:endParaRPr b="0" i="0" sz="1800" u="none" cap="none" strike="noStrike">
              <a:solidFill>
                <a:srgbClr val="C00000"/>
              </a:solidFill>
              <a:latin typeface="Arial"/>
              <a:ea typeface="Arial"/>
              <a:cs typeface="Arial"/>
              <a:sym typeface="Arial"/>
            </a:endParaRPr>
          </a:p>
        </p:txBody>
      </p:sp>
      <p:sp>
        <p:nvSpPr>
          <p:cNvPr id="117" name="Google Shape;117;p1"/>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Katrin Ludwig / Die Projektagentur BBNE</a:t>
            </a: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g228584da1b7_0_38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4" name="Google Shape;124;g228584da1b7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Font typeface="Arial"/>
              <a:buNone/>
            </a:pPr>
            <a:r>
              <a:rPr lang="de-DE"/>
              <a:t>Nachhaltigkeit und Klimawandel:</a:t>
            </a:r>
            <a:endParaRPr/>
          </a:p>
          <a:p>
            <a:pPr indent="0" lvl="0" marL="0" rtl="0" algn="l">
              <a:lnSpc>
                <a:spcPct val="100000"/>
              </a:lnSpc>
              <a:spcBef>
                <a:spcPts val="0"/>
              </a:spcBef>
              <a:spcAft>
                <a:spcPts val="0"/>
              </a:spcAft>
              <a:buSzPts val="1800"/>
              <a:buNone/>
            </a:pPr>
            <a:r>
              <a:rPr lang="de-DE"/>
              <a:t>Stromverbrauch im Labor</a:t>
            </a:r>
            <a:endParaRPr/>
          </a:p>
        </p:txBody>
      </p:sp>
      <p:sp>
        <p:nvSpPr>
          <p:cNvPr id="125" name="Google Shape;125;g228584da1b7_0_38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Biologielaborant/Biologielaborantin</a:t>
            </a:r>
            <a:endParaRPr/>
          </a:p>
          <a:p>
            <a:pPr indent="-35999" lvl="0" marL="35999" rtl="0" algn="l">
              <a:lnSpc>
                <a:spcPct val="110000"/>
              </a:lnSpc>
              <a:spcBef>
                <a:spcPts val="0"/>
              </a:spcBef>
              <a:spcAft>
                <a:spcPts val="0"/>
              </a:spcAft>
              <a:buClr>
                <a:srgbClr val="888888"/>
              </a:buClr>
              <a:buSzPts val="1200"/>
              <a:buNone/>
            </a:pPr>
            <a:r>
              <a:rPr lang="de-DE"/>
              <a:t>Chemielaborant/Chemielaborantin</a:t>
            </a:r>
            <a:endParaRPr/>
          </a:p>
        </p:txBody>
      </p:sp>
      <p:sp>
        <p:nvSpPr>
          <p:cNvPr id="126" name="Google Shape;126;g228584da1b7_0_38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Fleiter et al. 2013, S. 118</a:t>
            </a:r>
            <a:endParaRPr/>
          </a:p>
        </p:txBody>
      </p:sp>
      <p:sp>
        <p:nvSpPr>
          <p:cNvPr id="127" name="Google Shape;127;g228584da1b7_0_382"/>
          <p:cNvSpPr/>
          <p:nvPr/>
        </p:nvSpPr>
        <p:spPr>
          <a:xfrm>
            <a:off x="5686425" y="1555363"/>
            <a:ext cx="6096300" cy="3192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20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Wie energieeffizient sind die Geräte, die in Ihrem Betrieb genutzt werden?</a:t>
            </a:r>
            <a:endParaRPr b="0" i="0" sz="1800" u="none" cap="none" strike="noStrike">
              <a:solidFill>
                <a:srgbClr val="C00000"/>
              </a:solidFill>
              <a:latin typeface="Arial"/>
              <a:ea typeface="Arial"/>
              <a:cs typeface="Arial"/>
              <a:sym typeface="Arial"/>
            </a:endParaRPr>
          </a:p>
          <a:p>
            <a:pPr indent="-285750" lvl="0" marL="400050" marR="0" rtl="0" algn="l">
              <a:lnSpc>
                <a:spcPct val="100000"/>
              </a:lnSpc>
              <a:spcBef>
                <a:spcPts val="40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Werden Geräte vor der Anschaffung auf ihre Energieeffizienz geprüft? </a:t>
            </a:r>
            <a:endParaRPr b="0" i="0" sz="1800" u="none" cap="none" strike="noStrike">
              <a:solidFill>
                <a:srgbClr val="C00000"/>
              </a:solidFill>
              <a:latin typeface="Arial"/>
              <a:ea typeface="Arial"/>
              <a:cs typeface="Arial"/>
              <a:sym typeface="Arial"/>
            </a:endParaRPr>
          </a:p>
          <a:p>
            <a:pPr indent="-285750" lvl="0" marL="400050" marR="0" rtl="0" algn="l">
              <a:lnSpc>
                <a:spcPct val="100000"/>
              </a:lnSpc>
              <a:spcBef>
                <a:spcPts val="400"/>
              </a:spcBef>
              <a:spcAft>
                <a:spcPts val="20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Werden die Geräte im Betrieb effizient genutzt? Werden sie abgeschaltet, wenn sie nicht genutzt werden (Druckluft, Wärme- und Kühlprozesse, Belüftungen etc.)? Wird die Nutzung überdimensionierter Geräte und Verfahren vermieden?</a:t>
            </a:r>
            <a:endParaRPr b="0" i="0" sz="1800" u="none" cap="none" strike="noStrike">
              <a:solidFill>
                <a:srgbClr val="C00000"/>
              </a:solidFill>
              <a:latin typeface="Arial"/>
              <a:ea typeface="Arial"/>
              <a:cs typeface="Arial"/>
              <a:sym typeface="Arial"/>
            </a:endParaRPr>
          </a:p>
        </p:txBody>
      </p:sp>
      <p:sp>
        <p:nvSpPr>
          <p:cNvPr id="128" name="Google Shape;128;g228584da1b7_0_382"/>
          <p:cNvSpPr txBox="1"/>
          <p:nvPr/>
        </p:nvSpPr>
        <p:spPr>
          <a:xfrm>
            <a:off x="923525" y="1457650"/>
            <a:ext cx="3662700" cy="415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100" u="none" cap="none" strike="noStrike">
                <a:solidFill>
                  <a:srgbClr val="000000"/>
                </a:solidFill>
                <a:latin typeface="Arial"/>
                <a:ea typeface="Arial"/>
                <a:cs typeface="Arial"/>
                <a:sym typeface="Arial"/>
              </a:rPr>
              <a:t>Stromverbrauch im Labor:</a:t>
            </a:r>
            <a:endParaRPr b="1" i="0" sz="2100" u="none" cap="none" strike="noStrike">
              <a:solidFill>
                <a:srgbClr val="000000"/>
              </a:solidFill>
              <a:latin typeface="Arial"/>
              <a:ea typeface="Arial"/>
              <a:cs typeface="Arial"/>
              <a:sym typeface="Arial"/>
            </a:endParaRPr>
          </a:p>
        </p:txBody>
      </p:sp>
      <p:sp>
        <p:nvSpPr>
          <p:cNvPr id="129" name="Google Shape;129;g228584da1b7_0_382"/>
          <p:cNvSpPr txBox="1"/>
          <p:nvPr/>
        </p:nvSpPr>
        <p:spPr>
          <a:xfrm>
            <a:off x="1604025" y="1885400"/>
            <a:ext cx="3420000" cy="1080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C00000"/>
                </a:solidFill>
                <a:latin typeface="Arial"/>
                <a:ea typeface="Arial"/>
                <a:cs typeface="Arial"/>
                <a:sym typeface="Arial"/>
              </a:rPr>
              <a:t>71 % elektrische Antriebe (Pumpen, Kompressoren, Kühlungen, Gebläse etc.)</a:t>
            </a:r>
            <a:endParaRPr b="1" i="0" sz="2000" u="none" cap="none" strike="noStrike">
              <a:solidFill>
                <a:srgbClr val="C00000"/>
              </a:solidFill>
              <a:latin typeface="Arial"/>
              <a:ea typeface="Arial"/>
              <a:cs typeface="Arial"/>
              <a:sym typeface="Arial"/>
            </a:endParaRPr>
          </a:p>
        </p:txBody>
      </p:sp>
      <p:sp>
        <p:nvSpPr>
          <p:cNvPr id="130" name="Google Shape;130;g228584da1b7_0_382"/>
          <p:cNvSpPr txBox="1"/>
          <p:nvPr/>
        </p:nvSpPr>
        <p:spPr>
          <a:xfrm>
            <a:off x="1634175" y="3182921"/>
            <a:ext cx="30549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B5394"/>
                </a:solidFill>
                <a:latin typeface="Arial"/>
                <a:ea typeface="Arial"/>
                <a:cs typeface="Arial"/>
                <a:sym typeface="Arial"/>
              </a:rPr>
              <a:t>20 % elektrochemische Prozesse</a:t>
            </a:r>
            <a:endParaRPr b="1" i="0" sz="2000" u="none" cap="none" strike="noStrike">
              <a:solidFill>
                <a:srgbClr val="0B5394"/>
              </a:solidFill>
              <a:latin typeface="Arial"/>
              <a:ea typeface="Arial"/>
              <a:cs typeface="Arial"/>
              <a:sym typeface="Arial"/>
            </a:endParaRPr>
          </a:p>
        </p:txBody>
      </p:sp>
      <p:graphicFrame>
        <p:nvGraphicFramePr>
          <p:cNvPr id="131" name="Google Shape;131;g228584da1b7_0_382"/>
          <p:cNvGraphicFramePr/>
          <p:nvPr/>
        </p:nvGraphicFramePr>
        <p:xfrm>
          <a:off x="5522438" y="4917695"/>
          <a:ext cx="3000000" cy="3000000"/>
        </p:xfrm>
        <a:graphic>
          <a:graphicData uri="http://schemas.openxmlformats.org/drawingml/2006/table">
            <a:tbl>
              <a:tblPr>
                <a:noFill/>
                <a:tableStyleId>{79EC9768-A628-4FFC-AEC0-09439DF764A5}</a:tableStyleId>
              </a:tblPr>
              <a:tblGrid>
                <a:gridCol w="2055525"/>
                <a:gridCol w="4357200"/>
              </a:tblGrid>
              <a:tr h="502750">
                <a:tc rowSpan="2">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solidFill>
                            <a:schemeClr val="lt1"/>
                          </a:solidFill>
                        </a:rPr>
                        <a:t>Wege zur Reduktion von THG-Emissionen:</a:t>
                      </a:r>
                      <a:endParaRPr sz="1800" u="none" cap="none" strike="noStrike">
                        <a:solidFill>
                          <a:schemeClr val="lt1"/>
                        </a:solidFill>
                      </a:endParaRPr>
                    </a:p>
                  </a:txBody>
                  <a:tcPr marT="91425" marB="91425" marR="91425" marL="914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3D93C6"/>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t>Verringerung des Energiebedarfs</a:t>
                      </a:r>
                      <a:endParaRPr sz="1800" u="none" cap="none" strike="noStrike"/>
                    </a:p>
                  </a:txBody>
                  <a:tcPr marT="91425" marB="91425" marR="91425" marL="914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B6D7A8"/>
                    </a:solidFill>
                  </a:tcPr>
                </a:tc>
              </a:tr>
              <a:tr h="321575">
                <a:tc vMerge="1"/>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t>Umstieg auf erneuerbare Energiequellen</a:t>
                      </a:r>
                      <a:endParaRPr sz="1800" u="none" cap="none" strike="noStrike"/>
                    </a:p>
                  </a:txBody>
                  <a:tcPr marT="91425" marB="91425" marR="91425" marL="914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93C47D"/>
                    </a:solidFill>
                  </a:tcPr>
                </a:tc>
              </a:tr>
            </a:tbl>
          </a:graphicData>
        </a:graphic>
      </p:graphicFrame>
      <p:pic>
        <p:nvPicPr>
          <p:cNvPr id="132" name="Google Shape;132;g228584da1b7_0_382"/>
          <p:cNvPicPr preferRelativeResize="0"/>
          <p:nvPr/>
        </p:nvPicPr>
        <p:blipFill rotWithShape="1">
          <a:blip r:embed="rId3">
            <a:alphaModFix/>
          </a:blip>
          <a:srcRect b="26468" l="29232" r="22785" t="31856"/>
          <a:stretch/>
        </p:blipFill>
        <p:spPr>
          <a:xfrm>
            <a:off x="466325" y="1979300"/>
            <a:ext cx="1049969" cy="912026"/>
          </a:xfrm>
          <a:prstGeom prst="rect">
            <a:avLst/>
          </a:prstGeom>
          <a:noFill/>
          <a:ln>
            <a:noFill/>
          </a:ln>
        </p:spPr>
      </p:pic>
      <p:pic>
        <p:nvPicPr>
          <p:cNvPr id="133" name="Google Shape;133;g228584da1b7_0_382"/>
          <p:cNvPicPr preferRelativeResize="0"/>
          <p:nvPr/>
        </p:nvPicPr>
        <p:blipFill rotWithShape="1">
          <a:blip r:embed="rId4">
            <a:alphaModFix/>
          </a:blip>
          <a:srcRect b="15639" l="16025" r="17173" t="17655"/>
          <a:stretch/>
        </p:blipFill>
        <p:spPr>
          <a:xfrm>
            <a:off x="534625" y="3008321"/>
            <a:ext cx="913375" cy="912029"/>
          </a:xfrm>
          <a:prstGeom prst="rect">
            <a:avLst/>
          </a:prstGeom>
          <a:noFill/>
          <a:ln>
            <a:noFill/>
          </a:ln>
        </p:spPr>
      </p:pic>
      <p:sp>
        <p:nvSpPr>
          <p:cNvPr id="134" name="Google Shape;134;g228584da1b7_0_382"/>
          <p:cNvSpPr txBox="1"/>
          <p:nvPr/>
        </p:nvSpPr>
        <p:spPr>
          <a:xfrm>
            <a:off x="1675638" y="4409421"/>
            <a:ext cx="30549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B5394"/>
                </a:solidFill>
                <a:latin typeface="Arial"/>
                <a:ea typeface="Arial"/>
                <a:cs typeface="Arial"/>
                <a:sym typeface="Arial"/>
              </a:rPr>
              <a:t>1 % Prozessheizung</a:t>
            </a:r>
            <a:endParaRPr b="1" i="0" sz="2000" u="none" cap="none" strike="noStrike">
              <a:solidFill>
                <a:srgbClr val="0B5394"/>
              </a:solidFill>
              <a:latin typeface="Arial"/>
              <a:ea typeface="Arial"/>
              <a:cs typeface="Arial"/>
              <a:sym typeface="Arial"/>
            </a:endParaRPr>
          </a:p>
        </p:txBody>
      </p:sp>
      <p:pic>
        <p:nvPicPr>
          <p:cNvPr id="135" name="Google Shape;135;g228584da1b7_0_382"/>
          <p:cNvPicPr preferRelativeResize="0"/>
          <p:nvPr/>
        </p:nvPicPr>
        <p:blipFill rotWithShape="1">
          <a:blip r:embed="rId5">
            <a:alphaModFix/>
          </a:blip>
          <a:srcRect b="17765" l="21943" r="22383" t="16409"/>
          <a:stretch/>
        </p:blipFill>
        <p:spPr>
          <a:xfrm>
            <a:off x="546150" y="4189750"/>
            <a:ext cx="718775" cy="849899"/>
          </a:xfrm>
          <a:prstGeom prst="rect">
            <a:avLst/>
          </a:prstGeom>
          <a:noFill/>
          <a:ln>
            <a:noFill/>
          </a:ln>
        </p:spPr>
      </p:pic>
      <p:pic>
        <p:nvPicPr>
          <p:cNvPr id="136" name="Google Shape;136;g228584da1b7_0_382"/>
          <p:cNvPicPr preferRelativeResize="0"/>
          <p:nvPr/>
        </p:nvPicPr>
        <p:blipFill rotWithShape="1">
          <a:blip r:embed="rId6">
            <a:alphaModFix/>
          </a:blip>
          <a:srcRect b="0" l="0" r="0" t="0"/>
          <a:stretch/>
        </p:blipFill>
        <p:spPr>
          <a:xfrm>
            <a:off x="448847" y="5232850"/>
            <a:ext cx="913375" cy="870150"/>
          </a:xfrm>
          <a:prstGeom prst="rect">
            <a:avLst/>
          </a:prstGeom>
          <a:noFill/>
          <a:ln>
            <a:noFill/>
          </a:ln>
        </p:spPr>
      </p:pic>
      <p:sp>
        <p:nvSpPr>
          <p:cNvPr id="137" name="Google Shape;137;g228584da1b7_0_382"/>
          <p:cNvSpPr txBox="1"/>
          <p:nvPr/>
        </p:nvSpPr>
        <p:spPr>
          <a:xfrm>
            <a:off x="1713775" y="5251921"/>
            <a:ext cx="30549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B5394"/>
                </a:solidFill>
                <a:latin typeface="Arial"/>
                <a:ea typeface="Arial"/>
                <a:cs typeface="Arial"/>
                <a:sym typeface="Arial"/>
              </a:rPr>
              <a:t>8 % Sonstige (Beleuchtung, IKT etc.)</a:t>
            </a:r>
            <a:endParaRPr b="1" i="0" sz="2000" u="none" cap="none" strike="noStrike">
              <a:solidFill>
                <a:srgbClr val="0B5394"/>
              </a:solidFill>
              <a:latin typeface="Arial"/>
              <a:ea typeface="Arial"/>
              <a:cs typeface="Arial"/>
              <a:sym typeface="Arial"/>
            </a:endParaRPr>
          </a:p>
        </p:txBody>
      </p:sp>
      <p:sp>
        <p:nvSpPr>
          <p:cNvPr id="138" name="Google Shape;138;g228584da1b7_0_382"/>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Katrin Ludwig / Die Projektagentur BBNE</a:t>
            </a:r>
            <a:endParaRPr sz="1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228584da1b7_0_56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im Labor:</a:t>
            </a:r>
            <a:endParaRPr/>
          </a:p>
          <a:p>
            <a:pPr indent="0" lvl="0" marL="0" rtl="0" algn="l">
              <a:lnSpc>
                <a:spcPct val="100000"/>
              </a:lnSpc>
              <a:spcBef>
                <a:spcPts val="0"/>
              </a:spcBef>
              <a:spcAft>
                <a:spcPts val="0"/>
              </a:spcAft>
              <a:buSzPts val="1800"/>
              <a:buNone/>
            </a:pPr>
            <a:r>
              <a:rPr lang="de-DE"/>
              <a:t>Lösungsmittel-Ersatz-Stratgien</a:t>
            </a:r>
            <a:endParaRPr/>
          </a:p>
        </p:txBody>
      </p:sp>
      <p:sp>
        <p:nvSpPr>
          <p:cNvPr id="145" name="Google Shape;145;g228584da1b7_0_56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46" name="Google Shape;146;g228584da1b7_0_56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chemeClr val="dk1"/>
              </a:buClr>
              <a:buSzPts val="1200"/>
              <a:buFont typeface="Arial"/>
              <a:buNone/>
            </a:pPr>
            <a:r>
              <a:rPr lang="de-DE"/>
              <a:t>Biologielaborant/Biologielaborantin</a:t>
            </a:r>
            <a:endParaRPr/>
          </a:p>
          <a:p>
            <a:pPr indent="-35999" lvl="0" marL="35999" rtl="0" algn="l">
              <a:lnSpc>
                <a:spcPct val="110000"/>
              </a:lnSpc>
              <a:spcBef>
                <a:spcPts val="0"/>
              </a:spcBef>
              <a:spcAft>
                <a:spcPts val="0"/>
              </a:spcAft>
              <a:buSzPts val="1200"/>
              <a:buNone/>
            </a:pPr>
            <a:r>
              <a:rPr lang="de-DE"/>
              <a:t>Chemielaborant/Chemielaborantin</a:t>
            </a:r>
            <a:endParaRPr/>
          </a:p>
        </p:txBody>
      </p:sp>
      <p:sp>
        <p:nvSpPr>
          <p:cNvPr id="147" name="Google Shape;147;g228584da1b7_0_560"/>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My Green Lab 2020</a:t>
            </a:r>
            <a:endParaRPr/>
          </a:p>
        </p:txBody>
      </p:sp>
      <p:pic>
        <p:nvPicPr>
          <p:cNvPr id="148" name="Google Shape;148;g228584da1b7_0_560"/>
          <p:cNvPicPr preferRelativeResize="0"/>
          <p:nvPr/>
        </p:nvPicPr>
        <p:blipFill rotWithShape="1">
          <a:blip r:embed="rId3">
            <a:alphaModFix/>
          </a:blip>
          <a:srcRect b="21159" l="4587" r="3475" t="7760"/>
          <a:stretch/>
        </p:blipFill>
        <p:spPr>
          <a:xfrm rot="-348778">
            <a:off x="282725" y="1639287"/>
            <a:ext cx="6300774" cy="3943348"/>
          </a:xfrm>
          <a:prstGeom prst="rect">
            <a:avLst/>
          </a:prstGeom>
          <a:noFill/>
          <a:ln>
            <a:noFill/>
          </a:ln>
        </p:spPr>
      </p:pic>
      <p:pic>
        <p:nvPicPr>
          <p:cNvPr id="149" name="Google Shape;149;g228584da1b7_0_560"/>
          <p:cNvPicPr preferRelativeResize="0"/>
          <p:nvPr/>
        </p:nvPicPr>
        <p:blipFill rotWithShape="1">
          <a:blip r:embed="rId4">
            <a:alphaModFix/>
          </a:blip>
          <a:srcRect b="13440" l="4172" r="10150" t="5828"/>
          <a:stretch/>
        </p:blipFill>
        <p:spPr>
          <a:xfrm rot="343060">
            <a:off x="2529725" y="2756287"/>
            <a:ext cx="5476499" cy="3161827"/>
          </a:xfrm>
          <a:prstGeom prst="rect">
            <a:avLst/>
          </a:prstGeom>
          <a:noFill/>
          <a:ln>
            <a:noFill/>
          </a:ln>
        </p:spPr>
      </p:pic>
      <p:sp>
        <p:nvSpPr>
          <p:cNvPr id="150" name="Google Shape;150;g228584da1b7_0_560"/>
          <p:cNvSpPr/>
          <p:nvPr/>
        </p:nvSpPr>
        <p:spPr>
          <a:xfrm>
            <a:off x="8179724" y="1714499"/>
            <a:ext cx="3778913" cy="417707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300"/>
              </a:spcBef>
              <a:spcAft>
                <a:spcPts val="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Kennen Sie solche Ampelsysteme zum Ersatz von Lösungsmitteln?</a:t>
            </a:r>
            <a:endParaRPr b="0" i="0" sz="1800" u="none" cap="none" strike="noStrike">
              <a:solidFill>
                <a:srgbClr val="C00000"/>
              </a:solidFill>
              <a:latin typeface="Arial"/>
              <a:ea typeface="Arial"/>
              <a:cs typeface="Arial"/>
              <a:sym typeface="Arial"/>
            </a:endParaRPr>
          </a:p>
          <a:p>
            <a:pPr indent="-285750" lvl="0" marL="285750" marR="0" rtl="0" algn="l">
              <a:lnSpc>
                <a:spcPct val="100000"/>
              </a:lnSpc>
              <a:spcBef>
                <a:spcPts val="600"/>
              </a:spcBef>
              <a:spcAft>
                <a:spcPts val="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Gibt es in Ihrem Betrieb eine Strategie zum Ersatz von besonders umwelt- und gesundheitsgefährdenden Lösungsmitteln?</a:t>
            </a:r>
            <a:endParaRPr b="0" i="0" sz="1800" u="none" cap="none" strike="noStrike">
              <a:solidFill>
                <a:srgbClr val="C00000"/>
              </a:solidFill>
              <a:latin typeface="Arial"/>
              <a:ea typeface="Arial"/>
              <a:cs typeface="Arial"/>
              <a:sym typeface="Arial"/>
            </a:endParaRPr>
          </a:p>
          <a:p>
            <a:pPr indent="-285750" lvl="0" marL="285750" marR="0" rtl="0" algn="l">
              <a:lnSpc>
                <a:spcPct val="100000"/>
              </a:lnSpc>
              <a:spcBef>
                <a:spcPts val="600"/>
              </a:spcBef>
              <a:spcAft>
                <a:spcPts val="30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Welche Kriterien sollten Ihrer Meinung nach berücksichtigt werden, wenn so ein Ampelsystem entwickelt wird?</a:t>
            </a:r>
            <a:endParaRPr b="0" i="0" sz="1600" u="none" cap="none" strike="noStrike">
              <a:solidFill>
                <a:srgbClr val="C00000"/>
              </a:solidFill>
              <a:latin typeface="Arial"/>
              <a:ea typeface="Arial"/>
              <a:cs typeface="Arial"/>
              <a:sym typeface="Arial"/>
            </a:endParaRPr>
          </a:p>
        </p:txBody>
      </p:sp>
      <p:sp>
        <p:nvSpPr>
          <p:cNvPr id="151" name="Google Shape;151;g228584da1b7_0_560"/>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Katrin Ludwig / Die Projektagentur BBNE</a:t>
            </a:r>
            <a:endParaRPr sz="1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6" name="Shape 156"/>
        <p:cNvGrpSpPr/>
        <p:nvPr/>
      </p:nvGrpSpPr>
      <p:grpSpPr>
        <a:xfrm>
          <a:off x="0" y="0"/>
          <a:ext cx="0" cy="0"/>
          <a:chOff x="0" y="0"/>
          <a:chExt cx="0" cy="0"/>
        </a:xfrm>
      </p:grpSpPr>
      <p:sp>
        <p:nvSpPr>
          <p:cNvPr id="157" name="Google Shape;157;g228584da1b7_0_6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8" name="Google Shape;158;g228584da1b7_0_6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im Labor:</a:t>
            </a:r>
            <a:br>
              <a:rPr lang="de-DE"/>
            </a:br>
            <a:r>
              <a:rPr lang="de-DE"/>
              <a:t>Umgang mit Chemikalien </a:t>
            </a:r>
            <a:endParaRPr/>
          </a:p>
        </p:txBody>
      </p:sp>
      <p:sp>
        <p:nvSpPr>
          <p:cNvPr id="159" name="Google Shape;159;g228584da1b7_0_68"/>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Biologielaborant/Biologielaborantin</a:t>
            </a:r>
            <a:endParaRPr/>
          </a:p>
          <a:p>
            <a:pPr indent="-35999" lvl="0" marL="35999" rtl="0" algn="l">
              <a:lnSpc>
                <a:spcPct val="110000"/>
              </a:lnSpc>
              <a:spcBef>
                <a:spcPts val="0"/>
              </a:spcBef>
              <a:spcAft>
                <a:spcPts val="0"/>
              </a:spcAft>
              <a:buSzPts val="1200"/>
              <a:buNone/>
            </a:pPr>
            <a:r>
              <a:rPr lang="de-DE"/>
              <a:t>Chemielaborant/Chemielaborantin</a:t>
            </a:r>
            <a:endParaRPr/>
          </a:p>
        </p:txBody>
      </p:sp>
      <p:sp>
        <p:nvSpPr>
          <p:cNvPr id="160" name="Google Shape;160;g228584da1b7_0_68"/>
          <p:cNvSpPr/>
          <p:nvPr/>
        </p:nvSpPr>
        <p:spPr>
          <a:xfrm>
            <a:off x="7263650" y="2250800"/>
            <a:ext cx="4421700" cy="3012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49" lvl="0" marL="429749" marR="0" rtl="0" algn="l">
              <a:lnSpc>
                <a:spcPct val="100000"/>
              </a:lnSpc>
              <a:spcBef>
                <a:spcPts val="300"/>
              </a:spcBef>
              <a:spcAft>
                <a:spcPts val="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Wählen Sie eine Chemikalie aus, die Sie in Ihrem Betrieb oder in der Berufsschule vorfinden. </a:t>
            </a:r>
            <a:endParaRPr b="0" i="0" sz="1800" u="none" cap="none" strike="noStrike">
              <a:solidFill>
                <a:srgbClr val="C00000"/>
              </a:solidFill>
              <a:latin typeface="Arial"/>
              <a:ea typeface="Arial"/>
              <a:cs typeface="Arial"/>
              <a:sym typeface="Arial"/>
            </a:endParaRPr>
          </a:p>
          <a:p>
            <a:pPr indent="-285749" lvl="0" marL="429749" marR="0" rtl="0" algn="l">
              <a:lnSpc>
                <a:spcPct val="100000"/>
              </a:lnSpc>
              <a:spcBef>
                <a:spcPts val="600"/>
              </a:spcBef>
              <a:spcAft>
                <a:spcPts val="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Prüfen Sie Alternativen anhand der Grundsätze.</a:t>
            </a:r>
            <a:endParaRPr b="0" i="0" sz="1800" u="none" cap="none" strike="noStrike">
              <a:solidFill>
                <a:srgbClr val="C00000"/>
              </a:solidFill>
              <a:latin typeface="Arial"/>
              <a:ea typeface="Arial"/>
              <a:cs typeface="Arial"/>
              <a:sym typeface="Arial"/>
            </a:endParaRPr>
          </a:p>
          <a:p>
            <a:pPr indent="-285750" lvl="0" marL="465138" marR="0" rtl="0" algn="l">
              <a:lnSpc>
                <a:spcPct val="100000"/>
              </a:lnSpc>
              <a:spcBef>
                <a:spcPts val="600"/>
              </a:spcBef>
              <a:spcAft>
                <a:spcPts val="30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Welcher Grundsatz ist schwierig in der Umsetzung und warum?</a:t>
            </a:r>
            <a:endParaRPr b="0" i="0" sz="1600" u="none" cap="none" strike="noStrike">
              <a:solidFill>
                <a:srgbClr val="C00000"/>
              </a:solidFill>
              <a:latin typeface="Arial"/>
              <a:ea typeface="Arial"/>
              <a:cs typeface="Arial"/>
              <a:sym typeface="Arial"/>
            </a:endParaRPr>
          </a:p>
        </p:txBody>
      </p:sp>
      <p:sp>
        <p:nvSpPr>
          <p:cNvPr id="161" name="Google Shape;161;g228584da1b7_0_68"/>
          <p:cNvSpPr/>
          <p:nvPr/>
        </p:nvSpPr>
        <p:spPr>
          <a:xfrm>
            <a:off x="360000" y="1396800"/>
            <a:ext cx="6505824"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490"/>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800" u="none" cap="none" strike="noStrike">
                <a:solidFill>
                  <a:schemeClr val="dk1"/>
                </a:solidFill>
                <a:latin typeface="Arial"/>
                <a:ea typeface="Arial"/>
                <a:cs typeface="Arial"/>
                <a:sym typeface="Arial"/>
              </a:rPr>
              <a:t>Stoffe mit Gefahrstoffeigenschaften vermeiden</a:t>
            </a:r>
            <a:endParaRPr b="0" i="0" sz="1800" u="none" cap="none" strike="noStrike">
              <a:solidFill>
                <a:schemeClr val="dk1"/>
              </a:solidFill>
              <a:latin typeface="Arial"/>
              <a:ea typeface="Arial"/>
              <a:cs typeface="Arial"/>
              <a:sym typeface="Arial"/>
            </a:endParaRPr>
          </a:p>
        </p:txBody>
      </p:sp>
      <p:sp>
        <p:nvSpPr>
          <p:cNvPr id="162" name="Google Shape;162;g228584da1b7_0_68"/>
          <p:cNvSpPr/>
          <p:nvPr/>
        </p:nvSpPr>
        <p:spPr>
          <a:xfrm>
            <a:off x="360000" y="1985431"/>
            <a:ext cx="6505824"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490"/>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800" u="none" cap="none" strike="noStrike">
                <a:solidFill>
                  <a:schemeClr val="dk1"/>
                </a:solidFill>
                <a:latin typeface="Arial"/>
                <a:ea typeface="Arial"/>
                <a:cs typeface="Arial"/>
                <a:sym typeface="Arial"/>
              </a:rPr>
              <a:t>Prüfen, ob der Stoff ersetzt werden kann (Substitutionsprinzip) </a:t>
            </a:r>
            <a:endParaRPr b="0" i="0" sz="1800" u="none" cap="none" strike="noStrike">
              <a:solidFill>
                <a:schemeClr val="dk1"/>
              </a:solidFill>
              <a:latin typeface="Arial"/>
              <a:ea typeface="Arial"/>
              <a:cs typeface="Arial"/>
              <a:sym typeface="Arial"/>
            </a:endParaRPr>
          </a:p>
        </p:txBody>
      </p:sp>
      <p:sp>
        <p:nvSpPr>
          <p:cNvPr id="163" name="Google Shape;163;g228584da1b7_0_68"/>
          <p:cNvSpPr/>
          <p:nvPr/>
        </p:nvSpPr>
        <p:spPr>
          <a:xfrm>
            <a:off x="360000" y="2582911"/>
            <a:ext cx="6505824"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490"/>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800" u="none" cap="none" strike="noStrike">
                <a:solidFill>
                  <a:schemeClr val="dk1"/>
                </a:solidFill>
                <a:latin typeface="Arial"/>
                <a:ea typeface="Arial"/>
                <a:cs typeface="Arial"/>
                <a:sym typeface="Arial"/>
              </a:rPr>
              <a:t>Abwägen, ob eine Verringerung, z. B. durch Wechsel der Methode, möglich ist</a:t>
            </a:r>
            <a:endParaRPr b="0" i="0" sz="1800" u="none" cap="none" strike="noStrike">
              <a:solidFill>
                <a:schemeClr val="dk1"/>
              </a:solidFill>
              <a:latin typeface="Arial"/>
              <a:ea typeface="Arial"/>
              <a:cs typeface="Arial"/>
              <a:sym typeface="Arial"/>
            </a:endParaRPr>
          </a:p>
        </p:txBody>
      </p:sp>
      <p:sp>
        <p:nvSpPr>
          <p:cNvPr id="164" name="Google Shape;164;g228584da1b7_0_68"/>
          <p:cNvSpPr/>
          <p:nvPr/>
        </p:nvSpPr>
        <p:spPr>
          <a:xfrm>
            <a:off x="360000" y="3185152"/>
            <a:ext cx="6505824"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490"/>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800" u="none" cap="none" strike="noStrike">
                <a:solidFill>
                  <a:schemeClr val="dk1"/>
                </a:solidFill>
                <a:latin typeface="Arial"/>
                <a:ea typeface="Arial"/>
                <a:cs typeface="Arial"/>
                <a:sym typeface="Arial"/>
              </a:rPr>
              <a:t>Stoffe einsetzen, die nicht gesundheitsschädlich sind, in der Umwelt rasch abgebaut werden, und nicht bioakkumulieren</a:t>
            </a:r>
            <a:endParaRPr b="0" i="0" sz="1800" u="none" cap="none" strike="noStrike">
              <a:solidFill>
                <a:schemeClr val="dk1"/>
              </a:solidFill>
              <a:latin typeface="Arial"/>
              <a:ea typeface="Arial"/>
              <a:cs typeface="Arial"/>
              <a:sym typeface="Arial"/>
            </a:endParaRPr>
          </a:p>
        </p:txBody>
      </p:sp>
      <p:sp>
        <p:nvSpPr>
          <p:cNvPr id="165" name="Google Shape;165;g228584da1b7_0_68"/>
          <p:cNvSpPr/>
          <p:nvPr/>
        </p:nvSpPr>
        <p:spPr>
          <a:xfrm>
            <a:off x="360000" y="3792156"/>
            <a:ext cx="6505824"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490"/>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800" u="none" cap="none" strike="noStrike">
                <a:solidFill>
                  <a:schemeClr val="dk1"/>
                </a:solidFill>
                <a:latin typeface="Arial"/>
                <a:ea typeface="Arial"/>
                <a:cs typeface="Arial"/>
                <a:sym typeface="Arial"/>
              </a:rPr>
              <a:t>Vermeiden langer Transportwege in der gesamten Lieferkette</a:t>
            </a:r>
            <a:endParaRPr b="0" i="0" sz="1800" u="none" cap="none" strike="noStrike">
              <a:solidFill>
                <a:schemeClr val="dk1"/>
              </a:solidFill>
              <a:latin typeface="Arial"/>
              <a:ea typeface="Arial"/>
              <a:cs typeface="Arial"/>
              <a:sym typeface="Arial"/>
            </a:endParaRPr>
          </a:p>
        </p:txBody>
      </p:sp>
      <p:sp>
        <p:nvSpPr>
          <p:cNvPr id="166" name="Google Shape;166;g228584da1b7_0_68"/>
          <p:cNvSpPr/>
          <p:nvPr/>
        </p:nvSpPr>
        <p:spPr>
          <a:xfrm>
            <a:off x="360000" y="4394398"/>
            <a:ext cx="6505824"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490"/>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800" u="none" cap="none" strike="noStrike">
                <a:solidFill>
                  <a:schemeClr val="dk1"/>
                </a:solidFill>
                <a:latin typeface="Arial"/>
                <a:ea typeface="Arial"/>
                <a:cs typeface="Arial"/>
                <a:sym typeface="Arial"/>
              </a:rPr>
              <a:t>Stoffe einsetzen, an denen kein Mangel besteht</a:t>
            </a:r>
            <a:endParaRPr b="0" i="0" sz="1800" u="none" cap="none" strike="noStrike">
              <a:solidFill>
                <a:schemeClr val="dk1"/>
              </a:solidFill>
              <a:latin typeface="Arial"/>
              <a:ea typeface="Arial"/>
              <a:cs typeface="Arial"/>
              <a:sym typeface="Arial"/>
            </a:endParaRPr>
          </a:p>
        </p:txBody>
      </p:sp>
      <p:sp>
        <p:nvSpPr>
          <p:cNvPr id="167" name="Google Shape;167;g228584da1b7_0_68"/>
          <p:cNvSpPr/>
          <p:nvPr/>
        </p:nvSpPr>
        <p:spPr>
          <a:xfrm>
            <a:off x="360000" y="4991877"/>
            <a:ext cx="6505824"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490"/>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800" u="none" cap="none" strike="noStrike">
                <a:solidFill>
                  <a:schemeClr val="dk1"/>
                </a:solidFill>
                <a:latin typeface="Arial"/>
                <a:ea typeface="Arial"/>
                <a:cs typeface="Arial"/>
                <a:sym typeface="Arial"/>
              </a:rPr>
              <a:t>Verfahren anwenden, die wenig Energie und Wasser verbrauchen &amp; wenig Abfall erzeugen</a:t>
            </a:r>
            <a:endParaRPr b="0" i="0" sz="1800" u="none" cap="none" strike="noStrike">
              <a:solidFill>
                <a:schemeClr val="dk1"/>
              </a:solidFill>
              <a:latin typeface="Arial"/>
              <a:ea typeface="Arial"/>
              <a:cs typeface="Arial"/>
              <a:sym typeface="Arial"/>
            </a:endParaRPr>
          </a:p>
        </p:txBody>
      </p:sp>
      <p:sp>
        <p:nvSpPr>
          <p:cNvPr id="168" name="Google Shape;168;g228584da1b7_0_68"/>
          <p:cNvSpPr/>
          <p:nvPr/>
        </p:nvSpPr>
        <p:spPr>
          <a:xfrm>
            <a:off x="360000" y="5584594"/>
            <a:ext cx="6505824"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490"/>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800" u="none" cap="none" strike="noStrike">
                <a:solidFill>
                  <a:schemeClr val="dk1"/>
                </a:solidFill>
                <a:latin typeface="Arial"/>
                <a:ea typeface="Arial"/>
                <a:cs typeface="Arial"/>
                <a:sym typeface="Arial"/>
              </a:rPr>
              <a:t>Umwelt- und Sozialstandards im Betrieb sowie sowie entlang der Lieferkette prüfen und ausweiten</a:t>
            </a:r>
            <a:endParaRPr b="0" i="0" sz="1800" u="none" cap="none" strike="noStrike">
              <a:solidFill>
                <a:schemeClr val="dk1"/>
              </a:solidFill>
              <a:latin typeface="Arial"/>
              <a:ea typeface="Arial"/>
              <a:cs typeface="Arial"/>
              <a:sym typeface="Arial"/>
            </a:endParaRPr>
          </a:p>
        </p:txBody>
      </p:sp>
      <p:sp>
        <p:nvSpPr>
          <p:cNvPr id="169" name="Google Shape;169;g228584da1b7_0_68"/>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Katrin Ludwig / Die Projektagentur BBNE</a:t>
            </a:r>
            <a:endParaRPr sz="1400"/>
          </a:p>
        </p:txBody>
      </p:sp>
      <p:sp>
        <p:nvSpPr>
          <p:cNvPr id="170" name="Google Shape;170;g228584da1b7_0_6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UBA Umweltbundesamt 2016</a:t>
            </a:r>
            <a:endParaRPr>
              <a:solidFill>
                <a:schemeClr val="lt1"/>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g228584da1b7_0_57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7" name="Google Shape;177;g228584da1b7_0_57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im Labor:</a:t>
            </a:r>
            <a:endParaRPr/>
          </a:p>
          <a:p>
            <a:pPr indent="0" lvl="0" marL="0" rtl="0" algn="l">
              <a:lnSpc>
                <a:spcPct val="100000"/>
              </a:lnSpc>
              <a:spcBef>
                <a:spcPts val="0"/>
              </a:spcBef>
              <a:spcAft>
                <a:spcPts val="0"/>
              </a:spcAft>
              <a:buClr>
                <a:schemeClr val="dk1"/>
              </a:buClr>
              <a:buSzPts val="1800"/>
              <a:buFont typeface="Calibri"/>
              <a:buNone/>
            </a:pPr>
            <a:r>
              <a:rPr lang="de-DE"/>
              <a:t>Nachhaltige Beschaffung</a:t>
            </a:r>
            <a:endParaRPr/>
          </a:p>
        </p:txBody>
      </p:sp>
      <p:sp>
        <p:nvSpPr>
          <p:cNvPr id="178" name="Google Shape;178;g228584da1b7_0_57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Biologielaborant/Biologielaborantin</a:t>
            </a:r>
            <a:endParaRPr/>
          </a:p>
          <a:p>
            <a:pPr indent="-35999" lvl="0" marL="35999" rtl="0" algn="l">
              <a:lnSpc>
                <a:spcPct val="110000"/>
              </a:lnSpc>
              <a:spcBef>
                <a:spcPts val="0"/>
              </a:spcBef>
              <a:spcAft>
                <a:spcPts val="0"/>
              </a:spcAft>
              <a:buSzPts val="1200"/>
              <a:buNone/>
            </a:pPr>
            <a:r>
              <a:rPr lang="de-DE"/>
              <a:t>Chemielaborant/Chemielaborantin</a:t>
            </a:r>
            <a:endParaRPr/>
          </a:p>
        </p:txBody>
      </p:sp>
      <p:sp>
        <p:nvSpPr>
          <p:cNvPr id="179" name="Google Shape;179;g228584da1b7_0_57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My Green Lab 2021</a:t>
            </a:r>
            <a:endParaRPr/>
          </a:p>
        </p:txBody>
      </p:sp>
      <p:sp>
        <p:nvSpPr>
          <p:cNvPr id="180" name="Google Shape;180;g228584da1b7_0_573"/>
          <p:cNvSpPr/>
          <p:nvPr/>
        </p:nvSpPr>
        <p:spPr>
          <a:xfrm>
            <a:off x="7469600" y="1843088"/>
            <a:ext cx="4383000" cy="421921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457200" marR="0" rtl="0" algn="l">
              <a:lnSpc>
                <a:spcPct val="100000"/>
              </a:lnSpc>
              <a:spcBef>
                <a:spcPts val="400"/>
              </a:spcBef>
              <a:spcAft>
                <a:spcPts val="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Achten Sie beim Einkauf auf Nachhaltigkeitskriterien? Welche Nachhaltigkeitskriterien sind aus Ihrer Sicht wichtiger als andere?</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800"/>
              </a:spcBef>
              <a:spcAft>
                <a:spcPts val="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Welche anderen Kriterien werden im Einkaufsprozess mehr oder weniger stark berücksichtigt als die Nachhaltigkeit?</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800"/>
              </a:spcBef>
              <a:spcAft>
                <a:spcPts val="40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Teilen Sie im Betrieb selten genutzte Chemikalien, Materialien und Geräte zwischen verschiedenen Abteilungen?</a:t>
            </a:r>
            <a:endParaRPr b="0" i="0" sz="1800" u="none" cap="none" strike="noStrike">
              <a:solidFill>
                <a:srgbClr val="C00000"/>
              </a:solidFill>
              <a:latin typeface="Arial"/>
              <a:ea typeface="Arial"/>
              <a:cs typeface="Arial"/>
              <a:sym typeface="Arial"/>
            </a:endParaRPr>
          </a:p>
        </p:txBody>
      </p:sp>
      <p:pic>
        <p:nvPicPr>
          <p:cNvPr id="181" name="Google Shape;181;g228584da1b7_0_573"/>
          <p:cNvPicPr preferRelativeResize="0"/>
          <p:nvPr/>
        </p:nvPicPr>
        <p:blipFill rotWithShape="1">
          <a:blip r:embed="rId3">
            <a:alphaModFix/>
          </a:blip>
          <a:srcRect b="0" l="0" r="0" t="0"/>
          <a:stretch/>
        </p:blipFill>
        <p:spPr>
          <a:xfrm>
            <a:off x="2702705" y="1571537"/>
            <a:ext cx="2032000" cy="4523824"/>
          </a:xfrm>
          <a:prstGeom prst="rect">
            <a:avLst/>
          </a:prstGeom>
          <a:noFill/>
          <a:ln>
            <a:noFill/>
          </a:ln>
        </p:spPr>
      </p:pic>
      <p:sp>
        <p:nvSpPr>
          <p:cNvPr id="182" name="Google Shape;182;g228584da1b7_0_573"/>
          <p:cNvSpPr txBox="1"/>
          <p:nvPr/>
        </p:nvSpPr>
        <p:spPr>
          <a:xfrm>
            <a:off x="344828" y="2553550"/>
            <a:ext cx="2189400" cy="1929300"/>
          </a:xfrm>
          <a:prstGeom prst="rect">
            <a:avLst/>
          </a:prstGeom>
          <a:noFill/>
          <a:ln cap="flat" cmpd="sng" w="19050">
            <a:solidFill>
              <a:srgbClr val="4E8F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1" i="0" lang="de-DE" sz="1100" u="none" cap="none" strike="noStrike">
                <a:solidFill>
                  <a:schemeClr val="dk1"/>
                </a:solidFill>
                <a:latin typeface="Arial"/>
                <a:ea typeface="Arial"/>
                <a:cs typeface="Arial"/>
                <a:sym typeface="Arial"/>
              </a:rPr>
              <a:t>Umweltauswirkungen der Herstellung</a:t>
            </a:r>
            <a:endParaRPr b="1" i="0" sz="1100" u="none" cap="none" strike="noStrike">
              <a:solidFill>
                <a:schemeClr val="dk1"/>
              </a:solidFill>
              <a:latin typeface="Arial"/>
              <a:ea typeface="Arial"/>
              <a:cs typeface="Arial"/>
              <a:sym typeface="Arial"/>
            </a:endParaRPr>
          </a:p>
          <a:p>
            <a:pPr indent="-155575" lvl="0" marL="179999" marR="0" rtl="0" algn="l">
              <a:lnSpc>
                <a:spcPct val="100000"/>
              </a:lnSpc>
              <a:spcBef>
                <a:spcPts val="400"/>
              </a:spcBef>
              <a:spcAft>
                <a:spcPts val="0"/>
              </a:spcAft>
              <a:buClr>
                <a:schemeClr val="dk1"/>
              </a:buClr>
              <a:buSzPts val="1100"/>
              <a:buFont typeface="Arial"/>
              <a:buChar char="●"/>
            </a:pPr>
            <a:r>
              <a:rPr b="0" i="0" lang="de-DE" sz="1100" u="none" cap="none" strike="noStrike">
                <a:solidFill>
                  <a:schemeClr val="dk1"/>
                </a:solidFill>
                <a:latin typeface="Arial"/>
                <a:ea typeface="Arial"/>
                <a:cs typeface="Arial"/>
                <a:sym typeface="Arial"/>
              </a:rPr>
              <a:t>Energie- und Ressourcenverbrauch</a:t>
            </a:r>
            <a:endParaRPr b="0" i="0" sz="1100" u="none" cap="none" strike="noStrike">
              <a:solidFill>
                <a:schemeClr val="dk1"/>
              </a:solidFill>
              <a:latin typeface="Arial"/>
              <a:ea typeface="Arial"/>
              <a:cs typeface="Arial"/>
              <a:sym typeface="Arial"/>
            </a:endParaRPr>
          </a:p>
          <a:p>
            <a:pPr indent="-155575" lvl="0" marL="179999" marR="0" rtl="0" algn="l">
              <a:lnSpc>
                <a:spcPct val="100000"/>
              </a:lnSpc>
              <a:spcBef>
                <a:spcPts val="0"/>
              </a:spcBef>
              <a:spcAft>
                <a:spcPts val="0"/>
              </a:spcAft>
              <a:buClr>
                <a:schemeClr val="dk1"/>
              </a:buClr>
              <a:buSzPts val="1100"/>
              <a:buFont typeface="Arial"/>
              <a:buChar char="●"/>
            </a:pPr>
            <a:r>
              <a:rPr b="0" i="0" lang="de-DE" sz="1100" u="none" cap="none" strike="noStrike">
                <a:solidFill>
                  <a:schemeClr val="dk1"/>
                </a:solidFill>
                <a:latin typeface="Arial"/>
                <a:ea typeface="Arial"/>
                <a:cs typeface="Arial"/>
                <a:sym typeface="Arial"/>
              </a:rPr>
              <a:t>Zuverlässigkeit des Chemikalienmanagement</a:t>
            </a:r>
            <a:endParaRPr b="0" i="0" sz="1100" u="none" cap="none" strike="noStrike">
              <a:solidFill>
                <a:schemeClr val="dk1"/>
              </a:solidFill>
              <a:latin typeface="Arial"/>
              <a:ea typeface="Arial"/>
              <a:cs typeface="Arial"/>
              <a:sym typeface="Arial"/>
            </a:endParaRPr>
          </a:p>
          <a:p>
            <a:pPr indent="-155575" lvl="0" marL="179999" marR="0" rtl="0" algn="l">
              <a:lnSpc>
                <a:spcPct val="100000"/>
              </a:lnSpc>
              <a:spcBef>
                <a:spcPts val="0"/>
              </a:spcBef>
              <a:spcAft>
                <a:spcPts val="0"/>
              </a:spcAft>
              <a:buClr>
                <a:schemeClr val="dk1"/>
              </a:buClr>
              <a:buSzPts val="1100"/>
              <a:buFont typeface="Arial"/>
              <a:buChar char="●"/>
            </a:pPr>
            <a:r>
              <a:rPr b="0" i="0" lang="de-DE" sz="1100" u="none" cap="none" strike="noStrike">
                <a:solidFill>
                  <a:schemeClr val="dk1"/>
                </a:solidFill>
                <a:latin typeface="Arial"/>
                <a:ea typeface="Arial"/>
                <a:cs typeface="Arial"/>
                <a:sym typeface="Arial"/>
              </a:rPr>
              <a:t>Umweltwirkungen Versand</a:t>
            </a:r>
            <a:endParaRPr b="0" i="0" sz="1100" u="none" cap="none" strike="noStrike">
              <a:solidFill>
                <a:schemeClr val="dk1"/>
              </a:solidFill>
              <a:latin typeface="Arial"/>
              <a:ea typeface="Arial"/>
              <a:cs typeface="Arial"/>
              <a:sym typeface="Arial"/>
            </a:endParaRPr>
          </a:p>
          <a:p>
            <a:pPr indent="-155575" lvl="0" marL="179999" marR="0" rtl="0" algn="l">
              <a:lnSpc>
                <a:spcPct val="100000"/>
              </a:lnSpc>
              <a:spcBef>
                <a:spcPts val="0"/>
              </a:spcBef>
              <a:spcAft>
                <a:spcPts val="600"/>
              </a:spcAft>
              <a:buClr>
                <a:schemeClr val="dk1"/>
              </a:buClr>
              <a:buSzPts val="1100"/>
              <a:buFont typeface="Arial"/>
              <a:buChar char="●"/>
            </a:pPr>
            <a:r>
              <a:rPr b="0" i="0" lang="de-DE" sz="1100" u="none" cap="none" strike="noStrike">
                <a:solidFill>
                  <a:schemeClr val="dk1"/>
                </a:solidFill>
                <a:latin typeface="Arial"/>
                <a:ea typeface="Arial"/>
                <a:cs typeface="Arial"/>
                <a:sym typeface="Arial"/>
              </a:rPr>
              <a:t>Verwendung ungiftiger &amp; nachhaltiger Bestandteile in Produkt und Verpackung</a:t>
            </a:r>
            <a:endParaRPr b="0" i="0" sz="1100" u="none" cap="none" strike="noStrike">
              <a:solidFill>
                <a:schemeClr val="dk1"/>
              </a:solidFill>
              <a:latin typeface="Arial"/>
              <a:ea typeface="Arial"/>
              <a:cs typeface="Arial"/>
              <a:sym typeface="Arial"/>
            </a:endParaRPr>
          </a:p>
        </p:txBody>
      </p:sp>
      <p:sp>
        <p:nvSpPr>
          <p:cNvPr id="183" name="Google Shape;183;g228584da1b7_0_573"/>
          <p:cNvSpPr/>
          <p:nvPr/>
        </p:nvSpPr>
        <p:spPr>
          <a:xfrm>
            <a:off x="2768555" y="2782150"/>
            <a:ext cx="1907400" cy="1117800"/>
          </a:xfrm>
          <a:prstGeom prst="rect">
            <a:avLst/>
          </a:prstGeom>
          <a:noFill/>
          <a:ln cap="flat" cmpd="sng" w="19050">
            <a:solidFill>
              <a:srgbClr val="4E8F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g228584da1b7_0_573"/>
          <p:cNvSpPr/>
          <p:nvPr/>
        </p:nvSpPr>
        <p:spPr>
          <a:xfrm>
            <a:off x="2765005" y="3930253"/>
            <a:ext cx="1907400" cy="594600"/>
          </a:xfrm>
          <a:prstGeom prst="rect">
            <a:avLst/>
          </a:prstGeom>
          <a:noFill/>
          <a:ln cap="flat" cmpd="sng" w="19050">
            <a:solidFill>
              <a:srgbClr val="FF2F9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g228584da1b7_0_573"/>
          <p:cNvSpPr/>
          <p:nvPr/>
        </p:nvSpPr>
        <p:spPr>
          <a:xfrm>
            <a:off x="4896317" y="3493294"/>
            <a:ext cx="2124300" cy="1216606"/>
          </a:xfrm>
          <a:prstGeom prst="rect">
            <a:avLst/>
          </a:prstGeom>
          <a:noFill/>
          <a:ln cap="flat" cmpd="sng" w="19050">
            <a:solidFill>
              <a:srgbClr val="FF2F9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600"/>
              </a:spcBef>
              <a:spcAft>
                <a:spcPts val="0"/>
              </a:spcAft>
              <a:buClr>
                <a:schemeClr val="dk1"/>
              </a:buClr>
              <a:buSzPts val="1100"/>
              <a:buFont typeface="Arial"/>
              <a:buNone/>
            </a:pPr>
            <a:r>
              <a:rPr b="1" i="0" lang="de-DE" sz="1100" u="none" cap="none" strike="noStrike">
                <a:solidFill>
                  <a:schemeClr val="dk1"/>
                </a:solidFill>
                <a:latin typeface="Arial"/>
                <a:ea typeface="Arial"/>
                <a:cs typeface="Arial"/>
                <a:sym typeface="Arial"/>
              </a:rPr>
              <a:t>Umweltauswirkungen der Nutzung (nur Laborgeräte)</a:t>
            </a:r>
            <a:endParaRPr b="1" i="0" sz="1100" u="none" cap="none" strike="noStrike">
              <a:solidFill>
                <a:schemeClr val="dk1"/>
              </a:solidFill>
              <a:latin typeface="Arial"/>
              <a:ea typeface="Arial"/>
              <a:cs typeface="Arial"/>
              <a:sym typeface="Arial"/>
            </a:endParaRPr>
          </a:p>
          <a:p>
            <a:pPr indent="-155575" lvl="0" marL="179999" marR="0" rtl="0" algn="l">
              <a:lnSpc>
                <a:spcPct val="100000"/>
              </a:lnSpc>
              <a:spcBef>
                <a:spcPts val="400"/>
              </a:spcBef>
              <a:spcAft>
                <a:spcPts val="0"/>
              </a:spcAft>
              <a:buClr>
                <a:schemeClr val="dk1"/>
              </a:buClr>
              <a:buSzPts val="1100"/>
              <a:buFont typeface="Arial"/>
              <a:buChar char="●"/>
            </a:pPr>
            <a:r>
              <a:rPr b="0" i="0" lang="de-DE" sz="1100" u="none" cap="none" strike="noStrike">
                <a:solidFill>
                  <a:schemeClr val="dk1"/>
                </a:solidFill>
                <a:latin typeface="Arial"/>
                <a:ea typeface="Arial"/>
                <a:cs typeface="Arial"/>
                <a:sym typeface="Arial"/>
              </a:rPr>
              <a:t>Strom- und/oder Wasserverbrauch</a:t>
            </a:r>
            <a:endParaRPr b="0" i="0" sz="1100" u="none" cap="none" strike="noStrike">
              <a:solidFill>
                <a:schemeClr val="dk1"/>
              </a:solidFill>
              <a:latin typeface="Arial"/>
              <a:ea typeface="Arial"/>
              <a:cs typeface="Arial"/>
              <a:sym typeface="Arial"/>
            </a:endParaRPr>
          </a:p>
          <a:p>
            <a:pPr indent="-155575" lvl="0" marL="179999" marR="0" rtl="0" algn="l">
              <a:lnSpc>
                <a:spcPct val="100000"/>
              </a:lnSpc>
              <a:spcBef>
                <a:spcPts val="0"/>
              </a:spcBef>
              <a:spcAft>
                <a:spcPts val="0"/>
              </a:spcAft>
              <a:buClr>
                <a:schemeClr val="dk1"/>
              </a:buClr>
              <a:buSzPts val="1100"/>
              <a:buFont typeface="Arial"/>
              <a:buChar char="●"/>
            </a:pPr>
            <a:r>
              <a:rPr b="0" i="0" lang="de-DE" sz="1100" u="none" cap="none" strike="noStrike">
                <a:solidFill>
                  <a:schemeClr val="dk1"/>
                </a:solidFill>
                <a:latin typeface="Arial"/>
                <a:ea typeface="Arial"/>
                <a:cs typeface="Arial"/>
                <a:sym typeface="Arial"/>
              </a:rPr>
              <a:t>Langlebigkeit</a:t>
            </a:r>
            <a:endParaRPr b="0" i="0" sz="1100" u="none" cap="none" strike="noStrike">
              <a:solidFill>
                <a:schemeClr val="dk1"/>
              </a:solidFill>
              <a:latin typeface="Arial"/>
              <a:ea typeface="Arial"/>
              <a:cs typeface="Arial"/>
              <a:sym typeface="Arial"/>
            </a:endParaRPr>
          </a:p>
        </p:txBody>
      </p:sp>
      <p:sp>
        <p:nvSpPr>
          <p:cNvPr id="186" name="Google Shape;186;g228584da1b7_0_573"/>
          <p:cNvSpPr/>
          <p:nvPr/>
        </p:nvSpPr>
        <p:spPr>
          <a:xfrm>
            <a:off x="2765005" y="4560375"/>
            <a:ext cx="1907400" cy="448500"/>
          </a:xfrm>
          <a:prstGeom prst="rect">
            <a:avLst/>
          </a:prstGeom>
          <a:noFill/>
          <a:ln cap="flat" cmpd="sng" w="19050">
            <a:solidFill>
              <a:srgbClr val="7CB2E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g228584da1b7_0_573"/>
          <p:cNvSpPr/>
          <p:nvPr/>
        </p:nvSpPr>
        <p:spPr>
          <a:xfrm>
            <a:off x="344828" y="4545674"/>
            <a:ext cx="2189400" cy="1105032"/>
          </a:xfrm>
          <a:prstGeom prst="rect">
            <a:avLst/>
          </a:prstGeom>
          <a:noFill/>
          <a:ln cap="flat" cmpd="sng" w="19050">
            <a:solidFill>
              <a:srgbClr val="7CB2E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300"/>
              </a:spcBef>
              <a:spcAft>
                <a:spcPts val="0"/>
              </a:spcAft>
              <a:buClr>
                <a:srgbClr val="000000"/>
              </a:buClr>
              <a:buSzPts val="1100"/>
              <a:buFont typeface="Arial"/>
              <a:buNone/>
            </a:pPr>
            <a:r>
              <a:rPr b="1" i="0" lang="de-DE" sz="1100" u="none" cap="none" strike="noStrike">
                <a:solidFill>
                  <a:schemeClr val="dk1"/>
                </a:solidFill>
                <a:latin typeface="Arial"/>
                <a:ea typeface="Arial"/>
                <a:cs typeface="Arial"/>
                <a:sym typeface="Arial"/>
              </a:rPr>
              <a:t>Umweltauswirkungen nach dem Ende der Lebensdauer</a:t>
            </a:r>
            <a:endParaRPr b="1" i="0" sz="1100" u="none" cap="none" strike="noStrike">
              <a:solidFill>
                <a:schemeClr val="dk1"/>
              </a:solidFill>
              <a:latin typeface="Arial"/>
              <a:ea typeface="Arial"/>
              <a:cs typeface="Arial"/>
              <a:sym typeface="Arial"/>
            </a:endParaRPr>
          </a:p>
          <a:p>
            <a:pPr indent="-155575" lvl="0" marL="179999" marR="0" rtl="0" algn="l">
              <a:lnSpc>
                <a:spcPct val="100000"/>
              </a:lnSpc>
              <a:spcBef>
                <a:spcPts val="300"/>
              </a:spcBef>
              <a:spcAft>
                <a:spcPts val="0"/>
              </a:spcAft>
              <a:buClr>
                <a:schemeClr val="dk1"/>
              </a:buClr>
              <a:buSzPts val="1100"/>
              <a:buFont typeface="Arial"/>
              <a:buChar char="●"/>
            </a:pPr>
            <a:r>
              <a:rPr b="0" i="0" lang="de-DE" sz="1100" u="none" cap="none" strike="noStrike">
                <a:solidFill>
                  <a:schemeClr val="dk1"/>
                </a:solidFill>
                <a:latin typeface="Arial"/>
                <a:ea typeface="Arial"/>
                <a:cs typeface="Arial"/>
                <a:sym typeface="Arial"/>
              </a:rPr>
              <a:t>Recycling- und Rück- nahmemöglichkeiten von Produkt und Verpackung</a:t>
            </a:r>
            <a:endParaRPr b="0" i="0" sz="1100" u="none" cap="none" strike="noStrike">
              <a:solidFill>
                <a:schemeClr val="dk1"/>
              </a:solidFill>
              <a:latin typeface="Arial"/>
              <a:ea typeface="Arial"/>
              <a:cs typeface="Arial"/>
              <a:sym typeface="Arial"/>
            </a:endParaRPr>
          </a:p>
        </p:txBody>
      </p:sp>
      <p:sp>
        <p:nvSpPr>
          <p:cNvPr id="188" name="Google Shape;188;g228584da1b7_0_573"/>
          <p:cNvSpPr/>
          <p:nvPr/>
        </p:nvSpPr>
        <p:spPr>
          <a:xfrm>
            <a:off x="2765005" y="5044400"/>
            <a:ext cx="1907400" cy="295500"/>
          </a:xfrm>
          <a:prstGeom prst="rect">
            <a:avLst/>
          </a:prstGeom>
          <a:noFill/>
          <a:ln cap="flat" cmpd="sng" w="19050">
            <a:solidFill>
              <a:srgbClr val="FFC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g228584da1b7_0_573"/>
          <p:cNvSpPr/>
          <p:nvPr/>
        </p:nvSpPr>
        <p:spPr>
          <a:xfrm>
            <a:off x="4896317" y="4931300"/>
            <a:ext cx="2124300" cy="656100"/>
          </a:xfrm>
          <a:prstGeom prst="rect">
            <a:avLst/>
          </a:prstGeom>
          <a:noFill/>
          <a:ln cap="flat" cmpd="sng" w="19050">
            <a:solidFill>
              <a:srgbClr val="FFC000"/>
            </a:solidFill>
            <a:prstDash val="solid"/>
            <a:round/>
            <a:headEnd len="sm" w="sm" type="none"/>
            <a:tailEnd len="sm" w="sm" type="none"/>
          </a:ln>
        </p:spPr>
        <p:txBody>
          <a:bodyPr anchorCtr="0" anchor="b" bIns="91425" lIns="91425" spcFirstLastPara="1" rIns="91425" wrap="square" tIns="91425">
            <a:noAutofit/>
          </a:bodyPr>
          <a:lstStyle/>
          <a:p>
            <a:pPr indent="0" lvl="0" marL="0" marR="0" rtl="0" algn="l">
              <a:lnSpc>
                <a:spcPct val="100000"/>
              </a:lnSpc>
              <a:spcBef>
                <a:spcPts val="1000"/>
              </a:spcBef>
              <a:spcAft>
                <a:spcPts val="0"/>
              </a:spcAft>
              <a:buClr>
                <a:srgbClr val="000000"/>
              </a:buClr>
              <a:buSzPts val="1100"/>
              <a:buFont typeface="Arial"/>
              <a:buNone/>
            </a:pPr>
            <a:r>
              <a:rPr b="1" i="0" lang="de-DE" sz="1100" u="none" cap="none" strike="noStrike">
                <a:solidFill>
                  <a:schemeClr val="dk1"/>
                </a:solidFill>
                <a:latin typeface="Arial"/>
                <a:ea typeface="Arial"/>
                <a:cs typeface="Arial"/>
                <a:sym typeface="Arial"/>
              </a:rPr>
              <a:t>Nachhaltigkeitsorientierte Innovationen im Herstellungsprozess</a:t>
            </a:r>
            <a:endParaRPr b="0" i="0" sz="1100" u="none" cap="none" strike="noStrike">
              <a:solidFill>
                <a:schemeClr val="dk1"/>
              </a:solidFill>
              <a:latin typeface="Arial"/>
              <a:ea typeface="Arial"/>
              <a:cs typeface="Arial"/>
              <a:sym typeface="Arial"/>
            </a:endParaRPr>
          </a:p>
        </p:txBody>
      </p:sp>
      <p:sp>
        <p:nvSpPr>
          <p:cNvPr id="190" name="Google Shape;190;g228584da1b7_0_573"/>
          <p:cNvSpPr txBox="1"/>
          <p:nvPr/>
        </p:nvSpPr>
        <p:spPr>
          <a:xfrm>
            <a:off x="3580105" y="5725325"/>
            <a:ext cx="1092300" cy="3078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act.mygreenlab.org</a:t>
            </a:r>
            <a:endParaRPr b="0" i="0" sz="400" u="none" cap="none" strike="noStrike">
              <a:solidFill>
                <a:srgbClr val="000000"/>
              </a:solidFill>
              <a:latin typeface="Arial"/>
              <a:ea typeface="Arial"/>
              <a:cs typeface="Arial"/>
              <a:sym typeface="Arial"/>
            </a:endParaRPr>
          </a:p>
        </p:txBody>
      </p:sp>
      <p:sp>
        <p:nvSpPr>
          <p:cNvPr id="191" name="Google Shape;191;g228584da1b7_0_573"/>
          <p:cNvSpPr/>
          <p:nvPr/>
        </p:nvSpPr>
        <p:spPr>
          <a:xfrm>
            <a:off x="298333" y="1485125"/>
            <a:ext cx="2244000" cy="882900"/>
          </a:xfrm>
          <a:prstGeom prst="rect">
            <a:avLst/>
          </a:prstGeom>
          <a:solidFill>
            <a:srgbClr val="ADDA98">
              <a:alpha val="30196"/>
            </a:srgbClr>
          </a:solidFill>
          <a:ln cap="flat" cmpd="sng" w="38100">
            <a:solidFill>
              <a:srgbClr val="00B05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de-DE" sz="1300" u="none" cap="none" strike="noStrike">
                <a:solidFill>
                  <a:srgbClr val="000000"/>
                </a:solidFill>
                <a:latin typeface="Arial"/>
                <a:ea typeface="Arial"/>
                <a:cs typeface="Arial"/>
                <a:sym typeface="Arial"/>
              </a:rPr>
              <a:t>ACT-Label für nachhaltige Chemikalien/Reagenzien, Verbrauchsmaterialien, Laborgeräte</a:t>
            </a:r>
            <a:endParaRPr b="1" i="0" sz="1300" u="none" cap="none" strike="noStrike">
              <a:solidFill>
                <a:srgbClr val="000000"/>
              </a:solidFill>
              <a:latin typeface="Arial"/>
              <a:ea typeface="Arial"/>
              <a:cs typeface="Arial"/>
              <a:sym typeface="Arial"/>
            </a:endParaRPr>
          </a:p>
        </p:txBody>
      </p:sp>
      <p:sp>
        <p:nvSpPr>
          <p:cNvPr id="192" name="Google Shape;192;g228584da1b7_0_573"/>
          <p:cNvSpPr/>
          <p:nvPr/>
        </p:nvSpPr>
        <p:spPr>
          <a:xfrm>
            <a:off x="4888625" y="1485125"/>
            <a:ext cx="2124300" cy="1264500"/>
          </a:xfrm>
          <a:prstGeom prst="rect">
            <a:avLst/>
          </a:prstGeom>
          <a:solidFill>
            <a:srgbClr val="ADDA98">
              <a:alpha val="30196"/>
            </a:srgbClr>
          </a:solidFill>
          <a:ln cap="flat" cmpd="sng" w="38100">
            <a:solidFill>
              <a:srgbClr val="00B05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1" i="0" lang="de-DE" sz="1300" u="none" cap="none" strike="noStrike">
                <a:solidFill>
                  <a:srgbClr val="000000"/>
                </a:solidFill>
                <a:latin typeface="Arial"/>
                <a:ea typeface="Arial"/>
                <a:cs typeface="Arial"/>
                <a:sym typeface="Arial"/>
              </a:rPr>
              <a:t>A → Accountability            </a:t>
            </a:r>
            <a:endParaRPr b="1"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1" i="0" lang="de-DE" sz="1300" u="none" cap="none" strike="noStrike">
                <a:solidFill>
                  <a:srgbClr val="000000"/>
                </a:solidFill>
                <a:latin typeface="Arial"/>
                <a:ea typeface="Arial"/>
                <a:cs typeface="Arial"/>
                <a:sym typeface="Arial"/>
              </a:rPr>
              <a:t>      = Verantwortlichkeit</a:t>
            </a:r>
            <a:endParaRPr b="1"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1" i="0" lang="de-DE" sz="1300" u="none" cap="none" strike="noStrike">
                <a:solidFill>
                  <a:srgbClr val="000000"/>
                </a:solidFill>
                <a:latin typeface="Arial"/>
                <a:ea typeface="Arial"/>
                <a:cs typeface="Arial"/>
                <a:sym typeface="Arial"/>
              </a:rPr>
              <a:t>C → Consistency</a:t>
            </a:r>
            <a:endParaRPr b="1"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1" i="0" lang="de-DE" sz="1300" u="none" cap="none" strike="noStrike">
                <a:solidFill>
                  <a:srgbClr val="000000"/>
                </a:solidFill>
                <a:latin typeface="Arial"/>
                <a:ea typeface="Arial"/>
                <a:cs typeface="Arial"/>
                <a:sym typeface="Arial"/>
              </a:rPr>
              <a:t>        = Konsistenz</a:t>
            </a:r>
            <a:endParaRPr b="1"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1" i="0" lang="de-DE" sz="1300" u="none" cap="none" strike="noStrike">
                <a:solidFill>
                  <a:srgbClr val="000000"/>
                </a:solidFill>
                <a:latin typeface="Arial"/>
                <a:ea typeface="Arial"/>
                <a:cs typeface="Arial"/>
                <a:sym typeface="Arial"/>
              </a:rPr>
              <a:t>T → Transparency</a:t>
            </a:r>
            <a:endParaRPr b="1"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1" i="0" lang="de-DE" sz="1300" u="none" cap="none" strike="noStrike">
                <a:solidFill>
                  <a:srgbClr val="000000"/>
                </a:solidFill>
                <a:latin typeface="Arial"/>
                <a:ea typeface="Arial"/>
                <a:cs typeface="Arial"/>
                <a:sym typeface="Arial"/>
              </a:rPr>
              <a:t>        = Transparenz</a:t>
            </a:r>
            <a:endParaRPr b="1" i="0" sz="1300" u="none" cap="none" strike="noStrike">
              <a:solidFill>
                <a:srgbClr val="000000"/>
              </a:solidFill>
              <a:latin typeface="Arial"/>
              <a:ea typeface="Arial"/>
              <a:cs typeface="Arial"/>
              <a:sym typeface="Arial"/>
            </a:endParaRPr>
          </a:p>
        </p:txBody>
      </p:sp>
      <p:sp>
        <p:nvSpPr>
          <p:cNvPr id="193" name="Google Shape;193;g228584da1b7_0_573"/>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Katrin Ludwig / Die Projektagentur BBNE</a:t>
            </a:r>
            <a:endParaRPr sz="1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g228584da1b7_0_60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0" name="Google Shape;200;g228584da1b7_0_60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Konsum:</a:t>
            </a:r>
            <a:endParaRPr/>
          </a:p>
          <a:p>
            <a:pPr indent="0" lvl="0" marL="0" rtl="0" algn="l">
              <a:lnSpc>
                <a:spcPct val="100000"/>
              </a:lnSpc>
              <a:spcBef>
                <a:spcPts val="0"/>
              </a:spcBef>
              <a:spcAft>
                <a:spcPts val="0"/>
              </a:spcAft>
              <a:buSzPts val="1800"/>
              <a:buNone/>
            </a:pPr>
            <a:r>
              <a:rPr lang="de-DE"/>
              <a:t>Effizienz, Suffizienz und Konsistenz</a:t>
            </a:r>
            <a:endParaRPr/>
          </a:p>
        </p:txBody>
      </p:sp>
      <p:sp>
        <p:nvSpPr>
          <p:cNvPr id="201" name="Google Shape;201;g228584da1b7_0_60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Biologielaborant/Biologielaborantin</a:t>
            </a:r>
            <a:endParaRPr/>
          </a:p>
          <a:p>
            <a:pPr indent="-35999" lvl="0" marL="35999" rtl="0" algn="l">
              <a:lnSpc>
                <a:spcPct val="110000"/>
              </a:lnSpc>
              <a:spcBef>
                <a:spcPts val="0"/>
              </a:spcBef>
              <a:spcAft>
                <a:spcPts val="0"/>
              </a:spcAft>
              <a:buSzPts val="1200"/>
              <a:buNone/>
            </a:pPr>
            <a:r>
              <a:rPr lang="de-DE"/>
              <a:t>Chemielaborant/Chemielaborantin</a:t>
            </a:r>
            <a:endParaRPr/>
          </a:p>
        </p:txBody>
      </p:sp>
      <p:sp>
        <p:nvSpPr>
          <p:cNvPr id="202" name="Google Shape;202;g228584da1b7_0_60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(Text und Bilder Tabelle): BUND o.J.</a:t>
            </a:r>
            <a:endParaRPr/>
          </a:p>
        </p:txBody>
      </p:sp>
      <p:sp>
        <p:nvSpPr>
          <p:cNvPr id="203" name="Google Shape;203;g228584da1b7_0_604"/>
          <p:cNvSpPr/>
          <p:nvPr/>
        </p:nvSpPr>
        <p:spPr>
          <a:xfrm>
            <a:off x="223971" y="4046524"/>
            <a:ext cx="7575679" cy="2075669"/>
          </a:xfrm>
          <a:prstGeom prst="roundRect">
            <a:avLst>
              <a:gd fmla="val 16667" name="adj"/>
            </a:avLst>
          </a:prstGeom>
          <a:solidFill>
            <a:srgbClr val="FF7E79">
              <a:alpha val="3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15000"/>
              </a:lnSpc>
              <a:spcBef>
                <a:spcPts val="1200"/>
              </a:spcBef>
              <a:spcAft>
                <a:spcPts val="0"/>
              </a:spcAft>
              <a:buClr>
                <a:schemeClr val="dk1"/>
              </a:buClr>
              <a:buSzPts val="1100"/>
              <a:buFont typeface="Arial"/>
              <a:buNone/>
            </a:pPr>
            <a:r>
              <a:rPr b="0" i="0" lang="de-DE" sz="1200" u="none" cap="none" strike="noStrike">
                <a:solidFill>
                  <a:srgbClr val="273A59"/>
                </a:solidFill>
                <a:latin typeface="Verdana"/>
                <a:ea typeface="Verdana"/>
                <a:cs typeface="Verdana"/>
                <a:sym typeface="Verdana"/>
              </a:rPr>
              <a:t>*** WERBUNG *** </a:t>
            </a:r>
            <a:r>
              <a:rPr b="1" i="0" lang="de-DE" sz="1200" u="none" cap="none" strike="noStrike">
                <a:solidFill>
                  <a:srgbClr val="273A59"/>
                </a:solidFill>
                <a:latin typeface="Verdana"/>
                <a:ea typeface="Verdana"/>
                <a:cs typeface="Verdana"/>
                <a:sym typeface="Verdana"/>
              </a:rPr>
              <a:t>Top-Angebot: “Chemikalienleasing” </a:t>
            </a:r>
            <a:r>
              <a:rPr b="0" i="0" lang="de-DE" sz="1200" u="none" cap="none" strike="noStrike">
                <a:solidFill>
                  <a:srgbClr val="273A59"/>
                </a:solidFill>
                <a:latin typeface="Verdana"/>
                <a:ea typeface="Verdana"/>
                <a:cs typeface="Verdana"/>
                <a:sym typeface="Verdana"/>
              </a:rPr>
              <a:t>*** WERBUNG ***</a:t>
            </a:r>
            <a:endParaRPr b="0" i="0" sz="1200" u="none" cap="none" strike="noStrike">
              <a:solidFill>
                <a:srgbClr val="273A59"/>
              </a:solidFill>
              <a:latin typeface="Verdana"/>
              <a:ea typeface="Verdana"/>
              <a:cs typeface="Verdana"/>
              <a:sym typeface="Verdana"/>
            </a:endParaRPr>
          </a:p>
          <a:p>
            <a:pPr indent="0" lvl="0" marL="0" marR="0" rtl="0" algn="ctr">
              <a:lnSpc>
                <a:spcPct val="115000"/>
              </a:lnSpc>
              <a:spcBef>
                <a:spcPts val="1200"/>
              </a:spcBef>
              <a:spcAft>
                <a:spcPts val="1200"/>
              </a:spcAft>
              <a:buClr>
                <a:schemeClr val="dk1"/>
              </a:buClr>
              <a:buSzPts val="1100"/>
              <a:buFont typeface="Arial"/>
              <a:buNone/>
            </a:pPr>
            <a:r>
              <a:rPr b="0" i="0" lang="de-DE" sz="1100" u="none" cap="none" strike="noStrike">
                <a:solidFill>
                  <a:srgbClr val="273A59"/>
                </a:solidFill>
                <a:latin typeface="Verdana"/>
                <a:ea typeface="Verdana"/>
                <a:cs typeface="Verdana"/>
                <a:sym typeface="Verdana"/>
              </a:rPr>
              <a:t>Beim Chemikalienleasing erfolgt </a:t>
            </a:r>
            <a:r>
              <a:rPr b="1" i="1" lang="de-DE" sz="1100" u="none" cap="none" strike="noStrike">
                <a:solidFill>
                  <a:srgbClr val="273A59"/>
                </a:solidFill>
                <a:latin typeface="Verdana"/>
                <a:ea typeface="Verdana"/>
                <a:cs typeface="Verdana"/>
                <a:sym typeface="Verdana"/>
              </a:rPr>
              <a:t>kein Kauf </a:t>
            </a:r>
            <a:r>
              <a:rPr b="0" i="0" lang="de-DE" sz="1100" u="none" cap="none" strike="noStrike">
                <a:solidFill>
                  <a:srgbClr val="273A59"/>
                </a:solidFill>
                <a:latin typeface="Verdana"/>
                <a:ea typeface="Verdana"/>
                <a:cs typeface="Verdana"/>
                <a:sym typeface="Verdana"/>
              </a:rPr>
              <a:t>des Entlackungsmittels: Wir bleiben Eigentümer des von Ihnen verwendeten Lösungsmittels und </a:t>
            </a:r>
            <a:r>
              <a:rPr b="1" i="1" lang="de-DE" sz="1100" u="none" cap="none" strike="noStrike">
                <a:solidFill>
                  <a:srgbClr val="273A59"/>
                </a:solidFill>
                <a:latin typeface="Verdana"/>
                <a:ea typeface="Verdana"/>
                <a:cs typeface="Verdana"/>
                <a:sym typeface="Verdana"/>
              </a:rPr>
              <a:t>wir sorgen dafür, dass Ihnen immer ein funktionsfähiges Entlackungsbad zur Verfügung</a:t>
            </a:r>
            <a:r>
              <a:rPr b="0" i="0" lang="de-DE" sz="1100" u="none" cap="none" strike="noStrike">
                <a:solidFill>
                  <a:srgbClr val="273A59"/>
                </a:solidFill>
                <a:latin typeface="Verdana"/>
                <a:ea typeface="Verdana"/>
                <a:cs typeface="Verdana"/>
                <a:sym typeface="Verdana"/>
              </a:rPr>
              <a:t> steht. Die</a:t>
            </a:r>
            <a:r>
              <a:rPr b="1" i="1" lang="de-DE" sz="1100" u="none" cap="none" strike="noStrike">
                <a:solidFill>
                  <a:srgbClr val="273A59"/>
                </a:solidFill>
                <a:latin typeface="Verdana"/>
                <a:ea typeface="Verdana"/>
                <a:cs typeface="Verdana"/>
                <a:sym typeface="Verdana"/>
              </a:rPr>
              <a:t> verbrauchten Bäder mit den abgelösten Lacken werden abgeholt und hausintern von uns recycelt</a:t>
            </a:r>
            <a:r>
              <a:rPr b="0" i="0" lang="de-DE" sz="1100" u="none" cap="none" strike="noStrike">
                <a:solidFill>
                  <a:srgbClr val="273A59"/>
                </a:solidFill>
                <a:latin typeface="Verdana"/>
                <a:ea typeface="Verdana"/>
                <a:cs typeface="Verdana"/>
                <a:sym typeface="Verdana"/>
              </a:rPr>
              <a:t>. Die regenerierten Lösungsmittel </a:t>
            </a:r>
            <a:r>
              <a:rPr b="1" i="1" lang="de-DE" sz="1100" u="none" cap="none" strike="noStrike">
                <a:solidFill>
                  <a:srgbClr val="273A59"/>
                </a:solidFill>
                <a:latin typeface="Verdana"/>
                <a:ea typeface="Verdana"/>
                <a:cs typeface="Verdana"/>
                <a:sym typeface="Verdana"/>
              </a:rPr>
              <a:t>gehen wieder zurück in den Kreislauf.</a:t>
            </a:r>
            <a:r>
              <a:rPr b="0" i="0" lang="de-DE" sz="1100" u="none" cap="none" strike="noStrike">
                <a:solidFill>
                  <a:srgbClr val="273A59"/>
                </a:solidFill>
                <a:latin typeface="Verdana"/>
                <a:ea typeface="Verdana"/>
                <a:cs typeface="Verdana"/>
                <a:sym typeface="Verdana"/>
              </a:rPr>
              <a:t> Beim Chemikalienleasing sind Sie als Kunde und wir als Lieferantin daran interessiert, so wenig wie möglich Frischware in diesen Kreislauf einzubringen –</a:t>
            </a:r>
            <a:r>
              <a:rPr b="1" i="1" lang="de-DE" sz="1100" u="none" cap="none" strike="noStrike">
                <a:solidFill>
                  <a:srgbClr val="273A59"/>
                </a:solidFill>
                <a:latin typeface="Verdana"/>
                <a:ea typeface="Verdana"/>
                <a:cs typeface="Verdana"/>
                <a:sym typeface="Verdana"/>
              </a:rPr>
              <a:t> je mehr Material im Kreislauf gehalten werden kann, desto wirtschaftlicher für beide Seiten</a:t>
            </a:r>
            <a:r>
              <a:rPr b="0" i="0" lang="de-DE" sz="1100" u="none" cap="none" strike="noStrike">
                <a:solidFill>
                  <a:srgbClr val="273A59"/>
                </a:solidFill>
                <a:latin typeface="Verdana"/>
                <a:ea typeface="Verdana"/>
                <a:cs typeface="Verdana"/>
                <a:sym typeface="Verdana"/>
              </a:rPr>
              <a:t>. Zum Gelingen bekommen Sie von uns Know How, Tipps &amp; Tricks!</a:t>
            </a:r>
            <a:endParaRPr b="0" i="0" sz="1400" u="none" cap="none" strike="noStrike">
              <a:solidFill>
                <a:srgbClr val="000000"/>
              </a:solidFill>
              <a:latin typeface="Arial"/>
              <a:ea typeface="Arial"/>
              <a:cs typeface="Arial"/>
              <a:sym typeface="Arial"/>
            </a:endParaRPr>
          </a:p>
        </p:txBody>
      </p:sp>
      <p:graphicFrame>
        <p:nvGraphicFramePr>
          <p:cNvPr id="204" name="Google Shape;204;g228584da1b7_0_604"/>
          <p:cNvGraphicFramePr/>
          <p:nvPr/>
        </p:nvGraphicFramePr>
        <p:xfrm>
          <a:off x="223970" y="1392304"/>
          <a:ext cx="3000000" cy="3000000"/>
        </p:xfrm>
        <a:graphic>
          <a:graphicData uri="http://schemas.openxmlformats.org/drawingml/2006/table">
            <a:tbl>
              <a:tblPr>
                <a:noFill/>
                <a:tableStyleId>{79EC9768-A628-4FFC-AEC0-09439DF764A5}</a:tableStyleId>
              </a:tblPr>
              <a:tblGrid>
                <a:gridCol w="2395525"/>
                <a:gridCol w="2516050"/>
                <a:gridCol w="2586850"/>
              </a:tblGrid>
              <a:tr h="2323875">
                <a:tc>
                  <a:txBody>
                    <a:bodyPr/>
                    <a:lstStyle/>
                    <a:p>
                      <a:pPr indent="0" lvl="0" marL="0" marR="0" rtl="0" algn="l">
                        <a:lnSpc>
                          <a:spcPct val="100000"/>
                        </a:lnSpc>
                        <a:spcBef>
                          <a:spcPts val="0"/>
                        </a:spcBef>
                        <a:spcAft>
                          <a:spcPts val="0"/>
                        </a:spcAft>
                        <a:buClr>
                          <a:srgbClr val="000000"/>
                        </a:buClr>
                        <a:buSzPts val="1400"/>
                        <a:buFont typeface="Arial"/>
                        <a:buNone/>
                      </a:pPr>
                      <a:r>
                        <a:rPr b="1" lang="de-DE" sz="1400" u="none" cap="none" strike="noStrike">
                          <a:solidFill>
                            <a:srgbClr val="FF2F92"/>
                          </a:solidFill>
                        </a:rPr>
                        <a:t>        (1)</a:t>
                      </a:r>
                      <a:endParaRPr b="1" sz="1400" u="none" cap="none" strike="noStrike">
                        <a:solidFill>
                          <a:srgbClr val="FF2F92"/>
                        </a:solidFill>
                      </a:endParaRPr>
                    </a:p>
                    <a:p>
                      <a:pPr indent="0" lvl="0" marL="0" marR="0" rtl="0" algn="l">
                        <a:lnSpc>
                          <a:spcPct val="100000"/>
                        </a:lnSpc>
                        <a:spcBef>
                          <a:spcPts val="0"/>
                        </a:spcBef>
                        <a:spcAft>
                          <a:spcPts val="0"/>
                        </a:spcAft>
                        <a:buClr>
                          <a:srgbClr val="000000"/>
                        </a:buClr>
                        <a:buSzPts val="1400"/>
                        <a:buFont typeface="Arial"/>
                        <a:buNone/>
                      </a:pPr>
                      <a:r>
                        <a:rPr b="1" lang="de-DE" sz="1400" u="none" cap="none" strike="noStrike">
                          <a:solidFill>
                            <a:srgbClr val="FF2F92"/>
                          </a:solidFill>
                        </a:rPr>
                        <a:t>  EFFIZIENZ</a:t>
                      </a:r>
                      <a:endParaRPr b="1" sz="1400" u="none" cap="none" strike="noStrike">
                        <a:solidFill>
                          <a:srgbClr val="FF2F92"/>
                        </a:solidFill>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lang="de-DE" sz="1400" u="none" cap="none" strike="noStrike"/>
                        <a:t> </a:t>
                      </a:r>
                      <a:r>
                        <a:rPr b="1" lang="de-DE" sz="1400" u="none" cap="none" strike="noStrike"/>
                        <a:t> </a:t>
                      </a:r>
                      <a:r>
                        <a:rPr b="1" lang="de-DE" sz="1400" u="none" cap="none" strike="noStrike">
                          <a:solidFill>
                            <a:srgbClr val="FF2F92"/>
                          </a:solidFill>
                        </a:rPr>
                        <a:t>  “Besser </a:t>
                      </a:r>
                      <a:endParaRPr b="1" sz="1400" u="none" cap="none" strike="noStrike">
                        <a:solidFill>
                          <a:srgbClr val="FF2F92"/>
                        </a:solidFill>
                      </a:endParaRPr>
                    </a:p>
                    <a:p>
                      <a:pPr indent="0" lvl="0" marL="0" marR="0" rtl="0" algn="l">
                        <a:lnSpc>
                          <a:spcPct val="100000"/>
                        </a:lnSpc>
                        <a:spcBef>
                          <a:spcPts val="0"/>
                        </a:spcBef>
                        <a:spcAft>
                          <a:spcPts val="0"/>
                        </a:spcAft>
                        <a:buClr>
                          <a:srgbClr val="000000"/>
                        </a:buClr>
                        <a:buSzPts val="1400"/>
                        <a:buFont typeface="Arial"/>
                        <a:buNone/>
                      </a:pPr>
                      <a:r>
                        <a:rPr b="1" lang="de-DE" sz="1400" u="none" cap="none" strike="noStrike">
                          <a:solidFill>
                            <a:srgbClr val="FF2F92"/>
                          </a:solidFill>
                        </a:rPr>
                        <a:t>Produzieren”</a:t>
                      </a:r>
                      <a:endParaRPr b="1" sz="1400" u="none" cap="none" strike="noStrike">
                        <a:solidFill>
                          <a:srgbClr val="FF2F92"/>
                        </a:solidFill>
                      </a:endParaRPr>
                    </a:p>
                    <a:p>
                      <a:pPr indent="0" lvl="0" marL="0" marR="0" rtl="0" algn="l">
                        <a:lnSpc>
                          <a:spcPct val="100000"/>
                        </a:lnSpc>
                        <a:spcBef>
                          <a:spcPts val="400"/>
                        </a:spcBef>
                        <a:spcAft>
                          <a:spcPts val="0"/>
                        </a:spcAft>
                        <a:buClr>
                          <a:srgbClr val="000000"/>
                        </a:buClr>
                        <a:buSzPts val="1400"/>
                        <a:buFont typeface="Arial"/>
                        <a:buNone/>
                      </a:pPr>
                      <a:r>
                        <a:rPr lang="de-DE" sz="1400" u="none" cap="none" strike="noStrike"/>
                        <a:t>gleicher Nutzen, weniger Energieverbrauch</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lang="de-DE" sz="1400" u="none" cap="none" strike="noStrike"/>
                        <a:t>z.B. von der Glühbirne zur LED</a:t>
                      </a:r>
                      <a:endParaRPr sz="1400" u="none" cap="none" strike="noStrike"/>
                    </a:p>
                  </a:txBody>
                  <a:tcPr marT="91425" marB="91425" marR="91425" marL="91425">
                    <a:lnL cap="flat" cmpd="sng" w="9525">
                      <a:solidFill>
                        <a:srgbClr val="4E8F00"/>
                      </a:solidFill>
                      <a:prstDash val="solid"/>
                      <a:round/>
                      <a:headEnd len="sm" w="sm" type="none"/>
                      <a:tailEnd len="sm" w="sm" type="none"/>
                    </a:lnL>
                    <a:lnR cap="flat" cmpd="sng" w="9525">
                      <a:solidFill>
                        <a:srgbClr val="4E8F00"/>
                      </a:solidFill>
                      <a:prstDash val="solid"/>
                      <a:round/>
                      <a:headEnd len="sm" w="sm" type="none"/>
                      <a:tailEnd len="sm" w="sm" type="none"/>
                    </a:lnR>
                    <a:lnT cap="flat" cmpd="sng" w="9525">
                      <a:solidFill>
                        <a:srgbClr val="4E8F00"/>
                      </a:solidFill>
                      <a:prstDash val="solid"/>
                      <a:round/>
                      <a:headEnd len="sm" w="sm" type="none"/>
                      <a:tailEnd len="sm" w="sm" type="none"/>
                    </a:lnT>
                    <a:lnB cap="flat" cmpd="sng" w="9525">
                      <a:solidFill>
                        <a:srgbClr val="4E8F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     </a:t>
                      </a:r>
                      <a:r>
                        <a:rPr b="1" lang="de-DE" sz="1400" u="none" cap="none" strike="noStrike">
                          <a:solidFill>
                            <a:srgbClr val="FF2F92"/>
                          </a:solidFill>
                        </a:rPr>
                        <a:t>     (2)</a:t>
                      </a:r>
                      <a:endParaRPr b="1" sz="1400" u="none" cap="none" strike="noStrike">
                        <a:solidFill>
                          <a:srgbClr val="FF2F92"/>
                        </a:solidFill>
                      </a:endParaRPr>
                    </a:p>
                    <a:p>
                      <a:pPr indent="0" lvl="0" marL="0" marR="0" rtl="0" algn="l">
                        <a:lnSpc>
                          <a:spcPct val="100000"/>
                        </a:lnSpc>
                        <a:spcBef>
                          <a:spcPts val="0"/>
                        </a:spcBef>
                        <a:spcAft>
                          <a:spcPts val="0"/>
                        </a:spcAft>
                        <a:buClr>
                          <a:srgbClr val="000000"/>
                        </a:buClr>
                        <a:buSzPts val="1400"/>
                        <a:buFont typeface="Arial"/>
                        <a:buNone/>
                      </a:pPr>
                      <a:r>
                        <a:rPr b="1" lang="de-DE" sz="1400" u="none" cap="none" strike="noStrike">
                          <a:solidFill>
                            <a:srgbClr val="FF2F92"/>
                          </a:solidFill>
                        </a:rPr>
                        <a:t>KONSISTENZ</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lang="de-DE" sz="1400" u="none" cap="none" strike="noStrike">
                          <a:solidFill>
                            <a:schemeClr val="dk1"/>
                          </a:solidFill>
                        </a:rPr>
                        <a:t>   </a:t>
                      </a:r>
                      <a:r>
                        <a:rPr b="1" lang="de-DE" sz="1400" u="none" cap="none" strike="noStrike">
                          <a:solidFill>
                            <a:srgbClr val="FF2F92"/>
                          </a:solidFill>
                        </a:rPr>
                        <a:t> “Anders </a:t>
                      </a:r>
                      <a:endParaRPr b="1" sz="1400" u="none" cap="none" strike="noStrike">
                        <a:solidFill>
                          <a:srgbClr val="FF2F92"/>
                        </a:solidFill>
                      </a:endParaRPr>
                    </a:p>
                    <a:p>
                      <a:pPr indent="0" lvl="0" marL="0" marR="0" rtl="0" algn="l">
                        <a:lnSpc>
                          <a:spcPct val="100000"/>
                        </a:lnSpc>
                        <a:spcBef>
                          <a:spcPts val="0"/>
                        </a:spcBef>
                        <a:spcAft>
                          <a:spcPts val="0"/>
                        </a:spcAft>
                        <a:buClr>
                          <a:srgbClr val="000000"/>
                        </a:buClr>
                        <a:buSzPts val="1400"/>
                        <a:buFont typeface="Arial"/>
                        <a:buNone/>
                      </a:pPr>
                      <a:r>
                        <a:rPr b="1" lang="de-DE" sz="1400" u="none" cap="none" strike="noStrike">
                          <a:solidFill>
                            <a:srgbClr val="FF2F92"/>
                          </a:solidFill>
                        </a:rPr>
                        <a:t>Produzieren”</a:t>
                      </a:r>
                      <a:endParaRPr b="1" sz="1400" u="none" cap="none" strike="noStrike">
                        <a:solidFill>
                          <a:srgbClr val="FF2F92"/>
                        </a:solidFill>
                      </a:endParaRPr>
                    </a:p>
                    <a:p>
                      <a:pPr indent="0" lvl="0" marL="0" marR="0" rtl="0" algn="l">
                        <a:lnSpc>
                          <a:spcPct val="100000"/>
                        </a:lnSpc>
                        <a:spcBef>
                          <a:spcPts val="400"/>
                        </a:spcBef>
                        <a:spcAft>
                          <a:spcPts val="0"/>
                        </a:spcAft>
                        <a:buClr>
                          <a:schemeClr val="dk1"/>
                        </a:buClr>
                        <a:buSzPts val="1100"/>
                        <a:buFont typeface="Arial"/>
                        <a:buNone/>
                      </a:pPr>
                      <a:r>
                        <a:rPr lang="de-DE" sz="1400" u="none" cap="none" strike="noStrike">
                          <a:solidFill>
                            <a:schemeClr val="dk1"/>
                          </a:solidFill>
                        </a:rPr>
                        <a:t>mit regenerativen Energien und durch wiederverwert- bare Materialien</a:t>
                      </a:r>
                      <a:endParaRPr sz="1400" u="none" cap="none" strike="noStrike">
                        <a:solidFill>
                          <a:schemeClr val="dk1"/>
                        </a:solidFill>
                      </a:endParaRPr>
                    </a:p>
                    <a:p>
                      <a:pPr indent="0" lvl="0" marL="0" marR="0" rtl="0" algn="l">
                        <a:lnSpc>
                          <a:spcPct val="100000"/>
                        </a:lnSpc>
                        <a:spcBef>
                          <a:spcPts val="0"/>
                        </a:spcBef>
                        <a:spcAft>
                          <a:spcPts val="0"/>
                        </a:spcAft>
                        <a:buClr>
                          <a:schemeClr val="dk1"/>
                        </a:buClr>
                        <a:buSzPts val="1100"/>
                        <a:buFont typeface="Arial"/>
                        <a:buNone/>
                      </a:pPr>
                      <a:r>
                        <a:rPr lang="de-DE" sz="1400" u="none" cap="none" strike="noStrike">
                          <a:solidFill>
                            <a:schemeClr val="dk1"/>
                          </a:solidFill>
                        </a:rPr>
                        <a:t>z.B. von der Plastiktüte zur kompostierbaren Tüte aus Stärkeabfällen</a:t>
                      </a:r>
                      <a:endParaRPr sz="1400" u="none" cap="none" strike="noStrike"/>
                    </a:p>
                  </a:txBody>
                  <a:tcPr marT="91425" marB="91425" marR="91425" marL="91425">
                    <a:lnL cap="flat" cmpd="sng" w="9525">
                      <a:solidFill>
                        <a:srgbClr val="4E8F00"/>
                      </a:solidFill>
                      <a:prstDash val="solid"/>
                      <a:round/>
                      <a:headEnd len="sm" w="sm" type="none"/>
                      <a:tailEnd len="sm" w="sm" type="none"/>
                    </a:lnL>
                    <a:lnR cap="flat" cmpd="sng" w="9525">
                      <a:solidFill>
                        <a:srgbClr val="4E8F00"/>
                      </a:solidFill>
                      <a:prstDash val="solid"/>
                      <a:round/>
                      <a:headEnd len="sm" w="sm" type="none"/>
                      <a:tailEnd len="sm" w="sm" type="none"/>
                    </a:lnR>
                    <a:lnT cap="flat" cmpd="sng" w="9525">
                      <a:solidFill>
                        <a:srgbClr val="4E8F00"/>
                      </a:solidFill>
                      <a:prstDash val="solid"/>
                      <a:round/>
                      <a:headEnd len="sm" w="sm" type="none"/>
                      <a:tailEnd len="sm" w="sm" type="none"/>
                    </a:lnT>
                    <a:lnB cap="flat" cmpd="sng" w="9525">
                      <a:solidFill>
                        <a:srgbClr val="4E8F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 </a:t>
                      </a:r>
                      <a:r>
                        <a:rPr b="1" lang="de-DE" sz="1400" u="none" cap="none" strike="noStrike">
                          <a:solidFill>
                            <a:srgbClr val="FF2F92"/>
                          </a:solidFill>
                        </a:rPr>
                        <a:t>        (3)</a:t>
                      </a:r>
                      <a:endParaRPr b="1" sz="1400" u="none" cap="none" strike="noStrike">
                        <a:solidFill>
                          <a:srgbClr val="FF2F92"/>
                        </a:solidFill>
                      </a:endParaRPr>
                    </a:p>
                    <a:p>
                      <a:pPr indent="0" lvl="0" marL="0" marR="0" rtl="0" algn="l">
                        <a:lnSpc>
                          <a:spcPct val="100000"/>
                        </a:lnSpc>
                        <a:spcBef>
                          <a:spcPts val="0"/>
                        </a:spcBef>
                        <a:spcAft>
                          <a:spcPts val="0"/>
                        </a:spcAft>
                        <a:buClr>
                          <a:srgbClr val="000000"/>
                        </a:buClr>
                        <a:buSzPts val="1400"/>
                        <a:buFont typeface="Arial"/>
                        <a:buNone/>
                      </a:pPr>
                      <a:r>
                        <a:rPr b="1" lang="de-DE" sz="1400" u="none" cap="none" strike="noStrike">
                          <a:solidFill>
                            <a:srgbClr val="FF2F92"/>
                          </a:solidFill>
                        </a:rPr>
                        <a:t>SUFFIZIENZ</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lang="de-DE" sz="1400" u="none" cap="none" strike="noStrike">
                          <a:solidFill>
                            <a:schemeClr val="dk1"/>
                          </a:solidFill>
                        </a:rPr>
                        <a:t>   </a:t>
                      </a:r>
                      <a:r>
                        <a:rPr b="1" lang="de-DE" sz="1400" u="none" cap="none" strike="noStrike">
                          <a:solidFill>
                            <a:srgbClr val="FF2F92"/>
                          </a:solidFill>
                        </a:rPr>
                        <a:t>“Weniger </a:t>
                      </a:r>
                      <a:endParaRPr b="1" sz="1400" u="none" cap="none" strike="noStrike">
                        <a:solidFill>
                          <a:srgbClr val="FF2F92"/>
                        </a:solidFill>
                      </a:endParaRPr>
                    </a:p>
                    <a:p>
                      <a:pPr indent="0" lvl="0" marL="0" marR="0" rtl="0" algn="l">
                        <a:lnSpc>
                          <a:spcPct val="100000"/>
                        </a:lnSpc>
                        <a:spcBef>
                          <a:spcPts val="0"/>
                        </a:spcBef>
                        <a:spcAft>
                          <a:spcPts val="0"/>
                        </a:spcAft>
                        <a:buClr>
                          <a:srgbClr val="000000"/>
                        </a:buClr>
                        <a:buSzPts val="1400"/>
                        <a:buFont typeface="Arial"/>
                        <a:buNone/>
                      </a:pPr>
                      <a:r>
                        <a:rPr b="1" lang="de-DE" sz="1400" u="none" cap="none" strike="noStrike">
                          <a:solidFill>
                            <a:srgbClr val="FF2F92"/>
                          </a:solidFill>
                        </a:rPr>
                        <a:t>Produzieren &amp;</a:t>
                      </a:r>
                      <a:endParaRPr b="1" sz="1400" u="none" cap="none" strike="noStrike">
                        <a:solidFill>
                          <a:srgbClr val="FF2F92"/>
                        </a:solidFill>
                      </a:endParaRPr>
                    </a:p>
                    <a:p>
                      <a:pPr indent="0" lvl="0" marL="0" marR="0" rtl="0" algn="l">
                        <a:lnSpc>
                          <a:spcPct val="100000"/>
                        </a:lnSpc>
                        <a:spcBef>
                          <a:spcPts val="0"/>
                        </a:spcBef>
                        <a:spcAft>
                          <a:spcPts val="0"/>
                        </a:spcAft>
                        <a:buClr>
                          <a:schemeClr val="dk1"/>
                        </a:buClr>
                        <a:buSzPts val="1100"/>
                        <a:buFont typeface="Arial"/>
                        <a:buNone/>
                      </a:pPr>
                      <a:r>
                        <a:rPr b="1" lang="de-DE" sz="1400" u="none" cap="none" strike="noStrike">
                          <a:solidFill>
                            <a:srgbClr val="FF2F92"/>
                          </a:solidFill>
                        </a:rPr>
                        <a:t>Konsumieren”</a:t>
                      </a:r>
                      <a:endParaRPr b="1" sz="1400" u="none" cap="none" strike="noStrike">
                        <a:solidFill>
                          <a:srgbClr val="FF2F92"/>
                        </a:solidFill>
                      </a:endParaRPr>
                    </a:p>
                    <a:p>
                      <a:pPr indent="0" lvl="0" marL="0" marR="0" rtl="0" algn="l">
                        <a:lnSpc>
                          <a:spcPct val="100000"/>
                        </a:lnSpc>
                        <a:spcBef>
                          <a:spcPts val="400"/>
                        </a:spcBef>
                        <a:spcAft>
                          <a:spcPts val="0"/>
                        </a:spcAft>
                        <a:buClr>
                          <a:schemeClr val="dk1"/>
                        </a:buClr>
                        <a:buSzPts val="1100"/>
                        <a:buFont typeface="Arial"/>
                        <a:buNone/>
                      </a:pPr>
                      <a:r>
                        <a:rPr lang="de-DE" sz="1400" u="none" cap="none" strike="noStrike">
                          <a:solidFill>
                            <a:schemeClr val="dk1"/>
                          </a:solidFill>
                        </a:rPr>
                        <a:t>Energie- und Material- verbrauch begrenzen</a:t>
                      </a:r>
                      <a:endParaRPr sz="1400" u="none" cap="none" strike="noStrike">
                        <a:solidFill>
                          <a:schemeClr val="dk1"/>
                        </a:solidFill>
                      </a:endParaRPr>
                    </a:p>
                    <a:p>
                      <a:pPr indent="0" lvl="0" marL="0" marR="0" rtl="0" algn="l">
                        <a:lnSpc>
                          <a:spcPct val="100000"/>
                        </a:lnSpc>
                        <a:spcBef>
                          <a:spcPts val="0"/>
                        </a:spcBef>
                        <a:spcAft>
                          <a:spcPts val="0"/>
                        </a:spcAft>
                        <a:buClr>
                          <a:schemeClr val="dk1"/>
                        </a:buClr>
                        <a:buSzPts val="1100"/>
                        <a:buFont typeface="Arial"/>
                        <a:buNone/>
                      </a:pPr>
                      <a:r>
                        <a:rPr lang="de-DE" sz="1400" u="none" cap="none" strike="noStrike">
                          <a:solidFill>
                            <a:schemeClr val="dk1"/>
                          </a:solidFill>
                        </a:rPr>
                        <a:t>z.B. durch einschränken und teilen</a:t>
                      </a:r>
                      <a:endParaRPr sz="1400" u="none" cap="none" strike="noStrike"/>
                    </a:p>
                  </a:txBody>
                  <a:tcPr marT="91425" marB="91425" marR="91425" marL="91425">
                    <a:lnL cap="flat" cmpd="sng" w="9525">
                      <a:solidFill>
                        <a:srgbClr val="4E8F00"/>
                      </a:solidFill>
                      <a:prstDash val="solid"/>
                      <a:round/>
                      <a:headEnd len="sm" w="sm" type="none"/>
                      <a:tailEnd len="sm" w="sm" type="none"/>
                    </a:lnL>
                    <a:lnR cap="flat" cmpd="sng" w="9525">
                      <a:solidFill>
                        <a:srgbClr val="4E8F00"/>
                      </a:solidFill>
                      <a:prstDash val="solid"/>
                      <a:round/>
                      <a:headEnd len="sm" w="sm" type="none"/>
                      <a:tailEnd len="sm" w="sm" type="none"/>
                    </a:lnR>
                    <a:lnT cap="flat" cmpd="sng" w="9525">
                      <a:solidFill>
                        <a:srgbClr val="4E8F00"/>
                      </a:solidFill>
                      <a:prstDash val="solid"/>
                      <a:round/>
                      <a:headEnd len="sm" w="sm" type="none"/>
                      <a:tailEnd len="sm" w="sm" type="none"/>
                    </a:lnT>
                    <a:lnB cap="flat" cmpd="sng" w="9525">
                      <a:solidFill>
                        <a:srgbClr val="4E8F00"/>
                      </a:solidFill>
                      <a:prstDash val="solid"/>
                      <a:round/>
                      <a:headEnd len="sm" w="sm" type="none"/>
                      <a:tailEnd len="sm" w="sm" type="none"/>
                    </a:lnB>
                  </a:tcPr>
                </a:tc>
              </a:tr>
            </a:tbl>
          </a:graphicData>
        </a:graphic>
      </p:graphicFrame>
      <p:pic>
        <p:nvPicPr>
          <p:cNvPr id="205" name="Google Shape;205;g228584da1b7_0_604"/>
          <p:cNvPicPr preferRelativeResize="0"/>
          <p:nvPr/>
        </p:nvPicPr>
        <p:blipFill rotWithShape="1">
          <a:blip r:embed="rId3">
            <a:alphaModFix/>
          </a:blip>
          <a:srcRect b="27024" l="60383" r="21373" t="40921"/>
          <a:stretch/>
        </p:blipFill>
        <p:spPr>
          <a:xfrm>
            <a:off x="6601061" y="1432275"/>
            <a:ext cx="1094400" cy="1080000"/>
          </a:xfrm>
          <a:prstGeom prst="rect">
            <a:avLst/>
          </a:prstGeom>
          <a:noFill/>
          <a:ln>
            <a:noFill/>
          </a:ln>
        </p:spPr>
      </p:pic>
      <p:pic>
        <p:nvPicPr>
          <p:cNvPr id="206" name="Google Shape;206;g228584da1b7_0_604"/>
          <p:cNvPicPr preferRelativeResize="0"/>
          <p:nvPr/>
        </p:nvPicPr>
        <p:blipFill rotWithShape="1">
          <a:blip r:embed="rId3">
            <a:alphaModFix/>
          </a:blip>
          <a:srcRect b="27024" l="40062" r="41257" t="40921"/>
          <a:stretch/>
        </p:blipFill>
        <p:spPr>
          <a:xfrm>
            <a:off x="3973181" y="1432275"/>
            <a:ext cx="1118820" cy="1080000"/>
          </a:xfrm>
          <a:prstGeom prst="rect">
            <a:avLst/>
          </a:prstGeom>
          <a:noFill/>
          <a:ln>
            <a:noFill/>
          </a:ln>
        </p:spPr>
      </p:pic>
      <p:pic>
        <p:nvPicPr>
          <p:cNvPr id="207" name="Google Shape;207;g228584da1b7_0_604"/>
          <p:cNvPicPr preferRelativeResize="0"/>
          <p:nvPr/>
        </p:nvPicPr>
        <p:blipFill rotWithShape="1">
          <a:blip r:embed="rId3">
            <a:alphaModFix/>
          </a:blip>
          <a:srcRect b="27024" l="20228" r="61578" t="40921"/>
          <a:stretch/>
        </p:blipFill>
        <p:spPr>
          <a:xfrm>
            <a:off x="1446216" y="1432281"/>
            <a:ext cx="1089762" cy="1080000"/>
          </a:xfrm>
          <a:prstGeom prst="rect">
            <a:avLst/>
          </a:prstGeom>
          <a:noFill/>
          <a:ln>
            <a:noFill/>
          </a:ln>
        </p:spPr>
      </p:pic>
      <p:sp>
        <p:nvSpPr>
          <p:cNvPr id="208" name="Google Shape;208;g228584da1b7_0_604"/>
          <p:cNvSpPr/>
          <p:nvPr/>
        </p:nvSpPr>
        <p:spPr>
          <a:xfrm>
            <a:off x="7962250" y="1432275"/>
            <a:ext cx="4080000" cy="4633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14300" lvl="0" marL="89999"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Welche Möglichkeiten konsistent zu produzieren, sehen Sie in Ihrem Betrieb?</a:t>
            </a:r>
            <a:endParaRPr b="0" i="0" sz="1400" u="none" cap="none" strike="noStrike">
              <a:solidFill>
                <a:srgbClr val="000000"/>
              </a:solidFill>
              <a:latin typeface="Arial"/>
              <a:ea typeface="Arial"/>
              <a:cs typeface="Arial"/>
              <a:sym typeface="Arial"/>
            </a:endParaRPr>
          </a:p>
          <a:p>
            <a:pPr indent="-114300" lvl="0" marL="89999"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Kennen Sie Produkte/Analysen, die mit unterschiedlichen Verfahren erzeugt werden können? Welches Verfahren ist nachhaltiger?</a:t>
            </a:r>
            <a:endParaRPr b="0" i="0" sz="1800" u="none" cap="none" strike="noStrike">
              <a:solidFill>
                <a:srgbClr val="C00000"/>
              </a:solidFill>
              <a:latin typeface="Arial"/>
              <a:ea typeface="Arial"/>
              <a:cs typeface="Arial"/>
              <a:sym typeface="Arial"/>
            </a:endParaRPr>
          </a:p>
          <a:p>
            <a:pPr indent="-114300" lvl="0" marL="89999"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Auf welche Produkte könnten Sie im Sinne der Suffizienz verzichten? </a:t>
            </a:r>
            <a:endParaRPr b="0" i="0" sz="1800" u="none" cap="none" strike="noStrike">
              <a:solidFill>
                <a:srgbClr val="C00000"/>
              </a:solidFill>
              <a:latin typeface="Arial"/>
              <a:ea typeface="Arial"/>
              <a:cs typeface="Arial"/>
              <a:sym typeface="Arial"/>
            </a:endParaRPr>
          </a:p>
          <a:p>
            <a:pPr indent="-114300" lvl="0" marL="89999"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Gibt es Produkte der Chemie- und Biotechnologie-Industrie, die Ihrer Meinung nach im Sinne der Nachhaltigkeit anders oder weniger produziert werden sollten?</a:t>
            </a:r>
            <a:endParaRPr b="0" i="0" sz="1800" u="none" cap="none" strike="noStrike">
              <a:solidFill>
                <a:srgbClr val="C00000"/>
              </a:solidFill>
              <a:latin typeface="Arial"/>
              <a:ea typeface="Arial"/>
              <a:cs typeface="Arial"/>
              <a:sym typeface="Arial"/>
            </a:endParaRPr>
          </a:p>
        </p:txBody>
      </p:sp>
      <p:sp>
        <p:nvSpPr>
          <p:cNvPr id="209" name="Google Shape;209;g228584da1b7_0_604"/>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Katrin Ludwig / Die Projektagentur BBNE</a:t>
            </a:r>
            <a:endParaRPr sz="1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6" name="Google Shape;216;p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solidFill>
                  <a:schemeClr val="dk1"/>
                </a:solidFill>
              </a:rPr>
              <a:t>Nachhaltigkeit und Wertschöpfungsketten:</a:t>
            </a:r>
            <a:br>
              <a:rPr lang="de-DE">
                <a:solidFill>
                  <a:schemeClr val="dk1"/>
                </a:solidFill>
              </a:rPr>
            </a:br>
            <a:r>
              <a:rPr lang="de-DE">
                <a:solidFill>
                  <a:schemeClr val="dk1"/>
                </a:solidFill>
              </a:rPr>
              <a:t>Sind (nur) Langstreckentransporte ein Problem?</a:t>
            </a:r>
            <a:endParaRPr/>
          </a:p>
        </p:txBody>
      </p:sp>
      <p:sp>
        <p:nvSpPr>
          <p:cNvPr id="217" name="Google Shape;217;p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Eigene Berechnungen nach carboncare</a:t>
            </a:r>
            <a:endParaRPr/>
          </a:p>
        </p:txBody>
      </p:sp>
      <p:sp>
        <p:nvSpPr>
          <p:cNvPr id="218" name="Google Shape;218;p7"/>
          <p:cNvSpPr/>
          <p:nvPr/>
        </p:nvSpPr>
        <p:spPr>
          <a:xfrm>
            <a:off x="3060482" y="1467419"/>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Von wo nach wo?</a:t>
            </a:r>
            <a:endParaRPr b="0" i="0" sz="1400" u="none" cap="none" strike="noStrike">
              <a:solidFill>
                <a:srgbClr val="000000"/>
              </a:solidFill>
              <a:latin typeface="Arial"/>
              <a:ea typeface="Arial"/>
              <a:cs typeface="Arial"/>
              <a:sym typeface="Arial"/>
            </a:endParaRPr>
          </a:p>
        </p:txBody>
      </p:sp>
      <p:sp>
        <p:nvSpPr>
          <p:cNvPr id="219" name="Google Shape;219;p7"/>
          <p:cNvSpPr/>
          <p:nvPr/>
        </p:nvSpPr>
        <p:spPr>
          <a:xfrm>
            <a:off x="5301244" y="1467419"/>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Hamburg Hafen -</a:t>
            </a:r>
            <a:endParaRPr b="1" i="0" sz="18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New York Hafen</a:t>
            </a:r>
            <a:endParaRPr b="1" i="0" sz="1800" u="none" cap="none" strike="noStrike">
              <a:solidFill>
                <a:schemeClr val="lt1"/>
              </a:solidFill>
              <a:latin typeface="Arial"/>
              <a:ea typeface="Arial"/>
              <a:cs typeface="Arial"/>
              <a:sym typeface="Arial"/>
            </a:endParaRPr>
          </a:p>
        </p:txBody>
      </p:sp>
      <p:sp>
        <p:nvSpPr>
          <p:cNvPr id="220" name="Google Shape;220;p7"/>
          <p:cNvSpPr/>
          <p:nvPr/>
        </p:nvSpPr>
        <p:spPr>
          <a:xfrm>
            <a:off x="8142700" y="1467419"/>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457200" marR="0" rtl="0" algn="ctr">
              <a:lnSpc>
                <a:spcPct val="100000"/>
              </a:lnSpc>
              <a:spcBef>
                <a:spcPts val="0"/>
              </a:spcBef>
              <a:spcAft>
                <a:spcPts val="0"/>
              </a:spcAft>
              <a:buClr>
                <a:schemeClr val="lt1"/>
              </a:buClr>
              <a:buSzPts val="1800"/>
              <a:buFont typeface="Arial"/>
              <a:buAutoNum type="arabicParenBoth"/>
            </a:pPr>
            <a:r>
              <a:rPr b="1" i="0" lang="de-DE" sz="1800" u="none" cap="none" strike="noStrike">
                <a:solidFill>
                  <a:schemeClr val="lt1"/>
                </a:solidFill>
                <a:latin typeface="Arial"/>
                <a:ea typeface="Arial"/>
                <a:cs typeface="Arial"/>
                <a:sym typeface="Arial"/>
              </a:rPr>
              <a:t>Ludwigshafen - Hamburg</a:t>
            </a:r>
            <a:endParaRPr b="1" i="0" sz="1800" u="none" cap="none" strike="noStrike">
              <a:solidFill>
                <a:schemeClr val="lt1"/>
              </a:solidFill>
              <a:latin typeface="Arial"/>
              <a:ea typeface="Arial"/>
              <a:cs typeface="Arial"/>
              <a:sym typeface="Arial"/>
            </a:endParaRPr>
          </a:p>
          <a:p>
            <a:pPr indent="-342900" lvl="0" marL="457200" marR="0" rtl="0" algn="ctr">
              <a:lnSpc>
                <a:spcPct val="100000"/>
              </a:lnSpc>
              <a:spcBef>
                <a:spcPts val="0"/>
              </a:spcBef>
              <a:spcAft>
                <a:spcPts val="0"/>
              </a:spcAft>
              <a:buClr>
                <a:schemeClr val="lt1"/>
              </a:buClr>
              <a:buSzPts val="1800"/>
              <a:buFont typeface="Arial"/>
              <a:buAutoNum type="arabicParenBoth"/>
            </a:pPr>
            <a:r>
              <a:rPr b="1" i="0" lang="de-DE" sz="1800" u="none" cap="none" strike="noStrike">
                <a:solidFill>
                  <a:schemeClr val="lt1"/>
                </a:solidFill>
                <a:latin typeface="Arial"/>
                <a:ea typeface="Arial"/>
                <a:cs typeface="Arial"/>
                <a:sym typeface="Arial"/>
              </a:rPr>
              <a:t>New York - Pittsburgh</a:t>
            </a:r>
            <a:endParaRPr b="1" i="0" sz="1800" u="none" cap="none" strike="noStrike">
              <a:solidFill>
                <a:schemeClr val="lt1"/>
              </a:solidFill>
              <a:latin typeface="Arial"/>
              <a:ea typeface="Arial"/>
              <a:cs typeface="Arial"/>
              <a:sym typeface="Arial"/>
            </a:endParaRPr>
          </a:p>
        </p:txBody>
      </p:sp>
      <p:sp>
        <p:nvSpPr>
          <p:cNvPr id="221" name="Google Shape;221;p7"/>
          <p:cNvSpPr/>
          <p:nvPr/>
        </p:nvSpPr>
        <p:spPr>
          <a:xfrm>
            <a:off x="3060482" y="2639883"/>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Gewicht</a:t>
            </a:r>
            <a:endParaRPr b="0" i="0" sz="1400" u="none" cap="none" strike="noStrike">
              <a:solidFill>
                <a:srgbClr val="000000"/>
              </a:solidFill>
              <a:latin typeface="Arial"/>
              <a:ea typeface="Arial"/>
              <a:cs typeface="Arial"/>
              <a:sym typeface="Arial"/>
            </a:endParaRPr>
          </a:p>
        </p:txBody>
      </p:sp>
      <p:sp>
        <p:nvSpPr>
          <p:cNvPr id="222" name="Google Shape;222;p7"/>
          <p:cNvSpPr/>
          <p:nvPr/>
        </p:nvSpPr>
        <p:spPr>
          <a:xfrm>
            <a:off x="5301250" y="2510850"/>
            <a:ext cx="2401800" cy="1206900"/>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22 t Chemikalien in 20 Fuß-Container, ca. 25 t Gesamtgewicht</a:t>
            </a:r>
            <a:endParaRPr b="0" i="0" sz="1400" u="none" cap="none" strike="noStrike">
              <a:solidFill>
                <a:srgbClr val="000000"/>
              </a:solidFill>
              <a:latin typeface="Arial"/>
              <a:ea typeface="Arial"/>
              <a:cs typeface="Arial"/>
              <a:sym typeface="Arial"/>
            </a:endParaRPr>
          </a:p>
        </p:txBody>
      </p:sp>
      <p:sp>
        <p:nvSpPr>
          <p:cNvPr id="223" name="Google Shape;223;p7"/>
          <p:cNvSpPr/>
          <p:nvPr/>
        </p:nvSpPr>
        <p:spPr>
          <a:xfrm>
            <a:off x="8142700" y="2639883"/>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40 t Lkw:  </a:t>
            </a:r>
            <a:br>
              <a:rPr b="0" i="0" lang="de-DE" sz="1800" u="none" cap="none" strike="noStrike">
                <a:solidFill>
                  <a:schemeClr val="lt1"/>
                </a:solidFill>
                <a:latin typeface="Arial"/>
                <a:ea typeface="Arial"/>
                <a:cs typeface="Arial"/>
                <a:sym typeface="Arial"/>
              </a:rPr>
            </a:br>
            <a:r>
              <a:rPr b="0" i="0" lang="de-DE" sz="1800" u="none" cap="none" strike="noStrike">
                <a:solidFill>
                  <a:schemeClr val="lt1"/>
                </a:solidFill>
                <a:latin typeface="Arial"/>
                <a:ea typeface="Arial"/>
                <a:cs typeface="Arial"/>
                <a:sym typeface="Arial"/>
              </a:rPr>
              <a:t>18 t Fahrzeug, 22 t Chemikalien</a:t>
            </a:r>
            <a:endParaRPr b="0" i="0" sz="1400" u="none" cap="none" strike="noStrike">
              <a:solidFill>
                <a:srgbClr val="000000"/>
              </a:solidFill>
              <a:latin typeface="Arial"/>
              <a:ea typeface="Arial"/>
              <a:cs typeface="Arial"/>
              <a:sym typeface="Arial"/>
            </a:endParaRPr>
          </a:p>
        </p:txBody>
      </p:sp>
      <p:sp>
        <p:nvSpPr>
          <p:cNvPr id="224" name="Google Shape;224;p7"/>
          <p:cNvSpPr/>
          <p:nvPr/>
        </p:nvSpPr>
        <p:spPr>
          <a:xfrm>
            <a:off x="3060482" y="3812347"/>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Transport- distanz</a:t>
            </a:r>
            <a:endParaRPr b="0" i="0" sz="1400" u="none" cap="none" strike="noStrike">
              <a:solidFill>
                <a:srgbClr val="000000"/>
              </a:solidFill>
              <a:latin typeface="Arial"/>
              <a:ea typeface="Arial"/>
              <a:cs typeface="Arial"/>
              <a:sym typeface="Arial"/>
            </a:endParaRPr>
          </a:p>
        </p:txBody>
      </p:sp>
      <p:sp>
        <p:nvSpPr>
          <p:cNvPr id="225" name="Google Shape;225;p7"/>
          <p:cNvSpPr/>
          <p:nvPr/>
        </p:nvSpPr>
        <p:spPr>
          <a:xfrm>
            <a:off x="5301244" y="3812347"/>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FC000"/>
                </a:solidFill>
                <a:latin typeface="Arial"/>
                <a:ea typeface="Arial"/>
                <a:cs typeface="Arial"/>
                <a:sym typeface="Arial"/>
              </a:rPr>
              <a:t>6.700 km</a:t>
            </a:r>
            <a:endParaRPr b="0" i="0" sz="1400" u="none" cap="none" strike="noStrike">
              <a:solidFill>
                <a:srgbClr val="FFC000"/>
              </a:solidFill>
              <a:latin typeface="Arial"/>
              <a:ea typeface="Arial"/>
              <a:cs typeface="Arial"/>
              <a:sym typeface="Arial"/>
            </a:endParaRPr>
          </a:p>
        </p:txBody>
      </p:sp>
      <p:sp>
        <p:nvSpPr>
          <p:cNvPr id="226" name="Google Shape;226;p7"/>
          <p:cNvSpPr/>
          <p:nvPr/>
        </p:nvSpPr>
        <p:spPr>
          <a:xfrm>
            <a:off x="8142700" y="3812347"/>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2 * 650 km = </a:t>
            </a:r>
            <a:r>
              <a:rPr b="1" i="0" lang="de-DE" sz="1800" u="none" cap="none" strike="noStrike">
                <a:solidFill>
                  <a:srgbClr val="FFC000"/>
                </a:solidFill>
                <a:latin typeface="Arial"/>
                <a:ea typeface="Arial"/>
                <a:cs typeface="Arial"/>
                <a:sym typeface="Arial"/>
              </a:rPr>
              <a:t>1.300 km</a:t>
            </a:r>
            <a:endParaRPr b="0" i="0" sz="1400" u="none" cap="none" strike="noStrike">
              <a:solidFill>
                <a:srgbClr val="FFC000"/>
              </a:solidFill>
              <a:latin typeface="Arial"/>
              <a:ea typeface="Arial"/>
              <a:cs typeface="Arial"/>
              <a:sym typeface="Arial"/>
            </a:endParaRPr>
          </a:p>
        </p:txBody>
      </p:sp>
      <p:sp>
        <p:nvSpPr>
          <p:cNvPr id="227" name="Google Shape;227;p7"/>
          <p:cNvSpPr/>
          <p:nvPr/>
        </p:nvSpPr>
        <p:spPr>
          <a:xfrm>
            <a:off x="3060482" y="4977283"/>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Emissionen für den Transport</a:t>
            </a:r>
            <a:endParaRPr b="0" i="0" sz="1400" u="none" cap="none" strike="noStrike">
              <a:solidFill>
                <a:srgbClr val="000000"/>
              </a:solidFill>
              <a:latin typeface="Arial"/>
              <a:ea typeface="Arial"/>
              <a:cs typeface="Arial"/>
              <a:sym typeface="Arial"/>
            </a:endParaRPr>
          </a:p>
        </p:txBody>
      </p:sp>
      <p:sp>
        <p:nvSpPr>
          <p:cNvPr id="228" name="Google Shape;228;p7"/>
          <p:cNvSpPr/>
          <p:nvPr/>
        </p:nvSpPr>
        <p:spPr>
          <a:xfrm>
            <a:off x="5301244" y="4977283"/>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C000"/>
                </a:solidFill>
                <a:latin typeface="Arial"/>
                <a:ea typeface="Arial"/>
                <a:cs typeface="Arial"/>
                <a:sym typeface="Arial"/>
              </a:rPr>
              <a:t>Schiff: 2,8 t CO2-Äq (17 g/t*km)</a:t>
            </a:r>
            <a:endParaRPr b="0" i="0" sz="1400" u="none" cap="none" strike="noStrike">
              <a:solidFill>
                <a:srgbClr val="FFC000"/>
              </a:solidFill>
              <a:latin typeface="Arial"/>
              <a:ea typeface="Arial"/>
              <a:cs typeface="Arial"/>
              <a:sym typeface="Arial"/>
            </a:endParaRPr>
          </a:p>
        </p:txBody>
      </p:sp>
      <p:sp>
        <p:nvSpPr>
          <p:cNvPr id="229" name="Google Shape;229;p7"/>
          <p:cNvSpPr/>
          <p:nvPr/>
        </p:nvSpPr>
        <p:spPr>
          <a:xfrm>
            <a:off x="8142700" y="4977283"/>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C000"/>
                </a:solidFill>
                <a:latin typeface="Arial"/>
                <a:ea typeface="Arial"/>
                <a:cs typeface="Arial"/>
                <a:sym typeface="Arial"/>
              </a:rPr>
              <a:t>LKW: 3,5 t CO2-Äq </a:t>
            </a:r>
            <a:br>
              <a:rPr b="1" i="0" lang="de-DE" sz="2000" u="none" cap="none" strike="noStrike">
                <a:solidFill>
                  <a:srgbClr val="FFC000"/>
                </a:solidFill>
                <a:latin typeface="Arial"/>
                <a:ea typeface="Arial"/>
                <a:cs typeface="Arial"/>
                <a:sym typeface="Arial"/>
              </a:rPr>
            </a:br>
            <a:r>
              <a:rPr b="1" i="0" lang="de-DE" sz="2000" u="none" cap="none" strike="noStrike">
                <a:solidFill>
                  <a:srgbClr val="FFC000"/>
                </a:solidFill>
                <a:latin typeface="Arial"/>
                <a:ea typeface="Arial"/>
                <a:cs typeface="Arial"/>
                <a:sym typeface="Arial"/>
              </a:rPr>
              <a:t>(68 g/t*km)</a:t>
            </a:r>
            <a:endParaRPr b="0" i="0" sz="1400" u="none" cap="none" strike="noStrike">
              <a:solidFill>
                <a:srgbClr val="FFC000"/>
              </a:solidFill>
              <a:latin typeface="Arial"/>
              <a:ea typeface="Arial"/>
              <a:cs typeface="Arial"/>
              <a:sym typeface="Arial"/>
            </a:endParaRPr>
          </a:p>
        </p:txBody>
      </p:sp>
      <p:sp>
        <p:nvSpPr>
          <p:cNvPr id="230" name="Google Shape;230;p7"/>
          <p:cNvSpPr/>
          <p:nvPr/>
        </p:nvSpPr>
        <p:spPr>
          <a:xfrm>
            <a:off x="4926577" y="1629613"/>
            <a:ext cx="348916" cy="3423935"/>
          </a:xfrm>
          <a:prstGeom prst="down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1" name="Google Shape;231;p7"/>
          <p:cNvSpPr/>
          <p:nvPr/>
        </p:nvSpPr>
        <p:spPr>
          <a:xfrm>
            <a:off x="7719912" y="1663024"/>
            <a:ext cx="348916" cy="3482505"/>
          </a:xfrm>
          <a:prstGeom prst="down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2" name="Google Shape;232;p7"/>
          <p:cNvSpPr/>
          <p:nvPr/>
        </p:nvSpPr>
        <p:spPr>
          <a:xfrm>
            <a:off x="7359048" y="5301982"/>
            <a:ext cx="1184976" cy="735804"/>
          </a:xfrm>
          <a:prstGeom prst="cloud">
            <a:avLst/>
          </a:prstGeom>
          <a:solidFill>
            <a:srgbClr val="A5A5A5"/>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3" name="Google Shape;233;p7"/>
          <p:cNvSpPr/>
          <p:nvPr/>
        </p:nvSpPr>
        <p:spPr>
          <a:xfrm>
            <a:off x="119600" y="1737575"/>
            <a:ext cx="2761500" cy="4043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Berechnen Sie die Emissionen des Transports per LKW eines Produktes, welches Sie aus einem anderen EU-Land oder Asien beziehen. Vergleichen Sie dies, mit Ihren Lieferprozessen zu Ihren Kunden.</a:t>
            </a:r>
            <a:endParaRPr b="0" i="0" sz="1200" u="none" cap="none" strike="noStrike">
              <a:solidFill>
                <a:srgbClr val="C00000"/>
              </a:solidFill>
              <a:latin typeface="Arial"/>
              <a:ea typeface="Arial"/>
              <a:cs typeface="Arial"/>
              <a:sym typeface="Arial"/>
            </a:endParaRPr>
          </a:p>
        </p:txBody>
      </p:sp>
      <p:sp>
        <p:nvSpPr>
          <p:cNvPr id="234" name="Google Shape;234;p7"/>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Katrin Ludwig / Die Projektagentur BBNE</a:t>
            </a:r>
            <a:endParaRPr sz="1400"/>
          </a:p>
        </p:txBody>
      </p:sp>
      <p:sp>
        <p:nvSpPr>
          <p:cNvPr id="235" name="Google Shape;235;p7"/>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Font typeface="Arial"/>
              <a:buNone/>
            </a:pPr>
            <a:r>
              <a:rPr lang="de-DE"/>
              <a:t>Biologielaborant/Biologielaborantin</a:t>
            </a:r>
            <a:endParaRPr/>
          </a:p>
          <a:p>
            <a:pPr indent="-35999" lvl="0" marL="35999" rtl="0" algn="l">
              <a:lnSpc>
                <a:spcPct val="110000"/>
              </a:lnSpc>
              <a:spcBef>
                <a:spcPts val="0"/>
              </a:spcBef>
              <a:spcAft>
                <a:spcPts val="0"/>
              </a:spcAft>
              <a:buSzPts val="1200"/>
              <a:buNone/>
            </a:pPr>
            <a:r>
              <a:rPr lang="de-DE"/>
              <a:t>Chemielaborant/Chemielaborantin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g228584da1b7_0_23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2" name="Google Shape;242;g228584da1b7_0_23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Kreislaufwirtschaft:</a:t>
            </a:r>
            <a:br>
              <a:rPr lang="de-DE"/>
            </a:br>
            <a:r>
              <a:rPr lang="de-DE"/>
              <a:t>Welche Handlungsfelder gibt es?</a:t>
            </a:r>
            <a:endParaRPr/>
          </a:p>
        </p:txBody>
      </p:sp>
      <p:sp>
        <p:nvSpPr>
          <p:cNvPr id="243" name="Google Shape;243;g228584da1b7_0_23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chemeClr val="dk1"/>
              </a:buClr>
              <a:buSzPts val="1200"/>
              <a:buFont typeface="Arial"/>
              <a:buNone/>
            </a:pPr>
            <a:r>
              <a:rPr lang="de-DE"/>
              <a:t>Biologielaborant/Biologielaborantin</a:t>
            </a:r>
            <a:endParaRPr/>
          </a:p>
          <a:p>
            <a:pPr indent="-35999" lvl="0" marL="35999" rtl="0" algn="l">
              <a:lnSpc>
                <a:spcPct val="110000"/>
              </a:lnSpc>
              <a:spcBef>
                <a:spcPts val="0"/>
              </a:spcBef>
              <a:spcAft>
                <a:spcPts val="0"/>
              </a:spcAft>
              <a:buClr>
                <a:schemeClr val="dk1"/>
              </a:buClr>
              <a:buSzPts val="1200"/>
              <a:buNone/>
            </a:pPr>
            <a:r>
              <a:rPr lang="de-DE"/>
              <a:t>Chemielaborant/Chemielaborantin</a:t>
            </a:r>
            <a:endParaRPr/>
          </a:p>
        </p:txBody>
      </p:sp>
      <p:sp>
        <p:nvSpPr>
          <p:cNvPr id="244" name="Google Shape;244;g228584da1b7_0_23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BMWK 2022</a:t>
            </a:r>
            <a:endParaRPr/>
          </a:p>
        </p:txBody>
      </p:sp>
      <p:pic>
        <p:nvPicPr>
          <p:cNvPr id="245" name="Google Shape;245;g228584da1b7_0_230"/>
          <p:cNvPicPr preferRelativeResize="0"/>
          <p:nvPr/>
        </p:nvPicPr>
        <p:blipFill rotWithShape="1">
          <a:blip r:embed="rId3">
            <a:alphaModFix/>
          </a:blip>
          <a:srcRect b="0" l="0" r="0" t="0"/>
          <a:stretch/>
        </p:blipFill>
        <p:spPr>
          <a:xfrm>
            <a:off x="309751" y="1410369"/>
            <a:ext cx="5312570" cy="4689696"/>
          </a:xfrm>
          <a:prstGeom prst="rect">
            <a:avLst/>
          </a:prstGeom>
          <a:noFill/>
          <a:ln>
            <a:noFill/>
          </a:ln>
        </p:spPr>
      </p:pic>
      <p:sp>
        <p:nvSpPr>
          <p:cNvPr id="246" name="Google Shape;246;g228584da1b7_0_230"/>
          <p:cNvSpPr/>
          <p:nvPr/>
        </p:nvSpPr>
        <p:spPr>
          <a:xfrm>
            <a:off x="6617988" y="2266648"/>
            <a:ext cx="4797712" cy="294114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300"/>
              </a:spcBef>
              <a:spcAft>
                <a:spcPts val="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In welchem Handlungsfeld kann Ihr Betrieb einen Beitrag zur Kreislaufwirtschaft leisten?</a:t>
            </a:r>
            <a:endParaRPr b="0" i="0" sz="1800" u="none" cap="none" strike="noStrike">
              <a:solidFill>
                <a:srgbClr val="C00000"/>
              </a:solidFill>
              <a:latin typeface="Arial"/>
              <a:ea typeface="Arial"/>
              <a:cs typeface="Arial"/>
              <a:sym typeface="Arial"/>
            </a:endParaRPr>
          </a:p>
          <a:p>
            <a:pPr indent="-171450" lvl="0" marL="171450" marR="0" rtl="0" algn="l">
              <a:lnSpc>
                <a:spcPct val="100000"/>
              </a:lnSpc>
              <a:spcBef>
                <a:spcPts val="600"/>
              </a:spcBef>
              <a:spcAft>
                <a:spcPts val="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Wie kann Ihr Betrieb dazu beitragen die Mengen an Restabfall zu reduzieren? </a:t>
            </a:r>
            <a:endParaRPr b="0" i="0" sz="1800" u="none" cap="none" strike="noStrike">
              <a:solidFill>
                <a:srgbClr val="C00000"/>
              </a:solidFill>
              <a:latin typeface="Arial"/>
              <a:ea typeface="Arial"/>
              <a:cs typeface="Arial"/>
              <a:sym typeface="Arial"/>
            </a:endParaRPr>
          </a:p>
          <a:p>
            <a:pPr indent="-171450" lvl="0" marL="171450" marR="0" rtl="0" algn="l">
              <a:lnSpc>
                <a:spcPct val="100000"/>
              </a:lnSpc>
              <a:spcBef>
                <a:spcPts val="600"/>
              </a:spcBef>
              <a:spcAft>
                <a:spcPts val="300"/>
              </a:spcAft>
              <a:buClr>
                <a:srgbClr val="941651"/>
              </a:buClr>
              <a:buSzPts val="1800"/>
              <a:buFont typeface="Arial"/>
              <a:buChar char="•"/>
            </a:pPr>
            <a:r>
              <a:rPr b="0" i="0" lang="de-DE" sz="1800" u="none" cap="none" strike="noStrike">
                <a:solidFill>
                  <a:srgbClr val="C00000"/>
                </a:solidFill>
                <a:latin typeface="Arial"/>
                <a:ea typeface="Arial"/>
                <a:cs typeface="Arial"/>
                <a:sym typeface="Arial"/>
              </a:rPr>
              <a:t>Können Sie betriebliche Interessen nennen, die der Umsetzung einer Kreislaufwirtschaft entgegenstehen?</a:t>
            </a:r>
            <a:endParaRPr b="0" i="0" sz="1800" u="none" cap="none" strike="noStrike">
              <a:solidFill>
                <a:srgbClr val="C00000"/>
              </a:solidFill>
              <a:latin typeface="Arial"/>
              <a:ea typeface="Arial"/>
              <a:cs typeface="Arial"/>
              <a:sym typeface="Arial"/>
            </a:endParaRPr>
          </a:p>
        </p:txBody>
      </p:sp>
      <p:sp>
        <p:nvSpPr>
          <p:cNvPr id="247" name="Google Shape;247;g228584da1b7_0_230"/>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Katrin Ludwig / Die Projektagentur BBNE</a:t>
            </a:r>
            <a:endParaRPr sz="1400"/>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