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Lst>
  <p:sldSz cy="6858000" cx="12192000"/>
  <p:notesSz cx="7099300" cy="10234600"/>
  <p:embeddedFontLst>
    <p:embeddedFont>
      <p:font typeface="Merriweather"/>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83">
          <p15:clr>
            <a:srgbClr val="A4A3A4"/>
          </p15:clr>
        </p15:guide>
        <p15:guide id="2" pos="3840">
          <p15:clr>
            <a:srgbClr val="A4A3A4"/>
          </p15:clr>
        </p15:guide>
      </p15:sldGuideLst>
    </p:ext>
    <p:ext uri="GoogleSlidesCustomDataVersion2">
      <go:slidesCustomData xmlns:go="http://customooxmlschemas.google.com/" r:id="rId23" roundtripDataSignature="AMtx7miClIMOK/i8wHKW+FseaGEUM5BSW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9EC9768-A628-4FFC-AEC0-09439DF764A5}">
  <a:tblStyle styleId="{79EC9768-A628-4FFC-AEC0-09439DF764A5}"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83"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erriweather-bold.fntdata"/><Relationship Id="rId11" Type="http://schemas.openxmlformats.org/officeDocument/2006/relationships/slide" Target="slides/slide5.xml"/><Relationship Id="rId22" Type="http://schemas.openxmlformats.org/officeDocument/2006/relationships/font" Target="fonts/Merriweather-boldItalic.fntdata"/><Relationship Id="rId10" Type="http://schemas.openxmlformats.org/officeDocument/2006/relationships/slide" Target="slides/slide4.xml"/><Relationship Id="rId21" Type="http://schemas.openxmlformats.org/officeDocument/2006/relationships/font" Target="fonts/Merriweather-italic.fntdata"/><Relationship Id="rId13" Type="http://schemas.openxmlformats.org/officeDocument/2006/relationships/slide" Target="slides/slide7.xml"/><Relationship Id="rId12" Type="http://schemas.openxmlformats.org/officeDocument/2006/relationships/slide" Target="slides/slide6.xml"/><Relationship Id="rId23" Type="http://customschemas.google.com/relationships/presentationmetadata" Target="meta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1.xml"/><Relationship Id="rId19" Type="http://schemas.openxmlformats.org/officeDocument/2006/relationships/font" Target="fonts/Merriweather-regular.fntdata"/><Relationship Id="rId6" Type="http://schemas.openxmlformats.org/officeDocument/2006/relationships/notesMaster" Target="notesMasters/notesMaster1.xml"/><Relationship Id="rId18" Type="http://schemas.openxmlformats.org/officeDocument/2006/relationships/slide" Target="slides/slide12.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4"/>
            <a:ext cx="3076364" cy="513509"/>
          </a:xfrm>
          <a:prstGeom prst="rect">
            <a:avLst/>
          </a:prstGeom>
          <a:noFill/>
          <a:ln>
            <a:noFill/>
          </a:ln>
        </p:spPr>
        <p:txBody>
          <a:bodyPr anchorCtr="0" anchor="t" bIns="47400" lIns="94825" spcFirstLastPara="1" rIns="94825" wrap="square" tIns="474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4021293" y="4"/>
            <a:ext cx="3076364" cy="513509"/>
          </a:xfrm>
          <a:prstGeom prst="rect">
            <a:avLst/>
          </a:prstGeom>
          <a:noFill/>
          <a:ln>
            <a:noFill/>
          </a:ln>
        </p:spPr>
        <p:txBody>
          <a:bodyPr anchorCtr="0" anchor="t" bIns="47400" lIns="94825" spcFirstLastPara="1" rIns="94825" wrap="square" tIns="474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477838" y="1277938"/>
            <a:ext cx="6143625" cy="3455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09930" y="4925407"/>
            <a:ext cx="5679440" cy="4606660"/>
          </a:xfrm>
          <a:prstGeom prst="rect">
            <a:avLst/>
          </a:prstGeom>
          <a:noFill/>
          <a:ln>
            <a:noFill/>
          </a:ln>
        </p:spPr>
        <p:txBody>
          <a:bodyPr anchorCtr="0" anchor="t" bIns="47400" lIns="94825" spcFirstLastPara="1" rIns="94825" wrap="square" tIns="474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721107"/>
            <a:ext cx="3076364" cy="513506"/>
          </a:xfrm>
          <a:prstGeom prst="rect">
            <a:avLst/>
          </a:prstGeom>
          <a:noFill/>
          <a:ln>
            <a:noFill/>
          </a:ln>
        </p:spPr>
        <p:txBody>
          <a:bodyPr anchorCtr="0" anchor="b" bIns="47400" lIns="94825" spcFirstLastPara="1" rIns="94825" wrap="square" tIns="474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4021293" y="9721107"/>
            <a:ext cx="3076364"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fdoc.ffg.at/s/vdb/public/node/content/8nKEL-hcRnqkwYOL8MHgxg/1.0?a=true"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isi.fraunhofer.de/content/dam/isi/dokumente/ccx/2013/Umweltforschungsplan_FKZ-370946130.pdf"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beyondbenign.org/bbdocs/curriculum/higher-ed/Green_Chemistry_Principles_and_Lab_Practices.pdf"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umweltbundesamt.de/sites/default/files/medien/1968/publikationen/161215_uba_fb_chemikalien_dt_bf.pdf"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rnd.de/wirtschaft/made-in-germany-was-die-welt-aus-deutschland-kauft-EVIREPTUV5E27FPOQIMG2SLTY4.html" TargetMode="External"/><Relationship Id="rId3" Type="http://schemas.openxmlformats.org/officeDocument/2006/relationships/hyperlink" Target="https://de.statista.com/statistik/daten/studie/5529/umfrage/export-chemischer-erzeugnisse-aus-deutschland-nach-sparten/" TargetMode="External"/><Relationship Id="rId4" Type="http://schemas.openxmlformats.org/officeDocument/2006/relationships/hyperlink" Target="http://www.hamburg-container.com/containerladung.html" TargetMode="External"/><Relationship Id="rId5" Type="http://schemas.openxmlformats.org/officeDocument/2006/relationships/hyperlink" Target="https://www.abendblatt.de/hamburg-tipps/kinder/kinder/article134171302/Eine-Seemeile-entspricht-genau-1852-Meter.html"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38:notes"/>
          <p:cNvSpPr/>
          <p:nvPr>
            <p:ph idx="2" type="sldImg"/>
          </p:nvPr>
        </p:nvSpPr>
        <p:spPr>
          <a:xfrm>
            <a:off x="477838" y="287338"/>
            <a:ext cx="6143625" cy="3455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6" name="Google Shape;76;p38:notes"/>
          <p:cNvSpPr txBox="1"/>
          <p:nvPr>
            <p:ph idx="1" type="body"/>
          </p:nvPr>
        </p:nvSpPr>
        <p:spPr>
          <a:xfrm>
            <a:off x="479104" y="3888001"/>
            <a:ext cx="6141092" cy="5931877"/>
          </a:xfrm>
          <a:prstGeom prst="rect">
            <a:avLst/>
          </a:prstGeom>
          <a:noFill/>
          <a:ln>
            <a:noFill/>
          </a:ln>
        </p:spPr>
        <p:txBody>
          <a:bodyPr anchorCtr="0" anchor="t" bIns="47400" lIns="94825" spcFirstLastPara="1" rIns="94825" wrap="square" tIns="47400">
            <a:noAutofit/>
          </a:bodyPr>
          <a:lstStyle/>
          <a:p>
            <a:pPr indent="-171450" lvl="0" marL="171450" rtl="0" algn="l">
              <a:lnSpc>
                <a:spcPct val="100000"/>
              </a:lnSpc>
              <a:spcBef>
                <a:spcPts val="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Ziel des Projektes ist die Gründung einer </a:t>
            </a:r>
            <a:r>
              <a:rPr b="0" i="1" lang="de-DE" sz="1100" u="none" cap="none" strike="noStrike">
                <a:solidFill>
                  <a:schemeClr val="dk1"/>
                </a:solidFill>
                <a:latin typeface="Calibri"/>
                <a:ea typeface="Calibri"/>
                <a:cs typeface="Calibri"/>
                <a:sym typeface="Calibri"/>
              </a:rPr>
              <a:t>Projektagentur Berufliche Bildung für Nachhaltige Entwicklung (PA-BBNE) des Partnernetzwerkes Berufliche Bildung am IZT. </a:t>
            </a:r>
            <a:r>
              <a:rPr b="0" i="0" lang="de-DE" sz="1100" u="none" cap="none" strike="noStrike">
                <a:solidFill>
                  <a:schemeClr val="dk1"/>
                </a:solidFill>
                <a:latin typeface="Calibri"/>
                <a:ea typeface="Calibri"/>
                <a:cs typeface="Calibri"/>
                <a:sym typeface="Calibri"/>
              </a:rPr>
              <a:t>Für eine Vielzahl von Ausbildungsberufen erstellt die Projektagentur Begleitmaterialien zur </a:t>
            </a:r>
            <a:r>
              <a:rPr b="0" i="1" lang="de-DE" sz="1100" u="none" cap="none" strike="noStrike">
                <a:solidFill>
                  <a:schemeClr val="dk1"/>
                </a:solidFill>
                <a:latin typeface="Calibri"/>
                <a:ea typeface="Calibri"/>
                <a:cs typeface="Calibri"/>
                <a:sym typeface="Calibri"/>
              </a:rPr>
              <a:t>Beruflichen Bildung für Nachhaltige Entwicklung </a:t>
            </a:r>
            <a:r>
              <a:rPr b="0" i="0" lang="de-DE" sz="1100" u="none" cap="none" strike="noStrike">
                <a:solidFill>
                  <a:schemeClr val="dk1"/>
                </a:solidFill>
                <a:latin typeface="Calibri"/>
                <a:ea typeface="Calibri"/>
                <a:cs typeface="Calibri"/>
                <a:sym typeface="Calibri"/>
              </a:rPr>
              <a:t>(BBNE). Dabei werden alle für die Berufsausbildung relevanten Dimensionen der Nachhaltigkeit berücksichtigt. Diese Impulspapiere und Weiterbildungsmaterialien sollen Anregungen für mehr Nachhaltigkeit in der beruflichen Bildung geben. </a:t>
            </a:r>
            <a:endParaRPr sz="1100"/>
          </a:p>
          <a:p>
            <a:pPr indent="-171450" lvl="0" marL="171450" rtl="0" algn="l">
              <a:lnSpc>
                <a:spcPct val="100000"/>
              </a:lnSpc>
              <a:spcBef>
                <a:spcPts val="60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Primäre Zielgruppen sind Lehrkräfte an Berufsschulen, sowie deren Berufsschüler*innen, aber auch Ausbildende und ihre Auszubildenden in Betrieben. Sekundäre Zielgruppen sind Umweltbildner*innen, Wissenschaftler*innen der Berufsbildung, Pädagog*innen sowie Institutionen der beruflichen Bildung. </a:t>
            </a:r>
            <a:endParaRPr sz="1100"/>
          </a:p>
          <a:p>
            <a:pPr indent="-171450" lvl="0" marL="171450" rtl="0" algn="l">
              <a:lnSpc>
                <a:spcPct val="100000"/>
              </a:lnSpc>
              <a:spcBef>
                <a:spcPts val="60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Die Intention dieses Projektes ist es, kompakt und schnell den Zielgruppen Anregungen zum Thema “Nachhaltigkeit” durch eine integrative Darstellung der Nachhaltigkeitsthemen in der Bildung und der Ausbildung zu geben. Weiterhin wird durch einen sehr umfangreichen Materialpool der Stand des Wissens zu den Nachhaltigkeitszielen (SDG Sustainable Development Goals, Ziele für die nachhaltige Entwicklung) gegeben und so die Bildung gemäß SDG 4 “Hochwertige Bildung” unterstützt. </a:t>
            </a:r>
            <a:endParaRPr sz="1100"/>
          </a:p>
          <a:p>
            <a:pPr indent="-171450" lvl="0" marL="171450" rtl="0" algn="l">
              <a:lnSpc>
                <a:spcPct val="100000"/>
              </a:lnSpc>
              <a:spcBef>
                <a:spcPts val="60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Im Mittelpunkt steht die neue Standardberufsbildposition "Umweltschutz und Nachhaltigkeit" unter der Annahme, dass diese auch zeitnah in allen Berufsbildern verankert wird. In dem Projekt wird herausgearbeitet, was "Nachhaltigkeit" aus wissenschaftlicher Perspektive für diese Position sowie für die berufsprofilgebenden Fertigkeiten, Kenntnisse und Fähigkeiten bedeutet. Im Kern sollen deshalb folgende drei Materialien je Berufsbild entwickelt werden: </a:t>
            </a:r>
            <a:endParaRPr sz="1100"/>
          </a:p>
          <a:p>
            <a:pPr indent="-171450" lvl="1" marL="628650" rtl="0" algn="l">
              <a:lnSpc>
                <a:spcPct val="100000"/>
              </a:lnSpc>
              <a:spcBef>
                <a:spcPts val="60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die tabellarische didaktische Einordnung (Didaktisches Impulspapier, IP), </a:t>
            </a:r>
            <a:endParaRPr sz="1100"/>
          </a:p>
          <a:p>
            <a:pPr indent="-171450" lvl="1" marL="628650" rtl="0" algn="l">
              <a:lnSpc>
                <a:spcPct val="100000"/>
              </a:lnSpc>
              <a:spcBef>
                <a:spcPts val="60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ein Dokument zur Weiterbildung für Lehrende und Unterrichtende zu den Nachhaltigkeitszielen mit dem Bezug auf die spezifische Berufsausbildung (Hintergrundmaterial, HGM) </a:t>
            </a:r>
            <a:endParaRPr sz="1100"/>
          </a:p>
          <a:p>
            <a:pPr indent="-171450" lvl="1" marL="628650" rtl="0" algn="l">
              <a:lnSpc>
                <a:spcPct val="100000"/>
              </a:lnSpc>
              <a:spcBef>
                <a:spcPts val="60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Ein Handout (FS) z. B. mit der Darstellung von Zielkonflikten oder weiteren Aufgabenstellungen. </a:t>
            </a:r>
            <a:endParaRPr sz="1100"/>
          </a:p>
          <a:p>
            <a:pPr indent="-171450" lvl="0" marL="171450" rtl="0" algn="l">
              <a:lnSpc>
                <a:spcPct val="100000"/>
              </a:lnSpc>
              <a:spcBef>
                <a:spcPts val="60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Die Materialien sollen Impulse und Orientierung geben, wie Nachhaltigkeit in die verschiedenen Berufsbilder integriert werden kann. Alle Materialien werden als Open Educational Ressources (OER-Materialien) im PDF-Format und als Oce-Dokumente (Word und PowerPoint) zur weiteren Verwendung veröffentlicht, d. h. sie können von den Nutzer*innen kopiert, ergänzt oder umstrukturiert werden. </a:t>
            </a:r>
            <a:endParaRPr sz="1100"/>
          </a:p>
        </p:txBody>
      </p:sp>
      <p:sp>
        <p:nvSpPr>
          <p:cNvPr id="77" name="Google Shape;77;p38:notes"/>
          <p:cNvSpPr txBox="1"/>
          <p:nvPr>
            <p:ph idx="12" type="sldNum"/>
          </p:nvPr>
        </p:nvSpPr>
        <p:spPr>
          <a:xfrm>
            <a:off x="4021293" y="9721107"/>
            <a:ext cx="3076364"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228584da1b7_0_464:notes"/>
          <p:cNvSpPr/>
          <p:nvPr>
            <p:ph idx="2" type="sldImg"/>
          </p:nvPr>
        </p:nvSpPr>
        <p:spPr>
          <a:xfrm>
            <a:off x="477838" y="287338"/>
            <a:ext cx="6143625" cy="3455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0" name="Google Shape;250;g228584da1b7_0_464:notes"/>
          <p:cNvSpPr txBox="1"/>
          <p:nvPr>
            <p:ph idx="1" type="body"/>
          </p:nvPr>
        </p:nvSpPr>
        <p:spPr>
          <a:xfrm>
            <a:off x="479103" y="3888000"/>
            <a:ext cx="6141080" cy="5477400"/>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b="1" lang="de-DE">
                <a:solidFill>
                  <a:schemeClr val="dk1"/>
                </a:solidFill>
              </a:rPr>
              <a:t>Beschreibung</a:t>
            </a:r>
            <a:endParaRPr>
              <a:solidFill>
                <a:schemeClr val="dk1"/>
              </a:solidFill>
            </a:endParaRPr>
          </a:p>
          <a:p>
            <a:pPr indent="0" lvl="0" marL="0" rtl="0" algn="l">
              <a:lnSpc>
                <a:spcPct val="100000"/>
              </a:lnSpc>
              <a:spcBef>
                <a:spcPts val="0"/>
              </a:spcBef>
              <a:spcAft>
                <a:spcPts val="0"/>
              </a:spcAft>
              <a:buClr>
                <a:srgbClr val="000000"/>
              </a:buClr>
              <a:buSzPts val="1400"/>
              <a:buFont typeface="Arial"/>
              <a:buNone/>
            </a:pPr>
            <a:r>
              <a:rPr lang="de-DE">
                <a:solidFill>
                  <a:schemeClr val="dk1"/>
                </a:solidFill>
              </a:rPr>
              <a:t>Hierarchische Typologie kreislaufwirtschaftlicher Maßnahmen zur Erhöhung der Zirkularität. </a:t>
            </a:r>
            <a:endParaRPr>
              <a:solidFill>
                <a:schemeClr val="dk1"/>
              </a:solidFill>
            </a:endParaRPr>
          </a:p>
          <a:p>
            <a:pPr indent="0" lvl="0" marL="0" rtl="0" algn="l">
              <a:lnSpc>
                <a:spcPct val="100000"/>
              </a:lnSpc>
              <a:spcBef>
                <a:spcPts val="0"/>
              </a:spcBef>
              <a:spcAft>
                <a:spcPts val="0"/>
              </a:spcAft>
              <a:buSzPts val="1400"/>
              <a:buNone/>
            </a:pPr>
            <a:r>
              <a:rPr lang="de-DE">
                <a:solidFill>
                  <a:schemeClr val="dk1"/>
                </a:solidFill>
              </a:rPr>
              <a:t>1. Refuse: Überflüssig machen. Produkte werden überflüssig, der Produktnutzen wird anders erbracht</a:t>
            </a:r>
            <a:endParaRPr>
              <a:solidFill>
                <a:schemeClr val="dk1"/>
              </a:solidFill>
            </a:endParaRPr>
          </a:p>
          <a:p>
            <a:pPr indent="0" lvl="0" marL="0" rtl="0" algn="l">
              <a:lnSpc>
                <a:spcPct val="100000"/>
              </a:lnSpc>
              <a:spcBef>
                <a:spcPts val="0"/>
              </a:spcBef>
              <a:spcAft>
                <a:spcPts val="0"/>
              </a:spcAft>
              <a:buSzPts val="1400"/>
              <a:buNone/>
            </a:pPr>
            <a:r>
              <a:rPr lang="de-DE">
                <a:solidFill>
                  <a:schemeClr val="dk1"/>
                </a:solidFill>
              </a:rPr>
              <a:t>2. Rethink: Neu denken und zirkulär designen. Produkte neu gestalten und intensiver nutzen, z.B. durch Teilen.</a:t>
            </a:r>
            <a:endParaRPr>
              <a:solidFill>
                <a:schemeClr val="dk1"/>
              </a:solidFill>
            </a:endParaRPr>
          </a:p>
          <a:p>
            <a:pPr indent="0" lvl="0" marL="0" rtl="0" algn="l">
              <a:lnSpc>
                <a:spcPct val="100000"/>
              </a:lnSpc>
              <a:spcBef>
                <a:spcPts val="0"/>
              </a:spcBef>
              <a:spcAft>
                <a:spcPts val="0"/>
              </a:spcAft>
              <a:buSzPts val="1400"/>
              <a:buNone/>
            </a:pPr>
            <a:r>
              <a:rPr lang="de-DE">
                <a:solidFill>
                  <a:schemeClr val="dk1"/>
                </a:solidFill>
              </a:rPr>
              <a:t>3. Reduce: Reduzieren. Steigerung der Effizienz bei der Produktherstellung oder -nutzung durch geringeren Verbrauch von natürlichen Ressourcen und Materialien</a:t>
            </a:r>
            <a:endParaRPr>
              <a:solidFill>
                <a:schemeClr val="dk1"/>
              </a:solidFill>
            </a:endParaRPr>
          </a:p>
          <a:p>
            <a:pPr indent="0" lvl="0" marL="0" rtl="0" algn="l">
              <a:lnSpc>
                <a:spcPct val="100000"/>
              </a:lnSpc>
              <a:spcBef>
                <a:spcPts val="0"/>
              </a:spcBef>
              <a:spcAft>
                <a:spcPts val="0"/>
              </a:spcAft>
              <a:buSzPts val="1400"/>
              <a:buNone/>
            </a:pPr>
            <a:r>
              <a:rPr lang="de-DE">
                <a:solidFill>
                  <a:schemeClr val="dk1"/>
                </a:solidFill>
              </a:rPr>
              <a:t>4. Reuse: Wiederverwenden. Funktionsfähige Produkte wiederverwenden</a:t>
            </a:r>
            <a:endParaRPr>
              <a:solidFill>
                <a:schemeClr val="dk1"/>
              </a:solidFill>
            </a:endParaRPr>
          </a:p>
          <a:p>
            <a:pPr indent="0" lvl="0" marL="0" rtl="0" algn="l">
              <a:lnSpc>
                <a:spcPct val="100000"/>
              </a:lnSpc>
              <a:spcBef>
                <a:spcPts val="0"/>
              </a:spcBef>
              <a:spcAft>
                <a:spcPts val="0"/>
              </a:spcAft>
              <a:buSzPts val="1400"/>
              <a:buNone/>
            </a:pPr>
            <a:r>
              <a:rPr lang="de-DE">
                <a:solidFill>
                  <a:schemeClr val="dk1"/>
                </a:solidFill>
              </a:rPr>
              <a:t>5. Repair: Reparatur. Produkte warten und durch Reparatur weiternutzen</a:t>
            </a:r>
            <a:endParaRPr>
              <a:solidFill>
                <a:schemeClr val="dk1"/>
              </a:solidFill>
            </a:endParaRPr>
          </a:p>
          <a:p>
            <a:pPr indent="0" lvl="0" marL="0" rtl="0" algn="l">
              <a:lnSpc>
                <a:spcPct val="100000"/>
              </a:lnSpc>
              <a:spcBef>
                <a:spcPts val="0"/>
              </a:spcBef>
              <a:spcAft>
                <a:spcPts val="0"/>
              </a:spcAft>
              <a:buSzPts val="1400"/>
              <a:buNone/>
            </a:pPr>
            <a:r>
              <a:rPr lang="de-DE">
                <a:solidFill>
                  <a:schemeClr val="dk1"/>
                </a:solidFill>
              </a:rPr>
              <a:t>6. Refurbish: Verbessern. Alte Produkte aufarbeiten und auf den neuesten Stand bringen</a:t>
            </a:r>
            <a:endParaRPr>
              <a:solidFill>
                <a:schemeClr val="dk1"/>
              </a:solidFill>
            </a:endParaRPr>
          </a:p>
          <a:p>
            <a:pPr indent="0" lvl="0" marL="0" rtl="0" algn="l">
              <a:lnSpc>
                <a:spcPct val="100000"/>
              </a:lnSpc>
              <a:spcBef>
                <a:spcPts val="0"/>
              </a:spcBef>
              <a:spcAft>
                <a:spcPts val="0"/>
              </a:spcAft>
              <a:buSzPts val="1400"/>
              <a:buNone/>
            </a:pPr>
            <a:r>
              <a:rPr lang="de-DE">
                <a:solidFill>
                  <a:schemeClr val="dk1"/>
                </a:solidFill>
              </a:rPr>
              <a:t>7. Remanufacture: Wiederaufbereiten. Teile aus defekten Produkten für neue Produkte nutzen, die dieselben Funktionen erfüllen</a:t>
            </a:r>
            <a:endParaRPr>
              <a:solidFill>
                <a:schemeClr val="dk1"/>
              </a:solidFill>
            </a:endParaRPr>
          </a:p>
          <a:p>
            <a:pPr indent="0" lvl="0" marL="0" rtl="0" algn="l">
              <a:lnSpc>
                <a:spcPct val="100000"/>
              </a:lnSpc>
              <a:spcBef>
                <a:spcPts val="0"/>
              </a:spcBef>
              <a:spcAft>
                <a:spcPts val="0"/>
              </a:spcAft>
              <a:buSzPts val="1400"/>
              <a:buNone/>
            </a:pPr>
            <a:r>
              <a:rPr lang="de-DE">
                <a:solidFill>
                  <a:schemeClr val="dk1"/>
                </a:solidFill>
              </a:rPr>
              <a:t>8. Repurpose: Anders weiternutzen. Teile aus defekten Produkten für neue Produkte nutzen, die andere Funktionen erfüllen</a:t>
            </a:r>
            <a:endParaRPr>
              <a:solidFill>
                <a:schemeClr val="dk1"/>
              </a:solidFill>
            </a:endParaRPr>
          </a:p>
          <a:p>
            <a:pPr indent="0" lvl="0" marL="0" rtl="0" algn="l">
              <a:lnSpc>
                <a:spcPct val="100000"/>
              </a:lnSpc>
              <a:spcBef>
                <a:spcPts val="0"/>
              </a:spcBef>
              <a:spcAft>
                <a:spcPts val="0"/>
              </a:spcAft>
              <a:buSzPts val="1400"/>
              <a:buNone/>
            </a:pPr>
            <a:r>
              <a:rPr lang="de-DE">
                <a:solidFill>
                  <a:schemeClr val="dk1"/>
                </a:solidFill>
              </a:rPr>
              <a:t>9. Recycle: Recycling. Aufbereiten von Materialien, um eine hohe Qualität zu erhalten und sie wieder in den Materialkreislauf zurückführen</a:t>
            </a:r>
            <a:endParaRPr>
              <a:solidFill>
                <a:schemeClr val="dk1"/>
              </a:solidFill>
            </a:endParaRPr>
          </a:p>
          <a:p>
            <a:pPr indent="0" lvl="0" marL="0" rtl="0" algn="l">
              <a:lnSpc>
                <a:spcPct val="100000"/>
              </a:lnSpc>
              <a:spcBef>
                <a:spcPts val="0"/>
              </a:spcBef>
              <a:spcAft>
                <a:spcPts val="0"/>
              </a:spcAft>
              <a:buSzPts val="1400"/>
              <a:buNone/>
            </a:pPr>
            <a:r>
              <a:rPr lang="de-DE">
                <a:solidFill>
                  <a:schemeClr val="dk1"/>
                </a:solidFill>
              </a:rPr>
              <a:t>10. Recover: Thermische Verwertung mit Energierückgewinnung</a:t>
            </a:r>
            <a:endParaRPr>
              <a:solidFill>
                <a:schemeClr val="dk1"/>
              </a:solidFill>
            </a:endParaRPr>
          </a:p>
          <a:p>
            <a:pPr indent="0" lvl="0" marL="0" rtl="0" algn="l">
              <a:lnSpc>
                <a:spcPct val="100000"/>
              </a:lnSpc>
              <a:spcBef>
                <a:spcPts val="0"/>
              </a:spcBef>
              <a:spcAft>
                <a:spcPts val="0"/>
              </a:spcAft>
              <a:buSzPts val="1100"/>
              <a:buFont typeface="Arial"/>
              <a:buNone/>
            </a:pPr>
            <a:r>
              <a:t/>
            </a:r>
            <a:endParaRPr>
              <a:solidFill>
                <a:schemeClr val="dk1"/>
              </a:solidFill>
            </a:endParaRPr>
          </a:p>
          <a:p>
            <a:pPr indent="0" lvl="0" marL="0" rtl="0" algn="l">
              <a:lnSpc>
                <a:spcPct val="100000"/>
              </a:lnSpc>
              <a:spcBef>
                <a:spcPts val="0"/>
              </a:spcBef>
              <a:spcAft>
                <a:spcPts val="0"/>
              </a:spcAft>
              <a:buSzPts val="1100"/>
              <a:buFont typeface="Arial"/>
              <a:buNone/>
            </a:pPr>
            <a:r>
              <a:rPr b="1" lang="de-DE">
                <a:solidFill>
                  <a:schemeClr val="dk1"/>
                </a:solidFill>
              </a:rPr>
              <a:t>Aufgabe</a:t>
            </a:r>
            <a:endParaRPr>
              <a:solidFill>
                <a:schemeClr val="dk1"/>
              </a:solidFill>
            </a:endParaRPr>
          </a:p>
          <a:p>
            <a:pPr indent="-171450" lvl="0" marL="330200" rtl="0" algn="l">
              <a:lnSpc>
                <a:spcPct val="100000"/>
              </a:lnSpc>
              <a:spcBef>
                <a:spcPts val="0"/>
              </a:spcBef>
              <a:spcAft>
                <a:spcPts val="0"/>
              </a:spcAft>
              <a:buClr>
                <a:schemeClr val="dk1"/>
              </a:buClr>
              <a:buSzPts val="1100"/>
              <a:buFont typeface="Arial"/>
              <a:buChar char="•"/>
            </a:pPr>
            <a:r>
              <a:rPr lang="de-DE">
                <a:solidFill>
                  <a:schemeClr val="dk1"/>
                </a:solidFill>
              </a:rPr>
              <a:t>Welche Prinzipien ließen sich in Ihrem Betrieb möglicherweise verwirklichen? Diskutieren Sie Strategien und Möglichkeiten</a:t>
            </a:r>
            <a:endParaRPr>
              <a:solidFill>
                <a:schemeClr val="dk1"/>
              </a:solidFill>
            </a:endParaRPr>
          </a:p>
          <a:p>
            <a:pPr indent="0" lvl="0" marL="0" rtl="0" algn="l">
              <a:lnSpc>
                <a:spcPct val="100000"/>
              </a:lnSpc>
              <a:spcBef>
                <a:spcPts val="0"/>
              </a:spcBef>
              <a:spcAft>
                <a:spcPts val="0"/>
              </a:spcAft>
              <a:buSzPts val="1400"/>
              <a:buNone/>
            </a:pPr>
            <a:r>
              <a:t/>
            </a:r>
            <a:endParaRPr>
              <a:solidFill>
                <a:schemeClr val="dk1"/>
              </a:solidFill>
            </a:endParaRPr>
          </a:p>
          <a:p>
            <a:pPr indent="0" lvl="0" marL="0" rtl="0" algn="l">
              <a:lnSpc>
                <a:spcPct val="100000"/>
              </a:lnSpc>
              <a:spcBef>
                <a:spcPts val="0"/>
              </a:spcBef>
              <a:spcAft>
                <a:spcPts val="0"/>
              </a:spcAft>
              <a:buSzPts val="1400"/>
              <a:buNone/>
            </a:pPr>
            <a:r>
              <a:rPr b="1" lang="de-DE">
                <a:solidFill>
                  <a:schemeClr val="dk1"/>
                </a:solidFill>
              </a:rPr>
              <a:t>Quelle</a:t>
            </a:r>
            <a:endParaRPr>
              <a:solidFill>
                <a:schemeClr val="dk1"/>
              </a:solidFill>
            </a:endParaRPr>
          </a:p>
          <a:p>
            <a:pPr indent="-171450" lvl="0" marL="330200" rtl="0" algn="l">
              <a:lnSpc>
                <a:spcPct val="100000"/>
              </a:lnSpc>
              <a:spcBef>
                <a:spcPts val="0"/>
              </a:spcBef>
              <a:spcAft>
                <a:spcPts val="0"/>
              </a:spcAft>
              <a:buSzPts val="1100"/>
              <a:buFont typeface="Arial"/>
              <a:buChar char="•"/>
            </a:pPr>
            <a:r>
              <a:rPr lang="de-DE" sz="1100">
                <a:solidFill>
                  <a:schemeClr val="dk1"/>
                </a:solidFill>
              </a:rPr>
              <a:t>(BMWK 2022): Österreichisches Bundesministerium für Klimaschutz, Umwelt, Energie, Mobilität, Innovation und Technologie (BMWK): FTI-Initiative Kreislaufwirtschaft - Österreich auf dem Weg zu einer nachhaltigen und zirkulären Gesellschaft. Online: </a:t>
            </a:r>
            <a:r>
              <a:rPr lang="de-DE" sz="1100" u="sng">
                <a:solidFill>
                  <a:schemeClr val="dk1"/>
                </a:solidFill>
                <a:hlinkClick r:id="rId2">
                  <a:extLst>
                    <a:ext uri="{A12FA001-AC4F-418D-AE19-62706E023703}">
                      <ahyp:hlinkClr val="tx"/>
                    </a:ext>
                  </a:extLst>
                </a:hlinkClick>
              </a:rPr>
              <a:t>https://fdoc.ffg.at/s/vdb/public/node/content/8nKEL-hcRnqkwYOL8MHgxg/1.0?a=true</a:t>
            </a:r>
            <a:r>
              <a:rPr lang="de-DE" sz="1100">
                <a:solidFill>
                  <a:schemeClr val="dk1"/>
                </a:solidFill>
              </a:rPr>
              <a:t> </a:t>
            </a:r>
            <a:endParaRPr sz="1100">
              <a:solidFill>
                <a:schemeClr val="dk1"/>
              </a:solidFill>
            </a:endParaRPr>
          </a:p>
        </p:txBody>
      </p:sp>
      <p:sp>
        <p:nvSpPr>
          <p:cNvPr id="251" name="Google Shape;251;g228584da1b7_0_464:notes"/>
          <p:cNvSpPr txBox="1"/>
          <p:nvPr>
            <p:ph idx="12" type="sldNum"/>
          </p:nvPr>
        </p:nvSpPr>
        <p:spPr>
          <a:xfrm>
            <a:off x="4021293" y="9721107"/>
            <a:ext cx="3076236" cy="513600"/>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25ef8501f7f_0_0:notes"/>
          <p:cNvSpPr/>
          <p:nvPr>
            <p:ph idx="2" type="sldImg"/>
          </p:nvPr>
        </p:nvSpPr>
        <p:spPr>
          <a:xfrm>
            <a:off x="222250" y="179388"/>
            <a:ext cx="6654800"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7" name="Google Shape;267;g25ef8501f7f_0_0:notes"/>
          <p:cNvSpPr txBox="1"/>
          <p:nvPr>
            <p:ph idx="1" type="body"/>
          </p:nvPr>
        </p:nvSpPr>
        <p:spPr>
          <a:xfrm>
            <a:off x="223688" y="3995999"/>
            <a:ext cx="6651937" cy="6238613"/>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Font typeface="Arial"/>
              <a:buNone/>
            </a:pPr>
            <a:r>
              <a:rPr b="1" i="0" lang="de-DE" sz="1050" u="none" strike="noStrike">
                <a:solidFill>
                  <a:schemeClr val="dk1"/>
                </a:solidFill>
                <a:latin typeface="Calibri"/>
                <a:ea typeface="Calibri"/>
                <a:cs typeface="Calibri"/>
                <a:sym typeface="Calibri"/>
              </a:rPr>
              <a:t>Beschreibung</a:t>
            </a:r>
            <a:endParaRPr sz="1050">
              <a:solidFill>
                <a:schemeClr val="dk1"/>
              </a:solidFill>
              <a:latin typeface="Calibri"/>
              <a:ea typeface="Calibri"/>
              <a:cs typeface="Calibri"/>
              <a:sym typeface="Calibri"/>
            </a:endParaRPr>
          </a:p>
          <a:p>
            <a:pPr indent="0" lvl="0" marL="0" rtl="0" algn="l">
              <a:lnSpc>
                <a:spcPct val="100000"/>
              </a:lnSpc>
              <a:spcBef>
                <a:spcPts val="200"/>
              </a:spcBef>
              <a:spcAft>
                <a:spcPts val="0"/>
              </a:spcAft>
              <a:buSzPts val="1400"/>
              <a:buNone/>
            </a:pPr>
            <a:r>
              <a:rPr b="0" i="0" lang="de-DE" sz="1050" u="none" cap="none" strike="noStrike">
                <a:solidFill>
                  <a:schemeClr val="dk1"/>
                </a:solidFill>
                <a:latin typeface="Calibri"/>
                <a:ea typeface="Calibri"/>
                <a:cs typeface="Calibri"/>
                <a:sym typeface="Calibri"/>
              </a:rPr>
              <a:t>O</a:t>
            </a:r>
            <a:r>
              <a:rPr lang="de-DE" sz="1050">
                <a:solidFill>
                  <a:schemeClr val="dk1"/>
                </a:solidFill>
                <a:latin typeface="Calibri"/>
                <a:ea typeface="Calibri"/>
                <a:cs typeface="Calibri"/>
                <a:sym typeface="Calibri"/>
              </a:rPr>
              <a:t>hne eine intakte Umwelt kann die Gesellschaft nicht überleben, weswegen auf die Nutzung der natürlichen Ressourcen und den Erhalt von Lebensraum besonders geachtet werden muss. Unsere Gesellschaft und unsere Wirtschaft sind in die </a:t>
            </a:r>
            <a:r>
              <a:rPr b="0" i="0" lang="de-DE" sz="1050" u="none" cap="none" strike="noStrike">
                <a:solidFill>
                  <a:schemeClr val="dk1"/>
                </a:solidFill>
                <a:latin typeface="Calibri"/>
                <a:ea typeface="Calibri"/>
                <a:cs typeface="Calibri"/>
                <a:sym typeface="Calibri"/>
              </a:rPr>
              <a:t>Biosphäre eingebettet, sie ist die Basis für alles. Das Cake-Prinzip bedeutet „</a:t>
            </a:r>
            <a:r>
              <a:rPr b="0" i="1" lang="de-DE" sz="1050" u="none" cap="none" strike="noStrike">
                <a:solidFill>
                  <a:schemeClr val="dk1"/>
                </a:solidFill>
                <a:latin typeface="Calibri"/>
                <a:ea typeface="Calibri"/>
                <a:cs typeface="Calibri"/>
                <a:sym typeface="Calibri"/>
              </a:rPr>
              <a:t>eine Verschiebung weg vom aktuellen sektoralen Ansatz, bei dem soziale, wirtschaftliche und ökologische Entwicklung als separate Teile angesehen werden</a:t>
            </a:r>
            <a:r>
              <a:rPr b="0" i="0" lang="de-DE" sz="1050" u="none" cap="none" strike="noStrike">
                <a:solidFill>
                  <a:schemeClr val="dk1"/>
                </a:solidFill>
                <a:latin typeface="Calibri"/>
                <a:ea typeface="Calibri"/>
                <a:cs typeface="Calibri"/>
                <a:sym typeface="Calibri"/>
              </a:rPr>
              <a:t>“</a:t>
            </a:r>
            <a:r>
              <a:rPr b="0" i="1" lang="de-DE" sz="1050" u="none" cap="none" strike="noStrike">
                <a:solidFill>
                  <a:schemeClr val="dk1"/>
                </a:solidFill>
                <a:latin typeface="Calibri"/>
                <a:ea typeface="Calibri"/>
                <a:cs typeface="Calibri"/>
                <a:sym typeface="Calibri"/>
              </a:rPr>
              <a:t> </a:t>
            </a:r>
            <a:r>
              <a:rPr b="0" i="0" lang="de-DE" sz="1050" u="none" cap="none" strike="noStrike">
                <a:solidFill>
                  <a:schemeClr val="dk1"/>
                </a:solidFill>
                <a:latin typeface="Calibri"/>
                <a:ea typeface="Calibri"/>
                <a:cs typeface="Calibri"/>
                <a:sym typeface="Calibri"/>
              </a:rPr>
              <a:t>(</a:t>
            </a:r>
            <a:r>
              <a:rPr b="0" i="0" lang="de-DE" sz="1050">
                <a:solidFill>
                  <a:schemeClr val="dk1"/>
                </a:solidFill>
                <a:latin typeface="Calibri"/>
                <a:ea typeface="Calibri"/>
                <a:cs typeface="Calibri"/>
                <a:sym typeface="Calibri"/>
              </a:rPr>
              <a:t>Stockholm Resilience Centre o.J.). Auf der Basis der Biosphäre werden </a:t>
            </a:r>
            <a:r>
              <a:rPr lang="de-DE" sz="1050">
                <a:solidFill>
                  <a:schemeClr val="dk1"/>
                </a:solidFill>
                <a:latin typeface="Calibri"/>
                <a:ea typeface="Calibri"/>
                <a:cs typeface="Calibri"/>
                <a:sym typeface="Calibri"/>
              </a:rPr>
              <a:t>alle anderen SDGs eingeordnet werden müssen. Die nächste Ebene nach der Biosphäre bildet die Gesellschaft mit den jeweiligen SDG 1 bis 4, 7, 11 und 16. Die dritte Ebene bildet die Wirtschaft, denn diese ist abhängig von einer funktionierenden Gesellschaft. Diese Schichtung ist wohlbegründet, denn gesunde (3 Gesundheit und Wohlergehen) und wohlhabende (SDG 1 Keine Armut) Kund*innen sind auch die Konsument*innen der Unternehmen ohne die sie nicht existieren würden. Die dritte Ebene – die Wirtschaft – umfasst die SDG 8 Menschwürdige Arbeit und Wirtschaftswachstum, 9 Industrie, Innovation und Infrastruktur, 10 Ungleichheit sowie 12 Nachhaltige/r Konsum und Produktion – also alles, was eine nachhaltige Wirtschaft ausmacht. “On the Top“ steht das SDG 17 „Partnerschaften zur Erreichung der Ziele“, das in diesem Modell als Dreh- und Angelpunkt zwischen allen Ebenen der Interaktion funktioniert. Ohne das Zusammenwirken von mehreren Stakeholdern, Gemeinschaften und Staaten, wird es nur sehr schwer sein, die 17 SDGs bis 2030 umzusetzen. </a:t>
            </a:r>
            <a:endParaRPr/>
          </a:p>
          <a:p>
            <a:pPr indent="0" lvl="0" marL="0" rtl="0" algn="l">
              <a:lnSpc>
                <a:spcPct val="100000"/>
              </a:lnSpc>
              <a:spcBef>
                <a:spcPts val="0"/>
              </a:spcBef>
              <a:spcAft>
                <a:spcPts val="0"/>
              </a:spcAft>
              <a:buSzPts val="1400"/>
              <a:buNone/>
            </a:pPr>
            <a:r>
              <a:rPr lang="de-DE" sz="1050">
                <a:solidFill>
                  <a:schemeClr val="dk1"/>
                </a:solidFill>
                <a:latin typeface="Calibri"/>
                <a:ea typeface="Calibri"/>
                <a:cs typeface="Calibri"/>
                <a:sym typeface="Calibri"/>
              </a:rPr>
              <a:t>Auch wenn das SDG 4 Hochwertige Bildung keine besondere Rolle in diesem Modell hat (und nur eingereiht ist zwischen allen anderen) – so kann nur Bildung den Teufelskreis der Armut durchbrechen, Krisen vermeiden und dysfunktionale Gesellschaften (Korruption, Rechtsunsicherheit, Umweltzerstörung, Verletzung der Menschenrechte) verändern. Aber auch in demokratischen Gesellschaften mit einer Wirtschaftsstruktur, die schon in vielen Teilen im Sinne der Nachhaltigkeit reguliert ist, werden die Ziele der nachhaltigen Entwicklung noch bei weitem nicht erreicht, zu groß sind die Defizite der SDG, wie selbst die Bundesregierung in den jeweiligen Nachhaltigkeitsberichten der Ministerien bestätigt (Bundesregierung o.J.). </a:t>
            </a:r>
            <a:endParaRPr/>
          </a:p>
          <a:p>
            <a:pPr indent="0" lvl="0" marL="0" rtl="0" algn="l">
              <a:lnSpc>
                <a:spcPct val="100000"/>
              </a:lnSpc>
              <a:spcBef>
                <a:spcPts val="200"/>
              </a:spcBef>
              <a:spcAft>
                <a:spcPts val="0"/>
              </a:spcAft>
              <a:buSzPts val="1400"/>
              <a:buNone/>
            </a:pPr>
            <a:r>
              <a:rPr b="1" lang="de-DE" sz="1050">
                <a:solidFill>
                  <a:schemeClr val="dk1"/>
                </a:solidFill>
                <a:latin typeface="Calibri"/>
                <a:ea typeface="Calibri"/>
                <a:cs typeface="Calibri"/>
                <a:sym typeface="Calibri"/>
              </a:rPr>
              <a:t>Aufgabe</a:t>
            </a:r>
            <a:endParaRPr/>
          </a:p>
          <a:p>
            <a:pPr indent="0" lvl="0" marL="0" rtl="0" algn="l">
              <a:lnSpc>
                <a:spcPct val="100000"/>
              </a:lnSpc>
              <a:spcBef>
                <a:spcPts val="200"/>
              </a:spcBef>
              <a:spcAft>
                <a:spcPts val="0"/>
              </a:spcAft>
              <a:buSzPts val="1400"/>
              <a:buNone/>
            </a:pPr>
            <a:r>
              <a:rPr lang="de-DE" sz="1050">
                <a:solidFill>
                  <a:schemeClr val="dk1"/>
                </a:solidFill>
                <a:latin typeface="Calibri"/>
                <a:ea typeface="Calibri"/>
                <a:cs typeface="Calibri"/>
                <a:sym typeface="Calibri"/>
              </a:rPr>
              <a:t>Die SDG können auch nur erreicht werden, wenn alle betroffenen Akteure gemeinsam an der Umsetzung arbeiten. Deshalb stellt sich die Frage für jedes einzelne Unternehmen, für die Geschäftsführung, die Eigentümer*innen und für alle Mitarbeiter*innen:</a:t>
            </a:r>
            <a:endParaRPr/>
          </a:p>
          <a:p>
            <a:pPr indent="-171450" lvl="0" marL="171450" marR="0" rtl="0" algn="l">
              <a:lnSpc>
                <a:spcPct val="100000"/>
              </a:lnSpc>
              <a:spcBef>
                <a:spcPts val="200"/>
              </a:spcBef>
              <a:spcAft>
                <a:spcPts val="0"/>
              </a:spcAft>
              <a:buClr>
                <a:srgbClr val="000000"/>
              </a:buClr>
              <a:buSzPts val="1050"/>
              <a:buFont typeface="Arial"/>
              <a:buChar char="•"/>
            </a:pPr>
            <a:r>
              <a:rPr lang="de-DE" sz="1050">
                <a:solidFill>
                  <a:schemeClr val="dk1"/>
                </a:solidFill>
                <a:latin typeface="Calibri"/>
                <a:ea typeface="Calibri"/>
                <a:cs typeface="Calibri"/>
                <a:sym typeface="Calibri"/>
              </a:rPr>
              <a:t>Welche Rolle spielen die SDG für Ihr Unternehmen</a:t>
            </a:r>
            <a:endParaRPr b="0" i="0" sz="1050" u="none" cap="none" strike="noStrike">
              <a:solidFill>
                <a:schemeClr val="dk1"/>
              </a:solidFill>
              <a:latin typeface="Calibri"/>
              <a:ea typeface="Calibri"/>
              <a:cs typeface="Calibri"/>
              <a:sym typeface="Calibri"/>
            </a:endParaRPr>
          </a:p>
          <a:p>
            <a:pPr indent="-171450" lvl="0" marL="171450" marR="0" rtl="0" algn="l">
              <a:lnSpc>
                <a:spcPct val="100000"/>
              </a:lnSpc>
              <a:spcBef>
                <a:spcPts val="0"/>
              </a:spcBef>
              <a:spcAft>
                <a:spcPts val="0"/>
              </a:spcAft>
              <a:buClr>
                <a:srgbClr val="000000"/>
              </a:buClr>
              <a:buSzPts val="1050"/>
              <a:buFont typeface="Arial"/>
              <a:buChar char="•"/>
            </a:pPr>
            <a:r>
              <a:rPr b="0" i="0" lang="de-DE" sz="1050" u="none" cap="none" strike="noStrike">
                <a:solidFill>
                  <a:schemeClr val="dk1"/>
                </a:solidFill>
                <a:latin typeface="Calibri"/>
                <a:ea typeface="Calibri"/>
                <a:cs typeface="Calibri"/>
                <a:sym typeface="Calibri"/>
              </a:rPr>
              <a:t>Wie stellen Sie Ihr Unternehmen für die Zukunft auf?</a:t>
            </a:r>
            <a:endParaRPr sz="105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b="1" lang="de-DE" sz="1050">
                <a:solidFill>
                  <a:schemeClr val="dk1"/>
                </a:solidFill>
                <a:latin typeface="Calibri"/>
                <a:ea typeface="Calibri"/>
                <a:cs typeface="Calibri"/>
                <a:sym typeface="Calibri"/>
              </a:rPr>
              <a:t>Quellen und Abbildung</a:t>
            </a:r>
            <a:endParaRPr/>
          </a:p>
          <a:p>
            <a:pPr indent="-171450" lvl="0" marL="171450" marR="0" rtl="0" algn="l">
              <a:lnSpc>
                <a:spcPct val="100000"/>
              </a:lnSpc>
              <a:spcBef>
                <a:spcPts val="200"/>
              </a:spcBef>
              <a:spcAft>
                <a:spcPts val="0"/>
              </a:spcAft>
              <a:buClr>
                <a:schemeClr val="dk1"/>
              </a:buClr>
              <a:buSzPts val="1200"/>
              <a:buFont typeface="Arial"/>
              <a:buChar char="•"/>
            </a:pPr>
            <a:r>
              <a:rPr b="0" lang="de-DE" sz="900">
                <a:solidFill>
                  <a:schemeClr val="dk1"/>
                </a:solidFill>
                <a:latin typeface="Calibri"/>
                <a:ea typeface="Calibri"/>
                <a:cs typeface="Calibri"/>
                <a:sym typeface="Calibri"/>
              </a:rPr>
              <a:t>Cake: Stockholm Resilience Centre (o.J.): </a:t>
            </a:r>
            <a:r>
              <a:rPr b="0" i="0" lang="de-DE" sz="900" u="none" cap="none" strike="noStrike">
                <a:solidFill>
                  <a:schemeClr val="dk1"/>
                </a:solidFill>
                <a:latin typeface="Calibri"/>
                <a:ea typeface="Calibri"/>
                <a:cs typeface="Calibri"/>
                <a:sym typeface="Calibri"/>
              </a:rPr>
              <a:t>Eine neue Art, die Ziele für nachhaltige Entwicklung zu sehen und wie sie alle mit Lebensmitteln verbunden sind. Online: https://www.stockholmresilience.org/research/research-news/2016-06-14-the-sdgs-wedding-cake.html. </a:t>
            </a:r>
            <a:r>
              <a:rPr lang="de-DE" sz="900">
                <a:solidFill>
                  <a:schemeClr val="dk1"/>
                </a:solidFill>
                <a:latin typeface="Calibri"/>
                <a:ea typeface="Calibri"/>
                <a:cs typeface="Calibri"/>
                <a:sym typeface="Calibri"/>
              </a:rPr>
              <a:t>(Lizenz: </a:t>
            </a:r>
            <a:r>
              <a:rPr b="0" i="0" lang="de-DE" sz="900" u="none" cap="none" strike="noStrike">
                <a:solidFill>
                  <a:schemeClr val="dk1"/>
                </a:solidFill>
                <a:latin typeface="Calibri"/>
                <a:ea typeface="Calibri"/>
                <a:cs typeface="Calibri"/>
                <a:sym typeface="Calibri"/>
              </a:rPr>
              <a:t>CC BY-ND 3.0)</a:t>
            </a:r>
            <a:endParaRPr/>
          </a:p>
          <a:p>
            <a:pPr indent="-171450" lvl="0" marL="171450" marR="0" rtl="0" algn="l">
              <a:lnSpc>
                <a:spcPct val="100000"/>
              </a:lnSpc>
              <a:spcBef>
                <a:spcPts val="0"/>
              </a:spcBef>
              <a:spcAft>
                <a:spcPts val="0"/>
              </a:spcAft>
              <a:buClr>
                <a:schemeClr val="dk1"/>
              </a:buClr>
              <a:buSzPts val="1200"/>
              <a:buFont typeface="Arial"/>
              <a:buChar char="•"/>
            </a:pPr>
            <a:r>
              <a:rPr b="0" i="0" lang="de-DE" sz="900" u="none" cap="none" strike="noStrike">
                <a:solidFill>
                  <a:schemeClr val="dk1"/>
                </a:solidFill>
                <a:latin typeface="Calibri"/>
                <a:ea typeface="Calibri"/>
                <a:cs typeface="Calibri"/>
                <a:sym typeface="Calibri"/>
              </a:rPr>
              <a:t>Nachhaltigkeitsstrategie - eigene Darstellung in Anlehung an: sph (o.J.): Strategische Ausrichtung. Online: https://sph-nachhaltig-wirtschaften.de/nachhaltige-strategische-ausrichtung-unternehmen/</a:t>
            </a:r>
            <a:endParaRPr b="0" i="0" sz="900" u="none" cap="none" strike="noStrike">
              <a:solidFill>
                <a:schemeClr val="dk1"/>
              </a:solidFill>
              <a:latin typeface="Calibri"/>
              <a:ea typeface="Calibri"/>
              <a:cs typeface="Calibri"/>
              <a:sym typeface="Calibri"/>
            </a:endParaRPr>
          </a:p>
          <a:p>
            <a:pPr indent="-171450" lvl="0" marL="171450" marR="0" rtl="0" algn="l">
              <a:lnSpc>
                <a:spcPct val="100000"/>
              </a:lnSpc>
              <a:spcBef>
                <a:spcPts val="0"/>
              </a:spcBef>
              <a:spcAft>
                <a:spcPts val="0"/>
              </a:spcAft>
              <a:buClr>
                <a:schemeClr val="dk1"/>
              </a:buClr>
              <a:buSzPts val="1200"/>
              <a:buFont typeface="Arial"/>
              <a:buChar char="•"/>
            </a:pPr>
            <a:r>
              <a:rPr b="0" i="0" lang="de-DE" sz="900" u="none" cap="none" strike="noStrike">
                <a:solidFill>
                  <a:schemeClr val="dk1"/>
                </a:solidFill>
                <a:latin typeface="Calibri"/>
                <a:ea typeface="Calibri"/>
                <a:cs typeface="Calibri"/>
                <a:sym typeface="Calibri"/>
              </a:rPr>
              <a:t>Bundesregierung (o.J.): Berichte aus den Ministerien. Online: https://www.bundesregierung.de/breg-de/themen/nachhaltigkeitspolitik/berichte-und-reden-nachhaltigkeit/berichte-aus-den-ministerien-429902</a:t>
            </a:r>
            <a:endParaRPr sz="900">
              <a:solidFill>
                <a:schemeClr val="dk1"/>
              </a:solidFill>
              <a:latin typeface="Calibri"/>
              <a:ea typeface="Calibri"/>
              <a:cs typeface="Calibri"/>
              <a:sym typeface="Calibri"/>
            </a:endParaRPr>
          </a:p>
          <a:p>
            <a:pPr indent="-228600" lvl="0" marL="457200" marR="0" rtl="0" algn="l">
              <a:lnSpc>
                <a:spcPct val="100000"/>
              </a:lnSpc>
              <a:spcBef>
                <a:spcPts val="0"/>
              </a:spcBef>
              <a:spcAft>
                <a:spcPts val="200"/>
              </a:spcAft>
              <a:buClr>
                <a:srgbClr val="000000"/>
              </a:buClr>
              <a:buSzPts val="1400"/>
              <a:buFont typeface="Arial"/>
              <a:buNone/>
            </a:pPr>
            <a:r>
              <a:t/>
            </a:r>
            <a:endParaRPr b="1" sz="1050">
              <a:solidFill>
                <a:schemeClr val="dk1"/>
              </a:solidFill>
              <a:latin typeface="Calibri"/>
              <a:ea typeface="Calibri"/>
              <a:cs typeface="Calibri"/>
              <a:sym typeface="Calibri"/>
            </a:endParaRPr>
          </a:p>
        </p:txBody>
      </p:sp>
      <p:sp>
        <p:nvSpPr>
          <p:cNvPr id="268" name="Google Shape;268;g25ef8501f7f_0_0:notes"/>
          <p:cNvSpPr txBox="1"/>
          <p:nvPr>
            <p:ph idx="12" type="sldNum"/>
          </p:nvPr>
        </p:nvSpPr>
        <p:spPr>
          <a:xfrm>
            <a:off x="4021293" y="9721107"/>
            <a:ext cx="3076236" cy="513600"/>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28bd3d1c9e5_0_0:notes"/>
          <p:cNvSpPr/>
          <p:nvPr>
            <p:ph idx="2" type="sldImg"/>
          </p:nvPr>
        </p:nvSpPr>
        <p:spPr>
          <a:xfrm>
            <a:off x="479104" y="287338"/>
            <a:ext cx="6141000" cy="3456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7" name="Google Shape;287;g28bd3d1c9e5_0_0:notes"/>
          <p:cNvSpPr txBox="1"/>
          <p:nvPr>
            <p:ph idx="1" type="body"/>
          </p:nvPr>
        </p:nvSpPr>
        <p:spPr>
          <a:xfrm>
            <a:off x="479086" y="3744000"/>
            <a:ext cx="6141000" cy="5788200"/>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lang="de-DE" sz="1050"/>
              <a:t>Die Projektagentur Berufliche Bildung für nachhaltige Entwicklung (PA-BBNE) des Partnernetzwerkes Berufliche Bildung am IZT wurde vom BMBF Bundesministerium für Bildung und Forschung unter dem Förderkennzeichen 01JO2204 gefördert.Im Mittelpunkt stand hierbei die neue Standardberufsbildposition "Umweltschutz und Nachhaltigkeit", die seit 2021 auf Beschluss der KMK in alle novellierten Ausbildungsordnungen berücksichtigt werden muss. PA-BBNE hat für 127 Berufsausbildungen und Fachrichtungen - vom Altenpfleger und Altenpflegerin über Gärtner und Gärtnerin bis hin zum Zimmerer und Zimmerin - Begleitmaterialien zur „Beruflichen Bildung für Nachhaltige Entwicklung“ (BBNE) entwickelt. Es wurden fünf verschiedene Materialien entwickelt:</a:t>
            </a:r>
            <a:endParaRPr sz="1050"/>
          </a:p>
          <a:p>
            <a:pPr indent="-233362" lvl="0" marL="233362" rtl="0" algn="l">
              <a:lnSpc>
                <a:spcPct val="100000"/>
              </a:lnSpc>
              <a:spcBef>
                <a:spcPts val="0"/>
              </a:spcBef>
              <a:spcAft>
                <a:spcPts val="0"/>
              </a:spcAft>
              <a:buSzPts val="1400"/>
              <a:buFont typeface="Arial"/>
              <a:buChar char="•"/>
            </a:pPr>
            <a:r>
              <a:rPr b="1" lang="de-DE" sz="1050"/>
              <a:t>BBNE-Impulspapier (IP): </a:t>
            </a:r>
            <a:r>
              <a:rPr lang="de-DE" sz="1050"/>
              <a:t>Betrachtung der Schnittstellen von Ausbildungsordnung in dem jeweiligen Berufsbild, Rahmenlehrplan und den Herausforderungen der Nachhaltigkeit in Anlehnung an die SDGs der Agenda 2030; Zielkonflikte und Aufgabenstellungen</a:t>
            </a:r>
            <a:endParaRPr sz="1050"/>
          </a:p>
          <a:p>
            <a:pPr indent="-233362" lvl="0" marL="233362" rtl="0" algn="l">
              <a:lnSpc>
                <a:spcPct val="100000"/>
              </a:lnSpc>
              <a:spcBef>
                <a:spcPts val="0"/>
              </a:spcBef>
              <a:spcAft>
                <a:spcPts val="0"/>
              </a:spcAft>
              <a:buSzPts val="1400"/>
              <a:buFont typeface="Arial"/>
              <a:buChar char="•"/>
            </a:pPr>
            <a:r>
              <a:rPr b="1" lang="de-DE" sz="1050"/>
              <a:t>BBBNE-Hintergrundmaterial (HGM): </a:t>
            </a:r>
            <a:r>
              <a:rPr lang="de-DE" sz="1050"/>
              <a:t>Betrachtung der SDGs unter einer wissenschaftlichen Perspektive der Nachhaltigkeit im Hinblick auf das Tätigkeitsprofil eines Ausbildungsberufes bzw. auf eine Gruppe von Ausbildungsberufen, die ein ähnliches Tätigkeitsprofil aufweisen; Beschreibung der berufsrelevanten Aspekte für zahlreiche SDG’s</a:t>
            </a:r>
            <a:endParaRPr sz="1050"/>
          </a:p>
          <a:p>
            <a:pPr indent="-233362" lvl="0" marL="233362" rtl="0" algn="l">
              <a:lnSpc>
                <a:spcPct val="100000"/>
              </a:lnSpc>
              <a:spcBef>
                <a:spcPts val="0"/>
              </a:spcBef>
              <a:spcAft>
                <a:spcPts val="0"/>
              </a:spcAft>
              <a:buSzPts val="1400"/>
              <a:buFont typeface="Arial"/>
              <a:buChar char="•"/>
            </a:pPr>
            <a:r>
              <a:rPr b="1" lang="de-DE" sz="1050"/>
              <a:t>BBNE-Foliensammlung (FS): </a:t>
            </a:r>
            <a:r>
              <a:rPr lang="de-DE" sz="1050"/>
              <a:t>Folien mit wichtigen Zielkonflikten für das betrachtete Berufsbild, dargestellt mit Hilfe von Grafiken, Bildern und Smart Arts , die Anlass zur Diskussion der spezifischen Herausforderungen der Nachhaltigkeit bieten.</a:t>
            </a:r>
            <a:endParaRPr sz="1050"/>
          </a:p>
          <a:p>
            <a:pPr indent="-233362" lvl="0" marL="233362" rtl="0" algn="l">
              <a:lnSpc>
                <a:spcPct val="100000"/>
              </a:lnSpc>
              <a:spcBef>
                <a:spcPts val="0"/>
              </a:spcBef>
              <a:spcAft>
                <a:spcPts val="0"/>
              </a:spcAft>
              <a:buSzPts val="1400"/>
              <a:buFont typeface="Arial"/>
              <a:buChar char="•"/>
            </a:pPr>
            <a:r>
              <a:rPr b="1" lang="de-DE" sz="1050"/>
              <a:t>BBNE-Handreichung (HR): </a:t>
            </a:r>
            <a:r>
              <a:rPr lang="de-DE" sz="1050"/>
              <a:t>Foliensammlung mit einem Notiztext für das jeweilige Berufsbild, der Notiztext erläutert die Inhalte der Folie; diese Handreichung kann als Unterrichtsmaterial für Berufsschüler und Berufsschülerinnen und auch für Auszubildende genutzt werden.</a:t>
            </a:r>
            <a:endParaRPr sz="1050"/>
          </a:p>
          <a:p>
            <a:pPr indent="0" lvl="0" marL="0" rtl="0" algn="l">
              <a:lnSpc>
                <a:spcPct val="100000"/>
              </a:lnSpc>
              <a:spcBef>
                <a:spcPts val="400"/>
              </a:spcBef>
              <a:spcAft>
                <a:spcPts val="0"/>
              </a:spcAft>
              <a:buSzPts val="1400"/>
              <a:buNone/>
            </a:pPr>
            <a:r>
              <a:rPr lang="de-DE" sz="1050"/>
              <a:t>Weitere Materialien von PA-BBNE sind die folgenden ergänzenden Dokumente:</a:t>
            </a:r>
            <a:endParaRPr/>
          </a:p>
          <a:p>
            <a:pPr indent="-233362" lvl="0" marL="233362" rtl="0" algn="l">
              <a:lnSpc>
                <a:spcPct val="100000"/>
              </a:lnSpc>
              <a:spcBef>
                <a:spcPts val="0"/>
              </a:spcBef>
              <a:spcAft>
                <a:spcPts val="0"/>
              </a:spcAft>
              <a:buSzPts val="1400"/>
              <a:buFont typeface="Arial"/>
              <a:buChar char="•"/>
            </a:pPr>
            <a:r>
              <a:rPr b="1" lang="de-DE" sz="1050"/>
              <a:t>Nachhaltigkeitsorientierte Kompetenzen in der beruflichen Bildung: </a:t>
            </a:r>
            <a:r>
              <a:rPr lang="de-DE" sz="1050"/>
              <a:t>Leitfaden, Handout und PowerPoint zur Bestimmung und Beschreibung nachhaltigkeitsrelevanter Kompetenzen in der beruflichen Bildung </a:t>
            </a:r>
            <a:endParaRPr/>
          </a:p>
          <a:p>
            <a:pPr indent="-233362" lvl="0" marL="233362" rtl="0" algn="l">
              <a:lnSpc>
                <a:spcPct val="100000"/>
              </a:lnSpc>
              <a:spcBef>
                <a:spcPts val="0"/>
              </a:spcBef>
              <a:spcAft>
                <a:spcPts val="0"/>
              </a:spcAft>
              <a:buSzPts val="1400"/>
              <a:buFont typeface="Arial"/>
              <a:buChar char="•"/>
            </a:pPr>
            <a:r>
              <a:rPr b="1" lang="de-DE" sz="1050"/>
              <a:t>Umgang mit Zielkonflikten</a:t>
            </a:r>
            <a:r>
              <a:rPr lang="de-DE" sz="1050"/>
              <a:t>: Leitfaden, Handout und PowerPoint zum Umgang mit Zielkonflikten und Widersprüchen in der beruflichen Bildung</a:t>
            </a:r>
            <a:endParaRPr/>
          </a:p>
          <a:p>
            <a:pPr indent="-233362" lvl="0" marL="233362" rtl="0" algn="l">
              <a:lnSpc>
                <a:spcPct val="100000"/>
              </a:lnSpc>
              <a:spcBef>
                <a:spcPts val="0"/>
              </a:spcBef>
              <a:spcAft>
                <a:spcPts val="0"/>
              </a:spcAft>
              <a:buSzPts val="1400"/>
              <a:buFont typeface="Arial"/>
              <a:buChar char="•"/>
            </a:pPr>
            <a:r>
              <a:rPr b="1" lang="de-DE" sz="1050"/>
              <a:t>SDG 8 und die soziale Dimension der Nachhaltigkeit</a:t>
            </a:r>
            <a:r>
              <a:rPr lang="de-DE" sz="1050"/>
              <a:t>: Leitfaden zur Beschreibung der sozialen Dimension der Nachhaltigkeit für eine BBNE</a:t>
            </a:r>
            <a:endParaRPr/>
          </a:p>
          <a:p>
            <a:pPr indent="-233362" lvl="0" marL="233362" rtl="0" algn="l">
              <a:lnSpc>
                <a:spcPct val="100000"/>
              </a:lnSpc>
              <a:spcBef>
                <a:spcPts val="0"/>
              </a:spcBef>
              <a:spcAft>
                <a:spcPts val="0"/>
              </a:spcAft>
              <a:buSzPts val="1400"/>
              <a:buFont typeface="Arial"/>
              <a:buChar char="•"/>
            </a:pPr>
            <a:r>
              <a:rPr b="1" lang="de-DE" sz="1050"/>
              <a:t>Postkarten aus der Zukunft: </a:t>
            </a:r>
            <a:r>
              <a:rPr lang="de-DE" sz="1050"/>
              <a:t>Beispielhafte, aber absehbare zukünftige Entwicklungen aus Sicht der Zukunftsforschung für die Berufsausbildung</a:t>
            </a:r>
            <a:endParaRPr/>
          </a:p>
          <a:p>
            <a:pPr indent="0" lvl="0" marL="0" rtl="0" algn="l">
              <a:lnSpc>
                <a:spcPct val="100000"/>
              </a:lnSpc>
              <a:spcBef>
                <a:spcPts val="400"/>
              </a:spcBef>
              <a:spcAft>
                <a:spcPts val="0"/>
              </a:spcAft>
              <a:buSzPts val="1400"/>
              <a:buNone/>
            </a:pPr>
            <a:r>
              <a:rPr lang="de-DE" sz="1050"/>
              <a:t>Primäre Zielgruppen sind Lehrkräfte an Berufsschulen und deren Berufsschülerinnen sowie Ausbildende und ihre Auszubildenden in den Betrieben. Sekundäre Zielgruppen sind Umweltbildner*innen, Pädagog*innen, Wissenschaftler*innen der Berufsbildung sowie Institutionen der beruflichen Bildung. Die Materialien wurden als OER-Materialien entwickelt und stehen als Download unter www.pa-bbne.de zur Verfügung.</a:t>
            </a:r>
            <a:endParaRPr sz="105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1:notes"/>
          <p:cNvSpPr/>
          <p:nvPr>
            <p:ph idx="2" type="sldImg"/>
          </p:nvPr>
        </p:nvSpPr>
        <p:spPr>
          <a:xfrm>
            <a:off x="477838" y="287338"/>
            <a:ext cx="6143625" cy="3455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7" name="Google Shape;87;p1:notes"/>
          <p:cNvSpPr txBox="1"/>
          <p:nvPr>
            <p:ph idx="1" type="body"/>
          </p:nvPr>
        </p:nvSpPr>
        <p:spPr>
          <a:xfrm>
            <a:off x="479104" y="3888001"/>
            <a:ext cx="6141092" cy="6319105"/>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b="1" lang="de-DE" sz="1100"/>
              <a:t>Beschreibung</a:t>
            </a:r>
            <a:endParaRPr sz="1100"/>
          </a:p>
          <a:p>
            <a:pPr indent="0" lvl="0" marL="0" rtl="0" algn="l">
              <a:lnSpc>
                <a:spcPct val="100000"/>
              </a:lnSpc>
              <a:spcBef>
                <a:spcPts val="0"/>
              </a:spcBef>
              <a:spcAft>
                <a:spcPts val="0"/>
              </a:spcAft>
              <a:buSzPts val="1400"/>
              <a:buNone/>
            </a:pPr>
            <a:r>
              <a:rPr lang="de-DE" sz="1100"/>
              <a:t>Der Klimawandel wird zum größten Teil direkt durch die Verbrennung fossiler Energieträger wie Kohle, Öl und Gas hervorgebracht. Wenn wir einen Blick auf unser Leben werfen und bilanzieren, welche Teilbereiche für die Emissionen von Treibhausgas-Äquivalenten verantwortlich sind, so zeigen sich 5 Bereiche: Das Wohnen, die Stromnutzung, die Mobilität, die Ernährung, die öffentliche Infrastruktur und der Konsum. Am meisten trägt unser Konsum zum Klimawandel bei. Bei den ersten 4 Bereichen kann man leicht einen Beitrag leisten, um die Emissionen durch Verhaltensänderungen zu mindern:</a:t>
            </a:r>
            <a:endParaRPr sz="1100"/>
          </a:p>
          <a:p>
            <a:pPr indent="-171450" lvl="0" marL="171450" rtl="0" algn="l">
              <a:lnSpc>
                <a:spcPct val="100000"/>
              </a:lnSpc>
              <a:spcBef>
                <a:spcPts val="0"/>
              </a:spcBef>
              <a:spcAft>
                <a:spcPts val="0"/>
              </a:spcAft>
              <a:buSzPts val="1100"/>
              <a:buFont typeface="Arial"/>
              <a:buChar char="•"/>
            </a:pPr>
            <a:r>
              <a:rPr lang="de-DE" sz="1100"/>
              <a:t>Wohnen mit 18%: Hier kann Heizwärme eingespart werden durch ein Herunterdrehen der Heizung oder durch eine Wärmedämmung des Gebäudes. Dies trifft auf Labore und Arbeitsräume ebenso zu, wie auf Wohngebäude.</a:t>
            </a:r>
            <a:endParaRPr sz="1100"/>
          </a:p>
          <a:p>
            <a:pPr indent="-171450" lvl="0" marL="171450" rtl="0" algn="l">
              <a:lnSpc>
                <a:spcPct val="100000"/>
              </a:lnSpc>
              <a:spcBef>
                <a:spcPts val="0"/>
              </a:spcBef>
              <a:spcAft>
                <a:spcPts val="0"/>
              </a:spcAft>
              <a:buSzPts val="1100"/>
              <a:buFont typeface="Arial"/>
              <a:buChar char="•"/>
            </a:pPr>
            <a:r>
              <a:rPr lang="de-DE" sz="1100"/>
              <a:t>Strom mit 6%: Durch die Nutzung möglichst stromsparender Geräte kann eine gleiche Leistung erbracht werden, die aber viel weniger Strom verbraucht.</a:t>
            </a:r>
            <a:endParaRPr sz="1100"/>
          </a:p>
          <a:p>
            <a:pPr indent="-171450" lvl="0" marL="171450" rtl="0" algn="l">
              <a:lnSpc>
                <a:spcPct val="100000"/>
              </a:lnSpc>
              <a:spcBef>
                <a:spcPts val="0"/>
              </a:spcBef>
              <a:spcAft>
                <a:spcPts val="0"/>
              </a:spcAft>
              <a:buSzPts val="1100"/>
              <a:buFont typeface="Arial"/>
              <a:buChar char="•"/>
            </a:pPr>
            <a:r>
              <a:rPr lang="de-DE" sz="1100"/>
              <a:t>Mobilität mit 19%: Einfach weniger Autofahren und stattdessen Bahn, Bus oder Fahrrad nutzen oder viele Strecken zu Fuß zurücklegen. Den Urlaub lieber mit der Bahn oder dem Fernbus antreten.</a:t>
            </a:r>
            <a:endParaRPr sz="1100"/>
          </a:p>
          <a:p>
            <a:pPr indent="-171450" lvl="0" marL="171450" rtl="0" algn="l">
              <a:lnSpc>
                <a:spcPct val="100000"/>
              </a:lnSpc>
              <a:spcBef>
                <a:spcPts val="0"/>
              </a:spcBef>
              <a:spcAft>
                <a:spcPts val="0"/>
              </a:spcAft>
              <a:buSzPts val="1100"/>
              <a:buFont typeface="Arial"/>
              <a:buChar char="•"/>
            </a:pPr>
            <a:r>
              <a:rPr lang="de-DE" sz="1100"/>
              <a:t>Ernährung mit 15%: Man muss sich nicht vegan ernähren, es bringt schon viel, den Konsum von Rindfleisch zu reduzieren, insgesamt weniger Fleisch und Reis isst und den Anteil an hochfetthaltigen Milchprodukten (vor allem Käse und Butter) verringert.</a:t>
            </a:r>
            <a:endParaRPr sz="1100"/>
          </a:p>
          <a:p>
            <a:pPr indent="0" lvl="0" marL="0" rtl="0" algn="l">
              <a:lnSpc>
                <a:spcPct val="100000"/>
              </a:lnSpc>
              <a:spcBef>
                <a:spcPts val="300"/>
              </a:spcBef>
              <a:spcAft>
                <a:spcPts val="0"/>
              </a:spcAft>
              <a:buSzPts val="1100"/>
              <a:buFont typeface="Arial"/>
              <a:buNone/>
            </a:pPr>
            <a:r>
              <a:rPr b="1" lang="de-DE" sz="1100"/>
              <a:t>Aufgabe</a:t>
            </a:r>
            <a:endParaRPr sz="1100"/>
          </a:p>
          <a:p>
            <a:pPr indent="-171450" lvl="0" marL="171450" rtl="0" algn="l">
              <a:lnSpc>
                <a:spcPct val="100000"/>
              </a:lnSpc>
              <a:spcBef>
                <a:spcPts val="0"/>
              </a:spcBef>
              <a:spcAft>
                <a:spcPts val="0"/>
              </a:spcAft>
              <a:buSzPts val="1100"/>
              <a:buFont typeface="Arial"/>
              <a:buChar char="•"/>
            </a:pPr>
            <a:r>
              <a:rPr lang="de-DE" sz="1100"/>
              <a:t>In welchen Lebensbereichen finden die Produkte ihres Betriebes Anwendung? </a:t>
            </a:r>
            <a:endParaRPr sz="1100"/>
          </a:p>
          <a:p>
            <a:pPr indent="-174625" lvl="1" marL="357188" rtl="0" algn="l">
              <a:lnSpc>
                <a:spcPct val="100000"/>
              </a:lnSpc>
              <a:spcBef>
                <a:spcPts val="0"/>
              </a:spcBef>
              <a:spcAft>
                <a:spcPts val="0"/>
              </a:spcAft>
              <a:buSzPts val="1100"/>
              <a:buFont typeface="Arial"/>
              <a:buChar char="•"/>
            </a:pPr>
            <a:r>
              <a:rPr lang="de-DE" sz="1100"/>
              <a:t>Bsp. sonstiger Konsum: Flammschutzmittel in elektronischen Geräten, Kuscheltieren und Polstermöbeln; Weichmacher in Plastikspielzeugen, Luftmatratzen oder Elektronikprodukten; Farbstoffe (chemisch synthetisiertes Azorubin) in Arzneimitteln und Kosmetika, Enzyme u.ä. in Reinigungs- und Hygienemitteln; Arzneimittel und indirekt Diagnostika</a:t>
            </a:r>
            <a:endParaRPr sz="1100"/>
          </a:p>
          <a:p>
            <a:pPr indent="-174625" lvl="1" marL="357188" rtl="0" algn="l">
              <a:lnSpc>
                <a:spcPct val="100000"/>
              </a:lnSpc>
              <a:spcBef>
                <a:spcPts val="0"/>
              </a:spcBef>
              <a:spcAft>
                <a:spcPts val="0"/>
              </a:spcAft>
              <a:buSzPts val="1100"/>
              <a:buFont typeface="Arial"/>
              <a:buChar char="•"/>
            </a:pPr>
            <a:r>
              <a:rPr lang="de-DE" sz="1100"/>
              <a:t>Bsp. Ernährung: Farbstoffe (chemisch synthetisiertes Azorubin), Säurungsmittel (mikrobiologisch erzeugte Zitronensäure) oder Verarbeitungshilfsstoffe (mikrobiologisch erzeugte Transglutaminasen) in der Lebensmittelherstellung </a:t>
            </a:r>
            <a:endParaRPr sz="1100"/>
          </a:p>
          <a:p>
            <a:pPr indent="-174625" lvl="1" marL="357188" rtl="0" algn="l">
              <a:lnSpc>
                <a:spcPct val="100000"/>
              </a:lnSpc>
              <a:spcBef>
                <a:spcPts val="0"/>
              </a:spcBef>
              <a:spcAft>
                <a:spcPts val="0"/>
              </a:spcAft>
              <a:buSzPts val="1100"/>
              <a:buFont typeface="Arial"/>
              <a:buChar char="•"/>
            </a:pPr>
            <a:r>
              <a:rPr lang="de-DE" sz="1100"/>
              <a:t>Bsp. Mobilität: (Bio-)Kraftstoffe, Wasserstoff (Brennstoffzellen) </a:t>
            </a:r>
            <a:endParaRPr sz="1100"/>
          </a:p>
          <a:p>
            <a:pPr indent="-174625" lvl="1" marL="357188" rtl="0" algn="l">
              <a:lnSpc>
                <a:spcPct val="100000"/>
              </a:lnSpc>
              <a:spcBef>
                <a:spcPts val="0"/>
              </a:spcBef>
              <a:spcAft>
                <a:spcPts val="0"/>
              </a:spcAft>
              <a:buSzPts val="1100"/>
              <a:buFont typeface="Arial"/>
              <a:buChar char="•"/>
            </a:pPr>
            <a:r>
              <a:rPr lang="de-DE" sz="1100"/>
              <a:t>Bsp. Strom: Biogas, Wasserstoff (Brennstoffzellen) </a:t>
            </a:r>
            <a:endParaRPr sz="1100"/>
          </a:p>
          <a:p>
            <a:pPr indent="-174625" lvl="1" marL="357188" rtl="0" algn="l">
              <a:lnSpc>
                <a:spcPct val="100000"/>
              </a:lnSpc>
              <a:spcBef>
                <a:spcPts val="0"/>
              </a:spcBef>
              <a:spcAft>
                <a:spcPts val="0"/>
              </a:spcAft>
              <a:buSzPts val="1100"/>
              <a:buFont typeface="Arial"/>
              <a:buChar char="•"/>
            </a:pPr>
            <a:r>
              <a:rPr lang="de-DE" sz="1100"/>
              <a:t>Bsp. Wohnen: Organozinnverbindungen zur Herstellung von Silikondichtungsmassen; Lacke und Anstrichfarben; Dämmaterialien</a:t>
            </a:r>
            <a:endParaRPr sz="1100"/>
          </a:p>
          <a:p>
            <a:pPr indent="-171450" lvl="0" marL="171450" rtl="0" algn="l">
              <a:lnSpc>
                <a:spcPct val="100000"/>
              </a:lnSpc>
              <a:spcBef>
                <a:spcPts val="0"/>
              </a:spcBef>
              <a:spcAft>
                <a:spcPts val="0"/>
              </a:spcAft>
              <a:buSzPts val="1100"/>
              <a:buFont typeface="Arial"/>
              <a:buChar char="•"/>
            </a:pPr>
            <a:r>
              <a:rPr lang="de-DE" sz="1100"/>
              <a:t>Was unternehmen Sie in Ihrem Betrieb, um CO</a:t>
            </a:r>
            <a:r>
              <a:rPr baseline="-25000" lang="de-DE" sz="1100"/>
              <a:t>2</a:t>
            </a:r>
            <a:r>
              <a:rPr lang="de-DE" sz="1100"/>
              <a:t>-Emissionen zu verringern?</a:t>
            </a:r>
            <a:endParaRPr sz="1100"/>
          </a:p>
          <a:p>
            <a:pPr indent="0" lvl="0" marL="0" rtl="0" algn="l">
              <a:lnSpc>
                <a:spcPct val="100000"/>
              </a:lnSpc>
              <a:spcBef>
                <a:spcPts val="0"/>
              </a:spcBef>
              <a:spcAft>
                <a:spcPts val="0"/>
              </a:spcAft>
              <a:buClr>
                <a:schemeClr val="dk1"/>
              </a:buClr>
              <a:buSzPts val="1100"/>
              <a:buNone/>
            </a:pPr>
            <a:r>
              <a:t/>
            </a:r>
            <a:endParaRPr sz="1100"/>
          </a:p>
          <a:p>
            <a:pPr indent="0" lvl="0" marL="0" rtl="0" algn="l">
              <a:lnSpc>
                <a:spcPct val="100000"/>
              </a:lnSpc>
              <a:spcBef>
                <a:spcPts val="0"/>
              </a:spcBef>
              <a:spcAft>
                <a:spcPts val="0"/>
              </a:spcAft>
              <a:buSzPts val="1400"/>
              <a:buNone/>
            </a:pPr>
            <a:r>
              <a:rPr b="1" lang="de-DE" sz="1100"/>
              <a:t>Quelle:</a:t>
            </a:r>
            <a:endParaRPr b="1" sz="1100"/>
          </a:p>
          <a:p>
            <a:pPr indent="-171450" lvl="0" marL="171450" rtl="0" algn="l">
              <a:lnSpc>
                <a:spcPct val="100000"/>
              </a:lnSpc>
              <a:spcBef>
                <a:spcPts val="0"/>
              </a:spcBef>
              <a:spcAft>
                <a:spcPts val="0"/>
              </a:spcAft>
              <a:buSzPts val="1000"/>
              <a:buFont typeface="Arial"/>
              <a:buChar char="•"/>
            </a:pPr>
            <a:r>
              <a:rPr lang="de-DE" sz="1000"/>
              <a:t>Umweltbundesamt 2021: Konsum und Umwelt: Zentrale Handlungsfelder. Online: https://www.umweltbundesamt.de/themen/wirtschaft-konsum/konsum-umwelt-zentrale-handlungsfelder#bedarfsfelder</a:t>
            </a:r>
            <a:endParaRPr sz="1000"/>
          </a:p>
        </p:txBody>
      </p:sp>
      <p:sp>
        <p:nvSpPr>
          <p:cNvPr id="88" name="Google Shape;88;p1:notes"/>
          <p:cNvSpPr txBox="1"/>
          <p:nvPr>
            <p:ph idx="12" type="sldNum"/>
          </p:nvPr>
        </p:nvSpPr>
        <p:spPr>
          <a:xfrm>
            <a:off x="4021293" y="9721107"/>
            <a:ext cx="3076364"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228584da1b7_0_382:notes"/>
          <p:cNvSpPr/>
          <p:nvPr>
            <p:ph idx="2" type="sldImg"/>
          </p:nvPr>
        </p:nvSpPr>
        <p:spPr>
          <a:xfrm>
            <a:off x="477838" y="287338"/>
            <a:ext cx="6143625" cy="3455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0" name="Google Shape;120;g228584da1b7_0_382:notes"/>
          <p:cNvSpPr txBox="1"/>
          <p:nvPr>
            <p:ph idx="1" type="body"/>
          </p:nvPr>
        </p:nvSpPr>
        <p:spPr>
          <a:xfrm>
            <a:off x="479104" y="3888000"/>
            <a:ext cx="6141080" cy="5560500"/>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b="1" lang="de-DE">
                <a:solidFill>
                  <a:schemeClr val="dk1"/>
                </a:solidFill>
              </a:rPr>
              <a:t>Beschreibung:</a:t>
            </a:r>
            <a:endParaRPr>
              <a:solidFill>
                <a:schemeClr val="dk1"/>
              </a:solidFill>
            </a:endParaRPr>
          </a:p>
          <a:p>
            <a:pPr indent="0" lvl="0" marL="0" rtl="0" algn="l">
              <a:lnSpc>
                <a:spcPct val="100000"/>
              </a:lnSpc>
              <a:spcBef>
                <a:spcPts val="0"/>
              </a:spcBef>
              <a:spcAft>
                <a:spcPts val="0"/>
              </a:spcAft>
              <a:buSzPts val="1400"/>
              <a:buNone/>
            </a:pPr>
            <a:r>
              <a:rPr lang="de-DE">
                <a:solidFill>
                  <a:schemeClr val="dk1"/>
                </a:solidFill>
              </a:rPr>
              <a:t>Im Bereich Gebäude, vor allem bei Wohngebäuden, macht die Bereitstellung von Raumwärme und Warmwasser einen sehr großen Anteil des gesamten Endenergieverbrauchs aus. Bei Nichtwohngebäuden spielt der Stromverbrauch von Klimaanlagen auch eine Rolle. In Zukunft ist zu erwarten, dass Klimatisierung auch in Wohngebäuden zunehmend wichtig wird und dass der Energiebedarf für Klimaanlagen stark steigen wird. </a:t>
            </a:r>
            <a:endParaRPr>
              <a:solidFill>
                <a:schemeClr val="dk1"/>
              </a:solidFill>
            </a:endParaRPr>
          </a:p>
          <a:p>
            <a:pPr indent="-101600" lvl="0" marL="171450" rtl="0" algn="l">
              <a:lnSpc>
                <a:spcPct val="100000"/>
              </a:lnSpc>
              <a:spcBef>
                <a:spcPts val="0"/>
              </a:spcBef>
              <a:spcAft>
                <a:spcPts val="0"/>
              </a:spcAft>
              <a:buSzPts val="1100"/>
              <a:buFont typeface="Arial"/>
              <a:buNone/>
            </a:pPr>
            <a:r>
              <a:t/>
            </a:r>
            <a:endParaRPr>
              <a:solidFill>
                <a:schemeClr val="dk1"/>
              </a:solidFill>
            </a:endParaRPr>
          </a:p>
          <a:p>
            <a:pPr indent="0" lvl="0" marL="0" rtl="0" algn="l">
              <a:lnSpc>
                <a:spcPct val="100000"/>
              </a:lnSpc>
              <a:spcBef>
                <a:spcPts val="0"/>
              </a:spcBef>
              <a:spcAft>
                <a:spcPts val="0"/>
              </a:spcAft>
              <a:buSzPts val="1100"/>
              <a:buFont typeface="Arial"/>
              <a:buNone/>
            </a:pPr>
            <a:r>
              <a:rPr b="1" lang="de-DE">
                <a:solidFill>
                  <a:schemeClr val="dk1"/>
                </a:solidFill>
              </a:rPr>
              <a:t>Aufgaben:</a:t>
            </a:r>
            <a:endParaRPr>
              <a:solidFill>
                <a:schemeClr val="dk1"/>
              </a:solidFill>
            </a:endParaRPr>
          </a:p>
          <a:p>
            <a:pPr indent="-171450" lvl="0" marL="330200" rtl="0" algn="l">
              <a:lnSpc>
                <a:spcPct val="100000"/>
              </a:lnSpc>
              <a:spcBef>
                <a:spcPts val="0"/>
              </a:spcBef>
              <a:spcAft>
                <a:spcPts val="0"/>
              </a:spcAft>
              <a:buClr>
                <a:schemeClr val="dk1"/>
              </a:buClr>
              <a:buSzPts val="1100"/>
              <a:buFont typeface="Arial"/>
              <a:buChar char="•"/>
            </a:pPr>
            <a:r>
              <a:rPr lang="de-DE"/>
              <a:t>Wie energieeffizient sind die Geräte, die in Ihrem Betrieb genutzt werden?</a:t>
            </a:r>
            <a:endParaRPr/>
          </a:p>
          <a:p>
            <a:pPr indent="-171450" lvl="0" marL="330200" rtl="0" algn="l">
              <a:lnSpc>
                <a:spcPct val="100000"/>
              </a:lnSpc>
              <a:spcBef>
                <a:spcPts val="0"/>
              </a:spcBef>
              <a:spcAft>
                <a:spcPts val="0"/>
              </a:spcAft>
              <a:buClr>
                <a:schemeClr val="dk1"/>
              </a:buClr>
              <a:buSzPts val="1100"/>
              <a:buFont typeface="Arial"/>
              <a:buChar char="•"/>
            </a:pPr>
            <a:r>
              <a:rPr lang="de-DE"/>
              <a:t>Werden Geräte vor der Anschaffung auf ihre Energieeffizienz geprüft? </a:t>
            </a:r>
            <a:endParaRPr/>
          </a:p>
          <a:p>
            <a:pPr indent="-171450" lvl="0" marL="330200" rtl="0" algn="l">
              <a:lnSpc>
                <a:spcPct val="100000"/>
              </a:lnSpc>
              <a:spcBef>
                <a:spcPts val="0"/>
              </a:spcBef>
              <a:spcAft>
                <a:spcPts val="0"/>
              </a:spcAft>
              <a:buClr>
                <a:schemeClr val="dk1"/>
              </a:buClr>
              <a:buSzPts val="1100"/>
              <a:buFont typeface="Arial"/>
              <a:buChar char="•"/>
            </a:pPr>
            <a:r>
              <a:rPr lang="de-DE"/>
              <a:t>Werden die Geräte im Betrieb effizient genutzt? Werden die abgeschaltet, wenn sie nicht genutzt werden (Druckluft, Wärme- und Kühlprozesse, Belüftungen etc.)? Wird die Nutzung überdimensionierter Geräte und Verfahren vermieden?</a:t>
            </a:r>
            <a:endParaRPr/>
          </a:p>
          <a:p>
            <a:pPr indent="0" lvl="0" marL="0" rtl="0" algn="l">
              <a:lnSpc>
                <a:spcPct val="100000"/>
              </a:lnSpc>
              <a:spcBef>
                <a:spcPts val="0"/>
              </a:spcBef>
              <a:spcAft>
                <a:spcPts val="0"/>
              </a:spcAft>
              <a:buClr>
                <a:schemeClr val="dk1"/>
              </a:buClr>
              <a:buSzPts val="1100"/>
              <a:buNone/>
            </a:pPr>
            <a:r>
              <a:t/>
            </a:r>
            <a:endParaRPr>
              <a:solidFill>
                <a:schemeClr val="dk1"/>
              </a:solidFill>
            </a:endParaRPr>
          </a:p>
          <a:p>
            <a:pPr indent="0" lvl="0" marL="0" rtl="0" algn="l">
              <a:lnSpc>
                <a:spcPct val="100000"/>
              </a:lnSpc>
              <a:spcBef>
                <a:spcPts val="0"/>
              </a:spcBef>
              <a:spcAft>
                <a:spcPts val="0"/>
              </a:spcAft>
              <a:buSzPts val="1400"/>
              <a:buNone/>
            </a:pPr>
            <a:r>
              <a:rPr b="1" lang="de-DE">
                <a:solidFill>
                  <a:schemeClr val="dk1"/>
                </a:solidFill>
              </a:rPr>
              <a:t>Quellen:</a:t>
            </a:r>
            <a:endParaRPr b="1">
              <a:solidFill>
                <a:schemeClr val="dk1"/>
              </a:solidFill>
            </a:endParaRPr>
          </a:p>
          <a:p>
            <a:pPr indent="-171450" lvl="0" marL="330200" rtl="0" algn="l">
              <a:lnSpc>
                <a:spcPct val="100000"/>
              </a:lnSpc>
              <a:spcBef>
                <a:spcPts val="0"/>
              </a:spcBef>
              <a:spcAft>
                <a:spcPts val="0"/>
              </a:spcAft>
              <a:buSzPts val="1100"/>
              <a:buFont typeface="Arial"/>
              <a:buChar char="•"/>
            </a:pPr>
            <a:r>
              <a:rPr lang="de-DE" sz="1100"/>
              <a:t>Fleiter, T.; Schlomann, B.; Eichhammer, W. (2013): Energieverbrauch und CO₂-Emissionen industrieller Prozesstechnologien – Einsparpotenziale, Hemmnisse und Instrumente. Fraunhofer Verlag. Stuttgart. ISBN: 978-3-8396-0515-8. Online: </a:t>
            </a:r>
            <a:r>
              <a:rPr lang="de-DE" sz="1100" u="sng">
                <a:solidFill>
                  <a:schemeClr val="hlink"/>
                </a:solidFill>
                <a:hlinkClick r:id="rId2"/>
              </a:rPr>
              <a:t>https://www.isi.fraunhofer.de/content/dam/isi/dokumente/ccx/2013/Umweltforschungsplan_FKZ-370946130.pdf</a:t>
            </a:r>
            <a:endParaRPr sz="1100"/>
          </a:p>
          <a:p>
            <a:pPr indent="-171450" lvl="0" marL="330200" rtl="0" algn="l">
              <a:lnSpc>
                <a:spcPct val="100000"/>
              </a:lnSpc>
              <a:spcBef>
                <a:spcPts val="0"/>
              </a:spcBef>
              <a:spcAft>
                <a:spcPts val="0"/>
              </a:spcAft>
              <a:buSzPts val="1100"/>
              <a:buFont typeface="Arial"/>
              <a:buChar char="•"/>
            </a:pPr>
            <a:r>
              <a:rPr lang="de-DE" sz="1100"/>
              <a:t>Abbildungen (3 obere): Nisa Varma und Dara und Mosaic_icon von the noun project unter https://thenounproject.com/</a:t>
            </a:r>
            <a:endParaRPr sz="1100"/>
          </a:p>
        </p:txBody>
      </p:sp>
      <p:sp>
        <p:nvSpPr>
          <p:cNvPr id="121" name="Google Shape;121;g228584da1b7_0_382:notes"/>
          <p:cNvSpPr txBox="1"/>
          <p:nvPr>
            <p:ph idx="12" type="sldNum"/>
          </p:nvPr>
        </p:nvSpPr>
        <p:spPr>
          <a:xfrm>
            <a:off x="4021293" y="9721107"/>
            <a:ext cx="3076236" cy="513600"/>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228584da1b7_0_560:notes"/>
          <p:cNvSpPr/>
          <p:nvPr>
            <p:ph idx="2" type="sldImg"/>
          </p:nvPr>
        </p:nvSpPr>
        <p:spPr>
          <a:xfrm>
            <a:off x="477838" y="287338"/>
            <a:ext cx="6143625" cy="3455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1" name="Google Shape;141;g228584da1b7_0_560:notes"/>
          <p:cNvSpPr txBox="1"/>
          <p:nvPr>
            <p:ph idx="1" type="body"/>
          </p:nvPr>
        </p:nvSpPr>
        <p:spPr>
          <a:xfrm>
            <a:off x="479103" y="3888000"/>
            <a:ext cx="6141093" cy="5460392"/>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Clr>
                <a:schemeClr val="dk1"/>
              </a:buClr>
              <a:buSzPts val="1400"/>
              <a:buFont typeface="Arial"/>
              <a:buNone/>
            </a:pPr>
            <a:r>
              <a:rPr b="1" lang="de-DE"/>
              <a:t>Beschreibung:</a:t>
            </a:r>
            <a:endParaRPr/>
          </a:p>
          <a:p>
            <a:pPr indent="0" lvl="0" marL="0" rtl="0" algn="l">
              <a:lnSpc>
                <a:spcPct val="100000"/>
              </a:lnSpc>
              <a:spcBef>
                <a:spcPts val="0"/>
              </a:spcBef>
              <a:spcAft>
                <a:spcPts val="0"/>
              </a:spcAft>
              <a:buSzPts val="1400"/>
              <a:buNone/>
            </a:pPr>
            <a:r>
              <a:rPr lang="de-DE"/>
              <a:t>Lösungsmittel werden in großen Mengen bei Reaktionen und Reinigungstechniken verwendet. Lösungsmittel bestimmen jedoch weder die Zusammensetzung des Produkts noch sind sie aktive Bestandteile eines Gemisches / einer Formulierung. In der pharmazeutischen Industrie sind etwa 50 % der zur Herstellung von pharmazeutischen Massenwirkstoffen verwendeten Materialien Lösungsmittel. Um Chemikern bei der Auswahl nachhaltigerer Lösungsmittel zu helfen, haben einige Pharmaunternehmen und Institutionen Leitfäden zur Lösungsmittelauswahl entwickelt. Diese Leitfäden verwenden in der Regel ein "Ampelsystem" und berücksichtigen Sicherheit, Gesundheitsschutz am Arbeitsplatz, Umweltaspekte, Kosten und industrielle Einschränkungen.</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1" lang="de-DE"/>
              <a:t>Aufgaben:</a:t>
            </a:r>
            <a:endParaRPr b="1"/>
          </a:p>
          <a:p>
            <a:pPr indent="-171450" lvl="0" marL="330200" rtl="0" algn="l">
              <a:lnSpc>
                <a:spcPct val="100000"/>
              </a:lnSpc>
              <a:spcBef>
                <a:spcPts val="0"/>
              </a:spcBef>
              <a:spcAft>
                <a:spcPts val="0"/>
              </a:spcAft>
              <a:buClr>
                <a:schemeClr val="dk1"/>
              </a:buClr>
              <a:buSzPts val="1100"/>
              <a:buChar char="•"/>
            </a:pPr>
            <a:r>
              <a:rPr lang="de-DE"/>
              <a:t>Kennen Sie solche Ampelsysteme zum Ersatz von Lösungsmitteln?</a:t>
            </a:r>
            <a:endParaRPr/>
          </a:p>
          <a:p>
            <a:pPr indent="-171450" lvl="0" marL="330200" rtl="0" algn="l">
              <a:lnSpc>
                <a:spcPct val="100000"/>
              </a:lnSpc>
              <a:spcBef>
                <a:spcPts val="0"/>
              </a:spcBef>
              <a:spcAft>
                <a:spcPts val="0"/>
              </a:spcAft>
              <a:buClr>
                <a:schemeClr val="dk1"/>
              </a:buClr>
              <a:buSzPts val="1100"/>
              <a:buChar char="•"/>
            </a:pPr>
            <a:r>
              <a:rPr lang="de-DE"/>
              <a:t>Gibt es in Ihrem Betrieb eine Strategie zum Ersatz von besonders umwelt- und gesundheitsgefährdenden Lösungsmitteln?</a:t>
            </a:r>
            <a:endParaRPr/>
          </a:p>
          <a:p>
            <a:pPr indent="-171450" lvl="0" marL="330200" rtl="0" algn="l">
              <a:lnSpc>
                <a:spcPct val="100000"/>
              </a:lnSpc>
              <a:spcBef>
                <a:spcPts val="0"/>
              </a:spcBef>
              <a:spcAft>
                <a:spcPts val="0"/>
              </a:spcAft>
              <a:buClr>
                <a:schemeClr val="dk1"/>
              </a:buClr>
              <a:buSzPts val="1100"/>
              <a:buChar char="•"/>
            </a:pPr>
            <a:r>
              <a:rPr lang="de-DE"/>
              <a:t>Welche Kriterien sollten Ihrer Meinung nach berücksichtigt werden, wenn so ein Ampelsystem entwickelt wird?</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Clr>
                <a:schemeClr val="dk1"/>
              </a:buClr>
              <a:buSzPts val="1400"/>
              <a:buFont typeface="Arial"/>
              <a:buNone/>
            </a:pPr>
            <a:r>
              <a:rPr b="1" lang="de-DE"/>
              <a:t>Quelle:</a:t>
            </a:r>
            <a:endParaRPr b="1"/>
          </a:p>
          <a:p>
            <a:pPr indent="-171450" lvl="0" marL="330200" rtl="0" algn="l">
              <a:lnSpc>
                <a:spcPct val="100000"/>
              </a:lnSpc>
              <a:spcBef>
                <a:spcPts val="0"/>
              </a:spcBef>
              <a:spcAft>
                <a:spcPts val="0"/>
              </a:spcAft>
              <a:buClr>
                <a:schemeClr val="dk1"/>
              </a:buClr>
              <a:buSzPts val="1100"/>
              <a:buChar char="•"/>
            </a:pPr>
            <a:r>
              <a:rPr lang="de-DE" sz="1100"/>
              <a:t>My Green Lab (2020): A Guide to green chemistry experiments for undergraduate organic chemistry labs. v2.2020. Online: </a:t>
            </a:r>
            <a:r>
              <a:rPr lang="de-DE" sz="1100" u="sng">
                <a:solidFill>
                  <a:schemeClr val="hlink"/>
                </a:solidFill>
                <a:hlinkClick r:id="rId2"/>
              </a:rPr>
              <a:t>Green_Chemistry_Principles_and_Lab_Practices.pdf (beyondbenign.org)</a:t>
            </a:r>
            <a:r>
              <a:rPr lang="de-DE" sz="1100"/>
              <a:t> </a:t>
            </a:r>
            <a:endParaRPr sz="1100"/>
          </a:p>
        </p:txBody>
      </p:sp>
      <p:sp>
        <p:nvSpPr>
          <p:cNvPr id="142" name="Google Shape;142;g228584da1b7_0_560:notes"/>
          <p:cNvSpPr txBox="1"/>
          <p:nvPr>
            <p:ph idx="12" type="sldNum"/>
          </p:nvPr>
        </p:nvSpPr>
        <p:spPr>
          <a:xfrm>
            <a:off x="4021293" y="9721107"/>
            <a:ext cx="3076364"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228584da1b7_0_68:notes"/>
          <p:cNvSpPr/>
          <p:nvPr>
            <p:ph idx="2" type="sldImg"/>
          </p:nvPr>
        </p:nvSpPr>
        <p:spPr>
          <a:xfrm>
            <a:off x="477838" y="287338"/>
            <a:ext cx="6143625" cy="3455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4" name="Google Shape;154;g228584da1b7_0_68:notes"/>
          <p:cNvSpPr txBox="1"/>
          <p:nvPr>
            <p:ph idx="1" type="body"/>
          </p:nvPr>
        </p:nvSpPr>
        <p:spPr>
          <a:xfrm>
            <a:off x="479104" y="3888000"/>
            <a:ext cx="6141080" cy="5961900"/>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b="1" lang="de-DE">
                <a:solidFill>
                  <a:srgbClr val="000000"/>
                </a:solidFill>
                <a:latin typeface="Calibri"/>
                <a:ea typeface="Calibri"/>
                <a:cs typeface="Calibri"/>
                <a:sym typeface="Calibri"/>
              </a:rPr>
              <a:t>Beschreibung:</a:t>
            </a:r>
            <a:endParaRPr b="1">
              <a:latin typeface="Calibri"/>
              <a:ea typeface="Calibri"/>
              <a:cs typeface="Calibri"/>
              <a:sym typeface="Calibri"/>
            </a:endParaRPr>
          </a:p>
          <a:p>
            <a:pPr indent="0" lvl="0" marL="0" rtl="0" algn="l">
              <a:lnSpc>
                <a:spcPct val="100000"/>
              </a:lnSpc>
              <a:spcBef>
                <a:spcPts val="0"/>
              </a:spcBef>
              <a:spcAft>
                <a:spcPts val="0"/>
              </a:spcAft>
              <a:buSzPts val="1400"/>
              <a:buNone/>
            </a:pPr>
            <a:r>
              <a:rPr lang="de-DE">
                <a:solidFill>
                  <a:srgbClr val="000000"/>
                </a:solidFill>
                <a:latin typeface="Calibri"/>
                <a:ea typeface="Calibri"/>
                <a:cs typeface="Calibri"/>
                <a:sym typeface="Calibri"/>
              </a:rPr>
              <a:t>Ein nachhaltiges Chemikalienmanagement im Betrieb als Ganzes oder bei einem Versuchsaufbau trägt dazu bei, dass Mitarbeitende einem geringeren Risiko ausgesetzt sind, weniger Schadstoffe sowohl durch die Anwendung des Stoffes als auch entlang der Lieferkette in Umweltmedien eingetragen werden und Umwelt- und Sozialstandards eingehalten werden. Mit zunehmendem Problembewusstsein der Bevölkerung wird die Verwendung nachhaltiger Chemikalien eine höhere Akzeptanz in der Öffentlichkeit erzielen und auch wirtschaftliche Vorteile mit sich bringen (z. B. durch reduziertes Risikomanagement und Verringerung nachgelagerter Umweltschutzmaßnahmen) (UBA 2016).</a:t>
            </a:r>
            <a:endParaRPr b="1">
              <a:solidFill>
                <a:srgbClr val="1155CC"/>
              </a:solidFill>
              <a:latin typeface="Calibri"/>
              <a:ea typeface="Calibri"/>
              <a:cs typeface="Calibri"/>
              <a:sym typeface="Calibri"/>
            </a:endParaRPr>
          </a:p>
          <a:p>
            <a:pPr indent="0" lvl="0" marL="0" rtl="0" algn="l">
              <a:lnSpc>
                <a:spcPct val="100000"/>
              </a:lnSpc>
              <a:spcBef>
                <a:spcPts val="0"/>
              </a:spcBef>
              <a:spcAft>
                <a:spcPts val="0"/>
              </a:spcAft>
              <a:buSzPts val="1400"/>
              <a:buNone/>
            </a:pPr>
            <a:r>
              <a:rPr lang="de-DE">
                <a:solidFill>
                  <a:srgbClr val="000000"/>
                </a:solidFill>
                <a:latin typeface="Calibri"/>
                <a:ea typeface="Calibri"/>
                <a:cs typeface="Calibri"/>
                <a:sym typeface="Calibri"/>
              </a:rPr>
              <a:t>Nachhaltigkeitsaspekte bei der  Stoff- und Materialauswahl sowie beim Einsatz von Chemikalien bei der Planung und Durchführung von Versuchen oder der Herstellung von Produkten zu berücksichtigen, trägt langfristig dazu bei, weniger Schadstoffe in die Umweltmedien einzutragen und ressourcen- und klimaschonend zu Wirtschaften.</a:t>
            </a:r>
            <a:endParaRPr>
              <a:latin typeface="Calibri"/>
              <a:ea typeface="Calibri"/>
              <a:cs typeface="Calibri"/>
              <a:sym typeface="Calibri"/>
            </a:endParaRPr>
          </a:p>
          <a:p>
            <a:pPr indent="0" lvl="0" marL="0" rtl="0" algn="l">
              <a:lnSpc>
                <a:spcPct val="100000"/>
              </a:lnSpc>
              <a:spcBef>
                <a:spcPts val="0"/>
              </a:spcBef>
              <a:spcAft>
                <a:spcPts val="0"/>
              </a:spcAft>
              <a:buSzPts val="1400"/>
              <a:buNone/>
            </a:pPr>
            <a:r>
              <a:t/>
            </a:r>
            <a:endParaRPr b="1">
              <a:solidFill>
                <a:srgbClr val="000000"/>
              </a:solidFill>
              <a:latin typeface="Calibri"/>
              <a:ea typeface="Calibri"/>
              <a:cs typeface="Calibri"/>
              <a:sym typeface="Calibri"/>
            </a:endParaRPr>
          </a:p>
          <a:p>
            <a:pPr indent="0" lvl="0" marL="0" rtl="0" algn="l">
              <a:lnSpc>
                <a:spcPct val="100000"/>
              </a:lnSpc>
              <a:spcBef>
                <a:spcPts val="0"/>
              </a:spcBef>
              <a:spcAft>
                <a:spcPts val="0"/>
              </a:spcAft>
              <a:buSzPts val="1400"/>
              <a:buNone/>
            </a:pPr>
            <a:r>
              <a:rPr b="1" lang="de-DE">
                <a:solidFill>
                  <a:srgbClr val="000000"/>
                </a:solidFill>
                <a:latin typeface="Calibri"/>
                <a:ea typeface="Calibri"/>
                <a:cs typeface="Calibri"/>
                <a:sym typeface="Calibri"/>
              </a:rPr>
              <a:t>Aufgaben:</a:t>
            </a:r>
            <a:endParaRPr>
              <a:latin typeface="Calibri"/>
              <a:ea typeface="Calibri"/>
              <a:cs typeface="Calibri"/>
              <a:sym typeface="Calibri"/>
            </a:endParaRPr>
          </a:p>
          <a:p>
            <a:pPr indent="-171450" lvl="0" marL="171450" rtl="0" algn="l">
              <a:lnSpc>
                <a:spcPct val="100000"/>
              </a:lnSpc>
              <a:spcBef>
                <a:spcPts val="0"/>
              </a:spcBef>
              <a:spcAft>
                <a:spcPts val="0"/>
              </a:spcAft>
              <a:buSzPts val="1440"/>
              <a:buFont typeface="Arial"/>
              <a:buChar char="•"/>
            </a:pPr>
            <a:r>
              <a:rPr lang="de-DE">
                <a:solidFill>
                  <a:schemeClr val="dk1"/>
                </a:solidFill>
                <a:latin typeface="Calibri"/>
                <a:ea typeface="Calibri"/>
                <a:cs typeface="Calibri"/>
                <a:sym typeface="Calibri"/>
              </a:rPr>
              <a:t>Wählen Sie eine Chemikalie aus, die Sie in Ihrem Betrieb oder in der Berufsschule vorfinden (z. B. Ammoniak, Schwefelsäure, Salpetersäure, Königswasser, Bariumchlorid)</a:t>
            </a:r>
            <a:endParaRPr>
              <a:latin typeface="Calibri"/>
              <a:ea typeface="Calibri"/>
              <a:cs typeface="Calibri"/>
              <a:sym typeface="Calibri"/>
            </a:endParaRPr>
          </a:p>
          <a:p>
            <a:pPr indent="-171450" lvl="0" marL="171450" rtl="0" algn="l">
              <a:lnSpc>
                <a:spcPct val="100000"/>
              </a:lnSpc>
              <a:spcBef>
                <a:spcPts val="0"/>
              </a:spcBef>
              <a:spcAft>
                <a:spcPts val="0"/>
              </a:spcAft>
              <a:buSzPts val="1440"/>
              <a:buFont typeface="Arial"/>
              <a:buChar char="•"/>
            </a:pPr>
            <a:r>
              <a:rPr lang="de-DE">
                <a:solidFill>
                  <a:schemeClr val="dk1"/>
                </a:solidFill>
                <a:latin typeface="Calibri"/>
                <a:ea typeface="Calibri"/>
                <a:cs typeface="Calibri"/>
                <a:sym typeface="Calibri"/>
              </a:rPr>
              <a:t>Prüfen Sie Alternativen anhand der Grundsätze.</a:t>
            </a:r>
            <a:endParaRPr>
              <a:latin typeface="Calibri"/>
              <a:ea typeface="Calibri"/>
              <a:cs typeface="Calibri"/>
              <a:sym typeface="Calibri"/>
            </a:endParaRPr>
          </a:p>
          <a:p>
            <a:pPr indent="-171450" lvl="0" marL="171450" rtl="0" algn="l">
              <a:lnSpc>
                <a:spcPct val="100000"/>
              </a:lnSpc>
              <a:spcBef>
                <a:spcPts val="0"/>
              </a:spcBef>
              <a:spcAft>
                <a:spcPts val="0"/>
              </a:spcAft>
              <a:buSzPts val="1440"/>
              <a:buFont typeface="Arial"/>
              <a:buChar char="•"/>
            </a:pPr>
            <a:r>
              <a:rPr lang="de-DE">
                <a:solidFill>
                  <a:schemeClr val="dk1"/>
                </a:solidFill>
                <a:latin typeface="Calibri"/>
                <a:ea typeface="Calibri"/>
                <a:cs typeface="Calibri"/>
                <a:sym typeface="Calibri"/>
              </a:rPr>
              <a:t>Welcher Grundsatz ist schwierig in der Umsetzung und warum?</a:t>
            </a:r>
            <a:endParaRPr>
              <a:solidFill>
                <a:srgbClr val="000000"/>
              </a:solidFill>
              <a:latin typeface="Calibri"/>
              <a:ea typeface="Calibri"/>
              <a:cs typeface="Calibri"/>
              <a:sym typeface="Calibri"/>
            </a:endParaRPr>
          </a:p>
          <a:p>
            <a:pPr indent="0" lvl="0" marL="0" rtl="0" algn="l">
              <a:lnSpc>
                <a:spcPct val="100000"/>
              </a:lnSpc>
              <a:spcBef>
                <a:spcPts val="0"/>
              </a:spcBef>
              <a:spcAft>
                <a:spcPts val="0"/>
              </a:spcAft>
              <a:buSzPts val="1400"/>
              <a:buNone/>
            </a:pPr>
            <a:r>
              <a:t/>
            </a:r>
            <a:endParaRPr>
              <a:solidFill>
                <a:srgbClr val="000000"/>
              </a:solidFill>
              <a:latin typeface="Calibri"/>
              <a:ea typeface="Calibri"/>
              <a:cs typeface="Calibri"/>
              <a:sym typeface="Calibri"/>
            </a:endParaRPr>
          </a:p>
          <a:p>
            <a:pPr indent="0" lvl="0" marL="0" rtl="0" algn="l">
              <a:lnSpc>
                <a:spcPct val="100000"/>
              </a:lnSpc>
              <a:spcBef>
                <a:spcPts val="0"/>
              </a:spcBef>
              <a:spcAft>
                <a:spcPts val="0"/>
              </a:spcAft>
              <a:buSzPts val="1400"/>
              <a:buNone/>
            </a:pPr>
            <a:r>
              <a:rPr b="1" lang="de-DE">
                <a:solidFill>
                  <a:srgbClr val="000000"/>
                </a:solidFill>
                <a:latin typeface="Calibri"/>
                <a:ea typeface="Calibri"/>
                <a:cs typeface="Calibri"/>
                <a:sym typeface="Calibri"/>
              </a:rPr>
              <a:t>Quelle:</a:t>
            </a:r>
            <a:endParaRPr>
              <a:solidFill>
                <a:srgbClr val="000000"/>
              </a:solidFill>
              <a:latin typeface="Calibri"/>
              <a:ea typeface="Calibri"/>
              <a:cs typeface="Calibri"/>
              <a:sym typeface="Calibri"/>
            </a:endParaRPr>
          </a:p>
          <a:p>
            <a:pPr indent="-171450" lvl="0" marL="171450" rtl="0" algn="l">
              <a:lnSpc>
                <a:spcPct val="100000"/>
              </a:lnSpc>
              <a:spcBef>
                <a:spcPts val="0"/>
              </a:spcBef>
              <a:spcAft>
                <a:spcPts val="0"/>
              </a:spcAft>
              <a:buSzPts val="1400"/>
              <a:buFont typeface="Arial"/>
              <a:buChar char="•"/>
            </a:pPr>
            <a:r>
              <a:rPr lang="de-DE" sz="1100">
                <a:solidFill>
                  <a:srgbClr val="000000"/>
                </a:solidFill>
                <a:latin typeface="Calibri"/>
                <a:ea typeface="Calibri"/>
                <a:cs typeface="Calibri"/>
                <a:sym typeface="Calibri"/>
              </a:rPr>
              <a:t>UBA Umweltbundesamt (2016): Leitfaden Nachhaltige Chemikalien. Eine Entscheidungshilfe für Stoffhersteller, Formulierer und Endanwender von Chemikalien. Online: </a:t>
            </a:r>
            <a:r>
              <a:rPr lang="de-DE" sz="1100" u="sng">
                <a:solidFill>
                  <a:srgbClr val="1155CC"/>
                </a:solidFill>
                <a:latin typeface="Calibri"/>
                <a:ea typeface="Calibri"/>
                <a:cs typeface="Calibri"/>
                <a:sym typeface="Calibri"/>
                <a:hlinkClick r:id="rId2">
                  <a:extLst>
                    <a:ext uri="{A12FA001-AC4F-418D-AE19-62706E023703}">
                      <ahyp:hlinkClr val="tx"/>
                    </a:ext>
                  </a:extLst>
                </a:hlinkClick>
              </a:rPr>
              <a:t>https://www.umweltbundesamt.de/sites/default/files/medien/1968/publikationen/161215_uba_fb_chemikalien_dt_bf.pdf</a:t>
            </a:r>
            <a:endParaRPr i="0" sz="1100" u="none" strike="noStrike">
              <a:solidFill>
                <a:srgbClr val="000000"/>
              </a:solidFill>
              <a:latin typeface="Calibri"/>
              <a:ea typeface="Calibri"/>
              <a:cs typeface="Calibri"/>
              <a:sym typeface="Calibri"/>
            </a:endParaRPr>
          </a:p>
        </p:txBody>
      </p:sp>
      <p:sp>
        <p:nvSpPr>
          <p:cNvPr id="155" name="Google Shape;155;g228584da1b7_0_68:notes"/>
          <p:cNvSpPr txBox="1"/>
          <p:nvPr>
            <p:ph idx="12" type="sldNum"/>
          </p:nvPr>
        </p:nvSpPr>
        <p:spPr>
          <a:xfrm>
            <a:off x="4021293" y="9721107"/>
            <a:ext cx="3076364"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228584da1b7_0_573:notes"/>
          <p:cNvSpPr/>
          <p:nvPr>
            <p:ph idx="2" type="sldImg"/>
          </p:nvPr>
        </p:nvSpPr>
        <p:spPr>
          <a:xfrm>
            <a:off x="477838" y="287338"/>
            <a:ext cx="6143625" cy="3455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3" name="Google Shape;173;g228584da1b7_0_573:notes"/>
          <p:cNvSpPr txBox="1"/>
          <p:nvPr>
            <p:ph idx="1" type="body"/>
          </p:nvPr>
        </p:nvSpPr>
        <p:spPr>
          <a:xfrm>
            <a:off x="479104" y="3888001"/>
            <a:ext cx="6141092" cy="5397869"/>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b="1" lang="de-DE">
                <a:latin typeface="Calibri"/>
                <a:ea typeface="Calibri"/>
                <a:cs typeface="Calibri"/>
                <a:sym typeface="Calibri"/>
              </a:rPr>
              <a:t>Beschreibung:</a:t>
            </a:r>
            <a:endParaRPr b="1">
              <a:latin typeface="Calibri"/>
              <a:ea typeface="Calibri"/>
              <a:cs typeface="Calibri"/>
              <a:sym typeface="Calibri"/>
            </a:endParaRPr>
          </a:p>
          <a:p>
            <a:pPr indent="0" lvl="0" marL="0" rtl="0" algn="l">
              <a:lnSpc>
                <a:spcPct val="100000"/>
              </a:lnSpc>
              <a:spcBef>
                <a:spcPts val="0"/>
              </a:spcBef>
              <a:spcAft>
                <a:spcPts val="0"/>
              </a:spcAft>
              <a:buClr>
                <a:schemeClr val="dk1"/>
              </a:buClr>
              <a:buSzPts val="1400"/>
              <a:buFont typeface="Arial"/>
              <a:buNone/>
            </a:pPr>
            <a:r>
              <a:rPr lang="de-DE">
                <a:latin typeface="Calibri"/>
                <a:ea typeface="Calibri"/>
                <a:cs typeface="Calibri"/>
                <a:sym typeface="Calibri"/>
              </a:rPr>
              <a:t>Die gemeinnützige My Green Lab Gesellschaft vergibt seit 2018 in der EU das ACT-Nachhaltigkeitssiegel. Die Abkürzung ACT steht für Accountability, Consistency, and Transparency, zu deutsch: Verantwortlichkeit, Konsistenz und Transparenz.  Das ATC-Label wurde gegründet, um Einkaufsabteilungen in Laboren die Möglichkeit zu geben, zu den Zielen von Kohlenstoff-Neutralität und Nullabfall beitragen zu können. Das ACT-Label bewertet verschiedene Umweltverträglichkeits-Kriterien (s.g. Environmental Impact Factors) über die einzelnen Lebenszyklus Abschnitte der zertifizierten Laborprodukte, darunter Chemikalien und Reagenzien inkl. biotechnologischer Erzeugnisse (Antikörper, Co-Enzymen etc.). Ebenso Verbrauchsmaterialien (Agarose-Gele, Reaktionsröhrchen, Pipettenspitzen etc.) sowie Laborgeräte (Pipetten, Messbecher, Spektrometer, Gefriergeräte etc.) (gesamte ACT-Produktpalette https://actdatabase.mygreenlab.org/). Unabhängige Prüferinnen und Prüfer analysieren die Umweltwirkungen der  Lebenszyklus-Abschnitte Herstellung, Nutzung (nur bei Laborgeräten) und Verwertbarkeit des Produktes nach dessen Lebensende.</a:t>
            </a:r>
            <a:endParaRPr>
              <a:latin typeface="Calibri"/>
              <a:ea typeface="Calibri"/>
              <a:cs typeface="Calibri"/>
              <a:sym typeface="Calibri"/>
            </a:endParaRPr>
          </a:p>
          <a:p>
            <a:pPr indent="0" lvl="0" marL="0" rtl="0" algn="l">
              <a:lnSpc>
                <a:spcPct val="100000"/>
              </a:lnSpc>
              <a:spcBef>
                <a:spcPts val="0"/>
              </a:spcBef>
              <a:spcAft>
                <a:spcPts val="0"/>
              </a:spcAft>
              <a:buClr>
                <a:schemeClr val="dk1"/>
              </a:buClr>
              <a:buSzPts val="1400"/>
              <a:buFont typeface="Arial"/>
              <a:buNone/>
            </a:pPr>
            <a:r>
              <a:t/>
            </a:r>
            <a:endParaRPr b="1">
              <a:latin typeface="Calibri"/>
              <a:ea typeface="Calibri"/>
              <a:cs typeface="Calibri"/>
              <a:sym typeface="Calibri"/>
            </a:endParaRPr>
          </a:p>
          <a:p>
            <a:pPr indent="0" lvl="0" marL="0" rtl="0" algn="l">
              <a:lnSpc>
                <a:spcPct val="100000"/>
              </a:lnSpc>
              <a:spcBef>
                <a:spcPts val="0"/>
              </a:spcBef>
              <a:spcAft>
                <a:spcPts val="0"/>
              </a:spcAft>
              <a:buClr>
                <a:schemeClr val="dk1"/>
              </a:buClr>
              <a:buSzPts val="1400"/>
              <a:buFont typeface="Arial"/>
              <a:buNone/>
            </a:pPr>
            <a:r>
              <a:rPr b="1" lang="de-DE">
                <a:latin typeface="Calibri"/>
                <a:ea typeface="Calibri"/>
                <a:cs typeface="Calibri"/>
                <a:sym typeface="Calibri"/>
              </a:rPr>
              <a:t>Aufgabe:</a:t>
            </a:r>
            <a:endParaRPr>
              <a:latin typeface="Calibri"/>
              <a:ea typeface="Calibri"/>
              <a:cs typeface="Calibri"/>
              <a:sym typeface="Calibri"/>
            </a:endParaRPr>
          </a:p>
          <a:p>
            <a:pPr indent="-171450" lvl="0" marL="177800" rtl="0" algn="l">
              <a:lnSpc>
                <a:spcPct val="100000"/>
              </a:lnSpc>
              <a:spcBef>
                <a:spcPts val="0"/>
              </a:spcBef>
              <a:spcAft>
                <a:spcPts val="0"/>
              </a:spcAft>
              <a:buClr>
                <a:schemeClr val="dk1"/>
              </a:buClr>
              <a:buSzPts val="1200"/>
              <a:buFont typeface="Arial"/>
              <a:buChar char="•"/>
            </a:pPr>
            <a:r>
              <a:rPr lang="de-DE">
                <a:latin typeface="Calibri"/>
                <a:ea typeface="Calibri"/>
                <a:cs typeface="Calibri"/>
                <a:sym typeface="Calibri"/>
              </a:rPr>
              <a:t>Achten Sie beim Einkauf auf Nachhaltigkeitskriterien? </a:t>
            </a:r>
            <a:endParaRPr>
              <a:latin typeface="Calibri"/>
              <a:ea typeface="Calibri"/>
              <a:cs typeface="Calibri"/>
              <a:sym typeface="Calibri"/>
            </a:endParaRPr>
          </a:p>
          <a:p>
            <a:pPr indent="-171450" lvl="0" marL="177800" rtl="0" algn="l">
              <a:lnSpc>
                <a:spcPct val="100000"/>
              </a:lnSpc>
              <a:spcBef>
                <a:spcPts val="0"/>
              </a:spcBef>
              <a:spcAft>
                <a:spcPts val="0"/>
              </a:spcAft>
              <a:buClr>
                <a:schemeClr val="dk1"/>
              </a:buClr>
              <a:buSzPts val="1200"/>
              <a:buFont typeface="Arial"/>
              <a:buChar char="•"/>
            </a:pPr>
            <a:r>
              <a:rPr lang="de-DE">
                <a:latin typeface="Calibri"/>
                <a:ea typeface="Calibri"/>
                <a:cs typeface="Calibri"/>
                <a:sym typeface="Calibri"/>
              </a:rPr>
              <a:t>Gibt es Nachhaltigkeitskriterien die aus Ihrer Sicht wichtiger sind, als andere?</a:t>
            </a:r>
            <a:endParaRPr>
              <a:latin typeface="Calibri"/>
              <a:ea typeface="Calibri"/>
              <a:cs typeface="Calibri"/>
              <a:sym typeface="Calibri"/>
            </a:endParaRPr>
          </a:p>
          <a:p>
            <a:pPr indent="-171450" lvl="0" marL="177800" rtl="0" algn="l">
              <a:lnSpc>
                <a:spcPct val="100000"/>
              </a:lnSpc>
              <a:spcBef>
                <a:spcPts val="0"/>
              </a:spcBef>
              <a:spcAft>
                <a:spcPts val="0"/>
              </a:spcAft>
              <a:buClr>
                <a:schemeClr val="dk1"/>
              </a:buClr>
              <a:buSzPts val="1200"/>
              <a:buFont typeface="Arial"/>
              <a:buChar char="•"/>
            </a:pPr>
            <a:r>
              <a:rPr lang="de-DE">
                <a:latin typeface="Calibri"/>
                <a:ea typeface="Calibri"/>
                <a:cs typeface="Calibri"/>
                <a:sym typeface="Calibri"/>
              </a:rPr>
              <a:t>Welche anderen Kriterien werden im Einkaufsprozess mehr oder weniger stark berücksichtigt, als die Nachhaltigkeit?</a:t>
            </a:r>
            <a:endParaRPr>
              <a:latin typeface="Calibri"/>
              <a:ea typeface="Calibri"/>
              <a:cs typeface="Calibri"/>
              <a:sym typeface="Calibri"/>
            </a:endParaRPr>
          </a:p>
          <a:p>
            <a:pPr indent="-171450" lvl="0" marL="177800" rtl="0" algn="l">
              <a:lnSpc>
                <a:spcPct val="100000"/>
              </a:lnSpc>
              <a:spcBef>
                <a:spcPts val="0"/>
              </a:spcBef>
              <a:spcAft>
                <a:spcPts val="0"/>
              </a:spcAft>
              <a:buClr>
                <a:schemeClr val="dk1"/>
              </a:buClr>
              <a:buSzPts val="1200"/>
              <a:buFont typeface="Arial"/>
              <a:buChar char="•"/>
            </a:pPr>
            <a:r>
              <a:rPr lang="de-DE">
                <a:latin typeface="Calibri"/>
                <a:ea typeface="Calibri"/>
                <a:cs typeface="Calibri"/>
                <a:sym typeface="Calibri"/>
              </a:rPr>
              <a:t>Bestellen Sie gemeinsam mit anderen Abteilungen um Transporte zu verringern?</a:t>
            </a:r>
            <a:endParaRPr>
              <a:latin typeface="Calibri"/>
              <a:ea typeface="Calibri"/>
              <a:cs typeface="Calibri"/>
              <a:sym typeface="Calibri"/>
            </a:endParaRPr>
          </a:p>
          <a:p>
            <a:pPr indent="-171450" lvl="0" marL="177800" rtl="0" algn="l">
              <a:lnSpc>
                <a:spcPct val="100000"/>
              </a:lnSpc>
              <a:spcBef>
                <a:spcPts val="0"/>
              </a:spcBef>
              <a:spcAft>
                <a:spcPts val="0"/>
              </a:spcAft>
              <a:buClr>
                <a:schemeClr val="dk1"/>
              </a:buClr>
              <a:buSzPts val="1200"/>
              <a:buFont typeface="Arial"/>
              <a:buChar char="•"/>
            </a:pPr>
            <a:r>
              <a:rPr lang="de-DE">
                <a:latin typeface="Calibri"/>
                <a:ea typeface="Calibri"/>
                <a:cs typeface="Calibri"/>
                <a:sym typeface="Calibri"/>
              </a:rPr>
              <a:t>Teilen Sie im Betrieb selten genutzte Chemikalien, Materialien und Geräte zwischen verschiedenen Abteilungen?</a:t>
            </a:r>
            <a:endParaRPr>
              <a:latin typeface="Calibri"/>
              <a:ea typeface="Calibri"/>
              <a:cs typeface="Calibri"/>
              <a:sym typeface="Calibri"/>
            </a:endParaRPr>
          </a:p>
          <a:p>
            <a:pPr indent="0" lvl="0" marL="0" rtl="0" algn="l">
              <a:lnSpc>
                <a:spcPct val="100000"/>
              </a:lnSpc>
              <a:spcBef>
                <a:spcPts val="0"/>
              </a:spcBef>
              <a:spcAft>
                <a:spcPts val="0"/>
              </a:spcAft>
              <a:buClr>
                <a:schemeClr val="dk1"/>
              </a:buClr>
              <a:buSzPts val="1400"/>
              <a:buFont typeface="Arial"/>
              <a:buNone/>
            </a:pPr>
            <a:r>
              <a:t/>
            </a:r>
            <a:endParaRPr>
              <a:latin typeface="Calibri"/>
              <a:ea typeface="Calibri"/>
              <a:cs typeface="Calibri"/>
              <a:sym typeface="Calibri"/>
            </a:endParaRPr>
          </a:p>
          <a:p>
            <a:pPr indent="0" lvl="0" marL="0" rtl="0" algn="l">
              <a:lnSpc>
                <a:spcPct val="100000"/>
              </a:lnSpc>
              <a:spcBef>
                <a:spcPts val="0"/>
              </a:spcBef>
              <a:spcAft>
                <a:spcPts val="0"/>
              </a:spcAft>
              <a:buClr>
                <a:schemeClr val="dk1"/>
              </a:buClr>
              <a:buSzPts val="1400"/>
              <a:buFont typeface="Arial"/>
              <a:buNone/>
            </a:pPr>
            <a:r>
              <a:rPr b="1" lang="de-DE">
                <a:latin typeface="Calibri"/>
                <a:ea typeface="Calibri"/>
                <a:cs typeface="Calibri"/>
                <a:sym typeface="Calibri"/>
              </a:rPr>
              <a:t>Quelle:</a:t>
            </a:r>
            <a:endParaRPr>
              <a:latin typeface="Calibri"/>
              <a:ea typeface="Calibri"/>
              <a:cs typeface="Calibri"/>
              <a:sym typeface="Calibri"/>
            </a:endParaRPr>
          </a:p>
          <a:p>
            <a:pPr indent="-171450" lvl="0" marL="171450" rtl="0" algn="l">
              <a:lnSpc>
                <a:spcPct val="100000"/>
              </a:lnSpc>
              <a:spcBef>
                <a:spcPts val="0"/>
              </a:spcBef>
              <a:spcAft>
                <a:spcPts val="0"/>
              </a:spcAft>
              <a:buClr>
                <a:schemeClr val="dk1"/>
              </a:buClr>
              <a:buSzPts val="1100"/>
              <a:buFont typeface="Arial"/>
              <a:buChar char="•"/>
            </a:pPr>
            <a:r>
              <a:rPr lang="de-DE" sz="1100">
                <a:latin typeface="Calibri"/>
                <a:ea typeface="Calibri"/>
                <a:cs typeface="Calibri"/>
                <a:sym typeface="Calibri"/>
              </a:rPr>
              <a:t>My Green Lab (2021): ACT Label Verification Guide - Version 1.1. Stand November 2021. Online: https://act.mygreenlab.org/uploads/2/1/9/4/21945752/2021_act_standard-final-small-_nov_2021.pdf</a:t>
            </a:r>
            <a:endParaRPr sz="1100">
              <a:latin typeface="Calibri"/>
              <a:ea typeface="Calibri"/>
              <a:cs typeface="Calibri"/>
              <a:sym typeface="Calibri"/>
            </a:endParaRPr>
          </a:p>
        </p:txBody>
      </p:sp>
      <p:sp>
        <p:nvSpPr>
          <p:cNvPr id="174" name="Google Shape;174;g228584da1b7_0_573:notes"/>
          <p:cNvSpPr txBox="1"/>
          <p:nvPr>
            <p:ph idx="12" type="sldNum"/>
          </p:nvPr>
        </p:nvSpPr>
        <p:spPr>
          <a:xfrm>
            <a:off x="4021293" y="9721107"/>
            <a:ext cx="3076364"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228584da1b7_0_604:notes"/>
          <p:cNvSpPr/>
          <p:nvPr>
            <p:ph idx="2" type="sldImg"/>
          </p:nvPr>
        </p:nvSpPr>
        <p:spPr>
          <a:xfrm>
            <a:off x="477838" y="287338"/>
            <a:ext cx="6143625" cy="3455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6" name="Google Shape;196;g228584da1b7_0_604:notes"/>
          <p:cNvSpPr txBox="1"/>
          <p:nvPr>
            <p:ph idx="1" type="body"/>
          </p:nvPr>
        </p:nvSpPr>
        <p:spPr>
          <a:xfrm>
            <a:off x="479103" y="3887999"/>
            <a:ext cx="6141093" cy="6346613"/>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Clr>
                <a:schemeClr val="dk1"/>
              </a:buClr>
              <a:buSzPts val="1100"/>
              <a:buFont typeface="Arial"/>
              <a:buNone/>
            </a:pPr>
            <a:r>
              <a:rPr b="1" lang="de-DE" sz="1100"/>
              <a:t>Beschreibung:</a:t>
            </a:r>
            <a:endParaRPr b="1" sz="1100"/>
          </a:p>
          <a:p>
            <a:pPr indent="0" lvl="0" marL="0" rtl="0" algn="l">
              <a:lnSpc>
                <a:spcPct val="100000"/>
              </a:lnSpc>
              <a:spcBef>
                <a:spcPts val="0"/>
              </a:spcBef>
              <a:spcAft>
                <a:spcPts val="0"/>
              </a:spcAft>
              <a:buSzPts val="1400"/>
              <a:buNone/>
            </a:pPr>
            <a:r>
              <a:rPr lang="de-DE" sz="1100"/>
              <a:t>Die Nachhaltigkeitsstrategie “Konsistenz” beschreibt die Abkehr von einer fossilen Rohstoffbasis und Hinwendung zu einer nachwachsenden Rohstoffbasis. So können Umweltschäden verringert werden, da nachwachsende Rohstoffe mit deutlich weniger THG-Emissionen verbunden sind. Bilanziell entstehen THG-Emissionen nachwachsender Rohstoffe nur durch den Betrieb von Maschinen und Prozessen, die zum Anbau, der Ernte und Weiterverarbeitung der nachwachsenden Rohstoffe genutzt werden. Wird die Energie für diese Arbeitsschritte und die Bereitstellung der Arbeitsmittel ausschließlich erneuerbar erzeugt, können nachwachsende Rohstoffe THG-neutral genutzt werden. Der Zielkonflikt hier: Nachwachsende Rohstoffe wachsen auf Böden, die auch für die Erzeugung von Nahrungs- und Futtermitteln benötigt werden.</a:t>
            </a:r>
            <a:endParaRPr sz="1100"/>
          </a:p>
          <a:p>
            <a:pPr indent="0" lvl="0" marL="0" rtl="0" algn="l">
              <a:lnSpc>
                <a:spcPct val="100000"/>
              </a:lnSpc>
              <a:spcBef>
                <a:spcPts val="0"/>
              </a:spcBef>
              <a:spcAft>
                <a:spcPts val="0"/>
              </a:spcAft>
              <a:buSzPts val="1400"/>
              <a:buNone/>
            </a:pPr>
            <a:r>
              <a:rPr lang="de-DE" sz="1100"/>
              <a:t>Bei der Nachhaltigkeitsstrategie „Suffizienz“ geht es insbesondere um den Verzicht auf den Konsum von umweltschädlichen Produkten. Zielkonflikte ergeben sich hinsichtlich der freien Entscheidungssouveränität der Konsumentinnen und Konsumenten und einem möglicherweise wahrgenommener Verlust an Wohlstand und Lebensqualität, wenn gewünschte und gewohnte Produkte aus dem Markt verschwinden. Suffizienz auf der Ebene der Produktion betrifft den Verzicht auf die Herstellung von Produkten mit negativen Umweltfolgen, beispielsweise Einwegkunststoffprodukten mit einer kurzen Lebensdauer oder Lifestyleprodukte wie Beauty- und Kosmetikprodukte, die ebenfalls nach kurzer Nutzung zu Abfall werden. Hier besteht zwischen angestrebter wirtschaftlicher Prosperität und der damit verbundenen unternehmerischen Freiheit auf der einen Seite und einer erzielbaren Umweltschonung auf der anderen Seite ein Zielkonflikt.</a:t>
            </a:r>
            <a:endParaRPr sz="1100"/>
          </a:p>
          <a:p>
            <a:pPr indent="0" lvl="0" marL="0" rtl="0" algn="l">
              <a:lnSpc>
                <a:spcPct val="100000"/>
              </a:lnSpc>
              <a:spcBef>
                <a:spcPts val="0"/>
              </a:spcBef>
              <a:spcAft>
                <a:spcPts val="0"/>
              </a:spcAft>
              <a:buSzPts val="1400"/>
              <a:buNone/>
            </a:pPr>
            <a:r>
              <a:rPr lang="de-DE" sz="1100"/>
              <a:t>Das Chemikalienleasing ist ein Geschäftsmodell, das letztlich alle Strategien berücksichtigt: Weniger Materialverbrauch, kein Abfall (Suffizienz), da wiederverwertbare Lösungsmittel eingesetzt werden (Konsistenz). Durch enge Recyclingwege wird letztlich auch Energie die für Transporte und das Auftrennen von heterogenen Flüssigabfällen gespart (Effizienz).</a:t>
            </a:r>
            <a:endParaRPr sz="1100"/>
          </a:p>
          <a:p>
            <a:pPr indent="0" lvl="0" marL="0" rtl="0" algn="l">
              <a:lnSpc>
                <a:spcPct val="100000"/>
              </a:lnSpc>
              <a:spcBef>
                <a:spcPts val="300"/>
              </a:spcBef>
              <a:spcAft>
                <a:spcPts val="0"/>
              </a:spcAft>
              <a:buClr>
                <a:schemeClr val="dk1"/>
              </a:buClr>
              <a:buSzPts val="1100"/>
              <a:buFont typeface="Arial"/>
              <a:buNone/>
            </a:pPr>
            <a:r>
              <a:rPr b="1" lang="de-DE" sz="1100"/>
              <a:t>Aufgabe:</a:t>
            </a:r>
            <a:endParaRPr sz="1100"/>
          </a:p>
          <a:p>
            <a:pPr indent="-165100" lvl="0" marL="171450" rtl="0" algn="l">
              <a:lnSpc>
                <a:spcPct val="100000"/>
              </a:lnSpc>
              <a:spcBef>
                <a:spcPts val="0"/>
              </a:spcBef>
              <a:spcAft>
                <a:spcPts val="0"/>
              </a:spcAft>
              <a:buClr>
                <a:schemeClr val="dk1"/>
              </a:buClr>
              <a:buSzPts val="1000"/>
              <a:buChar char="•"/>
            </a:pPr>
            <a:r>
              <a:rPr lang="de-DE" sz="1100"/>
              <a:t>Welche Möglichkeiten konsistent zu produzieren, sehen Sie in Ihrem Betrieb?</a:t>
            </a:r>
            <a:endParaRPr sz="1100"/>
          </a:p>
          <a:p>
            <a:pPr indent="-165100" lvl="0" marL="171450" rtl="0" algn="l">
              <a:lnSpc>
                <a:spcPct val="100000"/>
              </a:lnSpc>
              <a:spcBef>
                <a:spcPts val="0"/>
              </a:spcBef>
              <a:spcAft>
                <a:spcPts val="0"/>
              </a:spcAft>
              <a:buClr>
                <a:schemeClr val="dk1"/>
              </a:buClr>
              <a:buSzPts val="1000"/>
              <a:buChar char="•"/>
            </a:pPr>
            <a:r>
              <a:rPr lang="de-DE" sz="1100"/>
              <a:t>Kennen Sie Produkte/Analysen, die mit unterschiedlichen Verfahren er- zeugt werden können (Konsistenz)? Welches Verfahren ist nachhaltiger?</a:t>
            </a:r>
            <a:endParaRPr sz="1100"/>
          </a:p>
          <a:p>
            <a:pPr indent="-165100" lvl="0" marL="171450" rtl="0" algn="l">
              <a:lnSpc>
                <a:spcPct val="100000"/>
              </a:lnSpc>
              <a:spcBef>
                <a:spcPts val="0"/>
              </a:spcBef>
              <a:spcAft>
                <a:spcPts val="0"/>
              </a:spcAft>
              <a:buClr>
                <a:schemeClr val="dk1"/>
              </a:buClr>
              <a:buSzPts val="1000"/>
              <a:buChar char="•"/>
            </a:pPr>
            <a:r>
              <a:rPr lang="de-DE" sz="1100"/>
              <a:t>Auf welche Produkte könnten Sie im Sinne der Suffizienz verzichten? </a:t>
            </a:r>
            <a:endParaRPr sz="1100"/>
          </a:p>
          <a:p>
            <a:pPr indent="-165100" lvl="0" marL="171450" rtl="0" algn="l">
              <a:lnSpc>
                <a:spcPct val="100000"/>
              </a:lnSpc>
              <a:spcBef>
                <a:spcPts val="0"/>
              </a:spcBef>
              <a:spcAft>
                <a:spcPts val="0"/>
              </a:spcAft>
              <a:buClr>
                <a:schemeClr val="dk1"/>
              </a:buClr>
              <a:buSzPts val="1000"/>
              <a:buChar char="•"/>
            </a:pPr>
            <a:r>
              <a:rPr lang="de-DE" sz="1100"/>
              <a:t>Gibt es Produkte der Chemie- und Biotechnologie-Industrie, die Ihrerr Meinung nach im Sinne der Nachhaltigkeit anders (Konsistenz) oder weniger (Suffizienz) produziert werden sollten?</a:t>
            </a:r>
            <a:endParaRPr sz="1100"/>
          </a:p>
          <a:p>
            <a:pPr indent="0" lvl="0" marL="0" rtl="0" algn="l">
              <a:lnSpc>
                <a:spcPct val="100000"/>
              </a:lnSpc>
              <a:spcBef>
                <a:spcPts val="0"/>
              </a:spcBef>
              <a:spcAft>
                <a:spcPts val="0"/>
              </a:spcAft>
              <a:buClr>
                <a:schemeClr val="dk1"/>
              </a:buClr>
              <a:buSzPts val="1100"/>
              <a:buFont typeface="Arial"/>
              <a:buNone/>
            </a:pPr>
            <a:r>
              <a:t/>
            </a:r>
            <a:endParaRPr sz="1100"/>
          </a:p>
          <a:p>
            <a:pPr indent="0" lvl="0" marL="0" rtl="0" algn="l">
              <a:lnSpc>
                <a:spcPct val="100000"/>
              </a:lnSpc>
              <a:spcBef>
                <a:spcPts val="0"/>
              </a:spcBef>
              <a:spcAft>
                <a:spcPts val="0"/>
              </a:spcAft>
              <a:buSzPts val="1400"/>
              <a:buNone/>
            </a:pPr>
            <a:r>
              <a:rPr b="1" lang="de-DE" sz="1100"/>
              <a:t>Quelle:</a:t>
            </a:r>
            <a:endParaRPr b="1" sz="1100"/>
          </a:p>
          <a:p>
            <a:pPr indent="-171450" lvl="0" marL="171450" rtl="0" algn="l">
              <a:lnSpc>
                <a:spcPct val="100000"/>
              </a:lnSpc>
              <a:spcBef>
                <a:spcPts val="0"/>
              </a:spcBef>
              <a:spcAft>
                <a:spcPts val="0"/>
              </a:spcAft>
              <a:buClr>
                <a:schemeClr val="dk1"/>
              </a:buClr>
              <a:buSzPts val="1100"/>
              <a:buFont typeface="Arial"/>
              <a:buChar char="•"/>
            </a:pPr>
            <a:r>
              <a:rPr lang="de-DE" sz="1000"/>
              <a:t>Bund für Umwelt und Naturschutz Deutschland (BUND), Landesverband Baden-Württemberg e.V (o.J.): Nachhaltigkeitsstrategien. Online: https://www.bund-bawue.de/themen/mensch-umwelt/nachhaltigkeit/nachhaltigkeitsstrategien/</a:t>
            </a:r>
            <a:endParaRPr sz="1000"/>
          </a:p>
        </p:txBody>
      </p:sp>
      <p:sp>
        <p:nvSpPr>
          <p:cNvPr id="197" name="Google Shape;197;g228584da1b7_0_604:notes"/>
          <p:cNvSpPr txBox="1"/>
          <p:nvPr>
            <p:ph idx="12" type="sldNum"/>
          </p:nvPr>
        </p:nvSpPr>
        <p:spPr>
          <a:xfrm>
            <a:off x="4029103" y="9721107"/>
            <a:ext cx="3076364"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7:notes"/>
          <p:cNvSpPr/>
          <p:nvPr>
            <p:ph idx="2" type="sldImg"/>
          </p:nvPr>
        </p:nvSpPr>
        <p:spPr>
          <a:xfrm>
            <a:off x="477838" y="287338"/>
            <a:ext cx="6142037" cy="3455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2" name="Google Shape;212;p7:notes"/>
          <p:cNvSpPr txBox="1"/>
          <p:nvPr>
            <p:ph idx="1" type="body"/>
          </p:nvPr>
        </p:nvSpPr>
        <p:spPr>
          <a:xfrm>
            <a:off x="479104" y="3887999"/>
            <a:ext cx="6139505" cy="6346613"/>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b="1" lang="de-DE" sz="1100"/>
              <a:t>Beschreibung:</a:t>
            </a:r>
            <a:endParaRPr sz="1100"/>
          </a:p>
          <a:p>
            <a:pPr indent="0" lvl="0" marL="0" rtl="0" algn="l">
              <a:lnSpc>
                <a:spcPct val="100000"/>
              </a:lnSpc>
              <a:spcBef>
                <a:spcPts val="0"/>
              </a:spcBef>
              <a:spcAft>
                <a:spcPts val="0"/>
              </a:spcAft>
              <a:buSzPts val="1400"/>
              <a:buNone/>
            </a:pPr>
            <a:r>
              <a:rPr lang="de-DE" sz="1100"/>
              <a:t>Der Export chemisch-pharmazeutischer Erzeugnisse (darunter Pharmazeutika, Fein-und Spezialchemikalien, Polymere, Petrochemikalien, anorg. Grundchemikalien, Wasch- und Körperpflegemittel) aus Deutschland in die gesamte Welt nimmt kontinuierlich zu (Statista 2023). Nach Maschinen, Fahrzeugen und Fahrzeugteilen sind chemisch-pharmazeutische Produkte die drittgrößte Exportwarengruppe (rnd 2020). Besonders viele dieser Erzeugnisse werden außerhalb der EU nach USA und Asien exportiert, geringere Mengen auch nach Lateinamerika, Afrika und Australien. Im Ausland gelten z.T. andere Gesundheits- und Umweltschutzstandards, so dass dort z.T. auch chemische Erzeugnisse (bspw. Biozide, Lebensmittelfarbstoffe etc.) eingesetzt werden dürfen, die wegen ihrer Gefährlichkeit in der EU nicht in Verkehr gebracht werden dürfen. Chemisch-pharmazeutische Produkte werden aber auch in großen Mengen nach Deutschland importiert (deutschland.de 2023). Die Folie zeigt den Treibstoffverbrauch von Schiffen und LKW‘s für den Transport von 22 t chemisch-pharmazeutischen und biotechnologischen Produkten. Die meisten Exporte finden in die USA statt, per Schiffscontainer. Einer der größten Häfen der USA ist der Hafen von New York. In obiger Beispielrechnung wird angenommen, ein LKW fährt von einem der größten Chemiestandorte in Deutschland, Ludwigshafen, 650km weit nach Hamburg und noch einmal ebenso weit vom Hafen New York zu einem Kunden für Chemieprodukte in Pittsbrugh. Die Berechnung zeigt, dass der Ferntransport per Schiff geringere Emissionen aufweist, als der Lkw-Transport. </a:t>
            </a:r>
            <a:endParaRPr sz="1100"/>
          </a:p>
          <a:p>
            <a:pPr indent="0" lvl="0" marL="0" rtl="0" algn="l">
              <a:lnSpc>
                <a:spcPct val="100000"/>
              </a:lnSpc>
              <a:spcBef>
                <a:spcPts val="0"/>
              </a:spcBef>
              <a:spcAft>
                <a:spcPts val="0"/>
              </a:spcAft>
              <a:buSzPts val="1400"/>
              <a:buNone/>
            </a:pPr>
            <a:r>
              <a:t/>
            </a:r>
            <a:endParaRPr sz="1100"/>
          </a:p>
          <a:p>
            <a:pPr indent="0" lvl="0" marL="0" rtl="0" algn="l">
              <a:lnSpc>
                <a:spcPct val="100000"/>
              </a:lnSpc>
              <a:spcBef>
                <a:spcPts val="0"/>
              </a:spcBef>
              <a:spcAft>
                <a:spcPts val="0"/>
              </a:spcAft>
              <a:buSzPts val="1400"/>
              <a:buNone/>
            </a:pPr>
            <a:r>
              <a:rPr b="1" lang="de-DE" sz="1100"/>
              <a:t>Aufgabe:</a:t>
            </a:r>
            <a:endParaRPr sz="1100"/>
          </a:p>
          <a:p>
            <a:pPr indent="-298450" lvl="0" marL="457200" rtl="0" algn="l">
              <a:lnSpc>
                <a:spcPct val="100000"/>
              </a:lnSpc>
              <a:spcBef>
                <a:spcPts val="0"/>
              </a:spcBef>
              <a:spcAft>
                <a:spcPts val="0"/>
              </a:spcAft>
              <a:buSzPts val="1100"/>
              <a:buChar char="●"/>
            </a:pPr>
            <a:r>
              <a:rPr lang="de-DE" sz="1100"/>
              <a:t>Berechnen Sie die Emissionen des Transports per LKW eines Produktes, welches Sie aus einem anderen EU-Land oder Asien beziehen.</a:t>
            </a:r>
            <a:endParaRPr sz="1100"/>
          </a:p>
          <a:p>
            <a:pPr indent="-298450" lvl="0" marL="457200" rtl="0" algn="l">
              <a:lnSpc>
                <a:spcPct val="100000"/>
              </a:lnSpc>
              <a:spcBef>
                <a:spcPts val="0"/>
              </a:spcBef>
              <a:spcAft>
                <a:spcPts val="0"/>
              </a:spcAft>
              <a:buSzPts val="1100"/>
              <a:buChar char="●"/>
            </a:pPr>
            <a:r>
              <a:rPr lang="de-DE" sz="1100"/>
              <a:t>Vergleichen Sie dies, mit Ihren Lieferprozessen zu Ihren Kunden.</a:t>
            </a:r>
            <a:endParaRPr sz="1100"/>
          </a:p>
          <a:p>
            <a:pPr indent="0" lvl="0" marL="0" rtl="0" algn="l">
              <a:lnSpc>
                <a:spcPct val="100000"/>
              </a:lnSpc>
              <a:spcBef>
                <a:spcPts val="0"/>
              </a:spcBef>
              <a:spcAft>
                <a:spcPts val="0"/>
              </a:spcAft>
              <a:buSzPts val="1400"/>
              <a:buNone/>
            </a:pPr>
            <a:r>
              <a:t/>
            </a:r>
            <a:endParaRPr sz="1100"/>
          </a:p>
          <a:p>
            <a:pPr indent="0" lvl="0" marL="0" rtl="0" algn="l">
              <a:lnSpc>
                <a:spcPct val="100000"/>
              </a:lnSpc>
              <a:spcBef>
                <a:spcPts val="0"/>
              </a:spcBef>
              <a:spcAft>
                <a:spcPts val="0"/>
              </a:spcAft>
              <a:buSzPts val="1400"/>
              <a:buNone/>
            </a:pPr>
            <a:r>
              <a:rPr b="1" lang="de-DE" sz="1100"/>
              <a:t>Quellen:</a:t>
            </a:r>
            <a:endParaRPr sz="1100"/>
          </a:p>
          <a:p>
            <a:pPr indent="-298450" lvl="0" marL="457200" rtl="0" algn="l">
              <a:lnSpc>
                <a:spcPct val="100000"/>
              </a:lnSpc>
              <a:spcBef>
                <a:spcPts val="0"/>
              </a:spcBef>
              <a:spcAft>
                <a:spcPts val="0"/>
              </a:spcAft>
              <a:buSzPts val="1100"/>
              <a:buChar char="●"/>
            </a:pPr>
            <a:r>
              <a:rPr lang="de-DE" sz="900"/>
              <a:t>deutschland.de (2023): Das Import-Export-Einmaleins. Stand: 11.06.2021</a:t>
            </a:r>
            <a:endParaRPr sz="900"/>
          </a:p>
          <a:p>
            <a:pPr indent="-298450" lvl="0" marL="457200" rtl="0" algn="l">
              <a:lnSpc>
                <a:spcPct val="100000"/>
              </a:lnSpc>
              <a:spcBef>
                <a:spcPts val="0"/>
              </a:spcBef>
              <a:spcAft>
                <a:spcPts val="0"/>
              </a:spcAft>
              <a:buSzPts val="1100"/>
              <a:buChar char="●"/>
            </a:pPr>
            <a:r>
              <a:rPr lang="de-DE" sz="900"/>
              <a:t>rnd (2020): Made in Germany: Was die Welt aus Deutschland kauft. Stand: 09.07.2020. Online: </a:t>
            </a:r>
            <a:r>
              <a:rPr lang="de-DE" sz="900" u="sng">
                <a:solidFill>
                  <a:schemeClr val="hlink"/>
                </a:solidFill>
                <a:hlinkClick r:id="rId2"/>
              </a:rPr>
              <a:t>https://www.rnd.de/wirtschaft/made-in-germany-was-die-welt-aus-deutschland-kauft-EVIREPTUV5E27FPOQIMG2SLTY4.html</a:t>
            </a:r>
            <a:endParaRPr sz="900"/>
          </a:p>
          <a:p>
            <a:pPr indent="-298450" lvl="0" marL="457200" rtl="0" algn="l">
              <a:lnSpc>
                <a:spcPct val="100000"/>
              </a:lnSpc>
              <a:spcBef>
                <a:spcPts val="0"/>
              </a:spcBef>
              <a:spcAft>
                <a:spcPts val="0"/>
              </a:spcAft>
              <a:buSzPts val="1100"/>
              <a:buChar char="●"/>
            </a:pPr>
            <a:r>
              <a:rPr lang="de-DE" sz="900"/>
              <a:t>Statista (2023): Exportwert chemisch-pharmazeutischer Erzeugnisse aus Deutschland nach Sparten in den Jahren 2010 bis 2021. Stand 21.02.2023. Online: </a:t>
            </a:r>
            <a:r>
              <a:rPr lang="de-DE" sz="900" u="sng">
                <a:solidFill>
                  <a:schemeClr val="hlink"/>
                </a:solidFill>
                <a:hlinkClick r:id="rId3"/>
              </a:rPr>
              <a:t>https://de.statista.com/statistik/daten/studie/5529/umfrage/export-chemischer-erzeugnisse-aus-deutschland-nach-sparten/</a:t>
            </a:r>
            <a:endParaRPr sz="900"/>
          </a:p>
          <a:p>
            <a:pPr indent="-298450" lvl="0" marL="457200" rtl="0" algn="l">
              <a:lnSpc>
                <a:spcPct val="100000"/>
              </a:lnSpc>
              <a:spcBef>
                <a:spcPts val="0"/>
              </a:spcBef>
              <a:spcAft>
                <a:spcPts val="0"/>
              </a:spcAft>
              <a:buSzPts val="1100"/>
              <a:buChar char="●"/>
            </a:pPr>
            <a:r>
              <a:rPr lang="de-DE" sz="900"/>
              <a:t>Zuladung: </a:t>
            </a:r>
            <a:r>
              <a:rPr lang="de-DE" sz="900" u="sng">
                <a:solidFill>
                  <a:schemeClr val="hlink"/>
                </a:solidFill>
                <a:hlinkClick r:id="rId4"/>
              </a:rPr>
              <a:t>http://www.hamburg-container.com/containerladung.html</a:t>
            </a:r>
            <a:r>
              <a:rPr lang="de-DE" sz="900"/>
              <a:t>.</a:t>
            </a:r>
            <a:endParaRPr sz="900"/>
          </a:p>
          <a:p>
            <a:pPr indent="-298450" lvl="0" marL="457200" rtl="0" algn="l">
              <a:lnSpc>
                <a:spcPct val="100000"/>
              </a:lnSpc>
              <a:spcBef>
                <a:spcPts val="0"/>
              </a:spcBef>
              <a:spcAft>
                <a:spcPts val="0"/>
              </a:spcAft>
              <a:buSzPts val="1100"/>
              <a:buChar char="●"/>
            </a:pPr>
            <a:r>
              <a:rPr lang="de-DE" sz="900"/>
              <a:t>Schiffsentfernung: </a:t>
            </a:r>
            <a:r>
              <a:rPr lang="de-DE" sz="900" u="sng">
                <a:solidFill>
                  <a:schemeClr val="hlink"/>
                </a:solidFill>
                <a:hlinkClick r:id="rId5"/>
              </a:rPr>
              <a:t>https://www.abendblatt.de/hamburg-tipps/kinder/kinder/article134171302/Eine-Seemeile-entspricht-genau-1852-Meter.html</a:t>
            </a:r>
            <a:endParaRPr sz="900"/>
          </a:p>
          <a:p>
            <a:pPr indent="-298450" lvl="0" marL="457200" rtl="0" algn="l">
              <a:lnSpc>
                <a:spcPct val="100000"/>
              </a:lnSpc>
              <a:spcBef>
                <a:spcPts val="0"/>
              </a:spcBef>
              <a:spcAft>
                <a:spcPts val="0"/>
              </a:spcAft>
              <a:buSzPts val="1100"/>
              <a:buChar char="●"/>
            </a:pPr>
            <a:r>
              <a:rPr lang="de-DE" sz="900"/>
              <a:t>Emissionen von Schiffen und LKW: https://www.umweltbundesamt.de/service/uba-fragen/wie-energieeffizient-ist-ein-schiff</a:t>
            </a:r>
            <a:endParaRPr sz="900"/>
          </a:p>
        </p:txBody>
      </p:sp>
      <p:sp>
        <p:nvSpPr>
          <p:cNvPr id="213" name="Google Shape;213;p7:notes"/>
          <p:cNvSpPr txBox="1"/>
          <p:nvPr>
            <p:ph idx="12" type="sldNum"/>
          </p:nvPr>
        </p:nvSpPr>
        <p:spPr>
          <a:xfrm>
            <a:off x="4021293" y="9721107"/>
            <a:ext cx="3076364"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chemeClr val="dk1"/>
              </a:buClr>
              <a:buSzPts val="325"/>
              <a:buFont typeface="Calibri"/>
              <a:buNone/>
            </a:pPr>
            <a:fld id="{00000000-1234-1234-1234-123412341234}" type="slidenum">
              <a:rPr b="0" i="0" lang="de-DE"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228584da1b7_0_230:notes"/>
          <p:cNvSpPr/>
          <p:nvPr>
            <p:ph idx="2" type="sldImg"/>
          </p:nvPr>
        </p:nvSpPr>
        <p:spPr>
          <a:xfrm>
            <a:off x="477838" y="287338"/>
            <a:ext cx="6143625" cy="3455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8" name="Google Shape;238;g228584da1b7_0_230:notes"/>
          <p:cNvSpPr txBox="1"/>
          <p:nvPr>
            <p:ph idx="1" type="body"/>
          </p:nvPr>
        </p:nvSpPr>
        <p:spPr>
          <a:xfrm>
            <a:off x="479104" y="3888001"/>
            <a:ext cx="6141092" cy="5343161"/>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b="1" lang="de-DE" sz="1200"/>
              <a:t>Beschreibung</a:t>
            </a:r>
            <a:endParaRPr b="1" sz="1200"/>
          </a:p>
          <a:p>
            <a:pPr indent="0" lvl="0" marL="0" rtl="0" algn="l">
              <a:lnSpc>
                <a:spcPct val="100000"/>
              </a:lnSpc>
              <a:spcBef>
                <a:spcPts val="0"/>
              </a:spcBef>
              <a:spcAft>
                <a:spcPts val="0"/>
              </a:spcAft>
              <a:buSzPts val="1400"/>
              <a:buNone/>
            </a:pPr>
            <a:r>
              <a:rPr lang="de-DE"/>
              <a:t>Die Abbildung stellt kreislaufwirtschaftliche Maßnahmen im Wertschöpfungskreislauf dar. Bei der Entwicklung von nachhaltigen Produkten sollten stets kreislaufwirtschaftliche Grundsätze berücksichtigt werden. Bisher ist unser Wirtschaftssystem oftmals noch linear aufgebaut, was sich unter anderem darin ausdrückt, dass Umweltschutz nachgelagert betrieben wird, bspw. bei der Verbrennung giftiger und nicht recyclingfähiger Abfälle. Eine nachhaltige Wirtschaft ist jedoch eine Kreislaufwirtschaft, in der Abfälle wieder zu Ausgangsstoffen für Produkte werden können, wodurch Ressourcen eingespart werden.</a:t>
            </a:r>
            <a:endParaRPr/>
          </a:p>
          <a:p>
            <a:pPr indent="0" lvl="0" marL="0" rtl="0" algn="l">
              <a:lnSpc>
                <a:spcPct val="100000"/>
              </a:lnSpc>
              <a:spcBef>
                <a:spcPts val="0"/>
              </a:spcBef>
              <a:spcAft>
                <a:spcPts val="0"/>
              </a:spcAft>
              <a:buSzPts val="1400"/>
              <a:buNone/>
            </a:pPr>
            <a:r>
              <a:t/>
            </a:r>
            <a:endParaRPr b="1"/>
          </a:p>
          <a:p>
            <a:pPr indent="0" lvl="0" marL="0" rtl="0" algn="l">
              <a:lnSpc>
                <a:spcPct val="100000"/>
              </a:lnSpc>
              <a:spcBef>
                <a:spcPts val="0"/>
              </a:spcBef>
              <a:spcAft>
                <a:spcPts val="0"/>
              </a:spcAft>
              <a:buSzPts val="1100"/>
              <a:buFont typeface="Arial"/>
              <a:buNone/>
            </a:pPr>
            <a:r>
              <a:rPr b="1" lang="de-DE" sz="1200"/>
              <a:t>Aufgabe</a:t>
            </a:r>
            <a:endParaRPr/>
          </a:p>
          <a:p>
            <a:pPr indent="-171450" lvl="0" marL="171450" rtl="0" algn="l">
              <a:lnSpc>
                <a:spcPct val="100000"/>
              </a:lnSpc>
              <a:spcBef>
                <a:spcPts val="0"/>
              </a:spcBef>
              <a:spcAft>
                <a:spcPts val="0"/>
              </a:spcAft>
              <a:buClr>
                <a:schemeClr val="dk1"/>
              </a:buClr>
              <a:buSzPts val="1200"/>
              <a:buFont typeface="Calibri"/>
              <a:buChar char="•"/>
            </a:pPr>
            <a:r>
              <a:rPr lang="de-DE"/>
              <a:t>In welchem Handlungsfeld kann Ihr Betrieb einen Beitrag zur Kreislaufwirtschaft leisten?</a:t>
            </a:r>
            <a:endParaRPr/>
          </a:p>
          <a:p>
            <a:pPr indent="-171450" lvl="0" marL="171450" rtl="0" algn="l">
              <a:lnSpc>
                <a:spcPct val="100000"/>
              </a:lnSpc>
              <a:spcBef>
                <a:spcPts val="0"/>
              </a:spcBef>
              <a:spcAft>
                <a:spcPts val="0"/>
              </a:spcAft>
              <a:buClr>
                <a:schemeClr val="dk1"/>
              </a:buClr>
              <a:buSzPts val="1200"/>
              <a:buFont typeface="Calibri"/>
              <a:buChar char="•"/>
            </a:pPr>
            <a:r>
              <a:rPr lang="de-DE"/>
              <a:t>Wie kann Ihr Betrieb dazu beitragen die Mengen an Restabfall zu reduzieren? </a:t>
            </a:r>
            <a:endParaRPr/>
          </a:p>
          <a:p>
            <a:pPr indent="-171450" lvl="0" marL="171450" rtl="0" algn="l">
              <a:lnSpc>
                <a:spcPct val="100000"/>
              </a:lnSpc>
              <a:spcBef>
                <a:spcPts val="0"/>
              </a:spcBef>
              <a:spcAft>
                <a:spcPts val="0"/>
              </a:spcAft>
              <a:buSzPts val="1400"/>
              <a:buChar char="•"/>
            </a:pPr>
            <a:r>
              <a:rPr lang="de-DE"/>
              <a:t>Können Sie betriebliche Interessen nennen, die der Umsetzung einer Kreislaufwirtschaft entgegenstehen?</a:t>
            </a:r>
            <a:endParaRPr/>
          </a:p>
          <a:p>
            <a:pPr indent="0" lvl="0" marL="0" rtl="0" algn="l">
              <a:lnSpc>
                <a:spcPct val="100000"/>
              </a:lnSpc>
              <a:spcBef>
                <a:spcPts val="0"/>
              </a:spcBef>
              <a:spcAft>
                <a:spcPts val="0"/>
              </a:spcAft>
              <a:buClr>
                <a:schemeClr val="dk1"/>
              </a:buClr>
              <a:buSzPts val="1100"/>
              <a:buNone/>
            </a:pPr>
            <a:r>
              <a:t/>
            </a:r>
            <a:endParaRPr sz="1200"/>
          </a:p>
          <a:p>
            <a:pPr indent="0" lvl="0" marL="0" rtl="0" algn="l">
              <a:lnSpc>
                <a:spcPct val="100000"/>
              </a:lnSpc>
              <a:spcBef>
                <a:spcPts val="0"/>
              </a:spcBef>
              <a:spcAft>
                <a:spcPts val="0"/>
              </a:spcAft>
              <a:buSzPts val="1400"/>
              <a:buNone/>
            </a:pPr>
            <a:r>
              <a:rPr b="1" lang="de-DE" sz="1200"/>
              <a:t>Quelle</a:t>
            </a:r>
            <a:endParaRPr b="1"/>
          </a:p>
          <a:p>
            <a:pPr indent="-171450" lvl="0" marL="171450" rtl="0" algn="l">
              <a:lnSpc>
                <a:spcPct val="115000"/>
              </a:lnSpc>
              <a:spcBef>
                <a:spcPts val="0"/>
              </a:spcBef>
              <a:spcAft>
                <a:spcPts val="0"/>
              </a:spcAft>
              <a:buSzPts val="1400"/>
              <a:buFont typeface="Arial"/>
              <a:buChar char="•"/>
            </a:pPr>
            <a:r>
              <a:rPr lang="de-DE" sz="1100"/>
              <a:t>(BMWK 2022): Österreichisches Bundesministerium für Klimaschutz, Umwelt, Energie, Mobilität, Innovation und Technologie (BMWK): FTI-Initiative Kreislaufwirtschaft - Österreich auf dem Weg zu einer nachhaltigen und zirkulären Gesellschaft. Online: </a:t>
            </a:r>
            <a:r>
              <a:rPr lang="de-DE" sz="1100">
                <a:solidFill>
                  <a:schemeClr val="hlink"/>
                </a:solidFill>
              </a:rPr>
              <a:t>https://fdoc.ffg.at/s/vdb/public/node/content/8nKEL-hcRnqkwYOL8MHgxg/1.0?a=true</a:t>
            </a:r>
            <a:endParaRPr sz="1100"/>
          </a:p>
        </p:txBody>
      </p:sp>
      <p:sp>
        <p:nvSpPr>
          <p:cNvPr id="239" name="Google Shape;239;g228584da1b7_0_230:notes"/>
          <p:cNvSpPr txBox="1"/>
          <p:nvPr>
            <p:ph idx="12" type="sldNum"/>
          </p:nvPr>
        </p:nvSpPr>
        <p:spPr>
          <a:xfrm>
            <a:off x="4021293" y="9721107"/>
            <a:ext cx="3076236" cy="513600"/>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folie">
  <p:cSld name="Titelfolie">
    <p:spTree>
      <p:nvGrpSpPr>
        <p:cNvPr id="16" name="Shape 16"/>
        <p:cNvGrpSpPr/>
        <p:nvPr/>
      </p:nvGrpSpPr>
      <p:grpSpPr>
        <a:xfrm>
          <a:off x="0" y="0"/>
          <a:ext cx="0" cy="0"/>
          <a:chOff x="0" y="0"/>
          <a:chExt cx="0" cy="0"/>
        </a:xfrm>
      </p:grpSpPr>
      <p:sp>
        <p:nvSpPr>
          <p:cNvPr id="17" name="Google Shape;17;p27"/>
          <p:cNvSpPr txBox="1"/>
          <p:nvPr>
            <p:ph type="ctrTitle"/>
          </p:nvPr>
        </p:nvSpPr>
        <p:spPr>
          <a:xfrm>
            <a:off x="312928" y="1122363"/>
            <a:ext cx="8278368"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SzPts val="4000"/>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27"/>
          <p:cNvSpPr txBox="1"/>
          <p:nvPr>
            <p:ph idx="1" type="subTitle"/>
          </p:nvPr>
        </p:nvSpPr>
        <p:spPr>
          <a:xfrm>
            <a:off x="312928" y="3602038"/>
            <a:ext cx="8278368"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SzPts val="2800"/>
              <a:buNone/>
              <a:defRPr sz="3200">
                <a:solidFill>
                  <a:srgbClr val="FF2F92"/>
                </a:solidFill>
              </a:defRPr>
            </a:lvl1pPr>
            <a:lvl2pPr lvl="1" algn="ctr">
              <a:lnSpc>
                <a:spcPct val="90000"/>
              </a:lnSpc>
              <a:spcBef>
                <a:spcPts val="500"/>
              </a:spcBef>
              <a:spcAft>
                <a:spcPts val="0"/>
              </a:spcAft>
              <a:buSzPts val="2400"/>
              <a:buNone/>
              <a:defRPr sz="2000"/>
            </a:lvl2pPr>
            <a:lvl3pPr lvl="2" algn="ctr">
              <a:lnSpc>
                <a:spcPct val="90000"/>
              </a:lnSpc>
              <a:spcBef>
                <a:spcPts val="500"/>
              </a:spcBef>
              <a:spcAft>
                <a:spcPts val="0"/>
              </a:spcAft>
              <a:buSzPts val="2000"/>
              <a:buNone/>
              <a:defRPr sz="1800"/>
            </a:lvl3pPr>
            <a:lvl4pPr lvl="3" algn="ctr">
              <a:lnSpc>
                <a:spcPct val="90000"/>
              </a:lnSpc>
              <a:spcBef>
                <a:spcPts val="500"/>
              </a:spcBef>
              <a:spcAft>
                <a:spcPts val="0"/>
              </a:spcAft>
              <a:buSzPts val="1800"/>
              <a:buNone/>
              <a:defRPr sz="1600"/>
            </a:lvl4pPr>
            <a:lvl5pPr lvl="4" algn="ctr">
              <a:lnSpc>
                <a:spcPct val="90000"/>
              </a:lnSpc>
              <a:spcBef>
                <a:spcPts val="500"/>
              </a:spcBef>
              <a:spcAft>
                <a:spcPts val="0"/>
              </a:spcAft>
              <a:buSzPts val="1800"/>
              <a:buNone/>
              <a:defRPr sz="1600"/>
            </a:lvl5pPr>
            <a:lvl6pPr lvl="5" algn="ctr">
              <a:lnSpc>
                <a:spcPct val="90000"/>
              </a:lnSpc>
              <a:spcBef>
                <a:spcPts val="500"/>
              </a:spcBef>
              <a:spcAft>
                <a:spcPts val="0"/>
              </a:spcAft>
              <a:buSzPts val="1800"/>
              <a:buNone/>
              <a:defRPr sz="1600"/>
            </a:lvl6pPr>
            <a:lvl7pPr lvl="6" algn="ctr">
              <a:lnSpc>
                <a:spcPct val="90000"/>
              </a:lnSpc>
              <a:spcBef>
                <a:spcPts val="500"/>
              </a:spcBef>
              <a:spcAft>
                <a:spcPts val="0"/>
              </a:spcAft>
              <a:buSzPts val="1800"/>
              <a:buNone/>
              <a:defRPr sz="1600"/>
            </a:lvl7pPr>
            <a:lvl8pPr lvl="7" algn="ctr">
              <a:lnSpc>
                <a:spcPct val="90000"/>
              </a:lnSpc>
              <a:spcBef>
                <a:spcPts val="500"/>
              </a:spcBef>
              <a:spcAft>
                <a:spcPts val="0"/>
              </a:spcAft>
              <a:buSzPts val="1800"/>
              <a:buNone/>
              <a:defRPr sz="1600"/>
            </a:lvl8pPr>
            <a:lvl9pPr lvl="8" algn="ctr">
              <a:lnSpc>
                <a:spcPct val="90000"/>
              </a:lnSpc>
              <a:spcBef>
                <a:spcPts val="500"/>
              </a:spcBef>
              <a:spcAft>
                <a:spcPts val="0"/>
              </a:spcAft>
              <a:buSzPts val="1800"/>
              <a:buNone/>
              <a:defRPr sz="1600"/>
            </a:lvl9pPr>
          </a:lstStyle>
          <a:p/>
        </p:txBody>
      </p:sp>
      <p:sp>
        <p:nvSpPr>
          <p:cNvPr id="19" name="Google Shape;19;p27"/>
          <p:cNvSpPr txBox="1"/>
          <p:nvPr>
            <p:ph idx="11" type="ftr"/>
          </p:nvPr>
        </p:nvSpPr>
        <p:spPr>
          <a:xfrm>
            <a:off x="720592" y="6258560"/>
            <a:ext cx="2541084" cy="56372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p:txBody>
      </p:sp>
      <p:sp>
        <p:nvSpPr>
          <p:cNvPr id="20" name="Google Shape;20;p27"/>
          <p:cNvSpPr txBox="1"/>
          <p:nvPr>
            <p:ph idx="12" type="sldNum"/>
          </p:nvPr>
        </p:nvSpPr>
        <p:spPr>
          <a:xfrm>
            <a:off x="1" y="6258560"/>
            <a:ext cx="619381" cy="563723"/>
          </a:xfrm>
          <a:prstGeom prst="rect">
            <a:avLst/>
          </a:prstGeom>
          <a:noFill/>
          <a:ln>
            <a:noFill/>
          </a:ln>
        </p:spPr>
        <p:txBody>
          <a:bodyPr anchorCtr="0" anchor="ctr" bIns="45700" lIns="0" spcFirstLastPara="1" rIns="0"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21" name="Google Shape;21;p27"/>
          <p:cNvSpPr/>
          <p:nvPr>
            <p:ph idx="2" type="pic"/>
          </p:nvPr>
        </p:nvSpPr>
        <p:spPr>
          <a:xfrm>
            <a:off x="9091423" y="1418600"/>
            <a:ext cx="2681986" cy="1431290"/>
          </a:xfrm>
          <a:prstGeom prst="rect">
            <a:avLst/>
          </a:prstGeom>
          <a:noFill/>
          <a:ln>
            <a:noFill/>
          </a:ln>
        </p:spPr>
      </p:sp>
      <p:sp>
        <p:nvSpPr>
          <p:cNvPr id="22" name="Google Shape;22;p27"/>
          <p:cNvSpPr/>
          <p:nvPr>
            <p:ph idx="3" type="pic"/>
          </p:nvPr>
        </p:nvSpPr>
        <p:spPr>
          <a:xfrm>
            <a:off x="9091422" y="3009656"/>
            <a:ext cx="2681986" cy="1431290"/>
          </a:xfrm>
          <a:prstGeom prst="rect">
            <a:avLst/>
          </a:prstGeom>
          <a:noFill/>
          <a:ln>
            <a:noFill/>
          </a:ln>
        </p:spPr>
      </p:sp>
      <p:sp>
        <p:nvSpPr>
          <p:cNvPr id="23" name="Google Shape;23;p27"/>
          <p:cNvSpPr txBox="1"/>
          <p:nvPr>
            <p:ph idx="4" type="body"/>
          </p:nvPr>
        </p:nvSpPr>
        <p:spPr>
          <a:xfrm>
            <a:off x="9091613" y="4531540"/>
            <a:ext cx="2681287" cy="1523185"/>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0"/>
              </a:spcBef>
              <a:spcAft>
                <a:spcPts val="0"/>
              </a:spcAft>
              <a:buSzPts val="2800"/>
              <a:buNone/>
              <a:defRPr sz="1800"/>
            </a:lvl1pPr>
            <a:lvl2pPr indent="-381000" lvl="1" marL="914400" algn="l">
              <a:lnSpc>
                <a:spcPct val="90000"/>
              </a:lnSpc>
              <a:spcBef>
                <a:spcPts val="500"/>
              </a:spcBef>
              <a:spcAft>
                <a:spcPts val="0"/>
              </a:spcAft>
              <a:buSzPts val="2400"/>
              <a:buChar char="•"/>
              <a:defRPr/>
            </a:lvl2pPr>
            <a:lvl3pPr indent="-355600" lvl="2" marL="1371600" algn="l">
              <a:lnSpc>
                <a:spcPct val="90000"/>
              </a:lnSpc>
              <a:spcBef>
                <a:spcPts val="500"/>
              </a:spcBef>
              <a:spcAft>
                <a:spcPts val="0"/>
              </a:spcAft>
              <a:buSzPts val="20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
        <p:nvSpPr>
          <p:cNvPr id="24" name="Google Shape;24;p27"/>
          <p:cNvSpPr/>
          <p:nvPr/>
        </p:nvSpPr>
        <p:spPr>
          <a:xfrm>
            <a:off x="309691" y="3548557"/>
            <a:ext cx="8280000" cy="24455"/>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p:cSld name="1_Standardfolie">
    <p:spTree>
      <p:nvGrpSpPr>
        <p:cNvPr id="25" name="Shape 25"/>
        <p:cNvGrpSpPr/>
        <p:nvPr/>
      </p:nvGrpSpPr>
      <p:grpSpPr>
        <a:xfrm>
          <a:off x="0" y="0"/>
          <a:ext cx="0" cy="0"/>
          <a:chOff x="0" y="0"/>
          <a:chExt cx="0" cy="0"/>
        </a:xfrm>
      </p:grpSpPr>
      <p:sp>
        <p:nvSpPr>
          <p:cNvPr id="26" name="Google Shape;26;p125"/>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27" name="Google Shape;27;p125"/>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Font typeface="Calibri"/>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125"/>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 name="Google Shape;29;p125"/>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30" name="Google Shape;30;p125"/>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31" name="Google Shape;31;p125"/>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Abbildung">
  <p:cSld name="Abbildung Graphik">
    <p:spTree>
      <p:nvGrpSpPr>
        <p:cNvPr id="32" name="Shape 32"/>
        <p:cNvGrpSpPr/>
        <p:nvPr/>
      </p:nvGrpSpPr>
      <p:grpSpPr>
        <a:xfrm>
          <a:off x="0" y="0"/>
          <a:ext cx="0" cy="0"/>
          <a:chOff x="0" y="0"/>
          <a:chExt cx="0" cy="0"/>
        </a:xfrm>
      </p:grpSpPr>
      <p:sp>
        <p:nvSpPr>
          <p:cNvPr id="33" name="Google Shape;33;g13c3dcbfdba_0_382"/>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g13c3dcbfdba_0_382"/>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35" name="Google Shape;35;g13c3dcbfdba_0_382"/>
          <p:cNvSpPr/>
          <p:nvPr>
            <p:ph idx="2" type="chart"/>
          </p:nvPr>
        </p:nvSpPr>
        <p:spPr>
          <a:xfrm>
            <a:off x="360363" y="1368000"/>
            <a:ext cx="11518900" cy="46800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None/>
              <a:defRPr b="0" i="0" sz="20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6" name="Google Shape;36;g13c3dcbfdba_0_382"/>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g13c3dcbfdba_0_382"/>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38" name="Google Shape;38;g13c3dcbfdba_0_382"/>
          <p:cNvSpPr txBox="1"/>
          <p:nvPr>
            <p:ph idx="3"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39" name="Google Shape;39;g13c3dcbfdba_0_382"/>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Abbildung">
  <p:cSld name="Abbildung Bild">
    <p:spTree>
      <p:nvGrpSpPr>
        <p:cNvPr id="40" name="Shape 40"/>
        <p:cNvGrpSpPr/>
        <p:nvPr/>
      </p:nvGrpSpPr>
      <p:grpSpPr>
        <a:xfrm>
          <a:off x="0" y="0"/>
          <a:ext cx="0" cy="0"/>
          <a:chOff x="0" y="0"/>
          <a:chExt cx="0" cy="0"/>
        </a:xfrm>
      </p:grpSpPr>
      <p:sp>
        <p:nvSpPr>
          <p:cNvPr id="41" name="Google Shape;41;g13c8bb42d54_0_79"/>
          <p:cNvSpPr txBox="1"/>
          <p:nvPr>
            <p:ph type="title"/>
          </p:nvPr>
        </p:nvSpPr>
        <p:spPr>
          <a:xfrm>
            <a:off x="359999"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g13c8bb42d54_0_79"/>
          <p:cNvSpPr/>
          <p:nvPr>
            <p:ph idx="2" type="pic"/>
          </p:nvPr>
        </p:nvSpPr>
        <p:spPr>
          <a:xfrm>
            <a:off x="360363" y="1368000"/>
            <a:ext cx="11518900" cy="4680000"/>
          </a:xfrm>
          <a:prstGeom prst="rect">
            <a:avLst/>
          </a:prstGeom>
          <a:noFill/>
          <a:ln>
            <a:noFill/>
          </a:ln>
        </p:spPr>
      </p:sp>
      <p:sp>
        <p:nvSpPr>
          <p:cNvPr id="43" name="Google Shape;43;g13c8bb42d54_0_79"/>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44" name="Google Shape;44;g13c8bb42d54_0_79"/>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 name="Google Shape;45;g13c8bb42d54_0_79"/>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46" name="Google Shape;46;g13c8bb42d54_0_79"/>
          <p:cNvSpPr txBox="1"/>
          <p:nvPr>
            <p:ph idx="3"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47" name="Google Shape;47;g13c8bb42d54_0_79"/>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p:cSld name="Standart Text - lleer">
    <p:spTree>
      <p:nvGrpSpPr>
        <p:cNvPr id="48" name="Shape 48"/>
        <p:cNvGrpSpPr/>
        <p:nvPr/>
      </p:nvGrpSpPr>
      <p:grpSpPr>
        <a:xfrm>
          <a:off x="0" y="0"/>
          <a:ext cx="0" cy="0"/>
          <a:chOff x="0" y="0"/>
          <a:chExt cx="0" cy="0"/>
        </a:xfrm>
      </p:grpSpPr>
      <p:sp>
        <p:nvSpPr>
          <p:cNvPr id="49" name="Google Shape;49;p31"/>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50" name="Google Shape;50;p31"/>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Font typeface="Calibri"/>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31"/>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 name="Google Shape;52;p31"/>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53" name="Google Shape;53;p31"/>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54" name="Google Shape;54;p31"/>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
        <p:nvSpPr>
          <p:cNvPr id="55" name="Google Shape;55;p31"/>
          <p:cNvSpPr txBox="1"/>
          <p:nvPr>
            <p:ph idx="3" type="body"/>
          </p:nvPr>
        </p:nvSpPr>
        <p:spPr>
          <a:xfrm>
            <a:off x="360001" y="1465263"/>
            <a:ext cx="5870938" cy="4656137"/>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SzPts val="2800"/>
              <a:buChar char="•"/>
              <a:defRPr sz="2400"/>
            </a:lvl1pPr>
            <a:lvl2pPr indent="-381000" lvl="1" marL="914400" algn="l">
              <a:lnSpc>
                <a:spcPct val="90000"/>
              </a:lnSpc>
              <a:spcBef>
                <a:spcPts val="500"/>
              </a:spcBef>
              <a:spcAft>
                <a:spcPts val="0"/>
              </a:spcAft>
              <a:buSzPts val="2400"/>
              <a:buChar char="•"/>
              <a:defRPr/>
            </a:lvl2pPr>
            <a:lvl3pPr indent="-355600" lvl="2" marL="1371600" algn="l">
              <a:lnSpc>
                <a:spcPct val="90000"/>
              </a:lnSpc>
              <a:spcBef>
                <a:spcPts val="500"/>
              </a:spcBef>
              <a:spcAft>
                <a:spcPts val="0"/>
              </a:spcAft>
              <a:buSzPts val="20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Abbildung">
  <p:cSld name="1_Standardfolie Abbildung">
    <p:spTree>
      <p:nvGrpSpPr>
        <p:cNvPr id="56" name="Shape 56"/>
        <p:cNvGrpSpPr/>
        <p:nvPr/>
      </p:nvGrpSpPr>
      <p:grpSpPr>
        <a:xfrm>
          <a:off x="0" y="0"/>
          <a:ext cx="0" cy="0"/>
          <a:chOff x="0" y="0"/>
          <a:chExt cx="0" cy="0"/>
        </a:xfrm>
      </p:grpSpPr>
      <p:sp>
        <p:nvSpPr>
          <p:cNvPr id="57" name="Google Shape;57;p122"/>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122"/>
          <p:cNvSpPr/>
          <p:nvPr>
            <p:ph idx="2" type="pic"/>
          </p:nvPr>
        </p:nvSpPr>
        <p:spPr>
          <a:xfrm>
            <a:off x="5400009" y="1367999"/>
            <a:ext cx="6480000" cy="4680000"/>
          </a:xfrm>
          <a:prstGeom prst="rect">
            <a:avLst/>
          </a:prstGeom>
          <a:noFill/>
          <a:ln>
            <a:noFill/>
          </a:ln>
        </p:spPr>
      </p:sp>
      <p:sp>
        <p:nvSpPr>
          <p:cNvPr id="59" name="Google Shape;59;p122"/>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60" name="Google Shape;60;p122"/>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 name="Google Shape;61;p122"/>
          <p:cNvSpPr txBox="1"/>
          <p:nvPr>
            <p:ph idx="1" type="body"/>
          </p:nvPr>
        </p:nvSpPr>
        <p:spPr>
          <a:xfrm>
            <a:off x="360009" y="1367999"/>
            <a:ext cx="5040000" cy="4680000"/>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0"/>
              </a:spcBef>
              <a:spcAft>
                <a:spcPts val="0"/>
              </a:spcAft>
              <a:buClr>
                <a:schemeClr val="dk1"/>
              </a:buClr>
              <a:buSzPts val="1800"/>
              <a:buChar char="•"/>
              <a:defRPr sz="2000">
                <a:latin typeface="Trebuchet MS"/>
                <a:ea typeface="Trebuchet MS"/>
                <a:cs typeface="Trebuchet MS"/>
                <a:sym typeface="Trebuchet MS"/>
              </a:defRPr>
            </a:lvl1pPr>
            <a:lvl2pPr indent="-330200" lvl="1" marL="914400" marR="0" algn="l">
              <a:lnSpc>
                <a:spcPct val="110000"/>
              </a:lnSpc>
              <a:spcBef>
                <a:spcPts val="3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2pPr>
            <a:lvl3pPr indent="-317500" lvl="2" marL="137160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3pPr>
            <a:lvl4pPr indent="-330200" lvl="3" marL="182880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62" name="Google Shape;62;p122"/>
          <p:cNvSpPr txBox="1"/>
          <p:nvPr>
            <p:ph idx="3"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63" name="Google Shape;63;p122"/>
          <p:cNvSpPr txBox="1"/>
          <p:nvPr>
            <p:ph idx="4"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64" name="Google Shape;64;p122"/>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Abbildung">
  <p:cSld name="1_Standardfolie Abbildung 2">
    <p:spTree>
      <p:nvGrpSpPr>
        <p:cNvPr id="65" name="Shape 65"/>
        <p:cNvGrpSpPr/>
        <p:nvPr/>
      </p:nvGrpSpPr>
      <p:grpSpPr>
        <a:xfrm>
          <a:off x="0" y="0"/>
          <a:ext cx="0" cy="0"/>
          <a:chOff x="0" y="0"/>
          <a:chExt cx="0" cy="0"/>
        </a:xfrm>
      </p:grpSpPr>
      <p:sp>
        <p:nvSpPr>
          <p:cNvPr id="66" name="Google Shape;66;p123"/>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23"/>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68" name="Google Shape;68;p123"/>
          <p:cNvSpPr/>
          <p:nvPr>
            <p:ph idx="2" type="chart"/>
          </p:nvPr>
        </p:nvSpPr>
        <p:spPr>
          <a:xfrm>
            <a:off x="5400009" y="1367999"/>
            <a:ext cx="6400991" cy="46800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None/>
              <a:defRPr b="0" i="0" sz="20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9" name="Google Shape;69;p123"/>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 name="Google Shape;70;p123"/>
          <p:cNvSpPr txBox="1"/>
          <p:nvPr>
            <p:ph idx="1" type="body"/>
          </p:nvPr>
        </p:nvSpPr>
        <p:spPr>
          <a:xfrm>
            <a:off x="360009" y="1367999"/>
            <a:ext cx="5040000" cy="4680000"/>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0"/>
              </a:spcBef>
              <a:spcAft>
                <a:spcPts val="0"/>
              </a:spcAft>
              <a:buClr>
                <a:schemeClr val="dk1"/>
              </a:buClr>
              <a:buSzPts val="1800"/>
              <a:buChar char="•"/>
              <a:defRPr sz="2000">
                <a:latin typeface="Trebuchet MS"/>
                <a:ea typeface="Trebuchet MS"/>
                <a:cs typeface="Trebuchet MS"/>
                <a:sym typeface="Trebuchet MS"/>
              </a:defRPr>
            </a:lvl1pPr>
            <a:lvl2pPr indent="-330200" lvl="1" marL="914400" marR="0" algn="l">
              <a:lnSpc>
                <a:spcPct val="110000"/>
              </a:lnSpc>
              <a:spcBef>
                <a:spcPts val="3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2pPr>
            <a:lvl3pPr indent="-317500" lvl="2" marL="137160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3pPr>
            <a:lvl4pPr indent="-330200" lvl="3" marL="182880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71" name="Google Shape;71;p123"/>
          <p:cNvSpPr txBox="1"/>
          <p:nvPr>
            <p:ph idx="3"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72" name="Google Shape;72;p123"/>
          <p:cNvSpPr txBox="1"/>
          <p:nvPr>
            <p:ph idx="4"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73" name="Google Shape;73;p123"/>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theme" Target="../theme/theme2.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10"/>
          <p:cNvSpPr/>
          <p:nvPr/>
        </p:nvSpPr>
        <p:spPr>
          <a:xfrm>
            <a:off x="0" y="6176963"/>
            <a:ext cx="12192000" cy="681037"/>
          </a:xfrm>
          <a:prstGeom prst="rect">
            <a:avLst/>
          </a:prstGeom>
          <a:gradFill>
            <a:gsLst>
              <a:gs pos="0">
                <a:srgbClr val="00B050"/>
              </a:gs>
              <a:gs pos="49000">
                <a:srgbClr val="FF0000"/>
              </a:gs>
              <a:gs pos="100000">
                <a:srgbClr val="01A0D6"/>
              </a:gs>
            </a:gsLst>
            <a:lin ang="0" scaled="0"/>
          </a:gradFill>
          <a:ln cap="flat" cmpd="sng" w="12700">
            <a:solidFill>
              <a:srgbClr val="364A7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 name="Google Shape;11;p110"/>
          <p:cNvSpPr txBox="1"/>
          <p:nvPr>
            <p:ph type="title"/>
          </p:nvPr>
        </p:nvSpPr>
        <p:spPr>
          <a:xfrm>
            <a:off x="360000" y="180000"/>
            <a:ext cx="9115940" cy="10800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000"/>
              <a:buFont typeface="Calibri"/>
              <a:buNone/>
              <a:defRPr b="0" i="0" sz="40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 name="Google Shape;12;p110"/>
          <p:cNvSpPr txBox="1"/>
          <p:nvPr>
            <p:ph idx="1" type="body"/>
          </p:nvPr>
        </p:nvSpPr>
        <p:spPr>
          <a:xfrm>
            <a:off x="360000" y="1440000"/>
            <a:ext cx="115200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 name="Google Shape;13;p110"/>
          <p:cNvSpPr txBox="1"/>
          <p:nvPr>
            <p:ph idx="12" type="sldNum"/>
          </p:nvPr>
        </p:nvSpPr>
        <p:spPr>
          <a:xfrm>
            <a:off x="1" y="6258560"/>
            <a:ext cx="619381" cy="563723"/>
          </a:xfrm>
          <a:prstGeom prst="rect">
            <a:avLst/>
          </a:prstGeom>
          <a:noFill/>
          <a:ln>
            <a:noFill/>
          </a:ln>
        </p:spPr>
        <p:txBody>
          <a:bodyPr anchorCtr="0" anchor="ctr" bIns="45700" lIns="0" spcFirstLastPara="1" rIns="0" wrap="square" tIns="45700">
            <a:noAutofit/>
          </a:bodyPr>
          <a:lstStyle>
            <a:lvl1pPr indent="0" lvl="0"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14" name="Google Shape;14;p110"/>
          <p:cNvSpPr txBox="1"/>
          <p:nvPr>
            <p:ph idx="11" type="ftr"/>
          </p:nvPr>
        </p:nvSpPr>
        <p:spPr>
          <a:xfrm>
            <a:off x="720592" y="6258560"/>
            <a:ext cx="2541084" cy="563723"/>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7F7F7F"/>
              </a:buClr>
              <a:buSzPts val="1800"/>
              <a:buFont typeface="Calibri"/>
              <a:buNone/>
              <a:defRPr b="0" i="0" sz="1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9pPr>
          </a:lstStyle>
          <a:p/>
        </p:txBody>
      </p:sp>
      <p:pic>
        <p:nvPicPr>
          <p:cNvPr id="15" name="Google Shape;15;p110"/>
          <p:cNvPicPr preferRelativeResize="0"/>
          <p:nvPr/>
        </p:nvPicPr>
        <p:blipFill rotWithShape="1">
          <a:blip r:embed="rId1">
            <a:alphaModFix/>
          </a:blip>
          <a:srcRect b="0" l="0" r="0" t="0"/>
          <a:stretch/>
        </p:blipFill>
        <p:spPr>
          <a:xfrm>
            <a:off x="9573491" y="222778"/>
            <a:ext cx="2306509" cy="1037222"/>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www.izt.de/" TargetMode="External"/><Relationship Id="rId4" Type="http://schemas.openxmlformats.org/officeDocument/2006/relationships/hyperlink" Target="mailto:m.scharp@izt.de" TargetMode="External"/><Relationship Id="rId5"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3.png"/><Relationship Id="rId4" Type="http://schemas.openxmlformats.org/officeDocument/2006/relationships/image" Target="../media/image26.png"/><Relationship Id="rId5" Type="http://schemas.openxmlformats.org/officeDocument/2006/relationships/image" Target="../media/image2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9.png"/><Relationship Id="rId4" Type="http://schemas.openxmlformats.org/officeDocument/2006/relationships/image" Target="../media/image3.png"/><Relationship Id="rId11" Type="http://schemas.openxmlformats.org/officeDocument/2006/relationships/image" Target="../media/image6.png"/><Relationship Id="rId10" Type="http://schemas.openxmlformats.org/officeDocument/2006/relationships/image" Target="../media/image5.png"/><Relationship Id="rId9" Type="http://schemas.openxmlformats.org/officeDocument/2006/relationships/image" Target="../media/image8.png"/><Relationship Id="rId5" Type="http://schemas.openxmlformats.org/officeDocument/2006/relationships/image" Target="../media/image2.png"/><Relationship Id="rId6" Type="http://schemas.openxmlformats.org/officeDocument/2006/relationships/image" Target="../media/image1.png"/><Relationship Id="rId7" Type="http://schemas.openxmlformats.org/officeDocument/2006/relationships/image" Target="../media/image7.png"/><Relationship Id="rId8"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4.png"/><Relationship Id="rId4" Type="http://schemas.openxmlformats.org/officeDocument/2006/relationships/image" Target="../media/image11.png"/><Relationship Id="rId5" Type="http://schemas.openxmlformats.org/officeDocument/2006/relationships/image" Target="../media/image10.png"/><Relationship Id="rId6"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38"/>
          <p:cNvSpPr txBox="1"/>
          <p:nvPr>
            <p:ph type="ctrTitle"/>
          </p:nvPr>
        </p:nvSpPr>
        <p:spPr>
          <a:xfrm>
            <a:off x="312928" y="1122363"/>
            <a:ext cx="8278368" cy="23876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SzPct val="92582"/>
              <a:buNone/>
            </a:pPr>
            <a:r>
              <a:rPr lang="de-DE"/>
              <a:t>Biologielaborant/Biologielaborantin</a:t>
            </a:r>
            <a:endParaRPr/>
          </a:p>
          <a:p>
            <a:pPr indent="0" lvl="0" marL="0" rtl="0" algn="ctr">
              <a:lnSpc>
                <a:spcPct val="90000"/>
              </a:lnSpc>
              <a:spcBef>
                <a:spcPts val="0"/>
              </a:spcBef>
              <a:spcAft>
                <a:spcPts val="0"/>
              </a:spcAft>
              <a:buSzPct val="92582"/>
              <a:buNone/>
            </a:pPr>
            <a:r>
              <a:rPr lang="de-DE"/>
              <a:t>und </a:t>
            </a:r>
            <a:endParaRPr/>
          </a:p>
          <a:p>
            <a:pPr indent="0" lvl="0" marL="0" rtl="0" algn="ctr">
              <a:lnSpc>
                <a:spcPct val="90000"/>
              </a:lnSpc>
              <a:spcBef>
                <a:spcPts val="0"/>
              </a:spcBef>
              <a:spcAft>
                <a:spcPts val="0"/>
              </a:spcAft>
              <a:buSzPct val="92582"/>
              <a:buNone/>
            </a:pPr>
            <a:r>
              <a:rPr lang="de-DE"/>
              <a:t>Chemielaborant/Chemielaborantin</a:t>
            </a:r>
            <a:endParaRPr/>
          </a:p>
        </p:txBody>
      </p:sp>
      <p:sp>
        <p:nvSpPr>
          <p:cNvPr id="80" name="Google Shape;80;p38"/>
          <p:cNvSpPr txBox="1"/>
          <p:nvPr>
            <p:ph idx="1" type="subTitle"/>
          </p:nvPr>
        </p:nvSpPr>
        <p:spPr>
          <a:xfrm>
            <a:off x="312928" y="3602038"/>
            <a:ext cx="8278368" cy="16557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1000"/>
              </a:spcBef>
              <a:spcAft>
                <a:spcPts val="0"/>
              </a:spcAft>
              <a:buSzPts val="2800"/>
              <a:buNone/>
            </a:pPr>
            <a:r>
              <a:rPr lang="de-DE">
                <a:solidFill>
                  <a:schemeClr val="dk1"/>
                </a:solidFill>
              </a:rPr>
              <a:t>Folien zur Diskussion von Zielkonflikten in den Berufsbildern</a:t>
            </a:r>
            <a:endParaRPr>
              <a:solidFill>
                <a:schemeClr val="dk1"/>
              </a:solidFill>
            </a:endParaRPr>
          </a:p>
        </p:txBody>
      </p:sp>
      <p:sp>
        <p:nvSpPr>
          <p:cNvPr id="81" name="Google Shape;81;p38"/>
          <p:cNvSpPr txBox="1"/>
          <p:nvPr>
            <p:ph idx="12" type="sldNum"/>
          </p:nvPr>
        </p:nvSpPr>
        <p:spPr>
          <a:xfrm>
            <a:off x="1" y="6258560"/>
            <a:ext cx="619381" cy="563723"/>
          </a:xfrm>
          <a:prstGeom prst="rect">
            <a:avLst/>
          </a:prstGeom>
          <a:noFill/>
          <a:ln>
            <a:noFill/>
          </a:ln>
        </p:spPr>
        <p:txBody>
          <a:bodyPr anchorCtr="0" anchor="ctr" bIns="45700" lIns="0" spcFirstLastPara="1" rIns="0" wrap="square" tIns="45700">
            <a:noAutofit/>
          </a:bodyPr>
          <a:lstStyle/>
          <a:p>
            <a:pPr indent="0" lvl="0" marL="0" rtl="0" algn="ctr">
              <a:lnSpc>
                <a:spcPct val="100000"/>
              </a:lnSpc>
              <a:spcBef>
                <a:spcPts val="0"/>
              </a:spcBef>
              <a:spcAft>
                <a:spcPts val="0"/>
              </a:spcAft>
              <a:buSzPts val="1200"/>
              <a:buNone/>
            </a:pPr>
            <a:fld id="{00000000-1234-1234-1234-123412341234}" type="slidenum">
              <a:rPr lang="de-DE"/>
              <a:t>‹#›</a:t>
            </a:fld>
            <a:endParaRPr/>
          </a:p>
        </p:txBody>
      </p:sp>
      <p:sp>
        <p:nvSpPr>
          <p:cNvPr id="82" name="Google Shape;82;p38"/>
          <p:cNvSpPr txBox="1"/>
          <p:nvPr>
            <p:ph idx="4" type="body"/>
          </p:nvPr>
        </p:nvSpPr>
        <p:spPr>
          <a:xfrm>
            <a:off x="9091613" y="4607740"/>
            <a:ext cx="2681400" cy="1523100"/>
          </a:xfrm>
          <a:prstGeom prst="rect">
            <a:avLst/>
          </a:prstGeom>
          <a:noFill/>
          <a:ln>
            <a:noFill/>
          </a:ln>
        </p:spPr>
        <p:txBody>
          <a:bodyPr anchorCtr="0" anchor="t" bIns="45700" lIns="91425" spcFirstLastPara="1" rIns="91425" wrap="square" tIns="45700">
            <a:normAutofit fontScale="77500" lnSpcReduction="20000"/>
          </a:bodyPr>
          <a:lstStyle/>
          <a:p>
            <a:pPr indent="0" lvl="0" marL="50800" rtl="0" algn="l">
              <a:lnSpc>
                <a:spcPct val="90000"/>
              </a:lnSpc>
              <a:spcBef>
                <a:spcPts val="1000"/>
              </a:spcBef>
              <a:spcAft>
                <a:spcPts val="0"/>
              </a:spcAft>
              <a:buSzPct val="248886"/>
              <a:buNone/>
            </a:pPr>
            <a:r>
              <a:rPr lang="de-DE"/>
              <a:t>IZT – Institut für Zukunftsstudien und Technologiebewertung</a:t>
            </a:r>
            <a:endParaRPr/>
          </a:p>
          <a:p>
            <a:pPr indent="0" lvl="0" marL="50800" rtl="0" algn="l">
              <a:lnSpc>
                <a:spcPct val="90000"/>
              </a:lnSpc>
              <a:spcBef>
                <a:spcPts val="1000"/>
              </a:spcBef>
              <a:spcAft>
                <a:spcPts val="0"/>
              </a:spcAft>
              <a:buSzPct val="248886"/>
              <a:buNone/>
            </a:pPr>
            <a:r>
              <a:rPr lang="de-DE"/>
              <a:t>Schopenhauerstraße 26; 14129 Berlin; </a:t>
            </a:r>
            <a:r>
              <a:rPr lang="de-DE" u="sng">
                <a:solidFill>
                  <a:schemeClr val="hlink"/>
                </a:solidFill>
                <a:hlinkClick r:id="rId3"/>
              </a:rPr>
              <a:t>www.izt.de</a:t>
            </a:r>
            <a:endParaRPr/>
          </a:p>
          <a:p>
            <a:pPr indent="0" lvl="0" marL="50800" rtl="0" algn="l">
              <a:lnSpc>
                <a:spcPct val="90000"/>
              </a:lnSpc>
              <a:spcBef>
                <a:spcPts val="1000"/>
              </a:spcBef>
              <a:spcAft>
                <a:spcPts val="0"/>
              </a:spcAft>
              <a:buSzPct val="248886"/>
              <a:buNone/>
            </a:pPr>
            <a:r>
              <a:rPr lang="de-DE"/>
              <a:t>Dr. Michael Scharp (</a:t>
            </a:r>
            <a:r>
              <a:rPr lang="de-DE" u="sng">
                <a:solidFill>
                  <a:schemeClr val="hlink"/>
                </a:solidFill>
                <a:hlinkClick r:id="rId4"/>
              </a:rPr>
              <a:t>m.scharp@izt.de</a:t>
            </a:r>
            <a:r>
              <a:rPr lang="de-DE"/>
              <a:t>)</a:t>
            </a:r>
            <a:endParaRPr/>
          </a:p>
        </p:txBody>
      </p:sp>
      <p:pic>
        <p:nvPicPr>
          <p:cNvPr id="83" name="Google Shape;83;p38"/>
          <p:cNvPicPr preferRelativeResize="0"/>
          <p:nvPr/>
        </p:nvPicPr>
        <p:blipFill rotWithShape="1">
          <a:blip r:embed="rId5">
            <a:alphaModFix/>
          </a:blip>
          <a:srcRect b="0" l="0" r="9867" t="0"/>
          <a:stretch/>
        </p:blipFill>
        <p:spPr>
          <a:xfrm>
            <a:off x="8922657" y="3357103"/>
            <a:ext cx="2850243" cy="1244600"/>
          </a:xfrm>
          <a:prstGeom prst="rect">
            <a:avLst/>
          </a:prstGeom>
          <a:noFill/>
          <a:ln>
            <a:noFill/>
          </a:ln>
        </p:spPr>
      </p:pic>
      <p:sp>
        <p:nvSpPr>
          <p:cNvPr id="84" name="Google Shape;84;p38"/>
          <p:cNvSpPr txBox="1"/>
          <p:nvPr>
            <p:ph idx="11" type="ftr"/>
          </p:nvPr>
        </p:nvSpPr>
        <p:spPr>
          <a:xfrm>
            <a:off x="720592" y="6258560"/>
            <a:ext cx="2541000" cy="5637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lang="de-DE" sz="1400"/>
              <a:t>Katrin Ludwig / Die Projektagentur BBNE</a:t>
            </a:r>
            <a:endParaRPr sz="14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pic>
        <p:nvPicPr>
          <p:cNvPr id="253" name="Google Shape;253;g228584da1b7_0_464"/>
          <p:cNvPicPr preferRelativeResize="0"/>
          <p:nvPr/>
        </p:nvPicPr>
        <p:blipFill rotWithShape="1">
          <a:blip r:embed="rId3">
            <a:alphaModFix/>
          </a:blip>
          <a:srcRect b="0" l="0" r="0" t="0"/>
          <a:stretch/>
        </p:blipFill>
        <p:spPr>
          <a:xfrm>
            <a:off x="1535311" y="1384638"/>
            <a:ext cx="5468425" cy="2472475"/>
          </a:xfrm>
          <a:prstGeom prst="rect">
            <a:avLst/>
          </a:prstGeom>
          <a:noFill/>
          <a:ln>
            <a:noFill/>
          </a:ln>
        </p:spPr>
      </p:pic>
      <p:sp>
        <p:nvSpPr>
          <p:cNvPr id="254" name="Google Shape;254;g228584da1b7_0_464"/>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255" name="Google Shape;255;g228584da1b7_0_464"/>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de-DE"/>
              <a:t>Nachhaltigkeit und Kreislaufwirtschaft:</a:t>
            </a:r>
            <a:endParaRPr/>
          </a:p>
          <a:p>
            <a:pPr indent="0" lvl="0" marL="0" rtl="0" algn="l">
              <a:lnSpc>
                <a:spcPct val="100000"/>
              </a:lnSpc>
              <a:spcBef>
                <a:spcPts val="0"/>
              </a:spcBef>
              <a:spcAft>
                <a:spcPts val="0"/>
              </a:spcAft>
              <a:buSzPts val="1100"/>
              <a:buNone/>
            </a:pPr>
            <a:r>
              <a:rPr lang="de-DE"/>
              <a:t>Von der linearen zu einer zirkulären Wirtschaft</a:t>
            </a:r>
            <a:endParaRPr/>
          </a:p>
        </p:txBody>
      </p:sp>
      <p:sp>
        <p:nvSpPr>
          <p:cNvPr id="256" name="Google Shape;256;g228584da1b7_0_464"/>
          <p:cNvSpPr txBox="1"/>
          <p:nvPr>
            <p:ph idx="1"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chemeClr val="dk1"/>
              </a:buClr>
              <a:buSzPts val="1200"/>
              <a:buFont typeface="Arial"/>
              <a:buNone/>
            </a:pPr>
            <a:r>
              <a:rPr lang="de-DE"/>
              <a:t>Biologielaborant/Biologielaborantin</a:t>
            </a:r>
            <a:endParaRPr/>
          </a:p>
          <a:p>
            <a:pPr indent="-35999" lvl="0" marL="35999" rtl="0" algn="l">
              <a:lnSpc>
                <a:spcPct val="110000"/>
              </a:lnSpc>
              <a:spcBef>
                <a:spcPts val="0"/>
              </a:spcBef>
              <a:spcAft>
                <a:spcPts val="0"/>
              </a:spcAft>
              <a:buClr>
                <a:schemeClr val="dk1"/>
              </a:buClr>
              <a:buSzPts val="1200"/>
              <a:buNone/>
            </a:pPr>
            <a:r>
              <a:rPr lang="de-DE"/>
              <a:t>Chemielaborant/Chemielaborantin</a:t>
            </a:r>
            <a:endParaRPr/>
          </a:p>
        </p:txBody>
      </p:sp>
      <p:sp>
        <p:nvSpPr>
          <p:cNvPr id="257" name="Google Shape;257;g228584da1b7_0_464"/>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Quelle: BMWK 2022</a:t>
            </a:r>
            <a:endParaRPr/>
          </a:p>
        </p:txBody>
      </p:sp>
      <p:sp>
        <p:nvSpPr>
          <p:cNvPr id="258" name="Google Shape;258;g228584da1b7_0_464"/>
          <p:cNvSpPr txBox="1"/>
          <p:nvPr/>
        </p:nvSpPr>
        <p:spPr>
          <a:xfrm>
            <a:off x="1152900" y="4342175"/>
            <a:ext cx="25410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de-DE" sz="1800" u="none" cap="none" strike="noStrike">
                <a:solidFill>
                  <a:srgbClr val="000000"/>
                </a:solidFill>
                <a:latin typeface="Calibri"/>
                <a:ea typeface="Calibri"/>
                <a:cs typeface="Calibri"/>
                <a:sym typeface="Calibri"/>
              </a:rPr>
              <a:t>Lineare Wirtschaft</a:t>
            </a:r>
            <a:endParaRPr b="1" i="0" sz="1800" u="none" cap="none" strike="noStrike">
              <a:solidFill>
                <a:srgbClr val="000000"/>
              </a:solidFill>
              <a:latin typeface="Calibri"/>
              <a:ea typeface="Calibri"/>
              <a:cs typeface="Calibri"/>
              <a:sym typeface="Calibri"/>
            </a:endParaRPr>
          </a:p>
        </p:txBody>
      </p:sp>
      <p:sp>
        <p:nvSpPr>
          <p:cNvPr id="259" name="Google Shape;259;g228584da1b7_0_464"/>
          <p:cNvSpPr txBox="1"/>
          <p:nvPr/>
        </p:nvSpPr>
        <p:spPr>
          <a:xfrm>
            <a:off x="9084850" y="1384638"/>
            <a:ext cx="25410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de-DE" sz="1800" u="none" cap="none" strike="noStrike">
                <a:solidFill>
                  <a:srgbClr val="000000"/>
                </a:solidFill>
                <a:latin typeface="Calibri"/>
                <a:ea typeface="Calibri"/>
                <a:cs typeface="Calibri"/>
                <a:sym typeface="Calibri"/>
              </a:rPr>
              <a:t>Zirkuläre Wirtschaft</a:t>
            </a:r>
            <a:endParaRPr b="1" i="0" sz="1800" u="none" cap="none" strike="noStrike">
              <a:solidFill>
                <a:srgbClr val="000000"/>
              </a:solidFill>
              <a:latin typeface="Calibri"/>
              <a:ea typeface="Calibri"/>
              <a:cs typeface="Calibri"/>
              <a:sym typeface="Calibri"/>
            </a:endParaRPr>
          </a:p>
        </p:txBody>
      </p:sp>
      <p:graphicFrame>
        <p:nvGraphicFramePr>
          <p:cNvPr id="260" name="Google Shape;260;g228584da1b7_0_464"/>
          <p:cNvGraphicFramePr/>
          <p:nvPr/>
        </p:nvGraphicFramePr>
        <p:xfrm>
          <a:off x="304788" y="4794938"/>
          <a:ext cx="3000000" cy="3000000"/>
        </p:xfrm>
        <a:graphic>
          <a:graphicData uri="http://schemas.openxmlformats.org/drawingml/2006/table">
            <a:tbl>
              <a:tblPr>
                <a:noFill/>
                <a:tableStyleId>{79EC9768-A628-4FFC-AEC0-09439DF764A5}</a:tableStyleId>
              </a:tblPr>
              <a:tblGrid>
                <a:gridCol w="1284900"/>
                <a:gridCol w="2406350"/>
              </a:tblGrid>
              <a:tr h="386300">
                <a:tc gridSpan="2">
                  <a:txBody>
                    <a:bodyPr/>
                    <a:lstStyle/>
                    <a:p>
                      <a:pPr indent="0" lvl="0" marL="0" marR="0" rtl="0" algn="ctr">
                        <a:lnSpc>
                          <a:spcPct val="100000"/>
                        </a:lnSpc>
                        <a:spcBef>
                          <a:spcPts val="0"/>
                        </a:spcBef>
                        <a:spcAft>
                          <a:spcPts val="0"/>
                        </a:spcAft>
                        <a:buClr>
                          <a:srgbClr val="000000"/>
                        </a:buClr>
                        <a:buSzPts val="1600"/>
                        <a:buFont typeface="Arial"/>
                        <a:buNone/>
                      </a:pPr>
                      <a:r>
                        <a:rPr b="1" lang="de-DE" sz="1600" u="none" cap="none" strike="noStrike">
                          <a:solidFill>
                            <a:schemeClr val="lt1"/>
                          </a:solidFill>
                        </a:rPr>
                        <a:t>Wiederverwerten von Materialien</a:t>
                      </a:r>
                      <a:endParaRPr b="1" sz="1600" u="none" cap="none" strike="noStrike">
                        <a:solidFill>
                          <a:schemeClr val="lt1"/>
                        </a:solidFill>
                      </a:endParaRPr>
                    </a:p>
                  </a:txBody>
                  <a:tcPr marT="91425" marB="91425" marR="91425" marL="91425" anchor="ctr">
                    <a:lnL cap="flat" cmpd="sng" w="19050">
                      <a:solidFill>
                        <a:schemeClr val="lt1">
                          <a:alpha val="0"/>
                        </a:schemeClr>
                      </a:solidFill>
                      <a:prstDash val="solid"/>
                      <a:round/>
                      <a:headEnd len="sm" w="sm" type="none"/>
                      <a:tailEnd len="sm" w="sm" type="none"/>
                    </a:lnL>
                    <a:lnR cap="flat" cmpd="sng" w="19050">
                      <a:solidFill>
                        <a:schemeClr val="lt1">
                          <a:alpha val="0"/>
                        </a:schemeClr>
                      </a:solidFill>
                      <a:prstDash val="solid"/>
                      <a:round/>
                      <a:headEnd len="sm" w="sm" type="none"/>
                      <a:tailEnd len="sm" w="sm" type="none"/>
                    </a:lnR>
                    <a:lnT cap="flat" cmpd="sng" w="19050">
                      <a:solidFill>
                        <a:schemeClr val="lt1">
                          <a:alpha val="0"/>
                        </a:schemeClr>
                      </a:solidFill>
                      <a:prstDash val="solid"/>
                      <a:round/>
                      <a:headEnd len="sm" w="sm" type="none"/>
                      <a:tailEnd len="sm" w="sm" type="none"/>
                    </a:lnT>
                    <a:lnB cap="flat" cmpd="sng" w="19050">
                      <a:solidFill>
                        <a:schemeClr val="lt1">
                          <a:alpha val="0"/>
                        </a:schemeClr>
                      </a:solidFill>
                      <a:prstDash val="dot"/>
                      <a:round/>
                      <a:headEnd len="sm" w="sm" type="none"/>
                      <a:tailEnd len="sm" w="sm" type="none"/>
                    </a:lnB>
                    <a:solidFill>
                      <a:srgbClr val="69A5D4">
                        <a:alpha val="74117"/>
                      </a:srgbClr>
                    </a:solidFill>
                  </a:tcPr>
                </a:tc>
                <a:tc hMerge="1"/>
              </a:tr>
              <a:tr h="440450">
                <a:tc>
                  <a:txBody>
                    <a:bodyPr/>
                    <a:lstStyle/>
                    <a:p>
                      <a:pPr indent="0" lvl="0" marL="0" marR="0" rtl="0" algn="l">
                        <a:lnSpc>
                          <a:spcPct val="100000"/>
                        </a:lnSpc>
                        <a:spcBef>
                          <a:spcPts val="0"/>
                        </a:spcBef>
                        <a:spcAft>
                          <a:spcPts val="0"/>
                        </a:spcAft>
                        <a:buClr>
                          <a:srgbClr val="000000"/>
                        </a:buClr>
                        <a:buSzPts val="1600"/>
                        <a:buFont typeface="Arial"/>
                        <a:buNone/>
                      </a:pPr>
                      <a:r>
                        <a:rPr lang="de-DE" sz="1600" u="none" cap="none" strike="noStrike">
                          <a:solidFill>
                            <a:schemeClr val="dk1"/>
                          </a:solidFill>
                        </a:rPr>
                        <a:t>9. Recycle </a:t>
                      </a:r>
                      <a:endParaRPr sz="1600" u="none" cap="none" strike="noStrike">
                        <a:solidFill>
                          <a:schemeClr val="dk1"/>
                        </a:solidFill>
                      </a:endParaRPr>
                    </a:p>
                  </a:txBody>
                  <a:tcPr marT="91425" marB="91425" marR="91425" marL="91425" anchor="ctr">
                    <a:lnL cap="flat" cmpd="sng" w="19050">
                      <a:solidFill>
                        <a:schemeClr val="lt1">
                          <a:alpha val="0"/>
                        </a:schemeClr>
                      </a:solidFill>
                      <a:prstDash val="dot"/>
                      <a:round/>
                      <a:headEnd len="sm" w="sm" type="none"/>
                      <a:tailEnd len="sm" w="sm" type="none"/>
                    </a:lnL>
                    <a:lnR cap="flat" cmpd="sng" w="19050">
                      <a:solidFill>
                        <a:srgbClr val="69A5D4">
                          <a:alpha val="0"/>
                        </a:srgbClr>
                      </a:solidFill>
                      <a:prstDash val="dot"/>
                      <a:round/>
                      <a:headEnd len="sm" w="sm" type="none"/>
                      <a:tailEnd len="sm" w="sm" type="none"/>
                    </a:lnR>
                    <a:lnT cap="flat" cmpd="sng" w="19050">
                      <a:solidFill>
                        <a:schemeClr val="lt1">
                          <a:alpha val="0"/>
                        </a:schemeClr>
                      </a:solidFill>
                      <a:prstDash val="dot"/>
                      <a:round/>
                      <a:headEnd len="sm" w="sm" type="none"/>
                      <a:tailEnd len="sm" w="sm" type="none"/>
                    </a:lnT>
                    <a:lnB cap="flat" cmpd="sng" w="19050">
                      <a:solidFill>
                        <a:schemeClr val="lt1">
                          <a:alpha val="0"/>
                        </a:schemeClr>
                      </a:solidFill>
                      <a:prstDash val="dot"/>
                      <a:round/>
                      <a:headEnd len="sm" w="sm" type="none"/>
                      <a:tailEnd len="sm" w="sm" type="none"/>
                    </a:lnB>
                    <a:solidFill>
                      <a:srgbClr val="69A5D4">
                        <a:alpha val="74117"/>
                      </a:srgbClr>
                    </a:solidFill>
                  </a:tcPr>
                </a:tc>
                <a:tc>
                  <a:txBody>
                    <a:bodyPr/>
                    <a:lstStyle/>
                    <a:p>
                      <a:pPr indent="0" lvl="0" marL="0" marR="0" rtl="0" algn="l">
                        <a:lnSpc>
                          <a:spcPct val="100000"/>
                        </a:lnSpc>
                        <a:spcBef>
                          <a:spcPts val="0"/>
                        </a:spcBef>
                        <a:spcAft>
                          <a:spcPts val="0"/>
                        </a:spcAft>
                        <a:buClr>
                          <a:srgbClr val="000000"/>
                        </a:buClr>
                        <a:buSzPts val="1600"/>
                        <a:buFont typeface="Arial"/>
                        <a:buNone/>
                      </a:pPr>
                      <a:r>
                        <a:rPr lang="de-DE" sz="1600" u="none" cap="none" strike="noStrike"/>
                        <a:t>Recycling</a:t>
                      </a:r>
                      <a:endParaRPr sz="1600" u="none" cap="none" strike="noStrike"/>
                    </a:p>
                  </a:txBody>
                  <a:tcPr marT="91425" marB="91425" marR="91425" marL="91425" anchor="ctr">
                    <a:lnL cap="flat" cmpd="sng" w="19050">
                      <a:solidFill>
                        <a:srgbClr val="69A5D4">
                          <a:alpha val="0"/>
                        </a:srgbClr>
                      </a:solidFill>
                      <a:prstDash val="dot"/>
                      <a:round/>
                      <a:headEnd len="sm" w="sm" type="none"/>
                      <a:tailEnd len="sm" w="sm" type="none"/>
                    </a:lnL>
                    <a:lnR cap="flat" cmpd="sng" w="19050">
                      <a:solidFill>
                        <a:schemeClr val="lt1">
                          <a:alpha val="0"/>
                        </a:schemeClr>
                      </a:solidFill>
                      <a:prstDash val="dot"/>
                      <a:round/>
                      <a:headEnd len="sm" w="sm" type="none"/>
                      <a:tailEnd len="sm" w="sm" type="none"/>
                    </a:lnR>
                    <a:lnT cap="flat" cmpd="sng" w="19050">
                      <a:solidFill>
                        <a:schemeClr val="lt1">
                          <a:alpha val="0"/>
                        </a:schemeClr>
                      </a:solidFill>
                      <a:prstDash val="dot"/>
                      <a:round/>
                      <a:headEnd len="sm" w="sm" type="none"/>
                      <a:tailEnd len="sm" w="sm" type="none"/>
                    </a:lnT>
                    <a:lnB cap="flat" cmpd="sng" w="19050">
                      <a:solidFill>
                        <a:schemeClr val="lt1">
                          <a:alpha val="0"/>
                        </a:schemeClr>
                      </a:solidFill>
                      <a:prstDash val="dot"/>
                      <a:round/>
                      <a:headEnd len="sm" w="sm" type="none"/>
                      <a:tailEnd len="sm" w="sm" type="none"/>
                    </a:lnB>
                    <a:solidFill>
                      <a:srgbClr val="69A5D4">
                        <a:alpha val="34117"/>
                      </a:srgbClr>
                    </a:solidFill>
                  </a:tcPr>
                </a:tc>
              </a:tr>
              <a:tr h="421500">
                <a:tc>
                  <a:txBody>
                    <a:bodyPr/>
                    <a:lstStyle/>
                    <a:p>
                      <a:pPr indent="0" lvl="0" marL="0" marR="0" rtl="0" algn="l">
                        <a:lnSpc>
                          <a:spcPct val="100000"/>
                        </a:lnSpc>
                        <a:spcBef>
                          <a:spcPts val="0"/>
                        </a:spcBef>
                        <a:spcAft>
                          <a:spcPts val="0"/>
                        </a:spcAft>
                        <a:buClr>
                          <a:schemeClr val="dk1"/>
                        </a:buClr>
                        <a:buSzPts val="1100"/>
                        <a:buFont typeface="Arial"/>
                        <a:buNone/>
                      </a:pPr>
                      <a:r>
                        <a:rPr lang="de-DE" sz="1600" u="none" cap="none" strike="noStrike">
                          <a:solidFill>
                            <a:schemeClr val="dk1"/>
                          </a:solidFill>
                        </a:rPr>
                        <a:t>10. Recover</a:t>
                      </a:r>
                      <a:endParaRPr sz="1600" u="none" cap="none" strike="noStrike">
                        <a:solidFill>
                          <a:schemeClr val="dk1"/>
                        </a:solidFill>
                      </a:endParaRPr>
                    </a:p>
                  </a:txBody>
                  <a:tcPr marT="91425" marB="91425" marR="91425" marL="91425" anchor="ctr">
                    <a:lnL cap="flat" cmpd="sng" w="19050">
                      <a:solidFill>
                        <a:schemeClr val="lt1">
                          <a:alpha val="0"/>
                        </a:schemeClr>
                      </a:solidFill>
                      <a:prstDash val="dot"/>
                      <a:round/>
                      <a:headEnd len="sm" w="sm" type="none"/>
                      <a:tailEnd len="sm" w="sm" type="none"/>
                    </a:lnL>
                    <a:lnR cap="flat" cmpd="sng" w="19050">
                      <a:solidFill>
                        <a:srgbClr val="69A5D4">
                          <a:alpha val="0"/>
                        </a:srgbClr>
                      </a:solidFill>
                      <a:prstDash val="dot"/>
                      <a:round/>
                      <a:headEnd len="sm" w="sm" type="none"/>
                      <a:tailEnd len="sm" w="sm" type="none"/>
                    </a:lnR>
                    <a:lnT cap="flat" cmpd="sng" w="19050">
                      <a:solidFill>
                        <a:schemeClr val="lt1">
                          <a:alpha val="0"/>
                        </a:schemeClr>
                      </a:solidFill>
                      <a:prstDash val="dot"/>
                      <a:round/>
                      <a:headEnd len="sm" w="sm" type="none"/>
                      <a:tailEnd len="sm" w="sm" type="none"/>
                    </a:lnT>
                    <a:lnB cap="flat" cmpd="sng" w="19050">
                      <a:solidFill>
                        <a:schemeClr val="lt1">
                          <a:alpha val="0"/>
                        </a:schemeClr>
                      </a:solidFill>
                      <a:prstDash val="dot"/>
                      <a:round/>
                      <a:headEnd len="sm" w="sm" type="none"/>
                      <a:tailEnd len="sm" w="sm" type="none"/>
                    </a:lnB>
                    <a:solidFill>
                      <a:srgbClr val="69A5D4">
                        <a:alpha val="74117"/>
                      </a:srgbClr>
                    </a:solidFill>
                  </a:tcPr>
                </a:tc>
                <a:tc>
                  <a:txBody>
                    <a:bodyPr/>
                    <a:lstStyle/>
                    <a:p>
                      <a:pPr indent="0" lvl="0" marL="0" marR="0" rtl="0" algn="l">
                        <a:lnSpc>
                          <a:spcPct val="100000"/>
                        </a:lnSpc>
                        <a:spcBef>
                          <a:spcPts val="0"/>
                        </a:spcBef>
                        <a:spcAft>
                          <a:spcPts val="0"/>
                        </a:spcAft>
                        <a:buClr>
                          <a:srgbClr val="000000"/>
                        </a:buClr>
                        <a:buSzPts val="1600"/>
                        <a:buFont typeface="Arial"/>
                        <a:buNone/>
                      </a:pPr>
                      <a:r>
                        <a:rPr lang="de-DE" sz="1600" u="none" cap="none" strike="noStrike"/>
                        <a:t>Thermische Verwertung</a:t>
                      </a:r>
                      <a:endParaRPr sz="1600" u="none" cap="none" strike="noStrike"/>
                    </a:p>
                  </a:txBody>
                  <a:tcPr marT="91425" marB="91425" marR="91425" marL="91425" anchor="ctr">
                    <a:lnL cap="flat" cmpd="sng" w="19050">
                      <a:solidFill>
                        <a:srgbClr val="69A5D4">
                          <a:alpha val="0"/>
                        </a:srgbClr>
                      </a:solidFill>
                      <a:prstDash val="dot"/>
                      <a:round/>
                      <a:headEnd len="sm" w="sm" type="none"/>
                      <a:tailEnd len="sm" w="sm" type="none"/>
                    </a:lnL>
                    <a:lnR cap="flat" cmpd="sng" w="19050">
                      <a:solidFill>
                        <a:schemeClr val="lt1">
                          <a:alpha val="0"/>
                        </a:schemeClr>
                      </a:solidFill>
                      <a:prstDash val="dot"/>
                      <a:round/>
                      <a:headEnd len="sm" w="sm" type="none"/>
                      <a:tailEnd len="sm" w="sm" type="none"/>
                    </a:lnR>
                    <a:lnT cap="flat" cmpd="sng" w="19050">
                      <a:solidFill>
                        <a:schemeClr val="lt1">
                          <a:alpha val="0"/>
                        </a:schemeClr>
                      </a:solidFill>
                      <a:prstDash val="dot"/>
                      <a:round/>
                      <a:headEnd len="sm" w="sm" type="none"/>
                      <a:tailEnd len="sm" w="sm" type="none"/>
                    </a:lnT>
                    <a:lnB cap="flat" cmpd="sng" w="19050">
                      <a:solidFill>
                        <a:schemeClr val="lt1">
                          <a:alpha val="0"/>
                        </a:schemeClr>
                      </a:solidFill>
                      <a:prstDash val="dot"/>
                      <a:round/>
                      <a:headEnd len="sm" w="sm" type="none"/>
                      <a:tailEnd len="sm" w="sm" type="none"/>
                    </a:lnB>
                    <a:solidFill>
                      <a:srgbClr val="69A5D4">
                        <a:alpha val="34117"/>
                      </a:srgbClr>
                    </a:solidFill>
                  </a:tcPr>
                </a:tc>
              </a:tr>
            </a:tbl>
          </a:graphicData>
        </a:graphic>
      </p:graphicFrame>
      <p:graphicFrame>
        <p:nvGraphicFramePr>
          <p:cNvPr id="261" name="Google Shape;261;g228584da1b7_0_464"/>
          <p:cNvGraphicFramePr/>
          <p:nvPr/>
        </p:nvGraphicFramePr>
        <p:xfrm>
          <a:off x="3842688" y="3119913"/>
          <a:ext cx="3000000" cy="3000000"/>
        </p:xfrm>
        <a:graphic>
          <a:graphicData uri="http://schemas.openxmlformats.org/drawingml/2006/table">
            <a:tbl>
              <a:tblPr>
                <a:noFill/>
                <a:tableStyleId>{79EC9768-A628-4FFC-AEC0-09439DF764A5}</a:tableStyleId>
              </a:tblPr>
              <a:tblGrid>
                <a:gridCol w="1933325"/>
                <a:gridCol w="2138450"/>
              </a:tblGrid>
              <a:tr h="331500">
                <a:tc gridSpan="2">
                  <a:txBody>
                    <a:bodyPr/>
                    <a:lstStyle/>
                    <a:p>
                      <a:pPr indent="0" lvl="0" marL="0" marR="0" rtl="0" algn="ctr">
                        <a:lnSpc>
                          <a:spcPct val="100000"/>
                        </a:lnSpc>
                        <a:spcBef>
                          <a:spcPts val="0"/>
                        </a:spcBef>
                        <a:spcAft>
                          <a:spcPts val="0"/>
                        </a:spcAft>
                        <a:buClr>
                          <a:srgbClr val="000000"/>
                        </a:buClr>
                        <a:buSzPts val="1600"/>
                        <a:buFont typeface="Arial"/>
                        <a:buNone/>
                      </a:pPr>
                      <a:r>
                        <a:rPr b="1" lang="de-DE" sz="1600" u="none" cap="none" strike="noStrike">
                          <a:solidFill>
                            <a:schemeClr val="lt1"/>
                          </a:solidFill>
                        </a:rPr>
                        <a:t>Verlängerte Lebensdauer</a:t>
                      </a:r>
                      <a:endParaRPr b="1" sz="1600" u="none" cap="none" strike="noStrike">
                        <a:solidFill>
                          <a:schemeClr val="lt1"/>
                        </a:solidFill>
                      </a:endParaRPr>
                    </a:p>
                  </a:txBody>
                  <a:tcPr marT="91425" marB="91425" marR="91425" marL="91425" anchor="ctr">
                    <a:lnL cap="flat" cmpd="sng" w="19050">
                      <a:solidFill>
                        <a:schemeClr val="lt1">
                          <a:alpha val="0"/>
                        </a:schemeClr>
                      </a:solidFill>
                      <a:prstDash val="solid"/>
                      <a:round/>
                      <a:headEnd len="sm" w="sm" type="none"/>
                      <a:tailEnd len="sm" w="sm" type="none"/>
                    </a:lnL>
                    <a:lnR cap="flat" cmpd="sng" w="19050">
                      <a:solidFill>
                        <a:schemeClr val="lt1">
                          <a:alpha val="0"/>
                        </a:schemeClr>
                      </a:solidFill>
                      <a:prstDash val="solid"/>
                      <a:round/>
                      <a:headEnd len="sm" w="sm" type="none"/>
                      <a:tailEnd len="sm" w="sm" type="none"/>
                    </a:lnR>
                    <a:lnT cap="flat" cmpd="sng" w="19050">
                      <a:solidFill>
                        <a:schemeClr val="lt1">
                          <a:alpha val="0"/>
                        </a:schemeClr>
                      </a:solidFill>
                      <a:prstDash val="solid"/>
                      <a:round/>
                      <a:headEnd len="sm" w="sm" type="none"/>
                      <a:tailEnd len="sm" w="sm" type="none"/>
                    </a:lnT>
                    <a:lnB cap="flat" cmpd="sng" w="19050">
                      <a:solidFill>
                        <a:schemeClr val="lt1">
                          <a:alpha val="0"/>
                        </a:schemeClr>
                      </a:solidFill>
                      <a:prstDash val="solid"/>
                      <a:round/>
                      <a:headEnd len="sm" w="sm" type="none"/>
                      <a:tailEnd len="sm" w="sm" type="none"/>
                    </a:lnB>
                    <a:solidFill>
                      <a:srgbClr val="7AB89E">
                        <a:alpha val="74117"/>
                      </a:srgbClr>
                    </a:solidFill>
                  </a:tcPr>
                </a:tc>
                <a:tc hMerge="1"/>
              </a:tr>
              <a:tr h="445075">
                <a:tc>
                  <a:txBody>
                    <a:bodyPr/>
                    <a:lstStyle/>
                    <a:p>
                      <a:pPr indent="0" lvl="0" marL="0" marR="0" rtl="0" algn="l">
                        <a:lnSpc>
                          <a:spcPct val="100000"/>
                        </a:lnSpc>
                        <a:spcBef>
                          <a:spcPts val="0"/>
                        </a:spcBef>
                        <a:spcAft>
                          <a:spcPts val="0"/>
                        </a:spcAft>
                        <a:buClr>
                          <a:srgbClr val="000000"/>
                        </a:buClr>
                        <a:buSzPts val="1600"/>
                        <a:buFont typeface="Arial"/>
                        <a:buNone/>
                      </a:pPr>
                      <a:r>
                        <a:rPr lang="de-DE" sz="1600" u="none" cap="none" strike="noStrike">
                          <a:solidFill>
                            <a:schemeClr val="dk1"/>
                          </a:solidFill>
                        </a:rPr>
                        <a:t>4. Reuse </a:t>
                      </a:r>
                      <a:endParaRPr sz="1600" u="none" cap="none" strike="noStrike">
                        <a:solidFill>
                          <a:schemeClr val="dk1"/>
                        </a:solidFill>
                      </a:endParaRPr>
                    </a:p>
                  </a:txBody>
                  <a:tcPr marT="91425" marB="91425" marR="91425" marL="91425" anchor="ctr">
                    <a:lnL cap="flat" cmpd="sng" w="19050">
                      <a:solidFill>
                        <a:schemeClr val="lt1">
                          <a:alpha val="0"/>
                        </a:schemeClr>
                      </a:solidFill>
                      <a:prstDash val="solid"/>
                      <a:round/>
                      <a:headEnd len="sm" w="sm" type="none"/>
                      <a:tailEnd len="sm" w="sm" type="none"/>
                    </a:lnL>
                    <a:lnR cap="flat" cmpd="sng" w="19050">
                      <a:solidFill>
                        <a:srgbClr val="69A5D4">
                          <a:alpha val="0"/>
                        </a:srgbClr>
                      </a:solidFill>
                      <a:prstDash val="solid"/>
                      <a:round/>
                      <a:headEnd len="sm" w="sm" type="none"/>
                      <a:tailEnd len="sm" w="sm" type="none"/>
                    </a:lnR>
                    <a:lnT cap="flat" cmpd="sng" w="19050">
                      <a:solidFill>
                        <a:schemeClr val="lt1">
                          <a:alpha val="0"/>
                        </a:schemeClr>
                      </a:solidFill>
                      <a:prstDash val="solid"/>
                      <a:round/>
                      <a:headEnd len="sm" w="sm" type="none"/>
                      <a:tailEnd len="sm" w="sm" type="none"/>
                    </a:lnT>
                    <a:lnB cap="flat" cmpd="sng" w="19050">
                      <a:solidFill>
                        <a:schemeClr val="lt1">
                          <a:alpha val="0"/>
                        </a:schemeClr>
                      </a:solidFill>
                      <a:prstDash val="solid"/>
                      <a:round/>
                      <a:headEnd len="sm" w="sm" type="none"/>
                      <a:tailEnd len="sm" w="sm" type="none"/>
                    </a:lnB>
                    <a:solidFill>
                      <a:srgbClr val="7AB89E">
                        <a:alpha val="74117"/>
                      </a:srgbClr>
                    </a:solidFill>
                  </a:tcPr>
                </a:tc>
                <a:tc>
                  <a:txBody>
                    <a:bodyPr/>
                    <a:lstStyle/>
                    <a:p>
                      <a:pPr indent="0" lvl="0" marL="0" marR="0" rtl="0" algn="l">
                        <a:lnSpc>
                          <a:spcPct val="100000"/>
                        </a:lnSpc>
                        <a:spcBef>
                          <a:spcPts val="0"/>
                        </a:spcBef>
                        <a:spcAft>
                          <a:spcPts val="0"/>
                        </a:spcAft>
                        <a:buClr>
                          <a:srgbClr val="000000"/>
                        </a:buClr>
                        <a:buSzPts val="1700"/>
                        <a:buFont typeface="Arial"/>
                        <a:buNone/>
                      </a:pPr>
                      <a:r>
                        <a:rPr lang="de-DE" sz="1700" u="none" cap="none" strike="noStrike"/>
                        <a:t>Wiederverwenden</a:t>
                      </a:r>
                      <a:endParaRPr sz="1700" u="none" cap="none" strike="noStrike"/>
                    </a:p>
                  </a:txBody>
                  <a:tcPr marT="91425" marB="91425" marR="91425" marL="91425" anchor="ctr">
                    <a:lnL cap="flat" cmpd="sng" w="19050">
                      <a:solidFill>
                        <a:srgbClr val="69A5D4">
                          <a:alpha val="0"/>
                        </a:srgbClr>
                      </a:solidFill>
                      <a:prstDash val="solid"/>
                      <a:round/>
                      <a:headEnd len="sm" w="sm" type="none"/>
                      <a:tailEnd len="sm" w="sm" type="none"/>
                    </a:lnL>
                    <a:lnR cap="flat" cmpd="sng" w="19050">
                      <a:solidFill>
                        <a:schemeClr val="lt1">
                          <a:alpha val="0"/>
                        </a:schemeClr>
                      </a:solidFill>
                      <a:prstDash val="solid"/>
                      <a:round/>
                      <a:headEnd len="sm" w="sm" type="none"/>
                      <a:tailEnd len="sm" w="sm" type="none"/>
                    </a:lnR>
                    <a:lnT cap="flat" cmpd="sng" w="19050">
                      <a:solidFill>
                        <a:schemeClr val="lt1">
                          <a:alpha val="0"/>
                        </a:schemeClr>
                      </a:solidFill>
                      <a:prstDash val="solid"/>
                      <a:round/>
                      <a:headEnd len="sm" w="sm" type="none"/>
                      <a:tailEnd len="sm" w="sm" type="none"/>
                    </a:lnT>
                    <a:lnB cap="flat" cmpd="sng" w="19050">
                      <a:solidFill>
                        <a:schemeClr val="lt1">
                          <a:alpha val="0"/>
                        </a:schemeClr>
                      </a:solidFill>
                      <a:prstDash val="solid"/>
                      <a:round/>
                      <a:headEnd len="sm" w="sm" type="none"/>
                      <a:tailEnd len="sm" w="sm" type="none"/>
                    </a:lnB>
                    <a:solidFill>
                      <a:srgbClr val="7AB89E">
                        <a:alpha val="42745"/>
                      </a:srgbClr>
                    </a:solidFill>
                  </a:tcPr>
                </a:tc>
              </a:tr>
              <a:tr h="425900">
                <a:tc>
                  <a:txBody>
                    <a:bodyPr/>
                    <a:lstStyle/>
                    <a:p>
                      <a:pPr indent="0" lvl="0" marL="0" marR="0" rtl="0" algn="l">
                        <a:lnSpc>
                          <a:spcPct val="100000"/>
                        </a:lnSpc>
                        <a:spcBef>
                          <a:spcPts val="0"/>
                        </a:spcBef>
                        <a:spcAft>
                          <a:spcPts val="0"/>
                        </a:spcAft>
                        <a:buClr>
                          <a:srgbClr val="000000"/>
                        </a:buClr>
                        <a:buSzPts val="1600"/>
                        <a:buFont typeface="Arial"/>
                        <a:buNone/>
                      </a:pPr>
                      <a:r>
                        <a:rPr lang="de-DE" sz="1600" u="none" cap="none" strike="noStrike">
                          <a:solidFill>
                            <a:schemeClr val="dk1"/>
                          </a:solidFill>
                        </a:rPr>
                        <a:t>5. Repair</a:t>
                      </a:r>
                      <a:endParaRPr sz="1600" u="none" cap="none" strike="noStrike">
                        <a:solidFill>
                          <a:schemeClr val="dk1"/>
                        </a:solidFill>
                      </a:endParaRPr>
                    </a:p>
                  </a:txBody>
                  <a:tcPr marT="91425" marB="91425" marR="91425" marL="91425" anchor="ctr">
                    <a:lnL cap="flat" cmpd="sng" w="19050">
                      <a:solidFill>
                        <a:schemeClr val="lt1">
                          <a:alpha val="0"/>
                        </a:schemeClr>
                      </a:solidFill>
                      <a:prstDash val="solid"/>
                      <a:round/>
                      <a:headEnd len="sm" w="sm" type="none"/>
                      <a:tailEnd len="sm" w="sm" type="none"/>
                    </a:lnL>
                    <a:lnR cap="flat" cmpd="sng" w="19050">
                      <a:solidFill>
                        <a:srgbClr val="69A5D4">
                          <a:alpha val="0"/>
                        </a:srgbClr>
                      </a:solidFill>
                      <a:prstDash val="solid"/>
                      <a:round/>
                      <a:headEnd len="sm" w="sm" type="none"/>
                      <a:tailEnd len="sm" w="sm" type="none"/>
                    </a:lnR>
                    <a:lnT cap="flat" cmpd="sng" w="19050">
                      <a:solidFill>
                        <a:schemeClr val="lt1">
                          <a:alpha val="0"/>
                        </a:schemeClr>
                      </a:solidFill>
                      <a:prstDash val="solid"/>
                      <a:round/>
                      <a:headEnd len="sm" w="sm" type="none"/>
                      <a:tailEnd len="sm" w="sm" type="none"/>
                    </a:lnT>
                    <a:lnB cap="flat" cmpd="sng" w="19050">
                      <a:solidFill>
                        <a:schemeClr val="lt1">
                          <a:alpha val="0"/>
                        </a:schemeClr>
                      </a:solidFill>
                      <a:prstDash val="solid"/>
                      <a:round/>
                      <a:headEnd len="sm" w="sm" type="none"/>
                      <a:tailEnd len="sm" w="sm" type="none"/>
                    </a:lnB>
                    <a:solidFill>
                      <a:srgbClr val="7AB89E">
                        <a:alpha val="74117"/>
                      </a:srgbClr>
                    </a:solidFill>
                  </a:tcPr>
                </a:tc>
                <a:tc>
                  <a:txBody>
                    <a:bodyPr/>
                    <a:lstStyle/>
                    <a:p>
                      <a:pPr indent="0" lvl="0" marL="0" marR="0" rtl="0" algn="l">
                        <a:lnSpc>
                          <a:spcPct val="100000"/>
                        </a:lnSpc>
                        <a:spcBef>
                          <a:spcPts val="0"/>
                        </a:spcBef>
                        <a:spcAft>
                          <a:spcPts val="0"/>
                        </a:spcAft>
                        <a:buClr>
                          <a:srgbClr val="000000"/>
                        </a:buClr>
                        <a:buSzPts val="1600"/>
                        <a:buFont typeface="Arial"/>
                        <a:buNone/>
                      </a:pPr>
                      <a:r>
                        <a:rPr lang="de-DE" sz="1600" u="none" cap="none" strike="noStrike"/>
                        <a:t>Reparatur</a:t>
                      </a:r>
                      <a:endParaRPr sz="1600" u="none" cap="none" strike="noStrike"/>
                    </a:p>
                  </a:txBody>
                  <a:tcPr marT="91425" marB="91425" marR="91425" marL="91425" anchor="ctr">
                    <a:lnL cap="flat" cmpd="sng" w="19050">
                      <a:solidFill>
                        <a:srgbClr val="69A5D4">
                          <a:alpha val="0"/>
                        </a:srgbClr>
                      </a:solidFill>
                      <a:prstDash val="solid"/>
                      <a:round/>
                      <a:headEnd len="sm" w="sm" type="none"/>
                      <a:tailEnd len="sm" w="sm" type="none"/>
                    </a:lnL>
                    <a:lnR cap="flat" cmpd="sng" w="19050">
                      <a:solidFill>
                        <a:schemeClr val="lt1">
                          <a:alpha val="0"/>
                        </a:schemeClr>
                      </a:solidFill>
                      <a:prstDash val="solid"/>
                      <a:round/>
                      <a:headEnd len="sm" w="sm" type="none"/>
                      <a:tailEnd len="sm" w="sm" type="none"/>
                    </a:lnR>
                    <a:lnT cap="flat" cmpd="sng" w="19050">
                      <a:solidFill>
                        <a:schemeClr val="lt1">
                          <a:alpha val="0"/>
                        </a:schemeClr>
                      </a:solidFill>
                      <a:prstDash val="solid"/>
                      <a:round/>
                      <a:headEnd len="sm" w="sm" type="none"/>
                      <a:tailEnd len="sm" w="sm" type="none"/>
                    </a:lnT>
                    <a:lnB cap="flat" cmpd="sng" w="19050">
                      <a:solidFill>
                        <a:schemeClr val="lt1">
                          <a:alpha val="0"/>
                        </a:schemeClr>
                      </a:solidFill>
                      <a:prstDash val="solid"/>
                      <a:round/>
                      <a:headEnd len="sm" w="sm" type="none"/>
                      <a:tailEnd len="sm" w="sm" type="none"/>
                    </a:lnB>
                    <a:solidFill>
                      <a:srgbClr val="7AB89E">
                        <a:alpha val="42745"/>
                      </a:srgbClr>
                    </a:solidFill>
                  </a:tcPr>
                </a:tc>
              </a:tr>
              <a:tr h="425900">
                <a:tc>
                  <a:txBody>
                    <a:bodyPr/>
                    <a:lstStyle/>
                    <a:p>
                      <a:pPr indent="0" lvl="0" marL="0" marR="0" rtl="0" algn="l">
                        <a:lnSpc>
                          <a:spcPct val="100000"/>
                        </a:lnSpc>
                        <a:spcBef>
                          <a:spcPts val="0"/>
                        </a:spcBef>
                        <a:spcAft>
                          <a:spcPts val="0"/>
                        </a:spcAft>
                        <a:buClr>
                          <a:srgbClr val="000000"/>
                        </a:buClr>
                        <a:buSzPts val="1600"/>
                        <a:buFont typeface="Arial"/>
                        <a:buNone/>
                      </a:pPr>
                      <a:r>
                        <a:rPr lang="de-DE" sz="1600" u="none" cap="none" strike="noStrike">
                          <a:solidFill>
                            <a:schemeClr val="dk1"/>
                          </a:solidFill>
                        </a:rPr>
                        <a:t>6. Refurbish</a:t>
                      </a:r>
                      <a:endParaRPr sz="1600" u="none" cap="none" strike="noStrike">
                        <a:solidFill>
                          <a:schemeClr val="dk1"/>
                        </a:solidFill>
                      </a:endParaRPr>
                    </a:p>
                  </a:txBody>
                  <a:tcPr marT="91425" marB="91425" marR="91425" marL="91425" anchor="ctr">
                    <a:lnL cap="flat" cmpd="sng" w="19050">
                      <a:solidFill>
                        <a:schemeClr val="lt1">
                          <a:alpha val="0"/>
                        </a:schemeClr>
                      </a:solidFill>
                      <a:prstDash val="solid"/>
                      <a:round/>
                      <a:headEnd len="sm" w="sm" type="none"/>
                      <a:tailEnd len="sm" w="sm" type="none"/>
                    </a:lnL>
                    <a:lnR cap="flat" cmpd="sng" w="19050">
                      <a:solidFill>
                        <a:srgbClr val="69A5D4">
                          <a:alpha val="0"/>
                        </a:srgbClr>
                      </a:solidFill>
                      <a:prstDash val="solid"/>
                      <a:round/>
                      <a:headEnd len="sm" w="sm" type="none"/>
                      <a:tailEnd len="sm" w="sm" type="none"/>
                    </a:lnR>
                    <a:lnT cap="flat" cmpd="sng" w="19050">
                      <a:solidFill>
                        <a:schemeClr val="lt1">
                          <a:alpha val="0"/>
                        </a:schemeClr>
                      </a:solidFill>
                      <a:prstDash val="solid"/>
                      <a:round/>
                      <a:headEnd len="sm" w="sm" type="none"/>
                      <a:tailEnd len="sm" w="sm" type="none"/>
                    </a:lnT>
                    <a:lnB cap="flat" cmpd="sng" w="19050">
                      <a:solidFill>
                        <a:schemeClr val="lt1">
                          <a:alpha val="0"/>
                        </a:schemeClr>
                      </a:solidFill>
                      <a:prstDash val="solid"/>
                      <a:round/>
                      <a:headEnd len="sm" w="sm" type="none"/>
                      <a:tailEnd len="sm" w="sm" type="none"/>
                    </a:lnB>
                    <a:solidFill>
                      <a:srgbClr val="7AB89E">
                        <a:alpha val="74117"/>
                      </a:srgbClr>
                    </a:solidFill>
                  </a:tcPr>
                </a:tc>
                <a:tc>
                  <a:txBody>
                    <a:bodyPr/>
                    <a:lstStyle/>
                    <a:p>
                      <a:pPr indent="0" lvl="0" marL="0" marR="0" rtl="0" algn="l">
                        <a:lnSpc>
                          <a:spcPct val="100000"/>
                        </a:lnSpc>
                        <a:spcBef>
                          <a:spcPts val="0"/>
                        </a:spcBef>
                        <a:spcAft>
                          <a:spcPts val="0"/>
                        </a:spcAft>
                        <a:buClr>
                          <a:srgbClr val="000000"/>
                        </a:buClr>
                        <a:buSzPts val="1600"/>
                        <a:buFont typeface="Arial"/>
                        <a:buNone/>
                      </a:pPr>
                      <a:r>
                        <a:rPr lang="de-DE" sz="1600" u="none" cap="none" strike="noStrike"/>
                        <a:t>Verbessern</a:t>
                      </a:r>
                      <a:endParaRPr sz="1600" u="none" cap="none" strike="noStrike"/>
                    </a:p>
                  </a:txBody>
                  <a:tcPr marT="91425" marB="91425" marR="91425" marL="91425" anchor="ctr">
                    <a:lnL cap="flat" cmpd="sng" w="19050">
                      <a:solidFill>
                        <a:srgbClr val="69A5D4">
                          <a:alpha val="0"/>
                        </a:srgbClr>
                      </a:solidFill>
                      <a:prstDash val="solid"/>
                      <a:round/>
                      <a:headEnd len="sm" w="sm" type="none"/>
                      <a:tailEnd len="sm" w="sm" type="none"/>
                    </a:lnL>
                    <a:lnR cap="flat" cmpd="sng" w="19050">
                      <a:solidFill>
                        <a:schemeClr val="lt1">
                          <a:alpha val="0"/>
                        </a:schemeClr>
                      </a:solidFill>
                      <a:prstDash val="solid"/>
                      <a:round/>
                      <a:headEnd len="sm" w="sm" type="none"/>
                      <a:tailEnd len="sm" w="sm" type="none"/>
                    </a:lnR>
                    <a:lnT cap="flat" cmpd="sng" w="19050">
                      <a:solidFill>
                        <a:schemeClr val="lt1">
                          <a:alpha val="0"/>
                        </a:schemeClr>
                      </a:solidFill>
                      <a:prstDash val="solid"/>
                      <a:round/>
                      <a:headEnd len="sm" w="sm" type="none"/>
                      <a:tailEnd len="sm" w="sm" type="none"/>
                    </a:lnT>
                    <a:lnB cap="flat" cmpd="sng" w="19050">
                      <a:solidFill>
                        <a:schemeClr val="lt1">
                          <a:alpha val="0"/>
                        </a:schemeClr>
                      </a:solidFill>
                      <a:prstDash val="solid"/>
                      <a:round/>
                      <a:headEnd len="sm" w="sm" type="none"/>
                      <a:tailEnd len="sm" w="sm" type="none"/>
                    </a:lnB>
                    <a:solidFill>
                      <a:srgbClr val="7AB89E">
                        <a:alpha val="42745"/>
                      </a:srgbClr>
                    </a:solidFill>
                  </a:tcPr>
                </a:tc>
              </a:tr>
              <a:tr h="506175">
                <a:tc>
                  <a:txBody>
                    <a:bodyPr/>
                    <a:lstStyle/>
                    <a:p>
                      <a:pPr indent="0" lvl="0" marL="0" marR="0" rtl="0" algn="l">
                        <a:lnSpc>
                          <a:spcPct val="100000"/>
                        </a:lnSpc>
                        <a:spcBef>
                          <a:spcPts val="0"/>
                        </a:spcBef>
                        <a:spcAft>
                          <a:spcPts val="0"/>
                        </a:spcAft>
                        <a:buClr>
                          <a:srgbClr val="000000"/>
                        </a:buClr>
                        <a:buSzPts val="1600"/>
                        <a:buFont typeface="Arial"/>
                        <a:buNone/>
                      </a:pPr>
                      <a:r>
                        <a:rPr lang="de-DE" sz="1600" u="none" cap="none" strike="noStrike">
                          <a:solidFill>
                            <a:schemeClr val="dk1"/>
                          </a:solidFill>
                        </a:rPr>
                        <a:t>7. Remanufacture</a:t>
                      </a:r>
                      <a:endParaRPr sz="1600" u="none" cap="none" strike="noStrike">
                        <a:solidFill>
                          <a:schemeClr val="dk1"/>
                        </a:solidFill>
                      </a:endParaRPr>
                    </a:p>
                  </a:txBody>
                  <a:tcPr marT="91425" marB="91425" marR="91425" marL="91425" anchor="ctr">
                    <a:lnL cap="flat" cmpd="sng" w="19050">
                      <a:solidFill>
                        <a:schemeClr val="lt1">
                          <a:alpha val="0"/>
                        </a:schemeClr>
                      </a:solidFill>
                      <a:prstDash val="solid"/>
                      <a:round/>
                      <a:headEnd len="sm" w="sm" type="none"/>
                      <a:tailEnd len="sm" w="sm" type="none"/>
                    </a:lnL>
                    <a:lnR cap="flat" cmpd="sng" w="19050">
                      <a:solidFill>
                        <a:srgbClr val="69A5D4">
                          <a:alpha val="0"/>
                        </a:srgbClr>
                      </a:solidFill>
                      <a:prstDash val="solid"/>
                      <a:round/>
                      <a:headEnd len="sm" w="sm" type="none"/>
                      <a:tailEnd len="sm" w="sm" type="none"/>
                    </a:lnR>
                    <a:lnT cap="flat" cmpd="sng" w="19050">
                      <a:solidFill>
                        <a:schemeClr val="lt1">
                          <a:alpha val="0"/>
                        </a:schemeClr>
                      </a:solidFill>
                      <a:prstDash val="solid"/>
                      <a:round/>
                      <a:headEnd len="sm" w="sm" type="none"/>
                      <a:tailEnd len="sm" w="sm" type="none"/>
                    </a:lnT>
                    <a:lnB cap="flat" cmpd="sng" w="19050">
                      <a:solidFill>
                        <a:schemeClr val="lt1">
                          <a:alpha val="0"/>
                        </a:schemeClr>
                      </a:solidFill>
                      <a:prstDash val="solid"/>
                      <a:round/>
                      <a:headEnd len="sm" w="sm" type="none"/>
                      <a:tailEnd len="sm" w="sm" type="none"/>
                    </a:lnB>
                    <a:solidFill>
                      <a:srgbClr val="7AB89E">
                        <a:alpha val="74117"/>
                      </a:srgbClr>
                    </a:solidFill>
                  </a:tcPr>
                </a:tc>
                <a:tc>
                  <a:txBody>
                    <a:bodyPr/>
                    <a:lstStyle/>
                    <a:p>
                      <a:pPr indent="0" lvl="0" marL="0" marR="0" rtl="0" algn="l">
                        <a:lnSpc>
                          <a:spcPct val="100000"/>
                        </a:lnSpc>
                        <a:spcBef>
                          <a:spcPts val="0"/>
                        </a:spcBef>
                        <a:spcAft>
                          <a:spcPts val="0"/>
                        </a:spcAft>
                        <a:buClr>
                          <a:srgbClr val="000000"/>
                        </a:buClr>
                        <a:buSzPts val="1600"/>
                        <a:buFont typeface="Arial"/>
                        <a:buNone/>
                      </a:pPr>
                      <a:r>
                        <a:rPr lang="de-DE" sz="1600" u="none" cap="none" strike="noStrike"/>
                        <a:t>Wiederaufbereiten</a:t>
                      </a:r>
                      <a:endParaRPr sz="1600" u="none" cap="none" strike="noStrike"/>
                    </a:p>
                  </a:txBody>
                  <a:tcPr marT="91425" marB="91425" marR="91425" marL="91425" anchor="ctr">
                    <a:lnL cap="flat" cmpd="sng" w="19050">
                      <a:solidFill>
                        <a:srgbClr val="69A5D4">
                          <a:alpha val="0"/>
                        </a:srgbClr>
                      </a:solidFill>
                      <a:prstDash val="solid"/>
                      <a:round/>
                      <a:headEnd len="sm" w="sm" type="none"/>
                      <a:tailEnd len="sm" w="sm" type="none"/>
                    </a:lnL>
                    <a:lnR cap="flat" cmpd="sng" w="19050">
                      <a:solidFill>
                        <a:schemeClr val="lt1">
                          <a:alpha val="0"/>
                        </a:schemeClr>
                      </a:solidFill>
                      <a:prstDash val="solid"/>
                      <a:round/>
                      <a:headEnd len="sm" w="sm" type="none"/>
                      <a:tailEnd len="sm" w="sm" type="none"/>
                    </a:lnR>
                    <a:lnT cap="flat" cmpd="sng" w="19050">
                      <a:solidFill>
                        <a:schemeClr val="lt1">
                          <a:alpha val="0"/>
                        </a:schemeClr>
                      </a:solidFill>
                      <a:prstDash val="solid"/>
                      <a:round/>
                      <a:headEnd len="sm" w="sm" type="none"/>
                      <a:tailEnd len="sm" w="sm" type="none"/>
                    </a:lnT>
                    <a:lnB cap="flat" cmpd="sng" w="19050">
                      <a:solidFill>
                        <a:schemeClr val="lt1">
                          <a:alpha val="0"/>
                        </a:schemeClr>
                      </a:solidFill>
                      <a:prstDash val="solid"/>
                      <a:round/>
                      <a:headEnd len="sm" w="sm" type="none"/>
                      <a:tailEnd len="sm" w="sm" type="none"/>
                    </a:lnB>
                    <a:solidFill>
                      <a:srgbClr val="7AB89E">
                        <a:alpha val="42745"/>
                      </a:srgbClr>
                    </a:solidFill>
                  </a:tcPr>
                </a:tc>
              </a:tr>
              <a:tr h="425900">
                <a:tc>
                  <a:txBody>
                    <a:bodyPr/>
                    <a:lstStyle/>
                    <a:p>
                      <a:pPr indent="0" lvl="0" marL="0" marR="0" rtl="0" algn="l">
                        <a:lnSpc>
                          <a:spcPct val="100000"/>
                        </a:lnSpc>
                        <a:spcBef>
                          <a:spcPts val="0"/>
                        </a:spcBef>
                        <a:spcAft>
                          <a:spcPts val="0"/>
                        </a:spcAft>
                        <a:buClr>
                          <a:srgbClr val="000000"/>
                        </a:buClr>
                        <a:buSzPts val="1600"/>
                        <a:buFont typeface="Arial"/>
                        <a:buNone/>
                      </a:pPr>
                      <a:r>
                        <a:rPr lang="de-DE" sz="1600" u="none" cap="none" strike="noStrike">
                          <a:solidFill>
                            <a:schemeClr val="dk1"/>
                          </a:solidFill>
                        </a:rPr>
                        <a:t>8. Repurpose</a:t>
                      </a:r>
                      <a:endParaRPr sz="1600" u="none" cap="none" strike="noStrike">
                        <a:solidFill>
                          <a:schemeClr val="dk1"/>
                        </a:solidFill>
                      </a:endParaRPr>
                    </a:p>
                  </a:txBody>
                  <a:tcPr marT="91425" marB="91425" marR="91425" marL="91425" anchor="ctr">
                    <a:lnL cap="flat" cmpd="sng" w="19050">
                      <a:solidFill>
                        <a:schemeClr val="lt1">
                          <a:alpha val="0"/>
                        </a:schemeClr>
                      </a:solidFill>
                      <a:prstDash val="solid"/>
                      <a:round/>
                      <a:headEnd len="sm" w="sm" type="none"/>
                      <a:tailEnd len="sm" w="sm" type="none"/>
                    </a:lnL>
                    <a:lnR cap="flat" cmpd="sng" w="19050">
                      <a:solidFill>
                        <a:srgbClr val="69A5D4">
                          <a:alpha val="0"/>
                        </a:srgbClr>
                      </a:solidFill>
                      <a:prstDash val="solid"/>
                      <a:round/>
                      <a:headEnd len="sm" w="sm" type="none"/>
                      <a:tailEnd len="sm" w="sm" type="none"/>
                    </a:lnR>
                    <a:lnT cap="flat" cmpd="sng" w="19050">
                      <a:solidFill>
                        <a:schemeClr val="lt1">
                          <a:alpha val="0"/>
                        </a:schemeClr>
                      </a:solidFill>
                      <a:prstDash val="solid"/>
                      <a:round/>
                      <a:headEnd len="sm" w="sm" type="none"/>
                      <a:tailEnd len="sm" w="sm" type="none"/>
                    </a:lnT>
                    <a:lnB cap="flat" cmpd="sng" w="19050">
                      <a:solidFill>
                        <a:schemeClr val="lt1">
                          <a:alpha val="0"/>
                        </a:schemeClr>
                      </a:solidFill>
                      <a:prstDash val="solid"/>
                      <a:round/>
                      <a:headEnd len="sm" w="sm" type="none"/>
                      <a:tailEnd len="sm" w="sm" type="none"/>
                    </a:lnB>
                    <a:solidFill>
                      <a:srgbClr val="7AB89E">
                        <a:alpha val="74117"/>
                      </a:srgbClr>
                    </a:solidFill>
                  </a:tcPr>
                </a:tc>
                <a:tc>
                  <a:txBody>
                    <a:bodyPr/>
                    <a:lstStyle/>
                    <a:p>
                      <a:pPr indent="0" lvl="0" marL="0" marR="0" rtl="0" algn="l">
                        <a:lnSpc>
                          <a:spcPct val="100000"/>
                        </a:lnSpc>
                        <a:spcBef>
                          <a:spcPts val="0"/>
                        </a:spcBef>
                        <a:spcAft>
                          <a:spcPts val="0"/>
                        </a:spcAft>
                        <a:buClr>
                          <a:srgbClr val="000000"/>
                        </a:buClr>
                        <a:buSzPts val="1600"/>
                        <a:buFont typeface="Arial"/>
                        <a:buNone/>
                      </a:pPr>
                      <a:r>
                        <a:rPr lang="de-DE" sz="1600" u="none" cap="none" strike="noStrike"/>
                        <a:t>Anders weiternutzen</a:t>
                      </a:r>
                      <a:endParaRPr sz="1600" u="none" cap="none" strike="noStrike"/>
                    </a:p>
                  </a:txBody>
                  <a:tcPr marT="91425" marB="91425" marR="91425" marL="91425" anchor="ctr">
                    <a:lnL cap="flat" cmpd="sng" w="19050">
                      <a:solidFill>
                        <a:srgbClr val="69A5D4">
                          <a:alpha val="0"/>
                        </a:srgbClr>
                      </a:solidFill>
                      <a:prstDash val="solid"/>
                      <a:round/>
                      <a:headEnd len="sm" w="sm" type="none"/>
                      <a:tailEnd len="sm" w="sm" type="none"/>
                    </a:lnL>
                    <a:lnR cap="flat" cmpd="sng" w="19050">
                      <a:solidFill>
                        <a:schemeClr val="lt1">
                          <a:alpha val="0"/>
                        </a:schemeClr>
                      </a:solidFill>
                      <a:prstDash val="solid"/>
                      <a:round/>
                      <a:headEnd len="sm" w="sm" type="none"/>
                      <a:tailEnd len="sm" w="sm" type="none"/>
                    </a:lnR>
                    <a:lnT cap="flat" cmpd="sng" w="19050">
                      <a:solidFill>
                        <a:schemeClr val="lt1">
                          <a:alpha val="0"/>
                        </a:schemeClr>
                      </a:solidFill>
                      <a:prstDash val="solid"/>
                      <a:round/>
                      <a:headEnd len="sm" w="sm" type="none"/>
                      <a:tailEnd len="sm" w="sm" type="none"/>
                    </a:lnT>
                    <a:lnB cap="flat" cmpd="sng" w="19050">
                      <a:solidFill>
                        <a:schemeClr val="lt1">
                          <a:alpha val="0"/>
                        </a:schemeClr>
                      </a:solidFill>
                      <a:prstDash val="solid"/>
                      <a:round/>
                      <a:headEnd len="sm" w="sm" type="none"/>
                      <a:tailEnd len="sm" w="sm" type="none"/>
                    </a:lnB>
                    <a:solidFill>
                      <a:srgbClr val="7AB89E">
                        <a:alpha val="42745"/>
                      </a:srgbClr>
                    </a:solidFill>
                  </a:tcPr>
                </a:tc>
              </a:tr>
            </a:tbl>
          </a:graphicData>
        </a:graphic>
      </p:graphicFrame>
      <p:graphicFrame>
        <p:nvGraphicFramePr>
          <p:cNvPr id="262" name="Google Shape;262;g228584da1b7_0_464"/>
          <p:cNvGraphicFramePr/>
          <p:nvPr/>
        </p:nvGraphicFramePr>
        <p:xfrm>
          <a:off x="7730875" y="1844663"/>
          <a:ext cx="3000000" cy="3000000"/>
        </p:xfrm>
        <a:graphic>
          <a:graphicData uri="http://schemas.openxmlformats.org/drawingml/2006/table">
            <a:tbl>
              <a:tblPr>
                <a:noFill/>
                <a:tableStyleId>{79EC9768-A628-4FFC-AEC0-09439DF764A5}</a:tableStyleId>
              </a:tblPr>
              <a:tblGrid>
                <a:gridCol w="1933325"/>
                <a:gridCol w="2138450"/>
              </a:tblGrid>
              <a:tr h="331500">
                <a:tc gridSpan="2">
                  <a:txBody>
                    <a:bodyPr/>
                    <a:lstStyle/>
                    <a:p>
                      <a:pPr indent="0" lvl="0" marL="0" marR="0" rtl="0" algn="ctr">
                        <a:lnSpc>
                          <a:spcPct val="100000"/>
                        </a:lnSpc>
                        <a:spcBef>
                          <a:spcPts val="0"/>
                        </a:spcBef>
                        <a:spcAft>
                          <a:spcPts val="0"/>
                        </a:spcAft>
                        <a:buClr>
                          <a:srgbClr val="000000"/>
                        </a:buClr>
                        <a:buSzPts val="1600"/>
                        <a:buFont typeface="Arial"/>
                        <a:buNone/>
                      </a:pPr>
                      <a:r>
                        <a:rPr b="1" lang="de-DE" sz="1600" u="none" cap="none" strike="noStrike">
                          <a:solidFill>
                            <a:schemeClr val="lt1"/>
                          </a:solidFill>
                        </a:rPr>
                        <a:t>Intelligente Nutzung und Herstellung</a:t>
                      </a:r>
                      <a:endParaRPr b="1" sz="1600" u="none" cap="none" strike="noStrike">
                        <a:solidFill>
                          <a:schemeClr val="lt1"/>
                        </a:solidFill>
                      </a:endParaRPr>
                    </a:p>
                  </a:txBody>
                  <a:tcPr marT="91425" marB="91425" marR="91425" marL="91425" anchor="ctr">
                    <a:lnL cap="flat" cmpd="sng" w="19050">
                      <a:solidFill>
                        <a:schemeClr val="lt1">
                          <a:alpha val="0"/>
                        </a:schemeClr>
                      </a:solidFill>
                      <a:prstDash val="solid"/>
                      <a:round/>
                      <a:headEnd len="sm" w="sm" type="none"/>
                      <a:tailEnd len="sm" w="sm" type="none"/>
                    </a:lnL>
                    <a:lnR cap="flat" cmpd="sng" w="19050">
                      <a:solidFill>
                        <a:schemeClr val="lt1">
                          <a:alpha val="0"/>
                        </a:schemeClr>
                      </a:solidFill>
                      <a:prstDash val="solid"/>
                      <a:round/>
                      <a:headEnd len="sm" w="sm" type="none"/>
                      <a:tailEnd len="sm" w="sm" type="none"/>
                    </a:lnR>
                    <a:lnT cap="flat" cmpd="sng" w="19050">
                      <a:solidFill>
                        <a:schemeClr val="lt1">
                          <a:alpha val="0"/>
                        </a:schemeClr>
                      </a:solidFill>
                      <a:prstDash val="solid"/>
                      <a:round/>
                      <a:headEnd len="sm" w="sm" type="none"/>
                      <a:tailEnd len="sm" w="sm" type="none"/>
                    </a:lnT>
                    <a:lnB cap="flat" cmpd="sng" w="19050">
                      <a:solidFill>
                        <a:schemeClr val="lt1">
                          <a:alpha val="0"/>
                        </a:schemeClr>
                      </a:solidFill>
                      <a:prstDash val="solid"/>
                      <a:round/>
                      <a:headEnd len="sm" w="sm" type="none"/>
                      <a:tailEnd len="sm" w="sm" type="none"/>
                    </a:lnB>
                    <a:solidFill>
                      <a:srgbClr val="ADDA98">
                        <a:alpha val="74117"/>
                      </a:srgbClr>
                    </a:solidFill>
                  </a:tcPr>
                </a:tc>
                <a:tc hMerge="1"/>
              </a:tr>
              <a:tr h="425900">
                <a:tc>
                  <a:txBody>
                    <a:bodyPr/>
                    <a:lstStyle/>
                    <a:p>
                      <a:pPr indent="0" lvl="0" marL="0" marR="0" rtl="0" algn="l">
                        <a:lnSpc>
                          <a:spcPct val="100000"/>
                        </a:lnSpc>
                        <a:spcBef>
                          <a:spcPts val="0"/>
                        </a:spcBef>
                        <a:spcAft>
                          <a:spcPts val="0"/>
                        </a:spcAft>
                        <a:buClr>
                          <a:srgbClr val="000000"/>
                        </a:buClr>
                        <a:buSzPts val="1600"/>
                        <a:buFont typeface="Arial"/>
                        <a:buNone/>
                      </a:pPr>
                      <a:r>
                        <a:rPr lang="de-DE" sz="1600" u="none" cap="none" strike="noStrike">
                          <a:solidFill>
                            <a:schemeClr val="dk1"/>
                          </a:solidFill>
                        </a:rPr>
                        <a:t>1. Refuse</a:t>
                      </a:r>
                      <a:endParaRPr sz="1600" u="none" cap="none" strike="noStrike">
                        <a:solidFill>
                          <a:schemeClr val="dk1"/>
                        </a:solidFill>
                      </a:endParaRPr>
                    </a:p>
                  </a:txBody>
                  <a:tcPr marT="91425" marB="91425" marR="91425" marL="91425" anchor="ctr">
                    <a:lnL cap="flat" cmpd="sng" w="19050">
                      <a:solidFill>
                        <a:schemeClr val="lt1">
                          <a:alpha val="0"/>
                        </a:schemeClr>
                      </a:solidFill>
                      <a:prstDash val="solid"/>
                      <a:round/>
                      <a:headEnd len="sm" w="sm" type="none"/>
                      <a:tailEnd len="sm" w="sm" type="none"/>
                    </a:lnL>
                    <a:lnR cap="flat" cmpd="sng" w="19050">
                      <a:solidFill>
                        <a:srgbClr val="69A5D4">
                          <a:alpha val="0"/>
                        </a:srgbClr>
                      </a:solidFill>
                      <a:prstDash val="solid"/>
                      <a:round/>
                      <a:headEnd len="sm" w="sm" type="none"/>
                      <a:tailEnd len="sm" w="sm" type="none"/>
                    </a:lnR>
                    <a:lnT cap="flat" cmpd="sng" w="19050">
                      <a:solidFill>
                        <a:schemeClr val="lt1">
                          <a:alpha val="0"/>
                        </a:schemeClr>
                      </a:solidFill>
                      <a:prstDash val="solid"/>
                      <a:round/>
                      <a:headEnd len="sm" w="sm" type="none"/>
                      <a:tailEnd len="sm" w="sm" type="none"/>
                    </a:lnT>
                    <a:lnB cap="flat" cmpd="sng" w="19050">
                      <a:solidFill>
                        <a:schemeClr val="lt1">
                          <a:alpha val="0"/>
                        </a:schemeClr>
                      </a:solidFill>
                      <a:prstDash val="solid"/>
                      <a:round/>
                      <a:headEnd len="sm" w="sm" type="none"/>
                      <a:tailEnd len="sm" w="sm" type="none"/>
                    </a:lnB>
                    <a:solidFill>
                      <a:srgbClr val="ADDA98">
                        <a:alpha val="74117"/>
                      </a:srgbClr>
                    </a:solidFill>
                  </a:tcPr>
                </a:tc>
                <a:tc>
                  <a:txBody>
                    <a:bodyPr/>
                    <a:lstStyle/>
                    <a:p>
                      <a:pPr indent="0" lvl="0" marL="0" marR="0" rtl="0" algn="l">
                        <a:lnSpc>
                          <a:spcPct val="100000"/>
                        </a:lnSpc>
                        <a:spcBef>
                          <a:spcPts val="0"/>
                        </a:spcBef>
                        <a:spcAft>
                          <a:spcPts val="0"/>
                        </a:spcAft>
                        <a:buClr>
                          <a:srgbClr val="000000"/>
                        </a:buClr>
                        <a:buSzPts val="1600"/>
                        <a:buFont typeface="Arial"/>
                        <a:buNone/>
                      </a:pPr>
                      <a:r>
                        <a:rPr lang="de-DE" sz="1600" u="none" cap="none" strike="noStrike"/>
                        <a:t>Überflüssig machen</a:t>
                      </a:r>
                      <a:endParaRPr sz="1600" u="none" cap="none" strike="noStrike"/>
                    </a:p>
                  </a:txBody>
                  <a:tcPr marT="91425" marB="91425" marR="91425" marL="91425" anchor="ctr">
                    <a:lnL cap="flat" cmpd="sng" w="19050">
                      <a:solidFill>
                        <a:srgbClr val="69A5D4">
                          <a:alpha val="0"/>
                        </a:srgbClr>
                      </a:solidFill>
                      <a:prstDash val="solid"/>
                      <a:round/>
                      <a:headEnd len="sm" w="sm" type="none"/>
                      <a:tailEnd len="sm" w="sm" type="none"/>
                    </a:lnL>
                    <a:lnR cap="flat" cmpd="sng" w="19050">
                      <a:solidFill>
                        <a:schemeClr val="lt1">
                          <a:alpha val="0"/>
                        </a:schemeClr>
                      </a:solidFill>
                      <a:prstDash val="solid"/>
                      <a:round/>
                      <a:headEnd len="sm" w="sm" type="none"/>
                      <a:tailEnd len="sm" w="sm" type="none"/>
                    </a:lnR>
                    <a:lnT cap="flat" cmpd="sng" w="19050">
                      <a:solidFill>
                        <a:schemeClr val="lt1">
                          <a:alpha val="0"/>
                        </a:schemeClr>
                      </a:solidFill>
                      <a:prstDash val="solid"/>
                      <a:round/>
                      <a:headEnd len="sm" w="sm" type="none"/>
                      <a:tailEnd len="sm" w="sm" type="none"/>
                    </a:lnT>
                    <a:lnB cap="flat" cmpd="sng" w="19050">
                      <a:solidFill>
                        <a:schemeClr val="lt1">
                          <a:alpha val="0"/>
                        </a:schemeClr>
                      </a:solidFill>
                      <a:prstDash val="solid"/>
                      <a:round/>
                      <a:headEnd len="sm" w="sm" type="none"/>
                      <a:tailEnd len="sm" w="sm" type="none"/>
                    </a:lnB>
                    <a:solidFill>
                      <a:srgbClr val="ADDA98">
                        <a:alpha val="30196"/>
                      </a:srgbClr>
                    </a:solidFill>
                  </a:tcPr>
                </a:tc>
              </a:tr>
              <a:tr h="506175">
                <a:tc>
                  <a:txBody>
                    <a:bodyPr/>
                    <a:lstStyle/>
                    <a:p>
                      <a:pPr indent="0" lvl="0" marL="0" marR="0" rtl="0" algn="l">
                        <a:lnSpc>
                          <a:spcPct val="100000"/>
                        </a:lnSpc>
                        <a:spcBef>
                          <a:spcPts val="0"/>
                        </a:spcBef>
                        <a:spcAft>
                          <a:spcPts val="0"/>
                        </a:spcAft>
                        <a:buClr>
                          <a:srgbClr val="000000"/>
                        </a:buClr>
                        <a:buSzPts val="1600"/>
                        <a:buFont typeface="Arial"/>
                        <a:buNone/>
                      </a:pPr>
                      <a:r>
                        <a:rPr lang="de-DE" sz="1600" u="none" cap="none" strike="noStrike">
                          <a:solidFill>
                            <a:schemeClr val="dk1"/>
                          </a:solidFill>
                        </a:rPr>
                        <a:t>2. Rethink</a:t>
                      </a:r>
                      <a:endParaRPr sz="1600" u="none" cap="none" strike="noStrike">
                        <a:solidFill>
                          <a:schemeClr val="dk1"/>
                        </a:solidFill>
                      </a:endParaRPr>
                    </a:p>
                  </a:txBody>
                  <a:tcPr marT="91425" marB="91425" marR="91425" marL="91425" anchor="ctr">
                    <a:lnL cap="flat" cmpd="sng" w="19050">
                      <a:solidFill>
                        <a:schemeClr val="lt1">
                          <a:alpha val="0"/>
                        </a:schemeClr>
                      </a:solidFill>
                      <a:prstDash val="solid"/>
                      <a:round/>
                      <a:headEnd len="sm" w="sm" type="none"/>
                      <a:tailEnd len="sm" w="sm" type="none"/>
                    </a:lnL>
                    <a:lnR cap="flat" cmpd="sng" w="19050">
                      <a:solidFill>
                        <a:srgbClr val="69A5D4">
                          <a:alpha val="0"/>
                        </a:srgbClr>
                      </a:solidFill>
                      <a:prstDash val="solid"/>
                      <a:round/>
                      <a:headEnd len="sm" w="sm" type="none"/>
                      <a:tailEnd len="sm" w="sm" type="none"/>
                    </a:lnR>
                    <a:lnT cap="flat" cmpd="sng" w="19050">
                      <a:solidFill>
                        <a:schemeClr val="lt1">
                          <a:alpha val="0"/>
                        </a:schemeClr>
                      </a:solidFill>
                      <a:prstDash val="solid"/>
                      <a:round/>
                      <a:headEnd len="sm" w="sm" type="none"/>
                      <a:tailEnd len="sm" w="sm" type="none"/>
                    </a:lnT>
                    <a:lnB cap="flat" cmpd="sng" w="19050">
                      <a:solidFill>
                        <a:schemeClr val="lt1">
                          <a:alpha val="0"/>
                        </a:schemeClr>
                      </a:solidFill>
                      <a:prstDash val="solid"/>
                      <a:round/>
                      <a:headEnd len="sm" w="sm" type="none"/>
                      <a:tailEnd len="sm" w="sm" type="none"/>
                    </a:lnB>
                    <a:solidFill>
                      <a:srgbClr val="ADDA98">
                        <a:alpha val="74117"/>
                      </a:srgbClr>
                    </a:solidFill>
                  </a:tcPr>
                </a:tc>
                <a:tc>
                  <a:txBody>
                    <a:bodyPr/>
                    <a:lstStyle/>
                    <a:p>
                      <a:pPr indent="0" lvl="0" marL="0" marR="0" rtl="0" algn="l">
                        <a:lnSpc>
                          <a:spcPct val="100000"/>
                        </a:lnSpc>
                        <a:spcBef>
                          <a:spcPts val="0"/>
                        </a:spcBef>
                        <a:spcAft>
                          <a:spcPts val="0"/>
                        </a:spcAft>
                        <a:buClr>
                          <a:srgbClr val="000000"/>
                        </a:buClr>
                        <a:buSzPts val="1600"/>
                        <a:buFont typeface="Arial"/>
                        <a:buNone/>
                      </a:pPr>
                      <a:r>
                        <a:rPr lang="de-DE" sz="1600" u="none" cap="none" strike="noStrike"/>
                        <a:t>Neu denken und zirkulär designen</a:t>
                      </a:r>
                      <a:endParaRPr sz="1600" u="none" cap="none" strike="noStrike"/>
                    </a:p>
                  </a:txBody>
                  <a:tcPr marT="91425" marB="91425" marR="91425" marL="91425" anchor="ctr">
                    <a:lnL cap="flat" cmpd="sng" w="19050">
                      <a:solidFill>
                        <a:srgbClr val="69A5D4">
                          <a:alpha val="0"/>
                        </a:srgbClr>
                      </a:solidFill>
                      <a:prstDash val="solid"/>
                      <a:round/>
                      <a:headEnd len="sm" w="sm" type="none"/>
                      <a:tailEnd len="sm" w="sm" type="none"/>
                    </a:lnL>
                    <a:lnR cap="flat" cmpd="sng" w="19050">
                      <a:solidFill>
                        <a:schemeClr val="lt1">
                          <a:alpha val="0"/>
                        </a:schemeClr>
                      </a:solidFill>
                      <a:prstDash val="solid"/>
                      <a:round/>
                      <a:headEnd len="sm" w="sm" type="none"/>
                      <a:tailEnd len="sm" w="sm" type="none"/>
                    </a:lnR>
                    <a:lnT cap="flat" cmpd="sng" w="19050">
                      <a:solidFill>
                        <a:schemeClr val="lt1">
                          <a:alpha val="0"/>
                        </a:schemeClr>
                      </a:solidFill>
                      <a:prstDash val="solid"/>
                      <a:round/>
                      <a:headEnd len="sm" w="sm" type="none"/>
                      <a:tailEnd len="sm" w="sm" type="none"/>
                    </a:lnT>
                    <a:lnB cap="flat" cmpd="sng" w="19050">
                      <a:solidFill>
                        <a:schemeClr val="lt1">
                          <a:alpha val="0"/>
                        </a:schemeClr>
                      </a:solidFill>
                      <a:prstDash val="solid"/>
                      <a:round/>
                      <a:headEnd len="sm" w="sm" type="none"/>
                      <a:tailEnd len="sm" w="sm" type="none"/>
                    </a:lnB>
                    <a:solidFill>
                      <a:srgbClr val="ADDA98">
                        <a:alpha val="30196"/>
                      </a:srgbClr>
                    </a:solidFill>
                  </a:tcPr>
                </a:tc>
              </a:tr>
              <a:tr h="425900">
                <a:tc>
                  <a:txBody>
                    <a:bodyPr/>
                    <a:lstStyle/>
                    <a:p>
                      <a:pPr indent="0" lvl="0" marL="0" marR="0" rtl="0" algn="l">
                        <a:lnSpc>
                          <a:spcPct val="100000"/>
                        </a:lnSpc>
                        <a:spcBef>
                          <a:spcPts val="0"/>
                        </a:spcBef>
                        <a:spcAft>
                          <a:spcPts val="0"/>
                        </a:spcAft>
                        <a:buClr>
                          <a:srgbClr val="000000"/>
                        </a:buClr>
                        <a:buSzPts val="1600"/>
                        <a:buFont typeface="Arial"/>
                        <a:buNone/>
                      </a:pPr>
                      <a:r>
                        <a:rPr lang="de-DE" sz="1600" u="none" cap="none" strike="noStrike">
                          <a:solidFill>
                            <a:schemeClr val="dk1"/>
                          </a:solidFill>
                        </a:rPr>
                        <a:t>3. Reduce</a:t>
                      </a:r>
                      <a:endParaRPr sz="1600" u="none" cap="none" strike="noStrike">
                        <a:solidFill>
                          <a:schemeClr val="dk1"/>
                        </a:solidFill>
                      </a:endParaRPr>
                    </a:p>
                  </a:txBody>
                  <a:tcPr marT="91425" marB="91425" marR="91425" marL="91425" anchor="ctr">
                    <a:lnL cap="flat" cmpd="sng" w="19050">
                      <a:solidFill>
                        <a:schemeClr val="lt1">
                          <a:alpha val="0"/>
                        </a:schemeClr>
                      </a:solidFill>
                      <a:prstDash val="solid"/>
                      <a:round/>
                      <a:headEnd len="sm" w="sm" type="none"/>
                      <a:tailEnd len="sm" w="sm" type="none"/>
                    </a:lnL>
                    <a:lnR cap="flat" cmpd="sng" w="19050">
                      <a:solidFill>
                        <a:srgbClr val="69A5D4">
                          <a:alpha val="0"/>
                        </a:srgbClr>
                      </a:solidFill>
                      <a:prstDash val="solid"/>
                      <a:round/>
                      <a:headEnd len="sm" w="sm" type="none"/>
                      <a:tailEnd len="sm" w="sm" type="none"/>
                    </a:lnR>
                    <a:lnT cap="flat" cmpd="sng" w="19050">
                      <a:solidFill>
                        <a:schemeClr val="lt1">
                          <a:alpha val="0"/>
                        </a:schemeClr>
                      </a:solidFill>
                      <a:prstDash val="solid"/>
                      <a:round/>
                      <a:headEnd len="sm" w="sm" type="none"/>
                      <a:tailEnd len="sm" w="sm" type="none"/>
                    </a:lnT>
                    <a:lnB cap="flat" cmpd="sng" w="19050">
                      <a:solidFill>
                        <a:schemeClr val="lt1">
                          <a:alpha val="0"/>
                        </a:schemeClr>
                      </a:solidFill>
                      <a:prstDash val="solid"/>
                      <a:round/>
                      <a:headEnd len="sm" w="sm" type="none"/>
                      <a:tailEnd len="sm" w="sm" type="none"/>
                    </a:lnB>
                    <a:solidFill>
                      <a:srgbClr val="ADDA98">
                        <a:alpha val="74117"/>
                      </a:srgbClr>
                    </a:solidFill>
                  </a:tcPr>
                </a:tc>
                <a:tc>
                  <a:txBody>
                    <a:bodyPr/>
                    <a:lstStyle/>
                    <a:p>
                      <a:pPr indent="0" lvl="0" marL="0" marR="0" rtl="0" algn="l">
                        <a:lnSpc>
                          <a:spcPct val="100000"/>
                        </a:lnSpc>
                        <a:spcBef>
                          <a:spcPts val="0"/>
                        </a:spcBef>
                        <a:spcAft>
                          <a:spcPts val="0"/>
                        </a:spcAft>
                        <a:buClr>
                          <a:srgbClr val="000000"/>
                        </a:buClr>
                        <a:buSzPts val="1600"/>
                        <a:buFont typeface="Arial"/>
                        <a:buNone/>
                      </a:pPr>
                      <a:r>
                        <a:rPr lang="de-DE" sz="1600" u="none" cap="none" strike="noStrike"/>
                        <a:t>Reduzieren</a:t>
                      </a:r>
                      <a:endParaRPr sz="1600" u="none" cap="none" strike="noStrike"/>
                    </a:p>
                  </a:txBody>
                  <a:tcPr marT="91425" marB="91425" marR="91425" marL="91425" anchor="ctr">
                    <a:lnL cap="flat" cmpd="sng" w="19050">
                      <a:solidFill>
                        <a:srgbClr val="69A5D4">
                          <a:alpha val="0"/>
                        </a:srgbClr>
                      </a:solidFill>
                      <a:prstDash val="solid"/>
                      <a:round/>
                      <a:headEnd len="sm" w="sm" type="none"/>
                      <a:tailEnd len="sm" w="sm" type="none"/>
                    </a:lnL>
                    <a:lnR cap="flat" cmpd="sng" w="19050">
                      <a:solidFill>
                        <a:schemeClr val="lt1">
                          <a:alpha val="0"/>
                        </a:schemeClr>
                      </a:solidFill>
                      <a:prstDash val="solid"/>
                      <a:round/>
                      <a:headEnd len="sm" w="sm" type="none"/>
                      <a:tailEnd len="sm" w="sm" type="none"/>
                    </a:lnR>
                    <a:lnT cap="flat" cmpd="sng" w="19050">
                      <a:solidFill>
                        <a:schemeClr val="lt1">
                          <a:alpha val="0"/>
                        </a:schemeClr>
                      </a:solidFill>
                      <a:prstDash val="solid"/>
                      <a:round/>
                      <a:headEnd len="sm" w="sm" type="none"/>
                      <a:tailEnd len="sm" w="sm" type="none"/>
                    </a:lnT>
                    <a:lnB cap="flat" cmpd="sng" w="19050">
                      <a:solidFill>
                        <a:schemeClr val="lt1">
                          <a:alpha val="0"/>
                        </a:schemeClr>
                      </a:solidFill>
                      <a:prstDash val="solid"/>
                      <a:round/>
                      <a:headEnd len="sm" w="sm" type="none"/>
                      <a:tailEnd len="sm" w="sm" type="none"/>
                    </a:lnB>
                    <a:solidFill>
                      <a:srgbClr val="ADDA98">
                        <a:alpha val="30196"/>
                      </a:srgbClr>
                    </a:solidFill>
                  </a:tcPr>
                </a:tc>
              </a:tr>
            </a:tbl>
          </a:graphicData>
        </a:graphic>
      </p:graphicFrame>
      <p:sp>
        <p:nvSpPr>
          <p:cNvPr id="263" name="Google Shape;263;g228584da1b7_0_464"/>
          <p:cNvSpPr/>
          <p:nvPr/>
        </p:nvSpPr>
        <p:spPr>
          <a:xfrm>
            <a:off x="8063251" y="4211642"/>
            <a:ext cx="3834600" cy="1594200"/>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0" lIns="0" spcFirstLastPara="1" rIns="0" wrap="square" tIns="0">
            <a:noAutofit/>
          </a:bodyPr>
          <a:lstStyle/>
          <a:p>
            <a:pPr indent="0" lvl="0" marL="114300" marR="0" rtl="0" algn="ctr">
              <a:lnSpc>
                <a:spcPct val="100000"/>
              </a:lnSpc>
              <a:spcBef>
                <a:spcPts val="0"/>
              </a:spcBef>
              <a:spcAft>
                <a:spcPts val="0"/>
              </a:spcAft>
              <a:buClr>
                <a:srgbClr val="000000"/>
              </a:buClr>
              <a:buSzPts val="1800"/>
              <a:buFont typeface="Arial"/>
              <a:buNone/>
            </a:pPr>
            <a:r>
              <a:rPr b="0" i="0" lang="de-DE" sz="1800" u="none" cap="none" strike="noStrike">
                <a:solidFill>
                  <a:srgbClr val="C00000"/>
                </a:solidFill>
                <a:latin typeface="Arial"/>
                <a:ea typeface="Arial"/>
                <a:cs typeface="Arial"/>
                <a:sym typeface="Arial"/>
              </a:rPr>
              <a:t>Welche Prinzipien ließen sich in Ihrem Betrieb möglicherweise verwirklichen? Diskutieren Sie Strategien und Möglichkeiten </a:t>
            </a:r>
            <a:endParaRPr b="0" i="0" sz="1800" u="none" cap="none" strike="noStrike">
              <a:solidFill>
                <a:srgbClr val="C00000"/>
              </a:solidFill>
              <a:latin typeface="Arial"/>
              <a:ea typeface="Arial"/>
              <a:cs typeface="Arial"/>
              <a:sym typeface="Arial"/>
            </a:endParaRPr>
          </a:p>
        </p:txBody>
      </p:sp>
      <p:sp>
        <p:nvSpPr>
          <p:cNvPr id="264" name="Google Shape;264;g228584da1b7_0_464"/>
          <p:cNvSpPr txBox="1"/>
          <p:nvPr>
            <p:ph idx="11" type="ftr"/>
          </p:nvPr>
        </p:nvSpPr>
        <p:spPr>
          <a:xfrm>
            <a:off x="720592" y="6258560"/>
            <a:ext cx="2541000" cy="5637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lang="de-DE" sz="1400"/>
              <a:t>Katrin Ludwig / Die Projektagentur BBNE</a:t>
            </a:r>
            <a:endParaRPr sz="14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g25ef8501f7f_0_0"/>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271" name="Google Shape;271;g25ef8501f7f_0_0"/>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000000"/>
              </a:buClr>
              <a:buSzPts val="1800"/>
              <a:buFont typeface="Calibri"/>
              <a:buNone/>
            </a:pPr>
            <a:r>
              <a:rPr lang="de-DE"/>
              <a:t>Nachhaltigkeit als gemeinsames Projekt</a:t>
            </a:r>
            <a:br>
              <a:rPr lang="de-DE"/>
            </a:br>
            <a:r>
              <a:rPr lang="de-DE"/>
              <a:t>Ganzheitliche Unternehmensführung</a:t>
            </a:r>
            <a:endParaRPr/>
          </a:p>
        </p:txBody>
      </p:sp>
      <p:sp>
        <p:nvSpPr>
          <p:cNvPr id="272" name="Google Shape;272;g25ef8501f7f_0_0"/>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Clr>
                <a:srgbClr val="888888"/>
              </a:buClr>
              <a:buSzPts val="1200"/>
              <a:buNone/>
            </a:pPr>
            <a:r>
              <a:rPr lang="de-DE"/>
              <a:t>Bildquellen: links - Stockholm Resilience Centre o.J., </a:t>
            </a:r>
            <a:br>
              <a:rPr lang="de-DE"/>
            </a:br>
            <a:r>
              <a:rPr lang="de-DE"/>
              <a:t>rechts - eigene Abbildung nach sph o.J.</a:t>
            </a:r>
            <a:endParaRPr/>
          </a:p>
        </p:txBody>
      </p:sp>
      <p:grpSp>
        <p:nvGrpSpPr>
          <p:cNvPr id="273" name="Google Shape;273;g25ef8501f7f_0_0"/>
          <p:cNvGrpSpPr/>
          <p:nvPr/>
        </p:nvGrpSpPr>
        <p:grpSpPr>
          <a:xfrm>
            <a:off x="6437818" y="1455224"/>
            <a:ext cx="5674976" cy="4537299"/>
            <a:chOff x="6095999" y="1454200"/>
            <a:chExt cx="5674976" cy="4537299"/>
          </a:xfrm>
        </p:grpSpPr>
        <p:sp>
          <p:nvSpPr>
            <p:cNvPr id="274" name="Google Shape;274;g25ef8501f7f_0_0"/>
            <p:cNvSpPr txBox="1"/>
            <p:nvPr/>
          </p:nvSpPr>
          <p:spPr>
            <a:xfrm>
              <a:off x="6095999" y="3335413"/>
              <a:ext cx="1821300" cy="400200"/>
            </a:xfrm>
            <a:prstGeom prst="rect">
              <a:avLst/>
            </a:prstGeom>
            <a:solidFill>
              <a:srgbClr val="0096FF"/>
            </a:solidFill>
            <a:ln>
              <a:noFill/>
            </a:ln>
            <a:effectLst>
              <a:outerShdw blurRad="57150" rotWithShape="0" algn="bl" dir="5400000" dist="19050">
                <a:srgbClr val="000000">
                  <a:alpha val="49019"/>
                </a:srgbClr>
              </a:outerShdw>
            </a:effectLst>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de-DE" sz="2000" u="none" cap="none" strike="noStrike">
                  <a:solidFill>
                    <a:schemeClr val="lt1"/>
                  </a:solidFill>
                  <a:latin typeface="Arial"/>
                  <a:ea typeface="Arial"/>
                  <a:cs typeface="Arial"/>
                  <a:sym typeface="Arial"/>
                </a:rPr>
                <a:t>Analyse</a:t>
              </a:r>
              <a:endParaRPr b="1" i="0" sz="2000" u="none" cap="none" strike="noStrike">
                <a:solidFill>
                  <a:schemeClr val="lt1"/>
                </a:solidFill>
                <a:latin typeface="Arial"/>
                <a:ea typeface="Arial"/>
                <a:cs typeface="Arial"/>
                <a:sym typeface="Arial"/>
              </a:endParaRPr>
            </a:p>
          </p:txBody>
        </p:sp>
        <p:sp>
          <p:nvSpPr>
            <p:cNvPr id="275" name="Google Shape;275;g25ef8501f7f_0_0"/>
            <p:cNvSpPr/>
            <p:nvPr/>
          </p:nvSpPr>
          <p:spPr>
            <a:xfrm>
              <a:off x="6107575" y="5144899"/>
              <a:ext cx="5663400" cy="846600"/>
            </a:xfrm>
            <a:prstGeom prst="roundRect">
              <a:avLst>
                <a:gd fmla="val 16667" name="adj"/>
              </a:avLst>
            </a:prstGeom>
            <a:solidFill>
              <a:srgbClr val="FFC000"/>
            </a:solidFill>
            <a:ln cap="flat" cmpd="sng" w="25400">
              <a:solidFill>
                <a:srgbClr val="FFDB6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0" i="0" lang="de-DE" sz="1800" u="none" cap="none" strike="noStrike">
                  <a:solidFill>
                    <a:srgbClr val="C00000"/>
                  </a:solidFill>
                  <a:latin typeface="Arial"/>
                  <a:ea typeface="Arial"/>
                  <a:cs typeface="Arial"/>
                  <a:sym typeface="Arial"/>
                </a:rPr>
                <a:t>Welche Rolle spielen die SDG für Ihr Unternehmen</a:t>
              </a:r>
              <a:endParaRPr b="0" i="0" sz="1800" u="none" cap="none" strike="noStrike">
                <a:solidFill>
                  <a:srgbClr val="C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rPr b="0" i="0" lang="de-DE" sz="1800" u="none" cap="none" strike="noStrike">
                  <a:solidFill>
                    <a:srgbClr val="C00000"/>
                  </a:solidFill>
                  <a:latin typeface="Arial"/>
                  <a:ea typeface="Arial"/>
                  <a:cs typeface="Arial"/>
                  <a:sym typeface="Arial"/>
                </a:rPr>
                <a:t>Wie stellen Sie Ihr Unternehmen für die Zukunft auf?</a:t>
              </a:r>
              <a:endParaRPr b="0" i="0" sz="1200" u="none" cap="none" strike="noStrike">
                <a:solidFill>
                  <a:srgbClr val="C00000"/>
                </a:solidFill>
                <a:latin typeface="Arial"/>
                <a:ea typeface="Arial"/>
                <a:cs typeface="Arial"/>
                <a:sym typeface="Arial"/>
              </a:endParaRPr>
            </a:p>
          </p:txBody>
        </p:sp>
        <p:sp>
          <p:nvSpPr>
            <p:cNvPr id="276" name="Google Shape;276;g25ef8501f7f_0_0"/>
            <p:cNvSpPr txBox="1"/>
            <p:nvPr/>
          </p:nvSpPr>
          <p:spPr>
            <a:xfrm>
              <a:off x="8017049" y="3335413"/>
              <a:ext cx="1821300" cy="400200"/>
            </a:xfrm>
            <a:prstGeom prst="rect">
              <a:avLst/>
            </a:prstGeom>
            <a:solidFill>
              <a:srgbClr val="0432FF"/>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de-DE" sz="2000" u="none" cap="none" strike="noStrike">
                  <a:solidFill>
                    <a:schemeClr val="lt1"/>
                  </a:solidFill>
                  <a:latin typeface="Arial"/>
                  <a:ea typeface="Arial"/>
                  <a:cs typeface="Arial"/>
                  <a:sym typeface="Arial"/>
                </a:rPr>
                <a:t>Ziele</a:t>
              </a:r>
              <a:endParaRPr b="0" i="0" sz="1400" u="none" cap="none" strike="noStrike">
                <a:solidFill>
                  <a:srgbClr val="000000"/>
                </a:solidFill>
                <a:latin typeface="Arial"/>
                <a:ea typeface="Arial"/>
                <a:cs typeface="Arial"/>
                <a:sym typeface="Arial"/>
              </a:endParaRPr>
            </a:p>
          </p:txBody>
        </p:sp>
        <p:sp>
          <p:nvSpPr>
            <p:cNvPr id="277" name="Google Shape;277;g25ef8501f7f_0_0"/>
            <p:cNvSpPr txBox="1"/>
            <p:nvPr/>
          </p:nvSpPr>
          <p:spPr>
            <a:xfrm>
              <a:off x="9938099" y="3335412"/>
              <a:ext cx="1821300" cy="400200"/>
            </a:xfrm>
            <a:prstGeom prst="rect">
              <a:avLst/>
            </a:prstGeom>
            <a:solidFill>
              <a:srgbClr val="9437FF"/>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de-DE" sz="2000" u="none" cap="none" strike="noStrike">
                  <a:solidFill>
                    <a:schemeClr val="lt1"/>
                  </a:solidFill>
                  <a:latin typeface="Arial"/>
                  <a:ea typeface="Arial"/>
                  <a:cs typeface="Arial"/>
                  <a:sym typeface="Arial"/>
                </a:rPr>
                <a:t>Maßnahmen</a:t>
              </a:r>
              <a:endParaRPr b="1" i="0" sz="2000" u="none" cap="none" strike="noStrike">
                <a:solidFill>
                  <a:schemeClr val="lt1"/>
                </a:solidFill>
                <a:latin typeface="Arial"/>
                <a:ea typeface="Arial"/>
                <a:cs typeface="Arial"/>
                <a:sym typeface="Arial"/>
              </a:endParaRPr>
            </a:p>
          </p:txBody>
        </p:sp>
        <p:sp>
          <p:nvSpPr>
            <p:cNvPr id="278" name="Google Shape;278;g25ef8501f7f_0_0"/>
            <p:cNvSpPr/>
            <p:nvPr/>
          </p:nvSpPr>
          <p:spPr>
            <a:xfrm>
              <a:off x="6096000" y="1454200"/>
              <a:ext cx="5663399" cy="1178250"/>
            </a:xfrm>
            <a:prstGeom prst="flowChartExtract">
              <a:avLst/>
            </a:prstGeom>
            <a:solidFill>
              <a:srgbClr val="F1C232"/>
            </a:solidFill>
            <a:ln cap="flat" cmpd="sng" w="9525">
              <a:solidFill>
                <a:schemeClr val="dk2"/>
              </a:solidFill>
              <a:prstDash val="solid"/>
              <a:round/>
              <a:headEnd len="sm" w="sm" type="none"/>
              <a:tailEnd len="sm" w="sm" type="none"/>
            </a:ln>
          </p:spPr>
          <p:txBody>
            <a:bodyPr anchorCtr="0" anchor="ctr" bIns="288000"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i="0" lang="de-DE" sz="2000" u="none" cap="none" strike="noStrike">
                  <a:solidFill>
                    <a:srgbClr val="000000"/>
                  </a:solidFill>
                  <a:latin typeface="Arial"/>
                  <a:ea typeface="Arial"/>
                  <a:cs typeface="Arial"/>
                  <a:sym typeface="Arial"/>
                </a:rPr>
                <a:t>Nachhaltigkeits- strategie</a:t>
              </a:r>
              <a:endParaRPr b="1" i="0" sz="2000" u="none" cap="none" strike="noStrike">
                <a:solidFill>
                  <a:srgbClr val="000000"/>
                </a:solidFill>
                <a:latin typeface="Arial"/>
                <a:ea typeface="Arial"/>
                <a:cs typeface="Arial"/>
                <a:sym typeface="Arial"/>
              </a:endParaRPr>
            </a:p>
          </p:txBody>
        </p:sp>
        <p:sp>
          <p:nvSpPr>
            <p:cNvPr id="279" name="Google Shape;279;g25ef8501f7f_0_0"/>
            <p:cNvSpPr/>
            <p:nvPr/>
          </p:nvSpPr>
          <p:spPr>
            <a:xfrm>
              <a:off x="6132364" y="3895854"/>
              <a:ext cx="5627100" cy="1122600"/>
            </a:xfrm>
            <a:prstGeom prst="rect">
              <a:avLst/>
            </a:prstGeom>
            <a:solidFill>
              <a:schemeClr val="accent1"/>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de-DE" sz="1600" u="none" cap="none" strike="noStrike">
                  <a:solidFill>
                    <a:schemeClr val="lt1"/>
                  </a:solidFill>
                  <a:latin typeface="Arial"/>
                  <a:ea typeface="Arial"/>
                  <a:cs typeface="Arial"/>
                  <a:sym typeface="Arial"/>
                </a:rPr>
                <a:t>Lieferkette, Energie und Ressourcen, Produkte, Recycling,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0" i="0" lang="de-DE" sz="1600" u="none" cap="none" strike="noStrike">
                  <a:solidFill>
                    <a:schemeClr val="lt1"/>
                  </a:solidFill>
                  <a:latin typeface="Arial"/>
                  <a:ea typeface="Arial"/>
                  <a:cs typeface="Arial"/>
                  <a:sym typeface="Arial"/>
                </a:rPr>
                <a:t>Mitarbeiter*innen, Gesellschafter*innen, Eigentümer*innen</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de-DE" sz="1400" u="none" cap="none" strike="noStrike">
                  <a:solidFill>
                    <a:schemeClr val="lt1"/>
                  </a:solidFill>
                  <a:latin typeface="Arial"/>
                  <a:ea typeface="Arial"/>
                  <a:cs typeface="Arial"/>
                  <a:sym typeface="Arial"/>
                </a:rPr>
                <a:t>Gleichberechtigung, </a:t>
              </a:r>
              <a:r>
                <a:rPr b="0" i="0" lang="de-DE" sz="1600" u="none" cap="none" strike="noStrike">
                  <a:solidFill>
                    <a:schemeClr val="lt1"/>
                  </a:solidFill>
                  <a:latin typeface="Arial"/>
                  <a:ea typeface="Arial"/>
                  <a:cs typeface="Arial"/>
                  <a:sym typeface="Arial"/>
                </a:rPr>
                <a:t>Arbeitssicherheit</a:t>
              </a:r>
              <a:r>
                <a:rPr b="0" i="0" lang="de-DE" sz="1400" u="none" cap="none" strike="noStrike">
                  <a:solidFill>
                    <a:schemeClr val="lt1"/>
                  </a:solidFill>
                  <a:latin typeface="Arial"/>
                  <a:ea typeface="Arial"/>
                  <a:cs typeface="Arial"/>
                  <a:sym typeface="Arial"/>
                </a:rPr>
                <a:t>,  Weiterbildung, Ausbildung</a:t>
              </a:r>
              <a:endParaRPr b="0" i="0" sz="1400" u="none" cap="none" strike="noStrike">
                <a:solidFill>
                  <a:srgbClr val="000000"/>
                </a:solidFill>
                <a:latin typeface="Arial"/>
                <a:ea typeface="Arial"/>
                <a:cs typeface="Arial"/>
                <a:sym typeface="Arial"/>
              </a:endParaRPr>
            </a:p>
          </p:txBody>
        </p:sp>
        <p:sp>
          <p:nvSpPr>
            <p:cNvPr id="280" name="Google Shape;280;g25ef8501f7f_0_0"/>
            <p:cNvSpPr txBox="1"/>
            <p:nvPr/>
          </p:nvSpPr>
          <p:spPr>
            <a:xfrm>
              <a:off x="6869556" y="2741183"/>
              <a:ext cx="1821300" cy="400200"/>
            </a:xfrm>
            <a:prstGeom prst="rect">
              <a:avLst/>
            </a:prstGeom>
            <a:solidFill>
              <a:srgbClr val="FF2F92"/>
            </a:solidFill>
            <a:ln>
              <a:noFill/>
            </a:ln>
            <a:effectLst>
              <a:outerShdw blurRad="57150" rotWithShape="0" algn="bl" dir="5400000" dist="19050">
                <a:srgbClr val="000000">
                  <a:alpha val="49019"/>
                </a:srgbClr>
              </a:outerShdw>
            </a:effectLst>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de-DE" sz="2000" u="none" cap="none" strike="noStrike">
                  <a:solidFill>
                    <a:schemeClr val="lt1"/>
                  </a:solidFill>
                  <a:latin typeface="Arial"/>
                  <a:ea typeface="Arial"/>
                  <a:cs typeface="Arial"/>
                  <a:sym typeface="Arial"/>
                </a:rPr>
                <a:t>Kennzahlen</a:t>
              </a:r>
              <a:endParaRPr b="1" i="0" sz="2000" u="none" cap="none" strike="noStrike">
                <a:solidFill>
                  <a:schemeClr val="lt1"/>
                </a:solidFill>
                <a:latin typeface="Arial"/>
                <a:ea typeface="Arial"/>
                <a:cs typeface="Arial"/>
                <a:sym typeface="Arial"/>
              </a:endParaRPr>
            </a:p>
          </p:txBody>
        </p:sp>
        <p:sp>
          <p:nvSpPr>
            <p:cNvPr id="281" name="Google Shape;281;g25ef8501f7f_0_0"/>
            <p:cNvSpPr txBox="1"/>
            <p:nvPr/>
          </p:nvSpPr>
          <p:spPr>
            <a:xfrm>
              <a:off x="9352566" y="2741183"/>
              <a:ext cx="1821300" cy="400200"/>
            </a:xfrm>
            <a:prstGeom prst="rect">
              <a:avLst/>
            </a:prstGeom>
            <a:solidFill>
              <a:srgbClr val="FF40FF"/>
            </a:solidFill>
            <a:ln>
              <a:noFill/>
            </a:ln>
            <a:effectLst>
              <a:outerShdw blurRad="57150" rotWithShape="0" algn="bl" dir="5400000" dist="19050">
                <a:srgbClr val="000000">
                  <a:alpha val="49019"/>
                </a:srgbClr>
              </a:outerShdw>
            </a:effectLst>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de-DE" sz="2000" u="none" cap="none" strike="noStrike">
                  <a:solidFill>
                    <a:schemeClr val="lt1"/>
                  </a:solidFill>
                  <a:latin typeface="Arial"/>
                  <a:ea typeface="Arial"/>
                  <a:cs typeface="Arial"/>
                  <a:sym typeface="Arial"/>
                </a:rPr>
                <a:t>Bewertung</a:t>
              </a:r>
              <a:endParaRPr b="1" i="0" sz="2000" u="none" cap="none" strike="noStrike">
                <a:solidFill>
                  <a:schemeClr val="lt1"/>
                </a:solidFill>
                <a:latin typeface="Arial"/>
                <a:ea typeface="Arial"/>
                <a:cs typeface="Arial"/>
                <a:sym typeface="Arial"/>
              </a:endParaRPr>
            </a:p>
          </p:txBody>
        </p:sp>
      </p:grpSp>
      <p:pic>
        <p:nvPicPr>
          <p:cNvPr id="282" name="Google Shape;282;g25ef8501f7f_0_0"/>
          <p:cNvPicPr preferRelativeResize="0"/>
          <p:nvPr/>
        </p:nvPicPr>
        <p:blipFill rotWithShape="1">
          <a:blip r:embed="rId3">
            <a:alphaModFix/>
          </a:blip>
          <a:srcRect b="7474" l="0" r="11016" t="0"/>
          <a:stretch/>
        </p:blipFill>
        <p:spPr>
          <a:xfrm>
            <a:off x="72050" y="1469757"/>
            <a:ext cx="6340325" cy="4589517"/>
          </a:xfrm>
          <a:prstGeom prst="rect">
            <a:avLst/>
          </a:prstGeom>
          <a:noFill/>
          <a:ln>
            <a:noFill/>
          </a:ln>
        </p:spPr>
      </p:pic>
      <p:sp>
        <p:nvSpPr>
          <p:cNvPr id="283" name="Google Shape;283;g25ef8501f7f_0_0"/>
          <p:cNvSpPr txBox="1"/>
          <p:nvPr>
            <p:ph idx="1"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chemeClr val="dk1"/>
              </a:buClr>
              <a:buSzPts val="1200"/>
              <a:buFont typeface="Arial"/>
              <a:buNone/>
            </a:pPr>
            <a:r>
              <a:rPr lang="de-DE"/>
              <a:t>Biologielaborant/Biologielaborantin</a:t>
            </a:r>
            <a:endParaRPr/>
          </a:p>
          <a:p>
            <a:pPr indent="-35999" lvl="0" marL="35999" rtl="0" algn="l">
              <a:lnSpc>
                <a:spcPct val="110000"/>
              </a:lnSpc>
              <a:spcBef>
                <a:spcPts val="0"/>
              </a:spcBef>
              <a:spcAft>
                <a:spcPts val="0"/>
              </a:spcAft>
              <a:buClr>
                <a:schemeClr val="dk1"/>
              </a:buClr>
              <a:buSzPts val="1200"/>
              <a:buNone/>
            </a:pPr>
            <a:r>
              <a:rPr lang="de-DE"/>
              <a:t>Chemielaborant/Chemielaborantin</a:t>
            </a:r>
            <a:endParaRPr/>
          </a:p>
        </p:txBody>
      </p:sp>
      <p:sp>
        <p:nvSpPr>
          <p:cNvPr id="284" name="Google Shape;284;g25ef8501f7f_0_0"/>
          <p:cNvSpPr txBox="1"/>
          <p:nvPr>
            <p:ph idx="11" type="ftr"/>
          </p:nvPr>
        </p:nvSpPr>
        <p:spPr>
          <a:xfrm>
            <a:off x="720592" y="6258560"/>
            <a:ext cx="2541000" cy="5637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lang="de-DE" sz="1400"/>
              <a:t>Katrin Ludwig / Die Projektagentur BBNE</a:t>
            </a:r>
            <a:endParaRPr sz="14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g28bd3d1c9e5_0_0"/>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Impressum</a:t>
            </a:r>
            <a:endParaRPr/>
          </a:p>
        </p:txBody>
      </p:sp>
      <p:sp>
        <p:nvSpPr>
          <p:cNvPr id="290" name="Google Shape;290;g28bd3d1c9e5_0_0"/>
          <p:cNvSpPr txBox="1"/>
          <p:nvPr>
            <p:ph idx="1"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SzPts val="1200"/>
              <a:buNone/>
            </a:pPr>
            <a:r>
              <a:rPr lang="de-DE"/>
              <a:t>Projektagentur BBNE</a:t>
            </a:r>
            <a:endParaRPr/>
          </a:p>
        </p:txBody>
      </p:sp>
      <p:sp>
        <p:nvSpPr>
          <p:cNvPr id="291" name="Google Shape;291;g28bd3d1c9e5_0_0"/>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SzPts val="1200"/>
              <a:buNone/>
            </a:pPr>
            <a:r>
              <a:t/>
            </a:r>
            <a:endParaRPr/>
          </a:p>
        </p:txBody>
      </p:sp>
      <p:sp>
        <p:nvSpPr>
          <p:cNvPr id="292" name="Google Shape;292;g28bd3d1c9e5_0_0"/>
          <p:cNvSpPr txBox="1"/>
          <p:nvPr/>
        </p:nvSpPr>
        <p:spPr>
          <a:xfrm>
            <a:off x="1147864" y="1499687"/>
            <a:ext cx="3752100" cy="212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de-DE" sz="1200" u="none" cap="none" strike="noStrike">
                <a:solidFill>
                  <a:srgbClr val="000000"/>
                </a:solidFill>
                <a:latin typeface="Merriweather"/>
                <a:ea typeface="Merriweather"/>
                <a:cs typeface="Merriweather"/>
                <a:sym typeface="Merriweather"/>
              </a:rPr>
              <a:t>Herausgeber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IZT - Institut für Zukunftsstudien und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Technologiebewertung gemeinnützige GmbH</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Schopenhauerstr. 26, 14129 Berlin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www.izt.de</a:t>
            </a:r>
            <a:endParaRPr b="0" i="0" sz="1200" u="none" cap="none" strike="noStrike">
              <a:solidFill>
                <a:srgbClr val="000000"/>
              </a:solidFill>
              <a:latin typeface="Merriweather"/>
              <a:ea typeface="Merriweather"/>
              <a:cs typeface="Merriweather"/>
              <a:sym typeface="Merriweather"/>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Merriweather"/>
              <a:ea typeface="Merriweather"/>
              <a:cs typeface="Merriweather"/>
              <a:sym typeface="Merriweather"/>
            </a:endParaRPr>
          </a:p>
          <a:p>
            <a:pPr indent="0" lvl="0" marL="0" marR="0" rtl="0" algn="l">
              <a:lnSpc>
                <a:spcPct val="100000"/>
              </a:lnSpc>
              <a:spcBef>
                <a:spcPts val="0"/>
              </a:spcBef>
              <a:spcAft>
                <a:spcPts val="0"/>
              </a:spcAft>
              <a:buClr>
                <a:srgbClr val="000000"/>
              </a:buClr>
              <a:buSzPts val="1200"/>
              <a:buFont typeface="Arial"/>
              <a:buNone/>
            </a:pPr>
            <a:r>
              <a:rPr b="1" i="0" lang="de-DE" sz="1200" u="none" cap="none" strike="noStrike">
                <a:solidFill>
                  <a:srgbClr val="000000"/>
                </a:solidFill>
                <a:latin typeface="Merriweather"/>
                <a:ea typeface="Merriweather"/>
                <a:cs typeface="Merriweather"/>
                <a:sym typeface="Merriweather"/>
              </a:rPr>
              <a:t>Projektleitung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Dr. Michael Scharp</a:t>
            </a:r>
            <a:endParaRPr b="0" i="0" sz="1200" u="none" cap="none" strike="noStrike">
              <a:solidFill>
                <a:srgbClr val="000000"/>
              </a:solidFill>
              <a:latin typeface="Merriweather"/>
              <a:ea typeface="Merriweather"/>
              <a:cs typeface="Merriweather"/>
              <a:sym typeface="Merriweather"/>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Forschungsleiter Bildung und </a:t>
            </a:r>
            <a:br>
              <a:rPr b="0" i="0" lang="de-DE" sz="1200" u="none" cap="none" strike="noStrike">
                <a:solidFill>
                  <a:srgbClr val="000000"/>
                </a:solidFill>
                <a:latin typeface="Merriweather"/>
                <a:ea typeface="Merriweather"/>
                <a:cs typeface="Merriweather"/>
                <a:sym typeface="Merriweather"/>
              </a:rPr>
            </a:br>
            <a:r>
              <a:rPr b="0" i="0" lang="de-DE" sz="1200" u="none" cap="none" strike="noStrike">
                <a:solidFill>
                  <a:srgbClr val="000000"/>
                </a:solidFill>
                <a:latin typeface="Merriweather"/>
                <a:ea typeface="Merriweather"/>
                <a:cs typeface="Merriweather"/>
                <a:sym typeface="Merriweather"/>
              </a:rPr>
              <a:t>Digitale Medien am IZT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m.scharp@izt.de | T 030 80 30 88-14</a:t>
            </a:r>
            <a:endParaRPr b="0" i="0" sz="1400" u="none" cap="none" strike="noStrike">
              <a:solidFill>
                <a:srgbClr val="000000"/>
              </a:solidFill>
              <a:latin typeface="Arial"/>
              <a:ea typeface="Arial"/>
              <a:cs typeface="Arial"/>
              <a:sym typeface="Arial"/>
            </a:endParaRPr>
          </a:p>
        </p:txBody>
      </p:sp>
      <p:pic>
        <p:nvPicPr>
          <p:cNvPr descr="Ein Bild, das Text, Screenshot, Schrift, Visitenkarte enthält.&#10;&#10;Automatisch generierte Beschreibung" id="293" name="Google Shape;293;g28bd3d1c9e5_0_0"/>
          <p:cNvPicPr preferRelativeResize="0"/>
          <p:nvPr/>
        </p:nvPicPr>
        <p:blipFill rotWithShape="1">
          <a:blip r:embed="rId3">
            <a:alphaModFix/>
          </a:blip>
          <a:srcRect b="0" l="0" r="0" t="0"/>
          <a:stretch/>
        </p:blipFill>
        <p:spPr>
          <a:xfrm>
            <a:off x="7966583" y="4526390"/>
            <a:ext cx="2817937" cy="1427032"/>
          </a:xfrm>
          <a:prstGeom prst="rect">
            <a:avLst/>
          </a:prstGeom>
          <a:noFill/>
          <a:ln>
            <a:noFill/>
          </a:ln>
        </p:spPr>
      </p:pic>
      <p:sp>
        <p:nvSpPr>
          <p:cNvPr id="294" name="Google Shape;294;g28bd3d1c9e5_0_0"/>
          <p:cNvSpPr txBox="1"/>
          <p:nvPr/>
        </p:nvSpPr>
        <p:spPr>
          <a:xfrm>
            <a:off x="5590635" y="1499687"/>
            <a:ext cx="5232600" cy="2216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Dieser Foliensatz wurde im Rahmen des Projekts „Projektagentur Berufliche Bildung für Nachhaltige Entwicklung“ (PA-BBNE) des Partnernetzwerkes Berufliche Bildung (PNBB) am IZT“ erstellt und mit Mitteln des Bundesministeriums für Bildung und Forschung unter dem Förderkennzeichen 01JO2204 gefördert. </a:t>
            </a:r>
            <a:br>
              <a:rPr b="0" i="0" lang="de-DE" sz="1200" u="none" cap="none" strike="noStrike">
                <a:solidFill>
                  <a:srgbClr val="000000"/>
                </a:solidFill>
                <a:latin typeface="Merriweather"/>
                <a:ea typeface="Merriweather"/>
                <a:cs typeface="Merriweather"/>
                <a:sym typeface="Merriweather"/>
              </a:rPr>
            </a:br>
            <a:r>
              <a:rPr b="0" i="0" lang="de-DE" sz="1200" u="none" cap="none" strike="noStrike">
                <a:solidFill>
                  <a:srgbClr val="000000"/>
                </a:solidFill>
                <a:latin typeface="Merriweather"/>
                <a:ea typeface="Merriweather"/>
                <a:cs typeface="Merriweather"/>
                <a:sym typeface="Merriweather"/>
              </a:rPr>
              <a:t>Die Verantwortung der Veröffentlichung liegt bei den Autorinnen und Autoren. </a:t>
            </a:r>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Merriweather"/>
              <a:ea typeface="Merriweather"/>
              <a:cs typeface="Merriweather"/>
              <a:sym typeface="Merriweather"/>
            </a:endParaRPr>
          </a:p>
          <a:p>
            <a:pPr indent="0" lvl="0" marL="0" marR="0" rtl="0" algn="l">
              <a:lnSpc>
                <a:spcPct val="100000"/>
              </a:lnSpc>
              <a:spcBef>
                <a:spcPts val="0"/>
              </a:spcBef>
              <a:spcAft>
                <a:spcPts val="0"/>
              </a:spcAft>
              <a:buNone/>
            </a:pPr>
            <a:r>
              <a:rPr b="0" i="1" lang="de-DE" sz="1400" u="none" cap="none" strike="noStrike">
                <a:solidFill>
                  <a:srgbClr val="000000"/>
                </a:solidFill>
                <a:latin typeface="Arial"/>
                <a:ea typeface="Arial"/>
                <a:cs typeface="Arial"/>
                <a:sym typeface="Arial"/>
              </a:rPr>
              <a:t>Dieses Bildungsmaterial berücksichtigt die Gütekriterien für digitale BNE-Materialien gemäß Beschluss der Nationalen Plattform BNE vom 09. Dezember 2022.</a:t>
            </a:r>
            <a:endParaRPr b="0" i="0" sz="1400" u="none" cap="none" strike="noStrike">
              <a:solidFill>
                <a:srgbClr val="000000"/>
              </a:solidFill>
              <a:latin typeface="Arial"/>
              <a:ea typeface="Arial"/>
              <a:cs typeface="Arial"/>
              <a:sym typeface="Arial"/>
            </a:endParaRPr>
          </a:p>
        </p:txBody>
      </p:sp>
      <p:pic>
        <p:nvPicPr>
          <p:cNvPr id="295" name="Google Shape;295;g28bd3d1c9e5_0_0"/>
          <p:cNvPicPr preferRelativeResize="0"/>
          <p:nvPr/>
        </p:nvPicPr>
        <p:blipFill rotWithShape="1">
          <a:blip r:embed="rId4">
            <a:alphaModFix/>
          </a:blip>
          <a:srcRect b="0" l="0" r="0" t="0"/>
          <a:stretch/>
        </p:blipFill>
        <p:spPr>
          <a:xfrm>
            <a:off x="4360249" y="4614860"/>
            <a:ext cx="2226311" cy="1000315"/>
          </a:xfrm>
          <a:prstGeom prst="rect">
            <a:avLst/>
          </a:prstGeom>
          <a:noFill/>
          <a:ln>
            <a:noFill/>
          </a:ln>
        </p:spPr>
      </p:pic>
      <p:pic>
        <p:nvPicPr>
          <p:cNvPr id="296" name="Google Shape;296;g28bd3d1c9e5_0_0"/>
          <p:cNvPicPr preferRelativeResize="0"/>
          <p:nvPr/>
        </p:nvPicPr>
        <p:blipFill rotWithShape="1">
          <a:blip r:embed="rId5">
            <a:alphaModFix/>
          </a:blip>
          <a:srcRect b="13613" l="0" r="0" t="6591"/>
          <a:stretch/>
        </p:blipFill>
        <p:spPr>
          <a:xfrm>
            <a:off x="1147864" y="4457792"/>
            <a:ext cx="2520876" cy="14270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91" name="Google Shape;91;p1"/>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Nachhaltigkeit und Klimawandel:</a:t>
            </a:r>
            <a:br>
              <a:rPr lang="de-DE"/>
            </a:br>
            <a:r>
              <a:rPr lang="de-DE"/>
              <a:t>Woher kommen die Emissionen im Alltag?</a:t>
            </a:r>
            <a:endParaRPr/>
          </a:p>
        </p:txBody>
      </p:sp>
      <p:sp>
        <p:nvSpPr>
          <p:cNvPr id="92" name="Google Shape;92;p1"/>
          <p:cNvSpPr txBox="1"/>
          <p:nvPr>
            <p:ph idx="1"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Biologielaborant/Biologielaborantin</a:t>
            </a:r>
            <a:endParaRPr/>
          </a:p>
          <a:p>
            <a:pPr indent="-36000" lvl="0" marL="36000" rtl="0" algn="l">
              <a:lnSpc>
                <a:spcPct val="110000"/>
              </a:lnSpc>
              <a:spcBef>
                <a:spcPts val="0"/>
              </a:spcBef>
              <a:spcAft>
                <a:spcPts val="0"/>
              </a:spcAft>
              <a:buClr>
                <a:srgbClr val="888888"/>
              </a:buClr>
              <a:buSzPts val="1200"/>
              <a:buNone/>
            </a:pPr>
            <a:r>
              <a:rPr lang="de-DE"/>
              <a:t>Chemielaborant/Chemielaborantin</a:t>
            </a:r>
            <a:endParaRPr/>
          </a:p>
        </p:txBody>
      </p:sp>
      <p:sp>
        <p:nvSpPr>
          <p:cNvPr id="93" name="Google Shape;93;p1"/>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36000" lvl="0" marL="36000" rtl="0" algn="l">
              <a:lnSpc>
                <a:spcPct val="110000"/>
              </a:lnSpc>
              <a:spcBef>
                <a:spcPts val="0"/>
              </a:spcBef>
              <a:spcAft>
                <a:spcPts val="0"/>
              </a:spcAft>
              <a:buClr>
                <a:srgbClr val="888888"/>
              </a:buClr>
              <a:buSzPts val="1200"/>
              <a:buNone/>
            </a:pPr>
            <a:r>
              <a:rPr lang="de-DE"/>
              <a:t>Quelle: UBA 2021</a:t>
            </a:r>
            <a:endParaRPr/>
          </a:p>
        </p:txBody>
      </p:sp>
      <p:grpSp>
        <p:nvGrpSpPr>
          <p:cNvPr id="94" name="Google Shape;94;p1"/>
          <p:cNvGrpSpPr/>
          <p:nvPr/>
        </p:nvGrpSpPr>
        <p:grpSpPr>
          <a:xfrm>
            <a:off x="619501" y="1705273"/>
            <a:ext cx="5357050" cy="4090954"/>
            <a:chOff x="943216" y="1618463"/>
            <a:chExt cx="4738995" cy="4090954"/>
          </a:xfrm>
        </p:grpSpPr>
        <p:sp>
          <p:nvSpPr>
            <p:cNvPr id="95" name="Google Shape;95;p1"/>
            <p:cNvSpPr/>
            <p:nvPr/>
          </p:nvSpPr>
          <p:spPr>
            <a:xfrm>
              <a:off x="943216" y="4945797"/>
              <a:ext cx="4030500" cy="756000"/>
            </a:xfrm>
            <a:prstGeom prst="rect">
              <a:avLst/>
            </a:prstGeom>
            <a:solidFill>
              <a:srgbClr val="7CB2E6"/>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1" i="0" lang="de-DE" sz="1800" u="none" cap="none" strike="noStrike">
                  <a:solidFill>
                    <a:schemeClr val="lt1"/>
                  </a:solidFill>
                  <a:latin typeface="Calibri"/>
                  <a:ea typeface="Calibri"/>
                  <a:cs typeface="Calibri"/>
                  <a:sym typeface="Calibri"/>
                </a:rPr>
                <a:t>Wohnen 2,1 t CO</a:t>
              </a:r>
              <a:r>
                <a:rPr b="1" baseline="-25000" i="0" lang="de-DE" sz="1800" u="none" cap="none" strike="noStrike">
                  <a:solidFill>
                    <a:schemeClr val="lt1"/>
                  </a:solidFill>
                  <a:latin typeface="Calibri"/>
                  <a:ea typeface="Calibri"/>
                  <a:cs typeface="Calibri"/>
                  <a:sym typeface="Calibri"/>
                </a:rPr>
                <a:t>2</a:t>
              </a:r>
              <a:r>
                <a:rPr b="1" i="0" lang="de-DE" sz="1800" u="none" cap="none" strike="noStrike">
                  <a:solidFill>
                    <a:schemeClr val="lt1"/>
                  </a:solidFill>
                  <a:latin typeface="Calibri"/>
                  <a:ea typeface="Calibri"/>
                  <a:cs typeface="Calibri"/>
                  <a:sym typeface="Calibri"/>
                </a:rPr>
                <a:t>-Äq</a:t>
              </a:r>
              <a:endParaRPr b="0" i="0" sz="1400" u="none" cap="none" strike="noStrike">
                <a:solidFill>
                  <a:srgbClr val="000000"/>
                </a:solidFill>
                <a:latin typeface="Arial"/>
                <a:ea typeface="Arial"/>
                <a:cs typeface="Arial"/>
                <a:sym typeface="Arial"/>
              </a:endParaRPr>
            </a:p>
          </p:txBody>
        </p:sp>
        <p:sp>
          <p:nvSpPr>
            <p:cNvPr id="96" name="Google Shape;96;p1"/>
            <p:cNvSpPr/>
            <p:nvPr/>
          </p:nvSpPr>
          <p:spPr>
            <a:xfrm>
              <a:off x="943216" y="4693797"/>
              <a:ext cx="4030500" cy="252000"/>
            </a:xfrm>
            <a:prstGeom prst="rect">
              <a:avLst/>
            </a:prstGeom>
            <a:solidFill>
              <a:srgbClr val="FFFF0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1" i="0" lang="de-DE" sz="1800" u="none" cap="none" strike="noStrike">
                  <a:solidFill>
                    <a:schemeClr val="dk1"/>
                  </a:solidFill>
                  <a:latin typeface="Calibri"/>
                  <a:ea typeface="Calibri"/>
                  <a:cs typeface="Calibri"/>
                  <a:sym typeface="Calibri"/>
                </a:rPr>
                <a:t>Strom 0,7 t CO</a:t>
              </a:r>
              <a:r>
                <a:rPr b="1" baseline="-25000" i="0" lang="de-DE" sz="1800" u="none" cap="none" strike="noStrike">
                  <a:solidFill>
                    <a:schemeClr val="dk1"/>
                  </a:solidFill>
                  <a:latin typeface="Calibri"/>
                  <a:ea typeface="Calibri"/>
                  <a:cs typeface="Calibri"/>
                  <a:sym typeface="Calibri"/>
                </a:rPr>
                <a:t>2</a:t>
              </a:r>
              <a:r>
                <a:rPr b="1" i="0" lang="de-DE" sz="1800" u="none" cap="none" strike="noStrike">
                  <a:solidFill>
                    <a:schemeClr val="dk1"/>
                  </a:solidFill>
                  <a:latin typeface="Calibri"/>
                  <a:ea typeface="Calibri"/>
                  <a:cs typeface="Calibri"/>
                  <a:sym typeface="Calibri"/>
                </a:rPr>
                <a:t>-Äq</a:t>
              </a:r>
              <a:endParaRPr b="0" i="0" sz="1400" u="none" cap="none" strike="noStrike">
                <a:solidFill>
                  <a:srgbClr val="000000"/>
                </a:solidFill>
                <a:latin typeface="Arial"/>
                <a:ea typeface="Arial"/>
                <a:cs typeface="Arial"/>
                <a:sym typeface="Arial"/>
              </a:endParaRPr>
            </a:p>
          </p:txBody>
        </p:sp>
        <p:sp>
          <p:nvSpPr>
            <p:cNvPr id="97" name="Google Shape;97;p1"/>
            <p:cNvSpPr/>
            <p:nvPr/>
          </p:nvSpPr>
          <p:spPr>
            <a:xfrm>
              <a:off x="943216" y="3937797"/>
              <a:ext cx="4030500" cy="756000"/>
            </a:xfrm>
            <a:prstGeom prst="rect">
              <a:avLst/>
            </a:prstGeom>
            <a:solidFill>
              <a:srgbClr val="BFBFBF"/>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1" i="0" lang="de-DE" sz="1800" u="none" cap="none" strike="noStrike">
                  <a:solidFill>
                    <a:schemeClr val="dk1"/>
                  </a:solidFill>
                  <a:latin typeface="Calibri"/>
                  <a:ea typeface="Calibri"/>
                  <a:cs typeface="Calibri"/>
                  <a:sym typeface="Calibri"/>
                </a:rPr>
                <a:t>Mobilität 2,1 t CO</a:t>
              </a:r>
              <a:r>
                <a:rPr b="1" baseline="-25000" i="0" lang="de-DE" sz="1800" u="none" cap="none" strike="noStrike">
                  <a:solidFill>
                    <a:schemeClr val="dk1"/>
                  </a:solidFill>
                  <a:latin typeface="Calibri"/>
                  <a:ea typeface="Calibri"/>
                  <a:cs typeface="Calibri"/>
                  <a:sym typeface="Calibri"/>
                </a:rPr>
                <a:t>2</a:t>
              </a:r>
              <a:r>
                <a:rPr b="1" i="0" lang="de-DE" sz="1800" u="none" cap="none" strike="noStrike">
                  <a:solidFill>
                    <a:schemeClr val="dk1"/>
                  </a:solidFill>
                  <a:latin typeface="Calibri"/>
                  <a:ea typeface="Calibri"/>
                  <a:cs typeface="Calibri"/>
                  <a:sym typeface="Calibri"/>
                </a:rPr>
                <a:t>-Äq</a:t>
              </a:r>
              <a:endParaRPr b="0" i="0" sz="1400" u="none" cap="none" strike="noStrike">
                <a:solidFill>
                  <a:srgbClr val="000000"/>
                </a:solidFill>
                <a:latin typeface="Arial"/>
                <a:ea typeface="Arial"/>
                <a:cs typeface="Arial"/>
                <a:sym typeface="Arial"/>
              </a:endParaRPr>
            </a:p>
          </p:txBody>
        </p:sp>
        <p:sp>
          <p:nvSpPr>
            <p:cNvPr id="98" name="Google Shape;98;p1"/>
            <p:cNvSpPr/>
            <p:nvPr/>
          </p:nvSpPr>
          <p:spPr>
            <a:xfrm>
              <a:off x="943216" y="3315574"/>
              <a:ext cx="4030500" cy="612000"/>
            </a:xfrm>
            <a:prstGeom prst="rect">
              <a:avLst/>
            </a:prstGeom>
            <a:solidFill>
              <a:srgbClr val="92D05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1" i="0" lang="de-DE" sz="1800" u="none" cap="none" strike="noStrike">
                  <a:solidFill>
                    <a:schemeClr val="dk1"/>
                  </a:solidFill>
                  <a:latin typeface="Calibri"/>
                  <a:ea typeface="Calibri"/>
                  <a:cs typeface="Calibri"/>
                  <a:sym typeface="Calibri"/>
                </a:rPr>
                <a:t>Ernährung 1,7 t CO</a:t>
              </a:r>
              <a:r>
                <a:rPr b="1" baseline="-25000" i="0" lang="de-DE" sz="1800" u="none" cap="none" strike="noStrike">
                  <a:solidFill>
                    <a:schemeClr val="dk1"/>
                  </a:solidFill>
                  <a:latin typeface="Calibri"/>
                  <a:ea typeface="Calibri"/>
                  <a:cs typeface="Calibri"/>
                  <a:sym typeface="Calibri"/>
                </a:rPr>
                <a:t>2</a:t>
              </a:r>
              <a:r>
                <a:rPr b="1" i="0" lang="de-DE" sz="1800" u="none" cap="none" strike="noStrike">
                  <a:solidFill>
                    <a:schemeClr val="dk1"/>
                  </a:solidFill>
                  <a:latin typeface="Calibri"/>
                  <a:ea typeface="Calibri"/>
                  <a:cs typeface="Calibri"/>
                  <a:sym typeface="Calibri"/>
                </a:rPr>
                <a:t>-Äq</a:t>
              </a:r>
              <a:endParaRPr b="0" i="0" sz="1400" u="none" cap="none" strike="noStrike">
                <a:solidFill>
                  <a:srgbClr val="000000"/>
                </a:solidFill>
                <a:latin typeface="Arial"/>
                <a:ea typeface="Arial"/>
                <a:cs typeface="Arial"/>
                <a:sym typeface="Arial"/>
              </a:endParaRPr>
            </a:p>
          </p:txBody>
        </p:sp>
        <p:sp>
          <p:nvSpPr>
            <p:cNvPr id="99" name="Google Shape;99;p1"/>
            <p:cNvSpPr/>
            <p:nvPr/>
          </p:nvSpPr>
          <p:spPr>
            <a:xfrm>
              <a:off x="943216" y="1942463"/>
              <a:ext cx="4030500" cy="1368000"/>
            </a:xfrm>
            <a:prstGeom prst="rect">
              <a:avLst/>
            </a:prstGeom>
            <a:solidFill>
              <a:srgbClr val="FFC00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1" i="0" lang="de-DE" sz="1800" u="none" cap="none" strike="noStrike">
                  <a:solidFill>
                    <a:schemeClr val="lt1"/>
                  </a:solidFill>
                  <a:latin typeface="Calibri"/>
                  <a:ea typeface="Calibri"/>
                  <a:cs typeface="Calibri"/>
                  <a:sym typeface="Calibri"/>
                </a:rPr>
                <a:t>Sonstiger Konsum </a:t>
              </a:r>
              <a:br>
                <a:rPr b="1" i="0" lang="de-DE" sz="1800" u="none" cap="none" strike="noStrike">
                  <a:solidFill>
                    <a:schemeClr val="lt1"/>
                  </a:solidFill>
                  <a:latin typeface="Calibri"/>
                  <a:ea typeface="Calibri"/>
                  <a:cs typeface="Calibri"/>
                  <a:sym typeface="Calibri"/>
                </a:rPr>
              </a:br>
              <a:r>
                <a:rPr b="1" i="0" lang="de-DE" sz="1800" u="none" cap="none" strike="noStrike">
                  <a:solidFill>
                    <a:schemeClr val="lt1"/>
                  </a:solidFill>
                  <a:latin typeface="Calibri"/>
                  <a:ea typeface="Calibri"/>
                  <a:cs typeface="Calibri"/>
                  <a:sym typeface="Calibri"/>
                </a:rPr>
                <a:t>3,8 t CO</a:t>
              </a:r>
              <a:r>
                <a:rPr b="1" baseline="-25000" i="0" lang="de-DE" sz="1800" u="none" cap="none" strike="noStrike">
                  <a:solidFill>
                    <a:schemeClr val="lt1"/>
                  </a:solidFill>
                  <a:latin typeface="Calibri"/>
                  <a:ea typeface="Calibri"/>
                  <a:cs typeface="Calibri"/>
                  <a:sym typeface="Calibri"/>
                </a:rPr>
                <a:t>2</a:t>
              </a:r>
              <a:r>
                <a:rPr b="1" i="0" lang="de-DE" sz="1800" u="none" cap="none" strike="noStrike">
                  <a:solidFill>
                    <a:schemeClr val="lt1"/>
                  </a:solidFill>
                  <a:latin typeface="Calibri"/>
                  <a:ea typeface="Calibri"/>
                  <a:cs typeface="Calibri"/>
                  <a:sym typeface="Calibri"/>
                </a:rPr>
                <a:t>-Äq</a:t>
              </a:r>
              <a:endParaRPr b="0" i="0" sz="1400" u="none" cap="none" strike="noStrike">
                <a:solidFill>
                  <a:srgbClr val="000000"/>
                </a:solidFill>
                <a:latin typeface="Arial"/>
                <a:ea typeface="Arial"/>
                <a:cs typeface="Arial"/>
                <a:sym typeface="Arial"/>
              </a:endParaRPr>
            </a:p>
          </p:txBody>
        </p:sp>
        <p:sp>
          <p:nvSpPr>
            <p:cNvPr id="100" name="Google Shape;100;p1"/>
            <p:cNvSpPr/>
            <p:nvPr/>
          </p:nvSpPr>
          <p:spPr>
            <a:xfrm>
              <a:off x="943216" y="1618463"/>
              <a:ext cx="4030500" cy="324000"/>
            </a:xfrm>
            <a:prstGeom prst="rect">
              <a:avLst/>
            </a:prstGeom>
            <a:solidFill>
              <a:srgbClr val="7030A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600"/>
                <a:buFont typeface="Arial"/>
                <a:buNone/>
              </a:pPr>
              <a:r>
                <a:rPr b="1" i="0" lang="de-DE" sz="1600" u="none" cap="none" strike="noStrike">
                  <a:solidFill>
                    <a:schemeClr val="lt1"/>
                  </a:solidFill>
                  <a:latin typeface="Calibri"/>
                  <a:ea typeface="Calibri"/>
                  <a:cs typeface="Calibri"/>
                  <a:sym typeface="Calibri"/>
                </a:rPr>
                <a:t>Öffentliche Infrastruktur 0,9 t CO</a:t>
              </a:r>
              <a:r>
                <a:rPr b="1" baseline="-25000" i="0" lang="de-DE" sz="1600" u="none" cap="none" strike="noStrike">
                  <a:solidFill>
                    <a:schemeClr val="lt1"/>
                  </a:solidFill>
                  <a:latin typeface="Calibri"/>
                  <a:ea typeface="Calibri"/>
                  <a:cs typeface="Calibri"/>
                  <a:sym typeface="Calibri"/>
                </a:rPr>
                <a:t>2</a:t>
              </a:r>
              <a:r>
                <a:rPr b="1" i="0" lang="de-DE" sz="1600" u="none" cap="none" strike="noStrike">
                  <a:solidFill>
                    <a:schemeClr val="lt1"/>
                  </a:solidFill>
                  <a:latin typeface="Calibri"/>
                  <a:ea typeface="Calibri"/>
                  <a:cs typeface="Calibri"/>
                  <a:sym typeface="Calibri"/>
                </a:rPr>
                <a:t>-Äq</a:t>
              </a:r>
              <a:endParaRPr b="0" i="0" sz="1400" u="none" cap="none" strike="noStrike">
                <a:solidFill>
                  <a:srgbClr val="000000"/>
                </a:solidFill>
                <a:latin typeface="Arial"/>
                <a:ea typeface="Arial"/>
                <a:cs typeface="Arial"/>
                <a:sym typeface="Arial"/>
              </a:endParaRPr>
            </a:p>
          </p:txBody>
        </p:sp>
        <p:sp>
          <p:nvSpPr>
            <p:cNvPr id="101" name="Google Shape;101;p1"/>
            <p:cNvSpPr/>
            <p:nvPr/>
          </p:nvSpPr>
          <p:spPr>
            <a:xfrm>
              <a:off x="4969711" y="4953417"/>
              <a:ext cx="712500" cy="756000"/>
            </a:xfrm>
            <a:prstGeom prst="rect">
              <a:avLst/>
            </a:prstGeom>
            <a:solidFill>
              <a:srgbClr val="7CB2E6"/>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de-DE" sz="1800" u="none" cap="none" strike="noStrike">
                  <a:solidFill>
                    <a:schemeClr val="lt1"/>
                  </a:solidFill>
                  <a:latin typeface="Calibri"/>
                  <a:ea typeface="Calibri"/>
                  <a:cs typeface="Calibri"/>
                  <a:sym typeface="Calibri"/>
                </a:rPr>
                <a:t>18 %</a:t>
              </a:r>
              <a:endParaRPr b="0" i="0" sz="1400" u="none" cap="none" strike="noStrike">
                <a:solidFill>
                  <a:srgbClr val="000000"/>
                </a:solidFill>
                <a:latin typeface="Arial"/>
                <a:ea typeface="Arial"/>
                <a:cs typeface="Arial"/>
                <a:sym typeface="Arial"/>
              </a:endParaRPr>
            </a:p>
          </p:txBody>
        </p:sp>
        <p:sp>
          <p:nvSpPr>
            <p:cNvPr id="102" name="Google Shape;102;p1"/>
            <p:cNvSpPr/>
            <p:nvPr/>
          </p:nvSpPr>
          <p:spPr>
            <a:xfrm>
              <a:off x="4969711" y="4701417"/>
              <a:ext cx="712500" cy="252000"/>
            </a:xfrm>
            <a:prstGeom prst="rect">
              <a:avLst/>
            </a:prstGeom>
            <a:solidFill>
              <a:srgbClr val="FFFF0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de-DE" sz="1800" u="none" cap="none" strike="noStrike">
                  <a:solidFill>
                    <a:schemeClr val="dk1"/>
                  </a:solidFill>
                  <a:latin typeface="Calibri"/>
                  <a:ea typeface="Calibri"/>
                  <a:cs typeface="Calibri"/>
                  <a:sym typeface="Calibri"/>
                </a:rPr>
                <a:t>6 %</a:t>
              </a:r>
              <a:endParaRPr b="0" i="0" sz="1400" u="none" cap="none" strike="noStrike">
                <a:solidFill>
                  <a:srgbClr val="000000"/>
                </a:solidFill>
                <a:latin typeface="Arial"/>
                <a:ea typeface="Arial"/>
                <a:cs typeface="Arial"/>
                <a:sym typeface="Arial"/>
              </a:endParaRPr>
            </a:p>
          </p:txBody>
        </p:sp>
        <p:sp>
          <p:nvSpPr>
            <p:cNvPr id="103" name="Google Shape;103;p1"/>
            <p:cNvSpPr/>
            <p:nvPr/>
          </p:nvSpPr>
          <p:spPr>
            <a:xfrm>
              <a:off x="4969711" y="3945417"/>
              <a:ext cx="712500" cy="756000"/>
            </a:xfrm>
            <a:prstGeom prst="rect">
              <a:avLst/>
            </a:prstGeom>
            <a:solidFill>
              <a:srgbClr val="BFBFBF"/>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de-DE" sz="1800" u="none" cap="none" strike="noStrike">
                  <a:solidFill>
                    <a:schemeClr val="dk1"/>
                  </a:solidFill>
                  <a:latin typeface="Calibri"/>
                  <a:ea typeface="Calibri"/>
                  <a:cs typeface="Calibri"/>
                  <a:sym typeface="Calibri"/>
                </a:rPr>
                <a:t>19 %</a:t>
              </a:r>
              <a:endParaRPr b="0" i="0" sz="1400" u="none" cap="none" strike="noStrike">
                <a:solidFill>
                  <a:srgbClr val="000000"/>
                </a:solidFill>
                <a:latin typeface="Arial"/>
                <a:ea typeface="Arial"/>
                <a:cs typeface="Arial"/>
                <a:sym typeface="Arial"/>
              </a:endParaRPr>
            </a:p>
          </p:txBody>
        </p:sp>
        <p:sp>
          <p:nvSpPr>
            <p:cNvPr id="104" name="Google Shape;104;p1"/>
            <p:cNvSpPr/>
            <p:nvPr/>
          </p:nvSpPr>
          <p:spPr>
            <a:xfrm>
              <a:off x="4969711" y="3323194"/>
              <a:ext cx="712500" cy="612000"/>
            </a:xfrm>
            <a:prstGeom prst="rect">
              <a:avLst/>
            </a:prstGeom>
            <a:solidFill>
              <a:srgbClr val="92D05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de-DE" sz="1800" u="none" cap="none" strike="noStrike">
                  <a:solidFill>
                    <a:schemeClr val="dk1"/>
                  </a:solidFill>
                  <a:latin typeface="Calibri"/>
                  <a:ea typeface="Calibri"/>
                  <a:cs typeface="Calibri"/>
                  <a:sym typeface="Calibri"/>
                </a:rPr>
                <a:t>15 %</a:t>
              </a:r>
              <a:endParaRPr b="0" i="0" sz="1400" u="none" cap="none" strike="noStrike">
                <a:solidFill>
                  <a:srgbClr val="000000"/>
                </a:solidFill>
                <a:latin typeface="Arial"/>
                <a:ea typeface="Arial"/>
                <a:cs typeface="Arial"/>
                <a:sym typeface="Arial"/>
              </a:endParaRPr>
            </a:p>
          </p:txBody>
        </p:sp>
        <p:sp>
          <p:nvSpPr>
            <p:cNvPr id="105" name="Google Shape;105;p1"/>
            <p:cNvSpPr/>
            <p:nvPr/>
          </p:nvSpPr>
          <p:spPr>
            <a:xfrm>
              <a:off x="4969711" y="1950083"/>
              <a:ext cx="712500" cy="1368000"/>
            </a:xfrm>
            <a:prstGeom prst="rect">
              <a:avLst/>
            </a:prstGeom>
            <a:solidFill>
              <a:srgbClr val="FFC00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de-DE" sz="1800" u="none" cap="none" strike="noStrike">
                  <a:solidFill>
                    <a:schemeClr val="lt1"/>
                  </a:solidFill>
                  <a:latin typeface="Calibri"/>
                  <a:ea typeface="Calibri"/>
                  <a:cs typeface="Calibri"/>
                  <a:sym typeface="Calibri"/>
                </a:rPr>
                <a:t>34 %</a:t>
              </a:r>
              <a:endParaRPr b="0" i="0" sz="1400" u="none" cap="none" strike="noStrike">
                <a:solidFill>
                  <a:srgbClr val="000000"/>
                </a:solidFill>
                <a:latin typeface="Arial"/>
                <a:ea typeface="Arial"/>
                <a:cs typeface="Arial"/>
                <a:sym typeface="Arial"/>
              </a:endParaRPr>
            </a:p>
          </p:txBody>
        </p:sp>
        <p:sp>
          <p:nvSpPr>
            <p:cNvPr id="106" name="Google Shape;106;p1"/>
            <p:cNvSpPr/>
            <p:nvPr/>
          </p:nvSpPr>
          <p:spPr>
            <a:xfrm>
              <a:off x="4969711" y="1626083"/>
              <a:ext cx="712500" cy="324000"/>
            </a:xfrm>
            <a:prstGeom prst="rect">
              <a:avLst/>
            </a:prstGeom>
            <a:solidFill>
              <a:srgbClr val="7030A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de-DE" sz="1600" u="none" cap="none" strike="noStrike">
                  <a:solidFill>
                    <a:schemeClr val="lt1"/>
                  </a:solidFill>
                  <a:latin typeface="Calibri"/>
                  <a:ea typeface="Calibri"/>
                  <a:cs typeface="Calibri"/>
                  <a:sym typeface="Calibri"/>
                </a:rPr>
                <a:t>8 %</a:t>
              </a:r>
              <a:endParaRPr b="0" i="0" sz="1400" u="none" cap="none" strike="noStrike">
                <a:solidFill>
                  <a:srgbClr val="000000"/>
                </a:solidFill>
                <a:latin typeface="Arial"/>
                <a:ea typeface="Arial"/>
                <a:cs typeface="Arial"/>
                <a:sym typeface="Arial"/>
              </a:endParaRPr>
            </a:p>
          </p:txBody>
        </p:sp>
        <p:pic>
          <p:nvPicPr>
            <p:cNvPr id="107" name="Google Shape;107;p1"/>
            <p:cNvPicPr preferRelativeResize="0"/>
            <p:nvPr/>
          </p:nvPicPr>
          <p:blipFill rotWithShape="1">
            <a:blip r:embed="rId3">
              <a:alphaModFix/>
            </a:blip>
            <a:srcRect b="0" l="0" r="0" t="0"/>
            <a:stretch/>
          </p:blipFill>
          <p:spPr>
            <a:xfrm>
              <a:off x="1083015" y="3996613"/>
              <a:ext cx="613183" cy="613183"/>
            </a:xfrm>
            <a:prstGeom prst="rect">
              <a:avLst/>
            </a:prstGeom>
            <a:noFill/>
            <a:ln>
              <a:noFill/>
            </a:ln>
          </p:spPr>
        </p:pic>
        <p:pic>
          <p:nvPicPr>
            <p:cNvPr id="108" name="Google Shape;108;p1"/>
            <p:cNvPicPr preferRelativeResize="0"/>
            <p:nvPr/>
          </p:nvPicPr>
          <p:blipFill rotWithShape="1">
            <a:blip r:embed="rId4">
              <a:alphaModFix/>
            </a:blip>
            <a:srcRect b="0" l="0" r="0" t="0"/>
            <a:stretch/>
          </p:blipFill>
          <p:spPr>
            <a:xfrm>
              <a:off x="1978650" y="4015271"/>
              <a:ext cx="543287" cy="543287"/>
            </a:xfrm>
            <a:prstGeom prst="rect">
              <a:avLst/>
            </a:prstGeom>
            <a:noFill/>
            <a:ln>
              <a:noFill/>
            </a:ln>
          </p:spPr>
        </p:pic>
        <p:pic>
          <p:nvPicPr>
            <p:cNvPr id="109" name="Google Shape;109;p1"/>
            <p:cNvPicPr preferRelativeResize="0"/>
            <p:nvPr/>
          </p:nvPicPr>
          <p:blipFill rotWithShape="1">
            <a:blip r:embed="rId5">
              <a:alphaModFix/>
            </a:blip>
            <a:srcRect b="0" l="0" r="0" t="0"/>
            <a:stretch/>
          </p:blipFill>
          <p:spPr>
            <a:xfrm>
              <a:off x="1083013" y="3397018"/>
              <a:ext cx="464352" cy="464352"/>
            </a:xfrm>
            <a:prstGeom prst="rect">
              <a:avLst/>
            </a:prstGeom>
            <a:noFill/>
            <a:ln>
              <a:noFill/>
            </a:ln>
          </p:spPr>
        </p:pic>
        <p:pic>
          <p:nvPicPr>
            <p:cNvPr id="110" name="Google Shape;110;p1"/>
            <p:cNvPicPr preferRelativeResize="0"/>
            <p:nvPr/>
          </p:nvPicPr>
          <p:blipFill rotWithShape="1">
            <a:blip r:embed="rId6">
              <a:alphaModFix/>
            </a:blip>
            <a:srcRect b="0" l="0" r="0" t="0"/>
            <a:stretch/>
          </p:blipFill>
          <p:spPr>
            <a:xfrm>
              <a:off x="1931004" y="2493841"/>
              <a:ext cx="638576" cy="638576"/>
            </a:xfrm>
            <a:prstGeom prst="rect">
              <a:avLst/>
            </a:prstGeom>
            <a:noFill/>
            <a:ln>
              <a:noFill/>
            </a:ln>
          </p:spPr>
        </p:pic>
        <p:pic>
          <p:nvPicPr>
            <p:cNvPr id="111" name="Google Shape;111;p1"/>
            <p:cNvPicPr preferRelativeResize="0"/>
            <p:nvPr/>
          </p:nvPicPr>
          <p:blipFill rotWithShape="1">
            <a:blip r:embed="rId7">
              <a:alphaModFix/>
            </a:blip>
            <a:srcRect b="0" l="0" r="0" t="0"/>
            <a:stretch/>
          </p:blipFill>
          <p:spPr>
            <a:xfrm>
              <a:off x="1170678" y="2175906"/>
              <a:ext cx="532862" cy="532862"/>
            </a:xfrm>
            <a:prstGeom prst="rect">
              <a:avLst/>
            </a:prstGeom>
            <a:noFill/>
            <a:ln>
              <a:noFill/>
            </a:ln>
          </p:spPr>
        </p:pic>
        <p:pic>
          <p:nvPicPr>
            <p:cNvPr id="112" name="Google Shape;112;p1"/>
            <p:cNvPicPr preferRelativeResize="0"/>
            <p:nvPr/>
          </p:nvPicPr>
          <p:blipFill rotWithShape="1">
            <a:blip r:embed="rId8">
              <a:alphaModFix/>
            </a:blip>
            <a:srcRect b="0" l="0" r="0" t="0"/>
            <a:stretch/>
          </p:blipFill>
          <p:spPr>
            <a:xfrm>
              <a:off x="1687164" y="3277677"/>
              <a:ext cx="706758" cy="706758"/>
            </a:xfrm>
            <a:prstGeom prst="rect">
              <a:avLst/>
            </a:prstGeom>
            <a:noFill/>
            <a:ln>
              <a:noFill/>
            </a:ln>
          </p:spPr>
        </p:pic>
        <p:pic>
          <p:nvPicPr>
            <p:cNvPr id="113" name="Google Shape;113;p1"/>
            <p:cNvPicPr preferRelativeResize="0"/>
            <p:nvPr/>
          </p:nvPicPr>
          <p:blipFill rotWithShape="1">
            <a:blip r:embed="rId9">
              <a:alphaModFix/>
            </a:blip>
            <a:srcRect b="0" l="0" r="0" t="0"/>
            <a:stretch/>
          </p:blipFill>
          <p:spPr>
            <a:xfrm>
              <a:off x="1579021" y="4589393"/>
              <a:ext cx="460813" cy="460813"/>
            </a:xfrm>
            <a:prstGeom prst="rect">
              <a:avLst/>
            </a:prstGeom>
            <a:noFill/>
            <a:ln>
              <a:noFill/>
            </a:ln>
          </p:spPr>
        </p:pic>
        <p:pic>
          <p:nvPicPr>
            <p:cNvPr id="114" name="Google Shape;114;p1"/>
            <p:cNvPicPr preferRelativeResize="0"/>
            <p:nvPr/>
          </p:nvPicPr>
          <p:blipFill rotWithShape="1">
            <a:blip r:embed="rId10">
              <a:alphaModFix/>
            </a:blip>
            <a:srcRect b="0" l="0" r="0" t="0"/>
            <a:stretch/>
          </p:blipFill>
          <p:spPr>
            <a:xfrm>
              <a:off x="2053266" y="5064105"/>
              <a:ext cx="534624" cy="534624"/>
            </a:xfrm>
            <a:prstGeom prst="rect">
              <a:avLst/>
            </a:prstGeom>
            <a:noFill/>
            <a:ln>
              <a:noFill/>
            </a:ln>
          </p:spPr>
        </p:pic>
      </p:grpSp>
      <p:pic>
        <p:nvPicPr>
          <p:cNvPr id="115" name="Google Shape;115;p1"/>
          <p:cNvPicPr preferRelativeResize="0"/>
          <p:nvPr/>
        </p:nvPicPr>
        <p:blipFill rotWithShape="1">
          <a:blip r:embed="rId11">
            <a:alphaModFix/>
          </a:blip>
          <a:srcRect b="0" l="0" r="0" t="0"/>
          <a:stretch/>
        </p:blipFill>
        <p:spPr>
          <a:xfrm flipH="1">
            <a:off x="1040787" y="1456513"/>
            <a:ext cx="512736" cy="512736"/>
          </a:xfrm>
          <a:prstGeom prst="rect">
            <a:avLst/>
          </a:prstGeom>
          <a:solidFill>
            <a:schemeClr val="lt1"/>
          </a:solidFill>
          <a:ln>
            <a:noFill/>
          </a:ln>
        </p:spPr>
      </p:pic>
      <p:sp>
        <p:nvSpPr>
          <p:cNvPr id="116" name="Google Shape;116;p1"/>
          <p:cNvSpPr/>
          <p:nvPr/>
        </p:nvSpPr>
        <p:spPr>
          <a:xfrm>
            <a:off x="6931900" y="2800050"/>
            <a:ext cx="4616400" cy="1901400"/>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800"/>
              <a:buFont typeface="Arial"/>
              <a:buNone/>
            </a:pPr>
            <a:r>
              <a:rPr b="0" i="0" lang="de-DE" sz="1800" u="none" cap="none" strike="noStrike">
                <a:solidFill>
                  <a:srgbClr val="C00000"/>
                </a:solidFill>
                <a:latin typeface="Arial"/>
                <a:ea typeface="Arial"/>
                <a:cs typeface="Arial"/>
                <a:sym typeface="Arial"/>
              </a:rPr>
              <a:t>In welchen Lebensbereichen finden die Produkte ihres Betriebes Anwendung und tragen so zum Treibhausgas-Fußabdruck bei?</a:t>
            </a:r>
            <a:endParaRPr b="0" i="0" sz="1800" u="none" cap="none" strike="noStrike">
              <a:solidFill>
                <a:srgbClr val="C00000"/>
              </a:solidFill>
              <a:latin typeface="Arial"/>
              <a:ea typeface="Arial"/>
              <a:cs typeface="Arial"/>
              <a:sym typeface="Arial"/>
            </a:endParaRPr>
          </a:p>
        </p:txBody>
      </p:sp>
      <p:sp>
        <p:nvSpPr>
          <p:cNvPr id="117" name="Google Shape;117;p1"/>
          <p:cNvSpPr txBox="1"/>
          <p:nvPr>
            <p:ph idx="11" type="ftr"/>
          </p:nvPr>
        </p:nvSpPr>
        <p:spPr>
          <a:xfrm>
            <a:off x="720592" y="6258560"/>
            <a:ext cx="2541000" cy="5637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lang="de-DE" sz="1400"/>
              <a:t>Katrin Ludwig / Die Projektagentur BBNE</a:t>
            </a:r>
            <a:endParaRPr sz="14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g228584da1b7_0_382"/>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124" name="Google Shape;124;g228584da1b7_0_382"/>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1"/>
              </a:buClr>
              <a:buSzPts val="1800"/>
              <a:buFont typeface="Arial"/>
              <a:buNone/>
            </a:pPr>
            <a:r>
              <a:rPr lang="de-DE"/>
              <a:t>Nachhaltigkeit und Klimawandel:</a:t>
            </a:r>
            <a:endParaRPr/>
          </a:p>
          <a:p>
            <a:pPr indent="0" lvl="0" marL="0" rtl="0" algn="l">
              <a:lnSpc>
                <a:spcPct val="100000"/>
              </a:lnSpc>
              <a:spcBef>
                <a:spcPts val="0"/>
              </a:spcBef>
              <a:spcAft>
                <a:spcPts val="0"/>
              </a:spcAft>
              <a:buSzPts val="1800"/>
              <a:buNone/>
            </a:pPr>
            <a:r>
              <a:rPr lang="de-DE"/>
              <a:t>Stromverbrauch im Labor</a:t>
            </a:r>
            <a:endParaRPr/>
          </a:p>
        </p:txBody>
      </p:sp>
      <p:sp>
        <p:nvSpPr>
          <p:cNvPr id="125" name="Google Shape;125;g228584da1b7_0_382"/>
          <p:cNvSpPr txBox="1"/>
          <p:nvPr>
            <p:ph idx="1"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Biologielaborant/Biologielaborantin</a:t>
            </a:r>
            <a:endParaRPr/>
          </a:p>
          <a:p>
            <a:pPr indent="-35999" lvl="0" marL="35999" rtl="0" algn="l">
              <a:lnSpc>
                <a:spcPct val="110000"/>
              </a:lnSpc>
              <a:spcBef>
                <a:spcPts val="0"/>
              </a:spcBef>
              <a:spcAft>
                <a:spcPts val="0"/>
              </a:spcAft>
              <a:buClr>
                <a:srgbClr val="888888"/>
              </a:buClr>
              <a:buSzPts val="1200"/>
              <a:buNone/>
            </a:pPr>
            <a:r>
              <a:rPr lang="de-DE"/>
              <a:t>Chemielaborant/Chemielaborantin</a:t>
            </a:r>
            <a:endParaRPr/>
          </a:p>
        </p:txBody>
      </p:sp>
      <p:sp>
        <p:nvSpPr>
          <p:cNvPr id="126" name="Google Shape;126;g228584da1b7_0_382"/>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Quelle: Fleiter et al. 2013, S. 118</a:t>
            </a:r>
            <a:endParaRPr/>
          </a:p>
        </p:txBody>
      </p:sp>
      <p:sp>
        <p:nvSpPr>
          <p:cNvPr id="127" name="Google Shape;127;g228584da1b7_0_382"/>
          <p:cNvSpPr/>
          <p:nvPr/>
        </p:nvSpPr>
        <p:spPr>
          <a:xfrm>
            <a:off x="5686425" y="1555363"/>
            <a:ext cx="6096300" cy="3192900"/>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0" lIns="0" spcFirstLastPara="1" rIns="0" wrap="square" tIns="0">
            <a:noAutofit/>
          </a:bodyPr>
          <a:lstStyle/>
          <a:p>
            <a:pPr indent="-285750" lvl="0" marL="400050" marR="0" rtl="0" algn="l">
              <a:lnSpc>
                <a:spcPct val="100000"/>
              </a:lnSpc>
              <a:spcBef>
                <a:spcPts val="200"/>
              </a:spcBef>
              <a:spcAft>
                <a:spcPts val="0"/>
              </a:spcAft>
              <a:buClr>
                <a:srgbClr val="941651"/>
              </a:buClr>
              <a:buSzPts val="2160"/>
              <a:buFont typeface="Arial"/>
              <a:buChar char="•"/>
            </a:pPr>
            <a:r>
              <a:rPr b="0" i="0" lang="de-DE" sz="1800" u="none" cap="none" strike="noStrike">
                <a:solidFill>
                  <a:srgbClr val="C00000"/>
                </a:solidFill>
                <a:latin typeface="Arial"/>
                <a:ea typeface="Arial"/>
                <a:cs typeface="Arial"/>
                <a:sym typeface="Arial"/>
              </a:rPr>
              <a:t>Wie energieeffizient sind die Geräte, die in Ihrem Betrieb genutzt werden?</a:t>
            </a:r>
            <a:endParaRPr b="0" i="0" sz="1800" u="none" cap="none" strike="noStrike">
              <a:solidFill>
                <a:srgbClr val="C00000"/>
              </a:solidFill>
              <a:latin typeface="Arial"/>
              <a:ea typeface="Arial"/>
              <a:cs typeface="Arial"/>
              <a:sym typeface="Arial"/>
            </a:endParaRPr>
          </a:p>
          <a:p>
            <a:pPr indent="-285750" lvl="0" marL="400050" marR="0" rtl="0" algn="l">
              <a:lnSpc>
                <a:spcPct val="100000"/>
              </a:lnSpc>
              <a:spcBef>
                <a:spcPts val="400"/>
              </a:spcBef>
              <a:spcAft>
                <a:spcPts val="0"/>
              </a:spcAft>
              <a:buClr>
                <a:srgbClr val="941651"/>
              </a:buClr>
              <a:buSzPts val="2160"/>
              <a:buFont typeface="Arial"/>
              <a:buChar char="•"/>
            </a:pPr>
            <a:r>
              <a:rPr b="0" i="0" lang="de-DE" sz="1800" u="none" cap="none" strike="noStrike">
                <a:solidFill>
                  <a:srgbClr val="C00000"/>
                </a:solidFill>
                <a:latin typeface="Arial"/>
                <a:ea typeface="Arial"/>
                <a:cs typeface="Arial"/>
                <a:sym typeface="Arial"/>
              </a:rPr>
              <a:t>Werden Geräte vor der Anschaffung auf ihre Energieeffizienz geprüft? </a:t>
            </a:r>
            <a:endParaRPr b="0" i="0" sz="1800" u="none" cap="none" strike="noStrike">
              <a:solidFill>
                <a:srgbClr val="C00000"/>
              </a:solidFill>
              <a:latin typeface="Arial"/>
              <a:ea typeface="Arial"/>
              <a:cs typeface="Arial"/>
              <a:sym typeface="Arial"/>
            </a:endParaRPr>
          </a:p>
          <a:p>
            <a:pPr indent="-285750" lvl="0" marL="400050" marR="0" rtl="0" algn="l">
              <a:lnSpc>
                <a:spcPct val="100000"/>
              </a:lnSpc>
              <a:spcBef>
                <a:spcPts val="400"/>
              </a:spcBef>
              <a:spcAft>
                <a:spcPts val="200"/>
              </a:spcAft>
              <a:buClr>
                <a:srgbClr val="941651"/>
              </a:buClr>
              <a:buSzPts val="2160"/>
              <a:buFont typeface="Arial"/>
              <a:buChar char="•"/>
            </a:pPr>
            <a:r>
              <a:rPr b="0" i="0" lang="de-DE" sz="1800" u="none" cap="none" strike="noStrike">
                <a:solidFill>
                  <a:srgbClr val="C00000"/>
                </a:solidFill>
                <a:latin typeface="Arial"/>
                <a:ea typeface="Arial"/>
                <a:cs typeface="Arial"/>
                <a:sym typeface="Arial"/>
              </a:rPr>
              <a:t>Werden die Geräte im Betrieb effizient genutzt? Werden sie abgeschaltet, wenn sie nicht genutzt werden (Druckluft, Wärme- und Kühlprozesse, Belüftungen etc.)? Wird die Nutzung überdimensionierter Geräte und Verfahren vermieden?</a:t>
            </a:r>
            <a:endParaRPr b="0" i="0" sz="1800" u="none" cap="none" strike="noStrike">
              <a:solidFill>
                <a:srgbClr val="C00000"/>
              </a:solidFill>
              <a:latin typeface="Arial"/>
              <a:ea typeface="Arial"/>
              <a:cs typeface="Arial"/>
              <a:sym typeface="Arial"/>
            </a:endParaRPr>
          </a:p>
        </p:txBody>
      </p:sp>
      <p:sp>
        <p:nvSpPr>
          <p:cNvPr id="128" name="Google Shape;128;g228584da1b7_0_382"/>
          <p:cNvSpPr txBox="1"/>
          <p:nvPr/>
        </p:nvSpPr>
        <p:spPr>
          <a:xfrm>
            <a:off x="923525" y="1457650"/>
            <a:ext cx="3662700" cy="415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de-DE" sz="2100" u="none" cap="none" strike="noStrike">
                <a:solidFill>
                  <a:srgbClr val="000000"/>
                </a:solidFill>
                <a:latin typeface="Arial"/>
                <a:ea typeface="Arial"/>
                <a:cs typeface="Arial"/>
                <a:sym typeface="Arial"/>
              </a:rPr>
              <a:t>Stromverbrauch im Labor:</a:t>
            </a:r>
            <a:endParaRPr b="1" i="0" sz="2100" u="none" cap="none" strike="noStrike">
              <a:solidFill>
                <a:srgbClr val="000000"/>
              </a:solidFill>
              <a:latin typeface="Arial"/>
              <a:ea typeface="Arial"/>
              <a:cs typeface="Arial"/>
              <a:sym typeface="Arial"/>
            </a:endParaRPr>
          </a:p>
        </p:txBody>
      </p:sp>
      <p:sp>
        <p:nvSpPr>
          <p:cNvPr id="129" name="Google Shape;129;g228584da1b7_0_382"/>
          <p:cNvSpPr txBox="1"/>
          <p:nvPr/>
        </p:nvSpPr>
        <p:spPr>
          <a:xfrm>
            <a:off x="1604025" y="1885400"/>
            <a:ext cx="3420000" cy="10800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1" i="0" lang="de-DE" sz="2000" u="none" cap="none" strike="noStrike">
                <a:solidFill>
                  <a:srgbClr val="C00000"/>
                </a:solidFill>
                <a:latin typeface="Arial"/>
                <a:ea typeface="Arial"/>
                <a:cs typeface="Arial"/>
                <a:sym typeface="Arial"/>
              </a:rPr>
              <a:t>71 % elektrische Antriebe (Pumpen, Kompressoren, Kühlungen, Gebläse etc.)</a:t>
            </a:r>
            <a:endParaRPr b="1" i="0" sz="2000" u="none" cap="none" strike="noStrike">
              <a:solidFill>
                <a:srgbClr val="C00000"/>
              </a:solidFill>
              <a:latin typeface="Arial"/>
              <a:ea typeface="Arial"/>
              <a:cs typeface="Arial"/>
              <a:sym typeface="Arial"/>
            </a:endParaRPr>
          </a:p>
        </p:txBody>
      </p:sp>
      <p:sp>
        <p:nvSpPr>
          <p:cNvPr id="130" name="Google Shape;130;g228584da1b7_0_382"/>
          <p:cNvSpPr txBox="1"/>
          <p:nvPr/>
        </p:nvSpPr>
        <p:spPr>
          <a:xfrm>
            <a:off x="1634175" y="3182921"/>
            <a:ext cx="3054900" cy="708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de-DE" sz="2000" u="none" cap="none" strike="noStrike">
                <a:solidFill>
                  <a:srgbClr val="0B5394"/>
                </a:solidFill>
                <a:latin typeface="Arial"/>
                <a:ea typeface="Arial"/>
                <a:cs typeface="Arial"/>
                <a:sym typeface="Arial"/>
              </a:rPr>
              <a:t>20 % elektrochemische Prozesse</a:t>
            </a:r>
            <a:endParaRPr b="1" i="0" sz="2000" u="none" cap="none" strike="noStrike">
              <a:solidFill>
                <a:srgbClr val="0B5394"/>
              </a:solidFill>
              <a:latin typeface="Arial"/>
              <a:ea typeface="Arial"/>
              <a:cs typeface="Arial"/>
              <a:sym typeface="Arial"/>
            </a:endParaRPr>
          </a:p>
        </p:txBody>
      </p:sp>
      <p:graphicFrame>
        <p:nvGraphicFramePr>
          <p:cNvPr id="131" name="Google Shape;131;g228584da1b7_0_382"/>
          <p:cNvGraphicFramePr/>
          <p:nvPr/>
        </p:nvGraphicFramePr>
        <p:xfrm>
          <a:off x="5522438" y="4917695"/>
          <a:ext cx="3000000" cy="3000000"/>
        </p:xfrm>
        <a:graphic>
          <a:graphicData uri="http://schemas.openxmlformats.org/drawingml/2006/table">
            <a:tbl>
              <a:tblPr>
                <a:noFill/>
                <a:tableStyleId>{79EC9768-A628-4FFC-AEC0-09439DF764A5}</a:tableStyleId>
              </a:tblPr>
              <a:tblGrid>
                <a:gridCol w="2055525"/>
                <a:gridCol w="4357200"/>
              </a:tblGrid>
              <a:tr h="502750">
                <a:tc rowSpan="2">
                  <a:txBody>
                    <a:bodyPr/>
                    <a:lstStyle/>
                    <a:p>
                      <a:pPr indent="0" lvl="0" marL="0" marR="0" rtl="0" algn="l">
                        <a:lnSpc>
                          <a:spcPct val="100000"/>
                        </a:lnSpc>
                        <a:spcBef>
                          <a:spcPts val="0"/>
                        </a:spcBef>
                        <a:spcAft>
                          <a:spcPts val="0"/>
                        </a:spcAft>
                        <a:buClr>
                          <a:srgbClr val="000000"/>
                        </a:buClr>
                        <a:buSzPts val="1800"/>
                        <a:buFont typeface="Arial"/>
                        <a:buNone/>
                      </a:pPr>
                      <a:r>
                        <a:rPr lang="de-DE" sz="1800" u="none" cap="none" strike="noStrike">
                          <a:solidFill>
                            <a:schemeClr val="lt1"/>
                          </a:solidFill>
                        </a:rPr>
                        <a:t>Wege zur Reduktion von THG-Emissionen:</a:t>
                      </a:r>
                      <a:endParaRPr sz="1800" u="none" cap="none" strike="noStrike">
                        <a:solidFill>
                          <a:schemeClr val="lt1"/>
                        </a:solidFill>
                      </a:endParaRPr>
                    </a:p>
                  </a:txBody>
                  <a:tcPr marT="91425" marB="91425" marR="91425" marL="91425"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3D93C6"/>
                    </a:solidFill>
                  </a:tcPr>
                </a:tc>
                <a:tc>
                  <a:txBody>
                    <a:bodyPr/>
                    <a:lstStyle/>
                    <a:p>
                      <a:pPr indent="0" lvl="0" marL="0" marR="0" rtl="0" algn="l">
                        <a:lnSpc>
                          <a:spcPct val="100000"/>
                        </a:lnSpc>
                        <a:spcBef>
                          <a:spcPts val="0"/>
                        </a:spcBef>
                        <a:spcAft>
                          <a:spcPts val="0"/>
                        </a:spcAft>
                        <a:buClr>
                          <a:srgbClr val="000000"/>
                        </a:buClr>
                        <a:buSzPts val="1800"/>
                        <a:buFont typeface="Arial"/>
                        <a:buNone/>
                      </a:pPr>
                      <a:r>
                        <a:rPr lang="de-DE" sz="1800" u="none" cap="none" strike="noStrike"/>
                        <a:t>Verringerung des Energiebedarfs</a:t>
                      </a:r>
                      <a:endParaRPr sz="1800" u="none" cap="none" strike="noStrike"/>
                    </a:p>
                  </a:txBody>
                  <a:tcPr marT="91425" marB="91425" marR="91425" marL="91425"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B6D7A8"/>
                    </a:solidFill>
                  </a:tcPr>
                </a:tc>
              </a:tr>
              <a:tr h="321575">
                <a:tc vMerge="1"/>
                <a:tc>
                  <a:txBody>
                    <a:bodyPr/>
                    <a:lstStyle/>
                    <a:p>
                      <a:pPr indent="0" lvl="0" marL="0" marR="0" rtl="0" algn="l">
                        <a:lnSpc>
                          <a:spcPct val="100000"/>
                        </a:lnSpc>
                        <a:spcBef>
                          <a:spcPts val="0"/>
                        </a:spcBef>
                        <a:spcAft>
                          <a:spcPts val="0"/>
                        </a:spcAft>
                        <a:buClr>
                          <a:srgbClr val="000000"/>
                        </a:buClr>
                        <a:buSzPts val="1800"/>
                        <a:buFont typeface="Arial"/>
                        <a:buNone/>
                      </a:pPr>
                      <a:r>
                        <a:rPr lang="de-DE" sz="1800" u="none" cap="none" strike="noStrike"/>
                        <a:t>Umstieg auf erneuerbare Energiequellen</a:t>
                      </a:r>
                      <a:endParaRPr sz="1800" u="none" cap="none" strike="noStrike"/>
                    </a:p>
                  </a:txBody>
                  <a:tcPr marT="91425" marB="91425" marR="91425" marL="91425"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93C47D"/>
                    </a:solidFill>
                  </a:tcPr>
                </a:tc>
              </a:tr>
            </a:tbl>
          </a:graphicData>
        </a:graphic>
      </p:graphicFrame>
      <p:pic>
        <p:nvPicPr>
          <p:cNvPr id="132" name="Google Shape;132;g228584da1b7_0_382"/>
          <p:cNvPicPr preferRelativeResize="0"/>
          <p:nvPr/>
        </p:nvPicPr>
        <p:blipFill rotWithShape="1">
          <a:blip r:embed="rId3">
            <a:alphaModFix/>
          </a:blip>
          <a:srcRect b="26468" l="29232" r="22785" t="31856"/>
          <a:stretch/>
        </p:blipFill>
        <p:spPr>
          <a:xfrm>
            <a:off x="466325" y="1979300"/>
            <a:ext cx="1049969" cy="912026"/>
          </a:xfrm>
          <a:prstGeom prst="rect">
            <a:avLst/>
          </a:prstGeom>
          <a:noFill/>
          <a:ln>
            <a:noFill/>
          </a:ln>
        </p:spPr>
      </p:pic>
      <p:pic>
        <p:nvPicPr>
          <p:cNvPr id="133" name="Google Shape;133;g228584da1b7_0_382"/>
          <p:cNvPicPr preferRelativeResize="0"/>
          <p:nvPr/>
        </p:nvPicPr>
        <p:blipFill rotWithShape="1">
          <a:blip r:embed="rId4">
            <a:alphaModFix/>
          </a:blip>
          <a:srcRect b="15639" l="16025" r="17173" t="17655"/>
          <a:stretch/>
        </p:blipFill>
        <p:spPr>
          <a:xfrm>
            <a:off x="534625" y="3008321"/>
            <a:ext cx="913375" cy="912029"/>
          </a:xfrm>
          <a:prstGeom prst="rect">
            <a:avLst/>
          </a:prstGeom>
          <a:noFill/>
          <a:ln>
            <a:noFill/>
          </a:ln>
        </p:spPr>
      </p:pic>
      <p:sp>
        <p:nvSpPr>
          <p:cNvPr id="134" name="Google Shape;134;g228584da1b7_0_382"/>
          <p:cNvSpPr txBox="1"/>
          <p:nvPr/>
        </p:nvSpPr>
        <p:spPr>
          <a:xfrm>
            <a:off x="1675638" y="4409421"/>
            <a:ext cx="3054900" cy="400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de-DE" sz="2000" u="none" cap="none" strike="noStrike">
                <a:solidFill>
                  <a:srgbClr val="0B5394"/>
                </a:solidFill>
                <a:latin typeface="Arial"/>
                <a:ea typeface="Arial"/>
                <a:cs typeface="Arial"/>
                <a:sym typeface="Arial"/>
              </a:rPr>
              <a:t>1 % Prozessheizung</a:t>
            </a:r>
            <a:endParaRPr b="1" i="0" sz="2000" u="none" cap="none" strike="noStrike">
              <a:solidFill>
                <a:srgbClr val="0B5394"/>
              </a:solidFill>
              <a:latin typeface="Arial"/>
              <a:ea typeface="Arial"/>
              <a:cs typeface="Arial"/>
              <a:sym typeface="Arial"/>
            </a:endParaRPr>
          </a:p>
        </p:txBody>
      </p:sp>
      <p:pic>
        <p:nvPicPr>
          <p:cNvPr id="135" name="Google Shape;135;g228584da1b7_0_382"/>
          <p:cNvPicPr preferRelativeResize="0"/>
          <p:nvPr/>
        </p:nvPicPr>
        <p:blipFill rotWithShape="1">
          <a:blip r:embed="rId5">
            <a:alphaModFix/>
          </a:blip>
          <a:srcRect b="17765" l="21943" r="22383" t="16409"/>
          <a:stretch/>
        </p:blipFill>
        <p:spPr>
          <a:xfrm>
            <a:off x="546150" y="4189750"/>
            <a:ext cx="718775" cy="849899"/>
          </a:xfrm>
          <a:prstGeom prst="rect">
            <a:avLst/>
          </a:prstGeom>
          <a:noFill/>
          <a:ln>
            <a:noFill/>
          </a:ln>
        </p:spPr>
      </p:pic>
      <p:pic>
        <p:nvPicPr>
          <p:cNvPr id="136" name="Google Shape;136;g228584da1b7_0_382"/>
          <p:cNvPicPr preferRelativeResize="0"/>
          <p:nvPr/>
        </p:nvPicPr>
        <p:blipFill rotWithShape="1">
          <a:blip r:embed="rId6">
            <a:alphaModFix/>
          </a:blip>
          <a:srcRect b="0" l="0" r="0" t="0"/>
          <a:stretch/>
        </p:blipFill>
        <p:spPr>
          <a:xfrm>
            <a:off x="448847" y="5232850"/>
            <a:ext cx="913375" cy="870150"/>
          </a:xfrm>
          <a:prstGeom prst="rect">
            <a:avLst/>
          </a:prstGeom>
          <a:noFill/>
          <a:ln>
            <a:noFill/>
          </a:ln>
        </p:spPr>
      </p:pic>
      <p:sp>
        <p:nvSpPr>
          <p:cNvPr id="137" name="Google Shape;137;g228584da1b7_0_382"/>
          <p:cNvSpPr txBox="1"/>
          <p:nvPr/>
        </p:nvSpPr>
        <p:spPr>
          <a:xfrm>
            <a:off x="1713775" y="5251921"/>
            <a:ext cx="3054900" cy="708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de-DE" sz="2000" u="none" cap="none" strike="noStrike">
                <a:solidFill>
                  <a:srgbClr val="0B5394"/>
                </a:solidFill>
                <a:latin typeface="Arial"/>
                <a:ea typeface="Arial"/>
                <a:cs typeface="Arial"/>
                <a:sym typeface="Arial"/>
              </a:rPr>
              <a:t>8 % Sonstige (Beleuchtung, IKT etc.)</a:t>
            </a:r>
            <a:endParaRPr b="1" i="0" sz="2000" u="none" cap="none" strike="noStrike">
              <a:solidFill>
                <a:srgbClr val="0B5394"/>
              </a:solidFill>
              <a:latin typeface="Arial"/>
              <a:ea typeface="Arial"/>
              <a:cs typeface="Arial"/>
              <a:sym typeface="Arial"/>
            </a:endParaRPr>
          </a:p>
        </p:txBody>
      </p:sp>
      <p:sp>
        <p:nvSpPr>
          <p:cNvPr id="138" name="Google Shape;138;g228584da1b7_0_382"/>
          <p:cNvSpPr txBox="1"/>
          <p:nvPr>
            <p:ph idx="11" type="ftr"/>
          </p:nvPr>
        </p:nvSpPr>
        <p:spPr>
          <a:xfrm>
            <a:off x="720592" y="6258560"/>
            <a:ext cx="2541000" cy="5637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lang="de-DE" sz="1400"/>
              <a:t>Katrin Ludwig / Die Projektagentur BBNE</a:t>
            </a:r>
            <a:endParaRPr sz="14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g228584da1b7_0_560"/>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Nachhaltigkeit im Labor:</a:t>
            </a:r>
            <a:endParaRPr/>
          </a:p>
          <a:p>
            <a:pPr indent="0" lvl="0" marL="0" rtl="0" algn="l">
              <a:lnSpc>
                <a:spcPct val="100000"/>
              </a:lnSpc>
              <a:spcBef>
                <a:spcPts val="0"/>
              </a:spcBef>
              <a:spcAft>
                <a:spcPts val="0"/>
              </a:spcAft>
              <a:buSzPts val="1800"/>
              <a:buNone/>
            </a:pPr>
            <a:r>
              <a:rPr lang="de-DE"/>
              <a:t>Lösungsmittel-Ersatz-Stratgien</a:t>
            </a:r>
            <a:endParaRPr/>
          </a:p>
        </p:txBody>
      </p:sp>
      <p:sp>
        <p:nvSpPr>
          <p:cNvPr id="145" name="Google Shape;145;g228584da1b7_0_560"/>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146" name="Google Shape;146;g228584da1b7_0_560"/>
          <p:cNvSpPr txBox="1"/>
          <p:nvPr>
            <p:ph idx="1"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chemeClr val="dk1"/>
              </a:buClr>
              <a:buSzPts val="1200"/>
              <a:buFont typeface="Arial"/>
              <a:buNone/>
            </a:pPr>
            <a:r>
              <a:rPr lang="de-DE"/>
              <a:t>Biologielaborant/Biologielaborantin</a:t>
            </a:r>
            <a:endParaRPr/>
          </a:p>
          <a:p>
            <a:pPr indent="-35999" lvl="0" marL="35999" rtl="0" algn="l">
              <a:lnSpc>
                <a:spcPct val="110000"/>
              </a:lnSpc>
              <a:spcBef>
                <a:spcPts val="0"/>
              </a:spcBef>
              <a:spcAft>
                <a:spcPts val="0"/>
              </a:spcAft>
              <a:buSzPts val="1200"/>
              <a:buNone/>
            </a:pPr>
            <a:r>
              <a:rPr lang="de-DE"/>
              <a:t>Chemielaborant/Chemielaborantin</a:t>
            </a:r>
            <a:endParaRPr/>
          </a:p>
        </p:txBody>
      </p:sp>
      <p:sp>
        <p:nvSpPr>
          <p:cNvPr id="147" name="Google Shape;147;g228584da1b7_0_560"/>
          <p:cNvSpPr txBox="1"/>
          <p:nvPr>
            <p:ph idx="3"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SzPts val="1200"/>
              <a:buNone/>
            </a:pPr>
            <a:r>
              <a:rPr lang="de-DE"/>
              <a:t>Quelle: My Green Lab 2020</a:t>
            </a:r>
            <a:endParaRPr/>
          </a:p>
        </p:txBody>
      </p:sp>
      <p:pic>
        <p:nvPicPr>
          <p:cNvPr id="148" name="Google Shape;148;g228584da1b7_0_560"/>
          <p:cNvPicPr preferRelativeResize="0"/>
          <p:nvPr/>
        </p:nvPicPr>
        <p:blipFill rotWithShape="1">
          <a:blip r:embed="rId3">
            <a:alphaModFix/>
          </a:blip>
          <a:srcRect b="21159" l="4587" r="3475" t="7760"/>
          <a:stretch/>
        </p:blipFill>
        <p:spPr>
          <a:xfrm rot="-348778">
            <a:off x="282725" y="1639287"/>
            <a:ext cx="6300774" cy="3943348"/>
          </a:xfrm>
          <a:prstGeom prst="rect">
            <a:avLst/>
          </a:prstGeom>
          <a:noFill/>
          <a:ln>
            <a:noFill/>
          </a:ln>
        </p:spPr>
      </p:pic>
      <p:pic>
        <p:nvPicPr>
          <p:cNvPr id="149" name="Google Shape;149;g228584da1b7_0_560"/>
          <p:cNvPicPr preferRelativeResize="0"/>
          <p:nvPr/>
        </p:nvPicPr>
        <p:blipFill rotWithShape="1">
          <a:blip r:embed="rId4">
            <a:alphaModFix/>
          </a:blip>
          <a:srcRect b="13440" l="4172" r="10150" t="5828"/>
          <a:stretch/>
        </p:blipFill>
        <p:spPr>
          <a:xfrm rot="343060">
            <a:off x="2529725" y="2756287"/>
            <a:ext cx="5476499" cy="3161827"/>
          </a:xfrm>
          <a:prstGeom prst="rect">
            <a:avLst/>
          </a:prstGeom>
          <a:noFill/>
          <a:ln>
            <a:noFill/>
          </a:ln>
        </p:spPr>
      </p:pic>
      <p:sp>
        <p:nvSpPr>
          <p:cNvPr id="150" name="Google Shape;150;g228584da1b7_0_560"/>
          <p:cNvSpPr/>
          <p:nvPr/>
        </p:nvSpPr>
        <p:spPr>
          <a:xfrm>
            <a:off x="8179724" y="1714499"/>
            <a:ext cx="3778913" cy="4177074"/>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0" lIns="0" spcFirstLastPara="1" rIns="0" wrap="square" tIns="0">
            <a:noAutofit/>
          </a:bodyPr>
          <a:lstStyle/>
          <a:p>
            <a:pPr indent="-285750" lvl="0" marL="285750" marR="0" rtl="0" algn="l">
              <a:lnSpc>
                <a:spcPct val="100000"/>
              </a:lnSpc>
              <a:spcBef>
                <a:spcPts val="300"/>
              </a:spcBef>
              <a:spcAft>
                <a:spcPts val="0"/>
              </a:spcAft>
              <a:buClr>
                <a:srgbClr val="941651"/>
              </a:buClr>
              <a:buSzPts val="1800"/>
              <a:buFont typeface="Arial"/>
              <a:buChar char="•"/>
            </a:pPr>
            <a:r>
              <a:rPr b="0" i="0" lang="de-DE" sz="1800" u="none" cap="none" strike="noStrike">
                <a:solidFill>
                  <a:srgbClr val="C00000"/>
                </a:solidFill>
                <a:latin typeface="Arial"/>
                <a:ea typeface="Arial"/>
                <a:cs typeface="Arial"/>
                <a:sym typeface="Arial"/>
              </a:rPr>
              <a:t>Kennen Sie solche Ampelsysteme zum Ersatz von Lösungsmitteln?</a:t>
            </a:r>
            <a:endParaRPr b="0" i="0" sz="1800" u="none" cap="none" strike="noStrike">
              <a:solidFill>
                <a:srgbClr val="C00000"/>
              </a:solidFill>
              <a:latin typeface="Arial"/>
              <a:ea typeface="Arial"/>
              <a:cs typeface="Arial"/>
              <a:sym typeface="Arial"/>
            </a:endParaRPr>
          </a:p>
          <a:p>
            <a:pPr indent="-285750" lvl="0" marL="285750" marR="0" rtl="0" algn="l">
              <a:lnSpc>
                <a:spcPct val="100000"/>
              </a:lnSpc>
              <a:spcBef>
                <a:spcPts val="600"/>
              </a:spcBef>
              <a:spcAft>
                <a:spcPts val="0"/>
              </a:spcAft>
              <a:buClr>
                <a:srgbClr val="941651"/>
              </a:buClr>
              <a:buSzPts val="1800"/>
              <a:buFont typeface="Arial"/>
              <a:buChar char="•"/>
            </a:pPr>
            <a:r>
              <a:rPr b="0" i="0" lang="de-DE" sz="1800" u="none" cap="none" strike="noStrike">
                <a:solidFill>
                  <a:srgbClr val="C00000"/>
                </a:solidFill>
                <a:latin typeface="Arial"/>
                <a:ea typeface="Arial"/>
                <a:cs typeface="Arial"/>
                <a:sym typeface="Arial"/>
              </a:rPr>
              <a:t>Gibt es in Ihrem Betrieb eine Strategie zum Ersatz von besonders umwelt- und gesundheitsgefährdenden Lösungsmitteln?</a:t>
            </a:r>
            <a:endParaRPr b="0" i="0" sz="1800" u="none" cap="none" strike="noStrike">
              <a:solidFill>
                <a:srgbClr val="C00000"/>
              </a:solidFill>
              <a:latin typeface="Arial"/>
              <a:ea typeface="Arial"/>
              <a:cs typeface="Arial"/>
              <a:sym typeface="Arial"/>
            </a:endParaRPr>
          </a:p>
          <a:p>
            <a:pPr indent="-285750" lvl="0" marL="285750" marR="0" rtl="0" algn="l">
              <a:lnSpc>
                <a:spcPct val="100000"/>
              </a:lnSpc>
              <a:spcBef>
                <a:spcPts val="600"/>
              </a:spcBef>
              <a:spcAft>
                <a:spcPts val="300"/>
              </a:spcAft>
              <a:buClr>
                <a:srgbClr val="941651"/>
              </a:buClr>
              <a:buSzPts val="1800"/>
              <a:buFont typeface="Arial"/>
              <a:buChar char="•"/>
            </a:pPr>
            <a:r>
              <a:rPr b="0" i="0" lang="de-DE" sz="1800" u="none" cap="none" strike="noStrike">
                <a:solidFill>
                  <a:srgbClr val="C00000"/>
                </a:solidFill>
                <a:latin typeface="Arial"/>
                <a:ea typeface="Arial"/>
                <a:cs typeface="Arial"/>
                <a:sym typeface="Arial"/>
              </a:rPr>
              <a:t>Welche Kriterien sollten Ihrer Meinung nach berücksichtigt werden, wenn so ein Ampelsystem entwickelt wird?</a:t>
            </a:r>
            <a:endParaRPr b="0" i="0" sz="1600" u="none" cap="none" strike="noStrike">
              <a:solidFill>
                <a:srgbClr val="C00000"/>
              </a:solidFill>
              <a:latin typeface="Arial"/>
              <a:ea typeface="Arial"/>
              <a:cs typeface="Arial"/>
              <a:sym typeface="Arial"/>
            </a:endParaRPr>
          </a:p>
        </p:txBody>
      </p:sp>
      <p:sp>
        <p:nvSpPr>
          <p:cNvPr id="151" name="Google Shape;151;g228584da1b7_0_560"/>
          <p:cNvSpPr txBox="1"/>
          <p:nvPr>
            <p:ph idx="11" type="ftr"/>
          </p:nvPr>
        </p:nvSpPr>
        <p:spPr>
          <a:xfrm>
            <a:off x="720592" y="6258560"/>
            <a:ext cx="2541000" cy="5637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lang="de-DE" sz="1400"/>
              <a:t>Katrin Ludwig / Die Projektagentur BBNE</a:t>
            </a:r>
            <a:endParaRPr sz="14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6" name="Shape 156"/>
        <p:cNvGrpSpPr/>
        <p:nvPr/>
      </p:nvGrpSpPr>
      <p:grpSpPr>
        <a:xfrm>
          <a:off x="0" y="0"/>
          <a:ext cx="0" cy="0"/>
          <a:chOff x="0" y="0"/>
          <a:chExt cx="0" cy="0"/>
        </a:xfrm>
      </p:grpSpPr>
      <p:sp>
        <p:nvSpPr>
          <p:cNvPr id="157" name="Google Shape;157;g228584da1b7_0_68"/>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158" name="Google Shape;158;g228584da1b7_0_68"/>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000000"/>
              </a:buClr>
              <a:buSzPts val="1800"/>
              <a:buFont typeface="Calibri"/>
              <a:buNone/>
            </a:pPr>
            <a:r>
              <a:rPr lang="de-DE"/>
              <a:t>Nachhaltigkeit im Labor:</a:t>
            </a:r>
            <a:br>
              <a:rPr lang="de-DE"/>
            </a:br>
            <a:r>
              <a:rPr lang="de-DE"/>
              <a:t>Umgang mit Chemikalien </a:t>
            </a:r>
            <a:endParaRPr/>
          </a:p>
        </p:txBody>
      </p:sp>
      <p:sp>
        <p:nvSpPr>
          <p:cNvPr id="159" name="Google Shape;159;g228584da1b7_0_68"/>
          <p:cNvSpPr txBox="1"/>
          <p:nvPr>
            <p:ph idx="1"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Font typeface="Arial"/>
              <a:buNone/>
            </a:pPr>
            <a:r>
              <a:rPr lang="de-DE"/>
              <a:t>Biologielaborant/Biologielaborantin</a:t>
            </a:r>
            <a:endParaRPr/>
          </a:p>
          <a:p>
            <a:pPr indent="-35999" lvl="0" marL="35999" rtl="0" algn="l">
              <a:lnSpc>
                <a:spcPct val="110000"/>
              </a:lnSpc>
              <a:spcBef>
                <a:spcPts val="0"/>
              </a:spcBef>
              <a:spcAft>
                <a:spcPts val="0"/>
              </a:spcAft>
              <a:buSzPts val="1200"/>
              <a:buNone/>
            </a:pPr>
            <a:r>
              <a:rPr lang="de-DE"/>
              <a:t>Chemielaborant/Chemielaborantin</a:t>
            </a:r>
            <a:endParaRPr/>
          </a:p>
        </p:txBody>
      </p:sp>
      <p:sp>
        <p:nvSpPr>
          <p:cNvPr id="160" name="Google Shape;160;g228584da1b7_0_68"/>
          <p:cNvSpPr/>
          <p:nvPr/>
        </p:nvSpPr>
        <p:spPr>
          <a:xfrm>
            <a:off x="7263650" y="2250800"/>
            <a:ext cx="4421700" cy="3012900"/>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0" lIns="0" spcFirstLastPara="1" rIns="0" wrap="square" tIns="0">
            <a:noAutofit/>
          </a:bodyPr>
          <a:lstStyle/>
          <a:p>
            <a:pPr indent="-285749" lvl="0" marL="429749" marR="0" rtl="0" algn="l">
              <a:lnSpc>
                <a:spcPct val="100000"/>
              </a:lnSpc>
              <a:spcBef>
                <a:spcPts val="300"/>
              </a:spcBef>
              <a:spcAft>
                <a:spcPts val="0"/>
              </a:spcAft>
              <a:buClr>
                <a:srgbClr val="941651"/>
              </a:buClr>
              <a:buSzPts val="1800"/>
              <a:buFont typeface="Arial"/>
              <a:buChar char="•"/>
            </a:pPr>
            <a:r>
              <a:rPr b="0" i="0" lang="de-DE" sz="1800" u="none" cap="none" strike="noStrike">
                <a:solidFill>
                  <a:srgbClr val="C00000"/>
                </a:solidFill>
                <a:latin typeface="Arial"/>
                <a:ea typeface="Arial"/>
                <a:cs typeface="Arial"/>
                <a:sym typeface="Arial"/>
              </a:rPr>
              <a:t>Wählen Sie eine Chemikalie aus, die Sie in Ihrem Betrieb oder in der Berufsschule vorfinden. </a:t>
            </a:r>
            <a:endParaRPr b="0" i="0" sz="1800" u="none" cap="none" strike="noStrike">
              <a:solidFill>
                <a:srgbClr val="C00000"/>
              </a:solidFill>
              <a:latin typeface="Arial"/>
              <a:ea typeface="Arial"/>
              <a:cs typeface="Arial"/>
              <a:sym typeface="Arial"/>
            </a:endParaRPr>
          </a:p>
          <a:p>
            <a:pPr indent="-285749" lvl="0" marL="429749" marR="0" rtl="0" algn="l">
              <a:lnSpc>
                <a:spcPct val="100000"/>
              </a:lnSpc>
              <a:spcBef>
                <a:spcPts val="600"/>
              </a:spcBef>
              <a:spcAft>
                <a:spcPts val="0"/>
              </a:spcAft>
              <a:buClr>
                <a:srgbClr val="941651"/>
              </a:buClr>
              <a:buSzPts val="1800"/>
              <a:buFont typeface="Arial"/>
              <a:buChar char="•"/>
            </a:pPr>
            <a:r>
              <a:rPr b="0" i="0" lang="de-DE" sz="1800" u="none" cap="none" strike="noStrike">
                <a:solidFill>
                  <a:srgbClr val="C00000"/>
                </a:solidFill>
                <a:latin typeface="Arial"/>
                <a:ea typeface="Arial"/>
                <a:cs typeface="Arial"/>
                <a:sym typeface="Arial"/>
              </a:rPr>
              <a:t>Prüfen Sie Alternativen anhand der Grundsätze.</a:t>
            </a:r>
            <a:endParaRPr b="0" i="0" sz="1800" u="none" cap="none" strike="noStrike">
              <a:solidFill>
                <a:srgbClr val="C00000"/>
              </a:solidFill>
              <a:latin typeface="Arial"/>
              <a:ea typeface="Arial"/>
              <a:cs typeface="Arial"/>
              <a:sym typeface="Arial"/>
            </a:endParaRPr>
          </a:p>
          <a:p>
            <a:pPr indent="-285750" lvl="0" marL="465138" marR="0" rtl="0" algn="l">
              <a:lnSpc>
                <a:spcPct val="100000"/>
              </a:lnSpc>
              <a:spcBef>
                <a:spcPts val="600"/>
              </a:spcBef>
              <a:spcAft>
                <a:spcPts val="300"/>
              </a:spcAft>
              <a:buClr>
                <a:srgbClr val="941651"/>
              </a:buClr>
              <a:buSzPts val="1800"/>
              <a:buFont typeface="Arial"/>
              <a:buChar char="•"/>
            </a:pPr>
            <a:r>
              <a:rPr b="0" i="0" lang="de-DE" sz="1800" u="none" cap="none" strike="noStrike">
                <a:solidFill>
                  <a:srgbClr val="C00000"/>
                </a:solidFill>
                <a:latin typeface="Arial"/>
                <a:ea typeface="Arial"/>
                <a:cs typeface="Arial"/>
                <a:sym typeface="Arial"/>
              </a:rPr>
              <a:t>Welcher Grundsatz ist schwierig in der Umsetzung und warum?</a:t>
            </a:r>
            <a:endParaRPr b="0" i="0" sz="1600" u="none" cap="none" strike="noStrike">
              <a:solidFill>
                <a:srgbClr val="C00000"/>
              </a:solidFill>
              <a:latin typeface="Arial"/>
              <a:ea typeface="Arial"/>
              <a:cs typeface="Arial"/>
              <a:sym typeface="Arial"/>
            </a:endParaRPr>
          </a:p>
        </p:txBody>
      </p:sp>
      <p:sp>
        <p:nvSpPr>
          <p:cNvPr id="161" name="Google Shape;161;g228584da1b7_0_68"/>
          <p:cNvSpPr/>
          <p:nvPr/>
        </p:nvSpPr>
        <p:spPr>
          <a:xfrm>
            <a:off x="360000" y="1396800"/>
            <a:ext cx="6505824" cy="540231"/>
          </a:xfrm>
          <a:custGeom>
            <a:rect b="b" l="l" r="r" t="t"/>
            <a:pathLst>
              <a:path extrusionOk="0" h="540231" w="7586967">
                <a:moveTo>
                  <a:pt x="0" y="90040"/>
                </a:moveTo>
                <a:cubicBezTo>
                  <a:pt x="0" y="40312"/>
                  <a:pt x="40312" y="0"/>
                  <a:pt x="90040" y="0"/>
                </a:cubicBezTo>
                <a:lnTo>
                  <a:pt x="7496927" y="0"/>
                </a:lnTo>
                <a:cubicBezTo>
                  <a:pt x="7546655" y="0"/>
                  <a:pt x="7586967" y="40312"/>
                  <a:pt x="7586967" y="90040"/>
                </a:cubicBezTo>
                <a:lnTo>
                  <a:pt x="7586967" y="450191"/>
                </a:lnTo>
                <a:cubicBezTo>
                  <a:pt x="7586967" y="499919"/>
                  <a:pt x="7546655" y="540231"/>
                  <a:pt x="7496927" y="540231"/>
                </a:cubicBezTo>
                <a:lnTo>
                  <a:pt x="90040" y="540231"/>
                </a:lnTo>
                <a:cubicBezTo>
                  <a:pt x="40312" y="540231"/>
                  <a:pt x="0" y="499919"/>
                  <a:pt x="0" y="450191"/>
                </a:cubicBezTo>
                <a:lnTo>
                  <a:pt x="0" y="90040"/>
                </a:lnTo>
                <a:close/>
              </a:path>
            </a:pathLst>
          </a:custGeom>
          <a:solidFill>
            <a:srgbClr val="4E8F00">
              <a:alpha val="65490"/>
            </a:srgbClr>
          </a:solidFill>
          <a:ln cap="flat" cmpd="sng" w="25400">
            <a:solidFill>
              <a:schemeClr val="lt1"/>
            </a:solidFill>
            <a:prstDash val="solid"/>
            <a:round/>
            <a:headEnd len="sm" w="sm" type="none"/>
            <a:tailEnd len="sm" w="sm" type="none"/>
          </a:ln>
        </p:spPr>
        <p:txBody>
          <a:bodyPr anchorCtr="0" anchor="ctr" bIns="79700" lIns="79700" spcFirstLastPara="1" rIns="79700" wrap="square" tIns="79700">
            <a:noAutofit/>
          </a:bodyPr>
          <a:lstStyle/>
          <a:p>
            <a:pPr indent="0" lvl="0" marL="0" marR="0" rtl="0" algn="l">
              <a:lnSpc>
                <a:spcPct val="90000"/>
              </a:lnSpc>
              <a:spcBef>
                <a:spcPts val="0"/>
              </a:spcBef>
              <a:spcAft>
                <a:spcPts val="0"/>
              </a:spcAft>
              <a:buClr>
                <a:srgbClr val="000000"/>
              </a:buClr>
              <a:buSzPts val="1400"/>
              <a:buFont typeface="Arial"/>
              <a:buNone/>
            </a:pPr>
            <a:r>
              <a:rPr b="0" i="0" lang="de-DE" sz="1800" u="none" cap="none" strike="noStrike">
                <a:solidFill>
                  <a:schemeClr val="dk1"/>
                </a:solidFill>
                <a:latin typeface="Arial"/>
                <a:ea typeface="Arial"/>
                <a:cs typeface="Arial"/>
                <a:sym typeface="Arial"/>
              </a:rPr>
              <a:t>Stoffe mit Gefahrstoffeigenschaften vermeiden</a:t>
            </a:r>
            <a:endParaRPr b="0" i="0" sz="1800" u="none" cap="none" strike="noStrike">
              <a:solidFill>
                <a:schemeClr val="dk1"/>
              </a:solidFill>
              <a:latin typeface="Arial"/>
              <a:ea typeface="Arial"/>
              <a:cs typeface="Arial"/>
              <a:sym typeface="Arial"/>
            </a:endParaRPr>
          </a:p>
        </p:txBody>
      </p:sp>
      <p:sp>
        <p:nvSpPr>
          <p:cNvPr id="162" name="Google Shape;162;g228584da1b7_0_68"/>
          <p:cNvSpPr/>
          <p:nvPr/>
        </p:nvSpPr>
        <p:spPr>
          <a:xfrm>
            <a:off x="360000" y="1985431"/>
            <a:ext cx="6505824" cy="540231"/>
          </a:xfrm>
          <a:custGeom>
            <a:rect b="b" l="l" r="r" t="t"/>
            <a:pathLst>
              <a:path extrusionOk="0" h="540231" w="7586967">
                <a:moveTo>
                  <a:pt x="0" y="90040"/>
                </a:moveTo>
                <a:cubicBezTo>
                  <a:pt x="0" y="40312"/>
                  <a:pt x="40312" y="0"/>
                  <a:pt x="90040" y="0"/>
                </a:cubicBezTo>
                <a:lnTo>
                  <a:pt x="7496927" y="0"/>
                </a:lnTo>
                <a:cubicBezTo>
                  <a:pt x="7546655" y="0"/>
                  <a:pt x="7586967" y="40312"/>
                  <a:pt x="7586967" y="90040"/>
                </a:cubicBezTo>
                <a:lnTo>
                  <a:pt x="7586967" y="450191"/>
                </a:lnTo>
                <a:cubicBezTo>
                  <a:pt x="7586967" y="499919"/>
                  <a:pt x="7546655" y="540231"/>
                  <a:pt x="7496927" y="540231"/>
                </a:cubicBezTo>
                <a:lnTo>
                  <a:pt x="90040" y="540231"/>
                </a:lnTo>
                <a:cubicBezTo>
                  <a:pt x="40312" y="540231"/>
                  <a:pt x="0" y="499919"/>
                  <a:pt x="0" y="450191"/>
                </a:cubicBezTo>
                <a:lnTo>
                  <a:pt x="0" y="90040"/>
                </a:lnTo>
                <a:close/>
              </a:path>
            </a:pathLst>
          </a:custGeom>
          <a:solidFill>
            <a:srgbClr val="4E8F00">
              <a:alpha val="65490"/>
            </a:srgbClr>
          </a:solidFill>
          <a:ln cap="flat" cmpd="sng" w="25400">
            <a:solidFill>
              <a:schemeClr val="lt1"/>
            </a:solidFill>
            <a:prstDash val="solid"/>
            <a:round/>
            <a:headEnd len="sm" w="sm" type="none"/>
            <a:tailEnd len="sm" w="sm" type="none"/>
          </a:ln>
        </p:spPr>
        <p:txBody>
          <a:bodyPr anchorCtr="0" anchor="ctr" bIns="79700" lIns="79700" spcFirstLastPara="1" rIns="79700" wrap="square" tIns="79700">
            <a:noAutofit/>
          </a:bodyPr>
          <a:lstStyle/>
          <a:p>
            <a:pPr indent="0" lvl="0" marL="0" marR="0" rtl="0" algn="l">
              <a:lnSpc>
                <a:spcPct val="90000"/>
              </a:lnSpc>
              <a:spcBef>
                <a:spcPts val="0"/>
              </a:spcBef>
              <a:spcAft>
                <a:spcPts val="0"/>
              </a:spcAft>
              <a:buClr>
                <a:srgbClr val="000000"/>
              </a:buClr>
              <a:buSzPts val="1400"/>
              <a:buFont typeface="Arial"/>
              <a:buNone/>
            </a:pPr>
            <a:r>
              <a:rPr b="0" i="0" lang="de-DE" sz="1800" u="none" cap="none" strike="noStrike">
                <a:solidFill>
                  <a:schemeClr val="dk1"/>
                </a:solidFill>
                <a:latin typeface="Arial"/>
                <a:ea typeface="Arial"/>
                <a:cs typeface="Arial"/>
                <a:sym typeface="Arial"/>
              </a:rPr>
              <a:t>Prüfen, ob der Stoff ersetzt werden kann (Substitutionsprinzip) </a:t>
            </a:r>
            <a:endParaRPr b="0" i="0" sz="1800" u="none" cap="none" strike="noStrike">
              <a:solidFill>
                <a:schemeClr val="dk1"/>
              </a:solidFill>
              <a:latin typeface="Arial"/>
              <a:ea typeface="Arial"/>
              <a:cs typeface="Arial"/>
              <a:sym typeface="Arial"/>
            </a:endParaRPr>
          </a:p>
        </p:txBody>
      </p:sp>
      <p:sp>
        <p:nvSpPr>
          <p:cNvPr id="163" name="Google Shape;163;g228584da1b7_0_68"/>
          <p:cNvSpPr/>
          <p:nvPr/>
        </p:nvSpPr>
        <p:spPr>
          <a:xfrm>
            <a:off x="360000" y="2582911"/>
            <a:ext cx="6505824" cy="540231"/>
          </a:xfrm>
          <a:custGeom>
            <a:rect b="b" l="l" r="r" t="t"/>
            <a:pathLst>
              <a:path extrusionOk="0" h="540231" w="7586967">
                <a:moveTo>
                  <a:pt x="0" y="90040"/>
                </a:moveTo>
                <a:cubicBezTo>
                  <a:pt x="0" y="40312"/>
                  <a:pt x="40312" y="0"/>
                  <a:pt x="90040" y="0"/>
                </a:cubicBezTo>
                <a:lnTo>
                  <a:pt x="7496927" y="0"/>
                </a:lnTo>
                <a:cubicBezTo>
                  <a:pt x="7546655" y="0"/>
                  <a:pt x="7586967" y="40312"/>
                  <a:pt x="7586967" y="90040"/>
                </a:cubicBezTo>
                <a:lnTo>
                  <a:pt x="7586967" y="450191"/>
                </a:lnTo>
                <a:cubicBezTo>
                  <a:pt x="7586967" y="499919"/>
                  <a:pt x="7546655" y="540231"/>
                  <a:pt x="7496927" y="540231"/>
                </a:cubicBezTo>
                <a:lnTo>
                  <a:pt x="90040" y="540231"/>
                </a:lnTo>
                <a:cubicBezTo>
                  <a:pt x="40312" y="540231"/>
                  <a:pt x="0" y="499919"/>
                  <a:pt x="0" y="450191"/>
                </a:cubicBezTo>
                <a:lnTo>
                  <a:pt x="0" y="90040"/>
                </a:lnTo>
                <a:close/>
              </a:path>
            </a:pathLst>
          </a:custGeom>
          <a:solidFill>
            <a:srgbClr val="4E8F00">
              <a:alpha val="65490"/>
            </a:srgbClr>
          </a:solidFill>
          <a:ln cap="flat" cmpd="sng" w="25400">
            <a:solidFill>
              <a:schemeClr val="lt1"/>
            </a:solidFill>
            <a:prstDash val="solid"/>
            <a:round/>
            <a:headEnd len="sm" w="sm" type="none"/>
            <a:tailEnd len="sm" w="sm" type="none"/>
          </a:ln>
        </p:spPr>
        <p:txBody>
          <a:bodyPr anchorCtr="0" anchor="ctr" bIns="79700" lIns="79700" spcFirstLastPara="1" rIns="79700" wrap="square" tIns="79700">
            <a:noAutofit/>
          </a:bodyPr>
          <a:lstStyle/>
          <a:p>
            <a:pPr indent="0" lvl="0" marL="0" marR="0" rtl="0" algn="l">
              <a:lnSpc>
                <a:spcPct val="90000"/>
              </a:lnSpc>
              <a:spcBef>
                <a:spcPts val="0"/>
              </a:spcBef>
              <a:spcAft>
                <a:spcPts val="0"/>
              </a:spcAft>
              <a:buClr>
                <a:srgbClr val="000000"/>
              </a:buClr>
              <a:buSzPts val="1400"/>
              <a:buFont typeface="Arial"/>
              <a:buNone/>
            </a:pPr>
            <a:r>
              <a:rPr b="0" i="0" lang="de-DE" sz="1800" u="none" cap="none" strike="noStrike">
                <a:solidFill>
                  <a:schemeClr val="dk1"/>
                </a:solidFill>
                <a:latin typeface="Arial"/>
                <a:ea typeface="Arial"/>
                <a:cs typeface="Arial"/>
                <a:sym typeface="Arial"/>
              </a:rPr>
              <a:t>Abwägen, ob eine Verringerung, z. B. durch Wechsel der Methode, möglich ist</a:t>
            </a:r>
            <a:endParaRPr b="0" i="0" sz="1800" u="none" cap="none" strike="noStrike">
              <a:solidFill>
                <a:schemeClr val="dk1"/>
              </a:solidFill>
              <a:latin typeface="Arial"/>
              <a:ea typeface="Arial"/>
              <a:cs typeface="Arial"/>
              <a:sym typeface="Arial"/>
            </a:endParaRPr>
          </a:p>
        </p:txBody>
      </p:sp>
      <p:sp>
        <p:nvSpPr>
          <p:cNvPr id="164" name="Google Shape;164;g228584da1b7_0_68"/>
          <p:cNvSpPr/>
          <p:nvPr/>
        </p:nvSpPr>
        <p:spPr>
          <a:xfrm>
            <a:off x="360000" y="3185152"/>
            <a:ext cx="6505824" cy="540231"/>
          </a:xfrm>
          <a:custGeom>
            <a:rect b="b" l="l" r="r" t="t"/>
            <a:pathLst>
              <a:path extrusionOk="0" h="540231" w="7586967">
                <a:moveTo>
                  <a:pt x="0" y="90040"/>
                </a:moveTo>
                <a:cubicBezTo>
                  <a:pt x="0" y="40312"/>
                  <a:pt x="40312" y="0"/>
                  <a:pt x="90040" y="0"/>
                </a:cubicBezTo>
                <a:lnTo>
                  <a:pt x="7496927" y="0"/>
                </a:lnTo>
                <a:cubicBezTo>
                  <a:pt x="7546655" y="0"/>
                  <a:pt x="7586967" y="40312"/>
                  <a:pt x="7586967" y="90040"/>
                </a:cubicBezTo>
                <a:lnTo>
                  <a:pt x="7586967" y="450191"/>
                </a:lnTo>
                <a:cubicBezTo>
                  <a:pt x="7586967" y="499919"/>
                  <a:pt x="7546655" y="540231"/>
                  <a:pt x="7496927" y="540231"/>
                </a:cubicBezTo>
                <a:lnTo>
                  <a:pt x="90040" y="540231"/>
                </a:lnTo>
                <a:cubicBezTo>
                  <a:pt x="40312" y="540231"/>
                  <a:pt x="0" y="499919"/>
                  <a:pt x="0" y="450191"/>
                </a:cubicBezTo>
                <a:lnTo>
                  <a:pt x="0" y="90040"/>
                </a:lnTo>
                <a:close/>
              </a:path>
            </a:pathLst>
          </a:custGeom>
          <a:solidFill>
            <a:srgbClr val="4E8F00">
              <a:alpha val="65490"/>
            </a:srgbClr>
          </a:solidFill>
          <a:ln cap="flat" cmpd="sng" w="25400">
            <a:solidFill>
              <a:schemeClr val="lt1"/>
            </a:solidFill>
            <a:prstDash val="solid"/>
            <a:round/>
            <a:headEnd len="sm" w="sm" type="none"/>
            <a:tailEnd len="sm" w="sm" type="none"/>
          </a:ln>
        </p:spPr>
        <p:txBody>
          <a:bodyPr anchorCtr="0" anchor="ctr" bIns="79700" lIns="79700" spcFirstLastPara="1" rIns="79700" wrap="square" tIns="79700">
            <a:noAutofit/>
          </a:bodyPr>
          <a:lstStyle/>
          <a:p>
            <a:pPr indent="0" lvl="0" marL="0" marR="0" rtl="0" algn="l">
              <a:lnSpc>
                <a:spcPct val="90000"/>
              </a:lnSpc>
              <a:spcBef>
                <a:spcPts val="0"/>
              </a:spcBef>
              <a:spcAft>
                <a:spcPts val="0"/>
              </a:spcAft>
              <a:buClr>
                <a:srgbClr val="000000"/>
              </a:buClr>
              <a:buSzPts val="1400"/>
              <a:buFont typeface="Arial"/>
              <a:buNone/>
            </a:pPr>
            <a:r>
              <a:rPr b="0" i="0" lang="de-DE" sz="1800" u="none" cap="none" strike="noStrike">
                <a:solidFill>
                  <a:schemeClr val="dk1"/>
                </a:solidFill>
                <a:latin typeface="Arial"/>
                <a:ea typeface="Arial"/>
                <a:cs typeface="Arial"/>
                <a:sym typeface="Arial"/>
              </a:rPr>
              <a:t>Stoffe einsetzen, die nicht gesundheitsschädlich sind, in der Umwelt rasch abgebaut werden, und nicht bioakkumulieren</a:t>
            </a:r>
            <a:endParaRPr b="0" i="0" sz="1800" u="none" cap="none" strike="noStrike">
              <a:solidFill>
                <a:schemeClr val="dk1"/>
              </a:solidFill>
              <a:latin typeface="Arial"/>
              <a:ea typeface="Arial"/>
              <a:cs typeface="Arial"/>
              <a:sym typeface="Arial"/>
            </a:endParaRPr>
          </a:p>
        </p:txBody>
      </p:sp>
      <p:sp>
        <p:nvSpPr>
          <p:cNvPr id="165" name="Google Shape;165;g228584da1b7_0_68"/>
          <p:cNvSpPr/>
          <p:nvPr/>
        </p:nvSpPr>
        <p:spPr>
          <a:xfrm>
            <a:off x="360000" y="3792156"/>
            <a:ext cx="6505824" cy="540231"/>
          </a:xfrm>
          <a:custGeom>
            <a:rect b="b" l="l" r="r" t="t"/>
            <a:pathLst>
              <a:path extrusionOk="0" h="540231" w="7586967">
                <a:moveTo>
                  <a:pt x="0" y="90040"/>
                </a:moveTo>
                <a:cubicBezTo>
                  <a:pt x="0" y="40312"/>
                  <a:pt x="40312" y="0"/>
                  <a:pt x="90040" y="0"/>
                </a:cubicBezTo>
                <a:lnTo>
                  <a:pt x="7496927" y="0"/>
                </a:lnTo>
                <a:cubicBezTo>
                  <a:pt x="7546655" y="0"/>
                  <a:pt x="7586967" y="40312"/>
                  <a:pt x="7586967" y="90040"/>
                </a:cubicBezTo>
                <a:lnTo>
                  <a:pt x="7586967" y="450191"/>
                </a:lnTo>
                <a:cubicBezTo>
                  <a:pt x="7586967" y="499919"/>
                  <a:pt x="7546655" y="540231"/>
                  <a:pt x="7496927" y="540231"/>
                </a:cubicBezTo>
                <a:lnTo>
                  <a:pt x="90040" y="540231"/>
                </a:lnTo>
                <a:cubicBezTo>
                  <a:pt x="40312" y="540231"/>
                  <a:pt x="0" y="499919"/>
                  <a:pt x="0" y="450191"/>
                </a:cubicBezTo>
                <a:lnTo>
                  <a:pt x="0" y="90040"/>
                </a:lnTo>
                <a:close/>
              </a:path>
            </a:pathLst>
          </a:custGeom>
          <a:solidFill>
            <a:srgbClr val="4E8F00">
              <a:alpha val="65490"/>
            </a:srgbClr>
          </a:solidFill>
          <a:ln cap="flat" cmpd="sng" w="25400">
            <a:solidFill>
              <a:schemeClr val="lt1"/>
            </a:solidFill>
            <a:prstDash val="solid"/>
            <a:round/>
            <a:headEnd len="sm" w="sm" type="none"/>
            <a:tailEnd len="sm" w="sm" type="none"/>
          </a:ln>
        </p:spPr>
        <p:txBody>
          <a:bodyPr anchorCtr="0" anchor="ctr" bIns="79700" lIns="79700" spcFirstLastPara="1" rIns="79700" wrap="square" tIns="79700">
            <a:noAutofit/>
          </a:bodyPr>
          <a:lstStyle/>
          <a:p>
            <a:pPr indent="0" lvl="0" marL="0" marR="0" rtl="0" algn="l">
              <a:lnSpc>
                <a:spcPct val="90000"/>
              </a:lnSpc>
              <a:spcBef>
                <a:spcPts val="0"/>
              </a:spcBef>
              <a:spcAft>
                <a:spcPts val="0"/>
              </a:spcAft>
              <a:buClr>
                <a:srgbClr val="000000"/>
              </a:buClr>
              <a:buSzPts val="1400"/>
              <a:buFont typeface="Arial"/>
              <a:buNone/>
            </a:pPr>
            <a:r>
              <a:rPr b="0" i="0" lang="de-DE" sz="1800" u="none" cap="none" strike="noStrike">
                <a:solidFill>
                  <a:schemeClr val="dk1"/>
                </a:solidFill>
                <a:latin typeface="Arial"/>
                <a:ea typeface="Arial"/>
                <a:cs typeface="Arial"/>
                <a:sym typeface="Arial"/>
              </a:rPr>
              <a:t>Vermeiden langer Transportwege in der gesamten Lieferkette</a:t>
            </a:r>
            <a:endParaRPr b="0" i="0" sz="1800" u="none" cap="none" strike="noStrike">
              <a:solidFill>
                <a:schemeClr val="dk1"/>
              </a:solidFill>
              <a:latin typeface="Arial"/>
              <a:ea typeface="Arial"/>
              <a:cs typeface="Arial"/>
              <a:sym typeface="Arial"/>
            </a:endParaRPr>
          </a:p>
        </p:txBody>
      </p:sp>
      <p:sp>
        <p:nvSpPr>
          <p:cNvPr id="166" name="Google Shape;166;g228584da1b7_0_68"/>
          <p:cNvSpPr/>
          <p:nvPr/>
        </p:nvSpPr>
        <p:spPr>
          <a:xfrm>
            <a:off x="360000" y="4394398"/>
            <a:ext cx="6505824" cy="540231"/>
          </a:xfrm>
          <a:custGeom>
            <a:rect b="b" l="l" r="r" t="t"/>
            <a:pathLst>
              <a:path extrusionOk="0" h="540231" w="7586967">
                <a:moveTo>
                  <a:pt x="0" y="90040"/>
                </a:moveTo>
                <a:cubicBezTo>
                  <a:pt x="0" y="40312"/>
                  <a:pt x="40312" y="0"/>
                  <a:pt x="90040" y="0"/>
                </a:cubicBezTo>
                <a:lnTo>
                  <a:pt x="7496927" y="0"/>
                </a:lnTo>
                <a:cubicBezTo>
                  <a:pt x="7546655" y="0"/>
                  <a:pt x="7586967" y="40312"/>
                  <a:pt x="7586967" y="90040"/>
                </a:cubicBezTo>
                <a:lnTo>
                  <a:pt x="7586967" y="450191"/>
                </a:lnTo>
                <a:cubicBezTo>
                  <a:pt x="7586967" y="499919"/>
                  <a:pt x="7546655" y="540231"/>
                  <a:pt x="7496927" y="540231"/>
                </a:cubicBezTo>
                <a:lnTo>
                  <a:pt x="90040" y="540231"/>
                </a:lnTo>
                <a:cubicBezTo>
                  <a:pt x="40312" y="540231"/>
                  <a:pt x="0" y="499919"/>
                  <a:pt x="0" y="450191"/>
                </a:cubicBezTo>
                <a:lnTo>
                  <a:pt x="0" y="90040"/>
                </a:lnTo>
                <a:close/>
              </a:path>
            </a:pathLst>
          </a:custGeom>
          <a:solidFill>
            <a:srgbClr val="4E8F00">
              <a:alpha val="65490"/>
            </a:srgbClr>
          </a:solidFill>
          <a:ln cap="flat" cmpd="sng" w="25400">
            <a:solidFill>
              <a:schemeClr val="lt1"/>
            </a:solidFill>
            <a:prstDash val="solid"/>
            <a:round/>
            <a:headEnd len="sm" w="sm" type="none"/>
            <a:tailEnd len="sm" w="sm" type="none"/>
          </a:ln>
        </p:spPr>
        <p:txBody>
          <a:bodyPr anchorCtr="0" anchor="ctr" bIns="79700" lIns="79700" spcFirstLastPara="1" rIns="79700" wrap="square" tIns="79700">
            <a:noAutofit/>
          </a:bodyPr>
          <a:lstStyle/>
          <a:p>
            <a:pPr indent="0" lvl="0" marL="0" marR="0" rtl="0" algn="l">
              <a:lnSpc>
                <a:spcPct val="90000"/>
              </a:lnSpc>
              <a:spcBef>
                <a:spcPts val="0"/>
              </a:spcBef>
              <a:spcAft>
                <a:spcPts val="0"/>
              </a:spcAft>
              <a:buClr>
                <a:srgbClr val="000000"/>
              </a:buClr>
              <a:buSzPts val="1400"/>
              <a:buFont typeface="Arial"/>
              <a:buNone/>
            </a:pPr>
            <a:r>
              <a:rPr b="0" i="0" lang="de-DE" sz="1800" u="none" cap="none" strike="noStrike">
                <a:solidFill>
                  <a:schemeClr val="dk1"/>
                </a:solidFill>
                <a:latin typeface="Arial"/>
                <a:ea typeface="Arial"/>
                <a:cs typeface="Arial"/>
                <a:sym typeface="Arial"/>
              </a:rPr>
              <a:t>Stoffe einsetzen, an denen kein Mangel besteht</a:t>
            </a:r>
            <a:endParaRPr b="0" i="0" sz="1800" u="none" cap="none" strike="noStrike">
              <a:solidFill>
                <a:schemeClr val="dk1"/>
              </a:solidFill>
              <a:latin typeface="Arial"/>
              <a:ea typeface="Arial"/>
              <a:cs typeface="Arial"/>
              <a:sym typeface="Arial"/>
            </a:endParaRPr>
          </a:p>
        </p:txBody>
      </p:sp>
      <p:sp>
        <p:nvSpPr>
          <p:cNvPr id="167" name="Google Shape;167;g228584da1b7_0_68"/>
          <p:cNvSpPr/>
          <p:nvPr/>
        </p:nvSpPr>
        <p:spPr>
          <a:xfrm>
            <a:off x="360000" y="4991877"/>
            <a:ext cx="6505824" cy="540231"/>
          </a:xfrm>
          <a:custGeom>
            <a:rect b="b" l="l" r="r" t="t"/>
            <a:pathLst>
              <a:path extrusionOk="0" h="540231" w="7586967">
                <a:moveTo>
                  <a:pt x="0" y="90040"/>
                </a:moveTo>
                <a:cubicBezTo>
                  <a:pt x="0" y="40312"/>
                  <a:pt x="40312" y="0"/>
                  <a:pt x="90040" y="0"/>
                </a:cubicBezTo>
                <a:lnTo>
                  <a:pt x="7496927" y="0"/>
                </a:lnTo>
                <a:cubicBezTo>
                  <a:pt x="7546655" y="0"/>
                  <a:pt x="7586967" y="40312"/>
                  <a:pt x="7586967" y="90040"/>
                </a:cubicBezTo>
                <a:lnTo>
                  <a:pt x="7586967" y="450191"/>
                </a:lnTo>
                <a:cubicBezTo>
                  <a:pt x="7586967" y="499919"/>
                  <a:pt x="7546655" y="540231"/>
                  <a:pt x="7496927" y="540231"/>
                </a:cubicBezTo>
                <a:lnTo>
                  <a:pt x="90040" y="540231"/>
                </a:lnTo>
                <a:cubicBezTo>
                  <a:pt x="40312" y="540231"/>
                  <a:pt x="0" y="499919"/>
                  <a:pt x="0" y="450191"/>
                </a:cubicBezTo>
                <a:lnTo>
                  <a:pt x="0" y="90040"/>
                </a:lnTo>
                <a:close/>
              </a:path>
            </a:pathLst>
          </a:custGeom>
          <a:solidFill>
            <a:srgbClr val="4E8F00">
              <a:alpha val="65490"/>
            </a:srgbClr>
          </a:solidFill>
          <a:ln cap="flat" cmpd="sng" w="25400">
            <a:solidFill>
              <a:schemeClr val="lt1"/>
            </a:solidFill>
            <a:prstDash val="solid"/>
            <a:round/>
            <a:headEnd len="sm" w="sm" type="none"/>
            <a:tailEnd len="sm" w="sm" type="none"/>
          </a:ln>
        </p:spPr>
        <p:txBody>
          <a:bodyPr anchorCtr="0" anchor="ctr" bIns="79700" lIns="79700" spcFirstLastPara="1" rIns="79700" wrap="square" tIns="79700">
            <a:noAutofit/>
          </a:bodyPr>
          <a:lstStyle/>
          <a:p>
            <a:pPr indent="0" lvl="0" marL="0" marR="0" rtl="0" algn="l">
              <a:lnSpc>
                <a:spcPct val="90000"/>
              </a:lnSpc>
              <a:spcBef>
                <a:spcPts val="0"/>
              </a:spcBef>
              <a:spcAft>
                <a:spcPts val="0"/>
              </a:spcAft>
              <a:buClr>
                <a:srgbClr val="000000"/>
              </a:buClr>
              <a:buSzPts val="1400"/>
              <a:buFont typeface="Arial"/>
              <a:buNone/>
            </a:pPr>
            <a:r>
              <a:rPr b="0" i="0" lang="de-DE" sz="1800" u="none" cap="none" strike="noStrike">
                <a:solidFill>
                  <a:schemeClr val="dk1"/>
                </a:solidFill>
                <a:latin typeface="Arial"/>
                <a:ea typeface="Arial"/>
                <a:cs typeface="Arial"/>
                <a:sym typeface="Arial"/>
              </a:rPr>
              <a:t>Verfahren anwenden, die wenig Energie und Wasser verbrauchen &amp; wenig Abfall erzeugen</a:t>
            </a:r>
            <a:endParaRPr b="0" i="0" sz="1800" u="none" cap="none" strike="noStrike">
              <a:solidFill>
                <a:schemeClr val="dk1"/>
              </a:solidFill>
              <a:latin typeface="Arial"/>
              <a:ea typeface="Arial"/>
              <a:cs typeface="Arial"/>
              <a:sym typeface="Arial"/>
            </a:endParaRPr>
          </a:p>
        </p:txBody>
      </p:sp>
      <p:sp>
        <p:nvSpPr>
          <p:cNvPr id="168" name="Google Shape;168;g228584da1b7_0_68"/>
          <p:cNvSpPr/>
          <p:nvPr/>
        </p:nvSpPr>
        <p:spPr>
          <a:xfrm>
            <a:off x="360000" y="5584594"/>
            <a:ext cx="6505824" cy="540231"/>
          </a:xfrm>
          <a:custGeom>
            <a:rect b="b" l="l" r="r" t="t"/>
            <a:pathLst>
              <a:path extrusionOk="0" h="540231" w="7586967">
                <a:moveTo>
                  <a:pt x="0" y="90040"/>
                </a:moveTo>
                <a:cubicBezTo>
                  <a:pt x="0" y="40312"/>
                  <a:pt x="40312" y="0"/>
                  <a:pt x="90040" y="0"/>
                </a:cubicBezTo>
                <a:lnTo>
                  <a:pt x="7496927" y="0"/>
                </a:lnTo>
                <a:cubicBezTo>
                  <a:pt x="7546655" y="0"/>
                  <a:pt x="7586967" y="40312"/>
                  <a:pt x="7586967" y="90040"/>
                </a:cubicBezTo>
                <a:lnTo>
                  <a:pt x="7586967" y="450191"/>
                </a:lnTo>
                <a:cubicBezTo>
                  <a:pt x="7586967" y="499919"/>
                  <a:pt x="7546655" y="540231"/>
                  <a:pt x="7496927" y="540231"/>
                </a:cubicBezTo>
                <a:lnTo>
                  <a:pt x="90040" y="540231"/>
                </a:lnTo>
                <a:cubicBezTo>
                  <a:pt x="40312" y="540231"/>
                  <a:pt x="0" y="499919"/>
                  <a:pt x="0" y="450191"/>
                </a:cubicBezTo>
                <a:lnTo>
                  <a:pt x="0" y="90040"/>
                </a:lnTo>
                <a:close/>
              </a:path>
            </a:pathLst>
          </a:custGeom>
          <a:solidFill>
            <a:srgbClr val="4E8F00">
              <a:alpha val="65490"/>
            </a:srgbClr>
          </a:solidFill>
          <a:ln cap="flat" cmpd="sng" w="25400">
            <a:solidFill>
              <a:schemeClr val="lt1"/>
            </a:solidFill>
            <a:prstDash val="solid"/>
            <a:round/>
            <a:headEnd len="sm" w="sm" type="none"/>
            <a:tailEnd len="sm" w="sm" type="none"/>
          </a:ln>
        </p:spPr>
        <p:txBody>
          <a:bodyPr anchorCtr="0" anchor="ctr" bIns="79700" lIns="79700" spcFirstLastPara="1" rIns="79700" wrap="square" tIns="79700">
            <a:noAutofit/>
          </a:bodyPr>
          <a:lstStyle/>
          <a:p>
            <a:pPr indent="0" lvl="0" marL="0" marR="0" rtl="0" algn="l">
              <a:lnSpc>
                <a:spcPct val="90000"/>
              </a:lnSpc>
              <a:spcBef>
                <a:spcPts val="0"/>
              </a:spcBef>
              <a:spcAft>
                <a:spcPts val="0"/>
              </a:spcAft>
              <a:buClr>
                <a:srgbClr val="000000"/>
              </a:buClr>
              <a:buSzPts val="1400"/>
              <a:buFont typeface="Arial"/>
              <a:buNone/>
            </a:pPr>
            <a:r>
              <a:rPr b="0" i="0" lang="de-DE" sz="1800" u="none" cap="none" strike="noStrike">
                <a:solidFill>
                  <a:schemeClr val="dk1"/>
                </a:solidFill>
                <a:latin typeface="Arial"/>
                <a:ea typeface="Arial"/>
                <a:cs typeface="Arial"/>
                <a:sym typeface="Arial"/>
              </a:rPr>
              <a:t>Umwelt- und Sozialstandards im Betrieb sowie sowie entlang der Lieferkette prüfen und ausweiten</a:t>
            </a:r>
            <a:endParaRPr b="0" i="0" sz="1800" u="none" cap="none" strike="noStrike">
              <a:solidFill>
                <a:schemeClr val="dk1"/>
              </a:solidFill>
              <a:latin typeface="Arial"/>
              <a:ea typeface="Arial"/>
              <a:cs typeface="Arial"/>
              <a:sym typeface="Arial"/>
            </a:endParaRPr>
          </a:p>
        </p:txBody>
      </p:sp>
      <p:sp>
        <p:nvSpPr>
          <p:cNvPr id="169" name="Google Shape;169;g228584da1b7_0_68"/>
          <p:cNvSpPr txBox="1"/>
          <p:nvPr>
            <p:ph idx="11" type="ftr"/>
          </p:nvPr>
        </p:nvSpPr>
        <p:spPr>
          <a:xfrm>
            <a:off x="720592" y="6258560"/>
            <a:ext cx="2541000" cy="5637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lang="de-DE" sz="1400"/>
              <a:t>Katrin Ludwig / Die Projektagentur BBNE</a:t>
            </a:r>
            <a:endParaRPr sz="1400"/>
          </a:p>
        </p:txBody>
      </p:sp>
      <p:sp>
        <p:nvSpPr>
          <p:cNvPr id="170" name="Google Shape;170;g228584da1b7_0_68"/>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SzPts val="1200"/>
              <a:buNone/>
            </a:pPr>
            <a:r>
              <a:rPr lang="de-DE"/>
              <a:t>Quelle: UBA Umweltbundesamt 2016</a:t>
            </a:r>
            <a:endParaRPr>
              <a:solidFill>
                <a:schemeClr val="lt1"/>
              </a:solidFill>
              <a:latin typeface="Trebuchet MS"/>
              <a:ea typeface="Trebuchet MS"/>
              <a:cs typeface="Trebuchet MS"/>
              <a:sym typeface="Trebuchet M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g228584da1b7_0_573"/>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177" name="Google Shape;177;g228584da1b7_0_573"/>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Nachhaltigkeit im Labor:</a:t>
            </a:r>
            <a:endParaRPr/>
          </a:p>
          <a:p>
            <a:pPr indent="0" lvl="0" marL="0" rtl="0" algn="l">
              <a:lnSpc>
                <a:spcPct val="100000"/>
              </a:lnSpc>
              <a:spcBef>
                <a:spcPts val="0"/>
              </a:spcBef>
              <a:spcAft>
                <a:spcPts val="0"/>
              </a:spcAft>
              <a:buClr>
                <a:schemeClr val="dk1"/>
              </a:buClr>
              <a:buSzPts val="1800"/>
              <a:buFont typeface="Calibri"/>
              <a:buNone/>
            </a:pPr>
            <a:r>
              <a:rPr lang="de-DE"/>
              <a:t>Nachhaltige Beschaffung</a:t>
            </a:r>
            <a:endParaRPr/>
          </a:p>
        </p:txBody>
      </p:sp>
      <p:sp>
        <p:nvSpPr>
          <p:cNvPr id="178" name="Google Shape;178;g228584da1b7_0_573"/>
          <p:cNvSpPr txBox="1"/>
          <p:nvPr>
            <p:ph idx="1"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Font typeface="Arial"/>
              <a:buNone/>
            </a:pPr>
            <a:r>
              <a:rPr lang="de-DE"/>
              <a:t>Biologielaborant/Biologielaborantin</a:t>
            </a:r>
            <a:endParaRPr/>
          </a:p>
          <a:p>
            <a:pPr indent="-35999" lvl="0" marL="35999" rtl="0" algn="l">
              <a:lnSpc>
                <a:spcPct val="110000"/>
              </a:lnSpc>
              <a:spcBef>
                <a:spcPts val="0"/>
              </a:spcBef>
              <a:spcAft>
                <a:spcPts val="0"/>
              </a:spcAft>
              <a:buSzPts val="1200"/>
              <a:buNone/>
            </a:pPr>
            <a:r>
              <a:rPr lang="de-DE"/>
              <a:t>Chemielaborant/Chemielaborantin</a:t>
            </a:r>
            <a:endParaRPr/>
          </a:p>
        </p:txBody>
      </p:sp>
      <p:sp>
        <p:nvSpPr>
          <p:cNvPr id="179" name="Google Shape;179;g228584da1b7_0_573"/>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SzPts val="1200"/>
              <a:buNone/>
            </a:pPr>
            <a:r>
              <a:rPr lang="de-DE"/>
              <a:t>Quelle: My Green Lab 2021</a:t>
            </a:r>
            <a:endParaRPr/>
          </a:p>
        </p:txBody>
      </p:sp>
      <p:sp>
        <p:nvSpPr>
          <p:cNvPr id="180" name="Google Shape;180;g228584da1b7_0_573"/>
          <p:cNvSpPr/>
          <p:nvPr/>
        </p:nvSpPr>
        <p:spPr>
          <a:xfrm>
            <a:off x="7469600" y="1843088"/>
            <a:ext cx="4383000" cy="4219212"/>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0" lIns="0" spcFirstLastPara="1" rIns="0" wrap="square" tIns="0">
            <a:noAutofit/>
          </a:bodyPr>
          <a:lstStyle/>
          <a:p>
            <a:pPr indent="-342900" lvl="0" marL="457200" marR="0" rtl="0" algn="l">
              <a:lnSpc>
                <a:spcPct val="100000"/>
              </a:lnSpc>
              <a:spcBef>
                <a:spcPts val="400"/>
              </a:spcBef>
              <a:spcAft>
                <a:spcPts val="0"/>
              </a:spcAft>
              <a:buClr>
                <a:srgbClr val="941651"/>
              </a:buClr>
              <a:buSzPts val="1800"/>
              <a:buFont typeface="Arial"/>
              <a:buChar char="•"/>
            </a:pPr>
            <a:r>
              <a:rPr b="0" i="0" lang="de-DE" sz="1800" u="none" cap="none" strike="noStrike">
                <a:solidFill>
                  <a:srgbClr val="C00000"/>
                </a:solidFill>
                <a:latin typeface="Arial"/>
                <a:ea typeface="Arial"/>
                <a:cs typeface="Arial"/>
                <a:sym typeface="Arial"/>
              </a:rPr>
              <a:t>Achten Sie beim Einkauf auf Nachhaltigkeitskriterien? Welche Nachhaltigkeitskriterien sind aus Ihrer Sicht wichtiger als andere?</a:t>
            </a:r>
            <a:endParaRPr b="0" i="0" sz="1800" u="none" cap="none" strike="noStrike">
              <a:solidFill>
                <a:srgbClr val="C00000"/>
              </a:solidFill>
              <a:latin typeface="Arial"/>
              <a:ea typeface="Arial"/>
              <a:cs typeface="Arial"/>
              <a:sym typeface="Arial"/>
            </a:endParaRPr>
          </a:p>
          <a:p>
            <a:pPr indent="-342900" lvl="0" marL="457200" marR="0" rtl="0" algn="l">
              <a:lnSpc>
                <a:spcPct val="100000"/>
              </a:lnSpc>
              <a:spcBef>
                <a:spcPts val="800"/>
              </a:spcBef>
              <a:spcAft>
                <a:spcPts val="0"/>
              </a:spcAft>
              <a:buClr>
                <a:srgbClr val="941651"/>
              </a:buClr>
              <a:buSzPts val="1800"/>
              <a:buFont typeface="Arial"/>
              <a:buChar char="•"/>
            </a:pPr>
            <a:r>
              <a:rPr b="0" i="0" lang="de-DE" sz="1800" u="none" cap="none" strike="noStrike">
                <a:solidFill>
                  <a:srgbClr val="C00000"/>
                </a:solidFill>
                <a:latin typeface="Arial"/>
                <a:ea typeface="Arial"/>
                <a:cs typeface="Arial"/>
                <a:sym typeface="Arial"/>
              </a:rPr>
              <a:t>Welche anderen Kriterien werden im Einkaufsprozess mehr oder weniger stark berücksichtigt als die Nachhaltigkeit?</a:t>
            </a:r>
            <a:endParaRPr b="0" i="0" sz="1800" u="none" cap="none" strike="noStrike">
              <a:solidFill>
                <a:srgbClr val="C00000"/>
              </a:solidFill>
              <a:latin typeface="Arial"/>
              <a:ea typeface="Arial"/>
              <a:cs typeface="Arial"/>
              <a:sym typeface="Arial"/>
            </a:endParaRPr>
          </a:p>
          <a:p>
            <a:pPr indent="-342900" lvl="0" marL="457200" marR="0" rtl="0" algn="l">
              <a:lnSpc>
                <a:spcPct val="100000"/>
              </a:lnSpc>
              <a:spcBef>
                <a:spcPts val="800"/>
              </a:spcBef>
              <a:spcAft>
                <a:spcPts val="400"/>
              </a:spcAft>
              <a:buClr>
                <a:srgbClr val="941651"/>
              </a:buClr>
              <a:buSzPts val="1800"/>
              <a:buFont typeface="Arial"/>
              <a:buChar char="•"/>
            </a:pPr>
            <a:r>
              <a:rPr b="0" i="0" lang="de-DE" sz="1800" u="none" cap="none" strike="noStrike">
                <a:solidFill>
                  <a:srgbClr val="C00000"/>
                </a:solidFill>
                <a:latin typeface="Arial"/>
                <a:ea typeface="Arial"/>
                <a:cs typeface="Arial"/>
                <a:sym typeface="Arial"/>
              </a:rPr>
              <a:t>Teilen Sie im Betrieb selten genutzte Chemikalien, Materialien und Geräte zwischen verschiedenen Abteilungen?</a:t>
            </a:r>
            <a:endParaRPr b="0" i="0" sz="1800" u="none" cap="none" strike="noStrike">
              <a:solidFill>
                <a:srgbClr val="C00000"/>
              </a:solidFill>
              <a:latin typeface="Arial"/>
              <a:ea typeface="Arial"/>
              <a:cs typeface="Arial"/>
              <a:sym typeface="Arial"/>
            </a:endParaRPr>
          </a:p>
        </p:txBody>
      </p:sp>
      <p:pic>
        <p:nvPicPr>
          <p:cNvPr id="181" name="Google Shape;181;g228584da1b7_0_573"/>
          <p:cNvPicPr preferRelativeResize="0"/>
          <p:nvPr/>
        </p:nvPicPr>
        <p:blipFill rotWithShape="1">
          <a:blip r:embed="rId3">
            <a:alphaModFix/>
          </a:blip>
          <a:srcRect b="0" l="0" r="0" t="0"/>
          <a:stretch/>
        </p:blipFill>
        <p:spPr>
          <a:xfrm>
            <a:off x="2702705" y="1571537"/>
            <a:ext cx="2032000" cy="4523824"/>
          </a:xfrm>
          <a:prstGeom prst="rect">
            <a:avLst/>
          </a:prstGeom>
          <a:noFill/>
          <a:ln>
            <a:noFill/>
          </a:ln>
        </p:spPr>
      </p:pic>
      <p:sp>
        <p:nvSpPr>
          <p:cNvPr id="182" name="Google Shape;182;g228584da1b7_0_573"/>
          <p:cNvSpPr txBox="1"/>
          <p:nvPr/>
        </p:nvSpPr>
        <p:spPr>
          <a:xfrm>
            <a:off x="344828" y="2553550"/>
            <a:ext cx="2189400" cy="1929300"/>
          </a:xfrm>
          <a:prstGeom prst="rect">
            <a:avLst/>
          </a:prstGeom>
          <a:noFill/>
          <a:ln cap="flat" cmpd="sng" w="19050">
            <a:solidFill>
              <a:srgbClr val="4E8F0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b="1" i="0" lang="de-DE" sz="1100" u="none" cap="none" strike="noStrike">
                <a:solidFill>
                  <a:schemeClr val="dk1"/>
                </a:solidFill>
                <a:latin typeface="Arial"/>
                <a:ea typeface="Arial"/>
                <a:cs typeface="Arial"/>
                <a:sym typeface="Arial"/>
              </a:rPr>
              <a:t>Umweltauswirkungen der Herstellung</a:t>
            </a:r>
            <a:endParaRPr b="1" i="0" sz="1100" u="none" cap="none" strike="noStrike">
              <a:solidFill>
                <a:schemeClr val="dk1"/>
              </a:solidFill>
              <a:latin typeface="Arial"/>
              <a:ea typeface="Arial"/>
              <a:cs typeface="Arial"/>
              <a:sym typeface="Arial"/>
            </a:endParaRPr>
          </a:p>
          <a:p>
            <a:pPr indent="-155575" lvl="0" marL="179999" marR="0" rtl="0" algn="l">
              <a:lnSpc>
                <a:spcPct val="100000"/>
              </a:lnSpc>
              <a:spcBef>
                <a:spcPts val="400"/>
              </a:spcBef>
              <a:spcAft>
                <a:spcPts val="0"/>
              </a:spcAft>
              <a:buClr>
                <a:schemeClr val="dk1"/>
              </a:buClr>
              <a:buSzPts val="1100"/>
              <a:buFont typeface="Arial"/>
              <a:buChar char="●"/>
            </a:pPr>
            <a:r>
              <a:rPr b="0" i="0" lang="de-DE" sz="1100" u="none" cap="none" strike="noStrike">
                <a:solidFill>
                  <a:schemeClr val="dk1"/>
                </a:solidFill>
                <a:latin typeface="Arial"/>
                <a:ea typeface="Arial"/>
                <a:cs typeface="Arial"/>
                <a:sym typeface="Arial"/>
              </a:rPr>
              <a:t>Energie- und Ressourcenverbrauch</a:t>
            </a:r>
            <a:endParaRPr b="0" i="0" sz="1100" u="none" cap="none" strike="noStrike">
              <a:solidFill>
                <a:schemeClr val="dk1"/>
              </a:solidFill>
              <a:latin typeface="Arial"/>
              <a:ea typeface="Arial"/>
              <a:cs typeface="Arial"/>
              <a:sym typeface="Arial"/>
            </a:endParaRPr>
          </a:p>
          <a:p>
            <a:pPr indent="-155575" lvl="0" marL="179999" marR="0" rtl="0" algn="l">
              <a:lnSpc>
                <a:spcPct val="100000"/>
              </a:lnSpc>
              <a:spcBef>
                <a:spcPts val="0"/>
              </a:spcBef>
              <a:spcAft>
                <a:spcPts val="0"/>
              </a:spcAft>
              <a:buClr>
                <a:schemeClr val="dk1"/>
              </a:buClr>
              <a:buSzPts val="1100"/>
              <a:buFont typeface="Arial"/>
              <a:buChar char="●"/>
            </a:pPr>
            <a:r>
              <a:rPr b="0" i="0" lang="de-DE" sz="1100" u="none" cap="none" strike="noStrike">
                <a:solidFill>
                  <a:schemeClr val="dk1"/>
                </a:solidFill>
                <a:latin typeface="Arial"/>
                <a:ea typeface="Arial"/>
                <a:cs typeface="Arial"/>
                <a:sym typeface="Arial"/>
              </a:rPr>
              <a:t>Zuverlässigkeit des Chemikalienmanagement</a:t>
            </a:r>
            <a:endParaRPr b="0" i="0" sz="1100" u="none" cap="none" strike="noStrike">
              <a:solidFill>
                <a:schemeClr val="dk1"/>
              </a:solidFill>
              <a:latin typeface="Arial"/>
              <a:ea typeface="Arial"/>
              <a:cs typeface="Arial"/>
              <a:sym typeface="Arial"/>
            </a:endParaRPr>
          </a:p>
          <a:p>
            <a:pPr indent="-155575" lvl="0" marL="179999" marR="0" rtl="0" algn="l">
              <a:lnSpc>
                <a:spcPct val="100000"/>
              </a:lnSpc>
              <a:spcBef>
                <a:spcPts val="0"/>
              </a:spcBef>
              <a:spcAft>
                <a:spcPts val="0"/>
              </a:spcAft>
              <a:buClr>
                <a:schemeClr val="dk1"/>
              </a:buClr>
              <a:buSzPts val="1100"/>
              <a:buFont typeface="Arial"/>
              <a:buChar char="●"/>
            </a:pPr>
            <a:r>
              <a:rPr b="0" i="0" lang="de-DE" sz="1100" u="none" cap="none" strike="noStrike">
                <a:solidFill>
                  <a:schemeClr val="dk1"/>
                </a:solidFill>
                <a:latin typeface="Arial"/>
                <a:ea typeface="Arial"/>
                <a:cs typeface="Arial"/>
                <a:sym typeface="Arial"/>
              </a:rPr>
              <a:t>Umweltwirkungen Versand</a:t>
            </a:r>
            <a:endParaRPr b="0" i="0" sz="1100" u="none" cap="none" strike="noStrike">
              <a:solidFill>
                <a:schemeClr val="dk1"/>
              </a:solidFill>
              <a:latin typeface="Arial"/>
              <a:ea typeface="Arial"/>
              <a:cs typeface="Arial"/>
              <a:sym typeface="Arial"/>
            </a:endParaRPr>
          </a:p>
          <a:p>
            <a:pPr indent="-155575" lvl="0" marL="179999" marR="0" rtl="0" algn="l">
              <a:lnSpc>
                <a:spcPct val="100000"/>
              </a:lnSpc>
              <a:spcBef>
                <a:spcPts val="0"/>
              </a:spcBef>
              <a:spcAft>
                <a:spcPts val="600"/>
              </a:spcAft>
              <a:buClr>
                <a:schemeClr val="dk1"/>
              </a:buClr>
              <a:buSzPts val="1100"/>
              <a:buFont typeface="Arial"/>
              <a:buChar char="●"/>
            </a:pPr>
            <a:r>
              <a:rPr b="0" i="0" lang="de-DE" sz="1100" u="none" cap="none" strike="noStrike">
                <a:solidFill>
                  <a:schemeClr val="dk1"/>
                </a:solidFill>
                <a:latin typeface="Arial"/>
                <a:ea typeface="Arial"/>
                <a:cs typeface="Arial"/>
                <a:sym typeface="Arial"/>
              </a:rPr>
              <a:t>Verwendung ungiftiger &amp; nachhaltiger Bestandteile in Produkt und Verpackung</a:t>
            </a:r>
            <a:endParaRPr b="0" i="0" sz="1100" u="none" cap="none" strike="noStrike">
              <a:solidFill>
                <a:schemeClr val="dk1"/>
              </a:solidFill>
              <a:latin typeface="Arial"/>
              <a:ea typeface="Arial"/>
              <a:cs typeface="Arial"/>
              <a:sym typeface="Arial"/>
            </a:endParaRPr>
          </a:p>
        </p:txBody>
      </p:sp>
      <p:sp>
        <p:nvSpPr>
          <p:cNvPr id="183" name="Google Shape;183;g228584da1b7_0_573"/>
          <p:cNvSpPr/>
          <p:nvPr/>
        </p:nvSpPr>
        <p:spPr>
          <a:xfrm>
            <a:off x="2768555" y="2782150"/>
            <a:ext cx="1907400" cy="1117800"/>
          </a:xfrm>
          <a:prstGeom prst="rect">
            <a:avLst/>
          </a:prstGeom>
          <a:noFill/>
          <a:ln cap="flat" cmpd="sng" w="19050">
            <a:solidFill>
              <a:srgbClr val="4E8F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 name="Google Shape;184;g228584da1b7_0_573"/>
          <p:cNvSpPr/>
          <p:nvPr/>
        </p:nvSpPr>
        <p:spPr>
          <a:xfrm>
            <a:off x="2765005" y="3930253"/>
            <a:ext cx="1907400" cy="594600"/>
          </a:xfrm>
          <a:prstGeom prst="rect">
            <a:avLst/>
          </a:prstGeom>
          <a:noFill/>
          <a:ln cap="flat" cmpd="sng" w="19050">
            <a:solidFill>
              <a:srgbClr val="FF2F9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 name="Google Shape;185;g228584da1b7_0_573"/>
          <p:cNvSpPr/>
          <p:nvPr/>
        </p:nvSpPr>
        <p:spPr>
          <a:xfrm>
            <a:off x="4896317" y="3493294"/>
            <a:ext cx="2124300" cy="1216606"/>
          </a:xfrm>
          <a:prstGeom prst="rect">
            <a:avLst/>
          </a:prstGeom>
          <a:noFill/>
          <a:ln cap="flat" cmpd="sng" w="19050">
            <a:solidFill>
              <a:srgbClr val="FF2F9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600"/>
              </a:spcBef>
              <a:spcAft>
                <a:spcPts val="0"/>
              </a:spcAft>
              <a:buClr>
                <a:schemeClr val="dk1"/>
              </a:buClr>
              <a:buSzPts val="1100"/>
              <a:buFont typeface="Arial"/>
              <a:buNone/>
            </a:pPr>
            <a:r>
              <a:rPr b="1" i="0" lang="de-DE" sz="1100" u="none" cap="none" strike="noStrike">
                <a:solidFill>
                  <a:schemeClr val="dk1"/>
                </a:solidFill>
                <a:latin typeface="Arial"/>
                <a:ea typeface="Arial"/>
                <a:cs typeface="Arial"/>
                <a:sym typeface="Arial"/>
              </a:rPr>
              <a:t>Umweltauswirkungen der Nutzung (nur Laborgeräte)</a:t>
            </a:r>
            <a:endParaRPr b="1" i="0" sz="1100" u="none" cap="none" strike="noStrike">
              <a:solidFill>
                <a:schemeClr val="dk1"/>
              </a:solidFill>
              <a:latin typeface="Arial"/>
              <a:ea typeface="Arial"/>
              <a:cs typeface="Arial"/>
              <a:sym typeface="Arial"/>
            </a:endParaRPr>
          </a:p>
          <a:p>
            <a:pPr indent="-155575" lvl="0" marL="179999" marR="0" rtl="0" algn="l">
              <a:lnSpc>
                <a:spcPct val="100000"/>
              </a:lnSpc>
              <a:spcBef>
                <a:spcPts val="400"/>
              </a:spcBef>
              <a:spcAft>
                <a:spcPts val="0"/>
              </a:spcAft>
              <a:buClr>
                <a:schemeClr val="dk1"/>
              </a:buClr>
              <a:buSzPts val="1100"/>
              <a:buFont typeface="Arial"/>
              <a:buChar char="●"/>
            </a:pPr>
            <a:r>
              <a:rPr b="0" i="0" lang="de-DE" sz="1100" u="none" cap="none" strike="noStrike">
                <a:solidFill>
                  <a:schemeClr val="dk1"/>
                </a:solidFill>
                <a:latin typeface="Arial"/>
                <a:ea typeface="Arial"/>
                <a:cs typeface="Arial"/>
                <a:sym typeface="Arial"/>
              </a:rPr>
              <a:t>Strom- und/oder Wasserverbrauch</a:t>
            </a:r>
            <a:endParaRPr b="0" i="0" sz="1100" u="none" cap="none" strike="noStrike">
              <a:solidFill>
                <a:schemeClr val="dk1"/>
              </a:solidFill>
              <a:latin typeface="Arial"/>
              <a:ea typeface="Arial"/>
              <a:cs typeface="Arial"/>
              <a:sym typeface="Arial"/>
            </a:endParaRPr>
          </a:p>
          <a:p>
            <a:pPr indent="-155575" lvl="0" marL="179999" marR="0" rtl="0" algn="l">
              <a:lnSpc>
                <a:spcPct val="100000"/>
              </a:lnSpc>
              <a:spcBef>
                <a:spcPts val="0"/>
              </a:spcBef>
              <a:spcAft>
                <a:spcPts val="0"/>
              </a:spcAft>
              <a:buClr>
                <a:schemeClr val="dk1"/>
              </a:buClr>
              <a:buSzPts val="1100"/>
              <a:buFont typeface="Arial"/>
              <a:buChar char="●"/>
            </a:pPr>
            <a:r>
              <a:rPr b="0" i="0" lang="de-DE" sz="1100" u="none" cap="none" strike="noStrike">
                <a:solidFill>
                  <a:schemeClr val="dk1"/>
                </a:solidFill>
                <a:latin typeface="Arial"/>
                <a:ea typeface="Arial"/>
                <a:cs typeface="Arial"/>
                <a:sym typeface="Arial"/>
              </a:rPr>
              <a:t>Langlebigkeit</a:t>
            </a:r>
            <a:endParaRPr b="0" i="0" sz="1100" u="none" cap="none" strike="noStrike">
              <a:solidFill>
                <a:schemeClr val="dk1"/>
              </a:solidFill>
              <a:latin typeface="Arial"/>
              <a:ea typeface="Arial"/>
              <a:cs typeface="Arial"/>
              <a:sym typeface="Arial"/>
            </a:endParaRPr>
          </a:p>
        </p:txBody>
      </p:sp>
      <p:sp>
        <p:nvSpPr>
          <p:cNvPr id="186" name="Google Shape;186;g228584da1b7_0_573"/>
          <p:cNvSpPr/>
          <p:nvPr/>
        </p:nvSpPr>
        <p:spPr>
          <a:xfrm>
            <a:off x="2765005" y="4560375"/>
            <a:ext cx="1907400" cy="448500"/>
          </a:xfrm>
          <a:prstGeom prst="rect">
            <a:avLst/>
          </a:prstGeom>
          <a:noFill/>
          <a:ln cap="flat" cmpd="sng" w="19050">
            <a:solidFill>
              <a:srgbClr val="7CB2E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 name="Google Shape;187;g228584da1b7_0_573"/>
          <p:cNvSpPr/>
          <p:nvPr/>
        </p:nvSpPr>
        <p:spPr>
          <a:xfrm>
            <a:off x="344828" y="4545674"/>
            <a:ext cx="2189400" cy="1105032"/>
          </a:xfrm>
          <a:prstGeom prst="rect">
            <a:avLst/>
          </a:prstGeom>
          <a:noFill/>
          <a:ln cap="flat" cmpd="sng" w="19050">
            <a:solidFill>
              <a:srgbClr val="7CB2E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300"/>
              </a:spcBef>
              <a:spcAft>
                <a:spcPts val="0"/>
              </a:spcAft>
              <a:buClr>
                <a:srgbClr val="000000"/>
              </a:buClr>
              <a:buSzPts val="1100"/>
              <a:buFont typeface="Arial"/>
              <a:buNone/>
            </a:pPr>
            <a:r>
              <a:rPr b="1" i="0" lang="de-DE" sz="1100" u="none" cap="none" strike="noStrike">
                <a:solidFill>
                  <a:schemeClr val="dk1"/>
                </a:solidFill>
                <a:latin typeface="Arial"/>
                <a:ea typeface="Arial"/>
                <a:cs typeface="Arial"/>
                <a:sym typeface="Arial"/>
              </a:rPr>
              <a:t>Umweltauswirkungen nach dem Ende der Lebensdauer</a:t>
            </a:r>
            <a:endParaRPr b="1" i="0" sz="1100" u="none" cap="none" strike="noStrike">
              <a:solidFill>
                <a:schemeClr val="dk1"/>
              </a:solidFill>
              <a:latin typeface="Arial"/>
              <a:ea typeface="Arial"/>
              <a:cs typeface="Arial"/>
              <a:sym typeface="Arial"/>
            </a:endParaRPr>
          </a:p>
          <a:p>
            <a:pPr indent="-155575" lvl="0" marL="179999" marR="0" rtl="0" algn="l">
              <a:lnSpc>
                <a:spcPct val="100000"/>
              </a:lnSpc>
              <a:spcBef>
                <a:spcPts val="300"/>
              </a:spcBef>
              <a:spcAft>
                <a:spcPts val="0"/>
              </a:spcAft>
              <a:buClr>
                <a:schemeClr val="dk1"/>
              </a:buClr>
              <a:buSzPts val="1100"/>
              <a:buFont typeface="Arial"/>
              <a:buChar char="●"/>
            </a:pPr>
            <a:r>
              <a:rPr b="0" i="0" lang="de-DE" sz="1100" u="none" cap="none" strike="noStrike">
                <a:solidFill>
                  <a:schemeClr val="dk1"/>
                </a:solidFill>
                <a:latin typeface="Arial"/>
                <a:ea typeface="Arial"/>
                <a:cs typeface="Arial"/>
                <a:sym typeface="Arial"/>
              </a:rPr>
              <a:t>Recycling- und Rück- nahmemöglichkeiten von Produkt und Verpackung</a:t>
            </a:r>
            <a:endParaRPr b="0" i="0" sz="1100" u="none" cap="none" strike="noStrike">
              <a:solidFill>
                <a:schemeClr val="dk1"/>
              </a:solidFill>
              <a:latin typeface="Arial"/>
              <a:ea typeface="Arial"/>
              <a:cs typeface="Arial"/>
              <a:sym typeface="Arial"/>
            </a:endParaRPr>
          </a:p>
        </p:txBody>
      </p:sp>
      <p:sp>
        <p:nvSpPr>
          <p:cNvPr id="188" name="Google Shape;188;g228584da1b7_0_573"/>
          <p:cNvSpPr/>
          <p:nvPr/>
        </p:nvSpPr>
        <p:spPr>
          <a:xfrm>
            <a:off x="2765005" y="5044400"/>
            <a:ext cx="1907400" cy="295500"/>
          </a:xfrm>
          <a:prstGeom prst="rect">
            <a:avLst/>
          </a:prstGeom>
          <a:noFill/>
          <a:ln cap="flat" cmpd="sng" w="19050">
            <a:solidFill>
              <a:srgbClr val="FFC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 name="Google Shape;189;g228584da1b7_0_573"/>
          <p:cNvSpPr/>
          <p:nvPr/>
        </p:nvSpPr>
        <p:spPr>
          <a:xfrm>
            <a:off x="4896317" y="4931300"/>
            <a:ext cx="2124300" cy="656100"/>
          </a:xfrm>
          <a:prstGeom prst="rect">
            <a:avLst/>
          </a:prstGeom>
          <a:noFill/>
          <a:ln cap="flat" cmpd="sng" w="19050">
            <a:solidFill>
              <a:srgbClr val="FFC000"/>
            </a:solidFill>
            <a:prstDash val="solid"/>
            <a:round/>
            <a:headEnd len="sm" w="sm" type="none"/>
            <a:tailEnd len="sm" w="sm" type="none"/>
          </a:ln>
        </p:spPr>
        <p:txBody>
          <a:bodyPr anchorCtr="0" anchor="b" bIns="91425" lIns="91425" spcFirstLastPara="1" rIns="91425" wrap="square" tIns="91425">
            <a:noAutofit/>
          </a:bodyPr>
          <a:lstStyle/>
          <a:p>
            <a:pPr indent="0" lvl="0" marL="0" marR="0" rtl="0" algn="l">
              <a:lnSpc>
                <a:spcPct val="100000"/>
              </a:lnSpc>
              <a:spcBef>
                <a:spcPts val="1000"/>
              </a:spcBef>
              <a:spcAft>
                <a:spcPts val="0"/>
              </a:spcAft>
              <a:buClr>
                <a:srgbClr val="000000"/>
              </a:buClr>
              <a:buSzPts val="1100"/>
              <a:buFont typeface="Arial"/>
              <a:buNone/>
            </a:pPr>
            <a:r>
              <a:rPr b="1" i="0" lang="de-DE" sz="1100" u="none" cap="none" strike="noStrike">
                <a:solidFill>
                  <a:schemeClr val="dk1"/>
                </a:solidFill>
                <a:latin typeface="Arial"/>
                <a:ea typeface="Arial"/>
                <a:cs typeface="Arial"/>
                <a:sym typeface="Arial"/>
              </a:rPr>
              <a:t>Nachhaltigkeitsorientierte Innovationen im Herstellungsprozess</a:t>
            </a:r>
            <a:endParaRPr b="0" i="0" sz="1100" u="none" cap="none" strike="noStrike">
              <a:solidFill>
                <a:schemeClr val="dk1"/>
              </a:solidFill>
              <a:latin typeface="Arial"/>
              <a:ea typeface="Arial"/>
              <a:cs typeface="Arial"/>
              <a:sym typeface="Arial"/>
            </a:endParaRPr>
          </a:p>
        </p:txBody>
      </p:sp>
      <p:sp>
        <p:nvSpPr>
          <p:cNvPr id="190" name="Google Shape;190;g228584da1b7_0_573"/>
          <p:cNvSpPr txBox="1"/>
          <p:nvPr/>
        </p:nvSpPr>
        <p:spPr>
          <a:xfrm>
            <a:off x="3580105" y="5725325"/>
            <a:ext cx="1092300" cy="3078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800"/>
              <a:buFont typeface="Arial"/>
              <a:buNone/>
            </a:pPr>
            <a:r>
              <a:rPr b="0" i="0" lang="de-DE" sz="800" u="none" cap="none" strike="noStrike">
                <a:solidFill>
                  <a:srgbClr val="000000"/>
                </a:solidFill>
                <a:latin typeface="Arial"/>
                <a:ea typeface="Arial"/>
                <a:cs typeface="Arial"/>
                <a:sym typeface="Arial"/>
              </a:rPr>
              <a:t>act.mygreenlab.org</a:t>
            </a:r>
            <a:endParaRPr b="0" i="0" sz="400" u="none" cap="none" strike="noStrike">
              <a:solidFill>
                <a:srgbClr val="000000"/>
              </a:solidFill>
              <a:latin typeface="Arial"/>
              <a:ea typeface="Arial"/>
              <a:cs typeface="Arial"/>
              <a:sym typeface="Arial"/>
            </a:endParaRPr>
          </a:p>
        </p:txBody>
      </p:sp>
      <p:sp>
        <p:nvSpPr>
          <p:cNvPr id="191" name="Google Shape;191;g228584da1b7_0_573"/>
          <p:cNvSpPr/>
          <p:nvPr/>
        </p:nvSpPr>
        <p:spPr>
          <a:xfrm>
            <a:off x="298333" y="1485125"/>
            <a:ext cx="2244000" cy="882900"/>
          </a:xfrm>
          <a:prstGeom prst="rect">
            <a:avLst/>
          </a:prstGeom>
          <a:solidFill>
            <a:srgbClr val="ADDA98">
              <a:alpha val="30196"/>
            </a:srgbClr>
          </a:solidFill>
          <a:ln cap="flat" cmpd="sng" w="38100">
            <a:solidFill>
              <a:srgbClr val="00B05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300"/>
              <a:buFont typeface="Arial"/>
              <a:buNone/>
            </a:pPr>
            <a:r>
              <a:rPr b="1" i="0" lang="de-DE" sz="1300" u="none" cap="none" strike="noStrike">
                <a:solidFill>
                  <a:srgbClr val="000000"/>
                </a:solidFill>
                <a:latin typeface="Arial"/>
                <a:ea typeface="Arial"/>
                <a:cs typeface="Arial"/>
                <a:sym typeface="Arial"/>
              </a:rPr>
              <a:t>ACT-Label für nachhaltige Chemikalien/Reagenzien, Verbrauchsmaterialien, Laborgeräte</a:t>
            </a:r>
            <a:endParaRPr b="1" i="0" sz="1300" u="none" cap="none" strike="noStrike">
              <a:solidFill>
                <a:srgbClr val="000000"/>
              </a:solidFill>
              <a:latin typeface="Arial"/>
              <a:ea typeface="Arial"/>
              <a:cs typeface="Arial"/>
              <a:sym typeface="Arial"/>
            </a:endParaRPr>
          </a:p>
        </p:txBody>
      </p:sp>
      <p:sp>
        <p:nvSpPr>
          <p:cNvPr id="192" name="Google Shape;192;g228584da1b7_0_573"/>
          <p:cNvSpPr/>
          <p:nvPr/>
        </p:nvSpPr>
        <p:spPr>
          <a:xfrm>
            <a:off x="4888625" y="1485125"/>
            <a:ext cx="2124300" cy="1264500"/>
          </a:xfrm>
          <a:prstGeom prst="rect">
            <a:avLst/>
          </a:prstGeom>
          <a:solidFill>
            <a:srgbClr val="ADDA98">
              <a:alpha val="30196"/>
            </a:srgbClr>
          </a:solidFill>
          <a:ln cap="flat" cmpd="sng" w="38100">
            <a:solidFill>
              <a:srgbClr val="00B05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300"/>
              <a:buFont typeface="Arial"/>
              <a:buNone/>
            </a:pPr>
            <a:r>
              <a:rPr b="1" i="0" lang="de-DE" sz="1300" u="none" cap="none" strike="noStrike">
                <a:solidFill>
                  <a:srgbClr val="000000"/>
                </a:solidFill>
                <a:latin typeface="Arial"/>
                <a:ea typeface="Arial"/>
                <a:cs typeface="Arial"/>
                <a:sym typeface="Arial"/>
              </a:rPr>
              <a:t>A → Accountability            </a:t>
            </a:r>
            <a:endParaRPr b="1" i="0" sz="13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300"/>
              <a:buFont typeface="Arial"/>
              <a:buNone/>
            </a:pPr>
            <a:r>
              <a:rPr b="1" i="0" lang="de-DE" sz="1300" u="none" cap="none" strike="noStrike">
                <a:solidFill>
                  <a:srgbClr val="000000"/>
                </a:solidFill>
                <a:latin typeface="Arial"/>
                <a:ea typeface="Arial"/>
                <a:cs typeface="Arial"/>
                <a:sym typeface="Arial"/>
              </a:rPr>
              <a:t>      = Verantwortlichkeit</a:t>
            </a:r>
            <a:endParaRPr b="1" i="0" sz="13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1" i="0" lang="de-DE" sz="1300" u="none" cap="none" strike="noStrike">
                <a:solidFill>
                  <a:srgbClr val="000000"/>
                </a:solidFill>
                <a:latin typeface="Arial"/>
                <a:ea typeface="Arial"/>
                <a:cs typeface="Arial"/>
                <a:sym typeface="Arial"/>
              </a:rPr>
              <a:t>C → Consistency</a:t>
            </a:r>
            <a:endParaRPr b="1" i="0" sz="13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1" i="0" lang="de-DE" sz="1300" u="none" cap="none" strike="noStrike">
                <a:solidFill>
                  <a:srgbClr val="000000"/>
                </a:solidFill>
                <a:latin typeface="Arial"/>
                <a:ea typeface="Arial"/>
                <a:cs typeface="Arial"/>
                <a:sym typeface="Arial"/>
              </a:rPr>
              <a:t>        = Konsistenz</a:t>
            </a:r>
            <a:endParaRPr b="1" i="0" sz="13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1" i="0" lang="de-DE" sz="1300" u="none" cap="none" strike="noStrike">
                <a:solidFill>
                  <a:srgbClr val="000000"/>
                </a:solidFill>
                <a:latin typeface="Arial"/>
                <a:ea typeface="Arial"/>
                <a:cs typeface="Arial"/>
                <a:sym typeface="Arial"/>
              </a:rPr>
              <a:t>T → Transparency</a:t>
            </a:r>
            <a:endParaRPr b="1" i="0" sz="13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1" i="0" lang="de-DE" sz="1300" u="none" cap="none" strike="noStrike">
                <a:solidFill>
                  <a:srgbClr val="000000"/>
                </a:solidFill>
                <a:latin typeface="Arial"/>
                <a:ea typeface="Arial"/>
                <a:cs typeface="Arial"/>
                <a:sym typeface="Arial"/>
              </a:rPr>
              <a:t>        = Transparenz</a:t>
            </a:r>
            <a:endParaRPr b="1" i="0" sz="1300" u="none" cap="none" strike="noStrike">
              <a:solidFill>
                <a:srgbClr val="000000"/>
              </a:solidFill>
              <a:latin typeface="Arial"/>
              <a:ea typeface="Arial"/>
              <a:cs typeface="Arial"/>
              <a:sym typeface="Arial"/>
            </a:endParaRPr>
          </a:p>
        </p:txBody>
      </p:sp>
      <p:sp>
        <p:nvSpPr>
          <p:cNvPr id="193" name="Google Shape;193;g228584da1b7_0_573"/>
          <p:cNvSpPr txBox="1"/>
          <p:nvPr>
            <p:ph idx="11" type="ftr"/>
          </p:nvPr>
        </p:nvSpPr>
        <p:spPr>
          <a:xfrm>
            <a:off x="720592" y="6258560"/>
            <a:ext cx="2541000" cy="5637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lang="de-DE" sz="1400"/>
              <a:t>Katrin Ludwig / Die Projektagentur BBNE</a:t>
            </a:r>
            <a:endParaRPr sz="14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g228584da1b7_0_604"/>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200" name="Google Shape;200;g228584da1b7_0_604"/>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Nachhaltigkeit und Konsum:</a:t>
            </a:r>
            <a:endParaRPr/>
          </a:p>
          <a:p>
            <a:pPr indent="0" lvl="0" marL="0" rtl="0" algn="l">
              <a:lnSpc>
                <a:spcPct val="100000"/>
              </a:lnSpc>
              <a:spcBef>
                <a:spcPts val="0"/>
              </a:spcBef>
              <a:spcAft>
                <a:spcPts val="0"/>
              </a:spcAft>
              <a:buSzPts val="1800"/>
              <a:buNone/>
            </a:pPr>
            <a:r>
              <a:rPr lang="de-DE"/>
              <a:t>Effizienz, Suffizienz und Konsistenz</a:t>
            </a:r>
            <a:endParaRPr/>
          </a:p>
        </p:txBody>
      </p:sp>
      <p:sp>
        <p:nvSpPr>
          <p:cNvPr id="201" name="Google Shape;201;g228584da1b7_0_604"/>
          <p:cNvSpPr txBox="1"/>
          <p:nvPr>
            <p:ph idx="1"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Font typeface="Arial"/>
              <a:buNone/>
            </a:pPr>
            <a:r>
              <a:rPr lang="de-DE"/>
              <a:t>Biologielaborant/Biologielaborantin</a:t>
            </a:r>
            <a:endParaRPr/>
          </a:p>
          <a:p>
            <a:pPr indent="-35999" lvl="0" marL="35999" rtl="0" algn="l">
              <a:lnSpc>
                <a:spcPct val="110000"/>
              </a:lnSpc>
              <a:spcBef>
                <a:spcPts val="0"/>
              </a:spcBef>
              <a:spcAft>
                <a:spcPts val="0"/>
              </a:spcAft>
              <a:buSzPts val="1200"/>
              <a:buNone/>
            </a:pPr>
            <a:r>
              <a:rPr lang="de-DE"/>
              <a:t>Chemielaborant/Chemielaborantin</a:t>
            </a:r>
            <a:endParaRPr/>
          </a:p>
        </p:txBody>
      </p:sp>
      <p:sp>
        <p:nvSpPr>
          <p:cNvPr id="202" name="Google Shape;202;g228584da1b7_0_604"/>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SzPts val="1200"/>
              <a:buNone/>
            </a:pPr>
            <a:r>
              <a:rPr lang="de-DE"/>
              <a:t>Quelle (Text und Bilder Tabelle): BUND o.J.</a:t>
            </a:r>
            <a:endParaRPr/>
          </a:p>
        </p:txBody>
      </p:sp>
      <p:sp>
        <p:nvSpPr>
          <p:cNvPr id="203" name="Google Shape;203;g228584da1b7_0_604"/>
          <p:cNvSpPr/>
          <p:nvPr/>
        </p:nvSpPr>
        <p:spPr>
          <a:xfrm>
            <a:off x="223971" y="4046524"/>
            <a:ext cx="7575679" cy="2075669"/>
          </a:xfrm>
          <a:prstGeom prst="roundRect">
            <a:avLst>
              <a:gd fmla="val 16667" name="adj"/>
            </a:avLst>
          </a:prstGeom>
          <a:solidFill>
            <a:srgbClr val="FF7E79">
              <a:alpha val="3647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15000"/>
              </a:lnSpc>
              <a:spcBef>
                <a:spcPts val="1200"/>
              </a:spcBef>
              <a:spcAft>
                <a:spcPts val="0"/>
              </a:spcAft>
              <a:buClr>
                <a:schemeClr val="dk1"/>
              </a:buClr>
              <a:buSzPts val="1100"/>
              <a:buFont typeface="Arial"/>
              <a:buNone/>
            </a:pPr>
            <a:r>
              <a:rPr b="0" i="0" lang="de-DE" sz="1200" u="none" cap="none" strike="noStrike">
                <a:solidFill>
                  <a:srgbClr val="273A59"/>
                </a:solidFill>
                <a:latin typeface="Verdana"/>
                <a:ea typeface="Verdana"/>
                <a:cs typeface="Verdana"/>
                <a:sym typeface="Verdana"/>
              </a:rPr>
              <a:t>*** WERBUNG *** </a:t>
            </a:r>
            <a:r>
              <a:rPr b="1" i="0" lang="de-DE" sz="1200" u="none" cap="none" strike="noStrike">
                <a:solidFill>
                  <a:srgbClr val="273A59"/>
                </a:solidFill>
                <a:latin typeface="Verdana"/>
                <a:ea typeface="Verdana"/>
                <a:cs typeface="Verdana"/>
                <a:sym typeface="Verdana"/>
              </a:rPr>
              <a:t>Top-Angebot: “Chemikalienleasing” </a:t>
            </a:r>
            <a:r>
              <a:rPr b="0" i="0" lang="de-DE" sz="1200" u="none" cap="none" strike="noStrike">
                <a:solidFill>
                  <a:srgbClr val="273A59"/>
                </a:solidFill>
                <a:latin typeface="Verdana"/>
                <a:ea typeface="Verdana"/>
                <a:cs typeface="Verdana"/>
                <a:sym typeface="Verdana"/>
              </a:rPr>
              <a:t>*** WERBUNG ***</a:t>
            </a:r>
            <a:endParaRPr b="0" i="0" sz="1200" u="none" cap="none" strike="noStrike">
              <a:solidFill>
                <a:srgbClr val="273A59"/>
              </a:solidFill>
              <a:latin typeface="Verdana"/>
              <a:ea typeface="Verdana"/>
              <a:cs typeface="Verdana"/>
              <a:sym typeface="Verdana"/>
            </a:endParaRPr>
          </a:p>
          <a:p>
            <a:pPr indent="0" lvl="0" marL="0" marR="0" rtl="0" algn="ctr">
              <a:lnSpc>
                <a:spcPct val="115000"/>
              </a:lnSpc>
              <a:spcBef>
                <a:spcPts val="1200"/>
              </a:spcBef>
              <a:spcAft>
                <a:spcPts val="1200"/>
              </a:spcAft>
              <a:buClr>
                <a:schemeClr val="dk1"/>
              </a:buClr>
              <a:buSzPts val="1100"/>
              <a:buFont typeface="Arial"/>
              <a:buNone/>
            </a:pPr>
            <a:r>
              <a:rPr b="0" i="0" lang="de-DE" sz="1100" u="none" cap="none" strike="noStrike">
                <a:solidFill>
                  <a:srgbClr val="273A59"/>
                </a:solidFill>
                <a:latin typeface="Verdana"/>
                <a:ea typeface="Verdana"/>
                <a:cs typeface="Verdana"/>
                <a:sym typeface="Verdana"/>
              </a:rPr>
              <a:t>Beim Chemikalienleasing erfolgt </a:t>
            </a:r>
            <a:r>
              <a:rPr b="1" i="1" lang="de-DE" sz="1100" u="none" cap="none" strike="noStrike">
                <a:solidFill>
                  <a:srgbClr val="273A59"/>
                </a:solidFill>
                <a:latin typeface="Verdana"/>
                <a:ea typeface="Verdana"/>
                <a:cs typeface="Verdana"/>
                <a:sym typeface="Verdana"/>
              </a:rPr>
              <a:t>kein Kauf </a:t>
            </a:r>
            <a:r>
              <a:rPr b="0" i="0" lang="de-DE" sz="1100" u="none" cap="none" strike="noStrike">
                <a:solidFill>
                  <a:srgbClr val="273A59"/>
                </a:solidFill>
                <a:latin typeface="Verdana"/>
                <a:ea typeface="Verdana"/>
                <a:cs typeface="Verdana"/>
                <a:sym typeface="Verdana"/>
              </a:rPr>
              <a:t>des Entlackungsmittels: Wir bleiben Eigentümer des von Ihnen verwendeten Lösungsmittels und </a:t>
            </a:r>
            <a:r>
              <a:rPr b="1" i="1" lang="de-DE" sz="1100" u="none" cap="none" strike="noStrike">
                <a:solidFill>
                  <a:srgbClr val="273A59"/>
                </a:solidFill>
                <a:latin typeface="Verdana"/>
                <a:ea typeface="Verdana"/>
                <a:cs typeface="Verdana"/>
                <a:sym typeface="Verdana"/>
              </a:rPr>
              <a:t>wir sorgen dafür, dass Ihnen immer ein funktionsfähiges Entlackungsbad zur Verfügung</a:t>
            </a:r>
            <a:r>
              <a:rPr b="0" i="0" lang="de-DE" sz="1100" u="none" cap="none" strike="noStrike">
                <a:solidFill>
                  <a:srgbClr val="273A59"/>
                </a:solidFill>
                <a:latin typeface="Verdana"/>
                <a:ea typeface="Verdana"/>
                <a:cs typeface="Verdana"/>
                <a:sym typeface="Verdana"/>
              </a:rPr>
              <a:t> steht. Die</a:t>
            </a:r>
            <a:r>
              <a:rPr b="1" i="1" lang="de-DE" sz="1100" u="none" cap="none" strike="noStrike">
                <a:solidFill>
                  <a:srgbClr val="273A59"/>
                </a:solidFill>
                <a:latin typeface="Verdana"/>
                <a:ea typeface="Verdana"/>
                <a:cs typeface="Verdana"/>
                <a:sym typeface="Verdana"/>
              </a:rPr>
              <a:t> verbrauchten Bäder mit den abgelösten Lacken werden abgeholt und hausintern von uns recycelt</a:t>
            </a:r>
            <a:r>
              <a:rPr b="0" i="0" lang="de-DE" sz="1100" u="none" cap="none" strike="noStrike">
                <a:solidFill>
                  <a:srgbClr val="273A59"/>
                </a:solidFill>
                <a:latin typeface="Verdana"/>
                <a:ea typeface="Verdana"/>
                <a:cs typeface="Verdana"/>
                <a:sym typeface="Verdana"/>
              </a:rPr>
              <a:t>. Die regenerierten Lösungsmittel </a:t>
            </a:r>
            <a:r>
              <a:rPr b="1" i="1" lang="de-DE" sz="1100" u="none" cap="none" strike="noStrike">
                <a:solidFill>
                  <a:srgbClr val="273A59"/>
                </a:solidFill>
                <a:latin typeface="Verdana"/>
                <a:ea typeface="Verdana"/>
                <a:cs typeface="Verdana"/>
                <a:sym typeface="Verdana"/>
              </a:rPr>
              <a:t>gehen wieder zurück in den Kreislauf.</a:t>
            </a:r>
            <a:r>
              <a:rPr b="0" i="0" lang="de-DE" sz="1100" u="none" cap="none" strike="noStrike">
                <a:solidFill>
                  <a:srgbClr val="273A59"/>
                </a:solidFill>
                <a:latin typeface="Verdana"/>
                <a:ea typeface="Verdana"/>
                <a:cs typeface="Verdana"/>
                <a:sym typeface="Verdana"/>
              </a:rPr>
              <a:t> Beim Chemikalienleasing sind Sie als Kunde und wir als Lieferantin daran interessiert, so wenig wie möglich Frischware in diesen Kreislauf einzubringen –</a:t>
            </a:r>
            <a:r>
              <a:rPr b="1" i="1" lang="de-DE" sz="1100" u="none" cap="none" strike="noStrike">
                <a:solidFill>
                  <a:srgbClr val="273A59"/>
                </a:solidFill>
                <a:latin typeface="Verdana"/>
                <a:ea typeface="Verdana"/>
                <a:cs typeface="Verdana"/>
                <a:sym typeface="Verdana"/>
              </a:rPr>
              <a:t> je mehr Material im Kreislauf gehalten werden kann, desto wirtschaftlicher für beide Seiten</a:t>
            </a:r>
            <a:r>
              <a:rPr b="0" i="0" lang="de-DE" sz="1100" u="none" cap="none" strike="noStrike">
                <a:solidFill>
                  <a:srgbClr val="273A59"/>
                </a:solidFill>
                <a:latin typeface="Verdana"/>
                <a:ea typeface="Verdana"/>
                <a:cs typeface="Verdana"/>
                <a:sym typeface="Verdana"/>
              </a:rPr>
              <a:t>. Zum Gelingen bekommen Sie von uns Know How, Tipps &amp; Tricks!</a:t>
            </a:r>
            <a:endParaRPr b="0" i="0" sz="1400" u="none" cap="none" strike="noStrike">
              <a:solidFill>
                <a:srgbClr val="000000"/>
              </a:solidFill>
              <a:latin typeface="Arial"/>
              <a:ea typeface="Arial"/>
              <a:cs typeface="Arial"/>
              <a:sym typeface="Arial"/>
            </a:endParaRPr>
          </a:p>
        </p:txBody>
      </p:sp>
      <p:graphicFrame>
        <p:nvGraphicFramePr>
          <p:cNvPr id="204" name="Google Shape;204;g228584da1b7_0_604"/>
          <p:cNvGraphicFramePr/>
          <p:nvPr/>
        </p:nvGraphicFramePr>
        <p:xfrm>
          <a:off x="223970" y="1392304"/>
          <a:ext cx="3000000" cy="3000000"/>
        </p:xfrm>
        <a:graphic>
          <a:graphicData uri="http://schemas.openxmlformats.org/drawingml/2006/table">
            <a:tbl>
              <a:tblPr>
                <a:noFill/>
                <a:tableStyleId>{79EC9768-A628-4FFC-AEC0-09439DF764A5}</a:tableStyleId>
              </a:tblPr>
              <a:tblGrid>
                <a:gridCol w="2395525"/>
                <a:gridCol w="2516050"/>
                <a:gridCol w="2586850"/>
              </a:tblGrid>
              <a:tr h="2323875">
                <a:tc>
                  <a:txBody>
                    <a:bodyPr/>
                    <a:lstStyle/>
                    <a:p>
                      <a:pPr indent="0" lvl="0" marL="0" marR="0" rtl="0" algn="l">
                        <a:lnSpc>
                          <a:spcPct val="100000"/>
                        </a:lnSpc>
                        <a:spcBef>
                          <a:spcPts val="0"/>
                        </a:spcBef>
                        <a:spcAft>
                          <a:spcPts val="0"/>
                        </a:spcAft>
                        <a:buClr>
                          <a:srgbClr val="000000"/>
                        </a:buClr>
                        <a:buSzPts val="1400"/>
                        <a:buFont typeface="Arial"/>
                        <a:buNone/>
                      </a:pPr>
                      <a:r>
                        <a:rPr b="1" lang="de-DE" sz="1400" u="none" cap="none" strike="noStrike">
                          <a:solidFill>
                            <a:srgbClr val="FF2F92"/>
                          </a:solidFill>
                        </a:rPr>
                        <a:t>        (1)</a:t>
                      </a:r>
                      <a:endParaRPr b="1" sz="1400" u="none" cap="none" strike="noStrike">
                        <a:solidFill>
                          <a:srgbClr val="FF2F92"/>
                        </a:solidFill>
                      </a:endParaRPr>
                    </a:p>
                    <a:p>
                      <a:pPr indent="0" lvl="0" marL="0" marR="0" rtl="0" algn="l">
                        <a:lnSpc>
                          <a:spcPct val="100000"/>
                        </a:lnSpc>
                        <a:spcBef>
                          <a:spcPts val="0"/>
                        </a:spcBef>
                        <a:spcAft>
                          <a:spcPts val="0"/>
                        </a:spcAft>
                        <a:buClr>
                          <a:srgbClr val="000000"/>
                        </a:buClr>
                        <a:buSzPts val="1400"/>
                        <a:buFont typeface="Arial"/>
                        <a:buNone/>
                      </a:pPr>
                      <a:r>
                        <a:rPr b="1" lang="de-DE" sz="1400" u="none" cap="none" strike="noStrike">
                          <a:solidFill>
                            <a:srgbClr val="FF2F92"/>
                          </a:solidFill>
                        </a:rPr>
                        <a:t>  EFFIZIENZ</a:t>
                      </a:r>
                      <a:endParaRPr b="1" sz="1400" u="none" cap="none" strike="noStrike">
                        <a:solidFill>
                          <a:srgbClr val="FF2F92"/>
                        </a:solidFill>
                      </a:endParaRPr>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rPr lang="de-DE" sz="1400" u="none" cap="none" strike="noStrike"/>
                        <a:t> </a:t>
                      </a:r>
                      <a:r>
                        <a:rPr b="1" lang="de-DE" sz="1400" u="none" cap="none" strike="noStrike"/>
                        <a:t> </a:t>
                      </a:r>
                      <a:r>
                        <a:rPr b="1" lang="de-DE" sz="1400" u="none" cap="none" strike="noStrike">
                          <a:solidFill>
                            <a:srgbClr val="FF2F92"/>
                          </a:solidFill>
                        </a:rPr>
                        <a:t>  “Besser </a:t>
                      </a:r>
                      <a:endParaRPr b="1" sz="1400" u="none" cap="none" strike="noStrike">
                        <a:solidFill>
                          <a:srgbClr val="FF2F92"/>
                        </a:solidFill>
                      </a:endParaRPr>
                    </a:p>
                    <a:p>
                      <a:pPr indent="0" lvl="0" marL="0" marR="0" rtl="0" algn="l">
                        <a:lnSpc>
                          <a:spcPct val="100000"/>
                        </a:lnSpc>
                        <a:spcBef>
                          <a:spcPts val="0"/>
                        </a:spcBef>
                        <a:spcAft>
                          <a:spcPts val="0"/>
                        </a:spcAft>
                        <a:buClr>
                          <a:srgbClr val="000000"/>
                        </a:buClr>
                        <a:buSzPts val="1400"/>
                        <a:buFont typeface="Arial"/>
                        <a:buNone/>
                      </a:pPr>
                      <a:r>
                        <a:rPr b="1" lang="de-DE" sz="1400" u="none" cap="none" strike="noStrike">
                          <a:solidFill>
                            <a:srgbClr val="FF2F92"/>
                          </a:solidFill>
                        </a:rPr>
                        <a:t>Produzieren”</a:t>
                      </a:r>
                      <a:endParaRPr b="1" sz="1400" u="none" cap="none" strike="noStrike">
                        <a:solidFill>
                          <a:srgbClr val="FF2F92"/>
                        </a:solidFill>
                      </a:endParaRPr>
                    </a:p>
                    <a:p>
                      <a:pPr indent="0" lvl="0" marL="0" marR="0" rtl="0" algn="l">
                        <a:lnSpc>
                          <a:spcPct val="100000"/>
                        </a:lnSpc>
                        <a:spcBef>
                          <a:spcPts val="400"/>
                        </a:spcBef>
                        <a:spcAft>
                          <a:spcPts val="0"/>
                        </a:spcAft>
                        <a:buClr>
                          <a:srgbClr val="000000"/>
                        </a:buClr>
                        <a:buSzPts val="1400"/>
                        <a:buFont typeface="Arial"/>
                        <a:buNone/>
                      </a:pPr>
                      <a:r>
                        <a:rPr lang="de-DE" sz="1400" u="none" cap="none" strike="noStrike"/>
                        <a:t>gleicher Nutzen, weniger Energieverbrauch</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rPr lang="de-DE" sz="1400" u="none" cap="none" strike="noStrike"/>
                        <a:t>z.B. von der Glühbirne zur LED</a:t>
                      </a:r>
                      <a:endParaRPr sz="1400" u="none" cap="none" strike="noStrike"/>
                    </a:p>
                  </a:txBody>
                  <a:tcPr marT="91425" marB="91425" marR="91425" marL="91425">
                    <a:lnL cap="flat" cmpd="sng" w="9525">
                      <a:solidFill>
                        <a:srgbClr val="4E8F00"/>
                      </a:solidFill>
                      <a:prstDash val="solid"/>
                      <a:round/>
                      <a:headEnd len="sm" w="sm" type="none"/>
                      <a:tailEnd len="sm" w="sm" type="none"/>
                    </a:lnL>
                    <a:lnR cap="flat" cmpd="sng" w="9525">
                      <a:solidFill>
                        <a:srgbClr val="4E8F00"/>
                      </a:solidFill>
                      <a:prstDash val="solid"/>
                      <a:round/>
                      <a:headEnd len="sm" w="sm" type="none"/>
                      <a:tailEnd len="sm" w="sm" type="none"/>
                    </a:lnR>
                    <a:lnT cap="flat" cmpd="sng" w="9525">
                      <a:solidFill>
                        <a:srgbClr val="4E8F00"/>
                      </a:solidFill>
                      <a:prstDash val="solid"/>
                      <a:round/>
                      <a:headEnd len="sm" w="sm" type="none"/>
                      <a:tailEnd len="sm" w="sm" type="none"/>
                    </a:lnT>
                    <a:lnB cap="flat" cmpd="sng" w="9525">
                      <a:solidFill>
                        <a:srgbClr val="4E8F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de-DE" sz="1400" u="none" cap="none" strike="noStrike"/>
                        <a:t>     </a:t>
                      </a:r>
                      <a:r>
                        <a:rPr b="1" lang="de-DE" sz="1400" u="none" cap="none" strike="noStrike">
                          <a:solidFill>
                            <a:srgbClr val="FF2F92"/>
                          </a:solidFill>
                        </a:rPr>
                        <a:t>     (2)</a:t>
                      </a:r>
                      <a:endParaRPr b="1" sz="1400" u="none" cap="none" strike="noStrike">
                        <a:solidFill>
                          <a:srgbClr val="FF2F92"/>
                        </a:solidFill>
                      </a:endParaRPr>
                    </a:p>
                    <a:p>
                      <a:pPr indent="0" lvl="0" marL="0" marR="0" rtl="0" algn="l">
                        <a:lnSpc>
                          <a:spcPct val="100000"/>
                        </a:lnSpc>
                        <a:spcBef>
                          <a:spcPts val="0"/>
                        </a:spcBef>
                        <a:spcAft>
                          <a:spcPts val="0"/>
                        </a:spcAft>
                        <a:buClr>
                          <a:srgbClr val="000000"/>
                        </a:buClr>
                        <a:buSzPts val="1400"/>
                        <a:buFont typeface="Arial"/>
                        <a:buNone/>
                      </a:pPr>
                      <a:r>
                        <a:rPr b="1" lang="de-DE" sz="1400" u="none" cap="none" strike="noStrike">
                          <a:solidFill>
                            <a:srgbClr val="FF2F92"/>
                          </a:solidFill>
                        </a:rPr>
                        <a:t>KONSISTENZ</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rPr lang="de-DE" sz="1400" u="none" cap="none" strike="noStrike">
                          <a:solidFill>
                            <a:schemeClr val="dk1"/>
                          </a:solidFill>
                        </a:rPr>
                        <a:t>   </a:t>
                      </a:r>
                      <a:r>
                        <a:rPr b="1" lang="de-DE" sz="1400" u="none" cap="none" strike="noStrike">
                          <a:solidFill>
                            <a:srgbClr val="FF2F92"/>
                          </a:solidFill>
                        </a:rPr>
                        <a:t> “Anders </a:t>
                      </a:r>
                      <a:endParaRPr b="1" sz="1400" u="none" cap="none" strike="noStrike">
                        <a:solidFill>
                          <a:srgbClr val="FF2F92"/>
                        </a:solidFill>
                      </a:endParaRPr>
                    </a:p>
                    <a:p>
                      <a:pPr indent="0" lvl="0" marL="0" marR="0" rtl="0" algn="l">
                        <a:lnSpc>
                          <a:spcPct val="100000"/>
                        </a:lnSpc>
                        <a:spcBef>
                          <a:spcPts val="0"/>
                        </a:spcBef>
                        <a:spcAft>
                          <a:spcPts val="0"/>
                        </a:spcAft>
                        <a:buClr>
                          <a:srgbClr val="000000"/>
                        </a:buClr>
                        <a:buSzPts val="1400"/>
                        <a:buFont typeface="Arial"/>
                        <a:buNone/>
                      </a:pPr>
                      <a:r>
                        <a:rPr b="1" lang="de-DE" sz="1400" u="none" cap="none" strike="noStrike">
                          <a:solidFill>
                            <a:srgbClr val="FF2F92"/>
                          </a:solidFill>
                        </a:rPr>
                        <a:t>Produzieren”</a:t>
                      </a:r>
                      <a:endParaRPr b="1" sz="1400" u="none" cap="none" strike="noStrike">
                        <a:solidFill>
                          <a:srgbClr val="FF2F92"/>
                        </a:solidFill>
                      </a:endParaRPr>
                    </a:p>
                    <a:p>
                      <a:pPr indent="0" lvl="0" marL="0" marR="0" rtl="0" algn="l">
                        <a:lnSpc>
                          <a:spcPct val="100000"/>
                        </a:lnSpc>
                        <a:spcBef>
                          <a:spcPts val="400"/>
                        </a:spcBef>
                        <a:spcAft>
                          <a:spcPts val="0"/>
                        </a:spcAft>
                        <a:buClr>
                          <a:schemeClr val="dk1"/>
                        </a:buClr>
                        <a:buSzPts val="1100"/>
                        <a:buFont typeface="Arial"/>
                        <a:buNone/>
                      </a:pPr>
                      <a:r>
                        <a:rPr lang="de-DE" sz="1400" u="none" cap="none" strike="noStrike">
                          <a:solidFill>
                            <a:schemeClr val="dk1"/>
                          </a:solidFill>
                        </a:rPr>
                        <a:t>mit regenerativen Energien und durch wiederverwert- bare Materialien</a:t>
                      </a:r>
                      <a:endParaRPr sz="1400" u="none" cap="none" strike="noStrike">
                        <a:solidFill>
                          <a:schemeClr val="dk1"/>
                        </a:solidFill>
                      </a:endParaRPr>
                    </a:p>
                    <a:p>
                      <a:pPr indent="0" lvl="0" marL="0" marR="0" rtl="0" algn="l">
                        <a:lnSpc>
                          <a:spcPct val="100000"/>
                        </a:lnSpc>
                        <a:spcBef>
                          <a:spcPts val="0"/>
                        </a:spcBef>
                        <a:spcAft>
                          <a:spcPts val="0"/>
                        </a:spcAft>
                        <a:buClr>
                          <a:schemeClr val="dk1"/>
                        </a:buClr>
                        <a:buSzPts val="1100"/>
                        <a:buFont typeface="Arial"/>
                        <a:buNone/>
                      </a:pPr>
                      <a:r>
                        <a:rPr lang="de-DE" sz="1400" u="none" cap="none" strike="noStrike">
                          <a:solidFill>
                            <a:schemeClr val="dk1"/>
                          </a:solidFill>
                        </a:rPr>
                        <a:t>z.B. von der Plastiktüte zur kompostierbaren Tüte aus Stärkeabfällen</a:t>
                      </a:r>
                      <a:endParaRPr sz="1400" u="none" cap="none" strike="noStrike"/>
                    </a:p>
                  </a:txBody>
                  <a:tcPr marT="91425" marB="91425" marR="91425" marL="91425">
                    <a:lnL cap="flat" cmpd="sng" w="9525">
                      <a:solidFill>
                        <a:srgbClr val="4E8F00"/>
                      </a:solidFill>
                      <a:prstDash val="solid"/>
                      <a:round/>
                      <a:headEnd len="sm" w="sm" type="none"/>
                      <a:tailEnd len="sm" w="sm" type="none"/>
                    </a:lnL>
                    <a:lnR cap="flat" cmpd="sng" w="9525">
                      <a:solidFill>
                        <a:srgbClr val="4E8F00"/>
                      </a:solidFill>
                      <a:prstDash val="solid"/>
                      <a:round/>
                      <a:headEnd len="sm" w="sm" type="none"/>
                      <a:tailEnd len="sm" w="sm" type="none"/>
                    </a:lnR>
                    <a:lnT cap="flat" cmpd="sng" w="9525">
                      <a:solidFill>
                        <a:srgbClr val="4E8F00"/>
                      </a:solidFill>
                      <a:prstDash val="solid"/>
                      <a:round/>
                      <a:headEnd len="sm" w="sm" type="none"/>
                      <a:tailEnd len="sm" w="sm" type="none"/>
                    </a:lnT>
                    <a:lnB cap="flat" cmpd="sng" w="9525">
                      <a:solidFill>
                        <a:srgbClr val="4E8F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de-DE" sz="1400" u="none" cap="none" strike="noStrike"/>
                        <a:t> </a:t>
                      </a:r>
                      <a:r>
                        <a:rPr b="1" lang="de-DE" sz="1400" u="none" cap="none" strike="noStrike">
                          <a:solidFill>
                            <a:srgbClr val="FF2F92"/>
                          </a:solidFill>
                        </a:rPr>
                        <a:t>        (3)</a:t>
                      </a:r>
                      <a:endParaRPr b="1" sz="1400" u="none" cap="none" strike="noStrike">
                        <a:solidFill>
                          <a:srgbClr val="FF2F92"/>
                        </a:solidFill>
                      </a:endParaRPr>
                    </a:p>
                    <a:p>
                      <a:pPr indent="0" lvl="0" marL="0" marR="0" rtl="0" algn="l">
                        <a:lnSpc>
                          <a:spcPct val="100000"/>
                        </a:lnSpc>
                        <a:spcBef>
                          <a:spcPts val="0"/>
                        </a:spcBef>
                        <a:spcAft>
                          <a:spcPts val="0"/>
                        </a:spcAft>
                        <a:buClr>
                          <a:srgbClr val="000000"/>
                        </a:buClr>
                        <a:buSzPts val="1400"/>
                        <a:buFont typeface="Arial"/>
                        <a:buNone/>
                      </a:pPr>
                      <a:r>
                        <a:rPr b="1" lang="de-DE" sz="1400" u="none" cap="none" strike="noStrike">
                          <a:solidFill>
                            <a:srgbClr val="FF2F92"/>
                          </a:solidFill>
                        </a:rPr>
                        <a:t>SUFFIZIENZ</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rPr lang="de-DE" sz="1400" u="none" cap="none" strike="noStrike">
                          <a:solidFill>
                            <a:schemeClr val="dk1"/>
                          </a:solidFill>
                        </a:rPr>
                        <a:t>   </a:t>
                      </a:r>
                      <a:r>
                        <a:rPr b="1" lang="de-DE" sz="1400" u="none" cap="none" strike="noStrike">
                          <a:solidFill>
                            <a:srgbClr val="FF2F92"/>
                          </a:solidFill>
                        </a:rPr>
                        <a:t>“Weniger </a:t>
                      </a:r>
                      <a:endParaRPr b="1" sz="1400" u="none" cap="none" strike="noStrike">
                        <a:solidFill>
                          <a:srgbClr val="FF2F92"/>
                        </a:solidFill>
                      </a:endParaRPr>
                    </a:p>
                    <a:p>
                      <a:pPr indent="0" lvl="0" marL="0" marR="0" rtl="0" algn="l">
                        <a:lnSpc>
                          <a:spcPct val="100000"/>
                        </a:lnSpc>
                        <a:spcBef>
                          <a:spcPts val="0"/>
                        </a:spcBef>
                        <a:spcAft>
                          <a:spcPts val="0"/>
                        </a:spcAft>
                        <a:buClr>
                          <a:srgbClr val="000000"/>
                        </a:buClr>
                        <a:buSzPts val="1400"/>
                        <a:buFont typeface="Arial"/>
                        <a:buNone/>
                      </a:pPr>
                      <a:r>
                        <a:rPr b="1" lang="de-DE" sz="1400" u="none" cap="none" strike="noStrike">
                          <a:solidFill>
                            <a:srgbClr val="FF2F92"/>
                          </a:solidFill>
                        </a:rPr>
                        <a:t>Produzieren &amp;</a:t>
                      </a:r>
                      <a:endParaRPr b="1" sz="1400" u="none" cap="none" strike="noStrike">
                        <a:solidFill>
                          <a:srgbClr val="FF2F92"/>
                        </a:solidFill>
                      </a:endParaRPr>
                    </a:p>
                    <a:p>
                      <a:pPr indent="0" lvl="0" marL="0" marR="0" rtl="0" algn="l">
                        <a:lnSpc>
                          <a:spcPct val="100000"/>
                        </a:lnSpc>
                        <a:spcBef>
                          <a:spcPts val="0"/>
                        </a:spcBef>
                        <a:spcAft>
                          <a:spcPts val="0"/>
                        </a:spcAft>
                        <a:buClr>
                          <a:schemeClr val="dk1"/>
                        </a:buClr>
                        <a:buSzPts val="1100"/>
                        <a:buFont typeface="Arial"/>
                        <a:buNone/>
                      </a:pPr>
                      <a:r>
                        <a:rPr b="1" lang="de-DE" sz="1400" u="none" cap="none" strike="noStrike">
                          <a:solidFill>
                            <a:srgbClr val="FF2F92"/>
                          </a:solidFill>
                        </a:rPr>
                        <a:t>Konsumieren”</a:t>
                      </a:r>
                      <a:endParaRPr b="1" sz="1400" u="none" cap="none" strike="noStrike">
                        <a:solidFill>
                          <a:srgbClr val="FF2F92"/>
                        </a:solidFill>
                      </a:endParaRPr>
                    </a:p>
                    <a:p>
                      <a:pPr indent="0" lvl="0" marL="0" marR="0" rtl="0" algn="l">
                        <a:lnSpc>
                          <a:spcPct val="100000"/>
                        </a:lnSpc>
                        <a:spcBef>
                          <a:spcPts val="400"/>
                        </a:spcBef>
                        <a:spcAft>
                          <a:spcPts val="0"/>
                        </a:spcAft>
                        <a:buClr>
                          <a:schemeClr val="dk1"/>
                        </a:buClr>
                        <a:buSzPts val="1100"/>
                        <a:buFont typeface="Arial"/>
                        <a:buNone/>
                      </a:pPr>
                      <a:r>
                        <a:rPr lang="de-DE" sz="1400" u="none" cap="none" strike="noStrike">
                          <a:solidFill>
                            <a:schemeClr val="dk1"/>
                          </a:solidFill>
                        </a:rPr>
                        <a:t>Energie- und Material- verbrauch begrenzen</a:t>
                      </a:r>
                      <a:endParaRPr sz="1400" u="none" cap="none" strike="noStrike">
                        <a:solidFill>
                          <a:schemeClr val="dk1"/>
                        </a:solidFill>
                      </a:endParaRPr>
                    </a:p>
                    <a:p>
                      <a:pPr indent="0" lvl="0" marL="0" marR="0" rtl="0" algn="l">
                        <a:lnSpc>
                          <a:spcPct val="100000"/>
                        </a:lnSpc>
                        <a:spcBef>
                          <a:spcPts val="0"/>
                        </a:spcBef>
                        <a:spcAft>
                          <a:spcPts val="0"/>
                        </a:spcAft>
                        <a:buClr>
                          <a:schemeClr val="dk1"/>
                        </a:buClr>
                        <a:buSzPts val="1100"/>
                        <a:buFont typeface="Arial"/>
                        <a:buNone/>
                      </a:pPr>
                      <a:r>
                        <a:rPr lang="de-DE" sz="1400" u="none" cap="none" strike="noStrike">
                          <a:solidFill>
                            <a:schemeClr val="dk1"/>
                          </a:solidFill>
                        </a:rPr>
                        <a:t>z.B. durch einschränken und teilen</a:t>
                      </a:r>
                      <a:endParaRPr sz="1400" u="none" cap="none" strike="noStrike"/>
                    </a:p>
                  </a:txBody>
                  <a:tcPr marT="91425" marB="91425" marR="91425" marL="91425">
                    <a:lnL cap="flat" cmpd="sng" w="9525">
                      <a:solidFill>
                        <a:srgbClr val="4E8F00"/>
                      </a:solidFill>
                      <a:prstDash val="solid"/>
                      <a:round/>
                      <a:headEnd len="sm" w="sm" type="none"/>
                      <a:tailEnd len="sm" w="sm" type="none"/>
                    </a:lnL>
                    <a:lnR cap="flat" cmpd="sng" w="9525">
                      <a:solidFill>
                        <a:srgbClr val="4E8F00"/>
                      </a:solidFill>
                      <a:prstDash val="solid"/>
                      <a:round/>
                      <a:headEnd len="sm" w="sm" type="none"/>
                      <a:tailEnd len="sm" w="sm" type="none"/>
                    </a:lnR>
                    <a:lnT cap="flat" cmpd="sng" w="9525">
                      <a:solidFill>
                        <a:srgbClr val="4E8F00"/>
                      </a:solidFill>
                      <a:prstDash val="solid"/>
                      <a:round/>
                      <a:headEnd len="sm" w="sm" type="none"/>
                      <a:tailEnd len="sm" w="sm" type="none"/>
                    </a:lnT>
                    <a:lnB cap="flat" cmpd="sng" w="9525">
                      <a:solidFill>
                        <a:srgbClr val="4E8F00"/>
                      </a:solidFill>
                      <a:prstDash val="solid"/>
                      <a:round/>
                      <a:headEnd len="sm" w="sm" type="none"/>
                      <a:tailEnd len="sm" w="sm" type="none"/>
                    </a:lnB>
                  </a:tcPr>
                </a:tc>
              </a:tr>
            </a:tbl>
          </a:graphicData>
        </a:graphic>
      </p:graphicFrame>
      <p:pic>
        <p:nvPicPr>
          <p:cNvPr id="205" name="Google Shape;205;g228584da1b7_0_604"/>
          <p:cNvPicPr preferRelativeResize="0"/>
          <p:nvPr/>
        </p:nvPicPr>
        <p:blipFill rotWithShape="1">
          <a:blip r:embed="rId3">
            <a:alphaModFix/>
          </a:blip>
          <a:srcRect b="27024" l="60383" r="21373" t="40921"/>
          <a:stretch/>
        </p:blipFill>
        <p:spPr>
          <a:xfrm>
            <a:off x="6601061" y="1432275"/>
            <a:ext cx="1094400" cy="1080000"/>
          </a:xfrm>
          <a:prstGeom prst="rect">
            <a:avLst/>
          </a:prstGeom>
          <a:noFill/>
          <a:ln>
            <a:noFill/>
          </a:ln>
        </p:spPr>
      </p:pic>
      <p:pic>
        <p:nvPicPr>
          <p:cNvPr id="206" name="Google Shape;206;g228584da1b7_0_604"/>
          <p:cNvPicPr preferRelativeResize="0"/>
          <p:nvPr/>
        </p:nvPicPr>
        <p:blipFill rotWithShape="1">
          <a:blip r:embed="rId3">
            <a:alphaModFix/>
          </a:blip>
          <a:srcRect b="27024" l="40062" r="41257" t="40921"/>
          <a:stretch/>
        </p:blipFill>
        <p:spPr>
          <a:xfrm>
            <a:off x="3973181" y="1432275"/>
            <a:ext cx="1118820" cy="1080000"/>
          </a:xfrm>
          <a:prstGeom prst="rect">
            <a:avLst/>
          </a:prstGeom>
          <a:noFill/>
          <a:ln>
            <a:noFill/>
          </a:ln>
        </p:spPr>
      </p:pic>
      <p:pic>
        <p:nvPicPr>
          <p:cNvPr id="207" name="Google Shape;207;g228584da1b7_0_604"/>
          <p:cNvPicPr preferRelativeResize="0"/>
          <p:nvPr/>
        </p:nvPicPr>
        <p:blipFill rotWithShape="1">
          <a:blip r:embed="rId3">
            <a:alphaModFix/>
          </a:blip>
          <a:srcRect b="27024" l="20228" r="61578" t="40921"/>
          <a:stretch/>
        </p:blipFill>
        <p:spPr>
          <a:xfrm>
            <a:off x="1446216" y="1432281"/>
            <a:ext cx="1089762" cy="1080000"/>
          </a:xfrm>
          <a:prstGeom prst="rect">
            <a:avLst/>
          </a:prstGeom>
          <a:noFill/>
          <a:ln>
            <a:noFill/>
          </a:ln>
        </p:spPr>
      </p:pic>
      <p:sp>
        <p:nvSpPr>
          <p:cNvPr id="208" name="Google Shape;208;g228584da1b7_0_604"/>
          <p:cNvSpPr/>
          <p:nvPr/>
        </p:nvSpPr>
        <p:spPr>
          <a:xfrm>
            <a:off x="7962250" y="1432275"/>
            <a:ext cx="4080000" cy="4633500"/>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0" lIns="0" spcFirstLastPara="1" rIns="0" wrap="square" tIns="0">
            <a:noAutofit/>
          </a:bodyPr>
          <a:lstStyle/>
          <a:p>
            <a:pPr indent="-114300" lvl="0" marL="89999" marR="0" rtl="0" algn="l">
              <a:lnSpc>
                <a:spcPct val="100000"/>
              </a:lnSpc>
              <a:spcBef>
                <a:spcPts val="0"/>
              </a:spcBef>
              <a:spcAft>
                <a:spcPts val="0"/>
              </a:spcAft>
              <a:buClr>
                <a:srgbClr val="941651"/>
              </a:buClr>
              <a:buSzPts val="1800"/>
              <a:buFont typeface="Arial"/>
              <a:buChar char="•"/>
            </a:pPr>
            <a:r>
              <a:rPr b="0" i="0" lang="de-DE" sz="1800" u="none" cap="none" strike="noStrike">
                <a:solidFill>
                  <a:srgbClr val="C00000"/>
                </a:solidFill>
                <a:latin typeface="Arial"/>
                <a:ea typeface="Arial"/>
                <a:cs typeface="Arial"/>
                <a:sym typeface="Arial"/>
              </a:rPr>
              <a:t>Welche Möglichkeiten konsistent zu produzieren, sehen Sie in Ihrem Betrieb?</a:t>
            </a:r>
            <a:endParaRPr b="0" i="0" sz="1400" u="none" cap="none" strike="noStrike">
              <a:solidFill>
                <a:srgbClr val="000000"/>
              </a:solidFill>
              <a:latin typeface="Arial"/>
              <a:ea typeface="Arial"/>
              <a:cs typeface="Arial"/>
              <a:sym typeface="Arial"/>
            </a:endParaRPr>
          </a:p>
          <a:p>
            <a:pPr indent="-114300" lvl="0" marL="89999" marR="0" rtl="0" algn="l">
              <a:lnSpc>
                <a:spcPct val="100000"/>
              </a:lnSpc>
              <a:spcBef>
                <a:spcPts val="0"/>
              </a:spcBef>
              <a:spcAft>
                <a:spcPts val="0"/>
              </a:spcAft>
              <a:buClr>
                <a:srgbClr val="941651"/>
              </a:buClr>
              <a:buSzPts val="1800"/>
              <a:buFont typeface="Arial"/>
              <a:buChar char="•"/>
            </a:pPr>
            <a:r>
              <a:rPr b="0" i="0" lang="de-DE" sz="1800" u="none" cap="none" strike="noStrike">
                <a:solidFill>
                  <a:srgbClr val="C00000"/>
                </a:solidFill>
                <a:latin typeface="Arial"/>
                <a:ea typeface="Arial"/>
                <a:cs typeface="Arial"/>
                <a:sym typeface="Arial"/>
              </a:rPr>
              <a:t>Kennen Sie Produkte/Analysen, die mit unterschiedlichen Verfahren erzeugt werden können? Welches Verfahren ist nachhaltiger?</a:t>
            </a:r>
            <a:endParaRPr b="0" i="0" sz="1800" u="none" cap="none" strike="noStrike">
              <a:solidFill>
                <a:srgbClr val="C00000"/>
              </a:solidFill>
              <a:latin typeface="Arial"/>
              <a:ea typeface="Arial"/>
              <a:cs typeface="Arial"/>
              <a:sym typeface="Arial"/>
            </a:endParaRPr>
          </a:p>
          <a:p>
            <a:pPr indent="-114300" lvl="0" marL="89999" marR="0" rtl="0" algn="l">
              <a:lnSpc>
                <a:spcPct val="100000"/>
              </a:lnSpc>
              <a:spcBef>
                <a:spcPts val="0"/>
              </a:spcBef>
              <a:spcAft>
                <a:spcPts val="0"/>
              </a:spcAft>
              <a:buClr>
                <a:srgbClr val="941651"/>
              </a:buClr>
              <a:buSzPts val="1800"/>
              <a:buFont typeface="Arial"/>
              <a:buChar char="•"/>
            </a:pPr>
            <a:r>
              <a:rPr b="0" i="0" lang="de-DE" sz="1800" u="none" cap="none" strike="noStrike">
                <a:solidFill>
                  <a:srgbClr val="C00000"/>
                </a:solidFill>
                <a:latin typeface="Arial"/>
                <a:ea typeface="Arial"/>
                <a:cs typeface="Arial"/>
                <a:sym typeface="Arial"/>
              </a:rPr>
              <a:t>Auf welche Produkte könnten Sie im Sinne der Suffizienz verzichten? </a:t>
            </a:r>
            <a:endParaRPr b="0" i="0" sz="1800" u="none" cap="none" strike="noStrike">
              <a:solidFill>
                <a:srgbClr val="C00000"/>
              </a:solidFill>
              <a:latin typeface="Arial"/>
              <a:ea typeface="Arial"/>
              <a:cs typeface="Arial"/>
              <a:sym typeface="Arial"/>
            </a:endParaRPr>
          </a:p>
          <a:p>
            <a:pPr indent="-114300" lvl="0" marL="89999" marR="0" rtl="0" algn="l">
              <a:lnSpc>
                <a:spcPct val="100000"/>
              </a:lnSpc>
              <a:spcBef>
                <a:spcPts val="0"/>
              </a:spcBef>
              <a:spcAft>
                <a:spcPts val="0"/>
              </a:spcAft>
              <a:buClr>
                <a:srgbClr val="941651"/>
              </a:buClr>
              <a:buSzPts val="1800"/>
              <a:buFont typeface="Arial"/>
              <a:buChar char="•"/>
            </a:pPr>
            <a:r>
              <a:rPr b="0" i="0" lang="de-DE" sz="1800" u="none" cap="none" strike="noStrike">
                <a:solidFill>
                  <a:srgbClr val="C00000"/>
                </a:solidFill>
                <a:latin typeface="Arial"/>
                <a:ea typeface="Arial"/>
                <a:cs typeface="Arial"/>
                <a:sym typeface="Arial"/>
              </a:rPr>
              <a:t>Gibt es Produkte der Chemie- und Biotechnologie-Industrie, die Ihrer Meinung nach im Sinne der Nachhaltigkeit anders oder weniger produziert werden sollten?</a:t>
            </a:r>
            <a:endParaRPr b="0" i="0" sz="1800" u="none" cap="none" strike="noStrike">
              <a:solidFill>
                <a:srgbClr val="C00000"/>
              </a:solidFill>
              <a:latin typeface="Arial"/>
              <a:ea typeface="Arial"/>
              <a:cs typeface="Arial"/>
              <a:sym typeface="Arial"/>
            </a:endParaRPr>
          </a:p>
        </p:txBody>
      </p:sp>
      <p:sp>
        <p:nvSpPr>
          <p:cNvPr id="209" name="Google Shape;209;g228584da1b7_0_604"/>
          <p:cNvSpPr txBox="1"/>
          <p:nvPr>
            <p:ph idx="11" type="ftr"/>
          </p:nvPr>
        </p:nvSpPr>
        <p:spPr>
          <a:xfrm>
            <a:off x="720592" y="6258560"/>
            <a:ext cx="2541000" cy="5637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lang="de-DE" sz="1400"/>
              <a:t>Katrin Ludwig / Die Projektagentur BBNE</a:t>
            </a:r>
            <a:endParaRPr sz="14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7"/>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216" name="Google Shape;216;p7"/>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000000"/>
              </a:buClr>
              <a:buSzPts val="1800"/>
              <a:buFont typeface="Calibri"/>
              <a:buNone/>
            </a:pPr>
            <a:r>
              <a:rPr lang="de-DE">
                <a:solidFill>
                  <a:schemeClr val="dk1"/>
                </a:solidFill>
              </a:rPr>
              <a:t>Nachhaltigkeit und Wertschöpfungsketten:</a:t>
            </a:r>
            <a:br>
              <a:rPr lang="de-DE">
                <a:solidFill>
                  <a:schemeClr val="dk1"/>
                </a:solidFill>
              </a:rPr>
            </a:br>
            <a:r>
              <a:rPr lang="de-DE">
                <a:solidFill>
                  <a:schemeClr val="dk1"/>
                </a:solidFill>
              </a:rPr>
              <a:t>Sind (nur) Langstreckentransporte ein Problem?</a:t>
            </a:r>
            <a:endParaRPr/>
          </a:p>
        </p:txBody>
      </p:sp>
      <p:sp>
        <p:nvSpPr>
          <p:cNvPr id="217" name="Google Shape;217;p7"/>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p>
            <a:pPr indent="-233363" lvl="0" marL="233363" rtl="0" algn="l">
              <a:lnSpc>
                <a:spcPct val="110000"/>
              </a:lnSpc>
              <a:spcBef>
                <a:spcPts val="0"/>
              </a:spcBef>
              <a:spcAft>
                <a:spcPts val="0"/>
              </a:spcAft>
              <a:buClr>
                <a:srgbClr val="888888"/>
              </a:buClr>
              <a:buSzPts val="1200"/>
              <a:buNone/>
            </a:pPr>
            <a:r>
              <a:rPr lang="de-DE"/>
              <a:t>Eigene Berechnungen nach carboncare</a:t>
            </a:r>
            <a:endParaRPr/>
          </a:p>
        </p:txBody>
      </p:sp>
      <p:sp>
        <p:nvSpPr>
          <p:cNvPr id="218" name="Google Shape;218;p7"/>
          <p:cNvSpPr/>
          <p:nvPr/>
        </p:nvSpPr>
        <p:spPr>
          <a:xfrm>
            <a:off x="3060482" y="1467419"/>
            <a:ext cx="1792224" cy="950976"/>
          </a:xfrm>
          <a:prstGeom prst="roundRect">
            <a:avLst>
              <a:gd fmla="val 16667" name="adj"/>
            </a:avLst>
          </a:prstGeom>
          <a:solidFill>
            <a:schemeClr val="accent1"/>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de-DE" sz="1800" u="none" cap="none" strike="noStrike">
                <a:solidFill>
                  <a:schemeClr val="lt1"/>
                </a:solidFill>
                <a:latin typeface="Arial"/>
                <a:ea typeface="Arial"/>
                <a:cs typeface="Arial"/>
                <a:sym typeface="Arial"/>
              </a:rPr>
              <a:t>Von wo nach wo?</a:t>
            </a:r>
            <a:endParaRPr b="0" i="0" sz="1400" u="none" cap="none" strike="noStrike">
              <a:solidFill>
                <a:srgbClr val="000000"/>
              </a:solidFill>
              <a:latin typeface="Arial"/>
              <a:ea typeface="Arial"/>
              <a:cs typeface="Arial"/>
              <a:sym typeface="Arial"/>
            </a:endParaRPr>
          </a:p>
        </p:txBody>
      </p:sp>
      <p:sp>
        <p:nvSpPr>
          <p:cNvPr id="219" name="Google Shape;219;p7"/>
          <p:cNvSpPr/>
          <p:nvPr/>
        </p:nvSpPr>
        <p:spPr>
          <a:xfrm>
            <a:off x="5301244" y="1467419"/>
            <a:ext cx="2401824" cy="950976"/>
          </a:xfrm>
          <a:prstGeom prst="roundRect">
            <a:avLst>
              <a:gd fmla="val 16667" name="adj"/>
            </a:avLst>
          </a:prstGeom>
          <a:solidFill>
            <a:schemeClr val="accent1"/>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de-DE" sz="1800" u="none" cap="none" strike="noStrike">
                <a:solidFill>
                  <a:schemeClr val="lt1"/>
                </a:solidFill>
                <a:latin typeface="Arial"/>
                <a:ea typeface="Arial"/>
                <a:cs typeface="Arial"/>
                <a:sym typeface="Arial"/>
              </a:rPr>
              <a:t>Hamburg Hafen -</a:t>
            </a:r>
            <a:endParaRPr b="1" i="0" sz="18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1" i="0" lang="de-DE" sz="1800" u="none" cap="none" strike="noStrike">
                <a:solidFill>
                  <a:schemeClr val="lt1"/>
                </a:solidFill>
                <a:latin typeface="Arial"/>
                <a:ea typeface="Arial"/>
                <a:cs typeface="Arial"/>
                <a:sym typeface="Arial"/>
              </a:rPr>
              <a:t>New York Hafen</a:t>
            </a:r>
            <a:endParaRPr b="1" i="0" sz="1800" u="none" cap="none" strike="noStrike">
              <a:solidFill>
                <a:schemeClr val="lt1"/>
              </a:solidFill>
              <a:latin typeface="Arial"/>
              <a:ea typeface="Arial"/>
              <a:cs typeface="Arial"/>
              <a:sym typeface="Arial"/>
            </a:endParaRPr>
          </a:p>
        </p:txBody>
      </p:sp>
      <p:sp>
        <p:nvSpPr>
          <p:cNvPr id="220" name="Google Shape;220;p7"/>
          <p:cNvSpPr/>
          <p:nvPr/>
        </p:nvSpPr>
        <p:spPr>
          <a:xfrm>
            <a:off x="8142700" y="1467419"/>
            <a:ext cx="3855197" cy="950976"/>
          </a:xfrm>
          <a:prstGeom prst="roundRect">
            <a:avLst>
              <a:gd fmla="val 16667" name="adj"/>
            </a:avLst>
          </a:prstGeom>
          <a:solidFill>
            <a:schemeClr val="accent1"/>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342900" lvl="0" marL="457200" marR="0" rtl="0" algn="ctr">
              <a:lnSpc>
                <a:spcPct val="100000"/>
              </a:lnSpc>
              <a:spcBef>
                <a:spcPts val="0"/>
              </a:spcBef>
              <a:spcAft>
                <a:spcPts val="0"/>
              </a:spcAft>
              <a:buClr>
                <a:schemeClr val="lt1"/>
              </a:buClr>
              <a:buSzPts val="1800"/>
              <a:buFont typeface="Arial"/>
              <a:buAutoNum type="arabicParenBoth"/>
            </a:pPr>
            <a:r>
              <a:rPr b="1" i="0" lang="de-DE" sz="1800" u="none" cap="none" strike="noStrike">
                <a:solidFill>
                  <a:schemeClr val="lt1"/>
                </a:solidFill>
                <a:latin typeface="Arial"/>
                <a:ea typeface="Arial"/>
                <a:cs typeface="Arial"/>
                <a:sym typeface="Arial"/>
              </a:rPr>
              <a:t>Ludwigshafen - Hamburg</a:t>
            </a:r>
            <a:endParaRPr b="1" i="0" sz="1800" u="none" cap="none" strike="noStrike">
              <a:solidFill>
                <a:schemeClr val="lt1"/>
              </a:solidFill>
              <a:latin typeface="Arial"/>
              <a:ea typeface="Arial"/>
              <a:cs typeface="Arial"/>
              <a:sym typeface="Arial"/>
            </a:endParaRPr>
          </a:p>
          <a:p>
            <a:pPr indent="-342900" lvl="0" marL="457200" marR="0" rtl="0" algn="ctr">
              <a:lnSpc>
                <a:spcPct val="100000"/>
              </a:lnSpc>
              <a:spcBef>
                <a:spcPts val="0"/>
              </a:spcBef>
              <a:spcAft>
                <a:spcPts val="0"/>
              </a:spcAft>
              <a:buClr>
                <a:schemeClr val="lt1"/>
              </a:buClr>
              <a:buSzPts val="1800"/>
              <a:buFont typeface="Arial"/>
              <a:buAutoNum type="arabicParenBoth"/>
            </a:pPr>
            <a:r>
              <a:rPr b="1" i="0" lang="de-DE" sz="1800" u="none" cap="none" strike="noStrike">
                <a:solidFill>
                  <a:schemeClr val="lt1"/>
                </a:solidFill>
                <a:latin typeface="Arial"/>
                <a:ea typeface="Arial"/>
                <a:cs typeface="Arial"/>
                <a:sym typeface="Arial"/>
              </a:rPr>
              <a:t>New York - Pittsburgh</a:t>
            </a:r>
            <a:endParaRPr b="1" i="0" sz="1800" u="none" cap="none" strike="noStrike">
              <a:solidFill>
                <a:schemeClr val="lt1"/>
              </a:solidFill>
              <a:latin typeface="Arial"/>
              <a:ea typeface="Arial"/>
              <a:cs typeface="Arial"/>
              <a:sym typeface="Arial"/>
            </a:endParaRPr>
          </a:p>
        </p:txBody>
      </p:sp>
      <p:sp>
        <p:nvSpPr>
          <p:cNvPr id="221" name="Google Shape;221;p7"/>
          <p:cNvSpPr/>
          <p:nvPr/>
        </p:nvSpPr>
        <p:spPr>
          <a:xfrm>
            <a:off x="3060482" y="2639883"/>
            <a:ext cx="1792224" cy="950976"/>
          </a:xfrm>
          <a:prstGeom prst="roundRect">
            <a:avLst>
              <a:gd fmla="val 16667" name="adj"/>
            </a:avLst>
          </a:prstGeom>
          <a:solidFill>
            <a:schemeClr val="accent1"/>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de-DE" sz="1800" u="none" cap="none" strike="noStrike">
                <a:solidFill>
                  <a:schemeClr val="lt1"/>
                </a:solidFill>
                <a:latin typeface="Arial"/>
                <a:ea typeface="Arial"/>
                <a:cs typeface="Arial"/>
                <a:sym typeface="Arial"/>
              </a:rPr>
              <a:t>Gewicht</a:t>
            </a:r>
            <a:endParaRPr b="0" i="0" sz="1400" u="none" cap="none" strike="noStrike">
              <a:solidFill>
                <a:srgbClr val="000000"/>
              </a:solidFill>
              <a:latin typeface="Arial"/>
              <a:ea typeface="Arial"/>
              <a:cs typeface="Arial"/>
              <a:sym typeface="Arial"/>
            </a:endParaRPr>
          </a:p>
        </p:txBody>
      </p:sp>
      <p:sp>
        <p:nvSpPr>
          <p:cNvPr id="222" name="Google Shape;222;p7"/>
          <p:cNvSpPr/>
          <p:nvPr/>
        </p:nvSpPr>
        <p:spPr>
          <a:xfrm>
            <a:off x="5301250" y="2510850"/>
            <a:ext cx="2401800" cy="1206900"/>
          </a:xfrm>
          <a:prstGeom prst="roundRect">
            <a:avLst>
              <a:gd fmla="val 16667" name="adj"/>
            </a:avLst>
          </a:prstGeom>
          <a:solidFill>
            <a:schemeClr val="accent1"/>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de-DE" sz="1800" u="none" cap="none" strike="noStrike">
                <a:solidFill>
                  <a:schemeClr val="lt1"/>
                </a:solidFill>
                <a:latin typeface="Arial"/>
                <a:ea typeface="Arial"/>
                <a:cs typeface="Arial"/>
                <a:sym typeface="Arial"/>
              </a:rPr>
              <a:t>22 t Chemikalien in 20 Fuß-Container, ca. 25 t Gesamtgewicht</a:t>
            </a:r>
            <a:endParaRPr b="0" i="0" sz="1400" u="none" cap="none" strike="noStrike">
              <a:solidFill>
                <a:srgbClr val="000000"/>
              </a:solidFill>
              <a:latin typeface="Arial"/>
              <a:ea typeface="Arial"/>
              <a:cs typeface="Arial"/>
              <a:sym typeface="Arial"/>
            </a:endParaRPr>
          </a:p>
        </p:txBody>
      </p:sp>
      <p:sp>
        <p:nvSpPr>
          <p:cNvPr id="223" name="Google Shape;223;p7"/>
          <p:cNvSpPr/>
          <p:nvPr/>
        </p:nvSpPr>
        <p:spPr>
          <a:xfrm>
            <a:off x="8142700" y="2639883"/>
            <a:ext cx="3855197" cy="950976"/>
          </a:xfrm>
          <a:prstGeom prst="roundRect">
            <a:avLst>
              <a:gd fmla="val 16667" name="adj"/>
            </a:avLst>
          </a:prstGeom>
          <a:solidFill>
            <a:schemeClr val="accent1"/>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de-DE" sz="1800" u="none" cap="none" strike="noStrike">
                <a:solidFill>
                  <a:schemeClr val="lt1"/>
                </a:solidFill>
                <a:latin typeface="Arial"/>
                <a:ea typeface="Arial"/>
                <a:cs typeface="Arial"/>
                <a:sym typeface="Arial"/>
              </a:rPr>
              <a:t>40 t Lkw:  </a:t>
            </a:r>
            <a:br>
              <a:rPr b="0" i="0" lang="de-DE" sz="1800" u="none" cap="none" strike="noStrike">
                <a:solidFill>
                  <a:schemeClr val="lt1"/>
                </a:solidFill>
                <a:latin typeface="Arial"/>
                <a:ea typeface="Arial"/>
                <a:cs typeface="Arial"/>
                <a:sym typeface="Arial"/>
              </a:rPr>
            </a:br>
            <a:r>
              <a:rPr b="0" i="0" lang="de-DE" sz="1800" u="none" cap="none" strike="noStrike">
                <a:solidFill>
                  <a:schemeClr val="lt1"/>
                </a:solidFill>
                <a:latin typeface="Arial"/>
                <a:ea typeface="Arial"/>
                <a:cs typeface="Arial"/>
                <a:sym typeface="Arial"/>
              </a:rPr>
              <a:t>18 t Fahrzeug, 22 t Chemikalien</a:t>
            </a:r>
            <a:endParaRPr b="0" i="0" sz="1400" u="none" cap="none" strike="noStrike">
              <a:solidFill>
                <a:srgbClr val="000000"/>
              </a:solidFill>
              <a:latin typeface="Arial"/>
              <a:ea typeface="Arial"/>
              <a:cs typeface="Arial"/>
              <a:sym typeface="Arial"/>
            </a:endParaRPr>
          </a:p>
        </p:txBody>
      </p:sp>
      <p:sp>
        <p:nvSpPr>
          <p:cNvPr id="224" name="Google Shape;224;p7"/>
          <p:cNvSpPr/>
          <p:nvPr/>
        </p:nvSpPr>
        <p:spPr>
          <a:xfrm>
            <a:off x="3060482" y="3812347"/>
            <a:ext cx="1792224" cy="950976"/>
          </a:xfrm>
          <a:prstGeom prst="roundRect">
            <a:avLst>
              <a:gd fmla="val 16667" name="adj"/>
            </a:avLst>
          </a:prstGeom>
          <a:solidFill>
            <a:schemeClr val="accent1"/>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de-DE" sz="1800" u="none" cap="none" strike="noStrike">
                <a:solidFill>
                  <a:schemeClr val="lt1"/>
                </a:solidFill>
                <a:latin typeface="Arial"/>
                <a:ea typeface="Arial"/>
                <a:cs typeface="Arial"/>
                <a:sym typeface="Arial"/>
              </a:rPr>
              <a:t>Transport- distanz</a:t>
            </a:r>
            <a:endParaRPr b="0" i="0" sz="1400" u="none" cap="none" strike="noStrike">
              <a:solidFill>
                <a:srgbClr val="000000"/>
              </a:solidFill>
              <a:latin typeface="Arial"/>
              <a:ea typeface="Arial"/>
              <a:cs typeface="Arial"/>
              <a:sym typeface="Arial"/>
            </a:endParaRPr>
          </a:p>
        </p:txBody>
      </p:sp>
      <p:sp>
        <p:nvSpPr>
          <p:cNvPr id="225" name="Google Shape;225;p7"/>
          <p:cNvSpPr/>
          <p:nvPr/>
        </p:nvSpPr>
        <p:spPr>
          <a:xfrm>
            <a:off x="5301244" y="3812347"/>
            <a:ext cx="2401824" cy="950976"/>
          </a:xfrm>
          <a:prstGeom prst="roundRect">
            <a:avLst>
              <a:gd fmla="val 16667" name="adj"/>
            </a:avLst>
          </a:prstGeom>
          <a:solidFill>
            <a:schemeClr val="accent1"/>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de-DE" sz="1800" u="none" cap="none" strike="noStrike">
                <a:solidFill>
                  <a:srgbClr val="FFC000"/>
                </a:solidFill>
                <a:latin typeface="Arial"/>
                <a:ea typeface="Arial"/>
                <a:cs typeface="Arial"/>
                <a:sym typeface="Arial"/>
              </a:rPr>
              <a:t>6.700 km</a:t>
            </a:r>
            <a:endParaRPr b="0" i="0" sz="1400" u="none" cap="none" strike="noStrike">
              <a:solidFill>
                <a:srgbClr val="FFC000"/>
              </a:solidFill>
              <a:latin typeface="Arial"/>
              <a:ea typeface="Arial"/>
              <a:cs typeface="Arial"/>
              <a:sym typeface="Arial"/>
            </a:endParaRPr>
          </a:p>
        </p:txBody>
      </p:sp>
      <p:sp>
        <p:nvSpPr>
          <p:cNvPr id="226" name="Google Shape;226;p7"/>
          <p:cNvSpPr/>
          <p:nvPr/>
        </p:nvSpPr>
        <p:spPr>
          <a:xfrm>
            <a:off x="8142700" y="3812347"/>
            <a:ext cx="3855197" cy="950976"/>
          </a:xfrm>
          <a:prstGeom prst="roundRect">
            <a:avLst>
              <a:gd fmla="val 16667" name="adj"/>
            </a:avLst>
          </a:prstGeom>
          <a:solidFill>
            <a:schemeClr val="accent1"/>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de-DE" sz="1800" u="none" cap="none" strike="noStrike">
                <a:solidFill>
                  <a:schemeClr val="lt1"/>
                </a:solidFill>
                <a:latin typeface="Arial"/>
                <a:ea typeface="Arial"/>
                <a:cs typeface="Arial"/>
                <a:sym typeface="Arial"/>
              </a:rPr>
              <a:t>2 * 650 km = </a:t>
            </a:r>
            <a:r>
              <a:rPr b="1" i="0" lang="de-DE" sz="1800" u="none" cap="none" strike="noStrike">
                <a:solidFill>
                  <a:srgbClr val="FFC000"/>
                </a:solidFill>
                <a:latin typeface="Arial"/>
                <a:ea typeface="Arial"/>
                <a:cs typeface="Arial"/>
                <a:sym typeface="Arial"/>
              </a:rPr>
              <a:t>1.300 km</a:t>
            </a:r>
            <a:endParaRPr b="0" i="0" sz="1400" u="none" cap="none" strike="noStrike">
              <a:solidFill>
                <a:srgbClr val="FFC000"/>
              </a:solidFill>
              <a:latin typeface="Arial"/>
              <a:ea typeface="Arial"/>
              <a:cs typeface="Arial"/>
              <a:sym typeface="Arial"/>
            </a:endParaRPr>
          </a:p>
        </p:txBody>
      </p:sp>
      <p:sp>
        <p:nvSpPr>
          <p:cNvPr id="227" name="Google Shape;227;p7"/>
          <p:cNvSpPr/>
          <p:nvPr/>
        </p:nvSpPr>
        <p:spPr>
          <a:xfrm>
            <a:off x="3060482" y="4977283"/>
            <a:ext cx="1792224" cy="950976"/>
          </a:xfrm>
          <a:prstGeom prst="roundRect">
            <a:avLst>
              <a:gd fmla="val 16667" name="adj"/>
            </a:avLst>
          </a:prstGeom>
          <a:solidFill>
            <a:schemeClr val="accent1"/>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de-DE" sz="1800" u="none" cap="none" strike="noStrike">
                <a:solidFill>
                  <a:schemeClr val="lt1"/>
                </a:solidFill>
                <a:latin typeface="Arial"/>
                <a:ea typeface="Arial"/>
                <a:cs typeface="Arial"/>
                <a:sym typeface="Arial"/>
              </a:rPr>
              <a:t>Emissionen für den Transport</a:t>
            </a:r>
            <a:endParaRPr b="0" i="0" sz="1400" u="none" cap="none" strike="noStrike">
              <a:solidFill>
                <a:srgbClr val="000000"/>
              </a:solidFill>
              <a:latin typeface="Arial"/>
              <a:ea typeface="Arial"/>
              <a:cs typeface="Arial"/>
              <a:sym typeface="Arial"/>
            </a:endParaRPr>
          </a:p>
        </p:txBody>
      </p:sp>
      <p:sp>
        <p:nvSpPr>
          <p:cNvPr id="228" name="Google Shape;228;p7"/>
          <p:cNvSpPr/>
          <p:nvPr/>
        </p:nvSpPr>
        <p:spPr>
          <a:xfrm>
            <a:off x="5301244" y="4977283"/>
            <a:ext cx="2401824" cy="950976"/>
          </a:xfrm>
          <a:prstGeom prst="roundRect">
            <a:avLst>
              <a:gd fmla="val 16667" name="adj"/>
            </a:avLst>
          </a:prstGeom>
          <a:solidFill>
            <a:schemeClr val="accent1"/>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1" i="0" lang="de-DE" sz="2000" u="none" cap="none" strike="noStrike">
                <a:solidFill>
                  <a:srgbClr val="FFC000"/>
                </a:solidFill>
                <a:latin typeface="Arial"/>
                <a:ea typeface="Arial"/>
                <a:cs typeface="Arial"/>
                <a:sym typeface="Arial"/>
              </a:rPr>
              <a:t>Schiff: 2,8 t CO2-Äq (17 g/t*km)</a:t>
            </a:r>
            <a:endParaRPr b="0" i="0" sz="1400" u="none" cap="none" strike="noStrike">
              <a:solidFill>
                <a:srgbClr val="FFC000"/>
              </a:solidFill>
              <a:latin typeface="Arial"/>
              <a:ea typeface="Arial"/>
              <a:cs typeface="Arial"/>
              <a:sym typeface="Arial"/>
            </a:endParaRPr>
          </a:p>
        </p:txBody>
      </p:sp>
      <p:sp>
        <p:nvSpPr>
          <p:cNvPr id="229" name="Google Shape;229;p7"/>
          <p:cNvSpPr/>
          <p:nvPr/>
        </p:nvSpPr>
        <p:spPr>
          <a:xfrm>
            <a:off x="8142700" y="4977283"/>
            <a:ext cx="3855197" cy="950976"/>
          </a:xfrm>
          <a:prstGeom prst="roundRect">
            <a:avLst>
              <a:gd fmla="val 16667" name="adj"/>
            </a:avLst>
          </a:prstGeom>
          <a:solidFill>
            <a:schemeClr val="accent1"/>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1" i="0" lang="de-DE" sz="2000" u="none" cap="none" strike="noStrike">
                <a:solidFill>
                  <a:srgbClr val="FFC000"/>
                </a:solidFill>
                <a:latin typeface="Arial"/>
                <a:ea typeface="Arial"/>
                <a:cs typeface="Arial"/>
                <a:sym typeface="Arial"/>
              </a:rPr>
              <a:t>LKW: 3,5 t CO2-Äq </a:t>
            </a:r>
            <a:br>
              <a:rPr b="1" i="0" lang="de-DE" sz="2000" u="none" cap="none" strike="noStrike">
                <a:solidFill>
                  <a:srgbClr val="FFC000"/>
                </a:solidFill>
                <a:latin typeface="Arial"/>
                <a:ea typeface="Arial"/>
                <a:cs typeface="Arial"/>
                <a:sym typeface="Arial"/>
              </a:rPr>
            </a:br>
            <a:r>
              <a:rPr b="1" i="0" lang="de-DE" sz="2000" u="none" cap="none" strike="noStrike">
                <a:solidFill>
                  <a:srgbClr val="FFC000"/>
                </a:solidFill>
                <a:latin typeface="Arial"/>
                <a:ea typeface="Arial"/>
                <a:cs typeface="Arial"/>
                <a:sym typeface="Arial"/>
              </a:rPr>
              <a:t>(68 g/t*km)</a:t>
            </a:r>
            <a:endParaRPr b="0" i="0" sz="1400" u="none" cap="none" strike="noStrike">
              <a:solidFill>
                <a:srgbClr val="FFC000"/>
              </a:solidFill>
              <a:latin typeface="Arial"/>
              <a:ea typeface="Arial"/>
              <a:cs typeface="Arial"/>
              <a:sym typeface="Arial"/>
            </a:endParaRPr>
          </a:p>
        </p:txBody>
      </p:sp>
      <p:sp>
        <p:nvSpPr>
          <p:cNvPr id="230" name="Google Shape;230;p7"/>
          <p:cNvSpPr/>
          <p:nvPr/>
        </p:nvSpPr>
        <p:spPr>
          <a:xfrm>
            <a:off x="4926577" y="1629613"/>
            <a:ext cx="348916" cy="3423935"/>
          </a:xfrm>
          <a:prstGeom prst="downArrow">
            <a:avLst>
              <a:gd fmla="val 50000" name="adj1"/>
              <a:gd fmla="val 50000" name="adj2"/>
            </a:avLst>
          </a:prstGeom>
          <a:solidFill>
            <a:schemeClr val="accent1"/>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31" name="Google Shape;231;p7"/>
          <p:cNvSpPr/>
          <p:nvPr/>
        </p:nvSpPr>
        <p:spPr>
          <a:xfrm>
            <a:off x="7719912" y="1663024"/>
            <a:ext cx="348916" cy="3482505"/>
          </a:xfrm>
          <a:prstGeom prst="downArrow">
            <a:avLst>
              <a:gd fmla="val 50000" name="adj1"/>
              <a:gd fmla="val 50000" name="adj2"/>
            </a:avLst>
          </a:prstGeom>
          <a:solidFill>
            <a:schemeClr val="accent1"/>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32" name="Google Shape;232;p7"/>
          <p:cNvSpPr/>
          <p:nvPr/>
        </p:nvSpPr>
        <p:spPr>
          <a:xfrm>
            <a:off x="7359048" y="5301982"/>
            <a:ext cx="1184976" cy="735804"/>
          </a:xfrm>
          <a:prstGeom prst="cloud">
            <a:avLst/>
          </a:prstGeom>
          <a:solidFill>
            <a:srgbClr val="A5A5A5"/>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33" name="Google Shape;233;p7"/>
          <p:cNvSpPr/>
          <p:nvPr/>
        </p:nvSpPr>
        <p:spPr>
          <a:xfrm>
            <a:off x="119600" y="1737575"/>
            <a:ext cx="2761500" cy="4043400"/>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10000"/>
              </a:lnSpc>
              <a:spcBef>
                <a:spcPts val="0"/>
              </a:spcBef>
              <a:spcAft>
                <a:spcPts val="0"/>
              </a:spcAft>
              <a:buClr>
                <a:srgbClr val="000000"/>
              </a:buClr>
              <a:buSzPts val="2000"/>
              <a:buFont typeface="Arial"/>
              <a:buNone/>
            </a:pPr>
            <a:r>
              <a:rPr b="0" i="0" lang="de-DE" sz="1800" u="none" cap="none" strike="noStrike">
                <a:solidFill>
                  <a:srgbClr val="C00000"/>
                </a:solidFill>
                <a:latin typeface="Arial"/>
                <a:ea typeface="Arial"/>
                <a:cs typeface="Arial"/>
                <a:sym typeface="Arial"/>
              </a:rPr>
              <a:t>Berechnen Sie die Emissionen des Transports per LKW eines Produktes, welches Sie aus einem anderen EU-Land oder Asien beziehen. Vergleichen Sie dies, mit Ihren Lieferprozessen zu Ihren Kunden.</a:t>
            </a:r>
            <a:endParaRPr b="0" i="0" sz="1200" u="none" cap="none" strike="noStrike">
              <a:solidFill>
                <a:srgbClr val="C00000"/>
              </a:solidFill>
              <a:latin typeface="Arial"/>
              <a:ea typeface="Arial"/>
              <a:cs typeface="Arial"/>
              <a:sym typeface="Arial"/>
            </a:endParaRPr>
          </a:p>
        </p:txBody>
      </p:sp>
      <p:sp>
        <p:nvSpPr>
          <p:cNvPr id="234" name="Google Shape;234;p7"/>
          <p:cNvSpPr txBox="1"/>
          <p:nvPr>
            <p:ph idx="11" type="ftr"/>
          </p:nvPr>
        </p:nvSpPr>
        <p:spPr>
          <a:xfrm>
            <a:off x="720592" y="6258560"/>
            <a:ext cx="2541000" cy="5637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lang="de-DE" sz="1400"/>
              <a:t>Katrin Ludwig / Die Projektagentur BBNE</a:t>
            </a:r>
            <a:endParaRPr sz="1400"/>
          </a:p>
        </p:txBody>
      </p:sp>
      <p:sp>
        <p:nvSpPr>
          <p:cNvPr id="235" name="Google Shape;235;p7"/>
          <p:cNvSpPr txBox="1"/>
          <p:nvPr>
            <p:ph idx="1"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Font typeface="Arial"/>
              <a:buNone/>
            </a:pPr>
            <a:r>
              <a:rPr lang="de-DE"/>
              <a:t>Biologielaborant/Biologielaborantin</a:t>
            </a:r>
            <a:endParaRPr/>
          </a:p>
          <a:p>
            <a:pPr indent="-35999" lvl="0" marL="35999" rtl="0" algn="l">
              <a:lnSpc>
                <a:spcPct val="110000"/>
              </a:lnSpc>
              <a:spcBef>
                <a:spcPts val="0"/>
              </a:spcBef>
              <a:spcAft>
                <a:spcPts val="0"/>
              </a:spcAft>
              <a:buSzPts val="1200"/>
              <a:buNone/>
            </a:pPr>
            <a:r>
              <a:rPr lang="de-DE"/>
              <a:t>Chemielaborant/Chemielaborantin</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g228584da1b7_0_230"/>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242" name="Google Shape;242;g228584da1b7_0_230"/>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Nachhaltigkeit und Kreislaufwirtschaft:</a:t>
            </a:r>
            <a:br>
              <a:rPr lang="de-DE"/>
            </a:br>
            <a:r>
              <a:rPr lang="de-DE"/>
              <a:t>Welche Handlungsfelder gibt es?</a:t>
            </a:r>
            <a:endParaRPr/>
          </a:p>
        </p:txBody>
      </p:sp>
      <p:sp>
        <p:nvSpPr>
          <p:cNvPr id="243" name="Google Shape;243;g228584da1b7_0_230"/>
          <p:cNvSpPr txBox="1"/>
          <p:nvPr>
            <p:ph idx="1"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chemeClr val="dk1"/>
              </a:buClr>
              <a:buSzPts val="1200"/>
              <a:buFont typeface="Arial"/>
              <a:buNone/>
            </a:pPr>
            <a:r>
              <a:rPr lang="de-DE"/>
              <a:t>Biologielaborant/Biologielaborantin</a:t>
            </a:r>
            <a:endParaRPr/>
          </a:p>
          <a:p>
            <a:pPr indent="-35999" lvl="0" marL="35999" rtl="0" algn="l">
              <a:lnSpc>
                <a:spcPct val="110000"/>
              </a:lnSpc>
              <a:spcBef>
                <a:spcPts val="0"/>
              </a:spcBef>
              <a:spcAft>
                <a:spcPts val="0"/>
              </a:spcAft>
              <a:buClr>
                <a:schemeClr val="dk1"/>
              </a:buClr>
              <a:buSzPts val="1200"/>
              <a:buNone/>
            </a:pPr>
            <a:r>
              <a:rPr lang="de-DE"/>
              <a:t>Chemielaborant/Chemielaborantin</a:t>
            </a:r>
            <a:endParaRPr/>
          </a:p>
        </p:txBody>
      </p:sp>
      <p:sp>
        <p:nvSpPr>
          <p:cNvPr id="244" name="Google Shape;244;g228584da1b7_0_230"/>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Quelle: BMWK 2022</a:t>
            </a:r>
            <a:endParaRPr/>
          </a:p>
        </p:txBody>
      </p:sp>
      <p:pic>
        <p:nvPicPr>
          <p:cNvPr id="245" name="Google Shape;245;g228584da1b7_0_230"/>
          <p:cNvPicPr preferRelativeResize="0"/>
          <p:nvPr/>
        </p:nvPicPr>
        <p:blipFill rotWithShape="1">
          <a:blip r:embed="rId3">
            <a:alphaModFix/>
          </a:blip>
          <a:srcRect b="0" l="0" r="0" t="0"/>
          <a:stretch/>
        </p:blipFill>
        <p:spPr>
          <a:xfrm>
            <a:off x="309751" y="1410369"/>
            <a:ext cx="5312570" cy="4689696"/>
          </a:xfrm>
          <a:prstGeom prst="rect">
            <a:avLst/>
          </a:prstGeom>
          <a:noFill/>
          <a:ln>
            <a:noFill/>
          </a:ln>
        </p:spPr>
      </p:pic>
      <p:sp>
        <p:nvSpPr>
          <p:cNvPr id="246" name="Google Shape;246;g228584da1b7_0_230"/>
          <p:cNvSpPr/>
          <p:nvPr/>
        </p:nvSpPr>
        <p:spPr>
          <a:xfrm>
            <a:off x="6617988" y="2266648"/>
            <a:ext cx="4797712" cy="2941145"/>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0" lIns="0" spcFirstLastPara="1" rIns="0" wrap="square" tIns="0">
            <a:noAutofit/>
          </a:bodyPr>
          <a:lstStyle/>
          <a:p>
            <a:pPr indent="-171450" lvl="0" marL="171450" marR="0" rtl="0" algn="l">
              <a:lnSpc>
                <a:spcPct val="100000"/>
              </a:lnSpc>
              <a:spcBef>
                <a:spcPts val="300"/>
              </a:spcBef>
              <a:spcAft>
                <a:spcPts val="0"/>
              </a:spcAft>
              <a:buClr>
                <a:srgbClr val="941651"/>
              </a:buClr>
              <a:buSzPts val="1800"/>
              <a:buFont typeface="Arial"/>
              <a:buChar char="•"/>
            </a:pPr>
            <a:r>
              <a:rPr b="0" i="0" lang="de-DE" sz="1800" u="none" cap="none" strike="noStrike">
                <a:solidFill>
                  <a:srgbClr val="C00000"/>
                </a:solidFill>
                <a:latin typeface="Arial"/>
                <a:ea typeface="Arial"/>
                <a:cs typeface="Arial"/>
                <a:sym typeface="Arial"/>
              </a:rPr>
              <a:t>In welchem Handlungsfeld kann Ihr Betrieb einen Beitrag zur Kreislaufwirtschaft leisten?</a:t>
            </a:r>
            <a:endParaRPr b="0" i="0" sz="1800" u="none" cap="none" strike="noStrike">
              <a:solidFill>
                <a:srgbClr val="C00000"/>
              </a:solidFill>
              <a:latin typeface="Arial"/>
              <a:ea typeface="Arial"/>
              <a:cs typeface="Arial"/>
              <a:sym typeface="Arial"/>
            </a:endParaRPr>
          </a:p>
          <a:p>
            <a:pPr indent="-171450" lvl="0" marL="171450" marR="0" rtl="0" algn="l">
              <a:lnSpc>
                <a:spcPct val="100000"/>
              </a:lnSpc>
              <a:spcBef>
                <a:spcPts val="600"/>
              </a:spcBef>
              <a:spcAft>
                <a:spcPts val="0"/>
              </a:spcAft>
              <a:buClr>
                <a:srgbClr val="941651"/>
              </a:buClr>
              <a:buSzPts val="1800"/>
              <a:buFont typeface="Arial"/>
              <a:buChar char="•"/>
            </a:pPr>
            <a:r>
              <a:rPr b="0" i="0" lang="de-DE" sz="1800" u="none" cap="none" strike="noStrike">
                <a:solidFill>
                  <a:srgbClr val="C00000"/>
                </a:solidFill>
                <a:latin typeface="Arial"/>
                <a:ea typeface="Arial"/>
                <a:cs typeface="Arial"/>
                <a:sym typeface="Arial"/>
              </a:rPr>
              <a:t>Wie kann Ihr Betrieb dazu beitragen die Mengen an Restabfall zu reduzieren? </a:t>
            </a:r>
            <a:endParaRPr b="0" i="0" sz="1800" u="none" cap="none" strike="noStrike">
              <a:solidFill>
                <a:srgbClr val="C00000"/>
              </a:solidFill>
              <a:latin typeface="Arial"/>
              <a:ea typeface="Arial"/>
              <a:cs typeface="Arial"/>
              <a:sym typeface="Arial"/>
            </a:endParaRPr>
          </a:p>
          <a:p>
            <a:pPr indent="-171450" lvl="0" marL="171450" marR="0" rtl="0" algn="l">
              <a:lnSpc>
                <a:spcPct val="100000"/>
              </a:lnSpc>
              <a:spcBef>
                <a:spcPts val="600"/>
              </a:spcBef>
              <a:spcAft>
                <a:spcPts val="300"/>
              </a:spcAft>
              <a:buClr>
                <a:srgbClr val="941651"/>
              </a:buClr>
              <a:buSzPts val="1800"/>
              <a:buFont typeface="Arial"/>
              <a:buChar char="•"/>
            </a:pPr>
            <a:r>
              <a:rPr b="0" i="0" lang="de-DE" sz="1800" u="none" cap="none" strike="noStrike">
                <a:solidFill>
                  <a:srgbClr val="C00000"/>
                </a:solidFill>
                <a:latin typeface="Arial"/>
                <a:ea typeface="Arial"/>
                <a:cs typeface="Arial"/>
                <a:sym typeface="Arial"/>
              </a:rPr>
              <a:t>Können Sie betriebliche Interessen nennen, die der Umsetzung einer Kreislaufwirtschaft entgegenstehen?</a:t>
            </a:r>
            <a:endParaRPr b="0" i="0" sz="1800" u="none" cap="none" strike="noStrike">
              <a:solidFill>
                <a:srgbClr val="C00000"/>
              </a:solidFill>
              <a:latin typeface="Arial"/>
              <a:ea typeface="Arial"/>
              <a:cs typeface="Arial"/>
              <a:sym typeface="Arial"/>
            </a:endParaRPr>
          </a:p>
        </p:txBody>
      </p:sp>
      <p:sp>
        <p:nvSpPr>
          <p:cNvPr id="247" name="Google Shape;247;g228584da1b7_0_230"/>
          <p:cNvSpPr txBox="1"/>
          <p:nvPr>
            <p:ph idx="11" type="ftr"/>
          </p:nvPr>
        </p:nvSpPr>
        <p:spPr>
          <a:xfrm>
            <a:off x="720592" y="6258560"/>
            <a:ext cx="2541000" cy="5637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lang="de-DE" sz="1400"/>
              <a:t>Katrin Ludwig / Die Projektagentur BBNE</a:t>
            </a:r>
            <a:endParaRPr sz="1400"/>
          </a:p>
        </p:txBody>
      </p:sp>
    </p:spTree>
  </p:cSld>
  <p:clrMapOvr>
    <a:masterClrMapping/>
  </p:clrMapOvr>
</p:sld>
</file>

<file path=ppt/theme/theme1.xml><?xml version="1.0" encoding="utf-8"?>
<a:theme xmlns:a="http://schemas.openxmlformats.org/drawingml/2006/main" xmlns:r="http://schemas.openxmlformats.org/officeDocument/2006/relationships"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a:themeElements>
    <a:clrScheme name="Warmes Blau">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2021-10-18T14:46:33Z</dcterms:created>
  <dc:creator>Microsoft Office User</dc:creator>
</cp:coreProperties>
</file>