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7099300" cy="10234600"/>
  <p:embeddedFontLst>
    <p:embeddedFont>
      <p:font typeface="Work Sans"/>
      <p:regular r:id="rId33"/>
      <p:bold r:id="rId34"/>
      <p:italic r:id="rId35"/>
      <p:boldItalic r:id="rId36"/>
    </p:embeddedFont>
    <p:embeddedFont>
      <p:font typeface="Merriweather"/>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41" roundtripDataSignature="AMtx7mhXAApyq0ZtKeg1dcQF++ZsLo1P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1B25DE-759F-4F1E-BE48-C350AD46BF23}">
  <a:tblStyle styleId="{7B1B25DE-759F-4F1E-BE48-C350AD46BF2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WorkSan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WorkSans-italic.fntdata"/><Relationship Id="rId12" Type="http://schemas.openxmlformats.org/officeDocument/2006/relationships/slide" Target="slides/slide6.xml"/><Relationship Id="rId34" Type="http://schemas.openxmlformats.org/officeDocument/2006/relationships/font" Target="fonts/WorkSans-bold.fntdata"/><Relationship Id="rId15" Type="http://schemas.openxmlformats.org/officeDocument/2006/relationships/slide" Target="slides/slide9.xml"/><Relationship Id="rId37" Type="http://schemas.openxmlformats.org/officeDocument/2006/relationships/font" Target="fonts/Merriweather-regular.fntdata"/><Relationship Id="rId14" Type="http://schemas.openxmlformats.org/officeDocument/2006/relationships/slide" Target="slides/slide8.xml"/><Relationship Id="rId36" Type="http://schemas.openxmlformats.org/officeDocument/2006/relationships/font" Target="fonts/WorkSans-boldItalic.fntdata"/><Relationship Id="rId17" Type="http://schemas.openxmlformats.org/officeDocument/2006/relationships/slide" Target="slides/slide11.xml"/><Relationship Id="rId39" Type="http://schemas.openxmlformats.org/officeDocument/2006/relationships/font" Target="fonts/Merriweather-italic.fntdata"/><Relationship Id="rId16" Type="http://schemas.openxmlformats.org/officeDocument/2006/relationships/slide" Target="slides/slide10.xml"/><Relationship Id="rId38" Type="http://schemas.openxmlformats.org/officeDocument/2006/relationships/font" Target="fonts/Merriweather-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4"/>
            <a:ext cx="3076364"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4"/>
            <a:ext cx="3076364"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7838" y="12779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925407"/>
            <a:ext cx="567944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4"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4.0/legalcode.de" TargetMode="External"/><Relationship Id="rId3" Type="http://schemas.openxmlformats.org/officeDocument/2006/relationships/hyperlink" Target="http://www.umweltbundesamt.de/sites/default/files/medien/1410/publikationen/2020_heizen_mit_holz_bf.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eker.de/fachinformationen/umgang-mit-regenwasser/article/das-konzept-der-schwammstadt-sponge-city-577.html" TargetMode="External"/><Relationship Id="rId3" Type="http://schemas.openxmlformats.org/officeDocument/2006/relationships/hyperlink" Target="https://www.umweltbundesamt.de/daten/flaeche-boden-land-oekosysteme/boden/bodenversiegelung#was-ist-bodenversiegelu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esse-blog.com/2021/10/28/alte-netze-hohe-wasserverluste/"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auer-engel.de/de/produktwelt/schmierstoffe-hydraulikfluessigkeiten-bis-12-2022" TargetMode="External"/><Relationship Id="rId3" Type="http://schemas.openxmlformats.org/officeDocument/2006/relationships/hyperlink" Target="https://www.tuvsud.com/de-de/dienstleistungen/auditierung-und-zertifizierung/energiemanagementsysteme/iso-50001" TargetMode="External"/><Relationship Id="rId4" Type="http://schemas.openxmlformats.org/officeDocument/2006/relationships/hyperlink" Target="https://worldsteel.org/steel-by-topic/sustainability/steel-recognition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amr.tv/de/blog/7-unterschatzte-vorteile-der-digitalisierung-im-unternehmen/" TargetMode="External"/><Relationship Id="rId3" Type="http://schemas.openxmlformats.org/officeDocument/2006/relationships/hyperlink" Target="https://www.flixcheck.de/vor-und-nachteile-digitalisieru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 Id="rId3" Type="http://schemas.openxmlformats.org/officeDocument/2006/relationships/hyperlink" Target="http://dpaq.de/fO8Dt" TargetMode="External"/><Relationship Id="rId4" Type="http://schemas.openxmlformats.org/officeDocument/2006/relationships/hyperlink" Target="https://www.destatis.de/DE/Themen/Gesellschaft-Umwelt/Umwelt/Abfallwirtschaft/_inhalt.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atis.de/DE/Themen/Gesellschaft-Umwelt/Umwelt/Abfallwirtschaft/Publikationen/Downloads-Abfallwirtschaft/abfallbilanz-pdf-5321001.pdf?__blob=publicationFile" TargetMode="External"/><Relationship Id="rId3" Type="http://schemas.openxmlformats.org/officeDocument/2006/relationships/hyperlink" Target="https://www.umweltbundesamt.de/sites/default/files/medien/publikation/long/4040.pdf" TargetMode="External"/><Relationship Id="rId4" Type="http://schemas.openxmlformats.org/officeDocument/2006/relationships/hyperlink" Target="https://kreislaufwirtschaft-bau.de/Download/Bericht-12.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umweltatlas/bauen-wohnen/wirkungen-bauen/energieverbrauch-bauen/wie-viel-energie-wird-fuer-bauen-benoetigt" TargetMode="External"/><Relationship Id="rId3" Type="http://schemas.openxmlformats.org/officeDocument/2006/relationships/hyperlink" Target="https://www.umweltbundesamt.de/umweltatlas/bauen-wohnen/wirkungen-bauen/energieverbrauch-bauen/wie-viel-energie-wird-fuer-bauen-benoetigt" TargetMode="External"/><Relationship Id="rId4" Type="http://schemas.openxmlformats.org/officeDocument/2006/relationships/hyperlink" Target="https://www.umweltbundesamt.de/sites/default/files/medien/1968/publikationen/co2-emissionsfaktoren_fur_fossile_brennstoffe_korrektur.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8:notes"/>
          <p:cNvSpPr/>
          <p:nvPr>
            <p:ph idx="2" type="sldImg"/>
          </p:nvPr>
        </p:nvSpPr>
        <p:spPr>
          <a:xfrm>
            <a:off x="477838" y="330200"/>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8: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77" name="Google Shape;77;p38:notes"/>
          <p:cNvSpPr txBox="1"/>
          <p:nvPr/>
        </p:nvSpPr>
        <p:spPr>
          <a:xfrm>
            <a:off x="479104" y="3992136"/>
            <a:ext cx="6141092" cy="6066264"/>
          </a:xfrm>
          <a:prstGeom prst="rect">
            <a:avLst/>
          </a:prstGeom>
          <a:noFill/>
          <a:ln>
            <a:noFill/>
          </a:ln>
        </p:spPr>
        <p:txBody>
          <a:bodyPr anchorCtr="0" anchor="t" bIns="47400" lIns="94825" spcFirstLastPara="1" rIns="94825" wrap="square" tIns="474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a:p>
          <a:p>
            <a:pPr indent="-171450" lvl="0" marL="1714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a:p>
          <a:p>
            <a:pPr indent="-171450" lvl="0" marL="1714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a:p>
          <a:p>
            <a:pPr indent="-171450" lvl="0" marL="1714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a:p>
          <a:p>
            <a:pPr indent="-171450" lvl="1" marL="6286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a:p>
          <a:p>
            <a:pPr indent="-171450" lvl="1" marL="6286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a:p>
          <a:p>
            <a:pPr indent="-171450" lvl="1" marL="6286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a:p>
          <a:p>
            <a:pPr indent="-171450" lvl="0" marL="1714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a:p>
          <a:p>
            <a:pPr indent="0" lvl="0" marL="0" marR="0" rtl="0" algn="l">
              <a:lnSpc>
                <a:spcPct val="100000"/>
              </a:lnSpc>
              <a:spcBef>
                <a:spcPts val="6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78" name="Google Shape;78;p38:notes"/>
          <p:cNvSpPr txBox="1"/>
          <p:nvPr>
            <p:ph idx="1" type="body"/>
          </p:nvPr>
        </p:nvSpPr>
        <p:spPr>
          <a:xfrm>
            <a:off x="709930" y="4925407"/>
            <a:ext cx="5679440" cy="4606660"/>
          </a:xfrm>
          <a:prstGeom prst="rect">
            <a:avLst/>
          </a:prstGeom>
        </p:spPr>
        <p:txBody>
          <a:bodyPr anchorCtr="0" anchor="t" bIns="47400" lIns="94825" spcFirstLastPara="1" rIns="94825" wrap="square" tIns="474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6da99438ff_0_994:notes"/>
          <p:cNvSpPr/>
          <p:nvPr>
            <p:ph idx="2" type="sldImg"/>
          </p:nvPr>
        </p:nvSpPr>
        <p:spPr>
          <a:xfrm>
            <a:off x="477838" y="331788"/>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26da99438ff_0_994:notes"/>
          <p:cNvSpPr txBox="1"/>
          <p:nvPr>
            <p:ph idx="1" type="body"/>
          </p:nvPr>
        </p:nvSpPr>
        <p:spPr>
          <a:xfrm>
            <a:off x="479104" y="3888000"/>
            <a:ext cx="6139506"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a:t>Beschreibung</a:t>
            </a:r>
            <a:endParaRPr b="1"/>
          </a:p>
          <a:p>
            <a:pPr indent="0" lvl="0" marL="0" rtl="0" algn="l">
              <a:lnSpc>
                <a:spcPct val="100000"/>
              </a:lnSpc>
              <a:spcBef>
                <a:spcPts val="0"/>
              </a:spcBef>
              <a:spcAft>
                <a:spcPts val="0"/>
              </a:spcAft>
              <a:buClr>
                <a:schemeClr val="dk1"/>
              </a:buClr>
              <a:buSzPts val="1800"/>
              <a:buNone/>
            </a:pPr>
            <a:r>
              <a:rPr lang="de-DE"/>
              <a:t>In dieser Abbildung “ist der THG-Fußabdruck der Herstellung, der Errichtung und der Modernisierung von Wohn- und Nichtwohngebäuden nach direkten Zulieferern inklusive der THG-Emissionen ihrer Lieferketten dargestellt“ wiedergegeben. </a:t>
            </a:r>
            <a:endParaRPr/>
          </a:p>
          <a:p>
            <a:pPr indent="0" lvl="0" marL="0" rtl="0" algn="l">
              <a:lnSpc>
                <a:spcPct val="100000"/>
              </a:lnSpc>
              <a:spcBef>
                <a:spcPts val="0"/>
              </a:spcBef>
              <a:spcAft>
                <a:spcPts val="0"/>
              </a:spcAft>
              <a:buClr>
                <a:schemeClr val="dk1"/>
              </a:buClr>
              <a:buSzPts val="1100"/>
              <a:buFont typeface="Arial"/>
              <a:buNone/>
            </a:pPr>
            <a:r>
              <a:rPr lang="de-DE"/>
              <a:t>„(...) Gemäß dieser Perspektive trugen die direkten Emissionen der Bauwirtschaft infolge von Bauprozessen (Anteil Hochbau) 10 % zum THG-Fußabdruck von rund 101 Mio. t CO</a:t>
            </a:r>
            <a:r>
              <a:rPr baseline="-25000" lang="de-DE"/>
              <a:t>2</a:t>
            </a:r>
            <a:r>
              <a:rPr lang="de-DE"/>
              <a:t>-Äq. bei. Mit 25 % (25,6 Mio. t CO</a:t>
            </a:r>
            <a:r>
              <a:rPr baseline="-25000" lang="de-DE"/>
              <a:t>2</a:t>
            </a:r>
            <a:r>
              <a:rPr lang="de-DE"/>
              <a:t>-Äq.) trug die Herstellung von Zement, Kalk und Gips inkl. deren Lieferketten am meisten zum THG-Fußabdruck im Bereich der «embodied impacts» bei. Knapp 5 % des Beitrags stammten von der Herstellung von Zement, Kalk und Gips im Ausland. Im Weiteren verursachten die Herstellung von Kunststoffprodukten und die Herstellung von Metallerzeugnissen (inkl. deren Lieferketten) 8,1 % (8,1 Mio. Tonnen CO</a:t>
            </a:r>
            <a:r>
              <a:rPr baseline="-25000" lang="de-DE"/>
              <a:t>2</a:t>
            </a:r>
            <a:r>
              <a:rPr lang="de-DE"/>
              <a:t>-Äq.) resp. 7,6 % (7,6 Mio. t CO</a:t>
            </a:r>
            <a:r>
              <a:rPr baseline="-25000" lang="de-DE"/>
              <a:t>2</a:t>
            </a:r>
            <a:r>
              <a:rPr lang="de-DE"/>
              <a:t>-Äq. des THG-Fußabdruckes.” (BBSR 2020)</a:t>
            </a:r>
            <a:endParaRPr/>
          </a:p>
          <a:p>
            <a:pPr indent="0" lvl="0" marL="0" rtl="0" algn="l">
              <a:lnSpc>
                <a:spcPct val="100000"/>
              </a:lnSpc>
              <a:spcBef>
                <a:spcPts val="0"/>
              </a:spcBef>
              <a:spcAft>
                <a:spcPts val="0"/>
              </a:spcAft>
              <a:buClr>
                <a:schemeClr val="dk1"/>
              </a:buClr>
              <a:buSzPts val="1800"/>
              <a:buFont typeface="Arial"/>
              <a:buNone/>
            </a:pPr>
            <a:r>
              <a:rPr lang="de-DE"/>
              <a:t> </a:t>
            </a:r>
            <a:endParaRPr/>
          </a:p>
          <a:p>
            <a:pPr indent="0" lvl="0" marL="0" rtl="0" algn="l">
              <a:lnSpc>
                <a:spcPct val="100000"/>
              </a:lnSpc>
              <a:spcBef>
                <a:spcPts val="0"/>
              </a:spcBef>
              <a:spcAft>
                <a:spcPts val="0"/>
              </a:spcAft>
              <a:buClr>
                <a:schemeClr val="dk1"/>
              </a:buClr>
              <a:buSzPts val="1800"/>
              <a:buFont typeface="Arial"/>
              <a:buNone/>
            </a:pPr>
            <a:r>
              <a:rPr b="1" lang="de-DE"/>
              <a:t>Aufgabe</a:t>
            </a:r>
            <a:endParaRPr/>
          </a:p>
          <a:p>
            <a:pPr indent="-171450" lvl="0" marL="171450" rtl="0" algn="l">
              <a:lnSpc>
                <a:spcPct val="100000"/>
              </a:lnSpc>
              <a:spcBef>
                <a:spcPts val="0"/>
              </a:spcBef>
              <a:spcAft>
                <a:spcPts val="0"/>
              </a:spcAft>
              <a:buClr>
                <a:schemeClr val="dk1"/>
              </a:buClr>
              <a:buSzPts val="1100"/>
              <a:buFont typeface="Arial"/>
              <a:buChar char="•"/>
            </a:pPr>
            <a:r>
              <a:rPr lang="de-DE"/>
              <a:t>Vergleichen Sie die Emissionen, die sich aus der Herstellung von Beton und Holz ergeben</a:t>
            </a:r>
            <a:endParaRPr/>
          </a:p>
          <a:p>
            <a:pPr indent="-82550" lvl="0" marL="17145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Clr>
                <a:schemeClr val="dk1"/>
              </a:buClr>
              <a:buSzPts val="900"/>
              <a:buNone/>
            </a:pPr>
            <a:r>
              <a:rPr b="1" lang="de-DE"/>
              <a:t>Quelle:</a:t>
            </a:r>
            <a:endParaRPr b="1"/>
          </a:p>
          <a:p>
            <a:pPr indent="-171450" lvl="0" marL="171450" rtl="0" algn="l">
              <a:lnSpc>
                <a:spcPct val="100000"/>
              </a:lnSpc>
              <a:spcBef>
                <a:spcPts val="0"/>
              </a:spcBef>
              <a:spcAft>
                <a:spcPts val="0"/>
              </a:spcAft>
              <a:buClr>
                <a:schemeClr val="dk1"/>
              </a:buClr>
              <a:buSzPts val="1000"/>
              <a:buFont typeface="Arial"/>
              <a:buChar char="•"/>
            </a:pPr>
            <a:r>
              <a:rPr lang="de-DE" sz="1000">
                <a:solidFill>
                  <a:schemeClr val="dk1"/>
                </a:solidFill>
              </a:rPr>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b="1" sz="1000">
              <a:solidFill>
                <a:schemeClr val="dk1"/>
              </a:solidFill>
            </a:endParaRPr>
          </a:p>
          <a:p>
            <a:pPr indent="-130175" lvl="0" marL="180975" rtl="0" algn="l">
              <a:lnSpc>
                <a:spcPct val="100000"/>
              </a:lnSpc>
              <a:spcBef>
                <a:spcPts val="0"/>
              </a:spcBef>
              <a:spcAft>
                <a:spcPts val="0"/>
              </a:spcAft>
              <a:buClr>
                <a:schemeClr val="dk1"/>
              </a:buClr>
              <a:buSzPts val="800"/>
              <a:buFont typeface="Merriweather"/>
              <a:buNone/>
            </a:pPr>
            <a:r>
              <a:t/>
            </a:r>
            <a:endParaRPr sz="800"/>
          </a:p>
        </p:txBody>
      </p:sp>
      <p:sp>
        <p:nvSpPr>
          <p:cNvPr id="226" name="Google Shape;226;g26da99438ff_0_994: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6da99438ff_0_1069:notes"/>
          <p:cNvSpPr/>
          <p:nvPr>
            <p:ph idx="2" type="sldImg"/>
          </p:nvPr>
        </p:nvSpPr>
        <p:spPr>
          <a:xfrm>
            <a:off x="477838" y="331788"/>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6da99438ff_0_1069:notes"/>
          <p:cNvSpPr txBox="1"/>
          <p:nvPr>
            <p:ph idx="1" type="body"/>
          </p:nvPr>
        </p:nvSpPr>
        <p:spPr>
          <a:xfrm>
            <a:off x="479104" y="3888001"/>
            <a:ext cx="6139507" cy="6346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100"/>
              <a:buNone/>
            </a:pPr>
            <a:r>
              <a:rPr lang="de-DE" sz="1050"/>
              <a:t>Die Grafik stellt „die Umweltauswirkungen  bei der Herstellung, der Errichtung sowie der Nutzung und des Betriebs von Wohn- und Nichtwohngebäuden in Deutschland entlang der Wertschöpfungskette“ dar. </a:t>
            </a:r>
            <a:endParaRPr/>
          </a:p>
          <a:p>
            <a:pPr indent="0" lvl="0" marL="0" rtl="0" algn="l">
              <a:lnSpc>
                <a:spcPct val="100000"/>
              </a:lnSpc>
              <a:spcBef>
                <a:spcPts val="0"/>
              </a:spcBef>
              <a:spcAft>
                <a:spcPts val="0"/>
              </a:spcAft>
              <a:buClr>
                <a:schemeClr val="dk1"/>
              </a:buClr>
              <a:buSzPts val="1100"/>
              <a:buNone/>
            </a:pPr>
            <a:r>
              <a:rPr lang="de-DE" sz="1050"/>
              <a:t>Etwa 75 % des THG-Fußabdruckes (297 Mio. t CO</a:t>
            </a:r>
            <a:r>
              <a:rPr baseline="-25000" lang="de-DE" sz="1050"/>
              <a:t>2</a:t>
            </a:r>
            <a:r>
              <a:rPr lang="de-DE" sz="1050"/>
              <a:t>-Äq.) wurden durch Nutzung und Betrieb der Gebäude verursacht. Dies umfasst die direkten THG-Emissionen, die beispielsweise bei der Verbrennung von Brennstoffen für die Raumwärme entstehen, und die THG-Emissionen, die bei der Herstellung der Brennstoffe und des Stroms emittiert werden. Entsprechend wurden ca. 25 % des THG-Fußabdruckes von der Errichtung und Nutzung von Hochbauten wurden durch die vorgelagerten Lieferketten der Herstellung, Errichtung und Modernisierung der Gebäuden und durch die direkten Emissionen der Bauwirtschaft (Anteil Hochbau) verursacht. Die Bauwirtschaft (Anteil Hochbau) selbst trägt statistisch zwar ca. 45 % zur Bruttowertschöpfung bei, verursacht aber über Bauprozesse nur 2,6 % des gesamten THG-Fußabdrucks. Die restlichen 22,8 % werden durch die Grundstoffindustrie (2,3 %, 9 Mio. t CO</a:t>
            </a:r>
            <a:r>
              <a:rPr baseline="-25000" lang="de-DE" sz="1050"/>
              <a:t>2</a:t>
            </a:r>
            <a:r>
              <a:rPr lang="de-DE" sz="1050"/>
              <a:t>-Äq.), die vorgelagerten Zulieferer (10,6 %, 42 Mio. t CO</a:t>
            </a:r>
            <a:r>
              <a:rPr baseline="-25000" lang="de-DE" sz="1050"/>
              <a:t>2</a:t>
            </a:r>
            <a:r>
              <a:rPr lang="de-DE" sz="1050"/>
              <a:t>-Äq.) sowie die Baustoffindustrie (9,9 %, 39 Mio. t CO</a:t>
            </a:r>
            <a:r>
              <a:rPr baseline="-25000" lang="de-DE" sz="1050"/>
              <a:t>2</a:t>
            </a:r>
            <a:r>
              <a:rPr lang="de-DE" sz="1050"/>
              <a:t>-Äq.) verursacht. Bei den anderen Umweltfußabdrücken werden 33 % bis 70 % der Umweltauswirkungen durch Nutzung und Betrieb der Hochbauten verursacht." (BBSR 2020)</a:t>
            </a:r>
            <a:endParaRPr sz="1050"/>
          </a:p>
          <a:p>
            <a:pPr indent="0" lvl="0" marL="0" rtl="0" algn="l">
              <a:lnSpc>
                <a:spcPct val="100000"/>
              </a:lnSpc>
              <a:spcBef>
                <a:spcPts val="0"/>
              </a:spcBef>
              <a:spcAft>
                <a:spcPts val="0"/>
              </a:spcAft>
              <a:buClr>
                <a:schemeClr val="dk1"/>
              </a:buClr>
              <a:buSzPts val="1100"/>
              <a:buNone/>
            </a:pPr>
            <a:r>
              <a:rPr lang="de-DE" sz="1050" u="sng"/>
              <a:t>Definition „CO2-Äquivalente”:</a:t>
            </a:r>
            <a:endParaRPr/>
          </a:p>
          <a:p>
            <a:pPr indent="0" lvl="0" marL="0" rtl="0" algn="l">
              <a:lnSpc>
                <a:spcPct val="100000"/>
              </a:lnSpc>
              <a:spcBef>
                <a:spcPts val="0"/>
              </a:spcBef>
              <a:spcAft>
                <a:spcPts val="0"/>
              </a:spcAft>
              <a:buClr>
                <a:schemeClr val="dk1"/>
              </a:buClr>
              <a:buSzPts val="1100"/>
              <a:buNone/>
            </a:pPr>
            <a:r>
              <a:rPr lang="de-DE" sz="1050"/>
              <a:t>Die verschiedenen Treibhausgase (THG), z.B. Kohlenstoffdioxid (CO</a:t>
            </a:r>
            <a:r>
              <a:rPr baseline="-25000" i="1" lang="de-DE" sz="1050"/>
              <a:t>2</a:t>
            </a:r>
            <a:r>
              <a:rPr lang="de-DE" sz="1050"/>
              <a:t>), Methan (CH</a:t>
            </a:r>
            <a:r>
              <a:rPr baseline="-25000" lang="de-DE" sz="1050"/>
              <a:t>4</a:t>
            </a:r>
            <a:r>
              <a:rPr lang="de-DE" sz="1050"/>
              <a:t>), Lachgas (N</a:t>
            </a:r>
            <a:r>
              <a:rPr baseline="-25000" i="1" lang="de-DE" sz="1050"/>
              <a:t>2</a:t>
            </a:r>
            <a:r>
              <a:rPr lang="de-DE" sz="1050"/>
              <a:t>O), Schwefelhexafluorid (SF</a:t>
            </a:r>
            <a:r>
              <a:rPr baseline="-25000" lang="de-DE" sz="1050"/>
              <a:t>6</a:t>
            </a:r>
            <a:r>
              <a:rPr lang="de-DE" sz="1050"/>
              <a:t>) tragen unterschiedlich stark zum Klimawandel bei. Daher wird CO</a:t>
            </a:r>
            <a:r>
              <a:rPr baseline="-25000" i="1" lang="de-DE" sz="1050"/>
              <a:t>2 </a:t>
            </a:r>
            <a:r>
              <a:rPr lang="de-DE" sz="1050"/>
              <a:t>als Bezugsgröße genutzt und zur Vergleichbarkeit genutzt. So trägt Methan 25-fach stärker zum Klimawandel bei als CO</a:t>
            </a:r>
            <a:r>
              <a:rPr baseline="-25000" i="1" lang="de-DE" sz="1050"/>
              <a:t>2</a:t>
            </a:r>
            <a:r>
              <a:rPr lang="de-DE" sz="1050"/>
              <a:t> . Dies wird abgekürzt durch „25 CO</a:t>
            </a:r>
            <a:r>
              <a:rPr baseline="-25000" i="1" lang="de-DE" sz="1050"/>
              <a:t>2</a:t>
            </a:r>
            <a:r>
              <a:rPr lang="de-DE" sz="1050"/>
              <a:t>e” oder „25 CO</a:t>
            </a:r>
            <a:r>
              <a:rPr baseline="-25000" i="1" lang="de-DE" sz="1050"/>
              <a:t>2</a:t>
            </a:r>
            <a:r>
              <a:rPr lang="de-DE" sz="1050"/>
              <a:t> Äq”. N</a:t>
            </a:r>
            <a:r>
              <a:rPr baseline="-25000" i="1" lang="de-DE" sz="1050"/>
              <a:t>2</a:t>
            </a:r>
            <a:r>
              <a:rPr lang="de-DE" sz="1050"/>
              <a:t>O entsprich dann ca. 298 CO</a:t>
            </a:r>
            <a:r>
              <a:rPr baseline="-25000" i="1" lang="de-DE" sz="1050"/>
              <a:t>2</a:t>
            </a:r>
            <a:r>
              <a:rPr lang="de-DE" sz="1050"/>
              <a:t> Äq. und SF</a:t>
            </a:r>
            <a:r>
              <a:rPr baseline="-25000" lang="de-DE" sz="1050"/>
              <a:t>6 </a:t>
            </a:r>
            <a:r>
              <a:rPr lang="de-DE" sz="1050"/>
              <a:t>sogar ca. 22.800 CO</a:t>
            </a:r>
            <a:r>
              <a:rPr baseline="-25000" i="1" lang="de-DE" sz="1050"/>
              <a:t>2</a:t>
            </a:r>
            <a:r>
              <a:rPr lang="de-DE" sz="1050"/>
              <a:t> Äq.</a:t>
            </a:r>
            <a:endParaRPr b="1" sz="1050"/>
          </a:p>
          <a:p>
            <a:pPr indent="0" lvl="0" marL="0" rtl="0" algn="l">
              <a:lnSpc>
                <a:spcPct val="100000"/>
              </a:lnSpc>
              <a:spcBef>
                <a:spcPts val="0"/>
              </a:spcBef>
              <a:spcAft>
                <a:spcPts val="0"/>
              </a:spcAft>
              <a:buClr>
                <a:schemeClr val="dk1"/>
              </a:buClr>
              <a:buSzPts val="1800"/>
              <a:buFont typeface="Arial"/>
              <a:buNone/>
            </a:pPr>
            <a:r>
              <a:t/>
            </a:r>
            <a:endParaRPr b="1" sz="1050"/>
          </a:p>
          <a:p>
            <a:pPr indent="0" lvl="0" marL="0" rtl="0" algn="l">
              <a:lnSpc>
                <a:spcPct val="100000"/>
              </a:lnSpc>
              <a:spcBef>
                <a:spcPts val="0"/>
              </a:spcBef>
              <a:spcAft>
                <a:spcPts val="0"/>
              </a:spcAft>
              <a:buClr>
                <a:schemeClr val="dk1"/>
              </a:buClr>
              <a:buSzPts val="1800"/>
              <a:buFont typeface="Arial"/>
              <a:buNone/>
            </a:pPr>
            <a:r>
              <a:rPr b="1" lang="de-DE" sz="1050"/>
              <a:t>Aufgaben:</a:t>
            </a:r>
            <a:endParaRPr sz="1050"/>
          </a:p>
          <a:p>
            <a:pPr indent="-171450" lvl="0" marL="171450" rtl="0" algn="l">
              <a:lnSpc>
                <a:spcPct val="100000"/>
              </a:lnSpc>
              <a:spcBef>
                <a:spcPts val="0"/>
              </a:spcBef>
              <a:spcAft>
                <a:spcPts val="0"/>
              </a:spcAft>
              <a:buClr>
                <a:schemeClr val="dk1"/>
              </a:buClr>
              <a:buSzPts val="1100"/>
              <a:buChar char="•"/>
            </a:pPr>
            <a:r>
              <a:rPr lang="de-DE" sz="1050"/>
              <a:t>Welchen Beitrag leistet Ihr Ausbildungsbetrieb im Bereich Betriebsgebäude und Maschinen zum Klimawandel?</a:t>
            </a:r>
            <a:endParaRPr sz="1050"/>
          </a:p>
          <a:p>
            <a:pPr indent="-168275" lvl="0" marL="171450" rtl="0" algn="l">
              <a:lnSpc>
                <a:spcPct val="100000"/>
              </a:lnSpc>
              <a:spcBef>
                <a:spcPts val="0"/>
              </a:spcBef>
              <a:spcAft>
                <a:spcPts val="0"/>
              </a:spcAft>
              <a:buSzPts val="1050"/>
              <a:buChar char="•"/>
            </a:pPr>
            <a:r>
              <a:rPr lang="de-DE" sz="1050"/>
              <a:t>Was unternimmt Ihr Ausbildungsbetrieb, um CO</a:t>
            </a:r>
            <a:r>
              <a:rPr baseline="-25000" lang="de-DE" sz="1050"/>
              <a:t>2</a:t>
            </a:r>
            <a:r>
              <a:rPr lang="de-DE" sz="1050"/>
              <a:t>-Emissionen bei der Nutzung von Betriebsgebäuden und Maschinen zu verringern?</a:t>
            </a:r>
            <a:endParaRPr sz="1050"/>
          </a:p>
          <a:p>
            <a:pPr indent="-168275" lvl="0" marL="171450" rtl="0" algn="l">
              <a:lnSpc>
                <a:spcPct val="100000"/>
              </a:lnSpc>
              <a:spcBef>
                <a:spcPts val="0"/>
              </a:spcBef>
              <a:spcAft>
                <a:spcPts val="0"/>
              </a:spcAft>
              <a:buSzPts val="1050"/>
              <a:buChar char="•"/>
            </a:pPr>
            <a:r>
              <a:rPr lang="de-DE" sz="1050"/>
              <a:t>Welchen Beitrag leistet Ihr Ausbildungsbetrieb im Bereich der eingesetzten Materialien zum Klimawandel?</a:t>
            </a:r>
            <a:endParaRPr sz="1050"/>
          </a:p>
          <a:p>
            <a:pPr indent="-168275" lvl="0" marL="171450" rtl="0" algn="l">
              <a:lnSpc>
                <a:spcPct val="100000"/>
              </a:lnSpc>
              <a:spcBef>
                <a:spcPts val="0"/>
              </a:spcBef>
              <a:spcAft>
                <a:spcPts val="0"/>
              </a:spcAft>
              <a:buSzPts val="1050"/>
              <a:buChar char="•"/>
            </a:pPr>
            <a:r>
              <a:rPr lang="de-DE" sz="1050"/>
              <a:t>Was unternehmen Sie in Ihrem Betrieb, um CO</a:t>
            </a:r>
            <a:r>
              <a:rPr baseline="-25000" lang="de-DE" sz="1050"/>
              <a:t>2</a:t>
            </a:r>
            <a:r>
              <a:rPr lang="de-DE" sz="1050"/>
              <a:t>-Emissionen durch die Auswahl und Verarbeitung der Materialien zu verringern?</a:t>
            </a:r>
            <a:endParaRPr sz="1050"/>
          </a:p>
          <a:p>
            <a:pPr indent="-171450" lvl="0" marL="171450" rtl="0" algn="l">
              <a:lnSpc>
                <a:spcPct val="100000"/>
              </a:lnSpc>
              <a:spcBef>
                <a:spcPts val="0"/>
              </a:spcBef>
              <a:spcAft>
                <a:spcPts val="0"/>
              </a:spcAft>
              <a:buClr>
                <a:schemeClr val="dk1"/>
              </a:buClr>
              <a:buSzPts val="1100"/>
              <a:buChar char="•"/>
            </a:pPr>
            <a:r>
              <a:rPr lang="de-DE" sz="1050"/>
              <a:t>Welchen Beitrag leistet Ihr Ausbildungsbetrieb im Bereich Mobilität zum Klimawandel?</a:t>
            </a:r>
            <a:endParaRPr sz="1050"/>
          </a:p>
          <a:p>
            <a:pPr indent="-171450" lvl="0" marL="171450" rtl="0" algn="l">
              <a:lnSpc>
                <a:spcPct val="100000"/>
              </a:lnSpc>
              <a:spcBef>
                <a:spcPts val="0"/>
              </a:spcBef>
              <a:spcAft>
                <a:spcPts val="0"/>
              </a:spcAft>
              <a:buClr>
                <a:schemeClr val="dk1"/>
              </a:buClr>
              <a:buSzPts val="1100"/>
              <a:buChar char="•"/>
            </a:pPr>
            <a:r>
              <a:rPr lang="de-DE" sz="1050"/>
              <a:t>Was unternimmt Ihr Ausbildungsbetrieb, um CO</a:t>
            </a:r>
            <a:r>
              <a:rPr baseline="-25000" lang="de-DE" sz="1050"/>
              <a:t>2</a:t>
            </a:r>
            <a:r>
              <a:rPr lang="de-DE" sz="1050"/>
              <a:t>-Emissionen aus der betriebseigenen PKW-Flotte zu verringern?</a:t>
            </a:r>
            <a:endParaRPr sz="1050"/>
          </a:p>
          <a:p>
            <a:pPr indent="0" lvl="0" marL="0" rtl="0" algn="l">
              <a:lnSpc>
                <a:spcPct val="100000"/>
              </a:lnSpc>
              <a:spcBef>
                <a:spcPts val="0"/>
              </a:spcBef>
              <a:spcAft>
                <a:spcPts val="0"/>
              </a:spcAft>
              <a:buClr>
                <a:schemeClr val="dk1"/>
              </a:buClr>
              <a:buSzPts val="900"/>
              <a:buFont typeface="Arial"/>
              <a:buNone/>
            </a:pPr>
            <a:r>
              <a:t/>
            </a:r>
            <a:endParaRPr b="1" sz="1050"/>
          </a:p>
          <a:p>
            <a:pPr indent="0" lvl="0" marL="0" rtl="0" algn="l">
              <a:lnSpc>
                <a:spcPct val="100000"/>
              </a:lnSpc>
              <a:spcBef>
                <a:spcPts val="0"/>
              </a:spcBef>
              <a:spcAft>
                <a:spcPts val="0"/>
              </a:spcAft>
              <a:buClr>
                <a:schemeClr val="dk1"/>
              </a:buClr>
              <a:buSzPts val="900"/>
              <a:buFont typeface="Arial"/>
              <a:buNone/>
            </a:pPr>
            <a:r>
              <a:rPr b="1" lang="de-DE" sz="1050"/>
              <a:t>Quelle:</a:t>
            </a:r>
            <a:endParaRPr b="1" sz="1050"/>
          </a:p>
          <a:p>
            <a:pPr indent="-180975" lvl="0" marL="180975" rtl="0" algn="l">
              <a:lnSpc>
                <a:spcPct val="100000"/>
              </a:lnSpc>
              <a:spcBef>
                <a:spcPts val="0"/>
              </a:spcBef>
              <a:spcAft>
                <a:spcPts val="0"/>
              </a:spcAft>
              <a:buClr>
                <a:schemeClr val="dk1"/>
              </a:buClr>
              <a:buSzPts val="1030"/>
              <a:buFont typeface="Arial"/>
              <a:buChar char="•"/>
            </a:pPr>
            <a:r>
              <a:rPr lang="de-DE" sz="100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b="1" sz="1000"/>
          </a:p>
          <a:p>
            <a:pPr indent="0" lvl="0" marL="0" rtl="0" algn="l">
              <a:lnSpc>
                <a:spcPct val="100000"/>
              </a:lnSpc>
              <a:spcBef>
                <a:spcPts val="0"/>
              </a:spcBef>
              <a:spcAft>
                <a:spcPts val="0"/>
              </a:spcAft>
              <a:buSzPts val="1400"/>
              <a:buNone/>
            </a:pPr>
            <a:r>
              <a:t/>
            </a:r>
            <a:endParaRPr sz="1050"/>
          </a:p>
        </p:txBody>
      </p:sp>
      <p:sp>
        <p:nvSpPr>
          <p:cNvPr id="238" name="Google Shape;238;g26da99438ff_0_1069: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6da99438ff_0_1144:notes"/>
          <p:cNvSpPr/>
          <p:nvPr>
            <p:ph idx="2" type="sldImg"/>
          </p:nvPr>
        </p:nvSpPr>
        <p:spPr>
          <a:xfrm>
            <a:off x="476250"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6da99438ff_0_1144:notes"/>
          <p:cNvSpPr txBox="1"/>
          <p:nvPr>
            <p:ph idx="1" type="body"/>
          </p:nvPr>
        </p:nvSpPr>
        <p:spPr>
          <a:xfrm>
            <a:off x="479104" y="3888000"/>
            <a:ext cx="613792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100"/>
              <a:t>Beschreibung</a:t>
            </a:r>
            <a:endParaRPr sz="1100"/>
          </a:p>
          <a:p>
            <a:pPr indent="0" lvl="0" marL="0" rtl="0" algn="l">
              <a:lnSpc>
                <a:spcPct val="100000"/>
              </a:lnSpc>
              <a:spcBef>
                <a:spcPts val="0"/>
              </a:spcBef>
              <a:spcAft>
                <a:spcPts val="0"/>
              </a:spcAft>
              <a:buClr>
                <a:schemeClr val="dk1"/>
              </a:buClr>
              <a:buSzPts val="1100"/>
              <a:buFont typeface="Arial"/>
              <a:buNone/>
            </a:pPr>
            <a:r>
              <a:rPr lang="de-DE" sz="1100"/>
              <a:t>In der Abbildung sind die Anteile der Umweltfußabdrücke der Herstellung, Errichtung, der</a:t>
            </a:r>
            <a:endParaRPr sz="1100"/>
          </a:p>
          <a:p>
            <a:pPr indent="0" lvl="0" marL="0" rtl="0" algn="l">
              <a:lnSpc>
                <a:spcPct val="100000"/>
              </a:lnSpc>
              <a:spcBef>
                <a:spcPts val="0"/>
              </a:spcBef>
              <a:spcAft>
                <a:spcPts val="0"/>
              </a:spcAft>
              <a:buClr>
                <a:schemeClr val="dk1"/>
              </a:buClr>
              <a:buSzPts val="1100"/>
              <a:buFont typeface="Arial"/>
              <a:buNone/>
            </a:pPr>
            <a:r>
              <a:rPr lang="de-DE" sz="1100"/>
              <a:t>Modernisierung und der Nutzung und des Betriebes von Wohn- und Nichtwohngebäuden an den</a:t>
            </a:r>
            <a:endParaRPr sz="1100"/>
          </a:p>
          <a:p>
            <a:pPr indent="0" lvl="0" marL="0" rtl="0" algn="l">
              <a:lnSpc>
                <a:spcPct val="100000"/>
              </a:lnSpc>
              <a:spcBef>
                <a:spcPts val="0"/>
              </a:spcBef>
              <a:spcAft>
                <a:spcPts val="0"/>
              </a:spcAft>
              <a:buClr>
                <a:schemeClr val="dk1"/>
              </a:buClr>
              <a:buSzPts val="1100"/>
              <a:buFont typeface="Arial"/>
              <a:buNone/>
            </a:pPr>
            <a:r>
              <a:rPr lang="de-DE" sz="1100"/>
              <a:t>globalen Umweltfußabdrücken in parts per million (ppm) dargestellt. Als Vergleichsgröße ist der</a:t>
            </a:r>
            <a:endParaRPr sz="1100"/>
          </a:p>
          <a:p>
            <a:pPr indent="0" lvl="0" marL="0" rtl="0" algn="l">
              <a:lnSpc>
                <a:spcPct val="100000"/>
              </a:lnSpc>
              <a:spcBef>
                <a:spcPts val="0"/>
              </a:spcBef>
              <a:spcAft>
                <a:spcPts val="0"/>
              </a:spcAft>
              <a:buClr>
                <a:schemeClr val="dk1"/>
              </a:buClr>
              <a:buSzPts val="1100"/>
              <a:buFont typeface="Arial"/>
              <a:buNone/>
            </a:pPr>
            <a:r>
              <a:rPr lang="de-DE" sz="1100"/>
              <a:t>Anteil der Wertschöpfung des Handlungsfelds «Errichtung und Nutzung von Hochbauten» an der</a:t>
            </a:r>
            <a:endParaRPr sz="1100"/>
          </a:p>
          <a:p>
            <a:pPr indent="0" lvl="0" marL="0" rtl="0" algn="l">
              <a:lnSpc>
                <a:spcPct val="100000"/>
              </a:lnSpc>
              <a:spcBef>
                <a:spcPts val="0"/>
              </a:spcBef>
              <a:spcAft>
                <a:spcPts val="0"/>
              </a:spcAft>
              <a:buClr>
                <a:schemeClr val="dk1"/>
              </a:buClr>
              <a:buSzPts val="1100"/>
              <a:buFont typeface="Arial"/>
              <a:buNone/>
            </a:pPr>
            <a:r>
              <a:rPr lang="de-DE" sz="1100"/>
              <a:t>Wertschöpfung der gesamten Weltwirtschaft in ppm dargestellt. Die Pfeile zeigen die notwendige Reduktion (...) der jeweiligen Umweltfußabdrücke zur Einhaltung der planetaren Grenzen.</a:t>
            </a:r>
            <a:endParaRPr sz="1100"/>
          </a:p>
          <a:p>
            <a:pPr indent="0" lvl="0" marL="0" rtl="0" algn="l">
              <a:lnSpc>
                <a:spcPct val="100000"/>
              </a:lnSpc>
              <a:spcBef>
                <a:spcPts val="0"/>
              </a:spcBef>
              <a:spcAft>
                <a:spcPts val="0"/>
              </a:spcAft>
              <a:buClr>
                <a:schemeClr val="dk1"/>
              </a:buClr>
              <a:buSzPts val="1100"/>
              <a:buFont typeface="Arial"/>
              <a:buNone/>
            </a:pPr>
            <a:r>
              <a:rPr lang="de-DE" sz="1100"/>
              <a:t>Den größten Anteil an den globalen Umweltauswirkungen (in ppm) hat das Handlungsfeld</a:t>
            </a:r>
            <a:endParaRPr sz="1100"/>
          </a:p>
          <a:p>
            <a:pPr indent="0" lvl="0" marL="0" rtl="0" algn="l">
              <a:lnSpc>
                <a:spcPct val="100000"/>
              </a:lnSpc>
              <a:spcBef>
                <a:spcPts val="0"/>
              </a:spcBef>
              <a:spcAft>
                <a:spcPts val="0"/>
              </a:spcAft>
              <a:buClr>
                <a:schemeClr val="dk1"/>
              </a:buClr>
              <a:buSzPts val="1100"/>
              <a:buFont typeface="Arial"/>
              <a:buNone/>
            </a:pPr>
            <a:r>
              <a:rPr lang="de-DE" sz="1100"/>
              <a:t>«Errichtung und Nutzung von Hochbauten» beim THG-Fußabdruck, gefolgt vom Luftver-</a:t>
            </a:r>
            <a:endParaRPr sz="1100"/>
          </a:p>
          <a:p>
            <a:pPr indent="0" lvl="0" marL="0" rtl="0" algn="l">
              <a:lnSpc>
                <a:spcPct val="100000"/>
              </a:lnSpc>
              <a:spcBef>
                <a:spcPts val="0"/>
              </a:spcBef>
              <a:spcAft>
                <a:spcPts val="0"/>
              </a:spcAft>
              <a:buClr>
                <a:schemeClr val="dk1"/>
              </a:buClr>
              <a:buSzPts val="1100"/>
              <a:buFont typeface="Arial"/>
              <a:buNone/>
            </a:pPr>
            <a:r>
              <a:rPr lang="de-DE" sz="1100"/>
              <a:t>schmutzungs-Fußabdruck. Die Anteile beider Fußabdrücke an den globalen Fußabdrücken sind</a:t>
            </a:r>
            <a:endParaRPr sz="1100"/>
          </a:p>
          <a:p>
            <a:pPr indent="0" lvl="0" marL="0" rtl="0" algn="l">
              <a:lnSpc>
                <a:spcPct val="100000"/>
              </a:lnSpc>
              <a:spcBef>
                <a:spcPts val="0"/>
              </a:spcBef>
              <a:spcAft>
                <a:spcPts val="0"/>
              </a:spcAft>
              <a:buClr>
                <a:schemeClr val="dk1"/>
              </a:buClr>
              <a:buSzPts val="1100"/>
              <a:buFont typeface="Arial"/>
              <a:buNone/>
            </a:pPr>
            <a:r>
              <a:rPr lang="de-DE" sz="1100"/>
              <a:t>höher als der Anteil des Handlungsfelds «Errichtung und Nutzung von Hochbauten» an der</a:t>
            </a:r>
            <a:endParaRPr sz="1100"/>
          </a:p>
          <a:p>
            <a:pPr indent="0" lvl="0" marL="0" rtl="0" algn="l">
              <a:lnSpc>
                <a:spcPct val="100000"/>
              </a:lnSpc>
              <a:spcBef>
                <a:spcPts val="0"/>
              </a:spcBef>
              <a:spcAft>
                <a:spcPts val="0"/>
              </a:spcAft>
              <a:buClr>
                <a:schemeClr val="dk1"/>
              </a:buClr>
              <a:buSzPts val="1100"/>
              <a:buFont typeface="Arial"/>
              <a:buNone/>
            </a:pPr>
            <a:r>
              <a:rPr lang="de-DE" sz="1100"/>
              <a:t>globalen Wertschöpfung.</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rPr lang="de-DE" sz="1100"/>
              <a:t>Die in der Abbildung aufgezeigte Reduktion der THG-Emissionen basiert auf dem globalen Grenzwert</a:t>
            </a:r>
            <a:endParaRPr sz="1100"/>
          </a:p>
          <a:p>
            <a:pPr indent="0" lvl="0" marL="0" rtl="0" algn="l">
              <a:lnSpc>
                <a:spcPct val="100000"/>
              </a:lnSpc>
              <a:spcBef>
                <a:spcPts val="0"/>
              </a:spcBef>
              <a:spcAft>
                <a:spcPts val="0"/>
              </a:spcAft>
              <a:buClr>
                <a:schemeClr val="dk1"/>
              </a:buClr>
              <a:buSzPts val="1100"/>
              <a:buFont typeface="Arial"/>
              <a:buNone/>
            </a:pPr>
            <a:r>
              <a:rPr lang="de-DE" sz="1100"/>
              <a:t>berechnet nach Dao et al. (2015). Die Berechnungen nach Dao et al. (2015) widerspiegeln eine 50</a:t>
            </a:r>
            <a:endParaRPr sz="1100"/>
          </a:p>
          <a:p>
            <a:pPr indent="0" lvl="0" marL="0" rtl="0" algn="l">
              <a:lnSpc>
                <a:spcPct val="100000"/>
              </a:lnSpc>
              <a:spcBef>
                <a:spcPts val="0"/>
              </a:spcBef>
              <a:spcAft>
                <a:spcPts val="0"/>
              </a:spcAft>
              <a:buClr>
                <a:schemeClr val="dk1"/>
              </a:buClr>
              <a:buSzPts val="1100"/>
              <a:buFont typeface="Arial"/>
              <a:buNone/>
            </a:pPr>
            <a:r>
              <a:rPr lang="de-DE" sz="1100"/>
              <a:t>% Wahrscheinlichkeit, den Anstieg der Temperatur bis 2100 unterhalb 2°C gegenüber dem vorindustriellen Niveau zu halten. Neuere wissenschaftliche Erkenntnisse zeigen auf, dass ein</a:t>
            </a:r>
            <a:endParaRPr sz="1100"/>
          </a:p>
          <a:p>
            <a:pPr indent="0" lvl="0" marL="0" rtl="0" algn="l">
              <a:lnSpc>
                <a:spcPct val="100000"/>
              </a:lnSpc>
              <a:spcBef>
                <a:spcPts val="0"/>
              </a:spcBef>
              <a:spcAft>
                <a:spcPts val="0"/>
              </a:spcAft>
              <a:buClr>
                <a:schemeClr val="dk1"/>
              </a:buClr>
              <a:buSzPts val="1100"/>
              <a:buFont typeface="Arial"/>
              <a:buNone/>
            </a:pPr>
            <a:r>
              <a:rPr lang="de-DE" sz="1100"/>
              <a:t>maximaler Anstieg der Temperatur um weniger als 1.5°C anzustreben ist (IPCC 2019). Auf Basis</a:t>
            </a:r>
            <a:endParaRPr sz="1100"/>
          </a:p>
          <a:p>
            <a:pPr indent="0" lvl="0" marL="0" rtl="0" algn="l">
              <a:lnSpc>
                <a:spcPct val="100000"/>
              </a:lnSpc>
              <a:spcBef>
                <a:spcPts val="0"/>
              </a:spcBef>
              <a:spcAft>
                <a:spcPts val="0"/>
              </a:spcAft>
              <a:buClr>
                <a:schemeClr val="dk1"/>
              </a:buClr>
              <a:buSzPts val="1100"/>
              <a:buFont typeface="Arial"/>
              <a:buNone/>
            </a:pPr>
            <a:r>
              <a:rPr lang="de-DE" sz="1100"/>
              <a:t>des Paris-Abkommen (UNFCCC 2015) fordern die IPCC Wissenschafter deshalb Netto-Null</a:t>
            </a:r>
            <a:endParaRPr sz="1100"/>
          </a:p>
          <a:p>
            <a:pPr indent="0" lvl="0" marL="0" rtl="0" algn="l">
              <a:lnSpc>
                <a:spcPct val="100000"/>
              </a:lnSpc>
              <a:spcBef>
                <a:spcPts val="0"/>
              </a:spcBef>
              <a:spcAft>
                <a:spcPts val="0"/>
              </a:spcAft>
              <a:buClr>
                <a:schemeClr val="dk1"/>
              </a:buClr>
              <a:buSzPts val="1800"/>
              <a:buNone/>
            </a:pPr>
            <a:r>
              <a:rPr lang="de-DE" sz="1100"/>
              <a:t>Emissionen bis spätestens 2050.” (BBSR 2020)</a:t>
            </a:r>
            <a:endParaRPr sz="1100"/>
          </a:p>
          <a:p>
            <a:pPr indent="0" lvl="0" marL="0" rtl="0" algn="l">
              <a:lnSpc>
                <a:spcPct val="100000"/>
              </a:lnSpc>
              <a:spcBef>
                <a:spcPts val="0"/>
              </a:spcBef>
              <a:spcAft>
                <a:spcPts val="0"/>
              </a:spcAft>
              <a:buClr>
                <a:schemeClr val="dk1"/>
              </a:buClr>
              <a:buSzPts val="1800"/>
              <a:buFont typeface="Arial"/>
              <a:buNone/>
            </a:pPr>
            <a:r>
              <a:rPr lang="de-DE" sz="1100"/>
              <a:t> </a:t>
            </a:r>
            <a:endParaRPr sz="1100"/>
          </a:p>
          <a:p>
            <a:pPr indent="0" lvl="0" marL="0" rtl="0" algn="l">
              <a:lnSpc>
                <a:spcPct val="100000"/>
              </a:lnSpc>
              <a:spcBef>
                <a:spcPts val="0"/>
              </a:spcBef>
              <a:spcAft>
                <a:spcPts val="0"/>
              </a:spcAft>
              <a:buClr>
                <a:schemeClr val="dk1"/>
              </a:buClr>
              <a:buSzPts val="1800"/>
              <a:buFont typeface="Arial"/>
              <a:buNone/>
            </a:pPr>
            <a:r>
              <a:rPr b="1" lang="de-DE" sz="1100"/>
              <a:t>Aufgabe</a:t>
            </a:r>
            <a:endParaRPr b="1" sz="1100"/>
          </a:p>
          <a:p>
            <a:pPr indent="-171450" lvl="0" marL="171450" rtl="0" algn="l">
              <a:lnSpc>
                <a:spcPct val="100000"/>
              </a:lnSpc>
              <a:spcBef>
                <a:spcPts val="0"/>
              </a:spcBef>
              <a:spcAft>
                <a:spcPts val="0"/>
              </a:spcAft>
              <a:buClr>
                <a:schemeClr val="dk1"/>
              </a:buClr>
              <a:buSzPts val="1100"/>
              <a:buChar char="•"/>
            </a:pPr>
            <a:r>
              <a:rPr lang="de-DE" sz="1100"/>
              <a:t>In welchen Bereichen und in welchem Umfang muss der Gebäudesektor seinen Fußabdruck besonders stark reduzieren, um die Klimaziele zu erreichen? </a:t>
            </a:r>
            <a:endParaRPr b="1" sz="1100"/>
          </a:p>
          <a:p>
            <a:pPr indent="0" lvl="0" marL="0" rtl="0" algn="l">
              <a:lnSpc>
                <a:spcPct val="100000"/>
              </a:lnSpc>
              <a:spcBef>
                <a:spcPts val="0"/>
              </a:spcBef>
              <a:spcAft>
                <a:spcPts val="0"/>
              </a:spcAft>
              <a:buClr>
                <a:schemeClr val="dk1"/>
              </a:buClr>
              <a:buSzPts val="900"/>
              <a:buFont typeface="Arial"/>
              <a:buNone/>
            </a:pPr>
            <a:r>
              <a:t/>
            </a:r>
            <a:endParaRPr b="1" sz="1100"/>
          </a:p>
          <a:p>
            <a:pPr indent="0" lvl="0" marL="0" rtl="0" algn="l">
              <a:lnSpc>
                <a:spcPct val="100000"/>
              </a:lnSpc>
              <a:spcBef>
                <a:spcPts val="0"/>
              </a:spcBef>
              <a:spcAft>
                <a:spcPts val="0"/>
              </a:spcAft>
              <a:buClr>
                <a:schemeClr val="dk1"/>
              </a:buClr>
              <a:buSzPts val="900"/>
              <a:buFont typeface="Arial"/>
              <a:buNone/>
            </a:pPr>
            <a:r>
              <a:rPr b="1" lang="de-DE" sz="1100"/>
              <a:t>Quelle:</a:t>
            </a:r>
            <a:endParaRPr b="1" sz="1100"/>
          </a:p>
          <a:p>
            <a:pPr indent="-180975" lvl="0" marL="180975" rtl="0" algn="l">
              <a:lnSpc>
                <a:spcPct val="100000"/>
              </a:lnSpc>
              <a:spcBef>
                <a:spcPts val="0"/>
              </a:spcBef>
              <a:spcAft>
                <a:spcPts val="0"/>
              </a:spcAft>
              <a:buClr>
                <a:schemeClr val="dk1"/>
              </a:buClr>
              <a:buSzPts val="1040"/>
              <a:buFont typeface="Arial"/>
              <a:buChar char="•"/>
            </a:pPr>
            <a:r>
              <a:rPr lang="de-DE" sz="100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b="1" sz="1000"/>
          </a:p>
        </p:txBody>
      </p:sp>
      <p:sp>
        <p:nvSpPr>
          <p:cNvPr id="250" name="Google Shape;250;g26da99438ff_0_1144: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67cdca3a5e_0_0:notes"/>
          <p:cNvSpPr/>
          <p:nvPr>
            <p:ph idx="2" type="sldImg"/>
          </p:nvPr>
        </p:nvSpPr>
        <p:spPr>
          <a:xfrm>
            <a:off x="476250"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67cdca3a5e_0_0: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66" name="Google Shape;266;g267cdca3a5e_0_0:notes"/>
          <p:cNvSpPr txBox="1"/>
          <p:nvPr>
            <p:ph idx="1" type="body"/>
          </p:nvPr>
        </p:nvSpPr>
        <p:spPr>
          <a:xfrm>
            <a:off x="479104" y="3888000"/>
            <a:ext cx="6137920" cy="46389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Die Klimakrise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a:latin typeface="Calibri"/>
                <a:ea typeface="Calibri"/>
                <a:cs typeface="Calibri"/>
                <a:sym typeface="Calibri"/>
              </a:rPr>
              <a:t>2</a:t>
            </a:r>
            <a:r>
              <a:rPr lang="de-DE">
                <a:latin typeface="Calibri"/>
                <a:ea typeface="Calibri"/>
                <a:cs typeface="Calibri"/>
                <a:sym typeface="Calibri"/>
              </a:rPr>
              <a:t>-Äq) verantwortlich sind, so zeigen sich mehrere Bereiche: Die Energiewirtschaft, die Strom zur Verfügung stellt, der Verkehr, die Industrie, Hauswärme, Landwirtschaft, Bodennutzung und Abfälle. </a:t>
            </a:r>
            <a:endParaRPr>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t/>
            </a:r>
            <a:endParaRPr b="1">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a:latin typeface="Calibri"/>
                <a:ea typeface="Calibri"/>
                <a:cs typeface="Calibri"/>
                <a:sym typeface="Calibri"/>
              </a:rPr>
              <a:t>Aufgabe </a:t>
            </a:r>
            <a:endParaRPr/>
          </a:p>
          <a:p>
            <a:pPr indent="-171450" lvl="0" marL="171450" rtl="0" algn="l">
              <a:lnSpc>
                <a:spcPct val="100000"/>
              </a:lnSpc>
              <a:spcBef>
                <a:spcPts val="0"/>
              </a:spcBef>
              <a:spcAft>
                <a:spcPts val="0"/>
              </a:spcAft>
              <a:buSzPts val="1100"/>
              <a:buFont typeface="Arial"/>
              <a:buChar char="•"/>
            </a:pPr>
            <a:r>
              <a:rPr lang="de-DE">
                <a:solidFill>
                  <a:schemeClr val="dk1"/>
                </a:solidFill>
                <a:latin typeface="Calibri"/>
                <a:ea typeface="Calibri"/>
                <a:cs typeface="Calibri"/>
                <a:sym typeface="Calibri"/>
              </a:rPr>
              <a:t>In welchen Bereichen benötigt Ihr Betrieb Energie?</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 </a:t>
            </a:r>
            <a:endParaRPr/>
          </a:p>
          <a:p>
            <a:pPr indent="-171450" lvl="0" marL="171450" rtl="0" algn="l">
              <a:lnSpc>
                <a:spcPct val="100000"/>
              </a:lnSpc>
              <a:spcBef>
                <a:spcPts val="0"/>
              </a:spcBef>
              <a:spcAft>
                <a:spcPts val="0"/>
              </a:spcAft>
              <a:buSzPts val="1200"/>
              <a:buFont typeface="Arial"/>
              <a:buChar char="•"/>
            </a:pPr>
            <a:r>
              <a:rPr lang="de-DE">
                <a:latin typeface="Calibri"/>
                <a:ea typeface="Calibri"/>
                <a:cs typeface="Calibri"/>
                <a:sym typeface="Calibri"/>
              </a:rPr>
              <a:t>Henschel, Karl - Martin 2020: Handbuch Klimaschutz. Basiswissen, Fakten Maßnahmen. Oekom Verlag München 2020, S. 24-25</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da99438ff_0_1223:notes"/>
          <p:cNvSpPr/>
          <p:nvPr>
            <p:ph idx="2" type="sldImg"/>
          </p:nvPr>
        </p:nvSpPr>
        <p:spPr>
          <a:xfrm>
            <a:off x="477838" y="331788"/>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26da99438ff_0_1223:notes"/>
          <p:cNvSpPr txBox="1"/>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82" name="Google Shape;282;g26da99438ff_0_1223:notes"/>
          <p:cNvSpPr txBox="1"/>
          <p:nvPr>
            <p:ph idx="1" type="body"/>
          </p:nvPr>
        </p:nvSpPr>
        <p:spPr>
          <a:xfrm>
            <a:off x="478482" y="3888000"/>
            <a:ext cx="6139581" cy="6100062"/>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sz="1100"/>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sz="1100"/>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Rund 20 % aller Emissionen entstehen durch Landwirtschaft und Landnutzung, v.a. durch Konsum tierischer Produkte.</a:t>
            </a:r>
            <a:endParaRPr sz="1100"/>
          </a:p>
          <a:p>
            <a:pPr indent="0" lvl="0" marL="0" rtl="0" algn="l">
              <a:lnSpc>
                <a:spcPct val="100000"/>
              </a:lnSpc>
              <a:spcBef>
                <a:spcPts val="0"/>
              </a:spcBef>
              <a:spcAft>
                <a:spcPts val="0"/>
              </a:spcAft>
              <a:buSzPts val="1400"/>
              <a:buNone/>
            </a:pPr>
            <a:r>
              <a:rPr lang="de-DE" sz="110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sz="1100"/>
          </a:p>
          <a:p>
            <a:pPr indent="0" lvl="0" marL="0" marR="0" rtl="0" algn="l">
              <a:lnSpc>
                <a:spcPct val="100000"/>
              </a:lnSpc>
              <a:spcBef>
                <a:spcPts val="0"/>
              </a:spcBef>
              <a:spcAft>
                <a:spcPts val="0"/>
              </a:spcAft>
              <a:buClr>
                <a:srgbClr val="000000"/>
              </a:buClr>
              <a:buSzPts val="14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latin typeface="Calibri"/>
                <a:ea typeface="Calibri"/>
                <a:cs typeface="Calibri"/>
                <a:sym typeface="Calibri"/>
              </a:rPr>
              <a:t>Aufgabe</a:t>
            </a:r>
            <a:endParaRPr sz="1100"/>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Wie können Sie als Schornsteinfeger oder Schornsteinfegerin dazu beitragen, dass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-Emissionen verringert oder vermieden werden?</a:t>
            </a:r>
            <a:endParaRPr/>
          </a:p>
          <a:p>
            <a:pPr indent="0" lvl="0" marL="0" marR="0" rtl="0" algn="l">
              <a:lnSpc>
                <a:spcPct val="100000"/>
              </a:lnSpc>
              <a:spcBef>
                <a:spcPts val="0"/>
              </a:spcBef>
              <a:spcAft>
                <a:spcPts val="0"/>
              </a:spcAft>
              <a:buClr>
                <a:srgbClr val="000000"/>
              </a:buClr>
              <a:buSzPts val="1400"/>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können beraten zu:</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Dämmung der Gebäudehülle, um den Energiebedarf zu reduzieren</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alter Heizsysteme durch energieeffizientere Geräte</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von Öl- und Gasheizungen durch emissionsfreie bzw. –arme Heizsysteme aus Wärmepumpe, Photovoltaik, BHKW, ggf. Fernwärme etc.</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Förderprogrammen</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Ressourcenschonenden Heizungseinstellungen (z.B. Nachtabsenkung) und Emissionsarmen Anheizmethoden (Holzheizung)</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a:t>
            </a:r>
            <a:endParaRPr sz="1100"/>
          </a:p>
          <a:p>
            <a:pPr indent="-171450" lvl="0" marL="171450" rtl="0" algn="l">
              <a:lnSpc>
                <a:spcPct val="100000"/>
              </a:lnSpc>
              <a:spcBef>
                <a:spcPts val="0"/>
              </a:spcBef>
              <a:spcAft>
                <a:spcPts val="0"/>
              </a:spcAft>
              <a:buSzPts val="1400"/>
              <a:buFont typeface="Arial"/>
              <a:buChar char="•"/>
            </a:pPr>
            <a:r>
              <a:rPr lang="de-DE" sz="1050"/>
              <a:t>Verursacher der weltweiten menschengemachten Treibhausgasemissionen im Jahr 2018 in Prozent von </a:t>
            </a:r>
            <a:r>
              <a:rPr lang="de-DE" sz="1050">
                <a:solidFill>
                  <a:schemeClr val="dk1"/>
                </a:solidFill>
                <a:latin typeface="Calibri"/>
                <a:ea typeface="Calibri"/>
                <a:cs typeface="Calibri"/>
                <a:sym typeface="Calibri"/>
              </a:rPr>
              <a:t>David Nelles und Christian Serrer, eigene Darstellung durch Stephan Arnold, lizenziert unter </a:t>
            </a:r>
            <a:r>
              <a:rPr lang="de-DE" sz="1050" u="sng">
                <a:solidFill>
                  <a:schemeClr val="dk1"/>
                </a:solidFill>
                <a:latin typeface="Calibri"/>
                <a:ea typeface="Calibri"/>
                <a:cs typeface="Calibri"/>
                <a:sym typeface="Calibri"/>
                <a:hlinkClick r:id="rId2">
                  <a:extLst>
                    <a:ext uri="{A12FA001-AC4F-418D-AE19-62706E023703}">
                      <ahyp:hlinkClr val="tx"/>
                    </a:ext>
                  </a:extLst>
                </a:hlinkClick>
              </a:rPr>
              <a:t>CC BY 4.0</a:t>
            </a:r>
            <a:r>
              <a:rPr lang="de-DE" sz="1050">
                <a:solidFill>
                  <a:schemeClr val="dk1"/>
                </a:solidFill>
                <a:latin typeface="Calibri"/>
                <a:ea typeface="Calibri"/>
                <a:cs typeface="Calibri"/>
                <a:sym typeface="Calibri"/>
              </a:rPr>
              <a:t>.</a:t>
            </a:r>
            <a:endParaRPr sz="1050"/>
          </a:p>
          <a:p>
            <a:pPr indent="-171450" lvl="0" marL="171450" marR="0" rtl="0" algn="l">
              <a:lnSpc>
                <a:spcPct val="100000"/>
              </a:lnSpc>
              <a:spcBef>
                <a:spcPts val="0"/>
              </a:spcBef>
              <a:spcAft>
                <a:spcPts val="0"/>
              </a:spcAft>
              <a:buClr>
                <a:srgbClr val="000000"/>
              </a:buClr>
              <a:buSzPts val="1400"/>
              <a:buFont typeface="Arial"/>
              <a:buChar char="•"/>
            </a:pPr>
            <a:r>
              <a:rPr b="0" i="0" lang="de-DE" sz="1050" cap="none" strike="noStrike">
                <a:solidFill>
                  <a:schemeClr val="dk1"/>
                </a:solidFill>
                <a:latin typeface="Calibri"/>
                <a:ea typeface="Calibri"/>
                <a:cs typeface="Calibri"/>
                <a:sym typeface="Calibri"/>
              </a:rPr>
              <a:t>Umweltbundesamt (Hrsg. 2020): Heizen mit Holz. Ein Ratgeber zum richtigen und sauberen Heizen. Online:</a:t>
            </a:r>
            <a:r>
              <a:rPr b="0" i="0" lang="de-DE" sz="1050" u="sng" cap="none" strike="noStrike">
                <a:solidFill>
                  <a:schemeClr val="dk1"/>
                </a:solidFill>
                <a:latin typeface="Calibri"/>
                <a:ea typeface="Calibri"/>
                <a:cs typeface="Calibri"/>
                <a:sym typeface="Calibri"/>
                <a:hlinkClick r:id="rId3">
                  <a:extLst>
                    <a:ext uri="{A12FA001-AC4F-418D-AE19-62706E023703}">
                      <ahyp:hlinkClr val="tx"/>
                    </a:ext>
                  </a:extLst>
                </a:hlinkClick>
              </a:rPr>
              <a:t> www.umweltbundesamt.de/sites/default/files/medien/1410/publikationen/2020_heizen_mit_holz_bf.pdf</a:t>
            </a:r>
            <a:endParaRPr b="0" i="0" sz="1050"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cap="none" strike="noStrike">
                <a:solidFill>
                  <a:schemeClr val="dk1"/>
                </a:solidFill>
                <a:latin typeface="Calibri"/>
                <a:ea typeface="Calibri"/>
                <a:cs typeface="Calibri"/>
                <a:sym typeface="Calibri"/>
              </a:rPr>
              <a:t>Hentschel, Karl-Martin et al. (2020): Handbuch Klimaschutz. Wie Deutschland das 1,5-Grad-Ziel einhalten kann. </a:t>
            </a:r>
            <a:endParaRPr sz="1050">
              <a:solidFill>
                <a:schemeClr val="lt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6da99438ff_0_1300: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6da99438ff_0_1300: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95" name="Google Shape;295;g26da99438ff_0_1300:notes"/>
          <p:cNvSpPr txBox="1"/>
          <p:nvPr>
            <p:ph idx="1" type="body"/>
          </p:nvPr>
        </p:nvSpPr>
        <p:spPr>
          <a:xfrm>
            <a:off x="479104" y="3887999"/>
            <a:ext cx="6141080" cy="55451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Inländische Rohstoffentnahme</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Nach Angaben der Bundesanstalt für Geowissenschaften und Rohstoffe wurden 2020 insgesamt 689,88 Millionen Tonnen abiotische Rohstoffe im Tagebau abgebaut. Das sind fossile Energierohstoffe wie Braunkohle, Baumineralien wie Sande, Kiese oder Steine sowie mineralische Industrierohstoffe wie Salze oder feuerfeste Tone. Statistisch gesehen wird Torf auch zu den abiotischen Rohstoffen gerechnet (siehe Abb. „Inländische Entnahme von Rohstoffen im Tagebau“).</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Zwischen den Jahren 1994 und 2009 ging die Masse der im Tagebau entnommenen Rohstoffe um über ein Viertel oder 28,8 % zurück. Seit 2009 verharrt der Abbau von Baumineralien mit kleinen Schwankungen allerdings auf nahezu gleichem Niveau.</a:t>
            </a:r>
            <a:endParaRPr/>
          </a:p>
          <a:p>
            <a:pPr indent="0" lvl="0" marL="0" rtl="0" algn="l">
              <a:lnSpc>
                <a:spcPct val="100000"/>
              </a:lnSpc>
              <a:spcBef>
                <a:spcPts val="0"/>
              </a:spcBef>
              <a:spcAft>
                <a:spcPts val="0"/>
              </a:spcAft>
              <a:buSzPts val="1400"/>
              <a:buNone/>
            </a:pPr>
            <a:r>
              <a:t/>
            </a:r>
            <a:endParaRPr b="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Neu in Anspruch genommene Fläche durch Rohstoffabbau im Tagebau</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Der Abbau von Rohstoffen im Tagebau ist mit einem unwiderruflichen Eingriff in Landschaften und Böden verbunden. Nach Berechnungen des Umweltbundesamtes (⁠UBA⁠) auf Basis aktueller Daten der Bundesanstalt für Geowissenschaften und Rohstoffe (BGR) und des Statistischen Bundesamtes wurde 2021 eine Fläche von 2.963 Hektar (ha) neu vom Tagebau in Anspruch genommen. Das entspricht einer täglichen Flächenneuinanspruchnahme von rund 8,1 ha oder mehr als 10 Fußballfeldern.</a:t>
            </a:r>
            <a:endParaRPr/>
          </a:p>
          <a:p>
            <a:pPr indent="0" lvl="0" marL="0" marR="0" rtl="0" algn="l">
              <a:lnSpc>
                <a:spcPct val="100000"/>
              </a:lnSpc>
              <a:spcBef>
                <a:spcPts val="0"/>
              </a:spcBef>
              <a:spcAft>
                <a:spcPts val="0"/>
              </a:spcAft>
              <a:buClr>
                <a:srgbClr val="000000"/>
              </a:buClr>
              <a:buSzPts val="1400"/>
              <a:buFont typeface="Arial"/>
              <a:buNone/>
            </a:pPr>
            <a:r>
              <a:rPr b="0" lang="de-DE">
                <a:latin typeface="Calibri"/>
                <a:ea typeface="Calibri"/>
                <a:cs typeface="Calibri"/>
                <a:sym typeface="Calibri"/>
              </a:rPr>
              <a:t> </a:t>
            </a:r>
            <a:endParaRPr b="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a:t>
            </a:r>
            <a:endParaRPr>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u="none" cap="none" strike="noStrike">
                <a:solidFill>
                  <a:schemeClr val="dk1"/>
                </a:solidFill>
                <a:latin typeface="Calibri"/>
                <a:ea typeface="Calibri"/>
                <a:cs typeface="Calibri"/>
                <a:sym typeface="Calibri"/>
              </a:rPr>
              <a:t>Woher stammen die </a:t>
            </a:r>
            <a:r>
              <a:rPr lang="de-DE">
                <a:solidFill>
                  <a:schemeClr val="dk1"/>
                </a:solidFill>
                <a:latin typeface="Calibri"/>
                <a:ea typeface="Calibri"/>
                <a:cs typeface="Calibri"/>
                <a:sym typeface="Calibri"/>
              </a:rPr>
              <a:t>Rohstoffe und Baumaterialien die in ihrem Betrieb verwendet werden</a:t>
            </a:r>
            <a:r>
              <a:rPr b="0" i="0" lang="de-DE"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SzPts val="1400"/>
              <a:buFont typeface="Arial"/>
              <a:buChar char="•"/>
            </a:pPr>
            <a:r>
              <a:rPr b="0" i="0" lang="de-DE" u="none" cap="none" strike="noStrike">
                <a:solidFill>
                  <a:schemeClr val="dk1"/>
                </a:solidFill>
                <a:latin typeface="Calibri"/>
                <a:ea typeface="Calibri"/>
                <a:cs typeface="Calibri"/>
                <a:sym typeface="Calibri"/>
              </a:rPr>
              <a:t>Welche Informationen hat Ihr Ausbildungsbetrieb über die Lieferkette? </a:t>
            </a:r>
            <a:endParaRPr/>
          </a:p>
          <a:p>
            <a:pPr indent="-171450" lvl="0" marL="171450" marR="0" rtl="0" algn="l">
              <a:lnSpc>
                <a:spcPct val="100000"/>
              </a:lnSpc>
              <a:spcBef>
                <a:spcPts val="0"/>
              </a:spcBef>
              <a:spcAft>
                <a:spcPts val="0"/>
              </a:spcAft>
              <a:buSzPts val="1400"/>
              <a:buFont typeface="Arial"/>
              <a:buChar char="•"/>
            </a:pPr>
            <a:r>
              <a:rPr b="0" i="0" lang="de-DE" u="none" cap="none" strike="noStrike">
                <a:solidFill>
                  <a:schemeClr val="dk1"/>
                </a:solidFill>
                <a:latin typeface="Calibri"/>
                <a:ea typeface="Calibri"/>
                <a:cs typeface="Calibri"/>
                <a:sym typeface="Calibri"/>
              </a:rPr>
              <a:t>Worauf wird beim Einkauf geachtet?</a:t>
            </a:r>
            <a:endParaRPr/>
          </a:p>
          <a:p>
            <a:pPr indent="0" lvl="0" marL="0" marR="0" rtl="0" algn="l">
              <a:lnSpc>
                <a:spcPct val="100000"/>
              </a:lnSpc>
              <a:spcBef>
                <a:spcPts val="0"/>
              </a:spcBef>
              <a:spcAft>
                <a:spcPts val="0"/>
              </a:spcAft>
              <a:buSzPts val="1400"/>
              <a:buNone/>
            </a:pPr>
            <a:r>
              <a:t/>
            </a:r>
            <a:endParaRPr b="0"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1" i="0" lang="de-DE" u="none" cap="none" strike="noStrike">
                <a:solidFill>
                  <a:schemeClr val="dk1"/>
                </a:solidFill>
                <a:latin typeface="Calibri"/>
                <a:ea typeface="Calibri"/>
                <a:cs typeface="Calibri"/>
                <a:sym typeface="Calibri"/>
              </a:rPr>
              <a:t>Quelle</a:t>
            </a:r>
            <a:endParaRPr b="1" i="0" u="none" cap="none" strike="noStrike">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lang="de-DE">
                <a:solidFill>
                  <a:schemeClr val="dk1"/>
                </a:solidFill>
                <a:latin typeface="Calibri"/>
                <a:ea typeface="Calibri"/>
                <a:cs typeface="Calibri"/>
                <a:sym typeface="Calibri"/>
              </a:rPr>
              <a:t>Umweltbundesamt (Hrsg) (2023): </a:t>
            </a:r>
            <a:r>
              <a:rPr b="0" i="0" lang="de-DE" u="none" cap="none" strike="noStrike">
                <a:solidFill>
                  <a:schemeClr val="dk1"/>
                </a:solidFill>
                <a:latin typeface="Calibri"/>
                <a:ea typeface="Calibri"/>
                <a:cs typeface="Calibri"/>
                <a:sym typeface="Calibri"/>
              </a:rPr>
              <a:t>Inländische Rohstoffentnahme. Dessau-Roßlau 23.01.2023  O</a:t>
            </a:r>
            <a:r>
              <a:rPr b="0" lang="de-DE">
                <a:solidFill>
                  <a:schemeClr val="dk1"/>
                </a:solidFill>
                <a:latin typeface="Calibri"/>
                <a:ea typeface="Calibri"/>
                <a:cs typeface="Calibri"/>
                <a:sym typeface="Calibri"/>
              </a:rPr>
              <a:t>nline: https://www.umweltbundesamt.de/daten/flaeche-boden-land-oekosysteme/flaeche/flaechenverbrauch-fuer-rohstoffabbau#inlandische-rohstoffentnahme</a:t>
            </a:r>
            <a:endParaRPr b="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6da99438ff_0_1377:notes"/>
          <p:cNvSpPr/>
          <p:nvPr>
            <p:ph idx="2" type="sldImg"/>
          </p:nvPr>
        </p:nvSpPr>
        <p:spPr>
          <a:xfrm>
            <a:off x="476250"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6da99438ff_0_1377:notes"/>
          <p:cNvSpPr txBox="1"/>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09" name="Google Shape;309;g26da99438ff_0_1377:notes"/>
          <p:cNvSpPr txBox="1"/>
          <p:nvPr>
            <p:ph idx="1" type="body"/>
          </p:nvPr>
        </p:nvSpPr>
        <p:spPr>
          <a:xfrm>
            <a:off x="480690" y="3888000"/>
            <a:ext cx="6137782" cy="576450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Clr>
                <a:schemeClr val="dk1"/>
              </a:buClr>
              <a:buSzPts val="1050"/>
              <a:buNone/>
            </a:pPr>
            <a:r>
              <a:rPr b="1" lang="de-DE"/>
              <a:t>Beschreibung</a:t>
            </a:r>
            <a:r>
              <a:rPr lang="de-DE"/>
              <a:t>: </a:t>
            </a:r>
            <a:endParaRPr/>
          </a:p>
          <a:p>
            <a:pPr indent="0" lvl="0" marL="0" rtl="0" algn="l">
              <a:lnSpc>
                <a:spcPct val="100000"/>
              </a:lnSpc>
              <a:spcBef>
                <a:spcPts val="0"/>
              </a:spcBef>
              <a:spcAft>
                <a:spcPts val="0"/>
              </a:spcAft>
              <a:buClr>
                <a:schemeClr val="dk1"/>
              </a:buClr>
              <a:buSzPts val="1050"/>
              <a:buNone/>
            </a:pPr>
            <a:r>
              <a:rPr lang="de-DE"/>
              <a:t>Wenn bei Stark-Regenereignissen die Regenwasser-Wehre überlaufen, kommt es durch die starken Belastung der Oberflächengewässer, in die das mit Fäkalien gemischte Abwasser direkt und ungeklärt einfließt, zu massivem Fischsterben. Das ist z.B. in Berlin im Bereich der Innenstadt häufig zu beobachten. Das nährstoffhaltige Abwasser führt zu einer starken Zehrung des Sauerstoffs bis hin zu völlig sauerstofffreien Zonen. Dadurch sterben viele Lebewesen sehr schnell und tote Fische treiben auf der Spree. Derzeit (2020/2021) gibt es im Durchschnitt 30 Mischwasserüberläufe im Jahr in Berlin.  Die Ableitung von Regenwasser über die Trennkanalisation belastet die Oberflächengewässer vor allem mit diffusen Einträgen von Schwermetallen  wie Cadmium, Zink, Blei und Kupfer, was sich im Sediment ablagern kann und die Organismen in den Gewässern belasten kann.</a:t>
            </a:r>
            <a:endParaRPr/>
          </a:p>
          <a:p>
            <a:pPr indent="0" lvl="0" marL="0" rtl="0" algn="l">
              <a:lnSpc>
                <a:spcPct val="100000"/>
              </a:lnSpc>
              <a:spcBef>
                <a:spcPts val="0"/>
              </a:spcBef>
              <a:spcAft>
                <a:spcPts val="0"/>
              </a:spcAft>
              <a:buClr>
                <a:schemeClr val="dk1"/>
              </a:buClr>
              <a:buSzPts val="1050"/>
              <a:buNone/>
            </a:pPr>
            <a:r>
              <a:t/>
            </a:r>
            <a:endParaRPr/>
          </a:p>
          <a:p>
            <a:pPr indent="0" lvl="0" marL="0" rtl="0" algn="l">
              <a:lnSpc>
                <a:spcPct val="100000"/>
              </a:lnSpc>
              <a:spcBef>
                <a:spcPts val="0"/>
              </a:spcBef>
              <a:spcAft>
                <a:spcPts val="0"/>
              </a:spcAft>
              <a:buClr>
                <a:schemeClr val="dk1"/>
              </a:buClr>
              <a:buSzPts val="1050"/>
              <a:buNone/>
            </a:pPr>
            <a:r>
              <a:rPr b="1" lang="de-DE"/>
              <a:t>Aufgaben</a:t>
            </a:r>
            <a:r>
              <a:rPr lang="de-DE"/>
              <a:t>:</a:t>
            </a:r>
            <a:endParaRPr/>
          </a:p>
          <a:p>
            <a:pPr indent="0" lvl="0" marL="0" rtl="0" algn="l">
              <a:lnSpc>
                <a:spcPct val="100000"/>
              </a:lnSpc>
              <a:spcBef>
                <a:spcPts val="0"/>
              </a:spcBef>
              <a:spcAft>
                <a:spcPts val="0"/>
              </a:spcAft>
              <a:buClr>
                <a:schemeClr val="dk1"/>
              </a:buClr>
              <a:buSzPts val="1050"/>
              <a:buNone/>
            </a:pPr>
            <a:r>
              <a:rPr lang="de-DE"/>
              <a:t>Beschreiben Sie die Folgen von Regenwassereinleitungen für die Oberflächengewässer</a:t>
            </a:r>
            <a:endParaRPr/>
          </a:p>
          <a:p>
            <a:pPr indent="-228600" lvl="0" marL="228600" rtl="0" algn="l">
              <a:lnSpc>
                <a:spcPct val="100000"/>
              </a:lnSpc>
              <a:spcBef>
                <a:spcPts val="0"/>
              </a:spcBef>
              <a:spcAft>
                <a:spcPts val="0"/>
              </a:spcAft>
              <a:buClr>
                <a:schemeClr val="dk1"/>
              </a:buClr>
              <a:buSzPts val="1050"/>
              <a:buFont typeface="Arial"/>
              <a:buChar char="•"/>
            </a:pPr>
            <a:r>
              <a:rPr lang="de-DE"/>
              <a:t>Bei durchschnittlichen Mengen Regenwasser</a:t>
            </a:r>
            <a:endParaRPr/>
          </a:p>
          <a:p>
            <a:pPr indent="-228600" lvl="0" marL="228600" rtl="0" algn="l">
              <a:lnSpc>
                <a:spcPct val="100000"/>
              </a:lnSpc>
              <a:spcBef>
                <a:spcPts val="0"/>
              </a:spcBef>
              <a:spcAft>
                <a:spcPts val="0"/>
              </a:spcAft>
              <a:buClr>
                <a:schemeClr val="dk1"/>
              </a:buClr>
              <a:buSzPts val="1050"/>
              <a:buFont typeface="Arial"/>
              <a:buChar char="•"/>
            </a:pPr>
            <a:r>
              <a:rPr lang="de-DE"/>
              <a:t>bei Starkregenereignissen</a:t>
            </a:r>
            <a:endParaRPr/>
          </a:p>
          <a:p>
            <a:pPr indent="-228600" lvl="0" marL="228600" rtl="0" algn="l">
              <a:lnSpc>
                <a:spcPct val="100000"/>
              </a:lnSpc>
              <a:spcBef>
                <a:spcPts val="0"/>
              </a:spcBef>
              <a:spcAft>
                <a:spcPts val="0"/>
              </a:spcAft>
              <a:buClr>
                <a:schemeClr val="dk1"/>
              </a:buClr>
              <a:buSzPts val="1050"/>
              <a:buFont typeface="Arial"/>
              <a:buChar char="•"/>
            </a:pPr>
            <a:r>
              <a:rPr lang="de-DE"/>
              <a:t>Jeweils für die Mischwasserkanalisation und für die Trennkanalisation</a:t>
            </a:r>
            <a:endParaRPr/>
          </a:p>
          <a:p>
            <a:pPr indent="0" lvl="0" marL="0" rtl="0" algn="l">
              <a:lnSpc>
                <a:spcPct val="100000"/>
              </a:lnSpc>
              <a:spcBef>
                <a:spcPts val="0"/>
              </a:spcBef>
              <a:spcAft>
                <a:spcPts val="0"/>
              </a:spcAft>
              <a:buClr>
                <a:schemeClr val="dk1"/>
              </a:buClr>
              <a:buSzPts val="1050"/>
              <a:buNone/>
            </a:pPr>
            <a:r>
              <a:t/>
            </a:r>
            <a:endParaRPr/>
          </a:p>
          <a:p>
            <a:pPr indent="0" lvl="0" marL="0" rtl="0" algn="l">
              <a:lnSpc>
                <a:spcPct val="100000"/>
              </a:lnSpc>
              <a:spcBef>
                <a:spcPts val="0"/>
              </a:spcBef>
              <a:spcAft>
                <a:spcPts val="0"/>
              </a:spcAft>
              <a:buClr>
                <a:schemeClr val="dk1"/>
              </a:buClr>
              <a:buSzPts val="1050"/>
              <a:buNone/>
            </a:pPr>
            <a:r>
              <a:rPr b="1" lang="de-DE"/>
              <a:t>Quelle</a:t>
            </a:r>
            <a:r>
              <a:rPr lang="de-DE"/>
              <a:t>:</a:t>
            </a:r>
            <a:endParaRPr/>
          </a:p>
          <a:p>
            <a:pPr indent="-171450" lvl="0" marL="171450" rtl="0" algn="l">
              <a:lnSpc>
                <a:spcPct val="100000"/>
              </a:lnSpc>
              <a:spcBef>
                <a:spcPts val="0"/>
              </a:spcBef>
              <a:spcAft>
                <a:spcPts val="0"/>
              </a:spcAft>
              <a:buClr>
                <a:schemeClr val="dk1"/>
              </a:buClr>
              <a:buSzPts val="1050"/>
              <a:buFont typeface="Arial"/>
              <a:buChar char="•"/>
            </a:pPr>
            <a:r>
              <a:rPr lang="de-DE"/>
              <a:t>Paust-Lassen, Jungen-Kalisch, IGBAU , Sozialpartner der Bauwirtschaft (2010): Ökologisches Bauen im Bereich Wasser – Sanierungsbedarf und Beschäftigungspotentiale für die Investitionsbereiche Abwasserentsorgung und Trinkwasserversorgung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da99438ff_0_1455: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6da99438ff_0_1455: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23" name="Google Shape;323;g26da99438ff_0_1455:notes"/>
          <p:cNvSpPr txBox="1"/>
          <p:nvPr>
            <p:ph idx="1" type="body"/>
          </p:nvPr>
        </p:nvSpPr>
        <p:spPr>
          <a:xfrm>
            <a:off x="479091" y="3888000"/>
            <a:ext cx="6141093" cy="55359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None/>
            </a:pPr>
            <a:r>
              <a:rPr b="1" lang="de-DE"/>
              <a:t>Beschreibung: </a:t>
            </a:r>
            <a:endParaRPr/>
          </a:p>
          <a:p>
            <a:pPr indent="0" lvl="0" marL="0" rtl="0" algn="l">
              <a:lnSpc>
                <a:spcPct val="100000"/>
              </a:lnSpc>
              <a:spcBef>
                <a:spcPts val="0"/>
              </a:spcBef>
              <a:spcAft>
                <a:spcPts val="0"/>
              </a:spcAft>
              <a:buClr>
                <a:schemeClr val="dk1"/>
              </a:buClr>
              <a:buSzPts val="1100"/>
              <a:buNone/>
            </a:pPr>
            <a:r>
              <a:rPr lang="de-DE"/>
              <a:t>Bei der Trennkanalisation werden viele Nährstoffe (Phosphor u.a.) direkt von den versiegelten Flächen in die Gewässer gespült. Das führt in den Gewässern zur Zehrung von Sauerstoff.  Auch zahlreiche andere Schadstoffe gelangen so direkt in die Oberflächengewässer, z.B. Cadmium, Zink, Blei und Kupfer.  Für die Mischwasserkanalisation sind Regenauffangbecken  im Kanalsystem eingebaut, die aber infolge des Klimawandels durch Stark-Regenereignisse immer häufiger nicht ausreichen und überlaufen, so dass Fäkalienbelastetes Mischwasser direkt in die Oberflächengewässer geleitet wird. </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b="1" lang="de-DE"/>
              <a:t>Aufgaben</a:t>
            </a:r>
            <a:r>
              <a:rPr lang="de-DE"/>
              <a:t>:</a:t>
            </a:r>
            <a:endParaRPr/>
          </a:p>
          <a:p>
            <a:pPr indent="-171450" lvl="0" marL="171450" rtl="0" algn="l">
              <a:lnSpc>
                <a:spcPct val="100000"/>
              </a:lnSpc>
              <a:spcBef>
                <a:spcPts val="0"/>
              </a:spcBef>
              <a:spcAft>
                <a:spcPts val="0"/>
              </a:spcAft>
              <a:buClr>
                <a:schemeClr val="dk1"/>
              </a:buClr>
              <a:buSzPts val="1100"/>
              <a:buFont typeface="Arial"/>
              <a:buChar char="•"/>
            </a:pPr>
            <a:r>
              <a:rPr lang="de-DE"/>
              <a:t>Beschreiben Sie die westlichen Merkmale für Mischwasserkanalisation und Trennkanalisation. </a:t>
            </a:r>
            <a:endParaRPr/>
          </a:p>
          <a:p>
            <a:pPr indent="-171450" lvl="0" marL="171450" rtl="0" algn="l">
              <a:lnSpc>
                <a:spcPct val="100000"/>
              </a:lnSpc>
              <a:spcBef>
                <a:spcPts val="0"/>
              </a:spcBef>
              <a:spcAft>
                <a:spcPts val="0"/>
              </a:spcAft>
              <a:buClr>
                <a:schemeClr val="dk1"/>
              </a:buClr>
              <a:buSzPts val="1100"/>
              <a:buFont typeface="Arial"/>
              <a:buChar char="•"/>
            </a:pPr>
            <a:r>
              <a:rPr lang="de-DE"/>
              <a:t>Welche Folgen haben Stark-Regen Ereignisse für die Abwasserabteilung in der Misch- und Trennkanalisation?</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b="1" lang="de-DE"/>
              <a:t>Quellen:</a:t>
            </a:r>
            <a:r>
              <a:rPr lang="de-DE"/>
              <a:t>  </a:t>
            </a:r>
            <a:endParaRPr/>
          </a:p>
          <a:p>
            <a:pPr indent="-171450" lvl="0" marL="171450" rtl="0" algn="l">
              <a:lnSpc>
                <a:spcPct val="100000"/>
              </a:lnSpc>
              <a:spcBef>
                <a:spcPts val="0"/>
              </a:spcBef>
              <a:spcAft>
                <a:spcPts val="0"/>
              </a:spcAft>
              <a:buClr>
                <a:schemeClr val="dk1"/>
              </a:buClr>
              <a:buSzPts val="1100"/>
              <a:buFont typeface="Arial"/>
              <a:buChar char="•"/>
            </a:pPr>
            <a:r>
              <a:rPr lang="de-DE"/>
              <a:t>Hrsg. DGB Bildungswerk Berlin-Brandenburg, Jungen-Kalisch, W. (tbs berlin GmbH) und Paust-Lassen P. (InEcom GmbH) 2010: „Wasser in Berlin – Ökologisches Bauen – Potenziale für das Bauhauptgewerbe im Wirtschaftssektor Abwasserentsorgung und Trinkwasserversorgung“</a:t>
            </a:r>
            <a:endParaRPr/>
          </a:p>
          <a:p>
            <a:pPr indent="-171450" lvl="0" marL="171450" rtl="0" algn="l">
              <a:lnSpc>
                <a:spcPct val="100000"/>
              </a:lnSpc>
              <a:spcBef>
                <a:spcPts val="0"/>
              </a:spcBef>
              <a:spcAft>
                <a:spcPts val="0"/>
              </a:spcAft>
              <a:buClr>
                <a:schemeClr val="dk1"/>
              </a:buClr>
              <a:buSzPts val="1100"/>
              <a:buFont typeface="Arial"/>
              <a:buChar char="•"/>
            </a:pPr>
            <a:r>
              <a:rPr lang="de-DE"/>
              <a:t>Paust-Lassen, Jungen-Kalisch, IGBAU , Sozialpartner der Bauwirtschaft (2010): Ökologisches Bauen im Bereich Wasser – Sanierungsbedarf und Beschäftigungspotentiale für die Investitionsbereiche Abwasserentsorgung und Trinkwasserversorgung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6da99438ff_0_1534: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26da99438ff_0_1534: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39" name="Google Shape;339;g26da99438ff_0_1534:notes"/>
          <p:cNvSpPr txBox="1"/>
          <p:nvPr>
            <p:ph idx="1" type="body"/>
          </p:nvPr>
        </p:nvSpPr>
        <p:spPr>
          <a:xfrm>
            <a:off x="479104" y="3888000"/>
            <a:ext cx="6141080" cy="61407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255"/>
              <a:buNone/>
            </a:pPr>
            <a:r>
              <a:rPr b="1" lang="de-DE"/>
              <a:t>Beschreibung: </a:t>
            </a:r>
            <a:endParaRPr/>
          </a:p>
          <a:p>
            <a:pPr indent="0" lvl="0" marL="0" rtl="0" algn="l">
              <a:lnSpc>
                <a:spcPct val="100000"/>
              </a:lnSpc>
              <a:spcBef>
                <a:spcPts val="0"/>
              </a:spcBef>
              <a:spcAft>
                <a:spcPts val="0"/>
              </a:spcAft>
              <a:buSzPts val="255"/>
              <a:buNone/>
            </a:pPr>
            <a:r>
              <a:rPr lang="de-DE"/>
              <a:t>Ein wesentliches Ziel nachhaltiger (Stadt)Entwicklung ist die Reduzierung von versiegelten Flächen. In Deutschland sind etwa 45 Prozent der Siedlungs- und Verkehrsflächen versiegelt. Auf diesen Flächen kann Regenwasser nicht versickern und damit gehen wichtige Bodenfunktionen verloren.  In Stadtgebieten sind auch unbebaute Flächen häufig mit Beton, Asphalt, Pflastersteinen oder wassergebundenen Deckschichten befestigt und versiegelt.  Das hat zur Folge, dass Grundwasser zu wenig mit Regenwasser aufgefüllt werden kann. Auf der anderen Seite steigt und das Risiko von Überschwemmungen, denn die Kanalisation kann bei Starkregenereignissen die Wassermengen nicht mehr abtransportieren (UBA 2023).</a:t>
            </a:r>
            <a:endParaRPr/>
          </a:p>
          <a:p>
            <a:pPr indent="0" lvl="0" marL="0" rtl="0" algn="l">
              <a:lnSpc>
                <a:spcPct val="100000"/>
              </a:lnSpc>
              <a:spcBef>
                <a:spcPts val="0"/>
              </a:spcBef>
              <a:spcAft>
                <a:spcPts val="0"/>
              </a:spcAft>
              <a:buSzPts val="255"/>
              <a:buNone/>
            </a:pPr>
            <a:r>
              <a:rPr lang="de-DE"/>
              <a:t>Verfahren zur Entsiegelung  und Abkopplung von Flächen werden mit dem Prinzip „Schwammstadt“ vermehrt umgesetzt, um Niederschlagswasser zwischenspeichern zu können oder über Mulden, und Rigolen vor Ort versickern  zu können. Gründächer, und begrünte Fassaden sorgen für Verdunstung. Diese Verfahren reduzieren den Abfluss von Regenwasser über die Kanalisation erheblich (Sieker 2023). Die Abwasserrohre in der Trennkanalisation sind vom Durchmesser her kleiner als die Abwasserkanäle für die Mischwasserkanalisation. Bei Trockenheit müssen die Rohre und Kanäle mit Frischwasser (Trinkwasser) gespült werden, damit es nicht zu Ablagerungen und starker Gasbildung kommt, was erhebliche Geruchsbelästigungen zur Folge hat.</a:t>
            </a:r>
            <a:endParaRPr/>
          </a:p>
          <a:p>
            <a:pPr indent="0" lvl="0" marL="0" rtl="0" algn="l">
              <a:lnSpc>
                <a:spcPct val="100000"/>
              </a:lnSpc>
              <a:spcBef>
                <a:spcPts val="0"/>
              </a:spcBef>
              <a:spcAft>
                <a:spcPts val="0"/>
              </a:spcAft>
              <a:buSzPts val="255"/>
              <a:buNone/>
            </a:pPr>
            <a:r>
              <a:t/>
            </a:r>
            <a:endParaRPr b="1"/>
          </a:p>
          <a:p>
            <a:pPr indent="0" lvl="0" marL="0" rtl="0" algn="l">
              <a:lnSpc>
                <a:spcPct val="100000"/>
              </a:lnSpc>
              <a:spcBef>
                <a:spcPts val="0"/>
              </a:spcBef>
              <a:spcAft>
                <a:spcPts val="0"/>
              </a:spcAft>
              <a:buSzPts val="255"/>
              <a:buNone/>
            </a:pPr>
            <a:r>
              <a:rPr b="1" lang="de-DE"/>
              <a:t>Aufgabe</a:t>
            </a:r>
            <a:r>
              <a:rPr lang="de-DE"/>
              <a:t>: </a:t>
            </a:r>
            <a:endParaRPr/>
          </a:p>
          <a:p>
            <a:pPr indent="-171450" lvl="0" marL="171450" rtl="0" algn="l">
              <a:lnSpc>
                <a:spcPct val="100000"/>
              </a:lnSpc>
              <a:spcBef>
                <a:spcPts val="0"/>
              </a:spcBef>
              <a:spcAft>
                <a:spcPts val="0"/>
              </a:spcAft>
              <a:buSzPts val="1200"/>
              <a:buFont typeface="Arial"/>
              <a:buChar char="•"/>
            </a:pPr>
            <a:r>
              <a:rPr lang="de-DE"/>
              <a:t>Beschreiben Sie die Vorteile der Regenwasserversickerung insbesondere im Hinblick auf die derzeit zu beobachtenden Folgen des Klimawandels.</a:t>
            </a:r>
            <a:endParaRPr/>
          </a:p>
          <a:p>
            <a:pPr indent="-171450" lvl="0" marL="171450" rtl="0" algn="l">
              <a:lnSpc>
                <a:spcPct val="100000"/>
              </a:lnSpc>
              <a:spcBef>
                <a:spcPts val="0"/>
              </a:spcBef>
              <a:spcAft>
                <a:spcPts val="0"/>
              </a:spcAft>
              <a:buSzPts val="1200"/>
              <a:buFont typeface="Arial"/>
              <a:buChar char="•"/>
            </a:pPr>
            <a:r>
              <a:rPr lang="de-DE"/>
              <a:t>Recherchieren Sie weitere Verfahren zur Regenwasserbewirtschaftung </a:t>
            </a:r>
            <a:endParaRPr/>
          </a:p>
          <a:p>
            <a:pPr indent="0" lvl="0" marL="0" rtl="0" algn="l">
              <a:lnSpc>
                <a:spcPct val="100000"/>
              </a:lnSpc>
              <a:spcBef>
                <a:spcPts val="0"/>
              </a:spcBef>
              <a:spcAft>
                <a:spcPts val="0"/>
              </a:spcAft>
              <a:buSzPts val="255"/>
              <a:buNone/>
            </a:pPr>
            <a:r>
              <a:t/>
            </a:r>
            <a:endParaRPr b="1"/>
          </a:p>
          <a:p>
            <a:pPr indent="0" lvl="0" marL="0" rtl="0" algn="l">
              <a:lnSpc>
                <a:spcPct val="100000"/>
              </a:lnSpc>
              <a:spcBef>
                <a:spcPts val="0"/>
              </a:spcBef>
              <a:spcAft>
                <a:spcPts val="0"/>
              </a:spcAft>
              <a:buSzPts val="255"/>
              <a:buNone/>
            </a:pPr>
            <a:r>
              <a:rPr b="1" lang="de-DE"/>
              <a:t>Quellen</a:t>
            </a:r>
            <a:r>
              <a:rPr lang="de-DE"/>
              <a:t>: </a:t>
            </a:r>
            <a:endParaRPr/>
          </a:p>
          <a:p>
            <a:pPr indent="-177800" lvl="0" marL="177800" rtl="0" algn="l">
              <a:lnSpc>
                <a:spcPct val="100000"/>
              </a:lnSpc>
              <a:spcBef>
                <a:spcPts val="0"/>
              </a:spcBef>
              <a:spcAft>
                <a:spcPts val="0"/>
              </a:spcAft>
              <a:buSzPts val="1170"/>
              <a:buFont typeface="Arial"/>
              <a:buChar char="•"/>
            </a:pPr>
            <a:r>
              <a:rPr lang="de-DE" sz="1000"/>
              <a:t>Berliner Regenwasseragentur (o.J.). Senatsverwaltung für Mobilität, Verkehr, Klimaschutz und Umwelt (Hrsg.):  Versickerung. Online: https://regenwasseragentur.berlin/massnahmen/regenwasser-versickern/ </a:t>
            </a:r>
            <a:endParaRPr sz="1000"/>
          </a:p>
          <a:p>
            <a:pPr indent="-177800" lvl="0" marL="177800" rtl="0" algn="l">
              <a:lnSpc>
                <a:spcPct val="100000"/>
              </a:lnSpc>
              <a:spcBef>
                <a:spcPts val="0"/>
              </a:spcBef>
              <a:spcAft>
                <a:spcPts val="0"/>
              </a:spcAft>
              <a:buSzPts val="1170"/>
              <a:buFont typeface="Arial"/>
              <a:buChar char="•"/>
            </a:pPr>
            <a:r>
              <a:rPr lang="de-DE" sz="1000"/>
              <a:t>Sieker (2023): Das Konzept der Schwammstadt. Online: </a:t>
            </a:r>
            <a:r>
              <a:rPr lang="de-DE" sz="1000" u="sng">
                <a:solidFill>
                  <a:schemeClr val="hlink"/>
                </a:solidFill>
                <a:hlinkClick r:id="rId2"/>
              </a:rPr>
              <a:t>https://www.sieker.de/fachinformationen/umgang-mit-regenwasser/article/das-konzept-der-schwammstadt-sponge-city-577.html</a:t>
            </a:r>
            <a:r>
              <a:rPr lang="de-DE" sz="1000"/>
              <a:t> </a:t>
            </a:r>
            <a:endParaRPr sz="1000"/>
          </a:p>
          <a:p>
            <a:pPr indent="-177800" lvl="0" marL="177800" rtl="0" algn="l">
              <a:lnSpc>
                <a:spcPct val="100000"/>
              </a:lnSpc>
              <a:spcBef>
                <a:spcPts val="0"/>
              </a:spcBef>
              <a:spcAft>
                <a:spcPts val="0"/>
              </a:spcAft>
              <a:buSzPts val="1170"/>
              <a:buFont typeface="Arial"/>
              <a:buChar char="•"/>
            </a:pPr>
            <a:r>
              <a:rPr lang="de-DE" sz="1000"/>
              <a:t>UBA 2023: Bodenversiegelung. Online: </a:t>
            </a:r>
            <a:r>
              <a:rPr lang="de-DE" sz="1000" u="sng">
                <a:solidFill>
                  <a:schemeClr val="hlink"/>
                </a:solidFill>
                <a:hlinkClick r:id="rId3"/>
              </a:rPr>
              <a:t>https://www.umweltbundesamt.de/daten/flaeche-boden-land-oekosysteme/boden/bodenversiegelung#was-ist-bodenversiegelung</a:t>
            </a:r>
            <a:endParaRP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6da99438ff_0_1657: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26da99438ff_0_1657:notes"/>
          <p:cNvSpPr txBox="1"/>
          <p:nvPr>
            <p:ph idx="1" type="body"/>
          </p:nvPr>
        </p:nvSpPr>
        <p:spPr>
          <a:xfrm>
            <a:off x="479102" y="3888000"/>
            <a:ext cx="6229521" cy="590271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Über die öffentliche Wasserversorgung erhält fast die gesamte Bevölkerung Deutschlands Trinkwasser. Im Jahr 2019 </a:t>
            </a:r>
            <a:r>
              <a:rPr lang="de-DE" sz="1100"/>
              <a:t>verbrauchte</a:t>
            </a:r>
            <a:r>
              <a:rPr b="0" i="0" lang="de-DE" sz="1100" u="none" cap="none" strike="noStrike">
                <a:solidFill>
                  <a:schemeClr val="dk1"/>
                </a:solidFill>
                <a:latin typeface="Calibri"/>
                <a:ea typeface="Calibri"/>
                <a:cs typeface="Calibri"/>
                <a:sym typeface="Calibri"/>
              </a:rPr>
              <a:t> jede Person täglich </a:t>
            </a:r>
            <a:r>
              <a:rPr lang="de-DE" sz="1100"/>
              <a:t>im Durchschnitt </a:t>
            </a:r>
            <a:r>
              <a:rPr b="0" i="0" lang="de-DE" sz="1100" u="none" cap="none" strike="noStrike">
                <a:solidFill>
                  <a:schemeClr val="dk1"/>
                </a:solidFill>
                <a:latin typeface="Calibri"/>
                <a:ea typeface="Calibri"/>
                <a:cs typeface="Calibri"/>
                <a:sym typeface="Calibri"/>
              </a:rPr>
              <a:t>128 Liter. Das sind 16 Liter weniger als 1991. Im Vergleich zu 2016 ist die Nutzung von Trinkwasser um 5 Liter täglich pro Person angestiegen. Grundwasser ist unsere wichtigste Ressource für die Trinkwasseraufbereitung.</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Mehr als 99 % der Bevölkerung waren im Jahr 2019 an die öffentliche Wasserversorgung angeschlossen. Von den 5.729 Wasserversorgungsunternehmen versorgten 5.468 Unternehmen die Menschen in Deutschland direkt mit Trinkwasser. Um dies zu ermöglichen, entnahmen die Unternehmen im Jahr 2019 etwas weniger als 5,4 Milliarden Kubikmeter (Mrd. m³) Rohwasser. Gut 70 % des Wassers stammte aus Grund- und Quellwasser. </a:t>
            </a:r>
            <a:r>
              <a:rPr lang="de-DE" sz="1100"/>
              <a:t>Das waren zirka 3,8 Mrd. m³. Grundwasser ist daher die wichtigste Trinkwasserressource. D</a:t>
            </a:r>
            <a:r>
              <a:rPr b="0" i="0" lang="de-DE" sz="1100" u="none" cap="none" strike="noStrike">
                <a:solidFill>
                  <a:schemeClr val="dk1"/>
                </a:solidFill>
                <a:latin typeface="Calibri"/>
                <a:ea typeface="Calibri"/>
                <a:cs typeface="Calibri"/>
                <a:sym typeface="Calibri"/>
              </a:rPr>
              <a:t>er Rest des Wasserbedarfs wurde aus Oberflächenwasser, Uferfiltrat und angereichertem Grundwasser gedeckt</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Von den 5,4 Milliarden Kubikmeter (Mrd. m³) Rohwasser stellten die Wasserbetriebe den Letzterbrauchern – also etwa Privathaushalten, Kindergärten, Krankenhäusern und Gewerbebetrieben – im Jahr 2019 etwas mehr als 4,7 Mrd. Kubikmeter Trinkwasser zur Verfügung. Davon gingen gut 81,5 % – das entspricht knapp 3,9 Mrd. m³ – an private Haushalte und Kleingewerbe, zum Beispiel an Bäckereien, Metzgereien, Arztpraxen und Anwaltskanzleien. Die verbleibende Menge von zirka 876 Mio. m³ lieferten die Wasserversorgungsunternehmen an Schulen, Behörden, Krankenhäuser und an größere gewerbliche Unternehmen. Einen geringen Teil des Trinkwassers benötigten die Wasserversorger selbst oder es ging auch Wasser durch Rohrbrüche oder Havarien verloren.</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Aufgaben</a:t>
            </a:r>
            <a:endParaRPr sz="1100"/>
          </a:p>
          <a:p>
            <a:pPr indent="-171450" lvl="0" marL="171450" rtl="0" algn="l">
              <a:lnSpc>
                <a:spcPct val="100000"/>
              </a:lnSpc>
              <a:spcBef>
                <a:spcPts val="0"/>
              </a:spcBef>
              <a:spcAft>
                <a:spcPts val="0"/>
              </a:spcAft>
              <a:buSzPts val="1400"/>
              <a:buFont typeface="Arial"/>
              <a:buChar char="•"/>
            </a:pPr>
            <a:r>
              <a:rPr lang="de-DE" sz="1100"/>
              <a:t>Warum spielt der Grundwasserschutz eine zentrale Rolle bei einer nachhaltigen Bewirtschaftung der Ressource Wasser?</a:t>
            </a:r>
            <a:endParaRPr sz="1100"/>
          </a:p>
          <a:p>
            <a:pPr indent="-171450" lvl="0" marL="171450" rtl="0" algn="l">
              <a:lnSpc>
                <a:spcPct val="100000"/>
              </a:lnSpc>
              <a:spcBef>
                <a:spcPts val="0"/>
              </a:spcBef>
              <a:spcAft>
                <a:spcPts val="0"/>
              </a:spcAft>
              <a:buSzPts val="1400"/>
              <a:buFont typeface="Arial"/>
              <a:buChar char="•"/>
            </a:pPr>
            <a:r>
              <a:rPr lang="de-DE" sz="1100"/>
              <a:t>Bei welchen beruflichen Tätigkeiten haben Sie mit Grundwasser zu tun?</a:t>
            </a:r>
            <a:endParaRPr sz="1100"/>
          </a:p>
          <a:p>
            <a:pPr indent="-171450" lvl="0" marL="171450" rtl="0" algn="l">
              <a:lnSpc>
                <a:spcPct val="100000"/>
              </a:lnSpc>
              <a:spcBef>
                <a:spcPts val="0"/>
              </a:spcBef>
              <a:spcAft>
                <a:spcPts val="0"/>
              </a:spcAft>
              <a:buSzPts val="1400"/>
              <a:buFont typeface="Arial"/>
              <a:buChar char="•"/>
            </a:pPr>
            <a:r>
              <a:rPr lang="de-DE" sz="1100"/>
              <a:t>Welche Folgen können Eingriffe in das Grundwasser wie zB seine Absenkung haben?</a:t>
            </a:r>
            <a:endParaRPr sz="1100"/>
          </a:p>
          <a:p>
            <a:pPr indent="-171450" lvl="0" marL="171450" rtl="0" algn="l">
              <a:lnSpc>
                <a:spcPct val="100000"/>
              </a:lnSpc>
              <a:spcBef>
                <a:spcPts val="0"/>
              </a:spcBef>
              <a:spcAft>
                <a:spcPts val="0"/>
              </a:spcAft>
              <a:buSzPts val="1400"/>
              <a:buFont typeface="Arial"/>
              <a:buChar char="•"/>
            </a:pPr>
            <a:r>
              <a:rPr lang="de-DE" sz="1100"/>
              <a:t>Welche Auswirkungen haben Flächenversiegelungen auf das Grundwasser? </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Quelle</a:t>
            </a:r>
            <a:endParaRPr sz="1100"/>
          </a:p>
          <a:p>
            <a:pPr indent="-171450" lvl="0" marL="171450" rtl="0" algn="l">
              <a:lnSpc>
                <a:spcPct val="100000"/>
              </a:lnSpc>
              <a:spcBef>
                <a:spcPts val="0"/>
              </a:spcBef>
              <a:spcAft>
                <a:spcPts val="0"/>
              </a:spcAft>
              <a:buSzPts val="1400"/>
              <a:buFont typeface="Arial"/>
              <a:buChar char="•"/>
            </a:pPr>
            <a:r>
              <a:rPr lang="de-DE" sz="1100"/>
              <a:t>Online: https://www.umweltbundesamt.de/daten/wasser/wasserwirtschaft/oeffentliche-wasserversorgung#grundwasser-ist-wichtigste-trinkwasserressource</a:t>
            </a:r>
            <a:endParaRPr sz="1100"/>
          </a:p>
        </p:txBody>
      </p:sp>
      <p:sp>
        <p:nvSpPr>
          <p:cNvPr id="352" name="Google Shape;352;g26da99438ff_0_1657: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da99438ff_0_496: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26da99438ff_0_496:notes"/>
          <p:cNvSpPr txBox="1"/>
          <p:nvPr>
            <p:ph idx="1" type="body"/>
          </p:nvPr>
        </p:nvSpPr>
        <p:spPr>
          <a:xfrm>
            <a:off x="479116" y="3888001"/>
            <a:ext cx="6141080" cy="568729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200"/>
              <a:t>2</a:t>
            </a:r>
            <a:r>
              <a:rPr lang="de-DE" sz="120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0" lvl="0" marL="0" rtl="0" algn="l">
              <a:lnSpc>
                <a:spcPct val="100000"/>
              </a:lnSpc>
              <a:spcBef>
                <a:spcPts val="0"/>
              </a:spcBef>
              <a:spcAft>
                <a:spcPts val="0"/>
              </a:spcAft>
              <a:buSzPts val="1100"/>
              <a:buFont typeface="Arial"/>
              <a:buNone/>
            </a:pPr>
            <a:r>
              <a:t/>
            </a:r>
            <a:endParaRPr b="1"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SzPts val="1400"/>
              <a:buNone/>
            </a:pPr>
            <a:r>
              <a:t/>
            </a:r>
            <a:endParaRPr b="1" sz="1200"/>
          </a:p>
          <a:p>
            <a:pPr indent="0" lvl="0" marL="0" rtl="0" algn="l">
              <a:lnSpc>
                <a:spcPct val="100000"/>
              </a:lnSpc>
              <a:spcBef>
                <a:spcPts val="0"/>
              </a:spcBef>
              <a:spcAft>
                <a:spcPts val="0"/>
              </a:spcAft>
              <a:buSzPts val="1400"/>
              <a:buNone/>
            </a:pPr>
            <a:r>
              <a:rPr b="1" lang="de-DE" sz="1200"/>
              <a:t>Quelle</a:t>
            </a:r>
            <a:endParaRPr b="1"/>
          </a:p>
          <a:p>
            <a:pPr indent="-171450" lvl="0" marL="171450" rtl="0" algn="l">
              <a:lnSpc>
                <a:spcPct val="100000"/>
              </a:lnSpc>
              <a:spcBef>
                <a:spcPts val="0"/>
              </a:spcBef>
              <a:spcAft>
                <a:spcPts val="0"/>
              </a:spcAft>
              <a:buSzPts val="1400"/>
              <a:buFont typeface="Arial"/>
              <a:buChar char="•"/>
            </a:pPr>
            <a:r>
              <a:rPr lang="de-DE" sz="1200"/>
              <a:t>Umweltbundesamt 2021: Konsum und Umwelt: Zentrale Handlungsfelder. Online: https://www.umweltbundesamt.de/themen/wirtschaft-konsum/konsum-umwelt-zentrale-handlungsfelder#bedarfsfelder</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p:txBody>
      </p:sp>
      <p:sp>
        <p:nvSpPr>
          <p:cNvPr id="90" name="Google Shape;90;g26da99438ff_0_496: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6da99438ff_0_1733: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26da99438ff_0_1733:notes"/>
          <p:cNvSpPr txBox="1"/>
          <p:nvPr>
            <p:ph idx="1" type="body"/>
          </p:nvPr>
        </p:nvSpPr>
        <p:spPr>
          <a:xfrm>
            <a:off x="479116" y="3888001"/>
            <a:ext cx="6141080" cy="585983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sz="1100"/>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latin typeface="Calibri"/>
                <a:ea typeface="Calibri"/>
                <a:cs typeface="Calibri"/>
                <a:sym typeface="Calibri"/>
              </a:rPr>
              <a:t>Das obige Diagramm zeigt den Wasserverlust in Deutschland. Die Einheit cm/yr bedeutet die Veränderung des  Grundwasserspiegels in cm pro Jahr (</a:t>
            </a:r>
            <a:r>
              <a:rPr b="0" i="0" lang="de-DE" sz="1100" u="none" cap="none" strike="noStrike">
                <a:solidFill>
                  <a:schemeClr val="dk1"/>
                </a:solidFill>
                <a:latin typeface="Calibri"/>
                <a:ea typeface="Calibri"/>
                <a:cs typeface="Calibri"/>
                <a:sym typeface="Calibri"/>
              </a:rPr>
              <a:t>Trends in Total Water Storage (cm/yr) from NASA/DLR GRACE and GRACE-FO, 2002-2020). </a:t>
            </a:r>
            <a:r>
              <a:rPr lang="de-DE" sz="1100">
                <a:solidFill>
                  <a:schemeClr val="dk1"/>
                </a:solidFill>
                <a:latin typeface="Calibri"/>
                <a:ea typeface="Calibri"/>
                <a:cs typeface="Calibri"/>
                <a:sym typeface="Calibri"/>
              </a:rPr>
              <a:t>Die Forschungsergebnisse des Global Institute for Water Security, das im Auftrag der NASA und des DLR (Deutsches Zentrum für Luft- und Raumfahrt) Satellitendaten zu Wasservorkommen auf der Erde durchführt, zeigen deutlich, dass Wasser in Deutschland zu einem knappen Gut geworden ist. Denn Deutschland hat in den vergangenen 20 Jahren dramatisch an Wasser verloren. Nach neuen Analysen gehört Deutschland damit zu den Regionen mit dem höchsten Wasserverlust weltweit. Das zeigen Daten der Satellitenmission »Grace«. Der wissenschaftliche Leiter des Projekts, Jay Famiglietti vom Global Institute for Water Security, hat die Satellitenforschung im Auftrag der NASA und des Deutschen Zentrums für Luft- und Raumfahrt ausgewertet. Seit der Jahrtausendwende verliere das Land 2,5 Kubik Kilometer Wasser jährlich. Zusammengenommen ebenso viel Wasser, wie der Bodensee enthält. Stark betroffen sind die Region um Lüneburg, Baden-Württemberg und Bayern. Die Grace Satelliten messen Veränderungen der Schwerkraft der Erde, die zum Beispiel durch den unterschiedlichen Wassergehalt entstehen. Vor allem steigende Temperaturen in der Klimakrise führen zu mehr Verdunstung und damit zu Wassermangel. Das zeigen weitere Analysen. Während anhaltender Trockenphasen – wie im Sommer 2018 – ist es bereits zu regionalen Problemen mit der öffentlichen Wasserversorgung gekommen. </a:t>
            </a:r>
            <a:r>
              <a:rPr b="0" i="0" lang="de-DE" sz="1100" u="none" cap="none" strike="noStrike">
                <a:solidFill>
                  <a:schemeClr val="dk1"/>
                </a:solidFill>
                <a:latin typeface="Calibri"/>
                <a:ea typeface="Calibri"/>
                <a:cs typeface="Calibri"/>
                <a:sym typeface="Calibri"/>
              </a:rPr>
              <a:t>Die Beobachtungen aus allen Datensätzen zeigen, dass ein Jahr mit höheren Niederschlägen wie 2021 nicht ausreicht, um die Defizite der Wasserspeicherung, die sich über den längeren Zeitraum angesammelt haben, wieder auszugleichen.</a:t>
            </a:r>
            <a:endParaRPr sz="1100"/>
          </a:p>
          <a:p>
            <a:pPr indent="0" lvl="0" marL="0" rtl="0" algn="l">
              <a:lnSpc>
                <a:spcPct val="100000"/>
              </a:lnSpc>
              <a:spcBef>
                <a:spcPts val="0"/>
              </a:spcBef>
              <a:spcAft>
                <a:spcPts val="0"/>
              </a:spcAft>
              <a:buSzPts val="1400"/>
              <a:buNone/>
            </a:pPr>
            <a:r>
              <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Aufgabenstellung</a:t>
            </a:r>
            <a:endParaRPr sz="1100"/>
          </a:p>
          <a:p>
            <a:pPr indent="-182562" lvl="0" marL="182562" marR="0" rtl="0" algn="l">
              <a:lnSpc>
                <a:spcPct val="100000"/>
              </a:lnSpc>
              <a:spcBef>
                <a:spcPts val="0"/>
              </a:spcBef>
              <a:spcAft>
                <a:spcPts val="0"/>
              </a:spcAft>
              <a:buClr>
                <a:schemeClr val="dk1"/>
              </a:buClr>
              <a:buSzPts val="1430"/>
              <a:buFont typeface="Arial"/>
              <a:buChar char="•"/>
            </a:pPr>
            <a:r>
              <a:rPr b="0" i="0" lang="de-DE" sz="1100" u="none" cap="none" strike="noStrike">
                <a:solidFill>
                  <a:schemeClr val="dk1"/>
                </a:solidFill>
                <a:latin typeface="Calibri"/>
                <a:ea typeface="Calibri"/>
                <a:cs typeface="Calibri"/>
                <a:sym typeface="Calibri"/>
              </a:rPr>
              <a:t>Wofür benötigen Sie in Ihrem Beruf Wasser?</a:t>
            </a:r>
            <a:endParaRPr sz="1100"/>
          </a:p>
          <a:p>
            <a:pPr indent="-182562" lvl="0" marL="182562" marR="0" rtl="0" algn="l">
              <a:lnSpc>
                <a:spcPct val="100000"/>
              </a:lnSpc>
              <a:spcBef>
                <a:spcPts val="0"/>
              </a:spcBef>
              <a:spcAft>
                <a:spcPts val="0"/>
              </a:spcAft>
              <a:buClr>
                <a:schemeClr val="dk1"/>
              </a:buClr>
              <a:buSzPts val="1430"/>
              <a:buFont typeface="Arial"/>
              <a:buChar char="•"/>
            </a:pPr>
            <a:r>
              <a:rPr b="0" lang="de-DE" sz="1100">
                <a:solidFill>
                  <a:schemeClr val="dk1"/>
                </a:solidFill>
                <a:latin typeface="Calibri"/>
                <a:ea typeface="Calibri"/>
                <a:cs typeface="Calibri"/>
                <a:sym typeface="Calibri"/>
              </a:rPr>
              <a:t>Welche Ihrer beruflichen Tätigkeiten verbraucht am meisten Wasser?</a:t>
            </a:r>
            <a:endParaRPr b="0" i="0" sz="1100" u="none" cap="none" strike="noStrike">
              <a:solidFill>
                <a:schemeClr val="dk1"/>
              </a:solidFill>
              <a:latin typeface="Calibri"/>
              <a:ea typeface="Calibri"/>
              <a:cs typeface="Calibri"/>
              <a:sym typeface="Calibri"/>
            </a:endParaRPr>
          </a:p>
          <a:p>
            <a:pPr indent="-182562" lvl="0" marL="182562" rtl="0" algn="l">
              <a:lnSpc>
                <a:spcPct val="100000"/>
              </a:lnSpc>
              <a:spcBef>
                <a:spcPts val="0"/>
              </a:spcBef>
              <a:spcAft>
                <a:spcPts val="0"/>
              </a:spcAft>
              <a:buClr>
                <a:schemeClr val="dk1"/>
              </a:buClr>
              <a:buSzPts val="1430"/>
              <a:buFont typeface="Arial"/>
              <a:buChar char="•"/>
            </a:pPr>
            <a:r>
              <a:rPr b="0" lang="de-DE" sz="1100">
                <a:solidFill>
                  <a:schemeClr val="dk1"/>
                </a:solidFill>
                <a:latin typeface="Calibri"/>
                <a:ea typeface="Calibri"/>
                <a:cs typeface="Calibri"/>
                <a:sym typeface="Calibri"/>
              </a:rPr>
              <a:t>Wie können Sie den beruflichen Verbrauch von Wasser reduzieren?</a:t>
            </a:r>
            <a:endParaRPr sz="1100"/>
          </a:p>
          <a:p>
            <a:pPr indent="-182562" lvl="0" marL="182562" rtl="0" algn="l">
              <a:lnSpc>
                <a:spcPct val="100000"/>
              </a:lnSpc>
              <a:spcBef>
                <a:spcPts val="0"/>
              </a:spcBef>
              <a:spcAft>
                <a:spcPts val="0"/>
              </a:spcAft>
              <a:buClr>
                <a:schemeClr val="dk1"/>
              </a:buClr>
              <a:buSzPts val="1430"/>
              <a:buFont typeface="Arial"/>
              <a:buChar char="•"/>
            </a:pPr>
            <a:r>
              <a:rPr b="0" lang="de-DE" sz="1100">
                <a:solidFill>
                  <a:schemeClr val="dk1"/>
                </a:solidFill>
                <a:latin typeface="Calibri"/>
                <a:ea typeface="Calibri"/>
                <a:cs typeface="Calibri"/>
                <a:sym typeface="Calibri"/>
              </a:rPr>
              <a:t>Wie können Sie den Verlust von Wasser vermeiden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Quellen</a:t>
            </a:r>
            <a:endParaRPr sz="1100"/>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https://www.neue-stever.de/das-knappe-gut-wasser/</a:t>
            </a:r>
            <a:endParaRPr sz="1100"/>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https://www.guetsel.de/content/39035/deutschlands-wasser-verschwindet-neue-satellitendaten-zeigen-dramatische-wasserverluste.html</a:t>
            </a:r>
            <a:endParaRPr sz="1100"/>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https://www.spektrum.de/news/deutschland-verliert-jaehrlich-760-millionen-tonnen-wasser/2126754</a:t>
            </a:r>
            <a:endParaRPr sz="1100"/>
          </a:p>
          <a:p>
            <a:pPr indent="-228600" lvl="0" marL="457200" marR="0" rtl="0" algn="l">
              <a:lnSpc>
                <a:spcPct val="100000"/>
              </a:lnSpc>
              <a:spcBef>
                <a:spcPts val="0"/>
              </a:spcBef>
              <a:spcAft>
                <a:spcPts val="0"/>
              </a:spcAft>
              <a:buClr>
                <a:srgbClr val="000000"/>
              </a:buClr>
              <a:buSzPts val="1400"/>
              <a:buFont typeface="Arial"/>
              <a:buNone/>
            </a:pPr>
            <a:r>
              <a:t/>
            </a:r>
            <a:endParaRPr sz="1100">
              <a:solidFill>
                <a:schemeClr val="dk1"/>
              </a:solidFill>
              <a:latin typeface="Calibri"/>
              <a:ea typeface="Calibri"/>
              <a:cs typeface="Calibri"/>
              <a:sym typeface="Calibri"/>
            </a:endParaRPr>
          </a:p>
        </p:txBody>
      </p:sp>
      <p:sp>
        <p:nvSpPr>
          <p:cNvPr id="364" name="Google Shape;364;g26da99438ff_0_1733: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6da99438ff_0_1810: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26da99438ff_0_1810: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77" name="Google Shape;377;g26da99438ff_0_1810:notes"/>
          <p:cNvSpPr txBox="1"/>
          <p:nvPr>
            <p:ph idx="1" type="body"/>
          </p:nvPr>
        </p:nvSpPr>
        <p:spPr>
          <a:xfrm>
            <a:off x="479104" y="3888000"/>
            <a:ext cx="6141093" cy="566740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a:p>
          <a:p>
            <a:pPr indent="0" lvl="0" marL="0" rtl="0" algn="l">
              <a:lnSpc>
                <a:spcPct val="100000"/>
              </a:lnSpc>
              <a:spcBef>
                <a:spcPts val="0"/>
              </a:spcBef>
              <a:spcAft>
                <a:spcPts val="0"/>
              </a:spcAft>
              <a:buSzPts val="1400"/>
              <a:buNone/>
            </a:pPr>
            <a:r>
              <a:rPr lang="de-DE"/>
              <a:t>Die Grafik zeigt Ergebnisse aus der achten DWA-Umfrage zum Zustand der Kanalisation in Deutschland. Die Erhebung basiert auf Daten aus dem Jahr 2018.  8 % des öffentlichen Kanalnetzes sind älter als 75 Jahre und 7 % sogar älter als 100 Jahre. Insgesamt sind 28% der Kanäle älter als 50 Jahre. Das durchschnittliche Alter des öffentlichen Kanalnetzes beträgt auf Deutschland hochgerechnet 36,9 Jahre. 19,4 % des öffentlichen Kanalnetzes müssen kurz- bis mittelfristig saniert werden. Investitionen in Höhe von 8 bis 12 Mrd. € wären dafür jährlich erforderlich, aktuell werden lediglich rund 3 Mrd. € ausgegeben. Der Sanierungsbedarf wird zudem beeinflusst von weiteren Herausforderungen an das öffentlichen Kanalnetz. Dazu zählen:</a:t>
            </a:r>
            <a:endParaRPr/>
          </a:p>
          <a:p>
            <a:pPr indent="-171450" lvl="0" marL="171450" rtl="0" algn="l">
              <a:lnSpc>
                <a:spcPct val="100000"/>
              </a:lnSpc>
              <a:spcBef>
                <a:spcPts val="0"/>
              </a:spcBef>
              <a:spcAft>
                <a:spcPts val="0"/>
              </a:spcAft>
              <a:buSzPts val="1400"/>
              <a:buFont typeface="Arial"/>
              <a:buChar char="•"/>
            </a:pPr>
            <a:r>
              <a:rPr lang="de-DE"/>
              <a:t>Klimawandel mit vermehrten Starkregenereignissen, Überflutungen und Trockenperioden </a:t>
            </a:r>
            <a:endParaRPr/>
          </a:p>
          <a:p>
            <a:pPr indent="-171450" lvl="0" marL="171450" rtl="0" algn="l">
              <a:lnSpc>
                <a:spcPct val="100000"/>
              </a:lnSpc>
              <a:spcBef>
                <a:spcPts val="0"/>
              </a:spcBef>
              <a:spcAft>
                <a:spcPts val="0"/>
              </a:spcAft>
              <a:buSzPts val="1400"/>
              <a:buFont typeface="Arial"/>
              <a:buChar char="•"/>
            </a:pPr>
            <a:r>
              <a:rPr lang="de-DE"/>
              <a:t>Demographischer Wandel mit Landflucht sowie Verdichtung und Bevölkerungswachstum in urbanen Siedlungsräumen mit Veränderung der Abwassermenge</a:t>
            </a:r>
            <a:endParaRPr/>
          </a:p>
          <a:p>
            <a:pPr indent="-171450" lvl="0" marL="171450" rtl="0" algn="l">
              <a:lnSpc>
                <a:spcPct val="100000"/>
              </a:lnSpc>
              <a:spcBef>
                <a:spcPts val="0"/>
              </a:spcBef>
              <a:spcAft>
                <a:spcPts val="0"/>
              </a:spcAft>
              <a:buSzPts val="1400"/>
              <a:buFont typeface="Arial"/>
              <a:buChar char="•"/>
            </a:pPr>
            <a:r>
              <a:rPr lang="de-DE"/>
              <a:t>Flächenversiegelung und reduzierter Grundwasserbildung</a:t>
            </a:r>
            <a:endParaRPr/>
          </a:p>
          <a:p>
            <a:pPr indent="-171450" lvl="0" marL="171450" rtl="0" algn="l">
              <a:lnSpc>
                <a:spcPct val="100000"/>
              </a:lnSpc>
              <a:spcBef>
                <a:spcPts val="0"/>
              </a:spcBef>
              <a:spcAft>
                <a:spcPts val="0"/>
              </a:spcAft>
              <a:buSzPts val="1400"/>
              <a:buFont typeface="Arial"/>
              <a:buChar char="•"/>
            </a:pPr>
            <a:r>
              <a:rPr lang="de-DE"/>
              <a:t>Mikroplastik und Spurenstoff e im Abwasser (z.B. durch Reifenabrieb und weitere Schadstoffe)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Aufgabenstellung</a:t>
            </a:r>
            <a:endParaRPr/>
          </a:p>
          <a:p>
            <a:pPr indent="-171450" lvl="0" marL="171450" rtl="0" algn="l">
              <a:lnSpc>
                <a:spcPct val="100000"/>
              </a:lnSpc>
              <a:spcBef>
                <a:spcPts val="0"/>
              </a:spcBef>
              <a:spcAft>
                <a:spcPts val="0"/>
              </a:spcAft>
              <a:buSzPts val="1400"/>
              <a:buFont typeface="Arial"/>
              <a:buChar char="•"/>
            </a:pPr>
            <a:r>
              <a:rPr lang="de-DE"/>
              <a:t>Diskutieren Sie den Sanierungsbedarf des öffentlichen Kanalnetzes. Erörtern Sie dabei welchen Einfluss neben dem Alter die Faktoren wie Klimawandel, demografischer Wandel und Flächenversieglung auf den Sanierungsbedarf haben.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Quelle</a:t>
            </a:r>
            <a:endParaRPr/>
          </a:p>
          <a:p>
            <a:pPr indent="-171450" lvl="0" marL="171450" rtl="0" algn="l">
              <a:lnSpc>
                <a:spcPct val="100000"/>
              </a:lnSpc>
              <a:spcBef>
                <a:spcPts val="0"/>
              </a:spcBef>
              <a:spcAft>
                <a:spcPts val="0"/>
              </a:spcAft>
              <a:buSzPts val="1400"/>
              <a:buFont typeface="Arial"/>
              <a:buChar char="•"/>
            </a:pPr>
            <a:r>
              <a:rPr lang="de-DE" sz="1000"/>
              <a:t>C. Berger, C. Falk, F. Hetzel, J. Pinnekamp, J. Ruppelt, P. Schleiffer, J. Schmitt (2020): Zustand der Kanalisation in Deutschland - Ergebnisse der DWA-Umfrage 2020. Sonderdruck aus KA Korrespondenz Abwasser, Abfall.  67. Jahrgang, Heft 12/2020, Seiten 939–953. Fachorgan Deutsche Vereinigung für Wasserwirtschaft, Abwasser und Abfall e. V. (DWA). </a:t>
            </a:r>
            <a:r>
              <a:rPr b="0" i="0" lang="de-DE" sz="1000" u="none" cap="none" strike="noStrike">
                <a:solidFill>
                  <a:schemeClr val="dk1"/>
                </a:solidFill>
                <a:latin typeface="Calibri"/>
                <a:ea typeface="Calibri"/>
                <a:cs typeface="Calibri"/>
                <a:sym typeface="Calibri"/>
              </a:rPr>
              <a:t>Hennef. Online: </a:t>
            </a:r>
            <a:r>
              <a:rPr lang="de-DE" sz="1000"/>
              <a:t>https://de.dwa.de/files/_media/content/03_THEMEN/Entwaesserungssysteme/Kanalumfrage/Zustand-der-Kanalisation-2020.pdf</a:t>
            </a:r>
            <a:endParaRP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6da99438ff_0_1822: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26da99438ff_0_1822: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90" name="Google Shape;390;g26da99438ff_0_1822:notes"/>
          <p:cNvSpPr txBox="1"/>
          <p:nvPr>
            <p:ph idx="1" type="body"/>
          </p:nvPr>
        </p:nvSpPr>
        <p:spPr>
          <a:xfrm>
            <a:off x="479090" y="3888000"/>
            <a:ext cx="6141093" cy="608293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Die Grafik zeigt Ergebnisse aus der achten DWA-Umfrage zum Zustand der Kanalisation in Deutschland. Die Erhebung basiert auf Daten aus dem Jahr 2018. Gezeigt wird, dass für gut ein Drittel des öffentlichen Kanalnetzes der Zustand unbekannt ist. Für ein weiteres Drittel der öffentlichen Kanalisation besteh kein kurz- bzw. mittelfristiger Sanierungsbedarf. Rund ein weiteres Drittel ist kurz- oder langfristig sanierungsbedürftig. 19 % der öffentlichen Kanäle weisen mittlere bis sehr starke Mängel auf und haben daher dringenden Sanierungsbedarf. Jährlich werden etwa 1% des öffentlichen Kanalnetzes saniert. Doch selbst dieser Aufwand reicht langfristig nicht aus. Die jährliche Sanierungsrate von rund 1% würde eine durchschnittliche Nutzungsdauer von etwa 100 Jahren voraussetzen. Die Mehrheit der Branche plädiert daher aktuell dafür, den finanziellen Aufwand für die Sanierung und Instandhaltung künftig zu erhöhen. Rund die Hälfte der Kanalsanierung erfolgt gegenwärtig über Reparaturverfahren (51%), die weitere Sanierung verteilt sich zu etwa gleich großen Teilen auf Renovierung (25%) – am häufigsten durch Schlauchliningverfahren – und Erneuerung (24%). Alle Verfahren weisen unterschiedliche Vor- und Nachteile sowie Nutzungsdauern auf und unterscheiden sich auch erheblich bei den Kosten. Während für die Reparatur aktuell durchschnittlich 82 Euro pro Kanalmeter anfallen, schlägt die Renovierung durchschnittlich mit 438 € pro Meter zu Buche. Eine völlig andere Größenordnung erreicht die Erneuerung mit rund 1.600 €/m. Aufgrund der bei der Erneuerung häufig schwierigen Rahmenbedingungen übersteigen hier die Kosten die eines Neubaus bei Erschließung deutlich, diese liegen im Mittel bei lediglich 718 Euro/m.</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Aufgabenstellung</a:t>
            </a:r>
            <a:endParaRPr sz="1100"/>
          </a:p>
          <a:p>
            <a:pPr indent="-171450" lvl="0" marL="171450" rtl="0" algn="l">
              <a:lnSpc>
                <a:spcPct val="100000"/>
              </a:lnSpc>
              <a:spcBef>
                <a:spcPts val="0"/>
              </a:spcBef>
              <a:spcAft>
                <a:spcPts val="0"/>
              </a:spcAft>
              <a:buSzPts val="1400"/>
              <a:buFont typeface="Arial"/>
              <a:buChar char="•"/>
            </a:pPr>
            <a:r>
              <a:rPr lang="de-DE" sz="1100"/>
              <a:t>Diskutieren Sie die Gründe für die unterschiedlichen Kosten von Reparatur, Renovierung und Erneuerung?</a:t>
            </a:r>
            <a:endParaRPr sz="1100"/>
          </a:p>
          <a:p>
            <a:pPr indent="-171450" lvl="0" marL="171450" rtl="0" algn="l">
              <a:lnSpc>
                <a:spcPct val="100000"/>
              </a:lnSpc>
              <a:spcBef>
                <a:spcPts val="0"/>
              </a:spcBef>
              <a:spcAft>
                <a:spcPts val="0"/>
              </a:spcAft>
              <a:buSzPts val="1400"/>
              <a:buFont typeface="Arial"/>
              <a:buChar char="•"/>
            </a:pPr>
            <a:r>
              <a:rPr lang="de-DE" sz="1100"/>
              <a:t>Warum ist eine Ersterschließung deutlich kostengünstiger als die Erneuerung eines bestehenden Kanals?</a:t>
            </a:r>
            <a:r>
              <a:rPr b="1" lang="de-DE" sz="1100"/>
              <a:t> </a:t>
            </a:r>
            <a:endParaRPr sz="1100"/>
          </a:p>
          <a:p>
            <a:pPr indent="-82550" lvl="0" marL="171450" rtl="0" algn="l">
              <a:lnSpc>
                <a:spcPct val="100000"/>
              </a:lnSpc>
              <a:spcBef>
                <a:spcPts val="0"/>
              </a:spcBef>
              <a:spcAft>
                <a:spcPts val="0"/>
              </a:spcAft>
              <a:buSzPts val="1400"/>
              <a:buFont typeface="Arial"/>
              <a:buNone/>
            </a:pPr>
            <a:r>
              <a:t/>
            </a:r>
            <a:endParaRPr b="1" sz="1100"/>
          </a:p>
          <a:p>
            <a:pPr indent="0" lvl="0" marL="0" rtl="0" algn="l">
              <a:lnSpc>
                <a:spcPct val="100000"/>
              </a:lnSpc>
              <a:spcBef>
                <a:spcPts val="0"/>
              </a:spcBef>
              <a:spcAft>
                <a:spcPts val="0"/>
              </a:spcAft>
              <a:buSzPts val="1400"/>
              <a:buNone/>
            </a:pPr>
            <a:r>
              <a:rPr b="1" lang="de-DE" sz="1100"/>
              <a:t>Quelle</a:t>
            </a:r>
            <a:endParaRPr sz="1100"/>
          </a:p>
          <a:p>
            <a:pPr indent="-171450" lvl="0" marL="171450" marR="0" rtl="0" algn="l">
              <a:lnSpc>
                <a:spcPct val="100000"/>
              </a:lnSpc>
              <a:spcBef>
                <a:spcPts val="0"/>
              </a:spcBef>
              <a:spcAft>
                <a:spcPts val="0"/>
              </a:spcAft>
              <a:buClr>
                <a:srgbClr val="000000"/>
              </a:buClr>
              <a:buSzPts val="1400"/>
              <a:buFont typeface="Arial"/>
              <a:buChar char="•"/>
            </a:pPr>
            <a:r>
              <a:rPr lang="de-DE" sz="1100"/>
              <a:t>C. Berger, C. Falk, F. Hetzel, J. Pinnekamp, J. Ruppelt, P. Schleiffer, J. Schmitt (2020): Zustand der Kanalisation in Deutschland - Ergebnisse der DWA-Umfrage 2020. Sonderdruck aus KA Korrespondenz Abwasser, Abfall.  67. Jahrgang, Heft 12/2020, Seiten 939–953. Fachorgan Deutsche Vereinigung für Wasserwirtschaft, Abwasser und Abfall e. V. (DWA). </a:t>
            </a:r>
            <a:r>
              <a:rPr b="0" i="0" lang="de-DE" sz="1100" u="none" cap="none" strike="noStrike">
                <a:solidFill>
                  <a:schemeClr val="dk1"/>
                </a:solidFill>
                <a:latin typeface="Calibri"/>
                <a:ea typeface="Calibri"/>
                <a:cs typeface="Calibri"/>
                <a:sym typeface="Calibri"/>
              </a:rPr>
              <a:t>Hennef. Online: </a:t>
            </a:r>
            <a:r>
              <a:rPr lang="de-DE" sz="1100"/>
              <a:t>https://de.dwa.de/files/_media/content/03_THEMEN/Entwaesserungssysteme/Kanalumfrage/Zustand-der-Kanalisation-2020.pdf</a:t>
            </a:r>
            <a:endParaRPr sz="1100"/>
          </a:p>
          <a:p>
            <a:pPr indent="-228600" lvl="0" marL="457200" marR="0" rtl="0" algn="l">
              <a:lnSpc>
                <a:spcPct val="100000"/>
              </a:lnSpc>
              <a:spcBef>
                <a:spcPts val="0"/>
              </a:spcBef>
              <a:spcAft>
                <a:spcPts val="0"/>
              </a:spcAft>
              <a:buClr>
                <a:srgbClr val="000000"/>
              </a:buClr>
              <a:buSzPts val="1400"/>
              <a:buFont typeface="Arial"/>
              <a:buNone/>
            </a:pPr>
            <a:r>
              <a:t/>
            </a:r>
            <a:endParaRPr sz="11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6da99438ff_0_1834: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26da99438ff_0_1834: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403" name="Google Shape;403;g26da99438ff_0_1834:notes"/>
          <p:cNvSpPr txBox="1"/>
          <p:nvPr>
            <p:ph idx="1" type="body"/>
          </p:nvPr>
        </p:nvSpPr>
        <p:spPr>
          <a:xfrm>
            <a:off x="479090" y="3888001"/>
            <a:ext cx="6141093" cy="6346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marR="0" rtl="0" algn="l">
              <a:lnSpc>
                <a:spcPct val="100000"/>
              </a:lnSpc>
              <a:spcBef>
                <a:spcPts val="0"/>
              </a:spcBef>
              <a:spcAft>
                <a:spcPts val="0"/>
              </a:spcAft>
              <a:buClr>
                <a:srgbClr val="000000"/>
              </a:buClr>
              <a:buSzPts val="1400"/>
              <a:buFont typeface="Arial"/>
              <a:buNone/>
            </a:pPr>
            <a:r>
              <a:rPr b="0" i="0" lang="de-DE" sz="1050" u="none" cap="none" strike="noStrike">
                <a:solidFill>
                  <a:schemeClr val="dk1"/>
                </a:solidFill>
                <a:latin typeface="Calibri"/>
                <a:ea typeface="Calibri"/>
                <a:cs typeface="Calibri"/>
                <a:sym typeface="Calibri"/>
              </a:rPr>
              <a:t>Die Abbildung zeigt die Wasserverluste im öffentlichen Trinkwassernetz ausgewählter Ländern  in Prozent des Wasseraufkommens. Leckagen in der Trinkwassersystemen sind ein drängendes Problem bei der Versorgung der Bevölkerung mit ausreichender Menge an Trinkwasser in einwandfreier Qualität. Trinkwasserverluste stehen im direkten Widerspruch zum SDG 6 die Verfügbarkeit mit einwandfreiem und bezahlbarem Trinkwasser und die nachhaltige Bewirtschaftung von Wasser und Sanitärversorgung für alle zu gewährleisten. Wasserverluste widersprechen daher einem ökonomisch und ökologisch vernünftigen Umgang mit der Naturressource Wasser (Tieber 2006). Der weltweite Verlust an sauberes Trinkwasser durch Leckagen im Leitungssystem wird auf täglich 90 Millionen Kubikmeter geschätzt. Das bedeutet, das ca. 30% des aufbereiteten Wassers die Verbrauchsstellen nicht erreicht (WZV 2021). Erschwert wird die Sanierung und die Erneuerung der Leitungen durch die Komplexität der Ver- und Entsorgungsnetze sowie durch das eingeschränkte Wissen darüber wo und an welchen Netzteilen Wasserverluste auftreten (WZV2021). Während große Leckagen wie Rohrbrüche durch den Wasseraustritt an der Oberfläche relativ schnell erkannt werden, bleiben kleinere Lecks oftmals lange Zeit unbemerkt und verursachen dadurch hohe Wasserverlust.</a:t>
            </a:r>
            <a:endParaRPr sz="1050"/>
          </a:p>
          <a:p>
            <a:pPr indent="0" lvl="0" marL="0"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Schadensursachen für Trinkwasserverluste lassen sich unterteilen in Rohrbrüche, Verbindungen, Armaturen, Speicherbehälter, und Korrosion. </a:t>
            </a:r>
            <a:r>
              <a:rPr b="1" i="0" lang="de-DE" sz="1050" u="none" cap="none" strike="noStrike">
                <a:solidFill>
                  <a:schemeClr val="dk1"/>
                </a:solidFill>
                <a:latin typeface="Calibri"/>
                <a:ea typeface="Calibri"/>
                <a:cs typeface="Calibri"/>
                <a:sym typeface="Calibri"/>
              </a:rPr>
              <a:t>Rohrbrüche </a:t>
            </a:r>
            <a:r>
              <a:rPr b="0" i="0" lang="de-DE" sz="1050" u="none" cap="none" strike="noStrike">
                <a:solidFill>
                  <a:schemeClr val="dk1"/>
                </a:solidFill>
                <a:latin typeface="Calibri"/>
                <a:ea typeface="Calibri"/>
                <a:cs typeface="Calibri"/>
                <a:sym typeface="Calibri"/>
              </a:rPr>
              <a:t>sind die wesentliche Ursache von Schäden im Verteilsystem. Rohrbrüche treten auf infolge von Planungs-, Verlege- und Betriebsfehler, Bodenbewegung, Alterung oder Einwirkung Dritter. Die </a:t>
            </a:r>
            <a:r>
              <a:rPr b="1" i="0" lang="de-DE" sz="1050" u="none" cap="none" strike="noStrike">
                <a:solidFill>
                  <a:schemeClr val="dk1"/>
                </a:solidFill>
                <a:latin typeface="Calibri"/>
                <a:ea typeface="Calibri"/>
                <a:cs typeface="Calibri"/>
                <a:sym typeface="Calibri"/>
              </a:rPr>
              <a:t>Verbindung </a:t>
            </a:r>
            <a:r>
              <a:rPr b="0" i="0" lang="de-DE" sz="1050" u="none" cap="none" strike="noStrike">
                <a:solidFill>
                  <a:schemeClr val="dk1"/>
                </a:solidFill>
                <a:latin typeface="Calibri"/>
                <a:ea typeface="Calibri"/>
                <a:cs typeface="Calibri"/>
                <a:sym typeface="Calibri"/>
              </a:rPr>
              <a:t>zwischen zwei Rohren ist eine prädestinierte Schwachstelle in der Verlegetechnik. Es wird geschätzt, das 90 % aller Lecks auf fehlerhafte Verbindungen zurückzuführen sind (WZV 2021). </a:t>
            </a:r>
            <a:r>
              <a:rPr b="1" i="0" lang="de-DE" sz="1050" u="none" cap="none" strike="noStrike">
                <a:solidFill>
                  <a:schemeClr val="dk1"/>
                </a:solidFill>
                <a:latin typeface="Calibri"/>
                <a:ea typeface="Calibri"/>
                <a:cs typeface="Calibri"/>
                <a:sym typeface="Calibri"/>
              </a:rPr>
              <a:t>Korrosion</a:t>
            </a:r>
            <a:r>
              <a:rPr b="0" i="0" lang="de-DE" sz="1050" u="none" cap="none" strike="noStrike">
                <a:solidFill>
                  <a:schemeClr val="dk1"/>
                </a:solidFill>
                <a:latin typeface="Calibri"/>
                <a:ea typeface="Calibri"/>
                <a:cs typeface="Calibri"/>
                <a:sym typeface="Calibri"/>
              </a:rPr>
              <a:t> ist eine weitere und häufige Schadensursache für Leckagen im Trinkwassersystem. Besonders Stahlrohrleitungen und Gussleitungen korrodieren in aggressiven Böden. Wasserverluste an </a:t>
            </a:r>
            <a:r>
              <a:rPr b="1" i="0" lang="de-DE" sz="1050" u="none" cap="none" strike="noStrike">
                <a:solidFill>
                  <a:schemeClr val="dk1"/>
                </a:solidFill>
                <a:latin typeface="Calibri"/>
                <a:ea typeface="Calibri"/>
                <a:cs typeface="Calibri"/>
                <a:sym typeface="Calibri"/>
              </a:rPr>
              <a:t>Speicherbehältern </a:t>
            </a:r>
            <a:r>
              <a:rPr b="0" i="0" lang="de-DE" sz="1050" u="none" cap="none" strike="noStrike">
                <a:solidFill>
                  <a:schemeClr val="dk1"/>
                </a:solidFill>
                <a:latin typeface="Calibri"/>
                <a:ea typeface="Calibri"/>
                <a:cs typeface="Calibri"/>
                <a:sym typeface="Calibri"/>
              </a:rPr>
              <a:t>entstehen durch Löcher, Risse, Auslösungen aus der Speicherwand sowie undichen Verbindungen. Trinkwasserverluste an </a:t>
            </a:r>
            <a:r>
              <a:rPr b="1" i="0" lang="de-DE" sz="1050" u="none" cap="none" strike="noStrike">
                <a:solidFill>
                  <a:schemeClr val="dk1"/>
                </a:solidFill>
                <a:latin typeface="Calibri"/>
                <a:ea typeface="Calibri"/>
                <a:cs typeface="Calibri"/>
                <a:sym typeface="Calibri"/>
              </a:rPr>
              <a:t>Armaturen </a:t>
            </a:r>
            <a:r>
              <a:rPr b="0" i="0" lang="de-DE" sz="1050" u="none" cap="none" strike="noStrike">
                <a:solidFill>
                  <a:schemeClr val="dk1"/>
                </a:solidFill>
                <a:latin typeface="Calibri"/>
                <a:ea typeface="Calibri"/>
                <a:cs typeface="Calibri"/>
                <a:sym typeface="Calibri"/>
              </a:rPr>
              <a:t>entstehen meist in Folge von Undichtigkeiten verursacht von Bruchschäden, Deformationen oder Materialschäden (Tieber 2006).</a:t>
            </a:r>
            <a:endParaRPr b="1" sz="1050"/>
          </a:p>
          <a:p>
            <a:pPr indent="0" lvl="0" marL="0" rtl="0" algn="l">
              <a:lnSpc>
                <a:spcPct val="100000"/>
              </a:lnSpc>
              <a:spcBef>
                <a:spcPts val="0"/>
              </a:spcBef>
              <a:spcAft>
                <a:spcPts val="0"/>
              </a:spcAft>
              <a:buSzPts val="1400"/>
              <a:buNone/>
            </a:pPr>
            <a:r>
              <a:t/>
            </a:r>
            <a:endParaRPr b="1" sz="1050"/>
          </a:p>
          <a:p>
            <a:pPr indent="0" lvl="0" marL="0" rtl="0" algn="l">
              <a:lnSpc>
                <a:spcPct val="100000"/>
              </a:lnSpc>
              <a:spcBef>
                <a:spcPts val="0"/>
              </a:spcBef>
              <a:spcAft>
                <a:spcPts val="0"/>
              </a:spcAft>
              <a:buSzPts val="1400"/>
              <a:buNone/>
            </a:pPr>
            <a:r>
              <a:rPr b="1" lang="de-DE" sz="1050"/>
              <a:t>Quellen</a:t>
            </a:r>
            <a:endParaRPr sz="1050"/>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Hawle o.J: Wie lassen sich Wasserverluste verringern?  Statistiken über Wasserverluste weltweit.  Hawle Beteiligungsgesellschaft m.b.H. (Hrsg.). A-4840 Vöcklabruck. Online: https://www.hawle.com/de/hawle-knowledge/basiswissen/wasserverluste-in-rohrnetzen</a:t>
            </a:r>
            <a:endParaRPr sz="1050"/>
          </a:p>
          <a:p>
            <a:pPr indent="-171450" lvl="0" marL="171450" rtl="0" algn="l">
              <a:lnSpc>
                <a:spcPct val="100000"/>
              </a:lnSpc>
              <a:spcBef>
                <a:spcPts val="0"/>
              </a:spcBef>
              <a:spcAft>
                <a:spcPts val="0"/>
              </a:spcAft>
              <a:buSzPts val="1400"/>
              <a:buFont typeface="Arial"/>
              <a:buChar char="•"/>
            </a:pPr>
            <a:r>
              <a:rPr b="0" i="1" lang="de-DE" sz="1050" u="none" cap="none" strike="noStrike">
                <a:solidFill>
                  <a:schemeClr val="dk1"/>
                </a:solidFill>
                <a:latin typeface="Calibri"/>
                <a:ea typeface="Calibri"/>
                <a:cs typeface="Calibri"/>
                <a:sym typeface="Calibri"/>
              </a:rPr>
              <a:t>Tieber, Mathilde (2006): Verfahren und Maßnahmen zur Überwachung und Reduzierung von realen Wasserverlusten. Institut für Siedlungswasserwirtschaft und Landschaftswasserbau der Technischen Universität Graz. Graz Januar 2006.</a:t>
            </a:r>
            <a:endParaRPr b="0" i="0" sz="105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Tracto-Technik 2021: Alte Netze hohe Wasserverluste. Tracto-Technik Lennestadt Oktober 2021.Online: </a:t>
            </a:r>
            <a:r>
              <a:rPr b="0" i="0" lang="de-DE" sz="1050" u="sng" cap="none" strike="noStrike">
                <a:solidFill>
                  <a:schemeClr val="dk1"/>
                </a:solidFill>
                <a:latin typeface="Calibri"/>
                <a:ea typeface="Calibri"/>
                <a:cs typeface="Calibri"/>
                <a:sym typeface="Calibri"/>
                <a:hlinkClick r:id="rId2">
                  <a:extLst>
                    <a:ext uri="{A12FA001-AC4F-418D-AE19-62706E023703}">
                      <ahyp:hlinkClr val="tx"/>
                    </a:ext>
                  </a:extLst>
                </a:hlinkClick>
              </a:rPr>
              <a:t>https://www.presse-blog.com/2021/10/28/alte-netze-hohe-wasserverluste/</a:t>
            </a:r>
            <a:r>
              <a:rPr b="0" i="0" lang="de-DE" sz="1050" u="none" cap="none" strike="noStrike">
                <a:solidFill>
                  <a:schemeClr val="dk1"/>
                </a:solidFill>
                <a:latin typeface="Calibri"/>
                <a:ea typeface="Calibri"/>
                <a:cs typeface="Calibri"/>
                <a:sym typeface="Calibri"/>
              </a:rPr>
              <a:t> TRACTO-TECHNIK</a:t>
            </a:r>
            <a:endParaRPr sz="1050"/>
          </a:p>
          <a:p>
            <a:pPr indent="-171450" lvl="0" marL="171450" rtl="0" algn="l">
              <a:lnSpc>
                <a:spcPct val="100000"/>
              </a:lnSpc>
              <a:spcBef>
                <a:spcPts val="0"/>
              </a:spcBef>
              <a:spcAft>
                <a:spcPts val="0"/>
              </a:spcAft>
              <a:buSzPts val="1400"/>
              <a:buFont typeface="Arial"/>
              <a:buChar char="•"/>
            </a:pPr>
            <a:r>
              <a:rPr b="0" i="1" lang="de-DE" sz="1050" u="none" cap="none" strike="noStrike">
                <a:solidFill>
                  <a:schemeClr val="dk1"/>
                </a:solidFill>
                <a:latin typeface="Calibri"/>
                <a:ea typeface="Calibri"/>
                <a:cs typeface="Calibri"/>
                <a:sym typeface="Calibri"/>
              </a:rPr>
              <a:t>WZV (2021): Praxisanwendung Prüfstand Rohre: So vermeiden Sie Leckagen im Trinkwassernetz 14.10.2021. Online: https://www.instandhaltung.de/praxisanwendung/rohre-so-vermeiden-sie-leckagen-im-trinkwassernetz-126.html</a:t>
            </a:r>
            <a:endParaRPr b="0" i="0" sz="105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6da99438ff_0_1545: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26da99438ff_0_1545: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416" name="Google Shape;416;g26da99438ff_0_1545:notes"/>
          <p:cNvSpPr txBox="1"/>
          <p:nvPr>
            <p:ph idx="1" type="body"/>
          </p:nvPr>
        </p:nvSpPr>
        <p:spPr>
          <a:xfrm>
            <a:off x="479091" y="3888000"/>
            <a:ext cx="6141093" cy="4606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 </a:t>
            </a:r>
            <a:endParaRPr/>
          </a:p>
          <a:p>
            <a:pPr indent="0" lvl="0" marL="0" rtl="0" algn="l">
              <a:lnSpc>
                <a:spcPct val="100000"/>
              </a:lnSpc>
              <a:spcBef>
                <a:spcPts val="0"/>
              </a:spcBef>
              <a:spcAft>
                <a:spcPts val="0"/>
              </a:spcAft>
              <a:buSzPts val="1400"/>
              <a:buNone/>
            </a:pPr>
            <a:r>
              <a:rPr lang="de-DE"/>
              <a:t>Auf der Folie sind wichtige Siegel aufgeführt und erläutert, die für die Metallindustrie einen. Rolle spielen.</a:t>
            </a:r>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Aufgabenstellung</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Wie bewerten Sie die Siegel?</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Wie zeigen die Siegel, dass Unternehmen Nachhaltigkeitsansätze verfolgen können?</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Welche Siegel spielen bei Ihnen im Unternehmen ein Rolle bei der Beschaffung von Rohstoffen und Materialien?</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Quellen für die Siegel</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Blauer Engel: </a:t>
            </a:r>
            <a:r>
              <a:rPr lang="de-DE" sz="1100" u="sng">
                <a:solidFill>
                  <a:schemeClr val="dk1"/>
                </a:solidFill>
                <a:latin typeface="Calibri"/>
                <a:ea typeface="Calibri"/>
                <a:cs typeface="Calibri"/>
                <a:sym typeface="Calibri"/>
                <a:hlinkClick r:id="rId2">
                  <a:extLst>
                    <a:ext uri="{A12FA001-AC4F-418D-AE19-62706E023703}">
                      <ahyp:hlinkClr val="tx"/>
                    </a:ext>
                  </a:extLst>
                </a:hlinkClick>
              </a:rPr>
              <a:t>https://www.blauer-engel.de/de/produktwelt/schmierstoffe-hydraulikfluessigkeiten-bis-12-2022</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Cradle-to-Cradle: https://c2ccertified.org/</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Zertifiziertes Energiemanagementsystem ISO 5001: </a:t>
            </a:r>
            <a:r>
              <a:rPr lang="de-DE" sz="1100" u="sng">
                <a:solidFill>
                  <a:schemeClr val="dk1"/>
                </a:solidFill>
                <a:latin typeface="Calibri"/>
                <a:ea typeface="Calibri"/>
                <a:cs typeface="Calibri"/>
                <a:sym typeface="Calibri"/>
                <a:hlinkClick r:id="rId3">
                  <a:extLst>
                    <a:ext uri="{A12FA001-AC4F-418D-AE19-62706E023703}">
                      <ahyp:hlinkClr val="tx"/>
                    </a:ext>
                  </a:extLst>
                </a:hlinkClick>
              </a:rPr>
              <a:t>https://www.tuvsud.com/de-de/dienstleistungen/auditierung-und-zertifizierung/energiemanagementsysteme/iso-50001</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Siegel Steel Sustainable Champion: </a:t>
            </a:r>
            <a:r>
              <a:rPr lang="de-DE" sz="1100" u="sng">
                <a:solidFill>
                  <a:schemeClr val="dk1"/>
                </a:solidFill>
                <a:latin typeface="Calibri"/>
                <a:ea typeface="Calibri"/>
                <a:cs typeface="Calibri"/>
                <a:sym typeface="Calibri"/>
                <a:hlinkClick r:id="rId4">
                  <a:extLst>
                    <a:ext uri="{A12FA001-AC4F-418D-AE19-62706E023703}">
                      <ahyp:hlinkClr val="tx"/>
                    </a:ext>
                  </a:extLst>
                </a:hlinkClick>
              </a:rPr>
              <a:t>https://worldsteel.org/steel-by-topic/sustainability/steel-recognitions/</a:t>
            </a:r>
            <a:endParaRPr sz="11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6da99438ff_0_1562: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26da99438ff_0_1562: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435" name="Google Shape;435;g26da99438ff_0_1562:notes"/>
          <p:cNvSpPr txBox="1"/>
          <p:nvPr>
            <p:ph idx="1" type="body"/>
          </p:nvPr>
        </p:nvSpPr>
        <p:spPr>
          <a:xfrm>
            <a:off x="479103" y="3888001"/>
            <a:ext cx="6141093" cy="5651583"/>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Beschreibung</a:t>
            </a:r>
            <a:endParaRPr b="1"/>
          </a:p>
          <a:p>
            <a:pPr indent="0" lvl="0" marL="0" marR="0" rtl="0" algn="l">
              <a:lnSpc>
                <a:spcPct val="100000"/>
              </a:lnSpc>
              <a:spcBef>
                <a:spcPts val="0"/>
              </a:spcBef>
              <a:spcAft>
                <a:spcPts val="0"/>
              </a:spcAft>
              <a:buClr>
                <a:srgbClr val="000000"/>
              </a:buClr>
              <a:buSzPts val="1400"/>
              <a:buFont typeface="Arial"/>
              <a:buNone/>
            </a:pPr>
            <a:r>
              <a:rPr lang="de-DE"/>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a:p>
          <a:p>
            <a:pPr indent="-14399" lvl="0" marL="648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1" lang="de-DE"/>
              <a:t>Arbeitsaufgaben:</a:t>
            </a:r>
            <a:endParaRPr/>
          </a:p>
          <a:p>
            <a:pPr indent="-171450" lvl="0" marL="171450" marR="0" rtl="0" algn="l">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Welche Vorteile der Digitalisierung werden bei Ihnen genutzt? Welche Veränderungen sind noch geplant?</a:t>
            </a:r>
            <a:endParaRPr/>
          </a:p>
          <a:p>
            <a:pPr indent="-171450" lvl="0" marL="171450" marR="0" rtl="0" algn="l">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Wie gehen Sie im Unternehmen bei der Einführung neuer Technologien und Abläufe vor? </a:t>
            </a:r>
            <a:endParaRPr/>
          </a:p>
          <a:p>
            <a:pPr indent="-171450" lvl="0" marL="171450" marR="0" rtl="0" algn="l">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Wer ist in die Vorbereitung einbezogen?</a:t>
            </a:r>
            <a:endParaRPr/>
          </a:p>
          <a:p>
            <a:pPr indent="-228600" lvl="0" marL="457200" marR="0" rtl="0" algn="l">
              <a:lnSpc>
                <a:spcPct val="100000"/>
              </a:lnSpc>
              <a:spcBef>
                <a:spcPts val="0"/>
              </a:spcBef>
              <a:spcAft>
                <a:spcPts val="0"/>
              </a:spcAft>
              <a:buClr>
                <a:srgbClr val="000000"/>
              </a:buClr>
              <a:buSzPts val="1400"/>
              <a:buFont typeface="Arial"/>
              <a:buNone/>
            </a:pPr>
            <a:r>
              <a:t/>
            </a:r>
            <a:endParaRPr b="1">
              <a:solidFill>
                <a:schemeClr val="dk1"/>
              </a:solidFill>
              <a:latin typeface="Calibri"/>
              <a:ea typeface="Calibri"/>
              <a:cs typeface="Calibri"/>
              <a:sym typeface="Calibri"/>
            </a:endParaRPr>
          </a:p>
          <a:p>
            <a:pPr indent="-172800" lvl="0" marL="17280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Lucas (2022) 7 Vorteile der Digitalisierung: </a:t>
            </a:r>
            <a:r>
              <a:rPr lang="de-DE" sz="1100" u="sng">
                <a:solidFill>
                  <a:schemeClr val="dk1"/>
                </a:solidFill>
                <a:latin typeface="Calibri"/>
                <a:ea typeface="Calibri"/>
                <a:cs typeface="Calibri"/>
                <a:sym typeface="Calibri"/>
                <a:hlinkClick r:id="rId2">
                  <a:extLst>
                    <a:ext uri="{A12FA001-AC4F-418D-AE19-62706E023703}">
                      <ahyp:hlinkClr val="tx"/>
                    </a:ext>
                  </a:extLst>
                </a:hlinkClick>
              </a:rPr>
              <a:t>https://framr.tv/de/blog/7-unterschatzte-vorteile-der-digitalisierung-im-unternehmen/</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Flixcheck (2022) Die Vor- und Nachteile der Digitalisierung. </a:t>
            </a:r>
            <a:r>
              <a:rPr lang="de-DE" sz="1100" u="sng">
                <a:solidFill>
                  <a:schemeClr val="dk1"/>
                </a:solidFill>
                <a:latin typeface="Calibri"/>
                <a:ea typeface="Calibri"/>
                <a:cs typeface="Calibri"/>
                <a:sym typeface="Calibri"/>
                <a:hlinkClick r:id="rId3">
                  <a:extLst>
                    <a:ext uri="{A12FA001-AC4F-418D-AE19-62706E023703}">
                      <ahyp:hlinkClr val="tx"/>
                    </a:ext>
                  </a:extLst>
                </a:hlinkClick>
              </a:rPr>
              <a:t>https://www.flixcheck.de/vor-und-nachteile-digitalisierung/</a:t>
            </a:r>
            <a:endParaRPr sz="1100"/>
          </a:p>
          <a:p>
            <a:pPr indent="-228600" lvl="0" marL="457200" marR="0" rtl="0" algn="l">
              <a:lnSpc>
                <a:spcPct val="100000"/>
              </a:lnSpc>
              <a:spcBef>
                <a:spcPts val="0"/>
              </a:spcBef>
              <a:spcAft>
                <a:spcPts val="0"/>
              </a:spcAft>
              <a:buClr>
                <a:srgbClr val="000000"/>
              </a:buClr>
              <a:buSzPts val="1400"/>
              <a:buFont typeface="Arial"/>
              <a:buNone/>
            </a:pPr>
            <a:r>
              <a:rPr lang="de-DE"/>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8be31c50fd_0_0:notes"/>
          <p:cNvSpPr/>
          <p:nvPr>
            <p:ph idx="2" type="sldImg"/>
          </p:nvPr>
        </p:nvSpPr>
        <p:spPr>
          <a:xfrm>
            <a:off x="479104" y="287338"/>
            <a:ext cx="6141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28be31c50fd_0_0:notes"/>
          <p:cNvSpPr txBox="1"/>
          <p:nvPr>
            <p:ph idx="1" type="body"/>
          </p:nvPr>
        </p:nvSpPr>
        <p:spPr>
          <a:xfrm>
            <a:off x="479086" y="3744000"/>
            <a:ext cx="61410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da99438ff_0_592: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26da99438ff_0_592:notes"/>
          <p:cNvSpPr txBox="1"/>
          <p:nvPr>
            <p:ph idx="1" type="body"/>
          </p:nvPr>
        </p:nvSpPr>
        <p:spPr>
          <a:xfrm>
            <a:off x="479104" y="3888000"/>
            <a:ext cx="6141093" cy="58331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a:p>
          <a:p>
            <a:pPr indent="0" lvl="0" marL="0" rtl="0" algn="l">
              <a:lnSpc>
                <a:spcPct val="100000"/>
              </a:lnSpc>
              <a:spcBef>
                <a:spcPts val="0"/>
              </a:spcBef>
              <a:spcAft>
                <a:spcPts val="0"/>
              </a:spcAft>
              <a:buClr>
                <a:schemeClr val="dk1"/>
              </a:buClr>
              <a:buSzPts val="1800"/>
              <a:buNone/>
            </a:pPr>
            <a:r>
              <a:rPr lang="de-DE"/>
              <a:t>Ökologische Nachhaltigkeit des Bau- und Immobiliensektors. Zentrale Indikatoren des ökologischen Fußabdrucks des Bau- und Immobiliensektors</a:t>
            </a:r>
            <a:endParaRPr/>
          </a:p>
          <a:p>
            <a:pPr indent="0" lvl="0" marL="0" rtl="0" algn="l">
              <a:lnSpc>
                <a:spcPct val="100000"/>
              </a:lnSpc>
              <a:spcBef>
                <a:spcPts val="0"/>
              </a:spcBef>
              <a:spcAft>
                <a:spcPts val="0"/>
              </a:spcAft>
              <a:buClr>
                <a:schemeClr val="dk1"/>
              </a:buClr>
              <a:buSzPts val="1800"/>
              <a:buNone/>
            </a:pPr>
            <a:r>
              <a:t/>
            </a:r>
            <a:endParaRPr/>
          </a:p>
          <a:p>
            <a:pPr indent="0" lvl="0" marL="0" rtl="0" algn="l">
              <a:lnSpc>
                <a:spcPct val="100000"/>
              </a:lnSpc>
              <a:spcBef>
                <a:spcPts val="0"/>
              </a:spcBef>
              <a:spcAft>
                <a:spcPts val="0"/>
              </a:spcAft>
              <a:buClr>
                <a:schemeClr val="dk1"/>
              </a:buClr>
              <a:buSzPts val="1100"/>
              <a:buFont typeface="Arial"/>
              <a:buNone/>
            </a:pPr>
            <a:r>
              <a:rPr b="1" lang="de-DE"/>
              <a:t>Aufgabe</a:t>
            </a:r>
            <a:endParaRPr/>
          </a:p>
          <a:p>
            <a:pPr indent="-171450" lvl="0" marL="171450" rtl="0" algn="l">
              <a:lnSpc>
                <a:spcPct val="100000"/>
              </a:lnSpc>
              <a:spcBef>
                <a:spcPts val="0"/>
              </a:spcBef>
              <a:spcAft>
                <a:spcPts val="0"/>
              </a:spcAft>
              <a:buClr>
                <a:schemeClr val="dk1"/>
              </a:buClr>
              <a:buSzPts val="1212"/>
              <a:buFont typeface="Arial"/>
              <a:buChar char="•"/>
            </a:pPr>
            <a:r>
              <a:rPr lang="de-DE"/>
              <a:t>Für wieviel % der Treibhausgas-Emissionen ist die Baubranche verantwortlich?</a:t>
            </a:r>
            <a:endParaRPr/>
          </a:p>
          <a:p>
            <a:pPr indent="-171450" lvl="0" marL="171450" rtl="0" algn="l">
              <a:lnSpc>
                <a:spcPct val="100000"/>
              </a:lnSpc>
              <a:spcBef>
                <a:spcPts val="0"/>
              </a:spcBef>
              <a:spcAft>
                <a:spcPts val="0"/>
              </a:spcAft>
              <a:buClr>
                <a:schemeClr val="dk1"/>
              </a:buClr>
              <a:buSzPts val="1212"/>
              <a:buFont typeface="Arial"/>
              <a:buChar char="•"/>
            </a:pPr>
            <a:r>
              <a:rPr lang="de-DE"/>
              <a:t>Wieviel % der globalen Ressourcen werden durch die gebaute Umwelt verbraucht?</a:t>
            </a:r>
            <a:endParaRPr/>
          </a:p>
          <a:p>
            <a:pPr indent="-171450" lvl="0" marL="171450" rtl="0" algn="l">
              <a:lnSpc>
                <a:spcPct val="100000"/>
              </a:lnSpc>
              <a:spcBef>
                <a:spcPts val="0"/>
              </a:spcBef>
              <a:spcAft>
                <a:spcPts val="0"/>
              </a:spcAft>
              <a:buClr>
                <a:schemeClr val="dk1"/>
              </a:buClr>
              <a:buSzPts val="1212"/>
              <a:buFont typeface="Arial"/>
              <a:buChar char="•"/>
            </a:pPr>
            <a:r>
              <a:rPr lang="de-DE"/>
              <a:t>Wieviel % der Flächenveränderungen in Deutschland  entstehen durch die Baubranche?</a:t>
            </a:r>
            <a:endParaRPr/>
          </a:p>
          <a:p>
            <a:pPr indent="-171450" lvl="0" marL="171450" rtl="0" algn="l">
              <a:lnSpc>
                <a:spcPct val="100000"/>
              </a:lnSpc>
              <a:spcBef>
                <a:spcPts val="0"/>
              </a:spcBef>
              <a:spcAft>
                <a:spcPts val="0"/>
              </a:spcAft>
              <a:buClr>
                <a:schemeClr val="dk1"/>
              </a:buClr>
              <a:buSzPts val="1212"/>
              <a:buFont typeface="Arial"/>
              <a:buChar char="•"/>
            </a:pPr>
            <a:r>
              <a:rPr lang="de-DE"/>
              <a:t>Wieviel % des Abfallaufkommens in Deutschland sind Bau- und Abbruchabfälle?</a:t>
            </a:r>
            <a:endParaRPr/>
          </a:p>
          <a:p>
            <a:pPr indent="0" lvl="0" marL="0" rtl="0" algn="l">
              <a:lnSpc>
                <a:spcPct val="100000"/>
              </a:lnSpc>
              <a:spcBef>
                <a:spcPts val="0"/>
              </a:spcBef>
              <a:spcAft>
                <a:spcPts val="0"/>
              </a:spcAft>
              <a:buSzPts val="1400"/>
              <a:buNone/>
            </a:pPr>
            <a:r>
              <a:rPr lang="de-DE"/>
              <a:t>=&gt; 40% der Treibhausgase in Deutschland werden direkt oder indirekt durch die Baubrache freigesetzt (BBSR 2020)</a:t>
            </a:r>
            <a:endParaRPr/>
          </a:p>
          <a:p>
            <a:pPr indent="0" lvl="0" marL="0" rtl="0" algn="l">
              <a:lnSpc>
                <a:spcPct val="100000"/>
              </a:lnSpc>
              <a:spcBef>
                <a:spcPts val="0"/>
              </a:spcBef>
              <a:spcAft>
                <a:spcPts val="0"/>
              </a:spcAft>
              <a:buSzPts val="1400"/>
              <a:buNone/>
            </a:pPr>
            <a:r>
              <a:rPr lang="de-DE"/>
              <a:t>=&gt; 70% der Flächenveränderungen in Deutschland entstehen durch die Baubranche (DtST2021)</a:t>
            </a:r>
            <a:endParaRPr/>
          </a:p>
          <a:p>
            <a:pPr indent="0" lvl="0" marL="0" rtl="0" algn="l">
              <a:lnSpc>
                <a:spcPct val="100000"/>
              </a:lnSpc>
              <a:spcBef>
                <a:spcPts val="0"/>
              </a:spcBef>
              <a:spcAft>
                <a:spcPts val="0"/>
              </a:spcAft>
              <a:buClr>
                <a:schemeClr val="dk1"/>
              </a:buClr>
              <a:buSzPts val="1100"/>
              <a:buFont typeface="Arial"/>
              <a:buNone/>
            </a:pPr>
            <a:r>
              <a:rPr lang="de-DE"/>
              <a:t>=&gt; 1/3 der globalen Ressourcen werden durch die gebaute Umwelt verbraucht (GAfBC2019)</a:t>
            </a:r>
            <a:endParaRPr/>
          </a:p>
          <a:p>
            <a:pPr indent="0" lvl="0" marL="0" rtl="0" algn="l">
              <a:lnSpc>
                <a:spcPct val="100000"/>
              </a:lnSpc>
              <a:spcBef>
                <a:spcPts val="0"/>
              </a:spcBef>
              <a:spcAft>
                <a:spcPts val="0"/>
              </a:spcAft>
              <a:buSzPts val="1400"/>
              <a:buNone/>
            </a:pPr>
            <a:r>
              <a:rPr lang="de-DE"/>
              <a:t>=&gt; 55% des Abfallaufkommens in Deutschland wird durch Bau- und Abbruchabfälle verursacht  (Desatis 2022)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Quellen</a:t>
            </a:r>
            <a:endParaRPr b="1"/>
          </a:p>
          <a:p>
            <a:pPr indent="-177800" lvl="0" marL="177800" rtl="0" algn="l">
              <a:lnSpc>
                <a:spcPct val="100000"/>
              </a:lnSpc>
              <a:spcBef>
                <a:spcPts val="0"/>
              </a:spcBef>
              <a:spcAft>
                <a:spcPts val="0"/>
              </a:spcAft>
              <a:buSzPts val="1199"/>
              <a:buFont typeface="Arial"/>
              <a:buChar char="•"/>
            </a:pPr>
            <a:r>
              <a:rPr lang="de-DE" sz="110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100" u="sng">
                <a:solidFill>
                  <a:schemeClr val="hlink"/>
                </a:solidFill>
                <a:hlinkClick r:id="rId2"/>
              </a:rPr>
              <a:t>https://www.bbsr.bund.de/BBSR/DE/veroeffentlichungen/bbsr-online/2020/bbsr-online-17-2020-dl.pdf?__blob=publicationFile&amp;v=3</a:t>
            </a:r>
            <a:endParaRPr sz="1100"/>
          </a:p>
          <a:p>
            <a:pPr indent="-177800" lvl="0" marL="177800" rtl="0" algn="l">
              <a:lnSpc>
                <a:spcPct val="100000"/>
              </a:lnSpc>
              <a:spcBef>
                <a:spcPts val="0"/>
              </a:spcBef>
              <a:spcAft>
                <a:spcPts val="0"/>
              </a:spcAft>
              <a:buSzPts val="1199"/>
              <a:buFont typeface="Arial"/>
              <a:buChar char="•"/>
            </a:pPr>
            <a:r>
              <a:rPr lang="de-DE" sz="1100"/>
              <a:t>DtST 2021: Deutscher Städtetag, 2021 (Hrsg.): Nachhaltiges und suffizientes Bauen in den Städten. Online: </a:t>
            </a:r>
            <a:r>
              <a:rPr lang="de-DE" sz="1100" u="sng">
                <a:solidFill>
                  <a:schemeClr val="hlink"/>
                </a:solidFill>
                <a:hlinkClick r:id="rId3"/>
              </a:rPr>
              <a:t>http://dpaq.de/fO8Dt</a:t>
            </a:r>
            <a:endParaRPr sz="1100"/>
          </a:p>
          <a:p>
            <a:pPr indent="-177800" lvl="0" marL="177800" rtl="0" algn="l">
              <a:lnSpc>
                <a:spcPct val="100000"/>
              </a:lnSpc>
              <a:spcBef>
                <a:spcPts val="0"/>
              </a:spcBef>
              <a:spcAft>
                <a:spcPts val="0"/>
              </a:spcAft>
              <a:buSzPts val="1199"/>
              <a:buFont typeface="Arial"/>
              <a:buChar char="•"/>
            </a:pPr>
            <a:r>
              <a:rPr lang="de-DE" sz="1100"/>
              <a:t>Desatis 2022:  Statistisches Bundesamt (Hrsg.): Abfallaufkommen 2019. Online: </a:t>
            </a:r>
            <a:r>
              <a:rPr lang="de-DE" sz="1100" u="sng">
                <a:solidFill>
                  <a:schemeClr val="hlink"/>
                </a:solidFill>
                <a:hlinkClick r:id="rId4"/>
              </a:rPr>
              <a:t>https://www.destatis.de/DE/Themen/Gesellschaft-Umwelt/Umwelt/Abfallwirtschaft/_inhalt.html</a:t>
            </a:r>
            <a:endParaRPr sz="1100"/>
          </a:p>
          <a:p>
            <a:pPr indent="-177800" lvl="0" marL="177800" rtl="0" algn="l">
              <a:lnSpc>
                <a:spcPct val="100000"/>
              </a:lnSpc>
              <a:spcBef>
                <a:spcPts val="0"/>
              </a:spcBef>
              <a:spcAft>
                <a:spcPts val="0"/>
              </a:spcAft>
              <a:buSzPts val="1199"/>
              <a:buFont typeface="Arial"/>
              <a:buChar char="•"/>
            </a:pPr>
            <a:r>
              <a:rPr lang="de-DE" sz="1100"/>
              <a:t>GAfBC 2019: Global Alliance for Buildings and Construction (2019): Global Status Report for Buildings and Construction. Online: https://globalabc.org/sites/default/files/2020-03/GSR2019.pdf</a:t>
            </a:r>
            <a:endParaRPr sz="1100"/>
          </a:p>
        </p:txBody>
      </p:sp>
      <p:sp>
        <p:nvSpPr>
          <p:cNvPr id="123" name="Google Shape;123;g26da99438ff_0_59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da99438ff_0_179: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26da99438ff_0_179:notes"/>
          <p:cNvSpPr txBox="1"/>
          <p:nvPr>
            <p:ph idx="1" type="body"/>
          </p:nvPr>
        </p:nvSpPr>
        <p:spPr>
          <a:xfrm>
            <a:off x="479103" y="3888000"/>
            <a:ext cx="6141094" cy="617821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sz="1000"/>
          </a:p>
          <a:p>
            <a:pPr indent="0" lvl="0" marL="0" rtl="0" algn="l">
              <a:lnSpc>
                <a:spcPct val="100000"/>
              </a:lnSpc>
              <a:spcBef>
                <a:spcPts val="0"/>
              </a:spcBef>
              <a:spcAft>
                <a:spcPts val="0"/>
              </a:spcAft>
              <a:buClr>
                <a:schemeClr val="dk1"/>
              </a:buClr>
              <a:buSzPts val="1100"/>
              <a:buFont typeface="Arial"/>
              <a:buNone/>
            </a:pPr>
            <a:r>
              <a:rPr lang="de-DE" sz="100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(bbs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a:p>
          <a:p>
            <a:pPr indent="0" lvl="0" marL="0" rtl="0" algn="l">
              <a:lnSpc>
                <a:spcPct val="100000"/>
              </a:lnSpc>
              <a:spcBef>
                <a:spcPts val="0"/>
              </a:spcBef>
              <a:spcAft>
                <a:spcPts val="0"/>
              </a:spcAft>
              <a:buClr>
                <a:schemeClr val="dk1"/>
              </a:buClr>
              <a:buSzPts val="1100"/>
              <a:buFont typeface="Arial"/>
              <a:buNone/>
            </a:pPr>
            <a:r>
              <a:rPr lang="de-DE" sz="100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a:p>
          <a:p>
            <a:pPr indent="0" lvl="0" marL="0" rtl="0" algn="l">
              <a:lnSpc>
                <a:spcPct val="100000"/>
              </a:lnSpc>
              <a:spcBef>
                <a:spcPts val="0"/>
              </a:spcBef>
              <a:spcAft>
                <a:spcPts val="0"/>
              </a:spcAft>
              <a:buClr>
                <a:schemeClr val="dk1"/>
              </a:buClr>
              <a:buSzPts val="1800"/>
              <a:buFont typeface="Arial"/>
              <a:buNone/>
            </a:pPr>
            <a:r>
              <a:rPr b="1" lang="de-DE" sz="1000"/>
              <a:t>Aufgabe</a:t>
            </a:r>
            <a:endParaRPr sz="1000"/>
          </a:p>
          <a:p>
            <a:pPr indent="-171450" lvl="0" marL="171450" rtl="0" algn="l">
              <a:lnSpc>
                <a:spcPct val="100000"/>
              </a:lnSpc>
              <a:spcBef>
                <a:spcPts val="0"/>
              </a:spcBef>
              <a:spcAft>
                <a:spcPts val="0"/>
              </a:spcAft>
              <a:buSzPts val="1200"/>
              <a:buFont typeface="Calibri"/>
              <a:buChar char="•"/>
            </a:pPr>
            <a:r>
              <a:rPr lang="de-DE" sz="1000"/>
              <a:t>Erfassen Sie Art und die Mengen an Abfällen die an einem typischen Tag auf Ihrer Baustelle anfallen</a:t>
            </a:r>
            <a:endParaRPr sz="1000"/>
          </a:p>
          <a:p>
            <a:pPr indent="-171450" lvl="0" marL="171450" rtl="0" algn="l">
              <a:lnSpc>
                <a:spcPct val="100000"/>
              </a:lnSpc>
              <a:spcBef>
                <a:spcPts val="0"/>
              </a:spcBef>
              <a:spcAft>
                <a:spcPts val="0"/>
              </a:spcAft>
              <a:buSzPts val="1200"/>
              <a:buFont typeface="Calibri"/>
              <a:buChar char="•"/>
            </a:pPr>
            <a:r>
              <a:rPr lang="de-DE" sz="1000"/>
              <a:t>Ermitteln Sie den Verbleib der auf Ihrer Baustelle anfallenden Bau- und Abbruchabfälle</a:t>
            </a:r>
            <a:endParaRPr sz="1000"/>
          </a:p>
          <a:p>
            <a:pPr indent="0" lvl="0" marL="0" rtl="0" algn="l">
              <a:lnSpc>
                <a:spcPct val="100000"/>
              </a:lnSpc>
              <a:spcBef>
                <a:spcPts val="0"/>
              </a:spcBef>
              <a:spcAft>
                <a:spcPts val="0"/>
              </a:spcAft>
              <a:buSzPts val="1400"/>
              <a:buNone/>
            </a:pPr>
            <a:r>
              <a:t/>
            </a:r>
            <a:endParaRPr b="1" sz="1000"/>
          </a:p>
          <a:p>
            <a:pPr indent="0" lvl="0" marL="0" rtl="0" algn="l">
              <a:lnSpc>
                <a:spcPct val="100000"/>
              </a:lnSpc>
              <a:spcBef>
                <a:spcPts val="0"/>
              </a:spcBef>
              <a:spcAft>
                <a:spcPts val="0"/>
              </a:spcAft>
              <a:buSzPts val="1400"/>
              <a:buNone/>
            </a:pPr>
            <a:r>
              <a:rPr b="1" lang="de-DE" sz="1000"/>
              <a:t>Quellen</a:t>
            </a:r>
            <a:endParaRPr b="1" sz="1000"/>
          </a:p>
          <a:p>
            <a:pPr indent="-180975" lvl="0" marL="180975" rtl="0" algn="l">
              <a:lnSpc>
                <a:spcPct val="100000"/>
              </a:lnSpc>
              <a:spcBef>
                <a:spcPts val="0"/>
              </a:spcBef>
              <a:spcAft>
                <a:spcPts val="0"/>
              </a:spcAft>
              <a:buClr>
                <a:schemeClr val="dk1"/>
              </a:buClr>
              <a:buSzPts val="880"/>
              <a:buFont typeface="Calibri"/>
              <a:buChar char="●"/>
            </a:pPr>
            <a:r>
              <a:rPr lang="de-DE" sz="900">
                <a:solidFill>
                  <a:srgbClr val="404040"/>
                </a:solidFill>
              </a:rPr>
              <a:t>DESTATIS-</a:t>
            </a:r>
            <a:r>
              <a:rPr lang="de-DE" sz="900"/>
              <a:t>Statistisches Bundesamt (2022b): Abfallbilanz 2020. Online: </a:t>
            </a:r>
            <a:r>
              <a:rPr lang="de-DE" sz="900" u="sng">
                <a:solidFill>
                  <a:schemeClr val="hlink"/>
                </a:solidFill>
                <a:hlinkClick r:id="rId2"/>
              </a:rPr>
              <a:t>https://www.destatis.de/DE/Themen/Gesellschaft-Umwelt/Umwelt/Abfallwirtschaft/Publikationen/Downloads-Abfallwirtschaft/abfallbilanz-pdf-5321001.pdf?__blob=publicationFile</a:t>
            </a:r>
            <a:endParaRPr sz="900" u="sng">
              <a:solidFill>
                <a:srgbClr val="1155CC"/>
              </a:solidFill>
            </a:endParaRPr>
          </a:p>
          <a:p>
            <a:pPr indent="-180975" lvl="0" marL="180975" rtl="0" algn="l">
              <a:lnSpc>
                <a:spcPct val="100000"/>
              </a:lnSpc>
              <a:spcBef>
                <a:spcPts val="0"/>
              </a:spcBef>
              <a:spcAft>
                <a:spcPts val="0"/>
              </a:spcAft>
              <a:buClr>
                <a:schemeClr val="dk1"/>
              </a:buClr>
              <a:buSzPts val="880"/>
              <a:buFont typeface="Calibri"/>
              <a:buChar char="●"/>
            </a:pPr>
            <a:r>
              <a:rPr lang="de-DE" sz="9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a:solidFill>
                  <a:schemeClr val="hlink"/>
                </a:solidFill>
                <a:hlinkClick r:id="rId3"/>
              </a:rPr>
              <a:t>https://www.umweltbundesamt.de/sites/default/files/medien/publikation/long/4040.pdf</a:t>
            </a:r>
            <a:endParaRPr sz="900"/>
          </a:p>
          <a:p>
            <a:pPr indent="-180975" lvl="0" marL="180975" rtl="0" algn="l">
              <a:lnSpc>
                <a:spcPct val="100000"/>
              </a:lnSpc>
              <a:spcBef>
                <a:spcPts val="0"/>
              </a:spcBef>
              <a:spcAft>
                <a:spcPts val="0"/>
              </a:spcAft>
              <a:buClr>
                <a:schemeClr val="dk1"/>
              </a:buClr>
              <a:buSzPts val="880"/>
              <a:buFont typeface="Calibri"/>
              <a:buChar char="●"/>
            </a:pPr>
            <a:r>
              <a:rPr lang="de-DE" sz="900"/>
              <a:t>bbs (2021b): Initiative Kreislaufwirtschaft Bau Bundesverband Baustoffe–Steine und Erden (Hrsg.)(2021): Mineralische Bauabfälle. Monitoring 2018 - Bericht zum Aufkommen und zum Verbleib mineralischer Bauabfälle. Online: </a:t>
            </a:r>
            <a:r>
              <a:rPr lang="de-DE" sz="900" u="sng">
                <a:solidFill>
                  <a:schemeClr val="hlink"/>
                </a:solidFill>
                <a:hlinkClick r:id="rId4"/>
              </a:rPr>
              <a:t>https://kreislaufwirtschaft-bau.de/Download/Bericht-12.pdf</a:t>
            </a:r>
            <a:endParaRPr sz="900"/>
          </a:p>
          <a:p>
            <a:pPr indent="0" lvl="0" marL="0" rtl="0" algn="l">
              <a:lnSpc>
                <a:spcPct val="100000"/>
              </a:lnSpc>
              <a:spcBef>
                <a:spcPts val="0"/>
              </a:spcBef>
              <a:spcAft>
                <a:spcPts val="0"/>
              </a:spcAft>
              <a:buSzPts val="1400"/>
              <a:buNone/>
            </a:pPr>
            <a:r>
              <a:t/>
            </a:r>
            <a:endParaRPr sz="1000"/>
          </a:p>
        </p:txBody>
      </p:sp>
      <p:sp>
        <p:nvSpPr>
          <p:cNvPr id="144" name="Google Shape;144;g26da99438ff_0_179: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6da99438ff_0_676:notes"/>
          <p:cNvSpPr/>
          <p:nvPr>
            <p:ph idx="2" type="sldImg"/>
          </p:nvPr>
        </p:nvSpPr>
        <p:spPr>
          <a:xfrm>
            <a:off x="477838" y="331788"/>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6da99438ff_0_676:notes"/>
          <p:cNvSpPr txBox="1"/>
          <p:nvPr>
            <p:ph idx="1" type="body"/>
          </p:nvPr>
        </p:nvSpPr>
        <p:spPr>
          <a:xfrm>
            <a:off x="479104" y="3887999"/>
            <a:ext cx="6139507" cy="6346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Arial"/>
              <a:buNone/>
            </a:pPr>
            <a:r>
              <a:rPr lang="de-DE" sz="1100">
                <a:latin typeface="Calibri"/>
                <a:ea typeface="Calibri"/>
                <a:cs typeface="Calibri"/>
                <a:sym typeface="Calibri"/>
              </a:rPr>
              <a:t>Energieeinsatz im Baugewerbe und ihre Klimawirkung</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100">
                <a:latin typeface="Calibri"/>
                <a:ea typeface="Calibri"/>
                <a:cs typeface="Calibri"/>
                <a:sym typeface="Calibri"/>
              </a:rPr>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100">
                <a:latin typeface="Calibri"/>
                <a:ea typeface="Calibri"/>
                <a:cs typeface="Calibri"/>
                <a:sym typeface="Calibri"/>
              </a:rPr>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baseline="-25000" lang="de-DE" sz="1100">
                <a:latin typeface="Calibri"/>
                <a:ea typeface="Calibri"/>
                <a:cs typeface="Calibri"/>
                <a:sym typeface="Calibri"/>
              </a:rPr>
              <a:t>2</a:t>
            </a:r>
            <a:r>
              <a:rPr lang="de-DE" sz="1100">
                <a:latin typeface="Calibri"/>
                <a:ea typeface="Calibri"/>
                <a:cs typeface="Calibri"/>
                <a:sym typeface="Calibri"/>
              </a:rPr>
              <a:t> der jeweiligen Energieträger in Form einer Tabelle ergänzt worden. Dies soll den Auszubildenden einen Vergleich der Klimawirksamkeit unterschiedlicher Energieträger ermöglichen. Zudem sind der Tabelle auch die CO</a:t>
            </a:r>
            <a:r>
              <a:rPr baseline="-25000" lang="de-DE" sz="1100">
                <a:latin typeface="Calibri"/>
                <a:ea typeface="Calibri"/>
                <a:cs typeface="Calibri"/>
                <a:sym typeface="Calibri"/>
              </a:rPr>
              <a:t>2</a:t>
            </a:r>
            <a:r>
              <a:rPr lang="de-DE" sz="1100">
                <a:latin typeface="Calibri"/>
                <a:ea typeface="Calibri"/>
                <a:cs typeface="Calibri"/>
                <a:sym typeface="Calibri"/>
              </a:rPr>
              <a:t>-Emissionsfaktoren biogener Kraftstoffe zu entnehmen. Mit deren Hilfe soll den Auszubildenden Alternativen zu fossilen Kraftstoffen und deren verminderte Klimawirkung aufgezeigt werden.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Arial"/>
              <a:buNone/>
            </a:pPr>
            <a:r>
              <a:rPr b="1" lang="de-DE" sz="1100">
                <a:latin typeface="Calibri"/>
                <a:ea typeface="Calibri"/>
                <a:cs typeface="Calibri"/>
                <a:sym typeface="Calibri"/>
              </a:rPr>
              <a:t>Aufgaben</a:t>
            </a:r>
            <a:endParaRPr sz="1100">
              <a:latin typeface="Calibri"/>
              <a:ea typeface="Calibri"/>
              <a:cs typeface="Calibri"/>
              <a:sym typeface="Calibri"/>
            </a:endParaRPr>
          </a:p>
          <a:p>
            <a:pPr indent="-171450" lvl="0" marL="171450" rtl="0" algn="l">
              <a:lnSpc>
                <a:spcPct val="100000"/>
              </a:lnSpc>
              <a:spcBef>
                <a:spcPts val="0"/>
              </a:spcBef>
              <a:spcAft>
                <a:spcPts val="0"/>
              </a:spcAft>
              <a:buSzPts val="1260"/>
              <a:buFont typeface="Arial"/>
              <a:buChar char="•"/>
            </a:pPr>
            <a:r>
              <a:rPr lang="de-DE" sz="1100">
                <a:latin typeface="Calibri"/>
                <a:ea typeface="Calibri"/>
                <a:cs typeface="Calibri"/>
                <a:sym typeface="Calibri"/>
              </a:rPr>
              <a:t>Erfassen Sie die Art und die Menge an Energieträger die auf Ihrer  Baustelle an einem typischen Tag eingesetzt werden </a:t>
            </a:r>
            <a:endParaRPr sz="1100">
              <a:latin typeface="Calibri"/>
              <a:ea typeface="Calibri"/>
              <a:cs typeface="Calibri"/>
              <a:sym typeface="Calibri"/>
            </a:endParaRPr>
          </a:p>
          <a:p>
            <a:pPr indent="-171450" lvl="0" marL="171450" rtl="0" algn="l">
              <a:lnSpc>
                <a:spcPct val="100000"/>
              </a:lnSpc>
              <a:spcBef>
                <a:spcPts val="0"/>
              </a:spcBef>
              <a:spcAft>
                <a:spcPts val="0"/>
              </a:spcAft>
              <a:buSzPts val="1400"/>
              <a:buChar char="•"/>
            </a:pPr>
            <a:r>
              <a:rPr lang="de-DE" sz="1100">
                <a:latin typeface="Calibri"/>
                <a:ea typeface="Calibri"/>
                <a:cs typeface="Calibri"/>
                <a:sym typeface="Calibri"/>
              </a:rPr>
              <a:t>Berechnen Sie die THG-Emissionen welche durch die eingesetzte Art und Menge an Energieträger freigesetzt werden</a:t>
            </a:r>
            <a:endParaRPr sz="1100">
              <a:latin typeface="Calibri"/>
              <a:ea typeface="Calibri"/>
              <a:cs typeface="Calibri"/>
              <a:sym typeface="Calibri"/>
            </a:endParaRPr>
          </a:p>
          <a:p>
            <a:pPr indent="-171450" lvl="0" marL="171450" rtl="0" algn="l">
              <a:lnSpc>
                <a:spcPct val="100000"/>
              </a:lnSpc>
              <a:spcBef>
                <a:spcPts val="0"/>
              </a:spcBef>
              <a:spcAft>
                <a:spcPts val="0"/>
              </a:spcAft>
              <a:buSzPts val="1400"/>
              <a:buChar char="•"/>
            </a:pPr>
            <a:r>
              <a:rPr lang="de-DE" sz="1100">
                <a:latin typeface="Calibri"/>
                <a:ea typeface="Calibri"/>
                <a:cs typeface="Calibri"/>
                <a:sym typeface="Calibri"/>
              </a:rPr>
              <a:t>Berechnen Sie wieviel THG -Emissionen sich vermeiden ließen, wenn Biodiesel statt Diesel und Bioethanol anstelle von Ottokraftstoffen eingesetzt würde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Quellen</a:t>
            </a:r>
            <a:endParaRPr b="1" sz="1100">
              <a:latin typeface="Calibri"/>
              <a:ea typeface="Calibri"/>
              <a:cs typeface="Calibri"/>
              <a:sym typeface="Calibri"/>
            </a:endParaRPr>
          </a:p>
          <a:p>
            <a:pPr indent="-177800" lvl="0" marL="177800" rtl="0" algn="l">
              <a:lnSpc>
                <a:spcPct val="100000"/>
              </a:lnSpc>
              <a:spcBef>
                <a:spcPts val="0"/>
              </a:spcBef>
              <a:spcAft>
                <a:spcPts val="0"/>
              </a:spcAft>
              <a:buClr>
                <a:schemeClr val="dk1"/>
              </a:buClr>
              <a:buSzPts val="1229"/>
              <a:buFont typeface="Arial"/>
              <a:buChar char="•"/>
            </a:pPr>
            <a:r>
              <a:rPr lang="de-DE" sz="1050">
                <a:latin typeface="Calibri"/>
                <a:ea typeface="Calibri"/>
                <a:cs typeface="Calibri"/>
                <a:sym typeface="Calibri"/>
              </a:rPr>
              <a:t>Hauptverband der Deutschen Bauindustrie e.V. (Hrsg.) (2022) Petra Kraus: Energieverbrauch im Baugewerbe. Berlin, 17.05.2022. Online: </a:t>
            </a:r>
            <a:r>
              <a:rPr lang="de-DE" sz="1050" u="sng">
                <a:solidFill>
                  <a:srgbClr val="1155CC"/>
                </a:solidFill>
                <a:latin typeface="Calibri"/>
                <a:ea typeface="Calibri"/>
                <a:cs typeface="Calibri"/>
                <a:sym typeface="Calibri"/>
              </a:rPr>
              <a:t>https://www.bauindustrie.de/zahlen-fakten/bauwirtschaft-im-zahlenbild/energieverbrauch-im-baugewerbe </a:t>
            </a:r>
            <a:endParaRPr sz="1050" u="sng">
              <a:solidFill>
                <a:srgbClr val="1155CC"/>
              </a:solidFill>
              <a:latin typeface="Calibri"/>
              <a:ea typeface="Calibri"/>
              <a:cs typeface="Calibri"/>
              <a:sym typeface="Calibri"/>
            </a:endParaRPr>
          </a:p>
          <a:p>
            <a:pPr indent="-177800" lvl="0" marL="177800" rtl="0" algn="l">
              <a:lnSpc>
                <a:spcPct val="100000"/>
              </a:lnSpc>
              <a:spcBef>
                <a:spcPts val="0"/>
              </a:spcBef>
              <a:spcAft>
                <a:spcPts val="0"/>
              </a:spcAft>
              <a:buClr>
                <a:schemeClr val="dk1"/>
              </a:buClr>
              <a:buSzPts val="1229"/>
              <a:buFont typeface="Arial"/>
              <a:buChar char="•"/>
            </a:pPr>
            <a:r>
              <a:rPr lang="de-DE" sz="1050">
                <a:latin typeface="Calibri"/>
                <a:ea typeface="Calibri"/>
                <a:cs typeface="Calibri"/>
                <a:sym typeface="Calibri"/>
              </a:rPr>
              <a:t>UBA -Umweltbundesamt (2022b): Wie viel Energie wird für Bauen benötigt? Bauarbeiten - Verwendung Energie nach Energieträgern 2000 - 2018. Online:</a:t>
            </a:r>
            <a:r>
              <a:rPr lang="de-DE" sz="1050" u="sng">
                <a:solidFill>
                  <a:schemeClr val="hlink"/>
                </a:solidFill>
                <a:latin typeface="Calibri"/>
                <a:ea typeface="Calibri"/>
                <a:cs typeface="Calibri"/>
                <a:sym typeface="Calibri"/>
                <a:hlinkClick r:id="rId2"/>
              </a:rPr>
              <a:t> </a:t>
            </a:r>
            <a:r>
              <a:rPr lang="de-DE" sz="1050" u="sng">
                <a:solidFill>
                  <a:srgbClr val="1155CC"/>
                </a:solidFill>
                <a:latin typeface="Calibri"/>
                <a:ea typeface="Calibri"/>
                <a:cs typeface="Calibri"/>
                <a:sym typeface="Calibri"/>
                <a:hlinkClick r:id="rId3">
                  <a:extLst>
                    <a:ext uri="{A12FA001-AC4F-418D-AE19-62706E023703}">
                      <ahyp:hlinkClr val="tx"/>
                    </a:ext>
                  </a:extLst>
                </a:hlinkClick>
              </a:rPr>
              <a:t>https://www.umweltbundesamt.de/umweltatlas/bauen-wohnen/wirkungen-bauen/energieverbrauch-bauen/wie-viel-energie-wird-fuer-bauen-benoetigt</a:t>
            </a:r>
            <a:endParaRPr sz="1050">
              <a:latin typeface="Calibri"/>
              <a:ea typeface="Calibri"/>
              <a:cs typeface="Calibri"/>
              <a:sym typeface="Calibri"/>
            </a:endParaRPr>
          </a:p>
          <a:p>
            <a:pPr indent="-177800" lvl="0" marL="177800" rtl="0" algn="l">
              <a:lnSpc>
                <a:spcPct val="100000"/>
              </a:lnSpc>
              <a:spcBef>
                <a:spcPts val="0"/>
              </a:spcBef>
              <a:spcAft>
                <a:spcPts val="0"/>
              </a:spcAft>
              <a:buClr>
                <a:schemeClr val="dk1"/>
              </a:buClr>
              <a:buSzPts val="1229"/>
              <a:buFont typeface="Arial"/>
              <a:buChar char="•"/>
            </a:pPr>
            <a:r>
              <a:rPr lang="de-DE" sz="1050">
                <a:latin typeface="Calibri"/>
                <a:ea typeface="Calibri"/>
                <a:cs typeface="Calibri"/>
                <a:sym typeface="Calibri"/>
              </a:rPr>
              <a:t>UBA-Umweltbundesamt  (Hrsg.) (2016): Juhrich, Kristina (2016): CO2-Emissionsfaktoren für fossile Brennstoffe Umweltbundesamt. Fachgebiet Emissionssituation (I 2.6) Dessau-Roßlau, Juni 2016. Online: </a:t>
            </a:r>
            <a:r>
              <a:rPr lang="de-DE" sz="1050" u="sng">
                <a:solidFill>
                  <a:schemeClr val="hlink"/>
                </a:solidFill>
                <a:latin typeface="Calibri"/>
                <a:ea typeface="Calibri"/>
                <a:cs typeface="Calibri"/>
                <a:sym typeface="Calibri"/>
                <a:hlinkClick r:id="rId4"/>
              </a:rPr>
              <a:t>https://www.umweltbundesamt.de/sites/default/files/medien/1968/publikationen/co2-emissionsfaktoren_fur_fossile_brennstoffe_korrektur.pdf</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p>
        </p:txBody>
      </p:sp>
      <p:sp>
        <p:nvSpPr>
          <p:cNvPr id="157" name="Google Shape;157;g26da99438ff_0_676: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da99438ff_0_752: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6da99438ff_0_752: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71" name="Google Shape;171;g26da99438ff_0_752:notes"/>
          <p:cNvSpPr txBox="1"/>
          <p:nvPr>
            <p:ph idx="1" type="body"/>
          </p:nvPr>
        </p:nvSpPr>
        <p:spPr>
          <a:xfrm>
            <a:off x="479103" y="3888000"/>
            <a:ext cx="6141093" cy="624855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Clr>
                <a:schemeClr val="dk1"/>
              </a:buClr>
              <a:buSzPts val="1800"/>
              <a:buFont typeface="Arial"/>
              <a:buNone/>
            </a:pPr>
            <a:r>
              <a:rPr lang="de-DE" sz="1100"/>
              <a:t>Das Bild zeigt Emissionen von Treibhausgasen aus Fahrzeugen und mobilen Maschinen der Bauwirtschaft. </a:t>
            </a:r>
            <a:endParaRPr sz="1100"/>
          </a:p>
          <a:p>
            <a:pPr indent="0" lvl="0" marL="0" rtl="0" algn="l">
              <a:lnSpc>
                <a:spcPct val="100000"/>
              </a:lnSpc>
              <a:spcBef>
                <a:spcPts val="0"/>
              </a:spcBef>
              <a:spcAft>
                <a:spcPts val="0"/>
              </a:spcAft>
              <a:buClr>
                <a:schemeClr val="dk1"/>
              </a:buClr>
              <a:buSzPts val="1800"/>
              <a:buFont typeface="Arial"/>
              <a:buNone/>
            </a:pPr>
            <a:r>
              <a:rPr lang="de-DE" sz="1100"/>
              <a:t>Weil im Straßenbau häufig schwere Nutzfahrzeuge  wie mehrachsige Sattelschlepper, Pritschen-Lkw, Raupen, Lader, Bagger, aber auch mobile Baumaschinen wie Generatoren, Kompressoren, Flutlicht zum Einsatz kommen, sind die Emissionen von Treibhausgasen aus Fahrzeugen und mobilen Baumaschinen von besonderer Relevanz. Insgesamt betrugen die Treibhausgasemissionen aus Fahrzeugen und mobilen Maschinen der Bauwirtschaft für das Jahr 2019 ca. 3.500 kt CO</a:t>
            </a:r>
            <a:r>
              <a:rPr baseline="-25000" lang="de-DE" sz="1100"/>
              <a:t>2</a:t>
            </a:r>
            <a:r>
              <a:rPr lang="de-DE" sz="1100"/>
              <a:t> äq. Lagen sie im Jahr 2010 noch bei ca. 3.000 kt, stiegen sie im Jahr 2017 auf 3.750 kt um danach wieder zurückfallen (NIR 2022). Der THG-relevante fossile CO</a:t>
            </a:r>
            <a:r>
              <a:rPr baseline="-25000" lang="de-DE" sz="1100"/>
              <a:t>2</a:t>
            </a:r>
            <a:r>
              <a:rPr lang="de-DE" sz="1100"/>
              <a:t>-Anteil der Biokraftstoffe bei Fahrzeugen und mobilen Maschinen betrug im Jahr 2019 zusätzliche 230 kt CO</a:t>
            </a:r>
            <a:r>
              <a:rPr baseline="-25000" lang="de-DE" sz="1100"/>
              <a:t>2</a:t>
            </a:r>
            <a:r>
              <a:rPr lang="de-DE" sz="1100"/>
              <a:t> äq. </a:t>
            </a:r>
            <a:endParaRPr sz="1100"/>
          </a:p>
          <a:p>
            <a:pPr indent="0" lvl="0" marL="0" rtl="0" algn="l">
              <a:lnSpc>
                <a:spcPct val="100000"/>
              </a:lnSpc>
              <a:spcBef>
                <a:spcPts val="0"/>
              </a:spcBef>
              <a:spcAft>
                <a:spcPts val="0"/>
              </a:spcAft>
              <a:buClr>
                <a:schemeClr val="dk1"/>
              </a:buClr>
              <a:buSzPts val="1800"/>
              <a:buFont typeface="Arial"/>
              <a:buNone/>
            </a:pPr>
            <a:r>
              <a:rPr lang="de-DE" sz="1100"/>
              <a:t>Die vorliegende Aufgabe veranschaulicht den Zielkonflikt von Arbeitserleichterung durch immer vielfältigere Maschinen und deren steigenden negativen Einfluss auf unser Klima. In körperlich anstrengenden Berufsfeldern wie Straßenbau, wo diese Maschinen notwendig sind, bleibt der Ausweg alternativer Kraftstoffe, die CO</a:t>
            </a:r>
            <a:r>
              <a:rPr baseline="-25000" lang="de-DE" sz="1100"/>
              <a:t>2</a:t>
            </a:r>
            <a:r>
              <a:rPr lang="de-DE" sz="1100"/>
              <a:t>-frei oder -arm produziert werden. Mit der vorliegenden Aufgabe sollen die Auszubildenden einen Überblick über die zeitliche Entwicklung der THG-Emissionen von Fahrzeugen und mobilen Maschinen der Bauwirtschaft erhalten. Zudem ist der Grafik der bisher geringe Anteil an biogenen Kraftstoffen in Fahrzeugen und mobilen Maschinen der Bauwirtschaft zu entnehmen. Die Auszubildenden sollen mit der vorliegenden Aufgabe in die Lage versetzt werden, für die Baustelle, auf denen sie tätig sind, die CO</a:t>
            </a:r>
            <a:r>
              <a:rPr baseline="-25000" lang="de-DE" sz="1100"/>
              <a:t>2</a:t>
            </a:r>
            <a:r>
              <a:rPr lang="de-DE" sz="1100"/>
              <a:t>-Menge zu berechnen, die durch den Einsatz von Fahrzeugen und mobilen Maschinen freigesetzt werden. Zudem sollen die Auszubildenden eine Eindruck erhalten, in welcher Höhe sich diese CO</a:t>
            </a:r>
            <a:r>
              <a:rPr baseline="-25000" lang="de-DE" sz="1100"/>
              <a:t>2</a:t>
            </a:r>
            <a:r>
              <a:rPr lang="de-DE" sz="1100"/>
              <a:t>-Emissionen durch den Einsatz biogener Kraftstoffe einsparen lassen.</a:t>
            </a:r>
            <a:endParaRPr sz="1100"/>
          </a:p>
          <a:p>
            <a:pPr indent="0" lvl="0" marL="0" rtl="0" algn="l">
              <a:lnSpc>
                <a:spcPct val="100000"/>
              </a:lnSpc>
              <a:spcBef>
                <a:spcPts val="0"/>
              </a:spcBef>
              <a:spcAft>
                <a:spcPts val="0"/>
              </a:spcAft>
              <a:buSzPts val="1100"/>
              <a:buFont typeface="Arial"/>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sz="1100">
                <a:latin typeface="Calibri"/>
                <a:ea typeface="Calibri"/>
                <a:cs typeface="Calibri"/>
                <a:sym typeface="Calibri"/>
              </a:rPr>
              <a:t>Aufgaben</a:t>
            </a:r>
            <a:endParaRPr sz="1100">
              <a:latin typeface="Calibri"/>
              <a:ea typeface="Calibri"/>
              <a:cs typeface="Calibri"/>
              <a:sym typeface="Calibri"/>
            </a:endParaRPr>
          </a:p>
          <a:p>
            <a:pPr indent="-180975" lvl="0" marL="180975" rtl="0" algn="l">
              <a:lnSpc>
                <a:spcPct val="100000"/>
              </a:lnSpc>
              <a:spcBef>
                <a:spcPts val="0"/>
              </a:spcBef>
              <a:spcAft>
                <a:spcPts val="0"/>
              </a:spcAft>
              <a:buClr>
                <a:schemeClr val="dk1"/>
              </a:buClr>
              <a:buSzPts val="1100"/>
              <a:buFont typeface="Arial"/>
              <a:buChar char="•"/>
            </a:pPr>
            <a:r>
              <a:rPr lang="de-DE" sz="1100">
                <a:latin typeface="Calibri"/>
                <a:ea typeface="Calibri"/>
                <a:cs typeface="Calibri"/>
                <a:sym typeface="Calibri"/>
              </a:rPr>
              <a:t>Berechnen Sie anhand der Art und der Menge der für Fahrzeuge und mobile Maschinen eingesetzten Kraftstoffe sowie mit Hilfe der Tabelle mit den CO</a:t>
            </a:r>
            <a:r>
              <a:rPr baseline="-25000" lang="de-DE" sz="1100">
                <a:latin typeface="Calibri"/>
                <a:ea typeface="Calibri"/>
                <a:cs typeface="Calibri"/>
                <a:sym typeface="Calibri"/>
              </a:rPr>
              <a:t>2</a:t>
            </a:r>
            <a:r>
              <a:rPr lang="de-DE" sz="1100">
                <a:latin typeface="Calibri"/>
                <a:ea typeface="Calibri"/>
                <a:cs typeface="Calibri"/>
                <a:sym typeface="Calibri"/>
              </a:rPr>
              <a:t>-Emissionsfaktoren auf Folie 5, wieviele THG-Emissionen durch Fahrzeuge und mobile Maschinen auf ihrer Baustelle an einem typischen Tag freigesetzt werden.</a:t>
            </a:r>
            <a:endParaRPr sz="1100">
              <a:latin typeface="Calibri"/>
              <a:ea typeface="Calibri"/>
              <a:cs typeface="Calibri"/>
              <a:sym typeface="Calibri"/>
            </a:endParaRPr>
          </a:p>
          <a:p>
            <a:pPr indent="-180975" lvl="0" marL="180975" rtl="0" algn="l">
              <a:lnSpc>
                <a:spcPct val="100000"/>
              </a:lnSpc>
              <a:spcBef>
                <a:spcPts val="0"/>
              </a:spcBef>
              <a:spcAft>
                <a:spcPts val="0"/>
              </a:spcAft>
              <a:buClr>
                <a:schemeClr val="dk1"/>
              </a:buClr>
              <a:buSzPts val="1100"/>
              <a:buFont typeface="Arial"/>
              <a:buChar char="•"/>
            </a:pPr>
            <a:r>
              <a:rPr lang="de-DE" sz="1100">
                <a:latin typeface="Calibri"/>
                <a:ea typeface="Calibri"/>
                <a:cs typeface="Calibri"/>
                <a:sym typeface="Calibri"/>
              </a:rPr>
              <a:t>Berechnen Sie die Menge an THG-Emissionen, die sich einsparen ließe, wenn ausgewählte Fahrzeuge und mobile Maschinen mit fossilfreien Kraftstoffen betrieben würden. </a:t>
            </a:r>
            <a:r>
              <a:rPr lang="de-DE" sz="1100">
                <a:solidFill>
                  <a:srgbClr val="941651"/>
                </a:solidFill>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Quelle</a:t>
            </a:r>
            <a:endParaRPr b="1" sz="1100">
              <a:latin typeface="Calibri"/>
              <a:ea typeface="Calibri"/>
              <a:cs typeface="Calibri"/>
              <a:sym typeface="Calibri"/>
            </a:endParaRPr>
          </a:p>
          <a:p>
            <a:pPr indent="-171450" lvl="0" marL="180975" rtl="0" algn="l">
              <a:lnSpc>
                <a:spcPct val="100000"/>
              </a:lnSpc>
              <a:spcBef>
                <a:spcPts val="0"/>
              </a:spcBef>
              <a:spcAft>
                <a:spcPts val="0"/>
              </a:spcAft>
              <a:buClr>
                <a:schemeClr val="dk1"/>
              </a:buClr>
              <a:buSzPts val="1100"/>
              <a:buFont typeface="Arial"/>
              <a:buChar char="•"/>
            </a:pPr>
            <a:r>
              <a:rPr lang="de-DE" sz="1050">
                <a:latin typeface="Calibri"/>
                <a:ea typeface="Calibri"/>
                <a:cs typeface="Calibri"/>
                <a:sym typeface="Calibri"/>
              </a:rPr>
              <a:t>NIR (2022): Berichterstattung unter der Klimarahmenkonvention der Vereinten Nationen und dem Kyoto-Protokoll 2022 Nationaler Inventarbericht zum Deutschen. Treibhausgasinventar 1990 – 2020. UBA Climate Change 24/2022: Online: https://www.umweltbundesamt.de/publikationen/berichterstattung-unter-der-klimarahmenkonvention-7</a:t>
            </a:r>
            <a:endParaRPr sz="1050"/>
          </a:p>
          <a:p>
            <a:pPr indent="0" lvl="0" marL="0" rtl="0" algn="l">
              <a:lnSpc>
                <a:spcPct val="100000"/>
              </a:lnSpc>
              <a:spcBef>
                <a:spcPts val="0"/>
              </a:spcBef>
              <a:spcAft>
                <a:spcPts val="0"/>
              </a:spcAft>
              <a:buSzPts val="1400"/>
              <a:buNone/>
            </a:pPr>
            <a:r>
              <a:t/>
            </a:r>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6da99438ff_0_830: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6da99438ff_0_830:notes"/>
          <p:cNvSpPr txBox="1"/>
          <p:nvPr>
            <p:ph idx="1" type="body"/>
          </p:nvPr>
        </p:nvSpPr>
        <p:spPr>
          <a:xfrm>
            <a:off x="479104" y="3888001"/>
            <a:ext cx="6141093" cy="527795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 </a:t>
            </a:r>
            <a:endParaRPr/>
          </a:p>
          <a:p>
            <a:pPr indent="0" lvl="0" marL="0" rtl="0" algn="l">
              <a:lnSpc>
                <a:spcPct val="100000"/>
              </a:lnSpc>
              <a:spcBef>
                <a:spcPts val="0"/>
              </a:spcBef>
              <a:spcAft>
                <a:spcPts val="0"/>
              </a:spcAft>
              <a:buClr>
                <a:schemeClr val="dk1"/>
              </a:buClr>
              <a:buSzPts val="1100"/>
              <a:buFont typeface="Arial"/>
              <a:buNone/>
            </a:pPr>
            <a:r>
              <a:rPr lang="de-DE"/>
              <a:t>Nachhaltige Ressourcennutzung. Earth Overshoot Day. Der Earth Overshoot Day markiert den Tag, an dem die Menschheit alle natürlichen Ressourcen, die die Erde innerhalb eines Jahres zur Verfügung stellen kann, aufgebraucht hat.</a:t>
            </a:r>
            <a:endParaRPr/>
          </a:p>
          <a:p>
            <a:pPr indent="0" lvl="0" marL="0" rtl="0" algn="l">
              <a:lnSpc>
                <a:spcPct val="100000"/>
              </a:lnSpc>
              <a:spcBef>
                <a:spcPts val="0"/>
              </a:spcBef>
              <a:spcAft>
                <a:spcPts val="0"/>
              </a:spcAft>
              <a:buSzPts val="1400"/>
              <a:buNone/>
            </a:pPr>
            <a:r>
              <a:rPr lang="de-DE"/>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a:p>
          <a:p>
            <a:pPr indent="0" lvl="0" marL="0" rtl="0" algn="l">
              <a:lnSpc>
                <a:spcPct val="100000"/>
              </a:lnSpc>
              <a:spcBef>
                <a:spcPts val="0"/>
              </a:spcBef>
              <a:spcAft>
                <a:spcPts val="0"/>
              </a:spcAft>
              <a:buSzPts val="1400"/>
              <a:buNone/>
            </a:pPr>
            <a:r>
              <a:rPr lang="de-DE"/>
              <a:t>German Overshoot Day</a:t>
            </a:r>
            <a:endParaRPr/>
          </a:p>
          <a:p>
            <a:pPr indent="0" lvl="0" marL="0" rtl="0" algn="l">
              <a:lnSpc>
                <a:spcPct val="100000"/>
              </a:lnSpc>
              <a:spcBef>
                <a:spcPts val="0"/>
              </a:spcBef>
              <a:spcAft>
                <a:spcPts val="0"/>
              </a:spcAft>
              <a:buSzPts val="1400"/>
              <a:buNone/>
            </a:pPr>
            <a:r>
              <a:rPr lang="de-DE"/>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de-DE"/>
              <a:t>Aufgabe</a:t>
            </a:r>
            <a:endParaRPr/>
          </a:p>
          <a:p>
            <a:pPr indent="-171450" lvl="0" marL="171450" rtl="0" algn="l">
              <a:lnSpc>
                <a:spcPct val="100000"/>
              </a:lnSpc>
              <a:spcBef>
                <a:spcPts val="0"/>
              </a:spcBef>
              <a:spcAft>
                <a:spcPts val="0"/>
              </a:spcAft>
              <a:buSzPts val="1200"/>
              <a:buFont typeface="Arial"/>
              <a:buChar char="•"/>
            </a:pPr>
            <a:r>
              <a:rPr lang="de-DE"/>
              <a:t>Erklären Sie was der Earth Overshoot Day ist.</a:t>
            </a:r>
            <a:endParaRPr/>
          </a:p>
          <a:p>
            <a:pPr indent="-171450" lvl="0" marL="171450" rtl="0" algn="l">
              <a:lnSpc>
                <a:spcPct val="100000"/>
              </a:lnSpc>
              <a:spcBef>
                <a:spcPts val="0"/>
              </a:spcBef>
              <a:spcAft>
                <a:spcPts val="0"/>
              </a:spcAft>
              <a:buSzPts val="1200"/>
              <a:buFont typeface="Arial"/>
              <a:buChar char="•"/>
            </a:pPr>
            <a:r>
              <a:rPr lang="de-DE"/>
              <a:t>Auf welches Datum fällt der Earth Overshoot Day im Jahr 2023?</a:t>
            </a:r>
            <a:endParaRPr/>
          </a:p>
          <a:p>
            <a:pPr indent="-171450" lvl="0" marL="171450" rtl="0" algn="l">
              <a:lnSpc>
                <a:spcPct val="100000"/>
              </a:lnSpc>
              <a:spcBef>
                <a:spcPts val="0"/>
              </a:spcBef>
              <a:spcAft>
                <a:spcPts val="0"/>
              </a:spcAft>
              <a:buSzPts val="1200"/>
              <a:buFont typeface="Arial"/>
              <a:buChar char="•"/>
            </a:pPr>
            <a:r>
              <a:rPr lang="de-DE"/>
              <a:t>Auf welches Datum fällt der German  Overshoot Day im Jahr 2023?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de-DE"/>
              <a:t>Quelle</a:t>
            </a:r>
            <a:endParaRPr b="1"/>
          </a:p>
          <a:p>
            <a:pPr indent="-171450" lvl="0" marL="171450" rtl="0" algn="l">
              <a:lnSpc>
                <a:spcPct val="100000"/>
              </a:lnSpc>
              <a:spcBef>
                <a:spcPts val="0"/>
              </a:spcBef>
              <a:spcAft>
                <a:spcPts val="0"/>
              </a:spcAft>
              <a:buSzPts val="1170"/>
              <a:buFont typeface="Arial"/>
              <a:buChar char="•"/>
            </a:pPr>
            <a:r>
              <a:rPr lang="de-DE" sz="1000"/>
              <a:t>Quelle: Earth Overshoot Day (2023): Earth Overshoot Day (Hrsg.): Country Overshoot Days. Global Footprint Network. CH-Geneva. Online: https://www.overshootday.org/newsroom/press-release-german-overshoot-day-2023-de/</a:t>
            </a:r>
            <a:endParaRPr sz="1000"/>
          </a:p>
        </p:txBody>
      </p:sp>
      <p:sp>
        <p:nvSpPr>
          <p:cNvPr id="186" name="Google Shape;186;g26da99438ff_0_830: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da99438ff_0_840: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6da99438ff_0_840:notes"/>
          <p:cNvSpPr txBox="1"/>
          <p:nvPr>
            <p:ph idx="1" type="body"/>
          </p:nvPr>
        </p:nvSpPr>
        <p:spPr>
          <a:xfrm>
            <a:off x="479104" y="3888000"/>
            <a:ext cx="6141080" cy="4795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a:t>
            </a:r>
            <a:endParaRPr/>
          </a:p>
          <a:p>
            <a:pPr indent="0" lvl="0" marL="0" rtl="0" algn="l">
              <a:lnSpc>
                <a:spcPct val="100000"/>
              </a:lnSpc>
              <a:spcBef>
                <a:spcPts val="0"/>
              </a:spcBef>
              <a:spcAft>
                <a:spcPts val="0"/>
              </a:spcAft>
              <a:buSzPts val="1400"/>
              <a:buNone/>
            </a:pPr>
            <a:r>
              <a:rPr lang="de-DE"/>
              <a:t>Nachhaltige Ressourcennutzung. Earth Overshoot Day. </a:t>
            </a:r>
            <a:endParaRPr/>
          </a:p>
          <a:p>
            <a:pPr indent="0" lvl="0" marL="0" rtl="0" algn="l">
              <a:lnSpc>
                <a:spcPct val="100000"/>
              </a:lnSpc>
              <a:spcBef>
                <a:spcPts val="0"/>
              </a:spcBef>
              <a:spcAft>
                <a:spcPts val="0"/>
              </a:spcAft>
              <a:buSzPts val="1400"/>
              <a:buNone/>
            </a:pPr>
            <a:r>
              <a:rPr lang="de-DE"/>
              <a:t>Laut Global Footprint Network (GFN) nutzt die Weltbevölkerung derzeit pro Jahr 1,7 mal die verfügbaren natürlichen Rohstoffe, die nachhaltig entnommen werden könnten. Der Earth Overshoot Day (Welterschöpfungstag) ist somit auch eine Ermahnung, weiter dafür zu kämpfen, dass das Bewusstsein für eine achtsame Ressourcenverwendung steigt.</a:t>
            </a:r>
            <a:endParaRPr/>
          </a:p>
          <a:p>
            <a:pPr indent="0" lvl="0" marL="0" rtl="0" algn="l">
              <a:lnSpc>
                <a:spcPct val="100000"/>
              </a:lnSpc>
              <a:spcBef>
                <a:spcPts val="0"/>
              </a:spcBef>
              <a:spcAft>
                <a:spcPts val="0"/>
              </a:spcAft>
              <a:buSzPts val="1400"/>
              <a:buNone/>
            </a:pPr>
            <a:r>
              <a:rPr lang="de-DE"/>
              <a:t>Der weltweite CO₂ Fußabdruck macht ca. 60% des gesamten ökologischen Fußabdrucks der Menschheit aus. Dabei sind die CO₂ Emissionen weitaus mehr als Abgase und Flugzugkerosin. Auch die Verbrennung fossiler Brennstoffe und die Abholzung vieler Waldflächen weltweit haben großen Einfluss darauf. Dadurch wird die Fähigkeit der Natur Kohlendioxid aus der Atmosphäre zu absorbieren genauso geschwächt wie durch intensive Landwirtschaft und die Überfischung der Ozeane. Eine Veränderung des CO₂ Ausstoßes hat somit weitreichende Ausmaße. Durch gezielte Veränderung der CO₂ Emissionen im täglichen Leben ist somit auch eine Verbesserung des ökologischen Fußabdrucks machbar. Hierin liegt vielleicht eine der größten Herausforderungen unserer Zeit. Denn wer nicht weiß wieviel er verbraucht, kann auch nicht wissen wieviel er vermeiden oder kompensieren könnte.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None/>
            </a:pPr>
            <a:r>
              <a:rPr b="1" lang="de-DE"/>
              <a:t>Aufgabe</a:t>
            </a:r>
            <a:endParaRPr/>
          </a:p>
          <a:p>
            <a:pPr indent="-171450" lvl="0" marL="171450" rtl="0" algn="l">
              <a:lnSpc>
                <a:spcPct val="100000"/>
              </a:lnSpc>
              <a:spcBef>
                <a:spcPts val="0"/>
              </a:spcBef>
              <a:spcAft>
                <a:spcPts val="0"/>
              </a:spcAft>
              <a:buSzPts val="1200"/>
              <a:buFont typeface="Arial"/>
              <a:buChar char="•"/>
            </a:pPr>
            <a:r>
              <a:rPr lang="de-DE"/>
              <a:t>Erklären Sie warum fällt der Earth Overshoot Day auf ein immer früheres Datum im Jahr fällt?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b="1" lang="de-DE"/>
              <a:t>Quelle</a:t>
            </a:r>
            <a:endParaRPr b="1"/>
          </a:p>
          <a:p>
            <a:pPr indent="-171450" lvl="0" marL="171450" rtl="0" algn="l">
              <a:lnSpc>
                <a:spcPct val="100000"/>
              </a:lnSpc>
              <a:spcBef>
                <a:spcPts val="0"/>
              </a:spcBef>
              <a:spcAft>
                <a:spcPts val="0"/>
              </a:spcAft>
              <a:buClr>
                <a:schemeClr val="dk1"/>
              </a:buClr>
              <a:buSzPts val="1100"/>
              <a:buFont typeface="Arial"/>
              <a:buChar char="•"/>
            </a:pPr>
            <a:r>
              <a:rPr lang="de-DE" sz="1000"/>
              <a:t>Klima ohne Grenzen (2023):  Earth Overshoot Day 2023 Ressourcen für dieses Jahr am 2. August aufgebraucht. Klima ohne Grenzen gemeinnützige GmbH (Hrsg.) Online: https://klimaohnegrenzen.de/artikel/2022/10/19/earth-overshoot-day-2022-ressourcen-fuer-dieses-jahr-am-28-juli-aufgebraucht</a:t>
            </a:r>
            <a:endParaRPr sz="1000"/>
          </a:p>
        </p:txBody>
      </p:sp>
      <p:sp>
        <p:nvSpPr>
          <p:cNvPr id="198" name="Google Shape;198;g26da99438ff_0_840: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6da99438ff_0_916: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6da99438ff_0_916:notes"/>
          <p:cNvSpPr txBox="1"/>
          <p:nvPr>
            <p:ph idx="1" type="body"/>
          </p:nvPr>
        </p:nvSpPr>
        <p:spPr>
          <a:xfrm>
            <a:off x="475931" y="3888000"/>
            <a:ext cx="6141093" cy="614432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b="1" sz="1050"/>
          </a:p>
          <a:p>
            <a:pPr indent="0" lvl="0" marL="0" rtl="0" algn="l">
              <a:lnSpc>
                <a:spcPct val="100000"/>
              </a:lnSpc>
              <a:spcBef>
                <a:spcPts val="0"/>
              </a:spcBef>
              <a:spcAft>
                <a:spcPts val="0"/>
              </a:spcAft>
              <a:buClr>
                <a:schemeClr val="dk1"/>
              </a:buClr>
              <a:buSzPts val="1100"/>
              <a:buFont typeface="Arial"/>
              <a:buNone/>
            </a:pPr>
            <a:r>
              <a:rPr lang="de-DE" sz="1050"/>
              <a:t>Baurestmassen besitzen ein besonders hohes Verwertungspotential, denn sie machen über die Hälfte des gesamten Abfallaufkommens aus (DESTATIS 2022). Jährlich sind es über 80 Millionen Tonnen, die einer Verwertung oder einer Beseitigung zugeführt werden müssen. Im Wesentlichen handelt es sich dabei um Bauschutt, Straßenaufbruch, Baustellenabfällen sowie die Fraktion Boden und Steine. Dabei sind größere Mengen an Aushubmaterial, wie Boden und Steine, typisch für bauvorbereitende Handlungen im Hoch- und Tiefbau. Abbruchabfälle hingegen sind inhomogene Gemische, die aus einer Vielzahl von Materialien, wie Boden, Sand, Natursteinen, Betonstücken, Keramik, Ziegel, Fliesen, behandelten und unbehandelten Hölzern, Metallteilen oder Asphalt zusammengesetzt sein können. Auch Installations-elemente aus dem Elektrobereich wie beispielsweise Kabel und Geräte sowie Isolationsmaterialien und Rohrleitungen gehören dazu, aber auch gefährlicher Abfall wie z.B. teerhaltiger Straßenaufbruch von Oberflächen-belägen alter Straßen (bbs 2021). Die Verwertungsmöglichkeiten für Bau- und Abbruchabfälle und daraus gewonnene Materialien sind vielfältig. Bei guter und gesicherter Qualität können Gesteinskörnungen aus Beton- und Mauerwerksbruch für die Herstellung von Betonen im Hochbau eingesetzt werden. Trotz dieser guten Verwertungsmöglichkeiten wird nur ein Bruchteil wieder als hochwertiger Betonzuschlagstoff eingesetzt. Der überwiegende Teil wird weniger hochwertig bodennah eingesetzt, wie beispielsweise im Landschafts- und Wegebau, als Ausgleichsmaterial, als Verfüllungsmaterial von Aushebungen oder im stillgelegten Bergbau (UBA 2010). Voraussetzung für ein hochwertiges Recycling ist allerdings ein selektiver Rückbau- und Abbruchverfahren, bei denen die Baustofffraktionen bereits an der Abbruchstelle sorgfältig getrennt und Schadstoffe frühzeitig ausgeschleust werden (UBA 2010).</a:t>
            </a:r>
            <a:endParaRPr sz="1050"/>
          </a:p>
          <a:p>
            <a:pPr indent="0" lvl="0" marL="0" rtl="0" algn="l">
              <a:lnSpc>
                <a:spcPct val="100000"/>
              </a:lnSpc>
              <a:spcBef>
                <a:spcPts val="0"/>
              </a:spcBef>
              <a:spcAft>
                <a:spcPts val="0"/>
              </a:spcAft>
              <a:buSzPts val="1400"/>
              <a:buNone/>
            </a:pPr>
            <a:r>
              <a:t/>
            </a:r>
            <a:endParaRPr b="1" sz="1050"/>
          </a:p>
          <a:p>
            <a:pPr indent="0" lvl="0" marL="0" rtl="0" algn="l">
              <a:lnSpc>
                <a:spcPct val="100000"/>
              </a:lnSpc>
              <a:spcBef>
                <a:spcPts val="0"/>
              </a:spcBef>
              <a:spcAft>
                <a:spcPts val="0"/>
              </a:spcAft>
              <a:buSzPts val="1400"/>
              <a:buNone/>
            </a:pPr>
            <a:r>
              <a:rPr b="1" lang="de-DE" sz="1050"/>
              <a:t>Aufgaben</a:t>
            </a:r>
            <a:endParaRPr b="1" sz="1050"/>
          </a:p>
          <a:p>
            <a:pPr indent="-171450" lvl="0" marL="171450" rtl="0" algn="l">
              <a:lnSpc>
                <a:spcPct val="100000"/>
              </a:lnSpc>
              <a:spcBef>
                <a:spcPts val="0"/>
              </a:spcBef>
              <a:spcAft>
                <a:spcPts val="0"/>
              </a:spcAft>
              <a:buSzPts val="1170"/>
              <a:buFont typeface="Arial"/>
              <a:buChar char="•"/>
            </a:pPr>
            <a:r>
              <a:rPr lang="de-DE" sz="1000"/>
              <a:t>Ein Wohngebäude mit einem alten asphaltierten Innenhof soll abgerissen werden. Für welche Fraktionen der Abbruchabfälle bereiten Sie eine getrennte Erfassung und Sammlung vor? </a:t>
            </a:r>
            <a:endParaRPr/>
          </a:p>
          <a:p>
            <a:pPr indent="-171450" lvl="0" marL="171450" rtl="0" algn="l">
              <a:lnSpc>
                <a:spcPct val="100000"/>
              </a:lnSpc>
              <a:spcBef>
                <a:spcPts val="0"/>
              </a:spcBef>
              <a:spcAft>
                <a:spcPts val="0"/>
              </a:spcAft>
              <a:buSzPts val="1170"/>
              <a:buFont typeface="Arial"/>
              <a:buChar char="•"/>
            </a:pPr>
            <a:r>
              <a:rPr lang="de-DE" sz="1000"/>
              <a:t>Welche Fraktionen erfassen und sammeln sie getrennt bei: Bürogebäude, Kleingewerbe und Industriegebäude</a:t>
            </a:r>
            <a:endParaRPr sz="1000"/>
          </a:p>
          <a:p>
            <a:pPr indent="0" lvl="0" marL="0" rtl="0" algn="l">
              <a:lnSpc>
                <a:spcPct val="100000"/>
              </a:lnSpc>
              <a:spcBef>
                <a:spcPts val="0"/>
              </a:spcBef>
              <a:spcAft>
                <a:spcPts val="0"/>
              </a:spcAft>
              <a:buSzPts val="1400"/>
              <a:buNone/>
            </a:pPr>
            <a:r>
              <a:t/>
            </a:r>
            <a:endParaRPr b="1" sz="1050"/>
          </a:p>
          <a:p>
            <a:pPr indent="0" lvl="0" marL="0" rtl="0" algn="l">
              <a:lnSpc>
                <a:spcPct val="100000"/>
              </a:lnSpc>
              <a:spcBef>
                <a:spcPts val="0"/>
              </a:spcBef>
              <a:spcAft>
                <a:spcPts val="0"/>
              </a:spcAft>
              <a:buSzPts val="1400"/>
              <a:buNone/>
            </a:pPr>
            <a:r>
              <a:rPr b="1" lang="de-DE" sz="1050"/>
              <a:t>Quellen</a:t>
            </a:r>
            <a:endParaRPr/>
          </a:p>
          <a:p>
            <a:pPr indent="-171450" lvl="0" marL="171450" rtl="0" algn="l">
              <a:lnSpc>
                <a:spcPct val="100000"/>
              </a:lnSpc>
              <a:spcBef>
                <a:spcPts val="0"/>
              </a:spcBef>
              <a:spcAft>
                <a:spcPts val="0"/>
              </a:spcAft>
              <a:buSzPts val="1170"/>
              <a:buFont typeface="Arial"/>
              <a:buChar char="•"/>
            </a:pPr>
            <a:r>
              <a:rPr lang="de-DE" sz="1000"/>
              <a:t>(DESTATIS - Statistisches Bundesamt (2022.): Abfallwirtschaft Kurzübersicht Abfallbilanz – Zeitreihe. Online: https://www.destatis.de/DE/Themen/Gesellschaft-Umwelt/Umwelt/Abfallwirtschaft/Tabellen/liste-abfallbilanz-kurzuebersicht.html#647044 </a:t>
            </a:r>
            <a:endParaRPr sz="1000"/>
          </a:p>
          <a:p>
            <a:pPr indent="-171450" lvl="0" marL="171450" rtl="0" algn="l">
              <a:lnSpc>
                <a:spcPct val="100000"/>
              </a:lnSpc>
              <a:spcBef>
                <a:spcPts val="0"/>
              </a:spcBef>
              <a:spcAft>
                <a:spcPts val="0"/>
              </a:spcAft>
              <a:buSzPts val="1170"/>
              <a:buFont typeface="Arial"/>
              <a:buChar char="•"/>
            </a:pPr>
            <a:r>
              <a:rPr lang="de-DE" sz="10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a:t>
            </a:r>
            <a:endParaRPr sz="1000"/>
          </a:p>
          <a:p>
            <a:pPr indent="-171450" lvl="0" marL="171450" rtl="0" algn="l">
              <a:lnSpc>
                <a:spcPct val="100000"/>
              </a:lnSpc>
              <a:spcBef>
                <a:spcPts val="0"/>
              </a:spcBef>
              <a:spcAft>
                <a:spcPts val="0"/>
              </a:spcAft>
              <a:buSzPts val="1170"/>
              <a:buFont typeface="Arial"/>
              <a:buChar char="•"/>
            </a:pPr>
            <a:r>
              <a:rPr lang="de-DE" sz="1000"/>
              <a:t>bbs (2021b) Initiative Kreislaufwirtschaft Bau Bundesverband Baustoffe–Steine und Erden (Hrsg.) (2021): Mineralische Bauabfälle. Monitoring 2018 - Bericht zum Aufkommen und zum Verbleib mineralischer Bauabfälle im Jahr 2018. Online: https://kreislaufwirtschaft-bau.de/Download/Bericht-12.pdf</a:t>
            </a:r>
            <a:endParaRPr sz="1000"/>
          </a:p>
          <a:p>
            <a:pPr indent="0" lvl="0" marL="0" rtl="0" algn="l">
              <a:lnSpc>
                <a:spcPct val="100000"/>
              </a:lnSpc>
              <a:spcBef>
                <a:spcPts val="0"/>
              </a:spcBef>
              <a:spcAft>
                <a:spcPts val="0"/>
              </a:spcAft>
              <a:buSzPts val="1400"/>
              <a:buNone/>
            </a:pPr>
            <a:r>
              <a:t/>
            </a:r>
            <a:endParaRPr b="1" sz="1050"/>
          </a:p>
        </p:txBody>
      </p:sp>
      <p:sp>
        <p:nvSpPr>
          <p:cNvPr id="211" name="Google Shape;211;g26da99438ff_0_916: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 Id="rId11" Type="http://schemas.openxmlformats.org/officeDocument/2006/relationships/image" Target="../media/image8.png"/><Relationship Id="rId10" Type="http://schemas.openxmlformats.org/officeDocument/2006/relationships/image" Target="../media/image3.png"/><Relationship Id="rId9"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2.jpg"/><Relationship Id="rId4" Type="http://schemas.openxmlformats.org/officeDocument/2006/relationships/image" Target="../media/image41.jpg"/><Relationship Id="rId5" Type="http://schemas.openxmlformats.org/officeDocument/2006/relationships/image" Target="../media/image48.jpg"/><Relationship Id="rId6"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4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35.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5.jpg"/><Relationship Id="rId5"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im Brunnen- und Spezialtiefbau</a:t>
            </a:r>
            <a:endParaRPr/>
          </a:p>
        </p:txBody>
      </p:sp>
      <p:sp>
        <p:nvSpPr>
          <p:cNvPr id="81" name="Google Shape;81;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Dipl.-Ing. Volker Handke </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82" name="Google Shape;82;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Dipl.-Ing. Volker Handke (</a:t>
            </a:r>
            <a:r>
              <a:rPr lang="de-DE" u="sng">
                <a:solidFill>
                  <a:schemeClr val="hlink"/>
                </a:solidFill>
              </a:rPr>
              <a:t>v.handke</a:t>
            </a:r>
            <a:r>
              <a:rPr lang="de-DE" u="sng">
                <a:solidFill>
                  <a:schemeClr val="hlink"/>
                </a:solidFill>
                <a:hlinkClick r:id="rId4"/>
              </a:rPr>
              <a:t>@izt.de</a:t>
            </a:r>
            <a:r>
              <a:rPr lang="de-DE"/>
              <a:t>)</a:t>
            </a:r>
            <a:endParaRPr/>
          </a:p>
        </p:txBody>
      </p:sp>
      <p:pic>
        <p:nvPicPr>
          <p:cNvPr id="84" name="Google Shape;84;p38"/>
          <p:cNvPicPr preferRelativeResize="0"/>
          <p:nvPr/>
        </p:nvPicPr>
        <p:blipFill rotWithShape="1">
          <a:blip r:embed="rId5">
            <a:alphaModFix/>
          </a:blip>
          <a:srcRect b="0" l="0" r="9867" t="0"/>
          <a:stretch/>
        </p:blipFill>
        <p:spPr>
          <a:xfrm>
            <a:off x="8967882" y="3230428"/>
            <a:ext cx="2850243" cy="1244600"/>
          </a:xfrm>
          <a:prstGeom prst="rect">
            <a:avLst/>
          </a:prstGeom>
          <a:noFill/>
          <a:ln>
            <a:noFill/>
          </a:ln>
        </p:spPr>
      </p:pic>
      <p:sp>
        <p:nvSpPr>
          <p:cNvPr id="85" name="Google Shape;85;p38"/>
          <p:cNvSpPr txBox="1"/>
          <p:nvPr>
            <p:ph type="ctrTitle"/>
          </p:nvPr>
        </p:nvSpPr>
        <p:spPr>
          <a:xfrm>
            <a:off x="312927" y="1122363"/>
            <a:ext cx="10312631"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Brunnenbauer und Brunnenbauerin</a:t>
            </a:r>
            <a:br>
              <a:rPr b="1" lang="de-DE"/>
            </a:br>
            <a:r>
              <a:rPr b="1" lang="de-DE"/>
              <a:t>sowie</a:t>
            </a:r>
            <a:br>
              <a:rPr b="1" lang="de-DE"/>
            </a:br>
            <a:r>
              <a:rPr b="1" lang="de-DE"/>
              <a:t>Spezialtiefbauer und Spezialtiefbauerin</a:t>
            </a:r>
            <a:endParaRPr b="1"/>
          </a:p>
        </p:txBody>
      </p:sp>
      <p:sp>
        <p:nvSpPr>
          <p:cNvPr id="86" name="Google Shape;86;p38"/>
          <p:cNvSpPr txBox="1"/>
          <p:nvPr/>
        </p:nvSpPr>
        <p:spPr>
          <a:xfrm>
            <a:off x="3362886" y="6258559"/>
            <a:ext cx="2541084" cy="56372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6da99438ff_0_99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9" name="Google Shape;229;g26da99438ff_0_99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TGH-Fußabdruck: Herstellung, Errichtung, Modernisierung Wohn- und Nichtwohngebäuden</a:t>
            </a:r>
            <a:endParaRPr/>
          </a:p>
        </p:txBody>
      </p:sp>
      <p:sp>
        <p:nvSpPr>
          <p:cNvPr id="230" name="Google Shape;230;g26da99438ff_0_99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231" name="Google Shape;231;g26da99438ff_0_994"/>
          <p:cNvSpPr/>
          <p:nvPr/>
        </p:nvSpPr>
        <p:spPr>
          <a:xfrm>
            <a:off x="7953006" y="2546860"/>
            <a:ext cx="37137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ctr">
              <a:lnSpc>
                <a:spcPct val="100000"/>
              </a:lnSpc>
              <a:spcBef>
                <a:spcPts val="0"/>
              </a:spcBef>
              <a:spcAft>
                <a:spcPts val="0"/>
              </a:spcAft>
              <a:buNone/>
            </a:pPr>
            <a:r>
              <a:rPr b="1" i="0" lang="de-DE" sz="1800" u="none" cap="none" strike="noStrike">
                <a:solidFill>
                  <a:srgbClr val="C00000"/>
                </a:solidFill>
                <a:latin typeface="Arial"/>
                <a:ea typeface="Arial"/>
                <a:cs typeface="Arial"/>
                <a:sym typeface="Arial"/>
              </a:rPr>
              <a:t>Vergleichen Sie die Emissionen, die sich aus der Herstellung von Beton und Holz ergeben.</a:t>
            </a:r>
            <a:endParaRPr b="1" i="0" sz="1800" u="none" cap="none" strike="noStrike">
              <a:solidFill>
                <a:srgbClr val="C00000"/>
              </a:solidFill>
              <a:latin typeface="Arial"/>
              <a:ea typeface="Arial"/>
              <a:cs typeface="Arial"/>
              <a:sym typeface="Arial"/>
            </a:endParaRPr>
          </a:p>
        </p:txBody>
      </p:sp>
      <p:pic>
        <p:nvPicPr>
          <p:cNvPr id="232" name="Google Shape;232;g26da99438ff_0_994"/>
          <p:cNvPicPr preferRelativeResize="0"/>
          <p:nvPr/>
        </p:nvPicPr>
        <p:blipFill rotWithShape="1">
          <a:blip r:embed="rId3">
            <a:alphaModFix/>
          </a:blip>
          <a:srcRect b="0" l="0" r="0" t="0"/>
          <a:stretch/>
        </p:blipFill>
        <p:spPr>
          <a:xfrm>
            <a:off x="152400" y="1412400"/>
            <a:ext cx="7198970" cy="4689696"/>
          </a:xfrm>
          <a:prstGeom prst="rect">
            <a:avLst/>
          </a:prstGeom>
          <a:noFill/>
          <a:ln>
            <a:noFill/>
          </a:ln>
        </p:spPr>
      </p:pic>
      <p:sp>
        <p:nvSpPr>
          <p:cNvPr id="233" name="Google Shape;233;g26da99438ff_0_99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34" name="Google Shape;234;g26da99438ff_0_994"/>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6da99438ff_0_106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1" name="Google Shape;241;g26da99438ff_0_106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Wertschöpfung und Umweltfußabdruck bei der</a:t>
            </a:r>
            <a:endParaRPr/>
          </a:p>
          <a:p>
            <a:pPr indent="0" lvl="0" marL="0" rtl="0" algn="l">
              <a:lnSpc>
                <a:spcPct val="100000"/>
              </a:lnSpc>
              <a:spcBef>
                <a:spcPts val="0"/>
              </a:spcBef>
              <a:spcAft>
                <a:spcPts val="0"/>
              </a:spcAft>
              <a:buSzPts val="1800"/>
              <a:buNone/>
            </a:pPr>
            <a:r>
              <a:rPr lang="de-DE"/>
              <a:t>Errichtung und Nutzung von Hochbauten</a:t>
            </a:r>
            <a:endParaRPr/>
          </a:p>
        </p:txBody>
      </p:sp>
      <p:sp>
        <p:nvSpPr>
          <p:cNvPr id="242" name="Google Shape;242;g26da99438ff_0_106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243" name="Google Shape;243;g26da99438ff_0_106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44" name="Google Shape;244;g26da99438ff_0_1069"/>
          <p:cNvSpPr/>
          <p:nvPr/>
        </p:nvSpPr>
        <p:spPr>
          <a:xfrm>
            <a:off x="7391593" y="2647248"/>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rgbClr val="FF0000"/>
              </a:buClr>
              <a:buSzPts val="1600"/>
              <a:buFont typeface="Arial"/>
              <a:buChar char="●"/>
            </a:pPr>
            <a:r>
              <a:rPr b="1" i="0" lang="de-DE" sz="1800" u="none" cap="none" strike="noStrike">
                <a:solidFill>
                  <a:srgbClr val="C00000"/>
                </a:solidFill>
                <a:latin typeface="Arial"/>
                <a:ea typeface="Arial"/>
                <a:cs typeface="Arial"/>
                <a:sym typeface="Arial"/>
              </a:rPr>
              <a:t>Welche Bereiche der Umwelt sind vom Gebäudesektor besonders betroffen?</a:t>
            </a:r>
            <a:endParaRPr b="1" i="0" sz="1800" u="none" cap="none" strike="noStrike">
              <a:solidFill>
                <a:srgbClr val="C00000"/>
              </a:solidFill>
              <a:latin typeface="Arial"/>
              <a:ea typeface="Arial"/>
              <a:cs typeface="Arial"/>
              <a:sym typeface="Arial"/>
            </a:endParaRPr>
          </a:p>
          <a:p>
            <a:pPr indent="-330200" lvl="0" marL="457200" marR="0" rtl="0" algn="l">
              <a:lnSpc>
                <a:spcPct val="100000"/>
              </a:lnSpc>
              <a:spcBef>
                <a:spcPts val="0"/>
              </a:spcBef>
              <a:spcAft>
                <a:spcPts val="0"/>
              </a:spcAft>
              <a:buClr>
                <a:srgbClr val="FF0000"/>
              </a:buClr>
              <a:buSzPts val="1600"/>
              <a:buFont typeface="Arial"/>
              <a:buChar char="●"/>
            </a:pPr>
            <a:r>
              <a:rPr b="1" i="0" lang="de-DE" sz="1800" u="none" cap="none" strike="noStrike">
                <a:solidFill>
                  <a:srgbClr val="C00000"/>
                </a:solidFill>
                <a:latin typeface="Arial"/>
                <a:ea typeface="Arial"/>
                <a:cs typeface="Arial"/>
                <a:sym typeface="Arial"/>
              </a:rPr>
              <a:t>Welche Bereiche des Gebäudesektors haben den größten Umweltfußabdruck?</a:t>
            </a:r>
            <a:endParaRPr b="1" i="0" sz="1800" u="none" cap="none" strike="noStrike">
              <a:solidFill>
                <a:srgbClr val="C00000"/>
              </a:solidFill>
              <a:latin typeface="Arial"/>
              <a:ea typeface="Arial"/>
              <a:cs typeface="Arial"/>
              <a:sym typeface="Arial"/>
            </a:endParaRPr>
          </a:p>
        </p:txBody>
      </p:sp>
      <p:pic>
        <p:nvPicPr>
          <p:cNvPr id="245" name="Google Shape;245;g26da99438ff_0_1069"/>
          <p:cNvPicPr preferRelativeResize="0"/>
          <p:nvPr/>
        </p:nvPicPr>
        <p:blipFill rotWithShape="1">
          <a:blip r:embed="rId3">
            <a:alphaModFix/>
          </a:blip>
          <a:srcRect b="0" l="0" r="0" t="0"/>
          <a:stretch/>
        </p:blipFill>
        <p:spPr>
          <a:xfrm>
            <a:off x="-171450" y="1021800"/>
            <a:ext cx="7473152" cy="5283748"/>
          </a:xfrm>
          <a:prstGeom prst="rect">
            <a:avLst/>
          </a:prstGeom>
          <a:noFill/>
          <a:ln>
            <a:noFill/>
          </a:ln>
        </p:spPr>
      </p:pic>
      <p:sp>
        <p:nvSpPr>
          <p:cNvPr id="246" name="Google Shape;246;g26da99438ff_0_1069"/>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26da99438ff_0_1144"/>
          <p:cNvPicPr preferRelativeResize="0"/>
          <p:nvPr/>
        </p:nvPicPr>
        <p:blipFill rotWithShape="1">
          <a:blip r:embed="rId3">
            <a:alphaModFix/>
          </a:blip>
          <a:srcRect b="0" l="0" r="0" t="0"/>
          <a:stretch/>
        </p:blipFill>
        <p:spPr>
          <a:xfrm>
            <a:off x="438150" y="1412400"/>
            <a:ext cx="7167545" cy="4706801"/>
          </a:xfrm>
          <a:prstGeom prst="rect">
            <a:avLst/>
          </a:prstGeom>
          <a:noFill/>
          <a:ln>
            <a:noFill/>
          </a:ln>
        </p:spPr>
      </p:pic>
      <p:sp>
        <p:nvSpPr>
          <p:cNvPr id="253" name="Google Shape;253;g26da99438ff_0_114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54" name="Google Shape;254;g26da99438ff_0_114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Anteil Bau am globalen Umweltfußabdruck:</a:t>
            </a:r>
            <a:endParaRPr/>
          </a:p>
          <a:p>
            <a:pPr indent="0" lvl="0" marL="0" rtl="0" algn="l">
              <a:lnSpc>
                <a:spcPct val="100000"/>
              </a:lnSpc>
              <a:spcBef>
                <a:spcPts val="0"/>
              </a:spcBef>
              <a:spcAft>
                <a:spcPts val="0"/>
              </a:spcAft>
              <a:buSzPts val="1800"/>
              <a:buNone/>
            </a:pPr>
            <a:r>
              <a:rPr lang="de-DE"/>
              <a:t>Notwendige Reduktion für planetare Grenzen</a:t>
            </a:r>
            <a:endParaRPr/>
          </a:p>
        </p:txBody>
      </p:sp>
      <p:sp>
        <p:nvSpPr>
          <p:cNvPr id="255" name="Google Shape;255;g26da99438ff_0_114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a:t>
            </a:r>
            <a:endParaRPr/>
          </a:p>
        </p:txBody>
      </p:sp>
      <p:sp>
        <p:nvSpPr>
          <p:cNvPr id="256" name="Google Shape;256;g26da99438ff_0_1144"/>
          <p:cNvSpPr/>
          <p:nvPr/>
        </p:nvSpPr>
        <p:spPr>
          <a:xfrm>
            <a:off x="7715399" y="26558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0650" marR="0" rtl="0" algn="ctr">
              <a:lnSpc>
                <a:spcPct val="100000"/>
              </a:lnSpc>
              <a:spcBef>
                <a:spcPts val="0"/>
              </a:spcBef>
              <a:spcAft>
                <a:spcPts val="0"/>
              </a:spcAft>
              <a:buNone/>
            </a:pPr>
            <a:r>
              <a:rPr b="1" i="0" lang="de-DE" sz="1800" u="none" cap="none" strike="noStrike">
                <a:solidFill>
                  <a:srgbClr val="C00000"/>
                </a:solidFill>
                <a:latin typeface="Arial"/>
                <a:ea typeface="Arial"/>
                <a:cs typeface="Arial"/>
                <a:sym typeface="Arial"/>
              </a:rPr>
              <a:t>In welchen Bereichen und in welchem Umfang muss der Gebäudesektor seinen Fußabdruck besonders stark reduzieren, um die Klimaziele zu erreichen?</a:t>
            </a:r>
            <a:endParaRPr b="1" i="0" sz="1800" u="none" cap="none" strike="noStrike">
              <a:solidFill>
                <a:srgbClr val="C00000"/>
              </a:solidFill>
              <a:latin typeface="Arial"/>
              <a:ea typeface="Arial"/>
              <a:cs typeface="Arial"/>
              <a:sym typeface="Arial"/>
            </a:endParaRPr>
          </a:p>
        </p:txBody>
      </p:sp>
      <p:sp>
        <p:nvSpPr>
          <p:cNvPr id="257" name="Google Shape;257;g26da99438ff_0_1144"/>
          <p:cNvSpPr/>
          <p:nvPr/>
        </p:nvSpPr>
        <p:spPr>
          <a:xfrm flipH="1" rot="10800000">
            <a:off x="2981325" y="3967200"/>
            <a:ext cx="2190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26da99438ff_0_1144"/>
          <p:cNvSpPr/>
          <p:nvPr/>
        </p:nvSpPr>
        <p:spPr>
          <a:xfrm flipH="1" rot="10800000">
            <a:off x="2981325" y="4495825"/>
            <a:ext cx="4014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26da99438ff_0_1144"/>
          <p:cNvSpPr/>
          <p:nvPr/>
        </p:nvSpPr>
        <p:spPr>
          <a:xfrm flipH="1" rot="10800000">
            <a:off x="1971700" y="3433775"/>
            <a:ext cx="4623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26da99438ff_0_1144"/>
          <p:cNvSpPr/>
          <p:nvPr/>
        </p:nvSpPr>
        <p:spPr>
          <a:xfrm flipH="1" rot="10800000">
            <a:off x="1676500" y="2387050"/>
            <a:ext cx="6048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g26da99438ff_0_114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62" name="Google Shape;262;g26da99438ff_0_1144"/>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67cdca3a5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Energie: </a:t>
            </a:r>
            <a:br>
              <a:rPr lang="de-DE"/>
            </a:br>
            <a:r>
              <a:rPr lang="de-DE"/>
              <a:t>Energiebedarf der Sektoren</a:t>
            </a:r>
            <a:endParaRPr/>
          </a:p>
        </p:txBody>
      </p:sp>
      <p:sp>
        <p:nvSpPr>
          <p:cNvPr id="269" name="Google Shape;269;g267cdca3a5e_0_0"/>
          <p:cNvSpPr txBox="1"/>
          <p:nvPr>
            <p:ph idx="2" type="body"/>
          </p:nvPr>
        </p:nvSpPr>
        <p:spPr>
          <a:xfrm>
            <a:off x="7286351" y="6357730"/>
            <a:ext cx="4616400" cy="3510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Eigene Grafik nach: Henschel, K.-M. 2020</a:t>
            </a:r>
            <a:endParaRPr/>
          </a:p>
        </p:txBody>
      </p:sp>
      <p:sp>
        <p:nvSpPr>
          <p:cNvPr id="270" name="Google Shape;270;g267cdca3a5e_0_0"/>
          <p:cNvSpPr/>
          <p:nvPr/>
        </p:nvSpPr>
        <p:spPr>
          <a:xfrm>
            <a:off x="7429817" y="3809710"/>
            <a:ext cx="4041000"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9050" marR="0" rtl="0" algn="ctr">
              <a:lnSpc>
                <a:spcPct val="100000"/>
              </a:lnSpc>
              <a:spcBef>
                <a:spcPts val="0"/>
              </a:spcBef>
              <a:spcAft>
                <a:spcPts val="0"/>
              </a:spcAft>
              <a:buClr>
                <a:srgbClr val="000000"/>
              </a:buClr>
              <a:buSzPts val="2100"/>
              <a:buFont typeface="Arial"/>
              <a:buNone/>
            </a:pPr>
            <a:r>
              <a:rPr b="1" i="0" lang="de-DE" sz="1800" u="none" cap="none" strike="noStrike">
                <a:solidFill>
                  <a:srgbClr val="C00000"/>
                </a:solidFill>
                <a:latin typeface="Arial"/>
                <a:ea typeface="Arial"/>
                <a:cs typeface="Arial"/>
                <a:sym typeface="Arial"/>
              </a:rPr>
              <a:t>In welchen der nebenstehenden Bereiche benötigt Ihr Betrieb Energie? </a:t>
            </a:r>
            <a:endParaRPr b="1" i="0" sz="1800" u="none" cap="none" strike="noStrike">
              <a:solidFill>
                <a:srgbClr val="C00000"/>
              </a:solidFill>
              <a:latin typeface="Arial"/>
              <a:ea typeface="Arial"/>
              <a:cs typeface="Arial"/>
              <a:sym typeface="Arial"/>
            </a:endParaRPr>
          </a:p>
        </p:txBody>
      </p:sp>
      <p:sp>
        <p:nvSpPr>
          <p:cNvPr id="271" name="Google Shape;271;g267cdca3a5e_0_0"/>
          <p:cNvSpPr/>
          <p:nvPr/>
        </p:nvSpPr>
        <p:spPr>
          <a:xfrm>
            <a:off x="56800" y="1348955"/>
            <a:ext cx="2235300" cy="842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2" name="Google Shape;272;g267cdca3a5e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3" name="Google Shape;273;g267cdca3a5e_0_0"/>
          <p:cNvSpPr txBox="1"/>
          <p:nvPr/>
        </p:nvSpPr>
        <p:spPr>
          <a:xfrm>
            <a:off x="7561358" y="1680605"/>
            <a:ext cx="42402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rgbClr val="000000"/>
                </a:solidFill>
                <a:latin typeface="Trebuchet MS"/>
                <a:ea typeface="Trebuchet MS"/>
                <a:cs typeface="Trebuchet MS"/>
                <a:sym typeface="Trebuchet MS"/>
              </a:rPr>
              <a:t>Zielkonflikt: </a:t>
            </a:r>
            <a:r>
              <a:rPr b="0" i="0" lang="de-DE" sz="2100" u="none" cap="none" strike="noStrike">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b="0" i="0" sz="1400" u="none" cap="none" strike="noStrike">
              <a:solidFill>
                <a:srgbClr val="000000"/>
              </a:solidFill>
              <a:latin typeface="Arial"/>
              <a:ea typeface="Arial"/>
              <a:cs typeface="Arial"/>
              <a:sym typeface="Arial"/>
            </a:endParaRPr>
          </a:p>
        </p:txBody>
      </p:sp>
      <p:sp>
        <p:nvSpPr>
          <p:cNvPr id="274" name="Google Shape;274;g267cdca3a5e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275" name="Google Shape;275;g267cdca3a5e_0_0"/>
          <p:cNvPicPr preferRelativeResize="0"/>
          <p:nvPr/>
        </p:nvPicPr>
        <p:blipFill rotWithShape="1">
          <a:blip r:embed="rId3">
            <a:alphaModFix/>
          </a:blip>
          <a:srcRect b="0" l="0" r="0" t="0"/>
          <a:stretch/>
        </p:blipFill>
        <p:spPr>
          <a:xfrm>
            <a:off x="56800" y="1348950"/>
            <a:ext cx="5294052" cy="4778175"/>
          </a:xfrm>
          <a:prstGeom prst="rect">
            <a:avLst/>
          </a:prstGeom>
          <a:noFill/>
          <a:ln>
            <a:noFill/>
          </a:ln>
        </p:spPr>
      </p:pic>
      <p:sp>
        <p:nvSpPr>
          <p:cNvPr id="276" name="Google Shape;276;g267cdca3a5e_0_0"/>
          <p:cNvSpPr txBox="1"/>
          <p:nvPr/>
        </p:nvSpPr>
        <p:spPr>
          <a:xfrm>
            <a:off x="2438537" y="1536900"/>
            <a:ext cx="4341000" cy="292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300" u="none" cap="none" strike="noStrike">
                <a:solidFill>
                  <a:srgbClr val="000000"/>
                </a:solidFill>
                <a:latin typeface="Trebuchet MS"/>
                <a:ea typeface="Trebuchet MS"/>
                <a:cs typeface="Trebuchet MS"/>
                <a:sym typeface="Trebuchet MS"/>
              </a:rPr>
              <a:t>Treibhausgasquellen in Deutschland im Jahr 2017</a:t>
            </a:r>
            <a:endParaRPr b="1" i="0" sz="1300" u="none" cap="none" strike="noStrike">
              <a:solidFill>
                <a:srgbClr val="000000"/>
              </a:solidFill>
              <a:latin typeface="Arial"/>
              <a:ea typeface="Arial"/>
              <a:cs typeface="Arial"/>
              <a:sym typeface="Arial"/>
            </a:endParaRPr>
          </a:p>
        </p:txBody>
      </p:sp>
      <p:sp>
        <p:nvSpPr>
          <p:cNvPr id="277" name="Google Shape;277;g267cdca3a5e_0_0"/>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
        <p:nvSpPr>
          <p:cNvPr id="278" name="Google Shape;278;g267cdca3a5e_0_0"/>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g26da99438ff_0_1223"/>
          <p:cNvPicPr preferRelativeResize="0"/>
          <p:nvPr/>
        </p:nvPicPr>
        <p:blipFill rotWithShape="1">
          <a:blip r:embed="rId3">
            <a:alphaModFix/>
          </a:blip>
          <a:srcRect b="14071" l="0" r="0" t="4348"/>
          <a:stretch/>
        </p:blipFill>
        <p:spPr>
          <a:xfrm>
            <a:off x="0" y="1437775"/>
            <a:ext cx="9410841" cy="4267199"/>
          </a:xfrm>
          <a:prstGeom prst="rect">
            <a:avLst/>
          </a:prstGeom>
          <a:noFill/>
          <a:ln>
            <a:noFill/>
          </a:ln>
        </p:spPr>
      </p:pic>
      <p:sp>
        <p:nvSpPr>
          <p:cNvPr id="285" name="Google Shape;285;g26da99438ff_0_1223"/>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89211"/>
              <a:buNone/>
            </a:pPr>
            <a:r>
              <a:rPr lang="de-DE" sz="3100">
                <a:highlight>
                  <a:schemeClr val="lt1"/>
                </a:highlight>
              </a:rPr>
              <a:t>Nachhaltigkeit und Klimawandel:</a:t>
            </a:r>
            <a:br>
              <a:rPr lang="de-DE" sz="2200">
                <a:highlight>
                  <a:schemeClr val="lt1"/>
                </a:highlight>
              </a:rPr>
            </a:br>
            <a:r>
              <a:rPr lang="de-DE" sz="3100">
                <a:highlight>
                  <a:schemeClr val="lt1"/>
                </a:highlight>
              </a:rPr>
              <a:t>Treibhausgasemissionen weltweit</a:t>
            </a:r>
            <a:endParaRPr sz="2700">
              <a:highlight>
                <a:schemeClr val="lt1"/>
              </a:highlight>
            </a:endParaRPr>
          </a:p>
        </p:txBody>
      </p:sp>
      <p:sp>
        <p:nvSpPr>
          <p:cNvPr id="286" name="Google Shape;286;g26da99438ff_0_122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7" name="Google Shape;287;g26da99438ff_0_1223"/>
          <p:cNvSpPr txBox="1"/>
          <p:nvPr>
            <p:ph idx="3" type="body"/>
          </p:nvPr>
        </p:nvSpPr>
        <p:spPr>
          <a:xfrm>
            <a:off x="7263643" y="6254497"/>
            <a:ext cx="47856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solidFill>
                  <a:schemeClr val="lt1"/>
                </a:solidFill>
              </a:rPr>
              <a:t>Quelle: eigene Abbildung nach Nelles / Serrer 2018.</a:t>
            </a:r>
            <a:endParaRPr>
              <a:solidFill>
                <a:schemeClr val="lt1"/>
              </a:solidFill>
            </a:endParaRPr>
          </a:p>
        </p:txBody>
      </p:sp>
      <p:sp>
        <p:nvSpPr>
          <p:cNvPr id="288" name="Google Shape;288;g26da99438ff_0_1223"/>
          <p:cNvSpPr txBox="1"/>
          <p:nvPr/>
        </p:nvSpPr>
        <p:spPr>
          <a:xfrm>
            <a:off x="7811249" y="1437775"/>
            <a:ext cx="40689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89" name="Google Shape;289;g26da99438ff_0_122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90" name="Google Shape;290;g26da99438ff_0_1223"/>
          <p:cNvSpPr/>
          <p:nvPr/>
        </p:nvSpPr>
        <p:spPr>
          <a:xfrm>
            <a:off x="9293545" y="2503849"/>
            <a:ext cx="2703900" cy="27397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600"/>
              </a:spcBef>
              <a:spcAft>
                <a:spcPts val="0"/>
              </a:spcAft>
              <a:buNone/>
            </a:pPr>
            <a:r>
              <a:rPr b="1" i="0" lang="de-DE" sz="1800" u="none" cap="none" strike="noStrike">
                <a:solidFill>
                  <a:srgbClr val="C00000"/>
                </a:solidFill>
                <a:latin typeface="Arial"/>
                <a:ea typeface="Arial"/>
                <a:cs typeface="Arial"/>
                <a:sym typeface="Arial"/>
              </a:rPr>
              <a:t>Wie können Sie in Ihrem Beruf dazu beitragen, dass </a:t>
            </a:r>
            <a:br>
              <a:rPr b="1" i="0" lang="de-DE" sz="1800" u="none" cap="none" strike="noStrike">
                <a:solidFill>
                  <a:srgbClr val="C00000"/>
                </a:solidFill>
                <a:latin typeface="Arial"/>
                <a:ea typeface="Arial"/>
                <a:cs typeface="Arial"/>
                <a:sym typeface="Arial"/>
              </a:rPr>
            </a:br>
            <a:r>
              <a:rPr b="1" i="0" lang="de-DE" sz="1800" u="none" cap="none" strike="noStrike">
                <a:solidFill>
                  <a:srgbClr val="C00000"/>
                </a:solidFill>
                <a:latin typeface="Arial"/>
                <a:ea typeface="Arial"/>
                <a:cs typeface="Arial"/>
                <a:sym typeface="Arial"/>
              </a:rPr>
              <a:t>CO2-Emissionen verringert oder vermieden werden?</a:t>
            </a:r>
            <a:endParaRPr b="1" i="0" sz="1800" u="none" cap="none" strike="noStrike">
              <a:solidFill>
                <a:srgbClr val="C00000"/>
              </a:solidFill>
              <a:latin typeface="Arial"/>
              <a:ea typeface="Arial"/>
              <a:cs typeface="Arial"/>
              <a:sym typeface="Arial"/>
            </a:endParaRPr>
          </a:p>
        </p:txBody>
      </p:sp>
      <p:sp>
        <p:nvSpPr>
          <p:cNvPr id="291" name="Google Shape;291;g26da99438ff_0_1223"/>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6da99438ff_0_130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8" name="Google Shape;298;g26da99438ff_0_130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Rohstoffschonung:</a:t>
            </a:r>
            <a:endParaRPr/>
          </a:p>
          <a:p>
            <a:pPr indent="0" lvl="0" marL="0" rtl="0" algn="l">
              <a:lnSpc>
                <a:spcPct val="100000"/>
              </a:lnSpc>
              <a:spcBef>
                <a:spcPts val="0"/>
              </a:spcBef>
              <a:spcAft>
                <a:spcPts val="0"/>
              </a:spcAft>
              <a:buSzPct val="56250"/>
              <a:buNone/>
            </a:pPr>
            <a:r>
              <a:rPr lang="de-DE"/>
              <a:t>Inländische Rohstoffentnahme</a:t>
            </a:r>
            <a:br>
              <a:rPr lang="de-DE">
                <a:latin typeface="Trebuchet MS"/>
                <a:ea typeface="Trebuchet MS"/>
                <a:cs typeface="Trebuchet MS"/>
                <a:sym typeface="Trebuchet MS"/>
              </a:rPr>
            </a:br>
            <a:endParaRPr>
              <a:latin typeface="Trebuchet MS"/>
              <a:ea typeface="Trebuchet MS"/>
              <a:cs typeface="Trebuchet MS"/>
              <a:sym typeface="Trebuchet MS"/>
            </a:endParaRPr>
          </a:p>
        </p:txBody>
      </p:sp>
      <p:pic>
        <p:nvPicPr>
          <p:cNvPr id="299" name="Google Shape;299;g26da99438ff_0_1300"/>
          <p:cNvPicPr preferRelativeResize="0"/>
          <p:nvPr/>
        </p:nvPicPr>
        <p:blipFill rotWithShape="1">
          <a:blip r:embed="rId3">
            <a:alphaModFix/>
          </a:blip>
          <a:srcRect b="0" l="0" r="0" t="0"/>
          <a:stretch/>
        </p:blipFill>
        <p:spPr>
          <a:xfrm>
            <a:off x="6804264" y="1419782"/>
            <a:ext cx="2138254" cy="4679005"/>
          </a:xfrm>
          <a:prstGeom prst="rect">
            <a:avLst/>
          </a:prstGeom>
          <a:noFill/>
          <a:ln>
            <a:noFill/>
          </a:ln>
        </p:spPr>
      </p:pic>
      <p:sp>
        <p:nvSpPr>
          <p:cNvPr id="300" name="Google Shape;300;g26da99438ff_0_1300"/>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200" u="none" cap="none" strike="noStrike">
              <a:solidFill>
                <a:schemeClr val="lt1"/>
              </a:solidFill>
              <a:latin typeface="Trebuchet MS"/>
              <a:ea typeface="Trebuchet MS"/>
              <a:cs typeface="Trebuchet MS"/>
              <a:sym typeface="Trebuchet MS"/>
            </a:endParaRPr>
          </a:p>
        </p:txBody>
      </p:sp>
      <p:pic>
        <p:nvPicPr>
          <p:cNvPr descr="https://www.umweltbundesamt.de/sites/default/files/medien/384/bilder/2_abb_inlaend-entnahme-rohstoffe_2023-01-23.png" id="301" name="Google Shape;301;g26da99438ff_0_1300"/>
          <p:cNvPicPr preferRelativeResize="0"/>
          <p:nvPr/>
        </p:nvPicPr>
        <p:blipFill rotWithShape="1">
          <a:blip r:embed="rId4">
            <a:alphaModFix/>
          </a:blip>
          <a:srcRect b="13521" l="12567" r="28562" t="10804"/>
          <a:stretch/>
        </p:blipFill>
        <p:spPr>
          <a:xfrm>
            <a:off x="107755" y="1417747"/>
            <a:ext cx="6448687" cy="4679002"/>
          </a:xfrm>
          <a:prstGeom prst="rect">
            <a:avLst/>
          </a:prstGeom>
          <a:noFill/>
          <a:ln>
            <a:noFill/>
          </a:ln>
        </p:spPr>
      </p:pic>
      <p:pic>
        <p:nvPicPr>
          <p:cNvPr id="302" name="Google Shape;302;g26da99438ff_0_1300"/>
          <p:cNvPicPr preferRelativeResize="0"/>
          <p:nvPr/>
        </p:nvPicPr>
        <p:blipFill rotWithShape="1">
          <a:blip r:embed="rId5">
            <a:alphaModFix/>
          </a:blip>
          <a:srcRect b="0" l="0" r="0" t="0"/>
          <a:stretch/>
        </p:blipFill>
        <p:spPr>
          <a:xfrm>
            <a:off x="1780239" y="1810508"/>
            <a:ext cx="4776204" cy="491286"/>
          </a:xfrm>
          <a:prstGeom prst="rect">
            <a:avLst/>
          </a:prstGeom>
          <a:noFill/>
          <a:ln>
            <a:noFill/>
          </a:ln>
        </p:spPr>
      </p:pic>
      <p:sp>
        <p:nvSpPr>
          <p:cNvPr id="303" name="Google Shape;303;g26da99438ff_0_1300"/>
          <p:cNvSpPr/>
          <p:nvPr/>
        </p:nvSpPr>
        <p:spPr>
          <a:xfrm>
            <a:off x="8864695" y="1663430"/>
            <a:ext cx="3249600" cy="4319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42900" lvl="0" marL="342900" marR="0" rtl="0" algn="l">
              <a:lnSpc>
                <a:spcPct val="100000"/>
              </a:lnSpc>
              <a:spcBef>
                <a:spcPts val="60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Woher stammen die Rohstoffe und Baumaterialien die in ihrem Betrieb verwendet werden?</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Welche Informationen hat Ihr Ausbildungsbetrieb über die Lieferkette? </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Worauf wird beim Einkauf geachtet?</a:t>
            </a:r>
            <a:endParaRPr b="1" i="0" sz="1800" u="none" cap="none" strike="noStrike">
              <a:solidFill>
                <a:srgbClr val="C00000"/>
              </a:solidFill>
              <a:latin typeface="Arial"/>
              <a:ea typeface="Arial"/>
              <a:cs typeface="Arial"/>
              <a:sym typeface="Arial"/>
            </a:endParaRPr>
          </a:p>
        </p:txBody>
      </p:sp>
      <p:sp>
        <p:nvSpPr>
          <p:cNvPr id="304" name="Google Shape;304;g26da99438ff_0_1300"/>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
        <p:nvSpPr>
          <p:cNvPr id="305" name="Google Shape;305;g26da99438ff_0_1300"/>
          <p:cNvSpPr txBox="1"/>
          <p:nvPr/>
        </p:nvSpPr>
        <p:spPr>
          <a:xfrm>
            <a:off x="7263643" y="6254497"/>
            <a:ext cx="4785600" cy="557400"/>
          </a:xfrm>
          <a:prstGeom prst="rect">
            <a:avLst/>
          </a:prstGeom>
          <a:noFill/>
          <a:ln>
            <a:noFill/>
          </a:ln>
        </p:spPr>
        <p:txBody>
          <a:bodyPr anchorCtr="0" anchor="ctr" bIns="45700" lIns="91425" spcFirstLastPara="1" rIns="91425" wrap="square" tIns="45700">
            <a:noAutofit/>
          </a:bodyPr>
          <a:lstStyle/>
          <a:p>
            <a:pPr indent="0" lvl="0" marL="4762" marR="0" rtl="0" algn="l">
              <a:lnSpc>
                <a:spcPct val="110000"/>
              </a:lnSpc>
              <a:spcBef>
                <a:spcPts val="0"/>
              </a:spcBef>
              <a:spcAft>
                <a:spcPts val="0"/>
              </a:spcAft>
              <a:buNone/>
            </a:pPr>
            <a:r>
              <a:rPr b="0" i="0" lang="de-DE" sz="1200" u="none" cap="none" strike="noStrike">
                <a:solidFill>
                  <a:schemeClr val="lt1"/>
                </a:solidFill>
                <a:latin typeface="Trebuchet MS"/>
                <a:ea typeface="Trebuchet MS"/>
                <a:cs typeface="Trebuchet MS"/>
                <a:sym typeface="Trebuchet MS"/>
              </a:rPr>
              <a:t>Quelle: UBA 2023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6da99438ff_0_1377"/>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Auswirkungen für Gewässer nach Regenwassereinleitungen</a:t>
            </a:r>
            <a:endParaRPr/>
          </a:p>
        </p:txBody>
      </p:sp>
      <p:sp>
        <p:nvSpPr>
          <p:cNvPr id="312" name="Google Shape;312;g26da99438ff_0_137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3" name="Google Shape;313;g26da99438ff_0_1377"/>
          <p:cNvSpPr txBox="1"/>
          <p:nvPr/>
        </p:nvSpPr>
        <p:spPr>
          <a:xfrm>
            <a:off x="3971262" y="3985072"/>
            <a:ext cx="15102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sp>
        <p:nvSpPr>
          <p:cNvPr id="314" name="Google Shape;314;g26da99438ff_0_1377"/>
          <p:cNvSpPr/>
          <p:nvPr/>
        </p:nvSpPr>
        <p:spPr>
          <a:xfrm>
            <a:off x="6651328" y="1977093"/>
            <a:ext cx="5030100" cy="3749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Beschreiben Sie die Folgen von Regenwassereinleitungen für die Oberflächengewässer </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850"/>
              <a:buFont typeface="Arial"/>
              <a:buChar char="•"/>
            </a:pPr>
            <a:r>
              <a:rPr b="1" i="0" lang="de-DE" sz="1800" u="none" cap="none" strike="noStrike">
                <a:solidFill>
                  <a:srgbClr val="C00000"/>
                </a:solidFill>
                <a:latin typeface="Arial"/>
                <a:ea typeface="Arial"/>
                <a:cs typeface="Arial"/>
                <a:sym typeface="Arial"/>
              </a:rPr>
              <a:t>Bei durchschnittlichen Mengen an Regenwasser</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850"/>
              <a:buFont typeface="Arial"/>
              <a:buChar char="•"/>
            </a:pPr>
            <a:r>
              <a:rPr b="1" i="0" lang="de-DE" sz="1800" u="none" cap="none" strike="noStrike">
                <a:solidFill>
                  <a:srgbClr val="C00000"/>
                </a:solidFill>
                <a:latin typeface="Arial"/>
                <a:ea typeface="Arial"/>
                <a:cs typeface="Arial"/>
                <a:sym typeface="Arial"/>
              </a:rPr>
              <a:t>Bei Starkregenereignissen</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850"/>
              <a:buFont typeface="Arial"/>
              <a:buChar char="•"/>
            </a:pPr>
            <a:r>
              <a:rPr b="1" i="0" lang="de-DE" sz="1800" u="none" cap="none" strike="noStrike">
                <a:solidFill>
                  <a:srgbClr val="C00000"/>
                </a:solidFill>
                <a:latin typeface="Arial"/>
                <a:ea typeface="Arial"/>
                <a:cs typeface="Arial"/>
                <a:sym typeface="Arial"/>
              </a:rPr>
              <a:t>Jeweils für die Mischwasserkanalisation und für die Trennkanalisation</a:t>
            </a:r>
            <a:endParaRPr b="1" i="0" sz="1800" u="none" cap="none" strike="noStrike">
              <a:solidFill>
                <a:srgbClr val="C00000"/>
              </a:solidFill>
              <a:latin typeface="Arial"/>
              <a:ea typeface="Arial"/>
              <a:cs typeface="Arial"/>
              <a:sym typeface="Arial"/>
            </a:endParaRPr>
          </a:p>
        </p:txBody>
      </p:sp>
      <p:pic>
        <p:nvPicPr>
          <p:cNvPr id="315" name="Google Shape;315;g26da99438ff_0_1377"/>
          <p:cNvPicPr preferRelativeResize="0"/>
          <p:nvPr/>
        </p:nvPicPr>
        <p:blipFill rotWithShape="1">
          <a:blip r:embed="rId3">
            <a:alphaModFix/>
          </a:blip>
          <a:srcRect b="0" l="0" r="0" t="0"/>
          <a:stretch/>
        </p:blipFill>
        <p:spPr>
          <a:xfrm>
            <a:off x="562219" y="1744089"/>
            <a:ext cx="5284530" cy="3982104"/>
          </a:xfrm>
          <a:prstGeom prst="rect">
            <a:avLst/>
          </a:prstGeom>
          <a:noFill/>
          <a:ln>
            <a:noFill/>
          </a:ln>
        </p:spPr>
      </p:pic>
      <p:sp>
        <p:nvSpPr>
          <p:cNvPr id="316" name="Google Shape;316;g26da99438ff_0_1377"/>
          <p:cNvSpPr txBox="1"/>
          <p:nvPr/>
        </p:nvSpPr>
        <p:spPr>
          <a:xfrm>
            <a:off x="510572" y="5726193"/>
            <a:ext cx="3831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Abb.: Paust-Lassen, Regenwassersammler und WS-Teilnehmende 2010 </a:t>
            </a:r>
            <a:endParaRPr b="0" i="0" sz="1400" u="none" cap="none" strike="noStrike">
              <a:solidFill>
                <a:srgbClr val="000000"/>
              </a:solidFill>
              <a:latin typeface="Arial"/>
              <a:ea typeface="Arial"/>
              <a:cs typeface="Arial"/>
              <a:sym typeface="Arial"/>
            </a:endParaRPr>
          </a:p>
        </p:txBody>
      </p:sp>
      <p:sp>
        <p:nvSpPr>
          <p:cNvPr id="317" name="Google Shape;317;g26da99438ff_0_137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318" name="Google Shape;318;g26da99438ff_0_1377"/>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
        <p:nvSpPr>
          <p:cNvPr id="319" name="Google Shape;319;g26da99438ff_0_1377"/>
          <p:cNvSpPr txBox="1"/>
          <p:nvPr/>
        </p:nvSpPr>
        <p:spPr>
          <a:xfrm>
            <a:off x="7263643" y="6254497"/>
            <a:ext cx="4785600" cy="557400"/>
          </a:xfrm>
          <a:prstGeom prst="rect">
            <a:avLst/>
          </a:prstGeom>
          <a:noFill/>
          <a:ln>
            <a:noFill/>
          </a:ln>
        </p:spPr>
        <p:txBody>
          <a:bodyPr anchorCtr="0" anchor="ctr" bIns="45700" lIns="91425" spcFirstLastPara="1" rIns="91425" wrap="square" tIns="45700">
            <a:noAutofit/>
          </a:bodyPr>
          <a:lstStyle/>
          <a:p>
            <a:pPr indent="0" lvl="0" marL="4762" marR="0" rtl="0" algn="l">
              <a:lnSpc>
                <a:spcPct val="110000"/>
              </a:lnSpc>
              <a:spcBef>
                <a:spcPts val="0"/>
              </a:spcBef>
              <a:spcAft>
                <a:spcPts val="0"/>
              </a:spcAft>
              <a:buClr>
                <a:srgbClr val="888888"/>
              </a:buClr>
              <a:buSzPts val="1000"/>
              <a:buFont typeface="Arial"/>
              <a:buNone/>
            </a:pPr>
            <a:r>
              <a:rPr b="0" i="0" lang="de-DE" sz="1200" u="none" cap="none" strike="noStrike">
                <a:solidFill>
                  <a:schemeClr val="lt1"/>
                </a:solidFill>
                <a:latin typeface="Trebuchet MS"/>
                <a:ea typeface="Trebuchet MS"/>
                <a:cs typeface="Trebuchet MS"/>
                <a:sym typeface="Trebuchet MS"/>
              </a:rPr>
              <a:t>Quelle: Paust-Lassen 2010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6da99438ff_0_145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6" name="Google Shape;326;g26da99438ff_0_145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br>
              <a:rPr b="1" lang="de-DE"/>
            </a:br>
            <a:r>
              <a:rPr b="1" lang="de-DE"/>
              <a:t>Nachhaltigkeit in der Abwassertechnik: Abwasserkanalisation</a:t>
            </a:r>
            <a:br>
              <a:rPr b="1" lang="de-DE"/>
            </a:br>
            <a:endParaRPr b="1"/>
          </a:p>
        </p:txBody>
      </p:sp>
      <p:sp>
        <p:nvSpPr>
          <p:cNvPr id="327" name="Google Shape;327;g26da99438ff_0_1455"/>
          <p:cNvSpPr/>
          <p:nvPr/>
        </p:nvSpPr>
        <p:spPr>
          <a:xfrm>
            <a:off x="8341478" y="1512368"/>
            <a:ext cx="3783300" cy="348615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Beschreiben Sie die wesentlichen Merkmale für Mischwasserkanalisation und Trennkanalisation.</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Welche Folgen haben Stark-Regenereignisse für die Abwasserableitung in der Misch- und Trennkanalisation?</a:t>
            </a:r>
            <a:endParaRPr b="1" i="0" sz="1800" u="none" cap="none" strike="noStrike">
              <a:solidFill>
                <a:srgbClr val="C00000"/>
              </a:solidFill>
              <a:latin typeface="Arial"/>
              <a:ea typeface="Arial"/>
              <a:cs typeface="Arial"/>
              <a:sym typeface="Arial"/>
            </a:endParaRPr>
          </a:p>
        </p:txBody>
      </p:sp>
      <p:sp>
        <p:nvSpPr>
          <p:cNvPr id="328" name="Google Shape;328;g26da99438ff_0_1455"/>
          <p:cNvSpPr txBox="1"/>
          <p:nvPr/>
        </p:nvSpPr>
        <p:spPr>
          <a:xfrm>
            <a:off x="457199" y="1651929"/>
            <a:ext cx="3918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9" name="Google Shape;329;g26da99438ff_0_1455"/>
          <p:cNvPicPr preferRelativeResize="0"/>
          <p:nvPr/>
        </p:nvPicPr>
        <p:blipFill rotWithShape="1">
          <a:blip r:embed="rId3">
            <a:alphaModFix/>
          </a:blip>
          <a:srcRect b="0" l="0" r="0" t="0"/>
          <a:stretch/>
        </p:blipFill>
        <p:spPr>
          <a:xfrm>
            <a:off x="67269" y="1421764"/>
            <a:ext cx="4580886" cy="3473704"/>
          </a:xfrm>
          <a:prstGeom prst="rect">
            <a:avLst/>
          </a:prstGeom>
          <a:noFill/>
          <a:ln>
            <a:noFill/>
          </a:ln>
        </p:spPr>
      </p:pic>
      <p:sp>
        <p:nvSpPr>
          <p:cNvPr id="330" name="Google Shape;330;g26da99438ff_0_1455"/>
          <p:cNvSpPr txBox="1"/>
          <p:nvPr/>
        </p:nvSpPr>
        <p:spPr>
          <a:xfrm>
            <a:off x="126167" y="4982382"/>
            <a:ext cx="4463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 Einbau von Abwasserrohrelementen zur Sanierung von Bruchschäden</a:t>
            </a:r>
            <a:endParaRPr b="0" i="0" sz="1400" u="none" cap="none" strike="noStrike">
              <a:solidFill>
                <a:srgbClr val="000000"/>
              </a:solidFill>
              <a:latin typeface="Arial"/>
              <a:ea typeface="Arial"/>
              <a:cs typeface="Arial"/>
              <a:sym typeface="Arial"/>
            </a:endParaRPr>
          </a:p>
        </p:txBody>
      </p:sp>
      <p:pic>
        <p:nvPicPr>
          <p:cNvPr id="331" name="Google Shape;331;g26da99438ff_0_1455"/>
          <p:cNvPicPr preferRelativeResize="0"/>
          <p:nvPr/>
        </p:nvPicPr>
        <p:blipFill rotWithShape="1">
          <a:blip r:embed="rId4">
            <a:alphaModFix/>
          </a:blip>
          <a:srcRect b="0" l="0" r="0" t="0"/>
          <a:stretch/>
        </p:blipFill>
        <p:spPr>
          <a:xfrm>
            <a:off x="4766029" y="1419017"/>
            <a:ext cx="3457575" cy="3486150"/>
          </a:xfrm>
          <a:prstGeom prst="rect">
            <a:avLst/>
          </a:prstGeom>
          <a:noFill/>
          <a:ln>
            <a:noFill/>
          </a:ln>
        </p:spPr>
      </p:pic>
      <p:sp>
        <p:nvSpPr>
          <p:cNvPr id="332" name="Google Shape;332;g26da99438ff_0_1455"/>
          <p:cNvSpPr txBox="1"/>
          <p:nvPr/>
        </p:nvSpPr>
        <p:spPr>
          <a:xfrm>
            <a:off x="4766029" y="4982379"/>
            <a:ext cx="3561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Berliner Wasserbetriebe für Studie „Ökologisches Bauen“ 2010: „Regenüberlaufwehr“ </a:t>
            </a:r>
            <a:endParaRPr b="0" i="0" sz="1400" u="none" cap="none" strike="noStrike">
              <a:solidFill>
                <a:srgbClr val="000000"/>
              </a:solidFill>
              <a:latin typeface="Arial"/>
              <a:ea typeface="Arial"/>
              <a:cs typeface="Arial"/>
              <a:sym typeface="Arial"/>
            </a:endParaRPr>
          </a:p>
        </p:txBody>
      </p:sp>
      <p:sp>
        <p:nvSpPr>
          <p:cNvPr id="333" name="Google Shape;333;g26da99438ff_0_145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334" name="Google Shape;334;g26da99438ff_0_1455"/>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
        <p:nvSpPr>
          <p:cNvPr id="335" name="Google Shape;335;g26da99438ff_0_1455"/>
          <p:cNvSpPr txBox="1"/>
          <p:nvPr/>
        </p:nvSpPr>
        <p:spPr>
          <a:xfrm>
            <a:off x="7263643" y="6254497"/>
            <a:ext cx="4785600" cy="557400"/>
          </a:xfrm>
          <a:prstGeom prst="rect">
            <a:avLst/>
          </a:prstGeom>
          <a:noFill/>
          <a:ln>
            <a:noFill/>
          </a:ln>
        </p:spPr>
        <p:txBody>
          <a:bodyPr anchorCtr="0" anchor="ctr" bIns="45700" lIns="91425" spcFirstLastPara="1" rIns="91425" wrap="square" tIns="45700">
            <a:noAutofit/>
          </a:bodyPr>
          <a:lstStyle/>
          <a:p>
            <a:pPr indent="0" lvl="0" marL="4762" marR="0" rtl="0" algn="l">
              <a:lnSpc>
                <a:spcPct val="110000"/>
              </a:lnSpc>
              <a:spcBef>
                <a:spcPts val="0"/>
              </a:spcBef>
              <a:spcAft>
                <a:spcPts val="0"/>
              </a:spcAft>
              <a:buClr>
                <a:srgbClr val="888888"/>
              </a:buClr>
              <a:buSzPts val="1000"/>
              <a:buFont typeface="Arial"/>
              <a:buNone/>
            </a:pPr>
            <a:r>
              <a:rPr b="0" i="0" lang="de-DE" sz="1200" u="none" cap="none" strike="noStrike">
                <a:solidFill>
                  <a:schemeClr val="lt1"/>
                </a:solidFill>
                <a:latin typeface="Trebuchet MS"/>
                <a:ea typeface="Trebuchet MS"/>
                <a:cs typeface="Trebuchet MS"/>
                <a:sym typeface="Trebuchet MS"/>
              </a:rPr>
              <a:t>Quelle: Paust-Lassen 2010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6da99438ff_0_1534"/>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Oberflächenversiegelung und </a:t>
            </a:r>
            <a:br>
              <a:rPr lang="de-DE"/>
            </a:br>
            <a:r>
              <a:rPr lang="de-DE"/>
              <a:t>Versickerung von Regenwasser</a:t>
            </a:r>
            <a:endParaRPr/>
          </a:p>
        </p:txBody>
      </p:sp>
      <p:sp>
        <p:nvSpPr>
          <p:cNvPr id="342" name="Google Shape;342;g26da99438ff_0_153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43" name="Google Shape;343;g26da99438ff_0_1534"/>
          <p:cNvSpPr/>
          <p:nvPr/>
        </p:nvSpPr>
        <p:spPr>
          <a:xfrm>
            <a:off x="7185150" y="3244893"/>
            <a:ext cx="4694700" cy="25488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FF0000"/>
              </a:buClr>
              <a:buSzPts val="2160"/>
              <a:buFont typeface="Arial"/>
              <a:buChar char="•"/>
            </a:pPr>
            <a:r>
              <a:rPr b="1" i="0" lang="de-DE" sz="1800" u="none" cap="none" strike="noStrike">
                <a:solidFill>
                  <a:srgbClr val="C00000"/>
                </a:solidFill>
                <a:latin typeface="Arial"/>
                <a:ea typeface="Arial"/>
                <a:cs typeface="Arial"/>
                <a:sym typeface="Arial"/>
              </a:rPr>
              <a:t>Beschreiben Sie die Vorteile der Regenwasser – Versickerung insbesondere im Hinblick auf die derzeit zu beobachtenden Folgen vom Klimawandel.</a:t>
            </a:r>
            <a:endParaRPr b="1" i="0" sz="1800" u="none" cap="none" strike="noStrike">
              <a:solidFill>
                <a:srgbClr val="C00000"/>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2160"/>
              <a:buFont typeface="Arial"/>
              <a:buChar char="•"/>
            </a:pPr>
            <a:r>
              <a:rPr b="1" i="0" lang="de-DE" sz="1800" u="none" cap="none" strike="noStrike">
                <a:solidFill>
                  <a:srgbClr val="C00000"/>
                </a:solidFill>
                <a:latin typeface="Arial"/>
                <a:ea typeface="Arial"/>
                <a:cs typeface="Arial"/>
                <a:sym typeface="Arial"/>
              </a:rPr>
              <a:t>Recherchieren Sie weitere Verfahren zur Regenwasser – Bewirtschaftung.</a:t>
            </a:r>
            <a:endParaRPr b="1" i="0" sz="1800" u="none" cap="none" strike="noStrike">
              <a:solidFill>
                <a:srgbClr val="C00000"/>
              </a:solidFill>
              <a:latin typeface="Arial"/>
              <a:ea typeface="Arial"/>
              <a:cs typeface="Arial"/>
              <a:sym typeface="Arial"/>
            </a:endParaRPr>
          </a:p>
        </p:txBody>
      </p:sp>
      <p:pic>
        <p:nvPicPr>
          <p:cNvPr id="344" name="Google Shape;344;g26da99438ff_0_1534"/>
          <p:cNvPicPr preferRelativeResize="0"/>
          <p:nvPr/>
        </p:nvPicPr>
        <p:blipFill rotWithShape="1">
          <a:blip r:embed="rId3">
            <a:alphaModFix/>
          </a:blip>
          <a:srcRect b="0" l="0" r="0" t="0"/>
          <a:stretch/>
        </p:blipFill>
        <p:spPr>
          <a:xfrm>
            <a:off x="0" y="1376475"/>
            <a:ext cx="6659939" cy="4791462"/>
          </a:xfrm>
          <a:prstGeom prst="rect">
            <a:avLst/>
          </a:prstGeom>
          <a:noFill/>
          <a:ln>
            <a:noFill/>
          </a:ln>
        </p:spPr>
      </p:pic>
      <p:sp>
        <p:nvSpPr>
          <p:cNvPr id="345" name="Google Shape;345;g26da99438ff_0_1534"/>
          <p:cNvSpPr txBox="1"/>
          <p:nvPr/>
        </p:nvSpPr>
        <p:spPr>
          <a:xfrm>
            <a:off x="7185151" y="1636776"/>
            <a:ext cx="4694700" cy="153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Versickerung</a:t>
            </a:r>
            <a:r>
              <a:rPr b="0" i="0" lang="de-DE"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Zur Entlastung der Kanalisation und um das Überflutungsrisiko bei Stark-Regenereignissen abzumildern, muss Regenwasser ausreichend versickern können.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g26da99438ff_0_1534"/>
          <p:cNvSpPr txBox="1"/>
          <p:nvPr/>
        </p:nvSpPr>
        <p:spPr>
          <a:xfrm>
            <a:off x="7049631"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Berliner Regenwasseragentur (o.J.)</a:t>
            </a:r>
            <a:endParaRPr b="0" i="0" sz="1400" u="none" cap="none" strike="noStrike">
              <a:solidFill>
                <a:srgbClr val="000000"/>
              </a:solidFill>
              <a:latin typeface="Arial"/>
              <a:ea typeface="Arial"/>
              <a:cs typeface="Arial"/>
              <a:sym typeface="Arial"/>
            </a:endParaRPr>
          </a:p>
        </p:txBody>
      </p:sp>
      <p:sp>
        <p:nvSpPr>
          <p:cNvPr id="347" name="Google Shape;347;g26da99438ff_0_153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348" name="Google Shape;348;g26da99438ff_0_1534"/>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6da99438ff_0_165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5" name="Google Shape;355;g26da99438ff_0_165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Nachhaltige Grundwasserbewirtschaftung</a:t>
            </a:r>
            <a:endParaRPr/>
          </a:p>
        </p:txBody>
      </p:sp>
      <p:sp>
        <p:nvSpPr>
          <p:cNvPr id="356" name="Google Shape;356;g26da99438ff_0_165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pic>
        <p:nvPicPr>
          <p:cNvPr id="357" name="Google Shape;357;g26da99438ff_0_1657"/>
          <p:cNvPicPr preferRelativeResize="0"/>
          <p:nvPr/>
        </p:nvPicPr>
        <p:blipFill rotWithShape="1">
          <a:blip r:embed="rId3">
            <a:alphaModFix/>
          </a:blip>
          <a:srcRect b="0" l="0" r="0" t="0"/>
          <a:stretch/>
        </p:blipFill>
        <p:spPr>
          <a:xfrm>
            <a:off x="1" y="1400457"/>
            <a:ext cx="5993918" cy="4713583"/>
          </a:xfrm>
          <a:prstGeom prst="rect">
            <a:avLst/>
          </a:prstGeom>
          <a:noFill/>
          <a:ln>
            <a:noFill/>
          </a:ln>
        </p:spPr>
      </p:pic>
      <p:sp>
        <p:nvSpPr>
          <p:cNvPr id="358" name="Google Shape;358;g26da99438ff_0_1657"/>
          <p:cNvSpPr/>
          <p:nvPr/>
        </p:nvSpPr>
        <p:spPr>
          <a:xfrm>
            <a:off x="6269841" y="1933311"/>
            <a:ext cx="5432534" cy="36478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600"/>
              </a:spcBef>
              <a:spcAft>
                <a:spcPts val="0"/>
              </a:spcAft>
              <a:buClr>
                <a:srgbClr val="FF0000"/>
              </a:buClr>
              <a:buSzPts val="2000"/>
              <a:buFont typeface="Arial"/>
              <a:buChar char="•"/>
            </a:pPr>
            <a:r>
              <a:rPr b="1" i="0" lang="de-DE" sz="1800" u="none" cap="none" strike="noStrike">
                <a:solidFill>
                  <a:srgbClr val="C00000"/>
                </a:solidFill>
                <a:latin typeface="Arial"/>
                <a:ea typeface="Arial"/>
                <a:cs typeface="Arial"/>
                <a:sym typeface="Arial"/>
              </a:rPr>
              <a:t>Warum spielt der Grundwasserschutz eine zentrale Rolle bei einer nachhaltigen Bewirtschaftung der Ressource Wasser?</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2000"/>
              <a:buFont typeface="Arial"/>
              <a:buChar char="•"/>
            </a:pPr>
            <a:r>
              <a:rPr b="1" i="0" lang="de-DE" sz="1800" u="none" cap="none" strike="noStrike">
                <a:solidFill>
                  <a:srgbClr val="C00000"/>
                </a:solidFill>
                <a:latin typeface="Arial"/>
                <a:ea typeface="Arial"/>
                <a:cs typeface="Arial"/>
                <a:sym typeface="Arial"/>
              </a:rPr>
              <a:t>Bei welchen beruflichen Tätigkeiten haben Sie mit Grundwasser zu tun?</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2000"/>
              <a:buFont typeface="Arial"/>
              <a:buChar char="•"/>
            </a:pPr>
            <a:r>
              <a:rPr b="1" i="0" lang="de-DE" sz="1800" u="none" cap="none" strike="noStrike">
                <a:solidFill>
                  <a:srgbClr val="C00000"/>
                </a:solidFill>
                <a:latin typeface="Arial"/>
                <a:ea typeface="Arial"/>
                <a:cs typeface="Arial"/>
                <a:sym typeface="Arial"/>
              </a:rPr>
              <a:t>Welche Folgen können Eingriffe in das Grundwasser wie zB seine Absenkung haben?</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2000"/>
              <a:buFont typeface="Arial"/>
              <a:buChar char="•"/>
            </a:pPr>
            <a:r>
              <a:rPr b="1" i="0" lang="de-DE" sz="1800" u="none" cap="none" strike="noStrike">
                <a:solidFill>
                  <a:srgbClr val="C00000"/>
                </a:solidFill>
                <a:latin typeface="Arial"/>
                <a:ea typeface="Arial"/>
                <a:cs typeface="Arial"/>
                <a:sym typeface="Arial"/>
              </a:rPr>
              <a:t>Welche Auswirkungen haben Flächenversiegelungen auf das Grundwasser? </a:t>
            </a:r>
            <a:endParaRPr b="1" i="0" sz="1800" u="none" cap="none" strike="noStrike">
              <a:solidFill>
                <a:srgbClr val="C00000"/>
              </a:solidFill>
              <a:latin typeface="Arial"/>
              <a:ea typeface="Arial"/>
              <a:cs typeface="Arial"/>
              <a:sym typeface="Arial"/>
            </a:endParaRPr>
          </a:p>
        </p:txBody>
      </p:sp>
      <p:sp>
        <p:nvSpPr>
          <p:cNvPr id="359" name="Google Shape;359;g26da99438ff_0_1657"/>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360" name="Google Shape;360;g26da99438ff_0_1657"/>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6da99438ff_0_49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3" name="Google Shape;93;g26da99438ff_0_496"/>
          <p:cNvSpPr txBox="1"/>
          <p:nvPr>
            <p:ph type="title"/>
          </p:nvPr>
        </p:nvSpPr>
        <p:spPr>
          <a:xfrm>
            <a:off x="359999" y="180000"/>
            <a:ext cx="91884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94" name="Google Shape;94;g26da99438ff_0_49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2021</a:t>
            </a:r>
            <a:endParaRPr/>
          </a:p>
        </p:txBody>
      </p:sp>
      <p:sp>
        <p:nvSpPr>
          <p:cNvPr id="95" name="Google Shape;95;g26da99438ff_0_49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sz="1400">
              <a:latin typeface="Arial"/>
              <a:ea typeface="Arial"/>
              <a:cs typeface="Arial"/>
              <a:sym typeface="Arial"/>
            </a:endParaRPr>
          </a:p>
        </p:txBody>
      </p:sp>
      <p:grpSp>
        <p:nvGrpSpPr>
          <p:cNvPr id="96" name="Google Shape;96;g26da99438ff_0_496"/>
          <p:cNvGrpSpPr/>
          <p:nvPr/>
        </p:nvGrpSpPr>
        <p:grpSpPr>
          <a:xfrm>
            <a:off x="404953" y="1456513"/>
            <a:ext cx="5334367" cy="4252904"/>
            <a:chOff x="181216" y="1456513"/>
            <a:chExt cx="4738995" cy="4252904"/>
          </a:xfrm>
        </p:grpSpPr>
        <p:sp>
          <p:nvSpPr>
            <p:cNvPr id="97" name="Google Shape;97;g26da99438ff_0_496"/>
            <p:cNvSpPr/>
            <p:nvPr/>
          </p:nvSpPr>
          <p:spPr>
            <a:xfrm>
              <a:off x="181216" y="4945797"/>
              <a:ext cx="4030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g26da99438ff_0_496"/>
            <p:cNvSpPr/>
            <p:nvPr/>
          </p:nvSpPr>
          <p:spPr>
            <a:xfrm>
              <a:off x="181216" y="4693797"/>
              <a:ext cx="4030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g26da99438ff_0_496"/>
            <p:cNvSpPr/>
            <p:nvPr/>
          </p:nvSpPr>
          <p:spPr>
            <a:xfrm>
              <a:off x="181216" y="3937797"/>
              <a:ext cx="4030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g26da99438ff_0_496"/>
            <p:cNvSpPr/>
            <p:nvPr/>
          </p:nvSpPr>
          <p:spPr>
            <a:xfrm>
              <a:off x="181216" y="3315574"/>
              <a:ext cx="4030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1" name="Google Shape;101;g26da99438ff_0_496"/>
            <p:cNvSpPr/>
            <p:nvPr/>
          </p:nvSpPr>
          <p:spPr>
            <a:xfrm>
              <a:off x="181216" y="1942463"/>
              <a:ext cx="4030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2" name="Google Shape;102;g26da99438ff_0_496"/>
            <p:cNvSpPr/>
            <p:nvPr/>
          </p:nvSpPr>
          <p:spPr>
            <a:xfrm>
              <a:off x="181216" y="1618463"/>
              <a:ext cx="4030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3" name="Google Shape;103;g26da99438ff_0_496"/>
            <p:cNvSpPr/>
            <p:nvPr/>
          </p:nvSpPr>
          <p:spPr>
            <a:xfrm>
              <a:off x="4207711" y="4953417"/>
              <a:ext cx="712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4" name="Google Shape;104;g26da99438ff_0_496"/>
            <p:cNvSpPr/>
            <p:nvPr/>
          </p:nvSpPr>
          <p:spPr>
            <a:xfrm>
              <a:off x="4207711" y="4701417"/>
              <a:ext cx="712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5" name="Google Shape;105;g26da99438ff_0_496"/>
            <p:cNvSpPr/>
            <p:nvPr/>
          </p:nvSpPr>
          <p:spPr>
            <a:xfrm>
              <a:off x="4207711" y="3945417"/>
              <a:ext cx="712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6" name="Google Shape;106;g26da99438ff_0_496"/>
            <p:cNvSpPr/>
            <p:nvPr/>
          </p:nvSpPr>
          <p:spPr>
            <a:xfrm>
              <a:off x="4207711" y="3323194"/>
              <a:ext cx="712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7" name="Google Shape;107;g26da99438ff_0_496"/>
            <p:cNvSpPr/>
            <p:nvPr/>
          </p:nvSpPr>
          <p:spPr>
            <a:xfrm>
              <a:off x="4207711" y="1950083"/>
              <a:ext cx="712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8" name="Google Shape;108;g26da99438ff_0_496"/>
            <p:cNvSpPr/>
            <p:nvPr/>
          </p:nvSpPr>
          <p:spPr>
            <a:xfrm>
              <a:off x="4207711" y="1626083"/>
              <a:ext cx="712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9" name="Google Shape;109;g26da99438ff_0_496"/>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10" name="Google Shape;110;g26da99438ff_0_496"/>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11" name="Google Shape;111;g26da99438ff_0_496"/>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12" name="Google Shape;112;g26da99438ff_0_496"/>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13" name="Google Shape;113;g26da99438ff_0_496"/>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14" name="Google Shape;114;g26da99438ff_0_496"/>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15" name="Google Shape;115;g26da99438ff_0_496"/>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16" name="Google Shape;116;g26da99438ff_0_496"/>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17" name="Google Shape;117;g26da99438ff_0_496"/>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grpSp>
      <p:sp>
        <p:nvSpPr>
          <p:cNvPr id="118" name="Google Shape;118;g26da99438ff_0_496"/>
          <p:cNvSpPr/>
          <p:nvPr/>
        </p:nvSpPr>
        <p:spPr>
          <a:xfrm>
            <a:off x="6931902" y="2800040"/>
            <a:ext cx="4781700" cy="2153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C00000"/>
              </a:buClr>
              <a:buSzPts val="1980"/>
              <a:buFont typeface="Arial"/>
              <a:buChar char="•"/>
            </a:pPr>
            <a:r>
              <a:rPr b="1" i="0" lang="de-DE" sz="1800" u="none" cap="none" strike="noStrike">
                <a:solidFill>
                  <a:srgbClr val="C00000"/>
                </a:solidFill>
                <a:latin typeface="Arial"/>
                <a:ea typeface="Arial"/>
                <a:cs typeface="Arial"/>
                <a:sym typeface="Arial"/>
              </a:rPr>
              <a:t>Welchen Beitrag leistet Ihr Betrieb zum Klimawandel?</a:t>
            </a:r>
            <a:endParaRPr b="1" i="0" sz="1800" u="none" cap="none" strike="noStrike">
              <a:solidFill>
                <a:srgbClr val="C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1980"/>
              <a:buFont typeface="Arial"/>
              <a:buChar char="•"/>
            </a:pPr>
            <a:r>
              <a:rPr b="1" i="0" lang="de-DE" sz="1800" u="none" cap="none" strike="noStrike">
                <a:solidFill>
                  <a:srgbClr val="C00000"/>
                </a:solidFill>
                <a:latin typeface="Arial"/>
                <a:ea typeface="Arial"/>
                <a:cs typeface="Arial"/>
                <a:sym typeface="Arial"/>
              </a:rPr>
              <a:t>Was unternehmen Sie in Ihrem Betrieb, um CO</a:t>
            </a:r>
            <a:r>
              <a:rPr b="1" baseline="-25000" i="0" lang="de-DE" sz="1800" u="none" cap="none" strike="noStrike">
                <a:solidFill>
                  <a:srgbClr val="C00000"/>
                </a:solidFill>
                <a:latin typeface="Arial"/>
                <a:ea typeface="Arial"/>
                <a:cs typeface="Arial"/>
                <a:sym typeface="Arial"/>
              </a:rPr>
              <a:t>2</a:t>
            </a:r>
            <a:r>
              <a:rPr b="1" i="0" lang="de-DE" sz="1800" u="none" cap="none" strike="noStrike">
                <a:solidFill>
                  <a:srgbClr val="C00000"/>
                </a:solidFill>
                <a:latin typeface="Arial"/>
                <a:ea typeface="Arial"/>
                <a:cs typeface="Arial"/>
                <a:sym typeface="Arial"/>
              </a:rPr>
              <a:t>-Emissionen zu verringern?</a:t>
            </a:r>
            <a:endParaRPr b="1" i="0" sz="1800" u="none" cap="none" strike="noStrike">
              <a:solidFill>
                <a:srgbClr val="C00000"/>
              </a:solidFill>
              <a:latin typeface="Arial"/>
              <a:ea typeface="Arial"/>
              <a:cs typeface="Arial"/>
              <a:sym typeface="Arial"/>
            </a:endParaRPr>
          </a:p>
        </p:txBody>
      </p:sp>
      <p:sp>
        <p:nvSpPr>
          <p:cNvPr id="119" name="Google Shape;119;g26da99438ff_0_496"/>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6da99438ff_0_173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67" name="Google Shape;367;g26da99438ff_0_173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Wasserverluste</a:t>
            </a:r>
            <a:endParaRPr/>
          </a:p>
        </p:txBody>
      </p:sp>
      <p:sp>
        <p:nvSpPr>
          <p:cNvPr id="368" name="Google Shape;368;g26da99438ff_0_173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a:t>
            </a:r>
            <a:r>
              <a:rPr lang="de-DE">
                <a:solidFill>
                  <a:schemeClr val="lt1"/>
                </a:solidFill>
              </a:rPr>
              <a:t>: </a:t>
            </a:r>
            <a:r>
              <a:rPr lang="de-DE">
                <a:solidFill>
                  <a:schemeClr val="lt1"/>
                </a:solidFill>
                <a:latin typeface="Work Sans"/>
                <a:ea typeface="Work Sans"/>
                <a:cs typeface="Work Sans"/>
                <a:sym typeface="Work Sans"/>
              </a:rPr>
              <a:t>NASA/DLR GRACE and GRACE-FO 2023</a:t>
            </a:r>
            <a:endParaRPr>
              <a:solidFill>
                <a:schemeClr val="lt1"/>
              </a:solidFill>
            </a:endParaRPr>
          </a:p>
        </p:txBody>
      </p:sp>
      <p:pic>
        <p:nvPicPr>
          <p:cNvPr descr="https://i0.wp.com/www.neue-stever.de/wp-content/uploads/2022/03/giws-wasser-deutschland.jpg?resize=614%2C710&amp;ssl=1" id="369" name="Google Shape;369;g26da99438ff_0_1733"/>
          <p:cNvPicPr preferRelativeResize="0"/>
          <p:nvPr/>
        </p:nvPicPr>
        <p:blipFill rotWithShape="1">
          <a:blip r:embed="rId3">
            <a:alphaModFix/>
          </a:blip>
          <a:srcRect b="0" l="0" r="0" t="0"/>
          <a:stretch/>
        </p:blipFill>
        <p:spPr>
          <a:xfrm>
            <a:off x="129811" y="1362632"/>
            <a:ext cx="4087347" cy="4726411"/>
          </a:xfrm>
          <a:prstGeom prst="rect">
            <a:avLst/>
          </a:prstGeom>
          <a:noFill/>
          <a:ln>
            <a:noFill/>
          </a:ln>
        </p:spPr>
      </p:pic>
      <p:sp>
        <p:nvSpPr>
          <p:cNvPr id="370" name="Google Shape;370;g26da99438ff_0_1733"/>
          <p:cNvSpPr/>
          <p:nvPr/>
        </p:nvSpPr>
        <p:spPr>
          <a:xfrm>
            <a:off x="6811500" y="2102134"/>
            <a:ext cx="5097000" cy="3032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2000"/>
              <a:buFont typeface="Arial"/>
              <a:buChar char="•"/>
            </a:pPr>
            <a:r>
              <a:rPr b="1" i="0" lang="de-DE" sz="1800" u="none" cap="none" strike="noStrike">
                <a:solidFill>
                  <a:srgbClr val="C00000"/>
                </a:solidFill>
                <a:latin typeface="Arial"/>
                <a:ea typeface="Arial"/>
                <a:cs typeface="Arial"/>
                <a:sym typeface="Arial"/>
              </a:rPr>
              <a:t>Wofür benötigen Sie in Ihrem Beruf Wasser?</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000"/>
              <a:buFont typeface="Arial"/>
              <a:buChar char="•"/>
            </a:pPr>
            <a:r>
              <a:rPr b="1" i="0" lang="de-DE" sz="1800" u="none" cap="none" strike="noStrike">
                <a:solidFill>
                  <a:srgbClr val="C00000"/>
                </a:solidFill>
                <a:latin typeface="Arial"/>
                <a:ea typeface="Arial"/>
                <a:cs typeface="Arial"/>
                <a:sym typeface="Arial"/>
              </a:rPr>
              <a:t>Welche Ihrer beruflichen Tätigkeiten verbraucht am meisten Wasser?</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000"/>
              <a:buFont typeface="Arial"/>
              <a:buChar char="•"/>
            </a:pPr>
            <a:r>
              <a:rPr b="1" i="0" lang="de-DE" sz="1800" u="none" cap="none" strike="noStrike">
                <a:solidFill>
                  <a:srgbClr val="C00000"/>
                </a:solidFill>
                <a:latin typeface="Arial"/>
                <a:ea typeface="Arial"/>
                <a:cs typeface="Arial"/>
                <a:sym typeface="Arial"/>
              </a:rPr>
              <a:t>Wie können Sie den beruflichen Verbrauch von Wasser reduzieren?</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000"/>
              <a:buFont typeface="Arial"/>
              <a:buChar char="•"/>
            </a:pPr>
            <a:r>
              <a:rPr b="1" i="0" lang="de-DE" sz="1800" u="none" cap="none" strike="noStrike">
                <a:solidFill>
                  <a:srgbClr val="C00000"/>
                </a:solidFill>
                <a:latin typeface="Arial"/>
                <a:ea typeface="Arial"/>
                <a:cs typeface="Arial"/>
                <a:sym typeface="Arial"/>
              </a:rPr>
              <a:t>Wie können Sie den Verlust von Wasser vermeiden</a:t>
            </a:r>
            <a:endParaRPr b="1" i="0" sz="1800" u="none" cap="none" strike="noStrike">
              <a:solidFill>
                <a:srgbClr val="C00000"/>
              </a:solidFill>
              <a:latin typeface="Arial"/>
              <a:ea typeface="Arial"/>
              <a:cs typeface="Arial"/>
              <a:sym typeface="Arial"/>
            </a:endParaRPr>
          </a:p>
        </p:txBody>
      </p:sp>
      <p:sp>
        <p:nvSpPr>
          <p:cNvPr id="371" name="Google Shape;371;g26da99438ff_0_1733"/>
          <p:cNvSpPr/>
          <p:nvPr/>
        </p:nvSpPr>
        <p:spPr>
          <a:xfrm>
            <a:off x="4258681" y="3618484"/>
            <a:ext cx="1869300" cy="116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Wasserverlust in Deutschland (2002-2020) in cm/yr.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Entspricht Millionen Kubikmeter pro Jahr.</a:t>
            </a:r>
            <a:endParaRPr b="0" i="0" sz="1400" u="none" cap="none" strike="noStrike">
              <a:solidFill>
                <a:srgbClr val="000000"/>
              </a:solidFill>
              <a:latin typeface="Arial"/>
              <a:ea typeface="Arial"/>
              <a:cs typeface="Arial"/>
              <a:sym typeface="Arial"/>
            </a:endParaRPr>
          </a:p>
        </p:txBody>
      </p:sp>
      <p:sp>
        <p:nvSpPr>
          <p:cNvPr id="372" name="Google Shape;372;g26da99438ff_0_1733"/>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373" name="Google Shape;373;g26da99438ff_0_1733"/>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g26da99438ff_0_1810"/>
          <p:cNvPicPr preferRelativeResize="0"/>
          <p:nvPr/>
        </p:nvPicPr>
        <p:blipFill rotWithShape="1">
          <a:blip r:embed="rId3">
            <a:alphaModFix/>
          </a:blip>
          <a:srcRect b="0" l="0" r="0" t="0"/>
          <a:stretch/>
        </p:blipFill>
        <p:spPr>
          <a:xfrm>
            <a:off x="475075" y="1345927"/>
            <a:ext cx="5249952" cy="4627360"/>
          </a:xfrm>
          <a:prstGeom prst="rect">
            <a:avLst/>
          </a:prstGeom>
          <a:noFill/>
          <a:ln>
            <a:noFill/>
          </a:ln>
        </p:spPr>
      </p:pic>
      <p:sp>
        <p:nvSpPr>
          <p:cNvPr id="380" name="Google Shape;380;g26da99438ff_0_18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1" name="Google Shape;381;g26da99438ff_0_18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Alter der Kanalisation</a:t>
            </a:r>
            <a:endParaRPr/>
          </a:p>
        </p:txBody>
      </p:sp>
      <p:sp>
        <p:nvSpPr>
          <p:cNvPr id="382" name="Google Shape;382;g26da99438ff_0_18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Eigene Darstellung nach Berger et al 2020, </a:t>
            </a:r>
            <a:endParaRPr/>
          </a:p>
        </p:txBody>
      </p:sp>
      <p:sp>
        <p:nvSpPr>
          <p:cNvPr id="383" name="Google Shape;383;g26da99438ff_0_1810"/>
          <p:cNvSpPr/>
          <p:nvPr/>
        </p:nvSpPr>
        <p:spPr>
          <a:xfrm>
            <a:off x="6466975" y="2204048"/>
            <a:ext cx="5040696" cy="312868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C00000"/>
                </a:solidFill>
                <a:latin typeface="Arial"/>
                <a:ea typeface="Arial"/>
                <a:cs typeface="Arial"/>
                <a:sym typeface="Arial"/>
              </a:rPr>
              <a:t>Diskutieren Sie den Sanierungsbedarf des öffentlichen Kanalnetzes. Erörtern Sie dabei welchen Einfluss neben dem Alter die Faktoren Klimawandel, demografischer Wandel und Flächenversiegelung auf den Sanierungsbedarf haben.</a:t>
            </a:r>
            <a:endParaRPr b="1" i="0" sz="1600" u="none" cap="none" strike="noStrike">
              <a:solidFill>
                <a:srgbClr val="C00000"/>
              </a:solidFill>
              <a:latin typeface="Arial"/>
              <a:ea typeface="Arial"/>
              <a:cs typeface="Arial"/>
              <a:sym typeface="Arial"/>
            </a:endParaRPr>
          </a:p>
        </p:txBody>
      </p:sp>
      <p:sp>
        <p:nvSpPr>
          <p:cNvPr id="384" name="Google Shape;384;g26da99438ff_0_1810"/>
          <p:cNvSpPr/>
          <p:nvPr/>
        </p:nvSpPr>
        <p:spPr>
          <a:xfrm>
            <a:off x="2040377" y="2799992"/>
            <a:ext cx="2614500" cy="19368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28% der Kanäle sind älter als 50 Jahre</a:t>
            </a:r>
            <a:endParaRPr b="0" i="0" sz="1400" u="none" cap="none" strike="noStrike">
              <a:solidFill>
                <a:srgbClr val="000000"/>
              </a:solidFill>
              <a:latin typeface="Arial"/>
              <a:ea typeface="Arial"/>
              <a:cs typeface="Arial"/>
              <a:sym typeface="Arial"/>
            </a:endParaRPr>
          </a:p>
        </p:txBody>
      </p:sp>
      <p:sp>
        <p:nvSpPr>
          <p:cNvPr id="385" name="Google Shape;385;g26da99438ff_0_1810"/>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386" name="Google Shape;386;g26da99438ff_0_1810"/>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6da99438ff_0_182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93" name="Google Shape;393;g26da99438ff_0_18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Zustand der Kanalisation</a:t>
            </a:r>
            <a:endParaRPr/>
          </a:p>
        </p:txBody>
      </p:sp>
      <p:sp>
        <p:nvSpPr>
          <p:cNvPr id="394" name="Google Shape;394;g26da99438ff_0_182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Berger et al 2020,</a:t>
            </a:r>
            <a:endParaRPr/>
          </a:p>
        </p:txBody>
      </p:sp>
      <p:pic>
        <p:nvPicPr>
          <p:cNvPr id="395" name="Google Shape;395;g26da99438ff_0_1822"/>
          <p:cNvPicPr preferRelativeResize="0"/>
          <p:nvPr/>
        </p:nvPicPr>
        <p:blipFill rotWithShape="1">
          <a:blip r:embed="rId3">
            <a:alphaModFix/>
          </a:blip>
          <a:srcRect b="0" l="0" r="0" t="0"/>
          <a:stretch/>
        </p:blipFill>
        <p:spPr>
          <a:xfrm>
            <a:off x="171362" y="1382501"/>
            <a:ext cx="5567681" cy="4768917"/>
          </a:xfrm>
          <a:prstGeom prst="rect">
            <a:avLst/>
          </a:prstGeom>
          <a:noFill/>
          <a:ln>
            <a:noFill/>
          </a:ln>
        </p:spPr>
      </p:pic>
      <p:sp>
        <p:nvSpPr>
          <p:cNvPr id="396" name="Google Shape;396;g26da99438ff_0_1822"/>
          <p:cNvSpPr/>
          <p:nvPr/>
        </p:nvSpPr>
        <p:spPr>
          <a:xfrm>
            <a:off x="6690198" y="2151083"/>
            <a:ext cx="4907700" cy="3032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C00000"/>
                </a:solidFill>
                <a:latin typeface="Arial"/>
                <a:ea typeface="Arial"/>
                <a:cs typeface="Arial"/>
                <a:sym typeface="Arial"/>
              </a:rPr>
              <a:t>Diskutieren Sie die Gründe für die unterschiedlichen Kosten von Reparatur, Renovierung und Erneuerung?</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C00000"/>
                </a:solidFill>
                <a:latin typeface="Arial"/>
                <a:ea typeface="Arial"/>
                <a:cs typeface="Arial"/>
                <a:sym typeface="Arial"/>
              </a:rPr>
              <a:t>Warum ist eine Ersterschließung deutlich kostengünstiger als die Erneuerung eines bestehenden Kanals? </a:t>
            </a:r>
            <a:endParaRPr b="1" i="0" sz="1800" u="none" cap="none" strike="noStrike">
              <a:solidFill>
                <a:srgbClr val="C00000"/>
              </a:solidFill>
              <a:latin typeface="Arial"/>
              <a:ea typeface="Arial"/>
              <a:cs typeface="Arial"/>
              <a:sym typeface="Arial"/>
            </a:endParaRPr>
          </a:p>
        </p:txBody>
      </p:sp>
      <p:sp>
        <p:nvSpPr>
          <p:cNvPr id="397" name="Google Shape;397;g26da99438ff_0_1822"/>
          <p:cNvSpPr/>
          <p:nvPr/>
        </p:nvSpPr>
        <p:spPr>
          <a:xfrm>
            <a:off x="1794026" y="2914190"/>
            <a:ext cx="2754300" cy="20973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Arial"/>
                <a:ea typeface="Arial"/>
                <a:cs typeface="Arial"/>
                <a:sym typeface="Arial"/>
              </a:rPr>
              <a:t>19% der Kanäle weisen mittlere bis sehr starke Schäden auf</a:t>
            </a:r>
            <a:endParaRPr b="0" i="0" sz="2400" u="none" cap="none" strike="noStrike">
              <a:solidFill>
                <a:schemeClr val="dk1"/>
              </a:solidFill>
              <a:latin typeface="Arial"/>
              <a:ea typeface="Arial"/>
              <a:cs typeface="Arial"/>
              <a:sym typeface="Arial"/>
            </a:endParaRPr>
          </a:p>
        </p:txBody>
      </p:sp>
      <p:sp>
        <p:nvSpPr>
          <p:cNvPr id="398" name="Google Shape;398;g26da99438ff_0_1822"/>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399" name="Google Shape;399;g26da99438ff_0_1822"/>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g26da99438ff_0_1834"/>
          <p:cNvPicPr preferRelativeResize="0"/>
          <p:nvPr/>
        </p:nvPicPr>
        <p:blipFill rotWithShape="1">
          <a:blip r:embed="rId3">
            <a:alphaModFix/>
          </a:blip>
          <a:srcRect b="0" l="4040" r="0" t="20022"/>
          <a:stretch/>
        </p:blipFill>
        <p:spPr>
          <a:xfrm>
            <a:off x="0" y="1424178"/>
            <a:ext cx="7762672" cy="3959825"/>
          </a:xfrm>
          <a:prstGeom prst="rect">
            <a:avLst/>
          </a:prstGeom>
          <a:noFill/>
          <a:ln>
            <a:noFill/>
          </a:ln>
        </p:spPr>
      </p:pic>
      <p:sp>
        <p:nvSpPr>
          <p:cNvPr id="406" name="Google Shape;406;g26da99438ff_0_183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07" name="Google Shape;407;g26da99438ff_0_183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Trinkwasserverluste</a:t>
            </a:r>
            <a:endParaRPr/>
          </a:p>
        </p:txBody>
      </p:sp>
      <p:sp>
        <p:nvSpPr>
          <p:cNvPr id="408" name="Google Shape;408;g26da99438ff_0_1834"/>
          <p:cNvSpPr txBox="1"/>
          <p:nvPr>
            <p:ph idx="2" type="body"/>
          </p:nvPr>
        </p:nvSpPr>
        <p:spPr>
          <a:xfrm>
            <a:off x="7263643" y="6254497"/>
            <a:ext cx="48267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Quellen: </a:t>
            </a:r>
            <a:r>
              <a:rPr lang="de-DE">
                <a:solidFill>
                  <a:schemeClr val="lt1"/>
                </a:solidFill>
                <a:latin typeface="Calibri"/>
                <a:ea typeface="Calibri"/>
                <a:cs typeface="Calibri"/>
                <a:sym typeface="Calibri"/>
              </a:rPr>
              <a:t>Hawle o.J</a:t>
            </a:r>
            <a:endParaRPr b="1">
              <a:solidFill>
                <a:schemeClr val="lt1"/>
              </a:solidFill>
            </a:endParaRPr>
          </a:p>
        </p:txBody>
      </p:sp>
      <p:sp>
        <p:nvSpPr>
          <p:cNvPr id="409" name="Google Shape;409;g26da99438ff_0_1834"/>
          <p:cNvSpPr txBox="1"/>
          <p:nvPr/>
        </p:nvSpPr>
        <p:spPr>
          <a:xfrm>
            <a:off x="1911936" y="4858581"/>
            <a:ext cx="5442900" cy="630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Wasserverluste im öffentlichen Trinkwassernetz ausgewählter Ländern (in Prozent des Wasseraufkommens)</a:t>
            </a:r>
            <a:endParaRPr b="0" i="0" sz="1400" u="none" cap="none" strike="noStrike">
              <a:solidFill>
                <a:srgbClr val="000000"/>
              </a:solidFill>
              <a:latin typeface="Arial"/>
              <a:ea typeface="Arial"/>
              <a:cs typeface="Arial"/>
              <a:sym typeface="Arial"/>
            </a:endParaRPr>
          </a:p>
        </p:txBody>
      </p:sp>
      <p:sp>
        <p:nvSpPr>
          <p:cNvPr id="410" name="Google Shape;410;g26da99438ff_0_1834"/>
          <p:cNvSpPr/>
          <p:nvPr/>
        </p:nvSpPr>
        <p:spPr>
          <a:xfrm>
            <a:off x="7476949" y="2935192"/>
            <a:ext cx="4545300" cy="278927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C00000"/>
                </a:solidFill>
                <a:latin typeface="Arial"/>
                <a:ea typeface="Arial"/>
                <a:cs typeface="Arial"/>
                <a:sym typeface="Arial"/>
              </a:rPr>
              <a:t>Wie kann der Rohleitungs- und Kanalbau zur Verringerung von Trinkwasserverlusten beitragen?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C00000"/>
                </a:solidFill>
                <a:latin typeface="Arial"/>
                <a:ea typeface="Arial"/>
                <a:cs typeface="Arial"/>
                <a:sym typeface="Arial"/>
              </a:rPr>
              <a:t>Was wird in Ihrem Ausbildungsbetrieb unternommen, um Trinkwasserverluste zu vermeiden?</a:t>
            </a:r>
            <a:endParaRPr b="0" i="0" sz="1800" u="none" cap="none" strike="noStrike">
              <a:solidFill>
                <a:srgbClr val="C00000"/>
              </a:solidFill>
              <a:latin typeface="Arial"/>
              <a:ea typeface="Arial"/>
              <a:cs typeface="Arial"/>
              <a:sym typeface="Arial"/>
            </a:endParaRPr>
          </a:p>
        </p:txBody>
      </p:sp>
      <p:sp>
        <p:nvSpPr>
          <p:cNvPr id="411" name="Google Shape;411;g26da99438ff_0_1834"/>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412" name="Google Shape;412;g26da99438ff_0_1834"/>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6da99438ff_0_154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19" name="Google Shape;419;g26da99438ff_0_154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420" name="Google Shape;420;g26da99438ff_0_1545"/>
          <p:cNvSpPr/>
          <p:nvPr/>
        </p:nvSpPr>
        <p:spPr>
          <a:xfrm>
            <a:off x="6719802" y="2582120"/>
            <a:ext cx="5472300" cy="21483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42900" lvl="0" marL="3429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Wie bewerten Sie diese Siegel?</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Wie zeigen die Siegel, dass Unternehmen  Nachhaltigkeitsansätze verfolgen können?</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Welche Siegel spiegeln bei Ihnen im Unternehmen ein Rolle bei der Beschaffung von Rohstoffen und Materialien?</a:t>
            </a:r>
            <a:endParaRPr b="1" i="0" sz="1800" u="none" cap="none" strike="noStrike">
              <a:solidFill>
                <a:srgbClr val="C00000"/>
              </a:solidFill>
              <a:latin typeface="Arial"/>
              <a:ea typeface="Arial"/>
              <a:cs typeface="Arial"/>
              <a:sym typeface="Arial"/>
            </a:endParaRPr>
          </a:p>
        </p:txBody>
      </p:sp>
      <p:pic>
        <p:nvPicPr>
          <p:cNvPr id="421" name="Google Shape;421;g26da99438ff_0_1545"/>
          <p:cNvPicPr preferRelativeResize="0"/>
          <p:nvPr/>
        </p:nvPicPr>
        <p:blipFill rotWithShape="1">
          <a:blip r:embed="rId3">
            <a:alphaModFix/>
          </a:blip>
          <a:srcRect b="0" l="0" r="0" t="0"/>
          <a:stretch/>
        </p:blipFill>
        <p:spPr>
          <a:xfrm>
            <a:off x="335606" y="1376306"/>
            <a:ext cx="3076460" cy="1029355"/>
          </a:xfrm>
          <a:prstGeom prst="rect">
            <a:avLst/>
          </a:prstGeom>
          <a:noFill/>
          <a:ln>
            <a:noFill/>
          </a:ln>
        </p:spPr>
      </p:pic>
      <p:sp>
        <p:nvSpPr>
          <p:cNvPr id="422" name="Google Shape;422;g26da99438ff_0_1545"/>
          <p:cNvSpPr txBox="1"/>
          <p:nvPr/>
        </p:nvSpPr>
        <p:spPr>
          <a:xfrm>
            <a:off x="1288656" y="1409393"/>
            <a:ext cx="10903200" cy="1062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b="0" i="0" lang="de-DE"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423" name="Google Shape;423;g26da99438ff_0_1545"/>
          <p:cNvPicPr preferRelativeResize="0"/>
          <p:nvPr/>
        </p:nvPicPr>
        <p:blipFill rotWithShape="1">
          <a:blip r:embed="rId4">
            <a:alphaModFix/>
          </a:blip>
          <a:srcRect b="0" l="0" r="0" t="0"/>
          <a:stretch/>
        </p:blipFill>
        <p:spPr>
          <a:xfrm>
            <a:off x="225951" y="4535916"/>
            <a:ext cx="964897" cy="945778"/>
          </a:xfrm>
          <a:prstGeom prst="rect">
            <a:avLst/>
          </a:prstGeom>
          <a:noFill/>
          <a:ln>
            <a:noFill/>
          </a:ln>
        </p:spPr>
      </p:pic>
      <p:sp>
        <p:nvSpPr>
          <p:cNvPr id="424" name="Google Shape;424;g26da99438ff_0_1545"/>
          <p:cNvSpPr txBox="1"/>
          <p:nvPr/>
        </p:nvSpPr>
        <p:spPr>
          <a:xfrm>
            <a:off x="1190848" y="4730348"/>
            <a:ext cx="8119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b="0" i="0" sz="1400" u="none" cap="none" strike="noStrike">
              <a:solidFill>
                <a:srgbClr val="000000"/>
              </a:solidFill>
              <a:latin typeface="Arial"/>
              <a:ea typeface="Arial"/>
              <a:cs typeface="Arial"/>
              <a:sym typeface="Arial"/>
            </a:endParaRPr>
          </a:p>
        </p:txBody>
      </p:sp>
      <p:pic>
        <p:nvPicPr>
          <p:cNvPr id="425" name="Google Shape;425;g26da99438ff_0_1545"/>
          <p:cNvPicPr preferRelativeResize="0"/>
          <p:nvPr/>
        </p:nvPicPr>
        <p:blipFill rotWithShape="1">
          <a:blip r:embed="rId5">
            <a:alphaModFix/>
          </a:blip>
          <a:srcRect b="0" l="0" r="0" t="0"/>
          <a:stretch/>
        </p:blipFill>
        <p:spPr>
          <a:xfrm>
            <a:off x="46509" y="3429000"/>
            <a:ext cx="1242146" cy="1029355"/>
          </a:xfrm>
          <a:prstGeom prst="rect">
            <a:avLst/>
          </a:prstGeom>
          <a:noFill/>
          <a:ln>
            <a:noFill/>
          </a:ln>
        </p:spPr>
      </p:pic>
      <p:sp>
        <p:nvSpPr>
          <p:cNvPr id="426" name="Google Shape;426;g26da99438ff_0_1545"/>
          <p:cNvSpPr txBox="1"/>
          <p:nvPr/>
        </p:nvSpPr>
        <p:spPr>
          <a:xfrm>
            <a:off x="1207905" y="3700993"/>
            <a:ext cx="53205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Energiemanagementsystems im Unternehmen analysieren und optimieren energierelevante Abläufe und Vorgänge. </a:t>
            </a:r>
            <a:endParaRPr b="0" i="0" sz="1400" u="none" cap="none" strike="noStrike">
              <a:solidFill>
                <a:srgbClr val="000000"/>
              </a:solidFill>
              <a:latin typeface="Arial"/>
              <a:ea typeface="Arial"/>
              <a:cs typeface="Arial"/>
              <a:sym typeface="Arial"/>
            </a:endParaRPr>
          </a:p>
        </p:txBody>
      </p:sp>
      <p:pic>
        <p:nvPicPr>
          <p:cNvPr id="427" name="Google Shape;427;g26da99438ff_0_1545"/>
          <p:cNvPicPr preferRelativeResize="0"/>
          <p:nvPr/>
        </p:nvPicPr>
        <p:blipFill rotWithShape="1">
          <a:blip r:embed="rId6">
            <a:alphaModFix/>
          </a:blip>
          <a:srcRect b="-8225" l="8442" r="8376" t="0"/>
          <a:stretch/>
        </p:blipFill>
        <p:spPr>
          <a:xfrm>
            <a:off x="46509" y="2522138"/>
            <a:ext cx="1255921" cy="906862"/>
          </a:xfrm>
          <a:prstGeom prst="rect">
            <a:avLst/>
          </a:prstGeom>
          <a:noFill/>
          <a:ln>
            <a:noFill/>
          </a:ln>
        </p:spPr>
      </p:pic>
      <p:sp>
        <p:nvSpPr>
          <p:cNvPr id="428" name="Google Shape;428;g26da99438ff_0_1545"/>
          <p:cNvSpPr txBox="1"/>
          <p:nvPr/>
        </p:nvSpPr>
        <p:spPr>
          <a:xfrm>
            <a:off x="1302430" y="2591753"/>
            <a:ext cx="54723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Produkte werden u.a. entsprechend ihrer Eignung für zirkuläres Wirtschaften zertifiziert. </a:t>
            </a:r>
            <a:endParaRPr b="0" i="0" sz="1400" u="none" cap="none" strike="noStrike">
              <a:solidFill>
                <a:srgbClr val="000000"/>
              </a:solidFill>
              <a:latin typeface="Arial"/>
              <a:ea typeface="Arial"/>
              <a:cs typeface="Arial"/>
              <a:sym typeface="Arial"/>
            </a:endParaRPr>
          </a:p>
        </p:txBody>
      </p:sp>
      <p:sp>
        <p:nvSpPr>
          <p:cNvPr id="429" name="Google Shape;429;g26da99438ff_0_1545"/>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430" name="Google Shape;430;g26da99438ff_0_1545"/>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
        <p:nvSpPr>
          <p:cNvPr id="431" name="Google Shape;431;g26da99438ff_0_1545"/>
          <p:cNvSpPr txBox="1"/>
          <p:nvPr/>
        </p:nvSpPr>
        <p:spPr>
          <a:xfrm>
            <a:off x="7263643" y="6254497"/>
            <a:ext cx="4785600" cy="557400"/>
          </a:xfrm>
          <a:prstGeom prst="rect">
            <a:avLst/>
          </a:prstGeom>
          <a:noFill/>
          <a:ln>
            <a:noFill/>
          </a:ln>
        </p:spPr>
        <p:txBody>
          <a:bodyPr anchorCtr="0" anchor="ctr" bIns="45700" lIns="91425" spcFirstLastPara="1" rIns="91425" wrap="square" tIns="45700">
            <a:noAutofit/>
          </a:bodyPr>
          <a:lstStyle/>
          <a:p>
            <a:pPr indent="0" lvl="0" marL="4762" marR="0" rtl="0" algn="l">
              <a:lnSpc>
                <a:spcPct val="110000"/>
              </a:lnSpc>
              <a:spcBef>
                <a:spcPts val="0"/>
              </a:spcBef>
              <a:spcAft>
                <a:spcPts val="0"/>
              </a:spcAft>
              <a:buClr>
                <a:srgbClr val="888888"/>
              </a:buClr>
              <a:buSzPts val="1000"/>
              <a:buFont typeface="Arial"/>
              <a:buNone/>
            </a:pPr>
            <a:r>
              <a:rPr b="0" i="0" lang="de-DE" sz="1200" u="none" cap="none" strike="noStrike">
                <a:solidFill>
                  <a:schemeClr val="lt1"/>
                </a:solidFill>
                <a:latin typeface="Trebuchet MS"/>
                <a:ea typeface="Trebuchet MS"/>
                <a:cs typeface="Trebuchet MS"/>
                <a:sym typeface="Trebuchet MS"/>
              </a:rPr>
              <a:t>Quelle: eigene Darstellung nach BUND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6da99438ff_0_1562"/>
          <p:cNvSpPr txBox="1"/>
          <p:nvPr>
            <p:ph type="title"/>
          </p:nvPr>
        </p:nvSpPr>
        <p:spPr>
          <a:xfrm>
            <a:off x="359999" y="180000"/>
            <a:ext cx="91374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b="1" lang="de-DE"/>
              <a:t>Digitale Transformation</a:t>
            </a:r>
            <a:endParaRPr b="1"/>
          </a:p>
        </p:txBody>
      </p:sp>
      <p:sp>
        <p:nvSpPr>
          <p:cNvPr id="438" name="Google Shape;438;g26da99438ff_0_1562"/>
          <p:cNvSpPr txBox="1"/>
          <p:nvPr>
            <p:ph idx="3" type="body"/>
          </p:nvPr>
        </p:nvSpPr>
        <p:spPr>
          <a:xfrm>
            <a:off x="0" y="1334951"/>
            <a:ext cx="5476500" cy="30102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de-DE" sz="2100">
                <a:latin typeface="Trebuchet MS"/>
                <a:ea typeface="Trebuchet MS"/>
                <a:cs typeface="Trebuchet MS"/>
                <a:sym typeface="Trebuchet MS"/>
              </a:rPr>
              <a:t>Mögliche Vorteile</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Einfachere, sichere Abläufe </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Neue Arbeitszeit- und Arbeitsplatzmodelle entstehen</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Schelle Übertragung und Verarbeitung von Informationen  werden möglich</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Optimierung von Produkten/Prozessen</a:t>
            </a:r>
            <a:endParaRPr/>
          </a:p>
        </p:txBody>
      </p:sp>
      <p:sp>
        <p:nvSpPr>
          <p:cNvPr id="439" name="Google Shape;439;g26da99438ff_0_1562"/>
          <p:cNvSpPr txBox="1"/>
          <p:nvPr/>
        </p:nvSpPr>
        <p:spPr>
          <a:xfrm>
            <a:off x="6442300" y="1316213"/>
            <a:ext cx="5216100" cy="2594100"/>
          </a:xfrm>
          <a:prstGeom prst="rect">
            <a:avLst/>
          </a:prstGeom>
          <a:noFill/>
          <a:ln>
            <a:noFill/>
          </a:ln>
        </p:spPr>
        <p:txBody>
          <a:bodyPr anchorCtr="0" anchor="t" bIns="45700" lIns="91425" spcFirstLastPara="1" rIns="91425" wrap="square" tIns="45700">
            <a:normAutofit/>
          </a:bodyPr>
          <a:lstStyle/>
          <a:p>
            <a:pPr indent="0" lvl="0" marL="50800" marR="0" rtl="0" algn="l">
              <a:lnSpc>
                <a:spcPct val="90000"/>
              </a:lnSpc>
              <a:spcBef>
                <a:spcPts val="1000"/>
              </a:spcBef>
              <a:spcAft>
                <a:spcPts val="0"/>
              </a:spcAft>
              <a:buClr>
                <a:schemeClr val="dk1"/>
              </a:buClr>
              <a:buSzPts val="2800"/>
              <a:buFont typeface="Arial"/>
              <a:buNone/>
            </a:pPr>
            <a:r>
              <a:rPr b="1" i="0" lang="de-DE" sz="2100" u="none" cap="none" strike="noStrike">
                <a:solidFill>
                  <a:schemeClr val="dk1"/>
                </a:solidFill>
                <a:latin typeface="Trebuchet MS"/>
                <a:ea typeface="Trebuchet MS"/>
                <a:cs typeface="Trebuchet MS"/>
                <a:sym typeface="Trebuchet MS"/>
              </a:rPr>
              <a:t>Mögliche Nachteile</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Investitionen werden notwendig</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Veränderung verursachen Angst</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Soziale Konstrukte zerbrechen</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Gefahr der Cyberkriminalität</a:t>
            </a:r>
            <a:endParaRPr b="0" i="0" sz="1400" u="none" cap="none" strike="noStrike">
              <a:solidFill>
                <a:srgbClr val="000000"/>
              </a:solidFill>
              <a:latin typeface="Arial"/>
              <a:ea typeface="Arial"/>
              <a:cs typeface="Arial"/>
              <a:sym typeface="Arial"/>
            </a:endParaRPr>
          </a:p>
        </p:txBody>
      </p:sp>
      <p:sp>
        <p:nvSpPr>
          <p:cNvPr id="440" name="Google Shape;440;g26da99438ff_0_156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41" name="Google Shape;441;g26da99438ff_0_1562"/>
          <p:cNvSpPr/>
          <p:nvPr/>
        </p:nvSpPr>
        <p:spPr>
          <a:xfrm>
            <a:off x="5450183" y="3985264"/>
            <a:ext cx="6599060" cy="207852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342900" marR="0" rtl="0" algn="l">
              <a:lnSpc>
                <a:spcPct val="100000"/>
              </a:lnSpc>
              <a:spcBef>
                <a:spcPts val="600"/>
              </a:spcBef>
              <a:spcAft>
                <a:spcPts val="0"/>
              </a:spcAft>
              <a:buClr>
                <a:srgbClr val="FF0000"/>
              </a:buClr>
              <a:buSzPts val="2100"/>
              <a:buFont typeface="Arial"/>
              <a:buChar char="•"/>
            </a:pPr>
            <a:r>
              <a:rPr b="1" i="0" lang="de-DE" sz="1800" u="none" cap="none" strike="noStrike">
                <a:solidFill>
                  <a:srgbClr val="C00000"/>
                </a:solidFill>
                <a:latin typeface="Arial"/>
                <a:ea typeface="Arial"/>
                <a:cs typeface="Arial"/>
                <a:sym typeface="Arial"/>
              </a:rPr>
              <a:t>Welche Vorteile der Digitalisierung werden genutzt? </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2100"/>
              <a:buFont typeface="Arial"/>
              <a:buChar char="•"/>
            </a:pPr>
            <a:r>
              <a:rPr b="1" i="0" lang="de-DE" sz="1800" u="none" cap="none" strike="noStrike">
                <a:solidFill>
                  <a:srgbClr val="C00000"/>
                </a:solidFill>
                <a:latin typeface="Arial"/>
                <a:ea typeface="Arial"/>
                <a:cs typeface="Arial"/>
                <a:sym typeface="Arial"/>
              </a:rPr>
              <a:t>Welche Veränderungen sind noch geplant?</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2100"/>
              <a:buFont typeface="Arial"/>
              <a:buChar char="•"/>
            </a:pPr>
            <a:r>
              <a:rPr b="1" i="0" lang="de-DE" sz="1800" u="none" cap="none" strike="noStrike">
                <a:solidFill>
                  <a:srgbClr val="C00000"/>
                </a:solidFill>
                <a:latin typeface="Arial"/>
                <a:ea typeface="Arial"/>
                <a:cs typeface="Arial"/>
                <a:sym typeface="Arial"/>
              </a:rPr>
              <a:t>Wie geht Ihr Ausbildungsbetrieb bei der Einführung digitaler Technologien vor?</a:t>
            </a:r>
            <a:endParaRPr b="1" i="0" sz="1800" u="none" cap="none" strike="noStrike">
              <a:solidFill>
                <a:srgbClr val="C00000"/>
              </a:solidFill>
              <a:latin typeface="Arial"/>
              <a:ea typeface="Arial"/>
              <a:cs typeface="Arial"/>
              <a:sym typeface="Arial"/>
            </a:endParaRPr>
          </a:p>
        </p:txBody>
      </p:sp>
      <p:sp>
        <p:nvSpPr>
          <p:cNvPr id="442" name="Google Shape;442;g26da99438ff_0_156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443" name="Google Shape;443;g26da99438ff_0_1562"/>
          <p:cNvPicPr preferRelativeResize="0"/>
          <p:nvPr/>
        </p:nvPicPr>
        <p:blipFill rotWithShape="1">
          <a:blip r:embed="rId3">
            <a:alphaModFix/>
          </a:blip>
          <a:srcRect b="0" l="0" r="0" t="0"/>
          <a:stretch/>
        </p:blipFill>
        <p:spPr>
          <a:xfrm>
            <a:off x="790950" y="4270212"/>
            <a:ext cx="2961121" cy="1850712"/>
          </a:xfrm>
          <a:prstGeom prst="rect">
            <a:avLst/>
          </a:prstGeom>
          <a:noFill/>
          <a:ln>
            <a:noFill/>
          </a:ln>
        </p:spPr>
      </p:pic>
      <p:sp>
        <p:nvSpPr>
          <p:cNvPr id="444" name="Google Shape;444;g26da99438ff_0_1562"/>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
        <p:nvSpPr>
          <p:cNvPr id="445" name="Google Shape;445;g26da99438ff_0_1562"/>
          <p:cNvSpPr txBox="1"/>
          <p:nvPr/>
        </p:nvSpPr>
        <p:spPr>
          <a:xfrm>
            <a:off x="7263643" y="6254497"/>
            <a:ext cx="4785600" cy="557400"/>
          </a:xfrm>
          <a:prstGeom prst="rect">
            <a:avLst/>
          </a:prstGeom>
          <a:noFill/>
          <a:ln>
            <a:noFill/>
          </a:ln>
        </p:spPr>
        <p:txBody>
          <a:bodyPr anchorCtr="0" anchor="ctr" bIns="45700" lIns="91425" spcFirstLastPara="1" rIns="91425" wrap="square" tIns="45700">
            <a:noAutofit/>
          </a:bodyPr>
          <a:lstStyle/>
          <a:p>
            <a:pPr indent="0" lvl="0" marL="4762" marR="0" rtl="0" algn="l">
              <a:lnSpc>
                <a:spcPct val="110000"/>
              </a:lnSpc>
              <a:spcBef>
                <a:spcPts val="0"/>
              </a:spcBef>
              <a:spcAft>
                <a:spcPts val="0"/>
              </a:spcAft>
              <a:buClr>
                <a:srgbClr val="888888"/>
              </a:buClr>
              <a:buSzPts val="1000"/>
              <a:buFont typeface="Arial"/>
              <a:buNone/>
            </a:pPr>
            <a:r>
              <a:rPr b="0" i="0" lang="de-DE" sz="1200" u="none" cap="none" strike="noStrike">
                <a:solidFill>
                  <a:schemeClr val="lt1"/>
                </a:solidFill>
                <a:latin typeface="Trebuchet MS"/>
                <a:ea typeface="Trebuchet MS"/>
                <a:cs typeface="Trebuchet MS"/>
                <a:sym typeface="Trebuchet MS"/>
              </a:rPr>
              <a:t>Quelle: Pixabay</a:t>
            </a:r>
            <a:endParaRPr b="0" i="0" sz="12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28be31c50fd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451" name="Google Shape;451;g28be31c50fd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452" name="Google Shape;452;g28be31c50fd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453" name="Google Shape;453;g28be31c50fd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454" name="Google Shape;454;g28be31c50fd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455" name="Google Shape;455;g28be31c50fd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456" name="Google Shape;456;g28be31c50fd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457" name="Google Shape;457;g28be31c50fd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6da99438ff_0_59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6" name="Google Shape;126;g26da99438ff_0_59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Ökologische Nachhaltigkeit des Bau- und Immobiliensektors</a:t>
            </a:r>
            <a:endParaRPr/>
          </a:p>
        </p:txBody>
      </p:sp>
      <p:sp>
        <p:nvSpPr>
          <p:cNvPr id="127" name="Google Shape;127;g26da99438ff_0_592"/>
          <p:cNvSpPr txBox="1"/>
          <p:nvPr>
            <p:ph idx="2" type="body"/>
          </p:nvPr>
        </p:nvSpPr>
        <p:spPr>
          <a:xfrm>
            <a:off x="72865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BBSR 2020, DtST2021, GAfBC2019, Desatis2022 </a:t>
            </a:r>
            <a:endParaRPr/>
          </a:p>
        </p:txBody>
      </p:sp>
      <p:sp>
        <p:nvSpPr>
          <p:cNvPr id="128" name="Google Shape;128;g26da99438ff_0_592"/>
          <p:cNvSpPr/>
          <p:nvPr/>
        </p:nvSpPr>
        <p:spPr>
          <a:xfrm>
            <a:off x="7518575" y="1388675"/>
            <a:ext cx="3882242" cy="861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0"/>
              </a:spcBef>
              <a:spcAft>
                <a:spcPts val="0"/>
              </a:spcAft>
              <a:buClr>
                <a:srgbClr val="FF0000"/>
              </a:buClr>
              <a:buSzPts val="2200"/>
              <a:buFont typeface="Arial"/>
              <a:buChar char="•"/>
            </a:pPr>
            <a:r>
              <a:rPr b="1" i="0" lang="de-DE" sz="1800" u="none" cap="none" strike="noStrike">
                <a:solidFill>
                  <a:srgbClr val="C00000"/>
                </a:solidFill>
                <a:latin typeface="Arial"/>
                <a:ea typeface="Arial"/>
                <a:cs typeface="Arial"/>
                <a:sym typeface="Arial"/>
              </a:rPr>
              <a:t>Schätzen Sie mal….</a:t>
            </a:r>
            <a:endParaRPr b="1" i="0" sz="1600" u="none" cap="none" strike="noStrike">
              <a:solidFill>
                <a:srgbClr val="C00000"/>
              </a:solidFill>
              <a:latin typeface="Arial"/>
              <a:ea typeface="Arial"/>
              <a:cs typeface="Arial"/>
              <a:sym typeface="Arial"/>
            </a:endParaRPr>
          </a:p>
        </p:txBody>
      </p:sp>
      <p:pic>
        <p:nvPicPr>
          <p:cNvPr id="129" name="Google Shape;129;g26da99438ff_0_592"/>
          <p:cNvPicPr preferRelativeResize="0"/>
          <p:nvPr/>
        </p:nvPicPr>
        <p:blipFill rotWithShape="1">
          <a:blip r:embed="rId3">
            <a:alphaModFix/>
          </a:blip>
          <a:srcRect b="0" l="0" r="0" t="0"/>
          <a:stretch/>
        </p:blipFill>
        <p:spPr>
          <a:xfrm>
            <a:off x="3350675" y="1540725"/>
            <a:ext cx="1765526" cy="1674020"/>
          </a:xfrm>
          <a:prstGeom prst="rect">
            <a:avLst/>
          </a:prstGeom>
          <a:noFill/>
          <a:ln>
            <a:noFill/>
          </a:ln>
        </p:spPr>
      </p:pic>
      <p:pic>
        <p:nvPicPr>
          <p:cNvPr id="130" name="Google Shape;130;g26da99438ff_0_592"/>
          <p:cNvPicPr preferRelativeResize="0"/>
          <p:nvPr/>
        </p:nvPicPr>
        <p:blipFill rotWithShape="1">
          <a:blip r:embed="rId4">
            <a:alphaModFix/>
          </a:blip>
          <a:srcRect b="0" l="0" r="0" t="0"/>
          <a:stretch/>
        </p:blipFill>
        <p:spPr>
          <a:xfrm>
            <a:off x="8429875" y="2802826"/>
            <a:ext cx="1415356" cy="1325400"/>
          </a:xfrm>
          <a:prstGeom prst="rect">
            <a:avLst/>
          </a:prstGeom>
          <a:noFill/>
          <a:ln>
            <a:noFill/>
          </a:ln>
        </p:spPr>
      </p:pic>
      <p:sp>
        <p:nvSpPr>
          <p:cNvPr id="131" name="Google Shape;131;g26da99438ff_0_592"/>
          <p:cNvSpPr/>
          <p:nvPr/>
        </p:nvSpPr>
        <p:spPr>
          <a:xfrm>
            <a:off x="135200" y="1540725"/>
            <a:ext cx="3570300" cy="1027500"/>
          </a:xfrm>
          <a:prstGeom prst="ellipse">
            <a:avLst/>
          </a:prstGeom>
          <a:solidFill>
            <a:srgbClr val="C9DAF8"/>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deutschen Treibhausgas-Emissionen werden von der Baubranche verursacht</a:t>
            </a:r>
            <a:endParaRPr b="1" i="0" sz="1400" u="none" cap="none" strike="noStrike">
              <a:solidFill>
                <a:srgbClr val="000000"/>
              </a:solidFill>
              <a:latin typeface="Arial"/>
              <a:ea typeface="Arial"/>
              <a:cs typeface="Arial"/>
              <a:sym typeface="Arial"/>
            </a:endParaRPr>
          </a:p>
        </p:txBody>
      </p:sp>
      <p:pic>
        <p:nvPicPr>
          <p:cNvPr id="132" name="Google Shape;132;g26da99438ff_0_592"/>
          <p:cNvPicPr preferRelativeResize="0"/>
          <p:nvPr/>
        </p:nvPicPr>
        <p:blipFill rotWithShape="1">
          <a:blip r:embed="rId5">
            <a:alphaModFix/>
          </a:blip>
          <a:srcRect b="0" l="0" r="0" t="0"/>
          <a:stretch/>
        </p:blipFill>
        <p:spPr>
          <a:xfrm>
            <a:off x="3073800" y="4035947"/>
            <a:ext cx="1765524" cy="1717349"/>
          </a:xfrm>
          <a:prstGeom prst="rect">
            <a:avLst/>
          </a:prstGeom>
          <a:noFill/>
          <a:ln>
            <a:noFill/>
          </a:ln>
        </p:spPr>
      </p:pic>
      <p:pic>
        <p:nvPicPr>
          <p:cNvPr id="133" name="Google Shape;133;g26da99438ff_0_592"/>
          <p:cNvPicPr preferRelativeResize="0"/>
          <p:nvPr/>
        </p:nvPicPr>
        <p:blipFill rotWithShape="1">
          <a:blip r:embed="rId6">
            <a:alphaModFix/>
          </a:blip>
          <a:srcRect b="0" l="0" r="0" t="0"/>
          <a:stretch/>
        </p:blipFill>
        <p:spPr>
          <a:xfrm>
            <a:off x="10505967" y="4610335"/>
            <a:ext cx="1549258" cy="1387400"/>
          </a:xfrm>
          <a:prstGeom prst="rect">
            <a:avLst/>
          </a:prstGeom>
          <a:noFill/>
          <a:ln>
            <a:noFill/>
          </a:ln>
        </p:spPr>
      </p:pic>
      <p:sp>
        <p:nvSpPr>
          <p:cNvPr id="134" name="Google Shape;134;g26da99438ff_0_592"/>
          <p:cNvSpPr/>
          <p:nvPr/>
        </p:nvSpPr>
        <p:spPr>
          <a:xfrm>
            <a:off x="61750" y="3897613"/>
            <a:ext cx="3570300" cy="1027500"/>
          </a:xfrm>
          <a:prstGeom prst="ellipse">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globalen Ressourcen werden durch die gebaute Umwelt verbraucht?</a:t>
            </a:r>
            <a:endParaRPr b="1" i="0" sz="1400" u="none" cap="none" strike="noStrike">
              <a:solidFill>
                <a:srgbClr val="000000"/>
              </a:solidFill>
              <a:latin typeface="Arial"/>
              <a:ea typeface="Arial"/>
              <a:cs typeface="Arial"/>
              <a:sym typeface="Arial"/>
            </a:endParaRPr>
          </a:p>
        </p:txBody>
      </p:sp>
      <p:sp>
        <p:nvSpPr>
          <p:cNvPr id="135" name="Google Shape;135;g26da99438ff_0_592"/>
          <p:cNvSpPr/>
          <p:nvPr/>
        </p:nvSpPr>
        <p:spPr>
          <a:xfrm>
            <a:off x="7352400" y="4449663"/>
            <a:ext cx="3570300" cy="1027500"/>
          </a:xfrm>
          <a:prstGeom prst="ellipse">
            <a:avLst/>
          </a:prstGeom>
          <a:solidFill>
            <a:srgbClr val="F4CCCC"/>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des Abfallaufkommens in Deutschland sind Bau- und Abbruchabfälle?</a:t>
            </a:r>
            <a:endParaRPr b="1" i="0" sz="1400" u="none" cap="none" strike="noStrike">
              <a:solidFill>
                <a:srgbClr val="000000"/>
              </a:solidFill>
              <a:latin typeface="Arial"/>
              <a:ea typeface="Arial"/>
              <a:cs typeface="Arial"/>
              <a:sym typeface="Arial"/>
            </a:endParaRPr>
          </a:p>
        </p:txBody>
      </p:sp>
      <p:sp>
        <p:nvSpPr>
          <p:cNvPr id="136" name="Google Shape;136;g26da99438ff_0_59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137" name="Google Shape;137;g26da99438ff_0_592"/>
          <p:cNvSpPr/>
          <p:nvPr/>
        </p:nvSpPr>
        <p:spPr>
          <a:xfrm>
            <a:off x="5295750" y="2644838"/>
            <a:ext cx="3570300" cy="1027500"/>
          </a:xfrm>
          <a:prstGeom prst="ellipse">
            <a:avLst/>
          </a:prstGeom>
          <a:solidFill>
            <a:srgbClr val="D9EAD3"/>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Flächenveränderungen in Deutschland  entstehen durch die Baubranches?</a:t>
            </a:r>
            <a:endParaRPr b="1" i="0" sz="1400" u="none" cap="none" strike="noStrike">
              <a:solidFill>
                <a:srgbClr val="000000"/>
              </a:solidFill>
              <a:latin typeface="Arial"/>
              <a:ea typeface="Arial"/>
              <a:cs typeface="Arial"/>
              <a:sym typeface="Arial"/>
            </a:endParaRPr>
          </a:p>
        </p:txBody>
      </p:sp>
      <p:sp>
        <p:nvSpPr>
          <p:cNvPr id="138" name="Google Shape;138;g26da99438ff_0_592"/>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9" name="Google Shape;139;g26da99438ff_0_592"/>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0" name="Google Shape;140;g26da99438ff_0_592"/>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6da99438ff_0_17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7" name="Google Shape;147;g26da99438ff_0_179"/>
          <p:cNvSpPr txBox="1"/>
          <p:nvPr>
            <p:ph type="title"/>
          </p:nvPr>
        </p:nvSpPr>
        <p:spPr>
          <a:xfrm>
            <a:off x="3305800" y="140425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Bauabfälle</a:t>
            </a:r>
            <a:endParaRPr/>
          </a:p>
        </p:txBody>
      </p:sp>
      <p:sp>
        <p:nvSpPr>
          <p:cNvPr id="148" name="Google Shape;148;g26da99438ff_0_17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DESTAIS 2022, bbs 2021b, UBA 2010</a:t>
            </a:r>
            <a:endParaRPr/>
          </a:p>
        </p:txBody>
      </p:sp>
      <p:sp>
        <p:nvSpPr>
          <p:cNvPr id="149" name="Google Shape;149;g26da99438ff_0_17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150" name="Google Shape;150;g26da99438ff_0_179"/>
          <p:cNvPicPr preferRelativeResize="0"/>
          <p:nvPr/>
        </p:nvPicPr>
        <p:blipFill rotWithShape="1">
          <a:blip r:embed="rId3">
            <a:alphaModFix/>
          </a:blip>
          <a:srcRect b="0" l="0" r="0" t="0"/>
          <a:stretch/>
        </p:blipFill>
        <p:spPr>
          <a:xfrm>
            <a:off x="29187" y="1653701"/>
            <a:ext cx="9951393" cy="4545811"/>
          </a:xfrm>
          <a:prstGeom prst="rect">
            <a:avLst/>
          </a:prstGeom>
          <a:noFill/>
          <a:ln>
            <a:noFill/>
          </a:ln>
        </p:spPr>
      </p:pic>
      <p:sp>
        <p:nvSpPr>
          <p:cNvPr id="151" name="Google Shape;151;g26da99438ff_0_179"/>
          <p:cNvSpPr/>
          <p:nvPr/>
        </p:nvSpPr>
        <p:spPr>
          <a:xfrm>
            <a:off x="5526725" y="1404250"/>
            <a:ext cx="6589200" cy="93038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Welche Bauabfälle fallen auf der Baustelle an?</a:t>
            </a:r>
            <a:endParaRPr b="1" i="0" sz="1800" u="none" cap="none" strike="noStrike">
              <a:solidFill>
                <a:srgbClr val="C00000"/>
              </a:solidFill>
              <a:latin typeface="Arial"/>
              <a:ea typeface="Arial"/>
              <a:cs typeface="Arial"/>
              <a:sym typeface="Arial"/>
            </a:endParaRPr>
          </a:p>
          <a:p>
            <a:pPr indent="-330200" lvl="0" marL="457200" marR="0" rtl="0" algn="l">
              <a:lnSpc>
                <a:spcPct val="100000"/>
              </a:lnSpc>
              <a:spcBef>
                <a:spcPts val="0"/>
              </a:spcBef>
              <a:spcAft>
                <a:spcPts val="0"/>
              </a:spcAft>
              <a:buClr>
                <a:srgbClr val="FF0000"/>
              </a:buClr>
              <a:buSzPts val="1600"/>
              <a:buFont typeface="Arial"/>
              <a:buChar char="•"/>
            </a:pPr>
            <a:r>
              <a:rPr b="1" i="0" lang="de-DE" sz="1800" u="none" cap="none" strike="noStrike">
                <a:solidFill>
                  <a:srgbClr val="C00000"/>
                </a:solidFill>
                <a:latin typeface="Arial"/>
                <a:ea typeface="Arial"/>
                <a:cs typeface="Arial"/>
                <a:sym typeface="Arial"/>
              </a:rPr>
              <a:t>In welcher Menge fallen sie an?</a:t>
            </a:r>
            <a:endParaRPr b="1" i="0" sz="1800" u="none" cap="none" strike="noStrike">
              <a:solidFill>
                <a:srgbClr val="C00000"/>
              </a:solidFill>
              <a:latin typeface="Arial"/>
              <a:ea typeface="Arial"/>
              <a:cs typeface="Arial"/>
              <a:sym typeface="Arial"/>
            </a:endParaRPr>
          </a:p>
          <a:p>
            <a:pPr indent="-330200" lvl="0" marL="457200" marR="0" rtl="0" algn="l">
              <a:lnSpc>
                <a:spcPct val="100000"/>
              </a:lnSpc>
              <a:spcBef>
                <a:spcPts val="0"/>
              </a:spcBef>
              <a:spcAft>
                <a:spcPts val="0"/>
              </a:spcAft>
              <a:buClr>
                <a:srgbClr val="FF0000"/>
              </a:buClr>
              <a:buSzPts val="1600"/>
              <a:buFont typeface="Arial"/>
              <a:buChar char="•"/>
            </a:pPr>
            <a:r>
              <a:rPr b="1" i="0" lang="de-DE" sz="1800" u="none" cap="none" strike="noStrike">
                <a:solidFill>
                  <a:srgbClr val="C00000"/>
                </a:solidFill>
                <a:latin typeface="Arial"/>
                <a:ea typeface="Arial"/>
                <a:cs typeface="Arial"/>
                <a:sym typeface="Arial"/>
              </a:rPr>
              <a:t>Wo verbleiben die anfallenden Bauabfälle? </a:t>
            </a:r>
            <a:endParaRPr b="1" i="0" sz="1800" u="none" cap="none" strike="noStrike">
              <a:solidFill>
                <a:srgbClr val="C00000"/>
              </a:solidFill>
              <a:latin typeface="Arial"/>
              <a:ea typeface="Arial"/>
              <a:cs typeface="Arial"/>
              <a:sym typeface="Arial"/>
            </a:endParaRPr>
          </a:p>
        </p:txBody>
      </p:sp>
      <p:sp>
        <p:nvSpPr>
          <p:cNvPr id="152" name="Google Shape;152;g26da99438ff_0_179"/>
          <p:cNvSpPr txBox="1"/>
          <p:nvPr>
            <p:ph type="title"/>
          </p:nvPr>
        </p:nvSpPr>
        <p:spPr>
          <a:xfrm>
            <a:off x="152400" y="42050"/>
            <a:ext cx="91515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Abfall</a:t>
            </a:r>
            <a:endParaRPr/>
          </a:p>
          <a:p>
            <a:pPr indent="0" lvl="0" marL="0" rtl="0" algn="l">
              <a:lnSpc>
                <a:spcPct val="100000"/>
              </a:lnSpc>
              <a:spcBef>
                <a:spcPts val="0"/>
              </a:spcBef>
              <a:spcAft>
                <a:spcPts val="0"/>
              </a:spcAft>
              <a:buSzPts val="1800"/>
              <a:buNone/>
            </a:pPr>
            <a:r>
              <a:rPr lang="de-DE"/>
              <a:t>Bau- und Abbruchabfälle</a:t>
            </a:r>
            <a:endParaRPr/>
          </a:p>
        </p:txBody>
      </p:sp>
      <p:sp>
        <p:nvSpPr>
          <p:cNvPr id="153" name="Google Shape;153;g26da99438ff_0_179"/>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6da99438ff_0_67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0" name="Google Shape;160;g26da99438ff_0_676"/>
          <p:cNvSpPr txBox="1"/>
          <p:nvPr>
            <p:ph type="title"/>
          </p:nvPr>
        </p:nvSpPr>
        <p:spPr>
          <a:xfrm>
            <a:off x="267725" y="1464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Energieeinsatz im Baugewerbe und ihre Klimawirkung</a:t>
            </a:r>
            <a:endParaRPr/>
          </a:p>
        </p:txBody>
      </p:sp>
      <p:sp>
        <p:nvSpPr>
          <p:cNvPr id="161" name="Google Shape;161;g26da99438ff_0_67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Quellen: (Hauptverband der Deutschen Bauindustrie 2022,UBA 2022b, UBA 2016)</a:t>
            </a:r>
            <a:endParaRPr/>
          </a:p>
        </p:txBody>
      </p:sp>
      <p:sp>
        <p:nvSpPr>
          <p:cNvPr id="162" name="Google Shape;162;g26da99438ff_0_67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163" name="Google Shape;163;g26da99438ff_0_676"/>
          <p:cNvPicPr preferRelativeResize="0"/>
          <p:nvPr/>
        </p:nvPicPr>
        <p:blipFill rotWithShape="1">
          <a:blip r:embed="rId3">
            <a:alphaModFix/>
          </a:blip>
          <a:srcRect b="0" l="0" r="0" t="0"/>
          <a:stretch/>
        </p:blipFill>
        <p:spPr>
          <a:xfrm>
            <a:off x="152400" y="2118651"/>
            <a:ext cx="5751486" cy="3465574"/>
          </a:xfrm>
          <a:prstGeom prst="rect">
            <a:avLst/>
          </a:prstGeom>
          <a:noFill/>
          <a:ln>
            <a:noFill/>
          </a:ln>
        </p:spPr>
      </p:pic>
      <p:sp>
        <p:nvSpPr>
          <p:cNvPr id="164" name="Google Shape;164;g26da99438ff_0_676"/>
          <p:cNvSpPr/>
          <p:nvPr/>
        </p:nvSpPr>
        <p:spPr>
          <a:xfrm>
            <a:off x="5826869" y="1378799"/>
            <a:ext cx="6212732" cy="116012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36550" lvl="0" marL="457200" marR="0" rtl="0" algn="l">
              <a:lnSpc>
                <a:spcPct val="100000"/>
              </a:lnSpc>
              <a:spcBef>
                <a:spcPts val="0"/>
              </a:spcBef>
              <a:spcAft>
                <a:spcPts val="0"/>
              </a:spcAft>
              <a:buClr>
                <a:srgbClr val="FF0000"/>
              </a:buClr>
              <a:buSzPts val="1700"/>
              <a:buFont typeface="Arial"/>
              <a:buChar char="•"/>
            </a:pPr>
            <a:r>
              <a:rPr b="0" i="0" lang="de-DE" sz="1800" u="none" cap="none" strike="noStrike">
                <a:solidFill>
                  <a:srgbClr val="C00000"/>
                </a:solidFill>
                <a:latin typeface="Arial"/>
                <a:ea typeface="Arial"/>
                <a:cs typeface="Arial"/>
                <a:sym typeface="Arial"/>
              </a:rPr>
              <a:t>Welche Energieträger werden auf der Baustelle in welchen Mengen eingesetzt?</a:t>
            </a:r>
            <a:endParaRPr b="0" i="0" sz="1800" u="none" cap="none" strike="noStrike">
              <a:solidFill>
                <a:srgbClr val="C00000"/>
              </a:solidFill>
              <a:latin typeface="Arial"/>
              <a:ea typeface="Arial"/>
              <a:cs typeface="Arial"/>
              <a:sym typeface="Arial"/>
            </a:endParaRPr>
          </a:p>
          <a:p>
            <a:pPr indent="-323850" lvl="0" marL="457200" marR="0" rtl="0" algn="l">
              <a:lnSpc>
                <a:spcPct val="100000"/>
              </a:lnSpc>
              <a:spcBef>
                <a:spcPts val="0"/>
              </a:spcBef>
              <a:spcAft>
                <a:spcPts val="0"/>
              </a:spcAft>
              <a:buClr>
                <a:srgbClr val="FF0000"/>
              </a:buClr>
              <a:buSzPts val="1500"/>
              <a:buFont typeface="Arial"/>
              <a:buChar char="•"/>
            </a:pPr>
            <a:r>
              <a:rPr b="0" i="0" lang="de-DE" sz="1800" u="none" cap="none" strike="noStrike">
                <a:solidFill>
                  <a:srgbClr val="C00000"/>
                </a:solidFill>
                <a:latin typeface="Arial"/>
                <a:ea typeface="Arial"/>
                <a:cs typeface="Arial"/>
                <a:sym typeface="Arial"/>
              </a:rPr>
              <a:t>Wieviel THG-Emissionen werden dadurch freigesetzt?</a:t>
            </a:r>
            <a:endParaRPr b="0" i="0" sz="1800" u="none" cap="none" strike="noStrike">
              <a:solidFill>
                <a:srgbClr val="C00000"/>
              </a:solidFill>
              <a:latin typeface="Arial"/>
              <a:ea typeface="Arial"/>
              <a:cs typeface="Arial"/>
              <a:sym typeface="Arial"/>
            </a:endParaRPr>
          </a:p>
        </p:txBody>
      </p:sp>
      <p:graphicFrame>
        <p:nvGraphicFramePr>
          <p:cNvPr id="165" name="Google Shape;165;g26da99438ff_0_676"/>
          <p:cNvGraphicFramePr/>
          <p:nvPr/>
        </p:nvGraphicFramePr>
        <p:xfrm>
          <a:off x="8075800" y="2895900"/>
          <a:ext cx="3000000" cy="3000000"/>
        </p:xfrm>
        <a:graphic>
          <a:graphicData uri="http://schemas.openxmlformats.org/drawingml/2006/table">
            <a:tbl>
              <a:tblPr>
                <a:noFill/>
                <a:tableStyleId>{7B1B25DE-759F-4F1E-BE48-C350AD46BF23}</a:tableStyleId>
              </a:tblPr>
              <a:tblGrid>
                <a:gridCol w="2326225"/>
                <a:gridCol w="1789975"/>
              </a:tblGrid>
              <a:tr h="304625">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Energieträger</a:t>
                      </a:r>
                      <a:endParaRPr b="1"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Emissionsfaktor</a:t>
                      </a:r>
                      <a:endParaRPr b="1"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Strommix Deutschland</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0,402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Heizöl</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0,318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Erdgas</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0,433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-äq./kgWh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Flüssiggas</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2,158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-äq./liter</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Dieselkraftstoff</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3,137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Biodiesel</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1,545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Ottokraftstoff </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2,891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Bioethanol</a:t>
                      </a:r>
                      <a:endParaRPr sz="900" u="none" cap="none" strike="noStrike">
                        <a:solidFill>
                          <a:schemeClr val="dk1"/>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1,261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-äq./lJ</a:t>
                      </a:r>
                      <a:endParaRPr sz="900" u="none" cap="none" strike="noStrike">
                        <a:solidFill>
                          <a:schemeClr val="dk1"/>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r>
              <a:tr h="3374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Sonstige Mineralölprodukte </a:t>
                      </a:r>
                      <a:endParaRPr sz="900" u="none" cap="none" strike="noStrike">
                        <a:solidFill>
                          <a:schemeClr val="dk1"/>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82,9 t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/TJ</a:t>
                      </a:r>
                      <a:endParaRPr sz="900" u="none" cap="none" strike="noStrike">
                        <a:solidFill>
                          <a:schemeClr val="dk1"/>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66" name="Google Shape;166;g26da99438ff_0_676"/>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
        <p:nvSpPr>
          <p:cNvPr id="167" name="Google Shape;167;g26da99438ff_0_676"/>
          <p:cNvSpPr/>
          <p:nvPr/>
        </p:nvSpPr>
        <p:spPr>
          <a:xfrm>
            <a:off x="5826868" y="2538919"/>
            <a:ext cx="2169269" cy="357454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23850" lvl="0" marL="457200" marR="0" rtl="0" algn="l">
              <a:lnSpc>
                <a:spcPct val="100000"/>
              </a:lnSpc>
              <a:spcBef>
                <a:spcPts val="0"/>
              </a:spcBef>
              <a:spcAft>
                <a:spcPts val="0"/>
              </a:spcAft>
              <a:buClr>
                <a:srgbClr val="FF0000"/>
              </a:buClr>
              <a:buSzPts val="1500"/>
              <a:buFont typeface="Arial"/>
              <a:buChar char="•"/>
            </a:pPr>
            <a:r>
              <a:rPr b="0" i="0" lang="de-DE" sz="1800" u="none" cap="none" strike="noStrike">
                <a:solidFill>
                  <a:srgbClr val="C00000"/>
                </a:solidFill>
                <a:latin typeface="Arial"/>
                <a:ea typeface="Arial"/>
                <a:cs typeface="Arial"/>
                <a:sym typeface="Arial"/>
              </a:rPr>
              <a:t>Wieviel THG-Emissionen lassen sich vermeiden, wenn statt Diesel Biodiesel und statt Ottokraftstoffe Bioethanol eingesetzt würde?</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6da99438ff_0_75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4" name="Google Shape;174;g26da99438ff_0_752"/>
          <p:cNvSpPr txBox="1"/>
          <p:nvPr>
            <p:ph type="title"/>
          </p:nvPr>
        </p:nvSpPr>
        <p:spPr>
          <a:xfrm>
            <a:off x="152400" y="42050"/>
            <a:ext cx="91515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Klimawandel:</a:t>
            </a:r>
            <a:br>
              <a:rPr lang="de-DE"/>
            </a:br>
            <a:r>
              <a:rPr lang="de-DE"/>
              <a:t>Emissionen von Treibhausgasen aus Fahrzeugen und mobilen Maschinen der Bauwirtschaft</a:t>
            </a:r>
            <a:endParaRPr/>
          </a:p>
        </p:txBody>
      </p:sp>
      <p:sp>
        <p:nvSpPr>
          <p:cNvPr id="175" name="Google Shape;175;g26da99438ff_0_75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NIR 2022</a:t>
            </a:r>
            <a:endParaRPr/>
          </a:p>
        </p:txBody>
      </p:sp>
      <p:sp>
        <p:nvSpPr>
          <p:cNvPr id="176" name="Google Shape;176;g26da99438ff_0_75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177" name="Google Shape;177;g26da99438ff_0_752"/>
          <p:cNvPicPr preferRelativeResize="0"/>
          <p:nvPr/>
        </p:nvPicPr>
        <p:blipFill rotWithShape="1">
          <a:blip r:embed="rId3">
            <a:alphaModFix/>
          </a:blip>
          <a:srcRect b="4996" l="1812" r="2253" t="19513"/>
          <a:stretch/>
        </p:blipFill>
        <p:spPr>
          <a:xfrm>
            <a:off x="0" y="1323450"/>
            <a:ext cx="6435542" cy="3534375"/>
          </a:xfrm>
          <a:prstGeom prst="rect">
            <a:avLst/>
          </a:prstGeom>
          <a:noFill/>
          <a:ln>
            <a:noFill/>
          </a:ln>
        </p:spPr>
      </p:pic>
      <p:sp>
        <p:nvSpPr>
          <p:cNvPr id="178" name="Google Shape;178;g26da99438ff_0_752"/>
          <p:cNvSpPr/>
          <p:nvPr/>
        </p:nvSpPr>
        <p:spPr>
          <a:xfrm>
            <a:off x="19455" y="4916425"/>
            <a:ext cx="12101209" cy="11915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FF0000"/>
              </a:buClr>
              <a:buSzPts val="1100"/>
              <a:buFont typeface="Arial"/>
              <a:buChar char="•"/>
            </a:pPr>
            <a:r>
              <a:rPr b="0" i="0" lang="de-DE" sz="1800" u="none" cap="none" strike="noStrike">
                <a:solidFill>
                  <a:srgbClr val="C00000"/>
                </a:solidFill>
                <a:latin typeface="Arial"/>
                <a:ea typeface="Arial"/>
                <a:cs typeface="Arial"/>
                <a:sym typeface="Arial"/>
              </a:rPr>
              <a:t>Berechnen Sie anhand der eingesetzten Kraftstoffe, wieviele THG-Emissionen durch Fahrzeuge und mobile Maschinen auf ihrer Baustelle an einem typischen Tag freigesetzt werden</a:t>
            </a:r>
            <a:endParaRPr b="0" i="0" sz="1800" u="none" cap="none" strike="noStrike">
              <a:solidFill>
                <a:srgbClr val="C00000"/>
              </a:solidFill>
              <a:latin typeface="Arial"/>
              <a:ea typeface="Arial"/>
              <a:cs typeface="Arial"/>
              <a:sym typeface="Arial"/>
            </a:endParaRPr>
          </a:p>
          <a:p>
            <a:pPr indent="-171450" lvl="0" marL="171450" marR="0" rtl="0" algn="l">
              <a:lnSpc>
                <a:spcPct val="100000"/>
              </a:lnSpc>
              <a:spcBef>
                <a:spcPts val="0"/>
              </a:spcBef>
              <a:spcAft>
                <a:spcPts val="0"/>
              </a:spcAft>
              <a:buClr>
                <a:srgbClr val="FF0000"/>
              </a:buClr>
              <a:buSzPts val="1100"/>
              <a:buFont typeface="Arial"/>
              <a:buChar char="•"/>
            </a:pPr>
            <a:r>
              <a:rPr b="0" i="0" lang="de-DE" sz="1800" u="none" cap="none" strike="noStrike">
                <a:solidFill>
                  <a:srgbClr val="C00000"/>
                </a:solidFill>
                <a:latin typeface="Arial"/>
                <a:ea typeface="Arial"/>
                <a:cs typeface="Arial"/>
                <a:sym typeface="Arial"/>
              </a:rPr>
              <a:t>Berechnen Sie die Menge an THG-Emissionen die sich einsparen ließe, wenn ausgewählte Fahrzeuge und mobile Maschinen mit fossilfreien Kraftstoffen betrieben würden </a:t>
            </a:r>
            <a:endParaRPr b="0" i="0" sz="1600" u="none" cap="none" strike="noStrike">
              <a:solidFill>
                <a:srgbClr val="C00000"/>
              </a:solidFill>
              <a:latin typeface="Arial"/>
              <a:ea typeface="Arial"/>
              <a:cs typeface="Arial"/>
              <a:sym typeface="Arial"/>
            </a:endParaRPr>
          </a:p>
        </p:txBody>
      </p:sp>
      <p:pic>
        <p:nvPicPr>
          <p:cNvPr id="179" name="Google Shape;179;g26da99438ff_0_752"/>
          <p:cNvPicPr preferRelativeResize="0"/>
          <p:nvPr/>
        </p:nvPicPr>
        <p:blipFill rotWithShape="1">
          <a:blip r:embed="rId4">
            <a:alphaModFix/>
          </a:blip>
          <a:srcRect b="0" l="0" r="0" t="0"/>
          <a:stretch/>
        </p:blipFill>
        <p:spPr>
          <a:xfrm>
            <a:off x="708401" y="3509200"/>
            <a:ext cx="6494228" cy="317175"/>
          </a:xfrm>
          <a:prstGeom prst="rect">
            <a:avLst/>
          </a:prstGeom>
          <a:noFill/>
          <a:ln>
            <a:noFill/>
          </a:ln>
        </p:spPr>
      </p:pic>
      <p:pic>
        <p:nvPicPr>
          <p:cNvPr id="180" name="Google Shape;180;g26da99438ff_0_752"/>
          <p:cNvPicPr preferRelativeResize="0"/>
          <p:nvPr/>
        </p:nvPicPr>
        <p:blipFill rotWithShape="1">
          <a:blip r:embed="rId5">
            <a:alphaModFix/>
          </a:blip>
          <a:srcRect b="0" l="0" r="0" t="0"/>
          <a:stretch/>
        </p:blipFill>
        <p:spPr>
          <a:xfrm>
            <a:off x="729775" y="2831350"/>
            <a:ext cx="4116199" cy="281584"/>
          </a:xfrm>
          <a:prstGeom prst="rect">
            <a:avLst/>
          </a:prstGeom>
          <a:noFill/>
          <a:ln>
            <a:noFill/>
          </a:ln>
        </p:spPr>
      </p:pic>
      <p:graphicFrame>
        <p:nvGraphicFramePr>
          <p:cNvPr id="181" name="Google Shape;181;g26da99438ff_0_752"/>
          <p:cNvGraphicFramePr/>
          <p:nvPr/>
        </p:nvGraphicFramePr>
        <p:xfrm>
          <a:off x="7883025" y="1454850"/>
          <a:ext cx="3000000" cy="3000000"/>
        </p:xfrm>
        <a:graphic>
          <a:graphicData uri="http://schemas.openxmlformats.org/drawingml/2006/table">
            <a:tbl>
              <a:tblPr>
                <a:noFill/>
                <a:tableStyleId>{7B1B25DE-759F-4F1E-BE48-C350AD46BF23}</a:tableStyleId>
              </a:tblPr>
              <a:tblGrid>
                <a:gridCol w="2326225"/>
                <a:gridCol w="1789975"/>
              </a:tblGrid>
              <a:tr h="304625">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Energieträger</a:t>
                      </a:r>
                      <a:endParaRPr b="1"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Emissionsfaktor</a:t>
                      </a:r>
                      <a:endParaRPr b="1"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Strommix Deutschland</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0,402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Heizöl</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0,318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Erdgas</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0,433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-äq./kgWh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Flüssiggas</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2,158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-äq./liter</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Dieselkraftstoff</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3,137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Biodiesel</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1,545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Ottokraftstoff </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2,891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Bioethanol</a:t>
                      </a:r>
                      <a:endParaRPr sz="900" u="none" cap="none" strike="noStrike">
                        <a:solidFill>
                          <a:srgbClr val="000000"/>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1,261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-äq./lJ</a:t>
                      </a:r>
                      <a:endParaRPr sz="900" u="none" cap="none" strike="noStrike">
                        <a:solidFill>
                          <a:srgbClr val="000000"/>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r>
              <a:tr h="3374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Sonstige Mineralölprodukte </a:t>
                      </a:r>
                      <a:endParaRPr sz="900" u="none" cap="none" strike="noStrike">
                        <a:solidFill>
                          <a:srgbClr val="000000"/>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82,9 t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/TJ</a:t>
                      </a:r>
                      <a:endParaRPr sz="900" u="none" cap="none" strike="noStrike">
                        <a:solidFill>
                          <a:srgbClr val="000000"/>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82" name="Google Shape;182;g26da99438ff_0_752"/>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6da99438ff_0_83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9" name="Google Shape;189;g26da99438ff_0_83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Ressourcennutzung</a:t>
            </a:r>
            <a:endParaRPr/>
          </a:p>
        </p:txBody>
      </p:sp>
      <p:sp>
        <p:nvSpPr>
          <p:cNvPr id="190" name="Google Shape;190;g26da99438ff_0_83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Global Footprint Network  2023</a:t>
            </a:r>
            <a:endParaRPr/>
          </a:p>
        </p:txBody>
      </p:sp>
      <p:sp>
        <p:nvSpPr>
          <p:cNvPr id="191" name="Google Shape;191;g26da99438ff_0_830"/>
          <p:cNvSpPr/>
          <p:nvPr/>
        </p:nvSpPr>
        <p:spPr>
          <a:xfrm>
            <a:off x="7213764" y="1955259"/>
            <a:ext cx="4234103" cy="365998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600"/>
              </a:spcBef>
              <a:spcAft>
                <a:spcPts val="0"/>
              </a:spcAft>
              <a:buClr>
                <a:srgbClr val="FF0000"/>
              </a:buClr>
              <a:buSzPts val="2200"/>
              <a:buFont typeface="Arial"/>
              <a:buChar char="•"/>
            </a:pPr>
            <a:r>
              <a:rPr b="1" i="0" lang="de-DE" sz="1800" u="none" cap="none" strike="noStrike">
                <a:solidFill>
                  <a:srgbClr val="C00000"/>
                </a:solidFill>
                <a:latin typeface="Arial"/>
                <a:ea typeface="Arial"/>
                <a:cs typeface="Arial"/>
                <a:sym typeface="Arial"/>
              </a:rPr>
              <a:t>Erklären Sie was der Earth Overshoot day ist.</a:t>
            </a:r>
            <a:endParaRPr b="1" i="0" sz="1800" u="none" cap="none" strike="noStrike">
              <a:solidFill>
                <a:srgbClr val="C00000"/>
              </a:solidFill>
              <a:latin typeface="Arial"/>
              <a:ea typeface="Arial"/>
              <a:cs typeface="Arial"/>
              <a:sym typeface="Arial"/>
            </a:endParaRPr>
          </a:p>
          <a:p>
            <a:pPr indent="-368300" lvl="0" marL="457200" marR="0" rtl="0" algn="l">
              <a:lnSpc>
                <a:spcPct val="100000"/>
              </a:lnSpc>
              <a:spcBef>
                <a:spcPts val="600"/>
              </a:spcBef>
              <a:spcAft>
                <a:spcPts val="0"/>
              </a:spcAft>
              <a:buClr>
                <a:srgbClr val="FF0000"/>
              </a:buClr>
              <a:buSzPts val="2200"/>
              <a:buFont typeface="Arial"/>
              <a:buChar char="•"/>
            </a:pPr>
            <a:r>
              <a:rPr b="1" i="0" lang="de-DE" sz="1800" u="none" cap="none" strike="noStrike">
                <a:solidFill>
                  <a:srgbClr val="C00000"/>
                </a:solidFill>
                <a:latin typeface="Arial"/>
                <a:ea typeface="Arial"/>
                <a:cs typeface="Arial"/>
                <a:sym typeface="Arial"/>
              </a:rPr>
              <a:t>Auf welches Datum fällt der Earth Overshoot Day im Jahr 2023</a:t>
            </a:r>
            <a:endParaRPr b="1" i="0" sz="1800" u="none" cap="none" strike="noStrike">
              <a:solidFill>
                <a:srgbClr val="C00000"/>
              </a:solidFill>
              <a:latin typeface="Arial"/>
              <a:ea typeface="Arial"/>
              <a:cs typeface="Arial"/>
              <a:sym typeface="Arial"/>
            </a:endParaRPr>
          </a:p>
          <a:p>
            <a:pPr indent="-368300" lvl="0" marL="457200" marR="0" rtl="0" algn="l">
              <a:lnSpc>
                <a:spcPct val="100000"/>
              </a:lnSpc>
              <a:spcBef>
                <a:spcPts val="600"/>
              </a:spcBef>
              <a:spcAft>
                <a:spcPts val="0"/>
              </a:spcAft>
              <a:buClr>
                <a:srgbClr val="FF0000"/>
              </a:buClr>
              <a:buSzPts val="2200"/>
              <a:buFont typeface="Arial"/>
              <a:buChar char="•"/>
            </a:pPr>
            <a:r>
              <a:rPr b="1" i="0" lang="de-DE" sz="1800" u="none" cap="none" strike="noStrike">
                <a:solidFill>
                  <a:srgbClr val="C00000"/>
                </a:solidFill>
                <a:latin typeface="Arial"/>
                <a:ea typeface="Arial"/>
                <a:cs typeface="Arial"/>
                <a:sym typeface="Arial"/>
              </a:rPr>
              <a:t>Auf welches Datum fällt der German  Overshoot Day im Jahr 2023</a:t>
            </a:r>
            <a:endParaRPr b="1" i="0" sz="1800" u="none" cap="none" strike="noStrike">
              <a:solidFill>
                <a:srgbClr val="C00000"/>
              </a:solidFill>
              <a:latin typeface="Arial"/>
              <a:ea typeface="Arial"/>
              <a:cs typeface="Arial"/>
              <a:sym typeface="Arial"/>
            </a:endParaRPr>
          </a:p>
        </p:txBody>
      </p:sp>
      <p:pic>
        <p:nvPicPr>
          <p:cNvPr id="192" name="Google Shape;192;g26da99438ff_0_830"/>
          <p:cNvPicPr preferRelativeResize="0"/>
          <p:nvPr/>
        </p:nvPicPr>
        <p:blipFill rotWithShape="1">
          <a:blip r:embed="rId3">
            <a:alphaModFix/>
          </a:blip>
          <a:srcRect b="0" l="0" r="0" t="0"/>
          <a:stretch/>
        </p:blipFill>
        <p:spPr>
          <a:xfrm>
            <a:off x="658239" y="1412400"/>
            <a:ext cx="4945498" cy="4689696"/>
          </a:xfrm>
          <a:prstGeom prst="rect">
            <a:avLst/>
          </a:prstGeom>
          <a:noFill/>
          <a:ln>
            <a:noFill/>
          </a:ln>
        </p:spPr>
      </p:pic>
      <p:sp>
        <p:nvSpPr>
          <p:cNvPr id="193" name="Google Shape;193;g26da99438ff_0_830"/>
          <p:cNvSpPr txBox="1"/>
          <p:nvPr>
            <p:ph idx="11" type="ftr"/>
          </p:nvPr>
        </p:nvSpPr>
        <p:spPr>
          <a:xfrm>
            <a:off x="708400" y="6266072"/>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194" name="Google Shape;194;g26da99438ff_0_830"/>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6da99438ff_0_84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1" name="Google Shape;201;g26da99438ff_0_84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de-DE"/>
              <a:t>Nachhaltige Ressourcennutzung</a:t>
            </a:r>
            <a:endParaRPr/>
          </a:p>
        </p:txBody>
      </p:sp>
      <p:sp>
        <p:nvSpPr>
          <p:cNvPr id="202" name="Google Shape;202;g26da99438ff_0_84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Klima ohne Grenzen 2023</a:t>
            </a:r>
            <a:endParaRPr/>
          </a:p>
        </p:txBody>
      </p:sp>
      <p:sp>
        <p:nvSpPr>
          <p:cNvPr id="203" name="Google Shape;203;g26da99438ff_0_840"/>
          <p:cNvSpPr/>
          <p:nvPr/>
        </p:nvSpPr>
        <p:spPr>
          <a:xfrm>
            <a:off x="8543443" y="2071992"/>
            <a:ext cx="3336600" cy="311523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0"/>
              </a:spcBef>
              <a:spcAft>
                <a:spcPts val="0"/>
              </a:spcAft>
              <a:buClr>
                <a:srgbClr val="FF0000"/>
              </a:buClr>
              <a:buSzPts val="2200"/>
              <a:buFont typeface="Arial"/>
              <a:buChar char="•"/>
            </a:pPr>
            <a:r>
              <a:rPr b="1" i="0" lang="de-DE" sz="2200" u="none" cap="none" strike="noStrike">
                <a:solidFill>
                  <a:srgbClr val="C00000"/>
                </a:solidFill>
                <a:latin typeface="Arial"/>
                <a:ea typeface="Arial"/>
                <a:cs typeface="Arial"/>
                <a:sym typeface="Arial"/>
              </a:rPr>
              <a:t>Warum fällt der Earth Overshoot Day auf ein immer früheres Datum im Jahr?</a:t>
            </a:r>
            <a:endParaRPr b="1" i="0" sz="2200" u="none" cap="none" strike="noStrike">
              <a:solidFill>
                <a:srgbClr val="C00000"/>
              </a:solidFill>
              <a:latin typeface="Arial"/>
              <a:ea typeface="Arial"/>
              <a:cs typeface="Arial"/>
              <a:sym typeface="Arial"/>
            </a:endParaRPr>
          </a:p>
        </p:txBody>
      </p:sp>
      <p:pic>
        <p:nvPicPr>
          <p:cNvPr id="204" name="Google Shape;204;g26da99438ff_0_840"/>
          <p:cNvPicPr preferRelativeResize="0"/>
          <p:nvPr/>
        </p:nvPicPr>
        <p:blipFill rotWithShape="1">
          <a:blip r:embed="rId3">
            <a:alphaModFix/>
          </a:blip>
          <a:srcRect b="0" l="0" r="0" t="0"/>
          <a:stretch/>
        </p:blipFill>
        <p:spPr>
          <a:xfrm>
            <a:off x="0" y="1411938"/>
            <a:ext cx="7986757" cy="4690637"/>
          </a:xfrm>
          <a:prstGeom prst="rect">
            <a:avLst/>
          </a:prstGeom>
          <a:noFill/>
          <a:ln>
            <a:noFill/>
          </a:ln>
        </p:spPr>
      </p:pic>
      <p:pic>
        <p:nvPicPr>
          <p:cNvPr id="205" name="Google Shape;205;g26da99438ff_0_840"/>
          <p:cNvPicPr preferRelativeResize="0"/>
          <p:nvPr/>
        </p:nvPicPr>
        <p:blipFill rotWithShape="1">
          <a:blip r:embed="rId4">
            <a:alphaModFix/>
          </a:blip>
          <a:srcRect b="0" l="0" r="0" t="0"/>
          <a:stretch/>
        </p:blipFill>
        <p:spPr>
          <a:xfrm>
            <a:off x="619500" y="4111200"/>
            <a:ext cx="7314350" cy="982325"/>
          </a:xfrm>
          <a:prstGeom prst="rect">
            <a:avLst/>
          </a:prstGeom>
          <a:noFill/>
          <a:ln>
            <a:noFill/>
          </a:ln>
        </p:spPr>
      </p:pic>
      <p:sp>
        <p:nvSpPr>
          <p:cNvPr id="206" name="Google Shape;206;g26da99438ff_0_84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07" name="Google Shape;207;g26da99438ff_0_840"/>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6da99438ff_0_91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4" name="Google Shape;214;g26da99438ff_0_91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Nachhaltiger Gebäudeabriss: Getrennthaltung von Bau- und Abbruchabfälle</a:t>
            </a:r>
            <a:endParaRPr/>
          </a:p>
        </p:txBody>
      </p:sp>
      <p:sp>
        <p:nvSpPr>
          <p:cNvPr id="215" name="Google Shape;215;g26da99438ff_0_91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Privat</a:t>
            </a:r>
            <a:endParaRPr/>
          </a:p>
        </p:txBody>
      </p:sp>
      <p:sp>
        <p:nvSpPr>
          <p:cNvPr id="216" name="Google Shape;216;g26da99438ff_0_916"/>
          <p:cNvSpPr/>
          <p:nvPr/>
        </p:nvSpPr>
        <p:spPr>
          <a:xfrm>
            <a:off x="8980525" y="1441146"/>
            <a:ext cx="3119074" cy="4692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700"/>
              <a:buFont typeface="Arial"/>
              <a:buNone/>
            </a:pPr>
            <a:r>
              <a:rPr b="1" i="0" lang="de-DE" sz="1800" u="none" cap="none" strike="noStrike">
                <a:solidFill>
                  <a:srgbClr val="C00000"/>
                </a:solidFill>
                <a:latin typeface="Arial"/>
                <a:ea typeface="Arial"/>
                <a:cs typeface="Arial"/>
                <a:sym typeface="Arial"/>
              </a:rPr>
              <a:t>Ein Wohngebäude mit einem asphaltierten Innenhof soll abgerissen werden.</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de-DE" sz="1800" u="none" cap="none" strike="noStrike">
                <a:solidFill>
                  <a:srgbClr val="C00000"/>
                </a:solidFill>
                <a:latin typeface="Arial"/>
                <a:ea typeface="Arial"/>
                <a:cs typeface="Arial"/>
                <a:sym typeface="Arial"/>
              </a:rPr>
              <a:t>Für welche Fraktionen der Abbruchabfälle bereiten Sie eine getrennte Erfassung und Sammlung vor?</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de-DE" sz="1800" u="none" cap="none" strike="noStrike">
                <a:solidFill>
                  <a:srgbClr val="C00000"/>
                </a:solidFill>
                <a:latin typeface="Arial"/>
                <a:ea typeface="Arial"/>
                <a:cs typeface="Arial"/>
                <a:sym typeface="Arial"/>
              </a:rPr>
              <a:t>Welche Fraktionen erfassen und sammeln sie getrennt bei:</a:t>
            </a:r>
            <a:endParaRPr b="1" i="0" sz="1800" u="none" cap="none" strike="noStrike">
              <a:solidFill>
                <a:srgbClr val="C0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C00000"/>
                </a:solidFill>
                <a:latin typeface="Arial"/>
                <a:ea typeface="Arial"/>
                <a:cs typeface="Arial"/>
                <a:sym typeface="Arial"/>
              </a:rPr>
              <a:t>Bürogebäude</a:t>
            </a:r>
            <a:endParaRPr b="1" i="0" sz="1800" u="none" cap="none" strike="noStrike">
              <a:solidFill>
                <a:srgbClr val="C0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C00000"/>
                </a:solidFill>
                <a:latin typeface="Arial"/>
                <a:ea typeface="Arial"/>
                <a:cs typeface="Arial"/>
                <a:sym typeface="Arial"/>
              </a:rPr>
              <a:t>Kleingewerbe</a:t>
            </a:r>
            <a:endParaRPr b="1" i="0" sz="1800" u="none" cap="none" strike="noStrike">
              <a:solidFill>
                <a:srgbClr val="C0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C00000"/>
                </a:solidFill>
                <a:latin typeface="Arial"/>
                <a:ea typeface="Arial"/>
                <a:cs typeface="Arial"/>
                <a:sym typeface="Arial"/>
              </a:rPr>
              <a:t>Industriegebäude</a:t>
            </a:r>
            <a:endParaRPr b="1" i="0" sz="1800" u="none" cap="none" strike="noStrike">
              <a:solidFill>
                <a:srgbClr val="C00000"/>
              </a:solidFill>
              <a:latin typeface="Arial"/>
              <a:ea typeface="Arial"/>
              <a:cs typeface="Arial"/>
              <a:sym typeface="Arial"/>
            </a:endParaRPr>
          </a:p>
        </p:txBody>
      </p:sp>
      <p:sp>
        <p:nvSpPr>
          <p:cNvPr id="217" name="Google Shape;217;g26da99438ff_0_91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218" name="Google Shape;218;g26da99438ff_0_916"/>
          <p:cNvPicPr preferRelativeResize="0"/>
          <p:nvPr/>
        </p:nvPicPr>
        <p:blipFill rotWithShape="1">
          <a:blip r:embed="rId3">
            <a:alphaModFix/>
          </a:blip>
          <a:srcRect b="0" l="0" r="0" t="0"/>
          <a:stretch/>
        </p:blipFill>
        <p:spPr>
          <a:xfrm>
            <a:off x="708400" y="-3272168"/>
            <a:ext cx="705584" cy="1242718"/>
          </a:xfrm>
          <a:prstGeom prst="rect">
            <a:avLst/>
          </a:prstGeom>
          <a:noFill/>
          <a:ln>
            <a:noFill/>
          </a:ln>
        </p:spPr>
      </p:pic>
      <p:sp>
        <p:nvSpPr>
          <p:cNvPr id="219" name="Google Shape;219;g26da99438ff_0_916"/>
          <p:cNvSpPr/>
          <p:nvPr/>
        </p:nvSpPr>
        <p:spPr>
          <a:xfrm>
            <a:off x="5501491" y="-694887"/>
            <a:ext cx="5934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https://www.zh.ch/de/umwelt-tiere/abfall-rohstoffe/abfaelle/bauabfall.html</a:t>
            </a:r>
            <a:endParaRPr b="0" i="0" sz="1400" u="none" cap="none" strike="noStrike">
              <a:solidFill>
                <a:srgbClr val="000000"/>
              </a:solidFill>
              <a:latin typeface="Arial"/>
              <a:ea typeface="Arial"/>
              <a:cs typeface="Arial"/>
              <a:sym typeface="Arial"/>
            </a:endParaRPr>
          </a:p>
        </p:txBody>
      </p:sp>
      <p:pic>
        <p:nvPicPr>
          <p:cNvPr descr="Bildvorschau" id="220" name="Google Shape;220;g26da99438ff_0_916"/>
          <p:cNvPicPr preferRelativeResize="0"/>
          <p:nvPr/>
        </p:nvPicPr>
        <p:blipFill rotWithShape="1">
          <a:blip r:embed="rId4">
            <a:alphaModFix/>
          </a:blip>
          <a:srcRect b="4942" l="5464" r="0" t="0"/>
          <a:stretch/>
        </p:blipFill>
        <p:spPr>
          <a:xfrm>
            <a:off x="5501491" y="1390179"/>
            <a:ext cx="3352063" cy="4689625"/>
          </a:xfrm>
          <a:prstGeom prst="rect">
            <a:avLst/>
          </a:prstGeom>
          <a:noFill/>
          <a:ln>
            <a:noFill/>
          </a:ln>
        </p:spPr>
      </p:pic>
      <p:pic>
        <p:nvPicPr>
          <p:cNvPr descr="Bildvorschau" id="221" name="Google Shape;221;g26da99438ff_0_916"/>
          <p:cNvPicPr preferRelativeResize="0"/>
          <p:nvPr/>
        </p:nvPicPr>
        <p:blipFill rotWithShape="1">
          <a:blip r:embed="rId5">
            <a:alphaModFix/>
          </a:blip>
          <a:srcRect b="0" l="10864" r="0" t="0"/>
          <a:stretch/>
        </p:blipFill>
        <p:spPr>
          <a:xfrm>
            <a:off x="92401" y="1518228"/>
            <a:ext cx="5282119" cy="4489405"/>
          </a:xfrm>
          <a:prstGeom prst="rect">
            <a:avLst/>
          </a:prstGeom>
          <a:noFill/>
          <a:ln>
            <a:noFill/>
          </a:ln>
        </p:spPr>
      </p:pic>
      <p:sp>
        <p:nvSpPr>
          <p:cNvPr id="222" name="Google Shape;222;g26da99438ff_0_916"/>
          <p:cNvSpPr txBox="1"/>
          <p:nvPr/>
        </p:nvSpPr>
        <p:spPr>
          <a:xfrm>
            <a:off x="3362886" y="6258559"/>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Brunnen- und Spezialtiefbau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