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6858000" cx="12192000"/>
  <p:notesSz cx="7104050" cy="10234600"/>
  <p:embeddedFontLst>
    <p:embeddedFont>
      <p:font typeface="Merriweather"/>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24" roundtripDataSignature="AMtx7mjjurOGqBRkf+qbhT4qWVyfsgU7x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Malte Schmidthals"/>
  <p:cmAuthor clrIdx="1" id="1" initials="" lastIdx="1" name="Dir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F03EEB-1D1D-401D-91BD-B277770CC6A0}">
  <a:tblStyle styleId="{63F03EEB-1D1D-401D-91BD-B277770CC6A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regular.fntdata"/><Relationship Id="rId11" Type="http://schemas.openxmlformats.org/officeDocument/2006/relationships/slide" Target="slides/slide4.xml"/><Relationship Id="rId22" Type="http://schemas.openxmlformats.org/officeDocument/2006/relationships/font" Target="fonts/Merriweather-italic.fntdata"/><Relationship Id="rId10" Type="http://schemas.openxmlformats.org/officeDocument/2006/relationships/slide" Target="slides/slide3.xml"/><Relationship Id="rId21" Type="http://schemas.openxmlformats.org/officeDocument/2006/relationships/font" Target="fonts/Merriweather-bold.fntdata"/><Relationship Id="rId13" Type="http://schemas.openxmlformats.org/officeDocument/2006/relationships/slide" Target="slides/slide6.xml"/><Relationship Id="rId24" Type="http://customschemas.google.com/relationships/presentationmetadata" Target="metadata"/><Relationship Id="rId12" Type="http://schemas.openxmlformats.org/officeDocument/2006/relationships/slide" Target="slides/slide5.xml"/><Relationship Id="rId23" Type="http://schemas.openxmlformats.org/officeDocument/2006/relationships/font" Target="fonts/Merriweather-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commentAuthors" Target="commentAuthors.xml"/><Relationship Id="rId19" Type="http://schemas.openxmlformats.org/officeDocument/2006/relationships/slide" Target="slides/slide12.xml"/><Relationship Id="rId6" Type="http://schemas.openxmlformats.org/officeDocument/2006/relationships/slideMaster" Target="slideMasters/slideMaster1.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9-20T12:28:05.258">
    <p:pos x="10" y="10"/>
    <p:text>Dies ist die Beschreibung und Aufgabenstellung von Folie 7. Bitte schreibe passende Absätze für diese Folie (8).</p:text>
    <p:extLst>
      <p:ext uri="{C676402C-5697-4E1C-873F-D02D1690AC5C}">
        <p15:threadingInfo timeZoneBias="0"/>
      </p:ext>
      <p:ext uri="http://customooxmlschemas.google.com/">
        <go:slidesCustomData xmlns:go="http://customooxmlschemas.google.com/" commentPostId="AAAA6-JuPxk"/>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9-27T12:25:53.520">
    <p:pos x="24" y="150"/>
    <p:text>Ist diese Folie sinnvoll für Dachdeckerinnen?</p:text>
    <p:extLst>
      <p:ext uri="{C676402C-5697-4E1C-873F-D02D1690AC5C}">
        <p15:threadingInfo timeZoneBias="0"/>
      </p:ext>
      <p:ext uri="http://customooxmlschemas.google.com/">
        <go:slidesCustomData xmlns:go="http://customooxmlschemas.google.com/" commentPostId="AAAA6-JuPxc"/>
      </p:ext>
    </p:extLst>
  </p:cm>
  <p:cm authorId="1" idx="1" dt="2023-09-27T12:25:53.520">
    <p:pos x="24" y="150"/>
    <p:text>Ja, Dachdecker:innen dämmen auch Dächer.</p:text>
    <p:extLst>
      <p:ext uri="{C676402C-5697-4E1C-873F-D02D1690AC5C}">
        <p15:threadingInfo timeZoneBias="0">
          <p15:parentCm authorId="0" idx="2"/>
        </p15:threadingInfo>
      </p:ext>
      <p:ext uri="http://customooxmlschemas.google.com/">
        <go:slidesCustomData xmlns:go="http://customooxmlschemas.google.com/" commentPostId="AAAA6-JuPx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4" y="702546"/>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479424" y="4347567"/>
            <a:ext cx="6145213" cy="518450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auindustrie.de/zahlen-fakten/bauwirtschaft-im-zahlenbild/energieverbrauch-im-baugewerbe" TargetMode="External"/><Relationship Id="rId3" Type="http://schemas.openxmlformats.org/officeDocument/2006/relationships/hyperlink" Target="https://www.umweltbundesamt.de/umweltatlas/bauen-wohnen/wirkungen-bauen/energieverbrauch-bauen/wie-viel-energie-wird-fuer-bauen-benoetigt" TargetMode="External"/><Relationship Id="rId4" Type="http://schemas.openxmlformats.org/officeDocument/2006/relationships/hyperlink" Target="https://www.umweltbundesamt.de/sites/default/files/medien/1968/publikationen/co2-emissionsfaktoren_fur_fossile_brennstoffe_korrektur.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tatis.de/DE/Themen/Gesellschaft-Umwelt/Umwelt/Abfallwirtschaft/Publikationen/Downloads-Abfallwirtschaft/abfallbilanz-pdf-5321001.pdf?__blob=publicationFile" TargetMode="External"/><Relationship Id="rId3" Type="http://schemas.openxmlformats.org/officeDocument/2006/relationships/hyperlink" Target="https://www.umweltbundesamt.de/sites/default/files/medien/publikation/long/4040.pdf" TargetMode="External"/><Relationship Id="rId4" Type="http://schemas.openxmlformats.org/officeDocument/2006/relationships/hyperlink" Target="https://kreislaufwirtschaft-bau.de/Download/Bericht-12.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wirtschaft-konsum/konsum-umwelt-zentrale-handlungsfelder#bedarfsfelder" TargetMode="External"/><Relationship Id="rId3" Type="http://schemas.openxmlformats.org/officeDocument/2006/relationships/hyperlink" Target="https://www.umweltbundesamt.de/themen/wirtschaft-konsum/konsum-umwelt-zentrale-handlungsfelder#bedarfsfelde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 Id="rId3" Type="http://schemas.openxmlformats.org/officeDocument/2006/relationships/hyperlink" Target="http://dpaq.de/fO8Dt" TargetMode="External"/><Relationship Id="rId4" Type="http://schemas.openxmlformats.org/officeDocument/2006/relationships/hyperlink" Target="https://www.destatis.de/DE/Themen/Gesellschaft-Umwelt/Umwelt/Abfallwirtschaft/_inhalt.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statista.com/statistik/daten/studie/587785/umfrage/produktion-von-dachziegeln-in-deutschland/#statisticContainer" TargetMode="External"/><Relationship Id="rId3" Type="http://schemas.openxmlformats.org/officeDocument/2006/relationships/hyperlink" Target="https://www.oeko.de/oekodoc/754/2008-218-de.pdf" TargetMode="External"/><Relationship Id="rId4" Type="http://schemas.openxmlformats.org/officeDocument/2006/relationships/hyperlink" Target="https://www.dach.de/aktuell/7-fragen-zu-baustoffen-fuers-dach-ziegel-schiefer-glaswolle-und-zink-12291/"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ffizienzhaus-online.de/materialien-zur-dacheindeckung/" TargetMode="External"/><Relationship Id="rId3" Type="http://schemas.openxmlformats.org/officeDocument/2006/relationships/hyperlink" Target="https://de.statista.com/statistik/daten/studie/1339621/umfrage/absatz-ausgewaehlter-dachmaterialen-in-deutschland/" TargetMode="External"/><Relationship Id="rId4" Type="http://schemas.openxmlformats.org/officeDocument/2006/relationships/hyperlink" Target="https://www.enev-online.eu/"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8:notes"/>
          <p:cNvSpPr/>
          <p:nvPr>
            <p:ph idx="2" type="sldImg"/>
          </p:nvPr>
        </p:nvSpPr>
        <p:spPr>
          <a:xfrm>
            <a:off x="479425" y="360363"/>
            <a:ext cx="6142038"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8:notes"/>
          <p:cNvSpPr txBox="1"/>
          <p:nvPr>
            <p:ph idx="1" type="body"/>
          </p:nvPr>
        </p:nvSpPr>
        <p:spPr>
          <a:xfrm>
            <a:off x="311149" y="4164184"/>
            <a:ext cx="6480175" cy="578309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77" name="Google Shape;77;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b80a665ea_0_1:notes"/>
          <p:cNvSpPr/>
          <p:nvPr>
            <p:ph idx="2" type="sldImg"/>
          </p:nvPr>
        </p:nvSpPr>
        <p:spPr>
          <a:xfrm>
            <a:off x="479425" y="3603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27b80a665ea_0_1:notes"/>
          <p:cNvSpPr txBox="1"/>
          <p:nvPr>
            <p:ph idx="1" type="body"/>
          </p:nvPr>
        </p:nvSpPr>
        <p:spPr>
          <a:xfrm>
            <a:off x="311149" y="4032752"/>
            <a:ext cx="6480300" cy="518816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Font typeface="Arial"/>
              <a:buNone/>
            </a:pPr>
            <a:r>
              <a:rPr b="1" lang="de-DE" sz="1050"/>
              <a:t>Beschreibung</a:t>
            </a:r>
            <a:endParaRPr b="1" sz="1050"/>
          </a:p>
          <a:p>
            <a:pPr indent="0" lvl="0" marL="0" rtl="0" algn="l">
              <a:lnSpc>
                <a:spcPct val="100000"/>
              </a:lnSpc>
              <a:spcBef>
                <a:spcPts val="0"/>
              </a:spcBef>
              <a:spcAft>
                <a:spcPts val="0"/>
              </a:spcAft>
              <a:buSzPts val="1400"/>
              <a:buNone/>
            </a:pPr>
            <a:r>
              <a:rPr lang="de-DE" sz="1050"/>
              <a:t>Insgesamt belief sich die Energieverwendung im Baugewerbe im Jahr 2018 auf ca. 200.00 TJ. Mit fast der Hälfte davon war Diesel der überwiegend eingesetzte Energieträger. Es folgen mit gut einem Viertel sonstige Mineralölprodukte. Elektrischer Strom und Gase wurden zu je 7% eingesetzt; leichtes Heizöl zu 4,8 % und Ottokraftstoffe zu 2,4 %. Nur ein geringer Anteil von 2,4% wird aus erneuerbaren Energien in Form von Biokraftstoffen  genutzt (UBA 2022b, Hauptverband der Deutschen Bauindustrie 2022).</a:t>
            </a:r>
            <a:endParaRPr sz="1050"/>
          </a:p>
          <a:p>
            <a:pPr indent="0" lvl="0" marL="0" rtl="0" algn="l">
              <a:lnSpc>
                <a:spcPct val="100000"/>
              </a:lnSpc>
              <a:spcBef>
                <a:spcPts val="0"/>
              </a:spcBef>
              <a:spcAft>
                <a:spcPts val="0"/>
              </a:spcAft>
              <a:buSzPts val="1400"/>
              <a:buNone/>
            </a:pPr>
            <a:r>
              <a:rPr lang="de-DE" sz="1050"/>
              <a:t>Mit der vorliegenden Aufgabe sollen die Auszubildenden die verschiedenen Energieträger kennenlernen, die im Baugewerbe zum Einsatz kommen. Um den Nachhaltigkeitsbezug zum eigenen beruflichen Handeln im Ausbildungsbetrieb herzustellen, sollen die Auszubildenden reflektieren, welche Arten von Energieträgern auf der Baustelle eingesetzt werden und in welcher Menge die unterschiedlichen Energieträger zum Einsatz kommen. Um den Beitrag der eingesetzten Energieträger zum Klimawandel sichtbar zu machen, sind auf der Folie die Emissionsfaktoren für CO</a:t>
            </a:r>
            <a:r>
              <a:rPr baseline="-25000" lang="de-DE" sz="1050"/>
              <a:t>2</a:t>
            </a:r>
            <a:r>
              <a:rPr lang="de-DE" sz="1050"/>
              <a:t> der jeweiligen Energieträger in Form einer Tabelle ergänzt worden. Dies soll den Auszubildenden einen Vergleich der Klimawirksamkeit unterschiedlicher Energieträger ermöglichen. Zudem sind der Tabelle auch die CO</a:t>
            </a:r>
            <a:r>
              <a:rPr baseline="-25000" lang="de-DE" sz="1050"/>
              <a:t>2</a:t>
            </a:r>
            <a:r>
              <a:rPr lang="de-DE" sz="1050"/>
              <a:t>-Emissionsfaktoren biogener Kraftstoffe zu entnehmen. Mit deren Hilfe soll den Auszubildenden Alternativen zu fossilen Kraftstoffen und deren verminderte Klimawirkung aufgezeigt werden. </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b="1" sz="1050"/>
          </a:p>
          <a:p>
            <a:pPr indent="-171450" lvl="0" marL="171450" rtl="0" algn="l">
              <a:lnSpc>
                <a:spcPct val="100000"/>
              </a:lnSpc>
              <a:spcBef>
                <a:spcPts val="0"/>
              </a:spcBef>
              <a:spcAft>
                <a:spcPts val="0"/>
              </a:spcAft>
              <a:buClr>
                <a:schemeClr val="dk1"/>
              </a:buClr>
              <a:buSzPts val="1260"/>
              <a:buChar char="•"/>
            </a:pPr>
            <a:r>
              <a:rPr lang="de-DE" sz="1050"/>
              <a:t>Erfassen Sie die Art und die Menge an Energieträger die auf Ihrer Baustelle an einem typischen Tag eingesetzt werden </a:t>
            </a:r>
            <a:endParaRPr sz="1050"/>
          </a:p>
          <a:p>
            <a:pPr indent="-171450" lvl="0" marL="171450" rtl="0" algn="l">
              <a:lnSpc>
                <a:spcPct val="100000"/>
              </a:lnSpc>
              <a:spcBef>
                <a:spcPts val="0"/>
              </a:spcBef>
              <a:spcAft>
                <a:spcPts val="0"/>
              </a:spcAft>
              <a:buClr>
                <a:schemeClr val="dk1"/>
              </a:buClr>
              <a:buSzPts val="1260"/>
              <a:buChar char="•"/>
            </a:pPr>
            <a:r>
              <a:rPr lang="de-DE" sz="1050"/>
              <a:t>Berechnen Sie die THG-Emissionen welche durch die eingesetzte Art und Menge an Energieträger freigesetzt werden </a:t>
            </a:r>
            <a:endParaRPr sz="1050"/>
          </a:p>
          <a:p>
            <a:pPr indent="-171450" lvl="0" marL="171450" rtl="0" algn="l">
              <a:lnSpc>
                <a:spcPct val="100000"/>
              </a:lnSpc>
              <a:spcBef>
                <a:spcPts val="0"/>
              </a:spcBef>
              <a:spcAft>
                <a:spcPts val="0"/>
              </a:spcAft>
              <a:buClr>
                <a:schemeClr val="dk1"/>
              </a:buClr>
              <a:buSzPts val="1260"/>
              <a:buChar char="•"/>
            </a:pPr>
            <a:r>
              <a:rPr lang="de-DE" sz="1050"/>
              <a:t>Berechnen Sie wieviel THG -Emissionen sich vermeiden ließen, wenn Biodiesel statt Diesel und Bioethanol anstelle von Ottokraftstoffen eingesetzt würde  </a:t>
            </a:r>
            <a:endParaRPr sz="1050"/>
          </a:p>
          <a:p>
            <a:pPr indent="0" lvl="0" marL="0" rtl="0" algn="l">
              <a:lnSpc>
                <a:spcPct val="100000"/>
              </a:lnSpc>
              <a:spcBef>
                <a:spcPts val="0"/>
              </a:spcBef>
              <a:spcAft>
                <a:spcPts val="0"/>
              </a:spcAft>
              <a:buClr>
                <a:schemeClr val="dk1"/>
              </a:buClr>
              <a:buSzPts val="1100"/>
              <a:buFont typeface="Arial"/>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71450" lvl="0" marL="171450" rtl="0" algn="l">
              <a:lnSpc>
                <a:spcPct val="100000"/>
              </a:lnSpc>
              <a:spcBef>
                <a:spcPts val="0"/>
              </a:spcBef>
              <a:spcAft>
                <a:spcPts val="0"/>
              </a:spcAft>
              <a:buClr>
                <a:schemeClr val="dk1"/>
              </a:buClr>
              <a:buSzPts val="800"/>
              <a:buFont typeface="Arial"/>
              <a:buChar char="•"/>
            </a:pPr>
            <a:r>
              <a:rPr lang="de-DE" sz="800"/>
              <a:t>Hauptverband der Deutschen Bauindustrie e.V. (Hrsg.) (2022) Petra Kraus: Energieverbrauch im Baugewerbe. Berlin, 17.05.2022. Online: </a:t>
            </a:r>
            <a:r>
              <a:rPr lang="de-DE" sz="800" u="sng">
                <a:solidFill>
                  <a:schemeClr val="hlink"/>
                </a:solidFill>
                <a:hlinkClick r:id="rId2"/>
              </a:rPr>
              <a:t>https://www.bauindustrie.de/zahlen-fakten/bauwirtschaft-im-zahlenbild/energieverbrauch-im-baugewerbe</a:t>
            </a:r>
            <a:r>
              <a:rPr lang="de-DE" sz="800"/>
              <a:t>  </a:t>
            </a:r>
            <a:endParaRPr sz="800"/>
          </a:p>
          <a:p>
            <a:pPr indent="-171450" lvl="0" marL="171450" rtl="0" algn="l">
              <a:lnSpc>
                <a:spcPct val="100000"/>
              </a:lnSpc>
              <a:spcBef>
                <a:spcPts val="0"/>
              </a:spcBef>
              <a:spcAft>
                <a:spcPts val="0"/>
              </a:spcAft>
              <a:buClr>
                <a:schemeClr val="dk1"/>
              </a:buClr>
              <a:buSzPts val="800"/>
              <a:buFont typeface="Arial"/>
              <a:buChar char="•"/>
            </a:pPr>
            <a:r>
              <a:rPr lang="de-DE" sz="800"/>
              <a:t>UBA -Umweltbundesamt (2022b): Wie viel Energie wird für Bauen benötigt? Bauarbeiten - Verwendung Energie nach Energieträgern 2000 - 2018. Online: </a:t>
            </a:r>
            <a:r>
              <a:rPr lang="de-DE" sz="800" u="sng">
                <a:solidFill>
                  <a:schemeClr val="hlink"/>
                </a:solidFill>
                <a:hlinkClick r:id="rId3"/>
              </a:rPr>
              <a:t>https://www.umweltbundesamt.de/umweltatlas/bauen-wohnen/wirkungen-bauen/energieverbrauch-bauen/wie-viel-energie-wird-fuer-bauen-benoetigt</a:t>
            </a:r>
            <a:r>
              <a:rPr lang="de-DE" sz="800"/>
              <a:t> </a:t>
            </a:r>
            <a:endParaRPr sz="800"/>
          </a:p>
          <a:p>
            <a:pPr indent="-171450" lvl="0" marL="171450" rtl="0" algn="l">
              <a:lnSpc>
                <a:spcPct val="100000"/>
              </a:lnSpc>
              <a:spcBef>
                <a:spcPts val="0"/>
              </a:spcBef>
              <a:spcAft>
                <a:spcPts val="0"/>
              </a:spcAft>
              <a:buClr>
                <a:schemeClr val="dk1"/>
              </a:buClr>
              <a:buSzPts val="800"/>
              <a:buFont typeface="Arial"/>
              <a:buChar char="•"/>
            </a:pPr>
            <a:r>
              <a:rPr lang="de-DE" sz="800"/>
              <a:t>UBA-Umweltbundesamt  (Hrsg.) (2016): Juhrich, Kristina (2016): CO</a:t>
            </a:r>
            <a:r>
              <a:rPr baseline="-25000" lang="de-DE" sz="800"/>
              <a:t>2</a:t>
            </a:r>
            <a:r>
              <a:rPr lang="de-DE" sz="800"/>
              <a:t>-Emissionsfaktoren für fossile Brennstoffe Umweltbundesamt. Fachgebiet Emissionssituation (I 2.6) Dessau-Roßlau, Juni 2016. Online: </a:t>
            </a:r>
            <a:r>
              <a:rPr lang="de-DE" sz="800" u="sng">
                <a:solidFill>
                  <a:schemeClr val="hlink"/>
                </a:solidFill>
                <a:hlinkClick r:id="rId4"/>
              </a:rPr>
              <a:t>https://www.umweltbundesamt.de/sites/default/files/medien/1968/publikationen/co2-emissionsfaktoren_fur_fossile_brennstoffe_korrektur.pdf</a:t>
            </a:r>
            <a:r>
              <a:rPr lang="de-DE" sz="800"/>
              <a:t> </a:t>
            </a:r>
            <a:endParaRPr sz="800"/>
          </a:p>
        </p:txBody>
      </p:sp>
      <p:sp>
        <p:nvSpPr>
          <p:cNvPr id="248" name="Google Shape;248;g27b80a665ea_0_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39837b6ed7_0_83:notes"/>
          <p:cNvSpPr/>
          <p:nvPr>
            <p:ph idx="2" type="sldImg"/>
          </p:nvPr>
        </p:nvSpPr>
        <p:spPr>
          <a:xfrm>
            <a:off x="479425" y="360363"/>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39837b6ed7_0_83:notes"/>
          <p:cNvSpPr txBox="1"/>
          <p:nvPr>
            <p:ph idx="1" type="body"/>
          </p:nvPr>
        </p:nvSpPr>
        <p:spPr>
          <a:xfrm>
            <a:off x="311150" y="3897413"/>
            <a:ext cx="6480300" cy="598348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Font typeface="Arial"/>
              <a:buNone/>
            </a:pPr>
            <a:r>
              <a:rPr b="1" lang="de-DE" sz="1050"/>
              <a:t>Beschreibung</a:t>
            </a:r>
            <a:endParaRPr b="1" sz="1050"/>
          </a:p>
          <a:p>
            <a:pPr indent="0" lvl="0" marL="0" rtl="0" algn="l">
              <a:lnSpc>
                <a:spcPct val="100000"/>
              </a:lnSpc>
              <a:spcBef>
                <a:spcPts val="0"/>
              </a:spcBef>
              <a:spcAft>
                <a:spcPts val="0"/>
              </a:spcAft>
              <a:buSzPts val="1800"/>
              <a:buNone/>
            </a:pPr>
            <a:r>
              <a:rPr lang="de-DE" sz="1000"/>
              <a:t>Bau- und Abbruchabfälle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oder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(bbs 2021b). Trotz dieser guten Verwertungsmöglichkeiten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Rezyklate. Daher sind selektive Rückbau- und Abbruchverfahren, bei denen die Baustofffraktionen bereits an der Abbruchstelle getrennt und Schadstoffe ausgeschleust werden, von zentraler Bedeutung. (UBA 2010). </a:t>
            </a:r>
            <a:endParaRPr sz="1000"/>
          </a:p>
          <a:p>
            <a:pPr indent="0" lvl="0" marL="0" rtl="0" algn="l">
              <a:lnSpc>
                <a:spcPct val="100000"/>
              </a:lnSpc>
              <a:spcBef>
                <a:spcPts val="0"/>
              </a:spcBef>
              <a:spcAft>
                <a:spcPts val="0"/>
              </a:spcAft>
              <a:buSzPts val="1800"/>
              <a:buNone/>
            </a:pPr>
            <a:r>
              <a:rPr lang="de-DE" sz="1000"/>
              <a:t>Mit der vorliegenden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a:p>
          <a:p>
            <a:pPr indent="0" lvl="0" marL="0" rtl="0" algn="l">
              <a:lnSpc>
                <a:spcPct val="100000"/>
              </a:lnSpc>
              <a:spcBef>
                <a:spcPts val="0"/>
              </a:spcBef>
              <a:spcAft>
                <a:spcPts val="0"/>
              </a:spcAft>
              <a:buSzPts val="18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b="1" sz="1050"/>
          </a:p>
          <a:p>
            <a:pPr indent="0" lvl="0" marL="0" rtl="0" algn="l">
              <a:lnSpc>
                <a:spcPct val="100000"/>
              </a:lnSpc>
              <a:spcBef>
                <a:spcPts val="0"/>
              </a:spcBef>
              <a:spcAft>
                <a:spcPts val="0"/>
              </a:spcAft>
              <a:buSzPts val="1400"/>
              <a:buNone/>
            </a:pPr>
            <a:r>
              <a:rPr lang="de-DE" sz="1050"/>
              <a:t>Recherchieren Sie</a:t>
            </a:r>
            <a:endParaRPr/>
          </a:p>
          <a:p>
            <a:pPr indent="-171450" lvl="0" marL="171450" rtl="0" algn="l">
              <a:lnSpc>
                <a:spcPct val="100000"/>
              </a:lnSpc>
              <a:spcBef>
                <a:spcPts val="0"/>
              </a:spcBef>
              <a:spcAft>
                <a:spcPts val="0"/>
              </a:spcAft>
              <a:buSzPts val="1400"/>
              <a:buFont typeface="Arial"/>
              <a:buChar char="•"/>
            </a:pPr>
            <a:r>
              <a:rPr lang="de-DE" sz="1050"/>
              <a:t>welche Bauabfälle fallen auf der Baustelle an?</a:t>
            </a:r>
            <a:endParaRPr/>
          </a:p>
          <a:p>
            <a:pPr indent="-171450" lvl="0" marL="171450" rtl="0" algn="l">
              <a:lnSpc>
                <a:spcPct val="100000"/>
              </a:lnSpc>
              <a:spcBef>
                <a:spcPts val="0"/>
              </a:spcBef>
              <a:spcAft>
                <a:spcPts val="0"/>
              </a:spcAft>
              <a:buSzPts val="1400"/>
              <a:buFont typeface="Arial"/>
              <a:buChar char="•"/>
            </a:pPr>
            <a:r>
              <a:rPr lang="de-DE" sz="1050"/>
              <a:t>In welchen Mengen fallen sie an?</a:t>
            </a:r>
            <a:endParaRPr/>
          </a:p>
          <a:p>
            <a:pPr indent="-171450" lvl="0" marL="171450" rtl="0" algn="l">
              <a:lnSpc>
                <a:spcPct val="100000"/>
              </a:lnSpc>
              <a:spcBef>
                <a:spcPts val="0"/>
              </a:spcBef>
              <a:spcAft>
                <a:spcPts val="0"/>
              </a:spcAft>
              <a:buSzPts val="1400"/>
              <a:buFont typeface="Arial"/>
              <a:buChar char="•"/>
            </a:pPr>
            <a:r>
              <a:rPr lang="de-DE" sz="1050"/>
              <a:t>Wo bleiben die anfallenden Bauabfälle?</a:t>
            </a:r>
            <a:endParaRPr sz="1050"/>
          </a:p>
          <a:p>
            <a:pPr indent="0" lvl="0" marL="0" rtl="0" algn="l">
              <a:lnSpc>
                <a:spcPct val="100000"/>
              </a:lnSpc>
              <a:spcBef>
                <a:spcPts val="0"/>
              </a:spcBef>
              <a:spcAft>
                <a:spcPts val="0"/>
              </a:spcAft>
              <a:buSzPts val="1800"/>
              <a:buNone/>
            </a:pPr>
            <a:r>
              <a:t/>
            </a:r>
            <a:endParaRPr sz="1050"/>
          </a:p>
          <a:p>
            <a:pPr indent="0" lvl="0" marL="0" rtl="0" algn="l">
              <a:lnSpc>
                <a:spcPct val="100000"/>
              </a:lnSpc>
              <a:spcBef>
                <a:spcPts val="0"/>
              </a:spcBef>
              <a:spcAft>
                <a:spcPts val="0"/>
              </a:spcAft>
              <a:buSzPts val="900"/>
              <a:buNone/>
            </a:pPr>
            <a:r>
              <a:rPr b="1" lang="de-DE" sz="900"/>
              <a:t>Quellen:</a:t>
            </a:r>
            <a:endParaRPr b="1" sz="900"/>
          </a:p>
          <a:p>
            <a:pPr indent="-171450" lvl="0" marL="171450" rtl="0" algn="l">
              <a:lnSpc>
                <a:spcPct val="100000"/>
              </a:lnSpc>
              <a:spcBef>
                <a:spcPts val="0"/>
              </a:spcBef>
              <a:spcAft>
                <a:spcPts val="0"/>
              </a:spcAft>
              <a:buClr>
                <a:schemeClr val="dk1"/>
              </a:buClr>
              <a:buSzPts val="800"/>
              <a:buFont typeface="Arial"/>
              <a:buChar char="•"/>
            </a:pPr>
            <a:r>
              <a:rPr lang="de-DE" sz="800"/>
              <a:t>DESTATIS-Statistisches Bundesamt (2022b): Abfallbilanz 2020. Online: </a:t>
            </a:r>
            <a:r>
              <a:rPr lang="de-DE" sz="800" u="sng">
                <a:solidFill>
                  <a:schemeClr val="hlink"/>
                </a:solidFill>
                <a:hlinkClick r:id="rId2"/>
              </a:rPr>
              <a:t>https://www.destatis.de/DE/Themen/Gesellschaft-Umwelt/Umwelt/Abfallwirtschaft/Publikationen/Downloads-Abfallwirtschaft/abfallbilanz-pdf-5321001.pdf?__blob=publicationFile</a:t>
            </a:r>
            <a:r>
              <a:rPr lang="de-DE" sz="800"/>
              <a:t> </a:t>
            </a:r>
            <a:endParaRPr sz="800"/>
          </a:p>
          <a:p>
            <a:pPr indent="-171450" lvl="0" marL="171450" rtl="0" algn="l">
              <a:lnSpc>
                <a:spcPct val="100000"/>
              </a:lnSpc>
              <a:spcBef>
                <a:spcPts val="0"/>
              </a:spcBef>
              <a:spcAft>
                <a:spcPts val="0"/>
              </a:spcAft>
              <a:buClr>
                <a:schemeClr val="dk1"/>
              </a:buClr>
              <a:buSzPts val="800"/>
              <a:buFont typeface="Arial"/>
              <a:buChar char="•"/>
            </a:pPr>
            <a:r>
              <a:rPr lang="de-DE" sz="800"/>
              <a:t>UBA (2010): Georg Schiller, Clemens Deilmann, Karin Gruhler,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800" u="sng">
                <a:solidFill>
                  <a:schemeClr val="hlink"/>
                </a:solidFill>
                <a:hlinkClick r:id="rId3"/>
              </a:rPr>
              <a:t>https://www.umweltbundesamt.de/sites/default/files/medien/publikation/long/4040.pdf</a:t>
            </a:r>
            <a:r>
              <a:rPr lang="de-DE" sz="800"/>
              <a:t> </a:t>
            </a:r>
            <a:endParaRPr sz="800"/>
          </a:p>
          <a:p>
            <a:pPr indent="-171450" lvl="0" marL="171450" rtl="0" algn="l">
              <a:lnSpc>
                <a:spcPct val="100000"/>
              </a:lnSpc>
              <a:spcBef>
                <a:spcPts val="0"/>
              </a:spcBef>
              <a:spcAft>
                <a:spcPts val="0"/>
              </a:spcAft>
              <a:buClr>
                <a:schemeClr val="dk1"/>
              </a:buClr>
              <a:buSzPts val="800"/>
              <a:buFont typeface="Arial"/>
              <a:buChar char="•"/>
            </a:pPr>
            <a:r>
              <a:rPr lang="de-DE" sz="800"/>
              <a:t>bbs (2021b): Initiative Kreislaufwirtschaft Bau Bundesverband Baustoffe–Steine und Erden (Hrsg.)(2021): Mineralische Bauabfälle. Monitoring 2018 - Bericht zum Aufkommen und zum Verbleib mineralischer Bauabfälle. Online: </a:t>
            </a:r>
            <a:r>
              <a:rPr lang="de-DE" sz="800" u="sng">
                <a:solidFill>
                  <a:schemeClr val="hlink"/>
                </a:solidFill>
                <a:hlinkClick r:id="rId4"/>
              </a:rPr>
              <a:t>https://kreislaufwirtschaft-bau.de/Download/Bericht-12.pdf</a:t>
            </a:r>
            <a:r>
              <a:rPr lang="de-DE" sz="800"/>
              <a:t> </a:t>
            </a:r>
            <a:endParaRPr sz="800"/>
          </a:p>
          <a:p>
            <a:pPr indent="0" lvl="0" marL="0" rtl="0" algn="l">
              <a:lnSpc>
                <a:spcPct val="100000"/>
              </a:lnSpc>
              <a:spcBef>
                <a:spcPts val="0"/>
              </a:spcBef>
              <a:spcAft>
                <a:spcPts val="0"/>
              </a:spcAft>
              <a:buSzPts val="1400"/>
              <a:buNone/>
            </a:pPr>
            <a:r>
              <a:t/>
            </a:r>
            <a:endParaRPr sz="800"/>
          </a:p>
          <a:p>
            <a:pPr indent="0" lvl="0" marL="0" rtl="0" algn="l">
              <a:lnSpc>
                <a:spcPct val="100000"/>
              </a:lnSpc>
              <a:spcBef>
                <a:spcPts val="0"/>
              </a:spcBef>
              <a:spcAft>
                <a:spcPts val="0"/>
              </a:spcAft>
              <a:buSzPts val="1400"/>
              <a:buNone/>
            </a:pPr>
            <a:r>
              <a:t/>
            </a:r>
            <a:endParaRPr sz="800"/>
          </a:p>
          <a:p>
            <a:pPr indent="0" lvl="0" marL="0" rtl="0" algn="l">
              <a:lnSpc>
                <a:spcPct val="100000"/>
              </a:lnSpc>
              <a:spcBef>
                <a:spcPts val="0"/>
              </a:spcBef>
              <a:spcAft>
                <a:spcPts val="0"/>
              </a:spcAft>
              <a:buSzPts val="1800"/>
              <a:buNone/>
            </a:pPr>
            <a:r>
              <a:t/>
            </a:r>
            <a:endParaRPr sz="1050"/>
          </a:p>
          <a:p>
            <a:pPr indent="0" lvl="0" marL="0" rtl="0" algn="l">
              <a:lnSpc>
                <a:spcPct val="100000"/>
              </a:lnSpc>
              <a:spcBef>
                <a:spcPts val="0"/>
              </a:spcBef>
              <a:spcAft>
                <a:spcPts val="0"/>
              </a:spcAft>
              <a:buSzPts val="1800"/>
              <a:buNone/>
            </a:pPr>
            <a:r>
              <a:t/>
            </a:r>
            <a:endParaRPr sz="1050"/>
          </a:p>
          <a:p>
            <a:pPr indent="0" lvl="0" marL="0" rtl="0" algn="l">
              <a:lnSpc>
                <a:spcPct val="100000"/>
              </a:lnSpc>
              <a:spcBef>
                <a:spcPts val="0"/>
              </a:spcBef>
              <a:spcAft>
                <a:spcPts val="0"/>
              </a:spcAft>
              <a:buSzPts val="1800"/>
              <a:buNone/>
            </a:pPr>
            <a:r>
              <a:t/>
            </a:r>
            <a:endParaRPr sz="1050"/>
          </a:p>
          <a:p>
            <a:pPr indent="0" lvl="0" marL="0" rtl="0" algn="l">
              <a:lnSpc>
                <a:spcPct val="100000"/>
              </a:lnSpc>
              <a:spcBef>
                <a:spcPts val="0"/>
              </a:spcBef>
              <a:spcAft>
                <a:spcPts val="0"/>
              </a:spcAft>
              <a:buSzPts val="1800"/>
              <a:buNone/>
            </a:pPr>
            <a:r>
              <a:t/>
            </a:r>
            <a:endParaRPr sz="1050"/>
          </a:p>
          <a:p>
            <a:pPr indent="0" lvl="0" marL="0" rtl="0" algn="l">
              <a:lnSpc>
                <a:spcPct val="100000"/>
              </a:lnSpc>
              <a:spcBef>
                <a:spcPts val="0"/>
              </a:spcBef>
              <a:spcAft>
                <a:spcPts val="0"/>
              </a:spcAft>
              <a:buClr>
                <a:schemeClr val="dk1"/>
              </a:buClr>
              <a:buSzPts val="1800"/>
              <a:buFont typeface="Arial"/>
              <a:buNone/>
            </a:pPr>
            <a:r>
              <a:t/>
            </a:r>
            <a:endParaRPr sz="800"/>
          </a:p>
        </p:txBody>
      </p:sp>
      <p:sp>
        <p:nvSpPr>
          <p:cNvPr id="261" name="Google Shape;261;g239837b6ed7_0_8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8be3adea33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28be3adea33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479425" y="360363"/>
            <a:ext cx="6142038"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311149" y="4096894"/>
            <a:ext cx="6480175" cy="559405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sz="1200"/>
              <a:t>Der Klimawandel wird zum größten Teil direkt durch die Verbrennung fossiler Energieträger wie Kohle, Öl und Gas hervorgebracht. Wenn wir einen Blick auf unser Leben werfen und bilanzieren, welche Teilbereiche für die Emissionen von Treibhausgasen (Summiert in CO</a:t>
            </a:r>
            <a:r>
              <a:rPr baseline="-25000" lang="de-DE" sz="1200"/>
              <a:t>2</a:t>
            </a:r>
            <a:r>
              <a:rPr lang="de-DE" sz="1200"/>
              <a:t>-Äkquivalenten)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sz="1200"/>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sz="1200"/>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sz="1200"/>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sz="1200"/>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101600" lvl="0" marL="171450" rtl="0" algn="l">
              <a:lnSpc>
                <a:spcPct val="100000"/>
              </a:lnSpc>
              <a:spcBef>
                <a:spcPts val="0"/>
              </a:spcBef>
              <a:spcAft>
                <a:spcPts val="0"/>
              </a:spcAft>
              <a:buSzPts val="1100"/>
              <a:buFont typeface="Arial"/>
              <a:buNone/>
            </a:pPr>
            <a:r>
              <a:t/>
            </a:r>
            <a:endParaRPr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100"/>
              <a:buFont typeface="Arial"/>
              <a:buChar char="•"/>
            </a:pPr>
            <a:r>
              <a:rPr lang="de-DE" sz="1200"/>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sz="1200"/>
              <a:t>Was unternehmen Sie in Ihrem Betrieb, um CO</a:t>
            </a:r>
            <a:r>
              <a:rPr baseline="-25000" lang="de-DE" sz="1200"/>
              <a:t>2</a:t>
            </a:r>
            <a:r>
              <a:rPr lang="de-DE" sz="1200"/>
              <a:t>-Emissionen zu verringern?</a:t>
            </a:r>
            <a:endParaRPr/>
          </a:p>
          <a:p>
            <a:pPr indent="0" lvl="0" marL="0" rtl="0" algn="l">
              <a:lnSpc>
                <a:spcPct val="100000"/>
              </a:lnSpc>
              <a:spcBef>
                <a:spcPts val="0"/>
              </a:spcBef>
              <a:spcAft>
                <a:spcPts val="0"/>
              </a:spcAft>
              <a:buClr>
                <a:schemeClr val="dk1"/>
              </a:buClr>
              <a:buSzPts val="1100"/>
              <a:buNone/>
            </a:pPr>
            <a:r>
              <a:t/>
            </a:r>
            <a:endParaRPr sz="1200"/>
          </a:p>
          <a:p>
            <a:pPr indent="0" lvl="0" marL="0" rtl="0" algn="l">
              <a:lnSpc>
                <a:spcPct val="100000"/>
              </a:lnSpc>
              <a:spcBef>
                <a:spcPts val="0"/>
              </a:spcBef>
              <a:spcAft>
                <a:spcPts val="0"/>
              </a:spcAft>
              <a:buSzPts val="1400"/>
              <a:buNone/>
            </a:pPr>
            <a:r>
              <a:rPr b="1" lang="de-DE" sz="900"/>
              <a:t>Quellen:</a:t>
            </a:r>
            <a:endParaRPr b="1" sz="900"/>
          </a:p>
          <a:p>
            <a:pPr indent="-171450" lvl="0" marL="171450" rtl="0" algn="l">
              <a:lnSpc>
                <a:spcPct val="100000"/>
              </a:lnSpc>
              <a:spcBef>
                <a:spcPts val="0"/>
              </a:spcBef>
              <a:spcAft>
                <a:spcPts val="0"/>
              </a:spcAft>
              <a:buClr>
                <a:schemeClr val="dk1"/>
              </a:buClr>
              <a:buSzPts val="1100"/>
              <a:buChar char="•"/>
            </a:pPr>
            <a:r>
              <a:rPr lang="de-DE" sz="900"/>
              <a:t>Umweltbundesamt 2021: Konsum und Umwelt: Zentrale Handlungsfelder. Online:</a:t>
            </a:r>
            <a:r>
              <a:rPr lang="de-DE" sz="900">
                <a:solidFill>
                  <a:schemeClr val="hlink"/>
                </a:solidFill>
                <a:uFill>
                  <a:noFill/>
                </a:uFill>
                <a:hlinkClick r:id="rId2"/>
              </a:rPr>
              <a:t> </a:t>
            </a:r>
            <a:r>
              <a:rPr lang="de-DE" sz="900" u="sng">
                <a:solidFill>
                  <a:srgbClr val="0563C1"/>
                </a:solidFill>
                <a:hlinkClick r:id="rId3">
                  <a:extLst>
                    <a:ext uri="{A12FA001-AC4F-418D-AE19-62706E023703}">
                      <ahyp:hlinkClr val="tx"/>
                    </a:ext>
                  </a:extLst>
                </a:hlinkClick>
              </a:rPr>
              <a:t>https://www.umweltbundesamt.de/themen/wirtschaft-konsum/konsum-umwelt-zentrale-handlungsfelder#bedarfsfelder</a:t>
            </a:r>
            <a:endParaRPr/>
          </a:p>
        </p:txBody>
      </p:sp>
      <p:sp>
        <p:nvSpPr>
          <p:cNvPr id="89" name="Google Shape;89;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479425" y="3603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2:notes"/>
          <p:cNvSpPr txBox="1"/>
          <p:nvPr>
            <p:ph idx="1" type="body"/>
          </p:nvPr>
        </p:nvSpPr>
        <p:spPr>
          <a:xfrm>
            <a:off x="479425" y="3924000"/>
            <a:ext cx="6145213" cy="5131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a:t>Beschreibung </a:t>
            </a:r>
            <a:endParaRPr/>
          </a:p>
          <a:p>
            <a:pPr indent="0" lvl="0" marL="0" rtl="0" algn="l">
              <a:lnSpc>
                <a:spcPct val="100000"/>
              </a:lnSpc>
              <a:spcBef>
                <a:spcPts val="0"/>
              </a:spcBef>
              <a:spcAft>
                <a:spcPts val="0"/>
              </a:spcAft>
              <a:buClr>
                <a:schemeClr val="dk1"/>
              </a:buClr>
              <a:buSzPts val="1100"/>
              <a:buFont typeface="Arial"/>
              <a:buNone/>
            </a:pPr>
            <a:r>
              <a:rPr lang="de-DE"/>
              <a:t>Nachhaltige Ressourcennutzung. Earth Overshoot Day. Der Earth Overshoot Day markiert den Tag, an dem die Menschheit alle natürlichen Ressourcen, die die Erde innerhalb eines Jahres zur Verfügung stellen kann, aufgebraucht hat.</a:t>
            </a:r>
            <a:endParaRPr/>
          </a:p>
          <a:p>
            <a:pPr indent="0" lvl="0" marL="0" rtl="0" algn="l">
              <a:lnSpc>
                <a:spcPct val="100000"/>
              </a:lnSpc>
              <a:spcBef>
                <a:spcPts val="0"/>
              </a:spcBef>
              <a:spcAft>
                <a:spcPts val="0"/>
              </a:spcAft>
              <a:buSzPts val="1400"/>
              <a:buNone/>
            </a:pPr>
            <a:r>
              <a:rPr lang="de-DE"/>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a:p>
          <a:p>
            <a:pPr indent="0" lvl="0" marL="0" rtl="0" algn="l">
              <a:lnSpc>
                <a:spcPct val="100000"/>
              </a:lnSpc>
              <a:spcBef>
                <a:spcPts val="0"/>
              </a:spcBef>
              <a:spcAft>
                <a:spcPts val="0"/>
              </a:spcAft>
              <a:buSzPts val="1400"/>
              <a:buNone/>
            </a:pPr>
            <a:r>
              <a:rPr lang="de-DE"/>
              <a:t>German Overshoot Day</a:t>
            </a:r>
            <a:endParaRPr/>
          </a:p>
          <a:p>
            <a:pPr indent="0" lvl="0" marL="0" rtl="0" algn="l">
              <a:lnSpc>
                <a:spcPct val="100000"/>
              </a:lnSpc>
              <a:spcBef>
                <a:spcPts val="0"/>
              </a:spcBef>
              <a:spcAft>
                <a:spcPts val="0"/>
              </a:spcAft>
              <a:buSzPts val="1400"/>
              <a:buNone/>
            </a:pPr>
            <a:r>
              <a:rPr lang="de-DE"/>
              <a:t>Lebten alle wie die Menschen in Deutschland, bräuchte es drei Erden. Damit ist Deutschland schlecht auf die vorhersehbare Zukunft des Klimawandels und der Ressourcenknappheit vorbereitet, obwohl es viele Möglichkeiten gäbe, sich vorzubereiten. Die Footprint- und Biokapazitätstrends zeigen, dass Deutschland nicht bereit ist, seinen eigenen Wohlstand zu sichern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de-DE"/>
              <a:t>Aufgaben</a:t>
            </a:r>
            <a:endParaRPr/>
          </a:p>
          <a:p>
            <a:pPr indent="-171450" lvl="0" marL="171450" rtl="0" algn="l">
              <a:lnSpc>
                <a:spcPct val="100000"/>
              </a:lnSpc>
              <a:spcBef>
                <a:spcPts val="0"/>
              </a:spcBef>
              <a:spcAft>
                <a:spcPts val="0"/>
              </a:spcAft>
              <a:buSzPts val="1400"/>
              <a:buFont typeface="Arial"/>
              <a:buChar char="•"/>
            </a:pPr>
            <a:r>
              <a:rPr lang="de-DE"/>
              <a:t>Erklären Sie was der Earth Overshoot Day ist.</a:t>
            </a:r>
            <a:endParaRPr/>
          </a:p>
          <a:p>
            <a:pPr indent="-171450" lvl="0" marL="171450" rtl="0" algn="l">
              <a:lnSpc>
                <a:spcPct val="100000"/>
              </a:lnSpc>
              <a:spcBef>
                <a:spcPts val="0"/>
              </a:spcBef>
              <a:spcAft>
                <a:spcPts val="0"/>
              </a:spcAft>
              <a:buSzPts val="1400"/>
              <a:buFont typeface="Arial"/>
              <a:buChar char="•"/>
            </a:pPr>
            <a:r>
              <a:rPr lang="de-DE"/>
              <a:t>Auf welches Datum fällt der Earth Overshoot Day im Jahr 2023?</a:t>
            </a:r>
            <a:endParaRPr/>
          </a:p>
          <a:p>
            <a:pPr indent="-171450" lvl="0" marL="171450" rtl="0" algn="l">
              <a:lnSpc>
                <a:spcPct val="100000"/>
              </a:lnSpc>
              <a:spcBef>
                <a:spcPts val="0"/>
              </a:spcBef>
              <a:spcAft>
                <a:spcPts val="0"/>
              </a:spcAft>
              <a:buSzPts val="1400"/>
              <a:buFont typeface="Arial"/>
              <a:buChar char="•"/>
            </a:pPr>
            <a:r>
              <a:rPr lang="de-DE"/>
              <a:t>Auf welches Datum fällt der German  Overshoot Day im Jahr 2023?</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de-DE"/>
              <a:t>Quelle</a:t>
            </a:r>
            <a:endParaRPr b="1"/>
          </a:p>
          <a:p>
            <a:pPr indent="-171450" lvl="0" marL="171450" rtl="0" algn="l">
              <a:lnSpc>
                <a:spcPct val="100000"/>
              </a:lnSpc>
              <a:spcBef>
                <a:spcPts val="0"/>
              </a:spcBef>
              <a:spcAft>
                <a:spcPts val="0"/>
              </a:spcAft>
              <a:buSzPts val="1400"/>
              <a:buFont typeface="Arial"/>
              <a:buChar char="•"/>
            </a:pPr>
            <a:r>
              <a:rPr lang="de-DE"/>
              <a:t>Quelle: Earth overshoot day (2023): Earth Overshoot Day (Hrsg.): Country Overshoot Days. Global Footprint Network. CH-Geneva. Online: https://www.overshootday.org/newsroom/press-release-german-overshoot-day-2023-de/</a:t>
            </a:r>
            <a:endParaRPr/>
          </a:p>
        </p:txBody>
      </p:sp>
      <p:sp>
        <p:nvSpPr>
          <p:cNvPr id="121" name="Google Shape;121;p2:notes"/>
          <p:cNvSpPr txBox="1"/>
          <p:nvPr>
            <p:ph idx="12" type="sldNum"/>
          </p:nvPr>
        </p:nvSpPr>
        <p:spPr>
          <a:xfrm>
            <a:off x="4023991" y="9768000"/>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479425" y="3603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479425" y="3924000"/>
            <a:ext cx="6144399" cy="575144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a:t>
            </a:r>
            <a:endParaRPr/>
          </a:p>
          <a:p>
            <a:pPr indent="0" lvl="0" marL="0" rtl="0" algn="l">
              <a:lnSpc>
                <a:spcPct val="100000"/>
              </a:lnSpc>
              <a:spcBef>
                <a:spcPts val="0"/>
              </a:spcBef>
              <a:spcAft>
                <a:spcPts val="0"/>
              </a:spcAft>
              <a:buClr>
                <a:schemeClr val="dk1"/>
              </a:buClr>
              <a:buSzPts val="1800"/>
              <a:buNone/>
            </a:pPr>
            <a:r>
              <a:rPr lang="de-DE"/>
              <a:t>Ökologische Nachhaltigkeit des Bau- und Immobiliensektors. Zentrale Indikatoren des ökologischen Fußabdrucks des Bau- und Immobiliensektors</a:t>
            </a:r>
            <a:endParaRPr/>
          </a:p>
          <a:p>
            <a:pPr indent="0" lvl="0" marL="0" rtl="0" algn="l">
              <a:lnSpc>
                <a:spcPct val="100000"/>
              </a:lnSpc>
              <a:spcBef>
                <a:spcPts val="0"/>
              </a:spcBef>
              <a:spcAft>
                <a:spcPts val="0"/>
              </a:spcAft>
              <a:buClr>
                <a:schemeClr val="dk1"/>
              </a:buClr>
              <a:buSzPts val="1800"/>
              <a:buNone/>
            </a:pPr>
            <a:r>
              <a:t/>
            </a:r>
            <a:endParaRPr/>
          </a:p>
          <a:p>
            <a:pPr indent="0" lvl="0" marL="0" rtl="0" algn="l">
              <a:lnSpc>
                <a:spcPct val="100000"/>
              </a:lnSpc>
              <a:spcBef>
                <a:spcPts val="0"/>
              </a:spcBef>
              <a:spcAft>
                <a:spcPts val="0"/>
              </a:spcAft>
              <a:buClr>
                <a:schemeClr val="dk1"/>
              </a:buClr>
              <a:buSzPts val="1100"/>
              <a:buFont typeface="Arial"/>
              <a:buNone/>
            </a:pPr>
            <a:r>
              <a:rPr b="1" lang="de-DE"/>
              <a:t>Aufgabe</a:t>
            </a:r>
            <a:endParaRPr/>
          </a:p>
          <a:p>
            <a:pPr indent="-171450" lvl="0" marL="171450" rtl="0" algn="l">
              <a:lnSpc>
                <a:spcPct val="100000"/>
              </a:lnSpc>
              <a:spcBef>
                <a:spcPts val="0"/>
              </a:spcBef>
              <a:spcAft>
                <a:spcPts val="0"/>
              </a:spcAft>
              <a:buClr>
                <a:schemeClr val="dk1"/>
              </a:buClr>
              <a:buSzPts val="1212"/>
              <a:buFont typeface="Arial"/>
              <a:buChar char="•"/>
            </a:pPr>
            <a:r>
              <a:rPr lang="de-DE"/>
              <a:t>Für wieviel % der Treibhausgas-Emissionen ist die Baubranche verantwortlich?</a:t>
            </a:r>
            <a:endParaRPr/>
          </a:p>
          <a:p>
            <a:pPr indent="-171450" lvl="0" marL="171450" rtl="0" algn="l">
              <a:lnSpc>
                <a:spcPct val="100000"/>
              </a:lnSpc>
              <a:spcBef>
                <a:spcPts val="0"/>
              </a:spcBef>
              <a:spcAft>
                <a:spcPts val="0"/>
              </a:spcAft>
              <a:buClr>
                <a:schemeClr val="dk1"/>
              </a:buClr>
              <a:buSzPts val="1212"/>
              <a:buFont typeface="Arial"/>
              <a:buChar char="•"/>
            </a:pPr>
            <a:r>
              <a:rPr lang="de-DE"/>
              <a:t>Wieviel % der globalen Ressourcen werden durch die gebaute Umwelt verbraucht?</a:t>
            </a:r>
            <a:endParaRPr/>
          </a:p>
          <a:p>
            <a:pPr indent="-171450" lvl="0" marL="171450" rtl="0" algn="l">
              <a:lnSpc>
                <a:spcPct val="100000"/>
              </a:lnSpc>
              <a:spcBef>
                <a:spcPts val="0"/>
              </a:spcBef>
              <a:spcAft>
                <a:spcPts val="0"/>
              </a:spcAft>
              <a:buClr>
                <a:schemeClr val="dk1"/>
              </a:buClr>
              <a:buSzPts val="1212"/>
              <a:buFont typeface="Arial"/>
              <a:buChar char="•"/>
            </a:pPr>
            <a:r>
              <a:rPr lang="de-DE"/>
              <a:t>Wieviel % der Flächenveränderungen in Deutschland  entstehen durch die Baubranche?</a:t>
            </a:r>
            <a:endParaRPr/>
          </a:p>
          <a:p>
            <a:pPr indent="-171450" lvl="0" marL="171450" rtl="0" algn="l">
              <a:lnSpc>
                <a:spcPct val="100000"/>
              </a:lnSpc>
              <a:spcBef>
                <a:spcPts val="0"/>
              </a:spcBef>
              <a:spcAft>
                <a:spcPts val="0"/>
              </a:spcAft>
              <a:buClr>
                <a:schemeClr val="dk1"/>
              </a:buClr>
              <a:buSzPts val="1212"/>
              <a:buFont typeface="Arial"/>
              <a:buChar char="•"/>
            </a:pPr>
            <a:r>
              <a:rPr lang="de-DE"/>
              <a:t>Wieviel % des Abfallaufkommens in Deutschland sind Bau- und Abbruchabfälle?</a:t>
            </a:r>
            <a:endParaRPr/>
          </a:p>
          <a:p>
            <a:pPr indent="0" lvl="0" marL="0" rtl="0" algn="l">
              <a:lnSpc>
                <a:spcPct val="100000"/>
              </a:lnSpc>
              <a:spcBef>
                <a:spcPts val="0"/>
              </a:spcBef>
              <a:spcAft>
                <a:spcPts val="0"/>
              </a:spcAft>
              <a:buSzPts val="1400"/>
              <a:buNone/>
            </a:pPr>
            <a:r>
              <a:rPr lang="de-DE"/>
              <a:t>=&gt; 40% der Treibhausgase in Deutschland werden direkt oder indirekt durch die Baubrache freigesetzt (BBSR 2020)</a:t>
            </a:r>
            <a:endParaRPr/>
          </a:p>
          <a:p>
            <a:pPr indent="0" lvl="0" marL="0" rtl="0" algn="l">
              <a:lnSpc>
                <a:spcPct val="100000"/>
              </a:lnSpc>
              <a:spcBef>
                <a:spcPts val="0"/>
              </a:spcBef>
              <a:spcAft>
                <a:spcPts val="0"/>
              </a:spcAft>
              <a:buSzPts val="1400"/>
              <a:buNone/>
            </a:pPr>
            <a:r>
              <a:rPr lang="de-DE"/>
              <a:t>=&gt; 70% der Flächenveränderungen in Deutschland entstehen durch die Baubranche (DtST2021)</a:t>
            </a:r>
            <a:endParaRPr/>
          </a:p>
          <a:p>
            <a:pPr indent="0" lvl="0" marL="0" rtl="0" algn="l">
              <a:lnSpc>
                <a:spcPct val="100000"/>
              </a:lnSpc>
              <a:spcBef>
                <a:spcPts val="0"/>
              </a:spcBef>
              <a:spcAft>
                <a:spcPts val="0"/>
              </a:spcAft>
              <a:buClr>
                <a:schemeClr val="dk1"/>
              </a:buClr>
              <a:buSzPts val="1100"/>
              <a:buFont typeface="Arial"/>
              <a:buNone/>
            </a:pPr>
            <a:r>
              <a:rPr lang="de-DE"/>
              <a:t>=&gt; 1/3 der globalen Ressourcen werden durch die gebaute Umwelt verbraucht (GAfBC2019)</a:t>
            </a:r>
            <a:endParaRPr/>
          </a:p>
          <a:p>
            <a:pPr indent="0" lvl="0" marL="0" rtl="0" algn="l">
              <a:lnSpc>
                <a:spcPct val="100000"/>
              </a:lnSpc>
              <a:spcBef>
                <a:spcPts val="0"/>
              </a:spcBef>
              <a:spcAft>
                <a:spcPts val="0"/>
              </a:spcAft>
              <a:buSzPts val="1400"/>
              <a:buNone/>
            </a:pPr>
            <a:r>
              <a:rPr lang="de-DE"/>
              <a:t>=&gt; 55% des Abfallaufkommens in Deutschland wird durch Bau- und Abbruchabfälle verursacht  (Desatis 2022)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de-DE"/>
              <a:t>Quellen</a:t>
            </a:r>
            <a:endParaRPr b="1"/>
          </a:p>
          <a:p>
            <a:pPr indent="-177800" lvl="0" marL="177800" rtl="0" algn="l">
              <a:lnSpc>
                <a:spcPct val="100000"/>
              </a:lnSpc>
              <a:spcBef>
                <a:spcPts val="0"/>
              </a:spcBef>
              <a:spcAft>
                <a:spcPts val="0"/>
              </a:spcAft>
              <a:buSzPts val="1199"/>
              <a:buFont typeface="Arial"/>
              <a:buChar char="•"/>
            </a:pPr>
            <a:r>
              <a:rPr lang="de-DE" sz="1100"/>
              <a:t>BBSR 2020: BBSR- Bundesinstitut für Bau-, Stadt- und Raumforschung (2020) (Hrsg.): Umweltfußabdruck von Gebäuden in Deutschland– Kurzstudie zu sektorübergreifenden Wirkungen des Handlungsfelds „Errichtung und Nutzung von Hochbauten“ auf Klima und Umwelt. Online: </a:t>
            </a:r>
            <a:r>
              <a:rPr lang="de-DE" sz="1100" u="sng">
                <a:solidFill>
                  <a:schemeClr val="hlink"/>
                </a:solidFill>
                <a:hlinkClick r:id="rId2"/>
              </a:rPr>
              <a:t>https://www.bbsr.bund.de/BBSR/DE/veroeffentlichungen/bbsr-online/2020/bbsr-online-17-2020-dl.pdf?__blob=publicationFile&amp;v=3</a:t>
            </a:r>
            <a:endParaRPr sz="1100"/>
          </a:p>
          <a:p>
            <a:pPr indent="-177800" lvl="0" marL="177800" rtl="0" algn="l">
              <a:lnSpc>
                <a:spcPct val="100000"/>
              </a:lnSpc>
              <a:spcBef>
                <a:spcPts val="0"/>
              </a:spcBef>
              <a:spcAft>
                <a:spcPts val="0"/>
              </a:spcAft>
              <a:buSzPts val="1199"/>
              <a:buFont typeface="Arial"/>
              <a:buChar char="•"/>
            </a:pPr>
            <a:r>
              <a:rPr lang="de-DE" sz="1100"/>
              <a:t>DtST 2021: Deutscher Städtetag, 2021 (Hrsg.): Nachhaltiges und suffizientes Bauen in den Städten. Online: </a:t>
            </a:r>
            <a:r>
              <a:rPr lang="de-DE" sz="1100" u="sng">
                <a:solidFill>
                  <a:schemeClr val="hlink"/>
                </a:solidFill>
                <a:hlinkClick r:id="rId3"/>
              </a:rPr>
              <a:t>http://dpaq.de/fO8Dt</a:t>
            </a:r>
            <a:endParaRPr sz="1100"/>
          </a:p>
          <a:p>
            <a:pPr indent="-177800" lvl="0" marL="177800" rtl="0" algn="l">
              <a:lnSpc>
                <a:spcPct val="100000"/>
              </a:lnSpc>
              <a:spcBef>
                <a:spcPts val="0"/>
              </a:spcBef>
              <a:spcAft>
                <a:spcPts val="0"/>
              </a:spcAft>
              <a:buSzPts val="1199"/>
              <a:buFont typeface="Arial"/>
              <a:buChar char="•"/>
            </a:pPr>
            <a:r>
              <a:rPr lang="de-DE" sz="1100"/>
              <a:t>Desatis 2022:  Statistisches Bundesamt (Hrsg.): Abfallaufkommen 2019. Online: </a:t>
            </a:r>
            <a:r>
              <a:rPr lang="de-DE" sz="1100" u="sng">
                <a:solidFill>
                  <a:schemeClr val="hlink"/>
                </a:solidFill>
                <a:hlinkClick r:id="rId4"/>
              </a:rPr>
              <a:t>https://www.destatis.de/DE/Themen/Gesellschaft-Umwelt/Umwelt/Abfallwirtschaft/_inhalt.html</a:t>
            </a:r>
            <a:endParaRPr sz="1100"/>
          </a:p>
          <a:p>
            <a:pPr indent="-177800" lvl="0" marL="177800" rtl="0" algn="l">
              <a:lnSpc>
                <a:spcPct val="100000"/>
              </a:lnSpc>
              <a:spcBef>
                <a:spcPts val="0"/>
              </a:spcBef>
              <a:spcAft>
                <a:spcPts val="0"/>
              </a:spcAft>
              <a:buSzPts val="1199"/>
              <a:buFont typeface="Arial"/>
              <a:buChar char="•"/>
            </a:pPr>
            <a:r>
              <a:rPr lang="de-DE" sz="1100"/>
              <a:t>GAfBC 2019: Global Alliance for Buildings and Construction (2019): Global Status Report for Buildings and Construction. Online: https://globalabc.org/sites/default/files/2020-03/GSR2019.pdf</a:t>
            </a:r>
            <a:endParaRPr sz="1100"/>
          </a:p>
        </p:txBody>
      </p:sp>
      <p:sp>
        <p:nvSpPr>
          <p:cNvPr id="133" name="Google Shape;133;p3:notes"/>
          <p:cNvSpPr txBox="1"/>
          <p:nvPr>
            <p:ph idx="12" type="sldNum"/>
          </p:nvPr>
        </p:nvSpPr>
        <p:spPr>
          <a:xfrm>
            <a:off x="4023991" y="9768000"/>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4a9b7458ce_0_31:notes"/>
          <p:cNvSpPr/>
          <p:nvPr>
            <p:ph idx="2" type="sldImg"/>
          </p:nvPr>
        </p:nvSpPr>
        <p:spPr>
          <a:xfrm>
            <a:off x="479425" y="360363"/>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14a9b7458ce_0_31:notes"/>
          <p:cNvSpPr txBox="1"/>
          <p:nvPr>
            <p:ph idx="1" type="body"/>
          </p:nvPr>
        </p:nvSpPr>
        <p:spPr>
          <a:xfrm>
            <a:off x="311149" y="4032752"/>
            <a:ext cx="6480175" cy="596648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sz="1050"/>
              <a:t>Definition “CO2-Äquivalente”</a:t>
            </a:r>
            <a:endParaRPr b="1" sz="1050"/>
          </a:p>
          <a:p>
            <a:pPr indent="0" lvl="0" marL="0" rtl="0" algn="l">
              <a:lnSpc>
                <a:spcPct val="100000"/>
              </a:lnSpc>
              <a:spcBef>
                <a:spcPts val="0"/>
              </a:spcBef>
              <a:spcAft>
                <a:spcPts val="0"/>
              </a:spcAft>
              <a:buClr>
                <a:schemeClr val="dk1"/>
              </a:buClr>
              <a:buSzPts val="1100"/>
              <a:buNone/>
            </a:pPr>
            <a:r>
              <a:rPr lang="de-DE" sz="1000"/>
              <a:t>Die verschiedenen Treibhausgase (THG), z.B. Kohlenstoffdioxid (CO2), Methan (CH4), Lachgas (N2O), Schwefelhexafluorid (SF6) haben eine unterschiedlich starke Treibhauswirkung. Zur Vereinfachung wird die Stärke ihrer Wirkung wird in Bezug gesetzt zur Wirkung von Kohlenstoffdioxid (CO2). So hat Methan eine ca. 25-fach stärkere Treibhausgaswirkung als CO</a:t>
            </a:r>
            <a:r>
              <a:rPr baseline="-25000" lang="de-DE" sz="1000"/>
              <a:t>2</a:t>
            </a:r>
            <a:r>
              <a:rPr lang="de-DE" sz="1000"/>
              <a:t>, abgekürzt “25 CO2</a:t>
            </a:r>
            <a:r>
              <a:rPr baseline="-25000" lang="de-DE" sz="1000"/>
              <a:t>e</a:t>
            </a:r>
            <a:r>
              <a:rPr lang="de-DE" sz="1000"/>
              <a:t>/g Methan” oder “25 g CO</a:t>
            </a:r>
            <a:r>
              <a:rPr baseline="-25000" lang="de-DE" sz="1000"/>
              <a:t>2</a:t>
            </a:r>
            <a:r>
              <a:rPr lang="de-DE" sz="1000"/>
              <a:t>-Äq /g Methan” - beides steht für “Äquivalente” (Entsprechung).</a:t>
            </a:r>
            <a:endParaRPr sz="1000"/>
          </a:p>
          <a:p>
            <a:pPr indent="-171450" lvl="0" marL="171450" rtl="0" algn="l">
              <a:lnSpc>
                <a:spcPct val="100000"/>
              </a:lnSpc>
              <a:spcBef>
                <a:spcPts val="0"/>
              </a:spcBef>
              <a:spcAft>
                <a:spcPts val="0"/>
              </a:spcAft>
              <a:buClr>
                <a:schemeClr val="dk1"/>
              </a:buClr>
              <a:buSzPts val="1100"/>
              <a:buFont typeface="Arial"/>
              <a:buChar char="•"/>
            </a:pPr>
            <a:r>
              <a:rPr lang="de-DE" sz="1000"/>
              <a:t>Beispiel Lachgas: ca. 298 g CO</a:t>
            </a:r>
            <a:r>
              <a:rPr baseline="-25000" lang="de-DE" sz="1000"/>
              <a:t>2</a:t>
            </a:r>
            <a:r>
              <a:rPr lang="de-DE" sz="1000"/>
              <a:t>-Äq/g</a:t>
            </a:r>
            <a:endParaRPr sz="1000"/>
          </a:p>
          <a:p>
            <a:pPr indent="-171450" lvl="0" marL="171450" rtl="0" algn="l">
              <a:lnSpc>
                <a:spcPct val="100000"/>
              </a:lnSpc>
              <a:spcBef>
                <a:spcPts val="0"/>
              </a:spcBef>
              <a:spcAft>
                <a:spcPts val="0"/>
              </a:spcAft>
              <a:buClr>
                <a:schemeClr val="dk1"/>
              </a:buClr>
              <a:buSzPts val="1100"/>
              <a:buFont typeface="Arial"/>
              <a:buChar char="•"/>
            </a:pPr>
            <a:r>
              <a:rPr lang="de-DE" sz="1000"/>
              <a:t>Beispiel Schwefelhexafluorid: ca. 22.800 g CO</a:t>
            </a:r>
            <a:r>
              <a:rPr baseline="-25000" lang="de-DE" sz="1000"/>
              <a:t>2</a:t>
            </a:r>
            <a:r>
              <a:rPr lang="de-DE" sz="1000"/>
              <a:t>-Äq/g</a:t>
            </a:r>
            <a:endParaRPr sz="1000"/>
          </a:p>
          <a:p>
            <a:pPr indent="0" lvl="0" marL="0" rtl="0" algn="l">
              <a:lnSpc>
                <a:spcPct val="100000"/>
              </a:lnSpc>
              <a:spcBef>
                <a:spcPts val="0"/>
              </a:spcBef>
              <a:spcAft>
                <a:spcPts val="0"/>
              </a:spcAft>
              <a:buClr>
                <a:schemeClr val="dk1"/>
              </a:buClr>
              <a:buSzPts val="1400"/>
              <a:buFont typeface="Arial"/>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rPr lang="de-DE" sz="1000"/>
              <a:t>In dieser Abbildung "sind die Wertschöpfung und die Umweltauswirkungen der Herstellung, der Errichtung neuer, der Modernisierung bestehender und der Nutzung und des Betriebs der Wohn- und Nichtwohngebäude in Deutschland entlang der Wertschöpfungskette BAU sowie der Nutzung und des Betriebs dargestellt. (...) 75 % des THG-Fußabdruckes (297 Mio Tonnen CO2-Äquivalente) und damit 33 % der nationalen THG-Emissionen wurden in diesem Jahr durch Nutzung und Betrieb der Wohn- und Nichtwohngebäude verursacht. Dies umfasst die direkten THG-Emissionen, die beispielsweise bei der Verbrennung von Brennstoffen für die Raumwärme entstehen, und die THG-Emissionen, die bei der Herstellung der Brennstoffe und des Stroms emittiert werden.</a:t>
            </a:r>
            <a:endParaRPr sz="1000"/>
          </a:p>
          <a:p>
            <a:pPr indent="0" lvl="0" marL="0" rtl="0" algn="l">
              <a:lnSpc>
                <a:spcPct val="100000"/>
              </a:lnSpc>
              <a:spcBef>
                <a:spcPts val="0"/>
              </a:spcBef>
              <a:spcAft>
                <a:spcPts val="0"/>
              </a:spcAft>
              <a:buClr>
                <a:schemeClr val="dk1"/>
              </a:buClr>
              <a:buSzPts val="1800"/>
              <a:buFont typeface="Arial"/>
              <a:buNone/>
            </a:pPr>
            <a:r>
              <a:rPr lang="de-DE" sz="1000"/>
              <a:t>25 % des THG-Fußabdruckes des Handlungsfelds «Errichtung und Nutzung von Hochbauten» (65 Mio. Tonnen CO2-Äquivalente im Inland und damit 7 % der nationalen THG-Emissionen, 35 Mio Tonnen CO2-Äquivalente im Ausland) wurde durch die vorgelagerten Lieferketten der Herstellung, Errichtung und Modernisierung der Wohn- und Nichtwohngebäuden und durch die direkten Emissionen der Bauwirtschaft (Anteil Hochbau) verursacht.</a:t>
            </a:r>
            <a:endParaRPr sz="1000"/>
          </a:p>
          <a:p>
            <a:pPr indent="0" lvl="0" marL="0" rtl="0" algn="l">
              <a:lnSpc>
                <a:spcPct val="100000"/>
              </a:lnSpc>
              <a:spcBef>
                <a:spcPts val="0"/>
              </a:spcBef>
              <a:spcAft>
                <a:spcPts val="0"/>
              </a:spcAft>
              <a:buClr>
                <a:schemeClr val="dk1"/>
              </a:buClr>
              <a:buSzPts val="1800"/>
              <a:buFont typeface="Arial"/>
              <a:buNone/>
            </a:pPr>
            <a:r>
              <a:rPr lang="de-DE" sz="1000"/>
              <a:t>Die Bauwirtschaft (Anteil Hochbau) selbst trägt statistisch zwar 45 % zur Bruttowertschöpfung bei, verursacht aber über Bauprozesse nur 2.6 % (10.3 Mio Tonnen CO2-Äquivalente) des gesamten THG-Fußabdruckes. Die restlichen 22.8 % im Handlungsfeld «Errichtung und Nutzung von Hochbauten» werden durch die Grundstoffindustrie (2.3 %, 9 Mio Tonnen CO2-Äquivalente), die vorgelagerten Zulieferer (10.6 %, 42 Mio Tonnen CO2-Äquivalente) der Baustoffindustrie inkl. weiterer direkter Zulieferer (9.9 %, 39 Mio Tonnen CO2-Äquivalente) verursacht. Bei den anderen Umweltfußabdrücken werden 33 % bis 70 % der Umweltauswirkungen durch Nutzung und Betrieb der Hochbauten verursacht." (BBSR 2020)</a:t>
            </a:r>
            <a:endParaRPr sz="1000"/>
          </a:p>
          <a:p>
            <a:pPr indent="0" lvl="0" marL="0" rtl="0" algn="l">
              <a:lnSpc>
                <a:spcPct val="100000"/>
              </a:lnSpc>
              <a:spcBef>
                <a:spcPts val="0"/>
              </a:spcBef>
              <a:spcAft>
                <a:spcPts val="0"/>
              </a:spcAft>
              <a:buClr>
                <a:schemeClr val="dk1"/>
              </a:buClr>
              <a:buSzPts val="1800"/>
              <a:buFont typeface="Arial"/>
              <a:buNone/>
            </a:pPr>
            <a:r>
              <a:rPr b="1" lang="de-DE" sz="1050"/>
              <a:t>Aufgaben</a:t>
            </a:r>
            <a:endParaRPr sz="1050"/>
          </a:p>
          <a:p>
            <a:pPr indent="-171450" lvl="0" marL="171450" rtl="0" algn="l">
              <a:lnSpc>
                <a:spcPct val="100000"/>
              </a:lnSpc>
              <a:spcBef>
                <a:spcPts val="0"/>
              </a:spcBef>
              <a:spcAft>
                <a:spcPts val="0"/>
              </a:spcAft>
              <a:buClr>
                <a:schemeClr val="dk1"/>
              </a:buClr>
              <a:buSzPts val="1100"/>
              <a:buChar char="•"/>
            </a:pPr>
            <a:r>
              <a:rPr lang="de-DE" sz="1000"/>
              <a:t>Welchen Beitrag leistet Ihr Dachdeckerbetrieb im Bereich Betriebsgebäude und Maschinen zum Klimawandel?</a:t>
            </a:r>
            <a:endParaRPr sz="1000"/>
          </a:p>
          <a:p>
            <a:pPr indent="-168275" lvl="0" marL="171450" rtl="0" algn="l">
              <a:lnSpc>
                <a:spcPct val="100000"/>
              </a:lnSpc>
              <a:spcBef>
                <a:spcPts val="0"/>
              </a:spcBef>
              <a:spcAft>
                <a:spcPts val="0"/>
              </a:spcAft>
              <a:buSzPts val="1050"/>
              <a:buChar char="•"/>
            </a:pPr>
            <a:r>
              <a:rPr lang="de-DE" sz="1000"/>
              <a:t>Was unternehmen Sie in Ihrem Dachdeckerbetrieb, um CO2-Emissionen bei der Nutzung von Betriebsgebäuden und Maschinen zu verringern?</a:t>
            </a:r>
            <a:endParaRPr sz="1000"/>
          </a:p>
          <a:p>
            <a:pPr indent="-168275" lvl="0" marL="171450" rtl="0" algn="l">
              <a:lnSpc>
                <a:spcPct val="100000"/>
              </a:lnSpc>
              <a:spcBef>
                <a:spcPts val="0"/>
              </a:spcBef>
              <a:spcAft>
                <a:spcPts val="0"/>
              </a:spcAft>
              <a:buSzPts val="1050"/>
              <a:buChar char="•"/>
            </a:pPr>
            <a:r>
              <a:rPr lang="de-DE" sz="1000"/>
              <a:t>Welchen Beitrag leistet Ihr Betrieb im Bereich der eingesetzten Materialien zum Klimawandel?</a:t>
            </a:r>
            <a:endParaRPr sz="1000"/>
          </a:p>
          <a:p>
            <a:pPr indent="-168275" lvl="0" marL="171450" rtl="0" algn="l">
              <a:lnSpc>
                <a:spcPct val="100000"/>
              </a:lnSpc>
              <a:spcBef>
                <a:spcPts val="0"/>
              </a:spcBef>
              <a:spcAft>
                <a:spcPts val="0"/>
              </a:spcAft>
              <a:buSzPts val="1050"/>
              <a:buChar char="•"/>
            </a:pPr>
            <a:r>
              <a:rPr lang="de-DE" sz="1000"/>
              <a:t>Was unternehmen Sie in Ihrem Betrieb, um CO2-Emissionen durch die Auswahl und Verarbeitung der Materialien zu verringern?</a:t>
            </a:r>
            <a:endParaRPr sz="1000"/>
          </a:p>
          <a:p>
            <a:pPr indent="-171450" lvl="0" marL="171450" rtl="0" algn="l">
              <a:lnSpc>
                <a:spcPct val="100000"/>
              </a:lnSpc>
              <a:spcBef>
                <a:spcPts val="0"/>
              </a:spcBef>
              <a:spcAft>
                <a:spcPts val="0"/>
              </a:spcAft>
              <a:buClr>
                <a:schemeClr val="dk1"/>
              </a:buClr>
              <a:buSzPts val="1100"/>
              <a:buChar char="•"/>
            </a:pPr>
            <a:r>
              <a:rPr lang="de-DE" sz="1000"/>
              <a:t>Welchen Beitrag leistet Ihr Betrieb im Bereich Mobilität zum Klimawandel?</a:t>
            </a:r>
            <a:endParaRPr sz="1000"/>
          </a:p>
          <a:p>
            <a:pPr indent="-171450" lvl="0" marL="171450" rtl="0" algn="l">
              <a:lnSpc>
                <a:spcPct val="100000"/>
              </a:lnSpc>
              <a:spcBef>
                <a:spcPts val="0"/>
              </a:spcBef>
              <a:spcAft>
                <a:spcPts val="0"/>
              </a:spcAft>
              <a:buClr>
                <a:schemeClr val="dk1"/>
              </a:buClr>
              <a:buSzPts val="1100"/>
              <a:buChar char="•"/>
            </a:pPr>
            <a:r>
              <a:rPr lang="de-DE" sz="1000"/>
              <a:t>Was unternehmen Sie in Ihrem Betrieb, um CO2-Emissionen aus der betriebseigenen PKW-Flotte zu verringern?</a:t>
            </a:r>
            <a:endParaRPr sz="10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b="1" sz="800"/>
          </a:p>
          <a:p>
            <a:pPr indent="0" lvl="0" marL="0" rtl="0" algn="l">
              <a:lnSpc>
                <a:spcPct val="100000"/>
              </a:lnSpc>
              <a:spcBef>
                <a:spcPts val="0"/>
              </a:spcBef>
              <a:spcAft>
                <a:spcPts val="0"/>
              </a:spcAft>
              <a:buSzPts val="1400"/>
              <a:buNone/>
            </a:pPr>
            <a:r>
              <a:t/>
            </a:r>
            <a:endParaRPr sz="800"/>
          </a:p>
        </p:txBody>
      </p:sp>
      <p:sp>
        <p:nvSpPr>
          <p:cNvPr id="154" name="Google Shape;154;g14a9b7458ce_0_3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39837b6ed7_0_1:notes"/>
          <p:cNvSpPr/>
          <p:nvPr>
            <p:ph idx="2" type="sldImg"/>
          </p:nvPr>
        </p:nvSpPr>
        <p:spPr>
          <a:xfrm>
            <a:off x="477838" y="360363"/>
            <a:ext cx="6142037"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239837b6ed7_0_1: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050"/>
              <a:t>Beschreibung</a:t>
            </a:r>
            <a:endParaRPr b="1" sz="1050"/>
          </a:p>
          <a:p>
            <a:pPr indent="0" lvl="0" marL="0" rtl="0" algn="l">
              <a:lnSpc>
                <a:spcPct val="100000"/>
              </a:lnSpc>
              <a:spcBef>
                <a:spcPts val="0"/>
              </a:spcBef>
              <a:spcAft>
                <a:spcPts val="0"/>
              </a:spcAft>
              <a:buClr>
                <a:schemeClr val="dk1"/>
              </a:buClr>
              <a:buSzPts val="1400"/>
              <a:buFont typeface="Arial"/>
              <a:buNone/>
            </a:pPr>
            <a:r>
              <a:rPr lang="de-DE" sz="1050"/>
              <a:t>In der Abbildung sind die Anteile der Umweltfußabdrücke der Herstellung, Errichtung, der Modernisierung und der Nutzung und des Betriebes von Wohn- und Nichtwohngebäuden an den</a:t>
            </a:r>
            <a:endParaRPr sz="1050"/>
          </a:p>
          <a:p>
            <a:pPr indent="0" lvl="0" marL="0" rtl="0" algn="l">
              <a:lnSpc>
                <a:spcPct val="100000"/>
              </a:lnSpc>
              <a:spcBef>
                <a:spcPts val="0"/>
              </a:spcBef>
              <a:spcAft>
                <a:spcPts val="0"/>
              </a:spcAft>
              <a:buClr>
                <a:schemeClr val="dk1"/>
              </a:buClr>
              <a:buSzPts val="1400"/>
              <a:buFont typeface="Arial"/>
              <a:buNone/>
            </a:pPr>
            <a:r>
              <a:rPr lang="de-DE" sz="1050"/>
              <a:t>globalen Umweltfußabdrücken in Parts per Million (ppm) dargestellt. Als Vergleichsgröße ist der Anteil der Wertschöpfung des Handlungsfelds «Errichtung und Nutzung von Hochbauten» an der Wertschöpfung der gesamten Weltwirtschaft in ppm (Parts per Million) dargestellt. Die Pfeile zeigen die notwendige Reduktion (...) der jeweiligen Umweltfußabdrücke zur Einhaltung der planetaren Grenzen.</a:t>
            </a:r>
            <a:endParaRPr sz="1050"/>
          </a:p>
          <a:p>
            <a:pPr indent="0" lvl="0" marL="0" rtl="0" algn="l">
              <a:lnSpc>
                <a:spcPct val="100000"/>
              </a:lnSpc>
              <a:spcBef>
                <a:spcPts val="0"/>
              </a:spcBef>
              <a:spcAft>
                <a:spcPts val="0"/>
              </a:spcAft>
              <a:buClr>
                <a:schemeClr val="dk1"/>
              </a:buClr>
              <a:buSzPts val="1400"/>
              <a:buFont typeface="Arial"/>
              <a:buNone/>
            </a:pPr>
            <a:r>
              <a:rPr lang="de-DE" sz="1050"/>
              <a:t>Den größten Anteil an den globalen Umweltauswirkungen (in ppm) hat das Handlungsfeld «Errichtung und Nutzung von Hochbauten» beim THG-Fußabdruck, gefolgt vom Luftverschmutzungs-Fußabdruck. Die Anteile beider Fußabdrücke an den globalen Fußabdrücken sind höher als der Anteil des Handlungsfelds «Errichtung und Nutzung von Hochbauten» an der globalen Wertschöpfung.</a:t>
            </a:r>
            <a:endParaRPr sz="1050"/>
          </a:p>
          <a:p>
            <a:pPr indent="0" lvl="0" marL="0" rtl="0" algn="l">
              <a:lnSpc>
                <a:spcPct val="100000"/>
              </a:lnSpc>
              <a:spcBef>
                <a:spcPts val="0"/>
              </a:spcBef>
              <a:spcAft>
                <a:spcPts val="0"/>
              </a:spcAft>
              <a:buClr>
                <a:schemeClr val="dk1"/>
              </a:buClr>
              <a:buSzPts val="1400"/>
              <a:buFont typeface="Arial"/>
              <a:buNone/>
            </a:pPr>
            <a:r>
              <a:rPr lang="de-DE" sz="1050"/>
              <a:t>Die in der Abbildung aufgezeigte Reduktion der THG-Emissionen basiert auf dem globalen Grenzwert berechnet nach Dao et al. (2015). Die Berechnungen nach Dao et al. (2015) widerspiegeln eine 50 % Wahrscheinlichkeit, den Anstieg der Temperatur bis 2100 unterhalb 2°C gegenüber dem vorindustriellen Niveau zu halten. Neuere wissenschaftliche Erkenntnisse zeigen auf, dass ein maximaler Anstieg der Temperatur um weniger als 1.5°C anzustreben ist (IPCC 2019). Auf Basis des Paris-Abkommen (UNFCCC 2015) fordert das IPCC (der Weltklimarat) deshalb Netto-Null Emissionen bis spätestens 2050.” (BBSR 2020).</a:t>
            </a:r>
            <a:endParaRPr sz="1050"/>
          </a:p>
          <a:p>
            <a:pPr indent="0" lvl="0" marL="0" rtl="0" algn="l">
              <a:lnSpc>
                <a:spcPct val="100000"/>
              </a:lnSpc>
              <a:spcBef>
                <a:spcPts val="0"/>
              </a:spcBef>
              <a:spcAft>
                <a:spcPts val="0"/>
              </a:spcAft>
              <a:buClr>
                <a:schemeClr val="dk1"/>
              </a:buClr>
              <a:buSzPts val="14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b="1" sz="1050"/>
          </a:p>
          <a:p>
            <a:pPr indent="-171450" lvl="0" marL="171450" rtl="0" algn="l">
              <a:lnSpc>
                <a:spcPct val="100000"/>
              </a:lnSpc>
              <a:spcBef>
                <a:spcPts val="0"/>
              </a:spcBef>
              <a:spcAft>
                <a:spcPts val="0"/>
              </a:spcAft>
              <a:buClr>
                <a:schemeClr val="dk1"/>
              </a:buClr>
              <a:buSzPts val="1100"/>
              <a:buChar char="•"/>
            </a:pPr>
            <a:r>
              <a:rPr lang="de-DE" sz="1050"/>
              <a:t>In welchen Bereichen und in welchem Umfang muss der Gebäudesektor seinen Fußabdruck besonders stark reduzieren, um die Klimaziele zu erreichen? </a:t>
            </a:r>
            <a:endParaRPr b="1"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71450" lvl="0" marL="171450" rtl="0" algn="l">
              <a:lnSpc>
                <a:spcPct val="100000"/>
              </a:lnSpc>
              <a:spcBef>
                <a:spcPts val="0"/>
              </a:spcBef>
              <a:spcAft>
                <a:spcPts val="0"/>
              </a:spcAft>
              <a:buClr>
                <a:schemeClr val="dk1"/>
              </a:buClr>
              <a:buSzPts val="800"/>
              <a:buFont typeface="Arial"/>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b="1" sz="800"/>
          </a:p>
          <a:p>
            <a:pPr indent="0" lvl="0" marL="0" rtl="0" algn="l">
              <a:lnSpc>
                <a:spcPct val="100000"/>
              </a:lnSpc>
              <a:spcBef>
                <a:spcPts val="0"/>
              </a:spcBef>
              <a:spcAft>
                <a:spcPts val="0"/>
              </a:spcAft>
              <a:buSzPts val="1400"/>
              <a:buNone/>
            </a:pPr>
            <a:r>
              <a:t/>
            </a:r>
            <a:endParaRPr sz="800"/>
          </a:p>
        </p:txBody>
      </p:sp>
      <p:sp>
        <p:nvSpPr>
          <p:cNvPr id="166" name="Google Shape;166;g239837b6ed7_0_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39837b6ed7_0_13:notes"/>
          <p:cNvSpPr/>
          <p:nvPr>
            <p:ph idx="2" type="sldImg"/>
          </p:nvPr>
        </p:nvSpPr>
        <p:spPr>
          <a:xfrm>
            <a:off x="479425" y="360363"/>
            <a:ext cx="6142038"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239837b6ed7_0_13: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SzPts val="1400"/>
              <a:buNone/>
            </a:pPr>
            <a:r>
              <a:rPr lang="de-DE" sz="1050"/>
              <a:t>In dieser Abbildung ist der THG-Fußabdruck der Herstellung, Errichtung und der Modernisierung von Wohn- und Nichtwohngebäuden nach direkten Zulieferern inklusive der THG-Emissionen ihrer Lieferketten dargestellt. „Gemäß dieser Perspektive trugen die direkten Emissionen der Bauwirtschaft infolge von Bauprozessen (Anteil Hochbau) 10 % zum THG-Fußabdruck von rund 101 Mio. Tonnen CO</a:t>
            </a:r>
            <a:r>
              <a:rPr baseline="-25000" lang="de-DE" sz="1050"/>
              <a:t>2</a:t>
            </a:r>
            <a:r>
              <a:rPr lang="de-DE" sz="1050"/>
              <a:t>-Äquivalenten bei. Mit 25 % (25.6 Mio. Tonnen CO</a:t>
            </a:r>
            <a:r>
              <a:rPr baseline="-25000" lang="de-DE" sz="1050"/>
              <a:t>2</a:t>
            </a:r>
            <a:r>
              <a:rPr lang="de-DE" sz="1050"/>
              <a:t>-Äquivalente) trug die Herstellung von Zement, Kalk und Gips inkl. deren Lieferketten am meisten zum THG-Fußabdruck im Bereich der «embodied impacts» bei. Knapp 5 % des Beitrags stammten von der Herstellung von Zement, Kalk und Gips im Ausland. Im Weiteren verursachten die Herstellung von Kunststoffprodukten und die Herstellung von Metallerzeugnissen (inkl. deren Lieferketten) 8.1 % (8,1 Mio. Tonnen CO</a:t>
            </a:r>
            <a:r>
              <a:rPr baseline="-25000" lang="de-DE" sz="1050"/>
              <a:t>2</a:t>
            </a:r>
            <a:r>
              <a:rPr lang="de-DE" sz="1050"/>
              <a:t>-Äquivalente) resp. 7,6 % (7,6 Mio. Tonnen CO</a:t>
            </a:r>
            <a:r>
              <a:rPr baseline="-25000" lang="de-DE" sz="1050"/>
              <a:t>2</a:t>
            </a:r>
            <a:r>
              <a:rPr lang="de-DE" sz="1050"/>
              <a:t>-Äquivalente des THG-Fußabdruckes.” (BBSR 2020).</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a:p>
          <a:p>
            <a:pPr indent="-171450" lvl="0" marL="171450" rtl="0" algn="l">
              <a:lnSpc>
                <a:spcPct val="100000"/>
              </a:lnSpc>
              <a:spcBef>
                <a:spcPts val="0"/>
              </a:spcBef>
              <a:spcAft>
                <a:spcPts val="0"/>
              </a:spcAft>
              <a:buClr>
                <a:schemeClr val="dk1"/>
              </a:buClr>
              <a:buSzPts val="1800"/>
              <a:buFont typeface="Arial"/>
              <a:buChar char="•"/>
            </a:pPr>
            <a:r>
              <a:rPr lang="de-DE" sz="1050"/>
              <a:t>Vergleichen Sie die Emissionen, die sich aus der Herstellung von Beton und Holz ergeben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71450" lvl="0" marL="171450" rtl="0" algn="l">
              <a:lnSpc>
                <a:spcPct val="100000"/>
              </a:lnSpc>
              <a:spcBef>
                <a:spcPts val="0"/>
              </a:spcBef>
              <a:spcAft>
                <a:spcPts val="0"/>
              </a:spcAft>
              <a:buClr>
                <a:schemeClr val="dk1"/>
              </a:buClr>
              <a:buSzPts val="800"/>
              <a:buFont typeface="Arial"/>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sz="800"/>
          </a:p>
          <a:p>
            <a:pPr indent="0" lvl="0" marL="457200" rtl="0" algn="l">
              <a:lnSpc>
                <a:spcPct val="100000"/>
              </a:lnSpc>
              <a:spcBef>
                <a:spcPts val="0"/>
              </a:spcBef>
              <a:spcAft>
                <a:spcPts val="0"/>
              </a:spcAft>
              <a:buSzPts val="1400"/>
              <a:buNone/>
            </a:pPr>
            <a:r>
              <a:t/>
            </a:r>
            <a:endParaRPr sz="800"/>
          </a:p>
          <a:p>
            <a:pPr indent="0" lvl="0" marL="457200" rtl="0" algn="l">
              <a:lnSpc>
                <a:spcPct val="100000"/>
              </a:lnSpc>
              <a:spcBef>
                <a:spcPts val="0"/>
              </a:spcBef>
              <a:spcAft>
                <a:spcPts val="0"/>
              </a:spcAft>
              <a:buSzPts val="1400"/>
              <a:buNone/>
            </a:pPr>
            <a:r>
              <a:t/>
            </a:r>
            <a:endParaRPr sz="800"/>
          </a:p>
        </p:txBody>
      </p:sp>
      <p:sp>
        <p:nvSpPr>
          <p:cNvPr id="182" name="Google Shape;182;g239837b6ed7_0_1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7f28143b30_0_5:notes"/>
          <p:cNvSpPr/>
          <p:nvPr>
            <p:ph idx="2" type="sldImg"/>
          </p:nvPr>
        </p:nvSpPr>
        <p:spPr>
          <a:xfrm>
            <a:off x="477838" y="360363"/>
            <a:ext cx="6142037"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27f28143b30_0_5:notes"/>
          <p:cNvSpPr txBox="1"/>
          <p:nvPr>
            <p:ph idx="1" type="body"/>
          </p:nvPr>
        </p:nvSpPr>
        <p:spPr>
          <a:xfrm>
            <a:off x="311149" y="4032752"/>
            <a:ext cx="6480300" cy="595034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900">
                <a:latin typeface="Calibri"/>
                <a:ea typeface="Calibri"/>
                <a:cs typeface="Calibri"/>
                <a:sym typeface="Calibri"/>
              </a:rPr>
              <a:t>Beschreibung</a:t>
            </a:r>
            <a:endParaRPr/>
          </a:p>
          <a:p>
            <a:pPr indent="0" lvl="0" marL="0" rtl="0" algn="l">
              <a:lnSpc>
                <a:spcPct val="100000"/>
              </a:lnSpc>
              <a:spcBef>
                <a:spcPts val="0"/>
              </a:spcBef>
              <a:spcAft>
                <a:spcPts val="0"/>
              </a:spcAft>
              <a:buClr>
                <a:schemeClr val="dk1"/>
              </a:buClr>
              <a:buSzPts val="1800"/>
              <a:buNone/>
            </a:pPr>
            <a:r>
              <a:rPr b="0" i="0" lang="de-DE" sz="900" u="none" strike="noStrike">
                <a:solidFill>
                  <a:srgbClr val="000000"/>
                </a:solidFill>
                <a:latin typeface="Calibri"/>
                <a:ea typeface="Calibri"/>
                <a:cs typeface="Calibri"/>
                <a:sym typeface="Calibri"/>
              </a:rPr>
              <a:t>Im Jahr 2021 wurden in Deutschland rund 563 Millionen Dachziegel produziert. Der Anteil der in 2021 in Deutschland abgesetzten Tondachziegel und Betondachsteine betrug ca. 71% aller Dacheindeckungen und Fassadenelemente. (Statista 2023). Bei der im folgenden vorgestellten vergleichenden Ökobilanz zwischen Tondachziegeln und Betondachsteinen werden folgende Prozessketten betrachtet: Die Rohstoffbereitstellung, die Produktion, die Verpackung und die Distribution. Bei den absoluten Werten wird von einer Dachfläche von 160 m² ausgegangen. Die aufgeführten prozentualen Werte gehen von 100% des kumulierten Energieaufwandes aus (Ökoinstitut 2008). </a:t>
            </a:r>
            <a:endParaRPr b="0" sz="900">
              <a:latin typeface="Calibri"/>
              <a:ea typeface="Calibri"/>
              <a:cs typeface="Calibri"/>
              <a:sym typeface="Calibri"/>
            </a:endParaRPr>
          </a:p>
          <a:p>
            <a:pPr indent="-228600" lvl="0" marL="457200" rtl="0" algn="l">
              <a:lnSpc>
                <a:spcPct val="100000"/>
              </a:lnSpc>
              <a:spcBef>
                <a:spcPts val="0"/>
              </a:spcBef>
              <a:spcAft>
                <a:spcPts val="0"/>
              </a:spcAft>
              <a:buSzPts val="1400"/>
              <a:buFont typeface="Arial"/>
              <a:buChar char="•"/>
            </a:pPr>
            <a:r>
              <a:rPr b="0" i="0" lang="de-DE" sz="900" u="none" strike="noStrike">
                <a:solidFill>
                  <a:srgbClr val="000000"/>
                </a:solidFill>
                <a:latin typeface="Calibri"/>
                <a:ea typeface="Calibri"/>
                <a:cs typeface="Calibri"/>
                <a:sym typeface="Calibri"/>
              </a:rPr>
              <a:t>Die Rohstoffbereitstellung macht bei Dachziegeln aufgrund der natürlichen Rohstoffe einen Anteil von 4,5% aus, während der Wert der aus Beton hergestellten Dachsteine hier bei 67,2% liegt. </a:t>
            </a:r>
            <a:endParaRPr/>
          </a:p>
          <a:p>
            <a:pPr indent="-228600" lvl="0" marL="457200" rtl="0" algn="l">
              <a:lnSpc>
                <a:spcPct val="100000"/>
              </a:lnSpc>
              <a:spcBef>
                <a:spcPts val="0"/>
              </a:spcBef>
              <a:spcAft>
                <a:spcPts val="0"/>
              </a:spcAft>
              <a:buSzPts val="1400"/>
              <a:buFont typeface="Arial"/>
              <a:buChar char="•"/>
            </a:pPr>
            <a:r>
              <a:rPr b="0" i="0" lang="de-DE" sz="900" u="none" strike="noStrike">
                <a:solidFill>
                  <a:srgbClr val="000000"/>
                </a:solidFill>
                <a:latin typeface="Calibri"/>
                <a:ea typeface="Calibri"/>
                <a:cs typeface="Calibri"/>
                <a:sym typeface="Calibri"/>
              </a:rPr>
              <a:t>Bei der Produktion liegen die Werte bei Dachziegeln bei 88,2%, bei Dachsteinen bei 22,2%. Das liegt primär an dem hohen Energieaufwand durch den Brennvorgang von Tonziegeln.</a:t>
            </a:r>
            <a:endParaRPr/>
          </a:p>
          <a:p>
            <a:pPr indent="-228600" lvl="0" marL="457200" rtl="0" algn="l">
              <a:lnSpc>
                <a:spcPct val="100000"/>
              </a:lnSpc>
              <a:spcBef>
                <a:spcPts val="0"/>
              </a:spcBef>
              <a:spcAft>
                <a:spcPts val="0"/>
              </a:spcAft>
              <a:buSzPts val="1400"/>
              <a:buFont typeface="Arial"/>
              <a:buChar char="•"/>
            </a:pPr>
            <a:r>
              <a:rPr b="0" i="0" lang="de-DE" sz="900" u="none" strike="noStrike">
                <a:solidFill>
                  <a:srgbClr val="000000"/>
                </a:solidFill>
                <a:latin typeface="Calibri"/>
                <a:ea typeface="Calibri"/>
                <a:cs typeface="Calibri"/>
                <a:sym typeface="Calibri"/>
              </a:rPr>
              <a:t>Die Verpackung macht bei Dachziegeln einen Anteil von 0,4% aus, bei Dachsteinen von 4,1%. </a:t>
            </a:r>
            <a:endParaRPr/>
          </a:p>
          <a:p>
            <a:pPr indent="-228600" lvl="0" marL="457200" rtl="0" algn="l">
              <a:lnSpc>
                <a:spcPct val="100000"/>
              </a:lnSpc>
              <a:spcBef>
                <a:spcPts val="0"/>
              </a:spcBef>
              <a:spcAft>
                <a:spcPts val="0"/>
              </a:spcAft>
              <a:buSzPts val="1400"/>
              <a:buFont typeface="Arial"/>
              <a:buChar char="•"/>
            </a:pPr>
            <a:r>
              <a:rPr b="0" i="0" lang="de-DE" sz="900" u="none" strike="noStrike">
                <a:solidFill>
                  <a:srgbClr val="000000"/>
                </a:solidFill>
                <a:latin typeface="Calibri"/>
                <a:ea typeface="Calibri"/>
                <a:cs typeface="Calibri"/>
                <a:sym typeface="Calibri"/>
              </a:rPr>
              <a:t>Bei der Distribution liegen die Werte fast gleichauf, mit 6,9% bei Dachziegeln und 6,5% bei Dachsteinen.</a:t>
            </a:r>
            <a:endParaRPr sz="900">
              <a:latin typeface="Calibri"/>
              <a:ea typeface="Calibri"/>
              <a:cs typeface="Calibri"/>
              <a:sym typeface="Calibri"/>
            </a:endParaRPr>
          </a:p>
          <a:p>
            <a:pPr indent="0" lvl="0" marL="0" rtl="0" algn="l">
              <a:lnSpc>
                <a:spcPct val="100000"/>
              </a:lnSpc>
              <a:spcBef>
                <a:spcPts val="0"/>
              </a:spcBef>
              <a:spcAft>
                <a:spcPts val="0"/>
              </a:spcAft>
              <a:buSzPts val="1400"/>
              <a:buNone/>
            </a:pPr>
            <a:r>
              <a:rPr lang="de-DE" sz="900">
                <a:latin typeface="Calibri"/>
                <a:ea typeface="Calibri"/>
                <a:cs typeface="Calibri"/>
                <a:sym typeface="Calibri"/>
              </a:rPr>
              <a:t>Betrachtet man die absoluten Werte des kumulierten Energieaufwandes bezogen auf die 160m² Dachfläche, so ergeben sich für Dachziegel 55.964 MJ, für die Dachsteine ein Wert von 16.090 MJ. Damit liegt der kumulierte Energieaufwand von Dachsteinen bei ca. 3o% im Vergleich zu Dachziegeln. Diese Werte spiegeln sich auch in der Betrachtung des TGH-Potentials, die bei Dachziegeln bei 3.404 kg und bei Dachsteinen bei 1.542 kg CO2-Äquivalent liegen (ebd.).</a:t>
            </a:r>
            <a:endParaRPr/>
          </a:p>
          <a:p>
            <a:pPr indent="0" lvl="0" marL="0" rtl="0" algn="l">
              <a:lnSpc>
                <a:spcPct val="100000"/>
              </a:lnSpc>
              <a:spcBef>
                <a:spcPts val="0"/>
              </a:spcBef>
              <a:spcAft>
                <a:spcPts val="0"/>
              </a:spcAft>
              <a:buSzPts val="1400"/>
              <a:buNone/>
            </a:pPr>
            <a:r>
              <a:rPr lang="de-DE" sz="900">
                <a:latin typeface="Calibri"/>
                <a:ea typeface="Calibri"/>
                <a:cs typeface="Calibri"/>
                <a:sym typeface="Calibri"/>
              </a:rPr>
              <a:t>Auch bei der Betrachtung anderer bilanzierter Indikatoren, dem Versauerungspotential, dem Eutrophierungspotential, sowie dem Feinstaubpotential liegen die Werte von Dachsteinen jeweils bei ca. 45% im Vergleich zu den Werten von Dachziegeln. Bei dem Photooxidantien Potential liegen die Werte bei Dachsteinen gegenüber Dachziegeln bei 85% (ebd.).</a:t>
            </a:r>
            <a:endParaRPr/>
          </a:p>
          <a:p>
            <a:pPr indent="0" lvl="0" marL="0" rtl="0" algn="l">
              <a:lnSpc>
                <a:spcPct val="100000"/>
              </a:lnSpc>
              <a:spcBef>
                <a:spcPts val="0"/>
              </a:spcBef>
              <a:spcAft>
                <a:spcPts val="0"/>
              </a:spcAft>
              <a:buSzPts val="1400"/>
              <a:buNone/>
            </a:pPr>
            <a:r>
              <a:rPr lang="de-DE" sz="900">
                <a:latin typeface="Calibri"/>
                <a:ea typeface="Calibri"/>
                <a:cs typeface="Calibri"/>
                <a:sym typeface="Calibri"/>
              </a:rPr>
              <a:t>Das Humantoxizität Potential von atmosphärischen Quecksilberemissionen liegt bei Dachsteinen um den Faktor 4 schlechter als bei Dachziegeln. Dafür verantwortlich sind maßgeblich Emissionen bei der Zementherstellung, die sich aus Verunreinigungen in den Brennstoffen und den Bestandteile der Rohstoffe ergeben. Im direkten Vergleich der beiden Materialien Dachziegel und Dachstein braucht die Herstellung von Dachstein über 70% weniger Energie und verursacht 55% weniger klimaschädliche CO2-Emissionen. Dies liegt vor allem daran, dass energieintensives Brennen nur für den Zementanteil erforderlich ist, der fertige Dachstein benötigt dann nur noch eine Trocknungsphase. Dachziegel hingegen müssen als Ganzes gebrannt werden. Den Rohstoff Sand gibt es in unbegrenzter Menge und in guter Qualität. Für seinen Abbau sind auf technischer wie logistischer Ebene keine besonders aufwändigen Prozesse nötig. Der Transportweg fällt kurz und damit ökologisch vorteilhaft aus – die Herstellungsstätten liegen häufig in unmittelbarer Nachbarschaft von Sandvorkommen. In den Produktionsprozessen wird vorrangig aufgefangenes Oberflächenwasser verwendet. Die Grundwasserschicht wird so geschont. Den Zement gewinnt man aus Kalkmergel – einer natürlichen Mischung aus Ton und Kalkstein, der ebenfalls als nicht ressourcenkritisch gilt (dach.de o.J.). </a:t>
            </a:r>
            <a:endParaRPr/>
          </a:p>
          <a:p>
            <a:pPr indent="0" lvl="0" marL="0" rtl="0" algn="l">
              <a:lnSpc>
                <a:spcPct val="100000"/>
              </a:lnSpc>
              <a:spcBef>
                <a:spcPts val="0"/>
              </a:spcBef>
              <a:spcAft>
                <a:spcPts val="0"/>
              </a:spcAft>
              <a:buSzPts val="1400"/>
              <a:buNone/>
            </a:pPr>
            <a:r>
              <a:t/>
            </a:r>
            <a:endParaRPr sz="900">
              <a:latin typeface="Calibri"/>
              <a:ea typeface="Calibri"/>
              <a:cs typeface="Calibri"/>
              <a:sym typeface="Calibri"/>
            </a:endParaRPr>
          </a:p>
          <a:p>
            <a:pPr indent="0" lvl="0" marL="0" rtl="0" algn="l">
              <a:lnSpc>
                <a:spcPct val="100000"/>
              </a:lnSpc>
              <a:spcBef>
                <a:spcPts val="0"/>
              </a:spcBef>
              <a:spcAft>
                <a:spcPts val="0"/>
              </a:spcAft>
              <a:buClr>
                <a:schemeClr val="dk1"/>
              </a:buClr>
              <a:buSzPts val="1800"/>
              <a:buFont typeface="Arial"/>
              <a:buNone/>
            </a:pPr>
            <a:r>
              <a:rPr b="1" lang="de-DE" sz="900">
                <a:latin typeface="Calibri"/>
                <a:ea typeface="Calibri"/>
                <a:cs typeface="Calibri"/>
                <a:sym typeface="Calibri"/>
              </a:rPr>
              <a:t>Aufgabe</a:t>
            </a:r>
            <a:endParaRPr sz="900">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Char char="•"/>
            </a:pPr>
            <a:r>
              <a:rPr lang="de-DE" sz="900">
                <a:latin typeface="Calibri"/>
                <a:ea typeface="Calibri"/>
                <a:cs typeface="Calibri"/>
                <a:sym typeface="Calibri"/>
              </a:rPr>
              <a:t>Diskutieren Sie die Vor- und Nachteile im Vergleich zwischen Tondachziegeln  und Betondachsteinen </a:t>
            </a:r>
            <a:endParaRPr/>
          </a:p>
          <a:p>
            <a:pPr indent="0" lvl="0" marL="457200" rtl="0" algn="l">
              <a:lnSpc>
                <a:spcPct val="100000"/>
              </a:lnSpc>
              <a:spcBef>
                <a:spcPts val="0"/>
              </a:spcBef>
              <a:spcAft>
                <a:spcPts val="0"/>
              </a:spcAft>
              <a:buSzPts val="1400"/>
              <a:buNone/>
            </a:pPr>
            <a:r>
              <a:t/>
            </a:r>
            <a:endParaRPr sz="900">
              <a:latin typeface="Calibri"/>
              <a:ea typeface="Calibri"/>
              <a:cs typeface="Calibri"/>
              <a:sym typeface="Calibri"/>
            </a:endParaRPr>
          </a:p>
          <a:p>
            <a:pPr indent="0" lvl="0" marL="0" rtl="0" algn="l">
              <a:lnSpc>
                <a:spcPct val="100000"/>
              </a:lnSpc>
              <a:spcBef>
                <a:spcPts val="0"/>
              </a:spcBef>
              <a:spcAft>
                <a:spcPts val="0"/>
              </a:spcAft>
              <a:buClr>
                <a:schemeClr val="dk1"/>
              </a:buClr>
              <a:buSzPts val="900"/>
              <a:buFont typeface="Arial"/>
              <a:buNone/>
            </a:pPr>
            <a:r>
              <a:rPr b="1" lang="de-DE" sz="900">
                <a:latin typeface="Calibri"/>
                <a:ea typeface="Calibri"/>
                <a:cs typeface="Calibri"/>
                <a:sym typeface="Calibri"/>
              </a:rPr>
              <a:t>Quellen:</a:t>
            </a:r>
            <a:endParaRPr b="1" sz="900">
              <a:latin typeface="Calibri"/>
              <a:ea typeface="Calibri"/>
              <a:cs typeface="Calibri"/>
              <a:sym typeface="Calibri"/>
            </a:endParaRPr>
          </a:p>
          <a:p>
            <a:pPr indent="-180975" lvl="0" marL="180975" marR="0" rtl="0" algn="l">
              <a:lnSpc>
                <a:spcPct val="100000"/>
              </a:lnSpc>
              <a:spcBef>
                <a:spcPts val="0"/>
              </a:spcBef>
              <a:spcAft>
                <a:spcPts val="0"/>
              </a:spcAft>
              <a:buClr>
                <a:schemeClr val="dk1"/>
              </a:buClr>
              <a:buSzPts val="800"/>
              <a:buFont typeface="Calibri"/>
              <a:buChar char="●"/>
            </a:pPr>
            <a:r>
              <a:rPr lang="de-DE" sz="900">
                <a:latin typeface="Calibri"/>
                <a:ea typeface="Calibri"/>
                <a:cs typeface="Calibri"/>
                <a:sym typeface="Calibri"/>
              </a:rPr>
              <a:t> </a:t>
            </a:r>
            <a:r>
              <a:rPr b="0" i="0" lang="de-DE" sz="900" u="none" cap="none" strike="noStrike">
                <a:solidFill>
                  <a:schemeClr val="dk1"/>
                </a:solidFill>
                <a:latin typeface="Calibri"/>
                <a:ea typeface="Calibri"/>
                <a:cs typeface="Calibri"/>
                <a:sym typeface="Calibri"/>
              </a:rPr>
              <a:t>Statista (2023). Produktion Dachziegel. Online: </a:t>
            </a:r>
            <a:r>
              <a:rPr b="0" i="0" lang="de-DE" sz="9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https://de.statista.com/statistik/daten/studie/587785/umfrage/produktion-von-dachziegeln-in-deutschland/#statisticContainer</a:t>
            </a:r>
            <a:r>
              <a:rPr b="0" i="0" lang="de-DE" sz="900" u="none" cap="none" strike="noStrike">
                <a:solidFill>
                  <a:schemeClr val="dk1"/>
                </a:solidFill>
                <a:latin typeface="Calibri"/>
                <a:ea typeface="Calibri"/>
                <a:cs typeface="Calibri"/>
                <a:sym typeface="Calibri"/>
              </a:rPr>
              <a:t> </a:t>
            </a:r>
            <a:endParaRPr/>
          </a:p>
          <a:p>
            <a:pPr indent="-180975" lvl="0" marL="180975" marR="0" rtl="0" algn="l">
              <a:lnSpc>
                <a:spcPct val="100000"/>
              </a:lnSpc>
              <a:spcBef>
                <a:spcPts val="0"/>
              </a:spcBef>
              <a:spcAft>
                <a:spcPts val="0"/>
              </a:spcAft>
              <a:buClr>
                <a:schemeClr val="dk1"/>
              </a:buClr>
              <a:buSzPts val="800"/>
              <a:buFont typeface="Calibri"/>
              <a:buChar char="●"/>
            </a:pPr>
            <a:r>
              <a:rPr b="0" i="0" lang="de-DE" sz="900" u="none" cap="none" strike="noStrike">
                <a:solidFill>
                  <a:schemeClr val="dk1"/>
                </a:solidFill>
                <a:latin typeface="Calibri"/>
                <a:ea typeface="Calibri"/>
                <a:cs typeface="Calibri"/>
                <a:sym typeface="Calibri"/>
              </a:rPr>
              <a:t>Ökoinstitut (2008): Ökobilanzieller Vergleich Dachziegel-Dachstein. Online:</a:t>
            </a:r>
            <a:r>
              <a:rPr b="0" i="0" lang="de-DE" sz="900" u="sng" cap="none" strike="noStrike">
                <a:solidFill>
                  <a:schemeClr val="dk1"/>
                </a:solidFill>
                <a:latin typeface="Calibri"/>
                <a:ea typeface="Calibri"/>
                <a:cs typeface="Calibri"/>
                <a:sym typeface="Calibri"/>
                <a:hlinkClick r:id="rId3">
                  <a:extLst>
                    <a:ext uri="{A12FA001-AC4F-418D-AE19-62706E023703}">
                      <ahyp:hlinkClr val="tx"/>
                    </a:ext>
                  </a:extLst>
                </a:hlinkClick>
              </a:rPr>
              <a:t> https://www.oeko.de/oekodoc/754/2008-218-de.pdf</a:t>
            </a:r>
            <a:endParaRPr b="0" i="0" sz="900" u="sng" cap="none" strike="noStrike">
              <a:solidFill>
                <a:schemeClr val="dk1"/>
              </a:solidFill>
              <a:latin typeface="Calibri"/>
              <a:ea typeface="Calibri"/>
              <a:cs typeface="Calibri"/>
              <a:sym typeface="Calibri"/>
            </a:endParaRPr>
          </a:p>
          <a:p>
            <a:pPr indent="-180975" lvl="0" marL="180975" rtl="0" algn="l">
              <a:lnSpc>
                <a:spcPct val="100000"/>
              </a:lnSpc>
              <a:spcBef>
                <a:spcPts val="0"/>
              </a:spcBef>
              <a:spcAft>
                <a:spcPts val="0"/>
              </a:spcAft>
              <a:buClr>
                <a:schemeClr val="dk1"/>
              </a:buClr>
              <a:buSzPts val="800"/>
              <a:buFont typeface="Calibri"/>
              <a:buChar char="●"/>
            </a:pPr>
            <a:r>
              <a:rPr b="0" i="0" lang="de-DE" sz="900" u="none" cap="none" strike="noStrike">
                <a:solidFill>
                  <a:schemeClr val="dk1"/>
                </a:solidFill>
                <a:latin typeface="Calibri"/>
                <a:ea typeface="Calibri"/>
                <a:cs typeface="Calibri"/>
                <a:sym typeface="Calibri"/>
              </a:rPr>
              <a:t>Dach.de (o.J.): Fragen zu Baustoffen für das Dach. Online:</a:t>
            </a:r>
            <a:r>
              <a:rPr b="0" i="0" lang="de-DE" sz="900" u="sng" cap="none" strike="noStrike">
                <a:solidFill>
                  <a:schemeClr val="dk1"/>
                </a:solidFill>
                <a:latin typeface="Calibri"/>
                <a:ea typeface="Calibri"/>
                <a:cs typeface="Calibri"/>
                <a:sym typeface="Calibri"/>
                <a:hlinkClick r:id="rId4">
                  <a:extLst>
                    <a:ext uri="{A12FA001-AC4F-418D-AE19-62706E023703}">
                      <ahyp:hlinkClr val="tx"/>
                    </a:ext>
                  </a:extLst>
                </a:hlinkClick>
              </a:rPr>
              <a:t> https://www.dach.de/aktuell/7-fragen-zu-baustoffen-fuers-dach-ziegel-schiefer-glaswolle-und-zink-12291/</a:t>
            </a:r>
            <a:r>
              <a:rPr b="0" i="0" lang="de-DE" sz="900" u="none" cap="none" strike="noStrike">
                <a:solidFill>
                  <a:schemeClr val="dk1"/>
                </a:solidFill>
                <a:latin typeface="Calibri"/>
                <a:ea typeface="Calibri"/>
                <a:cs typeface="Calibri"/>
                <a:sym typeface="Calibri"/>
              </a:rPr>
              <a:t> </a:t>
            </a:r>
            <a:endParaRPr sz="900">
              <a:latin typeface="Calibri"/>
              <a:ea typeface="Calibri"/>
              <a:cs typeface="Calibri"/>
              <a:sym typeface="Calibri"/>
            </a:endParaRPr>
          </a:p>
          <a:p>
            <a:pPr indent="0" lvl="0" marL="457200" rtl="0" algn="l">
              <a:lnSpc>
                <a:spcPct val="100000"/>
              </a:lnSpc>
              <a:spcBef>
                <a:spcPts val="0"/>
              </a:spcBef>
              <a:spcAft>
                <a:spcPts val="0"/>
              </a:spcAft>
              <a:buSzPts val="1400"/>
              <a:buNone/>
            </a:pPr>
            <a:r>
              <a:t/>
            </a:r>
            <a:endParaRPr sz="900">
              <a:latin typeface="Calibri"/>
              <a:ea typeface="Calibri"/>
              <a:cs typeface="Calibri"/>
              <a:sym typeface="Calibri"/>
            </a:endParaRPr>
          </a:p>
        </p:txBody>
      </p:sp>
      <p:sp>
        <p:nvSpPr>
          <p:cNvPr id="194" name="Google Shape;194;g27f28143b30_0_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7b20710b09_0_59:notes"/>
          <p:cNvSpPr/>
          <p:nvPr>
            <p:ph idx="2" type="sldImg"/>
          </p:nvPr>
        </p:nvSpPr>
        <p:spPr>
          <a:xfrm>
            <a:off x="479425" y="360363"/>
            <a:ext cx="6142038"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27b20710b09_0_59: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Font typeface="Arial"/>
              <a:buNone/>
            </a:pPr>
            <a:r>
              <a:rPr b="1" lang="de-DE" sz="1000">
                <a:latin typeface="Calibri"/>
                <a:ea typeface="Calibri"/>
                <a:cs typeface="Calibri"/>
                <a:sym typeface="Calibri"/>
              </a:rPr>
              <a:t>Beschreibung</a:t>
            </a:r>
            <a:endParaRPr b="1" i="0" sz="100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800"/>
              <a:buFont typeface="Arial"/>
              <a:buNone/>
            </a:pPr>
            <a:r>
              <a:rPr b="0" i="0" lang="de-DE" sz="1000" u="none" strike="noStrike">
                <a:solidFill>
                  <a:srgbClr val="000000"/>
                </a:solidFill>
                <a:latin typeface="Calibri"/>
                <a:ea typeface="Calibri"/>
                <a:cs typeface="Calibri"/>
                <a:sym typeface="Calibri"/>
              </a:rPr>
              <a:t>Bei einer Sanierung oder Modernisierung eines Gebäudes sowie bei einem Neubau sind Dämmmaßnahmen heutzutage wichtige Bestandteile, um zukunftssicher zu werden. Jede durch eine gute Dämmmaßnahme eingesparte Kilowattstunde Heizenergie reduziert die Treibhausgasemissionen und trägt damit zur Umsetzung der vorgegebenen Ziele hin zur Klimaneutralität bei. Hinzu kommt eine Steigerung des Komforts und die Einsparung von Geld für den Energieeinkauf. Je besser die Ökobilanz des </a:t>
            </a:r>
            <a:r>
              <a:rPr b="0" i="0" lang="de-DE" sz="1000" u="none" strike="noStrike">
                <a:solidFill>
                  <a:schemeClr val="dk1"/>
                </a:solidFill>
                <a:latin typeface="Calibri"/>
                <a:ea typeface="Calibri"/>
                <a:cs typeface="Calibri"/>
                <a:sym typeface="Calibri"/>
              </a:rPr>
              <a:t>verwendeten Dämmstoffes, </a:t>
            </a:r>
            <a:r>
              <a:rPr b="0" i="0" lang="de-DE" sz="1000" u="none" strike="noStrike">
                <a:solidFill>
                  <a:srgbClr val="000000"/>
                </a:solidFill>
                <a:latin typeface="Calibri"/>
                <a:ea typeface="Calibri"/>
                <a:cs typeface="Calibri"/>
                <a:sym typeface="Calibri"/>
              </a:rPr>
              <a:t>desto mehr profitieren auch Klima und Umwelt. Dazu gehören der Energie- und Rohstoffaufwand bei der Herstellung und beim Einbau ebenso wie eine spätere stoffliche Verwertungsmöglichkeit oder Entsorgung. Die Nachhaltigkeit der Dämmstoffe gelangt immer mehr in den Fokus bei der Materialauswahl (effizienzhaus online o.J.).</a:t>
            </a:r>
            <a:endParaRPr/>
          </a:p>
          <a:p>
            <a:pPr indent="0" lvl="0" marL="0" rtl="0" algn="l">
              <a:lnSpc>
                <a:spcPct val="100000"/>
              </a:lnSpc>
              <a:spcBef>
                <a:spcPts val="0"/>
              </a:spcBef>
              <a:spcAft>
                <a:spcPts val="0"/>
              </a:spcAft>
              <a:buClr>
                <a:schemeClr val="dk1"/>
              </a:buClr>
              <a:buSzPts val="1800"/>
              <a:buFont typeface="Arial"/>
              <a:buNone/>
            </a:pPr>
            <a:r>
              <a:rPr b="0" i="0" lang="de-DE" sz="1000" u="none" strike="noStrike">
                <a:solidFill>
                  <a:srgbClr val="000000"/>
                </a:solidFill>
                <a:latin typeface="Calibri"/>
                <a:ea typeface="Calibri"/>
                <a:cs typeface="Calibri"/>
                <a:sym typeface="Calibri"/>
              </a:rPr>
              <a:t>In Deutschland wurden 2021 ca. 824.000 t Dämmstoff produziert (Statista 2022). Dieser war vor allem erdölbasiert, circa 160.000 t waren Mineralwolle. Ca. 50 Prozent der in Deutschland verwendeten Dämmstoffe sind mineralischen Ursprungs wie Stein- und Glaswolle (Stand: 2022). Neben der sogenannten Mineralwolle finden Polystyrol (EPS), Polyurethan und Dämmschäume Verwendung, die als synthetische Dämmstoffe meist aus Erdöl produziert werden. Diese konventionellen Dämmstoffe haben insgesamt einen Marktanteil von ca. 90 Prozent. Alternative Dämmstoffe wie Schafwolle, Hanf, Zellulose/ Papier oder Holzwolle-Dämmplatten kommen auf einen Marktanteil von weniger als 10 Prozent. Konventionelle Dämmstoffe sind auch aufgrund ihres Produktionsvolumens meist kostengünstiger als ökologische aus nachwachsenden Rohstoffen. Betrachtet man den Kosten-Nutzen-Effekt, so ergeben sich bei Dämmstoffen schon nach mehreren Monaten erhebliche Einsparungen von Ressourcen (Energie) sowie eine Verringerung der THG-Emissionen (z.B. CO</a:t>
            </a:r>
            <a:r>
              <a:rPr b="0" baseline="-25000" i="0" lang="de-DE" sz="1000" u="none" strike="noStrike">
                <a:solidFill>
                  <a:srgbClr val="000000"/>
                </a:solidFill>
                <a:latin typeface="Calibri"/>
                <a:ea typeface="Calibri"/>
                <a:cs typeface="Calibri"/>
                <a:sym typeface="Calibri"/>
              </a:rPr>
              <a:t>2</a:t>
            </a:r>
            <a:r>
              <a:rPr b="0" i="0" lang="de-DE" sz="1000" u="none" strike="noStrike">
                <a:solidFill>
                  <a:srgbClr val="000000"/>
                </a:solidFill>
                <a:latin typeface="Calibri"/>
                <a:ea typeface="Calibri"/>
                <a:cs typeface="Calibri"/>
                <a:sym typeface="Calibri"/>
              </a:rPr>
              <a:t>). In diesem Punkt unterscheiden sich alle gängigen Dämmstoffe nicht. </a:t>
            </a:r>
            <a:endParaRPr/>
          </a:p>
          <a:p>
            <a:pPr indent="0" lvl="0" marL="0" rtl="0" algn="l">
              <a:lnSpc>
                <a:spcPct val="100000"/>
              </a:lnSpc>
              <a:spcBef>
                <a:spcPts val="0"/>
              </a:spcBef>
              <a:spcAft>
                <a:spcPts val="0"/>
              </a:spcAft>
              <a:buClr>
                <a:schemeClr val="dk1"/>
              </a:buClr>
              <a:buSzPts val="1800"/>
              <a:buFont typeface="Arial"/>
              <a:buNone/>
            </a:pPr>
            <a:r>
              <a:rPr b="0" i="0" lang="de-DE" sz="1000" u="none" strike="noStrike">
                <a:solidFill>
                  <a:srgbClr val="000000"/>
                </a:solidFill>
                <a:latin typeface="Calibri"/>
                <a:ea typeface="Calibri"/>
                <a:cs typeface="Calibri"/>
                <a:sym typeface="Calibri"/>
              </a:rPr>
              <a:t>Die verschiedenen Dämmstoffe haben bei gleicher Dämmstärke unterschiedliche Dämmwirkungen und Kosten. Aufgrund der jeweiligen Marktsituation des Bausektors können nicht nur die Baustoffpreise, sondern auch die Dämmstoffpreise stark schwanken. Grundsätzlich sind Dämmstoffe auf mineralischer und fossiler Rohstoffbasis jedoch kostengünstiger als Dämmstoffe auf Naturbasis. Im Gebäude-Energie-Gesetz ist festgelegt, wie viel Wärmeenergie die jeweiligen Gebäudeteile nach einer Dämmmaßnahme noch durchlassen dürfen. Das bedeutet, dass der vorgesehene Dämmstoff, der eingesetzt werden soll, die gesetzlichen Vorgaben erfüllen muss und in einer entsprechenden Dämmstärke eingesetzt werden muss. (EnEV-online o.J.)</a:t>
            </a:r>
            <a:endParaRPr b="0" i="0" sz="10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800"/>
              <a:buFont typeface="Arial"/>
              <a:buNone/>
            </a:pPr>
            <a:r>
              <a:rPr b="1" lang="de-DE" sz="1000">
                <a:latin typeface="Calibri"/>
                <a:ea typeface="Calibri"/>
                <a:cs typeface="Calibri"/>
                <a:sym typeface="Calibri"/>
              </a:rPr>
              <a:t>Aufgabe</a:t>
            </a:r>
            <a:endParaRPr/>
          </a:p>
          <a:p>
            <a:pPr indent="-171450" lvl="0" marL="171450" rtl="0" algn="l">
              <a:lnSpc>
                <a:spcPct val="100000"/>
              </a:lnSpc>
              <a:spcBef>
                <a:spcPts val="0"/>
              </a:spcBef>
              <a:spcAft>
                <a:spcPts val="0"/>
              </a:spcAft>
              <a:buClr>
                <a:schemeClr val="dk1"/>
              </a:buClr>
              <a:buSzPts val="1800"/>
              <a:buFont typeface="Arial"/>
              <a:buChar char="•"/>
            </a:pPr>
            <a:r>
              <a:rPr lang="de-DE" sz="1000">
                <a:latin typeface="Calibri"/>
                <a:ea typeface="Calibri"/>
                <a:cs typeface="Calibri"/>
                <a:sym typeface="Calibri"/>
              </a:rPr>
              <a:t>Recherchieren Sie die Vor- und Nachteile ausgewählter Dämmstoffe vor dem Hintergrund einer Lebenszyklus-Betrachtung (Rohstoffe/ Herstellung/ Nutzungsdauer/ Wiederverwertung oder Entsorgung) </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900"/>
              <a:buFont typeface="Arial"/>
              <a:buNone/>
            </a:pPr>
            <a:r>
              <a:t/>
            </a:r>
            <a:endParaRPr b="1" sz="900">
              <a:latin typeface="Calibri"/>
              <a:ea typeface="Calibri"/>
              <a:cs typeface="Calibri"/>
              <a:sym typeface="Calibri"/>
            </a:endParaRPr>
          </a:p>
          <a:p>
            <a:pPr indent="0" lvl="0" marL="0" rtl="0" algn="l">
              <a:lnSpc>
                <a:spcPct val="100000"/>
              </a:lnSpc>
              <a:spcBef>
                <a:spcPts val="0"/>
              </a:spcBef>
              <a:spcAft>
                <a:spcPts val="0"/>
              </a:spcAft>
              <a:buClr>
                <a:schemeClr val="dk1"/>
              </a:buClr>
              <a:buSzPts val="900"/>
              <a:buFont typeface="Arial"/>
              <a:buNone/>
            </a:pPr>
            <a:r>
              <a:rPr b="1" lang="de-DE" sz="900">
                <a:latin typeface="Calibri"/>
                <a:ea typeface="Calibri"/>
                <a:cs typeface="Calibri"/>
                <a:sym typeface="Calibri"/>
              </a:rPr>
              <a:t>Quellen:</a:t>
            </a:r>
            <a:endParaRPr b="1" sz="900">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800"/>
              <a:buFont typeface="Arial"/>
              <a:buChar char="•"/>
            </a:pPr>
            <a:r>
              <a:rPr b="0" i="0" lang="de-DE" sz="900" u="none" cap="none" strike="noStrike">
                <a:solidFill>
                  <a:schemeClr val="dk1"/>
                </a:solidFill>
                <a:latin typeface="Calibri"/>
                <a:ea typeface="Calibri"/>
                <a:cs typeface="Calibri"/>
                <a:sym typeface="Calibri"/>
              </a:rPr>
              <a:t>Effizienzhaus-online (o.J.): Materialien zur Dacheindeckung. Online: </a:t>
            </a:r>
            <a:r>
              <a:rPr b="0" i="0" lang="de-DE" sz="9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https://www.effizienzhaus-online.de/materialien-zur-dacheindeckung/</a:t>
            </a:r>
            <a:endParaRPr b="0" i="0" sz="900" u="sng"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800"/>
              <a:buFont typeface="Arial"/>
              <a:buChar char="•"/>
            </a:pPr>
            <a:r>
              <a:rPr b="0" i="0" lang="de-DE" sz="900" u="none" cap="none" strike="noStrike">
                <a:solidFill>
                  <a:schemeClr val="dk1"/>
                </a:solidFill>
                <a:latin typeface="Calibri"/>
                <a:ea typeface="Calibri"/>
                <a:cs typeface="Calibri"/>
                <a:sym typeface="Calibri"/>
              </a:rPr>
              <a:t>Statista (2022): Absatz ausgewählter Dachmaterialien. Online: </a:t>
            </a:r>
            <a:r>
              <a:rPr b="0" i="0" lang="de-DE" sz="9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https://de.statista.com/statistik/daten/studie/1339621/umfrage/absatz-ausgewaehlter-dachmaterialen-in-deutschland/</a:t>
            </a:r>
            <a:r>
              <a:rPr b="0" i="0" lang="de-DE" sz="9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chemeClr val="dk1"/>
              </a:buClr>
              <a:buSzPts val="800"/>
              <a:buFont typeface="Arial"/>
              <a:buChar char="•"/>
            </a:pPr>
            <a:r>
              <a:rPr b="0" i="0" lang="de-DE" sz="900" u="none" cap="none" strike="noStrike">
                <a:solidFill>
                  <a:schemeClr val="dk1"/>
                </a:solidFill>
                <a:latin typeface="Calibri"/>
                <a:ea typeface="Calibri"/>
                <a:cs typeface="Calibri"/>
                <a:sym typeface="Calibri"/>
              </a:rPr>
              <a:t>EnEV-online (o.J.): Wärmedämmung. Online: </a:t>
            </a:r>
            <a:r>
              <a:rPr b="0" i="0" lang="de-DE" sz="9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https://www.enev-online.eu/</a:t>
            </a:r>
            <a:endParaRPr b="0" i="0" sz="900" u="none" cap="none" strike="noStrike">
              <a:solidFill>
                <a:schemeClr val="dk1"/>
              </a:solidFill>
              <a:latin typeface="Calibri"/>
              <a:ea typeface="Calibri"/>
              <a:cs typeface="Calibri"/>
              <a:sym typeface="Calibri"/>
            </a:endParaRPr>
          </a:p>
        </p:txBody>
      </p:sp>
      <p:sp>
        <p:nvSpPr>
          <p:cNvPr id="236" name="Google Shape;236;g27b20710b09_0_59: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about:blank" TargetMode="External"/><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1.png"/><Relationship Id="rId11" Type="http://schemas.openxmlformats.org/officeDocument/2006/relationships/image" Target="../media/image5.png"/><Relationship Id="rId10" Type="http://schemas.openxmlformats.org/officeDocument/2006/relationships/image" Target="../media/image3.png"/><Relationship Id="rId9"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32.jpg"/><Relationship Id="rId11" Type="http://schemas.openxmlformats.org/officeDocument/2006/relationships/image" Target="../media/image18.png"/><Relationship Id="rId10" Type="http://schemas.openxmlformats.org/officeDocument/2006/relationships/image" Target="../media/image25.png"/><Relationship Id="rId9" Type="http://schemas.openxmlformats.org/officeDocument/2006/relationships/image" Target="../media/image19.png"/><Relationship Id="rId5" Type="http://schemas.openxmlformats.org/officeDocument/2006/relationships/image" Target="../media/image29.jpg"/><Relationship Id="rId6" Type="http://schemas.openxmlformats.org/officeDocument/2006/relationships/image" Target="../media/image27.png"/><Relationship Id="rId7" Type="http://schemas.openxmlformats.org/officeDocument/2006/relationships/image" Target="../media/image22.png"/><Relationship Id="rId8"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8"/>
          <p:cNvSpPr txBox="1"/>
          <p:nvPr>
            <p:ph type="ctrTitle"/>
          </p:nvPr>
        </p:nvSpPr>
        <p:spPr>
          <a:xfrm>
            <a:off x="373953" y="1077913"/>
            <a:ext cx="82785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Dachdecker</a:t>
            </a:r>
            <a:endParaRPr b="1"/>
          </a:p>
          <a:p>
            <a:pPr indent="0" lvl="0" marL="0" rtl="0" algn="ctr">
              <a:lnSpc>
                <a:spcPct val="90000"/>
              </a:lnSpc>
              <a:spcBef>
                <a:spcPts val="0"/>
              </a:spcBef>
              <a:spcAft>
                <a:spcPts val="0"/>
              </a:spcAft>
              <a:buSzPts val="4444"/>
              <a:buNone/>
            </a:pPr>
            <a:r>
              <a:rPr b="1" lang="de-DE"/>
              <a:t>und</a:t>
            </a:r>
            <a:endParaRPr b="1"/>
          </a:p>
          <a:p>
            <a:pPr indent="0" lvl="0" marL="0" rtl="0" algn="ctr">
              <a:lnSpc>
                <a:spcPct val="90000"/>
              </a:lnSpc>
              <a:spcBef>
                <a:spcPts val="0"/>
              </a:spcBef>
              <a:spcAft>
                <a:spcPts val="0"/>
              </a:spcAft>
              <a:buSzPts val="4444"/>
              <a:buNone/>
            </a:pPr>
            <a:r>
              <a:rPr b="1" lang="de-DE"/>
              <a:t>Dachdeckerin</a:t>
            </a:r>
            <a:endParaRPr b="1"/>
          </a:p>
        </p:txBody>
      </p:sp>
      <p:sp>
        <p:nvSpPr>
          <p:cNvPr id="80" name="Google Shape;80;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im Dachdecker-Handwerk</a:t>
            </a:r>
            <a:endParaRPr/>
          </a:p>
        </p:txBody>
      </p:sp>
      <p:sp>
        <p:nvSpPr>
          <p:cNvPr id="81" name="Google Shape;81;p38"/>
          <p:cNvSpPr txBox="1"/>
          <p:nvPr>
            <p:ph idx="11" type="ftr"/>
          </p:nvPr>
        </p:nvSpPr>
        <p:spPr>
          <a:xfrm>
            <a:off x="720602" y="6258550"/>
            <a:ext cx="31869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Dirk Schröder-Brandi, e.u.[z.]</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PABBNE</a:t>
            </a:r>
            <a:endParaRPr/>
          </a:p>
        </p:txBody>
      </p:sp>
      <p:sp>
        <p:nvSpPr>
          <p:cNvPr id="82" name="Google Shape;82;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3" name="Google Shape;83;p38"/>
          <p:cNvSpPr txBox="1"/>
          <p:nvPr>
            <p:ph idx="4" type="body"/>
          </p:nvPr>
        </p:nvSpPr>
        <p:spPr>
          <a:xfrm>
            <a:off x="8591297" y="3810000"/>
            <a:ext cx="3451808" cy="2244725"/>
          </a:xfrm>
          <a:prstGeom prst="rect">
            <a:avLst/>
          </a:prstGeom>
          <a:noFill/>
          <a:ln>
            <a:noFill/>
          </a:ln>
        </p:spPr>
        <p:txBody>
          <a:bodyPr anchorCtr="0" anchor="t" bIns="45700" lIns="91425" spcFirstLastPara="1" rIns="91425" wrap="square" tIns="45700">
            <a:normAutofit/>
          </a:bodyPr>
          <a:lstStyle/>
          <a:p>
            <a:pPr indent="0" lvl="0" marL="50800" rtl="0" algn="l">
              <a:lnSpc>
                <a:spcPct val="90000"/>
              </a:lnSpc>
              <a:spcBef>
                <a:spcPts val="1000"/>
              </a:spcBef>
              <a:spcAft>
                <a:spcPts val="0"/>
              </a:spcAft>
              <a:buSzPts val="4480"/>
              <a:buNone/>
            </a:pPr>
            <a:r>
              <a:rPr lang="de-DE"/>
              <a:t>IZT – Institut für Zukunftsstudien und Technologiebewertung</a:t>
            </a:r>
            <a:endParaRPr/>
          </a:p>
          <a:p>
            <a:pPr indent="0" lvl="0" marL="50800" rtl="0" algn="l">
              <a:lnSpc>
                <a:spcPct val="90000"/>
              </a:lnSpc>
              <a:spcBef>
                <a:spcPts val="1000"/>
              </a:spcBef>
              <a:spcAft>
                <a:spcPts val="0"/>
              </a:spcAft>
              <a:buSzPts val="4480"/>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ts val="4480"/>
              <a:buNone/>
            </a:pPr>
            <a:r>
              <a:rPr lang="de-DE"/>
              <a:t>Dipl.-Päd. Dirk Schröder-Brandi </a:t>
            </a:r>
            <a:br>
              <a:rPr lang="de-DE"/>
            </a:br>
            <a:r>
              <a:rPr lang="de-DE"/>
              <a:t>(</a:t>
            </a:r>
            <a:r>
              <a:rPr lang="de-DE" u="sng">
                <a:solidFill>
                  <a:schemeClr val="hlink"/>
                </a:solidFill>
                <a:hlinkClick r:id="rId4"/>
              </a:rPr>
              <a:t>schroeder-brandi@e-u-z.de)</a:t>
            </a:r>
            <a:endParaRPr/>
          </a:p>
          <a:p>
            <a:pPr indent="0" lvl="0" marL="50800" rtl="0" algn="l">
              <a:lnSpc>
                <a:spcPct val="90000"/>
              </a:lnSpc>
              <a:spcBef>
                <a:spcPts val="1000"/>
              </a:spcBef>
              <a:spcAft>
                <a:spcPts val="0"/>
              </a:spcAft>
              <a:buSzPts val="4480"/>
              <a:buNone/>
            </a:pPr>
            <a:r>
              <a:t/>
            </a:r>
            <a:endParaRPr/>
          </a:p>
        </p:txBody>
      </p:sp>
      <p:pic>
        <p:nvPicPr>
          <p:cNvPr id="84" name="Google Shape;84;p38"/>
          <p:cNvPicPr preferRelativeResize="0"/>
          <p:nvPr/>
        </p:nvPicPr>
        <p:blipFill rotWithShape="1">
          <a:blip r:embed="rId5">
            <a:alphaModFix/>
          </a:blip>
          <a:srcRect b="0" l="0" r="9867" t="0"/>
          <a:stretch/>
        </p:blipFill>
        <p:spPr>
          <a:xfrm>
            <a:off x="8922657" y="2722428"/>
            <a:ext cx="2850243" cy="1244600"/>
          </a:xfrm>
          <a:prstGeom prst="rect">
            <a:avLst/>
          </a:prstGeom>
          <a:noFill/>
          <a:ln>
            <a:noFill/>
          </a:ln>
        </p:spPr>
      </p:pic>
      <p:sp>
        <p:nvSpPr>
          <p:cNvPr id="85" name="Google Shape;85;p38"/>
          <p:cNvSpPr txBox="1"/>
          <p:nvPr>
            <p:ph idx="4"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sz="1200">
                <a:solidFill>
                  <a:schemeClr val="lt1"/>
                </a:solidFill>
                <a:latin typeface="Trebuchet MS"/>
                <a:ea typeface="Trebuchet MS"/>
                <a:cs typeface="Trebuchet MS"/>
                <a:sym typeface="Trebuchet MS"/>
              </a:rPr>
              <a:t>Dachdecker und Dachdeckerin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7b80a665ea_0_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51" name="Google Shape;251;g27b80a665ea_0_1"/>
          <p:cNvSpPr txBox="1"/>
          <p:nvPr>
            <p:ph type="title"/>
          </p:nvPr>
        </p:nvSpPr>
        <p:spPr>
          <a:xfrm>
            <a:off x="236700" y="286325"/>
            <a:ext cx="93402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Font typeface="Arial"/>
              <a:buNone/>
            </a:pPr>
            <a:r>
              <a:rPr lang="de-DE"/>
              <a:t>Energieeinsatz im Baugewerbe und ihre Klimawirkung</a:t>
            </a:r>
            <a:endParaRPr/>
          </a:p>
          <a:p>
            <a:pPr indent="0" lvl="0" marL="0" rtl="0" algn="l">
              <a:lnSpc>
                <a:spcPct val="100000"/>
              </a:lnSpc>
              <a:spcBef>
                <a:spcPts val="0"/>
              </a:spcBef>
              <a:spcAft>
                <a:spcPts val="0"/>
              </a:spcAft>
              <a:buSzPts val="1800"/>
              <a:buNone/>
            </a:pPr>
            <a:r>
              <a:t/>
            </a:r>
            <a:endParaRPr/>
          </a:p>
        </p:txBody>
      </p:sp>
      <p:sp>
        <p:nvSpPr>
          <p:cNvPr id="252" name="Google Shape;252;g27b80a665ea_0_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Altbau neu gedacht (2021), eigene Darstellung </a:t>
            </a:r>
            <a:endParaRPr/>
          </a:p>
        </p:txBody>
      </p:sp>
      <p:sp>
        <p:nvSpPr>
          <p:cNvPr id="253" name="Google Shape;253;g27b80a665ea_0_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pic>
        <p:nvPicPr>
          <p:cNvPr id="254" name="Google Shape;254;g27b80a665ea_0_1"/>
          <p:cNvPicPr preferRelativeResize="0"/>
          <p:nvPr/>
        </p:nvPicPr>
        <p:blipFill rotWithShape="1">
          <a:blip r:embed="rId3">
            <a:alphaModFix/>
          </a:blip>
          <a:srcRect b="0" l="0" r="0" t="0"/>
          <a:stretch/>
        </p:blipFill>
        <p:spPr>
          <a:xfrm>
            <a:off x="152400" y="1708937"/>
            <a:ext cx="6711400" cy="4271838"/>
          </a:xfrm>
          <a:prstGeom prst="rect">
            <a:avLst/>
          </a:prstGeom>
          <a:noFill/>
          <a:ln>
            <a:noFill/>
          </a:ln>
        </p:spPr>
      </p:pic>
      <p:sp>
        <p:nvSpPr>
          <p:cNvPr id="255" name="Google Shape;255;g27b80a665ea_0_1"/>
          <p:cNvSpPr/>
          <p:nvPr/>
        </p:nvSpPr>
        <p:spPr>
          <a:xfrm>
            <a:off x="6695075" y="1366324"/>
            <a:ext cx="5328300" cy="14988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23850" lvl="0" marL="457200" marR="0" rtl="0" algn="l">
              <a:lnSpc>
                <a:spcPct val="100000"/>
              </a:lnSpc>
              <a:spcBef>
                <a:spcPts val="0"/>
              </a:spcBef>
              <a:spcAft>
                <a:spcPts val="0"/>
              </a:spcAft>
              <a:buClr>
                <a:srgbClr val="000000"/>
              </a:buClr>
              <a:buSzPts val="1500"/>
              <a:buFont typeface="Arial"/>
              <a:buChar char="•"/>
            </a:pPr>
            <a:r>
              <a:rPr b="0" i="0" lang="de-DE" sz="1500" u="none" cap="none" strike="noStrike">
                <a:solidFill>
                  <a:srgbClr val="000000"/>
                </a:solidFill>
                <a:latin typeface="Arial"/>
                <a:ea typeface="Arial"/>
                <a:cs typeface="Arial"/>
                <a:sym typeface="Arial"/>
              </a:rPr>
              <a:t>Welche Energieträger werden auf der Baustelle in welchen Mengen eingesetzt?</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de-DE" sz="1500" u="none" cap="none" strike="noStrike">
                <a:solidFill>
                  <a:srgbClr val="000000"/>
                </a:solidFill>
                <a:latin typeface="Arial"/>
                <a:ea typeface="Arial"/>
                <a:cs typeface="Arial"/>
                <a:sym typeface="Arial"/>
              </a:rPr>
              <a:t>Wieviel THG-Emissionen werden dadurch freigesetzt?</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de-DE" sz="1500" u="none" cap="none" strike="noStrike">
                <a:solidFill>
                  <a:srgbClr val="000000"/>
                </a:solidFill>
                <a:latin typeface="Arial"/>
                <a:ea typeface="Arial"/>
                <a:cs typeface="Arial"/>
                <a:sym typeface="Arial"/>
              </a:rPr>
              <a:t>Wieviel THG-Emissionen lassen sich vermeiden, wenn statt Diesel Biodiesel und statt Ottokraftstoffe Strom (aus Strommix) eingesetzt würde?</a:t>
            </a:r>
            <a:endParaRPr b="0" i="0" sz="1500" u="none" cap="none" strike="noStrike">
              <a:solidFill>
                <a:srgbClr val="000000"/>
              </a:solidFill>
              <a:latin typeface="Arial"/>
              <a:ea typeface="Arial"/>
              <a:cs typeface="Arial"/>
              <a:sym typeface="Arial"/>
            </a:endParaRPr>
          </a:p>
        </p:txBody>
      </p:sp>
      <p:graphicFrame>
        <p:nvGraphicFramePr>
          <p:cNvPr id="256" name="Google Shape;256;g27b80a665ea_0_1"/>
          <p:cNvGraphicFramePr/>
          <p:nvPr/>
        </p:nvGraphicFramePr>
        <p:xfrm>
          <a:off x="7182088" y="2939625"/>
          <a:ext cx="3000000" cy="3000000"/>
        </p:xfrm>
        <a:graphic>
          <a:graphicData uri="http://schemas.openxmlformats.org/drawingml/2006/table">
            <a:tbl>
              <a:tblPr>
                <a:noFill/>
                <a:tableStyleId>{63F03EEB-1D1D-401D-91BD-B277770CC6A0}</a:tableStyleId>
              </a:tblPr>
              <a:tblGrid>
                <a:gridCol w="2460775"/>
                <a:gridCol w="1893500"/>
              </a:tblGrid>
              <a:tr h="301325">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Energieträger</a:t>
                      </a:r>
                      <a:endParaRPr b="1"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Emissionsfaktor</a:t>
                      </a:r>
                      <a:endParaRPr b="1" sz="900" u="none" cap="none" strike="noStrike">
                        <a:latin typeface="Merriweather"/>
                        <a:ea typeface="Merriweather"/>
                        <a:cs typeface="Merriweather"/>
                        <a:sym typeface="Merriweather"/>
                      </a:endParaRPr>
                    </a:p>
                  </a:txBody>
                  <a:tcPr marT="91425" marB="91425" marR="91425" marL="91425"/>
                </a:tc>
              </a:tr>
              <a:tr h="301325">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Strommix Deutschland</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0,402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1325">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Heizöl</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0,318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1325">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Erdgas</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0,433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-äq./kgWh</a:t>
                      </a:r>
                      <a:endParaRPr sz="900" u="none" cap="none" strike="noStrike">
                        <a:latin typeface="Merriweather"/>
                        <a:ea typeface="Merriweather"/>
                        <a:cs typeface="Merriweather"/>
                        <a:sym typeface="Merriweather"/>
                      </a:endParaRPr>
                    </a:p>
                  </a:txBody>
                  <a:tcPr marT="91425" marB="91425" marR="91425" marL="91425"/>
                </a:tc>
              </a:tr>
              <a:tr h="3013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Flüssiggas</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2,158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-äq./liter</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13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Dieselkraftstoff</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3,137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13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Biodiesel</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1,545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13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Ottokraftstoff </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2,891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13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Bioethanol</a:t>
                      </a:r>
                      <a:endParaRPr sz="900" u="none" cap="none" strike="noStrike">
                        <a:solidFill>
                          <a:srgbClr val="000000"/>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1,261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-äq./lJ</a:t>
                      </a:r>
                      <a:endParaRPr sz="900" u="none" cap="none" strike="noStrike">
                        <a:solidFill>
                          <a:srgbClr val="000000"/>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r>
              <a:tr h="3013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Sonstige Mineralölprodukte </a:t>
                      </a:r>
                      <a:endParaRPr sz="900" u="none" cap="none" strike="noStrike">
                        <a:solidFill>
                          <a:srgbClr val="000000"/>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82,9 t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/TJ</a:t>
                      </a:r>
                      <a:endParaRPr sz="900" u="none" cap="none" strike="noStrike">
                        <a:solidFill>
                          <a:srgbClr val="000000"/>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57" name="Google Shape;257;g27b80a665ea_0_1"/>
          <p:cNvSpPr txBox="1"/>
          <p:nvPr>
            <p:ph idx="1" type="body"/>
          </p:nvPr>
        </p:nvSpPr>
        <p:spPr>
          <a:xfrm>
            <a:off x="3339271" y="625454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Dachdecker und Dachdeckerin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39837b6ed7_0_8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4" name="Google Shape;264;g239837b6ed7_0_83"/>
          <p:cNvSpPr txBox="1"/>
          <p:nvPr>
            <p:ph idx="2" type="body"/>
          </p:nvPr>
        </p:nvSpPr>
        <p:spPr>
          <a:xfrm>
            <a:off x="6842125" y="6254500"/>
            <a:ext cx="50379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destatis 2022b; UBA 2010; bbs 2021b; eigene Darstellung</a:t>
            </a:r>
            <a:endParaRPr/>
          </a:p>
        </p:txBody>
      </p:sp>
      <p:sp>
        <p:nvSpPr>
          <p:cNvPr id="265" name="Google Shape;265;g239837b6ed7_0_8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pic>
        <p:nvPicPr>
          <p:cNvPr id="266" name="Google Shape;266;g239837b6ed7_0_83"/>
          <p:cNvPicPr preferRelativeResize="0"/>
          <p:nvPr/>
        </p:nvPicPr>
        <p:blipFill rotWithShape="1">
          <a:blip r:embed="rId3">
            <a:alphaModFix/>
          </a:blip>
          <a:srcRect b="0" l="0" r="0" t="0"/>
          <a:stretch/>
        </p:blipFill>
        <p:spPr>
          <a:xfrm>
            <a:off x="3" y="1497750"/>
            <a:ext cx="10068321" cy="4672388"/>
          </a:xfrm>
          <a:prstGeom prst="rect">
            <a:avLst/>
          </a:prstGeom>
          <a:noFill/>
          <a:ln>
            <a:noFill/>
          </a:ln>
        </p:spPr>
      </p:pic>
      <p:sp>
        <p:nvSpPr>
          <p:cNvPr id="267" name="Google Shape;267;g239837b6ed7_0_83"/>
          <p:cNvSpPr/>
          <p:nvPr/>
        </p:nvSpPr>
        <p:spPr>
          <a:xfrm>
            <a:off x="7315200" y="1497750"/>
            <a:ext cx="4796875" cy="1230000"/>
          </a:xfrm>
          <a:prstGeom prst="roundRect">
            <a:avLst>
              <a:gd fmla="val 16667" name="adj"/>
            </a:avLst>
          </a:prstGeom>
          <a:solidFill>
            <a:srgbClr val="FFC000"/>
          </a:solidFill>
          <a:ln>
            <a:noFill/>
          </a:ln>
        </p:spPr>
        <p:txBody>
          <a:bodyPr anchorCtr="0" anchor="ctr" bIns="72000" lIns="72000" spcFirstLastPara="1" rIns="72000" wrap="square" tIns="720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Ermitteln Sie, welche Bauabfälle an einer konkreten Baustelle anfallen und in welcher Menge. Recherchieren Sie die Weiterverwendung oder Entsorgung der Bauabfälle.</a:t>
            </a:r>
            <a:endParaRPr b="0" i="0" sz="1600" u="none" cap="none" strike="noStrike">
              <a:solidFill>
                <a:srgbClr val="000000"/>
              </a:solidFill>
              <a:latin typeface="Arial"/>
              <a:ea typeface="Arial"/>
              <a:cs typeface="Arial"/>
              <a:sym typeface="Arial"/>
            </a:endParaRPr>
          </a:p>
        </p:txBody>
      </p:sp>
      <p:sp>
        <p:nvSpPr>
          <p:cNvPr id="268" name="Google Shape;268;g239837b6ed7_0_83"/>
          <p:cNvSpPr txBox="1"/>
          <p:nvPr>
            <p:ph idx="1" type="body"/>
          </p:nvPr>
        </p:nvSpPr>
        <p:spPr>
          <a:xfrm>
            <a:off x="3339275" y="6254550"/>
            <a:ext cx="2541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Dachdecker und Dachdeckerin</a:t>
            </a:r>
            <a:endParaRPr/>
          </a:p>
        </p:txBody>
      </p:sp>
      <p:sp>
        <p:nvSpPr>
          <p:cNvPr id="269" name="Google Shape;269;g239837b6ed7_0_83"/>
          <p:cNvSpPr txBox="1"/>
          <p:nvPr>
            <p:ph type="title"/>
          </p:nvPr>
        </p:nvSpPr>
        <p:spPr>
          <a:xfrm>
            <a:off x="236700" y="286325"/>
            <a:ext cx="93402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Font typeface="Arial"/>
              <a:buNone/>
            </a:pPr>
            <a:r>
              <a:rPr lang="de-DE"/>
              <a:t>Bauabfälle und ihre jeweiligen Anteile</a:t>
            </a:r>
            <a:endParaRPr/>
          </a:p>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8be3adea33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75" name="Google Shape;275;g28be3adea33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76" name="Google Shape;276;g28be3adea33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77" name="Google Shape;277;g28be3adea33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78" name="Google Shape;278;g28be3adea33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79" name="Google Shape;279;g28be3adea33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80" name="Google Shape;280;g28be3adea33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81" name="Google Shape;281;g28be3adea33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2" name="Google Shape;92;p1"/>
          <p:cNvSpPr txBox="1"/>
          <p:nvPr>
            <p:ph type="title"/>
          </p:nvPr>
        </p:nvSpPr>
        <p:spPr>
          <a:xfrm>
            <a:off x="408675" y="169875"/>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3" name="Google Shape;93;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 </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95" name="Google Shape;95;p1"/>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08" name="Google Shape;108;p1"/>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09" name="Google Shape;109;p1"/>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10" name="Google Shape;110;p1"/>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11" name="Google Shape;111;p1"/>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12" name="Google Shape;112;p1"/>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13" name="Google Shape;113;p1"/>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14" name="Google Shape;114;p1"/>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15" name="Google Shape;115;p1"/>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16" name="Google Shape;116;p1"/>
          <p:cNvSpPr/>
          <p:nvPr/>
        </p:nvSpPr>
        <p:spPr>
          <a:xfrm>
            <a:off x="6931903" y="2800040"/>
            <a:ext cx="3695066" cy="1558525"/>
          </a:xfrm>
          <a:prstGeom prst="roundRect">
            <a:avLst>
              <a:gd fmla="val 16667" name="adj"/>
            </a:avLst>
          </a:prstGeom>
          <a:solidFill>
            <a:srgbClr val="FFC000"/>
          </a:solidFill>
          <a:ln>
            <a:noFill/>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404040"/>
              </a:buClr>
              <a:buSzPts val="1600"/>
              <a:buFont typeface="Arial"/>
              <a:buChar char="•"/>
            </a:pPr>
            <a:r>
              <a:rPr b="0" i="0" lang="de-DE" sz="1600" u="none" cap="none" strike="noStrike">
                <a:solidFill>
                  <a:srgbClr val="404040"/>
                </a:solidFill>
                <a:latin typeface="Arial"/>
                <a:ea typeface="Arial"/>
                <a:cs typeface="Arial"/>
                <a:sym typeface="Arial"/>
              </a:rPr>
              <a:t>Welchen Beitrag leistet Ihr Betrieb zum Klimawandel?</a:t>
            </a:r>
            <a:endParaRPr b="0" i="0" sz="1400" u="none" cap="none" strike="noStrike">
              <a:solidFill>
                <a:srgbClr val="404040"/>
              </a:solidFill>
              <a:latin typeface="Arial"/>
              <a:ea typeface="Arial"/>
              <a:cs typeface="Arial"/>
              <a:sym typeface="Arial"/>
            </a:endParaRPr>
          </a:p>
          <a:p>
            <a:pPr indent="-171450" lvl="0" marL="171450" marR="0" rtl="0" algn="l">
              <a:lnSpc>
                <a:spcPct val="100000"/>
              </a:lnSpc>
              <a:spcBef>
                <a:spcPts val="0"/>
              </a:spcBef>
              <a:spcAft>
                <a:spcPts val="0"/>
              </a:spcAft>
              <a:buClr>
                <a:srgbClr val="404040"/>
              </a:buClr>
              <a:buSzPts val="1600"/>
              <a:buFont typeface="Arial"/>
              <a:buChar char="•"/>
            </a:pPr>
            <a:r>
              <a:rPr b="0" i="0" lang="de-DE" sz="1600" u="none" cap="none" strike="noStrike">
                <a:solidFill>
                  <a:srgbClr val="404040"/>
                </a:solidFill>
                <a:latin typeface="Arial"/>
                <a:ea typeface="Arial"/>
                <a:cs typeface="Arial"/>
                <a:sym typeface="Arial"/>
              </a:rPr>
              <a:t>Was unternehmen Sie in Ihrem Betrieb, um CO</a:t>
            </a:r>
            <a:r>
              <a:rPr b="0" baseline="-25000" i="0" lang="de-DE" sz="1600" u="none" cap="none" strike="noStrike">
                <a:solidFill>
                  <a:srgbClr val="404040"/>
                </a:solidFill>
                <a:latin typeface="Arial"/>
                <a:ea typeface="Arial"/>
                <a:cs typeface="Arial"/>
                <a:sym typeface="Arial"/>
              </a:rPr>
              <a:t>2</a:t>
            </a:r>
            <a:r>
              <a:rPr b="0" i="0" lang="de-DE" sz="1600" u="none" cap="none" strike="noStrike">
                <a:solidFill>
                  <a:srgbClr val="404040"/>
                </a:solidFill>
                <a:latin typeface="Arial"/>
                <a:ea typeface="Arial"/>
                <a:cs typeface="Arial"/>
                <a:sym typeface="Arial"/>
              </a:rPr>
              <a:t>-Emissionen zu verringern?</a:t>
            </a:r>
            <a:endParaRPr b="0" i="0" sz="1400" u="none" cap="none" strike="noStrike">
              <a:solidFill>
                <a:srgbClr val="404040"/>
              </a:solidFill>
              <a:latin typeface="Arial"/>
              <a:ea typeface="Arial"/>
              <a:cs typeface="Arial"/>
              <a:sym typeface="Arial"/>
            </a:endParaRPr>
          </a:p>
        </p:txBody>
      </p:sp>
      <p:sp>
        <p:nvSpPr>
          <p:cNvPr id="117" name="Google Shape;117;p1"/>
          <p:cNvSpPr txBox="1"/>
          <p:nvPr>
            <p:ph idx="1" type="body"/>
          </p:nvPr>
        </p:nvSpPr>
        <p:spPr>
          <a:xfrm>
            <a:off x="3339271" y="625454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Dachdecker und Dachdeckerin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4" name="Google Shape;124;p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 Ressourcennutzung</a:t>
            </a:r>
            <a:endParaRPr/>
          </a:p>
        </p:txBody>
      </p:sp>
      <p:sp>
        <p:nvSpPr>
          <p:cNvPr id="125" name="Google Shape;125;p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Global Footprint Network  2023</a:t>
            </a:r>
            <a:endParaRPr/>
          </a:p>
        </p:txBody>
      </p:sp>
      <p:sp>
        <p:nvSpPr>
          <p:cNvPr id="126" name="Google Shape;126;p2"/>
          <p:cNvSpPr/>
          <p:nvPr/>
        </p:nvSpPr>
        <p:spPr>
          <a:xfrm>
            <a:off x="7181683" y="2078156"/>
            <a:ext cx="4474500" cy="253013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600"/>
              </a:spcBef>
              <a:spcAft>
                <a:spcPts val="0"/>
              </a:spcAft>
              <a:buClr>
                <a:schemeClr val="dk1"/>
              </a:buClr>
              <a:buSzPts val="2200"/>
              <a:buFont typeface="Arial"/>
              <a:buChar char="•"/>
            </a:pPr>
            <a:r>
              <a:rPr b="0" i="0" lang="de-DE" sz="1800" u="none" cap="none" strike="noStrike">
                <a:solidFill>
                  <a:schemeClr val="dk1"/>
                </a:solidFill>
                <a:latin typeface="Arial"/>
                <a:ea typeface="Arial"/>
                <a:cs typeface="Arial"/>
                <a:sym typeface="Arial"/>
              </a:rPr>
              <a:t>Erklären Sie was der Earth Overshoot day ist.</a:t>
            </a:r>
            <a:endParaRPr b="0" i="0" sz="1800" u="none" cap="none" strike="noStrike">
              <a:solidFill>
                <a:schemeClr val="dk1"/>
              </a:solidFill>
              <a:latin typeface="Arial"/>
              <a:ea typeface="Arial"/>
              <a:cs typeface="Arial"/>
              <a:sym typeface="Arial"/>
            </a:endParaRPr>
          </a:p>
          <a:p>
            <a:pPr indent="-368300" lvl="0" marL="457200" marR="0" rtl="0" algn="l">
              <a:lnSpc>
                <a:spcPct val="100000"/>
              </a:lnSpc>
              <a:spcBef>
                <a:spcPts val="600"/>
              </a:spcBef>
              <a:spcAft>
                <a:spcPts val="0"/>
              </a:spcAft>
              <a:buClr>
                <a:schemeClr val="dk1"/>
              </a:buClr>
              <a:buSzPts val="2200"/>
              <a:buFont typeface="Arial"/>
              <a:buChar char="•"/>
            </a:pPr>
            <a:r>
              <a:rPr b="0" i="0" lang="de-DE" sz="1800" u="none" cap="none" strike="noStrike">
                <a:solidFill>
                  <a:schemeClr val="dk1"/>
                </a:solidFill>
                <a:latin typeface="Arial"/>
                <a:ea typeface="Arial"/>
                <a:cs typeface="Arial"/>
                <a:sym typeface="Arial"/>
              </a:rPr>
              <a:t>Auf welches Datum fällt der Earth Overshoot Day im Jahr 2023</a:t>
            </a:r>
            <a:endParaRPr b="0" i="0" sz="1800" u="none" cap="none" strike="noStrike">
              <a:solidFill>
                <a:schemeClr val="dk1"/>
              </a:solidFill>
              <a:latin typeface="Arial"/>
              <a:ea typeface="Arial"/>
              <a:cs typeface="Arial"/>
              <a:sym typeface="Arial"/>
            </a:endParaRPr>
          </a:p>
          <a:p>
            <a:pPr indent="-368300" lvl="0" marL="457200" marR="0" rtl="0" algn="l">
              <a:lnSpc>
                <a:spcPct val="100000"/>
              </a:lnSpc>
              <a:spcBef>
                <a:spcPts val="600"/>
              </a:spcBef>
              <a:spcAft>
                <a:spcPts val="0"/>
              </a:spcAft>
              <a:buClr>
                <a:schemeClr val="dk1"/>
              </a:buClr>
              <a:buSzPts val="2200"/>
              <a:buFont typeface="Arial"/>
              <a:buChar char="•"/>
            </a:pPr>
            <a:r>
              <a:rPr b="0" i="0" lang="de-DE" sz="1800" u="none" cap="none" strike="noStrike">
                <a:solidFill>
                  <a:schemeClr val="dk1"/>
                </a:solidFill>
                <a:latin typeface="Arial"/>
                <a:ea typeface="Arial"/>
                <a:cs typeface="Arial"/>
                <a:sym typeface="Arial"/>
              </a:rPr>
              <a:t>Auf welches Datum fällt der German  Overshoot Day im Jahr 2023</a:t>
            </a:r>
            <a:endParaRPr b="0" i="0" sz="1800" u="none" cap="none" strike="noStrike">
              <a:solidFill>
                <a:schemeClr val="dk1"/>
              </a:solidFill>
              <a:latin typeface="Arial"/>
              <a:ea typeface="Arial"/>
              <a:cs typeface="Arial"/>
              <a:sym typeface="Arial"/>
            </a:endParaRPr>
          </a:p>
        </p:txBody>
      </p:sp>
      <p:pic>
        <p:nvPicPr>
          <p:cNvPr id="127" name="Google Shape;127;p2"/>
          <p:cNvPicPr preferRelativeResize="0"/>
          <p:nvPr/>
        </p:nvPicPr>
        <p:blipFill rotWithShape="1">
          <a:blip r:embed="rId3">
            <a:alphaModFix/>
          </a:blip>
          <a:srcRect b="0" l="0" r="0" t="0"/>
          <a:stretch/>
        </p:blipFill>
        <p:spPr>
          <a:xfrm>
            <a:off x="613577" y="1412400"/>
            <a:ext cx="4945498" cy="4689696"/>
          </a:xfrm>
          <a:prstGeom prst="rect">
            <a:avLst/>
          </a:prstGeom>
          <a:noFill/>
          <a:ln>
            <a:noFill/>
          </a:ln>
        </p:spPr>
      </p:pic>
      <p:sp>
        <p:nvSpPr>
          <p:cNvPr id="128" name="Google Shape;128;p2"/>
          <p:cNvSpPr txBox="1"/>
          <p:nvPr>
            <p:ph idx="11" type="ftr"/>
          </p:nvPr>
        </p:nvSpPr>
        <p:spPr>
          <a:xfrm>
            <a:off x="708400" y="6266072"/>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129" name="Google Shape;129;p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Tischler und Tischlerin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6" name="Google Shape;136;p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Ökologische Nachhaltigkeit des Bau- und Immobiliensektors</a:t>
            </a:r>
            <a:endParaRPr/>
          </a:p>
        </p:txBody>
      </p:sp>
      <p:sp>
        <p:nvSpPr>
          <p:cNvPr id="137" name="Google Shape;137;p3"/>
          <p:cNvSpPr txBox="1"/>
          <p:nvPr>
            <p:ph idx="2" type="body"/>
          </p:nvPr>
        </p:nvSpPr>
        <p:spPr>
          <a:xfrm>
            <a:off x="72865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Quellen: BBSR 2020, DtST2021, GAfBC2019, Desatis2022 </a:t>
            </a:r>
            <a:endParaRPr/>
          </a:p>
        </p:txBody>
      </p:sp>
      <p:sp>
        <p:nvSpPr>
          <p:cNvPr id="138" name="Google Shape;138;p3"/>
          <p:cNvSpPr/>
          <p:nvPr/>
        </p:nvSpPr>
        <p:spPr>
          <a:xfrm>
            <a:off x="7740336" y="1483129"/>
            <a:ext cx="3152075" cy="861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0"/>
              </a:spcBef>
              <a:spcAft>
                <a:spcPts val="0"/>
              </a:spcAft>
              <a:buClr>
                <a:schemeClr val="dk1"/>
              </a:buClr>
              <a:buSzPts val="2200"/>
              <a:buFont typeface="Arial"/>
              <a:buChar char="•"/>
            </a:pPr>
            <a:r>
              <a:rPr b="1" i="0" lang="de-DE" sz="1800" u="none" cap="none" strike="noStrike">
                <a:solidFill>
                  <a:schemeClr val="dk1"/>
                </a:solidFill>
                <a:latin typeface="Arial"/>
                <a:ea typeface="Arial"/>
                <a:cs typeface="Arial"/>
                <a:sym typeface="Arial"/>
              </a:rPr>
              <a:t>Schätzen Sie mal….</a:t>
            </a:r>
            <a:endParaRPr b="1" i="0" sz="1600" u="none" cap="none" strike="noStrike">
              <a:solidFill>
                <a:schemeClr val="dk1"/>
              </a:solidFill>
              <a:latin typeface="Arial"/>
              <a:ea typeface="Arial"/>
              <a:cs typeface="Arial"/>
              <a:sym typeface="Arial"/>
            </a:endParaRPr>
          </a:p>
        </p:txBody>
      </p:sp>
      <p:pic>
        <p:nvPicPr>
          <p:cNvPr id="139" name="Google Shape;139;p3"/>
          <p:cNvPicPr preferRelativeResize="0"/>
          <p:nvPr/>
        </p:nvPicPr>
        <p:blipFill rotWithShape="1">
          <a:blip r:embed="rId3">
            <a:alphaModFix/>
          </a:blip>
          <a:srcRect b="0" l="0" r="0" t="0"/>
          <a:stretch/>
        </p:blipFill>
        <p:spPr>
          <a:xfrm>
            <a:off x="3350675" y="1540725"/>
            <a:ext cx="1765526" cy="1674020"/>
          </a:xfrm>
          <a:prstGeom prst="rect">
            <a:avLst/>
          </a:prstGeom>
          <a:noFill/>
          <a:ln>
            <a:noFill/>
          </a:ln>
        </p:spPr>
      </p:pic>
      <p:pic>
        <p:nvPicPr>
          <p:cNvPr id="140" name="Google Shape;140;p3"/>
          <p:cNvPicPr preferRelativeResize="0"/>
          <p:nvPr/>
        </p:nvPicPr>
        <p:blipFill rotWithShape="1">
          <a:blip r:embed="rId4">
            <a:alphaModFix/>
          </a:blip>
          <a:srcRect b="0" l="0" r="0" t="0"/>
          <a:stretch/>
        </p:blipFill>
        <p:spPr>
          <a:xfrm>
            <a:off x="8429875" y="2802826"/>
            <a:ext cx="1415356" cy="1325400"/>
          </a:xfrm>
          <a:prstGeom prst="rect">
            <a:avLst/>
          </a:prstGeom>
          <a:noFill/>
          <a:ln>
            <a:noFill/>
          </a:ln>
        </p:spPr>
      </p:pic>
      <p:sp>
        <p:nvSpPr>
          <p:cNvPr id="141" name="Google Shape;141;p3"/>
          <p:cNvSpPr/>
          <p:nvPr/>
        </p:nvSpPr>
        <p:spPr>
          <a:xfrm>
            <a:off x="135200" y="1540725"/>
            <a:ext cx="3570300" cy="1027500"/>
          </a:xfrm>
          <a:prstGeom prst="ellipse">
            <a:avLst/>
          </a:prstGeom>
          <a:solidFill>
            <a:srgbClr val="C9DAF8"/>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deutschen Treibhausgas-Emissionen werden von der Baubranche verursacht</a:t>
            </a:r>
            <a:endParaRPr b="1" i="0" sz="1400" u="none" cap="none" strike="noStrike">
              <a:solidFill>
                <a:srgbClr val="000000"/>
              </a:solidFill>
              <a:latin typeface="Arial"/>
              <a:ea typeface="Arial"/>
              <a:cs typeface="Arial"/>
              <a:sym typeface="Arial"/>
            </a:endParaRPr>
          </a:p>
        </p:txBody>
      </p:sp>
      <p:pic>
        <p:nvPicPr>
          <p:cNvPr id="142" name="Google Shape;142;p3"/>
          <p:cNvPicPr preferRelativeResize="0"/>
          <p:nvPr/>
        </p:nvPicPr>
        <p:blipFill rotWithShape="1">
          <a:blip r:embed="rId5">
            <a:alphaModFix/>
          </a:blip>
          <a:srcRect b="0" l="0" r="0" t="0"/>
          <a:stretch/>
        </p:blipFill>
        <p:spPr>
          <a:xfrm>
            <a:off x="3073800" y="4035947"/>
            <a:ext cx="1765524" cy="1717349"/>
          </a:xfrm>
          <a:prstGeom prst="rect">
            <a:avLst/>
          </a:prstGeom>
          <a:noFill/>
          <a:ln>
            <a:noFill/>
          </a:ln>
        </p:spPr>
      </p:pic>
      <p:pic>
        <p:nvPicPr>
          <p:cNvPr id="143" name="Google Shape;143;p3"/>
          <p:cNvPicPr preferRelativeResize="0"/>
          <p:nvPr/>
        </p:nvPicPr>
        <p:blipFill rotWithShape="1">
          <a:blip r:embed="rId6">
            <a:alphaModFix/>
          </a:blip>
          <a:srcRect b="0" l="0" r="0" t="0"/>
          <a:stretch/>
        </p:blipFill>
        <p:spPr>
          <a:xfrm>
            <a:off x="10505967" y="4610335"/>
            <a:ext cx="1549258" cy="1387400"/>
          </a:xfrm>
          <a:prstGeom prst="rect">
            <a:avLst/>
          </a:prstGeom>
          <a:noFill/>
          <a:ln>
            <a:noFill/>
          </a:ln>
        </p:spPr>
      </p:pic>
      <p:sp>
        <p:nvSpPr>
          <p:cNvPr id="144" name="Google Shape;144;p3"/>
          <p:cNvSpPr/>
          <p:nvPr/>
        </p:nvSpPr>
        <p:spPr>
          <a:xfrm>
            <a:off x="61750" y="3897613"/>
            <a:ext cx="3570300" cy="1027500"/>
          </a:xfrm>
          <a:prstGeom prst="ellipse">
            <a:avLst/>
          </a:prstGeom>
          <a:solidFill>
            <a:srgbClr val="FFF2CC"/>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globalen Ressourcen werden durch die gebaute Umwelt verbraucht?</a:t>
            </a:r>
            <a:endParaRPr b="1" i="0" sz="1400" u="none" cap="none" strike="noStrike">
              <a:solidFill>
                <a:srgbClr val="000000"/>
              </a:solidFill>
              <a:latin typeface="Arial"/>
              <a:ea typeface="Arial"/>
              <a:cs typeface="Arial"/>
              <a:sym typeface="Arial"/>
            </a:endParaRPr>
          </a:p>
        </p:txBody>
      </p:sp>
      <p:sp>
        <p:nvSpPr>
          <p:cNvPr id="145" name="Google Shape;145;p3"/>
          <p:cNvSpPr/>
          <p:nvPr/>
        </p:nvSpPr>
        <p:spPr>
          <a:xfrm>
            <a:off x="7352400" y="4449663"/>
            <a:ext cx="3570300" cy="1027500"/>
          </a:xfrm>
          <a:prstGeom prst="ellipse">
            <a:avLst/>
          </a:prstGeom>
          <a:solidFill>
            <a:srgbClr val="F4CCCC"/>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des Abfallaufkommens in Deutschland sind Bau- und Abbruchabfälle?</a:t>
            </a:r>
            <a:endParaRPr b="1" i="0" sz="1400" u="none" cap="none" strike="noStrike">
              <a:solidFill>
                <a:srgbClr val="000000"/>
              </a:solidFill>
              <a:latin typeface="Arial"/>
              <a:ea typeface="Arial"/>
              <a:cs typeface="Arial"/>
              <a:sym typeface="Arial"/>
            </a:endParaRPr>
          </a:p>
        </p:txBody>
      </p:sp>
      <p:sp>
        <p:nvSpPr>
          <p:cNvPr id="146" name="Google Shape;146;p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147" name="Google Shape;147;p3"/>
          <p:cNvSpPr/>
          <p:nvPr/>
        </p:nvSpPr>
        <p:spPr>
          <a:xfrm>
            <a:off x="5295750" y="2644838"/>
            <a:ext cx="3570300" cy="1027500"/>
          </a:xfrm>
          <a:prstGeom prst="ellipse">
            <a:avLst/>
          </a:prstGeom>
          <a:solidFill>
            <a:srgbClr val="D9EAD3"/>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Flächenveränderungen in Deutschland  entstehen durch die Baubranches?</a:t>
            </a:r>
            <a:endParaRPr b="1" i="0" sz="1400" u="none" cap="none" strike="noStrike">
              <a:solidFill>
                <a:srgbClr val="000000"/>
              </a:solidFill>
              <a:latin typeface="Arial"/>
              <a:ea typeface="Arial"/>
              <a:cs typeface="Arial"/>
              <a:sym typeface="Arial"/>
            </a:endParaRPr>
          </a:p>
        </p:txBody>
      </p:sp>
      <p:sp>
        <p:nvSpPr>
          <p:cNvPr id="148" name="Google Shape;148;p3"/>
          <p:cNvSpPr/>
          <p:nvPr/>
        </p:nvSpPr>
        <p:spPr>
          <a:xfrm>
            <a:off x="5978820" y="327511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5978820" y="327511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0" name="Google Shape;150;p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SzPts val="1200"/>
              <a:buNone/>
            </a:pPr>
            <a:r>
              <a:rPr lang="de-DE"/>
              <a:t>Dachdecker und Dachdeckerin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14a9b7458ce_0_3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7" name="Google Shape;157;g14a9b7458ce_0_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Wertschöpfung und Umweltfußabdruck bei der</a:t>
            </a:r>
            <a:endParaRPr/>
          </a:p>
          <a:p>
            <a:pPr indent="0" lvl="0" marL="0" rtl="0" algn="l">
              <a:lnSpc>
                <a:spcPct val="100000"/>
              </a:lnSpc>
              <a:spcBef>
                <a:spcPts val="0"/>
              </a:spcBef>
              <a:spcAft>
                <a:spcPts val="0"/>
              </a:spcAft>
              <a:buSzPts val="1800"/>
              <a:buNone/>
            </a:pPr>
            <a:r>
              <a:rPr lang="de-DE"/>
              <a:t>Errichtung und Nutzung von Hochbauten</a:t>
            </a:r>
            <a:endParaRPr/>
          </a:p>
        </p:txBody>
      </p:sp>
      <p:sp>
        <p:nvSpPr>
          <p:cNvPr id="158" name="Google Shape;158;g14a9b7458ce_0_3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159" name="Google Shape;159;g14a9b7458ce_0_3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160" name="Google Shape;160;g14a9b7458ce_0_31"/>
          <p:cNvSpPr/>
          <p:nvPr/>
        </p:nvSpPr>
        <p:spPr>
          <a:xfrm>
            <a:off x="7733150" y="2877600"/>
            <a:ext cx="43605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Welche Bereiche der Umwelt sind vom Gebäudesektor besonders betroffen?</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Welche Bereiche des Gebäudesektors haben den größten Umweltfußabdruck?</a:t>
            </a:r>
            <a:endParaRPr b="0" i="0" sz="1600" u="none" cap="none" strike="noStrike">
              <a:solidFill>
                <a:schemeClr val="dk1"/>
              </a:solidFill>
              <a:latin typeface="Arial"/>
              <a:ea typeface="Arial"/>
              <a:cs typeface="Arial"/>
              <a:sym typeface="Arial"/>
            </a:endParaRPr>
          </a:p>
        </p:txBody>
      </p:sp>
      <p:pic>
        <p:nvPicPr>
          <p:cNvPr id="161" name="Google Shape;161;g14a9b7458ce_0_31"/>
          <p:cNvPicPr preferRelativeResize="0"/>
          <p:nvPr/>
        </p:nvPicPr>
        <p:blipFill rotWithShape="1">
          <a:blip r:embed="rId3">
            <a:alphaModFix/>
          </a:blip>
          <a:srcRect b="0" l="0" r="0" t="0"/>
          <a:stretch/>
        </p:blipFill>
        <p:spPr>
          <a:xfrm>
            <a:off x="-171450" y="1021800"/>
            <a:ext cx="7473152" cy="5283748"/>
          </a:xfrm>
          <a:prstGeom prst="rect">
            <a:avLst/>
          </a:prstGeom>
          <a:noFill/>
          <a:ln>
            <a:noFill/>
          </a:ln>
        </p:spPr>
      </p:pic>
      <p:sp>
        <p:nvSpPr>
          <p:cNvPr id="162" name="Google Shape;162;g14a9b7458ce_0_31"/>
          <p:cNvSpPr txBox="1"/>
          <p:nvPr>
            <p:ph idx="1" type="body"/>
          </p:nvPr>
        </p:nvSpPr>
        <p:spPr>
          <a:xfrm>
            <a:off x="3339271" y="625454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Dachdecker und Dachdeckerin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g239837b6ed7_0_1"/>
          <p:cNvPicPr preferRelativeResize="0"/>
          <p:nvPr/>
        </p:nvPicPr>
        <p:blipFill rotWithShape="1">
          <a:blip r:embed="rId3">
            <a:alphaModFix/>
          </a:blip>
          <a:srcRect b="0" l="0" r="0" t="0"/>
          <a:stretch/>
        </p:blipFill>
        <p:spPr>
          <a:xfrm>
            <a:off x="438150" y="1412400"/>
            <a:ext cx="7167545" cy="4706801"/>
          </a:xfrm>
          <a:prstGeom prst="rect">
            <a:avLst/>
          </a:prstGeom>
          <a:noFill/>
          <a:ln>
            <a:noFill/>
          </a:ln>
        </p:spPr>
      </p:pic>
      <p:sp>
        <p:nvSpPr>
          <p:cNvPr id="169" name="Google Shape;169;g239837b6ed7_0_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0" name="Google Shape;170;g239837b6ed7_0_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Anteil Bau am globalen Umweltfußabdruck:</a:t>
            </a:r>
            <a:endParaRPr/>
          </a:p>
          <a:p>
            <a:pPr indent="0" lvl="0" marL="0" rtl="0" algn="l">
              <a:lnSpc>
                <a:spcPct val="100000"/>
              </a:lnSpc>
              <a:spcBef>
                <a:spcPts val="0"/>
              </a:spcBef>
              <a:spcAft>
                <a:spcPts val="0"/>
              </a:spcAft>
              <a:buSzPts val="1800"/>
              <a:buNone/>
            </a:pPr>
            <a:r>
              <a:rPr lang="de-DE"/>
              <a:t>Notwendige Reduktion für planetare Grenzen</a:t>
            </a:r>
            <a:endParaRPr/>
          </a:p>
        </p:txBody>
      </p:sp>
      <p:sp>
        <p:nvSpPr>
          <p:cNvPr id="171" name="Google Shape;171;g239837b6ed7_0_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a:t>
            </a:r>
            <a:endParaRPr/>
          </a:p>
        </p:txBody>
      </p:sp>
      <p:sp>
        <p:nvSpPr>
          <p:cNvPr id="172" name="Google Shape;172;g239837b6ed7_0_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173" name="Google Shape;173;g239837b6ed7_0_1"/>
          <p:cNvSpPr/>
          <p:nvPr/>
        </p:nvSpPr>
        <p:spPr>
          <a:xfrm>
            <a:off x="7733150" y="2877600"/>
            <a:ext cx="43605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l">
              <a:lnSpc>
                <a:spcPct val="100000"/>
              </a:lnSpc>
              <a:spcBef>
                <a:spcPts val="0"/>
              </a:spcBef>
              <a:spcAft>
                <a:spcPts val="0"/>
              </a:spcAft>
              <a:buNone/>
            </a:pPr>
            <a:r>
              <a:rPr b="0" i="0" lang="de-DE" sz="1800" u="none" cap="none" strike="noStrike">
                <a:solidFill>
                  <a:schemeClr val="dk1"/>
                </a:solidFill>
                <a:latin typeface="Arial"/>
                <a:ea typeface="Arial"/>
                <a:cs typeface="Arial"/>
                <a:sym typeface="Arial"/>
              </a:rPr>
              <a:t>In welchen Bereichen und in welchem Umfang muss der Gebäudesektor seinen Fußabdruck besonders stark reduzieren, um die Klimaziele zu erreichen?</a:t>
            </a:r>
            <a:endParaRPr b="0" i="0" sz="1800" u="none" cap="none" strike="noStrike">
              <a:solidFill>
                <a:schemeClr val="dk1"/>
              </a:solidFill>
              <a:latin typeface="Arial"/>
              <a:ea typeface="Arial"/>
              <a:cs typeface="Arial"/>
              <a:sym typeface="Arial"/>
            </a:endParaRPr>
          </a:p>
        </p:txBody>
      </p:sp>
      <p:sp>
        <p:nvSpPr>
          <p:cNvPr id="174" name="Google Shape;174;g239837b6ed7_0_1"/>
          <p:cNvSpPr/>
          <p:nvPr/>
        </p:nvSpPr>
        <p:spPr>
          <a:xfrm flipH="1" rot="10800000">
            <a:off x="2981325" y="3967200"/>
            <a:ext cx="2190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239837b6ed7_0_1"/>
          <p:cNvSpPr/>
          <p:nvPr/>
        </p:nvSpPr>
        <p:spPr>
          <a:xfrm flipH="1" rot="10800000">
            <a:off x="2981325" y="4495825"/>
            <a:ext cx="4014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39837b6ed7_0_1"/>
          <p:cNvSpPr/>
          <p:nvPr/>
        </p:nvSpPr>
        <p:spPr>
          <a:xfrm flipH="1" rot="10800000">
            <a:off x="1971700" y="3433775"/>
            <a:ext cx="4623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239837b6ed7_0_1"/>
          <p:cNvSpPr/>
          <p:nvPr/>
        </p:nvSpPr>
        <p:spPr>
          <a:xfrm flipH="1" rot="10800000">
            <a:off x="1676500" y="2387050"/>
            <a:ext cx="6048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239837b6ed7_0_1"/>
          <p:cNvSpPr txBox="1"/>
          <p:nvPr>
            <p:ph idx="1" type="body"/>
          </p:nvPr>
        </p:nvSpPr>
        <p:spPr>
          <a:xfrm>
            <a:off x="3339271" y="625454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Dachdecker und Dachdeckerin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39837b6ed7_0_1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5" name="Google Shape;185;g239837b6ed7_0_1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TGH-Fußabdruck: Herstellung, Errichtung, Modernisierung Wohn- und Nichtwohngebäuden</a:t>
            </a:r>
            <a:endParaRPr/>
          </a:p>
        </p:txBody>
      </p:sp>
      <p:sp>
        <p:nvSpPr>
          <p:cNvPr id="186" name="Google Shape;186;g239837b6ed7_0_1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187" name="Google Shape;187;g239837b6ed7_0_1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188" name="Google Shape;188;g239837b6ed7_0_13"/>
          <p:cNvSpPr/>
          <p:nvPr/>
        </p:nvSpPr>
        <p:spPr>
          <a:xfrm>
            <a:off x="7746575" y="3309325"/>
            <a:ext cx="3777000" cy="13473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l">
              <a:lnSpc>
                <a:spcPct val="100000"/>
              </a:lnSpc>
              <a:spcBef>
                <a:spcPts val="0"/>
              </a:spcBef>
              <a:spcAft>
                <a:spcPts val="0"/>
              </a:spcAft>
              <a:buNone/>
            </a:pPr>
            <a:r>
              <a:rPr b="0" i="0" lang="de-DE" sz="1800" u="none" cap="none" strike="noStrike">
                <a:solidFill>
                  <a:schemeClr val="dk1"/>
                </a:solidFill>
                <a:latin typeface="Arial"/>
                <a:ea typeface="Arial"/>
                <a:cs typeface="Arial"/>
                <a:sym typeface="Arial"/>
              </a:rPr>
              <a:t>Vergleichen Sie die Emissionen, die sich aus der Herstellung von Kunststoffen, Metall- und Holzerzeugnissen ergeben.</a:t>
            </a:r>
            <a:endParaRPr b="0" i="0" sz="1800" u="none" cap="none" strike="noStrike">
              <a:solidFill>
                <a:schemeClr val="dk1"/>
              </a:solidFill>
              <a:latin typeface="Arial"/>
              <a:ea typeface="Arial"/>
              <a:cs typeface="Arial"/>
              <a:sym typeface="Arial"/>
            </a:endParaRPr>
          </a:p>
        </p:txBody>
      </p:sp>
      <p:pic>
        <p:nvPicPr>
          <p:cNvPr id="189" name="Google Shape;189;g239837b6ed7_0_13"/>
          <p:cNvPicPr preferRelativeResize="0"/>
          <p:nvPr/>
        </p:nvPicPr>
        <p:blipFill rotWithShape="1">
          <a:blip r:embed="rId3">
            <a:alphaModFix/>
          </a:blip>
          <a:srcRect b="0" l="0" r="0" t="0"/>
          <a:stretch/>
        </p:blipFill>
        <p:spPr>
          <a:xfrm>
            <a:off x="152400" y="1412400"/>
            <a:ext cx="7198970" cy="4689696"/>
          </a:xfrm>
          <a:prstGeom prst="rect">
            <a:avLst/>
          </a:prstGeom>
          <a:noFill/>
          <a:ln>
            <a:noFill/>
          </a:ln>
        </p:spPr>
      </p:pic>
      <p:sp>
        <p:nvSpPr>
          <p:cNvPr id="190" name="Google Shape;190;g239837b6ed7_0_13"/>
          <p:cNvSpPr txBox="1"/>
          <p:nvPr>
            <p:ph idx="1" type="body"/>
          </p:nvPr>
        </p:nvSpPr>
        <p:spPr>
          <a:xfrm>
            <a:off x="3339271" y="625454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Dachdecker und Dachdeckerin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7f28143b30_0_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97" name="Google Shape;197;g27f28143b30_0_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Eigene Darstellung </a:t>
            </a:r>
            <a:endParaRPr/>
          </a:p>
        </p:txBody>
      </p:sp>
      <p:sp>
        <p:nvSpPr>
          <p:cNvPr id="198" name="Google Shape;198;g27f28143b30_0_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199" name="Google Shape;199;g27f28143b30_0_5"/>
          <p:cNvSpPr txBox="1"/>
          <p:nvPr>
            <p:ph idx="1" type="body"/>
          </p:nvPr>
        </p:nvSpPr>
        <p:spPr>
          <a:xfrm>
            <a:off x="3339271" y="625454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Dachdecker und Dachdeckerin</a:t>
            </a:r>
            <a:endParaRPr/>
          </a:p>
        </p:txBody>
      </p:sp>
      <p:sp>
        <p:nvSpPr>
          <p:cNvPr id="200" name="Google Shape;200;g27f28143b30_0_5"/>
          <p:cNvSpPr txBox="1"/>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3200"/>
              <a:buFont typeface="Arial"/>
              <a:buNone/>
            </a:pPr>
            <a:r>
              <a:rPr b="0" i="0" lang="de-DE" sz="3200" u="none" cap="none" strike="noStrike">
                <a:solidFill>
                  <a:srgbClr val="000000"/>
                </a:solidFill>
                <a:latin typeface="Trebuchet MS"/>
                <a:ea typeface="Trebuchet MS"/>
                <a:cs typeface="Trebuchet MS"/>
                <a:sym typeface="Trebuchet MS"/>
              </a:rPr>
              <a:t>Vergleich Tondachziegel und Betondachsteine</a:t>
            </a:r>
            <a:endParaRPr b="0" i="0" sz="3200" u="none" cap="none" strike="noStrike">
              <a:solidFill>
                <a:srgbClr val="000000"/>
              </a:solidFill>
              <a:latin typeface="Trebuchet MS"/>
              <a:ea typeface="Trebuchet MS"/>
              <a:cs typeface="Trebuchet MS"/>
              <a:sym typeface="Trebuchet MS"/>
            </a:endParaRPr>
          </a:p>
        </p:txBody>
      </p:sp>
      <p:sp>
        <p:nvSpPr>
          <p:cNvPr id="201" name="Google Shape;201;g27f28143b30_0_5"/>
          <p:cNvSpPr txBox="1"/>
          <p:nvPr/>
        </p:nvSpPr>
        <p:spPr>
          <a:xfrm>
            <a:off x="2402417" y="1483372"/>
            <a:ext cx="160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Tondachziegel</a:t>
            </a:r>
            <a:endParaRPr b="1" i="0" sz="1600" u="none" cap="none" strike="noStrike">
              <a:solidFill>
                <a:srgbClr val="000000"/>
              </a:solidFill>
              <a:latin typeface="Arial"/>
              <a:ea typeface="Arial"/>
              <a:cs typeface="Arial"/>
              <a:sym typeface="Arial"/>
            </a:endParaRPr>
          </a:p>
        </p:txBody>
      </p:sp>
      <p:sp>
        <p:nvSpPr>
          <p:cNvPr id="202" name="Google Shape;202;g27f28143b30_0_5"/>
          <p:cNvSpPr txBox="1"/>
          <p:nvPr/>
        </p:nvSpPr>
        <p:spPr>
          <a:xfrm>
            <a:off x="8189220" y="1471959"/>
            <a:ext cx="1835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Betondachsteine</a:t>
            </a:r>
            <a:endParaRPr b="1" i="0" sz="1600" u="none" cap="none" strike="noStrike">
              <a:solidFill>
                <a:srgbClr val="000000"/>
              </a:solidFill>
              <a:latin typeface="Arial"/>
              <a:ea typeface="Arial"/>
              <a:cs typeface="Arial"/>
              <a:sym typeface="Arial"/>
            </a:endParaRPr>
          </a:p>
        </p:txBody>
      </p:sp>
      <p:pic>
        <p:nvPicPr>
          <p:cNvPr id="203" name="Google Shape;203;g27f28143b30_0_5"/>
          <p:cNvPicPr preferRelativeResize="0"/>
          <p:nvPr/>
        </p:nvPicPr>
        <p:blipFill rotWithShape="1">
          <a:blip r:embed="rId4">
            <a:alphaModFix/>
          </a:blip>
          <a:srcRect b="0" l="0" r="0" t="0"/>
          <a:stretch/>
        </p:blipFill>
        <p:spPr>
          <a:xfrm>
            <a:off x="6632217" y="1909482"/>
            <a:ext cx="5344160" cy="4046474"/>
          </a:xfrm>
          <a:prstGeom prst="rect">
            <a:avLst/>
          </a:prstGeom>
          <a:noFill/>
          <a:ln>
            <a:noFill/>
          </a:ln>
        </p:spPr>
      </p:pic>
      <p:pic>
        <p:nvPicPr>
          <p:cNvPr id="204" name="Google Shape;204;g27f28143b30_0_5"/>
          <p:cNvPicPr preferRelativeResize="0"/>
          <p:nvPr/>
        </p:nvPicPr>
        <p:blipFill rotWithShape="1">
          <a:blip r:embed="rId5">
            <a:alphaModFix/>
          </a:blip>
          <a:srcRect b="0" l="0" r="0" t="0"/>
          <a:stretch/>
        </p:blipFill>
        <p:spPr>
          <a:xfrm>
            <a:off x="237412" y="1909482"/>
            <a:ext cx="5177870" cy="4046474"/>
          </a:xfrm>
          <a:prstGeom prst="rect">
            <a:avLst/>
          </a:prstGeom>
          <a:noFill/>
          <a:ln>
            <a:noFill/>
          </a:ln>
        </p:spPr>
      </p:pic>
      <p:sp>
        <p:nvSpPr>
          <p:cNvPr id="205" name="Google Shape;205;g27f28143b30_0_5"/>
          <p:cNvSpPr/>
          <p:nvPr/>
        </p:nvSpPr>
        <p:spPr>
          <a:xfrm>
            <a:off x="10855193" y="377265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7f28143b30_0_5"/>
          <p:cNvSpPr/>
          <p:nvPr/>
        </p:nvSpPr>
        <p:spPr>
          <a:xfrm>
            <a:off x="667222" y="485265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27f28143b30_0_5"/>
          <p:cNvSpPr/>
          <p:nvPr/>
        </p:nvSpPr>
        <p:spPr>
          <a:xfrm>
            <a:off x="245337" y="260786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27f28143b30_0_5"/>
          <p:cNvSpPr/>
          <p:nvPr/>
        </p:nvSpPr>
        <p:spPr>
          <a:xfrm>
            <a:off x="4420313" y="4657950"/>
            <a:ext cx="3127200" cy="14694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l">
              <a:lnSpc>
                <a:spcPct val="100000"/>
              </a:lnSpc>
              <a:spcBef>
                <a:spcPts val="0"/>
              </a:spcBef>
              <a:spcAft>
                <a:spcPts val="0"/>
              </a:spcAft>
              <a:buNone/>
            </a:pPr>
            <a:r>
              <a:rPr b="0" i="0" lang="de-DE" sz="1600" u="none" cap="none" strike="noStrike">
                <a:solidFill>
                  <a:srgbClr val="000000"/>
                </a:solidFill>
                <a:latin typeface="Arial"/>
                <a:ea typeface="Arial"/>
                <a:cs typeface="Arial"/>
                <a:sym typeface="Arial"/>
              </a:rPr>
              <a:t>Diskutieren Sie die Vor- und Nachteile im Vergleich zwischen Tondachziegeln  und Betondachsteinen </a:t>
            </a:r>
            <a:endParaRPr b="0" i="0" sz="1600" u="none" cap="none" strike="noStrike">
              <a:solidFill>
                <a:srgbClr val="000000"/>
              </a:solidFill>
              <a:latin typeface="Arial"/>
              <a:ea typeface="Arial"/>
              <a:cs typeface="Arial"/>
              <a:sym typeface="Arial"/>
            </a:endParaRPr>
          </a:p>
        </p:txBody>
      </p:sp>
      <p:pic>
        <p:nvPicPr>
          <p:cNvPr id="209" name="Google Shape;209;g27f28143b30_0_5"/>
          <p:cNvPicPr preferRelativeResize="0"/>
          <p:nvPr/>
        </p:nvPicPr>
        <p:blipFill rotWithShape="1">
          <a:blip r:embed="rId6">
            <a:alphaModFix/>
          </a:blip>
          <a:srcRect b="32071" l="6954" r="58533" t="27422"/>
          <a:stretch/>
        </p:blipFill>
        <p:spPr>
          <a:xfrm>
            <a:off x="419148" y="2831253"/>
            <a:ext cx="772352" cy="640888"/>
          </a:xfrm>
          <a:prstGeom prst="rect">
            <a:avLst/>
          </a:prstGeom>
          <a:noFill/>
          <a:ln>
            <a:noFill/>
          </a:ln>
        </p:spPr>
      </p:pic>
      <p:sp>
        <p:nvSpPr>
          <p:cNvPr id="210" name="Google Shape;210;g27f28143b30_0_5"/>
          <p:cNvSpPr/>
          <p:nvPr/>
        </p:nvSpPr>
        <p:spPr>
          <a:xfrm>
            <a:off x="10324493" y="1652783"/>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1" name="Google Shape;211;g27f28143b30_0_5"/>
          <p:cNvPicPr preferRelativeResize="0"/>
          <p:nvPr/>
        </p:nvPicPr>
        <p:blipFill rotWithShape="1">
          <a:blip r:embed="rId7">
            <a:alphaModFix/>
          </a:blip>
          <a:srcRect b="32886" l="42395" r="29444" t="15720"/>
          <a:stretch/>
        </p:blipFill>
        <p:spPr>
          <a:xfrm>
            <a:off x="11138106" y="3865201"/>
            <a:ext cx="578376" cy="746325"/>
          </a:xfrm>
          <a:prstGeom prst="rect">
            <a:avLst/>
          </a:prstGeom>
          <a:noFill/>
          <a:ln>
            <a:noFill/>
          </a:ln>
        </p:spPr>
      </p:pic>
      <p:sp>
        <p:nvSpPr>
          <p:cNvPr id="212" name="Google Shape;212;g27f28143b30_0_5"/>
          <p:cNvSpPr txBox="1"/>
          <p:nvPr/>
        </p:nvSpPr>
        <p:spPr>
          <a:xfrm>
            <a:off x="8095129" y="2050097"/>
            <a:ext cx="2235600" cy="4002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Geringere Umweltbelastung</a:t>
            </a:r>
            <a:endParaRPr b="0" i="0" sz="1400" u="none" cap="none" strike="noStrike">
              <a:solidFill>
                <a:srgbClr val="000000"/>
              </a:solidFill>
              <a:latin typeface="Calibri"/>
              <a:ea typeface="Calibri"/>
              <a:cs typeface="Calibri"/>
              <a:sym typeface="Calibri"/>
            </a:endParaRPr>
          </a:p>
        </p:txBody>
      </p:sp>
      <p:sp>
        <p:nvSpPr>
          <p:cNvPr id="213" name="Google Shape;213;g27f28143b30_0_5"/>
          <p:cNvSpPr txBox="1"/>
          <p:nvPr/>
        </p:nvSpPr>
        <p:spPr>
          <a:xfrm>
            <a:off x="1347494" y="2956943"/>
            <a:ext cx="1869900" cy="4002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Höhere Lebensdauer</a:t>
            </a:r>
            <a:endParaRPr b="0" i="0" sz="1400" u="none" cap="none" strike="noStrike">
              <a:solidFill>
                <a:srgbClr val="000000"/>
              </a:solidFill>
              <a:latin typeface="Calibri"/>
              <a:ea typeface="Calibri"/>
              <a:cs typeface="Calibri"/>
              <a:sym typeface="Calibri"/>
            </a:endParaRPr>
          </a:p>
        </p:txBody>
      </p:sp>
      <p:sp>
        <p:nvSpPr>
          <p:cNvPr id="214" name="Google Shape;214;g27f28143b30_0_5"/>
          <p:cNvSpPr txBox="1"/>
          <p:nvPr/>
        </p:nvSpPr>
        <p:spPr>
          <a:xfrm>
            <a:off x="7547376" y="4089114"/>
            <a:ext cx="3307800" cy="4002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Geringerer Energieeinsatz bei Herstellung</a:t>
            </a:r>
            <a:endParaRPr b="0" i="0" sz="1400" u="none" cap="none" strike="noStrike">
              <a:solidFill>
                <a:srgbClr val="000000"/>
              </a:solidFill>
              <a:latin typeface="Calibri"/>
              <a:ea typeface="Calibri"/>
              <a:cs typeface="Calibri"/>
              <a:sym typeface="Calibri"/>
            </a:endParaRPr>
          </a:p>
        </p:txBody>
      </p:sp>
      <p:sp>
        <p:nvSpPr>
          <p:cNvPr id="215" name="Google Shape;215;g27f28143b30_0_5"/>
          <p:cNvSpPr txBox="1"/>
          <p:nvPr/>
        </p:nvSpPr>
        <p:spPr>
          <a:xfrm>
            <a:off x="1747911" y="5192609"/>
            <a:ext cx="1701600" cy="4002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Natürliche Rohstoffe</a:t>
            </a:r>
            <a:endParaRPr b="0" i="0" sz="1400" u="none" cap="none" strike="noStrike">
              <a:solidFill>
                <a:srgbClr val="000000"/>
              </a:solidFill>
              <a:latin typeface="Calibri"/>
              <a:ea typeface="Calibri"/>
              <a:cs typeface="Calibri"/>
              <a:sym typeface="Calibri"/>
            </a:endParaRPr>
          </a:p>
        </p:txBody>
      </p:sp>
      <p:sp>
        <p:nvSpPr>
          <p:cNvPr id="216" name="Google Shape;216;g27f28143b30_0_5"/>
          <p:cNvSpPr/>
          <p:nvPr/>
        </p:nvSpPr>
        <p:spPr>
          <a:xfrm>
            <a:off x="10886109" y="2641183"/>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27f28143b30_0_5"/>
          <p:cNvSpPr/>
          <p:nvPr/>
        </p:nvSpPr>
        <p:spPr>
          <a:xfrm>
            <a:off x="772477" y="1640277"/>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27f28143b30_0_5"/>
          <p:cNvSpPr/>
          <p:nvPr/>
        </p:nvSpPr>
        <p:spPr>
          <a:xfrm>
            <a:off x="289107" y="376160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27f28143b30_0_5"/>
          <p:cNvSpPr txBox="1"/>
          <p:nvPr/>
        </p:nvSpPr>
        <p:spPr>
          <a:xfrm>
            <a:off x="1875277" y="2050097"/>
            <a:ext cx="2265600" cy="4002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Geringerer Rohstoffaufwand</a:t>
            </a:r>
            <a:endParaRPr b="0" i="0" sz="1400" u="none" cap="none" strike="noStrike">
              <a:solidFill>
                <a:srgbClr val="000000"/>
              </a:solidFill>
              <a:latin typeface="Calibri"/>
              <a:ea typeface="Calibri"/>
              <a:cs typeface="Calibri"/>
              <a:sym typeface="Calibri"/>
            </a:endParaRPr>
          </a:p>
        </p:txBody>
      </p:sp>
      <p:sp>
        <p:nvSpPr>
          <p:cNvPr id="220" name="Google Shape;220;g27f28143b30_0_5"/>
          <p:cNvSpPr txBox="1"/>
          <p:nvPr/>
        </p:nvSpPr>
        <p:spPr>
          <a:xfrm>
            <a:off x="1391907" y="4084221"/>
            <a:ext cx="2592600" cy="4002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Geringerer Oberflächenbewuchs</a:t>
            </a:r>
            <a:endParaRPr b="0" i="0" sz="1400" u="none" cap="none" strike="noStrike">
              <a:solidFill>
                <a:srgbClr val="000000"/>
              </a:solidFill>
              <a:latin typeface="Calibri"/>
              <a:ea typeface="Calibri"/>
              <a:cs typeface="Calibri"/>
              <a:sym typeface="Calibri"/>
            </a:endParaRPr>
          </a:p>
        </p:txBody>
      </p:sp>
      <p:pic>
        <p:nvPicPr>
          <p:cNvPr id="221" name="Google Shape;221;g27f28143b30_0_5"/>
          <p:cNvPicPr preferRelativeResize="0"/>
          <p:nvPr/>
        </p:nvPicPr>
        <p:blipFill rotWithShape="1">
          <a:blip r:embed="rId8">
            <a:alphaModFix/>
          </a:blip>
          <a:srcRect b="69233" l="15451" r="71916" t="15765"/>
          <a:stretch/>
        </p:blipFill>
        <p:spPr>
          <a:xfrm>
            <a:off x="11074798" y="2879997"/>
            <a:ext cx="725422" cy="612453"/>
          </a:xfrm>
          <a:prstGeom prst="rect">
            <a:avLst/>
          </a:prstGeom>
          <a:noFill/>
          <a:ln>
            <a:noFill/>
          </a:ln>
        </p:spPr>
      </p:pic>
      <p:pic>
        <p:nvPicPr>
          <p:cNvPr id="222" name="Google Shape;222;g27f28143b30_0_5"/>
          <p:cNvPicPr preferRelativeResize="0"/>
          <p:nvPr/>
        </p:nvPicPr>
        <p:blipFill rotWithShape="1">
          <a:blip r:embed="rId9">
            <a:alphaModFix/>
          </a:blip>
          <a:srcRect b="27506" l="16135" r="58935" t="20030"/>
          <a:stretch/>
        </p:blipFill>
        <p:spPr>
          <a:xfrm>
            <a:off x="949266" y="5000263"/>
            <a:ext cx="501545" cy="746325"/>
          </a:xfrm>
          <a:prstGeom prst="rect">
            <a:avLst/>
          </a:prstGeom>
          <a:noFill/>
          <a:ln>
            <a:noFill/>
          </a:ln>
        </p:spPr>
      </p:pic>
      <p:pic>
        <p:nvPicPr>
          <p:cNvPr id="223" name="Google Shape;223;g27f28143b30_0_5"/>
          <p:cNvPicPr preferRelativeResize="0"/>
          <p:nvPr/>
        </p:nvPicPr>
        <p:blipFill rotWithShape="1">
          <a:blip r:embed="rId10">
            <a:alphaModFix/>
          </a:blip>
          <a:srcRect b="51672" l="7837" r="64281" t="9656"/>
          <a:stretch/>
        </p:blipFill>
        <p:spPr>
          <a:xfrm>
            <a:off x="427687" y="3908279"/>
            <a:ext cx="772352" cy="757398"/>
          </a:xfrm>
          <a:prstGeom prst="rect">
            <a:avLst/>
          </a:prstGeom>
          <a:noFill/>
          <a:ln>
            <a:noFill/>
          </a:ln>
        </p:spPr>
      </p:pic>
      <p:pic>
        <p:nvPicPr>
          <p:cNvPr id="224" name="Google Shape;224;g27f28143b30_0_5"/>
          <p:cNvPicPr preferRelativeResize="0"/>
          <p:nvPr/>
        </p:nvPicPr>
        <p:blipFill rotWithShape="1">
          <a:blip r:embed="rId11">
            <a:alphaModFix/>
          </a:blip>
          <a:srcRect b="40820" l="41600" r="43103" t="36564"/>
          <a:stretch/>
        </p:blipFill>
        <p:spPr>
          <a:xfrm>
            <a:off x="10471010" y="1853514"/>
            <a:ext cx="772352" cy="807372"/>
          </a:xfrm>
          <a:prstGeom prst="rect">
            <a:avLst/>
          </a:prstGeom>
          <a:noFill/>
          <a:ln>
            <a:noFill/>
          </a:ln>
        </p:spPr>
      </p:pic>
      <p:sp>
        <p:nvSpPr>
          <p:cNvPr id="225" name="Google Shape;225;g27f28143b30_0_5"/>
          <p:cNvSpPr/>
          <p:nvPr/>
        </p:nvSpPr>
        <p:spPr>
          <a:xfrm>
            <a:off x="10443788" y="4824956"/>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6" name="Google Shape;226;g27f28143b30_0_5"/>
          <p:cNvPicPr preferRelativeResize="0"/>
          <p:nvPr/>
        </p:nvPicPr>
        <p:blipFill rotWithShape="1">
          <a:blip r:embed="rId10">
            <a:alphaModFix/>
          </a:blip>
          <a:srcRect b="51672" l="7837" r="64281" t="9656"/>
          <a:stretch/>
        </p:blipFill>
        <p:spPr>
          <a:xfrm flipH="1">
            <a:off x="10614285" y="4990831"/>
            <a:ext cx="761805" cy="757398"/>
          </a:xfrm>
          <a:prstGeom prst="rect">
            <a:avLst/>
          </a:prstGeom>
          <a:noFill/>
          <a:ln>
            <a:noFill/>
          </a:ln>
        </p:spPr>
      </p:pic>
      <p:sp>
        <p:nvSpPr>
          <p:cNvPr id="227" name="Google Shape;227;g27f28143b30_0_5"/>
          <p:cNvSpPr txBox="1"/>
          <p:nvPr/>
        </p:nvSpPr>
        <p:spPr>
          <a:xfrm>
            <a:off x="8910535" y="5192610"/>
            <a:ext cx="1542900" cy="4002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Bessere Ökobilanz</a:t>
            </a:r>
            <a:endParaRPr b="0" i="0" sz="1400" u="none" cap="none" strike="noStrike">
              <a:solidFill>
                <a:srgbClr val="000000"/>
              </a:solidFill>
              <a:latin typeface="Calibri"/>
              <a:ea typeface="Calibri"/>
              <a:cs typeface="Calibri"/>
              <a:sym typeface="Calibri"/>
            </a:endParaRPr>
          </a:p>
        </p:txBody>
      </p:sp>
      <p:sp>
        <p:nvSpPr>
          <p:cNvPr id="228" name="Google Shape;228;g27f28143b30_0_5"/>
          <p:cNvSpPr txBox="1"/>
          <p:nvPr/>
        </p:nvSpPr>
        <p:spPr>
          <a:xfrm>
            <a:off x="9360000" y="2956821"/>
            <a:ext cx="1554000" cy="4002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Geringere Kosten</a:t>
            </a:r>
            <a:endParaRPr b="0" i="0" sz="1400" u="none" cap="none" strike="noStrike">
              <a:solidFill>
                <a:srgbClr val="000000"/>
              </a:solidFill>
              <a:latin typeface="Calibri"/>
              <a:ea typeface="Calibri"/>
              <a:cs typeface="Calibri"/>
              <a:sym typeface="Calibri"/>
            </a:endParaRPr>
          </a:p>
        </p:txBody>
      </p:sp>
      <p:sp>
        <p:nvSpPr>
          <p:cNvPr id="229" name="Google Shape;229;g27f28143b30_0_5"/>
          <p:cNvSpPr/>
          <p:nvPr/>
        </p:nvSpPr>
        <p:spPr>
          <a:xfrm rot="-8104062">
            <a:off x="1030398" y="1991781"/>
            <a:ext cx="538604" cy="544756"/>
          </a:xfrm>
          <a:prstGeom prst="diagStripe">
            <a:avLst>
              <a:gd fmla="val 50000" name="adj"/>
            </a:avLst>
          </a:prstGeom>
          <a:no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27f28143b30_0_5"/>
          <p:cNvSpPr/>
          <p:nvPr/>
        </p:nvSpPr>
        <p:spPr>
          <a:xfrm rot="-2882986">
            <a:off x="1088852" y="2104521"/>
            <a:ext cx="518336" cy="609249"/>
          </a:xfrm>
          <a:prstGeom prst="arc">
            <a:avLst>
              <a:gd fmla="val 16200000" name="adj1"/>
              <a:gd fmla="val 0" name="adj2"/>
            </a:avLst>
          </a:prstGeom>
          <a:noFill/>
          <a:ln cap="flat" cmpd="sng" w="285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27f28143b30_0_5"/>
          <p:cNvSpPr txBox="1"/>
          <p:nvPr/>
        </p:nvSpPr>
        <p:spPr>
          <a:xfrm>
            <a:off x="2402417" y="1483372"/>
            <a:ext cx="160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Tondachziegel</a:t>
            </a:r>
            <a:endParaRPr b="1" i="0" sz="1600" u="none" cap="none" strike="noStrike">
              <a:solidFill>
                <a:srgbClr val="000000"/>
              </a:solidFill>
              <a:latin typeface="Arial"/>
              <a:ea typeface="Arial"/>
              <a:cs typeface="Arial"/>
              <a:sym typeface="Arial"/>
            </a:endParaRPr>
          </a:p>
        </p:txBody>
      </p:sp>
      <p:sp>
        <p:nvSpPr>
          <p:cNvPr id="232" name="Google Shape;232;g27f28143b30_0_5"/>
          <p:cNvSpPr txBox="1"/>
          <p:nvPr/>
        </p:nvSpPr>
        <p:spPr>
          <a:xfrm>
            <a:off x="8189220" y="1471959"/>
            <a:ext cx="1835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Betondachsteine</a:t>
            </a:r>
            <a:endParaRPr b="1" i="0" sz="16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7b20710b09_0_5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9" name="Google Shape;239;g27b20710b09_0_59"/>
          <p:cNvSpPr txBox="1"/>
          <p:nvPr>
            <p:ph idx="2" type="body"/>
          </p:nvPr>
        </p:nvSpPr>
        <p:spPr>
          <a:xfrm>
            <a:off x="6700200" y="6254500"/>
            <a:ext cx="50979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SzPts val="1200"/>
              <a:buNone/>
            </a:pPr>
            <a:r>
              <a:rPr lang="de-DE"/>
              <a:t>Quelle: IpeG-Institut / Deutsche Bauzeitung 2019, eigene Darstellung</a:t>
            </a:r>
            <a:endParaRPr/>
          </a:p>
        </p:txBody>
      </p:sp>
      <p:sp>
        <p:nvSpPr>
          <p:cNvPr id="240" name="Google Shape;240;g27b20710b09_0_5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pic>
        <p:nvPicPr>
          <p:cNvPr id="241" name="Google Shape;241;g27b20710b09_0_59"/>
          <p:cNvPicPr preferRelativeResize="0"/>
          <p:nvPr/>
        </p:nvPicPr>
        <p:blipFill rotWithShape="1">
          <a:blip r:embed="rId4">
            <a:alphaModFix/>
          </a:blip>
          <a:srcRect b="0" l="0" r="0" t="0"/>
          <a:stretch/>
        </p:blipFill>
        <p:spPr>
          <a:xfrm>
            <a:off x="859450" y="1521699"/>
            <a:ext cx="6314425" cy="4528401"/>
          </a:xfrm>
          <a:prstGeom prst="rect">
            <a:avLst/>
          </a:prstGeom>
          <a:noFill/>
          <a:ln>
            <a:noFill/>
          </a:ln>
        </p:spPr>
      </p:pic>
      <p:sp>
        <p:nvSpPr>
          <p:cNvPr id="242" name="Google Shape;242;g27b20710b09_0_59"/>
          <p:cNvSpPr txBox="1"/>
          <p:nvPr>
            <p:ph idx="1" type="body"/>
          </p:nvPr>
        </p:nvSpPr>
        <p:spPr>
          <a:xfrm>
            <a:off x="3339271" y="625454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Dachdecker und Dachdeckerin</a:t>
            </a:r>
            <a:endParaRPr/>
          </a:p>
        </p:txBody>
      </p:sp>
      <p:sp>
        <p:nvSpPr>
          <p:cNvPr id="243" name="Google Shape;243;g27b20710b09_0_59"/>
          <p:cNvSpPr/>
          <p:nvPr/>
        </p:nvSpPr>
        <p:spPr>
          <a:xfrm>
            <a:off x="7849594" y="2816750"/>
            <a:ext cx="38373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0" lvl="0" marL="127000" marR="0" rtl="0" algn="l">
              <a:lnSpc>
                <a:spcPct val="100000"/>
              </a:lnSpc>
              <a:spcBef>
                <a:spcPts val="0"/>
              </a:spcBef>
              <a:spcAft>
                <a:spcPts val="0"/>
              </a:spcAft>
              <a:buNone/>
            </a:pPr>
            <a:r>
              <a:rPr b="0" i="0" lang="de-DE" sz="1600" u="none" cap="none" strike="noStrike">
                <a:solidFill>
                  <a:srgbClr val="000000"/>
                </a:solidFill>
                <a:latin typeface="Arial"/>
                <a:ea typeface="Arial"/>
                <a:cs typeface="Arial"/>
                <a:sym typeface="Arial"/>
              </a:rPr>
              <a:t>Recherchieren Sie die Vor- und Nachteile ausgewählter Dämmstoffe vor dem Hintergrund einer Lebenszyklus-Betrachtung (Rohstoffe/ Herstellung/ Nutzungsdauer/ Wiederverwertung oder Entsorgung)</a:t>
            </a:r>
            <a:endParaRPr b="0" i="0" sz="1600" u="none" cap="none" strike="noStrike">
              <a:solidFill>
                <a:srgbClr val="000000"/>
              </a:solidFill>
              <a:latin typeface="Arial"/>
              <a:ea typeface="Arial"/>
              <a:cs typeface="Arial"/>
              <a:sym typeface="Arial"/>
            </a:endParaRPr>
          </a:p>
        </p:txBody>
      </p:sp>
      <p:sp>
        <p:nvSpPr>
          <p:cNvPr id="244" name="Google Shape;244;g27b20710b09_0_59"/>
          <p:cNvSpPr txBox="1"/>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3200"/>
              <a:buFont typeface="Arial"/>
              <a:buNone/>
            </a:pPr>
            <a:r>
              <a:rPr b="0" i="0" lang="de-DE" sz="3200" u="none" cap="none" strike="noStrike">
                <a:solidFill>
                  <a:srgbClr val="000000"/>
                </a:solidFill>
                <a:latin typeface="Trebuchet MS"/>
                <a:ea typeface="Trebuchet MS"/>
                <a:cs typeface="Trebuchet MS"/>
                <a:sym typeface="Trebuchet MS"/>
              </a:rPr>
              <a:t>Dämmmaterialien Vergleich </a:t>
            </a:r>
            <a:endParaRPr b="0" i="0" sz="32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