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12192000"/>
  <p:notesSz cx="7104050" cy="10234600"/>
  <p:embeddedFontLst>
    <p:embeddedFont>
      <p:font typeface="Merriweather"/>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83">
          <p15:clr>
            <a:srgbClr val="A4A3A4"/>
          </p15:clr>
        </p15:guide>
        <p15:guide id="2" pos="3840">
          <p15:clr>
            <a:srgbClr val="A4A3A4"/>
          </p15:clr>
        </p15:guide>
      </p15:sldGuideLst>
    </p:ext>
    <p:ext uri="{2D200454-40CA-4A62-9FC3-DE9A4176ACB9}">
      <p15:notesGuideLst>
        <p15:guide id="1" orient="horz" pos="3223">
          <p15:clr>
            <a:srgbClr val="A4A3A4"/>
          </p15:clr>
        </p15:guide>
        <p15:guide id="2" pos="2237">
          <p15:clr>
            <a:srgbClr val="A4A3A4"/>
          </p15:clr>
        </p15:guide>
      </p15:notesGuideLst>
    </p:ext>
    <p:ext uri="GoogleSlidesCustomDataVersion2">
      <go:slidesCustomData xmlns:go="http://customooxmlschemas.google.com/" r:id="rId23" roundtripDataSignature="AMtx7mgJTCNqL0IhSgoBxMEACNugr4QZE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6E25837-6953-4B19-B564-C6E92F09C2EB}">
  <a:tblStyle styleId="{96E25837-6953-4B19-B564-C6E92F09C2EB}" styleName="Table_0">
    <a:wholeTbl>
      <a:tcTxStyle b="off" i="off">
        <a:font>
          <a:latin typeface="Arial"/>
          <a:ea typeface="Arial"/>
          <a:cs typeface="Arial"/>
        </a:font>
        <a:schemeClr val="dk1"/>
      </a:tcTxStyle>
      <a:tcStyle>
        <a:tcBdr>
          <a:left>
            <a:ln cap="flat" cmpd="sng" w="12700">
              <a:solidFill>
                <a:schemeClr val="accent5"/>
              </a:solidFill>
              <a:prstDash val="solid"/>
              <a:round/>
              <a:headEnd len="sm" w="sm" type="none"/>
              <a:tailEnd len="sm" w="sm" type="none"/>
            </a:ln>
          </a:left>
          <a:right>
            <a:ln cap="flat" cmpd="sng" w="12700">
              <a:solidFill>
                <a:schemeClr val="accent5"/>
              </a:solidFill>
              <a:prstDash val="solid"/>
              <a:round/>
              <a:headEnd len="sm" w="sm" type="none"/>
              <a:tailEnd len="sm" w="sm" type="none"/>
            </a:ln>
          </a:right>
          <a:top>
            <a:ln cap="flat" cmpd="sng" w="12700">
              <a:solidFill>
                <a:schemeClr val="accent5"/>
              </a:solidFill>
              <a:prstDash val="solid"/>
              <a:round/>
              <a:headEnd len="sm" w="sm" type="none"/>
              <a:tailEnd len="sm" w="sm" type="none"/>
            </a:ln>
          </a:top>
          <a:bottom>
            <a:ln cap="flat" cmpd="sng" w="12700">
              <a:solidFill>
                <a:schemeClr val="accent5"/>
              </a:solidFill>
              <a:prstDash val="solid"/>
              <a:round/>
              <a:headEnd len="sm" w="sm" type="none"/>
              <a:tailEnd len="sm" w="sm" type="none"/>
            </a:ln>
          </a:bottom>
          <a:insideH>
            <a:ln cap="flat" cmpd="sng" w="12700">
              <a:solidFill>
                <a:schemeClr val="accent5"/>
              </a:solidFill>
              <a:prstDash val="solid"/>
              <a:round/>
              <a:headEnd len="sm" w="sm" type="none"/>
              <a:tailEnd len="sm" w="sm" type="none"/>
            </a:ln>
          </a:insideH>
          <a:insideV>
            <a:ln cap="flat" cmpd="sng" w="12700">
              <a:solidFill>
                <a:schemeClr val="accent5"/>
              </a:solidFill>
              <a:prstDash val="solid"/>
              <a:round/>
              <a:headEnd len="sm" w="sm" type="none"/>
              <a:tailEnd len="sm" w="sm" type="none"/>
            </a:ln>
          </a:insideV>
        </a:tcBdr>
        <a:fill>
          <a:solidFill>
            <a:srgbClr val="E9F0F1"/>
          </a:solidFill>
        </a:fill>
      </a:tcStyle>
    </a:wholeTbl>
    <a:band1H>
      <a:tcTxStyle b="off" i="off"/>
      <a:tcStyle>
        <a:fill>
          <a:solidFill>
            <a:srgbClr val="D0DFE3"/>
          </a:solidFill>
        </a:fill>
      </a:tcStyle>
    </a:band1H>
    <a:band2H>
      <a:tcTxStyle b="off" i="off"/>
    </a:band2H>
    <a:band1V>
      <a:tcTxStyle b="off" i="off"/>
      <a:tcStyle>
        <a:fill>
          <a:solidFill>
            <a:srgbClr val="D0DFE3"/>
          </a:solidFill>
        </a:fill>
      </a:tcStyle>
    </a:band1V>
    <a:band2V>
      <a:tcTxStyle b="off" i="off"/>
    </a:band2V>
    <a:lastCol>
      <a:tcTxStyle b="on" i="off"/>
    </a:lastCol>
    <a:firstCol>
      <a:tcTxStyle b="on" i="off"/>
    </a:firstCol>
    <a:lastRow>
      <a:tcTxStyle b="on" i="off"/>
      <a:tcStyle>
        <a:tcBdr>
          <a:top>
            <a:ln cap="flat" cmpd="sng" w="25400">
              <a:solidFill>
                <a:schemeClr val="accent5"/>
              </a:solidFill>
              <a:prstDash val="solid"/>
              <a:round/>
              <a:headEnd len="sm" w="sm" type="none"/>
              <a:tailEnd len="sm" w="sm" type="none"/>
            </a:ln>
          </a:top>
        </a:tcBdr>
        <a:fill>
          <a:solidFill>
            <a:srgbClr val="E9F0F1"/>
          </a:solidFill>
        </a:fill>
      </a:tcStyle>
    </a:lastRow>
    <a:seCell>
      <a:tcTxStyle b="off" i="off"/>
    </a:seCell>
    <a:swCell>
      <a:tcTxStyle b="off" i="off"/>
    </a:swCell>
    <a:firstRow>
      <a:tcTxStyle b="on" i="off"/>
      <a:tcStyle>
        <a:fill>
          <a:solidFill>
            <a:srgbClr val="E9F0F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83" orient="horz"/>
        <p:guide pos="3840"/>
      </p:guideLst>
    </p:cSldViewPr>
  </p:slideViewPr>
  <p:notesViewPr>
    <p:cSldViewPr snapToGrid="0">
      <p:cViewPr varScale="1">
        <p:scale>
          <a:sx n="100" d="100"/>
          <a:sy n="100" d="100"/>
        </p:scale>
        <p:origin x="0" y="0"/>
      </p:cViewPr>
      <p:guideLst>
        <p:guide pos="3223" orient="horz"/>
        <p:guide pos="2237"/>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font" Target="fonts/Merriweather-bold.fntdata"/><Relationship Id="rId11" Type="http://schemas.openxmlformats.org/officeDocument/2006/relationships/slide" Target="slides/slide5.xml"/><Relationship Id="rId22" Type="http://schemas.openxmlformats.org/officeDocument/2006/relationships/font" Target="fonts/Merriweather-boldItalic.fntdata"/><Relationship Id="rId10" Type="http://schemas.openxmlformats.org/officeDocument/2006/relationships/slide" Target="slides/slide4.xml"/><Relationship Id="rId21" Type="http://schemas.openxmlformats.org/officeDocument/2006/relationships/font" Target="fonts/Merriweather-italic.fntdata"/><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Merriweather-regular.fnt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3"/>
            <a:ext cx="3078428" cy="513509"/>
          </a:xfrm>
          <a:prstGeom prst="rect">
            <a:avLst/>
          </a:prstGeom>
          <a:noFill/>
          <a:ln>
            <a:noFill/>
          </a:ln>
        </p:spPr>
        <p:txBody>
          <a:bodyPr anchorCtr="0" anchor="t" bIns="47400" lIns="94825" spcFirstLastPara="1" rIns="94825" wrap="square" tIns="474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991" y="3"/>
            <a:ext cx="3078428" cy="513509"/>
          </a:xfrm>
          <a:prstGeom prst="rect">
            <a:avLst/>
          </a:prstGeom>
          <a:noFill/>
          <a:ln>
            <a:noFill/>
          </a:ln>
        </p:spPr>
        <p:txBody>
          <a:bodyPr anchorCtr="0" anchor="t" bIns="47400" lIns="94825" spcFirstLastPara="1" rIns="94825" wrap="square" tIns="474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21107"/>
            <a:ext cx="3078428" cy="513506"/>
          </a:xfrm>
          <a:prstGeom prst="rect">
            <a:avLst/>
          </a:prstGeom>
          <a:noFill/>
          <a:ln>
            <a:noFill/>
          </a:ln>
        </p:spPr>
        <p:txBody>
          <a:bodyPr anchorCtr="0" anchor="b" bIns="47400" lIns="94825" spcFirstLastPara="1" rIns="94825" wrap="square" tIns="474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38:notes"/>
          <p:cNvSpPr/>
          <p:nvPr>
            <p:ph idx="2" type="sldImg"/>
          </p:nvPr>
        </p:nvSpPr>
        <p:spPr>
          <a:xfrm>
            <a:off x="217488"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 name="Google Shape;68;p38:notes"/>
          <p:cNvSpPr txBox="1"/>
          <p:nvPr>
            <p:ph idx="1" type="body"/>
          </p:nvPr>
        </p:nvSpPr>
        <p:spPr>
          <a:xfrm>
            <a:off x="217488" y="3995738"/>
            <a:ext cx="6654800" cy="5536329"/>
          </a:xfrm>
          <a:prstGeom prst="rect">
            <a:avLst/>
          </a:prstGeom>
          <a:noFill/>
          <a:ln>
            <a:noFill/>
          </a:ln>
        </p:spPr>
        <p:txBody>
          <a:bodyPr anchorCtr="0" anchor="t" bIns="47400" lIns="94825" spcFirstLastPara="1" rIns="94825" wrap="square" tIns="47400">
            <a:noAutofit/>
          </a:bodyPr>
          <a:lstStyle/>
          <a:p>
            <a:pPr indent="-171450" lvl="0" marL="171450" rtl="0" algn="l">
              <a:lnSpc>
                <a:spcPct val="100000"/>
              </a:lnSpc>
              <a:spcBef>
                <a:spcPts val="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Ziel des Projektes ist die Gründung einer </a:t>
            </a:r>
            <a:r>
              <a:rPr b="0" i="1" lang="de-DE" sz="1100" u="none" cap="none" strike="noStrike">
                <a:solidFill>
                  <a:schemeClr val="dk1"/>
                </a:solidFill>
                <a:latin typeface="Calibri"/>
                <a:ea typeface="Calibri"/>
                <a:cs typeface="Calibri"/>
                <a:sym typeface="Calibri"/>
              </a:rPr>
              <a:t>Projektagentur Berufliche Bildung für Nachhaltige Entwicklung (PA-BBNE) des Partnernetzwerkes Berufliche Bildung am IZT. </a:t>
            </a:r>
            <a:r>
              <a:rPr b="0" i="0" lang="de-DE" sz="1100" u="none" cap="none" strike="noStrike">
                <a:solidFill>
                  <a:schemeClr val="dk1"/>
                </a:solidFill>
                <a:latin typeface="Calibri"/>
                <a:ea typeface="Calibri"/>
                <a:cs typeface="Calibri"/>
                <a:sym typeface="Calibri"/>
              </a:rPr>
              <a:t>Für eine Vielzahl von Ausbildungsberufen erstellt die Projektagentur Begleitmaterialien zur </a:t>
            </a:r>
            <a:r>
              <a:rPr b="0" i="1" lang="de-DE" sz="1100" u="none" cap="none" strike="noStrike">
                <a:solidFill>
                  <a:schemeClr val="dk1"/>
                </a:solidFill>
                <a:latin typeface="Calibri"/>
                <a:ea typeface="Calibri"/>
                <a:cs typeface="Calibri"/>
                <a:sym typeface="Calibri"/>
              </a:rPr>
              <a:t>Beruflichen Bildung für Nachhaltige Entwicklung </a:t>
            </a:r>
            <a:r>
              <a:rPr b="0" i="0" lang="de-DE" sz="1100" u="none" cap="none" strike="noStrike">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a:p>
          <a:p>
            <a:pPr indent="-171450" lvl="0" marL="1714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Pädagog*innen sowie Institutionen der beruflichen Bildung. </a:t>
            </a:r>
            <a:endParaRPr sz="1100"/>
          </a:p>
          <a:p>
            <a:pPr indent="-171450" lvl="0" marL="1714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Sustainable Development Goals, Ziele für die nachhaltige Entwicklung) gegeben und so die Bildung gemäß SDG 4 “Hochwertige Bildung” unterstützt. </a:t>
            </a:r>
            <a:endParaRPr sz="1100"/>
          </a:p>
          <a:p>
            <a:pPr indent="-171450" lvl="0" marL="1714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für die berufsprofilgebenden Fertigkeiten, Kenntnisse und Fähigkeiten bedeutet. Im Kern sollen deshalb folgende drei Materialien je Berufsbild entwickelt werden: </a:t>
            </a:r>
            <a:endParaRPr sz="1100"/>
          </a:p>
          <a:p>
            <a:pPr indent="-171450" lvl="1" marL="6286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die tabellarische didaktische Einordnung (Didaktisches Impulspapier, IP), </a:t>
            </a:r>
            <a:endParaRPr sz="1100"/>
          </a:p>
          <a:p>
            <a:pPr indent="-171450" lvl="1" marL="6286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a:p>
          <a:p>
            <a:pPr indent="-171450" lvl="1" marL="6286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Ein Handout (FS) z. B. mit der Darstellung von Zielkonflikten oder weiteren Aufgabenstellungen. </a:t>
            </a:r>
            <a:endParaRPr sz="1100"/>
          </a:p>
          <a:p>
            <a:pPr indent="-171450" lvl="0" marL="171450" rtl="0" algn="l">
              <a:lnSpc>
                <a:spcPct val="100000"/>
              </a:lnSpc>
              <a:spcBef>
                <a:spcPts val="600"/>
              </a:spcBef>
              <a:spcAft>
                <a:spcPts val="0"/>
              </a:spcAft>
              <a:buSzPts val="1400"/>
              <a:buFont typeface="Arial"/>
              <a:buChar char="•"/>
            </a:pPr>
            <a:r>
              <a:rPr b="0" i="0" lang="de-DE" sz="1100" u="none" cap="none" strike="noStrike">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Ressources (OER-Materialien) im PDF-Format und als Oce-Dokumente (Word und PowerPoint) zur weiteren Verwendung veröffentlicht, d. h. sie können von den Nutzer*innen kopiert, ergänzt oder umstrukturiert werden. </a:t>
            </a:r>
            <a:endParaRPr sz="1100"/>
          </a:p>
        </p:txBody>
      </p:sp>
      <p:sp>
        <p:nvSpPr>
          <p:cNvPr id="69" name="Google Shape;69;p38: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8:notes"/>
          <p:cNvSpPr/>
          <p:nvPr>
            <p:ph idx="2" type="sldImg"/>
          </p:nvPr>
        </p:nvSpPr>
        <p:spPr>
          <a:xfrm>
            <a:off x="215900" y="252413"/>
            <a:ext cx="6656388"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18:notes"/>
          <p:cNvSpPr txBox="1"/>
          <p:nvPr>
            <p:ph idx="1" type="body"/>
          </p:nvPr>
        </p:nvSpPr>
        <p:spPr>
          <a:xfrm>
            <a:off x="215900" y="3995738"/>
            <a:ext cx="6656388" cy="5919787"/>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200"/>
              <a:t>Beschreibung</a:t>
            </a:r>
            <a:endParaRPr/>
          </a:p>
          <a:p>
            <a:pPr indent="0" lvl="0" marL="0" rtl="0" algn="l">
              <a:lnSpc>
                <a:spcPct val="100000"/>
              </a:lnSpc>
              <a:spcBef>
                <a:spcPts val="0"/>
              </a:spcBef>
              <a:spcAft>
                <a:spcPts val="0"/>
              </a:spcAft>
              <a:buSzPts val="1400"/>
              <a:buNone/>
            </a:pPr>
            <a:r>
              <a:rPr b="0" lang="de-DE" sz="120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a:t>
            </a:r>
            <a:br>
              <a:rPr b="0" lang="de-DE" sz="1200"/>
            </a:br>
            <a:r>
              <a:rPr b="0" lang="de-DE" sz="1200"/>
              <a:t>Der Einstieg in jungen Jahren erhöht die Wahrscheinlichkeit für Alkoholmissbrauch im Erwachsenenalter bis hin zur Abhängigkeit. Dies wiederum stellt einen wesentlichen Risikofaktor für Adipositas, Krebserkrankungen und Herz-Kreislauf-Erkrankungen dar.</a:t>
            </a:r>
            <a:endParaRPr b="0" sz="1200"/>
          </a:p>
          <a:p>
            <a:pPr indent="0" lvl="0" marL="0" rtl="0" algn="l">
              <a:lnSpc>
                <a:spcPct val="100000"/>
              </a:lnSpc>
              <a:spcBef>
                <a:spcPts val="0"/>
              </a:spcBef>
              <a:spcAft>
                <a:spcPts val="0"/>
              </a:spcAft>
              <a:buSzPts val="1400"/>
              <a:buNone/>
            </a:pPr>
            <a:r>
              <a:rPr b="0" lang="de-DE" sz="1200"/>
              <a:t>Destillateur*innen haben täglich mit Alkohol zu tun. Die Vermarktung, besonders auch das Durchführen von Verkostungen, stellt einen wichtigen Teil Ihrer Arbeit dar. Sie sollten daher im Sinne des dritten Nachhaltigkeitsziels für das Thema Alkoholkonsum sensibilisiert sein:    </a:t>
            </a:r>
            <a:endParaRPr/>
          </a:p>
          <a:p>
            <a:pPr indent="0" lvl="0" marL="0" rtl="0" algn="l">
              <a:lnSpc>
                <a:spcPct val="100000"/>
              </a:lnSpc>
              <a:spcBef>
                <a:spcPts val="0"/>
              </a:spcBef>
              <a:spcAft>
                <a:spcPts val="0"/>
              </a:spcAft>
              <a:buSzPts val="1400"/>
              <a:buNone/>
            </a:pPr>
            <a:r>
              <a:rPr b="0" lang="de-DE" sz="1200"/>
              <a:t>„SDG 3.5. Die Prävention und Behandlung des Substanzmissbrauchs, namentlich des Suchtstoffmissbrauchs und des schädlichen Gebrauchs von Alkohol, verstärken.“</a:t>
            </a:r>
            <a:endParaRPr b="0" sz="1200"/>
          </a:p>
          <a:p>
            <a:pPr indent="0" lvl="0" marL="0" rtl="0" algn="l">
              <a:lnSpc>
                <a:spcPct val="100000"/>
              </a:lnSpc>
              <a:spcBef>
                <a:spcPts val="0"/>
              </a:spcBef>
              <a:spcAft>
                <a:spcPts val="0"/>
              </a:spcAft>
              <a:buSzPts val="1400"/>
              <a:buNone/>
            </a:pPr>
            <a:r>
              <a:t/>
            </a:r>
            <a:endParaRPr b="0" sz="1200"/>
          </a:p>
          <a:p>
            <a:pPr indent="0" lvl="0" marL="0" rtl="0" algn="l">
              <a:lnSpc>
                <a:spcPct val="100000"/>
              </a:lnSpc>
              <a:spcBef>
                <a:spcPts val="0"/>
              </a:spcBef>
              <a:spcAft>
                <a:spcPts val="0"/>
              </a:spcAft>
              <a:buSzPts val="1400"/>
              <a:buNone/>
            </a:pPr>
            <a:r>
              <a:rPr b="1" lang="de-DE" sz="1200"/>
              <a:t>Aufgaben</a:t>
            </a:r>
            <a:endParaRPr/>
          </a:p>
          <a:p>
            <a:pPr indent="-171450" lvl="0" marL="171450" rtl="0" algn="l">
              <a:lnSpc>
                <a:spcPct val="100000"/>
              </a:lnSpc>
              <a:spcBef>
                <a:spcPts val="0"/>
              </a:spcBef>
              <a:spcAft>
                <a:spcPts val="0"/>
              </a:spcAft>
              <a:buSzPts val="1400"/>
              <a:buFont typeface="Arial"/>
              <a:buChar char="•"/>
            </a:pPr>
            <a:r>
              <a:rPr b="0" lang="de-DE" sz="1200"/>
              <a:t>Setzen Sie sich mit Promillerechnern auseinander. Spielen Sie verschiedene Szenarien durch. </a:t>
            </a:r>
            <a:endParaRPr/>
          </a:p>
          <a:p>
            <a:pPr indent="-171450" lvl="0" marL="171450" rtl="0" algn="l">
              <a:lnSpc>
                <a:spcPct val="100000"/>
              </a:lnSpc>
              <a:spcBef>
                <a:spcPts val="0"/>
              </a:spcBef>
              <a:spcAft>
                <a:spcPts val="0"/>
              </a:spcAft>
              <a:buSzPts val="1400"/>
              <a:buFont typeface="Arial"/>
              <a:buChar char="•"/>
            </a:pPr>
            <a:r>
              <a:rPr b="0" lang="de-DE" sz="1200"/>
              <a:t>Stellen Sie Ihrer Klasse verschiedene Promillerechner und ihre Funktionen vor.</a:t>
            </a:r>
            <a:endParaRPr/>
          </a:p>
          <a:p>
            <a:pPr indent="0" lvl="0" marL="0" rtl="0" algn="l">
              <a:lnSpc>
                <a:spcPct val="100000"/>
              </a:lnSpc>
              <a:spcBef>
                <a:spcPts val="0"/>
              </a:spcBef>
              <a:spcAft>
                <a:spcPts val="0"/>
              </a:spcAft>
              <a:buSzPts val="1400"/>
              <a:buNone/>
            </a:pPr>
            <a:r>
              <a:t/>
            </a:r>
            <a:endParaRPr b="0" sz="1200"/>
          </a:p>
          <a:p>
            <a:pPr indent="0" lvl="0" marL="0" rtl="0" algn="l">
              <a:lnSpc>
                <a:spcPct val="100000"/>
              </a:lnSpc>
              <a:spcBef>
                <a:spcPts val="0"/>
              </a:spcBef>
              <a:spcAft>
                <a:spcPts val="0"/>
              </a:spcAft>
              <a:buSzPts val="1400"/>
              <a:buNone/>
            </a:pPr>
            <a:r>
              <a:rPr b="1" lang="de-DE" sz="1200"/>
              <a:t>Quellen</a:t>
            </a:r>
            <a:r>
              <a:rPr b="0" lang="de-DE" sz="1200"/>
              <a:t> </a:t>
            </a:r>
            <a:endParaRPr/>
          </a:p>
          <a:p>
            <a:pPr indent="-171450" lvl="0" marL="171450" rtl="0" algn="l">
              <a:lnSpc>
                <a:spcPct val="100000"/>
              </a:lnSpc>
              <a:spcBef>
                <a:spcPts val="0"/>
              </a:spcBef>
              <a:spcAft>
                <a:spcPts val="0"/>
              </a:spcAft>
              <a:buSzPts val="1400"/>
              <a:buFont typeface="Arial"/>
              <a:buChar char="•"/>
            </a:pPr>
            <a:r>
              <a:rPr b="0" lang="de-DE" sz="1200"/>
              <a:t>Bundeszentrale für gesundheitliche Aufklärung (BZgA) oJ, Promillerechner. Online: https://www.kenn-dein-limit.de/alkohol-tests/promillerechner/</a:t>
            </a:r>
            <a:endParaRPr/>
          </a:p>
          <a:p>
            <a:pPr indent="-171450" lvl="0" marL="171450" rtl="0" algn="l">
              <a:lnSpc>
                <a:spcPct val="100000"/>
              </a:lnSpc>
              <a:spcBef>
                <a:spcPts val="0"/>
              </a:spcBef>
              <a:spcAft>
                <a:spcPts val="0"/>
              </a:spcAft>
              <a:buSzPts val="1400"/>
              <a:buFont typeface="Arial"/>
              <a:buChar char="•"/>
            </a:pPr>
            <a:r>
              <a:rPr b="0" lang="de-DE" sz="1200"/>
              <a:t>beratung.help 2017, Promillerechner - Alkoholrechner. Online: https://www.beratung.help/a/promillerechner</a:t>
            </a:r>
            <a:endParaRPr b="0" sz="1200"/>
          </a:p>
          <a:p>
            <a:pPr indent="0" lvl="0" marL="0" rtl="0" algn="l">
              <a:lnSpc>
                <a:spcPct val="100000"/>
              </a:lnSpc>
              <a:spcBef>
                <a:spcPts val="0"/>
              </a:spcBef>
              <a:spcAft>
                <a:spcPts val="0"/>
              </a:spcAft>
              <a:buSzPts val="1400"/>
              <a:buNone/>
            </a:pPr>
            <a:r>
              <a:t/>
            </a:r>
            <a:endParaRPr b="0" sz="1200"/>
          </a:p>
          <a:p>
            <a:pPr indent="0" lvl="0" marL="0" rtl="0" algn="l">
              <a:lnSpc>
                <a:spcPct val="100000"/>
              </a:lnSpc>
              <a:spcBef>
                <a:spcPts val="0"/>
              </a:spcBef>
              <a:spcAft>
                <a:spcPts val="0"/>
              </a:spcAft>
              <a:buSzPts val="1400"/>
              <a:buNone/>
            </a:pPr>
            <a:r>
              <a:rPr b="1" lang="de-DE" sz="1200"/>
              <a:t>Bildquelle</a:t>
            </a:r>
            <a:endParaRPr/>
          </a:p>
          <a:p>
            <a:pPr indent="-171450" lvl="0" marL="171450" rtl="0" algn="l">
              <a:lnSpc>
                <a:spcPct val="100000"/>
              </a:lnSpc>
              <a:spcBef>
                <a:spcPts val="0"/>
              </a:spcBef>
              <a:spcAft>
                <a:spcPts val="0"/>
              </a:spcAft>
              <a:buSzPts val="1400"/>
              <a:buFont typeface="Arial"/>
              <a:buChar char="•"/>
            </a:pPr>
            <a:r>
              <a:rPr b="0" lang="de-DE" sz="1200"/>
              <a:t>OpenClipart-Vectors, Pixabay</a:t>
            </a:r>
            <a:endParaRPr sz="1200"/>
          </a:p>
        </p:txBody>
      </p:sp>
      <p:sp>
        <p:nvSpPr>
          <p:cNvPr id="205" name="Google Shape;205;p18: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1: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21:notes"/>
          <p:cNvSpPr txBox="1"/>
          <p:nvPr>
            <p:ph idx="1" type="body"/>
          </p:nvPr>
        </p:nvSpPr>
        <p:spPr>
          <a:xfrm>
            <a:off x="215900" y="3995738"/>
            <a:ext cx="6654800" cy="5725369"/>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200"/>
              <a:t>Beschreibung</a:t>
            </a:r>
            <a:endParaRPr/>
          </a:p>
          <a:p>
            <a:pPr indent="0" lvl="0" marL="0" rtl="0" algn="l">
              <a:lnSpc>
                <a:spcPct val="100000"/>
              </a:lnSpc>
              <a:spcBef>
                <a:spcPts val="0"/>
              </a:spcBef>
              <a:spcAft>
                <a:spcPts val="0"/>
              </a:spcAft>
              <a:buSzPts val="1400"/>
              <a:buNone/>
            </a:pPr>
            <a:r>
              <a:rPr b="0" lang="de-DE" sz="120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Der Einstieg in jungen Jahren erhöht die Wahrscheinlichkeit für Alkoholmissbrauch im Erwachsenenalter bis hin zur Abhängigkeit. Dies wiederum stellt einen wesentlichen Risikofaktor für Adipositas, Krebserkrankungen und Herz-Kreislauf-Erkrankungen dar.</a:t>
            </a:r>
            <a:endParaRPr/>
          </a:p>
          <a:p>
            <a:pPr indent="0" lvl="0" marL="0" rtl="0" algn="l">
              <a:lnSpc>
                <a:spcPct val="100000"/>
              </a:lnSpc>
              <a:spcBef>
                <a:spcPts val="0"/>
              </a:spcBef>
              <a:spcAft>
                <a:spcPts val="0"/>
              </a:spcAft>
              <a:buSzPts val="1400"/>
              <a:buNone/>
            </a:pPr>
            <a:r>
              <a:t/>
            </a:r>
            <a:endParaRPr b="0" sz="1200"/>
          </a:p>
          <a:p>
            <a:pPr indent="0" lvl="0" marL="0" rtl="0" algn="l">
              <a:lnSpc>
                <a:spcPct val="100000"/>
              </a:lnSpc>
              <a:spcBef>
                <a:spcPts val="0"/>
              </a:spcBef>
              <a:spcAft>
                <a:spcPts val="0"/>
              </a:spcAft>
              <a:buSzPts val="1400"/>
              <a:buNone/>
            </a:pPr>
            <a:r>
              <a:rPr b="0" lang="de-DE" sz="1200"/>
              <a:t>Destillateur*innen haben täglich mit Alkohol zu tun. Die Vermarktung, besonders auch das Durchführen von Verkostungen, stellt einen wichtigen Teil Ihrer Arbeit dar. Sie sollten daher im Sinne des dritten Nachhaltigkeitsziels für das Thema Alkoholkonsum sensibilisiert sein:    </a:t>
            </a:r>
            <a:endParaRPr/>
          </a:p>
          <a:p>
            <a:pPr indent="0" lvl="0" marL="0" rtl="0" algn="l">
              <a:lnSpc>
                <a:spcPct val="100000"/>
              </a:lnSpc>
              <a:spcBef>
                <a:spcPts val="0"/>
              </a:spcBef>
              <a:spcAft>
                <a:spcPts val="0"/>
              </a:spcAft>
              <a:buSzPts val="1400"/>
              <a:buNone/>
            </a:pPr>
            <a:r>
              <a:rPr b="0" lang="de-DE" sz="1200"/>
              <a:t>„SDG 3.5. Die Prävention und Behandlung des Substanzmissbrauchs, namentlich des Suchtstoffmissbrauchs und des schädlichen Gebrauchs von Alkohol, verstärken.“</a:t>
            </a:r>
            <a:endParaRPr/>
          </a:p>
          <a:p>
            <a:pPr indent="0" lvl="0" marL="0" rtl="0" algn="l">
              <a:lnSpc>
                <a:spcPct val="100000"/>
              </a:lnSpc>
              <a:spcBef>
                <a:spcPts val="0"/>
              </a:spcBef>
              <a:spcAft>
                <a:spcPts val="0"/>
              </a:spcAft>
              <a:buSzPts val="1400"/>
              <a:buNone/>
            </a:pPr>
            <a:r>
              <a:rPr b="0" lang="de-DE" sz="1200"/>
              <a:t> </a:t>
            </a:r>
            <a:endParaRPr b="0" sz="1200"/>
          </a:p>
          <a:p>
            <a:pPr indent="0" lvl="0" marL="0" rtl="0" algn="l">
              <a:lnSpc>
                <a:spcPct val="100000"/>
              </a:lnSpc>
              <a:spcBef>
                <a:spcPts val="0"/>
              </a:spcBef>
              <a:spcAft>
                <a:spcPts val="0"/>
              </a:spcAft>
              <a:buSzPts val="1400"/>
              <a:buNone/>
            </a:pPr>
            <a:r>
              <a:rPr b="1" lang="de-DE" sz="1200"/>
              <a:t>Aufgaben</a:t>
            </a:r>
            <a:endParaRPr/>
          </a:p>
          <a:p>
            <a:pPr indent="-171450" lvl="0" marL="171450" rtl="0" algn="l">
              <a:lnSpc>
                <a:spcPct val="100000"/>
              </a:lnSpc>
              <a:spcBef>
                <a:spcPts val="0"/>
              </a:spcBef>
              <a:spcAft>
                <a:spcPts val="0"/>
              </a:spcAft>
              <a:buSzPts val="1400"/>
              <a:buFont typeface="Arial"/>
              <a:buChar char="•"/>
            </a:pPr>
            <a:r>
              <a:rPr b="0" lang="de-DE" sz="1200"/>
              <a:t>Setzen Sie sich mit Promillerechnern auseinander. Spielen Sie verschiedene Szenarien durch. </a:t>
            </a:r>
            <a:endParaRPr/>
          </a:p>
          <a:p>
            <a:pPr indent="-171450" lvl="0" marL="171450" rtl="0" algn="l">
              <a:lnSpc>
                <a:spcPct val="100000"/>
              </a:lnSpc>
              <a:spcBef>
                <a:spcPts val="0"/>
              </a:spcBef>
              <a:spcAft>
                <a:spcPts val="0"/>
              </a:spcAft>
              <a:buSzPts val="1400"/>
              <a:buFont typeface="Arial"/>
              <a:buChar char="•"/>
            </a:pPr>
            <a:r>
              <a:rPr b="0" lang="de-DE" sz="1200"/>
              <a:t>Stellen Sie Ihrer Klasse verschiedene Promillerechner und ihre Funktionen vor.</a:t>
            </a:r>
            <a:endParaRPr/>
          </a:p>
          <a:p>
            <a:pPr indent="-171450" lvl="0" marL="171450" rtl="0" algn="l">
              <a:lnSpc>
                <a:spcPct val="100000"/>
              </a:lnSpc>
              <a:spcBef>
                <a:spcPts val="0"/>
              </a:spcBef>
              <a:spcAft>
                <a:spcPts val="0"/>
              </a:spcAft>
              <a:buSzPts val="1400"/>
              <a:buFont typeface="Arial"/>
              <a:buChar char="•"/>
            </a:pPr>
            <a:r>
              <a:rPr lang="de-DE"/>
              <a:t>Was tun bei Verdacht auf Alkoholvergiftung?</a:t>
            </a:r>
            <a:endParaRPr b="0" sz="1200"/>
          </a:p>
          <a:p>
            <a:pPr indent="0" lvl="0" marL="0" rtl="0" algn="l">
              <a:lnSpc>
                <a:spcPct val="100000"/>
              </a:lnSpc>
              <a:spcBef>
                <a:spcPts val="0"/>
              </a:spcBef>
              <a:spcAft>
                <a:spcPts val="0"/>
              </a:spcAft>
              <a:buSzPts val="1400"/>
              <a:buNone/>
            </a:pPr>
            <a:r>
              <a:rPr b="1" lang="de-DE" sz="1200"/>
              <a:t>Quellen</a:t>
            </a:r>
            <a:r>
              <a:rPr b="0" lang="de-DE" sz="1200"/>
              <a:t> </a:t>
            </a:r>
            <a:endParaRPr/>
          </a:p>
          <a:p>
            <a:pPr indent="-171450" lvl="0" marL="171450" rtl="0" algn="l">
              <a:lnSpc>
                <a:spcPct val="100000"/>
              </a:lnSpc>
              <a:spcBef>
                <a:spcPts val="0"/>
              </a:spcBef>
              <a:spcAft>
                <a:spcPts val="0"/>
              </a:spcAft>
              <a:buSzPts val="1400"/>
              <a:buFont typeface="Arial"/>
              <a:buChar char="•"/>
            </a:pPr>
            <a:r>
              <a:rPr b="0" lang="de-DE" sz="1200"/>
              <a:t>Bundeszentrale für gesundheitliche Aufklärung (BZgA) oJ, Alkoholvergiftung – und jetzt?. Online: https://www.kenn-dein-limit.info/wirkung-folgen/alkoholvergiftung-was-tun/</a:t>
            </a:r>
            <a:endParaRPr b="1" sz="1200"/>
          </a:p>
          <a:p>
            <a:pPr indent="0" lvl="0" marL="0" rtl="0" algn="l">
              <a:lnSpc>
                <a:spcPct val="100000"/>
              </a:lnSpc>
              <a:spcBef>
                <a:spcPts val="0"/>
              </a:spcBef>
              <a:spcAft>
                <a:spcPts val="0"/>
              </a:spcAft>
              <a:buSzPts val="1400"/>
              <a:buNone/>
            </a:pPr>
            <a:r>
              <a:rPr b="1" lang="de-DE" sz="1200"/>
              <a:t>Bildquelle</a:t>
            </a:r>
            <a:endParaRPr/>
          </a:p>
          <a:p>
            <a:pPr indent="-171450" lvl="0" marL="171450" rtl="0" algn="l">
              <a:lnSpc>
                <a:spcPct val="100000"/>
              </a:lnSpc>
              <a:spcBef>
                <a:spcPts val="0"/>
              </a:spcBef>
              <a:spcAft>
                <a:spcPts val="0"/>
              </a:spcAft>
              <a:buSzPts val="1400"/>
              <a:buFont typeface="Arial"/>
              <a:buChar char="•"/>
            </a:pPr>
            <a:r>
              <a:rPr b="0" lang="de-DE" sz="1200"/>
              <a:t>Clker-Free-Vector-Images, Pixabay</a:t>
            </a:r>
            <a:endParaRPr sz="1200"/>
          </a:p>
        </p:txBody>
      </p:sp>
      <p:sp>
        <p:nvSpPr>
          <p:cNvPr id="238" name="Google Shape;238;p2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8bbddd428e_0_0:notes"/>
          <p:cNvSpPr/>
          <p:nvPr>
            <p:ph idx="2" type="sldImg"/>
          </p:nvPr>
        </p:nvSpPr>
        <p:spPr>
          <a:xfrm>
            <a:off x="479425" y="287338"/>
            <a:ext cx="6145200" cy="3456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0" name="Google Shape;250;g28bbddd428e_0_0:notes"/>
          <p:cNvSpPr txBox="1"/>
          <p:nvPr>
            <p:ph idx="1" type="body"/>
          </p:nvPr>
        </p:nvSpPr>
        <p:spPr>
          <a:xfrm>
            <a:off x="479407" y="3744000"/>
            <a:ext cx="6145200" cy="57882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lang="de-DE" sz="1050"/>
              <a:t>Die Projektagentur Berufliche Bildung für nachhaltige Entwicklung (PA-BBNE) des Partnernetzwerkes Berufliche Bildung am IZT wurde vom BMBF Bundesministerium für Bildung und Forschung unter dem Förderkennzeichen 01JO2204 gefördert.Im Mittelpunkt stand hierbei die neue Standardberufsbildposition "Umweltschutz und Nachhaltigkeit", die seit 2021 auf Beschluss der KMK in alle novellierten Ausbildungsordnungen berücksichtigt werden muss. PA-BBNE hat für 127 Berufsausbildungen und Fachrichtungen - vom Altenpfleger und Altenpflegerin über Gärtner und Gärtnerin bis hin zum Zimmerer und Zimmerin - Begleitmaterialien zur „Beruflichen Bildung für Nachhaltige Entwicklung“ (BBNE) entwickelt. Es wurden fünf verschiedene Materialien entwickelt:</a:t>
            </a:r>
            <a:endParaRPr sz="1050"/>
          </a:p>
          <a:p>
            <a:pPr indent="-233362" lvl="0" marL="233362" rtl="0" algn="l">
              <a:lnSpc>
                <a:spcPct val="100000"/>
              </a:lnSpc>
              <a:spcBef>
                <a:spcPts val="0"/>
              </a:spcBef>
              <a:spcAft>
                <a:spcPts val="0"/>
              </a:spcAft>
              <a:buSzPts val="1400"/>
              <a:buFont typeface="Arial"/>
              <a:buChar char="•"/>
            </a:pPr>
            <a:r>
              <a:rPr b="1" lang="de-DE" sz="1050"/>
              <a:t>BBNE-Impulspapier (IP): </a:t>
            </a:r>
            <a:r>
              <a:rPr lang="de-DE" sz="1050"/>
              <a:t>Betrachtung der Schnittstellen von Ausbildungsordnung in dem jeweiligen Berufsbild, Rahmenlehrplan und den Herausforderungen der Nachhaltigkeit in Anlehnung an die SDGs der Agenda 2030; Zielkonflikte und Aufgabenstellungen</a:t>
            </a:r>
            <a:endParaRPr sz="1050"/>
          </a:p>
          <a:p>
            <a:pPr indent="-233362" lvl="0" marL="233362" rtl="0" algn="l">
              <a:lnSpc>
                <a:spcPct val="100000"/>
              </a:lnSpc>
              <a:spcBef>
                <a:spcPts val="0"/>
              </a:spcBef>
              <a:spcAft>
                <a:spcPts val="0"/>
              </a:spcAft>
              <a:buSzPts val="1400"/>
              <a:buFont typeface="Arial"/>
              <a:buChar char="•"/>
            </a:pPr>
            <a:r>
              <a:rPr b="1" lang="de-DE" sz="1050"/>
              <a:t>BBBNE-Hintergrundmaterial (HGM): </a:t>
            </a:r>
            <a:r>
              <a:rPr lang="de-DE" sz="1050"/>
              <a:t>Betrachtung der SDGs unter einer wissenschaftlichen Perspektive der Nachhaltigkeit im Hinblick auf das Tätigkeitsprofil eines Ausbildungsberufes bzw. auf eine Gruppe von Ausbildungsberufen, die ein ähnliches Tätigkeitsprofil aufweisen; Beschreibung der berufsrelevanten Aspekte für zahlreiche SDG’s</a:t>
            </a:r>
            <a:endParaRPr sz="1050"/>
          </a:p>
          <a:p>
            <a:pPr indent="-233362" lvl="0" marL="233362" rtl="0" algn="l">
              <a:lnSpc>
                <a:spcPct val="100000"/>
              </a:lnSpc>
              <a:spcBef>
                <a:spcPts val="0"/>
              </a:spcBef>
              <a:spcAft>
                <a:spcPts val="0"/>
              </a:spcAft>
              <a:buSzPts val="1400"/>
              <a:buFont typeface="Arial"/>
              <a:buChar char="•"/>
            </a:pPr>
            <a:r>
              <a:rPr b="1" lang="de-DE" sz="1050"/>
              <a:t>BBNE-Foliensammlung (FS): </a:t>
            </a:r>
            <a:r>
              <a:rPr lang="de-DE" sz="1050"/>
              <a:t>Folien mit wichtigen Zielkonflikten für das betrachtete Berufsbild, dargestellt mit Hilfe von Grafiken, Bildern und Smart Arts , die Anlass zur Diskussion der spezifischen Herausforderungen der Nachhaltigkeit bieten.</a:t>
            </a:r>
            <a:endParaRPr sz="1050"/>
          </a:p>
          <a:p>
            <a:pPr indent="-233362" lvl="0" marL="233362" rtl="0" algn="l">
              <a:lnSpc>
                <a:spcPct val="100000"/>
              </a:lnSpc>
              <a:spcBef>
                <a:spcPts val="0"/>
              </a:spcBef>
              <a:spcAft>
                <a:spcPts val="0"/>
              </a:spcAft>
              <a:buSzPts val="1400"/>
              <a:buFont typeface="Arial"/>
              <a:buChar char="•"/>
            </a:pPr>
            <a:r>
              <a:rPr b="1" lang="de-DE" sz="1050"/>
              <a:t>BBNE-Handreichung (HR): </a:t>
            </a:r>
            <a:r>
              <a:rPr lang="de-DE" sz="1050"/>
              <a:t>Foliensammlung mit einem Notiztext für das jeweilige Berufsbild, der Notiztext erläutert die Inhalte der Folie; diese Handreichung kann als Unterrichtsmaterial für Berufsschüler und Berufsschülerinnen und auch für Auszubildende genutzt werden.</a:t>
            </a:r>
            <a:endParaRPr sz="1050"/>
          </a:p>
          <a:p>
            <a:pPr indent="0" lvl="0" marL="0" rtl="0" algn="l">
              <a:lnSpc>
                <a:spcPct val="100000"/>
              </a:lnSpc>
              <a:spcBef>
                <a:spcPts val="400"/>
              </a:spcBef>
              <a:spcAft>
                <a:spcPts val="0"/>
              </a:spcAft>
              <a:buSzPts val="1400"/>
              <a:buNone/>
            </a:pPr>
            <a:r>
              <a:rPr lang="de-DE" sz="1050"/>
              <a:t>Weitere Materialien von PA-BBNE sind die folgenden ergänzenden Dokumente:</a:t>
            </a:r>
            <a:endParaRPr/>
          </a:p>
          <a:p>
            <a:pPr indent="-233362" lvl="0" marL="233362" rtl="0" algn="l">
              <a:lnSpc>
                <a:spcPct val="100000"/>
              </a:lnSpc>
              <a:spcBef>
                <a:spcPts val="0"/>
              </a:spcBef>
              <a:spcAft>
                <a:spcPts val="0"/>
              </a:spcAft>
              <a:buSzPts val="1400"/>
              <a:buFont typeface="Arial"/>
              <a:buChar char="•"/>
            </a:pPr>
            <a:r>
              <a:rPr b="1" lang="de-DE" sz="1050"/>
              <a:t>Nachhaltigkeitsorientierte Kompetenzen in der beruflichen Bildung: </a:t>
            </a:r>
            <a:r>
              <a:rPr lang="de-DE" sz="1050"/>
              <a:t>Leitfaden, Handout und PowerPoint zur Bestimmung und Beschreibung nachhaltigkeitsrelevanter Kompetenzen in der beruflichen Bildung </a:t>
            </a:r>
            <a:endParaRPr/>
          </a:p>
          <a:p>
            <a:pPr indent="-233362" lvl="0" marL="233362" rtl="0" algn="l">
              <a:lnSpc>
                <a:spcPct val="100000"/>
              </a:lnSpc>
              <a:spcBef>
                <a:spcPts val="0"/>
              </a:spcBef>
              <a:spcAft>
                <a:spcPts val="0"/>
              </a:spcAft>
              <a:buSzPts val="1400"/>
              <a:buFont typeface="Arial"/>
              <a:buChar char="•"/>
            </a:pPr>
            <a:r>
              <a:rPr b="1" lang="de-DE" sz="1050"/>
              <a:t>Umgang mit Zielkonflikten</a:t>
            </a:r>
            <a:r>
              <a:rPr lang="de-DE" sz="1050"/>
              <a:t>: Leitfaden, Handout und PowerPoint zum Umgang mit Zielkonflikten und Widersprüchen in der beruflichen Bildung</a:t>
            </a:r>
            <a:endParaRPr/>
          </a:p>
          <a:p>
            <a:pPr indent="-233362" lvl="0" marL="233362" rtl="0" algn="l">
              <a:lnSpc>
                <a:spcPct val="100000"/>
              </a:lnSpc>
              <a:spcBef>
                <a:spcPts val="0"/>
              </a:spcBef>
              <a:spcAft>
                <a:spcPts val="0"/>
              </a:spcAft>
              <a:buSzPts val="1400"/>
              <a:buFont typeface="Arial"/>
              <a:buChar char="•"/>
            </a:pPr>
            <a:r>
              <a:rPr b="1" lang="de-DE" sz="1050"/>
              <a:t>SDG 8 und die soziale Dimension der Nachhaltigkeit</a:t>
            </a:r>
            <a:r>
              <a:rPr lang="de-DE" sz="1050"/>
              <a:t>: Leitfaden zur Beschreibung der sozialen Dimension der Nachhaltigkeit für eine BBNE</a:t>
            </a:r>
            <a:endParaRPr/>
          </a:p>
          <a:p>
            <a:pPr indent="-233362" lvl="0" marL="233362" rtl="0" algn="l">
              <a:lnSpc>
                <a:spcPct val="100000"/>
              </a:lnSpc>
              <a:spcBef>
                <a:spcPts val="0"/>
              </a:spcBef>
              <a:spcAft>
                <a:spcPts val="0"/>
              </a:spcAft>
              <a:buSzPts val="1400"/>
              <a:buFont typeface="Arial"/>
              <a:buChar char="•"/>
            </a:pPr>
            <a:r>
              <a:rPr b="1" lang="de-DE" sz="1050"/>
              <a:t>Postkarten aus der Zukunft: </a:t>
            </a:r>
            <a:r>
              <a:rPr lang="de-DE" sz="1050"/>
              <a:t>Beispielhafte, aber absehbare zukünftige Entwicklungen aus Sicht der Zukunftsforschung für die Berufsausbildung</a:t>
            </a:r>
            <a:endParaRPr/>
          </a:p>
          <a:p>
            <a:pPr indent="0" lvl="0" marL="0" rtl="0" algn="l">
              <a:lnSpc>
                <a:spcPct val="100000"/>
              </a:lnSpc>
              <a:spcBef>
                <a:spcPts val="400"/>
              </a:spcBef>
              <a:spcAft>
                <a:spcPts val="0"/>
              </a:spcAft>
              <a:buSzPts val="1400"/>
              <a:buNone/>
            </a:pPr>
            <a:r>
              <a:rPr lang="de-DE" sz="1050"/>
              <a:t>Primäre Zielgruppen sind Lehrkräfte an Berufsschulen und deren Berufsschülerinnen sowie Ausbildende und ihre Auszubildenden in den Betrieben. Sekundäre Zielgruppen sind Umweltbildner*innen, Pädagog*innen, Wissenschaftler*innen der Berufsbildung sowie Institutionen der beruflichen Bildung. Die Materialien wurden als OER-Materialien entwickelt und stehen als Download unter www.pa-bbne.de zur Verfügung.</a:t>
            </a:r>
            <a:endParaRPr sz="105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1: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8" name="Google Shape;78;p1:notes"/>
          <p:cNvSpPr txBox="1"/>
          <p:nvPr>
            <p:ph idx="1" type="body"/>
          </p:nvPr>
        </p:nvSpPr>
        <p:spPr>
          <a:xfrm>
            <a:off x="215900" y="3995738"/>
            <a:ext cx="6654800" cy="5536329"/>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200"/>
              <a:t>Beschreibung</a:t>
            </a:r>
            <a:endParaRPr/>
          </a:p>
          <a:p>
            <a:pPr indent="0" lvl="0" marL="0" rtl="0" algn="l">
              <a:lnSpc>
                <a:spcPct val="100000"/>
              </a:lnSpc>
              <a:spcBef>
                <a:spcPts val="0"/>
              </a:spcBef>
              <a:spcAft>
                <a:spcPts val="0"/>
              </a:spcAft>
              <a:buSzPts val="1400"/>
              <a:buNone/>
            </a:pPr>
            <a:r>
              <a:rPr lang="de-DE" sz="1200"/>
              <a:t>Der Klimawandel wird zum größten Teil direkt durch die Verbrennung fossiler Energieträger wie Kohle, Öl und Gas hervorgebracht. Wenn wir einen Blick auf unser Leben werfen und bilanzieren, welche Teilbereiche für die Emissionen von Treibhausgas-Äquivalenten (CO</a:t>
            </a:r>
            <a:r>
              <a:rPr baseline="-25000" lang="de-DE" sz="1200"/>
              <a:t>2</a:t>
            </a:r>
            <a:r>
              <a:rPr lang="de-DE" sz="1200"/>
              <a:t>-Äq) verantwortlich sind, so zeigen sich 5 Bereiche: Das Wohnen, die Stromnutzung, die Mobilität, die Ernährung, die öffentliche Infrastruktur und der Konsum. Am meisten trägt unser Konsum zum Klimawandel bei. Bei den ersten 4 Bereichen kann man leicht einen Beitrag leisten, um die Emissionen durch Verhaltensänderungen zu mindern:</a:t>
            </a:r>
            <a:endParaRPr/>
          </a:p>
          <a:p>
            <a:pPr indent="-171450" lvl="0" marL="171450" rtl="0" algn="l">
              <a:lnSpc>
                <a:spcPct val="100000"/>
              </a:lnSpc>
              <a:spcBef>
                <a:spcPts val="0"/>
              </a:spcBef>
              <a:spcAft>
                <a:spcPts val="0"/>
              </a:spcAft>
              <a:buSzPts val="1100"/>
              <a:buFont typeface="Arial"/>
              <a:buChar char="•"/>
            </a:pPr>
            <a:r>
              <a:rPr lang="de-DE" sz="1200"/>
              <a:t>Wohnen mit 18%: Hier kann Heizwärme eingespart werden durch ein Herunterdrehen der Heizung oder durch eine Wärmedämmung des Gebäudes.</a:t>
            </a:r>
            <a:endParaRPr/>
          </a:p>
          <a:p>
            <a:pPr indent="-171450" lvl="0" marL="171450" rtl="0" algn="l">
              <a:lnSpc>
                <a:spcPct val="100000"/>
              </a:lnSpc>
              <a:spcBef>
                <a:spcPts val="0"/>
              </a:spcBef>
              <a:spcAft>
                <a:spcPts val="0"/>
              </a:spcAft>
              <a:buSzPts val="1100"/>
              <a:buFont typeface="Arial"/>
              <a:buChar char="•"/>
            </a:pPr>
            <a:r>
              <a:rPr lang="de-DE" sz="1200"/>
              <a:t>Strom mit 6%: Durch die Nutzung möglichst stromsparender Geräte (hohe Energieeffizienzklassen wie B oder A) kann eine gleiche Leistung erbracht werden, die aber viel weniger Strom verbraucht.</a:t>
            </a:r>
            <a:endParaRPr/>
          </a:p>
          <a:p>
            <a:pPr indent="-171450" lvl="0" marL="171450" rtl="0" algn="l">
              <a:lnSpc>
                <a:spcPct val="100000"/>
              </a:lnSpc>
              <a:spcBef>
                <a:spcPts val="0"/>
              </a:spcBef>
              <a:spcAft>
                <a:spcPts val="0"/>
              </a:spcAft>
              <a:buSzPts val="1100"/>
              <a:buFont typeface="Arial"/>
              <a:buChar char="•"/>
            </a:pPr>
            <a:r>
              <a:rPr lang="de-DE" sz="1200"/>
              <a:t>Mobilität mit 19%: Einfach weniger Autofahren und stattdessen Bahn, Bus oder Fahrrad nutzen oder viele Strecken zu Fuß zurücklegen. Den Urlaub lieber mit der Bahn oder dem Fernbus antreten.</a:t>
            </a:r>
            <a:endParaRPr/>
          </a:p>
          <a:p>
            <a:pPr indent="-171450" lvl="0" marL="171450" rtl="0" algn="l">
              <a:lnSpc>
                <a:spcPct val="100000"/>
              </a:lnSpc>
              <a:spcBef>
                <a:spcPts val="0"/>
              </a:spcBef>
              <a:spcAft>
                <a:spcPts val="0"/>
              </a:spcAft>
              <a:buSzPts val="1100"/>
              <a:buFont typeface="Arial"/>
              <a:buChar char="•"/>
            </a:pPr>
            <a:r>
              <a:rPr lang="de-DE" sz="1200"/>
              <a:t>Ernährung mit 15%: Man muss nicht Veganer werden, es bringt schon viel wenn man den Konsum von Rindfleisch reduziert,  insgesamt weniger Fleisch und Reis isst sowie den Anteil an hochfetthaltigen Milchprodukten (vor allem Käse und Butter) verringert.</a:t>
            </a:r>
            <a:endParaRPr/>
          </a:p>
          <a:p>
            <a:pPr indent="-101600" lvl="0" marL="171450" rtl="0" algn="l">
              <a:lnSpc>
                <a:spcPct val="100000"/>
              </a:lnSpc>
              <a:spcBef>
                <a:spcPts val="0"/>
              </a:spcBef>
              <a:spcAft>
                <a:spcPts val="0"/>
              </a:spcAft>
              <a:buSzPts val="1100"/>
              <a:buFont typeface="Arial"/>
              <a:buNone/>
            </a:pPr>
            <a:r>
              <a:t/>
            </a:r>
            <a:endParaRPr sz="1200"/>
          </a:p>
          <a:p>
            <a:pPr indent="0" lvl="0" marL="0" rtl="0" algn="l">
              <a:lnSpc>
                <a:spcPct val="100000"/>
              </a:lnSpc>
              <a:spcBef>
                <a:spcPts val="0"/>
              </a:spcBef>
              <a:spcAft>
                <a:spcPts val="0"/>
              </a:spcAft>
              <a:buSzPts val="1100"/>
              <a:buFont typeface="Arial"/>
              <a:buNone/>
            </a:pPr>
            <a:r>
              <a:rPr b="1" lang="de-DE" sz="1200"/>
              <a:t>Aufgabe</a:t>
            </a:r>
            <a:endParaRPr/>
          </a:p>
          <a:p>
            <a:pPr indent="-171450" lvl="0" marL="171450" rtl="0" algn="l">
              <a:lnSpc>
                <a:spcPct val="100000"/>
              </a:lnSpc>
              <a:spcBef>
                <a:spcPts val="0"/>
              </a:spcBef>
              <a:spcAft>
                <a:spcPts val="0"/>
              </a:spcAft>
              <a:buSzPts val="1100"/>
              <a:buFont typeface="Arial"/>
              <a:buChar char="•"/>
            </a:pPr>
            <a:r>
              <a:rPr lang="de-DE" sz="1200"/>
              <a:t>Welchen Beitrag leistet Ihr Betrieb zum Klimawandel?</a:t>
            </a:r>
            <a:endParaRPr/>
          </a:p>
          <a:p>
            <a:pPr indent="-171450" lvl="0" marL="171450" rtl="0" algn="l">
              <a:lnSpc>
                <a:spcPct val="100000"/>
              </a:lnSpc>
              <a:spcBef>
                <a:spcPts val="0"/>
              </a:spcBef>
              <a:spcAft>
                <a:spcPts val="0"/>
              </a:spcAft>
              <a:buSzPts val="1100"/>
              <a:buFont typeface="Arial"/>
              <a:buChar char="•"/>
            </a:pPr>
            <a:r>
              <a:rPr lang="de-DE"/>
              <a:t>Benennen Sie die Prozesse, von denen Sie glauben, dass sie viele Emissionen verursachen.</a:t>
            </a:r>
            <a:endParaRPr/>
          </a:p>
          <a:p>
            <a:pPr indent="-171450" lvl="0" marL="171450" rtl="0" algn="l">
              <a:lnSpc>
                <a:spcPct val="100000"/>
              </a:lnSpc>
              <a:spcBef>
                <a:spcPts val="0"/>
              </a:spcBef>
              <a:spcAft>
                <a:spcPts val="0"/>
              </a:spcAft>
              <a:buSzPts val="1100"/>
              <a:buFont typeface="Arial"/>
              <a:buChar char="•"/>
            </a:pPr>
            <a:r>
              <a:rPr lang="de-DE" sz="1200"/>
              <a:t>Was unternehmen Sie in Ihrem Betrieb, um CO</a:t>
            </a:r>
            <a:r>
              <a:rPr baseline="-25000" lang="de-DE" sz="1200"/>
              <a:t>2</a:t>
            </a:r>
            <a:r>
              <a:rPr lang="de-DE" sz="1200"/>
              <a:t>-Emissionen zu verringern?</a:t>
            </a:r>
            <a:endParaRPr/>
          </a:p>
          <a:p>
            <a:pPr indent="0" lvl="0" marL="0" rtl="0" algn="l">
              <a:lnSpc>
                <a:spcPct val="100000"/>
              </a:lnSpc>
              <a:spcBef>
                <a:spcPts val="0"/>
              </a:spcBef>
              <a:spcAft>
                <a:spcPts val="0"/>
              </a:spcAft>
              <a:buClr>
                <a:schemeClr val="dk1"/>
              </a:buClr>
              <a:buSzPts val="1100"/>
              <a:buNone/>
            </a:pPr>
            <a:r>
              <a:t/>
            </a:r>
            <a:endParaRPr sz="1200"/>
          </a:p>
          <a:p>
            <a:pPr indent="0" lvl="0" marL="0" rtl="0" algn="l">
              <a:lnSpc>
                <a:spcPct val="100000"/>
              </a:lnSpc>
              <a:spcBef>
                <a:spcPts val="0"/>
              </a:spcBef>
              <a:spcAft>
                <a:spcPts val="0"/>
              </a:spcAft>
              <a:buSzPts val="1400"/>
              <a:buNone/>
            </a:pPr>
            <a:r>
              <a:rPr b="1" lang="de-DE" sz="1200"/>
              <a:t>Quelle</a:t>
            </a:r>
            <a:endParaRPr b="1"/>
          </a:p>
          <a:p>
            <a:pPr indent="-171450" lvl="0" marL="171450" rtl="0" algn="l">
              <a:lnSpc>
                <a:spcPct val="100000"/>
              </a:lnSpc>
              <a:spcBef>
                <a:spcPts val="0"/>
              </a:spcBef>
              <a:spcAft>
                <a:spcPts val="0"/>
              </a:spcAft>
              <a:buSzPts val="1200"/>
              <a:buFont typeface="Arial"/>
              <a:buChar char="•"/>
            </a:pPr>
            <a:r>
              <a:rPr lang="de-DE" sz="1200"/>
              <a:t>Umweltbundesamt 2021: Konsum und Umwelt: Zentrale Handlungsfelder. Online: https://www.umweltbundesamt.de/themen/wirtschaft-konsum/konsum-umwelt-zentrale-handlungsfelder#bedarfsfelder</a:t>
            </a:r>
            <a:endParaRPr sz="1200"/>
          </a:p>
        </p:txBody>
      </p:sp>
      <p:sp>
        <p:nvSpPr>
          <p:cNvPr id="79" name="Google Shape;79;p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3:notes"/>
          <p:cNvSpPr txBox="1"/>
          <p:nvPr>
            <p:ph idx="1" type="body"/>
          </p:nvPr>
        </p:nvSpPr>
        <p:spPr>
          <a:xfrm>
            <a:off x="215900" y="3995738"/>
            <a:ext cx="6654800" cy="5725369"/>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000"/>
              <a:t>Beschreibung</a:t>
            </a:r>
            <a:endParaRPr sz="1000"/>
          </a:p>
          <a:p>
            <a:pPr indent="0" lvl="0" marL="0" rtl="0" algn="l">
              <a:lnSpc>
                <a:spcPct val="100000"/>
              </a:lnSpc>
              <a:spcBef>
                <a:spcPts val="0"/>
              </a:spcBef>
              <a:spcAft>
                <a:spcPts val="0"/>
              </a:spcAft>
              <a:buSzPts val="1400"/>
              <a:buNone/>
            </a:pPr>
            <a:r>
              <a:rPr lang="de-DE" sz="1000"/>
              <a:t>Die Herstellung von Glas geht mit einem hohen Energieaufwand einher, wofür überwiegend fossile Energien zum Einsatz kommen.  Bedingt durch den Gebrauch von Erdgas stellen Glas-Weinflaschen eine hohe Klimabilanz dar. Im Jahre 2021 wurden rund 3,8 Mio. t Behälterglas (Getränkeflaschen und Lebensmittelgläser) für die Nahrungsmittelindustrie produziert, sowohl für den heimischen Verbrauch als auch für den Export (bvglas 2021). Das entspricht etwa 3 Mio. t an THG-Emissionen (geschätzt nach ifeu). Eine einfache Maßnahme, um den Glaseinsatz in Bereich Behälterglas zu reduzieren, stellt die Umstellung in Ihrem Betrieb auf leichtere Falschen dar. Eine einfache Maßnahme, um den Glaseinsatz in Bereich Behälterglas zu reduzieren, stellt die Umstellung in Ihrem Betrieb auf leichtere Falschen dar. </a:t>
            </a:r>
            <a:endParaRPr sz="1000"/>
          </a:p>
          <a:p>
            <a:pPr indent="0" lvl="0" marL="0" rtl="0" algn="l">
              <a:lnSpc>
                <a:spcPct val="100000"/>
              </a:lnSpc>
              <a:spcBef>
                <a:spcPts val="0"/>
              </a:spcBef>
              <a:spcAft>
                <a:spcPts val="0"/>
              </a:spcAft>
              <a:buSzPts val="1400"/>
              <a:buNone/>
            </a:pPr>
            <a:r>
              <a:rPr lang="de-DE" sz="1000"/>
              <a:t>Lernen Sie exemplarisch eine Folge der Nutzung unterschiedlicher Verpackungen kennen: Die Auswirkungen unterschiedlicher Gewichte von Glasflaschen auf die THG-Emissionen.</a:t>
            </a:r>
            <a:endParaRPr/>
          </a:p>
          <a:p>
            <a:pPr indent="0" lvl="0" marL="0" rtl="0" algn="l">
              <a:lnSpc>
                <a:spcPct val="100000"/>
              </a:lnSpc>
              <a:spcBef>
                <a:spcPts val="0"/>
              </a:spcBef>
              <a:spcAft>
                <a:spcPts val="0"/>
              </a:spcAft>
              <a:buSzPts val="1400"/>
              <a:buNone/>
            </a:pPr>
            <a:r>
              <a:rPr lang="de-DE" sz="1000"/>
              <a:t>Dem in der Beispielrechnung zu Grunde liegender Wert für die THG-Emissionen für ein Kilogramm CO2-Äquivalente für die Produktion von Hohlglas ist der Forschungsarbeit ifeu (s.u.) aus dem Jahre 2012 entlehnt. Das deutsche Weinmagazin veröffentlichte 2021 einen fast identischen Wert (Ponstein 2021). Geringere Werte finden sich beispielsweise in einer Übersicht über die Hohlglasherstellung der FfE von 2014 mit TGH-Emissionen in Höhe von 0,49 kg CO2-Äq für 1 kg Glas und beim Bundesverband Glas mit 0,36 kg CO2-Äq (telefonische Auskunft 11/2022).</a:t>
            </a:r>
            <a:endParaRPr sz="1000"/>
          </a:p>
          <a:p>
            <a:pPr indent="0" lvl="0" marL="0" rtl="0" algn="l">
              <a:lnSpc>
                <a:spcPct val="100000"/>
              </a:lnSpc>
              <a:spcBef>
                <a:spcPts val="0"/>
              </a:spcBef>
              <a:spcAft>
                <a:spcPts val="0"/>
              </a:spcAft>
              <a:buSzPts val="1100"/>
              <a:buFont typeface="Arial"/>
              <a:buNone/>
            </a:pPr>
            <a:r>
              <a:t/>
            </a:r>
            <a:endParaRPr b="1" sz="1000"/>
          </a:p>
          <a:p>
            <a:pPr indent="0" lvl="0" marL="0" rtl="0" algn="l">
              <a:lnSpc>
                <a:spcPct val="100000"/>
              </a:lnSpc>
              <a:spcBef>
                <a:spcPts val="0"/>
              </a:spcBef>
              <a:spcAft>
                <a:spcPts val="0"/>
              </a:spcAft>
              <a:buSzPts val="1100"/>
              <a:buFont typeface="Arial"/>
              <a:buNone/>
            </a:pPr>
            <a:r>
              <a:rPr b="1" lang="de-DE" sz="1000"/>
              <a:t>Aufgaben</a:t>
            </a:r>
            <a:endParaRPr b="0" sz="1000"/>
          </a:p>
          <a:p>
            <a:pPr indent="0" lvl="0" marL="0" rtl="0" algn="l">
              <a:lnSpc>
                <a:spcPct val="100000"/>
              </a:lnSpc>
              <a:spcBef>
                <a:spcPts val="0"/>
              </a:spcBef>
              <a:spcAft>
                <a:spcPts val="0"/>
              </a:spcAft>
              <a:buSzPts val="1100"/>
              <a:buFont typeface="Arial"/>
              <a:buNone/>
            </a:pPr>
            <a:r>
              <a:rPr b="0" lang="de-DE" sz="1000"/>
              <a:t>Berechnen Sie die THG-Einsparung durch den Umstieg einer Brennerei auf Leichtglasflaschen:</a:t>
            </a:r>
            <a:endParaRPr sz="1000"/>
          </a:p>
          <a:p>
            <a:pPr indent="-171450" lvl="0" marL="171450" rtl="0" algn="l">
              <a:lnSpc>
                <a:spcPct val="100000"/>
              </a:lnSpc>
              <a:spcBef>
                <a:spcPts val="0"/>
              </a:spcBef>
              <a:spcAft>
                <a:spcPts val="0"/>
              </a:spcAft>
              <a:buSzPts val="1100"/>
              <a:buFont typeface="Arial"/>
              <a:buChar char="•"/>
            </a:pPr>
            <a:r>
              <a:rPr b="0" lang="de-DE" sz="1000"/>
              <a:t>Wie hoch ist das Gewicht der Glas-Verpackung?</a:t>
            </a:r>
            <a:endParaRPr sz="1000"/>
          </a:p>
          <a:p>
            <a:pPr indent="-171450" lvl="0" marL="171450" rtl="0" algn="l">
              <a:lnSpc>
                <a:spcPct val="100000"/>
              </a:lnSpc>
              <a:spcBef>
                <a:spcPts val="0"/>
              </a:spcBef>
              <a:spcAft>
                <a:spcPts val="0"/>
              </a:spcAft>
              <a:buSzPts val="1100"/>
              <a:buFont typeface="Arial"/>
              <a:buChar char="•"/>
            </a:pPr>
            <a:r>
              <a:rPr b="0" lang="de-DE" sz="1000"/>
              <a:t>Wie hoch sind die Treibhausgasemissionen (THG) der Glas-Verpackungen?</a:t>
            </a:r>
            <a:endParaRPr sz="1000"/>
          </a:p>
          <a:p>
            <a:pPr indent="0" lvl="0" marL="0" rtl="0" algn="l">
              <a:lnSpc>
                <a:spcPct val="100000"/>
              </a:lnSpc>
              <a:spcBef>
                <a:spcPts val="0"/>
              </a:spcBef>
              <a:spcAft>
                <a:spcPts val="0"/>
              </a:spcAft>
              <a:buSzPts val="1100"/>
              <a:buFont typeface="Arial"/>
              <a:buNone/>
            </a:pPr>
            <a:r>
              <a:t/>
            </a:r>
            <a:endParaRPr b="0" sz="1000"/>
          </a:p>
          <a:p>
            <a:pPr indent="0" lvl="0" marL="0" rtl="0" algn="l">
              <a:lnSpc>
                <a:spcPct val="100000"/>
              </a:lnSpc>
              <a:spcBef>
                <a:spcPts val="0"/>
              </a:spcBef>
              <a:spcAft>
                <a:spcPts val="0"/>
              </a:spcAft>
              <a:buSzPts val="1100"/>
              <a:buFont typeface="Arial"/>
              <a:buNone/>
            </a:pPr>
            <a:r>
              <a:rPr b="0" lang="de-DE" sz="1000"/>
              <a:t>Berechnen Sie die THG-Einsparung durch den Umstieg ihres Betriebs auf Leichtglasflaschen:</a:t>
            </a:r>
            <a:endParaRPr sz="1000"/>
          </a:p>
          <a:p>
            <a:pPr indent="-171450" lvl="0" marL="171450" rtl="0" algn="l">
              <a:lnSpc>
                <a:spcPct val="100000"/>
              </a:lnSpc>
              <a:spcBef>
                <a:spcPts val="0"/>
              </a:spcBef>
              <a:spcAft>
                <a:spcPts val="0"/>
              </a:spcAft>
              <a:buSzPts val="1100"/>
              <a:buFont typeface="Arial"/>
              <a:buChar char="•"/>
            </a:pPr>
            <a:r>
              <a:rPr b="0" lang="de-DE" sz="1000"/>
              <a:t>Welche Glasflaschen kommen in ihrem Betrieb zum Einsatz? Bestimmen Sie deren THG?</a:t>
            </a:r>
            <a:endParaRPr sz="1000"/>
          </a:p>
          <a:p>
            <a:pPr indent="-171450" lvl="0" marL="171450" rtl="0" algn="l">
              <a:lnSpc>
                <a:spcPct val="100000"/>
              </a:lnSpc>
              <a:spcBef>
                <a:spcPts val="0"/>
              </a:spcBef>
              <a:spcAft>
                <a:spcPts val="0"/>
              </a:spcAft>
              <a:buSzPts val="1100"/>
              <a:buFont typeface="Arial"/>
              <a:buChar char="•"/>
            </a:pPr>
            <a:r>
              <a:rPr b="0" lang="de-DE" sz="1000"/>
              <a:t>Wie viele THG ließen sich einsparen durch einen Umstieg auf Leichtglasflaschen?</a:t>
            </a:r>
            <a:endParaRPr sz="1000"/>
          </a:p>
          <a:p>
            <a:pPr indent="0" lvl="0" marL="0" rtl="0" algn="l">
              <a:lnSpc>
                <a:spcPct val="100000"/>
              </a:lnSpc>
              <a:spcBef>
                <a:spcPts val="0"/>
              </a:spcBef>
              <a:spcAft>
                <a:spcPts val="0"/>
              </a:spcAft>
              <a:buSzPts val="1100"/>
              <a:buFont typeface="Arial"/>
              <a:buNone/>
            </a:pPr>
            <a:r>
              <a:t/>
            </a:r>
            <a:endParaRPr b="1" sz="1000"/>
          </a:p>
          <a:p>
            <a:pPr indent="0" lvl="0" marL="0" rtl="0" algn="l">
              <a:lnSpc>
                <a:spcPct val="100000"/>
              </a:lnSpc>
              <a:spcBef>
                <a:spcPts val="0"/>
              </a:spcBef>
              <a:spcAft>
                <a:spcPts val="0"/>
              </a:spcAft>
              <a:buSzPts val="1100"/>
              <a:buFont typeface="Arial"/>
              <a:buNone/>
            </a:pPr>
            <a:r>
              <a:rPr b="1" lang="de-DE" sz="1000"/>
              <a:t>Quellen</a:t>
            </a:r>
            <a:endParaRPr sz="1000"/>
          </a:p>
          <a:p>
            <a:pPr indent="-171450" lvl="0" marL="171450" rtl="0" algn="l">
              <a:lnSpc>
                <a:spcPct val="100000"/>
              </a:lnSpc>
              <a:spcBef>
                <a:spcPts val="0"/>
              </a:spcBef>
              <a:spcAft>
                <a:spcPts val="0"/>
              </a:spcAft>
              <a:buSzPts val="1100"/>
              <a:buFont typeface="Arial"/>
              <a:buChar char="•"/>
            </a:pPr>
            <a:r>
              <a:rPr lang="de-DE" sz="900"/>
              <a:t>bvglas Bundesverband Glas (2022): Jahresbericht 2021. Online:https://www.bvglas.de/presse/publikationen/ </a:t>
            </a:r>
            <a:endParaRPr sz="900"/>
          </a:p>
          <a:p>
            <a:pPr indent="-171450" lvl="0" marL="171450" rtl="0" algn="l">
              <a:lnSpc>
                <a:spcPct val="100000"/>
              </a:lnSpc>
              <a:spcBef>
                <a:spcPts val="0"/>
              </a:spcBef>
              <a:spcAft>
                <a:spcPts val="0"/>
              </a:spcAft>
              <a:buSzPts val="1100"/>
              <a:buFont typeface="Arial"/>
              <a:buChar char="•"/>
            </a:pPr>
            <a:r>
              <a:rPr lang="de-DE" sz="900"/>
              <a:t>Das deutsche Weinmagazin, Dr. Ponstein, Helena (2021): Klimaschutz im Weinkeller. Online: https://klimaneutralerwein.de/wp-content/uploads/2022/02/dwm_26_21_s30_31_Dr.Ponstein_Klimaschutz_Teil-4_Kellerwirtschaft.pdf</a:t>
            </a:r>
            <a:endParaRPr sz="900"/>
          </a:p>
          <a:p>
            <a:pPr indent="-171450" lvl="0" marL="171450" rtl="0" algn="l">
              <a:lnSpc>
                <a:spcPct val="100000"/>
              </a:lnSpc>
              <a:spcBef>
                <a:spcPts val="0"/>
              </a:spcBef>
              <a:spcAft>
                <a:spcPts val="0"/>
              </a:spcAft>
              <a:buSzPts val="1100"/>
              <a:buFont typeface="Arial"/>
              <a:buChar char="•"/>
            </a:pPr>
            <a:r>
              <a:rPr lang="de-DE" sz="900"/>
              <a:t>Forschungsstelle für Energiewirtschaft e. V. (FfE): CO2-Verminderung in der Hohlglasherstellung (2019): https://www.bmwk.de/Redaktion/DE/Downloads/E/energiewende-in-der-industrie-ap2a-branchensteckbrief-glas.pdf?__blob=publicationFile&amp;v=4</a:t>
            </a:r>
            <a:endParaRPr sz="900"/>
          </a:p>
          <a:p>
            <a:pPr indent="-171450" lvl="0" marL="171450" rtl="0" algn="l">
              <a:lnSpc>
                <a:spcPct val="100000"/>
              </a:lnSpc>
              <a:spcBef>
                <a:spcPts val="0"/>
              </a:spcBef>
              <a:spcAft>
                <a:spcPts val="0"/>
              </a:spcAft>
              <a:buSzPts val="1100"/>
              <a:buFont typeface="Arial"/>
              <a:buChar char="•"/>
            </a:pPr>
            <a:r>
              <a:rPr lang="de-DE" sz="900"/>
              <a:t>Hillebrandt Glas: Spirituosenflaschen mit Gewichtsangeben: https://www.hillebrandt-glas.de/category/spirituosenflaschen/kirschwasserflaschen/</a:t>
            </a:r>
            <a:endParaRPr sz="900"/>
          </a:p>
          <a:p>
            <a:pPr indent="-171450" lvl="0" marL="171450" marR="0" rtl="0" algn="l">
              <a:lnSpc>
                <a:spcPct val="100000"/>
              </a:lnSpc>
              <a:spcBef>
                <a:spcPts val="0"/>
              </a:spcBef>
              <a:spcAft>
                <a:spcPts val="0"/>
              </a:spcAft>
              <a:buClr>
                <a:srgbClr val="000000"/>
              </a:buClr>
              <a:buSzPts val="1100"/>
              <a:buFont typeface="Arial"/>
              <a:buChar char="•"/>
            </a:pPr>
            <a:r>
              <a:rPr lang="de-DE" sz="900"/>
              <a:t>ifeu - Institut für Energie und Umweltforschung Heidelberg GmbH, Nachhaltigkeitsbetrachtung für Rheinhessenwein: Treibhausgasbilanz für Wein aus Rheinhessen Endbericht, Heidelberg, 30. April 2012. Online: https://www.ifeu.de/fileadmin/uploads/IFEU_Rheinhessen_CO2_2012.pdf</a:t>
            </a:r>
            <a:endParaRPr sz="900"/>
          </a:p>
        </p:txBody>
      </p:sp>
      <p:sp>
        <p:nvSpPr>
          <p:cNvPr id="111" name="Google Shape;111;p3: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4: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4:notes"/>
          <p:cNvSpPr txBox="1"/>
          <p:nvPr>
            <p:ph idx="1" type="body"/>
          </p:nvPr>
        </p:nvSpPr>
        <p:spPr>
          <a:xfrm>
            <a:off x="215900" y="3995738"/>
            <a:ext cx="6654800" cy="5901297"/>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050"/>
              <a:t>Ergebnis</a:t>
            </a:r>
            <a:endParaRPr sz="1050"/>
          </a:p>
          <a:p>
            <a:pPr indent="0" lvl="0" marL="0" rtl="0" algn="l">
              <a:lnSpc>
                <a:spcPct val="100000"/>
              </a:lnSpc>
              <a:spcBef>
                <a:spcPts val="0"/>
              </a:spcBef>
              <a:spcAft>
                <a:spcPts val="0"/>
              </a:spcAft>
              <a:buSzPts val="1400"/>
              <a:buNone/>
            </a:pPr>
            <a:r>
              <a:rPr lang="de-DE" sz="1050"/>
              <a:t>Durch Leichtglasflaschen können 2,4 t THG-Emissionen eingespart werden.</a:t>
            </a:r>
            <a:endParaRPr/>
          </a:p>
          <a:p>
            <a:pPr indent="0" lvl="0" marL="0" rtl="0" algn="l">
              <a:lnSpc>
                <a:spcPct val="100000"/>
              </a:lnSpc>
              <a:spcBef>
                <a:spcPts val="0"/>
              </a:spcBef>
              <a:spcAft>
                <a:spcPts val="0"/>
              </a:spcAft>
              <a:buSzPts val="1100"/>
              <a:buFont typeface="Arial"/>
              <a:buNone/>
            </a:pPr>
            <a:r>
              <a:t/>
            </a:r>
            <a:endParaRPr b="1" sz="1050"/>
          </a:p>
          <a:p>
            <a:pPr indent="0" lvl="0" marL="0" rtl="0" algn="l">
              <a:lnSpc>
                <a:spcPct val="100000"/>
              </a:lnSpc>
              <a:spcBef>
                <a:spcPts val="0"/>
              </a:spcBef>
              <a:spcAft>
                <a:spcPts val="0"/>
              </a:spcAft>
              <a:buSzPts val="1100"/>
              <a:buFont typeface="Arial"/>
              <a:buNone/>
            </a:pPr>
            <a:r>
              <a:rPr b="1" lang="de-DE" sz="1050"/>
              <a:t>Quellen</a:t>
            </a:r>
            <a:endParaRPr sz="1050"/>
          </a:p>
          <a:p>
            <a:pPr indent="-171450" lvl="0" marL="171450" rtl="0" algn="l">
              <a:lnSpc>
                <a:spcPct val="100000"/>
              </a:lnSpc>
              <a:spcBef>
                <a:spcPts val="0"/>
              </a:spcBef>
              <a:spcAft>
                <a:spcPts val="0"/>
              </a:spcAft>
              <a:buSzPts val="1100"/>
              <a:buFont typeface="Arial"/>
              <a:buChar char="•"/>
            </a:pPr>
            <a:r>
              <a:rPr lang="de-DE" sz="900"/>
              <a:t>bvglas Bundesverband Glas (2022): Jahresbericht 2021. Online:https://www.bvglas.de/presse/publikationen/ </a:t>
            </a:r>
            <a:endParaRPr sz="900"/>
          </a:p>
          <a:p>
            <a:pPr indent="-171450" lvl="0" marL="171450" rtl="0" algn="l">
              <a:lnSpc>
                <a:spcPct val="100000"/>
              </a:lnSpc>
              <a:spcBef>
                <a:spcPts val="0"/>
              </a:spcBef>
              <a:spcAft>
                <a:spcPts val="0"/>
              </a:spcAft>
              <a:buSzPts val="1100"/>
              <a:buFont typeface="Arial"/>
              <a:buChar char="•"/>
            </a:pPr>
            <a:r>
              <a:rPr lang="de-DE" sz="900"/>
              <a:t>Das deutsche Weinmagazin, Dr. Ponstein, Helena (2021): Klimaschutz im Weinkeller. Online: https://klimaneutralerwein.de/wp-content/uploads/2022/02/dwm_26_21_s30_31_Dr.Ponstein_Klimaschutz_Teil-4_Kellerwirtschaft.pdf</a:t>
            </a:r>
            <a:endParaRPr sz="900"/>
          </a:p>
          <a:p>
            <a:pPr indent="-171450" lvl="0" marL="171450" rtl="0" algn="l">
              <a:lnSpc>
                <a:spcPct val="100000"/>
              </a:lnSpc>
              <a:spcBef>
                <a:spcPts val="0"/>
              </a:spcBef>
              <a:spcAft>
                <a:spcPts val="0"/>
              </a:spcAft>
              <a:buSzPts val="1100"/>
              <a:buFont typeface="Arial"/>
              <a:buChar char="•"/>
            </a:pPr>
            <a:r>
              <a:rPr lang="de-DE" sz="900"/>
              <a:t>Forschungsstelle für Energiewirtschaft e. V. (FfE): CO2-Verminderung in der Hohlglasherstellung (2019): https://www.bmwk.de/Redaktion/DE/Downloads/E/energiewende-in-der-industrie-ap2a-branchensteckbrief-glas.pdf?__blob=publicationFile&amp;v=4</a:t>
            </a:r>
            <a:endParaRPr sz="900"/>
          </a:p>
          <a:p>
            <a:pPr indent="-171450" lvl="0" marL="171450" rtl="0" algn="l">
              <a:lnSpc>
                <a:spcPct val="100000"/>
              </a:lnSpc>
              <a:spcBef>
                <a:spcPts val="0"/>
              </a:spcBef>
              <a:spcAft>
                <a:spcPts val="0"/>
              </a:spcAft>
              <a:buSzPts val="1100"/>
              <a:buFont typeface="Arial"/>
              <a:buChar char="•"/>
            </a:pPr>
            <a:r>
              <a:rPr lang="de-DE" sz="900"/>
              <a:t>Hillebrandt Glas: Spirituosenflaschen mit Gewichtsangeben: https://www.hillebrandt-glas.de/category/spirituosenflaschen/kirschwasserflaschen/</a:t>
            </a:r>
            <a:endParaRPr sz="900"/>
          </a:p>
          <a:p>
            <a:pPr indent="-171450" lvl="0" marL="171450" marR="0" rtl="0" algn="l">
              <a:lnSpc>
                <a:spcPct val="100000"/>
              </a:lnSpc>
              <a:spcBef>
                <a:spcPts val="0"/>
              </a:spcBef>
              <a:spcAft>
                <a:spcPts val="0"/>
              </a:spcAft>
              <a:buClr>
                <a:srgbClr val="000000"/>
              </a:buClr>
              <a:buSzPts val="1100"/>
              <a:buFont typeface="Arial"/>
              <a:buChar char="•"/>
            </a:pPr>
            <a:r>
              <a:rPr lang="de-DE" sz="900"/>
              <a:t>ifeu - Institut für Energie und Umweltforschung Heidelberg GmbH, Nachhaltigkeitsbetrachtung für Rheinhessenwein: Treibhausgasbilanz für Wein aus Rheinhessen Endbericht, Heidelberg, 30. April 2012. Online: https://www.ifeu.de/fileadmin/uploads/IFEU_Rheinhessen_CO2_2012.pdf</a:t>
            </a:r>
            <a:endParaRPr sz="900"/>
          </a:p>
        </p:txBody>
      </p:sp>
      <p:sp>
        <p:nvSpPr>
          <p:cNvPr id="123" name="Google Shape;123;p4: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5:notes"/>
          <p:cNvSpPr txBox="1"/>
          <p:nvPr>
            <p:ph idx="1" type="body"/>
          </p:nvPr>
        </p:nvSpPr>
        <p:spPr>
          <a:xfrm>
            <a:off x="215900" y="3995738"/>
            <a:ext cx="6654800" cy="6053137"/>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000"/>
              <a:t>Beschreibung</a:t>
            </a:r>
            <a:endParaRPr sz="1000"/>
          </a:p>
          <a:p>
            <a:pPr indent="0" lvl="0" marL="0" rtl="0" algn="l">
              <a:lnSpc>
                <a:spcPct val="100000"/>
              </a:lnSpc>
              <a:spcBef>
                <a:spcPts val="0"/>
              </a:spcBef>
              <a:spcAft>
                <a:spcPts val="0"/>
              </a:spcAft>
              <a:buSzPts val="1400"/>
              <a:buNone/>
            </a:pPr>
            <a:r>
              <a:rPr lang="de-DE" sz="1000"/>
              <a:t>Die Herstellung von Glas geht mit einem hohen Energieaufwand einher, wofür überwiegend fossile Energien zum Einsatz kommen.  Bedingt durch den Gebrauch von Erdgas stellen Glas-Weinflaschen eine hohe Klimabilanz dar. Im Jahre 2021 wurden rund 3,8 Mio. t Behälterglas (Getränkeflaschen und Lebensmittelgläser) für die Nahrungsmittelindustrie produziert, sowohl für den heimischen Verbrauch als auch für den Export (bvglas 2021). Das entspricht etwa 3 Mio. t an THG-Emissionen (geschätzt nach ifeu). Eine einfache Maßnahme, um den Glaseinsatz in Bereich Behälterglas zu reduzieren, stellt die Umstellung in Ihrem Betrieb auf leichtere Falschen dar. </a:t>
            </a:r>
            <a:endParaRPr sz="1000"/>
          </a:p>
          <a:p>
            <a:pPr indent="0" lvl="0" marL="0" rtl="0" algn="l">
              <a:lnSpc>
                <a:spcPct val="100000"/>
              </a:lnSpc>
              <a:spcBef>
                <a:spcPts val="0"/>
              </a:spcBef>
              <a:spcAft>
                <a:spcPts val="0"/>
              </a:spcAft>
              <a:buSzPts val="1400"/>
              <a:buNone/>
            </a:pPr>
            <a:r>
              <a:rPr lang="de-DE" sz="1000"/>
              <a:t>Eine einfache Maßnahme, um den Glaseinsatz im Spirituosenmarkt zu reduzieren, wäre der Umstieg auf Leichtglasflaschen, aber etwa auch der Einsatz von Bag-in-Box-Systemen für die Gastronomie. Mehrwegsysteme, bei denen auch tatsächlich hohe Umlaufzahlen erreicht werden, sind am umweltfreundlichsten. Voraussetzung wären jedoch die Einführung von Standardflaschen, um lange Transporte zu vermeiden. Diese wären weniger umweltfreundlich (uba 2002, Phase 2).</a:t>
            </a:r>
            <a:endParaRPr/>
          </a:p>
          <a:p>
            <a:pPr indent="0" lvl="0" marL="0" rtl="0" algn="l">
              <a:lnSpc>
                <a:spcPct val="100000"/>
              </a:lnSpc>
              <a:spcBef>
                <a:spcPts val="0"/>
              </a:spcBef>
              <a:spcAft>
                <a:spcPts val="0"/>
              </a:spcAft>
              <a:buSzPts val="1400"/>
              <a:buNone/>
            </a:pPr>
            <a:r>
              <a:rPr lang="de-DE" sz="1000"/>
              <a:t>Dem in der Beispielrechnung zu Grunde liegender Wert für die THG-Emissionen für ein Kilogramm CO2-Äquivalente für die Produktion von Hohlglas ist der Forschungsarbeit ifeu (s.u.) aus dem Jahre 2012 entlehnt. Das deutsche Weinmagazin veröffentlichte 2021 einen fast identischen Wert (Ponstein 2021). Geringere Werte finden sich beispielsweise in einer Übersicht über die Hohlglasherstellung der FfE von 2014 mit TGH-Emissionen in Höhe von 0,49 kg CO2-Äq für 1 kg Glas und beim Bundesverband Glas mit 0,36 kg CO2-Äq (telefonische Auskunft 11/2022).</a:t>
            </a:r>
            <a:endParaRPr/>
          </a:p>
          <a:p>
            <a:pPr indent="0" lvl="0" marL="0" rtl="0" algn="l">
              <a:lnSpc>
                <a:spcPct val="100000"/>
              </a:lnSpc>
              <a:spcBef>
                <a:spcPts val="0"/>
              </a:spcBef>
              <a:spcAft>
                <a:spcPts val="0"/>
              </a:spcAft>
              <a:buSzPts val="1100"/>
              <a:buFont typeface="Arial"/>
              <a:buNone/>
            </a:pPr>
            <a:r>
              <a:rPr b="1" lang="de-DE" sz="1000"/>
              <a:t>Aufgaben</a:t>
            </a:r>
            <a:endParaRPr sz="1000"/>
          </a:p>
          <a:p>
            <a:pPr indent="0" lvl="0" marL="0" rtl="0" algn="l">
              <a:lnSpc>
                <a:spcPct val="100000"/>
              </a:lnSpc>
              <a:spcBef>
                <a:spcPts val="0"/>
              </a:spcBef>
              <a:spcAft>
                <a:spcPts val="0"/>
              </a:spcAft>
              <a:buSzPts val="1100"/>
              <a:buFont typeface="Arial"/>
              <a:buNone/>
            </a:pPr>
            <a:r>
              <a:rPr b="0" lang="de-DE" sz="1000"/>
              <a:t>Berechnen Sie die THG-Einsparung durch den Umstieg einer Brennerei auf Leichtglasflaschen, Mehrweg-Glasflaschen und Bag-in-Box-Verpackungen:</a:t>
            </a:r>
            <a:endParaRPr sz="1000"/>
          </a:p>
          <a:p>
            <a:pPr indent="-171450" lvl="0" marL="171450" rtl="0" algn="l">
              <a:lnSpc>
                <a:spcPct val="100000"/>
              </a:lnSpc>
              <a:spcBef>
                <a:spcPts val="0"/>
              </a:spcBef>
              <a:spcAft>
                <a:spcPts val="0"/>
              </a:spcAft>
              <a:buSzPts val="1100"/>
              <a:buFont typeface="Arial"/>
              <a:buChar char="•"/>
            </a:pPr>
            <a:r>
              <a:rPr b="0" lang="de-DE" sz="1000"/>
              <a:t>Wie viele THG-Emissionen lassen sich im Verpackungsbereich im Beispiel einsparen?</a:t>
            </a:r>
            <a:endParaRPr sz="1000"/>
          </a:p>
          <a:p>
            <a:pPr indent="-171450" lvl="0" marL="171450" rtl="0" algn="l">
              <a:lnSpc>
                <a:spcPct val="100000"/>
              </a:lnSpc>
              <a:spcBef>
                <a:spcPts val="0"/>
              </a:spcBef>
              <a:spcAft>
                <a:spcPts val="0"/>
              </a:spcAft>
              <a:buSzPts val="1100"/>
              <a:buFont typeface="Arial"/>
              <a:buChar char="•"/>
            </a:pPr>
            <a:r>
              <a:rPr b="0" lang="de-DE" sz="1000"/>
              <a:t>Diskutieren Sie im Klassenverband den Einsatz von Mehrwegsystemen für Glasflaschen und für Bag-in-Box-Systeme. Wo könnten diese sinnvoll eingesetzt werden?</a:t>
            </a:r>
            <a:endParaRPr b="1" sz="1000"/>
          </a:p>
          <a:p>
            <a:pPr indent="0" lvl="0" marL="0" rtl="0" algn="l">
              <a:lnSpc>
                <a:spcPct val="100000"/>
              </a:lnSpc>
              <a:spcBef>
                <a:spcPts val="0"/>
              </a:spcBef>
              <a:spcAft>
                <a:spcPts val="0"/>
              </a:spcAft>
              <a:buSzPts val="1100"/>
              <a:buFont typeface="Arial"/>
              <a:buNone/>
            </a:pPr>
            <a:r>
              <a:rPr b="1" lang="de-DE" sz="1000"/>
              <a:t>Quellen</a:t>
            </a:r>
            <a:endParaRPr sz="1000"/>
          </a:p>
          <a:p>
            <a:pPr indent="-171450" lvl="0" marL="171450" rtl="0" algn="l">
              <a:lnSpc>
                <a:spcPct val="100000"/>
              </a:lnSpc>
              <a:spcBef>
                <a:spcPts val="0"/>
              </a:spcBef>
              <a:spcAft>
                <a:spcPts val="0"/>
              </a:spcAft>
              <a:buSzPts val="1100"/>
              <a:buFont typeface="Arial"/>
              <a:buChar char="•"/>
            </a:pPr>
            <a:r>
              <a:rPr lang="de-DE" sz="1000"/>
              <a:t>bvglas Bundesverband Glas (2022): Jahresbericht 2021. Online:https://www.bvglas.de/presse/publikationen/ </a:t>
            </a:r>
            <a:endParaRPr sz="1000"/>
          </a:p>
          <a:p>
            <a:pPr indent="-171450" lvl="0" marL="171450" rtl="0" algn="l">
              <a:lnSpc>
                <a:spcPct val="100000"/>
              </a:lnSpc>
              <a:spcBef>
                <a:spcPts val="0"/>
              </a:spcBef>
              <a:spcAft>
                <a:spcPts val="0"/>
              </a:spcAft>
              <a:buSzPts val="1100"/>
              <a:buFont typeface="Arial"/>
              <a:buChar char="•"/>
            </a:pPr>
            <a:r>
              <a:rPr lang="de-DE" sz="1000"/>
              <a:t>Das deutsche Weinmagazin, Dr. Ponstein, Helena (2021): Klimaschutz im Weinkeller. Online: https://klimaneutralerwein.de/wp-content/uploads/2022/02/dwm_26_21_s30_31_Dr.Ponstein_Klimaschutz_Teil-4_Kellerwirtschaft.pdf</a:t>
            </a:r>
            <a:endParaRPr sz="1000"/>
          </a:p>
          <a:p>
            <a:pPr indent="-171450" lvl="0" marL="171450" rtl="0" algn="l">
              <a:lnSpc>
                <a:spcPct val="100000"/>
              </a:lnSpc>
              <a:spcBef>
                <a:spcPts val="0"/>
              </a:spcBef>
              <a:spcAft>
                <a:spcPts val="0"/>
              </a:spcAft>
              <a:buSzPts val="1100"/>
              <a:buFont typeface="Arial"/>
              <a:buChar char="•"/>
            </a:pPr>
            <a:r>
              <a:rPr lang="de-DE" sz="1000"/>
              <a:t>Forschungsstelle für Energiewirtschaft e. V. (FfE): CO2-Verminderung in der Hohlglasherstellung (2019): https://www.bmwk.de/Redaktion/DE/Downloads/E/energiewende-in-der-industrie-ap2a-branchensteckbrief-glas.pdf?__blob=publicationFile&amp;v=4</a:t>
            </a:r>
            <a:endParaRPr sz="1000"/>
          </a:p>
          <a:p>
            <a:pPr indent="-171450" lvl="0" marL="171450" rtl="0" algn="l">
              <a:lnSpc>
                <a:spcPct val="100000"/>
              </a:lnSpc>
              <a:spcBef>
                <a:spcPts val="0"/>
              </a:spcBef>
              <a:spcAft>
                <a:spcPts val="0"/>
              </a:spcAft>
              <a:buSzPts val="1100"/>
              <a:buFont typeface="Arial"/>
              <a:buChar char="•"/>
            </a:pPr>
            <a:r>
              <a:rPr lang="de-DE" sz="1000"/>
              <a:t>Hillebrandt Glas: Spirituosenflaschen mit Gewichtsangeben: https://www.hillebrandt-glas.de/category/spirituosenflaschen/kirschwasserflaschen/</a:t>
            </a:r>
            <a:endParaRPr sz="1000"/>
          </a:p>
          <a:p>
            <a:pPr indent="-171450" lvl="0" marL="171450" marR="0" rtl="0" algn="l">
              <a:lnSpc>
                <a:spcPct val="100000"/>
              </a:lnSpc>
              <a:spcBef>
                <a:spcPts val="0"/>
              </a:spcBef>
              <a:spcAft>
                <a:spcPts val="0"/>
              </a:spcAft>
              <a:buClr>
                <a:srgbClr val="000000"/>
              </a:buClr>
              <a:buSzPts val="1100"/>
              <a:buFont typeface="Arial"/>
              <a:buChar char="•"/>
            </a:pPr>
            <a:r>
              <a:rPr lang="de-DE" sz="1000"/>
              <a:t>ifeu - Institut für Energie und Umweltforschung Heidelberg GmbH, Nachhaltigkeitsbetrachtung für Rheinhessenwein: Treibhausgasbilanz für Wein aus Rheinhessen Endbericht, Heidelberg, 30. April 2012. Online: https://www.ifeu.de/fileadmin/uploads/IFEU_Rheinhessen_CO2_2012.pdf</a:t>
            </a:r>
            <a:endParaRPr sz="1000"/>
          </a:p>
          <a:p>
            <a:pPr indent="-171450" lvl="0" marL="171450" marR="0" rtl="0" algn="l">
              <a:lnSpc>
                <a:spcPct val="100000"/>
              </a:lnSpc>
              <a:spcBef>
                <a:spcPts val="0"/>
              </a:spcBef>
              <a:spcAft>
                <a:spcPts val="0"/>
              </a:spcAft>
              <a:buClr>
                <a:srgbClr val="000000"/>
              </a:buClr>
              <a:buSzPts val="1100"/>
              <a:buFont typeface="Arial"/>
              <a:buChar char="•"/>
            </a:pPr>
            <a:r>
              <a:rPr lang="de-DE" sz="1000"/>
              <a:t>UBA (2002): Ökobilanz für Getränkeverpackungen II. Online: https://www.umweltbundesamt.de/sites/default/files/medien/publikation/long/2180.pdf </a:t>
            </a:r>
            <a:endParaRPr sz="1000"/>
          </a:p>
        </p:txBody>
      </p:sp>
      <p:sp>
        <p:nvSpPr>
          <p:cNvPr id="135" name="Google Shape;135;p5: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6:notes"/>
          <p:cNvSpPr txBox="1"/>
          <p:nvPr>
            <p:ph idx="1" type="body"/>
          </p:nvPr>
        </p:nvSpPr>
        <p:spPr>
          <a:xfrm>
            <a:off x="215900" y="3995738"/>
            <a:ext cx="6654800" cy="5831373"/>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050"/>
              <a:t>Lösung</a:t>
            </a:r>
            <a:endParaRPr sz="1050"/>
          </a:p>
          <a:p>
            <a:pPr indent="0" lvl="0" marL="0" rtl="0" algn="l">
              <a:lnSpc>
                <a:spcPct val="100000"/>
              </a:lnSpc>
              <a:spcBef>
                <a:spcPts val="0"/>
              </a:spcBef>
              <a:spcAft>
                <a:spcPts val="0"/>
              </a:spcAft>
              <a:buSzPts val="1400"/>
              <a:buNone/>
            </a:pPr>
            <a:r>
              <a:rPr lang="de-DE" sz="1050"/>
              <a:t>Eine Optimierung der Verpackung kann bis 87% der Emissionen einsparen helfen. Durch die Nutzung von Mehrweg-Glasflaschen können über 80% der Emissionen eingespart werden. Hierbei geht auch das Gefühl, „aus einer Glasflasche einzuschenken“, nicht verloren. Der einzige Nachteil ist, dass die Individualität der Flasche stark eingeschränkt ist, wenn z.B. nur eine bestimmte Anzahl unterschiedlicher Mehrwegflaschen am Markt ist.</a:t>
            </a:r>
            <a:endParaRPr/>
          </a:p>
          <a:p>
            <a:pPr indent="0" lvl="0" marL="0" rtl="0" algn="l">
              <a:lnSpc>
                <a:spcPct val="100000"/>
              </a:lnSpc>
              <a:spcBef>
                <a:spcPts val="0"/>
              </a:spcBef>
              <a:spcAft>
                <a:spcPts val="0"/>
              </a:spcAft>
              <a:buSzPts val="1400"/>
              <a:buNone/>
            </a:pPr>
            <a:r>
              <a:t/>
            </a:r>
            <a:endParaRPr sz="1050"/>
          </a:p>
          <a:p>
            <a:pPr indent="0" lvl="0" marL="0" rtl="0" algn="l">
              <a:lnSpc>
                <a:spcPct val="100000"/>
              </a:lnSpc>
              <a:spcBef>
                <a:spcPts val="0"/>
              </a:spcBef>
              <a:spcAft>
                <a:spcPts val="0"/>
              </a:spcAft>
              <a:buSzPts val="1100"/>
              <a:buFont typeface="Arial"/>
              <a:buNone/>
            </a:pPr>
            <a:r>
              <a:rPr b="1" lang="de-DE" sz="1050"/>
              <a:t>Quellen</a:t>
            </a:r>
            <a:endParaRPr sz="1050"/>
          </a:p>
          <a:p>
            <a:pPr indent="-171450" lvl="0" marL="171450" rtl="0" algn="l">
              <a:lnSpc>
                <a:spcPct val="100000"/>
              </a:lnSpc>
              <a:spcBef>
                <a:spcPts val="0"/>
              </a:spcBef>
              <a:spcAft>
                <a:spcPts val="0"/>
              </a:spcAft>
              <a:buSzPts val="1100"/>
              <a:buFont typeface="Arial"/>
              <a:buChar char="•"/>
            </a:pPr>
            <a:r>
              <a:rPr lang="de-DE" sz="900"/>
              <a:t>bvglas Bundesverband Glas (2022): Jahresbericht 2021. Online:https://www.bvglas.de/presse/publikationen/ </a:t>
            </a:r>
            <a:endParaRPr sz="900"/>
          </a:p>
          <a:p>
            <a:pPr indent="-171450" lvl="0" marL="171450" rtl="0" algn="l">
              <a:lnSpc>
                <a:spcPct val="100000"/>
              </a:lnSpc>
              <a:spcBef>
                <a:spcPts val="0"/>
              </a:spcBef>
              <a:spcAft>
                <a:spcPts val="0"/>
              </a:spcAft>
              <a:buSzPts val="1100"/>
              <a:buFont typeface="Arial"/>
              <a:buChar char="•"/>
            </a:pPr>
            <a:r>
              <a:rPr lang="de-DE" sz="900"/>
              <a:t>Das deutsche Weinmagazin, Dr. Ponstein, Helena (2021): Klimaschutz im Weinkeller. Online: https://klimaneutralerwein.de/wp-content/uploads/2022/02/dwm_26_21_s30_31_Dr.Ponstein_Klimaschutz_Teil-4_Kellerwirtschaft.pdf</a:t>
            </a:r>
            <a:endParaRPr sz="900"/>
          </a:p>
          <a:p>
            <a:pPr indent="-171450" lvl="0" marL="171450" rtl="0" algn="l">
              <a:lnSpc>
                <a:spcPct val="100000"/>
              </a:lnSpc>
              <a:spcBef>
                <a:spcPts val="0"/>
              </a:spcBef>
              <a:spcAft>
                <a:spcPts val="0"/>
              </a:spcAft>
              <a:buSzPts val="1100"/>
              <a:buFont typeface="Arial"/>
              <a:buChar char="•"/>
            </a:pPr>
            <a:r>
              <a:rPr lang="de-DE" sz="900"/>
              <a:t>Forschungsstelle für Energiewirtschaft e. V. (FfE): CO2-Verminderung in der Hohlglasherstellung (2019): https://www.bmwk.de/Redaktion/DE/Downloads/E/energiewende-in-der-industrie-ap2a-branchensteckbrief-glas.pdf?__blob=publicationFile&amp;v=4</a:t>
            </a:r>
            <a:endParaRPr sz="900"/>
          </a:p>
          <a:p>
            <a:pPr indent="-171450" lvl="0" marL="171450" rtl="0" algn="l">
              <a:lnSpc>
                <a:spcPct val="100000"/>
              </a:lnSpc>
              <a:spcBef>
                <a:spcPts val="0"/>
              </a:spcBef>
              <a:spcAft>
                <a:spcPts val="0"/>
              </a:spcAft>
              <a:buSzPts val="1100"/>
              <a:buFont typeface="Arial"/>
              <a:buChar char="•"/>
            </a:pPr>
            <a:r>
              <a:rPr lang="de-DE" sz="900"/>
              <a:t>Hillebrandt Glas: Spirituosenflaschen mit Gewichtsangeben: https://www.hillebrandt-glas.de/category/spirituosenflaschen/kirschwasserflaschen/</a:t>
            </a:r>
            <a:endParaRPr sz="900"/>
          </a:p>
          <a:p>
            <a:pPr indent="-171450" lvl="0" marL="171450" marR="0" rtl="0" algn="l">
              <a:lnSpc>
                <a:spcPct val="100000"/>
              </a:lnSpc>
              <a:spcBef>
                <a:spcPts val="0"/>
              </a:spcBef>
              <a:spcAft>
                <a:spcPts val="0"/>
              </a:spcAft>
              <a:buClr>
                <a:srgbClr val="000000"/>
              </a:buClr>
              <a:buSzPts val="1100"/>
              <a:buFont typeface="Arial"/>
              <a:buChar char="•"/>
            </a:pPr>
            <a:r>
              <a:rPr lang="de-DE" sz="900"/>
              <a:t>ifeu - Institut für Energie und Umweltforschung Heidelberg GmbH, Nachhaltigkeitsbetrachtung für Rheinhessenwein: Treibhausgasbilanz für Wein aus Rheinhessen Endbericht, Heidelberg, 30. April 2012. Online: https://www.ifeu.de/fileadmin/uploads/IFEU_Rheinhessen_CO2_2012.pdf</a:t>
            </a:r>
            <a:endParaRPr sz="900"/>
          </a:p>
          <a:p>
            <a:pPr indent="-171450" lvl="0" marL="171450" marR="0" rtl="0" algn="l">
              <a:lnSpc>
                <a:spcPct val="100000"/>
              </a:lnSpc>
              <a:spcBef>
                <a:spcPts val="0"/>
              </a:spcBef>
              <a:spcAft>
                <a:spcPts val="0"/>
              </a:spcAft>
              <a:buClr>
                <a:srgbClr val="000000"/>
              </a:buClr>
              <a:buSzPts val="1100"/>
              <a:buFont typeface="Arial"/>
              <a:buChar char="•"/>
            </a:pPr>
            <a:r>
              <a:rPr lang="de-DE" sz="900"/>
              <a:t>UBA (2002): Ökobilanz für Getränkeverpackungen II. Online: https://www.umweltbundesamt.de/sites/default/files/medien/publikation/long/2180.pdf </a:t>
            </a:r>
            <a:endParaRPr sz="900"/>
          </a:p>
        </p:txBody>
      </p:sp>
      <p:sp>
        <p:nvSpPr>
          <p:cNvPr id="147" name="Google Shape;147;p6: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8:notes"/>
          <p:cNvSpPr txBox="1"/>
          <p:nvPr>
            <p:ph idx="1" type="body"/>
          </p:nvPr>
        </p:nvSpPr>
        <p:spPr>
          <a:xfrm>
            <a:off x="215900" y="3995738"/>
            <a:ext cx="6654800" cy="5536329"/>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100"/>
              <a:t>Beschreibung</a:t>
            </a:r>
            <a:endParaRPr sz="1100"/>
          </a:p>
          <a:p>
            <a:pPr indent="0" lvl="0" marL="0" rtl="0" algn="l">
              <a:lnSpc>
                <a:spcPct val="100000"/>
              </a:lnSpc>
              <a:spcBef>
                <a:spcPts val="0"/>
              </a:spcBef>
              <a:spcAft>
                <a:spcPts val="0"/>
              </a:spcAft>
              <a:buSzPts val="1400"/>
              <a:buNone/>
            </a:pPr>
            <a:r>
              <a:rPr lang="de-DE" sz="1100"/>
              <a:t>Der CO</a:t>
            </a:r>
            <a:r>
              <a:rPr baseline="-25000" lang="de-DE" sz="1100"/>
              <a:t>2</a:t>
            </a:r>
            <a:r>
              <a:rPr lang="de-DE" sz="1100"/>
              <a:t>-Preis, auch CO</a:t>
            </a:r>
            <a:r>
              <a:rPr baseline="-25000" lang="de-DE" sz="1100"/>
              <a:t>2</a:t>
            </a:r>
            <a:r>
              <a:rPr lang="de-DE" sz="1100"/>
              <a:t>-Steuer oder CO</a:t>
            </a:r>
            <a:r>
              <a:rPr baseline="-25000" lang="de-DE" sz="1100"/>
              <a:t>2</a:t>
            </a:r>
            <a:r>
              <a:rPr lang="de-DE" sz="1100"/>
              <a:t>-Bepreisung, liegt im Jahr 2022 bei 30 Euro für eine Tonne CO</a:t>
            </a:r>
            <a:r>
              <a:rPr baseline="-25000" lang="de-DE" sz="1100"/>
              <a:t>2</a:t>
            </a:r>
            <a:r>
              <a:rPr lang="de-DE" sz="1100"/>
              <a:t>. Ab 2025 soll er sich zwischen 55 und 65 Euro bewegen. Die Steuer soll etwa unseren Einkauf im Supermarkt transparenter machen und den wahren Wert eines Produktes inklusive seiner Auswirkungen auf das Klima abbilden. Es handelt sich also um keine direkte Steuer. Den Anteil für das Glas etwa haben Sie mit dem Einkauf der Glasflaschen bezahlt, ohne dass dieser gesondert ausgewiesen ist.  </a:t>
            </a:r>
            <a:endParaRPr sz="1100"/>
          </a:p>
          <a:p>
            <a:pPr indent="0" lvl="0" marL="0" rtl="0" algn="l">
              <a:lnSpc>
                <a:spcPct val="100000"/>
              </a:lnSpc>
              <a:spcBef>
                <a:spcPts val="0"/>
              </a:spcBef>
              <a:spcAft>
                <a:spcPts val="0"/>
              </a:spcAft>
              <a:buSzPts val="1400"/>
              <a:buNone/>
            </a:pPr>
            <a:r>
              <a:rPr lang="de-DE" sz="1100"/>
              <a:t>Die Regierung legt den CO</a:t>
            </a:r>
            <a:r>
              <a:rPr baseline="-25000" lang="de-DE" sz="1100"/>
              <a:t>2</a:t>
            </a:r>
            <a:r>
              <a:rPr lang="de-DE" sz="1100"/>
              <a:t>-Preis fest für Kohle, Öl und Gas. Die drei Produkte haben den Vorteil, dass der CO2-Gehalt sehr genau bekannt ist. Das hat zwei Effekte: </a:t>
            </a:r>
            <a:endParaRPr sz="1100"/>
          </a:p>
          <a:p>
            <a:pPr indent="-171450" lvl="0" marL="171450" rtl="0" algn="l">
              <a:lnSpc>
                <a:spcPct val="100000"/>
              </a:lnSpc>
              <a:spcBef>
                <a:spcPts val="0"/>
              </a:spcBef>
              <a:spcAft>
                <a:spcPts val="0"/>
              </a:spcAft>
              <a:buSzPts val="1400"/>
              <a:buFont typeface="Arial"/>
              <a:buChar char="•"/>
            </a:pPr>
            <a:r>
              <a:rPr lang="de-DE" sz="1100"/>
              <a:t>Wird für ein Unternehmen der CO</a:t>
            </a:r>
            <a:r>
              <a:rPr baseline="-25000" lang="de-DE" sz="1100"/>
              <a:t>2</a:t>
            </a:r>
            <a:r>
              <a:rPr lang="de-DE" sz="1100"/>
              <a:t>-Ausstoß teurer, so werden auch dessen Produkte teurer – etwa Glas. Dadurch entsteht ein Marktnachteil gegenüber Unternehmen, die schon heute CO</a:t>
            </a:r>
            <a:r>
              <a:rPr baseline="-25000" lang="de-DE" sz="1100"/>
              <a:t>2</a:t>
            </a:r>
            <a:r>
              <a:rPr lang="de-DE" sz="1100"/>
              <a:t>-arm produzieren. </a:t>
            </a:r>
            <a:endParaRPr sz="1100"/>
          </a:p>
          <a:p>
            <a:pPr indent="-171450" lvl="0" marL="171450" rtl="0" algn="l">
              <a:lnSpc>
                <a:spcPct val="100000"/>
              </a:lnSpc>
              <a:spcBef>
                <a:spcPts val="0"/>
              </a:spcBef>
              <a:spcAft>
                <a:spcPts val="0"/>
              </a:spcAft>
              <a:buSzPts val="1400"/>
              <a:buFont typeface="Arial"/>
              <a:buChar char="•"/>
            </a:pPr>
            <a:r>
              <a:rPr lang="de-DE" sz="1100"/>
              <a:t>Es wird für die Unternehmen finanziell reizvoll, ihren CO</a:t>
            </a:r>
            <a:r>
              <a:rPr baseline="-25000" lang="de-DE" sz="1100"/>
              <a:t>2</a:t>
            </a:r>
            <a:r>
              <a:rPr lang="de-DE" sz="1100"/>
              <a:t>-Verbrauch zu reduzieren – also klimafreundlicher zu werden. Unternehmen können ihre Produkte dann wieder zu einem geringeren Preis anbieten. </a:t>
            </a:r>
            <a:endParaRPr sz="1100"/>
          </a:p>
          <a:p>
            <a:pPr indent="0" lvl="0" marL="0" rtl="0" algn="l">
              <a:lnSpc>
                <a:spcPct val="100000"/>
              </a:lnSpc>
              <a:spcBef>
                <a:spcPts val="0"/>
              </a:spcBef>
              <a:spcAft>
                <a:spcPts val="0"/>
              </a:spcAft>
              <a:buSzPts val="1400"/>
              <a:buNone/>
            </a:pPr>
            <a:r>
              <a:rPr lang="de-DE" sz="1100"/>
              <a:t>Zur Bestimmung des CO</a:t>
            </a:r>
            <a:r>
              <a:rPr baseline="-25000" lang="de-DE" sz="1100"/>
              <a:t>2</a:t>
            </a:r>
            <a:r>
              <a:rPr lang="de-DE" sz="1100"/>
              <a:t>-Preises für die in Folie 3 ermittelten THG-Emissions-Einsparungen für die eingesetzte Menge Glas multiplizieren Sie den aktuellen CO</a:t>
            </a:r>
            <a:r>
              <a:rPr baseline="-25000" lang="de-DE" sz="1100"/>
              <a:t>2</a:t>
            </a:r>
            <a:r>
              <a:rPr lang="de-DE" sz="1100"/>
              <a:t>-Preis mit den THG-Emissionen. Für 2022 wäre dies: 30 €/t CO2 Äq x 2,438 t CO2 Äq = 73,14 €</a:t>
            </a:r>
            <a:endParaRPr sz="1100"/>
          </a:p>
          <a:p>
            <a:pPr indent="0" lvl="0" marL="0" rtl="0" algn="l">
              <a:lnSpc>
                <a:spcPct val="100000"/>
              </a:lnSpc>
              <a:spcBef>
                <a:spcPts val="0"/>
              </a:spcBef>
              <a:spcAft>
                <a:spcPts val="0"/>
              </a:spcAft>
              <a:buSzPts val="1400"/>
              <a:buNone/>
            </a:pPr>
            <a:r>
              <a:t/>
            </a:r>
            <a:endParaRPr sz="1100"/>
          </a:p>
          <a:p>
            <a:pPr indent="0" lvl="0" marL="0" rtl="0" algn="l">
              <a:lnSpc>
                <a:spcPct val="100000"/>
              </a:lnSpc>
              <a:spcBef>
                <a:spcPts val="0"/>
              </a:spcBef>
              <a:spcAft>
                <a:spcPts val="0"/>
              </a:spcAft>
              <a:buSzPts val="1400"/>
              <a:buNone/>
            </a:pPr>
            <a:r>
              <a:rPr b="1" lang="de-DE" sz="1100"/>
              <a:t>Aufgaben</a:t>
            </a:r>
            <a:endParaRPr sz="1100"/>
          </a:p>
          <a:p>
            <a:pPr indent="-171450" lvl="0" marL="171450" rtl="0" algn="l">
              <a:lnSpc>
                <a:spcPct val="100000"/>
              </a:lnSpc>
              <a:spcBef>
                <a:spcPts val="0"/>
              </a:spcBef>
              <a:spcAft>
                <a:spcPts val="0"/>
              </a:spcAft>
              <a:buSzPts val="1400"/>
              <a:buFont typeface="Arial"/>
              <a:buChar char="•"/>
            </a:pPr>
            <a:r>
              <a:rPr lang="de-DE" sz="1100"/>
              <a:t>Recherchieren Sie den aktuellen CO</a:t>
            </a:r>
            <a:r>
              <a:rPr baseline="-25000" lang="de-DE" sz="1100"/>
              <a:t>2</a:t>
            </a:r>
            <a:r>
              <a:rPr lang="de-DE" sz="1100"/>
              <a:t>-Preis – auch C=2-Steuer oder CO</a:t>
            </a:r>
            <a:r>
              <a:rPr baseline="-25000" lang="de-DE" sz="1100"/>
              <a:t>2</a:t>
            </a:r>
            <a:r>
              <a:rPr lang="de-DE" sz="1100"/>
              <a:t>-Bepreisung</a:t>
            </a:r>
            <a:endParaRPr sz="1100"/>
          </a:p>
          <a:p>
            <a:pPr indent="-171450" lvl="0" marL="171450" rtl="0" algn="l">
              <a:lnSpc>
                <a:spcPct val="100000"/>
              </a:lnSpc>
              <a:spcBef>
                <a:spcPts val="0"/>
              </a:spcBef>
              <a:spcAft>
                <a:spcPts val="0"/>
              </a:spcAft>
              <a:buSzPts val="1400"/>
              <a:buFont typeface="Arial"/>
              <a:buChar char="•"/>
            </a:pPr>
            <a:r>
              <a:rPr lang="de-DE" sz="1100"/>
              <a:t>Bestimmen Sie den CO</a:t>
            </a:r>
            <a:r>
              <a:rPr baseline="-25000" lang="de-DE" sz="1100"/>
              <a:t>2</a:t>
            </a:r>
            <a:r>
              <a:rPr lang="de-DE" sz="1100"/>
              <a:t>-Preis für die in Folie 3 eingesparte Menge THG von 2,4 t CO</a:t>
            </a:r>
            <a:r>
              <a:rPr baseline="-25000" lang="de-DE" sz="1100"/>
              <a:t>2</a:t>
            </a:r>
            <a:r>
              <a:rPr lang="de-DE" sz="1100"/>
              <a:t>-Äq</a:t>
            </a:r>
            <a:endParaRPr sz="1100"/>
          </a:p>
          <a:p>
            <a:pPr indent="0" lvl="0" marL="0" rtl="0" algn="l">
              <a:lnSpc>
                <a:spcPct val="100000"/>
              </a:lnSpc>
              <a:spcBef>
                <a:spcPts val="0"/>
              </a:spcBef>
              <a:spcAft>
                <a:spcPts val="0"/>
              </a:spcAft>
              <a:buSzPts val="1400"/>
              <a:buNone/>
            </a:pPr>
            <a:r>
              <a:t/>
            </a:r>
            <a:endParaRPr sz="1100"/>
          </a:p>
          <a:p>
            <a:pPr indent="0" lvl="0" marL="0" rtl="0" algn="l">
              <a:lnSpc>
                <a:spcPct val="100000"/>
              </a:lnSpc>
              <a:spcBef>
                <a:spcPts val="0"/>
              </a:spcBef>
              <a:spcAft>
                <a:spcPts val="0"/>
              </a:spcAft>
              <a:buSzPts val="1400"/>
              <a:buNone/>
            </a:pPr>
            <a:r>
              <a:rPr b="1" lang="de-DE" sz="1100"/>
              <a:t>Quellen </a:t>
            </a:r>
            <a:endParaRPr sz="1100"/>
          </a:p>
          <a:p>
            <a:pPr indent="-171450" lvl="0" marL="171450" rtl="0" algn="l">
              <a:lnSpc>
                <a:spcPct val="100000"/>
              </a:lnSpc>
              <a:spcBef>
                <a:spcPts val="0"/>
              </a:spcBef>
              <a:spcAft>
                <a:spcPts val="0"/>
              </a:spcAft>
              <a:buSzPts val="1400"/>
              <a:buFont typeface="Arial"/>
              <a:buChar char="•"/>
            </a:pPr>
            <a:r>
              <a:rPr lang="de-DE" sz="1100"/>
              <a:t>Die Bundesregierung oJ, Anreiz für weniger CO</a:t>
            </a:r>
            <a:r>
              <a:rPr baseline="-25000" lang="de-DE" sz="1100"/>
              <a:t>2</a:t>
            </a:r>
            <a:r>
              <a:rPr lang="de-DE" sz="1100"/>
              <a:t>-Emissionen. Online: https://www.bundesregierung.de/breg-de/themen/klimaschutz/weniger-co2-emissionen-1810636</a:t>
            </a:r>
            <a:endParaRPr sz="1100"/>
          </a:p>
          <a:p>
            <a:pPr indent="-171450" lvl="0" marL="171450" rtl="0" algn="l">
              <a:lnSpc>
                <a:spcPct val="100000"/>
              </a:lnSpc>
              <a:spcBef>
                <a:spcPts val="0"/>
              </a:spcBef>
              <a:spcAft>
                <a:spcPts val="0"/>
              </a:spcAft>
              <a:buSzPts val="1400"/>
              <a:buFont typeface="Arial"/>
              <a:buChar char="•"/>
            </a:pPr>
            <a:r>
              <a:rPr lang="de-DE" sz="1100"/>
              <a:t>WirtschaftsWoche 30. Mai 2022, CO</a:t>
            </a:r>
            <a:r>
              <a:rPr baseline="-25000" lang="de-DE" sz="1100"/>
              <a:t>2</a:t>
            </a:r>
            <a:r>
              <a:rPr lang="de-DE" sz="1100"/>
              <a:t>-STEUER IN DEUTSCHLAND 2022. Online: https://www.wiwo.de/finanzen/steuern-recht/co2-steuer-in-deutschland-2022-kosten-berechnung-und-co-alles-was-sie-zur-kohlenstoffsteuer-wissen-muessen/25533826.html#:~:text=Nach%20einer%20Berechnung%20des%20Umweltbundesamtes,55%20Euro%20pro%20Tonne%20kosten.</a:t>
            </a:r>
            <a:endParaRPr sz="1100"/>
          </a:p>
          <a:p>
            <a:pPr indent="0" lvl="0" marL="0" rtl="0" algn="l">
              <a:lnSpc>
                <a:spcPct val="100000"/>
              </a:lnSpc>
              <a:spcBef>
                <a:spcPts val="0"/>
              </a:spcBef>
              <a:spcAft>
                <a:spcPts val="0"/>
              </a:spcAft>
              <a:buSzPts val="1400"/>
              <a:buNone/>
            </a:pPr>
            <a:r>
              <a:rPr b="1" lang="de-DE" sz="1100"/>
              <a:t>Bildquelle</a:t>
            </a:r>
            <a:endParaRPr sz="1100"/>
          </a:p>
          <a:p>
            <a:pPr indent="-171450" lvl="0" marL="171450" rtl="0" algn="l">
              <a:lnSpc>
                <a:spcPct val="100000"/>
              </a:lnSpc>
              <a:spcBef>
                <a:spcPts val="0"/>
              </a:spcBef>
              <a:spcAft>
                <a:spcPts val="0"/>
              </a:spcAft>
              <a:buSzPts val="1400"/>
              <a:buFont typeface="Arial"/>
              <a:buChar char="•"/>
            </a:pPr>
            <a:r>
              <a:rPr lang="de-DE" sz="1100"/>
              <a:t>Carlson Yeung, Pixabay</a:t>
            </a:r>
            <a:endParaRPr sz="1100"/>
          </a:p>
        </p:txBody>
      </p:sp>
      <p:sp>
        <p:nvSpPr>
          <p:cNvPr id="159" name="Google Shape;159;p8: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0:notes"/>
          <p:cNvSpPr/>
          <p:nvPr>
            <p:ph idx="2" type="sldImg"/>
          </p:nvPr>
        </p:nvSpPr>
        <p:spPr>
          <a:xfrm>
            <a:off x="215900" y="252413"/>
            <a:ext cx="6592888" cy="37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p10:notes"/>
          <p:cNvSpPr txBox="1"/>
          <p:nvPr>
            <p:ph idx="1" type="body"/>
          </p:nvPr>
        </p:nvSpPr>
        <p:spPr>
          <a:xfrm>
            <a:off x="215900" y="3960813"/>
            <a:ext cx="6592888" cy="5571254"/>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000"/>
              <a:t>Beschreibung</a:t>
            </a:r>
            <a:endParaRPr sz="1000"/>
          </a:p>
          <a:p>
            <a:pPr indent="0" lvl="0" marL="0" rtl="0" algn="l">
              <a:lnSpc>
                <a:spcPct val="100000"/>
              </a:lnSpc>
              <a:spcBef>
                <a:spcPts val="0"/>
              </a:spcBef>
              <a:spcAft>
                <a:spcPts val="0"/>
              </a:spcAft>
              <a:buSzPts val="1400"/>
              <a:buNone/>
            </a:pPr>
            <a:r>
              <a:rPr b="0" lang="de-DE" sz="100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a:t>
            </a:r>
            <a:br>
              <a:rPr b="0" lang="de-DE" sz="1000"/>
            </a:br>
            <a:r>
              <a:rPr b="0" lang="de-DE" sz="1000"/>
              <a:t>Der Einstieg in jungen Jahren erhöht die Wahrscheinlichkeit für Alkoholmissbrauch im Erwachsenenalter bis hin zur Abhängigkeit. Dies wiederum stellt einen wesentlichen Risikofaktor für Adipositas, Krebserkrankungen und Herz-Kreislauf-Erkrankungen dar.</a:t>
            </a:r>
            <a:endParaRPr sz="1000"/>
          </a:p>
          <a:p>
            <a:pPr indent="0" lvl="0" marL="0" rtl="0" algn="l">
              <a:lnSpc>
                <a:spcPct val="100000"/>
              </a:lnSpc>
              <a:spcBef>
                <a:spcPts val="0"/>
              </a:spcBef>
              <a:spcAft>
                <a:spcPts val="0"/>
              </a:spcAft>
              <a:buSzPts val="1400"/>
              <a:buNone/>
            </a:pPr>
            <a:r>
              <a:rPr b="0" lang="de-DE" sz="1000"/>
              <a:t>Destillateur*innen haben täglich mit Alkohol zu tun. Die Vermarktung, besonders auch das Durchführen von Verkostungen, stellt einen wichtigen Teil Ihrer Arbeit dar. Sie sollten daher im Sinne des dritten Nachhaltigkeitsziels für das Thema Alkoholkonsum sensibilisiert sein:    </a:t>
            </a:r>
            <a:endParaRPr sz="1000"/>
          </a:p>
          <a:p>
            <a:pPr indent="0" lvl="0" marL="0" rtl="0" algn="l">
              <a:lnSpc>
                <a:spcPct val="100000"/>
              </a:lnSpc>
              <a:spcBef>
                <a:spcPts val="0"/>
              </a:spcBef>
              <a:spcAft>
                <a:spcPts val="0"/>
              </a:spcAft>
              <a:buSzPts val="1400"/>
              <a:buNone/>
            </a:pPr>
            <a:r>
              <a:rPr b="0" lang="de-DE" sz="1000"/>
              <a:t>„SDG 3.5. Die Prävention und Behandlung des Substanzmissbrauchs, namentlich des Suchtstoffmissbrauchs und des schädlichen Gebrauchs von Alkohol, verstärken.“</a:t>
            </a:r>
            <a:endParaRPr sz="1000"/>
          </a:p>
          <a:p>
            <a:pPr indent="0" lvl="0" marL="0" rtl="0" algn="l">
              <a:lnSpc>
                <a:spcPct val="100000"/>
              </a:lnSpc>
              <a:spcBef>
                <a:spcPts val="0"/>
              </a:spcBef>
              <a:spcAft>
                <a:spcPts val="0"/>
              </a:spcAft>
              <a:buSzPts val="1400"/>
              <a:buNone/>
            </a:pPr>
            <a:r>
              <a:t/>
            </a:r>
            <a:endParaRPr b="1" sz="1000"/>
          </a:p>
          <a:p>
            <a:pPr indent="0" lvl="0" marL="0" rtl="0" algn="l">
              <a:lnSpc>
                <a:spcPct val="100000"/>
              </a:lnSpc>
              <a:spcBef>
                <a:spcPts val="0"/>
              </a:spcBef>
              <a:spcAft>
                <a:spcPts val="0"/>
              </a:spcAft>
              <a:buSzPts val="1400"/>
              <a:buNone/>
            </a:pPr>
            <a:r>
              <a:rPr b="1" lang="de-DE" sz="1000"/>
              <a:t>Aufgaben</a:t>
            </a:r>
            <a:endParaRPr b="1" sz="1000"/>
          </a:p>
          <a:p>
            <a:pPr indent="0" lvl="0" marL="0" rtl="0" algn="l">
              <a:lnSpc>
                <a:spcPct val="100000"/>
              </a:lnSpc>
              <a:spcBef>
                <a:spcPts val="0"/>
              </a:spcBef>
              <a:spcAft>
                <a:spcPts val="0"/>
              </a:spcAft>
              <a:buSzPts val="1400"/>
              <a:buNone/>
            </a:pPr>
            <a:r>
              <a:rPr lang="de-DE" sz="1000"/>
              <a:t>Sie führen eine Verkostung durch. Doch wie soll diese ablaufen, wenn sich die Gäste an die DGE-Richtlinie halten sollen? Denken Sie zunächst an das offensichtliche: alkoholfreie “Spirituosen”! Die haben Sie nicht im Portfolio? Dann wird es höchste Zeit darüber nachzudenken! Das Trinkverhalten ändert sich. Alkoholfreies Bier hat einen Marktanteil von 10 %, Sekt von 5 % und Spirituosen sind (noch) bei unter zwei Prozent. Wichtig ist aber in erster Linie, dass Sie für das nachhaltige Thema Alkohol sensibilisiert sind. Denn als Produzenten tragen Sie eine Mitverantwortung – speziell auch der Jugend gegenüber!</a:t>
            </a:r>
            <a:endParaRPr/>
          </a:p>
          <a:p>
            <a:pPr indent="-171450" lvl="0" marL="171450" rtl="0" algn="l">
              <a:lnSpc>
                <a:spcPct val="100000"/>
              </a:lnSpc>
              <a:spcBef>
                <a:spcPts val="0"/>
              </a:spcBef>
              <a:spcAft>
                <a:spcPts val="0"/>
              </a:spcAft>
              <a:buSzPts val="1400"/>
              <a:buFont typeface="Arial"/>
              <a:buChar char="•"/>
            </a:pPr>
            <a:r>
              <a:rPr lang="de-DE" sz="1000"/>
              <a:t>Entwerfen Sie einen Ablaufplan für eine Verkostung in ihrem Betrieb, bei der die DGE-Richtwerte möglichst eingehalten werden sollen. </a:t>
            </a:r>
            <a:endParaRPr sz="1000"/>
          </a:p>
          <a:p>
            <a:pPr indent="-171450" lvl="0" marL="171450" rtl="0" algn="l">
              <a:lnSpc>
                <a:spcPct val="100000"/>
              </a:lnSpc>
              <a:spcBef>
                <a:spcPts val="0"/>
              </a:spcBef>
              <a:spcAft>
                <a:spcPts val="0"/>
              </a:spcAft>
              <a:buSzPts val="1400"/>
              <a:buFont typeface="Arial"/>
              <a:buChar char="•"/>
            </a:pPr>
            <a:r>
              <a:rPr lang="de-DE" sz="1000"/>
              <a:t>Diskutieren Sie ihre Ideen im Klassenverbund.</a:t>
            </a:r>
            <a:endParaRPr sz="1000"/>
          </a:p>
          <a:p>
            <a:pPr indent="0" lvl="0" marL="0" rtl="0" algn="l">
              <a:lnSpc>
                <a:spcPct val="100000"/>
              </a:lnSpc>
              <a:spcBef>
                <a:spcPts val="0"/>
              </a:spcBef>
              <a:spcAft>
                <a:spcPts val="0"/>
              </a:spcAft>
              <a:buSzPts val="1400"/>
              <a:buNone/>
            </a:pPr>
            <a:r>
              <a:t/>
            </a:r>
            <a:endParaRPr b="1" sz="1000"/>
          </a:p>
          <a:p>
            <a:pPr indent="0" lvl="0" marL="0" rtl="0" algn="l">
              <a:lnSpc>
                <a:spcPct val="100000"/>
              </a:lnSpc>
              <a:spcBef>
                <a:spcPts val="0"/>
              </a:spcBef>
              <a:spcAft>
                <a:spcPts val="0"/>
              </a:spcAft>
              <a:buSzPts val="1400"/>
              <a:buNone/>
            </a:pPr>
            <a:r>
              <a:rPr b="1" lang="de-DE" sz="1000"/>
              <a:t>Quellen </a:t>
            </a:r>
            <a:endParaRPr sz="1000"/>
          </a:p>
          <a:p>
            <a:pPr indent="-171450" lvl="0" marL="171450" rtl="0" algn="l">
              <a:lnSpc>
                <a:spcPct val="100000"/>
              </a:lnSpc>
              <a:spcBef>
                <a:spcPts val="0"/>
              </a:spcBef>
              <a:spcAft>
                <a:spcPts val="0"/>
              </a:spcAft>
              <a:buSzPts val="1400"/>
              <a:buFont typeface="Arial"/>
              <a:buChar char="•"/>
            </a:pPr>
            <a:r>
              <a:rPr lang="de-DE" sz="1000"/>
              <a:t>Deutsche Gesellschaft für Ernährung e. V., Alkohol. Online: https://www.dge.de/wissenschaft/referenzwerte/alkohol/</a:t>
            </a:r>
            <a:endParaRPr sz="1000"/>
          </a:p>
          <a:p>
            <a:pPr indent="-171450" lvl="0" marL="171450" rtl="0" algn="l">
              <a:lnSpc>
                <a:spcPct val="100000"/>
              </a:lnSpc>
              <a:spcBef>
                <a:spcPts val="0"/>
              </a:spcBef>
              <a:spcAft>
                <a:spcPts val="0"/>
              </a:spcAft>
              <a:buSzPts val="1400"/>
              <a:buFont typeface="Arial"/>
              <a:buChar char="•"/>
            </a:pPr>
            <a:r>
              <a:rPr lang="de-DE" sz="1000"/>
              <a:t>Verlag W. Sachon, Alkoholkonsum und das Werbeinstrument „Smart Drinking“, 12/2021. Online: https://blog.drinktec.com/de/alkoholfreie-getraenke/alkoholkonsum-und-das-werbeinstrument-smart-drinking/</a:t>
            </a:r>
            <a:endParaRPr sz="1000"/>
          </a:p>
          <a:p>
            <a:pPr indent="-171450" lvl="0" marL="171450" rtl="0" algn="l">
              <a:lnSpc>
                <a:spcPct val="100000"/>
              </a:lnSpc>
              <a:spcBef>
                <a:spcPts val="0"/>
              </a:spcBef>
              <a:spcAft>
                <a:spcPts val="0"/>
              </a:spcAft>
              <a:buSzPts val="1400"/>
              <a:buFont typeface="Arial"/>
              <a:buChar char="•"/>
            </a:pPr>
            <a:r>
              <a:rPr lang="de-DE" sz="1000"/>
              <a:t>lebensmittelzeitung.net 11.10.2021, Heidrun Krost, Alkoholfreie Drinks wachsen kräftig. Online: https://www.lebensmittelzeitung.net/industrie/nachrichten/spirituosen-alkoholfreie-drinks-wachsen-kraeftig-161900</a:t>
            </a:r>
            <a:endParaRPr sz="1000"/>
          </a:p>
          <a:p>
            <a:pPr indent="-171450" lvl="0" marL="171450" rtl="0" algn="l">
              <a:lnSpc>
                <a:spcPct val="100000"/>
              </a:lnSpc>
              <a:spcBef>
                <a:spcPts val="0"/>
              </a:spcBef>
              <a:spcAft>
                <a:spcPts val="0"/>
              </a:spcAft>
              <a:buSzPts val="1400"/>
              <a:buFont typeface="Arial"/>
              <a:buChar char="•"/>
            </a:pPr>
            <a:r>
              <a:rPr lang="de-DE" sz="1000"/>
              <a:t>Bild: Carlson Yeung, Pixabay</a:t>
            </a:r>
            <a:endParaRPr b="1" sz="1000"/>
          </a:p>
        </p:txBody>
      </p:sp>
      <p:sp>
        <p:nvSpPr>
          <p:cNvPr id="172" name="Google Shape;172;p10: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1:notes"/>
          <p:cNvSpPr/>
          <p:nvPr>
            <p:ph idx="2" type="sldImg"/>
          </p:nvPr>
        </p:nvSpPr>
        <p:spPr>
          <a:xfrm>
            <a:off x="215900"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11:notes"/>
          <p:cNvSpPr txBox="1"/>
          <p:nvPr>
            <p:ph idx="1" type="body"/>
          </p:nvPr>
        </p:nvSpPr>
        <p:spPr>
          <a:xfrm>
            <a:off x="215900" y="3995738"/>
            <a:ext cx="6654800" cy="6138862"/>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b="1" lang="de-DE" sz="1000"/>
              <a:t>Beschreibung</a:t>
            </a:r>
            <a:endParaRPr sz="1000"/>
          </a:p>
          <a:p>
            <a:pPr indent="0" lvl="0" marL="0" rtl="0" algn="l">
              <a:lnSpc>
                <a:spcPct val="100000"/>
              </a:lnSpc>
              <a:spcBef>
                <a:spcPts val="0"/>
              </a:spcBef>
              <a:spcAft>
                <a:spcPts val="0"/>
              </a:spcAft>
              <a:buSzPts val="1400"/>
              <a:buNone/>
            </a:pPr>
            <a:r>
              <a:rPr b="0" lang="de-DE" sz="100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Der Einstieg in jungen Jahren erhöht die Wahrscheinlichkeit für Alkoholmissbrauch im Erwachsenenalter bis hin zur Abhängigkeit. Dies wiederum stellt einen wesentlichen Risikofaktor für Adipositas, Krebserkrankungen und Herz-Kreislauf-Erkrankungen dar. Destillateur*innen haben täglich mit Alkohol zu tun. Die Vermarktung, besonders auch das Durchführen von Verkostungen, stellt einen wichtigen Teil Ihrer Arbeit dar. Sie sollten daher im Sinne des dritten Nachhaltigkeitsziels für das Thema Alkoholkonsum sensibilisiert sein: „SDG 3.5. Die Prävention und Behandlung des Substanzmissbrauchs, namentlich des Suchtstoffmissbrauchs und des schädlichen Gebrauchs von Alkohol, verstärken.“</a:t>
            </a:r>
            <a:br>
              <a:rPr b="0" lang="de-DE" sz="1000"/>
            </a:br>
            <a:r>
              <a:rPr b="1" lang="de-DE" sz="1000"/>
              <a:t>Fragestellungen</a:t>
            </a:r>
            <a:endParaRPr b="1" sz="1000"/>
          </a:p>
          <a:p>
            <a:pPr indent="-171450" lvl="0" marL="171450" rtl="0" algn="l">
              <a:lnSpc>
                <a:spcPct val="100000"/>
              </a:lnSpc>
              <a:spcBef>
                <a:spcPts val="0"/>
              </a:spcBef>
              <a:spcAft>
                <a:spcPts val="0"/>
              </a:spcAft>
              <a:buSzPts val="1400"/>
              <a:buFont typeface="Arial"/>
              <a:buChar char="•"/>
            </a:pPr>
            <a:r>
              <a:rPr b="0" lang="de-DE" sz="1000"/>
              <a:t>Was ist binge drinking?</a:t>
            </a:r>
            <a:endParaRPr sz="1000"/>
          </a:p>
          <a:p>
            <a:pPr indent="-171450" lvl="0" marL="171450" rtl="0" algn="l">
              <a:lnSpc>
                <a:spcPct val="100000"/>
              </a:lnSpc>
              <a:spcBef>
                <a:spcPts val="0"/>
              </a:spcBef>
              <a:spcAft>
                <a:spcPts val="0"/>
              </a:spcAft>
              <a:buSzPts val="1400"/>
              <a:buFont typeface="Arial"/>
              <a:buChar char="•"/>
            </a:pPr>
            <a:r>
              <a:rPr b="0" lang="de-DE" sz="1000"/>
              <a:t>Wie viele Stücke Würfelzucker enthält ein durchschnittlicher Alkopop?</a:t>
            </a:r>
            <a:endParaRPr sz="1000"/>
          </a:p>
          <a:p>
            <a:pPr indent="-171450" lvl="0" marL="171450" rtl="0" algn="l">
              <a:lnSpc>
                <a:spcPct val="100000"/>
              </a:lnSpc>
              <a:spcBef>
                <a:spcPts val="0"/>
              </a:spcBef>
              <a:spcAft>
                <a:spcPts val="0"/>
              </a:spcAft>
              <a:buSzPts val="1400"/>
              <a:buFont typeface="Arial"/>
              <a:buChar char="•"/>
            </a:pPr>
            <a:r>
              <a:rPr b="0" lang="de-DE" sz="1000"/>
              <a:t>Für welche Krebsart wird erhöhter Alkoholkonsum besonders oft verantwortlich gemacht?</a:t>
            </a:r>
            <a:endParaRPr sz="1000"/>
          </a:p>
          <a:p>
            <a:pPr indent="-171450" lvl="0" marL="171450" rtl="0" algn="l">
              <a:lnSpc>
                <a:spcPct val="100000"/>
              </a:lnSpc>
              <a:spcBef>
                <a:spcPts val="0"/>
              </a:spcBef>
              <a:spcAft>
                <a:spcPts val="0"/>
              </a:spcAft>
              <a:buSzPts val="1400"/>
              <a:buFont typeface="Arial"/>
              <a:buChar char="•"/>
            </a:pPr>
            <a:r>
              <a:rPr b="0" lang="de-DE" sz="1000"/>
              <a:t>Wie oft ist Alkohol im Spiel, wenn Menschen aggressiv aus der Rolle fallen?</a:t>
            </a:r>
            <a:endParaRPr b="0" sz="1000"/>
          </a:p>
          <a:p>
            <a:pPr indent="0" lvl="0" marL="0" rtl="0" algn="l">
              <a:lnSpc>
                <a:spcPct val="100000"/>
              </a:lnSpc>
              <a:spcBef>
                <a:spcPts val="0"/>
              </a:spcBef>
              <a:spcAft>
                <a:spcPts val="0"/>
              </a:spcAft>
              <a:buSzPts val="1400"/>
              <a:buNone/>
            </a:pPr>
            <a:r>
              <a:rPr b="1" lang="de-DE" sz="1000"/>
              <a:t>Beispielaussagen Selbstcheck:</a:t>
            </a:r>
            <a:endParaRPr b="1" sz="1000"/>
          </a:p>
          <a:p>
            <a:pPr indent="-171450" lvl="0" marL="171450" rtl="0" algn="l">
              <a:lnSpc>
                <a:spcPct val="100000"/>
              </a:lnSpc>
              <a:spcBef>
                <a:spcPts val="0"/>
              </a:spcBef>
              <a:spcAft>
                <a:spcPts val="0"/>
              </a:spcAft>
              <a:buSzPts val="1400"/>
              <a:buFont typeface="Arial"/>
              <a:buChar char="•"/>
            </a:pPr>
            <a:r>
              <a:rPr b="0" lang="de-DE" sz="1000"/>
              <a:t>Ich trinke Alkohol, auch wenn ich alleine bin.</a:t>
            </a:r>
            <a:endParaRPr sz="1000"/>
          </a:p>
          <a:p>
            <a:pPr indent="-171450" lvl="0" marL="171450" rtl="0" algn="l">
              <a:lnSpc>
                <a:spcPct val="100000"/>
              </a:lnSpc>
              <a:spcBef>
                <a:spcPts val="0"/>
              </a:spcBef>
              <a:spcAft>
                <a:spcPts val="0"/>
              </a:spcAft>
              <a:buSzPts val="1400"/>
              <a:buFont typeface="Arial"/>
              <a:buChar char="•"/>
            </a:pPr>
            <a:r>
              <a:rPr b="0" lang="de-DE" sz="1000"/>
              <a:t>In meiner Peer Group wird oft und viel Alkohol getrunken.</a:t>
            </a:r>
            <a:endParaRPr sz="1000"/>
          </a:p>
          <a:p>
            <a:pPr indent="-171450" lvl="0" marL="171450" rtl="0" algn="l">
              <a:lnSpc>
                <a:spcPct val="100000"/>
              </a:lnSpc>
              <a:spcBef>
                <a:spcPts val="0"/>
              </a:spcBef>
              <a:spcAft>
                <a:spcPts val="0"/>
              </a:spcAft>
              <a:buSzPts val="1400"/>
              <a:buFont typeface="Arial"/>
              <a:buChar char="•"/>
            </a:pPr>
            <a:r>
              <a:rPr b="0" lang="de-DE" sz="1000"/>
              <a:t>Alkohol macht mich selbstbewusster und kontaktfreudiger.</a:t>
            </a:r>
            <a:endParaRPr sz="1000"/>
          </a:p>
          <a:p>
            <a:pPr indent="-171450" lvl="0" marL="171450" rtl="0" algn="l">
              <a:lnSpc>
                <a:spcPct val="100000"/>
              </a:lnSpc>
              <a:spcBef>
                <a:spcPts val="0"/>
              </a:spcBef>
              <a:spcAft>
                <a:spcPts val="0"/>
              </a:spcAft>
              <a:buSzPts val="1400"/>
              <a:buFont typeface="Arial"/>
              <a:buChar char="•"/>
            </a:pPr>
            <a:r>
              <a:rPr b="0" lang="de-DE" sz="1000"/>
              <a:t>Ich hatte mindestens einmal einen Filmriss nach dem Trinken.</a:t>
            </a:r>
            <a:endParaRPr b="0" sz="1000"/>
          </a:p>
          <a:p>
            <a:pPr indent="0" lvl="0" marL="0" rtl="0" algn="l">
              <a:lnSpc>
                <a:spcPct val="100000"/>
              </a:lnSpc>
              <a:spcBef>
                <a:spcPts val="0"/>
              </a:spcBef>
              <a:spcAft>
                <a:spcPts val="0"/>
              </a:spcAft>
              <a:buSzPts val="1400"/>
              <a:buNone/>
            </a:pPr>
            <a:r>
              <a:rPr b="1" lang="de-DE" sz="1000"/>
              <a:t>Aufgaben</a:t>
            </a:r>
            <a:endParaRPr sz="1000"/>
          </a:p>
          <a:p>
            <a:pPr indent="-171450" lvl="0" marL="171450" rtl="0" algn="l">
              <a:lnSpc>
                <a:spcPct val="100000"/>
              </a:lnSpc>
              <a:spcBef>
                <a:spcPts val="0"/>
              </a:spcBef>
              <a:spcAft>
                <a:spcPts val="0"/>
              </a:spcAft>
              <a:buSzPts val="1400"/>
              <a:buFont typeface="Arial"/>
              <a:buChar char="•"/>
            </a:pPr>
            <a:r>
              <a:rPr b="0" lang="de-DE" sz="1000"/>
              <a:t>Erstellen Sie in Kleingruppen einen Fragenkatalog mit 15 Fragen. Beginnen Sie mit der Recherche von Wissenswertem rund um das Thema Alkohol. Geben Sie zu jeder Frage drei Antwortmöglichkeiten.</a:t>
            </a:r>
            <a:endParaRPr sz="1000"/>
          </a:p>
          <a:p>
            <a:pPr indent="-171450" lvl="0" marL="171450" rtl="0" algn="l">
              <a:lnSpc>
                <a:spcPct val="100000"/>
              </a:lnSpc>
              <a:spcBef>
                <a:spcPts val="0"/>
              </a:spcBef>
              <a:spcAft>
                <a:spcPts val="0"/>
              </a:spcAft>
              <a:buSzPts val="1400"/>
              <a:buFont typeface="Arial"/>
              <a:buChar char="•"/>
            </a:pPr>
            <a:r>
              <a:rPr b="0" lang="de-DE" sz="1000"/>
              <a:t>Erstellen Sie in Kleingruppen 15 Aussagen zum eigenen Umgang und dem Umgang Ihres Umfelds (Familie, Freunde, Verein, Peer Group) mit Alkohol. Formulieren Sie die Fragen so, dass als Antwortmöglichkeiten ja oder nein passen.</a:t>
            </a:r>
            <a:endParaRPr sz="1000"/>
          </a:p>
          <a:p>
            <a:pPr indent="-171450" lvl="0" marL="171450" rtl="0" algn="l">
              <a:lnSpc>
                <a:spcPct val="100000"/>
              </a:lnSpc>
              <a:spcBef>
                <a:spcPts val="0"/>
              </a:spcBef>
              <a:spcAft>
                <a:spcPts val="0"/>
              </a:spcAft>
              <a:buSzPts val="1400"/>
              <a:buFont typeface="Arial"/>
              <a:buChar char="•"/>
            </a:pPr>
            <a:r>
              <a:rPr b="0" lang="de-DE" sz="1000"/>
              <a:t>Besprechen Sie die ihre Ergebnisse in ihrer Klasse.</a:t>
            </a:r>
            <a:endParaRPr b="0" sz="1000"/>
          </a:p>
          <a:p>
            <a:pPr indent="0" lvl="0" marL="0" rtl="0" algn="l">
              <a:lnSpc>
                <a:spcPct val="100000"/>
              </a:lnSpc>
              <a:spcBef>
                <a:spcPts val="0"/>
              </a:spcBef>
              <a:spcAft>
                <a:spcPts val="0"/>
              </a:spcAft>
              <a:buSzPts val="1400"/>
              <a:buNone/>
            </a:pPr>
            <a:r>
              <a:rPr b="1" lang="de-DE" sz="1000"/>
              <a:t>Quellen</a:t>
            </a:r>
            <a:r>
              <a:rPr b="0" lang="de-DE" sz="1000"/>
              <a:t> </a:t>
            </a:r>
            <a:endParaRPr sz="1000"/>
          </a:p>
          <a:p>
            <a:pPr indent="-171450" lvl="0" marL="171450" rtl="0" algn="l">
              <a:lnSpc>
                <a:spcPct val="100000"/>
              </a:lnSpc>
              <a:spcBef>
                <a:spcPts val="0"/>
              </a:spcBef>
              <a:spcAft>
                <a:spcPts val="0"/>
              </a:spcAft>
              <a:buSzPts val="1400"/>
              <a:buFont typeface="Arial"/>
              <a:buChar char="•"/>
            </a:pPr>
            <a:r>
              <a:rPr b="0" lang="de-DE" sz="1000"/>
              <a:t>Bundesgesundheitsblatt 2021 (64), Bühler, Anneke , Thrul, Johannes, Gomes de Matos, Elena: Evidenzbasierte Alkoholprävention – Was empfiehlt die Wirksamkeitsforschung? Online: https://link.springer.com/article/10.1007/s00103-021-03342-9</a:t>
            </a:r>
            <a:endParaRPr sz="1000"/>
          </a:p>
          <a:p>
            <a:pPr indent="-171450" lvl="0" marL="171450" rtl="0" algn="l">
              <a:lnSpc>
                <a:spcPct val="100000"/>
              </a:lnSpc>
              <a:spcBef>
                <a:spcPts val="0"/>
              </a:spcBef>
              <a:spcAft>
                <a:spcPts val="0"/>
              </a:spcAft>
              <a:buSzPts val="1400"/>
              <a:buFont typeface="Arial"/>
              <a:buChar char="•"/>
            </a:pPr>
            <a:r>
              <a:rPr b="0" lang="de-DE" sz="1000"/>
              <a:t>Bundesgesundheitsblatt 2022 (65), Stock, Christiane, Prediger, Christina, Hrynyschyn, Robert, Helmer, Stefanie: Schulische Alkoholprävention mittels Virtual Reality. Online: https://link.springer.com/article/10.1007/s00103-022-03541-y</a:t>
            </a:r>
            <a:endParaRPr b="0" sz="1000"/>
          </a:p>
          <a:p>
            <a:pPr indent="0" lvl="0" marL="0" rtl="0" algn="l">
              <a:lnSpc>
                <a:spcPct val="100000"/>
              </a:lnSpc>
              <a:spcBef>
                <a:spcPts val="0"/>
              </a:spcBef>
              <a:spcAft>
                <a:spcPts val="0"/>
              </a:spcAft>
              <a:buSzPts val="1400"/>
              <a:buNone/>
            </a:pPr>
            <a:r>
              <a:rPr b="1" lang="de-DE" sz="1000"/>
              <a:t>Bildquelle</a:t>
            </a:r>
            <a:endParaRPr sz="1000"/>
          </a:p>
          <a:p>
            <a:pPr indent="-171450" lvl="0" marL="171450" rtl="0" algn="l">
              <a:lnSpc>
                <a:spcPct val="100000"/>
              </a:lnSpc>
              <a:spcBef>
                <a:spcPts val="0"/>
              </a:spcBef>
              <a:spcAft>
                <a:spcPts val="0"/>
              </a:spcAft>
              <a:buSzPts val="1400"/>
              <a:buFont typeface="Arial"/>
              <a:buChar char="•"/>
            </a:pPr>
            <a:r>
              <a:rPr b="0" lang="de-DE" sz="1000"/>
              <a:t>OpenClipart-Vectors, Pixabay</a:t>
            </a:r>
            <a:endParaRPr sz="1000"/>
          </a:p>
        </p:txBody>
      </p:sp>
      <p:sp>
        <p:nvSpPr>
          <p:cNvPr id="189" name="Google Shape;189;p1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p:cSld name="Titelfolie">
    <p:spTree>
      <p:nvGrpSpPr>
        <p:cNvPr id="16" name="Shape 16"/>
        <p:cNvGrpSpPr/>
        <p:nvPr/>
      </p:nvGrpSpPr>
      <p:grpSpPr>
        <a:xfrm>
          <a:off x="0" y="0"/>
          <a:ext cx="0" cy="0"/>
          <a:chOff x="0" y="0"/>
          <a:chExt cx="0" cy="0"/>
        </a:xfrm>
      </p:grpSpPr>
      <p:sp>
        <p:nvSpPr>
          <p:cNvPr id="17" name="Google Shape;17;p27"/>
          <p:cNvSpPr txBox="1"/>
          <p:nvPr>
            <p:ph type="ctrTitle"/>
          </p:nvPr>
        </p:nvSpPr>
        <p:spPr>
          <a:xfrm>
            <a:off x="312928" y="1122363"/>
            <a:ext cx="8278368"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7"/>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p:txBody>
      </p:sp>
      <p:sp>
        <p:nvSpPr>
          <p:cNvPr id="19" name="Google Shape;19;p27"/>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0" name="Google Shape;20;p27"/>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1" name="Google Shape;21;p27"/>
          <p:cNvSpPr/>
          <p:nvPr>
            <p:ph idx="2" type="pic"/>
          </p:nvPr>
        </p:nvSpPr>
        <p:spPr>
          <a:xfrm>
            <a:off x="9091423" y="1418600"/>
            <a:ext cx="2681986" cy="1431290"/>
          </a:xfrm>
          <a:prstGeom prst="rect">
            <a:avLst/>
          </a:prstGeom>
          <a:noFill/>
          <a:ln>
            <a:noFill/>
          </a:ln>
        </p:spPr>
      </p:sp>
      <p:sp>
        <p:nvSpPr>
          <p:cNvPr id="22" name="Google Shape;22;p27"/>
          <p:cNvSpPr/>
          <p:nvPr>
            <p:ph idx="3" type="pic"/>
          </p:nvPr>
        </p:nvSpPr>
        <p:spPr>
          <a:xfrm>
            <a:off x="9091422" y="3009656"/>
            <a:ext cx="2681986" cy="1431290"/>
          </a:xfrm>
          <a:prstGeom prst="rect">
            <a:avLst/>
          </a:prstGeom>
          <a:noFill/>
          <a:ln>
            <a:noFill/>
          </a:ln>
        </p:spPr>
      </p:sp>
      <p:sp>
        <p:nvSpPr>
          <p:cNvPr id="23" name="Google Shape;23;p27"/>
          <p:cNvSpPr txBox="1"/>
          <p:nvPr>
            <p:ph idx="4" type="body"/>
          </p:nvPr>
        </p:nvSpPr>
        <p:spPr>
          <a:xfrm>
            <a:off x="9091613" y="4531540"/>
            <a:ext cx="2681287" cy="1523185"/>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2800"/>
              <a:buNone/>
              <a:defRPr sz="18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
        <p:nvSpPr>
          <p:cNvPr id="24" name="Google Shape;24;p27"/>
          <p:cNvSpPr/>
          <p:nvPr/>
        </p:nvSpPr>
        <p:spPr>
          <a:xfrm>
            <a:off x="309691" y="3548557"/>
            <a:ext cx="8280000" cy="24455"/>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1_Standardfolie">
    <p:spTree>
      <p:nvGrpSpPr>
        <p:cNvPr id="25" name="Shape 25"/>
        <p:cNvGrpSpPr/>
        <p:nvPr/>
      </p:nvGrpSpPr>
      <p:grpSpPr>
        <a:xfrm>
          <a:off x="0" y="0"/>
          <a:ext cx="0" cy="0"/>
          <a:chOff x="0" y="0"/>
          <a:chExt cx="0" cy="0"/>
        </a:xfrm>
      </p:grpSpPr>
      <p:sp>
        <p:nvSpPr>
          <p:cNvPr id="26" name="Google Shape;26;p125"/>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7" name="Google Shape;27;p125"/>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25"/>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25"/>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0" name="Google Shape;30;p125"/>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1" name="Google Shape;31;p125"/>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Standart Text - lleer">
    <p:spTree>
      <p:nvGrpSpPr>
        <p:cNvPr id="32" name="Shape 32"/>
        <p:cNvGrpSpPr/>
        <p:nvPr/>
      </p:nvGrpSpPr>
      <p:grpSpPr>
        <a:xfrm>
          <a:off x="0" y="0"/>
          <a:ext cx="0" cy="0"/>
          <a:chOff x="0" y="0"/>
          <a:chExt cx="0" cy="0"/>
        </a:xfrm>
      </p:grpSpPr>
      <p:sp>
        <p:nvSpPr>
          <p:cNvPr id="33" name="Google Shape;33;p3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34" name="Google Shape;34;p3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1"/>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3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7" name="Google Shape;37;p3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8" name="Google Shape;38;p31"/>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
        <p:nvSpPr>
          <p:cNvPr id="39" name="Google Shape;39;p31"/>
          <p:cNvSpPr txBox="1"/>
          <p:nvPr>
            <p:ph idx="3" type="body"/>
          </p:nvPr>
        </p:nvSpPr>
        <p:spPr>
          <a:xfrm>
            <a:off x="360001" y="1465263"/>
            <a:ext cx="5870938" cy="4656137"/>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sz="24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p:spTree>
      <p:nvGrpSpPr>
        <p:cNvPr id="40" name="Shape 40"/>
        <p:cNvGrpSpPr/>
        <p:nvPr/>
      </p:nvGrpSpPr>
      <p:grpSpPr>
        <a:xfrm>
          <a:off x="0" y="0"/>
          <a:ext cx="0" cy="0"/>
          <a:chOff x="0" y="0"/>
          <a:chExt cx="0" cy="0"/>
        </a:xfrm>
      </p:grpSpPr>
      <p:sp>
        <p:nvSpPr>
          <p:cNvPr id="41" name="Google Shape;41;p12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22"/>
          <p:cNvSpPr/>
          <p:nvPr>
            <p:ph idx="2" type="pic"/>
          </p:nvPr>
        </p:nvSpPr>
        <p:spPr>
          <a:xfrm>
            <a:off x="5400009" y="1367999"/>
            <a:ext cx="6480000" cy="4680000"/>
          </a:xfrm>
          <a:prstGeom prst="rect">
            <a:avLst/>
          </a:prstGeom>
          <a:noFill/>
          <a:ln>
            <a:noFill/>
          </a:ln>
        </p:spPr>
      </p:sp>
      <p:sp>
        <p:nvSpPr>
          <p:cNvPr id="43" name="Google Shape;43;p12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44" name="Google Shape;44;p12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122"/>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6" name="Google Shape;46;p122"/>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7" name="Google Shape;47;p122"/>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8" name="Google Shape;48;p12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Abbildung Graphik">
    <p:spTree>
      <p:nvGrpSpPr>
        <p:cNvPr id="49" name="Shape 49"/>
        <p:cNvGrpSpPr/>
        <p:nvPr/>
      </p:nvGrpSpPr>
      <p:grpSpPr>
        <a:xfrm>
          <a:off x="0" y="0"/>
          <a:ext cx="0" cy="0"/>
          <a:chOff x="0" y="0"/>
          <a:chExt cx="0" cy="0"/>
        </a:xfrm>
      </p:grpSpPr>
      <p:sp>
        <p:nvSpPr>
          <p:cNvPr id="50" name="Google Shape;50;g13c3dcbfdba_0_38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g13c3dcbfdba_0_38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52" name="Google Shape;52;g13c3dcbfdba_0_382"/>
          <p:cNvSpPr/>
          <p:nvPr>
            <p:ph idx="2" type="chart"/>
          </p:nvPr>
        </p:nvSpPr>
        <p:spPr>
          <a:xfrm>
            <a:off x="360363" y="1368000"/>
            <a:ext cx="11518900"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3" name="Google Shape;53;g13c3dcbfdba_0_38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g13c3dcbfdba_0_38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5" name="Google Shape;55;g13c3dcbfdba_0_382"/>
          <p:cNvSpPr txBox="1"/>
          <p:nvPr>
            <p:ph idx="3"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6" name="Google Shape;56;g13c3dcbfdba_0_38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2">
    <p:spTree>
      <p:nvGrpSpPr>
        <p:cNvPr id="57" name="Shape 57"/>
        <p:cNvGrpSpPr/>
        <p:nvPr/>
      </p:nvGrpSpPr>
      <p:grpSpPr>
        <a:xfrm>
          <a:off x="0" y="0"/>
          <a:ext cx="0" cy="0"/>
          <a:chOff x="0" y="0"/>
          <a:chExt cx="0" cy="0"/>
        </a:xfrm>
      </p:grpSpPr>
      <p:sp>
        <p:nvSpPr>
          <p:cNvPr id="58" name="Google Shape;58;p123"/>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23"/>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60" name="Google Shape;60;p123"/>
          <p:cNvSpPr/>
          <p:nvPr>
            <p:ph idx="2" type="chart"/>
          </p:nvPr>
        </p:nvSpPr>
        <p:spPr>
          <a:xfrm>
            <a:off x="5400009" y="1367999"/>
            <a:ext cx="6400991"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1" name="Google Shape;61;p123"/>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23"/>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3" name="Google Shape;63;p123"/>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4" name="Google Shape;64;p123"/>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5" name="Google Shape;65;p123"/>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cap="flat" cmpd="sng" w="12700">
            <a:solidFill>
              <a:srgbClr val="364A7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 name="Google Shape;11;p110"/>
          <p:cNvSpPr txBox="1"/>
          <p:nvPr>
            <p:ph type="title"/>
          </p:nvPr>
        </p:nvSpPr>
        <p:spPr>
          <a:xfrm>
            <a:off x="360000" y="180000"/>
            <a:ext cx="9115940" cy="10800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10"/>
          <p:cNvSpPr txBox="1"/>
          <p:nvPr>
            <p:ph idx="1" type="body"/>
          </p:nvPr>
        </p:nvSpPr>
        <p:spPr>
          <a:xfrm>
            <a:off x="360000" y="1440000"/>
            <a:ext cx="115200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10"/>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14" name="Google Shape;14;p110"/>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7F7F7F"/>
              </a:buClr>
              <a:buSzPts val="1800"/>
              <a:buFont typeface="Calibri"/>
              <a:buNone/>
              <a:defRPr b="0" i="0" sz="1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9pPr>
          </a:lstStyle>
          <a:p/>
        </p:txBody>
      </p:sp>
      <p:pic>
        <p:nvPicPr>
          <p:cNvPr id="15" name="Google Shape;15;p110"/>
          <p:cNvPicPr preferRelativeResize="0"/>
          <p:nvPr/>
        </p:nvPicPr>
        <p:blipFill rotWithShape="1">
          <a:blip r:embed="rId1">
            <a:alphaModFix/>
          </a:blip>
          <a:srcRect b="0" l="0" r="0" t="0"/>
          <a:stretch/>
        </p:blipFill>
        <p:spPr>
          <a:xfrm>
            <a:off x="9573491" y="222778"/>
            <a:ext cx="2306509" cy="103722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dirk.klaiber@kommunikationsbuero.com" TargetMode="External"/><Relationship Id="rId4" Type="http://schemas.openxmlformats.org/officeDocument/2006/relationships/hyperlink" Target="mailto:coecen@kommunikationsbuero.com" TargetMode="External"/><Relationship Id="rId5" Type="http://schemas.openxmlformats.org/officeDocument/2006/relationships/hyperlink" Target="http://www.kommunikationsbuero.com/" TargetMode="External"/><Relationship Id="rId6" Type="http://schemas.openxmlformats.org/officeDocument/2006/relationships/hyperlink" Target="http://www.pa-bbne.de/" TargetMode="External"/><Relationship Id="rId7" Type="http://schemas.openxmlformats.org/officeDocument/2006/relationships/hyperlink" Target="http://www.izt.de/" TargetMode="External"/><Relationship Id="rId8" Type="http://schemas.openxmlformats.org/officeDocument/2006/relationships/hyperlink" Target="about:blan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6.png"/><Relationship Id="rId4" Type="http://schemas.openxmlformats.org/officeDocument/2006/relationships/image" Target="../media/image13.png"/><Relationship Id="rId5"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4.png"/><Relationship Id="rId4" Type="http://schemas.openxmlformats.org/officeDocument/2006/relationships/image" Target="../media/image26.png"/><Relationship Id="rId5" Type="http://schemas.openxmlformats.org/officeDocument/2006/relationships/image" Target="../media/image2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3.png"/><Relationship Id="rId11" Type="http://schemas.openxmlformats.org/officeDocument/2006/relationships/image" Target="../media/image9.png"/><Relationship Id="rId10" Type="http://schemas.openxmlformats.org/officeDocument/2006/relationships/image" Target="../media/image4.png"/><Relationship Id="rId9" Type="http://schemas.openxmlformats.org/officeDocument/2006/relationships/image" Target="../media/image10.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6.png"/><Relationship Id="rId8"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1.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5.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38"/>
          <p:cNvSpPr txBox="1"/>
          <p:nvPr>
            <p:ph type="ctrTitle"/>
          </p:nvPr>
        </p:nvSpPr>
        <p:spPr>
          <a:xfrm>
            <a:off x="312928" y="1122363"/>
            <a:ext cx="8278368" cy="1867725"/>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SzPts val="4000"/>
              <a:buNone/>
            </a:pPr>
            <a:r>
              <a:rPr b="1" lang="de-DE"/>
              <a:t>Destillateurin/Destillateur</a:t>
            </a:r>
            <a:br>
              <a:rPr b="1" lang="de-DE"/>
            </a:br>
            <a:r>
              <a:rPr b="1" lang="de-DE"/>
              <a:t>Brennerin/Brenner</a:t>
            </a:r>
            <a:endParaRPr/>
          </a:p>
        </p:txBody>
      </p:sp>
      <p:sp>
        <p:nvSpPr>
          <p:cNvPr id="72" name="Google Shape;72;p38"/>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1000"/>
              </a:spcBef>
              <a:spcAft>
                <a:spcPts val="0"/>
              </a:spcAft>
              <a:buSzPts val="2800"/>
              <a:buNone/>
            </a:pPr>
            <a:r>
              <a:rPr lang="de-DE"/>
              <a:t>Folien zur Diskussion von Zielkonflikten in der Spirituosenwirtschaft</a:t>
            </a:r>
            <a:endParaRPr/>
          </a:p>
        </p:txBody>
      </p:sp>
      <p:sp>
        <p:nvSpPr>
          <p:cNvPr id="73" name="Google Shape;73;p38"/>
          <p:cNvSpPr txBox="1"/>
          <p:nvPr>
            <p:ph idx="11" type="ftr"/>
          </p:nvPr>
        </p:nvSpPr>
        <p:spPr>
          <a:xfrm>
            <a:off x="720600" y="6258550"/>
            <a:ext cx="3099600" cy="563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Dirk Klaiber, Gamze Coecen / KBU</a:t>
            </a:r>
            <a:br>
              <a:rPr lang="de-DE"/>
            </a:br>
            <a:r>
              <a:rPr lang="de-DE"/>
              <a:t>Projektagentur BBNE</a:t>
            </a:r>
            <a:endParaRPr/>
          </a:p>
        </p:txBody>
      </p:sp>
      <p:sp>
        <p:nvSpPr>
          <p:cNvPr id="74" name="Google Shape;74;p38"/>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75" name="Google Shape;75;p38"/>
          <p:cNvSpPr txBox="1"/>
          <p:nvPr>
            <p:ph idx="4" type="body"/>
          </p:nvPr>
        </p:nvSpPr>
        <p:spPr>
          <a:xfrm>
            <a:off x="8591296" y="1470992"/>
            <a:ext cx="3441677" cy="4583734"/>
          </a:xfrm>
          <a:prstGeom prst="rect">
            <a:avLst/>
          </a:prstGeom>
          <a:noFill/>
          <a:ln>
            <a:noFill/>
          </a:ln>
        </p:spPr>
        <p:txBody>
          <a:bodyPr anchorCtr="0" anchor="t" bIns="45700" lIns="91425" spcFirstLastPara="1" rIns="91425" wrap="square" tIns="45700">
            <a:normAutofit fontScale="85000" lnSpcReduction="10000"/>
          </a:bodyPr>
          <a:lstStyle/>
          <a:p>
            <a:pPr indent="0" lvl="0" marL="50800" rtl="0" algn="l">
              <a:lnSpc>
                <a:spcPct val="90000"/>
              </a:lnSpc>
              <a:spcBef>
                <a:spcPts val="1000"/>
              </a:spcBef>
              <a:spcAft>
                <a:spcPts val="0"/>
              </a:spcAft>
              <a:buSzPct val="248886"/>
              <a:buNone/>
            </a:pPr>
            <a:r>
              <a:rPr b="1" lang="de-DE"/>
              <a:t>ulmer kommunikationsbüro</a:t>
            </a:r>
            <a:endParaRPr b="1"/>
          </a:p>
          <a:p>
            <a:pPr indent="0" lvl="0" marL="50800" rtl="0" algn="l">
              <a:lnSpc>
                <a:spcPct val="90000"/>
              </a:lnSpc>
              <a:spcBef>
                <a:spcPts val="1000"/>
              </a:spcBef>
              <a:spcAft>
                <a:spcPts val="0"/>
              </a:spcAft>
              <a:buSzPct val="248886"/>
              <a:buNone/>
            </a:pPr>
            <a:r>
              <a:rPr lang="de-DE"/>
              <a:t>Dirk Klaiber, </a:t>
            </a:r>
            <a:r>
              <a:rPr lang="de-DE" u="sng">
                <a:solidFill>
                  <a:schemeClr val="hlink"/>
                </a:solidFill>
                <a:hlinkClick r:id="rId3"/>
              </a:rPr>
              <a:t>dirk.klaiber@kommunikationsbuero.com</a:t>
            </a:r>
            <a:endParaRPr/>
          </a:p>
          <a:p>
            <a:pPr indent="0" lvl="0" marL="50800" rtl="0" algn="l">
              <a:lnSpc>
                <a:spcPct val="90000"/>
              </a:lnSpc>
              <a:spcBef>
                <a:spcPts val="1000"/>
              </a:spcBef>
              <a:spcAft>
                <a:spcPts val="0"/>
              </a:spcAft>
              <a:buSzPct val="248886"/>
              <a:buNone/>
            </a:pPr>
            <a:r>
              <a:rPr lang="de-DE"/>
              <a:t>Gamze Coecen, </a:t>
            </a:r>
            <a:r>
              <a:rPr lang="de-DE" u="sng">
                <a:solidFill>
                  <a:schemeClr val="hlink"/>
                </a:solidFill>
                <a:hlinkClick r:id="rId4"/>
              </a:rPr>
              <a:t>coecen@kommunikationsbuero.com</a:t>
            </a:r>
            <a:endParaRPr/>
          </a:p>
          <a:p>
            <a:pPr indent="0" lvl="0" marL="50800" rtl="0" algn="l">
              <a:lnSpc>
                <a:spcPct val="90000"/>
              </a:lnSpc>
              <a:spcBef>
                <a:spcPts val="1000"/>
              </a:spcBef>
              <a:spcAft>
                <a:spcPts val="0"/>
              </a:spcAft>
              <a:buSzPct val="248886"/>
              <a:buNone/>
            </a:pPr>
            <a:r>
              <a:rPr lang="de-DE"/>
              <a:t>Kulturpark Berg - Teckstraße 56</a:t>
            </a:r>
            <a:endParaRPr/>
          </a:p>
          <a:p>
            <a:pPr indent="0" lvl="0" marL="50800" rtl="0" algn="l">
              <a:lnSpc>
                <a:spcPct val="90000"/>
              </a:lnSpc>
              <a:spcBef>
                <a:spcPts val="1000"/>
              </a:spcBef>
              <a:spcAft>
                <a:spcPts val="0"/>
              </a:spcAft>
              <a:buSzPct val="248886"/>
              <a:buNone/>
            </a:pPr>
            <a:r>
              <a:rPr lang="de-DE"/>
              <a:t>70190 Stuttgart</a:t>
            </a:r>
            <a:endParaRPr/>
          </a:p>
          <a:p>
            <a:pPr indent="0" lvl="0" marL="50800" rtl="0" algn="l">
              <a:lnSpc>
                <a:spcPct val="90000"/>
              </a:lnSpc>
              <a:spcBef>
                <a:spcPts val="1000"/>
              </a:spcBef>
              <a:spcAft>
                <a:spcPts val="0"/>
              </a:spcAft>
              <a:buSzPct val="248886"/>
              <a:buNone/>
            </a:pPr>
            <a:r>
              <a:rPr lang="de-DE" u="sng">
                <a:solidFill>
                  <a:schemeClr val="hlink"/>
                </a:solidFill>
                <a:hlinkClick r:id="rId5"/>
              </a:rPr>
              <a:t>www.kommunikationsbuero.com</a:t>
            </a:r>
            <a:endParaRPr/>
          </a:p>
          <a:p>
            <a:pPr indent="0" lvl="0" marL="50800" rtl="0" algn="l">
              <a:lnSpc>
                <a:spcPct val="90000"/>
              </a:lnSpc>
              <a:spcBef>
                <a:spcPts val="1000"/>
              </a:spcBef>
              <a:spcAft>
                <a:spcPts val="0"/>
              </a:spcAft>
              <a:buSzPct val="248886"/>
              <a:buNone/>
            </a:pPr>
            <a:r>
              <a:rPr lang="de-DE"/>
              <a:t>Webseite: </a:t>
            </a:r>
            <a:r>
              <a:rPr lang="de-DE" u="sng">
                <a:solidFill>
                  <a:schemeClr val="hlink"/>
                </a:solidFill>
                <a:hlinkClick r:id="rId6"/>
              </a:rPr>
              <a:t>www.pa-bbne.de</a:t>
            </a:r>
            <a:r>
              <a:rPr lang="de-DE"/>
              <a:t> </a:t>
            </a:r>
            <a:endParaRPr/>
          </a:p>
          <a:p>
            <a:pPr indent="0" lvl="0" marL="50800" rtl="0" algn="l">
              <a:lnSpc>
                <a:spcPct val="90000"/>
              </a:lnSpc>
              <a:spcBef>
                <a:spcPts val="1000"/>
              </a:spcBef>
              <a:spcAft>
                <a:spcPts val="0"/>
              </a:spcAft>
              <a:buSzPct val="248886"/>
              <a:buNone/>
            </a:pPr>
            <a:r>
              <a:t/>
            </a:r>
            <a:endParaRPr/>
          </a:p>
          <a:p>
            <a:pPr indent="0" lvl="0" marL="50800" rtl="0" algn="l">
              <a:lnSpc>
                <a:spcPct val="90000"/>
              </a:lnSpc>
              <a:spcBef>
                <a:spcPts val="1000"/>
              </a:spcBef>
              <a:spcAft>
                <a:spcPts val="0"/>
              </a:spcAft>
              <a:buSzPct val="248886"/>
              <a:buNone/>
            </a:pPr>
            <a:r>
              <a:rPr b="1" lang="de-DE"/>
              <a:t>IZT – Institut für Zukunftsstudien und Technologiebewertung</a:t>
            </a:r>
            <a:endParaRPr/>
          </a:p>
          <a:p>
            <a:pPr indent="0" lvl="0" marL="50800" rtl="0" algn="l">
              <a:lnSpc>
                <a:spcPct val="90000"/>
              </a:lnSpc>
              <a:spcBef>
                <a:spcPts val="1000"/>
              </a:spcBef>
              <a:spcAft>
                <a:spcPts val="0"/>
              </a:spcAft>
              <a:buSzPct val="248886"/>
              <a:buNone/>
            </a:pPr>
            <a:r>
              <a:rPr lang="de-DE"/>
              <a:t>Schopenhauerstraße 26; </a:t>
            </a:r>
            <a:endParaRPr/>
          </a:p>
          <a:p>
            <a:pPr indent="0" lvl="0" marL="50800" rtl="0" algn="l">
              <a:lnSpc>
                <a:spcPct val="90000"/>
              </a:lnSpc>
              <a:spcBef>
                <a:spcPts val="1000"/>
              </a:spcBef>
              <a:spcAft>
                <a:spcPts val="0"/>
              </a:spcAft>
              <a:buSzPct val="248886"/>
              <a:buNone/>
            </a:pPr>
            <a:r>
              <a:rPr lang="de-DE"/>
              <a:t>14129 Berlin; </a:t>
            </a:r>
            <a:r>
              <a:rPr lang="de-DE" u="sng">
                <a:solidFill>
                  <a:schemeClr val="hlink"/>
                </a:solidFill>
                <a:hlinkClick r:id="rId7"/>
              </a:rPr>
              <a:t>www.izt.de</a:t>
            </a:r>
            <a:endParaRPr/>
          </a:p>
          <a:p>
            <a:pPr indent="0" lvl="0" marL="50800" rtl="0" algn="l">
              <a:lnSpc>
                <a:spcPct val="90000"/>
              </a:lnSpc>
              <a:spcBef>
                <a:spcPts val="1000"/>
              </a:spcBef>
              <a:spcAft>
                <a:spcPts val="0"/>
              </a:spcAft>
              <a:buSzPct val="248886"/>
              <a:buNone/>
            </a:pPr>
            <a:r>
              <a:rPr lang="de-DE"/>
              <a:t>Dr. Michael Scharp (</a:t>
            </a:r>
            <a:r>
              <a:rPr lang="de-DE" u="sng">
                <a:solidFill>
                  <a:schemeClr val="hlink"/>
                </a:solidFill>
                <a:hlinkClick r:id="rId8"/>
              </a:rPr>
              <a:t>m.scharp@izt.de)</a:t>
            </a:r>
            <a:r>
              <a:rPr lang="de-DE"/>
              <a:t> </a:t>
            </a:r>
            <a:endParaRPr/>
          </a:p>
          <a:p>
            <a:pPr indent="0" lvl="0" marL="50800" rtl="0" algn="l">
              <a:lnSpc>
                <a:spcPct val="90000"/>
              </a:lnSpc>
              <a:spcBef>
                <a:spcPts val="1000"/>
              </a:spcBef>
              <a:spcAft>
                <a:spcPts val="0"/>
              </a:spcAft>
              <a:buSzPct val="248886"/>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8"/>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208" name="Google Shape;208;p18"/>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Nachhaltigkeit in der Brennerei:</a:t>
            </a:r>
            <a:br>
              <a:rPr lang="de-DE"/>
            </a:br>
            <a:r>
              <a:rPr lang="de-DE"/>
              <a:t>Verschiedene Promillerechner</a:t>
            </a:r>
            <a:endParaRPr/>
          </a:p>
        </p:txBody>
      </p:sp>
      <p:sp>
        <p:nvSpPr>
          <p:cNvPr id="209" name="Google Shape;209;p18"/>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210" name="Google Shape;210;p18"/>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BZgA</a:t>
            </a:r>
            <a:endParaRPr/>
          </a:p>
        </p:txBody>
      </p:sp>
      <p:sp>
        <p:nvSpPr>
          <p:cNvPr id="211" name="Google Shape;211;p18"/>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212" name="Google Shape;212;p18"/>
          <p:cNvSpPr/>
          <p:nvPr/>
        </p:nvSpPr>
        <p:spPr>
          <a:xfrm>
            <a:off x="4090045" y="1486188"/>
            <a:ext cx="2437076" cy="446599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0" spcFirstLastPara="1" rIns="0" wrap="square" tIns="0">
            <a:noAutofit/>
          </a:bodyPr>
          <a:lstStyle/>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Setzen Sie sich mit Promillerechnern auseinander. Spielen Sie verschiedene Szenarien durch. </a:t>
            </a:r>
            <a:endParaRPr b="0" i="0" sz="1600" u="none" cap="none" strike="noStrike">
              <a:solidFill>
                <a:srgbClr val="941651"/>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Stellen Sie Ihrer Klasse verschiedene Promillerechner und ihre Funktionen vor.</a:t>
            </a:r>
            <a:endParaRPr b="0" i="0" sz="1400" u="none" cap="none" strike="noStrike">
              <a:solidFill>
                <a:srgbClr val="000000"/>
              </a:solidFill>
              <a:latin typeface="Arial"/>
              <a:ea typeface="Arial"/>
              <a:cs typeface="Arial"/>
              <a:sym typeface="Arial"/>
            </a:endParaRPr>
          </a:p>
        </p:txBody>
      </p:sp>
      <p:pic>
        <p:nvPicPr>
          <p:cNvPr id="213" name="Google Shape;213;p18"/>
          <p:cNvPicPr preferRelativeResize="0"/>
          <p:nvPr/>
        </p:nvPicPr>
        <p:blipFill rotWithShape="1">
          <a:blip r:embed="rId3">
            <a:alphaModFix/>
          </a:blip>
          <a:srcRect b="0" l="0" r="0" t="0"/>
          <a:stretch/>
        </p:blipFill>
        <p:spPr>
          <a:xfrm>
            <a:off x="447550" y="1486188"/>
            <a:ext cx="3136660" cy="4465990"/>
          </a:xfrm>
          <a:prstGeom prst="rect">
            <a:avLst/>
          </a:prstGeom>
          <a:noFill/>
          <a:ln>
            <a:noFill/>
          </a:ln>
        </p:spPr>
      </p:pic>
      <p:pic>
        <p:nvPicPr>
          <p:cNvPr id="214" name="Google Shape;214;p18"/>
          <p:cNvPicPr preferRelativeResize="0"/>
          <p:nvPr/>
        </p:nvPicPr>
        <p:blipFill rotWithShape="1">
          <a:blip r:embed="rId4">
            <a:alphaModFix/>
          </a:blip>
          <a:srcRect b="0" l="0" r="0" t="0"/>
          <a:stretch/>
        </p:blipFill>
        <p:spPr>
          <a:xfrm>
            <a:off x="757566" y="3774330"/>
            <a:ext cx="165370" cy="321013"/>
          </a:xfrm>
          <a:prstGeom prst="rect">
            <a:avLst/>
          </a:prstGeom>
          <a:noFill/>
          <a:ln>
            <a:noFill/>
          </a:ln>
        </p:spPr>
      </p:pic>
      <p:pic>
        <p:nvPicPr>
          <p:cNvPr id="215" name="Google Shape;215;p18"/>
          <p:cNvPicPr preferRelativeResize="0"/>
          <p:nvPr/>
        </p:nvPicPr>
        <p:blipFill rotWithShape="1">
          <a:blip r:embed="rId4">
            <a:alphaModFix/>
          </a:blip>
          <a:srcRect b="0" l="0" r="0" t="0"/>
          <a:stretch/>
        </p:blipFill>
        <p:spPr>
          <a:xfrm>
            <a:off x="1408791" y="3774330"/>
            <a:ext cx="165370" cy="321013"/>
          </a:xfrm>
          <a:prstGeom prst="rect">
            <a:avLst/>
          </a:prstGeom>
          <a:noFill/>
          <a:ln>
            <a:noFill/>
          </a:ln>
        </p:spPr>
      </p:pic>
      <p:pic>
        <p:nvPicPr>
          <p:cNvPr id="216" name="Google Shape;216;p18"/>
          <p:cNvPicPr preferRelativeResize="0"/>
          <p:nvPr/>
        </p:nvPicPr>
        <p:blipFill rotWithShape="1">
          <a:blip r:embed="rId4">
            <a:alphaModFix/>
          </a:blip>
          <a:srcRect b="0" l="0" r="0" t="0"/>
          <a:stretch/>
        </p:blipFill>
        <p:spPr>
          <a:xfrm>
            <a:off x="1554706" y="3774330"/>
            <a:ext cx="165370" cy="321013"/>
          </a:xfrm>
          <a:prstGeom prst="rect">
            <a:avLst/>
          </a:prstGeom>
          <a:noFill/>
          <a:ln>
            <a:noFill/>
          </a:ln>
        </p:spPr>
      </p:pic>
      <p:pic>
        <p:nvPicPr>
          <p:cNvPr id="217" name="Google Shape;217;p18"/>
          <p:cNvPicPr preferRelativeResize="0"/>
          <p:nvPr/>
        </p:nvPicPr>
        <p:blipFill rotWithShape="1">
          <a:blip r:embed="rId4">
            <a:alphaModFix/>
          </a:blip>
          <a:srcRect b="0" l="0" r="0" t="0"/>
          <a:stretch/>
        </p:blipFill>
        <p:spPr>
          <a:xfrm>
            <a:off x="2070271" y="3774330"/>
            <a:ext cx="165370" cy="321013"/>
          </a:xfrm>
          <a:prstGeom prst="rect">
            <a:avLst/>
          </a:prstGeom>
          <a:noFill/>
          <a:ln>
            <a:noFill/>
          </a:ln>
        </p:spPr>
      </p:pic>
      <p:pic>
        <p:nvPicPr>
          <p:cNvPr id="218" name="Google Shape;218;p18"/>
          <p:cNvPicPr preferRelativeResize="0"/>
          <p:nvPr/>
        </p:nvPicPr>
        <p:blipFill rotWithShape="1">
          <a:blip r:embed="rId4">
            <a:alphaModFix/>
          </a:blip>
          <a:srcRect b="0" l="0" r="0" t="0"/>
          <a:stretch/>
        </p:blipFill>
        <p:spPr>
          <a:xfrm>
            <a:off x="2216186" y="3774330"/>
            <a:ext cx="165370" cy="321013"/>
          </a:xfrm>
          <a:prstGeom prst="rect">
            <a:avLst/>
          </a:prstGeom>
          <a:noFill/>
          <a:ln>
            <a:noFill/>
          </a:ln>
        </p:spPr>
      </p:pic>
      <p:pic>
        <p:nvPicPr>
          <p:cNvPr id="219" name="Google Shape;219;p18"/>
          <p:cNvPicPr preferRelativeResize="0"/>
          <p:nvPr/>
        </p:nvPicPr>
        <p:blipFill rotWithShape="1">
          <a:blip r:embed="rId4">
            <a:alphaModFix/>
          </a:blip>
          <a:srcRect b="0" l="0" r="0" t="0"/>
          <a:stretch/>
        </p:blipFill>
        <p:spPr>
          <a:xfrm>
            <a:off x="2371828" y="3774330"/>
            <a:ext cx="165370" cy="321013"/>
          </a:xfrm>
          <a:prstGeom prst="rect">
            <a:avLst/>
          </a:prstGeom>
          <a:noFill/>
          <a:ln>
            <a:noFill/>
          </a:ln>
        </p:spPr>
      </p:pic>
      <p:pic>
        <p:nvPicPr>
          <p:cNvPr id="220" name="Google Shape;220;p18"/>
          <p:cNvPicPr preferRelativeResize="0"/>
          <p:nvPr/>
        </p:nvPicPr>
        <p:blipFill rotWithShape="1">
          <a:blip r:embed="rId5">
            <a:alphaModFix/>
          </a:blip>
          <a:srcRect b="0" l="0" r="0" t="0"/>
          <a:stretch/>
        </p:blipFill>
        <p:spPr>
          <a:xfrm>
            <a:off x="757566" y="4234434"/>
            <a:ext cx="94395" cy="321013"/>
          </a:xfrm>
          <a:prstGeom prst="rect">
            <a:avLst/>
          </a:prstGeom>
          <a:noFill/>
          <a:ln>
            <a:noFill/>
          </a:ln>
        </p:spPr>
      </p:pic>
      <p:pic>
        <p:nvPicPr>
          <p:cNvPr id="221" name="Google Shape;221;p18"/>
          <p:cNvPicPr preferRelativeResize="0"/>
          <p:nvPr/>
        </p:nvPicPr>
        <p:blipFill rotWithShape="1">
          <a:blip r:embed="rId5">
            <a:alphaModFix/>
          </a:blip>
          <a:srcRect b="0" l="0" r="0" t="0"/>
          <a:stretch/>
        </p:blipFill>
        <p:spPr>
          <a:xfrm>
            <a:off x="1419047" y="4234434"/>
            <a:ext cx="94395" cy="321013"/>
          </a:xfrm>
          <a:prstGeom prst="rect">
            <a:avLst/>
          </a:prstGeom>
          <a:noFill/>
          <a:ln>
            <a:noFill/>
          </a:ln>
        </p:spPr>
      </p:pic>
      <p:pic>
        <p:nvPicPr>
          <p:cNvPr id="222" name="Google Shape;222;p18"/>
          <p:cNvPicPr preferRelativeResize="0"/>
          <p:nvPr/>
        </p:nvPicPr>
        <p:blipFill rotWithShape="1">
          <a:blip r:embed="rId5">
            <a:alphaModFix/>
          </a:blip>
          <a:srcRect b="0" l="0" r="0" t="0"/>
          <a:stretch/>
        </p:blipFill>
        <p:spPr>
          <a:xfrm>
            <a:off x="1535779" y="4234434"/>
            <a:ext cx="94395" cy="321013"/>
          </a:xfrm>
          <a:prstGeom prst="rect">
            <a:avLst/>
          </a:prstGeom>
          <a:noFill/>
          <a:ln>
            <a:noFill/>
          </a:ln>
        </p:spPr>
      </p:pic>
      <p:pic>
        <p:nvPicPr>
          <p:cNvPr id="223" name="Google Shape;223;p18"/>
          <p:cNvPicPr preferRelativeResize="0"/>
          <p:nvPr/>
        </p:nvPicPr>
        <p:blipFill rotWithShape="1">
          <a:blip r:embed="rId5">
            <a:alphaModFix/>
          </a:blip>
          <a:srcRect b="0" l="0" r="0" t="0"/>
          <a:stretch/>
        </p:blipFill>
        <p:spPr>
          <a:xfrm>
            <a:off x="2314902" y="4234434"/>
            <a:ext cx="94395" cy="321013"/>
          </a:xfrm>
          <a:prstGeom prst="rect">
            <a:avLst/>
          </a:prstGeom>
          <a:noFill/>
          <a:ln>
            <a:noFill/>
          </a:ln>
        </p:spPr>
      </p:pic>
      <p:pic>
        <p:nvPicPr>
          <p:cNvPr id="224" name="Google Shape;224;p18"/>
          <p:cNvPicPr preferRelativeResize="0"/>
          <p:nvPr/>
        </p:nvPicPr>
        <p:blipFill rotWithShape="1">
          <a:blip r:embed="rId5">
            <a:alphaModFix/>
          </a:blip>
          <a:srcRect b="0" l="0" r="0" t="0"/>
          <a:stretch/>
        </p:blipFill>
        <p:spPr>
          <a:xfrm>
            <a:off x="2080529" y="4234434"/>
            <a:ext cx="94395" cy="321013"/>
          </a:xfrm>
          <a:prstGeom prst="rect">
            <a:avLst/>
          </a:prstGeom>
          <a:noFill/>
          <a:ln>
            <a:noFill/>
          </a:ln>
        </p:spPr>
      </p:pic>
      <p:pic>
        <p:nvPicPr>
          <p:cNvPr id="225" name="Google Shape;225;p18"/>
          <p:cNvPicPr preferRelativeResize="0"/>
          <p:nvPr/>
        </p:nvPicPr>
        <p:blipFill rotWithShape="1">
          <a:blip r:embed="rId5">
            <a:alphaModFix/>
          </a:blip>
          <a:srcRect b="0" l="0" r="0" t="0"/>
          <a:stretch/>
        </p:blipFill>
        <p:spPr>
          <a:xfrm>
            <a:off x="2197260" y="4234434"/>
            <a:ext cx="94395" cy="321013"/>
          </a:xfrm>
          <a:prstGeom prst="rect">
            <a:avLst/>
          </a:prstGeom>
          <a:noFill/>
          <a:ln>
            <a:noFill/>
          </a:ln>
        </p:spPr>
      </p:pic>
      <p:pic>
        <p:nvPicPr>
          <p:cNvPr id="226" name="Google Shape;226;p18"/>
          <p:cNvPicPr preferRelativeResize="0"/>
          <p:nvPr/>
        </p:nvPicPr>
        <p:blipFill rotWithShape="1">
          <a:blip r:embed="rId5">
            <a:alphaModFix/>
          </a:blip>
          <a:srcRect b="0" l="0" r="0" t="0"/>
          <a:stretch/>
        </p:blipFill>
        <p:spPr>
          <a:xfrm>
            <a:off x="757566" y="4730545"/>
            <a:ext cx="94395" cy="321013"/>
          </a:xfrm>
          <a:prstGeom prst="rect">
            <a:avLst/>
          </a:prstGeom>
          <a:noFill/>
          <a:ln>
            <a:noFill/>
          </a:ln>
        </p:spPr>
      </p:pic>
      <p:pic>
        <p:nvPicPr>
          <p:cNvPr id="227" name="Google Shape;227;p18"/>
          <p:cNvPicPr preferRelativeResize="0"/>
          <p:nvPr/>
        </p:nvPicPr>
        <p:blipFill rotWithShape="1">
          <a:blip r:embed="rId4">
            <a:alphaModFix/>
          </a:blip>
          <a:srcRect b="0" l="0" r="0" t="0"/>
          <a:stretch/>
        </p:blipFill>
        <p:spPr>
          <a:xfrm>
            <a:off x="864570" y="4727641"/>
            <a:ext cx="165370" cy="321013"/>
          </a:xfrm>
          <a:prstGeom prst="rect">
            <a:avLst/>
          </a:prstGeom>
          <a:noFill/>
          <a:ln>
            <a:noFill/>
          </a:ln>
        </p:spPr>
      </p:pic>
      <p:pic>
        <p:nvPicPr>
          <p:cNvPr id="228" name="Google Shape;228;p18"/>
          <p:cNvPicPr preferRelativeResize="0"/>
          <p:nvPr/>
        </p:nvPicPr>
        <p:blipFill rotWithShape="1">
          <a:blip r:embed="rId5">
            <a:alphaModFix/>
          </a:blip>
          <a:srcRect b="0" l="0" r="0" t="0"/>
          <a:stretch/>
        </p:blipFill>
        <p:spPr>
          <a:xfrm>
            <a:off x="1419047" y="4730545"/>
            <a:ext cx="94395" cy="321013"/>
          </a:xfrm>
          <a:prstGeom prst="rect">
            <a:avLst/>
          </a:prstGeom>
          <a:noFill/>
          <a:ln>
            <a:noFill/>
          </a:ln>
        </p:spPr>
      </p:pic>
      <p:pic>
        <p:nvPicPr>
          <p:cNvPr id="229" name="Google Shape;229;p18"/>
          <p:cNvPicPr preferRelativeResize="0"/>
          <p:nvPr/>
        </p:nvPicPr>
        <p:blipFill rotWithShape="1">
          <a:blip r:embed="rId4">
            <a:alphaModFix/>
          </a:blip>
          <a:srcRect b="0" l="0" r="0" t="0"/>
          <a:stretch/>
        </p:blipFill>
        <p:spPr>
          <a:xfrm>
            <a:off x="1526051" y="4727641"/>
            <a:ext cx="165370" cy="321013"/>
          </a:xfrm>
          <a:prstGeom prst="rect">
            <a:avLst/>
          </a:prstGeom>
          <a:noFill/>
          <a:ln>
            <a:noFill/>
          </a:ln>
        </p:spPr>
      </p:pic>
      <p:pic>
        <p:nvPicPr>
          <p:cNvPr id="230" name="Google Shape;230;p18"/>
          <p:cNvPicPr preferRelativeResize="0"/>
          <p:nvPr/>
        </p:nvPicPr>
        <p:blipFill rotWithShape="1">
          <a:blip r:embed="rId4">
            <a:alphaModFix/>
          </a:blip>
          <a:srcRect b="0" l="0" r="0" t="0"/>
          <a:stretch/>
        </p:blipFill>
        <p:spPr>
          <a:xfrm>
            <a:off x="1661711" y="4727641"/>
            <a:ext cx="165370" cy="321013"/>
          </a:xfrm>
          <a:prstGeom prst="rect">
            <a:avLst/>
          </a:prstGeom>
          <a:noFill/>
          <a:ln>
            <a:noFill/>
          </a:ln>
        </p:spPr>
      </p:pic>
      <p:pic>
        <p:nvPicPr>
          <p:cNvPr id="231" name="Google Shape;231;p18"/>
          <p:cNvPicPr preferRelativeResize="0"/>
          <p:nvPr/>
        </p:nvPicPr>
        <p:blipFill rotWithShape="1">
          <a:blip r:embed="rId5">
            <a:alphaModFix/>
          </a:blip>
          <a:srcRect b="0" l="0" r="0" t="0"/>
          <a:stretch/>
        </p:blipFill>
        <p:spPr>
          <a:xfrm>
            <a:off x="2080529" y="4730545"/>
            <a:ext cx="94395" cy="321013"/>
          </a:xfrm>
          <a:prstGeom prst="rect">
            <a:avLst/>
          </a:prstGeom>
          <a:noFill/>
          <a:ln>
            <a:noFill/>
          </a:ln>
        </p:spPr>
      </p:pic>
      <p:pic>
        <p:nvPicPr>
          <p:cNvPr id="232" name="Google Shape;232;p18"/>
          <p:cNvPicPr preferRelativeResize="0"/>
          <p:nvPr/>
        </p:nvPicPr>
        <p:blipFill rotWithShape="1">
          <a:blip r:embed="rId5">
            <a:alphaModFix/>
          </a:blip>
          <a:srcRect b="0" l="0" r="0" t="0"/>
          <a:stretch/>
        </p:blipFill>
        <p:spPr>
          <a:xfrm>
            <a:off x="2197260" y="4730545"/>
            <a:ext cx="94395" cy="321013"/>
          </a:xfrm>
          <a:prstGeom prst="rect">
            <a:avLst/>
          </a:prstGeom>
          <a:noFill/>
          <a:ln>
            <a:noFill/>
          </a:ln>
        </p:spPr>
      </p:pic>
      <p:pic>
        <p:nvPicPr>
          <p:cNvPr id="233" name="Google Shape;233;p18"/>
          <p:cNvPicPr preferRelativeResize="0"/>
          <p:nvPr/>
        </p:nvPicPr>
        <p:blipFill rotWithShape="1">
          <a:blip r:embed="rId4">
            <a:alphaModFix/>
          </a:blip>
          <a:srcRect b="0" l="0" r="0" t="0"/>
          <a:stretch/>
        </p:blipFill>
        <p:spPr>
          <a:xfrm>
            <a:off x="2332916" y="4727640"/>
            <a:ext cx="165370" cy="321013"/>
          </a:xfrm>
          <a:prstGeom prst="rect">
            <a:avLst/>
          </a:prstGeom>
          <a:noFill/>
          <a:ln>
            <a:noFill/>
          </a:ln>
        </p:spPr>
      </p:pic>
      <p:sp>
        <p:nvSpPr>
          <p:cNvPr id="234" name="Google Shape;234;p18"/>
          <p:cNvSpPr txBox="1"/>
          <p:nvPr/>
        </p:nvSpPr>
        <p:spPr>
          <a:xfrm>
            <a:off x="708400" y="2217910"/>
            <a:ext cx="285701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de-DE" sz="2000" u="none" cap="none" strike="noStrike">
                <a:solidFill>
                  <a:srgbClr val="FF2F92"/>
                </a:solidFill>
                <a:latin typeface="Arial"/>
                <a:ea typeface="Arial"/>
                <a:cs typeface="Arial"/>
                <a:sym typeface="Arial"/>
              </a:rPr>
              <a:t>Promillerechner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241" name="Google Shape;241;p21"/>
          <p:cNvSpPr txBox="1"/>
          <p:nvPr>
            <p:ph type="title"/>
          </p:nvPr>
        </p:nvSpPr>
        <p:spPr>
          <a:xfrm>
            <a:off x="360000" y="180000"/>
            <a:ext cx="8784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Nachhaltigkeit in der Brennerei:</a:t>
            </a:r>
            <a:br>
              <a:rPr lang="de-DE"/>
            </a:br>
            <a:r>
              <a:rPr lang="de-DE"/>
              <a:t>Was tun bei Verdacht auf Alkoholvergiftung?</a:t>
            </a:r>
            <a:endParaRPr/>
          </a:p>
        </p:txBody>
      </p:sp>
      <p:sp>
        <p:nvSpPr>
          <p:cNvPr id="242" name="Google Shape;242;p2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243" name="Google Shape;243;p2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BZgA</a:t>
            </a:r>
            <a:endParaRPr/>
          </a:p>
        </p:txBody>
      </p:sp>
      <p:sp>
        <p:nvSpPr>
          <p:cNvPr id="244" name="Google Shape;244;p21"/>
          <p:cNvSpPr txBox="1"/>
          <p:nvPr>
            <p:ph idx="11" type="ftr"/>
          </p:nvPr>
        </p:nvSpPr>
        <p:spPr>
          <a:xfrm>
            <a:off x="708400" y="6254500"/>
            <a:ext cx="26937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245" name="Google Shape;245;p21"/>
          <p:cNvSpPr/>
          <p:nvPr/>
        </p:nvSpPr>
        <p:spPr>
          <a:xfrm>
            <a:off x="9805481" y="1566153"/>
            <a:ext cx="2080465" cy="440663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0" spcFirstLastPara="1" rIns="0" wrap="square" tIns="0">
            <a:noAutofit/>
          </a:bodyPr>
          <a:lstStyle/>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Recherchieren und erstellen Sie einen Anforderungs-</a:t>
            </a:r>
            <a:br>
              <a:rPr b="0" i="0" lang="de-DE" sz="1600" u="none" cap="none" strike="noStrike">
                <a:solidFill>
                  <a:srgbClr val="941651"/>
                </a:solidFill>
                <a:latin typeface="Arial"/>
                <a:ea typeface="Arial"/>
                <a:cs typeface="Arial"/>
                <a:sym typeface="Arial"/>
              </a:rPr>
            </a:br>
            <a:r>
              <a:rPr b="0" i="0" lang="de-DE" sz="1600" u="none" cap="none" strike="noStrike">
                <a:solidFill>
                  <a:srgbClr val="941651"/>
                </a:solidFill>
                <a:latin typeface="Arial"/>
                <a:ea typeface="Arial"/>
                <a:cs typeface="Arial"/>
                <a:sym typeface="Arial"/>
              </a:rPr>
              <a:t>katalog, was zu tun ist, wenn Sie auf eine Person mit Verdacht auf eine Alkohol- vergiftung treffen.</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Stellen Sie das Vorgehen in Ihrer Klasse vor. </a:t>
            </a:r>
            <a:endParaRPr b="0" i="0" sz="1400" u="none" cap="none" strike="noStrike">
              <a:solidFill>
                <a:srgbClr val="000000"/>
              </a:solidFill>
              <a:latin typeface="Arial"/>
              <a:ea typeface="Arial"/>
              <a:cs typeface="Arial"/>
              <a:sym typeface="Arial"/>
            </a:endParaRPr>
          </a:p>
        </p:txBody>
      </p:sp>
      <p:sp>
        <p:nvSpPr>
          <p:cNvPr id="246" name="Google Shape;246;p21"/>
          <p:cNvSpPr txBox="1"/>
          <p:nvPr/>
        </p:nvSpPr>
        <p:spPr>
          <a:xfrm>
            <a:off x="5622587" y="2266545"/>
            <a:ext cx="3521413" cy="138499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de-DE" sz="2800" u="none" cap="none" strike="noStrike">
                <a:solidFill>
                  <a:srgbClr val="FF2F92"/>
                </a:solidFill>
                <a:latin typeface="Arial"/>
                <a:ea typeface="Arial"/>
                <a:cs typeface="Arial"/>
                <a:sym typeface="Arial"/>
              </a:rPr>
              <a:t>Was tun bei Verdacht auf Alkoholvergiftung?</a:t>
            </a:r>
            <a:endParaRPr b="0" i="0" sz="2800" u="none" cap="none" strike="noStrike">
              <a:solidFill>
                <a:srgbClr val="FF2F92"/>
              </a:solidFill>
              <a:latin typeface="Arial"/>
              <a:ea typeface="Arial"/>
              <a:cs typeface="Arial"/>
              <a:sym typeface="Arial"/>
            </a:endParaRPr>
          </a:p>
        </p:txBody>
      </p:sp>
      <p:pic>
        <p:nvPicPr>
          <p:cNvPr id="247" name="Google Shape;247;p21"/>
          <p:cNvPicPr preferRelativeResize="0"/>
          <p:nvPr/>
        </p:nvPicPr>
        <p:blipFill rotWithShape="1">
          <a:blip r:embed="rId3">
            <a:alphaModFix/>
          </a:blip>
          <a:srcRect b="0" l="0" r="0" t="0"/>
          <a:stretch/>
        </p:blipFill>
        <p:spPr>
          <a:xfrm>
            <a:off x="953310" y="1692238"/>
            <a:ext cx="4616357" cy="456225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g28bbddd428e_0_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Impressum</a:t>
            </a:r>
            <a:endParaRPr/>
          </a:p>
        </p:txBody>
      </p:sp>
      <p:sp>
        <p:nvSpPr>
          <p:cNvPr id="253" name="Google Shape;253;g28bbddd428e_0_0"/>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rPr lang="de-DE"/>
              <a:t>Projektagentur BBNE</a:t>
            </a:r>
            <a:endParaRPr/>
          </a:p>
        </p:txBody>
      </p:sp>
      <p:sp>
        <p:nvSpPr>
          <p:cNvPr id="254" name="Google Shape;254;g28bbddd428e_0_0"/>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255" name="Google Shape;255;g28bbddd428e_0_0"/>
          <p:cNvSpPr txBox="1"/>
          <p:nvPr/>
        </p:nvSpPr>
        <p:spPr>
          <a:xfrm>
            <a:off x="1147864" y="1499687"/>
            <a:ext cx="3752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Herausgeber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IZT - Institut für Zukunftsstudien und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Technologiebewertung gemeinnützige GmbH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Schopenhauerstr. 26, 14129 Berlin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www.izt.de</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Projektleitung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Dr. Michael Scharp</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Forschungsleiter Bildung und </a:t>
            </a:r>
            <a:br>
              <a:rPr b="0" i="0" lang="de-DE" sz="1200" u="none" cap="none" strike="noStrike">
                <a:solidFill>
                  <a:srgbClr val="000000"/>
                </a:solidFill>
                <a:latin typeface="Merriweather"/>
                <a:ea typeface="Merriweather"/>
                <a:cs typeface="Merriweather"/>
                <a:sym typeface="Merriweather"/>
              </a:rPr>
            </a:br>
            <a:r>
              <a:rPr b="0" i="0" lang="de-DE" sz="1200" u="none" cap="none" strike="noStrike">
                <a:solidFill>
                  <a:srgbClr val="000000"/>
                </a:solidFill>
                <a:latin typeface="Merriweather"/>
                <a:ea typeface="Merriweather"/>
                <a:cs typeface="Merriweather"/>
                <a:sym typeface="Merriweather"/>
              </a:rPr>
              <a:t>Digitale Medien am IZT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m.scharp@izt.de | T 030 80 30 88-14</a:t>
            </a:r>
            <a:endParaRPr b="0" i="0" sz="1400" u="none" cap="none" strike="noStrike">
              <a:solidFill>
                <a:srgbClr val="000000"/>
              </a:solidFill>
              <a:latin typeface="Arial"/>
              <a:ea typeface="Arial"/>
              <a:cs typeface="Arial"/>
              <a:sym typeface="Arial"/>
            </a:endParaRPr>
          </a:p>
        </p:txBody>
      </p:sp>
      <p:pic>
        <p:nvPicPr>
          <p:cNvPr descr="Ein Bild, das Text, Screenshot, Schrift, Visitenkarte enthält.&#10;&#10;Automatisch generierte Beschreibung" id="256" name="Google Shape;256;g28bbddd428e_0_0"/>
          <p:cNvPicPr preferRelativeResize="0"/>
          <p:nvPr/>
        </p:nvPicPr>
        <p:blipFill rotWithShape="1">
          <a:blip r:embed="rId3">
            <a:alphaModFix/>
          </a:blip>
          <a:srcRect b="0" l="0" r="0" t="0"/>
          <a:stretch/>
        </p:blipFill>
        <p:spPr>
          <a:xfrm>
            <a:off x="7966583" y="4526390"/>
            <a:ext cx="2817937" cy="1427032"/>
          </a:xfrm>
          <a:prstGeom prst="rect">
            <a:avLst/>
          </a:prstGeom>
          <a:noFill/>
          <a:ln>
            <a:noFill/>
          </a:ln>
        </p:spPr>
      </p:pic>
      <p:sp>
        <p:nvSpPr>
          <p:cNvPr id="257" name="Google Shape;257;g28bbddd428e_0_0"/>
          <p:cNvSpPr txBox="1"/>
          <p:nvPr/>
        </p:nvSpPr>
        <p:spPr>
          <a:xfrm>
            <a:off x="5590635" y="1499687"/>
            <a:ext cx="5232600" cy="2216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Dieser Foliensatz wurde im Rahmen des Projekts „Projektagentur Berufliche Bildung für Nachhaltige Entwicklung“ (PA-BBNE) des Partnernetzwerkes Berufliche Bildung (PNBB) am IZT“ erstellt und mit Mitteln des Bundesministeriums für Bildung und Forschung unter dem Förderkennzeichen 01JO2204 gefördert. </a:t>
            </a:r>
            <a:br>
              <a:rPr b="0" i="0" lang="de-DE" sz="1200" u="none" cap="none" strike="noStrike">
                <a:solidFill>
                  <a:srgbClr val="000000"/>
                </a:solidFill>
                <a:latin typeface="Merriweather"/>
                <a:ea typeface="Merriweather"/>
                <a:cs typeface="Merriweather"/>
                <a:sym typeface="Merriweather"/>
              </a:rPr>
            </a:br>
            <a:r>
              <a:rPr b="0" i="0" lang="de-DE" sz="1200" u="none" cap="none" strike="noStrike">
                <a:solidFill>
                  <a:srgbClr val="000000"/>
                </a:solidFill>
                <a:latin typeface="Merriweather"/>
                <a:ea typeface="Merriweather"/>
                <a:cs typeface="Merriweather"/>
                <a:sym typeface="Merriweather"/>
              </a:rPr>
              <a:t>Die Verantwortung der Veröffentlichung liegt bei den Autorinnen und Autoren.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None/>
            </a:pPr>
            <a:r>
              <a:rPr b="0" i="1" lang="de-DE" sz="1400" u="none" cap="none" strike="noStrike">
                <a:solidFill>
                  <a:srgbClr val="000000"/>
                </a:solidFill>
                <a:latin typeface="Arial"/>
                <a:ea typeface="Arial"/>
                <a:cs typeface="Arial"/>
                <a:sym typeface="Arial"/>
              </a:rPr>
              <a:t>Dieses Bildungsmaterial berücksichtigt die Gütekriterien für digitale BNE-Materialien gemäß Beschluss der Nationalen Plattform BNE vom 09. Dezember 2022.</a:t>
            </a:r>
            <a:endParaRPr b="0" i="0" sz="1400" u="none" cap="none" strike="noStrike">
              <a:solidFill>
                <a:srgbClr val="000000"/>
              </a:solidFill>
              <a:latin typeface="Arial"/>
              <a:ea typeface="Arial"/>
              <a:cs typeface="Arial"/>
              <a:sym typeface="Arial"/>
            </a:endParaRPr>
          </a:p>
        </p:txBody>
      </p:sp>
      <p:pic>
        <p:nvPicPr>
          <p:cNvPr id="258" name="Google Shape;258;g28bbddd428e_0_0"/>
          <p:cNvPicPr preferRelativeResize="0"/>
          <p:nvPr/>
        </p:nvPicPr>
        <p:blipFill rotWithShape="1">
          <a:blip r:embed="rId4">
            <a:alphaModFix/>
          </a:blip>
          <a:srcRect b="0" l="0" r="0" t="0"/>
          <a:stretch/>
        </p:blipFill>
        <p:spPr>
          <a:xfrm>
            <a:off x="4360249" y="4614860"/>
            <a:ext cx="2226311" cy="1000315"/>
          </a:xfrm>
          <a:prstGeom prst="rect">
            <a:avLst/>
          </a:prstGeom>
          <a:noFill/>
          <a:ln>
            <a:noFill/>
          </a:ln>
        </p:spPr>
      </p:pic>
      <p:pic>
        <p:nvPicPr>
          <p:cNvPr id="259" name="Google Shape;259;g28bbddd428e_0_0"/>
          <p:cNvPicPr preferRelativeResize="0"/>
          <p:nvPr/>
        </p:nvPicPr>
        <p:blipFill rotWithShape="1">
          <a:blip r:embed="rId5">
            <a:alphaModFix/>
          </a:blip>
          <a:srcRect b="13613" l="0" r="0" t="6591"/>
          <a:stretch/>
        </p:blipFill>
        <p:spPr>
          <a:xfrm>
            <a:off x="1147864" y="4457792"/>
            <a:ext cx="2520876" cy="1427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82" name="Google Shape;82;p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Nachhaltigkeit und Klimawandel:</a:t>
            </a:r>
            <a:br>
              <a:rPr lang="de-DE"/>
            </a:br>
            <a:r>
              <a:rPr lang="de-DE"/>
              <a:t>Woher kommen die Emissionen im Alltag?</a:t>
            </a:r>
            <a:endParaRPr/>
          </a:p>
        </p:txBody>
      </p:sp>
      <p:sp>
        <p:nvSpPr>
          <p:cNvPr id="83" name="Google Shape;83;p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84" name="Google Shape;84;p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UBA 2021</a:t>
            </a:r>
            <a:endParaRPr/>
          </a:p>
        </p:txBody>
      </p:sp>
      <p:sp>
        <p:nvSpPr>
          <p:cNvPr id="85" name="Google Shape;85;p1"/>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86" name="Google Shape;86;p1"/>
          <p:cNvSpPr/>
          <p:nvPr/>
        </p:nvSpPr>
        <p:spPr>
          <a:xfrm>
            <a:off x="181216" y="4945797"/>
            <a:ext cx="4030368" cy="756000"/>
          </a:xfrm>
          <a:prstGeom prst="rect">
            <a:avLst/>
          </a:prstGeom>
          <a:solidFill>
            <a:srgbClr val="7CB2E6"/>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1" i="0" lang="de-DE" sz="1800" u="none" cap="none" strike="noStrike">
                <a:solidFill>
                  <a:schemeClr val="lt1"/>
                </a:solidFill>
                <a:latin typeface="Calibri"/>
                <a:ea typeface="Calibri"/>
                <a:cs typeface="Calibri"/>
                <a:sym typeface="Calibri"/>
              </a:rPr>
              <a:t>Wohnen 2,1 t CO</a:t>
            </a:r>
            <a:r>
              <a:rPr b="1" baseline="-25000" i="0" lang="de-DE" sz="1800" u="none" cap="none" strike="noStrike">
                <a:solidFill>
                  <a:schemeClr val="lt1"/>
                </a:solidFill>
                <a:latin typeface="Calibri"/>
                <a:ea typeface="Calibri"/>
                <a:cs typeface="Calibri"/>
                <a:sym typeface="Calibri"/>
              </a:rPr>
              <a:t>2</a:t>
            </a:r>
            <a:r>
              <a:rPr b="1" i="0" lang="de-DE" sz="1800" u="none" cap="none" strike="noStrike">
                <a:solidFill>
                  <a:schemeClr val="lt1"/>
                </a:solidFill>
                <a:latin typeface="Calibri"/>
                <a:ea typeface="Calibri"/>
                <a:cs typeface="Calibri"/>
                <a:sym typeface="Calibri"/>
              </a:rPr>
              <a:t>-Äq</a:t>
            </a:r>
            <a:endParaRPr b="0" i="0" sz="1400" u="none" cap="none" strike="noStrike">
              <a:solidFill>
                <a:srgbClr val="000000"/>
              </a:solidFill>
              <a:latin typeface="Arial"/>
              <a:ea typeface="Arial"/>
              <a:cs typeface="Arial"/>
              <a:sym typeface="Arial"/>
            </a:endParaRPr>
          </a:p>
        </p:txBody>
      </p:sp>
      <p:sp>
        <p:nvSpPr>
          <p:cNvPr id="87" name="Google Shape;87;p1"/>
          <p:cNvSpPr/>
          <p:nvPr/>
        </p:nvSpPr>
        <p:spPr>
          <a:xfrm>
            <a:off x="181216" y="4693797"/>
            <a:ext cx="4030368" cy="252000"/>
          </a:xfrm>
          <a:prstGeom prst="rect">
            <a:avLst/>
          </a:prstGeom>
          <a:solidFill>
            <a:srgbClr val="FFFF0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1" i="0" lang="de-DE" sz="1800" u="none" cap="none" strike="noStrike">
                <a:solidFill>
                  <a:schemeClr val="dk1"/>
                </a:solidFill>
                <a:latin typeface="Calibri"/>
                <a:ea typeface="Calibri"/>
                <a:cs typeface="Calibri"/>
                <a:sym typeface="Calibri"/>
              </a:rPr>
              <a:t>Strom 0,7 t CO</a:t>
            </a:r>
            <a:r>
              <a:rPr b="1" baseline="-25000" i="0" lang="de-DE" sz="1800" u="none" cap="none" strike="noStrike">
                <a:solidFill>
                  <a:schemeClr val="dk1"/>
                </a:solidFill>
                <a:latin typeface="Calibri"/>
                <a:ea typeface="Calibri"/>
                <a:cs typeface="Calibri"/>
                <a:sym typeface="Calibri"/>
              </a:rPr>
              <a:t>2</a:t>
            </a:r>
            <a:r>
              <a:rPr b="1" i="0" lang="de-DE" sz="1800" u="none" cap="none" strike="noStrike">
                <a:solidFill>
                  <a:schemeClr val="dk1"/>
                </a:solidFill>
                <a:latin typeface="Calibri"/>
                <a:ea typeface="Calibri"/>
                <a:cs typeface="Calibri"/>
                <a:sym typeface="Calibri"/>
              </a:rPr>
              <a:t>-Äq</a:t>
            </a:r>
            <a:endParaRPr b="0" i="0" sz="1400" u="none" cap="none" strike="noStrike">
              <a:solidFill>
                <a:srgbClr val="000000"/>
              </a:solidFill>
              <a:latin typeface="Arial"/>
              <a:ea typeface="Arial"/>
              <a:cs typeface="Arial"/>
              <a:sym typeface="Arial"/>
            </a:endParaRPr>
          </a:p>
        </p:txBody>
      </p:sp>
      <p:sp>
        <p:nvSpPr>
          <p:cNvPr id="88" name="Google Shape;88;p1"/>
          <p:cNvSpPr/>
          <p:nvPr/>
        </p:nvSpPr>
        <p:spPr>
          <a:xfrm>
            <a:off x="181216" y="3937797"/>
            <a:ext cx="4030368" cy="756000"/>
          </a:xfrm>
          <a:prstGeom prst="rect">
            <a:avLst/>
          </a:prstGeom>
          <a:solidFill>
            <a:srgbClr val="BFBFBF"/>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1" i="0" lang="de-DE" sz="1800" u="none" cap="none" strike="noStrike">
                <a:solidFill>
                  <a:schemeClr val="dk1"/>
                </a:solidFill>
                <a:latin typeface="Calibri"/>
                <a:ea typeface="Calibri"/>
                <a:cs typeface="Calibri"/>
                <a:sym typeface="Calibri"/>
              </a:rPr>
              <a:t>Mobilität 2,1 t CO</a:t>
            </a:r>
            <a:r>
              <a:rPr b="1" baseline="-25000" i="0" lang="de-DE" sz="1800" u="none" cap="none" strike="noStrike">
                <a:solidFill>
                  <a:schemeClr val="dk1"/>
                </a:solidFill>
                <a:latin typeface="Calibri"/>
                <a:ea typeface="Calibri"/>
                <a:cs typeface="Calibri"/>
                <a:sym typeface="Calibri"/>
              </a:rPr>
              <a:t>2</a:t>
            </a:r>
            <a:r>
              <a:rPr b="1" i="0" lang="de-DE" sz="1800" u="none" cap="none" strike="noStrike">
                <a:solidFill>
                  <a:schemeClr val="dk1"/>
                </a:solidFill>
                <a:latin typeface="Calibri"/>
                <a:ea typeface="Calibri"/>
                <a:cs typeface="Calibri"/>
                <a:sym typeface="Calibri"/>
              </a:rPr>
              <a:t>-Äq</a:t>
            </a:r>
            <a:endParaRPr b="0" i="0" sz="1400" u="none" cap="none" strike="noStrike">
              <a:solidFill>
                <a:srgbClr val="000000"/>
              </a:solidFill>
              <a:latin typeface="Arial"/>
              <a:ea typeface="Arial"/>
              <a:cs typeface="Arial"/>
              <a:sym typeface="Arial"/>
            </a:endParaRPr>
          </a:p>
        </p:txBody>
      </p:sp>
      <p:sp>
        <p:nvSpPr>
          <p:cNvPr id="89" name="Google Shape;89;p1"/>
          <p:cNvSpPr/>
          <p:nvPr/>
        </p:nvSpPr>
        <p:spPr>
          <a:xfrm>
            <a:off x="181216" y="3315574"/>
            <a:ext cx="4030368" cy="612000"/>
          </a:xfrm>
          <a:prstGeom prst="rect">
            <a:avLst/>
          </a:prstGeom>
          <a:solidFill>
            <a:srgbClr val="92D05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1" i="0" lang="de-DE" sz="1800" u="none" cap="none" strike="noStrike">
                <a:solidFill>
                  <a:schemeClr val="dk1"/>
                </a:solidFill>
                <a:latin typeface="Calibri"/>
                <a:ea typeface="Calibri"/>
                <a:cs typeface="Calibri"/>
                <a:sym typeface="Calibri"/>
              </a:rPr>
              <a:t>Ernährung 1,7 t CO</a:t>
            </a:r>
            <a:r>
              <a:rPr b="1" baseline="-25000" i="0" lang="de-DE" sz="1800" u="none" cap="none" strike="noStrike">
                <a:solidFill>
                  <a:schemeClr val="dk1"/>
                </a:solidFill>
                <a:latin typeface="Calibri"/>
                <a:ea typeface="Calibri"/>
                <a:cs typeface="Calibri"/>
                <a:sym typeface="Calibri"/>
              </a:rPr>
              <a:t>2</a:t>
            </a:r>
            <a:r>
              <a:rPr b="1" i="0" lang="de-DE" sz="1800" u="none" cap="none" strike="noStrike">
                <a:solidFill>
                  <a:schemeClr val="dk1"/>
                </a:solidFill>
                <a:latin typeface="Calibri"/>
                <a:ea typeface="Calibri"/>
                <a:cs typeface="Calibri"/>
                <a:sym typeface="Calibri"/>
              </a:rPr>
              <a:t>-Äq</a:t>
            </a:r>
            <a:endParaRPr b="0" i="0" sz="1400" u="none" cap="none" strike="noStrike">
              <a:solidFill>
                <a:srgbClr val="000000"/>
              </a:solidFill>
              <a:latin typeface="Arial"/>
              <a:ea typeface="Arial"/>
              <a:cs typeface="Arial"/>
              <a:sym typeface="Arial"/>
            </a:endParaRPr>
          </a:p>
        </p:txBody>
      </p:sp>
      <p:sp>
        <p:nvSpPr>
          <p:cNvPr id="90" name="Google Shape;90;p1"/>
          <p:cNvSpPr/>
          <p:nvPr/>
        </p:nvSpPr>
        <p:spPr>
          <a:xfrm>
            <a:off x="181216" y="1942463"/>
            <a:ext cx="4030368" cy="1368000"/>
          </a:xfrm>
          <a:prstGeom prst="rect">
            <a:avLst/>
          </a:prstGeom>
          <a:solidFill>
            <a:srgbClr val="FFC00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1" i="0" lang="de-DE" sz="1800" u="none" cap="none" strike="noStrike">
                <a:solidFill>
                  <a:schemeClr val="lt1"/>
                </a:solidFill>
                <a:latin typeface="Calibri"/>
                <a:ea typeface="Calibri"/>
                <a:cs typeface="Calibri"/>
                <a:sym typeface="Calibri"/>
              </a:rPr>
              <a:t>Sonstiger Konsum </a:t>
            </a:r>
            <a:br>
              <a:rPr b="1" i="0" lang="de-DE" sz="1800" u="none" cap="none" strike="noStrike">
                <a:solidFill>
                  <a:schemeClr val="lt1"/>
                </a:solidFill>
                <a:latin typeface="Calibri"/>
                <a:ea typeface="Calibri"/>
                <a:cs typeface="Calibri"/>
                <a:sym typeface="Calibri"/>
              </a:rPr>
            </a:br>
            <a:r>
              <a:rPr b="1" i="0" lang="de-DE" sz="1800" u="none" cap="none" strike="noStrike">
                <a:solidFill>
                  <a:schemeClr val="lt1"/>
                </a:solidFill>
                <a:latin typeface="Calibri"/>
                <a:ea typeface="Calibri"/>
                <a:cs typeface="Calibri"/>
                <a:sym typeface="Calibri"/>
              </a:rPr>
              <a:t>3,8 t CO</a:t>
            </a:r>
            <a:r>
              <a:rPr b="1" baseline="-25000" i="0" lang="de-DE" sz="1800" u="none" cap="none" strike="noStrike">
                <a:solidFill>
                  <a:schemeClr val="lt1"/>
                </a:solidFill>
                <a:latin typeface="Calibri"/>
                <a:ea typeface="Calibri"/>
                <a:cs typeface="Calibri"/>
                <a:sym typeface="Calibri"/>
              </a:rPr>
              <a:t>2</a:t>
            </a:r>
            <a:r>
              <a:rPr b="1" i="0" lang="de-DE" sz="1800" u="none" cap="none" strike="noStrike">
                <a:solidFill>
                  <a:schemeClr val="lt1"/>
                </a:solidFill>
                <a:latin typeface="Calibri"/>
                <a:ea typeface="Calibri"/>
                <a:cs typeface="Calibri"/>
                <a:sym typeface="Calibri"/>
              </a:rPr>
              <a:t>-Äq</a:t>
            </a:r>
            <a:endParaRPr b="0" i="0" sz="1400" u="none" cap="none" strike="noStrike">
              <a:solidFill>
                <a:srgbClr val="000000"/>
              </a:solidFill>
              <a:latin typeface="Arial"/>
              <a:ea typeface="Arial"/>
              <a:cs typeface="Arial"/>
              <a:sym typeface="Arial"/>
            </a:endParaRPr>
          </a:p>
        </p:txBody>
      </p:sp>
      <p:sp>
        <p:nvSpPr>
          <p:cNvPr id="91" name="Google Shape;91;p1"/>
          <p:cNvSpPr/>
          <p:nvPr/>
        </p:nvSpPr>
        <p:spPr>
          <a:xfrm>
            <a:off x="181216" y="1618463"/>
            <a:ext cx="4030368" cy="324000"/>
          </a:xfrm>
          <a:prstGeom prst="rect">
            <a:avLst/>
          </a:prstGeom>
          <a:solidFill>
            <a:srgbClr val="7030A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600"/>
              <a:buFont typeface="Arial"/>
              <a:buNone/>
            </a:pPr>
            <a:r>
              <a:rPr b="1" i="0" lang="de-DE" sz="1600" u="none" cap="none" strike="noStrike">
                <a:solidFill>
                  <a:schemeClr val="lt1"/>
                </a:solidFill>
                <a:latin typeface="Calibri"/>
                <a:ea typeface="Calibri"/>
                <a:cs typeface="Calibri"/>
                <a:sym typeface="Calibri"/>
              </a:rPr>
              <a:t>Öffentliche Infrastruktur 0,9 t CO</a:t>
            </a:r>
            <a:r>
              <a:rPr b="1" baseline="-25000" i="0" lang="de-DE" sz="1600" u="none" cap="none" strike="noStrike">
                <a:solidFill>
                  <a:schemeClr val="lt1"/>
                </a:solidFill>
                <a:latin typeface="Calibri"/>
                <a:ea typeface="Calibri"/>
                <a:cs typeface="Calibri"/>
                <a:sym typeface="Calibri"/>
              </a:rPr>
              <a:t>2</a:t>
            </a:r>
            <a:r>
              <a:rPr b="1" i="0" lang="de-DE" sz="1600" u="none" cap="none" strike="noStrike">
                <a:solidFill>
                  <a:schemeClr val="lt1"/>
                </a:solidFill>
                <a:latin typeface="Calibri"/>
                <a:ea typeface="Calibri"/>
                <a:cs typeface="Calibri"/>
                <a:sym typeface="Calibri"/>
              </a:rPr>
              <a:t>-e</a:t>
            </a:r>
            <a:endParaRPr b="0" i="0" sz="1400" u="none" cap="none" strike="noStrike">
              <a:solidFill>
                <a:srgbClr val="000000"/>
              </a:solidFill>
              <a:latin typeface="Arial"/>
              <a:ea typeface="Arial"/>
              <a:cs typeface="Arial"/>
              <a:sym typeface="Arial"/>
            </a:endParaRPr>
          </a:p>
        </p:txBody>
      </p:sp>
      <p:sp>
        <p:nvSpPr>
          <p:cNvPr id="92" name="Google Shape;92;p1"/>
          <p:cNvSpPr/>
          <p:nvPr/>
        </p:nvSpPr>
        <p:spPr>
          <a:xfrm>
            <a:off x="4207711" y="4953417"/>
            <a:ext cx="712470" cy="756000"/>
          </a:xfrm>
          <a:prstGeom prst="rect">
            <a:avLst/>
          </a:prstGeom>
          <a:solidFill>
            <a:srgbClr val="7CB2E6"/>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de-DE" sz="1800" u="none" cap="none" strike="noStrike">
                <a:solidFill>
                  <a:schemeClr val="lt1"/>
                </a:solidFill>
                <a:latin typeface="Calibri"/>
                <a:ea typeface="Calibri"/>
                <a:cs typeface="Calibri"/>
                <a:sym typeface="Calibri"/>
              </a:rPr>
              <a:t>18 %</a:t>
            </a:r>
            <a:endParaRPr b="0" i="0" sz="1400" u="none" cap="none" strike="noStrike">
              <a:solidFill>
                <a:srgbClr val="000000"/>
              </a:solidFill>
              <a:latin typeface="Arial"/>
              <a:ea typeface="Arial"/>
              <a:cs typeface="Arial"/>
              <a:sym typeface="Arial"/>
            </a:endParaRPr>
          </a:p>
        </p:txBody>
      </p:sp>
      <p:sp>
        <p:nvSpPr>
          <p:cNvPr id="93" name="Google Shape;93;p1"/>
          <p:cNvSpPr/>
          <p:nvPr/>
        </p:nvSpPr>
        <p:spPr>
          <a:xfrm>
            <a:off x="4207711" y="4701417"/>
            <a:ext cx="712470" cy="252000"/>
          </a:xfrm>
          <a:prstGeom prst="rect">
            <a:avLst/>
          </a:prstGeom>
          <a:solidFill>
            <a:srgbClr val="FFFF0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de-DE" sz="1800" u="none" cap="none" strike="noStrike">
                <a:solidFill>
                  <a:schemeClr val="dk1"/>
                </a:solidFill>
                <a:latin typeface="Calibri"/>
                <a:ea typeface="Calibri"/>
                <a:cs typeface="Calibri"/>
                <a:sym typeface="Calibri"/>
              </a:rPr>
              <a:t>6 %</a:t>
            </a:r>
            <a:endParaRPr b="0" i="0" sz="1400" u="none" cap="none" strike="noStrike">
              <a:solidFill>
                <a:srgbClr val="000000"/>
              </a:solidFill>
              <a:latin typeface="Arial"/>
              <a:ea typeface="Arial"/>
              <a:cs typeface="Arial"/>
              <a:sym typeface="Arial"/>
            </a:endParaRPr>
          </a:p>
        </p:txBody>
      </p:sp>
      <p:sp>
        <p:nvSpPr>
          <p:cNvPr id="94" name="Google Shape;94;p1"/>
          <p:cNvSpPr/>
          <p:nvPr/>
        </p:nvSpPr>
        <p:spPr>
          <a:xfrm>
            <a:off x="4207711" y="3945417"/>
            <a:ext cx="712470" cy="756000"/>
          </a:xfrm>
          <a:prstGeom prst="rect">
            <a:avLst/>
          </a:prstGeom>
          <a:solidFill>
            <a:srgbClr val="BFBFBF"/>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de-DE" sz="1800" u="none" cap="none" strike="noStrike">
                <a:solidFill>
                  <a:schemeClr val="dk1"/>
                </a:solidFill>
                <a:latin typeface="Calibri"/>
                <a:ea typeface="Calibri"/>
                <a:cs typeface="Calibri"/>
                <a:sym typeface="Calibri"/>
              </a:rPr>
              <a:t>19 %</a:t>
            </a:r>
            <a:endParaRPr b="0" i="0" sz="1400" u="none" cap="none" strike="noStrike">
              <a:solidFill>
                <a:srgbClr val="000000"/>
              </a:solidFill>
              <a:latin typeface="Arial"/>
              <a:ea typeface="Arial"/>
              <a:cs typeface="Arial"/>
              <a:sym typeface="Arial"/>
            </a:endParaRPr>
          </a:p>
        </p:txBody>
      </p:sp>
      <p:sp>
        <p:nvSpPr>
          <p:cNvPr id="95" name="Google Shape;95;p1"/>
          <p:cNvSpPr/>
          <p:nvPr/>
        </p:nvSpPr>
        <p:spPr>
          <a:xfrm>
            <a:off x="4207711" y="3323194"/>
            <a:ext cx="712470" cy="612000"/>
          </a:xfrm>
          <a:prstGeom prst="rect">
            <a:avLst/>
          </a:prstGeom>
          <a:solidFill>
            <a:srgbClr val="92D05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de-DE" sz="1800" u="none" cap="none" strike="noStrike">
                <a:solidFill>
                  <a:schemeClr val="dk1"/>
                </a:solidFill>
                <a:latin typeface="Calibri"/>
                <a:ea typeface="Calibri"/>
                <a:cs typeface="Calibri"/>
                <a:sym typeface="Calibri"/>
              </a:rPr>
              <a:t>15 %</a:t>
            </a:r>
            <a:endParaRPr b="0" i="0" sz="1400" u="none" cap="none" strike="noStrike">
              <a:solidFill>
                <a:srgbClr val="000000"/>
              </a:solidFill>
              <a:latin typeface="Arial"/>
              <a:ea typeface="Arial"/>
              <a:cs typeface="Arial"/>
              <a:sym typeface="Arial"/>
            </a:endParaRPr>
          </a:p>
        </p:txBody>
      </p:sp>
      <p:sp>
        <p:nvSpPr>
          <p:cNvPr id="96" name="Google Shape;96;p1"/>
          <p:cNvSpPr/>
          <p:nvPr/>
        </p:nvSpPr>
        <p:spPr>
          <a:xfrm>
            <a:off x="4207711" y="1950083"/>
            <a:ext cx="712470" cy="1368000"/>
          </a:xfrm>
          <a:prstGeom prst="rect">
            <a:avLst/>
          </a:prstGeom>
          <a:solidFill>
            <a:srgbClr val="FFC00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de-DE" sz="1800" u="none" cap="none" strike="noStrike">
                <a:solidFill>
                  <a:schemeClr val="lt1"/>
                </a:solidFill>
                <a:latin typeface="Calibri"/>
                <a:ea typeface="Calibri"/>
                <a:cs typeface="Calibri"/>
                <a:sym typeface="Calibri"/>
              </a:rPr>
              <a:t>34 %</a:t>
            </a:r>
            <a:endParaRPr b="0" i="0" sz="1400" u="none" cap="none" strike="noStrike">
              <a:solidFill>
                <a:srgbClr val="000000"/>
              </a:solidFill>
              <a:latin typeface="Arial"/>
              <a:ea typeface="Arial"/>
              <a:cs typeface="Arial"/>
              <a:sym typeface="Arial"/>
            </a:endParaRPr>
          </a:p>
        </p:txBody>
      </p:sp>
      <p:sp>
        <p:nvSpPr>
          <p:cNvPr id="97" name="Google Shape;97;p1"/>
          <p:cNvSpPr/>
          <p:nvPr/>
        </p:nvSpPr>
        <p:spPr>
          <a:xfrm>
            <a:off x="4207711" y="1626083"/>
            <a:ext cx="712470" cy="324000"/>
          </a:xfrm>
          <a:prstGeom prst="rect">
            <a:avLst/>
          </a:prstGeom>
          <a:solidFill>
            <a:srgbClr val="7030A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de-DE" sz="1600" u="none" cap="none" strike="noStrike">
                <a:solidFill>
                  <a:schemeClr val="lt1"/>
                </a:solidFill>
                <a:latin typeface="Calibri"/>
                <a:ea typeface="Calibri"/>
                <a:cs typeface="Calibri"/>
                <a:sym typeface="Calibri"/>
              </a:rPr>
              <a:t>8 %</a:t>
            </a:r>
            <a:endParaRPr b="0" i="0" sz="1400" u="none" cap="none" strike="noStrike">
              <a:solidFill>
                <a:srgbClr val="000000"/>
              </a:solidFill>
              <a:latin typeface="Arial"/>
              <a:ea typeface="Arial"/>
              <a:cs typeface="Arial"/>
              <a:sym typeface="Arial"/>
            </a:endParaRPr>
          </a:p>
        </p:txBody>
      </p:sp>
      <p:pic>
        <p:nvPicPr>
          <p:cNvPr id="98" name="Google Shape;98;p1"/>
          <p:cNvPicPr preferRelativeResize="0"/>
          <p:nvPr/>
        </p:nvPicPr>
        <p:blipFill rotWithShape="1">
          <a:blip r:embed="rId3">
            <a:alphaModFix/>
          </a:blip>
          <a:srcRect b="0" l="0" r="0" t="0"/>
          <a:stretch/>
        </p:blipFill>
        <p:spPr>
          <a:xfrm>
            <a:off x="321015" y="3996613"/>
            <a:ext cx="613183" cy="613183"/>
          </a:xfrm>
          <a:prstGeom prst="rect">
            <a:avLst/>
          </a:prstGeom>
          <a:noFill/>
          <a:ln>
            <a:noFill/>
          </a:ln>
        </p:spPr>
      </p:pic>
      <p:pic>
        <p:nvPicPr>
          <p:cNvPr id="99" name="Google Shape;99;p1"/>
          <p:cNvPicPr preferRelativeResize="0"/>
          <p:nvPr/>
        </p:nvPicPr>
        <p:blipFill rotWithShape="1">
          <a:blip r:embed="rId4">
            <a:alphaModFix/>
          </a:blip>
          <a:srcRect b="0" l="0" r="0" t="0"/>
          <a:stretch/>
        </p:blipFill>
        <p:spPr>
          <a:xfrm>
            <a:off x="1216650" y="4015271"/>
            <a:ext cx="543287" cy="543287"/>
          </a:xfrm>
          <a:prstGeom prst="rect">
            <a:avLst/>
          </a:prstGeom>
          <a:noFill/>
          <a:ln>
            <a:noFill/>
          </a:ln>
        </p:spPr>
      </p:pic>
      <p:pic>
        <p:nvPicPr>
          <p:cNvPr id="100" name="Google Shape;100;p1"/>
          <p:cNvPicPr preferRelativeResize="0"/>
          <p:nvPr/>
        </p:nvPicPr>
        <p:blipFill rotWithShape="1">
          <a:blip r:embed="rId5">
            <a:alphaModFix/>
          </a:blip>
          <a:srcRect b="0" l="0" r="0" t="0"/>
          <a:stretch/>
        </p:blipFill>
        <p:spPr>
          <a:xfrm>
            <a:off x="321013" y="3397018"/>
            <a:ext cx="464352" cy="464352"/>
          </a:xfrm>
          <a:prstGeom prst="rect">
            <a:avLst/>
          </a:prstGeom>
          <a:noFill/>
          <a:ln>
            <a:noFill/>
          </a:ln>
        </p:spPr>
      </p:pic>
      <p:pic>
        <p:nvPicPr>
          <p:cNvPr id="101" name="Google Shape;101;p1"/>
          <p:cNvPicPr preferRelativeResize="0"/>
          <p:nvPr/>
        </p:nvPicPr>
        <p:blipFill rotWithShape="1">
          <a:blip r:embed="rId6">
            <a:alphaModFix/>
          </a:blip>
          <a:srcRect b="0" l="0" r="0" t="0"/>
          <a:stretch/>
        </p:blipFill>
        <p:spPr>
          <a:xfrm>
            <a:off x="1169004" y="2493841"/>
            <a:ext cx="638576" cy="638576"/>
          </a:xfrm>
          <a:prstGeom prst="rect">
            <a:avLst/>
          </a:prstGeom>
          <a:noFill/>
          <a:ln>
            <a:noFill/>
          </a:ln>
        </p:spPr>
      </p:pic>
      <p:pic>
        <p:nvPicPr>
          <p:cNvPr id="102" name="Google Shape;102;p1"/>
          <p:cNvPicPr preferRelativeResize="0"/>
          <p:nvPr/>
        </p:nvPicPr>
        <p:blipFill rotWithShape="1">
          <a:blip r:embed="rId7">
            <a:alphaModFix/>
          </a:blip>
          <a:srcRect b="0" l="0" r="0" t="0"/>
          <a:stretch/>
        </p:blipFill>
        <p:spPr>
          <a:xfrm>
            <a:off x="408678" y="2175906"/>
            <a:ext cx="532862" cy="532862"/>
          </a:xfrm>
          <a:prstGeom prst="rect">
            <a:avLst/>
          </a:prstGeom>
          <a:noFill/>
          <a:ln>
            <a:noFill/>
          </a:ln>
        </p:spPr>
      </p:pic>
      <p:pic>
        <p:nvPicPr>
          <p:cNvPr id="103" name="Google Shape;103;p1"/>
          <p:cNvPicPr preferRelativeResize="0"/>
          <p:nvPr/>
        </p:nvPicPr>
        <p:blipFill rotWithShape="1">
          <a:blip r:embed="rId8">
            <a:alphaModFix/>
          </a:blip>
          <a:srcRect b="0" l="0" r="0" t="0"/>
          <a:stretch/>
        </p:blipFill>
        <p:spPr>
          <a:xfrm>
            <a:off x="925164" y="3277677"/>
            <a:ext cx="706758" cy="706758"/>
          </a:xfrm>
          <a:prstGeom prst="rect">
            <a:avLst/>
          </a:prstGeom>
          <a:noFill/>
          <a:ln>
            <a:noFill/>
          </a:ln>
        </p:spPr>
      </p:pic>
      <p:pic>
        <p:nvPicPr>
          <p:cNvPr id="104" name="Google Shape;104;p1"/>
          <p:cNvPicPr preferRelativeResize="0"/>
          <p:nvPr/>
        </p:nvPicPr>
        <p:blipFill rotWithShape="1">
          <a:blip r:embed="rId9">
            <a:alphaModFix/>
          </a:blip>
          <a:srcRect b="0" l="0" r="0" t="0"/>
          <a:stretch/>
        </p:blipFill>
        <p:spPr>
          <a:xfrm>
            <a:off x="817021" y="4589393"/>
            <a:ext cx="460813" cy="460813"/>
          </a:xfrm>
          <a:prstGeom prst="rect">
            <a:avLst/>
          </a:prstGeom>
          <a:noFill/>
          <a:ln>
            <a:noFill/>
          </a:ln>
        </p:spPr>
      </p:pic>
      <p:pic>
        <p:nvPicPr>
          <p:cNvPr id="105" name="Google Shape;105;p1"/>
          <p:cNvPicPr preferRelativeResize="0"/>
          <p:nvPr/>
        </p:nvPicPr>
        <p:blipFill rotWithShape="1">
          <a:blip r:embed="rId10">
            <a:alphaModFix/>
          </a:blip>
          <a:srcRect b="0" l="0" r="0" t="0"/>
          <a:stretch/>
        </p:blipFill>
        <p:spPr>
          <a:xfrm>
            <a:off x="1291266" y="5064105"/>
            <a:ext cx="534624" cy="534624"/>
          </a:xfrm>
          <a:prstGeom prst="rect">
            <a:avLst/>
          </a:prstGeom>
          <a:noFill/>
          <a:ln>
            <a:noFill/>
          </a:ln>
        </p:spPr>
      </p:pic>
      <p:pic>
        <p:nvPicPr>
          <p:cNvPr id="106" name="Google Shape;106;p1"/>
          <p:cNvPicPr preferRelativeResize="0"/>
          <p:nvPr/>
        </p:nvPicPr>
        <p:blipFill rotWithShape="1">
          <a:blip r:embed="rId11">
            <a:alphaModFix/>
          </a:blip>
          <a:srcRect b="0" l="0" r="0" t="0"/>
          <a:stretch/>
        </p:blipFill>
        <p:spPr>
          <a:xfrm flipH="1">
            <a:off x="431187" y="1456513"/>
            <a:ext cx="512736" cy="512736"/>
          </a:xfrm>
          <a:prstGeom prst="rect">
            <a:avLst/>
          </a:prstGeom>
          <a:solidFill>
            <a:schemeClr val="lt1"/>
          </a:solidFill>
          <a:ln>
            <a:noFill/>
          </a:ln>
        </p:spPr>
      </p:pic>
      <p:sp>
        <p:nvSpPr>
          <p:cNvPr id="107" name="Google Shape;107;p1"/>
          <p:cNvSpPr/>
          <p:nvPr/>
        </p:nvSpPr>
        <p:spPr>
          <a:xfrm>
            <a:off x="5731442" y="1764858"/>
            <a:ext cx="6139543" cy="3328284"/>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0" spcFirstLastPara="1" rIns="0" wrap="square" tIns="0">
            <a:noAutofit/>
          </a:bodyPr>
          <a:lstStyle/>
          <a:p>
            <a:pPr indent="-457200" lvl="0" marL="457200" marR="0" rtl="0" algn="l">
              <a:lnSpc>
                <a:spcPct val="100000"/>
              </a:lnSpc>
              <a:spcBef>
                <a:spcPts val="0"/>
              </a:spcBef>
              <a:spcAft>
                <a:spcPts val="0"/>
              </a:spcAft>
              <a:buClr>
                <a:srgbClr val="000000"/>
              </a:buClr>
              <a:buSzPts val="2400"/>
              <a:buFont typeface="Arial"/>
              <a:buAutoNum type="arabicPeriod"/>
            </a:pPr>
            <a:r>
              <a:rPr b="0" i="0" lang="de-DE" sz="2400" u="none" cap="none" strike="noStrike">
                <a:solidFill>
                  <a:srgbClr val="941651"/>
                </a:solidFill>
                <a:latin typeface="Arial"/>
                <a:ea typeface="Arial"/>
                <a:cs typeface="Arial"/>
                <a:sym typeface="Arial"/>
              </a:rPr>
              <a:t>In welchen Bereichen verursacht Ihr Betrieb Emissionen?</a:t>
            </a:r>
            <a:endParaRPr b="0" i="0" sz="1400" u="none" cap="none" strike="noStrike">
              <a:solidFill>
                <a:srgbClr val="000000"/>
              </a:solidFill>
              <a:latin typeface="Arial"/>
              <a:ea typeface="Arial"/>
              <a:cs typeface="Arial"/>
              <a:sym typeface="Arial"/>
            </a:endParaRPr>
          </a:p>
          <a:p>
            <a:pPr indent="-457200" lvl="0" marL="457200" marR="0" rtl="0" algn="l">
              <a:lnSpc>
                <a:spcPct val="100000"/>
              </a:lnSpc>
              <a:spcBef>
                <a:spcPts val="0"/>
              </a:spcBef>
              <a:spcAft>
                <a:spcPts val="0"/>
              </a:spcAft>
              <a:buClr>
                <a:srgbClr val="000000"/>
              </a:buClr>
              <a:buSzPts val="2400"/>
              <a:buFont typeface="Arial"/>
              <a:buAutoNum type="arabicPeriod"/>
            </a:pPr>
            <a:r>
              <a:rPr b="0" i="0" lang="de-DE" sz="2400" u="none" cap="none" strike="noStrike">
                <a:solidFill>
                  <a:srgbClr val="941651"/>
                </a:solidFill>
                <a:latin typeface="Arial"/>
                <a:ea typeface="Arial"/>
                <a:cs typeface="Arial"/>
                <a:sym typeface="Arial"/>
              </a:rPr>
              <a:t>Benennen Sie die Prozesse, von denen Sie glauben, dass sie viele Emissionen verursachen.</a:t>
            </a:r>
            <a:endParaRPr b="0" i="0" sz="2400" u="none" cap="none" strike="noStrike">
              <a:solidFill>
                <a:srgbClr val="000000"/>
              </a:solidFill>
              <a:latin typeface="Arial"/>
              <a:ea typeface="Arial"/>
              <a:cs typeface="Arial"/>
              <a:sym typeface="Arial"/>
            </a:endParaRPr>
          </a:p>
          <a:p>
            <a:pPr indent="-457200" lvl="0" marL="457200" marR="0" rtl="0" algn="l">
              <a:lnSpc>
                <a:spcPct val="100000"/>
              </a:lnSpc>
              <a:spcBef>
                <a:spcPts val="0"/>
              </a:spcBef>
              <a:spcAft>
                <a:spcPts val="0"/>
              </a:spcAft>
              <a:buClr>
                <a:srgbClr val="000000"/>
              </a:buClr>
              <a:buSzPts val="2400"/>
              <a:buFont typeface="Arial"/>
              <a:buAutoNum type="arabicPeriod"/>
            </a:pPr>
            <a:r>
              <a:rPr b="0" i="0" lang="de-DE" sz="2400" u="none" cap="none" strike="noStrike">
                <a:solidFill>
                  <a:srgbClr val="941651"/>
                </a:solidFill>
                <a:latin typeface="Arial"/>
                <a:ea typeface="Arial"/>
                <a:cs typeface="Arial"/>
                <a:sym typeface="Arial"/>
              </a:rPr>
              <a:t>Was unternehmen Sie in Ihrem Betrieb, um CO</a:t>
            </a:r>
            <a:r>
              <a:rPr b="0" baseline="-25000" i="0" lang="de-DE" sz="2400" u="none" cap="none" strike="noStrike">
                <a:solidFill>
                  <a:srgbClr val="941651"/>
                </a:solidFill>
                <a:latin typeface="Arial"/>
                <a:ea typeface="Arial"/>
                <a:cs typeface="Arial"/>
                <a:sym typeface="Arial"/>
              </a:rPr>
              <a:t>2</a:t>
            </a:r>
            <a:r>
              <a:rPr b="0" i="0" lang="de-DE" sz="2400" u="none" cap="none" strike="noStrike">
                <a:solidFill>
                  <a:srgbClr val="941651"/>
                </a:solidFill>
                <a:latin typeface="Arial"/>
                <a:ea typeface="Arial"/>
                <a:cs typeface="Arial"/>
                <a:sym typeface="Arial"/>
              </a:rPr>
              <a:t>-Emissionen zu verringern?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3"/>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14" name="Google Shape;114;p3"/>
          <p:cNvSpPr txBox="1"/>
          <p:nvPr>
            <p:ph type="title"/>
          </p:nvPr>
        </p:nvSpPr>
        <p:spPr>
          <a:xfrm>
            <a:off x="360000" y="180000"/>
            <a:ext cx="8784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Nachhaltigkeit in der Brennerei:</a:t>
            </a:r>
            <a:br>
              <a:rPr lang="de-DE"/>
            </a:br>
            <a:r>
              <a:rPr lang="de-DE"/>
              <a:t>CO</a:t>
            </a:r>
            <a:r>
              <a:rPr baseline="-25000" lang="de-DE"/>
              <a:t>2</a:t>
            </a:r>
            <a:r>
              <a:rPr lang="de-DE"/>
              <a:t>-Fußabdruck von Einweg-Glasflaschen</a:t>
            </a:r>
            <a:endParaRPr/>
          </a:p>
        </p:txBody>
      </p:sp>
      <p:sp>
        <p:nvSpPr>
          <p:cNvPr id="115" name="Google Shape;115;p3"/>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16" name="Google Shape;116;p3"/>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Quelle: Ifeu 2012, Ponstein 2021</a:t>
            </a:r>
            <a:endParaRPr/>
          </a:p>
        </p:txBody>
      </p:sp>
      <p:sp>
        <p:nvSpPr>
          <p:cNvPr id="117" name="Google Shape;117;p3"/>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18" name="Google Shape;118;p3"/>
          <p:cNvSpPr/>
          <p:nvPr/>
        </p:nvSpPr>
        <p:spPr>
          <a:xfrm>
            <a:off x="8732521" y="1569720"/>
            <a:ext cx="3147480" cy="443103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72000" spcFirstLastPara="1" rIns="72000" wrap="square" tIns="0">
            <a:noAutofit/>
          </a:bodyPr>
          <a:lstStyle/>
          <a:p>
            <a:pPr indent="0" lvl="0" marL="0" marR="0" rtl="0" algn="l">
              <a:lnSpc>
                <a:spcPct val="100000"/>
              </a:lnSpc>
              <a:spcBef>
                <a:spcPts val="0"/>
              </a:spcBef>
              <a:spcAft>
                <a:spcPts val="0"/>
              </a:spcAft>
              <a:buClr>
                <a:srgbClr val="000000"/>
              </a:buClr>
              <a:buSzPts val="1600"/>
              <a:buFont typeface="Arial"/>
              <a:buNone/>
            </a:pPr>
            <a:r>
              <a:rPr b="0" i="0" lang="de-DE" sz="1400" u="none" cap="none" strike="noStrike">
                <a:solidFill>
                  <a:srgbClr val="941651"/>
                </a:solidFill>
                <a:latin typeface="Arial"/>
                <a:ea typeface="Arial"/>
                <a:cs typeface="Arial"/>
                <a:sym typeface="Arial"/>
              </a:rPr>
              <a:t>Berechnen Sie die THG-Einsparung durch den Umstieg einer Brennerei auf Leichtglasflaschen: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400" u="none" cap="none" strike="noStrike">
              <a:solidFill>
                <a:srgbClr val="941651"/>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Wie hoch ist das Gewicht der Glas-Verpackung?</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Wie hoch sind die Treibhausgasemissionen (THG) der Glas-Verpackungen?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Welche Glasflaschen kommen in ihrem Betrieb zum Einsatz? Bestimmen Sie deren THG?</a:t>
            </a:r>
            <a:endParaRPr b="0" i="0" sz="1400" u="none" cap="none" strike="noStrike">
              <a:solidFill>
                <a:srgbClr val="941651"/>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Wie viele THG ließen sich einsparen durch einen Umstieg auf Leichtglasflaschen?</a:t>
            </a:r>
            <a:endParaRPr b="0" i="0" sz="1400" u="none" cap="none" strike="noStrike">
              <a:solidFill>
                <a:srgbClr val="000000"/>
              </a:solidFill>
              <a:latin typeface="Arial"/>
              <a:ea typeface="Arial"/>
              <a:cs typeface="Arial"/>
              <a:sym typeface="Arial"/>
            </a:endParaRPr>
          </a:p>
        </p:txBody>
      </p:sp>
      <p:graphicFrame>
        <p:nvGraphicFramePr>
          <p:cNvPr id="119" name="Google Shape;119;p3"/>
          <p:cNvGraphicFramePr/>
          <p:nvPr/>
        </p:nvGraphicFramePr>
        <p:xfrm>
          <a:off x="224465" y="1680038"/>
          <a:ext cx="3000000" cy="3000000"/>
        </p:xfrm>
        <a:graphic>
          <a:graphicData uri="http://schemas.openxmlformats.org/drawingml/2006/table">
            <a:tbl>
              <a:tblPr bandRow="1" firstRow="1">
                <a:noFill/>
                <a:tableStyleId>{96E25837-6953-4B19-B564-C6E92F09C2EB}</a:tableStyleId>
              </a:tblPr>
              <a:tblGrid>
                <a:gridCol w="1565225"/>
                <a:gridCol w="782025"/>
                <a:gridCol w="1173625"/>
                <a:gridCol w="1173625"/>
                <a:gridCol w="1173625"/>
                <a:gridCol w="1173625"/>
                <a:gridCol w="1173625"/>
              </a:tblGrid>
              <a:tr h="370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gridSpan="3">
                  <a:txBody>
                    <a:bodyPr/>
                    <a:lstStyle/>
                    <a:p>
                      <a:pPr indent="0" lvl="0" marL="0" marR="0" rtl="0" algn="l">
                        <a:lnSpc>
                          <a:spcPct val="100000"/>
                        </a:lnSpc>
                        <a:spcBef>
                          <a:spcPts val="0"/>
                        </a:spcBef>
                        <a:spcAft>
                          <a:spcPts val="0"/>
                        </a:spcAft>
                        <a:buClr>
                          <a:srgbClr val="000000"/>
                        </a:buClr>
                        <a:buSzPts val="1400"/>
                        <a:buFont typeface="Arial"/>
                        <a:buNone/>
                      </a:pPr>
                      <a:r>
                        <a:rPr lang="de-DE" sz="1400" u="none" cap="none" strike="noStrike"/>
                        <a:t>Gewicht Glas-Verpackung</a:t>
                      </a:r>
                      <a:endParaRPr sz="1400" u="none" cap="none" strike="noStrike"/>
                    </a:p>
                  </a:txBody>
                  <a:tcPr marT="45725" marB="45725" marR="91450" marL="91450"/>
                </a:tc>
                <a:tc hMerge="1"/>
                <a:tc hMerge="1"/>
                <a:tc gridSpan="3">
                  <a:txBody>
                    <a:bodyPr/>
                    <a:lstStyle/>
                    <a:p>
                      <a:pPr indent="0" lvl="0" marL="0" marR="0" rtl="0" algn="r">
                        <a:lnSpc>
                          <a:spcPct val="100000"/>
                        </a:lnSpc>
                        <a:spcBef>
                          <a:spcPts val="0"/>
                        </a:spcBef>
                        <a:spcAft>
                          <a:spcPts val="0"/>
                        </a:spcAft>
                        <a:buClr>
                          <a:srgbClr val="000000"/>
                        </a:buClr>
                        <a:buSzPts val="1400"/>
                        <a:buFont typeface="Arial"/>
                        <a:buNone/>
                      </a:pPr>
                      <a:r>
                        <a:rPr lang="de-DE" sz="1400" u="none" cap="none" strike="noStrike"/>
                        <a:t>THG </a:t>
                      </a:r>
                      <a:r>
                        <a:rPr b="0" i="0" lang="de-DE" sz="1400" u="none" cap="none" strike="noStrike">
                          <a:solidFill>
                            <a:srgbClr val="000000"/>
                          </a:solidFill>
                          <a:latin typeface="Calibri"/>
                          <a:ea typeface="Calibri"/>
                          <a:cs typeface="Calibri"/>
                          <a:sym typeface="Calibri"/>
                        </a:rPr>
                        <a:t>(1 kg Hohlglas ≙ 0,75 kg CO</a:t>
                      </a:r>
                      <a:r>
                        <a:rPr b="0" baseline="-25000" i="0" lang="de-DE" sz="1400" u="none" cap="none" strike="noStrike">
                          <a:solidFill>
                            <a:srgbClr val="000000"/>
                          </a:solidFill>
                          <a:latin typeface="Calibri"/>
                          <a:ea typeface="Calibri"/>
                          <a:cs typeface="Calibri"/>
                          <a:sym typeface="Calibri"/>
                        </a:rPr>
                        <a:t>2</a:t>
                      </a:r>
                      <a:r>
                        <a:rPr b="0" i="0" lang="de-DE" sz="1400" u="none" cap="none" strike="noStrike">
                          <a:solidFill>
                            <a:srgbClr val="000000"/>
                          </a:solidFill>
                          <a:latin typeface="Calibri"/>
                          <a:ea typeface="Calibri"/>
                          <a:cs typeface="Calibri"/>
                          <a:sym typeface="Calibri"/>
                        </a:rPr>
                        <a:t>-Äq*)</a:t>
                      </a:r>
                      <a:endParaRPr sz="1400" u="none" cap="none" strike="noStrike"/>
                    </a:p>
                  </a:txBody>
                  <a:tcPr marT="45725" marB="45725" marR="91450" marL="91450"/>
                </a:tc>
                <a:tc hMerge="1"/>
                <a:tc hMerge="1"/>
              </a:tr>
              <a:tr h="370850">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Glasflasche in l</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Gewicht Flasche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Anzahl</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Gewicht in 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THG</a:t>
                      </a:r>
                      <a:r>
                        <a:rPr b="0" i="0" lang="de-DE" sz="1200" u="none" cap="none" strike="noStrike">
                          <a:solidFill>
                            <a:srgbClr val="000000"/>
                          </a:solidFill>
                          <a:latin typeface="Calibri"/>
                          <a:ea typeface="Calibri"/>
                          <a:cs typeface="Calibri"/>
                          <a:sym typeface="Calibri"/>
                        </a:rPr>
                        <a:t> in kg pro Flasche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Gesamt-THG</a:t>
                      </a:r>
                      <a:r>
                        <a:rPr b="0" i="0" lang="de-DE" sz="1200" u="none" cap="none" strike="noStrike">
                          <a:solidFill>
                            <a:srgbClr val="000000"/>
                          </a:solidFill>
                          <a:latin typeface="Calibri"/>
                          <a:ea typeface="Calibri"/>
                          <a:cs typeface="Calibri"/>
                          <a:sym typeface="Calibri"/>
                        </a:rPr>
                        <a:t> in t</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0,7</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650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10.000</a:t>
                      </a:r>
                      <a:endParaRPr sz="1800" u="none" cap="none" strike="noStrike"/>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r>
              <a:tr h="370850">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1</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650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5.000</a:t>
                      </a:r>
                      <a:endParaRPr sz="1800" u="none" cap="none" strike="noStrike"/>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r>
              <a:tr h="370850">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0,7 l (Leichtflasche)</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400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200"/>
                        <a:buFont typeface="Arial"/>
                        <a:buNone/>
                      </a:pPr>
                      <a:r>
                        <a:rPr b="0" i="0" lang="de-DE" sz="1600" u="none" cap="none" strike="noStrike">
                          <a:solidFill>
                            <a:srgbClr val="000000"/>
                          </a:solidFill>
                          <a:latin typeface="Calibri"/>
                          <a:ea typeface="Calibri"/>
                          <a:cs typeface="Calibri"/>
                          <a:sym typeface="Calibri"/>
                        </a:rPr>
                        <a:t>10.000</a:t>
                      </a:r>
                      <a:endParaRPr sz="1800" u="none" cap="none" strike="noStrike"/>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r>
              <a:tr h="370850">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1 l (Leichtflasche)</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500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5.000</a:t>
                      </a:r>
                      <a:endParaRPr sz="1800" u="none" cap="none" strike="noStrike"/>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r>
              <a:tr h="370850">
                <a:tc>
                  <a:txBody>
                    <a:bodyPr/>
                    <a:lstStyle/>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r">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9525" marB="0" marR="9525" marL="9525" anchor="b"/>
                </a:tc>
              </a:tr>
              <a:tr h="370850">
                <a:tc gridSpan="3">
                  <a:txBody>
                    <a:bodyPr/>
                    <a:lstStyle/>
                    <a:p>
                      <a:pPr indent="0" lvl="0" marL="0" marR="0" rtl="0" algn="r">
                        <a:lnSpc>
                          <a:spcPct val="100000"/>
                        </a:lnSpc>
                        <a:spcBef>
                          <a:spcPts val="0"/>
                        </a:spcBef>
                        <a:spcAft>
                          <a:spcPts val="0"/>
                        </a:spcAft>
                        <a:buClr>
                          <a:srgbClr val="000000"/>
                        </a:buClr>
                        <a:buSzPts val="1200"/>
                        <a:buFont typeface="Arial"/>
                        <a:buNone/>
                      </a:pPr>
                      <a:r>
                        <a:rPr b="1" lang="de-DE" sz="1200" u="none" cap="none" strike="noStrike"/>
                        <a:t>Gesamteinsparung Glas durch Leichtflaschen</a:t>
                      </a:r>
                      <a:endParaRPr sz="1400" u="none" cap="none" strike="noStrike"/>
                    </a:p>
                  </a:txBody>
                  <a:tcPr marT="45725" marB="45725" marR="91450" marL="91450"/>
                </a:tc>
                <a:tc hMerge="1"/>
                <a:tc hMerge="1"/>
                <a:tc>
                  <a:txBody>
                    <a:bodyPr/>
                    <a:lstStyle/>
                    <a:p>
                      <a:pPr indent="0" lvl="0" marL="0" marR="0" rtl="0" algn="r">
                        <a:lnSpc>
                          <a:spcPct val="100000"/>
                        </a:lnSpc>
                        <a:spcBef>
                          <a:spcPts val="0"/>
                        </a:spcBef>
                        <a:spcAft>
                          <a:spcPts val="0"/>
                        </a:spcAft>
                        <a:buClr>
                          <a:srgbClr val="000000"/>
                        </a:buClr>
                        <a:buSzPts val="1200"/>
                        <a:buFont typeface="Arial"/>
                        <a:buNone/>
                      </a:pPr>
                      <a:r>
                        <a:t/>
                      </a:r>
                      <a:endParaRPr b="1" sz="12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200"/>
                        <a:buFont typeface="Arial"/>
                        <a:buNone/>
                      </a:pPr>
                      <a:r>
                        <a:t/>
                      </a:r>
                      <a:endParaRPr b="1" sz="12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200"/>
                        <a:buFont typeface="Arial"/>
                        <a:buNone/>
                      </a:pPr>
                      <a:r>
                        <a:t/>
                      </a:r>
                      <a:endParaRPr b="1" sz="12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200"/>
                        <a:buFont typeface="Arial"/>
                        <a:buNone/>
                      </a:pPr>
                      <a:r>
                        <a:t/>
                      </a:r>
                      <a:endParaRPr sz="1200" u="none" cap="none" strike="noStrike"/>
                    </a:p>
                  </a:txBody>
                  <a:tcPr marT="45725" marB="45725" marR="91450" marL="91450"/>
                </a:tc>
              </a:tr>
              <a:tr h="370850">
                <a:tc gridSpan="6">
                  <a:txBody>
                    <a:bodyPr/>
                    <a:lstStyle/>
                    <a:p>
                      <a:pPr indent="0" lvl="0" marL="0" marR="0" rtl="0" algn="r">
                        <a:lnSpc>
                          <a:spcPct val="100000"/>
                        </a:lnSpc>
                        <a:spcBef>
                          <a:spcPts val="0"/>
                        </a:spcBef>
                        <a:spcAft>
                          <a:spcPts val="0"/>
                        </a:spcAft>
                        <a:buClr>
                          <a:srgbClr val="000000"/>
                        </a:buClr>
                        <a:buSzPts val="1200"/>
                        <a:buFont typeface="Arial"/>
                        <a:buNone/>
                      </a:pPr>
                      <a:r>
                        <a:rPr b="1" lang="de-DE" sz="1200" u="none" cap="none" strike="noStrike"/>
                        <a:t>Gesamteinsparung THG durch Leichtflaschen</a:t>
                      </a:r>
                      <a:endParaRPr sz="1400" u="none" cap="none" strike="noStrike"/>
                    </a:p>
                  </a:txBody>
                  <a:tcPr marT="45725" marB="45725" marR="91450" marL="91450"/>
                </a:tc>
                <a:tc hMerge="1"/>
                <a:tc hMerge="1"/>
                <a:tc hMerge="1"/>
                <a:tc hMerge="1"/>
                <a:tc hMerge="1"/>
                <a:tc>
                  <a:txBody>
                    <a:bodyPr/>
                    <a:lstStyle/>
                    <a:p>
                      <a:pPr indent="0" lvl="0" marL="0" marR="0" rtl="0" algn="r">
                        <a:lnSpc>
                          <a:spcPct val="100000"/>
                        </a:lnSpc>
                        <a:spcBef>
                          <a:spcPts val="0"/>
                        </a:spcBef>
                        <a:spcAft>
                          <a:spcPts val="0"/>
                        </a:spcAft>
                        <a:buClr>
                          <a:srgbClr val="000000"/>
                        </a:buClr>
                        <a:buSzPts val="1200"/>
                        <a:buFont typeface="Arial"/>
                        <a:buNone/>
                      </a:pPr>
                      <a:r>
                        <a:t/>
                      </a:r>
                      <a:endParaRPr b="1" sz="1200" u="none" cap="none" strike="noStrike"/>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26" name="Google Shape;126;p4"/>
          <p:cNvSpPr txBox="1"/>
          <p:nvPr>
            <p:ph type="title"/>
          </p:nvPr>
        </p:nvSpPr>
        <p:spPr>
          <a:xfrm>
            <a:off x="360000" y="180000"/>
            <a:ext cx="8784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Nachhaltigkeit in der Brennerei:</a:t>
            </a:r>
            <a:br>
              <a:rPr lang="de-DE"/>
            </a:br>
            <a:r>
              <a:rPr lang="de-DE"/>
              <a:t>CO</a:t>
            </a:r>
            <a:r>
              <a:rPr baseline="-25000" lang="de-DE"/>
              <a:t>2</a:t>
            </a:r>
            <a:r>
              <a:rPr lang="de-DE"/>
              <a:t>-Fußabdruck von Einweg-Glasflaschen</a:t>
            </a:r>
            <a:endParaRPr/>
          </a:p>
        </p:txBody>
      </p:sp>
      <p:sp>
        <p:nvSpPr>
          <p:cNvPr id="127" name="Google Shape;127;p4"/>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28" name="Google Shape;128;p4"/>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Quelle: Ifeu 2012, Ponstein 2021</a:t>
            </a:r>
            <a:endParaRPr/>
          </a:p>
        </p:txBody>
      </p:sp>
      <p:sp>
        <p:nvSpPr>
          <p:cNvPr id="129" name="Google Shape;129;p4"/>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graphicFrame>
        <p:nvGraphicFramePr>
          <p:cNvPr id="130" name="Google Shape;130;p4"/>
          <p:cNvGraphicFramePr/>
          <p:nvPr/>
        </p:nvGraphicFramePr>
        <p:xfrm>
          <a:off x="224465" y="1680038"/>
          <a:ext cx="3000000" cy="3000000"/>
        </p:xfrm>
        <a:graphic>
          <a:graphicData uri="http://schemas.openxmlformats.org/drawingml/2006/table">
            <a:tbl>
              <a:tblPr bandRow="1" firstRow="1">
                <a:noFill/>
                <a:tableStyleId>{96E25837-6953-4B19-B564-C6E92F09C2EB}</a:tableStyleId>
              </a:tblPr>
              <a:tblGrid>
                <a:gridCol w="1565225"/>
                <a:gridCol w="782025"/>
                <a:gridCol w="1173625"/>
                <a:gridCol w="1173625"/>
                <a:gridCol w="567425"/>
                <a:gridCol w="1502975"/>
                <a:gridCol w="1450450"/>
              </a:tblGrid>
              <a:tr h="370850">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tc>
                <a:tc gridSpan="3">
                  <a:txBody>
                    <a:bodyPr/>
                    <a:lstStyle/>
                    <a:p>
                      <a:pPr indent="0" lvl="0" marL="0" marR="0" rtl="0" algn="l">
                        <a:lnSpc>
                          <a:spcPct val="100000"/>
                        </a:lnSpc>
                        <a:spcBef>
                          <a:spcPts val="0"/>
                        </a:spcBef>
                        <a:spcAft>
                          <a:spcPts val="0"/>
                        </a:spcAft>
                        <a:buClr>
                          <a:srgbClr val="000000"/>
                        </a:buClr>
                        <a:buSzPts val="1400"/>
                        <a:buFont typeface="Arial"/>
                        <a:buNone/>
                      </a:pPr>
                      <a:r>
                        <a:rPr lang="de-DE" sz="1400" u="none" cap="none" strike="noStrike"/>
                        <a:t>Gewicht Glas-Verpackung</a:t>
                      </a:r>
                      <a:endParaRPr sz="1400" u="none" cap="none" strike="noStrike"/>
                    </a:p>
                  </a:txBody>
                  <a:tcPr marT="45725" marB="45725" marR="91450" marL="91450"/>
                </a:tc>
                <a:tc hMerge="1"/>
                <a:tc hMerge="1"/>
                <a:tc gridSpan="3">
                  <a:txBody>
                    <a:bodyPr/>
                    <a:lstStyle/>
                    <a:p>
                      <a:pPr indent="0" lvl="0" marL="0" marR="0" rtl="0" algn="r">
                        <a:lnSpc>
                          <a:spcPct val="100000"/>
                        </a:lnSpc>
                        <a:spcBef>
                          <a:spcPts val="0"/>
                        </a:spcBef>
                        <a:spcAft>
                          <a:spcPts val="0"/>
                        </a:spcAft>
                        <a:buClr>
                          <a:srgbClr val="000000"/>
                        </a:buClr>
                        <a:buSzPts val="1400"/>
                        <a:buFont typeface="Arial"/>
                        <a:buNone/>
                      </a:pPr>
                      <a:r>
                        <a:rPr lang="de-DE" sz="1400" u="none" cap="none" strike="noStrike"/>
                        <a:t>THG </a:t>
                      </a:r>
                      <a:r>
                        <a:rPr b="0" i="0" lang="de-DE" sz="1400" u="none" cap="none" strike="noStrike">
                          <a:solidFill>
                            <a:srgbClr val="000000"/>
                          </a:solidFill>
                          <a:latin typeface="Calibri"/>
                          <a:ea typeface="Calibri"/>
                          <a:cs typeface="Calibri"/>
                          <a:sym typeface="Calibri"/>
                        </a:rPr>
                        <a:t>(1 kg Glas ≙ 0,75 kg CO</a:t>
                      </a:r>
                      <a:r>
                        <a:rPr b="0" baseline="-25000" i="0" lang="de-DE" sz="1400" u="none" cap="none" strike="noStrike">
                          <a:solidFill>
                            <a:srgbClr val="000000"/>
                          </a:solidFill>
                          <a:latin typeface="Calibri"/>
                          <a:ea typeface="Calibri"/>
                          <a:cs typeface="Calibri"/>
                          <a:sym typeface="Calibri"/>
                        </a:rPr>
                        <a:t>2</a:t>
                      </a:r>
                      <a:r>
                        <a:rPr b="0" i="0" lang="de-DE" sz="1400" u="none" cap="none" strike="noStrike">
                          <a:solidFill>
                            <a:srgbClr val="000000"/>
                          </a:solidFill>
                          <a:latin typeface="Calibri"/>
                          <a:ea typeface="Calibri"/>
                          <a:cs typeface="Calibri"/>
                          <a:sym typeface="Calibri"/>
                        </a:rPr>
                        <a:t>-Äq)</a:t>
                      </a:r>
                      <a:endParaRPr sz="1400" u="none" cap="none" strike="noStrike"/>
                    </a:p>
                  </a:txBody>
                  <a:tcPr marT="45725" marB="45725" marR="91450" marL="91450"/>
                </a:tc>
                <a:tc hMerge="1"/>
                <a:tc hMerge="1"/>
              </a:tr>
              <a:tr h="370850">
                <a:tc>
                  <a:txBody>
                    <a:bodyPr/>
                    <a:lstStyle/>
                    <a:p>
                      <a:pPr indent="0" lvl="0" marL="0" marR="0" rtl="0" algn="ctr">
                        <a:lnSpc>
                          <a:spcPct val="100000"/>
                        </a:lnSpc>
                        <a:spcBef>
                          <a:spcPts val="0"/>
                        </a:spcBef>
                        <a:spcAft>
                          <a:spcPts val="0"/>
                        </a:spcAft>
                        <a:buClr>
                          <a:srgbClr val="000000"/>
                        </a:buClr>
                        <a:buSzPts val="1200"/>
                        <a:buFont typeface="Arial"/>
                        <a:buNone/>
                      </a:pPr>
                      <a:r>
                        <a:rPr b="1" lang="de-DE" sz="1200" u="none" cap="none" strike="noStrike"/>
                        <a:t>Glasflasche in l</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Gewicht Flasche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Anzahl</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lang="de-DE" sz="1200" u="none" cap="none" strike="noStrike"/>
                        <a:t>Gewicht in 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THG</a:t>
                      </a:r>
                      <a:r>
                        <a:rPr b="0" i="0" lang="de-DE" sz="1200" u="none" cap="none" strike="noStrike">
                          <a:solidFill>
                            <a:srgbClr val="000000"/>
                          </a:solidFill>
                          <a:latin typeface="Calibri"/>
                          <a:ea typeface="Calibri"/>
                          <a:cs typeface="Calibri"/>
                          <a:sym typeface="Calibri"/>
                        </a:rPr>
                        <a:t> in kg pro Flasche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Gesamt-THG</a:t>
                      </a:r>
                      <a:r>
                        <a:rPr b="0" i="0" lang="de-DE" sz="1200" u="none" cap="none" strike="noStrike">
                          <a:solidFill>
                            <a:srgbClr val="000000"/>
                          </a:solidFill>
                          <a:latin typeface="Calibri"/>
                          <a:ea typeface="Calibri"/>
                          <a:cs typeface="Calibri"/>
                          <a:sym typeface="Calibri"/>
                        </a:rPr>
                        <a:t> in t</a:t>
                      </a:r>
                      <a:endParaRPr sz="1400" u="none" cap="none" strike="noStrike"/>
                    </a:p>
                  </a:txBody>
                  <a:tcPr marT="45725" marB="45725" marR="91450" marL="91450"/>
                </a:tc>
              </a:tr>
              <a:tr h="370850">
                <a:tc>
                  <a:txBody>
                    <a:bodyPr/>
                    <a:lstStyle/>
                    <a:p>
                      <a:pPr indent="0" lvl="0" marL="0" marR="0" rtl="0" algn="ctr">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0,7</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650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10.000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6,50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0,488</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4,875</a:t>
                      </a:r>
                      <a:endParaRPr sz="1800" u="none" cap="none" strike="noStrike"/>
                    </a:p>
                  </a:txBody>
                  <a:tcPr marT="9525" marB="0" marR="9525" marL="9525" anchor="b"/>
                </a:tc>
              </a:tr>
              <a:tr h="370850">
                <a:tc>
                  <a:txBody>
                    <a:bodyPr/>
                    <a:lstStyle/>
                    <a:p>
                      <a:pPr indent="0" lvl="0" marL="0" marR="0" rtl="0" algn="ctr">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1</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650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5.000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3,25</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0,488</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2,438</a:t>
                      </a:r>
                      <a:endParaRPr sz="1800" u="none" cap="none" strike="noStrike"/>
                    </a:p>
                  </a:txBody>
                  <a:tcPr marT="9525" marB="0" marR="9525" marL="9525" anchor="b"/>
                </a:tc>
              </a:tr>
              <a:tr h="370850">
                <a:tc>
                  <a:txBody>
                    <a:bodyPr/>
                    <a:lstStyle/>
                    <a:p>
                      <a:pPr indent="0" lvl="0" marL="0" marR="0" rtl="0" algn="ctr">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0,7 l </a:t>
                      </a:r>
                      <a:endParaRPr/>
                    </a:p>
                    <a:p>
                      <a:pPr indent="0" lvl="0" marL="0" marR="0" rtl="0" algn="ctr">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(Leichtflasche)</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400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200"/>
                        <a:buFont typeface="Arial"/>
                        <a:buNone/>
                      </a:pPr>
                      <a:r>
                        <a:rPr b="0" i="0" lang="de-DE" sz="1600" u="none" cap="none" strike="noStrike">
                          <a:solidFill>
                            <a:srgbClr val="000000"/>
                          </a:solidFill>
                          <a:latin typeface="Calibri"/>
                          <a:ea typeface="Calibri"/>
                          <a:cs typeface="Calibri"/>
                          <a:sym typeface="Calibri"/>
                        </a:rPr>
                        <a:t>10.000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4,00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0,300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3,000</a:t>
                      </a:r>
                      <a:endParaRPr sz="1800" u="none" cap="none" strike="noStrike"/>
                    </a:p>
                  </a:txBody>
                  <a:tcPr marT="9525" marB="0" marR="9525" marL="9525" anchor="b"/>
                </a:tc>
              </a:tr>
              <a:tr h="370850">
                <a:tc>
                  <a:txBody>
                    <a:bodyPr/>
                    <a:lstStyle/>
                    <a:p>
                      <a:pPr indent="0" lvl="0" marL="0" marR="0" rtl="0" algn="ctr">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1 l </a:t>
                      </a:r>
                      <a:endParaRPr/>
                    </a:p>
                    <a:p>
                      <a:pPr indent="0" lvl="0" marL="0" marR="0" rtl="0" algn="ctr">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Calibri"/>
                          <a:ea typeface="Calibri"/>
                          <a:cs typeface="Calibri"/>
                          <a:sym typeface="Calibri"/>
                        </a:rPr>
                        <a:t>(Leichtflasche)</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500  g</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5.000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2,50</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0,375</a:t>
                      </a:r>
                      <a:endParaRPr sz="18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Calibri"/>
                          <a:ea typeface="Calibri"/>
                          <a:cs typeface="Calibri"/>
                          <a:sym typeface="Calibri"/>
                        </a:rPr>
                        <a:t>1,875</a:t>
                      </a:r>
                      <a:endParaRPr sz="1800" u="none" cap="none" strike="noStrike"/>
                    </a:p>
                  </a:txBody>
                  <a:tcPr marT="9525" marB="0" marR="9525" marL="9525" anchor="b"/>
                </a:tc>
              </a:tr>
              <a:tr h="370850">
                <a:tc>
                  <a:txBody>
                    <a:bodyPr/>
                    <a:lstStyle/>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txBody>
                  <a:tcPr marT="9525" marB="0" marR="9525" marL="9525" anchor="b"/>
                </a:tc>
              </a:tr>
              <a:tr h="370850">
                <a:tc gridSpan="3">
                  <a:txBody>
                    <a:bodyPr/>
                    <a:lstStyle/>
                    <a:p>
                      <a:pPr indent="0" lvl="0" marL="0" marR="0" rtl="0" algn="r">
                        <a:lnSpc>
                          <a:spcPct val="100000"/>
                        </a:lnSpc>
                        <a:spcBef>
                          <a:spcPts val="0"/>
                        </a:spcBef>
                        <a:spcAft>
                          <a:spcPts val="0"/>
                        </a:spcAft>
                        <a:buClr>
                          <a:srgbClr val="000000"/>
                        </a:buClr>
                        <a:buSzPts val="1200"/>
                        <a:buFont typeface="Arial"/>
                        <a:buNone/>
                      </a:pPr>
                      <a:r>
                        <a:rPr b="1" lang="de-DE" sz="1200" u="none" cap="none" strike="noStrike"/>
                        <a:t>Gesamteinsparung Glas durch Leichtflaschen</a:t>
                      </a:r>
                      <a:endParaRPr sz="1400" u="none" cap="none" strike="noStrike"/>
                    </a:p>
                  </a:txBody>
                  <a:tcPr marT="45725" marB="45725" marR="91450" marL="91450"/>
                </a:tc>
                <a:tc hMerge="1"/>
                <a:tc hMerge="1"/>
                <a:tc>
                  <a:txBody>
                    <a:bodyPr/>
                    <a:lstStyle/>
                    <a:p>
                      <a:pPr indent="0" lvl="0" marL="0" marR="0" rtl="0" algn="r">
                        <a:lnSpc>
                          <a:spcPct val="100000"/>
                        </a:lnSpc>
                        <a:spcBef>
                          <a:spcPts val="0"/>
                        </a:spcBef>
                        <a:spcAft>
                          <a:spcPts val="0"/>
                        </a:spcAft>
                        <a:buClr>
                          <a:srgbClr val="000000"/>
                        </a:buClr>
                        <a:buSzPts val="1200"/>
                        <a:buFont typeface="Arial"/>
                        <a:buNone/>
                      </a:pPr>
                      <a:r>
                        <a:rPr b="1" lang="de-DE" sz="1200" u="none" cap="none" strike="noStrike"/>
                        <a:t>3,25</a:t>
                      </a:r>
                      <a:endParaRPr sz="14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200"/>
                        <a:buFont typeface="Arial"/>
                        <a:buNone/>
                      </a:pPr>
                      <a:r>
                        <a:t/>
                      </a:r>
                      <a:endParaRPr b="1" sz="12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200"/>
                        <a:buFont typeface="Arial"/>
                        <a:buNone/>
                      </a:pPr>
                      <a:r>
                        <a:t/>
                      </a:r>
                      <a:endParaRPr b="1" sz="12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200"/>
                        <a:buFont typeface="Arial"/>
                        <a:buNone/>
                      </a:pPr>
                      <a:r>
                        <a:t/>
                      </a:r>
                      <a:endParaRPr sz="1200" u="none" cap="none" strike="noStrike"/>
                    </a:p>
                  </a:txBody>
                  <a:tcPr marT="45725" marB="45725" marR="91450" marL="91450"/>
                </a:tc>
              </a:tr>
              <a:tr h="370850">
                <a:tc gridSpan="6">
                  <a:txBody>
                    <a:bodyPr/>
                    <a:lstStyle/>
                    <a:p>
                      <a:pPr indent="0" lvl="0" marL="0" marR="0" rtl="0" algn="r">
                        <a:lnSpc>
                          <a:spcPct val="100000"/>
                        </a:lnSpc>
                        <a:spcBef>
                          <a:spcPts val="0"/>
                        </a:spcBef>
                        <a:spcAft>
                          <a:spcPts val="0"/>
                        </a:spcAft>
                        <a:buClr>
                          <a:srgbClr val="000000"/>
                        </a:buClr>
                        <a:buSzPts val="1200"/>
                        <a:buFont typeface="Arial"/>
                        <a:buNone/>
                      </a:pPr>
                      <a:r>
                        <a:rPr b="1" lang="de-DE" sz="1200" u="none" cap="none" strike="noStrike"/>
                        <a:t>Gesamteinsparung THG durch Leichtflaschen</a:t>
                      </a:r>
                      <a:endParaRPr sz="1400" u="none" cap="none" strike="noStrike"/>
                    </a:p>
                  </a:txBody>
                  <a:tcPr marT="45725" marB="45725" marR="91450" marL="91450"/>
                </a:tc>
                <a:tc hMerge="1"/>
                <a:tc hMerge="1"/>
                <a:tc hMerge="1"/>
                <a:tc hMerge="1"/>
                <a:tc hMerge="1"/>
                <a:tc>
                  <a:txBody>
                    <a:bodyPr/>
                    <a:lstStyle/>
                    <a:p>
                      <a:pPr indent="0" lvl="0" marL="0" marR="0" rtl="0" algn="r">
                        <a:lnSpc>
                          <a:spcPct val="100000"/>
                        </a:lnSpc>
                        <a:spcBef>
                          <a:spcPts val="0"/>
                        </a:spcBef>
                        <a:spcAft>
                          <a:spcPts val="0"/>
                        </a:spcAft>
                        <a:buClr>
                          <a:srgbClr val="000000"/>
                        </a:buClr>
                        <a:buSzPts val="1200"/>
                        <a:buFont typeface="Arial"/>
                        <a:buNone/>
                      </a:pPr>
                      <a:r>
                        <a:rPr b="1" lang="de-DE" sz="1200" u="none" cap="none" strike="noStrike"/>
                        <a:t>2,438</a:t>
                      </a:r>
                      <a:endParaRPr sz="1400" u="none" cap="none" strike="noStrike"/>
                    </a:p>
                  </a:txBody>
                  <a:tcPr marT="45725" marB="45725" marR="91450" marL="91450"/>
                </a:tc>
              </a:tr>
            </a:tbl>
          </a:graphicData>
        </a:graphic>
      </p:graphicFrame>
      <p:sp>
        <p:nvSpPr>
          <p:cNvPr id="131" name="Google Shape;131;p4"/>
          <p:cNvSpPr/>
          <p:nvPr/>
        </p:nvSpPr>
        <p:spPr>
          <a:xfrm>
            <a:off x="8732521" y="1569720"/>
            <a:ext cx="3147480" cy="443103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72000" spcFirstLastPara="1" rIns="72000" wrap="square" tIns="0">
            <a:noAutofit/>
          </a:bodyPr>
          <a:lstStyle/>
          <a:p>
            <a:pPr indent="0" lvl="0" marL="0" marR="0" rtl="0" algn="l">
              <a:lnSpc>
                <a:spcPct val="100000"/>
              </a:lnSpc>
              <a:spcBef>
                <a:spcPts val="0"/>
              </a:spcBef>
              <a:spcAft>
                <a:spcPts val="0"/>
              </a:spcAft>
              <a:buClr>
                <a:srgbClr val="000000"/>
              </a:buClr>
              <a:buSzPts val="1600"/>
              <a:buFont typeface="Arial"/>
              <a:buNone/>
            </a:pPr>
            <a:r>
              <a:rPr b="0" i="0" lang="de-DE" sz="1400" u="none" cap="none" strike="noStrike">
                <a:solidFill>
                  <a:srgbClr val="941651"/>
                </a:solidFill>
                <a:latin typeface="Arial"/>
                <a:ea typeface="Arial"/>
                <a:cs typeface="Arial"/>
                <a:sym typeface="Arial"/>
              </a:rPr>
              <a:t>Berechnen Sie die THG-Einsparung durch den Umstieg einer Brennerei auf Leichtglasflaschen: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400" u="none" cap="none" strike="noStrike">
              <a:solidFill>
                <a:srgbClr val="941651"/>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Wie hoch ist das Gewicht der Glas-Verpackung?</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Wie hoch sind die Treibhausgasemissionen (THG) der Glas-Verpackungen?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Welche Glasflaschen kommen in ihrem Betrieb zum Einsatz? Bestimmen Sie deren THG?</a:t>
            </a:r>
            <a:endParaRPr b="0" i="0" sz="1400" u="none" cap="none" strike="noStrike">
              <a:solidFill>
                <a:srgbClr val="941651"/>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400" u="none" cap="none" strike="noStrike">
                <a:solidFill>
                  <a:srgbClr val="941651"/>
                </a:solidFill>
                <a:latin typeface="Arial"/>
                <a:ea typeface="Arial"/>
                <a:cs typeface="Arial"/>
                <a:sym typeface="Arial"/>
              </a:rPr>
              <a:t>Wie viele THG ließen sich einsparen durch einen Umstieg auf Leichtglasflaschen?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38" name="Google Shape;138;p5"/>
          <p:cNvSpPr txBox="1"/>
          <p:nvPr>
            <p:ph type="title"/>
          </p:nvPr>
        </p:nvSpPr>
        <p:spPr>
          <a:xfrm>
            <a:off x="360000" y="180000"/>
            <a:ext cx="8784000" cy="1080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62500"/>
              <a:buNone/>
            </a:pPr>
            <a:r>
              <a:rPr lang="de-DE"/>
              <a:t>Nachhaltigkeit in der Brennerei:</a:t>
            </a:r>
            <a:br>
              <a:rPr lang="de-DE"/>
            </a:br>
            <a:r>
              <a:rPr lang="de-DE"/>
              <a:t>THG: Einsparpotential alternativer Verpackungen</a:t>
            </a:r>
            <a:endParaRPr/>
          </a:p>
        </p:txBody>
      </p:sp>
      <p:sp>
        <p:nvSpPr>
          <p:cNvPr id="139" name="Google Shape;139;p5"/>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40" name="Google Shape;140;p5"/>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Ifeu 2012, Ponstein 2021</a:t>
            </a:r>
            <a:endParaRPr/>
          </a:p>
        </p:txBody>
      </p:sp>
      <p:sp>
        <p:nvSpPr>
          <p:cNvPr id="141" name="Google Shape;141;p5"/>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42" name="Google Shape;142;p5"/>
          <p:cNvSpPr/>
          <p:nvPr/>
        </p:nvSpPr>
        <p:spPr>
          <a:xfrm>
            <a:off x="7678994" y="1661160"/>
            <a:ext cx="4201007" cy="433959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72000" spcFirstLastPara="1" rIns="72000" wrap="square" tIns="0">
            <a:noAutofit/>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rgbClr val="941651"/>
                </a:solidFill>
                <a:latin typeface="Arial"/>
                <a:ea typeface="Arial"/>
                <a:cs typeface="Arial"/>
                <a:sym typeface="Arial"/>
              </a:rPr>
              <a:t>Berechnen Sie die THG-Einsparung durch den Umstieg einer Brennerei auf Leichtglasflaschen, Mehrweg-Glasflaschen und Bag-in-Box-Verpackungen: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941651"/>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600" u="none" cap="none" strike="noStrike">
                <a:solidFill>
                  <a:srgbClr val="941651"/>
                </a:solidFill>
                <a:latin typeface="Arial"/>
                <a:ea typeface="Arial"/>
                <a:cs typeface="Arial"/>
                <a:sym typeface="Arial"/>
              </a:rPr>
              <a:t>Wie viele THG-Emissionen lassen sich im Verpackungsbereich im Beispiel einsparen?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600" u="none" cap="none" strike="noStrike">
                <a:solidFill>
                  <a:srgbClr val="941651"/>
                </a:solidFill>
                <a:latin typeface="Arial"/>
                <a:ea typeface="Arial"/>
                <a:cs typeface="Arial"/>
                <a:sym typeface="Arial"/>
              </a:rPr>
              <a:t>Diskutieren Sie im Klassenverband den Einsatz von Mehrwegsystemen für Glasflaschen und für Bag-in-Box-Systeme. Wo könnten diese sinnvoll eingesetzt werden?</a:t>
            </a:r>
            <a:endParaRPr b="0" i="0" sz="1600" u="none" cap="none" strike="noStrike">
              <a:solidFill>
                <a:srgbClr val="941651"/>
              </a:solidFill>
              <a:latin typeface="Arial"/>
              <a:ea typeface="Arial"/>
              <a:cs typeface="Arial"/>
              <a:sym typeface="Arial"/>
            </a:endParaRPr>
          </a:p>
        </p:txBody>
      </p:sp>
      <p:graphicFrame>
        <p:nvGraphicFramePr>
          <p:cNvPr id="143" name="Google Shape;143;p5"/>
          <p:cNvGraphicFramePr/>
          <p:nvPr/>
        </p:nvGraphicFramePr>
        <p:xfrm>
          <a:off x="224465" y="1911680"/>
          <a:ext cx="3000000" cy="3000000"/>
        </p:xfrm>
        <a:graphic>
          <a:graphicData uri="http://schemas.openxmlformats.org/drawingml/2006/table">
            <a:tbl>
              <a:tblPr bandRow="1" firstRow="1">
                <a:noFill/>
                <a:tableStyleId>{96E25837-6953-4B19-B564-C6E92F09C2EB}</a:tableStyleId>
              </a:tblPr>
              <a:tblGrid>
                <a:gridCol w="2063650"/>
                <a:gridCol w="1571750"/>
                <a:gridCol w="1753650"/>
                <a:gridCol w="1701900"/>
              </a:tblGrid>
              <a:tr h="377325">
                <a:tc>
                  <a:txBody>
                    <a:bodyPr/>
                    <a:lstStyle/>
                    <a:p>
                      <a:pPr indent="0" lvl="0" marL="0" marR="0" rtl="0" algn="l">
                        <a:lnSpc>
                          <a:spcPct val="100000"/>
                        </a:lnSpc>
                        <a:spcBef>
                          <a:spcPts val="0"/>
                        </a:spcBef>
                        <a:spcAft>
                          <a:spcPts val="0"/>
                        </a:spcAft>
                        <a:buClr>
                          <a:srgbClr val="000000"/>
                        </a:buClr>
                        <a:buSzPts val="1100"/>
                        <a:buFont typeface="Arial"/>
                        <a:buNone/>
                      </a:pPr>
                      <a:r>
                        <a:t/>
                      </a:r>
                      <a:endParaRPr b="1" sz="11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b="1" sz="1100" u="none" cap="none" strike="noStrike">
                        <a:latin typeface="Arial"/>
                        <a:ea typeface="Arial"/>
                        <a:cs typeface="Arial"/>
                        <a:sym typeface="Arial"/>
                      </a:endParaRPr>
                    </a:p>
                  </a:txBody>
                  <a:tcPr marT="45725" marB="45725" marR="91450" marL="91450"/>
                </a:tc>
                <a:tc gridSpan="2">
                  <a:txBody>
                    <a:bodyPr/>
                    <a:lstStyle/>
                    <a:p>
                      <a:pPr indent="0" lvl="0" marL="0" marR="0" rtl="0" algn="l">
                        <a:lnSpc>
                          <a:spcPct val="100000"/>
                        </a:lnSpc>
                        <a:spcBef>
                          <a:spcPts val="0"/>
                        </a:spcBef>
                        <a:spcAft>
                          <a:spcPts val="0"/>
                        </a:spcAft>
                        <a:buClr>
                          <a:srgbClr val="000000"/>
                        </a:buClr>
                        <a:buSzPts val="1100"/>
                        <a:buFont typeface="Arial"/>
                        <a:buNone/>
                      </a:pPr>
                      <a:r>
                        <a:rPr b="1" lang="de-DE" sz="1100" u="none" cap="none" strike="noStrike">
                          <a:latin typeface="Arial"/>
                          <a:ea typeface="Arial"/>
                          <a:cs typeface="Arial"/>
                          <a:sym typeface="Arial"/>
                        </a:rPr>
                        <a:t>THG-Einsparung durch Verpackungswechsel</a:t>
                      </a:r>
                      <a:endParaRPr sz="1400" u="none" cap="none" strike="noStrike"/>
                    </a:p>
                  </a:txBody>
                  <a:tcPr marT="50300" marB="50300" marR="91450" marL="91450"/>
                </a:tc>
                <a:tc hMerge="1"/>
              </a:tr>
              <a:tr h="377325">
                <a:tc>
                  <a:txBody>
                    <a:bodyPr/>
                    <a:lstStyle/>
                    <a:p>
                      <a:pPr indent="0" lvl="0" marL="0" marR="0" rtl="0" algn="l">
                        <a:lnSpc>
                          <a:spcPct val="100000"/>
                        </a:lnSpc>
                        <a:spcBef>
                          <a:spcPts val="0"/>
                        </a:spcBef>
                        <a:spcAft>
                          <a:spcPts val="0"/>
                        </a:spcAft>
                        <a:buClr>
                          <a:srgbClr val="000000"/>
                        </a:buClr>
                        <a:buSzPts val="1100"/>
                        <a:buFont typeface="Arial"/>
                        <a:buNone/>
                      </a:pPr>
                      <a:r>
                        <a:rPr b="1" lang="de-DE" sz="1100" u="none" cap="none" strike="noStrike">
                          <a:latin typeface="Arial"/>
                          <a:ea typeface="Arial"/>
                          <a:cs typeface="Arial"/>
                          <a:sym typeface="Arial"/>
                        </a:rPr>
                        <a:t>Verpackung (0,75 l)</a:t>
                      </a:r>
                      <a:endParaRPr sz="14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THG</a:t>
                      </a:r>
                      <a:r>
                        <a:rPr b="0" i="0" lang="de-DE" sz="1100" u="none" cap="none" strike="noStrike">
                          <a:solidFill>
                            <a:srgbClr val="000000"/>
                          </a:solidFill>
                          <a:latin typeface="Arial"/>
                          <a:ea typeface="Arial"/>
                          <a:cs typeface="Arial"/>
                          <a:sym typeface="Arial"/>
                        </a:rPr>
                        <a:t> </a:t>
                      </a:r>
                      <a:r>
                        <a:rPr b="1" i="0" lang="de-DE" sz="1100" u="none" cap="none" strike="noStrike">
                          <a:solidFill>
                            <a:srgbClr val="000000"/>
                          </a:solidFill>
                          <a:latin typeface="Arial"/>
                          <a:ea typeface="Arial"/>
                          <a:cs typeface="Arial"/>
                          <a:sym typeface="Arial"/>
                        </a:rPr>
                        <a:t>in kg CO</a:t>
                      </a:r>
                      <a:r>
                        <a:rPr b="1" baseline="-25000" i="0" lang="de-DE" sz="1100" u="none" cap="none" strike="noStrike">
                          <a:solidFill>
                            <a:srgbClr val="000000"/>
                          </a:solidFill>
                          <a:latin typeface="Arial"/>
                          <a:ea typeface="Arial"/>
                          <a:cs typeface="Arial"/>
                          <a:sym typeface="Arial"/>
                        </a:rPr>
                        <a:t>2</a:t>
                      </a:r>
                      <a:r>
                        <a:rPr b="1" i="0" lang="de-DE" sz="1100" u="none" cap="none" strike="noStrike">
                          <a:solidFill>
                            <a:srgbClr val="000000"/>
                          </a:solidFill>
                          <a:latin typeface="Arial"/>
                          <a:ea typeface="Arial"/>
                          <a:cs typeface="Arial"/>
                          <a:sym typeface="Arial"/>
                        </a:rPr>
                        <a:t>-Äq </a:t>
                      </a:r>
                      <a:endParaRPr b="1" sz="1100" u="none" cap="none" strike="noStrike">
                        <a:latin typeface="Arial"/>
                        <a:ea typeface="Arial"/>
                        <a:cs typeface="Arial"/>
                        <a:sym typeface="Arial"/>
                      </a:endParaRPr>
                    </a:p>
                  </a:txBody>
                  <a:tcPr marT="45725" marB="45725" marR="91450" marL="91450"/>
                </a:tc>
                <a:tc>
                  <a:txBody>
                    <a:bodyPr/>
                    <a:lstStyle/>
                    <a:p>
                      <a:pPr indent="0" lvl="0" marL="0" marR="0" rtl="0" algn="r">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in kg CO</a:t>
                      </a:r>
                      <a:r>
                        <a:rPr b="1" baseline="-25000" i="0" lang="de-DE" sz="1100" u="none" cap="none" strike="noStrike">
                          <a:solidFill>
                            <a:srgbClr val="000000"/>
                          </a:solidFill>
                          <a:latin typeface="Arial"/>
                          <a:ea typeface="Arial"/>
                          <a:cs typeface="Arial"/>
                          <a:sym typeface="Arial"/>
                        </a:rPr>
                        <a:t>2</a:t>
                      </a:r>
                      <a:r>
                        <a:rPr b="1" i="0" lang="de-DE" sz="1100" u="none" cap="none" strike="noStrike">
                          <a:solidFill>
                            <a:srgbClr val="000000"/>
                          </a:solidFill>
                          <a:latin typeface="Arial"/>
                          <a:ea typeface="Arial"/>
                          <a:cs typeface="Arial"/>
                          <a:sym typeface="Arial"/>
                        </a:rPr>
                        <a:t>-Äq</a:t>
                      </a:r>
                      <a:endParaRPr b="1" sz="1100" u="none" cap="none" strike="noStrike">
                        <a:latin typeface="Arial"/>
                        <a:ea typeface="Arial"/>
                        <a:cs typeface="Arial"/>
                        <a:sym typeface="Arial"/>
                      </a:endParaRPr>
                    </a:p>
                  </a:txBody>
                  <a:tcPr marT="45725" marB="45725" marR="91450" marL="91450"/>
                </a:tc>
                <a:tc>
                  <a:txBody>
                    <a:bodyPr/>
                    <a:lstStyle/>
                    <a:p>
                      <a:pPr indent="0" lvl="0" marL="0" marR="0" rtl="0" algn="r">
                        <a:lnSpc>
                          <a:spcPct val="100000"/>
                        </a:lnSpc>
                        <a:spcBef>
                          <a:spcPts val="0"/>
                        </a:spcBef>
                        <a:spcAft>
                          <a:spcPts val="0"/>
                        </a:spcAft>
                        <a:buClr>
                          <a:srgbClr val="000000"/>
                        </a:buClr>
                        <a:buSzPts val="1100"/>
                        <a:buFont typeface="Arial"/>
                        <a:buNone/>
                      </a:pPr>
                      <a:r>
                        <a:rPr b="1" lang="de-DE" sz="1100" u="none" cap="none" strike="noStrike">
                          <a:latin typeface="Arial"/>
                          <a:ea typeface="Arial"/>
                          <a:cs typeface="Arial"/>
                          <a:sym typeface="Arial"/>
                        </a:rPr>
                        <a:t>in Prozent</a:t>
                      </a:r>
                      <a:endParaRPr sz="1400" u="none" cap="none" strike="noStrike"/>
                    </a:p>
                  </a:txBody>
                  <a:tcPr marT="45725" marB="45725" marR="91450" marL="91450"/>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Einweg-Glasflasche 533 g</a:t>
                      </a:r>
                      <a:endParaRPr b="1" i="0" sz="11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0,390</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0,000</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a:t>
                      </a:r>
                      <a:endParaRPr sz="2000" u="none" cap="none" strike="noStrike"/>
                    </a:p>
                  </a:txBody>
                  <a:tcPr marT="9525" marB="0" marR="9525" marL="9525" anchor="b"/>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Einweg-Glasflasche 400 g</a:t>
                      </a:r>
                      <a:endParaRPr b="1" i="0" sz="11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0,297</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100"/>
                        <a:buFont typeface="Arial"/>
                        <a:buNone/>
                      </a:pPr>
                      <a:r>
                        <a:t/>
                      </a:r>
                      <a:endParaRPr b="0" i="0" sz="16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txBody>
                  <a:tcPr marT="9525" marB="0" marR="9525" marL="9525" anchor="b"/>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Mehrweg-Glasflasche 400 g</a:t>
                      </a:r>
                      <a:endParaRPr b="1" i="0" sz="11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0,074</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100"/>
                        <a:buFont typeface="Arial"/>
                        <a:buNone/>
                      </a:pPr>
                      <a:r>
                        <a:t/>
                      </a:r>
                      <a:endParaRPr b="0" i="0" sz="16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100"/>
                        <a:buFont typeface="Arial"/>
                        <a:buNone/>
                      </a:pPr>
                      <a:r>
                        <a:t/>
                      </a:r>
                      <a:endParaRPr b="0" i="0" sz="1600" u="none" cap="none" strike="noStrike">
                        <a:solidFill>
                          <a:srgbClr val="000000"/>
                        </a:solidFill>
                        <a:latin typeface="Arial"/>
                        <a:ea typeface="Arial"/>
                        <a:cs typeface="Arial"/>
                        <a:sym typeface="Arial"/>
                      </a:endParaRPr>
                    </a:p>
                  </a:txBody>
                  <a:tcPr marT="9525" marB="0" marR="9525" marL="9525" anchor="b"/>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Bag-in-Box</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0,052</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txBody>
                  <a:tcPr marT="9525" marB="0" marR="9525" marL="9525" anchor="b"/>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6"/>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50" name="Google Shape;150;p6"/>
          <p:cNvSpPr txBox="1"/>
          <p:nvPr>
            <p:ph type="title"/>
          </p:nvPr>
        </p:nvSpPr>
        <p:spPr>
          <a:xfrm>
            <a:off x="360000" y="180000"/>
            <a:ext cx="8784000" cy="1080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62500"/>
              <a:buNone/>
            </a:pPr>
            <a:r>
              <a:rPr lang="de-DE"/>
              <a:t>Nachhaltigkeit in der Brennerei:</a:t>
            </a:r>
            <a:br>
              <a:rPr lang="de-DE"/>
            </a:br>
            <a:r>
              <a:rPr lang="de-DE"/>
              <a:t>THG: Einsparpotential alternativer Verpackungen</a:t>
            </a:r>
            <a:endParaRPr/>
          </a:p>
        </p:txBody>
      </p:sp>
      <p:sp>
        <p:nvSpPr>
          <p:cNvPr id="151" name="Google Shape;151;p6"/>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52" name="Google Shape;152;p6"/>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Quelle: Ifeu 2012, Ponstein 2021</a:t>
            </a:r>
            <a:endParaRPr/>
          </a:p>
        </p:txBody>
      </p:sp>
      <p:sp>
        <p:nvSpPr>
          <p:cNvPr id="153" name="Google Shape;153;p6"/>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graphicFrame>
        <p:nvGraphicFramePr>
          <p:cNvPr id="154" name="Google Shape;154;p6"/>
          <p:cNvGraphicFramePr/>
          <p:nvPr/>
        </p:nvGraphicFramePr>
        <p:xfrm>
          <a:off x="224465" y="1911680"/>
          <a:ext cx="3000000" cy="3000000"/>
        </p:xfrm>
        <a:graphic>
          <a:graphicData uri="http://schemas.openxmlformats.org/drawingml/2006/table">
            <a:tbl>
              <a:tblPr bandRow="1" firstRow="1">
                <a:noFill/>
                <a:tableStyleId>{96E25837-6953-4B19-B564-C6E92F09C2EB}</a:tableStyleId>
              </a:tblPr>
              <a:tblGrid>
                <a:gridCol w="2063650"/>
                <a:gridCol w="1571750"/>
                <a:gridCol w="1753650"/>
                <a:gridCol w="1701900"/>
              </a:tblGrid>
              <a:tr h="377325">
                <a:tc>
                  <a:txBody>
                    <a:bodyPr/>
                    <a:lstStyle/>
                    <a:p>
                      <a:pPr indent="0" lvl="0" marL="0" marR="0" rtl="0" algn="l">
                        <a:lnSpc>
                          <a:spcPct val="100000"/>
                        </a:lnSpc>
                        <a:spcBef>
                          <a:spcPts val="0"/>
                        </a:spcBef>
                        <a:spcAft>
                          <a:spcPts val="0"/>
                        </a:spcAft>
                        <a:buClr>
                          <a:srgbClr val="000000"/>
                        </a:buClr>
                        <a:buSzPts val="1100"/>
                        <a:buFont typeface="Arial"/>
                        <a:buNone/>
                      </a:pPr>
                      <a:r>
                        <a:t/>
                      </a:r>
                      <a:endParaRPr b="1" sz="11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b="1" sz="1100" u="none" cap="none" strike="noStrike">
                        <a:latin typeface="Arial"/>
                        <a:ea typeface="Arial"/>
                        <a:cs typeface="Arial"/>
                        <a:sym typeface="Arial"/>
                      </a:endParaRPr>
                    </a:p>
                  </a:txBody>
                  <a:tcPr marT="45725" marB="45725" marR="91450" marL="91450"/>
                </a:tc>
                <a:tc gridSpan="2">
                  <a:txBody>
                    <a:bodyPr/>
                    <a:lstStyle/>
                    <a:p>
                      <a:pPr indent="0" lvl="0" marL="0" marR="0" rtl="0" algn="l">
                        <a:lnSpc>
                          <a:spcPct val="100000"/>
                        </a:lnSpc>
                        <a:spcBef>
                          <a:spcPts val="0"/>
                        </a:spcBef>
                        <a:spcAft>
                          <a:spcPts val="0"/>
                        </a:spcAft>
                        <a:buClr>
                          <a:srgbClr val="000000"/>
                        </a:buClr>
                        <a:buSzPts val="1100"/>
                        <a:buFont typeface="Arial"/>
                        <a:buNone/>
                      </a:pPr>
                      <a:r>
                        <a:rPr b="1" lang="de-DE" sz="1100" u="none" cap="none" strike="noStrike">
                          <a:latin typeface="Arial"/>
                          <a:ea typeface="Arial"/>
                          <a:cs typeface="Arial"/>
                          <a:sym typeface="Arial"/>
                        </a:rPr>
                        <a:t>THG-Einsparung durch Verpackungswechsel</a:t>
                      </a:r>
                      <a:endParaRPr sz="1400" u="none" cap="none" strike="noStrike"/>
                    </a:p>
                  </a:txBody>
                  <a:tcPr marT="50300" marB="50300" marR="91450" marL="91450"/>
                </a:tc>
                <a:tc hMerge="1"/>
              </a:tr>
              <a:tr h="377325">
                <a:tc>
                  <a:txBody>
                    <a:bodyPr/>
                    <a:lstStyle/>
                    <a:p>
                      <a:pPr indent="0" lvl="0" marL="0" marR="0" rtl="0" algn="l">
                        <a:lnSpc>
                          <a:spcPct val="100000"/>
                        </a:lnSpc>
                        <a:spcBef>
                          <a:spcPts val="0"/>
                        </a:spcBef>
                        <a:spcAft>
                          <a:spcPts val="0"/>
                        </a:spcAft>
                        <a:buClr>
                          <a:srgbClr val="000000"/>
                        </a:buClr>
                        <a:buSzPts val="1100"/>
                        <a:buFont typeface="Arial"/>
                        <a:buNone/>
                      </a:pPr>
                      <a:r>
                        <a:rPr b="1" lang="de-DE" sz="1100" u="none" cap="none" strike="noStrike">
                          <a:latin typeface="Arial"/>
                          <a:ea typeface="Arial"/>
                          <a:cs typeface="Arial"/>
                          <a:sym typeface="Arial"/>
                        </a:rPr>
                        <a:t>Verpackung (0,75 l)</a:t>
                      </a:r>
                      <a:endParaRPr sz="1400" u="none" cap="none" strike="noStrike"/>
                    </a:p>
                  </a:txBody>
                  <a:tcPr marT="45725" marB="45725" marR="91450" marL="91450"/>
                </a:tc>
                <a:tc>
                  <a:txBody>
                    <a:bodyPr/>
                    <a:lstStyle/>
                    <a:p>
                      <a:pPr indent="0" lvl="0" marL="0" marR="0" rtl="0" algn="r">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THG</a:t>
                      </a:r>
                      <a:r>
                        <a:rPr b="0" i="0" lang="de-DE" sz="1100" u="none" cap="none" strike="noStrike">
                          <a:solidFill>
                            <a:srgbClr val="000000"/>
                          </a:solidFill>
                          <a:latin typeface="Arial"/>
                          <a:ea typeface="Arial"/>
                          <a:cs typeface="Arial"/>
                          <a:sym typeface="Arial"/>
                        </a:rPr>
                        <a:t> </a:t>
                      </a:r>
                      <a:r>
                        <a:rPr b="1" i="0" lang="de-DE" sz="1100" u="none" cap="none" strike="noStrike">
                          <a:solidFill>
                            <a:srgbClr val="000000"/>
                          </a:solidFill>
                          <a:latin typeface="Arial"/>
                          <a:ea typeface="Arial"/>
                          <a:cs typeface="Arial"/>
                          <a:sym typeface="Arial"/>
                        </a:rPr>
                        <a:t>in kg CO</a:t>
                      </a:r>
                      <a:r>
                        <a:rPr b="1" baseline="-25000" i="0" lang="de-DE" sz="1100" u="none" cap="none" strike="noStrike">
                          <a:solidFill>
                            <a:srgbClr val="000000"/>
                          </a:solidFill>
                          <a:latin typeface="Arial"/>
                          <a:ea typeface="Arial"/>
                          <a:cs typeface="Arial"/>
                          <a:sym typeface="Arial"/>
                        </a:rPr>
                        <a:t>2</a:t>
                      </a:r>
                      <a:r>
                        <a:rPr b="1" i="0" lang="de-DE" sz="1100" u="none" cap="none" strike="noStrike">
                          <a:solidFill>
                            <a:srgbClr val="000000"/>
                          </a:solidFill>
                          <a:latin typeface="Arial"/>
                          <a:ea typeface="Arial"/>
                          <a:cs typeface="Arial"/>
                          <a:sym typeface="Arial"/>
                        </a:rPr>
                        <a:t>-Äq </a:t>
                      </a:r>
                      <a:endParaRPr b="1" sz="1100" u="none" cap="none" strike="noStrike">
                        <a:latin typeface="Arial"/>
                        <a:ea typeface="Arial"/>
                        <a:cs typeface="Arial"/>
                        <a:sym typeface="Arial"/>
                      </a:endParaRPr>
                    </a:p>
                  </a:txBody>
                  <a:tcPr marT="45725" marB="45725" marR="91450" marL="91450"/>
                </a:tc>
                <a:tc>
                  <a:txBody>
                    <a:bodyPr/>
                    <a:lstStyle/>
                    <a:p>
                      <a:pPr indent="0" lvl="0" marL="0" marR="0" rtl="0" algn="r">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in kg CO</a:t>
                      </a:r>
                      <a:r>
                        <a:rPr b="1" baseline="-25000" i="0" lang="de-DE" sz="1100" u="none" cap="none" strike="noStrike">
                          <a:solidFill>
                            <a:srgbClr val="000000"/>
                          </a:solidFill>
                          <a:latin typeface="Arial"/>
                          <a:ea typeface="Arial"/>
                          <a:cs typeface="Arial"/>
                          <a:sym typeface="Arial"/>
                        </a:rPr>
                        <a:t>2</a:t>
                      </a:r>
                      <a:r>
                        <a:rPr b="1" i="0" lang="de-DE" sz="1100" u="none" cap="none" strike="noStrike">
                          <a:solidFill>
                            <a:srgbClr val="000000"/>
                          </a:solidFill>
                          <a:latin typeface="Arial"/>
                          <a:ea typeface="Arial"/>
                          <a:cs typeface="Arial"/>
                          <a:sym typeface="Arial"/>
                        </a:rPr>
                        <a:t>-Äq </a:t>
                      </a:r>
                      <a:endParaRPr b="1" sz="1100" u="none" cap="none" strike="noStrike">
                        <a:latin typeface="Arial"/>
                        <a:ea typeface="Arial"/>
                        <a:cs typeface="Arial"/>
                        <a:sym typeface="Arial"/>
                      </a:endParaRPr>
                    </a:p>
                  </a:txBody>
                  <a:tcPr marT="45725" marB="45725" marR="91450" marL="91450"/>
                </a:tc>
                <a:tc>
                  <a:txBody>
                    <a:bodyPr/>
                    <a:lstStyle/>
                    <a:p>
                      <a:pPr indent="0" lvl="0" marL="0" marR="0" rtl="0" algn="r">
                        <a:lnSpc>
                          <a:spcPct val="100000"/>
                        </a:lnSpc>
                        <a:spcBef>
                          <a:spcPts val="0"/>
                        </a:spcBef>
                        <a:spcAft>
                          <a:spcPts val="0"/>
                        </a:spcAft>
                        <a:buClr>
                          <a:srgbClr val="000000"/>
                        </a:buClr>
                        <a:buSzPts val="1100"/>
                        <a:buFont typeface="Arial"/>
                        <a:buNone/>
                      </a:pPr>
                      <a:r>
                        <a:rPr b="1" lang="de-DE" sz="1100" u="none" cap="none" strike="noStrike">
                          <a:latin typeface="Arial"/>
                          <a:ea typeface="Arial"/>
                          <a:cs typeface="Arial"/>
                          <a:sym typeface="Arial"/>
                        </a:rPr>
                        <a:t>in Prozent</a:t>
                      </a:r>
                      <a:endParaRPr sz="1400" u="none" cap="none" strike="noStrike"/>
                    </a:p>
                  </a:txBody>
                  <a:tcPr marT="45725" marB="45725" marR="91450" marL="91450"/>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Einweg-Glasflasche 533 g</a:t>
                      </a:r>
                      <a:endParaRPr b="1" i="0" sz="11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0,390</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0,000</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a:t>
                      </a:r>
                      <a:endParaRPr sz="2000" u="none" cap="none" strike="noStrike"/>
                    </a:p>
                  </a:txBody>
                  <a:tcPr marT="9525" marB="0" marR="9525" marL="9525" anchor="b"/>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Einweg-Glasflasche 400 g</a:t>
                      </a:r>
                      <a:endParaRPr b="1" i="0" sz="11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0,297</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100"/>
                        <a:buFont typeface="Arial"/>
                        <a:buNone/>
                      </a:pPr>
                      <a:r>
                        <a:rPr b="0" i="0" lang="de-DE" sz="1600" u="none" cap="none" strike="noStrike">
                          <a:solidFill>
                            <a:srgbClr val="000000"/>
                          </a:solidFill>
                          <a:latin typeface="Arial"/>
                          <a:ea typeface="Arial"/>
                          <a:cs typeface="Arial"/>
                          <a:sym typeface="Arial"/>
                        </a:rPr>
                        <a:t>0,093</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24</a:t>
                      </a:r>
                      <a:endParaRPr sz="2000" u="none" cap="none" strike="noStrike"/>
                    </a:p>
                  </a:txBody>
                  <a:tcPr marT="9525" marB="0" marR="9525" marL="9525" anchor="b"/>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Mehrweg-Glasflasche 400 g</a:t>
                      </a:r>
                      <a:endParaRPr b="1" i="0" sz="1100" u="none" cap="none" strike="noStrike">
                        <a:solidFill>
                          <a:srgbClr val="000000"/>
                        </a:solidFill>
                        <a:latin typeface="Arial"/>
                        <a:ea typeface="Arial"/>
                        <a:cs typeface="Arial"/>
                        <a:sym typeface="Arial"/>
                      </a:endParaRPr>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0,074</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100"/>
                        <a:buFont typeface="Arial"/>
                        <a:buNone/>
                      </a:pPr>
                      <a:r>
                        <a:rPr b="0" i="0" lang="de-DE" sz="1600" u="none" cap="none" strike="noStrike">
                          <a:solidFill>
                            <a:srgbClr val="000000"/>
                          </a:solidFill>
                          <a:latin typeface="Arial"/>
                          <a:ea typeface="Arial"/>
                          <a:cs typeface="Arial"/>
                          <a:sym typeface="Arial"/>
                        </a:rPr>
                        <a:t>0,316</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100"/>
                        <a:buFont typeface="Arial"/>
                        <a:buNone/>
                      </a:pPr>
                      <a:r>
                        <a:rPr b="0" i="0" lang="de-DE" sz="1600" u="none" cap="none" strike="noStrike">
                          <a:solidFill>
                            <a:srgbClr val="000000"/>
                          </a:solidFill>
                          <a:latin typeface="Arial"/>
                          <a:ea typeface="Arial"/>
                          <a:cs typeface="Arial"/>
                          <a:sym typeface="Arial"/>
                        </a:rPr>
                        <a:t>81</a:t>
                      </a:r>
                      <a:endParaRPr sz="2000" u="none" cap="none" strike="noStrike"/>
                    </a:p>
                  </a:txBody>
                  <a:tcPr marT="9525" marB="0" marR="9525" marL="9525" anchor="b"/>
                </a:tc>
              </a:tr>
              <a:tr h="377325">
                <a:tc>
                  <a:txBody>
                    <a:bodyPr/>
                    <a:lstStyle/>
                    <a:p>
                      <a:pPr indent="0" lvl="0" marL="0" marR="0" rtl="0" algn="l">
                        <a:lnSpc>
                          <a:spcPct val="100000"/>
                        </a:lnSpc>
                        <a:spcBef>
                          <a:spcPts val="0"/>
                        </a:spcBef>
                        <a:spcAft>
                          <a:spcPts val="0"/>
                        </a:spcAft>
                        <a:buClr>
                          <a:srgbClr val="000000"/>
                        </a:buClr>
                        <a:buSzPts val="1100"/>
                        <a:buFont typeface="Arial"/>
                        <a:buNone/>
                      </a:pPr>
                      <a:r>
                        <a:rPr b="1" i="0" lang="de-DE" sz="1100" u="none" cap="none" strike="noStrike">
                          <a:solidFill>
                            <a:srgbClr val="000000"/>
                          </a:solidFill>
                          <a:latin typeface="Arial"/>
                          <a:ea typeface="Arial"/>
                          <a:cs typeface="Arial"/>
                          <a:sym typeface="Arial"/>
                        </a:rPr>
                        <a:t>Bag-in-Box</a:t>
                      </a:r>
                      <a:endParaRPr sz="14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0,052</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0,338</a:t>
                      </a:r>
                      <a:endParaRPr sz="2000" u="none" cap="none" strike="noStrike"/>
                    </a:p>
                  </a:txBody>
                  <a:tcPr marT="9525" marB="0" marR="9525" marL="9525" anchor="b"/>
                </a:tc>
                <a:tc>
                  <a:txBody>
                    <a:bodyPr/>
                    <a:lstStyle/>
                    <a:p>
                      <a:pPr indent="0" lvl="0" marL="0" marR="0" rtl="0" algn="ctr">
                        <a:lnSpc>
                          <a:spcPct val="100000"/>
                        </a:lnSpc>
                        <a:spcBef>
                          <a:spcPts val="0"/>
                        </a:spcBef>
                        <a:spcAft>
                          <a:spcPts val="0"/>
                        </a:spcAft>
                        <a:buClr>
                          <a:srgbClr val="000000"/>
                        </a:buClr>
                        <a:buSzPts val="1600"/>
                        <a:buFont typeface="Arial"/>
                        <a:buNone/>
                      </a:pPr>
                      <a:r>
                        <a:rPr b="0" i="0" lang="de-DE" sz="1600" u="none" cap="none" strike="noStrike">
                          <a:solidFill>
                            <a:srgbClr val="000000"/>
                          </a:solidFill>
                          <a:latin typeface="Arial"/>
                          <a:ea typeface="Arial"/>
                          <a:cs typeface="Arial"/>
                          <a:sym typeface="Arial"/>
                        </a:rPr>
                        <a:t>87</a:t>
                      </a:r>
                      <a:endParaRPr sz="2000" u="none" cap="none" strike="noStrike"/>
                    </a:p>
                  </a:txBody>
                  <a:tcPr marT="9525" marB="0" marR="9525" marL="9525" anchor="b"/>
                </a:tc>
              </a:tr>
            </a:tbl>
          </a:graphicData>
        </a:graphic>
      </p:graphicFrame>
      <p:sp>
        <p:nvSpPr>
          <p:cNvPr id="155" name="Google Shape;155;p6"/>
          <p:cNvSpPr/>
          <p:nvPr/>
        </p:nvSpPr>
        <p:spPr>
          <a:xfrm>
            <a:off x="7678994" y="1661160"/>
            <a:ext cx="4201007" cy="433959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72000" spcFirstLastPara="1" rIns="72000" wrap="square" tIns="0">
            <a:noAutofit/>
          </a:bodyPr>
          <a:lstStyle/>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rgbClr val="941651"/>
                </a:solidFill>
                <a:latin typeface="Arial"/>
                <a:ea typeface="Arial"/>
                <a:cs typeface="Arial"/>
                <a:sym typeface="Arial"/>
              </a:rPr>
              <a:t>Berechnen Sie die THG-Einsparung durch den Umstieg einer Brennerei auf Leichtglasflaschen, Mehrweg-Glasflaschen und Bag-in-Box-Verpackungen: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941651"/>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600" u="none" cap="none" strike="noStrike">
                <a:solidFill>
                  <a:srgbClr val="941651"/>
                </a:solidFill>
                <a:latin typeface="Arial"/>
                <a:ea typeface="Arial"/>
                <a:cs typeface="Arial"/>
                <a:sym typeface="Arial"/>
              </a:rPr>
              <a:t>Wie viele THG-Emissionen lassen sich im Verpackungsbereich im Beispiel einsparen?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600"/>
              <a:buFont typeface="Arial"/>
              <a:buAutoNum type="arabicPeriod"/>
            </a:pPr>
            <a:r>
              <a:rPr b="0" i="0" lang="de-DE" sz="1600" u="none" cap="none" strike="noStrike">
                <a:solidFill>
                  <a:srgbClr val="941651"/>
                </a:solidFill>
                <a:latin typeface="Arial"/>
                <a:ea typeface="Arial"/>
                <a:cs typeface="Arial"/>
                <a:sym typeface="Arial"/>
              </a:rPr>
              <a:t>Diskutieren Sie im Klassenverband den Einsatz von Mehrwegsystemen für Glasflaschen und für Bag-in-Box-Systeme. Wo könnten diese sinnvoll eingesetzt werden?</a:t>
            </a:r>
            <a:endParaRPr b="0" i="0" sz="1600" u="none" cap="none" strike="noStrike">
              <a:solidFill>
                <a:srgbClr val="94165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8"/>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62" name="Google Shape;162;p8"/>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Nachhaltigkeit in der Brennerei:</a:t>
            </a:r>
            <a:br>
              <a:rPr lang="de-DE"/>
            </a:br>
            <a:r>
              <a:rPr lang="de-DE"/>
              <a:t>CO</a:t>
            </a:r>
            <a:r>
              <a:rPr baseline="-25000" lang="de-DE"/>
              <a:t>2</a:t>
            </a:r>
            <a:r>
              <a:rPr lang="de-DE"/>
              <a:t>-Preis für Glasflaschen</a:t>
            </a:r>
            <a:endParaRPr/>
          </a:p>
        </p:txBody>
      </p:sp>
      <p:sp>
        <p:nvSpPr>
          <p:cNvPr id="163" name="Google Shape;163;p8"/>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64" name="Google Shape;164;p8"/>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Die Bundesregierung</a:t>
            </a:r>
            <a:endParaRPr/>
          </a:p>
        </p:txBody>
      </p:sp>
      <p:sp>
        <p:nvSpPr>
          <p:cNvPr id="165" name="Google Shape;165;p8"/>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66" name="Google Shape;166;p8"/>
          <p:cNvSpPr/>
          <p:nvPr/>
        </p:nvSpPr>
        <p:spPr>
          <a:xfrm>
            <a:off x="5267917" y="1575760"/>
            <a:ext cx="3476122" cy="2393329"/>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0" spcFirstLastPara="1" rIns="0" wrap="square" tIns="0">
            <a:noAutofit/>
          </a:bodyPr>
          <a:lstStyle/>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Recherchieren Sie den aktuellen CO</a:t>
            </a:r>
            <a:r>
              <a:rPr b="0" baseline="-25000" i="0" lang="de-DE" sz="1600" u="none" cap="none" strike="noStrike">
                <a:solidFill>
                  <a:srgbClr val="941651"/>
                </a:solidFill>
                <a:latin typeface="Arial"/>
                <a:ea typeface="Arial"/>
                <a:cs typeface="Arial"/>
                <a:sym typeface="Arial"/>
              </a:rPr>
              <a:t>2</a:t>
            </a:r>
            <a:r>
              <a:rPr b="0" i="0" lang="de-DE" sz="1600" u="none" cap="none" strike="noStrike">
                <a:solidFill>
                  <a:srgbClr val="941651"/>
                </a:solidFill>
                <a:latin typeface="Arial"/>
                <a:ea typeface="Arial"/>
                <a:cs typeface="Arial"/>
                <a:sym typeface="Arial"/>
              </a:rPr>
              <a:t>-Preis – auch CO</a:t>
            </a:r>
            <a:r>
              <a:rPr b="0" baseline="-25000" i="0" lang="de-DE" sz="1600" u="none" cap="none" strike="noStrike">
                <a:solidFill>
                  <a:srgbClr val="941651"/>
                </a:solidFill>
                <a:latin typeface="Arial"/>
                <a:ea typeface="Arial"/>
                <a:cs typeface="Arial"/>
                <a:sym typeface="Arial"/>
              </a:rPr>
              <a:t>2</a:t>
            </a:r>
            <a:r>
              <a:rPr b="0" i="0" lang="de-DE" sz="1600" u="none" cap="none" strike="noStrike">
                <a:solidFill>
                  <a:srgbClr val="941651"/>
                </a:solidFill>
                <a:latin typeface="Arial"/>
                <a:ea typeface="Arial"/>
                <a:cs typeface="Arial"/>
                <a:sym typeface="Arial"/>
              </a:rPr>
              <a:t>-Steuer oder CO2-Bepreisung.</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Bestimmen Sie den CO</a:t>
            </a:r>
            <a:r>
              <a:rPr b="0" baseline="-25000" i="0" lang="de-DE" sz="1600" u="none" cap="none" strike="noStrike">
                <a:solidFill>
                  <a:srgbClr val="941651"/>
                </a:solidFill>
                <a:latin typeface="Arial"/>
                <a:ea typeface="Arial"/>
                <a:cs typeface="Arial"/>
                <a:sym typeface="Arial"/>
              </a:rPr>
              <a:t>2</a:t>
            </a:r>
            <a:r>
              <a:rPr b="0" i="0" lang="de-DE" sz="1600" u="none" cap="none" strike="noStrike">
                <a:solidFill>
                  <a:srgbClr val="941651"/>
                </a:solidFill>
                <a:latin typeface="Arial"/>
                <a:ea typeface="Arial"/>
                <a:cs typeface="Arial"/>
                <a:sym typeface="Arial"/>
              </a:rPr>
              <a:t>-Preis für die in Folie 3 eingesparte Menge THG von 2,438 t CO</a:t>
            </a:r>
            <a:r>
              <a:rPr b="0" baseline="-25000" i="0" lang="de-DE" sz="1600" u="none" cap="none" strike="noStrike">
                <a:solidFill>
                  <a:srgbClr val="941651"/>
                </a:solidFill>
                <a:latin typeface="Arial"/>
                <a:ea typeface="Arial"/>
                <a:cs typeface="Arial"/>
                <a:sym typeface="Arial"/>
              </a:rPr>
              <a:t>2</a:t>
            </a:r>
            <a:r>
              <a:rPr b="0" i="0" lang="de-DE" sz="1600" u="none" cap="none" strike="noStrike">
                <a:solidFill>
                  <a:srgbClr val="941651"/>
                </a:solidFill>
                <a:latin typeface="Arial"/>
                <a:ea typeface="Arial"/>
                <a:cs typeface="Arial"/>
                <a:sym typeface="Arial"/>
              </a:rPr>
              <a:t>-Äq.</a:t>
            </a:r>
            <a:endParaRPr b="0" i="0" sz="1400" u="none" cap="none" strike="noStrike">
              <a:solidFill>
                <a:srgbClr val="000000"/>
              </a:solidFill>
              <a:latin typeface="Arial"/>
              <a:ea typeface="Arial"/>
              <a:cs typeface="Arial"/>
              <a:sym typeface="Arial"/>
            </a:endParaRPr>
          </a:p>
        </p:txBody>
      </p:sp>
      <p:pic>
        <p:nvPicPr>
          <p:cNvPr id="167" name="Google Shape;167;p8"/>
          <p:cNvPicPr preferRelativeResize="0"/>
          <p:nvPr/>
        </p:nvPicPr>
        <p:blipFill rotWithShape="1">
          <a:blip r:embed="rId3">
            <a:alphaModFix/>
          </a:blip>
          <a:srcRect b="0" l="0" r="0" t="0"/>
          <a:stretch/>
        </p:blipFill>
        <p:spPr>
          <a:xfrm>
            <a:off x="1265800" y="1493196"/>
            <a:ext cx="3132546" cy="4460132"/>
          </a:xfrm>
          <a:prstGeom prst="rect">
            <a:avLst/>
          </a:prstGeom>
          <a:noFill/>
          <a:ln>
            <a:noFill/>
          </a:ln>
        </p:spPr>
      </p:pic>
      <p:sp>
        <p:nvSpPr>
          <p:cNvPr id="168" name="Google Shape;168;p8"/>
          <p:cNvSpPr txBox="1"/>
          <p:nvPr/>
        </p:nvSpPr>
        <p:spPr>
          <a:xfrm>
            <a:off x="1516119" y="2217910"/>
            <a:ext cx="2857014"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de-DE" sz="2000" u="none" cap="none" strike="noStrike">
                <a:solidFill>
                  <a:srgbClr val="FF2F92"/>
                </a:solidFill>
                <a:latin typeface="Arial"/>
                <a:ea typeface="Arial"/>
                <a:cs typeface="Arial"/>
                <a:sym typeface="Arial"/>
              </a:rPr>
              <a:t>CO</a:t>
            </a:r>
            <a:r>
              <a:rPr b="1" baseline="-25000" i="0" lang="de-DE" sz="2000" u="none" cap="none" strike="noStrike">
                <a:solidFill>
                  <a:srgbClr val="FF2F92"/>
                </a:solidFill>
                <a:latin typeface="Arial"/>
                <a:ea typeface="Arial"/>
                <a:cs typeface="Arial"/>
                <a:sym typeface="Arial"/>
              </a:rPr>
              <a:t>2</a:t>
            </a:r>
            <a:r>
              <a:rPr b="1" i="0" lang="de-DE" sz="2000" u="none" cap="none" strike="noStrike">
                <a:solidFill>
                  <a:srgbClr val="FF2F92"/>
                </a:solidFill>
                <a:latin typeface="Arial"/>
                <a:ea typeface="Arial"/>
                <a:cs typeface="Arial"/>
                <a:sym typeface="Arial"/>
              </a:rPr>
              <a:t>-Preis-Rechner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0"/>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75" name="Google Shape;175;p1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Nachhaltigkeit in der Brennerei:</a:t>
            </a:r>
            <a:br>
              <a:rPr lang="de-DE"/>
            </a:br>
            <a:r>
              <a:rPr lang="de-DE"/>
              <a:t>DGE-Richtwerte zum Alkoholkonsum</a:t>
            </a:r>
            <a:endParaRPr/>
          </a:p>
        </p:txBody>
      </p:sp>
      <p:sp>
        <p:nvSpPr>
          <p:cNvPr id="176" name="Google Shape;176;p10"/>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77" name="Google Shape;177;p10"/>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DGE</a:t>
            </a:r>
            <a:endParaRPr/>
          </a:p>
        </p:txBody>
      </p:sp>
      <p:sp>
        <p:nvSpPr>
          <p:cNvPr id="178" name="Google Shape;178;p10"/>
          <p:cNvSpPr txBox="1"/>
          <p:nvPr>
            <p:ph idx="11" type="ftr"/>
          </p:nvPr>
        </p:nvSpPr>
        <p:spPr>
          <a:xfrm>
            <a:off x="708400" y="6254500"/>
            <a:ext cx="26424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79" name="Google Shape;179;p10"/>
          <p:cNvSpPr/>
          <p:nvPr/>
        </p:nvSpPr>
        <p:spPr>
          <a:xfrm>
            <a:off x="8533638" y="1498061"/>
            <a:ext cx="3369564" cy="2830100"/>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0" spcFirstLastPara="1" rIns="0" wrap="square" tIns="0">
            <a:noAutofit/>
          </a:bodyPr>
          <a:lstStyle/>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Entwerfen Sie einen Ablaufplan für eine Verkostung in ihrem Betrieb, bei der die DGE-Richtwerte möglichst eingehalten werden sollen.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Diskutieren Sie ihre Ideen im Klassenverbund.</a:t>
            </a:r>
            <a:endParaRPr b="0" i="0" sz="1400" u="none" cap="none" strike="noStrike">
              <a:solidFill>
                <a:srgbClr val="000000"/>
              </a:solidFill>
              <a:latin typeface="Arial"/>
              <a:ea typeface="Arial"/>
              <a:cs typeface="Arial"/>
              <a:sym typeface="Arial"/>
            </a:endParaRPr>
          </a:p>
        </p:txBody>
      </p:sp>
      <p:pic>
        <p:nvPicPr>
          <p:cNvPr id="180" name="Google Shape;180;p10"/>
          <p:cNvPicPr preferRelativeResize="0"/>
          <p:nvPr/>
        </p:nvPicPr>
        <p:blipFill rotWithShape="1">
          <a:blip r:embed="rId3">
            <a:alphaModFix/>
          </a:blip>
          <a:srcRect b="0" l="0" r="0" t="0"/>
          <a:stretch/>
        </p:blipFill>
        <p:spPr>
          <a:xfrm>
            <a:off x="1892683" y="1686767"/>
            <a:ext cx="2897654" cy="4567730"/>
          </a:xfrm>
          <a:prstGeom prst="rect">
            <a:avLst/>
          </a:prstGeom>
          <a:noFill/>
          <a:ln>
            <a:noFill/>
          </a:ln>
        </p:spPr>
      </p:pic>
      <p:pic>
        <p:nvPicPr>
          <p:cNvPr id="181" name="Google Shape;181;p10"/>
          <p:cNvPicPr preferRelativeResize="0"/>
          <p:nvPr/>
        </p:nvPicPr>
        <p:blipFill rotWithShape="1">
          <a:blip r:embed="rId4">
            <a:alphaModFix/>
          </a:blip>
          <a:srcRect b="0" l="0" r="0" t="0"/>
          <a:stretch/>
        </p:blipFill>
        <p:spPr>
          <a:xfrm>
            <a:off x="1336055" y="3336549"/>
            <a:ext cx="316960" cy="615275"/>
          </a:xfrm>
          <a:prstGeom prst="rect">
            <a:avLst/>
          </a:prstGeom>
          <a:noFill/>
          <a:ln>
            <a:noFill/>
          </a:ln>
        </p:spPr>
      </p:pic>
      <p:sp>
        <p:nvSpPr>
          <p:cNvPr id="182" name="Google Shape;182;p10"/>
          <p:cNvSpPr txBox="1"/>
          <p:nvPr/>
        </p:nvSpPr>
        <p:spPr>
          <a:xfrm>
            <a:off x="324936" y="1873370"/>
            <a:ext cx="1640051" cy="73862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de-DE" sz="1400" u="none" cap="none" strike="noStrike">
                <a:solidFill>
                  <a:srgbClr val="000000"/>
                </a:solidFill>
                <a:latin typeface="Arial"/>
                <a:ea typeface="Arial"/>
                <a:cs typeface="Arial"/>
                <a:sym typeface="Arial"/>
              </a:rPr>
              <a:t>20 g/Tag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de-DE" sz="1400" u="none" cap="none" strike="noStrike">
                <a:solidFill>
                  <a:srgbClr val="000000"/>
                </a:solidFill>
                <a:latin typeface="Arial"/>
                <a:ea typeface="Arial"/>
                <a:cs typeface="Arial"/>
                <a:sym typeface="Arial"/>
              </a:rPr>
              <a:t>≙</a:t>
            </a:r>
            <a:r>
              <a:rPr b="0" i="0" lang="de-DE" sz="1400" u="none" cap="none" strike="noStrike">
                <a:solidFill>
                  <a:srgbClr val="000000"/>
                </a:solidFill>
                <a:latin typeface="Arial"/>
                <a:ea typeface="Arial"/>
                <a:cs typeface="Arial"/>
                <a:sym typeface="Arial"/>
              </a:rPr>
              <a:t> 2 x 0,4 dl Spirituosen</a:t>
            </a:r>
            <a:endParaRPr b="0" i="0" sz="1400" u="none" cap="none" strike="noStrike">
              <a:solidFill>
                <a:srgbClr val="000000"/>
              </a:solidFill>
              <a:latin typeface="Arial"/>
              <a:ea typeface="Arial"/>
              <a:cs typeface="Arial"/>
              <a:sym typeface="Arial"/>
            </a:endParaRPr>
          </a:p>
        </p:txBody>
      </p:sp>
      <p:sp>
        <p:nvSpPr>
          <p:cNvPr id="183" name="Google Shape;183;p10"/>
          <p:cNvSpPr txBox="1"/>
          <p:nvPr/>
        </p:nvSpPr>
        <p:spPr>
          <a:xfrm>
            <a:off x="4770476" y="1873370"/>
            <a:ext cx="1640051" cy="73862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de-DE" sz="1400" u="none" cap="none" strike="noStrike">
                <a:solidFill>
                  <a:srgbClr val="000000"/>
                </a:solidFill>
                <a:latin typeface="Arial"/>
                <a:ea typeface="Arial"/>
                <a:cs typeface="Arial"/>
                <a:sym typeface="Arial"/>
              </a:rPr>
              <a:t>10 g/Tag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de-DE" sz="1400" u="none" cap="none" strike="noStrike">
                <a:solidFill>
                  <a:srgbClr val="000000"/>
                </a:solidFill>
                <a:latin typeface="Arial"/>
                <a:ea typeface="Arial"/>
                <a:cs typeface="Arial"/>
                <a:sym typeface="Arial"/>
              </a:rPr>
              <a:t>≙</a:t>
            </a:r>
            <a:r>
              <a:rPr b="0" i="0" lang="de-DE" sz="1400" u="none" cap="none" strike="noStrike">
                <a:solidFill>
                  <a:srgbClr val="000000"/>
                </a:solidFill>
                <a:latin typeface="Arial"/>
                <a:ea typeface="Arial"/>
                <a:cs typeface="Arial"/>
                <a:sym typeface="Arial"/>
              </a:rPr>
              <a:t> 1 x 0,4 dl Spirituosen</a:t>
            </a:r>
            <a:endParaRPr b="0" i="0" sz="1400" u="none" cap="none" strike="noStrike">
              <a:solidFill>
                <a:srgbClr val="000000"/>
              </a:solidFill>
              <a:latin typeface="Arial"/>
              <a:ea typeface="Arial"/>
              <a:cs typeface="Arial"/>
              <a:sym typeface="Arial"/>
            </a:endParaRPr>
          </a:p>
        </p:txBody>
      </p:sp>
      <p:pic>
        <p:nvPicPr>
          <p:cNvPr id="184" name="Google Shape;184;p10"/>
          <p:cNvPicPr preferRelativeResize="0"/>
          <p:nvPr/>
        </p:nvPicPr>
        <p:blipFill rotWithShape="1">
          <a:blip r:embed="rId4">
            <a:alphaModFix/>
          </a:blip>
          <a:srcRect b="0" l="0" r="0" t="0"/>
          <a:stretch/>
        </p:blipFill>
        <p:spPr>
          <a:xfrm>
            <a:off x="1005315" y="3336549"/>
            <a:ext cx="316960" cy="615275"/>
          </a:xfrm>
          <a:prstGeom prst="rect">
            <a:avLst/>
          </a:prstGeom>
          <a:noFill/>
          <a:ln>
            <a:noFill/>
          </a:ln>
        </p:spPr>
      </p:pic>
      <p:pic>
        <p:nvPicPr>
          <p:cNvPr id="185" name="Google Shape;185;p10"/>
          <p:cNvPicPr preferRelativeResize="0"/>
          <p:nvPr/>
        </p:nvPicPr>
        <p:blipFill rotWithShape="1">
          <a:blip r:embed="rId4">
            <a:alphaModFix/>
          </a:blip>
          <a:srcRect b="0" l="0" r="0" t="0"/>
          <a:stretch/>
        </p:blipFill>
        <p:spPr>
          <a:xfrm>
            <a:off x="4828285" y="3339031"/>
            <a:ext cx="316960" cy="6152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lang="de-DE"/>
              <a:t>‹#›</a:t>
            </a:fld>
            <a:endParaRPr/>
          </a:p>
        </p:txBody>
      </p:sp>
      <p:sp>
        <p:nvSpPr>
          <p:cNvPr id="192" name="Google Shape;192;p1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62500"/>
              <a:buNone/>
            </a:pPr>
            <a:r>
              <a:rPr lang="de-DE"/>
              <a:t>Nachhaltigkeit in der Brennerei:</a:t>
            </a:r>
            <a:br>
              <a:rPr lang="de-DE"/>
            </a:br>
            <a:r>
              <a:rPr lang="de-DE"/>
              <a:t>Bedeutung des Alkoholkonsums bei jungen Menschen</a:t>
            </a:r>
            <a:endParaRPr/>
          </a:p>
        </p:txBody>
      </p:sp>
      <p:sp>
        <p:nvSpPr>
          <p:cNvPr id="193" name="Google Shape;193;p1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SzPts val="1200"/>
              <a:buNone/>
            </a:pPr>
            <a:r>
              <a:rPr lang="de-DE"/>
              <a:t>Destillateurin/Destillateur </a:t>
            </a:r>
            <a:endParaRPr/>
          </a:p>
        </p:txBody>
      </p:sp>
      <p:sp>
        <p:nvSpPr>
          <p:cNvPr id="194" name="Google Shape;194;p1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36000" lvl="0" marL="36000" rtl="0" algn="l">
              <a:lnSpc>
                <a:spcPct val="110000"/>
              </a:lnSpc>
              <a:spcBef>
                <a:spcPts val="0"/>
              </a:spcBef>
              <a:spcAft>
                <a:spcPts val="0"/>
              </a:spcAft>
              <a:buClr>
                <a:srgbClr val="888888"/>
              </a:buClr>
              <a:buSzPts val="1200"/>
              <a:buNone/>
            </a:pPr>
            <a:r>
              <a:rPr lang="de-DE"/>
              <a:t>Quelle: Bundesgesundheitsblatt</a:t>
            </a:r>
            <a:endParaRPr/>
          </a:p>
        </p:txBody>
      </p:sp>
      <p:sp>
        <p:nvSpPr>
          <p:cNvPr id="195" name="Google Shape;195;p11"/>
          <p:cNvSpPr txBox="1"/>
          <p:nvPr>
            <p:ph idx="11" type="ftr"/>
          </p:nvPr>
        </p:nvSpPr>
        <p:spPr>
          <a:xfrm>
            <a:off x="708400" y="6254500"/>
            <a:ext cx="26415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96" name="Google Shape;196;p11"/>
          <p:cNvSpPr/>
          <p:nvPr/>
        </p:nvSpPr>
        <p:spPr>
          <a:xfrm>
            <a:off x="6988629" y="1498060"/>
            <a:ext cx="4891371" cy="4484451"/>
          </a:xfrm>
          <a:prstGeom prst="roundRect">
            <a:avLst>
              <a:gd fmla="val 16667" name="adj"/>
            </a:avLst>
          </a:prstGeom>
          <a:solidFill>
            <a:srgbClr val="FFC000"/>
          </a:solidFill>
          <a:ln cap="flat" cmpd="sng" w="25400">
            <a:solidFill>
              <a:srgbClr val="364A7D"/>
            </a:solidFill>
            <a:prstDash val="solid"/>
            <a:round/>
            <a:headEnd len="sm" w="sm" type="none"/>
            <a:tailEnd len="sm" w="sm" type="none"/>
          </a:ln>
        </p:spPr>
        <p:txBody>
          <a:bodyPr anchorCtr="0" anchor="ctr" bIns="0" lIns="0" spcFirstLastPara="1" rIns="0" wrap="square" tIns="0">
            <a:noAutofit/>
          </a:bodyPr>
          <a:lstStyle/>
          <a:p>
            <a:pPr indent="-342900" lvl="0" marL="34290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Erstellen Sie in Kleingruppen einen Fragenkatalog mit 15 Fragen. Beginnen Sie mit der Recherche von Wissenswertem rund um das Thema Alkohol. Geben Sie zu jeder Frage drei Antwortmöglichkeiten.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Erstellen Sie in Kleingruppen 15 Aussagen zum eigenen Umgang und dem Umgang Ihres Umfelds (Familie, Freunde, Verein, Peer Group) mit Alkohol. Formulieren Sie die Fragen so, dass als Antwortmöglichkeiten ja oder nein passen.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100"/>
              <a:buFont typeface="Arial"/>
              <a:buAutoNum type="arabicPeriod"/>
            </a:pPr>
            <a:r>
              <a:rPr b="0" i="0" lang="de-DE" sz="1600" u="none" cap="none" strike="noStrike">
                <a:solidFill>
                  <a:srgbClr val="941651"/>
                </a:solidFill>
                <a:latin typeface="Arial"/>
                <a:ea typeface="Arial"/>
                <a:cs typeface="Arial"/>
                <a:sym typeface="Arial"/>
              </a:rPr>
              <a:t>Besprechen Sie ihre Ergebnisse in ihrer Klasse</a:t>
            </a:r>
            <a:r>
              <a:rPr b="0" i="0" lang="de-DE" sz="1400" u="none" cap="none" strike="noStrike">
                <a:solidFill>
                  <a:srgbClr val="000000"/>
                </a:solidFill>
                <a:latin typeface="Arial"/>
                <a:ea typeface="Arial"/>
                <a:cs typeface="Arial"/>
                <a:sym typeface="Arial"/>
              </a:rPr>
              <a:t>.</a:t>
            </a:r>
            <a:endParaRPr b="0" i="0" sz="1600" u="none" cap="none" strike="noStrike">
              <a:solidFill>
                <a:srgbClr val="941651"/>
              </a:solidFill>
              <a:latin typeface="Arial"/>
              <a:ea typeface="Arial"/>
              <a:cs typeface="Arial"/>
              <a:sym typeface="Arial"/>
            </a:endParaRPr>
          </a:p>
        </p:txBody>
      </p:sp>
      <p:pic>
        <p:nvPicPr>
          <p:cNvPr id="197" name="Google Shape;197;p11"/>
          <p:cNvPicPr preferRelativeResize="0"/>
          <p:nvPr/>
        </p:nvPicPr>
        <p:blipFill rotWithShape="1">
          <a:blip r:embed="rId3">
            <a:alphaModFix/>
          </a:blip>
          <a:srcRect b="0" l="0" r="0" t="0"/>
          <a:stretch/>
        </p:blipFill>
        <p:spPr>
          <a:xfrm>
            <a:off x="5624244" y="2686432"/>
            <a:ext cx="1585166" cy="3170333"/>
          </a:xfrm>
          <a:prstGeom prst="rect">
            <a:avLst/>
          </a:prstGeom>
          <a:noFill/>
          <a:ln>
            <a:noFill/>
          </a:ln>
        </p:spPr>
      </p:pic>
      <p:pic>
        <p:nvPicPr>
          <p:cNvPr id="198" name="Google Shape;198;p11"/>
          <p:cNvPicPr preferRelativeResize="0"/>
          <p:nvPr/>
        </p:nvPicPr>
        <p:blipFill rotWithShape="1">
          <a:blip r:embed="rId4">
            <a:alphaModFix/>
          </a:blip>
          <a:srcRect b="0" l="0" r="0" t="0"/>
          <a:stretch/>
        </p:blipFill>
        <p:spPr>
          <a:xfrm>
            <a:off x="133121" y="2674718"/>
            <a:ext cx="2281486" cy="3570051"/>
          </a:xfrm>
          <a:prstGeom prst="rect">
            <a:avLst/>
          </a:prstGeom>
          <a:noFill/>
          <a:ln>
            <a:noFill/>
          </a:ln>
        </p:spPr>
      </p:pic>
      <p:sp>
        <p:nvSpPr>
          <p:cNvPr id="199" name="Google Shape;199;p11"/>
          <p:cNvSpPr/>
          <p:nvPr/>
        </p:nvSpPr>
        <p:spPr>
          <a:xfrm>
            <a:off x="1624296" y="1476173"/>
            <a:ext cx="2641541" cy="1593600"/>
          </a:xfrm>
          <a:prstGeom prst="wedgeEllipseCallout">
            <a:avLst>
              <a:gd fmla="val -20833" name="adj1"/>
              <a:gd fmla="val 62500" name="adj2"/>
            </a:avLst>
          </a:prstGeom>
          <a:solidFill>
            <a:schemeClr val="lt1"/>
          </a:solidFill>
          <a:ln cap="flat" cmpd="sng" w="25400">
            <a:solidFill>
              <a:srgbClr val="34497D"/>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dk2"/>
                </a:solidFill>
                <a:latin typeface="Arial"/>
                <a:ea typeface="Arial"/>
                <a:cs typeface="Arial"/>
                <a:sym typeface="Arial"/>
              </a:rPr>
              <a:t>Wie viele Stücke Würfelzucker enthält ein durchschnittlicher Alkopop?</a:t>
            </a:r>
            <a:endParaRPr b="0" i="0" sz="1400" u="none" cap="none" strike="noStrike">
              <a:solidFill>
                <a:srgbClr val="000000"/>
              </a:solidFill>
              <a:latin typeface="Arial"/>
              <a:ea typeface="Arial"/>
              <a:cs typeface="Arial"/>
              <a:sym typeface="Arial"/>
            </a:endParaRPr>
          </a:p>
        </p:txBody>
      </p:sp>
      <p:sp>
        <p:nvSpPr>
          <p:cNvPr id="200" name="Google Shape;200;p11"/>
          <p:cNvSpPr/>
          <p:nvPr/>
        </p:nvSpPr>
        <p:spPr>
          <a:xfrm rot="-8100000">
            <a:off x="3636733" y="3126576"/>
            <a:ext cx="1908205" cy="2035617"/>
          </a:xfrm>
          <a:prstGeom prst="wedgeEllipseCallout">
            <a:avLst>
              <a:gd fmla="val -20833" name="adj1"/>
              <a:gd fmla="val 62500" name="adj2"/>
            </a:avLst>
          </a:prstGeom>
          <a:solidFill>
            <a:schemeClr val="lt1"/>
          </a:solidFill>
          <a:ln cap="flat" cmpd="sng" w="25400">
            <a:solidFill>
              <a:srgbClr val="364A7D"/>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01" name="Google Shape;201;p11"/>
          <p:cNvSpPr txBox="1"/>
          <p:nvPr/>
        </p:nvSpPr>
        <p:spPr>
          <a:xfrm>
            <a:off x="3593320" y="3785533"/>
            <a:ext cx="1995029" cy="73862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0" i="0" lang="de-DE" sz="1400" u="none" cap="none" strike="noStrike">
                <a:solidFill>
                  <a:schemeClr val="dk2"/>
                </a:solidFill>
                <a:latin typeface="Arial"/>
                <a:ea typeface="Arial"/>
                <a:cs typeface="Arial"/>
                <a:sym typeface="Arial"/>
              </a:rPr>
              <a:t>Alkohol macht mich selbstbewusster und kontaktfreudiger.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2021-10-18T14:46:33Z</dcterms:created>
  <dc:creator>Microsoft Office User</dc:creator>
</cp:coreProperties>
</file>