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3" roundtripDataSignature="AMtx7mgJTCNqL0IhSgoBxMEACNugr4QZ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6E25837-6953-4B19-B564-C6E92F09C2EB}">
  <a:tblStyle styleId="{96E25837-6953-4B19-B564-C6E92F09C2EB}" styleName="Table_0">
    <a:wholeTbl>
      <a:tcTxStyle b="off" i="off">
        <a:font>
          <a:latin typeface="Arial"/>
          <a:ea typeface="Arial"/>
          <a:cs typeface="Arial"/>
        </a:font>
        <a:schemeClr val="dk1"/>
      </a:tcTxStyle>
      <a:tcStyle>
        <a:tcBdr>
          <a:left>
            <a:ln cap="flat" cmpd="sng" w="12700">
              <a:solidFill>
                <a:schemeClr val="accent5"/>
              </a:solidFill>
              <a:prstDash val="solid"/>
              <a:round/>
              <a:headEnd len="sm" w="sm" type="none"/>
              <a:tailEnd len="sm" w="sm" type="none"/>
            </a:ln>
          </a:left>
          <a:right>
            <a:ln cap="flat" cmpd="sng" w="12700">
              <a:solidFill>
                <a:schemeClr val="accent5"/>
              </a:solidFill>
              <a:prstDash val="solid"/>
              <a:round/>
              <a:headEnd len="sm" w="sm" type="none"/>
              <a:tailEnd len="sm" w="sm" type="none"/>
            </a:ln>
          </a:right>
          <a:top>
            <a:ln cap="flat" cmpd="sng" w="12700">
              <a:solidFill>
                <a:schemeClr val="accent5"/>
              </a:solidFill>
              <a:prstDash val="solid"/>
              <a:round/>
              <a:headEnd len="sm" w="sm" type="none"/>
              <a:tailEnd len="sm" w="sm" type="none"/>
            </a:ln>
          </a:top>
          <a:bottom>
            <a:ln cap="flat" cmpd="sng" w="12700">
              <a:solidFill>
                <a:schemeClr val="accent5"/>
              </a:solidFill>
              <a:prstDash val="solid"/>
              <a:round/>
              <a:headEnd len="sm" w="sm" type="none"/>
              <a:tailEnd len="sm" w="sm" type="none"/>
            </a:ln>
          </a:bottom>
          <a:insideH>
            <a:ln cap="flat" cmpd="sng" w="12700">
              <a:solidFill>
                <a:schemeClr val="accent5"/>
              </a:solidFill>
              <a:prstDash val="solid"/>
              <a:round/>
              <a:headEnd len="sm" w="sm" type="none"/>
              <a:tailEnd len="sm" w="sm" type="none"/>
            </a:ln>
          </a:insideH>
          <a:insideV>
            <a:ln cap="flat" cmpd="sng" w="12700">
              <a:solidFill>
                <a:schemeClr val="accent5"/>
              </a:solidFill>
              <a:prstDash val="solid"/>
              <a:round/>
              <a:headEnd len="sm" w="sm" type="none"/>
              <a:tailEnd len="sm" w="sm" type="none"/>
            </a:ln>
          </a:insideV>
        </a:tcBdr>
        <a:fill>
          <a:solidFill>
            <a:srgbClr val="E9F0F1"/>
          </a:solidFill>
        </a:fill>
      </a:tcStyle>
    </a:wholeTbl>
    <a:band1H>
      <a:tcTxStyle b="off" i="off"/>
      <a:tcStyle>
        <a:fill>
          <a:solidFill>
            <a:srgbClr val="D0DFE3"/>
          </a:solidFill>
        </a:fill>
      </a:tcStyle>
    </a:band1H>
    <a:band2H>
      <a:tcTxStyle b="off" i="off"/>
    </a:band2H>
    <a:band1V>
      <a:tcTxStyle b="off" i="off"/>
      <a:tcStyle>
        <a:fill>
          <a:solidFill>
            <a:srgbClr val="D0DFE3"/>
          </a:solidFill>
        </a:fill>
      </a:tcStyle>
    </a:band1V>
    <a:band2V>
      <a:tcTxStyle b="off" i="off"/>
    </a:band2V>
    <a:lastCol>
      <a:tcTxStyle b="on" i="off"/>
    </a:lastCol>
    <a:firstCol>
      <a:tcTxStyle b="on" i="off"/>
    </a:firstCol>
    <a:lastRow>
      <a:tcTxStyle b="on" i="off"/>
      <a:tcStyle>
        <a:tcBdr>
          <a:top>
            <a:ln cap="flat" cmpd="sng" w="25400">
              <a:solidFill>
                <a:schemeClr val="accent5"/>
              </a:solidFill>
              <a:prstDash val="solid"/>
              <a:round/>
              <a:headEnd len="sm" w="sm" type="none"/>
              <a:tailEnd len="sm" w="sm" type="none"/>
            </a:ln>
          </a:top>
        </a:tcBdr>
        <a:fill>
          <a:solidFill>
            <a:srgbClr val="E9F0F1"/>
          </a:solidFill>
        </a:fill>
      </a:tcStyle>
    </a:lastRow>
    <a:seCell>
      <a:tcTxStyle b="off" i="off"/>
    </a:seCell>
    <a:swCell>
      <a:tcTxStyle b="off" i="off"/>
    </a:swCell>
    <a:firstRow>
      <a:tcTxStyle b="on" i="off"/>
      <a:tcStyle>
        <a:fill>
          <a:solidFill>
            <a:srgbClr val="E9F0F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8: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8:notes"/>
          <p:cNvSpPr txBox="1"/>
          <p:nvPr>
            <p:ph idx="1" type="body"/>
          </p:nvPr>
        </p:nvSpPr>
        <p:spPr>
          <a:xfrm>
            <a:off x="217488" y="3995738"/>
            <a:ext cx="6654800" cy="5536329"/>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69" name="Google Shape;69;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8:notes"/>
          <p:cNvSpPr txBox="1"/>
          <p:nvPr>
            <p:ph idx="1" type="body"/>
          </p:nvPr>
        </p:nvSpPr>
        <p:spPr>
          <a:xfrm>
            <a:off x="215900" y="3995738"/>
            <a:ext cx="6656388" cy="591978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b="0" lang="de-DE" sz="12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a:t>
            </a:r>
            <a:br>
              <a:rPr b="0" lang="de-DE" sz="1200"/>
            </a:br>
            <a:r>
              <a:rPr b="0" lang="de-DE" sz="1200"/>
              <a:t>Der Einstieg in jungen Jahren erhöht die Wahrscheinlichkeit für Alkoholmissbrauch im Erwachsenenalter bis hin zur Abhängigkeit. Dies wiederum stellt einen wesentlichen Risikofaktor für Adipositas, Krebserkrankungen und Herz-Kreislauf-Erkrankungen dar.</a:t>
            </a:r>
            <a:endParaRPr b="0" sz="1200"/>
          </a:p>
          <a:p>
            <a:pPr indent="0" lvl="0" marL="0" rtl="0" algn="l">
              <a:lnSpc>
                <a:spcPct val="100000"/>
              </a:lnSpc>
              <a:spcBef>
                <a:spcPts val="0"/>
              </a:spcBef>
              <a:spcAft>
                <a:spcPts val="0"/>
              </a:spcAft>
              <a:buSzPts val="1400"/>
              <a:buNone/>
            </a:pPr>
            <a:r>
              <a:rPr b="0" lang="de-DE" sz="12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a:p>
          <a:p>
            <a:pPr indent="0" lvl="0" marL="0" rtl="0" algn="l">
              <a:lnSpc>
                <a:spcPct val="100000"/>
              </a:lnSpc>
              <a:spcBef>
                <a:spcPts val="0"/>
              </a:spcBef>
              <a:spcAft>
                <a:spcPts val="0"/>
              </a:spcAft>
              <a:buSzPts val="1400"/>
              <a:buNone/>
            </a:pPr>
            <a:r>
              <a:rPr b="0" lang="de-DE" sz="1200"/>
              <a:t>„SDG 3.5. Die Prävention und Behandlung des Substanzmissbrauchs, namentlich des Suchtstoffmissbrauchs und des schädlichen Gebrauchs von Alkohol, verstärken.“</a:t>
            </a:r>
            <a:endParaRPr b="0" sz="1200"/>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Aufgaben</a:t>
            </a:r>
            <a:endParaRPr/>
          </a:p>
          <a:p>
            <a:pPr indent="-171450" lvl="0" marL="171450" rtl="0" algn="l">
              <a:lnSpc>
                <a:spcPct val="100000"/>
              </a:lnSpc>
              <a:spcBef>
                <a:spcPts val="0"/>
              </a:spcBef>
              <a:spcAft>
                <a:spcPts val="0"/>
              </a:spcAft>
              <a:buSzPts val="1400"/>
              <a:buFont typeface="Arial"/>
              <a:buChar char="•"/>
            </a:pPr>
            <a:r>
              <a:rPr b="0" lang="de-DE" sz="1200"/>
              <a:t>Setzen Sie sich mit Promillerechnern auseinander. Spielen Sie verschiedene Szenarien durch. </a:t>
            </a:r>
            <a:endParaRPr/>
          </a:p>
          <a:p>
            <a:pPr indent="-171450" lvl="0" marL="171450" rtl="0" algn="l">
              <a:lnSpc>
                <a:spcPct val="100000"/>
              </a:lnSpc>
              <a:spcBef>
                <a:spcPts val="0"/>
              </a:spcBef>
              <a:spcAft>
                <a:spcPts val="0"/>
              </a:spcAft>
              <a:buSzPts val="1400"/>
              <a:buFont typeface="Arial"/>
              <a:buChar char="•"/>
            </a:pPr>
            <a:r>
              <a:rPr b="0" lang="de-DE" sz="1200"/>
              <a:t>Stellen Sie Ihrer Klasse verschiedene Promillerechner und ihre Funktionen vor.</a:t>
            </a:r>
            <a:endParaRPr/>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Quellen</a:t>
            </a:r>
            <a:r>
              <a:rPr b="0" lang="de-DE" sz="1200"/>
              <a:t> </a:t>
            </a:r>
            <a:endParaRPr/>
          </a:p>
          <a:p>
            <a:pPr indent="-171450" lvl="0" marL="171450" rtl="0" algn="l">
              <a:lnSpc>
                <a:spcPct val="100000"/>
              </a:lnSpc>
              <a:spcBef>
                <a:spcPts val="0"/>
              </a:spcBef>
              <a:spcAft>
                <a:spcPts val="0"/>
              </a:spcAft>
              <a:buSzPts val="1400"/>
              <a:buFont typeface="Arial"/>
              <a:buChar char="•"/>
            </a:pPr>
            <a:r>
              <a:rPr b="0" lang="de-DE" sz="1200"/>
              <a:t>Bundeszentrale für gesundheitliche Aufklärung (BZgA) oJ, Promillerechner. Online: https://www.kenn-dein-limit.de/alkohol-tests/promillerechner/</a:t>
            </a:r>
            <a:endParaRPr/>
          </a:p>
          <a:p>
            <a:pPr indent="-171450" lvl="0" marL="171450" rtl="0" algn="l">
              <a:lnSpc>
                <a:spcPct val="100000"/>
              </a:lnSpc>
              <a:spcBef>
                <a:spcPts val="0"/>
              </a:spcBef>
              <a:spcAft>
                <a:spcPts val="0"/>
              </a:spcAft>
              <a:buSzPts val="1400"/>
              <a:buFont typeface="Arial"/>
              <a:buChar char="•"/>
            </a:pPr>
            <a:r>
              <a:rPr b="0" lang="de-DE" sz="1200"/>
              <a:t>beratung.help 2017, Promillerechner - Alkoholrechner. Online: https://www.beratung.help/a/promillerechner</a:t>
            </a:r>
            <a:endParaRPr b="0" sz="1200"/>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Bildquelle</a:t>
            </a:r>
            <a:endParaRPr/>
          </a:p>
          <a:p>
            <a:pPr indent="-171450" lvl="0" marL="171450" rtl="0" algn="l">
              <a:lnSpc>
                <a:spcPct val="100000"/>
              </a:lnSpc>
              <a:spcBef>
                <a:spcPts val="0"/>
              </a:spcBef>
              <a:spcAft>
                <a:spcPts val="0"/>
              </a:spcAft>
              <a:buSzPts val="1400"/>
              <a:buFont typeface="Arial"/>
              <a:buChar char="•"/>
            </a:pPr>
            <a:r>
              <a:rPr b="0" lang="de-DE" sz="1200"/>
              <a:t>OpenClipart-Vectors, Pixabay</a:t>
            </a:r>
            <a:endParaRPr sz="1200"/>
          </a:p>
        </p:txBody>
      </p:sp>
      <p:sp>
        <p:nvSpPr>
          <p:cNvPr id="205" name="Google Shape;205;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1: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21:notes"/>
          <p:cNvSpPr txBox="1"/>
          <p:nvPr>
            <p:ph idx="1" type="body"/>
          </p:nvPr>
        </p:nvSpPr>
        <p:spPr>
          <a:xfrm>
            <a:off x="215900" y="3995738"/>
            <a:ext cx="6654800" cy="57253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b="0" lang="de-DE" sz="12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Der Einstieg in jungen Jahren erhöht die Wahrscheinlichkeit für Alkoholmissbrauch im Erwachsenenalter bis hin zur Abhängigkeit. Dies wiederum stellt einen wesentlichen Risikofaktor für Adipositas, Krebserkrankungen und Herz-Kreislauf-Erkrankungen dar.</a:t>
            </a:r>
            <a:endParaRPr/>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0" lang="de-DE" sz="12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a:p>
          <a:p>
            <a:pPr indent="0" lvl="0" marL="0" rtl="0" algn="l">
              <a:lnSpc>
                <a:spcPct val="100000"/>
              </a:lnSpc>
              <a:spcBef>
                <a:spcPts val="0"/>
              </a:spcBef>
              <a:spcAft>
                <a:spcPts val="0"/>
              </a:spcAft>
              <a:buSzPts val="1400"/>
              <a:buNone/>
            </a:pPr>
            <a:r>
              <a:rPr b="0" lang="de-DE" sz="1200"/>
              <a:t>„SDG 3.5. Die Prävention und Behandlung des Substanzmissbrauchs, namentlich des Suchtstoffmissbrauchs und des schädlichen Gebrauchs von Alkohol, verstärken.“</a:t>
            </a:r>
            <a:endParaRPr/>
          </a:p>
          <a:p>
            <a:pPr indent="0" lvl="0" marL="0" rtl="0" algn="l">
              <a:lnSpc>
                <a:spcPct val="100000"/>
              </a:lnSpc>
              <a:spcBef>
                <a:spcPts val="0"/>
              </a:spcBef>
              <a:spcAft>
                <a:spcPts val="0"/>
              </a:spcAft>
              <a:buSzPts val="1400"/>
              <a:buNone/>
            </a:pPr>
            <a:r>
              <a:rPr b="0" lang="de-DE" sz="1200"/>
              <a:t> </a:t>
            </a:r>
            <a:endParaRPr b="0" sz="1200"/>
          </a:p>
          <a:p>
            <a:pPr indent="0" lvl="0" marL="0" rtl="0" algn="l">
              <a:lnSpc>
                <a:spcPct val="100000"/>
              </a:lnSpc>
              <a:spcBef>
                <a:spcPts val="0"/>
              </a:spcBef>
              <a:spcAft>
                <a:spcPts val="0"/>
              </a:spcAft>
              <a:buSzPts val="1400"/>
              <a:buNone/>
            </a:pPr>
            <a:r>
              <a:rPr b="1" lang="de-DE" sz="1200"/>
              <a:t>Aufgaben</a:t>
            </a:r>
            <a:endParaRPr/>
          </a:p>
          <a:p>
            <a:pPr indent="-171450" lvl="0" marL="171450" rtl="0" algn="l">
              <a:lnSpc>
                <a:spcPct val="100000"/>
              </a:lnSpc>
              <a:spcBef>
                <a:spcPts val="0"/>
              </a:spcBef>
              <a:spcAft>
                <a:spcPts val="0"/>
              </a:spcAft>
              <a:buSzPts val="1400"/>
              <a:buFont typeface="Arial"/>
              <a:buChar char="•"/>
            </a:pPr>
            <a:r>
              <a:rPr b="0" lang="de-DE" sz="1200"/>
              <a:t>Setzen Sie sich mit Promillerechnern auseinander. Spielen Sie verschiedene Szenarien durch. </a:t>
            </a:r>
            <a:endParaRPr/>
          </a:p>
          <a:p>
            <a:pPr indent="-171450" lvl="0" marL="171450" rtl="0" algn="l">
              <a:lnSpc>
                <a:spcPct val="100000"/>
              </a:lnSpc>
              <a:spcBef>
                <a:spcPts val="0"/>
              </a:spcBef>
              <a:spcAft>
                <a:spcPts val="0"/>
              </a:spcAft>
              <a:buSzPts val="1400"/>
              <a:buFont typeface="Arial"/>
              <a:buChar char="•"/>
            </a:pPr>
            <a:r>
              <a:rPr b="0" lang="de-DE" sz="1200"/>
              <a:t>Stellen Sie Ihrer Klasse verschiedene Promillerechner und ihre Funktionen vor.</a:t>
            </a:r>
            <a:endParaRPr/>
          </a:p>
          <a:p>
            <a:pPr indent="-171450" lvl="0" marL="171450" rtl="0" algn="l">
              <a:lnSpc>
                <a:spcPct val="100000"/>
              </a:lnSpc>
              <a:spcBef>
                <a:spcPts val="0"/>
              </a:spcBef>
              <a:spcAft>
                <a:spcPts val="0"/>
              </a:spcAft>
              <a:buSzPts val="1400"/>
              <a:buFont typeface="Arial"/>
              <a:buChar char="•"/>
            </a:pPr>
            <a:r>
              <a:rPr lang="de-DE"/>
              <a:t>Was tun bei Verdacht auf Alkoholvergiftung?</a:t>
            </a:r>
            <a:endParaRPr b="0" sz="1200"/>
          </a:p>
          <a:p>
            <a:pPr indent="0" lvl="0" marL="0" rtl="0" algn="l">
              <a:lnSpc>
                <a:spcPct val="100000"/>
              </a:lnSpc>
              <a:spcBef>
                <a:spcPts val="0"/>
              </a:spcBef>
              <a:spcAft>
                <a:spcPts val="0"/>
              </a:spcAft>
              <a:buSzPts val="1400"/>
              <a:buNone/>
            </a:pPr>
            <a:r>
              <a:rPr b="1" lang="de-DE" sz="1200"/>
              <a:t>Quellen</a:t>
            </a:r>
            <a:r>
              <a:rPr b="0" lang="de-DE" sz="1200"/>
              <a:t> </a:t>
            </a:r>
            <a:endParaRPr/>
          </a:p>
          <a:p>
            <a:pPr indent="-171450" lvl="0" marL="171450" rtl="0" algn="l">
              <a:lnSpc>
                <a:spcPct val="100000"/>
              </a:lnSpc>
              <a:spcBef>
                <a:spcPts val="0"/>
              </a:spcBef>
              <a:spcAft>
                <a:spcPts val="0"/>
              </a:spcAft>
              <a:buSzPts val="1400"/>
              <a:buFont typeface="Arial"/>
              <a:buChar char="•"/>
            </a:pPr>
            <a:r>
              <a:rPr b="0" lang="de-DE" sz="1200"/>
              <a:t>Bundeszentrale für gesundheitliche Aufklärung (BZgA) oJ, Alkoholvergiftung – und jetzt?. Online: https://www.kenn-dein-limit.info/wirkung-folgen/alkoholvergiftung-was-tun/</a:t>
            </a:r>
            <a:endParaRPr b="1" sz="1200"/>
          </a:p>
          <a:p>
            <a:pPr indent="0" lvl="0" marL="0" rtl="0" algn="l">
              <a:lnSpc>
                <a:spcPct val="100000"/>
              </a:lnSpc>
              <a:spcBef>
                <a:spcPts val="0"/>
              </a:spcBef>
              <a:spcAft>
                <a:spcPts val="0"/>
              </a:spcAft>
              <a:buSzPts val="1400"/>
              <a:buNone/>
            </a:pPr>
            <a:r>
              <a:rPr b="1" lang="de-DE" sz="1200"/>
              <a:t>Bildquelle</a:t>
            </a:r>
            <a:endParaRPr/>
          </a:p>
          <a:p>
            <a:pPr indent="-171450" lvl="0" marL="171450" rtl="0" algn="l">
              <a:lnSpc>
                <a:spcPct val="100000"/>
              </a:lnSpc>
              <a:spcBef>
                <a:spcPts val="0"/>
              </a:spcBef>
              <a:spcAft>
                <a:spcPts val="0"/>
              </a:spcAft>
              <a:buSzPts val="1400"/>
              <a:buFont typeface="Arial"/>
              <a:buChar char="•"/>
            </a:pPr>
            <a:r>
              <a:rPr b="0" lang="de-DE" sz="1200"/>
              <a:t>Clker-Free-Vector-Images, Pixabay</a:t>
            </a:r>
            <a:endParaRPr sz="1200"/>
          </a:p>
        </p:txBody>
      </p:sp>
      <p:sp>
        <p:nvSpPr>
          <p:cNvPr id="238" name="Google Shape;238;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8bbddd428e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8bbddd428e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p1: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a:t>Benennen Sie die Prozesse, von denen Sie glauben, dass sie viele Emissionen verursachen.</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200"/>
              <a:buFont typeface="Arial"/>
              <a:buChar char="•"/>
            </a:pPr>
            <a:r>
              <a:rPr lang="de-DE" sz="1200"/>
              <a:t>Umweltbundesamt 2021: Konsum und Umwelt: Zentrale Handlungsfelder. Online: https://www.umweltbundesamt.de/themen/wirtschaft-konsum/konsum-umwelt-zentrale-handlungsfelder#bedarfsfelder</a:t>
            </a:r>
            <a:endParaRPr sz="1200"/>
          </a:p>
        </p:txBody>
      </p:sp>
      <p:sp>
        <p:nvSpPr>
          <p:cNvPr id="79" name="Google Shape;79;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215900" y="3995738"/>
            <a:ext cx="6654800" cy="57253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lang="de-DE" sz="1000"/>
              <a:t>Die Herstellung von Glas geht mit einem hohen Energieaufwand einher, wofür überwiegend fossile Energien zum Einsatz kommen.  Bedingt durch den Gebrauch von Erdgas stellen Glas-Weinflaschen eine hohe Klimabilanz dar. Im Jahre 2021 wurden rund 3,8 Mio. t Behälterglas (Getränkeflaschen und Lebensmittelgläser) für die Nahrungsmittelindustrie produziert, sowohl für den heimischen Verbrauch als auch für den Export (bvglas 2021). Das entspricht etwa 3 Mio. t an THG-Emissionen (geschätzt nach ifeu). Eine einfache Maßnahme, um den Glaseinsatz in Bereich Behälterglas zu reduzieren, stellt die Umstellung in Ihrem Betrieb auf leichtere Falschen dar. Eine einfache Maßnahme, um den Glaseinsatz in Bereich Behälterglas zu reduzieren, stellt die Umstellung in Ihrem Betrieb auf leichtere Falschen dar. </a:t>
            </a:r>
            <a:endParaRPr sz="1000"/>
          </a:p>
          <a:p>
            <a:pPr indent="0" lvl="0" marL="0" rtl="0" algn="l">
              <a:lnSpc>
                <a:spcPct val="100000"/>
              </a:lnSpc>
              <a:spcBef>
                <a:spcPts val="0"/>
              </a:spcBef>
              <a:spcAft>
                <a:spcPts val="0"/>
              </a:spcAft>
              <a:buSzPts val="1400"/>
              <a:buNone/>
            </a:pPr>
            <a:r>
              <a:rPr lang="de-DE" sz="1000"/>
              <a:t>Lernen Sie exemplarisch eine Folge der Nutzung unterschiedlicher Verpackungen kennen: Die Auswirkungen unterschiedlicher Gewichte von Glasflaschen auf die THG-Emissionen.</a:t>
            </a:r>
            <a:endParaRPr/>
          </a:p>
          <a:p>
            <a:pPr indent="0" lvl="0" marL="0" rtl="0" algn="l">
              <a:lnSpc>
                <a:spcPct val="100000"/>
              </a:lnSpc>
              <a:spcBef>
                <a:spcPts val="0"/>
              </a:spcBef>
              <a:spcAft>
                <a:spcPts val="0"/>
              </a:spcAft>
              <a:buSzPts val="1400"/>
              <a:buNone/>
            </a:pPr>
            <a:r>
              <a:rPr lang="de-DE" sz="1000"/>
              <a:t>Dem in der Beispielrechnung zu Grunde liegender Wert für die THG-Emissionen für ein Kilogramm CO2-Äquivalente für die Produktion von Hohlglas ist der Forschungsarbeit ifeu (s.u.) aus dem Jahre 2012 entlehnt. Das deutsche Weinmagazin veröffentlichte 2021 einen fast identischen Wert (Ponstein 2021). Geringere Werte finden sich beispielsweise in einer Übersicht über die Hohlglasherstellung der FfE von 2014 mit TGH-Emissionen in Höhe von 0,49 kg CO2-Äq für 1 kg Glas und beim Bundesverband Glas mit 0,36 kg CO2-Äq (telefonische Auskunft 11/2022).</a:t>
            </a:r>
            <a:endParaRPr sz="1000"/>
          </a:p>
          <a:p>
            <a:pPr indent="0" lvl="0" marL="0" rtl="0" algn="l">
              <a:lnSpc>
                <a:spcPct val="100000"/>
              </a:lnSpc>
              <a:spcBef>
                <a:spcPts val="0"/>
              </a:spcBef>
              <a:spcAft>
                <a:spcPts val="0"/>
              </a:spcAft>
              <a:buSzPts val="1100"/>
              <a:buFont typeface="Arial"/>
              <a:buNone/>
            </a:pPr>
            <a:r>
              <a:t/>
            </a:r>
            <a:endParaRPr b="1" sz="1000"/>
          </a:p>
          <a:p>
            <a:pPr indent="0" lvl="0" marL="0" rtl="0" algn="l">
              <a:lnSpc>
                <a:spcPct val="100000"/>
              </a:lnSpc>
              <a:spcBef>
                <a:spcPts val="0"/>
              </a:spcBef>
              <a:spcAft>
                <a:spcPts val="0"/>
              </a:spcAft>
              <a:buSzPts val="1100"/>
              <a:buFont typeface="Arial"/>
              <a:buNone/>
            </a:pPr>
            <a:r>
              <a:rPr b="1" lang="de-DE" sz="1000"/>
              <a:t>Aufgaben</a:t>
            </a:r>
            <a:endParaRPr b="0" sz="1000"/>
          </a:p>
          <a:p>
            <a:pPr indent="0" lvl="0" marL="0" rtl="0" algn="l">
              <a:lnSpc>
                <a:spcPct val="100000"/>
              </a:lnSpc>
              <a:spcBef>
                <a:spcPts val="0"/>
              </a:spcBef>
              <a:spcAft>
                <a:spcPts val="0"/>
              </a:spcAft>
              <a:buSzPts val="1100"/>
              <a:buFont typeface="Arial"/>
              <a:buNone/>
            </a:pPr>
            <a:r>
              <a:rPr b="0" lang="de-DE" sz="1000"/>
              <a:t>Berechnen Sie die THG-Einsparung durch den Umstieg einer Brennerei auf Leichtglasflaschen:</a:t>
            </a:r>
            <a:endParaRPr sz="1000"/>
          </a:p>
          <a:p>
            <a:pPr indent="-171450" lvl="0" marL="171450" rtl="0" algn="l">
              <a:lnSpc>
                <a:spcPct val="100000"/>
              </a:lnSpc>
              <a:spcBef>
                <a:spcPts val="0"/>
              </a:spcBef>
              <a:spcAft>
                <a:spcPts val="0"/>
              </a:spcAft>
              <a:buSzPts val="1100"/>
              <a:buFont typeface="Arial"/>
              <a:buChar char="•"/>
            </a:pPr>
            <a:r>
              <a:rPr b="0" lang="de-DE" sz="1000"/>
              <a:t>Wie hoch ist das Gewicht der Glas-Verpackung?</a:t>
            </a:r>
            <a:endParaRPr sz="1000"/>
          </a:p>
          <a:p>
            <a:pPr indent="-171450" lvl="0" marL="171450" rtl="0" algn="l">
              <a:lnSpc>
                <a:spcPct val="100000"/>
              </a:lnSpc>
              <a:spcBef>
                <a:spcPts val="0"/>
              </a:spcBef>
              <a:spcAft>
                <a:spcPts val="0"/>
              </a:spcAft>
              <a:buSzPts val="1100"/>
              <a:buFont typeface="Arial"/>
              <a:buChar char="•"/>
            </a:pPr>
            <a:r>
              <a:rPr b="0" lang="de-DE" sz="1000"/>
              <a:t>Wie hoch sind die Treibhausgasemissionen (THG) der Glas-Verpackungen?</a:t>
            </a:r>
            <a:endParaRPr sz="1000"/>
          </a:p>
          <a:p>
            <a:pPr indent="0" lvl="0" marL="0" rtl="0" algn="l">
              <a:lnSpc>
                <a:spcPct val="100000"/>
              </a:lnSpc>
              <a:spcBef>
                <a:spcPts val="0"/>
              </a:spcBef>
              <a:spcAft>
                <a:spcPts val="0"/>
              </a:spcAft>
              <a:buSzPts val="1100"/>
              <a:buFont typeface="Arial"/>
              <a:buNone/>
            </a:pPr>
            <a:r>
              <a:t/>
            </a:r>
            <a:endParaRPr b="0" sz="1000"/>
          </a:p>
          <a:p>
            <a:pPr indent="0" lvl="0" marL="0" rtl="0" algn="l">
              <a:lnSpc>
                <a:spcPct val="100000"/>
              </a:lnSpc>
              <a:spcBef>
                <a:spcPts val="0"/>
              </a:spcBef>
              <a:spcAft>
                <a:spcPts val="0"/>
              </a:spcAft>
              <a:buSzPts val="1100"/>
              <a:buFont typeface="Arial"/>
              <a:buNone/>
            </a:pPr>
            <a:r>
              <a:rPr b="0" lang="de-DE" sz="1000"/>
              <a:t>Berechnen Sie die THG-Einsparung durch den Umstieg ihres Betriebs auf Leichtglasflaschen:</a:t>
            </a:r>
            <a:endParaRPr sz="1000"/>
          </a:p>
          <a:p>
            <a:pPr indent="-171450" lvl="0" marL="171450" rtl="0" algn="l">
              <a:lnSpc>
                <a:spcPct val="100000"/>
              </a:lnSpc>
              <a:spcBef>
                <a:spcPts val="0"/>
              </a:spcBef>
              <a:spcAft>
                <a:spcPts val="0"/>
              </a:spcAft>
              <a:buSzPts val="1100"/>
              <a:buFont typeface="Arial"/>
              <a:buChar char="•"/>
            </a:pPr>
            <a:r>
              <a:rPr b="0" lang="de-DE" sz="1000"/>
              <a:t>Welche Glasflaschen kommen in ihrem Betrieb zum Einsatz? Bestimmen Sie deren THG?</a:t>
            </a:r>
            <a:endParaRPr sz="1000"/>
          </a:p>
          <a:p>
            <a:pPr indent="-171450" lvl="0" marL="171450" rtl="0" algn="l">
              <a:lnSpc>
                <a:spcPct val="100000"/>
              </a:lnSpc>
              <a:spcBef>
                <a:spcPts val="0"/>
              </a:spcBef>
              <a:spcAft>
                <a:spcPts val="0"/>
              </a:spcAft>
              <a:buSzPts val="1100"/>
              <a:buFont typeface="Arial"/>
              <a:buChar char="•"/>
            </a:pPr>
            <a:r>
              <a:rPr b="0" lang="de-DE" sz="1000"/>
              <a:t>Wie viele THG ließen sich einsparen durch einen Umstieg auf Leichtglasflaschen?</a:t>
            </a:r>
            <a:endParaRPr sz="1000"/>
          </a:p>
          <a:p>
            <a:pPr indent="0" lvl="0" marL="0" rtl="0" algn="l">
              <a:lnSpc>
                <a:spcPct val="100000"/>
              </a:lnSpc>
              <a:spcBef>
                <a:spcPts val="0"/>
              </a:spcBef>
              <a:spcAft>
                <a:spcPts val="0"/>
              </a:spcAft>
              <a:buSzPts val="1100"/>
              <a:buFont typeface="Arial"/>
              <a:buNone/>
            </a:pPr>
            <a:r>
              <a:t/>
            </a:r>
            <a:endParaRPr b="1" sz="1000"/>
          </a:p>
          <a:p>
            <a:pPr indent="0" lvl="0" marL="0" rtl="0" algn="l">
              <a:lnSpc>
                <a:spcPct val="100000"/>
              </a:lnSpc>
              <a:spcBef>
                <a:spcPts val="0"/>
              </a:spcBef>
              <a:spcAft>
                <a:spcPts val="0"/>
              </a:spcAft>
              <a:buSzPts val="1100"/>
              <a:buFont typeface="Arial"/>
              <a:buNone/>
            </a:pPr>
            <a:r>
              <a:rPr b="1" lang="de-DE" sz="1000"/>
              <a:t>Quellen</a:t>
            </a:r>
            <a:endParaRPr sz="100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sz="900"/>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sz="900"/>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sz="900"/>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sz="900"/>
          </a:p>
        </p:txBody>
      </p:sp>
      <p:sp>
        <p:nvSpPr>
          <p:cNvPr id="111" name="Google Shape;111;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4:notes"/>
          <p:cNvSpPr txBox="1"/>
          <p:nvPr>
            <p:ph idx="1" type="body"/>
          </p:nvPr>
        </p:nvSpPr>
        <p:spPr>
          <a:xfrm>
            <a:off x="215900" y="3995738"/>
            <a:ext cx="6654800" cy="590129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Ergebnis</a:t>
            </a:r>
            <a:endParaRPr sz="1050"/>
          </a:p>
          <a:p>
            <a:pPr indent="0" lvl="0" marL="0" rtl="0" algn="l">
              <a:lnSpc>
                <a:spcPct val="100000"/>
              </a:lnSpc>
              <a:spcBef>
                <a:spcPts val="0"/>
              </a:spcBef>
              <a:spcAft>
                <a:spcPts val="0"/>
              </a:spcAft>
              <a:buSzPts val="1400"/>
              <a:buNone/>
            </a:pPr>
            <a:r>
              <a:rPr lang="de-DE" sz="1050"/>
              <a:t>Durch Leichtglasflaschen können 2,4 t THG-Emissionen eingespart werden.</a:t>
            </a:r>
            <a:endParaRPr/>
          </a:p>
          <a:p>
            <a:pPr indent="0" lvl="0" marL="0" rtl="0" algn="l">
              <a:lnSpc>
                <a:spcPct val="100000"/>
              </a:lnSpc>
              <a:spcBef>
                <a:spcPts val="0"/>
              </a:spcBef>
              <a:spcAft>
                <a:spcPts val="0"/>
              </a:spcAft>
              <a:buSzPts val="1100"/>
              <a:buFont typeface="Arial"/>
              <a:buNone/>
            </a:pPr>
            <a:r>
              <a:t/>
            </a:r>
            <a:endParaRPr b="1" sz="1050"/>
          </a:p>
          <a:p>
            <a:pPr indent="0" lvl="0" marL="0" rtl="0" algn="l">
              <a:lnSpc>
                <a:spcPct val="100000"/>
              </a:lnSpc>
              <a:spcBef>
                <a:spcPts val="0"/>
              </a:spcBef>
              <a:spcAft>
                <a:spcPts val="0"/>
              </a:spcAft>
              <a:buSzPts val="1100"/>
              <a:buFont typeface="Arial"/>
              <a:buNone/>
            </a:pPr>
            <a:r>
              <a:rPr b="1" lang="de-DE" sz="1050"/>
              <a:t>Quellen</a:t>
            </a:r>
            <a:endParaRPr sz="105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sz="900"/>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sz="900"/>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sz="900"/>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sz="900"/>
          </a:p>
        </p:txBody>
      </p:sp>
      <p:sp>
        <p:nvSpPr>
          <p:cNvPr id="123" name="Google Shape;123;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5:notes"/>
          <p:cNvSpPr txBox="1"/>
          <p:nvPr>
            <p:ph idx="1" type="body"/>
          </p:nvPr>
        </p:nvSpPr>
        <p:spPr>
          <a:xfrm>
            <a:off x="215900" y="3995738"/>
            <a:ext cx="6654800" cy="605313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lang="de-DE" sz="1000"/>
              <a:t>Die Herstellung von Glas geht mit einem hohen Energieaufwand einher, wofür überwiegend fossile Energien zum Einsatz kommen.  Bedingt durch den Gebrauch von Erdgas stellen Glas-Weinflaschen eine hohe Klimabilanz dar. Im Jahre 2021 wurden rund 3,8 Mio. t Behälterglas (Getränkeflaschen und Lebensmittelgläser) für die Nahrungsmittelindustrie produziert, sowohl für den heimischen Verbrauch als auch für den Export (bvglas 2021). Das entspricht etwa 3 Mio. t an THG-Emissionen (geschätzt nach ifeu). Eine einfache Maßnahme, um den Glaseinsatz in Bereich Behälterglas zu reduzieren, stellt die Umstellung in Ihrem Betrieb auf leichtere Falschen dar. </a:t>
            </a:r>
            <a:endParaRPr sz="1000"/>
          </a:p>
          <a:p>
            <a:pPr indent="0" lvl="0" marL="0" rtl="0" algn="l">
              <a:lnSpc>
                <a:spcPct val="100000"/>
              </a:lnSpc>
              <a:spcBef>
                <a:spcPts val="0"/>
              </a:spcBef>
              <a:spcAft>
                <a:spcPts val="0"/>
              </a:spcAft>
              <a:buSzPts val="1400"/>
              <a:buNone/>
            </a:pPr>
            <a:r>
              <a:rPr lang="de-DE" sz="1000"/>
              <a:t>Eine einfache Maßnahme, um den Glaseinsatz im Spirituosenmarkt zu reduzieren, wäre der Umstieg auf Leichtglasflaschen, aber etwa auch der Einsatz von Bag-in-Box-Systemen für die Gastronomie. Mehrwegsysteme, bei denen auch tatsächlich hohe Umlaufzahlen erreicht werden, sind am umweltfreundlichsten. Voraussetzung wären jedoch die Einführung von Standardflaschen, um lange Transporte zu vermeiden. Diese wären weniger umweltfreundlich (uba 2002, Phase 2).</a:t>
            </a:r>
            <a:endParaRPr/>
          </a:p>
          <a:p>
            <a:pPr indent="0" lvl="0" marL="0" rtl="0" algn="l">
              <a:lnSpc>
                <a:spcPct val="100000"/>
              </a:lnSpc>
              <a:spcBef>
                <a:spcPts val="0"/>
              </a:spcBef>
              <a:spcAft>
                <a:spcPts val="0"/>
              </a:spcAft>
              <a:buSzPts val="1400"/>
              <a:buNone/>
            </a:pPr>
            <a:r>
              <a:rPr lang="de-DE" sz="1000"/>
              <a:t>Dem in der Beispielrechnung zu Grunde liegender Wert für die THG-Emissionen für ein Kilogramm CO2-Äquivalente für die Produktion von Hohlglas ist der Forschungsarbeit ifeu (s.u.) aus dem Jahre 2012 entlehnt. Das deutsche Weinmagazin veröffentlichte 2021 einen fast identischen Wert (Ponstein 2021). Geringere Werte finden sich beispielsweise in einer Übersicht über die Hohlglasherstellung der FfE von 2014 mit TGH-Emissionen in Höhe von 0,49 kg CO2-Äq für 1 kg Glas und beim Bundesverband Glas mit 0,36 kg CO2-Äq (telefonische Auskunft 11/2022).</a:t>
            </a:r>
            <a:endParaRPr/>
          </a:p>
          <a:p>
            <a:pPr indent="0" lvl="0" marL="0" rtl="0" algn="l">
              <a:lnSpc>
                <a:spcPct val="100000"/>
              </a:lnSpc>
              <a:spcBef>
                <a:spcPts val="0"/>
              </a:spcBef>
              <a:spcAft>
                <a:spcPts val="0"/>
              </a:spcAft>
              <a:buSzPts val="1100"/>
              <a:buFont typeface="Arial"/>
              <a:buNone/>
            </a:pPr>
            <a:r>
              <a:rPr b="1" lang="de-DE" sz="1000"/>
              <a:t>Aufgaben</a:t>
            </a:r>
            <a:endParaRPr sz="1000"/>
          </a:p>
          <a:p>
            <a:pPr indent="0" lvl="0" marL="0" rtl="0" algn="l">
              <a:lnSpc>
                <a:spcPct val="100000"/>
              </a:lnSpc>
              <a:spcBef>
                <a:spcPts val="0"/>
              </a:spcBef>
              <a:spcAft>
                <a:spcPts val="0"/>
              </a:spcAft>
              <a:buSzPts val="1100"/>
              <a:buFont typeface="Arial"/>
              <a:buNone/>
            </a:pPr>
            <a:r>
              <a:rPr b="0" lang="de-DE" sz="1000"/>
              <a:t>Berechnen Sie die THG-Einsparung durch den Umstieg einer Brennerei auf Leichtglasflaschen, Mehrweg-Glasflaschen und Bag-in-Box-Verpackungen:</a:t>
            </a:r>
            <a:endParaRPr sz="1000"/>
          </a:p>
          <a:p>
            <a:pPr indent="-171450" lvl="0" marL="171450" rtl="0" algn="l">
              <a:lnSpc>
                <a:spcPct val="100000"/>
              </a:lnSpc>
              <a:spcBef>
                <a:spcPts val="0"/>
              </a:spcBef>
              <a:spcAft>
                <a:spcPts val="0"/>
              </a:spcAft>
              <a:buSzPts val="1100"/>
              <a:buFont typeface="Arial"/>
              <a:buChar char="•"/>
            </a:pPr>
            <a:r>
              <a:rPr b="0" lang="de-DE" sz="1000"/>
              <a:t>Wie viele THG-Emissionen lassen sich im Verpackungsbereich im Beispiel einsparen?</a:t>
            </a:r>
            <a:endParaRPr sz="1000"/>
          </a:p>
          <a:p>
            <a:pPr indent="-171450" lvl="0" marL="171450" rtl="0" algn="l">
              <a:lnSpc>
                <a:spcPct val="100000"/>
              </a:lnSpc>
              <a:spcBef>
                <a:spcPts val="0"/>
              </a:spcBef>
              <a:spcAft>
                <a:spcPts val="0"/>
              </a:spcAft>
              <a:buSzPts val="1100"/>
              <a:buFont typeface="Arial"/>
              <a:buChar char="•"/>
            </a:pPr>
            <a:r>
              <a:rPr b="0" lang="de-DE" sz="1000"/>
              <a:t>Diskutieren Sie im Klassenverband den Einsatz von Mehrwegsystemen für Glasflaschen und für Bag-in-Box-Systeme. Wo könnten diese sinnvoll eingesetzt werden?</a:t>
            </a:r>
            <a:endParaRPr b="1" sz="1000"/>
          </a:p>
          <a:p>
            <a:pPr indent="0" lvl="0" marL="0" rtl="0" algn="l">
              <a:lnSpc>
                <a:spcPct val="100000"/>
              </a:lnSpc>
              <a:spcBef>
                <a:spcPts val="0"/>
              </a:spcBef>
              <a:spcAft>
                <a:spcPts val="0"/>
              </a:spcAft>
              <a:buSzPts val="1100"/>
              <a:buFont typeface="Arial"/>
              <a:buNone/>
            </a:pPr>
            <a:r>
              <a:rPr b="1" lang="de-DE" sz="1000"/>
              <a:t>Quellen</a:t>
            </a:r>
            <a:endParaRPr sz="1000"/>
          </a:p>
          <a:p>
            <a:pPr indent="-171450" lvl="0" marL="171450" rtl="0" algn="l">
              <a:lnSpc>
                <a:spcPct val="100000"/>
              </a:lnSpc>
              <a:spcBef>
                <a:spcPts val="0"/>
              </a:spcBef>
              <a:spcAft>
                <a:spcPts val="0"/>
              </a:spcAft>
              <a:buSzPts val="1100"/>
              <a:buFont typeface="Arial"/>
              <a:buChar char="•"/>
            </a:pPr>
            <a:r>
              <a:rPr lang="de-DE" sz="1000"/>
              <a:t>bvglas Bundesverband Glas (2022): Jahresbericht 2021. Online:https://www.bvglas.de/presse/publikationen/ </a:t>
            </a:r>
            <a:endParaRPr sz="1000"/>
          </a:p>
          <a:p>
            <a:pPr indent="-171450" lvl="0" marL="171450" rtl="0" algn="l">
              <a:lnSpc>
                <a:spcPct val="100000"/>
              </a:lnSpc>
              <a:spcBef>
                <a:spcPts val="0"/>
              </a:spcBef>
              <a:spcAft>
                <a:spcPts val="0"/>
              </a:spcAft>
              <a:buSzPts val="1100"/>
              <a:buFont typeface="Arial"/>
              <a:buChar char="•"/>
            </a:pPr>
            <a:r>
              <a:rPr lang="de-DE" sz="1000"/>
              <a:t>Das deutsche Weinmagazin, Dr. Ponstein, Helena (2021): Klimaschutz im Weinkeller. Online: https://klimaneutralerwein.de/wp-content/uploads/2022/02/dwm_26_21_s30_31_Dr.Ponstein_Klimaschutz_Teil-4_Kellerwirtschaft.pdf</a:t>
            </a:r>
            <a:endParaRPr sz="1000"/>
          </a:p>
          <a:p>
            <a:pPr indent="-171450" lvl="0" marL="171450" rtl="0" algn="l">
              <a:lnSpc>
                <a:spcPct val="100000"/>
              </a:lnSpc>
              <a:spcBef>
                <a:spcPts val="0"/>
              </a:spcBef>
              <a:spcAft>
                <a:spcPts val="0"/>
              </a:spcAft>
              <a:buSzPts val="1100"/>
              <a:buFont typeface="Arial"/>
              <a:buChar char="•"/>
            </a:pPr>
            <a:r>
              <a:rPr lang="de-DE" sz="1000"/>
              <a:t>Forschungsstelle für Energiewirtschaft e. V. (FfE): CO2-Verminderung in der Hohlglasherstellung (2019): https://www.bmwk.de/Redaktion/DE/Downloads/E/energiewende-in-der-industrie-ap2a-branchensteckbrief-glas.pdf?__blob=publicationFile&amp;v=4</a:t>
            </a:r>
            <a:endParaRPr sz="1000"/>
          </a:p>
          <a:p>
            <a:pPr indent="-171450" lvl="0" marL="171450" rtl="0" algn="l">
              <a:lnSpc>
                <a:spcPct val="100000"/>
              </a:lnSpc>
              <a:spcBef>
                <a:spcPts val="0"/>
              </a:spcBef>
              <a:spcAft>
                <a:spcPts val="0"/>
              </a:spcAft>
              <a:buSzPts val="1100"/>
              <a:buFont typeface="Arial"/>
              <a:buChar char="•"/>
            </a:pPr>
            <a:r>
              <a:rPr lang="de-DE" sz="1000"/>
              <a:t>Hillebrandt Glas: Spirituosenflaschen mit Gewichtsangeben: https://www.hillebrandt-glas.de/category/spirituosenflaschen/kirschwasserflaschen/</a:t>
            </a:r>
            <a:endParaRPr sz="1000"/>
          </a:p>
          <a:p>
            <a:pPr indent="-171450" lvl="0" marL="171450" marR="0" rtl="0" algn="l">
              <a:lnSpc>
                <a:spcPct val="100000"/>
              </a:lnSpc>
              <a:spcBef>
                <a:spcPts val="0"/>
              </a:spcBef>
              <a:spcAft>
                <a:spcPts val="0"/>
              </a:spcAft>
              <a:buClr>
                <a:srgbClr val="000000"/>
              </a:buClr>
              <a:buSzPts val="1100"/>
              <a:buFont typeface="Arial"/>
              <a:buChar char="•"/>
            </a:pPr>
            <a:r>
              <a:rPr lang="de-DE" sz="10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sz="1000"/>
          </a:p>
          <a:p>
            <a:pPr indent="-171450" lvl="0" marL="171450" marR="0" rtl="0" algn="l">
              <a:lnSpc>
                <a:spcPct val="100000"/>
              </a:lnSpc>
              <a:spcBef>
                <a:spcPts val="0"/>
              </a:spcBef>
              <a:spcAft>
                <a:spcPts val="0"/>
              </a:spcAft>
              <a:buClr>
                <a:srgbClr val="000000"/>
              </a:buClr>
              <a:buSzPts val="1100"/>
              <a:buFont typeface="Arial"/>
              <a:buChar char="•"/>
            </a:pPr>
            <a:r>
              <a:rPr lang="de-DE" sz="1000"/>
              <a:t>UBA (2002): Ökobilanz für Getränkeverpackungen II. Online: https://www.umweltbundesamt.de/sites/default/files/medien/publikation/long/2180.pdf </a:t>
            </a:r>
            <a:endParaRPr sz="1000"/>
          </a:p>
        </p:txBody>
      </p:sp>
      <p:sp>
        <p:nvSpPr>
          <p:cNvPr id="135" name="Google Shape;135;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6:notes"/>
          <p:cNvSpPr txBox="1"/>
          <p:nvPr>
            <p:ph idx="1" type="body"/>
          </p:nvPr>
        </p:nvSpPr>
        <p:spPr>
          <a:xfrm>
            <a:off x="215900" y="3995738"/>
            <a:ext cx="6654800" cy="583137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Lösung</a:t>
            </a:r>
            <a:endParaRPr sz="1050"/>
          </a:p>
          <a:p>
            <a:pPr indent="0" lvl="0" marL="0" rtl="0" algn="l">
              <a:lnSpc>
                <a:spcPct val="100000"/>
              </a:lnSpc>
              <a:spcBef>
                <a:spcPts val="0"/>
              </a:spcBef>
              <a:spcAft>
                <a:spcPts val="0"/>
              </a:spcAft>
              <a:buSzPts val="1400"/>
              <a:buNone/>
            </a:pPr>
            <a:r>
              <a:rPr lang="de-DE" sz="1050"/>
              <a:t>Eine Optimierung der Verpackung kann bis 87% der Emissionen einsparen helfen. Durch die Nutzung von Mehrweg-Glasflaschen können über 80% der Emissionen eingespart werden. Hierbei geht auch das Gefühl, „aus einer Glasflasche einzuschenken“, nicht verloren. Der einzige Nachteil ist, dass die Individualität der Flasche stark eingeschränkt ist, wenn z.B. nur eine bestimmte Anzahl unterschiedlicher Mehrwegflaschen am Markt ist.</a:t>
            </a:r>
            <a:endParaRPr/>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100"/>
              <a:buFont typeface="Arial"/>
              <a:buNone/>
            </a:pPr>
            <a:r>
              <a:rPr b="1" lang="de-DE" sz="1050"/>
              <a:t>Quellen</a:t>
            </a:r>
            <a:endParaRPr sz="105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sz="900"/>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sz="900"/>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sz="900"/>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UBA (2002): Ökobilanz für Getränkeverpackungen II. Online: https://www.umweltbundesamt.de/sites/default/files/medien/publikation/long/2180.pdf </a:t>
            </a:r>
            <a:endParaRPr sz="900"/>
          </a:p>
        </p:txBody>
      </p:sp>
      <p:sp>
        <p:nvSpPr>
          <p:cNvPr id="147" name="Google Shape;147;p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8: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Der CO</a:t>
            </a:r>
            <a:r>
              <a:rPr baseline="-25000" lang="de-DE" sz="1100"/>
              <a:t>2</a:t>
            </a:r>
            <a:r>
              <a:rPr lang="de-DE" sz="1100"/>
              <a:t>-Preis, auch CO</a:t>
            </a:r>
            <a:r>
              <a:rPr baseline="-25000" lang="de-DE" sz="1100"/>
              <a:t>2</a:t>
            </a:r>
            <a:r>
              <a:rPr lang="de-DE" sz="1100"/>
              <a:t>-Steuer oder CO</a:t>
            </a:r>
            <a:r>
              <a:rPr baseline="-25000" lang="de-DE" sz="1100"/>
              <a:t>2</a:t>
            </a:r>
            <a:r>
              <a:rPr lang="de-DE" sz="1100"/>
              <a:t>-Bepreisung, liegt im Jahr 2022 bei 30 Euro für eine Tonne CO</a:t>
            </a:r>
            <a:r>
              <a:rPr baseline="-25000" lang="de-DE" sz="1100"/>
              <a:t>2</a:t>
            </a:r>
            <a:r>
              <a:rPr lang="de-DE" sz="1100"/>
              <a:t>. Ab 2025 soll er sich zwischen 55 und 65 Euro bewegen. Die Steuer soll etwa unseren Einkauf im Supermarkt transparenter machen und den wahren Wert eines Produktes inklusive seiner Auswirkungen auf das Klima abbilden. Es handelt sich also um keine direkte Steuer. Den Anteil für das Glas etwa haben Sie mit dem Einkauf der Glasflaschen bezahlt, ohne dass dieser gesondert ausgewiesen ist.  </a:t>
            </a:r>
            <a:endParaRPr sz="1100"/>
          </a:p>
          <a:p>
            <a:pPr indent="0" lvl="0" marL="0" rtl="0" algn="l">
              <a:lnSpc>
                <a:spcPct val="100000"/>
              </a:lnSpc>
              <a:spcBef>
                <a:spcPts val="0"/>
              </a:spcBef>
              <a:spcAft>
                <a:spcPts val="0"/>
              </a:spcAft>
              <a:buSzPts val="1400"/>
              <a:buNone/>
            </a:pPr>
            <a:r>
              <a:rPr lang="de-DE" sz="1100"/>
              <a:t>Die Regierung legt den CO</a:t>
            </a:r>
            <a:r>
              <a:rPr baseline="-25000" lang="de-DE" sz="1100"/>
              <a:t>2</a:t>
            </a:r>
            <a:r>
              <a:rPr lang="de-DE" sz="1100"/>
              <a:t>-Preis fest für Kohle, Öl und Gas. Die drei Produkte haben den Vorteil, dass der CO2-Gehalt sehr genau bekannt ist. Das hat zwei Effekte: </a:t>
            </a:r>
            <a:endParaRPr sz="1100"/>
          </a:p>
          <a:p>
            <a:pPr indent="-171450" lvl="0" marL="171450" rtl="0" algn="l">
              <a:lnSpc>
                <a:spcPct val="100000"/>
              </a:lnSpc>
              <a:spcBef>
                <a:spcPts val="0"/>
              </a:spcBef>
              <a:spcAft>
                <a:spcPts val="0"/>
              </a:spcAft>
              <a:buSzPts val="1400"/>
              <a:buFont typeface="Arial"/>
              <a:buChar char="•"/>
            </a:pPr>
            <a:r>
              <a:rPr lang="de-DE" sz="1100"/>
              <a:t>Wird für ein Unternehmen der CO</a:t>
            </a:r>
            <a:r>
              <a:rPr baseline="-25000" lang="de-DE" sz="1100"/>
              <a:t>2</a:t>
            </a:r>
            <a:r>
              <a:rPr lang="de-DE" sz="1100"/>
              <a:t>-Ausstoß teurer, so werden auch dessen Produkte teurer – etwa Glas. Dadurch entsteht ein Marktnachteil gegenüber Unternehmen, die schon heute CO</a:t>
            </a:r>
            <a:r>
              <a:rPr baseline="-25000" lang="de-DE" sz="1100"/>
              <a:t>2</a:t>
            </a:r>
            <a:r>
              <a:rPr lang="de-DE" sz="1100"/>
              <a:t>-arm produzieren. </a:t>
            </a:r>
            <a:endParaRPr sz="1100"/>
          </a:p>
          <a:p>
            <a:pPr indent="-171450" lvl="0" marL="171450" rtl="0" algn="l">
              <a:lnSpc>
                <a:spcPct val="100000"/>
              </a:lnSpc>
              <a:spcBef>
                <a:spcPts val="0"/>
              </a:spcBef>
              <a:spcAft>
                <a:spcPts val="0"/>
              </a:spcAft>
              <a:buSzPts val="1400"/>
              <a:buFont typeface="Arial"/>
              <a:buChar char="•"/>
            </a:pPr>
            <a:r>
              <a:rPr lang="de-DE" sz="1100"/>
              <a:t>Es wird für die Unternehmen finanziell reizvoll, ihren CO</a:t>
            </a:r>
            <a:r>
              <a:rPr baseline="-25000" lang="de-DE" sz="1100"/>
              <a:t>2</a:t>
            </a:r>
            <a:r>
              <a:rPr lang="de-DE" sz="1100"/>
              <a:t>-Verbrauch zu reduzieren – also klimafreundlicher zu werden. Unternehmen können ihre Produkte dann wieder zu einem geringeren Preis anbieten. </a:t>
            </a:r>
            <a:endParaRPr sz="1100"/>
          </a:p>
          <a:p>
            <a:pPr indent="0" lvl="0" marL="0" rtl="0" algn="l">
              <a:lnSpc>
                <a:spcPct val="100000"/>
              </a:lnSpc>
              <a:spcBef>
                <a:spcPts val="0"/>
              </a:spcBef>
              <a:spcAft>
                <a:spcPts val="0"/>
              </a:spcAft>
              <a:buSzPts val="1400"/>
              <a:buNone/>
            </a:pPr>
            <a:r>
              <a:rPr lang="de-DE" sz="1100"/>
              <a:t>Zur Bestimmung des CO</a:t>
            </a:r>
            <a:r>
              <a:rPr baseline="-25000" lang="de-DE" sz="1100"/>
              <a:t>2</a:t>
            </a:r>
            <a:r>
              <a:rPr lang="de-DE" sz="1100"/>
              <a:t>-Preises für die in Folie 3 ermittelten THG-Emissions-Einsparungen für die eingesetzte Menge Glas multiplizieren Sie den aktuellen CO</a:t>
            </a:r>
            <a:r>
              <a:rPr baseline="-25000" lang="de-DE" sz="1100"/>
              <a:t>2</a:t>
            </a:r>
            <a:r>
              <a:rPr lang="de-DE" sz="1100"/>
              <a:t>-Preis mit den THG-Emissionen. Für 2022 wäre dies: 30 €/t CO2 Äq x 2,438 t CO2 Äq = 73,14 €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a:t>
            </a:r>
            <a:endParaRPr sz="1100"/>
          </a:p>
          <a:p>
            <a:pPr indent="-171450" lvl="0" marL="171450" rtl="0" algn="l">
              <a:lnSpc>
                <a:spcPct val="100000"/>
              </a:lnSpc>
              <a:spcBef>
                <a:spcPts val="0"/>
              </a:spcBef>
              <a:spcAft>
                <a:spcPts val="0"/>
              </a:spcAft>
              <a:buSzPts val="1400"/>
              <a:buFont typeface="Arial"/>
              <a:buChar char="•"/>
            </a:pPr>
            <a:r>
              <a:rPr lang="de-DE" sz="1100"/>
              <a:t>Recherchieren Sie den aktuellen CO</a:t>
            </a:r>
            <a:r>
              <a:rPr baseline="-25000" lang="de-DE" sz="1100"/>
              <a:t>2</a:t>
            </a:r>
            <a:r>
              <a:rPr lang="de-DE" sz="1100"/>
              <a:t>-Preis – auch C=2-Steuer oder CO</a:t>
            </a:r>
            <a:r>
              <a:rPr baseline="-25000" lang="de-DE" sz="1100"/>
              <a:t>2</a:t>
            </a:r>
            <a:r>
              <a:rPr lang="de-DE" sz="1100"/>
              <a:t>-Bepreisung</a:t>
            </a:r>
            <a:endParaRPr sz="1100"/>
          </a:p>
          <a:p>
            <a:pPr indent="-171450" lvl="0" marL="171450" rtl="0" algn="l">
              <a:lnSpc>
                <a:spcPct val="100000"/>
              </a:lnSpc>
              <a:spcBef>
                <a:spcPts val="0"/>
              </a:spcBef>
              <a:spcAft>
                <a:spcPts val="0"/>
              </a:spcAft>
              <a:buSzPts val="1400"/>
              <a:buFont typeface="Arial"/>
              <a:buChar char="•"/>
            </a:pPr>
            <a:r>
              <a:rPr lang="de-DE" sz="1100"/>
              <a:t>Bestimmen Sie den CO</a:t>
            </a:r>
            <a:r>
              <a:rPr baseline="-25000" lang="de-DE" sz="1100"/>
              <a:t>2</a:t>
            </a:r>
            <a:r>
              <a:rPr lang="de-DE" sz="1100"/>
              <a:t>-Preis für die in Folie 3 eingesparte Menge THG von 2,4 t CO</a:t>
            </a:r>
            <a:r>
              <a:rPr baseline="-25000" lang="de-DE" sz="1100"/>
              <a:t>2</a:t>
            </a:r>
            <a:r>
              <a:rPr lang="de-DE" sz="1100"/>
              <a:t>-Äq</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Quellen </a:t>
            </a:r>
            <a:endParaRPr sz="1100"/>
          </a:p>
          <a:p>
            <a:pPr indent="-171450" lvl="0" marL="171450" rtl="0" algn="l">
              <a:lnSpc>
                <a:spcPct val="100000"/>
              </a:lnSpc>
              <a:spcBef>
                <a:spcPts val="0"/>
              </a:spcBef>
              <a:spcAft>
                <a:spcPts val="0"/>
              </a:spcAft>
              <a:buSzPts val="1400"/>
              <a:buFont typeface="Arial"/>
              <a:buChar char="•"/>
            </a:pPr>
            <a:r>
              <a:rPr lang="de-DE" sz="1100"/>
              <a:t>Die Bundesregierung oJ, Anreiz für weniger CO</a:t>
            </a:r>
            <a:r>
              <a:rPr baseline="-25000" lang="de-DE" sz="1100"/>
              <a:t>2</a:t>
            </a:r>
            <a:r>
              <a:rPr lang="de-DE" sz="1100"/>
              <a:t>-Emissionen. Online: https://www.bundesregierung.de/breg-de/themen/klimaschutz/weniger-co2-emissionen-1810636</a:t>
            </a:r>
            <a:endParaRPr sz="1100"/>
          </a:p>
          <a:p>
            <a:pPr indent="-171450" lvl="0" marL="171450" rtl="0" algn="l">
              <a:lnSpc>
                <a:spcPct val="100000"/>
              </a:lnSpc>
              <a:spcBef>
                <a:spcPts val="0"/>
              </a:spcBef>
              <a:spcAft>
                <a:spcPts val="0"/>
              </a:spcAft>
              <a:buSzPts val="1400"/>
              <a:buFont typeface="Arial"/>
              <a:buChar char="•"/>
            </a:pPr>
            <a:r>
              <a:rPr lang="de-DE" sz="1100"/>
              <a:t>WirtschaftsWoche 30. Mai 2022, CO</a:t>
            </a:r>
            <a:r>
              <a:rPr baseline="-25000" lang="de-DE" sz="1100"/>
              <a:t>2</a:t>
            </a:r>
            <a:r>
              <a:rPr lang="de-DE" sz="1100"/>
              <a:t>-STEUER IN DEUTSCHLAND 2022. Online: https://www.wiwo.de/finanzen/steuern-recht/co2-steuer-in-deutschland-2022-kosten-berechnung-und-co-alles-was-sie-zur-kohlenstoffsteuer-wissen-muessen/25533826.html#:~:text=Nach%20einer%20Berechnung%20des%20Umweltbundesamtes,55%20Euro%20pro%20Tonne%20kosten.</a:t>
            </a:r>
            <a:endParaRPr sz="1100"/>
          </a:p>
          <a:p>
            <a:pPr indent="0" lvl="0" marL="0" rtl="0" algn="l">
              <a:lnSpc>
                <a:spcPct val="100000"/>
              </a:lnSpc>
              <a:spcBef>
                <a:spcPts val="0"/>
              </a:spcBef>
              <a:spcAft>
                <a:spcPts val="0"/>
              </a:spcAft>
              <a:buSzPts val="1400"/>
              <a:buNone/>
            </a:pPr>
            <a:r>
              <a:rPr b="1" lang="de-DE" sz="1100"/>
              <a:t>Bildquelle</a:t>
            </a:r>
            <a:endParaRPr sz="1100"/>
          </a:p>
          <a:p>
            <a:pPr indent="-171450" lvl="0" marL="171450" rtl="0" algn="l">
              <a:lnSpc>
                <a:spcPct val="100000"/>
              </a:lnSpc>
              <a:spcBef>
                <a:spcPts val="0"/>
              </a:spcBef>
              <a:spcAft>
                <a:spcPts val="0"/>
              </a:spcAft>
              <a:buSzPts val="1400"/>
              <a:buFont typeface="Arial"/>
              <a:buChar char="•"/>
            </a:pPr>
            <a:r>
              <a:rPr lang="de-DE" sz="1100"/>
              <a:t>Carlson Yeung, Pixabay</a:t>
            </a:r>
            <a:endParaRPr sz="1100"/>
          </a:p>
        </p:txBody>
      </p:sp>
      <p:sp>
        <p:nvSpPr>
          <p:cNvPr id="159" name="Google Shape;159;p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0:notes"/>
          <p:cNvSpPr/>
          <p:nvPr>
            <p:ph idx="2" type="sldImg"/>
          </p:nvPr>
        </p:nvSpPr>
        <p:spPr>
          <a:xfrm>
            <a:off x="215900" y="252413"/>
            <a:ext cx="6592888" cy="3708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0:notes"/>
          <p:cNvSpPr txBox="1"/>
          <p:nvPr>
            <p:ph idx="1" type="body"/>
          </p:nvPr>
        </p:nvSpPr>
        <p:spPr>
          <a:xfrm>
            <a:off x="215900" y="3960813"/>
            <a:ext cx="6592888" cy="557125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b="0" lang="de-DE" sz="10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a:t>
            </a:r>
            <a:br>
              <a:rPr b="0" lang="de-DE" sz="1000"/>
            </a:br>
            <a:r>
              <a:rPr b="0" lang="de-DE" sz="1000"/>
              <a:t>Der Einstieg in jungen Jahren erhöht die Wahrscheinlichkeit für Alkoholmissbrauch im Erwachsenenalter bis hin zur Abhängigkeit. Dies wiederum stellt einen wesentlichen Risikofaktor für Adipositas, Krebserkrankungen und Herz-Kreislauf-Erkrankungen dar.</a:t>
            </a:r>
            <a:endParaRPr sz="1000"/>
          </a:p>
          <a:p>
            <a:pPr indent="0" lvl="0" marL="0" rtl="0" algn="l">
              <a:lnSpc>
                <a:spcPct val="100000"/>
              </a:lnSpc>
              <a:spcBef>
                <a:spcPts val="0"/>
              </a:spcBef>
              <a:spcAft>
                <a:spcPts val="0"/>
              </a:spcAft>
              <a:buSzPts val="1400"/>
              <a:buNone/>
            </a:pPr>
            <a:r>
              <a:rPr b="0" lang="de-DE" sz="10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sz="1000"/>
          </a:p>
          <a:p>
            <a:pPr indent="0" lvl="0" marL="0" rtl="0" algn="l">
              <a:lnSpc>
                <a:spcPct val="100000"/>
              </a:lnSpc>
              <a:spcBef>
                <a:spcPts val="0"/>
              </a:spcBef>
              <a:spcAft>
                <a:spcPts val="0"/>
              </a:spcAft>
              <a:buSzPts val="1400"/>
              <a:buNone/>
            </a:pPr>
            <a:r>
              <a:rPr b="0" lang="de-DE" sz="1000"/>
              <a:t>„SDG 3.5. Die Prävention und Behandlung des Substanzmissbrauchs, namentlich des Suchtstoffmissbrauchs und des schädlichen Gebrauchs von Alkohol, verstärken.“</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Aufgaben</a:t>
            </a:r>
            <a:endParaRPr b="1" sz="1000"/>
          </a:p>
          <a:p>
            <a:pPr indent="0" lvl="0" marL="0" rtl="0" algn="l">
              <a:lnSpc>
                <a:spcPct val="100000"/>
              </a:lnSpc>
              <a:spcBef>
                <a:spcPts val="0"/>
              </a:spcBef>
              <a:spcAft>
                <a:spcPts val="0"/>
              </a:spcAft>
              <a:buSzPts val="1400"/>
              <a:buNone/>
            </a:pPr>
            <a:r>
              <a:rPr lang="de-DE" sz="1000"/>
              <a:t>Sie führen eine Verkostung durch. Doch wie soll diese ablaufen, wenn sich die Gäste an die DGE-Richtlinie halten sollen? Denken Sie zunächst an das offensichtliche: alkoholfreie “Spirituosen”! Die haben Sie nicht im Portfolio? Dann wird es höchste Zeit darüber nachzudenken! Das Trinkverhalten ändert sich. Alkoholfreies Bier hat einen Marktanteil von 10 %, Sekt von 5 % und Spirituosen sind (noch) bei unter zwei Prozent. Wichtig ist aber in erster Linie, dass Sie für das nachhaltige Thema Alkohol sensibilisiert sind. Denn als Produzenten tragen Sie eine Mitverantwortung – speziell auch der Jugend gegenüber!</a:t>
            </a:r>
            <a:endParaRPr/>
          </a:p>
          <a:p>
            <a:pPr indent="-171450" lvl="0" marL="171450" rtl="0" algn="l">
              <a:lnSpc>
                <a:spcPct val="100000"/>
              </a:lnSpc>
              <a:spcBef>
                <a:spcPts val="0"/>
              </a:spcBef>
              <a:spcAft>
                <a:spcPts val="0"/>
              </a:spcAft>
              <a:buSzPts val="1400"/>
              <a:buFont typeface="Arial"/>
              <a:buChar char="•"/>
            </a:pPr>
            <a:r>
              <a:rPr lang="de-DE" sz="1000"/>
              <a:t>Entwerfen Sie einen Ablaufplan für eine Verkostung in ihrem Betrieb, bei der die DGE-Richtwerte möglichst eingehalten werden sollen. </a:t>
            </a:r>
            <a:endParaRPr sz="1000"/>
          </a:p>
          <a:p>
            <a:pPr indent="-171450" lvl="0" marL="171450" rtl="0" algn="l">
              <a:lnSpc>
                <a:spcPct val="100000"/>
              </a:lnSpc>
              <a:spcBef>
                <a:spcPts val="0"/>
              </a:spcBef>
              <a:spcAft>
                <a:spcPts val="0"/>
              </a:spcAft>
              <a:buSzPts val="1400"/>
              <a:buFont typeface="Arial"/>
              <a:buChar char="•"/>
            </a:pPr>
            <a:r>
              <a:rPr lang="de-DE" sz="1000"/>
              <a:t>Diskutieren Sie ihre Ideen im Klassenverbund.</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Quellen </a:t>
            </a:r>
            <a:endParaRPr sz="1000"/>
          </a:p>
          <a:p>
            <a:pPr indent="-171450" lvl="0" marL="171450" rtl="0" algn="l">
              <a:lnSpc>
                <a:spcPct val="100000"/>
              </a:lnSpc>
              <a:spcBef>
                <a:spcPts val="0"/>
              </a:spcBef>
              <a:spcAft>
                <a:spcPts val="0"/>
              </a:spcAft>
              <a:buSzPts val="1400"/>
              <a:buFont typeface="Arial"/>
              <a:buChar char="•"/>
            </a:pPr>
            <a:r>
              <a:rPr lang="de-DE" sz="1000"/>
              <a:t>Deutsche Gesellschaft für Ernährung e. V., Alkohol. Online: https://www.dge.de/wissenschaft/referenzwerte/alkohol/</a:t>
            </a:r>
            <a:endParaRPr sz="1000"/>
          </a:p>
          <a:p>
            <a:pPr indent="-171450" lvl="0" marL="171450" rtl="0" algn="l">
              <a:lnSpc>
                <a:spcPct val="100000"/>
              </a:lnSpc>
              <a:spcBef>
                <a:spcPts val="0"/>
              </a:spcBef>
              <a:spcAft>
                <a:spcPts val="0"/>
              </a:spcAft>
              <a:buSzPts val="1400"/>
              <a:buFont typeface="Arial"/>
              <a:buChar char="•"/>
            </a:pPr>
            <a:r>
              <a:rPr lang="de-DE" sz="1000"/>
              <a:t>Verlag W. Sachon, Alkoholkonsum und das Werbeinstrument „Smart Drinking“, 12/2021. Online: https://blog.drinktec.com/de/alkoholfreie-getraenke/alkoholkonsum-und-das-werbeinstrument-smart-drinking/</a:t>
            </a:r>
            <a:endParaRPr sz="1000"/>
          </a:p>
          <a:p>
            <a:pPr indent="-171450" lvl="0" marL="171450" rtl="0" algn="l">
              <a:lnSpc>
                <a:spcPct val="100000"/>
              </a:lnSpc>
              <a:spcBef>
                <a:spcPts val="0"/>
              </a:spcBef>
              <a:spcAft>
                <a:spcPts val="0"/>
              </a:spcAft>
              <a:buSzPts val="1400"/>
              <a:buFont typeface="Arial"/>
              <a:buChar char="•"/>
            </a:pPr>
            <a:r>
              <a:rPr lang="de-DE" sz="1000"/>
              <a:t>lebensmittelzeitung.net 11.10.2021, Heidrun Krost, Alkoholfreie Drinks wachsen kräftig. Online: https://www.lebensmittelzeitung.net/industrie/nachrichten/spirituosen-alkoholfreie-drinks-wachsen-kraeftig-161900</a:t>
            </a:r>
            <a:endParaRPr sz="1000"/>
          </a:p>
          <a:p>
            <a:pPr indent="-171450" lvl="0" marL="171450" rtl="0" algn="l">
              <a:lnSpc>
                <a:spcPct val="100000"/>
              </a:lnSpc>
              <a:spcBef>
                <a:spcPts val="0"/>
              </a:spcBef>
              <a:spcAft>
                <a:spcPts val="0"/>
              </a:spcAft>
              <a:buSzPts val="1400"/>
              <a:buFont typeface="Arial"/>
              <a:buChar char="•"/>
            </a:pPr>
            <a:r>
              <a:rPr lang="de-DE" sz="1000"/>
              <a:t>Bild: Carlson Yeung, Pixabay</a:t>
            </a:r>
            <a:endParaRPr b="1" sz="1000"/>
          </a:p>
        </p:txBody>
      </p:sp>
      <p:sp>
        <p:nvSpPr>
          <p:cNvPr id="172" name="Google Shape;172;p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1: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1:notes"/>
          <p:cNvSpPr txBox="1"/>
          <p:nvPr>
            <p:ph idx="1" type="body"/>
          </p:nvPr>
        </p:nvSpPr>
        <p:spPr>
          <a:xfrm>
            <a:off x="215900" y="3995738"/>
            <a:ext cx="6654800" cy="613886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b="0" lang="de-DE" sz="10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Der Einstieg in jungen Jahren erhöht die Wahrscheinlichkeit für Alkoholmissbrauch im Erwachsenenalter bis hin zur Abhängigkeit. Dies wiederum stellt einen wesentlichen Risikofaktor für Adipositas, Krebserkrankungen und Herz-Kreislauf-Erkrankungen dar. Destillateur*innen haben täglich mit Alkohol zu tun. Die Vermarktung, besonders auch das Durchführen von Verkostungen, stellt einen wichtigen Teil Ihrer Arbeit dar. Sie sollten daher im Sinne des dritten Nachhaltigkeitsziels für das Thema Alkoholkonsum sensibilisiert sein: „SDG 3.5. Die Prävention und Behandlung des Substanzmissbrauchs, namentlich des Suchtstoffmissbrauchs und des schädlichen Gebrauchs von Alkohol, verstärken.“</a:t>
            </a:r>
            <a:br>
              <a:rPr b="0" lang="de-DE" sz="1000"/>
            </a:br>
            <a:r>
              <a:rPr b="1" lang="de-DE" sz="1000"/>
              <a:t>Fragestellungen</a:t>
            </a:r>
            <a:endParaRPr b="1" sz="1000"/>
          </a:p>
          <a:p>
            <a:pPr indent="-171450" lvl="0" marL="171450" rtl="0" algn="l">
              <a:lnSpc>
                <a:spcPct val="100000"/>
              </a:lnSpc>
              <a:spcBef>
                <a:spcPts val="0"/>
              </a:spcBef>
              <a:spcAft>
                <a:spcPts val="0"/>
              </a:spcAft>
              <a:buSzPts val="1400"/>
              <a:buFont typeface="Arial"/>
              <a:buChar char="•"/>
            </a:pPr>
            <a:r>
              <a:rPr b="0" lang="de-DE" sz="1000"/>
              <a:t>Was ist binge drinking?</a:t>
            </a:r>
            <a:endParaRPr sz="1000"/>
          </a:p>
          <a:p>
            <a:pPr indent="-171450" lvl="0" marL="171450" rtl="0" algn="l">
              <a:lnSpc>
                <a:spcPct val="100000"/>
              </a:lnSpc>
              <a:spcBef>
                <a:spcPts val="0"/>
              </a:spcBef>
              <a:spcAft>
                <a:spcPts val="0"/>
              </a:spcAft>
              <a:buSzPts val="1400"/>
              <a:buFont typeface="Arial"/>
              <a:buChar char="•"/>
            </a:pPr>
            <a:r>
              <a:rPr b="0" lang="de-DE" sz="1000"/>
              <a:t>Wie viele Stücke Würfelzucker enthält ein durchschnittlicher Alkopop?</a:t>
            </a:r>
            <a:endParaRPr sz="1000"/>
          </a:p>
          <a:p>
            <a:pPr indent="-171450" lvl="0" marL="171450" rtl="0" algn="l">
              <a:lnSpc>
                <a:spcPct val="100000"/>
              </a:lnSpc>
              <a:spcBef>
                <a:spcPts val="0"/>
              </a:spcBef>
              <a:spcAft>
                <a:spcPts val="0"/>
              </a:spcAft>
              <a:buSzPts val="1400"/>
              <a:buFont typeface="Arial"/>
              <a:buChar char="•"/>
            </a:pPr>
            <a:r>
              <a:rPr b="0" lang="de-DE" sz="1000"/>
              <a:t>Für welche Krebsart wird erhöhter Alkoholkonsum besonders oft verantwortlich gemacht?</a:t>
            </a:r>
            <a:endParaRPr sz="1000"/>
          </a:p>
          <a:p>
            <a:pPr indent="-171450" lvl="0" marL="171450" rtl="0" algn="l">
              <a:lnSpc>
                <a:spcPct val="100000"/>
              </a:lnSpc>
              <a:spcBef>
                <a:spcPts val="0"/>
              </a:spcBef>
              <a:spcAft>
                <a:spcPts val="0"/>
              </a:spcAft>
              <a:buSzPts val="1400"/>
              <a:buFont typeface="Arial"/>
              <a:buChar char="•"/>
            </a:pPr>
            <a:r>
              <a:rPr b="0" lang="de-DE" sz="1000"/>
              <a:t>Wie oft ist Alkohol im Spiel, wenn Menschen aggressiv aus der Rolle fallen?</a:t>
            </a:r>
            <a:endParaRPr b="0" sz="1000"/>
          </a:p>
          <a:p>
            <a:pPr indent="0" lvl="0" marL="0" rtl="0" algn="l">
              <a:lnSpc>
                <a:spcPct val="100000"/>
              </a:lnSpc>
              <a:spcBef>
                <a:spcPts val="0"/>
              </a:spcBef>
              <a:spcAft>
                <a:spcPts val="0"/>
              </a:spcAft>
              <a:buSzPts val="1400"/>
              <a:buNone/>
            </a:pPr>
            <a:r>
              <a:rPr b="1" lang="de-DE" sz="1000"/>
              <a:t>Beispielaussagen Selbstcheck:</a:t>
            </a:r>
            <a:endParaRPr b="1" sz="1000"/>
          </a:p>
          <a:p>
            <a:pPr indent="-171450" lvl="0" marL="171450" rtl="0" algn="l">
              <a:lnSpc>
                <a:spcPct val="100000"/>
              </a:lnSpc>
              <a:spcBef>
                <a:spcPts val="0"/>
              </a:spcBef>
              <a:spcAft>
                <a:spcPts val="0"/>
              </a:spcAft>
              <a:buSzPts val="1400"/>
              <a:buFont typeface="Arial"/>
              <a:buChar char="•"/>
            </a:pPr>
            <a:r>
              <a:rPr b="0" lang="de-DE" sz="1000"/>
              <a:t>Ich trinke Alkohol, auch wenn ich alleine bin.</a:t>
            </a:r>
            <a:endParaRPr sz="1000"/>
          </a:p>
          <a:p>
            <a:pPr indent="-171450" lvl="0" marL="171450" rtl="0" algn="l">
              <a:lnSpc>
                <a:spcPct val="100000"/>
              </a:lnSpc>
              <a:spcBef>
                <a:spcPts val="0"/>
              </a:spcBef>
              <a:spcAft>
                <a:spcPts val="0"/>
              </a:spcAft>
              <a:buSzPts val="1400"/>
              <a:buFont typeface="Arial"/>
              <a:buChar char="•"/>
            </a:pPr>
            <a:r>
              <a:rPr b="0" lang="de-DE" sz="1000"/>
              <a:t>In meiner Peer Group wird oft und viel Alkohol getrunken.</a:t>
            </a:r>
            <a:endParaRPr sz="1000"/>
          </a:p>
          <a:p>
            <a:pPr indent="-171450" lvl="0" marL="171450" rtl="0" algn="l">
              <a:lnSpc>
                <a:spcPct val="100000"/>
              </a:lnSpc>
              <a:spcBef>
                <a:spcPts val="0"/>
              </a:spcBef>
              <a:spcAft>
                <a:spcPts val="0"/>
              </a:spcAft>
              <a:buSzPts val="1400"/>
              <a:buFont typeface="Arial"/>
              <a:buChar char="•"/>
            </a:pPr>
            <a:r>
              <a:rPr b="0" lang="de-DE" sz="1000"/>
              <a:t>Alkohol macht mich selbstbewusster und kontaktfreudiger.</a:t>
            </a:r>
            <a:endParaRPr sz="1000"/>
          </a:p>
          <a:p>
            <a:pPr indent="-171450" lvl="0" marL="171450" rtl="0" algn="l">
              <a:lnSpc>
                <a:spcPct val="100000"/>
              </a:lnSpc>
              <a:spcBef>
                <a:spcPts val="0"/>
              </a:spcBef>
              <a:spcAft>
                <a:spcPts val="0"/>
              </a:spcAft>
              <a:buSzPts val="1400"/>
              <a:buFont typeface="Arial"/>
              <a:buChar char="•"/>
            </a:pPr>
            <a:r>
              <a:rPr b="0" lang="de-DE" sz="1000"/>
              <a:t>Ich hatte mindestens einmal einen Filmriss nach dem Trinken.</a:t>
            </a:r>
            <a:endParaRPr b="0" sz="1000"/>
          </a:p>
          <a:p>
            <a:pPr indent="0" lvl="0" marL="0" rtl="0" algn="l">
              <a:lnSpc>
                <a:spcPct val="100000"/>
              </a:lnSpc>
              <a:spcBef>
                <a:spcPts val="0"/>
              </a:spcBef>
              <a:spcAft>
                <a:spcPts val="0"/>
              </a:spcAft>
              <a:buSzPts val="1400"/>
              <a:buNone/>
            </a:pPr>
            <a:r>
              <a:rPr b="1" lang="de-DE" sz="1000"/>
              <a:t>Aufgaben</a:t>
            </a:r>
            <a:endParaRPr sz="1000"/>
          </a:p>
          <a:p>
            <a:pPr indent="-171450" lvl="0" marL="171450" rtl="0" algn="l">
              <a:lnSpc>
                <a:spcPct val="100000"/>
              </a:lnSpc>
              <a:spcBef>
                <a:spcPts val="0"/>
              </a:spcBef>
              <a:spcAft>
                <a:spcPts val="0"/>
              </a:spcAft>
              <a:buSzPts val="1400"/>
              <a:buFont typeface="Arial"/>
              <a:buChar char="•"/>
            </a:pPr>
            <a:r>
              <a:rPr b="0" lang="de-DE" sz="1000"/>
              <a:t>Erstellen Sie in Kleingruppen einen Fragenkatalog mit 15 Fragen. Beginnen Sie mit der Recherche von Wissenswertem rund um das Thema Alkohol. Geben Sie zu jeder Frage drei Antwortmöglichkeiten.</a:t>
            </a:r>
            <a:endParaRPr sz="1000"/>
          </a:p>
          <a:p>
            <a:pPr indent="-171450" lvl="0" marL="171450" rtl="0" algn="l">
              <a:lnSpc>
                <a:spcPct val="100000"/>
              </a:lnSpc>
              <a:spcBef>
                <a:spcPts val="0"/>
              </a:spcBef>
              <a:spcAft>
                <a:spcPts val="0"/>
              </a:spcAft>
              <a:buSzPts val="1400"/>
              <a:buFont typeface="Arial"/>
              <a:buChar char="•"/>
            </a:pPr>
            <a:r>
              <a:rPr b="0" lang="de-DE" sz="1000"/>
              <a:t>Erstellen Sie in Kleingruppen 15 Aussagen zum eigenen Umgang und dem Umgang Ihres Umfelds (Familie, Freunde, Verein, Peer Group) mit Alkohol. Formulieren Sie die Fragen so, dass als Antwortmöglichkeiten ja oder nein passen.</a:t>
            </a:r>
            <a:endParaRPr sz="1000"/>
          </a:p>
          <a:p>
            <a:pPr indent="-171450" lvl="0" marL="171450" rtl="0" algn="l">
              <a:lnSpc>
                <a:spcPct val="100000"/>
              </a:lnSpc>
              <a:spcBef>
                <a:spcPts val="0"/>
              </a:spcBef>
              <a:spcAft>
                <a:spcPts val="0"/>
              </a:spcAft>
              <a:buSzPts val="1400"/>
              <a:buFont typeface="Arial"/>
              <a:buChar char="•"/>
            </a:pPr>
            <a:r>
              <a:rPr b="0" lang="de-DE" sz="1000"/>
              <a:t>Besprechen Sie die ihre Ergebnisse in ihrer Klasse.</a:t>
            </a:r>
            <a:endParaRPr b="0" sz="1000"/>
          </a:p>
          <a:p>
            <a:pPr indent="0" lvl="0" marL="0" rtl="0" algn="l">
              <a:lnSpc>
                <a:spcPct val="100000"/>
              </a:lnSpc>
              <a:spcBef>
                <a:spcPts val="0"/>
              </a:spcBef>
              <a:spcAft>
                <a:spcPts val="0"/>
              </a:spcAft>
              <a:buSzPts val="1400"/>
              <a:buNone/>
            </a:pPr>
            <a:r>
              <a:rPr b="1" lang="de-DE" sz="1000"/>
              <a:t>Quellen</a:t>
            </a:r>
            <a:r>
              <a:rPr b="0" lang="de-DE" sz="1000"/>
              <a:t> </a:t>
            </a:r>
            <a:endParaRPr sz="1000"/>
          </a:p>
          <a:p>
            <a:pPr indent="-171450" lvl="0" marL="171450" rtl="0" algn="l">
              <a:lnSpc>
                <a:spcPct val="100000"/>
              </a:lnSpc>
              <a:spcBef>
                <a:spcPts val="0"/>
              </a:spcBef>
              <a:spcAft>
                <a:spcPts val="0"/>
              </a:spcAft>
              <a:buSzPts val="1400"/>
              <a:buFont typeface="Arial"/>
              <a:buChar char="•"/>
            </a:pPr>
            <a:r>
              <a:rPr b="0" lang="de-DE" sz="1000"/>
              <a:t>Bundesgesundheitsblatt 2021 (64), Bühler, Anneke , Thrul, Johannes, Gomes de Matos, Elena: Evidenzbasierte Alkoholprävention – Was empfiehlt die Wirksamkeitsforschung? Online: https://link.springer.com/article/10.1007/s00103-021-03342-9</a:t>
            </a:r>
            <a:endParaRPr sz="1000"/>
          </a:p>
          <a:p>
            <a:pPr indent="-171450" lvl="0" marL="171450" rtl="0" algn="l">
              <a:lnSpc>
                <a:spcPct val="100000"/>
              </a:lnSpc>
              <a:spcBef>
                <a:spcPts val="0"/>
              </a:spcBef>
              <a:spcAft>
                <a:spcPts val="0"/>
              </a:spcAft>
              <a:buSzPts val="1400"/>
              <a:buFont typeface="Arial"/>
              <a:buChar char="•"/>
            </a:pPr>
            <a:r>
              <a:rPr b="0" lang="de-DE" sz="1000"/>
              <a:t>Bundesgesundheitsblatt 2022 (65), Stock, Christiane, Prediger, Christina, Hrynyschyn, Robert, Helmer, Stefanie: Schulische Alkoholprävention mittels Virtual Reality. Online: https://link.springer.com/article/10.1007/s00103-022-03541-y</a:t>
            </a:r>
            <a:endParaRPr b="0" sz="1000"/>
          </a:p>
          <a:p>
            <a:pPr indent="0" lvl="0" marL="0" rtl="0" algn="l">
              <a:lnSpc>
                <a:spcPct val="100000"/>
              </a:lnSpc>
              <a:spcBef>
                <a:spcPts val="0"/>
              </a:spcBef>
              <a:spcAft>
                <a:spcPts val="0"/>
              </a:spcAft>
              <a:buSzPts val="1400"/>
              <a:buNone/>
            </a:pPr>
            <a:r>
              <a:rPr b="1" lang="de-DE" sz="1000"/>
              <a:t>Bildquelle</a:t>
            </a:r>
            <a:endParaRPr sz="1000"/>
          </a:p>
          <a:p>
            <a:pPr indent="-171450" lvl="0" marL="171450" rtl="0" algn="l">
              <a:lnSpc>
                <a:spcPct val="100000"/>
              </a:lnSpc>
              <a:spcBef>
                <a:spcPts val="0"/>
              </a:spcBef>
              <a:spcAft>
                <a:spcPts val="0"/>
              </a:spcAft>
              <a:buSzPts val="1400"/>
              <a:buFont typeface="Arial"/>
              <a:buChar char="•"/>
            </a:pPr>
            <a:r>
              <a:rPr b="0" lang="de-DE" sz="1000"/>
              <a:t>OpenClipart-Vectors, Pixabay</a:t>
            </a:r>
            <a:endParaRPr sz="1000"/>
          </a:p>
        </p:txBody>
      </p:sp>
      <p:sp>
        <p:nvSpPr>
          <p:cNvPr id="189" name="Google Shape;189;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dirk.klaiber@kommunikationsbuero.com" TargetMode="External"/><Relationship Id="rId4" Type="http://schemas.openxmlformats.org/officeDocument/2006/relationships/hyperlink" Target="mailto:coecen@kommunikationsbuero.com" TargetMode="External"/><Relationship Id="rId5" Type="http://schemas.openxmlformats.org/officeDocument/2006/relationships/hyperlink" Target="http://www.kommunikationsbuero.com/" TargetMode="External"/><Relationship Id="rId6" Type="http://schemas.openxmlformats.org/officeDocument/2006/relationships/hyperlink" Target="http://www.pa-bbne.de/" TargetMode="External"/><Relationship Id="rId7" Type="http://schemas.openxmlformats.org/officeDocument/2006/relationships/hyperlink" Target="http://www.izt.de/" TargetMode="External"/><Relationship Id="rId8" Type="http://schemas.openxmlformats.org/officeDocument/2006/relationships/hyperlink" Target="about:blan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3.png"/><Relationship Id="rId11" Type="http://schemas.openxmlformats.org/officeDocument/2006/relationships/image" Target="../media/image9.png"/><Relationship Id="rId10" Type="http://schemas.openxmlformats.org/officeDocument/2006/relationships/image" Target="../media/image4.png"/><Relationship Id="rId9"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6.png"/><Relationship Id="rId8"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38"/>
          <p:cNvSpPr txBox="1"/>
          <p:nvPr>
            <p:ph type="ctrTitle"/>
          </p:nvPr>
        </p:nvSpPr>
        <p:spPr>
          <a:xfrm>
            <a:off x="312928" y="1122363"/>
            <a:ext cx="8278368" cy="186772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000"/>
              <a:buNone/>
            </a:pPr>
            <a:r>
              <a:rPr b="1" lang="de-DE"/>
              <a:t>Destillateurin/Destillateur</a:t>
            </a:r>
            <a:br>
              <a:rPr b="1" lang="de-DE"/>
            </a:br>
            <a:r>
              <a:rPr b="1" lang="de-DE"/>
              <a:t>Brennerin/Brenner</a:t>
            </a:r>
            <a:endParaRPr/>
          </a:p>
        </p:txBody>
      </p:sp>
      <p:sp>
        <p:nvSpPr>
          <p:cNvPr id="72" name="Google Shape;72;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Spirituosenwirtschaft</a:t>
            </a:r>
            <a:endParaRPr/>
          </a:p>
        </p:txBody>
      </p:sp>
      <p:sp>
        <p:nvSpPr>
          <p:cNvPr id="73" name="Google Shape;73;p38"/>
          <p:cNvSpPr txBox="1"/>
          <p:nvPr>
            <p:ph idx="11" type="ftr"/>
          </p:nvPr>
        </p:nvSpPr>
        <p:spPr>
          <a:xfrm>
            <a:off x="720600" y="6258550"/>
            <a:ext cx="30996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Dirk Klaiber, Gamze Coecen / KBU</a:t>
            </a:r>
            <a:br>
              <a:rPr lang="de-DE"/>
            </a:br>
            <a:r>
              <a:rPr lang="de-DE"/>
              <a:t>Projektagentur BBNE</a:t>
            </a:r>
            <a:endParaRPr/>
          </a:p>
        </p:txBody>
      </p:sp>
      <p:sp>
        <p:nvSpPr>
          <p:cNvPr id="74" name="Google Shape;74;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5" name="Google Shape;75;p38"/>
          <p:cNvSpPr txBox="1"/>
          <p:nvPr>
            <p:ph idx="4" type="body"/>
          </p:nvPr>
        </p:nvSpPr>
        <p:spPr>
          <a:xfrm>
            <a:off x="8591296" y="1470992"/>
            <a:ext cx="3441677" cy="4583734"/>
          </a:xfrm>
          <a:prstGeom prst="rect">
            <a:avLst/>
          </a:prstGeom>
          <a:noFill/>
          <a:ln>
            <a:noFill/>
          </a:ln>
        </p:spPr>
        <p:txBody>
          <a:bodyPr anchorCtr="0" anchor="t" bIns="45700" lIns="91425" spcFirstLastPara="1" rIns="91425" wrap="square" tIns="45700">
            <a:normAutofit fontScale="85000" lnSpcReduction="10000"/>
          </a:bodyPr>
          <a:lstStyle/>
          <a:p>
            <a:pPr indent="0" lvl="0" marL="50800" rtl="0" algn="l">
              <a:lnSpc>
                <a:spcPct val="90000"/>
              </a:lnSpc>
              <a:spcBef>
                <a:spcPts val="1000"/>
              </a:spcBef>
              <a:spcAft>
                <a:spcPts val="0"/>
              </a:spcAft>
              <a:buSzPct val="248886"/>
              <a:buNone/>
            </a:pPr>
            <a:r>
              <a:rPr b="1" lang="de-DE"/>
              <a:t>ulmer kommunikationsbüro</a:t>
            </a:r>
            <a:endParaRPr b="1"/>
          </a:p>
          <a:p>
            <a:pPr indent="0" lvl="0" marL="50800" rtl="0" algn="l">
              <a:lnSpc>
                <a:spcPct val="90000"/>
              </a:lnSpc>
              <a:spcBef>
                <a:spcPts val="1000"/>
              </a:spcBef>
              <a:spcAft>
                <a:spcPts val="0"/>
              </a:spcAft>
              <a:buSzPct val="248886"/>
              <a:buNone/>
            </a:pPr>
            <a:r>
              <a:rPr lang="de-DE"/>
              <a:t>Dirk Klaiber, </a:t>
            </a:r>
            <a:r>
              <a:rPr lang="de-DE" u="sng">
                <a:solidFill>
                  <a:schemeClr val="hlink"/>
                </a:solidFill>
                <a:hlinkClick r:id="rId3"/>
              </a:rPr>
              <a:t>dirk.klaiber@kommunikationsbuero.com</a:t>
            </a:r>
            <a:endParaRPr/>
          </a:p>
          <a:p>
            <a:pPr indent="0" lvl="0" marL="50800" rtl="0" algn="l">
              <a:lnSpc>
                <a:spcPct val="90000"/>
              </a:lnSpc>
              <a:spcBef>
                <a:spcPts val="1000"/>
              </a:spcBef>
              <a:spcAft>
                <a:spcPts val="0"/>
              </a:spcAft>
              <a:buSzPct val="248886"/>
              <a:buNone/>
            </a:pPr>
            <a:r>
              <a:rPr lang="de-DE"/>
              <a:t>Gamze Coecen, </a:t>
            </a:r>
            <a:r>
              <a:rPr lang="de-DE" u="sng">
                <a:solidFill>
                  <a:schemeClr val="hlink"/>
                </a:solidFill>
                <a:hlinkClick r:id="rId4"/>
              </a:rPr>
              <a:t>coecen@kommunikationsbuero.com</a:t>
            </a:r>
            <a:endParaRPr/>
          </a:p>
          <a:p>
            <a:pPr indent="0" lvl="0" marL="50800" rtl="0" algn="l">
              <a:lnSpc>
                <a:spcPct val="90000"/>
              </a:lnSpc>
              <a:spcBef>
                <a:spcPts val="1000"/>
              </a:spcBef>
              <a:spcAft>
                <a:spcPts val="0"/>
              </a:spcAft>
              <a:buSzPct val="248886"/>
              <a:buNone/>
            </a:pPr>
            <a:r>
              <a:rPr lang="de-DE"/>
              <a:t>Kulturpark Berg - Teckstraße 56</a:t>
            </a:r>
            <a:endParaRPr/>
          </a:p>
          <a:p>
            <a:pPr indent="0" lvl="0" marL="50800" rtl="0" algn="l">
              <a:lnSpc>
                <a:spcPct val="90000"/>
              </a:lnSpc>
              <a:spcBef>
                <a:spcPts val="1000"/>
              </a:spcBef>
              <a:spcAft>
                <a:spcPts val="0"/>
              </a:spcAft>
              <a:buSzPct val="248886"/>
              <a:buNone/>
            </a:pPr>
            <a:r>
              <a:rPr lang="de-DE"/>
              <a:t>70190 Stuttgart</a:t>
            </a:r>
            <a:endParaRPr/>
          </a:p>
          <a:p>
            <a:pPr indent="0" lvl="0" marL="50800" rtl="0" algn="l">
              <a:lnSpc>
                <a:spcPct val="90000"/>
              </a:lnSpc>
              <a:spcBef>
                <a:spcPts val="1000"/>
              </a:spcBef>
              <a:spcAft>
                <a:spcPts val="0"/>
              </a:spcAft>
              <a:buSzPct val="248886"/>
              <a:buNone/>
            </a:pPr>
            <a:r>
              <a:rPr lang="de-DE" u="sng">
                <a:solidFill>
                  <a:schemeClr val="hlink"/>
                </a:solidFill>
                <a:hlinkClick r:id="rId5"/>
              </a:rPr>
              <a:t>www.kommunikationsbuero.com</a:t>
            </a:r>
            <a:endParaRPr/>
          </a:p>
          <a:p>
            <a:pPr indent="0" lvl="0" marL="50800" rtl="0" algn="l">
              <a:lnSpc>
                <a:spcPct val="90000"/>
              </a:lnSpc>
              <a:spcBef>
                <a:spcPts val="1000"/>
              </a:spcBef>
              <a:spcAft>
                <a:spcPts val="0"/>
              </a:spcAft>
              <a:buSzPct val="248886"/>
              <a:buNone/>
            </a:pPr>
            <a:r>
              <a:rPr lang="de-DE"/>
              <a:t>Webseite: </a:t>
            </a:r>
            <a:r>
              <a:rPr lang="de-DE" u="sng">
                <a:solidFill>
                  <a:schemeClr val="hlink"/>
                </a:solidFill>
                <a:hlinkClick r:id="rId6"/>
              </a:rPr>
              <a:t>www.pa-bbne.de</a:t>
            </a:r>
            <a:r>
              <a:rPr lang="de-DE"/>
              <a:t> </a:t>
            </a:r>
            <a:endParaRPr/>
          </a:p>
          <a:p>
            <a:pPr indent="0" lvl="0" marL="50800" rtl="0" algn="l">
              <a:lnSpc>
                <a:spcPct val="90000"/>
              </a:lnSpc>
              <a:spcBef>
                <a:spcPts val="1000"/>
              </a:spcBef>
              <a:spcAft>
                <a:spcPts val="0"/>
              </a:spcAft>
              <a:buSzPct val="248886"/>
              <a:buNone/>
            </a:pPr>
            <a:r>
              <a:t/>
            </a:r>
            <a:endParaRPr/>
          </a:p>
          <a:p>
            <a:pPr indent="0" lvl="0" marL="50800" rtl="0" algn="l">
              <a:lnSpc>
                <a:spcPct val="90000"/>
              </a:lnSpc>
              <a:spcBef>
                <a:spcPts val="1000"/>
              </a:spcBef>
              <a:spcAft>
                <a:spcPts val="0"/>
              </a:spcAft>
              <a:buSzPct val="248886"/>
              <a:buNone/>
            </a:pPr>
            <a:r>
              <a:rPr b="1"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a:t>
            </a:r>
            <a:endParaRPr/>
          </a:p>
          <a:p>
            <a:pPr indent="0" lvl="0" marL="50800" rtl="0" algn="l">
              <a:lnSpc>
                <a:spcPct val="90000"/>
              </a:lnSpc>
              <a:spcBef>
                <a:spcPts val="1000"/>
              </a:spcBef>
              <a:spcAft>
                <a:spcPts val="0"/>
              </a:spcAft>
              <a:buSzPct val="248886"/>
              <a:buNone/>
            </a:pPr>
            <a:r>
              <a:rPr lang="de-DE"/>
              <a:t>14129 Berlin; </a:t>
            </a:r>
            <a:r>
              <a:rPr lang="de-DE" u="sng">
                <a:solidFill>
                  <a:schemeClr val="hlink"/>
                </a:solidFill>
                <a:hlinkClick r:id="rId7"/>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8"/>
              </a:rPr>
              <a:t>m.scharp@izt.de)</a:t>
            </a:r>
            <a:r>
              <a:rPr lang="de-DE"/>
              <a:t> </a:t>
            </a:r>
            <a:endParaRPr/>
          </a:p>
          <a:p>
            <a:pPr indent="0" lvl="0" marL="50800" rtl="0" algn="l">
              <a:lnSpc>
                <a:spcPct val="90000"/>
              </a:lnSpc>
              <a:spcBef>
                <a:spcPts val="1000"/>
              </a:spcBef>
              <a:spcAft>
                <a:spcPts val="0"/>
              </a:spcAft>
              <a:buSzPct val="248886"/>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8" name="Google Shape;208;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Verschiedene Promillerechner</a:t>
            </a:r>
            <a:endParaRPr/>
          </a:p>
        </p:txBody>
      </p:sp>
      <p:sp>
        <p:nvSpPr>
          <p:cNvPr id="209" name="Google Shape;209;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210" name="Google Shape;210;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BZgA</a:t>
            </a:r>
            <a:endParaRPr/>
          </a:p>
        </p:txBody>
      </p:sp>
      <p:sp>
        <p:nvSpPr>
          <p:cNvPr id="211" name="Google Shape;211;p18"/>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212" name="Google Shape;212;p18"/>
          <p:cNvSpPr/>
          <p:nvPr/>
        </p:nvSpPr>
        <p:spPr>
          <a:xfrm>
            <a:off x="4090045" y="1486188"/>
            <a:ext cx="2437076" cy="44659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Setzen Sie sich mit Promillerechnern auseinander. Spielen Sie verschiedene Szenarien durch.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Stellen Sie Ihrer Klasse verschiedene Promillerechner und ihre Funktionen vor.</a:t>
            </a:r>
            <a:endParaRPr b="0" i="0" sz="1400" u="none" cap="none" strike="noStrike">
              <a:solidFill>
                <a:srgbClr val="000000"/>
              </a:solidFill>
              <a:latin typeface="Arial"/>
              <a:ea typeface="Arial"/>
              <a:cs typeface="Arial"/>
              <a:sym typeface="Arial"/>
            </a:endParaRPr>
          </a:p>
        </p:txBody>
      </p:sp>
      <p:pic>
        <p:nvPicPr>
          <p:cNvPr id="213" name="Google Shape;213;p18"/>
          <p:cNvPicPr preferRelativeResize="0"/>
          <p:nvPr/>
        </p:nvPicPr>
        <p:blipFill rotWithShape="1">
          <a:blip r:embed="rId3">
            <a:alphaModFix/>
          </a:blip>
          <a:srcRect b="0" l="0" r="0" t="0"/>
          <a:stretch/>
        </p:blipFill>
        <p:spPr>
          <a:xfrm>
            <a:off x="447550" y="1486188"/>
            <a:ext cx="3136660" cy="4465990"/>
          </a:xfrm>
          <a:prstGeom prst="rect">
            <a:avLst/>
          </a:prstGeom>
          <a:noFill/>
          <a:ln>
            <a:noFill/>
          </a:ln>
        </p:spPr>
      </p:pic>
      <p:pic>
        <p:nvPicPr>
          <p:cNvPr id="214" name="Google Shape;214;p18"/>
          <p:cNvPicPr preferRelativeResize="0"/>
          <p:nvPr/>
        </p:nvPicPr>
        <p:blipFill rotWithShape="1">
          <a:blip r:embed="rId4">
            <a:alphaModFix/>
          </a:blip>
          <a:srcRect b="0" l="0" r="0" t="0"/>
          <a:stretch/>
        </p:blipFill>
        <p:spPr>
          <a:xfrm>
            <a:off x="757566" y="3774330"/>
            <a:ext cx="165370" cy="321013"/>
          </a:xfrm>
          <a:prstGeom prst="rect">
            <a:avLst/>
          </a:prstGeom>
          <a:noFill/>
          <a:ln>
            <a:noFill/>
          </a:ln>
        </p:spPr>
      </p:pic>
      <p:pic>
        <p:nvPicPr>
          <p:cNvPr id="215" name="Google Shape;215;p18"/>
          <p:cNvPicPr preferRelativeResize="0"/>
          <p:nvPr/>
        </p:nvPicPr>
        <p:blipFill rotWithShape="1">
          <a:blip r:embed="rId4">
            <a:alphaModFix/>
          </a:blip>
          <a:srcRect b="0" l="0" r="0" t="0"/>
          <a:stretch/>
        </p:blipFill>
        <p:spPr>
          <a:xfrm>
            <a:off x="1408791" y="3774330"/>
            <a:ext cx="165370" cy="321013"/>
          </a:xfrm>
          <a:prstGeom prst="rect">
            <a:avLst/>
          </a:prstGeom>
          <a:noFill/>
          <a:ln>
            <a:noFill/>
          </a:ln>
        </p:spPr>
      </p:pic>
      <p:pic>
        <p:nvPicPr>
          <p:cNvPr id="216" name="Google Shape;216;p18"/>
          <p:cNvPicPr preferRelativeResize="0"/>
          <p:nvPr/>
        </p:nvPicPr>
        <p:blipFill rotWithShape="1">
          <a:blip r:embed="rId4">
            <a:alphaModFix/>
          </a:blip>
          <a:srcRect b="0" l="0" r="0" t="0"/>
          <a:stretch/>
        </p:blipFill>
        <p:spPr>
          <a:xfrm>
            <a:off x="1554706" y="3774330"/>
            <a:ext cx="165370" cy="321013"/>
          </a:xfrm>
          <a:prstGeom prst="rect">
            <a:avLst/>
          </a:prstGeom>
          <a:noFill/>
          <a:ln>
            <a:noFill/>
          </a:ln>
        </p:spPr>
      </p:pic>
      <p:pic>
        <p:nvPicPr>
          <p:cNvPr id="217" name="Google Shape;217;p18"/>
          <p:cNvPicPr preferRelativeResize="0"/>
          <p:nvPr/>
        </p:nvPicPr>
        <p:blipFill rotWithShape="1">
          <a:blip r:embed="rId4">
            <a:alphaModFix/>
          </a:blip>
          <a:srcRect b="0" l="0" r="0" t="0"/>
          <a:stretch/>
        </p:blipFill>
        <p:spPr>
          <a:xfrm>
            <a:off x="2070271" y="3774330"/>
            <a:ext cx="165370" cy="321013"/>
          </a:xfrm>
          <a:prstGeom prst="rect">
            <a:avLst/>
          </a:prstGeom>
          <a:noFill/>
          <a:ln>
            <a:noFill/>
          </a:ln>
        </p:spPr>
      </p:pic>
      <p:pic>
        <p:nvPicPr>
          <p:cNvPr id="218" name="Google Shape;218;p18"/>
          <p:cNvPicPr preferRelativeResize="0"/>
          <p:nvPr/>
        </p:nvPicPr>
        <p:blipFill rotWithShape="1">
          <a:blip r:embed="rId4">
            <a:alphaModFix/>
          </a:blip>
          <a:srcRect b="0" l="0" r="0" t="0"/>
          <a:stretch/>
        </p:blipFill>
        <p:spPr>
          <a:xfrm>
            <a:off x="2216186" y="3774330"/>
            <a:ext cx="165370" cy="321013"/>
          </a:xfrm>
          <a:prstGeom prst="rect">
            <a:avLst/>
          </a:prstGeom>
          <a:noFill/>
          <a:ln>
            <a:noFill/>
          </a:ln>
        </p:spPr>
      </p:pic>
      <p:pic>
        <p:nvPicPr>
          <p:cNvPr id="219" name="Google Shape;219;p18"/>
          <p:cNvPicPr preferRelativeResize="0"/>
          <p:nvPr/>
        </p:nvPicPr>
        <p:blipFill rotWithShape="1">
          <a:blip r:embed="rId4">
            <a:alphaModFix/>
          </a:blip>
          <a:srcRect b="0" l="0" r="0" t="0"/>
          <a:stretch/>
        </p:blipFill>
        <p:spPr>
          <a:xfrm>
            <a:off x="2371828" y="3774330"/>
            <a:ext cx="165370" cy="321013"/>
          </a:xfrm>
          <a:prstGeom prst="rect">
            <a:avLst/>
          </a:prstGeom>
          <a:noFill/>
          <a:ln>
            <a:noFill/>
          </a:ln>
        </p:spPr>
      </p:pic>
      <p:pic>
        <p:nvPicPr>
          <p:cNvPr id="220" name="Google Shape;220;p18"/>
          <p:cNvPicPr preferRelativeResize="0"/>
          <p:nvPr/>
        </p:nvPicPr>
        <p:blipFill rotWithShape="1">
          <a:blip r:embed="rId5">
            <a:alphaModFix/>
          </a:blip>
          <a:srcRect b="0" l="0" r="0" t="0"/>
          <a:stretch/>
        </p:blipFill>
        <p:spPr>
          <a:xfrm>
            <a:off x="757566" y="4234434"/>
            <a:ext cx="94395" cy="321013"/>
          </a:xfrm>
          <a:prstGeom prst="rect">
            <a:avLst/>
          </a:prstGeom>
          <a:noFill/>
          <a:ln>
            <a:noFill/>
          </a:ln>
        </p:spPr>
      </p:pic>
      <p:pic>
        <p:nvPicPr>
          <p:cNvPr id="221" name="Google Shape;221;p18"/>
          <p:cNvPicPr preferRelativeResize="0"/>
          <p:nvPr/>
        </p:nvPicPr>
        <p:blipFill rotWithShape="1">
          <a:blip r:embed="rId5">
            <a:alphaModFix/>
          </a:blip>
          <a:srcRect b="0" l="0" r="0" t="0"/>
          <a:stretch/>
        </p:blipFill>
        <p:spPr>
          <a:xfrm>
            <a:off x="1419047" y="4234434"/>
            <a:ext cx="94395" cy="321013"/>
          </a:xfrm>
          <a:prstGeom prst="rect">
            <a:avLst/>
          </a:prstGeom>
          <a:noFill/>
          <a:ln>
            <a:noFill/>
          </a:ln>
        </p:spPr>
      </p:pic>
      <p:pic>
        <p:nvPicPr>
          <p:cNvPr id="222" name="Google Shape;222;p18"/>
          <p:cNvPicPr preferRelativeResize="0"/>
          <p:nvPr/>
        </p:nvPicPr>
        <p:blipFill rotWithShape="1">
          <a:blip r:embed="rId5">
            <a:alphaModFix/>
          </a:blip>
          <a:srcRect b="0" l="0" r="0" t="0"/>
          <a:stretch/>
        </p:blipFill>
        <p:spPr>
          <a:xfrm>
            <a:off x="1535779" y="4234434"/>
            <a:ext cx="94395" cy="321013"/>
          </a:xfrm>
          <a:prstGeom prst="rect">
            <a:avLst/>
          </a:prstGeom>
          <a:noFill/>
          <a:ln>
            <a:noFill/>
          </a:ln>
        </p:spPr>
      </p:pic>
      <p:pic>
        <p:nvPicPr>
          <p:cNvPr id="223" name="Google Shape;223;p18"/>
          <p:cNvPicPr preferRelativeResize="0"/>
          <p:nvPr/>
        </p:nvPicPr>
        <p:blipFill rotWithShape="1">
          <a:blip r:embed="rId5">
            <a:alphaModFix/>
          </a:blip>
          <a:srcRect b="0" l="0" r="0" t="0"/>
          <a:stretch/>
        </p:blipFill>
        <p:spPr>
          <a:xfrm>
            <a:off x="2314902" y="4234434"/>
            <a:ext cx="94395" cy="321013"/>
          </a:xfrm>
          <a:prstGeom prst="rect">
            <a:avLst/>
          </a:prstGeom>
          <a:noFill/>
          <a:ln>
            <a:noFill/>
          </a:ln>
        </p:spPr>
      </p:pic>
      <p:pic>
        <p:nvPicPr>
          <p:cNvPr id="224" name="Google Shape;224;p18"/>
          <p:cNvPicPr preferRelativeResize="0"/>
          <p:nvPr/>
        </p:nvPicPr>
        <p:blipFill rotWithShape="1">
          <a:blip r:embed="rId5">
            <a:alphaModFix/>
          </a:blip>
          <a:srcRect b="0" l="0" r="0" t="0"/>
          <a:stretch/>
        </p:blipFill>
        <p:spPr>
          <a:xfrm>
            <a:off x="2080529" y="4234434"/>
            <a:ext cx="94395" cy="321013"/>
          </a:xfrm>
          <a:prstGeom prst="rect">
            <a:avLst/>
          </a:prstGeom>
          <a:noFill/>
          <a:ln>
            <a:noFill/>
          </a:ln>
        </p:spPr>
      </p:pic>
      <p:pic>
        <p:nvPicPr>
          <p:cNvPr id="225" name="Google Shape;225;p18"/>
          <p:cNvPicPr preferRelativeResize="0"/>
          <p:nvPr/>
        </p:nvPicPr>
        <p:blipFill rotWithShape="1">
          <a:blip r:embed="rId5">
            <a:alphaModFix/>
          </a:blip>
          <a:srcRect b="0" l="0" r="0" t="0"/>
          <a:stretch/>
        </p:blipFill>
        <p:spPr>
          <a:xfrm>
            <a:off x="2197260" y="4234434"/>
            <a:ext cx="94395" cy="321013"/>
          </a:xfrm>
          <a:prstGeom prst="rect">
            <a:avLst/>
          </a:prstGeom>
          <a:noFill/>
          <a:ln>
            <a:noFill/>
          </a:ln>
        </p:spPr>
      </p:pic>
      <p:pic>
        <p:nvPicPr>
          <p:cNvPr id="226" name="Google Shape;226;p18"/>
          <p:cNvPicPr preferRelativeResize="0"/>
          <p:nvPr/>
        </p:nvPicPr>
        <p:blipFill rotWithShape="1">
          <a:blip r:embed="rId5">
            <a:alphaModFix/>
          </a:blip>
          <a:srcRect b="0" l="0" r="0" t="0"/>
          <a:stretch/>
        </p:blipFill>
        <p:spPr>
          <a:xfrm>
            <a:off x="757566" y="4730545"/>
            <a:ext cx="94395" cy="321013"/>
          </a:xfrm>
          <a:prstGeom prst="rect">
            <a:avLst/>
          </a:prstGeom>
          <a:noFill/>
          <a:ln>
            <a:noFill/>
          </a:ln>
        </p:spPr>
      </p:pic>
      <p:pic>
        <p:nvPicPr>
          <p:cNvPr id="227" name="Google Shape;227;p18"/>
          <p:cNvPicPr preferRelativeResize="0"/>
          <p:nvPr/>
        </p:nvPicPr>
        <p:blipFill rotWithShape="1">
          <a:blip r:embed="rId4">
            <a:alphaModFix/>
          </a:blip>
          <a:srcRect b="0" l="0" r="0" t="0"/>
          <a:stretch/>
        </p:blipFill>
        <p:spPr>
          <a:xfrm>
            <a:off x="864570" y="4727641"/>
            <a:ext cx="165370" cy="321013"/>
          </a:xfrm>
          <a:prstGeom prst="rect">
            <a:avLst/>
          </a:prstGeom>
          <a:noFill/>
          <a:ln>
            <a:noFill/>
          </a:ln>
        </p:spPr>
      </p:pic>
      <p:pic>
        <p:nvPicPr>
          <p:cNvPr id="228" name="Google Shape;228;p18"/>
          <p:cNvPicPr preferRelativeResize="0"/>
          <p:nvPr/>
        </p:nvPicPr>
        <p:blipFill rotWithShape="1">
          <a:blip r:embed="rId5">
            <a:alphaModFix/>
          </a:blip>
          <a:srcRect b="0" l="0" r="0" t="0"/>
          <a:stretch/>
        </p:blipFill>
        <p:spPr>
          <a:xfrm>
            <a:off x="1419047" y="4730545"/>
            <a:ext cx="94395" cy="321013"/>
          </a:xfrm>
          <a:prstGeom prst="rect">
            <a:avLst/>
          </a:prstGeom>
          <a:noFill/>
          <a:ln>
            <a:noFill/>
          </a:ln>
        </p:spPr>
      </p:pic>
      <p:pic>
        <p:nvPicPr>
          <p:cNvPr id="229" name="Google Shape;229;p18"/>
          <p:cNvPicPr preferRelativeResize="0"/>
          <p:nvPr/>
        </p:nvPicPr>
        <p:blipFill rotWithShape="1">
          <a:blip r:embed="rId4">
            <a:alphaModFix/>
          </a:blip>
          <a:srcRect b="0" l="0" r="0" t="0"/>
          <a:stretch/>
        </p:blipFill>
        <p:spPr>
          <a:xfrm>
            <a:off x="1526051" y="4727641"/>
            <a:ext cx="165370" cy="321013"/>
          </a:xfrm>
          <a:prstGeom prst="rect">
            <a:avLst/>
          </a:prstGeom>
          <a:noFill/>
          <a:ln>
            <a:noFill/>
          </a:ln>
        </p:spPr>
      </p:pic>
      <p:pic>
        <p:nvPicPr>
          <p:cNvPr id="230" name="Google Shape;230;p18"/>
          <p:cNvPicPr preferRelativeResize="0"/>
          <p:nvPr/>
        </p:nvPicPr>
        <p:blipFill rotWithShape="1">
          <a:blip r:embed="rId4">
            <a:alphaModFix/>
          </a:blip>
          <a:srcRect b="0" l="0" r="0" t="0"/>
          <a:stretch/>
        </p:blipFill>
        <p:spPr>
          <a:xfrm>
            <a:off x="1661711" y="4727641"/>
            <a:ext cx="165370" cy="321013"/>
          </a:xfrm>
          <a:prstGeom prst="rect">
            <a:avLst/>
          </a:prstGeom>
          <a:noFill/>
          <a:ln>
            <a:noFill/>
          </a:ln>
        </p:spPr>
      </p:pic>
      <p:pic>
        <p:nvPicPr>
          <p:cNvPr id="231" name="Google Shape;231;p18"/>
          <p:cNvPicPr preferRelativeResize="0"/>
          <p:nvPr/>
        </p:nvPicPr>
        <p:blipFill rotWithShape="1">
          <a:blip r:embed="rId5">
            <a:alphaModFix/>
          </a:blip>
          <a:srcRect b="0" l="0" r="0" t="0"/>
          <a:stretch/>
        </p:blipFill>
        <p:spPr>
          <a:xfrm>
            <a:off x="2080529" y="4730545"/>
            <a:ext cx="94395" cy="321013"/>
          </a:xfrm>
          <a:prstGeom prst="rect">
            <a:avLst/>
          </a:prstGeom>
          <a:noFill/>
          <a:ln>
            <a:noFill/>
          </a:ln>
        </p:spPr>
      </p:pic>
      <p:pic>
        <p:nvPicPr>
          <p:cNvPr id="232" name="Google Shape;232;p18"/>
          <p:cNvPicPr preferRelativeResize="0"/>
          <p:nvPr/>
        </p:nvPicPr>
        <p:blipFill rotWithShape="1">
          <a:blip r:embed="rId5">
            <a:alphaModFix/>
          </a:blip>
          <a:srcRect b="0" l="0" r="0" t="0"/>
          <a:stretch/>
        </p:blipFill>
        <p:spPr>
          <a:xfrm>
            <a:off x="2197260" y="4730545"/>
            <a:ext cx="94395" cy="321013"/>
          </a:xfrm>
          <a:prstGeom prst="rect">
            <a:avLst/>
          </a:prstGeom>
          <a:noFill/>
          <a:ln>
            <a:noFill/>
          </a:ln>
        </p:spPr>
      </p:pic>
      <p:pic>
        <p:nvPicPr>
          <p:cNvPr id="233" name="Google Shape;233;p18"/>
          <p:cNvPicPr preferRelativeResize="0"/>
          <p:nvPr/>
        </p:nvPicPr>
        <p:blipFill rotWithShape="1">
          <a:blip r:embed="rId4">
            <a:alphaModFix/>
          </a:blip>
          <a:srcRect b="0" l="0" r="0" t="0"/>
          <a:stretch/>
        </p:blipFill>
        <p:spPr>
          <a:xfrm>
            <a:off x="2332916" y="4727640"/>
            <a:ext cx="165370" cy="321013"/>
          </a:xfrm>
          <a:prstGeom prst="rect">
            <a:avLst/>
          </a:prstGeom>
          <a:noFill/>
          <a:ln>
            <a:noFill/>
          </a:ln>
        </p:spPr>
      </p:pic>
      <p:sp>
        <p:nvSpPr>
          <p:cNvPr id="234" name="Google Shape;234;p18"/>
          <p:cNvSpPr txBox="1"/>
          <p:nvPr/>
        </p:nvSpPr>
        <p:spPr>
          <a:xfrm>
            <a:off x="708400" y="2217910"/>
            <a:ext cx="285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Promillerechner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1" name="Google Shape;241;p21"/>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Was tun bei Verdacht auf Alkoholvergiftung?</a:t>
            </a:r>
            <a:endParaRPr/>
          </a:p>
        </p:txBody>
      </p:sp>
      <p:sp>
        <p:nvSpPr>
          <p:cNvPr id="242" name="Google Shape;242;p2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243" name="Google Shape;243;p2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BZgA</a:t>
            </a:r>
            <a:endParaRPr/>
          </a:p>
        </p:txBody>
      </p:sp>
      <p:sp>
        <p:nvSpPr>
          <p:cNvPr id="244" name="Google Shape;244;p21"/>
          <p:cNvSpPr txBox="1"/>
          <p:nvPr>
            <p:ph idx="11" type="ftr"/>
          </p:nvPr>
        </p:nvSpPr>
        <p:spPr>
          <a:xfrm>
            <a:off x="708400" y="6254500"/>
            <a:ext cx="26937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245" name="Google Shape;245;p21"/>
          <p:cNvSpPr/>
          <p:nvPr/>
        </p:nvSpPr>
        <p:spPr>
          <a:xfrm>
            <a:off x="9805481" y="1566153"/>
            <a:ext cx="2080465" cy="44066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Recherchieren und erstellen Sie einen Anforderungs-</a:t>
            </a:r>
            <a:br>
              <a:rPr b="0" i="0" lang="de-DE" sz="1600" u="none" cap="none" strike="noStrike">
                <a:solidFill>
                  <a:srgbClr val="941651"/>
                </a:solidFill>
                <a:latin typeface="Arial"/>
                <a:ea typeface="Arial"/>
                <a:cs typeface="Arial"/>
                <a:sym typeface="Arial"/>
              </a:rPr>
            </a:br>
            <a:r>
              <a:rPr b="0" i="0" lang="de-DE" sz="1600" u="none" cap="none" strike="noStrike">
                <a:solidFill>
                  <a:srgbClr val="941651"/>
                </a:solidFill>
                <a:latin typeface="Arial"/>
                <a:ea typeface="Arial"/>
                <a:cs typeface="Arial"/>
                <a:sym typeface="Arial"/>
              </a:rPr>
              <a:t>katalog, was zu tun ist, wenn Sie auf eine Person mit Verdacht auf eine Alkohol- vergiftung treffen.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Stellen Sie das Vorgehen in Ihrer Klasse vor. </a:t>
            </a:r>
            <a:endParaRPr b="0" i="0" sz="1400" u="none" cap="none" strike="noStrike">
              <a:solidFill>
                <a:srgbClr val="000000"/>
              </a:solidFill>
              <a:latin typeface="Arial"/>
              <a:ea typeface="Arial"/>
              <a:cs typeface="Arial"/>
              <a:sym typeface="Arial"/>
            </a:endParaRPr>
          </a:p>
        </p:txBody>
      </p:sp>
      <p:sp>
        <p:nvSpPr>
          <p:cNvPr id="246" name="Google Shape;246;p21"/>
          <p:cNvSpPr txBox="1"/>
          <p:nvPr/>
        </p:nvSpPr>
        <p:spPr>
          <a:xfrm>
            <a:off x="5622587" y="2266545"/>
            <a:ext cx="352141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de-DE" sz="2800" u="none" cap="none" strike="noStrike">
                <a:solidFill>
                  <a:srgbClr val="FF2F92"/>
                </a:solidFill>
                <a:latin typeface="Arial"/>
                <a:ea typeface="Arial"/>
                <a:cs typeface="Arial"/>
                <a:sym typeface="Arial"/>
              </a:rPr>
              <a:t>Was tun bei Verdacht auf Alkoholvergiftung?</a:t>
            </a:r>
            <a:endParaRPr b="0" i="0" sz="2800" u="none" cap="none" strike="noStrike">
              <a:solidFill>
                <a:srgbClr val="FF2F92"/>
              </a:solidFill>
              <a:latin typeface="Arial"/>
              <a:ea typeface="Arial"/>
              <a:cs typeface="Arial"/>
              <a:sym typeface="Arial"/>
            </a:endParaRPr>
          </a:p>
        </p:txBody>
      </p:sp>
      <p:pic>
        <p:nvPicPr>
          <p:cNvPr id="247" name="Google Shape;247;p21"/>
          <p:cNvPicPr preferRelativeResize="0"/>
          <p:nvPr/>
        </p:nvPicPr>
        <p:blipFill rotWithShape="1">
          <a:blip r:embed="rId3">
            <a:alphaModFix/>
          </a:blip>
          <a:srcRect b="0" l="0" r="0" t="0"/>
          <a:stretch/>
        </p:blipFill>
        <p:spPr>
          <a:xfrm>
            <a:off x="953310" y="1692238"/>
            <a:ext cx="4616357" cy="45622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28bbddd428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53" name="Google Shape;253;g28bbddd428e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54" name="Google Shape;254;g28bbddd428e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55" name="Google Shape;255;g28bbddd428e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56" name="Google Shape;256;g28bbddd428e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57" name="Google Shape;257;g28bbddd428e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58" name="Google Shape;258;g28bbddd428e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59" name="Google Shape;259;g28bbddd428e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2" name="Google Shape;8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83" name="Google Shape;83;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84" name="Google Shape;84;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85" name="Google Shape;85;p1"/>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86" name="Google Shape;86;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7" name="Google Shape;87;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8" name="Google Shape;88;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0" name="Google Shape;90;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1" name="Google Shape;91;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2" name="Google Shape;92;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94" name="Google Shape;94;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95" name="Google Shape;95;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98" name="Google Shape;98;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99" name="Google Shape;99;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0" name="Google Shape;100;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01" name="Google Shape;101;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02" name="Google Shape;102;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03" name="Google Shape;103;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04" name="Google Shape;104;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05" name="Google Shape;105;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06" name="Google Shape;106;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07" name="Google Shape;107;p1"/>
          <p:cNvSpPr/>
          <p:nvPr/>
        </p:nvSpPr>
        <p:spPr>
          <a:xfrm>
            <a:off x="5731442" y="1764858"/>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4" name="Google Shape;114;p3"/>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CO</a:t>
            </a:r>
            <a:r>
              <a:rPr baseline="-25000" lang="de-DE"/>
              <a:t>2</a:t>
            </a:r>
            <a:r>
              <a:rPr lang="de-DE"/>
              <a:t>-Fußabdruck von Einweg-Glasflaschen</a:t>
            </a:r>
            <a:endParaRPr/>
          </a:p>
        </p:txBody>
      </p:sp>
      <p:sp>
        <p:nvSpPr>
          <p:cNvPr id="115" name="Google Shape;115;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16" name="Google Shape;116;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Quelle: Ifeu 2012, Ponstein 2021</a:t>
            </a:r>
            <a:endParaRPr/>
          </a:p>
        </p:txBody>
      </p:sp>
      <p:sp>
        <p:nvSpPr>
          <p:cNvPr id="117" name="Google Shape;117;p3"/>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118" name="Google Shape;118;p3"/>
          <p:cNvSpPr/>
          <p:nvPr/>
        </p:nvSpPr>
        <p:spPr>
          <a:xfrm>
            <a:off x="8732521" y="1569720"/>
            <a:ext cx="3147480" cy="44310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400" u="none" cap="none" strike="noStrike">
                <a:solidFill>
                  <a:srgbClr val="941651"/>
                </a:solidFill>
                <a:latin typeface="Arial"/>
                <a:ea typeface="Arial"/>
                <a:cs typeface="Arial"/>
                <a:sym typeface="Arial"/>
              </a:rPr>
              <a:t>Berechnen Sie die THG-Einsparung durch den Umstieg einer Brennerei auf Leichtglasflaschen: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hoch ist das Gewicht der Glas-Verpackung?</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hoch sind die Treibhausgasemissionen (THG) der Glas-Verpackungen?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Welche Glasflaschen kommen in ihrem Betrieb zum Einsatz? Bestimmen Sie deren THG?</a:t>
            </a:r>
            <a:endParaRPr b="0" i="0" sz="14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viele THG ließen sich einsparen durch einen Umstieg auf Leichtglasflaschen?</a:t>
            </a:r>
            <a:endParaRPr b="0" i="0" sz="1400" u="none" cap="none" strike="noStrike">
              <a:solidFill>
                <a:srgbClr val="000000"/>
              </a:solidFill>
              <a:latin typeface="Arial"/>
              <a:ea typeface="Arial"/>
              <a:cs typeface="Arial"/>
              <a:sym typeface="Arial"/>
            </a:endParaRPr>
          </a:p>
        </p:txBody>
      </p:sp>
      <p:graphicFrame>
        <p:nvGraphicFramePr>
          <p:cNvPr id="119" name="Google Shape;119;p3"/>
          <p:cNvGraphicFramePr/>
          <p:nvPr/>
        </p:nvGraphicFramePr>
        <p:xfrm>
          <a:off x="224465" y="1680038"/>
          <a:ext cx="3000000" cy="3000000"/>
        </p:xfrm>
        <a:graphic>
          <a:graphicData uri="http://schemas.openxmlformats.org/drawingml/2006/table">
            <a:tbl>
              <a:tblPr bandRow="1" firstRow="1">
                <a:noFill/>
                <a:tableStyleId>{96E25837-6953-4B19-B564-C6E92F09C2EB}</a:tableStyleId>
              </a:tblPr>
              <a:tblGrid>
                <a:gridCol w="1565225"/>
                <a:gridCol w="782025"/>
                <a:gridCol w="1173625"/>
                <a:gridCol w="1173625"/>
                <a:gridCol w="1173625"/>
                <a:gridCol w="1173625"/>
                <a:gridCol w="1173625"/>
              </a:tblGrid>
              <a:tr h="3708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gridSpan="3">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Gewicht Glas-Verpackung</a:t>
                      </a:r>
                      <a:endParaRPr sz="1400" u="none" cap="none" strike="noStrike"/>
                    </a:p>
                  </a:txBody>
                  <a:tcPr marT="45725" marB="45725" marR="91450" marL="91450"/>
                </a:tc>
                <a:tc hMerge="1"/>
                <a:tc hMerge="1"/>
                <a:tc gridSpan="3">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t>THG </a:t>
                      </a:r>
                      <a:r>
                        <a:rPr b="0" i="0" lang="de-DE" sz="1400" u="none" cap="none" strike="noStrike">
                          <a:solidFill>
                            <a:srgbClr val="000000"/>
                          </a:solidFill>
                          <a:latin typeface="Calibri"/>
                          <a:ea typeface="Calibri"/>
                          <a:cs typeface="Calibri"/>
                          <a:sym typeface="Calibri"/>
                        </a:rPr>
                        <a:t>(1 kg Hohlglas ≙ 0,75 kg CO</a:t>
                      </a:r>
                      <a:r>
                        <a:rPr b="0" baseline="-25000" i="0" lang="de-DE" sz="1400" u="none" cap="none" strike="noStrike">
                          <a:solidFill>
                            <a:srgbClr val="000000"/>
                          </a:solidFill>
                          <a:latin typeface="Calibri"/>
                          <a:ea typeface="Calibri"/>
                          <a:cs typeface="Calibri"/>
                          <a:sym typeface="Calibri"/>
                        </a:rPr>
                        <a:t>2</a:t>
                      </a:r>
                      <a:r>
                        <a:rPr b="0" i="0" lang="de-DE" sz="1400" u="none" cap="none" strike="noStrike">
                          <a:solidFill>
                            <a:srgbClr val="000000"/>
                          </a:solidFill>
                          <a:latin typeface="Calibri"/>
                          <a:ea typeface="Calibri"/>
                          <a:cs typeface="Calibri"/>
                          <a:sym typeface="Calibri"/>
                        </a:rPr>
                        <a:t>-Äq*)</a:t>
                      </a:r>
                      <a:endParaRPr sz="1400" u="none" cap="none" strike="noStrike"/>
                    </a:p>
                  </a:txBody>
                  <a:tcPr marT="45725" marB="45725" marR="91450" marL="91450"/>
                </a:tc>
                <a:tc hMerge="1"/>
                <a:tc hMerge="1"/>
              </a:tr>
              <a:tr h="370850">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Glasflasche in 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Gewicht Flasche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Anzahl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Gewicht in 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THG</a:t>
                      </a:r>
                      <a:r>
                        <a:rPr b="0" i="0" lang="de-DE" sz="1200" u="none" cap="none" strike="noStrike">
                          <a:solidFill>
                            <a:srgbClr val="000000"/>
                          </a:solidFill>
                          <a:latin typeface="Calibri"/>
                          <a:ea typeface="Calibri"/>
                          <a:cs typeface="Calibri"/>
                          <a:sym typeface="Calibri"/>
                        </a:rPr>
                        <a:t> in kg pro Flasche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Gesamt-THG</a:t>
                      </a:r>
                      <a:r>
                        <a:rPr b="0" i="0" lang="de-DE" sz="1200" u="none" cap="none" strike="noStrike">
                          <a:solidFill>
                            <a:srgbClr val="000000"/>
                          </a:solidFill>
                          <a:latin typeface="Calibri"/>
                          <a:ea typeface="Calibri"/>
                          <a:cs typeface="Calibri"/>
                          <a:sym typeface="Calibri"/>
                        </a:rPr>
                        <a:t> in t</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0,7</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650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10.000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1</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650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0,7 l (Leichtflasche)</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400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200"/>
                        <a:buFont typeface="Arial"/>
                        <a:buNone/>
                      </a:pPr>
                      <a:r>
                        <a:rPr b="0" i="0" lang="de-DE" sz="1600" u="none" cap="none" strike="noStrike">
                          <a:solidFill>
                            <a:srgbClr val="000000"/>
                          </a:solidFill>
                          <a:latin typeface="Calibri"/>
                          <a:ea typeface="Calibri"/>
                          <a:cs typeface="Calibri"/>
                          <a:sym typeface="Calibri"/>
                        </a:rPr>
                        <a:t>10.000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1 l (Leichtflasche)</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gridSpan="3">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Gesamteinsparung Glas durch Leichtflaschen</a:t>
                      </a:r>
                      <a:endParaRPr sz="1400" u="none" cap="none" strike="noStrike"/>
                    </a:p>
                  </a:txBody>
                  <a:tcPr marT="45725" marB="45725" marR="91450" marL="91450"/>
                </a:tc>
                <a:tc hMerge="1"/>
                <a:tc hMerge="1"/>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370850">
                <a:tc gridSpan="6">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Gesamteinsparung THG durch Leichtflaschen</a:t>
                      </a:r>
                      <a:endParaRPr sz="1400" u="none" cap="none" strike="noStrike"/>
                    </a:p>
                  </a:txBody>
                  <a:tcPr marT="45725" marB="45725" marR="91450" marL="91450"/>
                </a:tc>
                <a:tc hMerge="1"/>
                <a:tc hMerge="1"/>
                <a:tc hMerge="1"/>
                <a:tc hMerge="1"/>
                <a:tc hMerge="1"/>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6" name="Google Shape;126;p4"/>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CO</a:t>
            </a:r>
            <a:r>
              <a:rPr baseline="-25000" lang="de-DE"/>
              <a:t>2</a:t>
            </a:r>
            <a:r>
              <a:rPr lang="de-DE"/>
              <a:t>-Fußabdruck von Einweg-Glasflaschen</a:t>
            </a:r>
            <a:endParaRPr/>
          </a:p>
        </p:txBody>
      </p:sp>
      <p:sp>
        <p:nvSpPr>
          <p:cNvPr id="127" name="Google Shape;127;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28" name="Google Shape;128;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Quelle: Ifeu 2012, Ponstein 2021</a:t>
            </a:r>
            <a:endParaRPr/>
          </a:p>
        </p:txBody>
      </p:sp>
      <p:sp>
        <p:nvSpPr>
          <p:cNvPr id="129" name="Google Shape;129;p4"/>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graphicFrame>
        <p:nvGraphicFramePr>
          <p:cNvPr id="130" name="Google Shape;130;p4"/>
          <p:cNvGraphicFramePr/>
          <p:nvPr/>
        </p:nvGraphicFramePr>
        <p:xfrm>
          <a:off x="224465" y="1680038"/>
          <a:ext cx="3000000" cy="3000000"/>
        </p:xfrm>
        <a:graphic>
          <a:graphicData uri="http://schemas.openxmlformats.org/drawingml/2006/table">
            <a:tbl>
              <a:tblPr bandRow="1" firstRow="1">
                <a:noFill/>
                <a:tableStyleId>{96E25837-6953-4B19-B564-C6E92F09C2EB}</a:tableStyleId>
              </a:tblPr>
              <a:tblGrid>
                <a:gridCol w="1565225"/>
                <a:gridCol w="782025"/>
                <a:gridCol w="1173625"/>
                <a:gridCol w="1173625"/>
                <a:gridCol w="567425"/>
                <a:gridCol w="1502975"/>
                <a:gridCol w="1450450"/>
              </a:tblGrid>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gridSpan="3">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Gewicht Glas-Verpackung</a:t>
                      </a:r>
                      <a:endParaRPr sz="1400" u="none" cap="none" strike="noStrike"/>
                    </a:p>
                  </a:txBody>
                  <a:tcPr marT="45725" marB="45725" marR="91450" marL="91450"/>
                </a:tc>
                <a:tc hMerge="1"/>
                <a:tc hMerge="1"/>
                <a:tc gridSpan="3">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t>THG </a:t>
                      </a:r>
                      <a:r>
                        <a:rPr b="0" i="0" lang="de-DE" sz="1400" u="none" cap="none" strike="noStrike">
                          <a:solidFill>
                            <a:srgbClr val="000000"/>
                          </a:solidFill>
                          <a:latin typeface="Calibri"/>
                          <a:ea typeface="Calibri"/>
                          <a:cs typeface="Calibri"/>
                          <a:sym typeface="Calibri"/>
                        </a:rPr>
                        <a:t>(1 kg Glas ≙ 0,75 kg CO</a:t>
                      </a:r>
                      <a:r>
                        <a:rPr b="0" baseline="-25000" i="0" lang="de-DE" sz="1400" u="none" cap="none" strike="noStrike">
                          <a:solidFill>
                            <a:srgbClr val="000000"/>
                          </a:solidFill>
                          <a:latin typeface="Calibri"/>
                          <a:ea typeface="Calibri"/>
                          <a:cs typeface="Calibri"/>
                          <a:sym typeface="Calibri"/>
                        </a:rPr>
                        <a:t>2</a:t>
                      </a:r>
                      <a:r>
                        <a:rPr b="0" i="0" lang="de-DE" sz="1400" u="none" cap="none" strike="noStrike">
                          <a:solidFill>
                            <a:srgbClr val="000000"/>
                          </a:solidFill>
                          <a:latin typeface="Calibri"/>
                          <a:ea typeface="Calibri"/>
                          <a:cs typeface="Calibri"/>
                          <a:sym typeface="Calibri"/>
                        </a:rPr>
                        <a:t>-Äq)</a:t>
                      </a:r>
                      <a:endParaRPr sz="1400" u="none" cap="none" strike="noStrike"/>
                    </a:p>
                  </a:txBody>
                  <a:tcPr marT="45725" marB="45725" marR="91450" marL="91450"/>
                </a:tc>
                <a:tc hMerge="1"/>
                <a:tc hMerge="1"/>
              </a:tr>
              <a:tr h="37085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Glasflasche in 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Gewicht Flasche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Anzahl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Gewicht in 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THG</a:t>
                      </a:r>
                      <a:r>
                        <a:rPr b="0" i="0" lang="de-DE" sz="1200" u="none" cap="none" strike="noStrike">
                          <a:solidFill>
                            <a:srgbClr val="000000"/>
                          </a:solidFill>
                          <a:latin typeface="Calibri"/>
                          <a:ea typeface="Calibri"/>
                          <a:cs typeface="Calibri"/>
                          <a:sym typeface="Calibri"/>
                        </a:rPr>
                        <a:t> in kg pro Flasche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Gesamt-THG</a:t>
                      </a:r>
                      <a:r>
                        <a:rPr b="0" i="0" lang="de-DE" sz="1200" u="none" cap="none" strike="noStrike">
                          <a:solidFill>
                            <a:srgbClr val="000000"/>
                          </a:solidFill>
                          <a:latin typeface="Calibri"/>
                          <a:ea typeface="Calibri"/>
                          <a:cs typeface="Calibri"/>
                          <a:sym typeface="Calibri"/>
                        </a:rPr>
                        <a:t> in t</a:t>
                      </a:r>
                      <a:endParaRPr sz="1400" u="none" cap="none" strike="noStrike"/>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0,7</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650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10.000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6,50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0,488</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4,875</a:t>
                      </a:r>
                      <a:endParaRPr sz="1800" u="none" cap="none" strike="noStrike"/>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1</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650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3,25</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0,488</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2,438</a:t>
                      </a:r>
                      <a:endParaRPr sz="1800" u="none" cap="none" strike="noStrike"/>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0,7 l </a:t>
                      </a:r>
                      <a:endParaRPr/>
                    </a:p>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(Leichtflasche)</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400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200"/>
                        <a:buFont typeface="Arial"/>
                        <a:buNone/>
                      </a:pPr>
                      <a:r>
                        <a:rPr b="0" i="0" lang="de-DE" sz="1600" u="none" cap="none" strike="noStrike">
                          <a:solidFill>
                            <a:srgbClr val="000000"/>
                          </a:solidFill>
                          <a:latin typeface="Calibri"/>
                          <a:ea typeface="Calibri"/>
                          <a:cs typeface="Calibri"/>
                          <a:sym typeface="Calibri"/>
                        </a:rPr>
                        <a:t>10.000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4,00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0,300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3,000</a:t>
                      </a:r>
                      <a:endParaRPr sz="1800" u="none" cap="none" strike="noStrike"/>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1 l </a:t>
                      </a:r>
                      <a:endParaRPr/>
                    </a:p>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(Leichtflasche)</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  g</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5.000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2,50</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0,375</a:t>
                      </a:r>
                      <a:endParaRPr sz="18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1,875</a:t>
                      </a:r>
                      <a:endParaRPr sz="1800" u="none" cap="none" strike="noStrike"/>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9525" marB="0" marR="9525" marL="9525" anchor="b"/>
                </a:tc>
              </a:tr>
              <a:tr h="370850">
                <a:tc gridSpan="3">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Gesamteinsparung Glas durch Leichtflaschen</a:t>
                      </a:r>
                      <a:endParaRPr sz="1400" u="none" cap="none" strike="noStrike"/>
                    </a:p>
                  </a:txBody>
                  <a:tcPr marT="45725" marB="45725" marR="91450" marL="91450"/>
                </a:tc>
                <a:tc hMerge="1"/>
                <a:tc hMerge="1"/>
                <a:tc>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3,25</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370850">
                <a:tc gridSpan="6">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Gesamteinsparung THG durch Leichtflaschen</a:t>
                      </a:r>
                      <a:endParaRPr sz="1400" u="none" cap="none" strike="noStrike"/>
                    </a:p>
                  </a:txBody>
                  <a:tcPr marT="45725" marB="45725" marR="91450" marL="91450"/>
                </a:tc>
                <a:tc hMerge="1"/>
                <a:tc hMerge="1"/>
                <a:tc hMerge="1"/>
                <a:tc hMerge="1"/>
                <a:tc hMerge="1"/>
                <a:tc>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2,438</a:t>
                      </a:r>
                      <a:endParaRPr sz="1400" u="none" cap="none" strike="noStrike"/>
                    </a:p>
                  </a:txBody>
                  <a:tcPr marT="45725" marB="45725" marR="91450" marL="91450"/>
                </a:tc>
              </a:tr>
            </a:tbl>
          </a:graphicData>
        </a:graphic>
      </p:graphicFrame>
      <p:sp>
        <p:nvSpPr>
          <p:cNvPr id="131" name="Google Shape;131;p4"/>
          <p:cNvSpPr/>
          <p:nvPr/>
        </p:nvSpPr>
        <p:spPr>
          <a:xfrm>
            <a:off x="8732521" y="1569720"/>
            <a:ext cx="3147480" cy="44310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400" u="none" cap="none" strike="noStrike">
                <a:solidFill>
                  <a:srgbClr val="941651"/>
                </a:solidFill>
                <a:latin typeface="Arial"/>
                <a:ea typeface="Arial"/>
                <a:cs typeface="Arial"/>
                <a:sym typeface="Arial"/>
              </a:rPr>
              <a:t>Berechnen Sie die THG-Einsparung durch den Umstieg einer Brennerei auf Leichtglasflaschen: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hoch ist das Gewicht der Glas-Verpackung?</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hoch sind die Treibhausgasemissionen (THG) der Glas-Verpackungen?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Welche Glasflaschen kommen in ihrem Betrieb zum Einsatz? Bestimmen Sie deren THG?</a:t>
            </a:r>
            <a:endParaRPr b="0" i="0" sz="14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400" u="none" cap="none" strike="noStrike">
                <a:solidFill>
                  <a:srgbClr val="941651"/>
                </a:solidFill>
                <a:latin typeface="Arial"/>
                <a:ea typeface="Arial"/>
                <a:cs typeface="Arial"/>
                <a:sym typeface="Arial"/>
              </a:rPr>
              <a:t>Wie viele THG ließen sich einsparen durch einen Umstieg auf Leichtglasflaschen?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8" name="Google Shape;138;p5"/>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in der Brennerei:</a:t>
            </a:r>
            <a:br>
              <a:rPr lang="de-DE"/>
            </a:br>
            <a:r>
              <a:rPr lang="de-DE"/>
              <a:t>THG: Einsparpotential alternativer Verpackungen</a:t>
            </a:r>
            <a:endParaRPr/>
          </a:p>
        </p:txBody>
      </p:sp>
      <p:sp>
        <p:nvSpPr>
          <p:cNvPr id="139" name="Google Shape;139;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40" name="Google Shape;140;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Ifeu 2012, Ponstein 2021</a:t>
            </a:r>
            <a:endParaRPr/>
          </a:p>
        </p:txBody>
      </p:sp>
      <p:sp>
        <p:nvSpPr>
          <p:cNvPr id="141" name="Google Shape;141;p5"/>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142" name="Google Shape;142;p5"/>
          <p:cNvSpPr/>
          <p:nvPr/>
        </p:nvSpPr>
        <p:spPr>
          <a:xfrm>
            <a:off x="7678994" y="1661160"/>
            <a:ext cx="4201007" cy="43395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Berechnen Sie die THG-Einsparung durch den Umstieg einer Brennerei auf Leichtglasflaschen, Mehrweg-Glasflaschen und Bag-in-Box-Verpackungen: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Wie viele THG-Emissionen lassen sich im Verpackungsbereich im Beispiel einsparen?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Diskutieren Sie im Klassenverband den Einsatz von Mehrwegsystemen für Glasflaschen und für Bag-in-Box-Systeme. Wo könnten diese sinnvoll eingesetzt werden?</a:t>
            </a:r>
            <a:endParaRPr b="0" i="0" sz="1600" u="none" cap="none" strike="noStrike">
              <a:solidFill>
                <a:srgbClr val="941651"/>
              </a:solidFill>
              <a:latin typeface="Arial"/>
              <a:ea typeface="Arial"/>
              <a:cs typeface="Arial"/>
              <a:sym typeface="Arial"/>
            </a:endParaRPr>
          </a:p>
        </p:txBody>
      </p:sp>
      <p:graphicFrame>
        <p:nvGraphicFramePr>
          <p:cNvPr id="143" name="Google Shape;143;p5"/>
          <p:cNvGraphicFramePr/>
          <p:nvPr/>
        </p:nvGraphicFramePr>
        <p:xfrm>
          <a:off x="224465" y="1911680"/>
          <a:ext cx="3000000" cy="3000000"/>
        </p:xfrm>
        <a:graphic>
          <a:graphicData uri="http://schemas.openxmlformats.org/drawingml/2006/table">
            <a:tbl>
              <a:tblPr bandRow="1" firstRow="1">
                <a:noFill/>
                <a:tableStyleId>{96E25837-6953-4B19-B564-C6E92F09C2EB}</a:tableStyleId>
              </a:tblPr>
              <a:tblGrid>
                <a:gridCol w="2063650"/>
                <a:gridCol w="1571750"/>
                <a:gridCol w="1753650"/>
                <a:gridCol w="1701900"/>
              </a:tblGrid>
              <a:tr h="377325">
                <a:tc>
                  <a:txBody>
                    <a:bodyPr/>
                    <a:lstStyle/>
                    <a:p>
                      <a:pPr indent="0" lvl="0" marL="0" marR="0" rtl="0" algn="l">
                        <a:lnSpc>
                          <a:spcPct val="100000"/>
                        </a:lnSpc>
                        <a:spcBef>
                          <a:spcPts val="0"/>
                        </a:spcBef>
                        <a:spcAft>
                          <a:spcPts val="0"/>
                        </a:spcAft>
                        <a:buClr>
                          <a:srgbClr val="000000"/>
                        </a:buClr>
                        <a:buSzPts val="1100"/>
                        <a:buFont typeface="Arial"/>
                        <a:buNone/>
                      </a:pPr>
                      <a:r>
                        <a:t/>
                      </a:r>
                      <a:endParaRPr b="1"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b="1" sz="1100" u="none" cap="none" strike="noStrike">
                        <a:latin typeface="Arial"/>
                        <a:ea typeface="Arial"/>
                        <a:cs typeface="Arial"/>
                        <a:sym typeface="Arial"/>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THG-Einsparung durch Verpackungswechsel</a:t>
                      </a:r>
                      <a:endParaRPr sz="1400" u="none" cap="none" strike="noStrike"/>
                    </a:p>
                  </a:txBody>
                  <a:tcPr marT="50300" marB="50300" marR="91450" marL="91450"/>
                </a:tc>
                <a:tc hMerge="1"/>
              </a:tr>
              <a:tr h="377325">
                <a:tc>
                  <a:txBody>
                    <a:bodyPr/>
                    <a:lstStyle/>
                    <a:p>
                      <a:pPr indent="0" lvl="0" marL="0" marR="0" rtl="0" algn="l">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Verpackung (0,75 l)</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THG</a:t>
                      </a:r>
                      <a:r>
                        <a:rPr b="0" i="0" lang="de-DE" sz="1100" u="none" cap="none" strike="noStrike">
                          <a:solidFill>
                            <a:srgbClr val="000000"/>
                          </a:solidFill>
                          <a:latin typeface="Arial"/>
                          <a:ea typeface="Arial"/>
                          <a:cs typeface="Arial"/>
                          <a:sym typeface="Arial"/>
                        </a:rPr>
                        <a:t> </a:t>
                      </a:r>
                      <a:r>
                        <a:rPr b="1" i="0" lang="de-DE" sz="1100" u="none" cap="none" strike="noStrike">
                          <a:solidFill>
                            <a:srgbClr val="000000"/>
                          </a:solidFill>
                          <a:latin typeface="Arial"/>
                          <a:ea typeface="Arial"/>
                          <a:cs typeface="Arial"/>
                          <a:sym typeface="Arial"/>
                        </a:rPr>
                        <a:t>in kg CO</a:t>
                      </a:r>
                      <a:r>
                        <a:rPr b="1" baseline="-25000" i="0" lang="de-DE" sz="1100" u="none" cap="none" strike="noStrike">
                          <a:solidFill>
                            <a:srgbClr val="000000"/>
                          </a:solidFill>
                          <a:latin typeface="Arial"/>
                          <a:ea typeface="Arial"/>
                          <a:cs typeface="Arial"/>
                          <a:sym typeface="Arial"/>
                        </a:rPr>
                        <a:t>2</a:t>
                      </a:r>
                      <a:r>
                        <a:rPr b="1" i="0" lang="de-DE" sz="1100" u="none" cap="none" strike="noStrike">
                          <a:solidFill>
                            <a:srgbClr val="000000"/>
                          </a:solidFill>
                          <a:latin typeface="Arial"/>
                          <a:ea typeface="Arial"/>
                          <a:cs typeface="Arial"/>
                          <a:sym typeface="Arial"/>
                        </a:rPr>
                        <a:t>-Äq </a:t>
                      </a:r>
                      <a:endParaRPr b="1" sz="11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in kg CO</a:t>
                      </a:r>
                      <a:r>
                        <a:rPr b="1" baseline="-25000" i="0" lang="de-DE" sz="1100" u="none" cap="none" strike="noStrike">
                          <a:solidFill>
                            <a:srgbClr val="000000"/>
                          </a:solidFill>
                          <a:latin typeface="Arial"/>
                          <a:ea typeface="Arial"/>
                          <a:cs typeface="Arial"/>
                          <a:sym typeface="Arial"/>
                        </a:rPr>
                        <a:t>2</a:t>
                      </a:r>
                      <a:r>
                        <a:rPr b="1" i="0" lang="de-DE" sz="1100" u="none" cap="none" strike="noStrike">
                          <a:solidFill>
                            <a:srgbClr val="000000"/>
                          </a:solidFill>
                          <a:latin typeface="Arial"/>
                          <a:ea typeface="Arial"/>
                          <a:cs typeface="Arial"/>
                          <a:sym typeface="Arial"/>
                        </a:rPr>
                        <a:t>-Äq</a:t>
                      </a:r>
                      <a:endParaRPr b="1" sz="11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in Prozent</a:t>
                      </a:r>
                      <a:endParaRPr sz="1400" u="none" cap="none" strike="noStrike"/>
                    </a:p>
                  </a:txBody>
                  <a:tcPr marT="45725" marB="45725" marR="91450" marL="91450"/>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Einweg-Glasflasche 533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0,390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0,000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Einweg-Glasflasche 400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0,297</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Mehrweg-Glasflasche 400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0,074</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Bag-in-Box</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0,052</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0" name="Google Shape;150;p6"/>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in der Brennerei:</a:t>
            </a:r>
            <a:br>
              <a:rPr lang="de-DE"/>
            </a:br>
            <a:r>
              <a:rPr lang="de-DE"/>
              <a:t>THG: Einsparpotential alternativer Verpackungen</a:t>
            </a:r>
            <a:endParaRPr/>
          </a:p>
        </p:txBody>
      </p:sp>
      <p:sp>
        <p:nvSpPr>
          <p:cNvPr id="151" name="Google Shape;151;p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52" name="Google Shape;152;p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Quelle: Ifeu 2012, Ponstein 2021</a:t>
            </a:r>
            <a:endParaRPr/>
          </a:p>
        </p:txBody>
      </p:sp>
      <p:sp>
        <p:nvSpPr>
          <p:cNvPr id="153" name="Google Shape;153;p6"/>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graphicFrame>
        <p:nvGraphicFramePr>
          <p:cNvPr id="154" name="Google Shape;154;p6"/>
          <p:cNvGraphicFramePr/>
          <p:nvPr/>
        </p:nvGraphicFramePr>
        <p:xfrm>
          <a:off x="224465" y="1911680"/>
          <a:ext cx="3000000" cy="3000000"/>
        </p:xfrm>
        <a:graphic>
          <a:graphicData uri="http://schemas.openxmlformats.org/drawingml/2006/table">
            <a:tbl>
              <a:tblPr bandRow="1" firstRow="1">
                <a:noFill/>
                <a:tableStyleId>{96E25837-6953-4B19-B564-C6E92F09C2EB}</a:tableStyleId>
              </a:tblPr>
              <a:tblGrid>
                <a:gridCol w="2063650"/>
                <a:gridCol w="1571750"/>
                <a:gridCol w="1753650"/>
                <a:gridCol w="1701900"/>
              </a:tblGrid>
              <a:tr h="377325">
                <a:tc>
                  <a:txBody>
                    <a:bodyPr/>
                    <a:lstStyle/>
                    <a:p>
                      <a:pPr indent="0" lvl="0" marL="0" marR="0" rtl="0" algn="l">
                        <a:lnSpc>
                          <a:spcPct val="100000"/>
                        </a:lnSpc>
                        <a:spcBef>
                          <a:spcPts val="0"/>
                        </a:spcBef>
                        <a:spcAft>
                          <a:spcPts val="0"/>
                        </a:spcAft>
                        <a:buClr>
                          <a:srgbClr val="000000"/>
                        </a:buClr>
                        <a:buSzPts val="1100"/>
                        <a:buFont typeface="Arial"/>
                        <a:buNone/>
                      </a:pPr>
                      <a:r>
                        <a:t/>
                      </a:r>
                      <a:endParaRPr b="1"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b="1" sz="1100" u="none" cap="none" strike="noStrike">
                        <a:latin typeface="Arial"/>
                        <a:ea typeface="Arial"/>
                        <a:cs typeface="Arial"/>
                        <a:sym typeface="Arial"/>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THG-Einsparung durch Verpackungswechsel</a:t>
                      </a:r>
                      <a:endParaRPr sz="1400" u="none" cap="none" strike="noStrike"/>
                    </a:p>
                  </a:txBody>
                  <a:tcPr marT="50300" marB="50300" marR="91450" marL="91450"/>
                </a:tc>
                <a:tc hMerge="1"/>
              </a:tr>
              <a:tr h="377325">
                <a:tc>
                  <a:txBody>
                    <a:bodyPr/>
                    <a:lstStyle/>
                    <a:p>
                      <a:pPr indent="0" lvl="0" marL="0" marR="0" rtl="0" algn="l">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Verpackung (0,75 l)</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THG</a:t>
                      </a:r>
                      <a:r>
                        <a:rPr b="0" i="0" lang="de-DE" sz="1100" u="none" cap="none" strike="noStrike">
                          <a:solidFill>
                            <a:srgbClr val="000000"/>
                          </a:solidFill>
                          <a:latin typeface="Arial"/>
                          <a:ea typeface="Arial"/>
                          <a:cs typeface="Arial"/>
                          <a:sym typeface="Arial"/>
                        </a:rPr>
                        <a:t> </a:t>
                      </a:r>
                      <a:r>
                        <a:rPr b="1" i="0" lang="de-DE" sz="1100" u="none" cap="none" strike="noStrike">
                          <a:solidFill>
                            <a:srgbClr val="000000"/>
                          </a:solidFill>
                          <a:latin typeface="Arial"/>
                          <a:ea typeface="Arial"/>
                          <a:cs typeface="Arial"/>
                          <a:sym typeface="Arial"/>
                        </a:rPr>
                        <a:t>in kg CO</a:t>
                      </a:r>
                      <a:r>
                        <a:rPr b="1" baseline="-25000" i="0" lang="de-DE" sz="1100" u="none" cap="none" strike="noStrike">
                          <a:solidFill>
                            <a:srgbClr val="000000"/>
                          </a:solidFill>
                          <a:latin typeface="Arial"/>
                          <a:ea typeface="Arial"/>
                          <a:cs typeface="Arial"/>
                          <a:sym typeface="Arial"/>
                        </a:rPr>
                        <a:t>2</a:t>
                      </a:r>
                      <a:r>
                        <a:rPr b="1" i="0" lang="de-DE" sz="1100" u="none" cap="none" strike="noStrike">
                          <a:solidFill>
                            <a:srgbClr val="000000"/>
                          </a:solidFill>
                          <a:latin typeface="Arial"/>
                          <a:ea typeface="Arial"/>
                          <a:cs typeface="Arial"/>
                          <a:sym typeface="Arial"/>
                        </a:rPr>
                        <a:t>-Äq </a:t>
                      </a:r>
                      <a:endParaRPr b="1" sz="11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in kg CO</a:t>
                      </a:r>
                      <a:r>
                        <a:rPr b="1" baseline="-25000" i="0" lang="de-DE" sz="1100" u="none" cap="none" strike="noStrike">
                          <a:solidFill>
                            <a:srgbClr val="000000"/>
                          </a:solidFill>
                          <a:latin typeface="Arial"/>
                          <a:ea typeface="Arial"/>
                          <a:cs typeface="Arial"/>
                          <a:sym typeface="Arial"/>
                        </a:rPr>
                        <a:t>2</a:t>
                      </a:r>
                      <a:r>
                        <a:rPr b="1" i="0" lang="de-DE" sz="1100" u="none" cap="none" strike="noStrike">
                          <a:solidFill>
                            <a:srgbClr val="000000"/>
                          </a:solidFill>
                          <a:latin typeface="Arial"/>
                          <a:ea typeface="Arial"/>
                          <a:cs typeface="Arial"/>
                          <a:sym typeface="Arial"/>
                        </a:rPr>
                        <a:t>-Äq </a:t>
                      </a:r>
                      <a:endParaRPr b="1" sz="11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lang="de-DE" sz="1100" u="none" cap="none" strike="noStrike">
                          <a:latin typeface="Arial"/>
                          <a:ea typeface="Arial"/>
                          <a:cs typeface="Arial"/>
                          <a:sym typeface="Arial"/>
                        </a:rPr>
                        <a:t>in Prozent</a:t>
                      </a:r>
                      <a:endParaRPr sz="1400" u="none" cap="none" strike="noStrike"/>
                    </a:p>
                  </a:txBody>
                  <a:tcPr marT="45725" marB="45725" marR="91450" marL="91450"/>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Einweg-Glasflasche 533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0,390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0,000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Einweg-Glasflasche 400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0,297</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b="0" i="0" lang="de-DE" sz="1600" u="none" cap="none" strike="noStrike">
                          <a:solidFill>
                            <a:srgbClr val="000000"/>
                          </a:solidFill>
                          <a:latin typeface="Arial"/>
                          <a:ea typeface="Arial"/>
                          <a:cs typeface="Arial"/>
                          <a:sym typeface="Arial"/>
                        </a:rPr>
                        <a:t>0,093</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24</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Mehrweg-Glasflasche 400 g</a:t>
                      </a:r>
                      <a:endParaRPr b="1" i="0" sz="11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0,074</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b="0" i="0" lang="de-DE" sz="1600" u="none" cap="none" strike="noStrike">
                          <a:solidFill>
                            <a:srgbClr val="000000"/>
                          </a:solidFill>
                          <a:latin typeface="Arial"/>
                          <a:ea typeface="Arial"/>
                          <a:cs typeface="Arial"/>
                          <a:sym typeface="Arial"/>
                        </a:rPr>
                        <a:t>0,316</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b="0" i="0" lang="de-DE" sz="1600" u="none" cap="none" strike="noStrike">
                          <a:solidFill>
                            <a:srgbClr val="000000"/>
                          </a:solidFill>
                          <a:latin typeface="Arial"/>
                          <a:ea typeface="Arial"/>
                          <a:cs typeface="Arial"/>
                          <a:sym typeface="Arial"/>
                        </a:rPr>
                        <a:t>81</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000000"/>
                          </a:solidFill>
                          <a:latin typeface="Arial"/>
                          <a:ea typeface="Arial"/>
                          <a:cs typeface="Arial"/>
                          <a:sym typeface="Arial"/>
                        </a:rPr>
                        <a:t>Bag-in-Box</a:t>
                      </a:r>
                      <a:endParaRPr sz="14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0,052</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0,338</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87</a:t>
                      </a:r>
                      <a:endParaRPr sz="2000" u="none" cap="none" strike="noStrike"/>
                    </a:p>
                  </a:txBody>
                  <a:tcPr marT="9525" marB="0" marR="9525" marL="9525" anchor="b"/>
                </a:tc>
              </a:tr>
            </a:tbl>
          </a:graphicData>
        </a:graphic>
      </p:graphicFrame>
      <p:sp>
        <p:nvSpPr>
          <p:cNvPr id="155" name="Google Shape;155;p6"/>
          <p:cNvSpPr/>
          <p:nvPr/>
        </p:nvSpPr>
        <p:spPr>
          <a:xfrm>
            <a:off x="7678994" y="1661160"/>
            <a:ext cx="4201007" cy="43395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Berechnen Sie die THG-Einsparung durch den Umstieg einer Brennerei auf Leichtglasflaschen, Mehrweg-Glasflaschen und Bag-in-Box-Verpackungen: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Wie viele THG-Emissionen lassen sich im Verpackungsbereich im Beispiel einsparen?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Diskutieren Sie im Klassenverband den Einsatz von Mehrwegsystemen für Glasflaschen und für Bag-in-Box-Systeme. Wo könnten diese sinnvoll eingesetzt werden?</a:t>
            </a:r>
            <a:endParaRPr b="0" i="0" sz="1600" u="none" cap="none" strike="noStrike">
              <a:solidFill>
                <a:srgbClr val="94165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2" name="Google Shape;162;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CO</a:t>
            </a:r>
            <a:r>
              <a:rPr baseline="-25000" lang="de-DE"/>
              <a:t>2</a:t>
            </a:r>
            <a:r>
              <a:rPr lang="de-DE"/>
              <a:t>-Preis für Glasflaschen</a:t>
            </a:r>
            <a:endParaRPr/>
          </a:p>
        </p:txBody>
      </p:sp>
      <p:sp>
        <p:nvSpPr>
          <p:cNvPr id="163" name="Google Shape;163;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64" name="Google Shape;164;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Die Bundesregierung</a:t>
            </a:r>
            <a:endParaRPr/>
          </a:p>
        </p:txBody>
      </p:sp>
      <p:sp>
        <p:nvSpPr>
          <p:cNvPr id="165" name="Google Shape;165;p8"/>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166" name="Google Shape;166;p8"/>
          <p:cNvSpPr/>
          <p:nvPr/>
        </p:nvSpPr>
        <p:spPr>
          <a:xfrm>
            <a:off x="5267917" y="1575760"/>
            <a:ext cx="3476122" cy="239332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Recherchieren Sie den aktuellen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-Preis – auch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-Steuer oder CO2-Bepreisung.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Bestimmen Sie den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-Preis für die in Folie 3 eingesparte Menge THG von 2,438 t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p:txBody>
      </p:sp>
      <p:pic>
        <p:nvPicPr>
          <p:cNvPr id="167" name="Google Shape;167;p8"/>
          <p:cNvPicPr preferRelativeResize="0"/>
          <p:nvPr/>
        </p:nvPicPr>
        <p:blipFill rotWithShape="1">
          <a:blip r:embed="rId3">
            <a:alphaModFix/>
          </a:blip>
          <a:srcRect b="0" l="0" r="0" t="0"/>
          <a:stretch/>
        </p:blipFill>
        <p:spPr>
          <a:xfrm>
            <a:off x="1265800" y="1493196"/>
            <a:ext cx="3132546" cy="4460132"/>
          </a:xfrm>
          <a:prstGeom prst="rect">
            <a:avLst/>
          </a:prstGeom>
          <a:noFill/>
          <a:ln>
            <a:noFill/>
          </a:ln>
        </p:spPr>
      </p:pic>
      <p:sp>
        <p:nvSpPr>
          <p:cNvPr id="168" name="Google Shape;168;p8"/>
          <p:cNvSpPr txBox="1"/>
          <p:nvPr/>
        </p:nvSpPr>
        <p:spPr>
          <a:xfrm>
            <a:off x="1516119" y="2217910"/>
            <a:ext cx="285701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CO</a:t>
            </a:r>
            <a:r>
              <a:rPr b="1" baseline="-25000" i="0" lang="de-DE" sz="2000" u="none" cap="none" strike="noStrike">
                <a:solidFill>
                  <a:srgbClr val="FF2F92"/>
                </a:solidFill>
                <a:latin typeface="Arial"/>
                <a:ea typeface="Arial"/>
                <a:cs typeface="Arial"/>
                <a:sym typeface="Arial"/>
              </a:rPr>
              <a:t>2</a:t>
            </a:r>
            <a:r>
              <a:rPr b="1" i="0" lang="de-DE" sz="2000" u="none" cap="none" strike="noStrike">
                <a:solidFill>
                  <a:srgbClr val="FF2F92"/>
                </a:solidFill>
                <a:latin typeface="Arial"/>
                <a:ea typeface="Arial"/>
                <a:cs typeface="Arial"/>
                <a:sym typeface="Arial"/>
              </a:rPr>
              <a:t>-Preis-Rechner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5" name="Google Shape;175;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Brennerei:</a:t>
            </a:r>
            <a:br>
              <a:rPr lang="de-DE"/>
            </a:br>
            <a:r>
              <a:rPr lang="de-DE"/>
              <a:t>DGE-Richtwerte zum Alkoholkonsum</a:t>
            </a:r>
            <a:endParaRPr/>
          </a:p>
        </p:txBody>
      </p:sp>
      <p:sp>
        <p:nvSpPr>
          <p:cNvPr id="176" name="Google Shape;176;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77" name="Google Shape;177;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DGE</a:t>
            </a:r>
            <a:endParaRPr/>
          </a:p>
        </p:txBody>
      </p:sp>
      <p:sp>
        <p:nvSpPr>
          <p:cNvPr id="178" name="Google Shape;178;p10"/>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179" name="Google Shape;179;p10"/>
          <p:cNvSpPr/>
          <p:nvPr/>
        </p:nvSpPr>
        <p:spPr>
          <a:xfrm>
            <a:off x="8533638" y="1498061"/>
            <a:ext cx="3369564" cy="2830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Entwerfen Sie einen Ablaufplan für eine Verkostung in ihrem Betrieb, bei der die DGE-Richtwerte möglichst eingehalten werden sollen.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Diskutieren Sie ihre Ideen im Klassenverbund.</a:t>
            </a:r>
            <a:endParaRPr b="0" i="0" sz="1400" u="none" cap="none" strike="noStrike">
              <a:solidFill>
                <a:srgbClr val="000000"/>
              </a:solidFill>
              <a:latin typeface="Arial"/>
              <a:ea typeface="Arial"/>
              <a:cs typeface="Arial"/>
              <a:sym typeface="Arial"/>
            </a:endParaRPr>
          </a:p>
        </p:txBody>
      </p:sp>
      <p:pic>
        <p:nvPicPr>
          <p:cNvPr id="180" name="Google Shape;180;p10"/>
          <p:cNvPicPr preferRelativeResize="0"/>
          <p:nvPr/>
        </p:nvPicPr>
        <p:blipFill rotWithShape="1">
          <a:blip r:embed="rId3">
            <a:alphaModFix/>
          </a:blip>
          <a:srcRect b="0" l="0" r="0" t="0"/>
          <a:stretch/>
        </p:blipFill>
        <p:spPr>
          <a:xfrm>
            <a:off x="1892683" y="1686767"/>
            <a:ext cx="2897654" cy="4567730"/>
          </a:xfrm>
          <a:prstGeom prst="rect">
            <a:avLst/>
          </a:prstGeom>
          <a:noFill/>
          <a:ln>
            <a:noFill/>
          </a:ln>
        </p:spPr>
      </p:pic>
      <p:pic>
        <p:nvPicPr>
          <p:cNvPr id="181" name="Google Shape;181;p10"/>
          <p:cNvPicPr preferRelativeResize="0"/>
          <p:nvPr/>
        </p:nvPicPr>
        <p:blipFill rotWithShape="1">
          <a:blip r:embed="rId4">
            <a:alphaModFix/>
          </a:blip>
          <a:srcRect b="0" l="0" r="0" t="0"/>
          <a:stretch/>
        </p:blipFill>
        <p:spPr>
          <a:xfrm>
            <a:off x="1336055" y="3336549"/>
            <a:ext cx="316960" cy="615275"/>
          </a:xfrm>
          <a:prstGeom prst="rect">
            <a:avLst/>
          </a:prstGeom>
          <a:noFill/>
          <a:ln>
            <a:noFill/>
          </a:ln>
        </p:spPr>
      </p:pic>
      <p:sp>
        <p:nvSpPr>
          <p:cNvPr id="182" name="Google Shape;182;p10"/>
          <p:cNvSpPr txBox="1"/>
          <p:nvPr/>
        </p:nvSpPr>
        <p:spPr>
          <a:xfrm>
            <a:off x="324936" y="1873370"/>
            <a:ext cx="1640051"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 g/Tag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t>
            </a:r>
            <a:r>
              <a:rPr b="0" i="0" lang="de-DE" sz="1400" u="none" cap="none" strike="noStrike">
                <a:solidFill>
                  <a:srgbClr val="000000"/>
                </a:solidFill>
                <a:latin typeface="Arial"/>
                <a:ea typeface="Arial"/>
                <a:cs typeface="Arial"/>
                <a:sym typeface="Arial"/>
              </a:rPr>
              <a:t> 2 x 0,4 dl Spirituosen</a:t>
            </a:r>
            <a:endParaRPr b="0" i="0" sz="1400" u="none" cap="none" strike="noStrike">
              <a:solidFill>
                <a:srgbClr val="000000"/>
              </a:solidFill>
              <a:latin typeface="Arial"/>
              <a:ea typeface="Arial"/>
              <a:cs typeface="Arial"/>
              <a:sym typeface="Arial"/>
            </a:endParaRPr>
          </a:p>
        </p:txBody>
      </p:sp>
      <p:sp>
        <p:nvSpPr>
          <p:cNvPr id="183" name="Google Shape;183;p10"/>
          <p:cNvSpPr txBox="1"/>
          <p:nvPr/>
        </p:nvSpPr>
        <p:spPr>
          <a:xfrm>
            <a:off x="4770476" y="1873370"/>
            <a:ext cx="1640051"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10 g/Tag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t>
            </a:r>
            <a:r>
              <a:rPr b="0" i="0" lang="de-DE" sz="1400" u="none" cap="none" strike="noStrike">
                <a:solidFill>
                  <a:srgbClr val="000000"/>
                </a:solidFill>
                <a:latin typeface="Arial"/>
                <a:ea typeface="Arial"/>
                <a:cs typeface="Arial"/>
                <a:sym typeface="Arial"/>
              </a:rPr>
              <a:t> 1 x 0,4 dl Spirituosen</a:t>
            </a:r>
            <a:endParaRPr b="0" i="0" sz="1400" u="none" cap="none" strike="noStrike">
              <a:solidFill>
                <a:srgbClr val="000000"/>
              </a:solidFill>
              <a:latin typeface="Arial"/>
              <a:ea typeface="Arial"/>
              <a:cs typeface="Arial"/>
              <a:sym typeface="Arial"/>
            </a:endParaRPr>
          </a:p>
        </p:txBody>
      </p:sp>
      <p:pic>
        <p:nvPicPr>
          <p:cNvPr id="184" name="Google Shape;184;p10"/>
          <p:cNvPicPr preferRelativeResize="0"/>
          <p:nvPr/>
        </p:nvPicPr>
        <p:blipFill rotWithShape="1">
          <a:blip r:embed="rId4">
            <a:alphaModFix/>
          </a:blip>
          <a:srcRect b="0" l="0" r="0" t="0"/>
          <a:stretch/>
        </p:blipFill>
        <p:spPr>
          <a:xfrm>
            <a:off x="1005315" y="3336549"/>
            <a:ext cx="316960" cy="615275"/>
          </a:xfrm>
          <a:prstGeom prst="rect">
            <a:avLst/>
          </a:prstGeom>
          <a:noFill/>
          <a:ln>
            <a:noFill/>
          </a:ln>
        </p:spPr>
      </p:pic>
      <p:pic>
        <p:nvPicPr>
          <p:cNvPr id="185" name="Google Shape;185;p10"/>
          <p:cNvPicPr preferRelativeResize="0"/>
          <p:nvPr/>
        </p:nvPicPr>
        <p:blipFill rotWithShape="1">
          <a:blip r:embed="rId4">
            <a:alphaModFix/>
          </a:blip>
          <a:srcRect b="0" l="0" r="0" t="0"/>
          <a:stretch/>
        </p:blipFill>
        <p:spPr>
          <a:xfrm>
            <a:off x="4828285" y="3339031"/>
            <a:ext cx="316960" cy="615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2" name="Google Shape;192;p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in der Brennerei:</a:t>
            </a:r>
            <a:br>
              <a:rPr lang="de-DE"/>
            </a:br>
            <a:r>
              <a:rPr lang="de-DE"/>
              <a:t>Bedeutung des Alkoholkonsums bei jungen Menschen</a:t>
            </a:r>
            <a:endParaRPr/>
          </a:p>
        </p:txBody>
      </p:sp>
      <p:sp>
        <p:nvSpPr>
          <p:cNvPr id="193" name="Google Shape;193;p1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Destillateurin/Destillateur </a:t>
            </a:r>
            <a:endParaRPr/>
          </a:p>
        </p:txBody>
      </p:sp>
      <p:sp>
        <p:nvSpPr>
          <p:cNvPr id="194" name="Google Shape;194;p1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Bundesgesundheitsblatt</a:t>
            </a:r>
            <a:endParaRPr/>
          </a:p>
        </p:txBody>
      </p:sp>
      <p:sp>
        <p:nvSpPr>
          <p:cNvPr id="195" name="Google Shape;195;p11"/>
          <p:cNvSpPr txBox="1"/>
          <p:nvPr>
            <p:ph idx="11" type="ftr"/>
          </p:nvPr>
        </p:nvSpPr>
        <p:spPr>
          <a:xfrm>
            <a:off x="708400" y="6254500"/>
            <a:ext cx="26415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196" name="Google Shape;196;p11"/>
          <p:cNvSpPr/>
          <p:nvPr/>
        </p:nvSpPr>
        <p:spPr>
          <a:xfrm>
            <a:off x="6988629" y="1498060"/>
            <a:ext cx="4891371" cy="448445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34290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Erstellen Sie in Kleingruppen einen Fragenkatalog mit 15 Fragen. Beginnen Sie mit der Recherche von Wissenswertem rund um das Thema Alkohol. Geben Sie zu jeder Frage drei Antwortmöglichkeiten.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Erstellen Sie in Kleingruppen 15 Aussagen zum eigenen Umgang und dem Umgang Ihres Umfelds (Familie, Freunde, Verein, Peer Group) mit Alkohol. Formulieren Sie die Fragen so, dass als Antwortmöglichkeiten ja oder nein passen.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Besprechen Sie ihre Ergebnisse in ihrer Klasse</a:t>
            </a:r>
            <a:r>
              <a:rPr b="0" i="0" lang="de-DE" sz="1400" u="none" cap="none" strike="noStrike">
                <a:solidFill>
                  <a:srgbClr val="000000"/>
                </a:solidFill>
                <a:latin typeface="Arial"/>
                <a:ea typeface="Arial"/>
                <a:cs typeface="Arial"/>
                <a:sym typeface="Arial"/>
              </a:rPr>
              <a:t>.</a:t>
            </a:r>
            <a:endParaRPr b="0" i="0" sz="1600" u="none" cap="none" strike="noStrike">
              <a:solidFill>
                <a:srgbClr val="941651"/>
              </a:solidFill>
              <a:latin typeface="Arial"/>
              <a:ea typeface="Arial"/>
              <a:cs typeface="Arial"/>
              <a:sym typeface="Arial"/>
            </a:endParaRPr>
          </a:p>
        </p:txBody>
      </p:sp>
      <p:pic>
        <p:nvPicPr>
          <p:cNvPr id="197" name="Google Shape;197;p11"/>
          <p:cNvPicPr preferRelativeResize="0"/>
          <p:nvPr/>
        </p:nvPicPr>
        <p:blipFill rotWithShape="1">
          <a:blip r:embed="rId3">
            <a:alphaModFix/>
          </a:blip>
          <a:srcRect b="0" l="0" r="0" t="0"/>
          <a:stretch/>
        </p:blipFill>
        <p:spPr>
          <a:xfrm>
            <a:off x="5624244" y="2686432"/>
            <a:ext cx="1585166" cy="3170333"/>
          </a:xfrm>
          <a:prstGeom prst="rect">
            <a:avLst/>
          </a:prstGeom>
          <a:noFill/>
          <a:ln>
            <a:noFill/>
          </a:ln>
        </p:spPr>
      </p:pic>
      <p:pic>
        <p:nvPicPr>
          <p:cNvPr id="198" name="Google Shape;198;p11"/>
          <p:cNvPicPr preferRelativeResize="0"/>
          <p:nvPr/>
        </p:nvPicPr>
        <p:blipFill rotWithShape="1">
          <a:blip r:embed="rId4">
            <a:alphaModFix/>
          </a:blip>
          <a:srcRect b="0" l="0" r="0" t="0"/>
          <a:stretch/>
        </p:blipFill>
        <p:spPr>
          <a:xfrm>
            <a:off x="133121" y="2674718"/>
            <a:ext cx="2281486" cy="3570051"/>
          </a:xfrm>
          <a:prstGeom prst="rect">
            <a:avLst/>
          </a:prstGeom>
          <a:noFill/>
          <a:ln>
            <a:noFill/>
          </a:ln>
        </p:spPr>
      </p:pic>
      <p:sp>
        <p:nvSpPr>
          <p:cNvPr id="199" name="Google Shape;199;p11"/>
          <p:cNvSpPr/>
          <p:nvPr/>
        </p:nvSpPr>
        <p:spPr>
          <a:xfrm>
            <a:off x="1624296" y="1476173"/>
            <a:ext cx="2641541" cy="1593600"/>
          </a:xfrm>
          <a:prstGeom prst="wedgeEllipseCallout">
            <a:avLst>
              <a:gd fmla="val -20833" name="adj1"/>
              <a:gd fmla="val 62500" name="adj2"/>
            </a:avLst>
          </a:prstGeom>
          <a:solidFill>
            <a:schemeClr val="lt1"/>
          </a:solidFill>
          <a:ln cap="flat" cmpd="sng" w="25400">
            <a:solidFill>
              <a:srgbClr val="3449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Wie viele Stücke Würfelzucker enthält ein durchschnittlicher Alkopop?</a:t>
            </a:r>
            <a:endParaRPr b="0" i="0" sz="1400" u="none" cap="none" strike="noStrike">
              <a:solidFill>
                <a:srgbClr val="000000"/>
              </a:solidFill>
              <a:latin typeface="Arial"/>
              <a:ea typeface="Arial"/>
              <a:cs typeface="Arial"/>
              <a:sym typeface="Arial"/>
            </a:endParaRPr>
          </a:p>
        </p:txBody>
      </p:sp>
      <p:sp>
        <p:nvSpPr>
          <p:cNvPr id="200" name="Google Shape;200;p11"/>
          <p:cNvSpPr/>
          <p:nvPr/>
        </p:nvSpPr>
        <p:spPr>
          <a:xfrm rot="-8100000">
            <a:off x="3636733" y="3126576"/>
            <a:ext cx="1908205" cy="2035617"/>
          </a:xfrm>
          <a:prstGeom prst="wedgeEllipseCallout">
            <a:avLst>
              <a:gd fmla="val -20833" name="adj1"/>
              <a:gd fmla="val 62500" name="adj2"/>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1" name="Google Shape;201;p11"/>
          <p:cNvSpPr txBox="1"/>
          <p:nvPr/>
        </p:nvSpPr>
        <p:spPr>
          <a:xfrm>
            <a:off x="3593320" y="3785533"/>
            <a:ext cx="1995029" cy="7386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Alkohol macht mich selbstbewusster und kontaktfreudiger.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