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12192000"/>
  <p:notesSz cx="7104050" cy="10234600"/>
  <p:embeddedFontLst>
    <p:embeddedFont>
      <p:font typeface="Merriweather"/>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2D200454-40CA-4A62-9FC3-DE9A4176ACB9}">
      <p15:notesGuideLst>
        <p15:guide id="1" orient="horz" pos="3226">
          <p15:clr>
            <a:srgbClr val="A4A3A4"/>
          </p15:clr>
        </p15:guide>
        <p15:guide id="2" pos="2237">
          <p15:clr>
            <a:srgbClr val="A4A3A4"/>
          </p15:clr>
        </p15:guide>
      </p15:notesGuideLst>
    </p:ext>
    <p:ext uri="GoogleSlidesCustomDataVersion2">
      <go:slidesCustomData xmlns:go="http://customooxmlschemas.google.com/" r:id="rId33" roundtripDataSignature="AMtx7mgHg7irML8dsgJfUWUJLEQFziNv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57267FC-87DF-4E28-B74C-45FC41CDDBD5}">
  <a:tblStyle styleId="{E57267FC-87DF-4E28-B74C-45FC41CDDBD5}" styleName="Table_0">
    <a:wholeTbl>
      <a:tcTxStyle b="off" i="off">
        <a:font>
          <a:latin typeface="Arial"/>
          <a:ea typeface="Arial"/>
          <a:cs typeface="Arial"/>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12700">
              <a:solidFill>
                <a:schemeClr val="accent5"/>
              </a:solidFill>
              <a:prstDash val="solid"/>
              <a:round/>
              <a:headEnd len="sm" w="sm" type="none"/>
              <a:tailEnd len="sm" w="sm" type="none"/>
            </a:ln>
          </a:insideV>
        </a:tcBdr>
        <a:fill>
          <a:solidFill>
            <a:srgbClr val="E9F0F1"/>
          </a:solidFill>
        </a:fill>
      </a:tcStyle>
    </a:wholeTbl>
    <a:band1H>
      <a:tcTxStyle b="off" i="off"/>
      <a:tcStyle>
        <a:fill>
          <a:solidFill>
            <a:srgbClr val="D0DFE3"/>
          </a:solidFill>
        </a:fill>
      </a:tcStyle>
    </a:band1H>
    <a:band2H>
      <a:tcTxStyle b="off" i="off"/>
    </a:band2H>
    <a:band1V>
      <a:tcTxStyle b="off" i="off"/>
      <a:tcStyle>
        <a:fill>
          <a:solidFill>
            <a:srgbClr val="D0DFE3"/>
          </a:solidFill>
        </a:fill>
      </a:tcStyle>
    </a:band1V>
    <a:band2V>
      <a:tcTxStyle b="off" i="off"/>
    </a:band2V>
    <a:lastCol>
      <a:tcTxStyle b="on" i="off"/>
    </a:lastCol>
    <a:firstCol>
      <a:tcTxStyle b="on" i="off"/>
    </a:firstCol>
    <a:lastRow>
      <a:tcTxStyle b="on" i="off"/>
      <a:tcStyle>
        <a:tcBdr>
          <a:top>
            <a:ln cap="flat" cmpd="sng" w="25400">
              <a:solidFill>
                <a:schemeClr val="accent5"/>
              </a:solidFill>
              <a:prstDash val="solid"/>
              <a:round/>
              <a:headEnd len="sm" w="sm" type="none"/>
              <a:tailEnd len="sm" w="sm" type="none"/>
            </a:ln>
          </a:top>
        </a:tcBdr>
        <a:fill>
          <a:solidFill>
            <a:srgbClr val="E9F0F1"/>
          </a:solidFill>
        </a:fill>
      </a:tcStyle>
    </a:lastRow>
    <a:seCell>
      <a:tcTxStyle b="off" i="off"/>
    </a:seCell>
    <a:swCell>
      <a:tcTxStyle b="off" i="off"/>
    </a:swCell>
    <a:firstRow>
      <a:tcTxStyle b="on" i="off"/>
      <a:tcStyle>
        <a:fill>
          <a:solidFill>
            <a:srgbClr val="E9F0F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notesViewPr>
    <p:cSldViewPr snapToGrid="0">
      <p:cViewPr varScale="1">
        <p:scale>
          <a:sx n="100" d="100"/>
          <a:sy n="100" d="100"/>
        </p:scale>
        <p:origin x="0" y="0"/>
      </p:cViewPr>
      <p:guideLst>
        <p:guide pos="3226" orient="horz"/>
        <p:guide pos="2237"/>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erriweather-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erriweather-italic.fntdata"/><Relationship Id="rId30" Type="http://schemas.openxmlformats.org/officeDocument/2006/relationships/font" Target="fonts/Merriweather-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Merriweather-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dirty="0"/>
              <a:t>THG-Emissionen durch Glas-Verpackung für Wein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Emissionen durch Verpackung für Wein</c:v>
                </c:pt>
              </c:strCache>
            </c:strRef>
          </c:tx>
          <c:spPr>
            <a:solidFill>
              <a:schemeClr val="accent1"/>
            </a:solidFill>
            <a:ln>
              <a:noFill/>
            </a:ln>
            <a:effectLst/>
          </c:spPr>
          <c:invertIfNegative val="0"/>
          <c:cat>
            <c:strRef>
              <c:f>Tabelle1!$A$2:$A$5</c:f>
              <c:strCache>
                <c:ptCount val="4"/>
                <c:pt idx="0">
                  <c:v>Einweg Glas (530 gr)</c:v>
                </c:pt>
                <c:pt idx="1">
                  <c:v>Einweg Glas (400 gr)</c:v>
                </c:pt>
                <c:pt idx="2">
                  <c:v>Mehrweg Glas (400 gr)</c:v>
                </c:pt>
                <c:pt idx="3">
                  <c:v>Bag-in-Box</c:v>
                </c:pt>
              </c:strCache>
            </c:strRef>
          </c:cat>
          <c:val>
            <c:numRef>
              <c:f>Tabelle1!$B$2:$B$5</c:f>
              <c:numCache>
                <c:formatCode>General</c:formatCode>
                <c:ptCount val="4"/>
                <c:pt idx="0">
                  <c:v>0.39</c:v>
                </c:pt>
                <c:pt idx="1">
                  <c:v>0.297</c:v>
                </c:pt>
                <c:pt idx="2">
                  <c:v>0.074</c:v>
                </c:pt>
                <c:pt idx="3">
                  <c:v>0.052</c:v>
                </c:pt>
              </c:numCache>
            </c:numRef>
          </c:val>
          <c:extLst xmlns:c16r2="http://schemas.microsoft.com/office/drawing/2015/06/chart">
            <c:ext xmlns:c16="http://schemas.microsoft.com/office/drawing/2014/chart" uri="{C3380CC4-5D6E-409C-BE32-E72D297353CC}">
              <c16:uniqueId val="{00000000-03ED-5B41-8282-9F7B4B288071}"/>
            </c:ext>
          </c:extLst>
        </c:ser>
        <c:dLbls>
          <c:showLegendKey val="0"/>
          <c:showVal val="0"/>
          <c:showCatName val="0"/>
          <c:showSerName val="0"/>
          <c:showPercent val="0"/>
          <c:showBubbleSize val="0"/>
        </c:dLbls>
        <c:gapWidth val="219"/>
        <c:axId val="1005750000"/>
        <c:axId val="1005751632"/>
      </c:barChart>
      <c:catAx>
        <c:axId val="100575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005751632"/>
        <c:crosses val="autoZero"/>
        <c:auto val="1"/>
        <c:lblAlgn val="ctr"/>
        <c:lblOffset val="100"/>
        <c:noMultiLvlLbl val="0"/>
      </c:catAx>
      <c:valAx>
        <c:axId val="1005751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0057500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79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de/users/josethestoryteller-5100055/?utm_source=link-attribution&amp;amp;utm_medium=referral&amp;amp;utm_campaign=image&amp;amp;utm_content=2480321"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ge.de/wissenschaft/referenzwerte/alkohol/" TargetMode="External"/><Relationship Id="rId3" Type="http://schemas.openxmlformats.org/officeDocument/2006/relationships/hyperlink" Target="https://www.lebensmittelzeitung.net/industrie/nachrichten/spirituosen-alkoholfreie-drinks-wachsen-kraeftig-161900?crefresh=1"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de/users/openclipart-vectors-30363/"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s-geisenheim.de/fileadmin/redaktion/FORSCHUNG/Institut_fuer_Wein-_und_Getraenkewirtschaft/Ueberblick_Institut_fuer_Wein_und_Getraenkewirtschaft/Aktuelles/2018_07_Bioland_Interview_Oekowein_Szolnoki_Hauck.pdf" TargetMode="External"/><Relationship Id="rId3" Type="http://schemas.openxmlformats.org/officeDocument/2006/relationships/hyperlink" Target="https://www.bmel.de/SharedDocs/Downloads/DE/Broschueren/ackerbaustrategie2035.pdf?__blob=publicationFile&amp;v=8" TargetMode="External"/><Relationship Id="rId4" Type="http://schemas.openxmlformats.org/officeDocument/2006/relationships/hyperlink" Target="https://www.codecheck.info/news/Wie-umweltvertraeglich-ist-konventioneller-Weinanbau-219207" TargetMode="External"/><Relationship Id="rId5" Type="http://schemas.openxmlformats.org/officeDocument/2006/relationships/hyperlink" Target="https://www.deutscheweine.de/wissen/weinbau-weinbereitung/piwis-pilzwiderstandsfaehige-reben/" TargetMode="External"/><Relationship Id="rId6" Type="http://schemas.openxmlformats.org/officeDocument/2006/relationships/hyperlink" Target="https://www.oekolandbau.de/landwirtschaft/pflanze/spezieller-pflanzenbau/weinbau/begruenungsmanagement/#:~:text=Die%20Begr%C3%BCnung%20als%20Ersatz%20einer%20Fruchtfolge%20in%20der,eine%20hohe%20biologische%20Aktivit%C3%A4t%20und%20N%C3%A4hrstoffdynamik%20Weitere%20Elemente" TargetMode="External"/><Relationship Id="rId7" Type="http://schemas.openxmlformats.org/officeDocument/2006/relationships/hyperlink" Target="https://www.oekoreich.com/medium/pestizide-schaden-wildbienen-89-prozent-weniger-nachkommen"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bt.opus.hbz-nrw.de/opus45-ubtr/frontdoor/deliver/index/docId/1608/file/BRUNS+-+no+more+riesling-anpassung+an+den+klimawandel+im+mosel-weinbau.pdf" TargetMode="External"/><Relationship Id="rId3" Type="http://schemas.openxmlformats.org/officeDocument/2006/relationships/hyperlink" Target="https://www.dlr-rheinpfalz.rlp.de/internet/global/themen.nsf/b81d6f06b181d7e7c1256e920051ac19/e151848191dc0f6ec12576a3002c1514?OpenDocument" TargetMode="External"/><Relationship Id="rId4" Type="http://schemas.openxmlformats.org/officeDocument/2006/relationships/hyperlink" Target="https://www.klett.de/alias/1006208" TargetMode="External"/><Relationship Id="rId5" Type="http://schemas.openxmlformats.org/officeDocument/2006/relationships/hyperlink" Target="https://www.umweltbundesamt.de/themen/boden-landwirtschaft/bodenbelastungen/erosion-jede-krume-zaehlt#undefined" TargetMode="External"/><Relationship Id="rId6" Type="http://schemas.openxmlformats.org/officeDocument/2006/relationships/hyperlink" Target="https://glossar.wein.plus/flurbereinigung" TargetMode="External"/><Relationship Id="rId7" Type="http://schemas.openxmlformats.org/officeDocument/2006/relationships/hyperlink" Target="https://pixabay.com/de/users/piro4d-2707530/?utm_source=link-attribution&amp;amp;utm_medium=referral&amp;amp;utm_campaign=image&amp;amp;utm_content=1609611" TargetMode="External"/><Relationship Id="rId8" Type="http://schemas.openxmlformats.org/officeDocument/2006/relationships/hyperlink" Target="https://pixabay.com/de/users/piro4d-2707530/?utm_source=link-attribution&amp;amp;utm_medium=referral&amp;amp;utm_campaign=image&amp;amp;utm_content=1609611"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odensee-stiftung.org/wp-content/uploads/Factsheet_dt_2017_final_1_Lizenz.pdf" TargetMode="External"/><Relationship Id="rId3" Type="http://schemas.openxmlformats.org/officeDocument/2006/relationships/hyperlink" Target="https://pixabay.com/de/users/frantisek_krejci-810589/?utm_source=link-attribution&amp;amp;utm_medium=referral&amp;amp;utm_campaign=image&amp;amp;utm_content=2273883"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vglas.de/presse/publikationen/" TargetMode="External"/><Relationship Id="rId3" Type="http://schemas.openxmlformats.org/officeDocument/2006/relationships/hyperlink" Target="https://de.statista.com/statistik/daten/studie/150008/umfrage/weinkonsum-pro-kopf-in-deutschland-seit-2003/" TargetMode="External"/><Relationship Id="rId4" Type="http://schemas.openxmlformats.org/officeDocument/2006/relationships/hyperlink" Target="https://klimaneutralerwein.de/wp-content/uploads/2022/02/dwm_26_21_s30_31_Dr.Ponstein_Klimaschutz_Teil-4_Kellerwirtschaft.pdf" TargetMode="External"/><Relationship Id="rId5" Type="http://schemas.openxmlformats.org/officeDocument/2006/relationships/hyperlink" Target="https://www.vinum.eu/de/news/vinophiles/2023/wuerttemberger-bringen-075-liter-mehrweg-flaschen-herau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undesregierung.de/breg-de/themen/klimaschutz/weniger-co2-emissionen-1790134" TargetMode="External"/><Relationship Id="rId3" Type="http://schemas.openxmlformats.org/officeDocument/2006/relationships/hyperlink" Target="https://www.wiwo.de/finanzen/steuern-recht/co2-steuer-in-deutschland-2022-kosten-berechnung-und-co-alles-was-sie-zur-kohlenstoffsteuer-wissen-muessen/25533826.html" TargetMode="External"/><Relationship Id="rId4" Type="http://schemas.openxmlformats.org/officeDocument/2006/relationships/hyperlink" Target="https://pixabay.com/de/users/car1s0n-4662799/?utm_source=link-attribution&amp;amp;utm_medium=referral&amp;amp;utm_campaign=image&amp;amp;utm_content=5315528"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8:notes"/>
          <p:cNvSpPr/>
          <p:nvPr>
            <p:ph idx="2" type="sldImg"/>
          </p:nvPr>
        </p:nvSpPr>
        <p:spPr>
          <a:xfrm>
            <a:off x="479425" y="276225"/>
            <a:ext cx="6145213"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38:notes"/>
          <p:cNvSpPr txBox="1"/>
          <p:nvPr>
            <p:ph idx="1" type="body"/>
          </p:nvPr>
        </p:nvSpPr>
        <p:spPr>
          <a:xfrm>
            <a:off x="479425" y="3914078"/>
            <a:ext cx="6145212" cy="6044310"/>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a:p>
            <a:pPr indent="0" lvl="0" marL="0" marR="0" rtl="0" algn="l">
              <a:lnSpc>
                <a:spcPct val="100000"/>
              </a:lnSpc>
              <a:spcBef>
                <a:spcPts val="600"/>
              </a:spcBef>
              <a:spcAft>
                <a:spcPts val="0"/>
              </a:spcAft>
              <a:buClr>
                <a:srgbClr val="000000"/>
              </a:buClr>
              <a:buSzPts val="1400"/>
              <a:buFont typeface="Arial"/>
              <a:buNone/>
            </a:pPr>
            <a:r>
              <a:t/>
            </a:r>
            <a:endParaRPr/>
          </a:p>
        </p:txBody>
      </p:sp>
      <p:sp>
        <p:nvSpPr>
          <p:cNvPr id="69" name="Google Shape;69;p3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9:notes"/>
          <p:cNvSpPr/>
          <p:nvPr>
            <p:ph idx="2" type="sldImg"/>
          </p:nvPr>
        </p:nvSpPr>
        <p:spPr>
          <a:xfrm>
            <a:off x="215900" y="252413"/>
            <a:ext cx="6656388"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9:notes"/>
          <p:cNvSpPr txBox="1"/>
          <p:nvPr>
            <p:ph idx="1" type="body"/>
          </p:nvPr>
        </p:nvSpPr>
        <p:spPr>
          <a:xfrm>
            <a:off x="215900" y="3995738"/>
            <a:ext cx="6656388" cy="553632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a:t>Beschreibung (s. Folie 3)</a:t>
            </a:r>
            <a:endParaRPr b="1"/>
          </a:p>
          <a:p>
            <a:pPr indent="0" lvl="0" marL="0" rtl="0" algn="l">
              <a:lnSpc>
                <a:spcPct val="100000"/>
              </a:lnSpc>
              <a:spcBef>
                <a:spcPts val="0"/>
              </a:spcBef>
              <a:spcAft>
                <a:spcPts val="0"/>
              </a:spcAft>
              <a:buSzPts val="1400"/>
              <a:buNone/>
            </a:pPr>
            <a:r>
              <a:rPr lang="de-DE"/>
              <a:t>Die Produktion einer neuen Einweg-Glasflasche hat in Deutschland einen durchschnittlichen Anteil von etwa 47 % am CO</a:t>
            </a:r>
            <a:r>
              <a:rPr baseline="-25000" lang="de-DE"/>
              <a:t>2</a:t>
            </a:r>
            <a:r>
              <a:rPr lang="de-DE"/>
              <a:t>-Fußabdruck einer Flasche Wein (Wein-Anbau bis Abfüllung und Verpackung). Es bietet sich daher an, die Klimawirksamkeit von Alternativen zur Einweg-Glasflasche im Ausbildungsbetrieb unter die Lupe zu nehmen. Die Umstellung auf Mehrweg-Flaschen oder Bag-in-Box hat in der Weinwirtschaft größtes Potential als Klimaschutzmaßnahme. </a:t>
            </a:r>
            <a:br>
              <a:rPr lang="de-DE"/>
            </a:br>
            <a:r>
              <a:rPr lang="de-DE"/>
              <a:t>Der CO</a:t>
            </a:r>
            <a:r>
              <a:rPr baseline="-25000" lang="de-DE"/>
              <a:t>2</a:t>
            </a:r>
            <a:r>
              <a:rPr lang="de-DE"/>
              <a:t>-Fußabdruck ist gleichzusetzen mit der Emission der Treibhausgase (THG). Diese werden jeweils in Kilogramm Kohlendioxid-Äquivalenten pro kg Glas (kg CO</a:t>
            </a:r>
            <a:r>
              <a:rPr baseline="-25000" lang="de-DE"/>
              <a:t>2</a:t>
            </a:r>
            <a:r>
              <a:rPr lang="de-DE"/>
              <a:t>-Äq) angegeben. Diese Äquivalente fassen alle Treibhausgase zusammen und rechnen sie in Kohlendioxid um.</a:t>
            </a:r>
            <a:endParaRPr/>
          </a:p>
          <a:p>
            <a:pPr indent="0" lvl="0" marL="0" rtl="0" algn="l">
              <a:lnSpc>
                <a:spcPct val="100000"/>
              </a:lnSpc>
              <a:spcBef>
                <a:spcPts val="0"/>
              </a:spcBef>
              <a:spcAft>
                <a:spcPts val="0"/>
              </a:spcAft>
              <a:buSzPts val="1400"/>
              <a:buNone/>
            </a:pPr>
            <a:r>
              <a:rPr lang="de-DE"/>
              <a:t>Weintrinker*innen in Deutschland sind daran gewöhnt, dass sie ihr Lieblingsprodukt in einer Einweg-Glasflasche erhalten. In der Kund*innen-Wahrnehmung bedeutet, je schwerer das Produkt desto edler. Wie kann es da gelingen, leichtere Flaschen, ein Pfandsystem oder gar Bag-in-Box-Lösungen zu etablieren?</a:t>
            </a:r>
            <a:endParaRPr/>
          </a:p>
          <a:p>
            <a:pPr indent="0" lvl="0" marL="0" rtl="0" algn="l">
              <a:lnSpc>
                <a:spcPct val="100000"/>
              </a:lnSpc>
              <a:spcBef>
                <a:spcPts val="0"/>
              </a:spcBef>
              <a:spcAft>
                <a:spcPts val="0"/>
              </a:spcAft>
              <a:buSzPts val="1400"/>
              <a:buNone/>
            </a:pPr>
            <a:r>
              <a:rPr lang="de-DE"/>
              <a:t>Vor allem bedarf es geschickter Marketing-Lösungen und guter Argumente.</a:t>
            </a:r>
            <a:endParaRPr/>
          </a:p>
          <a:p>
            <a:pPr indent="0" lvl="0" marL="0" rtl="0" algn="l">
              <a:lnSpc>
                <a:spcPct val="100000"/>
              </a:lnSpc>
              <a:spcBef>
                <a:spcPts val="0"/>
              </a:spcBef>
              <a:spcAft>
                <a:spcPts val="0"/>
              </a:spcAft>
              <a:buSzPts val="1400"/>
              <a:buNone/>
            </a:pPr>
            <a:r>
              <a:rPr lang="de-DE"/>
              <a:t>Für die Recherche und anschließende Diskussion können Sie folgende Stichpunkte unterstützen: </a:t>
            </a:r>
            <a:endParaRPr/>
          </a:p>
          <a:p>
            <a:pPr indent="-171450" lvl="0" marL="171450" rtl="0" algn="l">
              <a:lnSpc>
                <a:spcPct val="100000"/>
              </a:lnSpc>
              <a:spcBef>
                <a:spcPts val="0"/>
              </a:spcBef>
              <a:spcAft>
                <a:spcPts val="0"/>
              </a:spcAft>
              <a:buClr>
                <a:schemeClr val="dk1"/>
              </a:buClr>
              <a:buSzPts val="1200"/>
              <a:buFont typeface="Arial"/>
              <a:buChar char="•"/>
            </a:pPr>
            <a:r>
              <a:rPr lang="de-DE"/>
              <a:t>Zielgruppenspezifisches Marketing</a:t>
            </a:r>
            <a:endParaRPr/>
          </a:p>
          <a:p>
            <a:pPr indent="-171450" lvl="0" marL="171450" rtl="0" algn="l">
              <a:lnSpc>
                <a:spcPct val="100000"/>
              </a:lnSpc>
              <a:spcBef>
                <a:spcPts val="0"/>
              </a:spcBef>
              <a:spcAft>
                <a:spcPts val="0"/>
              </a:spcAft>
              <a:buClr>
                <a:schemeClr val="dk1"/>
              </a:buClr>
              <a:buSzPts val="1200"/>
              <a:buFont typeface="Arial"/>
              <a:buChar char="•"/>
            </a:pPr>
            <a:r>
              <a:rPr lang="de-DE"/>
              <a:t>Bag-in-Box-Vorbild Skandinavien  </a:t>
            </a:r>
            <a:endParaRPr/>
          </a:p>
          <a:p>
            <a:pPr indent="-171450" lvl="0" marL="171450" rtl="0" algn="l">
              <a:lnSpc>
                <a:spcPct val="100000"/>
              </a:lnSpc>
              <a:spcBef>
                <a:spcPts val="0"/>
              </a:spcBef>
              <a:spcAft>
                <a:spcPts val="0"/>
              </a:spcAft>
              <a:buClr>
                <a:schemeClr val="dk1"/>
              </a:buClr>
              <a:buSzPts val="1200"/>
              <a:buFont typeface="Arial"/>
              <a:buChar char="•"/>
            </a:pPr>
            <a:r>
              <a:rPr lang="de-DE"/>
              <a:t>Klimasensible Generation z (auch y), Multiplikatoreffekt für ältere Generationen</a:t>
            </a:r>
            <a:endParaRPr/>
          </a:p>
          <a:p>
            <a:pPr indent="-171450" lvl="0" marL="171450" rtl="0" algn="l">
              <a:lnSpc>
                <a:spcPct val="100000"/>
              </a:lnSpc>
              <a:spcBef>
                <a:spcPts val="0"/>
              </a:spcBef>
              <a:spcAft>
                <a:spcPts val="0"/>
              </a:spcAft>
              <a:buClr>
                <a:schemeClr val="dk1"/>
              </a:buClr>
              <a:buSzPts val="1200"/>
              <a:buFont typeface="Arial"/>
              <a:buChar char="•"/>
            </a:pPr>
            <a:r>
              <a:rPr lang="de-DE"/>
              <a:t>Bag-in-Box: komplett recyclebar, lange Haltbarkeit des Weins</a:t>
            </a:r>
            <a:endParaRPr/>
          </a:p>
          <a:p>
            <a:pPr indent="-171450" lvl="0" marL="171450" rtl="0" algn="l">
              <a:lnSpc>
                <a:spcPct val="100000"/>
              </a:lnSpc>
              <a:spcBef>
                <a:spcPts val="0"/>
              </a:spcBef>
              <a:spcAft>
                <a:spcPts val="0"/>
              </a:spcAft>
              <a:buClr>
                <a:schemeClr val="dk1"/>
              </a:buClr>
              <a:buSzPts val="1200"/>
              <a:buFont typeface="Arial"/>
              <a:buChar char="•"/>
            </a:pPr>
            <a:r>
              <a:rPr lang="de-DE"/>
              <a:t>Einsatzort Gastronomie: Bag-in-Box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de-DE"/>
              <a:t>Aufgaben: </a:t>
            </a:r>
            <a:endParaRPr/>
          </a:p>
          <a:p>
            <a:pPr indent="-171450" lvl="0" marL="171450" rtl="0" algn="l">
              <a:lnSpc>
                <a:spcPct val="100000"/>
              </a:lnSpc>
              <a:spcBef>
                <a:spcPts val="0"/>
              </a:spcBef>
              <a:spcAft>
                <a:spcPts val="0"/>
              </a:spcAft>
              <a:buSzPts val="1200"/>
              <a:buFont typeface="Arial"/>
              <a:buChar char="•"/>
            </a:pPr>
            <a:r>
              <a:rPr lang="de-DE"/>
              <a:t>Wo ist die Verwendung von Bag-in-Box denkbar?</a:t>
            </a:r>
            <a:endParaRPr/>
          </a:p>
          <a:p>
            <a:pPr indent="-171450" lvl="0" marL="171450" rtl="0" algn="l">
              <a:lnSpc>
                <a:spcPct val="100000"/>
              </a:lnSpc>
              <a:spcBef>
                <a:spcPts val="0"/>
              </a:spcBef>
              <a:spcAft>
                <a:spcPts val="0"/>
              </a:spcAft>
              <a:buSzPts val="1200"/>
              <a:buFont typeface="Arial"/>
              <a:buChar char="•"/>
            </a:pPr>
            <a:r>
              <a:rPr lang="de-DE"/>
              <a:t>Wer nutzt Bag-in-Box schon heute – national / international? </a:t>
            </a:r>
            <a:endParaRPr/>
          </a:p>
          <a:p>
            <a:pPr indent="-171450" lvl="0" marL="171450" rtl="0" algn="l">
              <a:lnSpc>
                <a:spcPct val="100000"/>
              </a:lnSpc>
              <a:spcBef>
                <a:spcPts val="0"/>
              </a:spcBef>
              <a:spcAft>
                <a:spcPts val="0"/>
              </a:spcAft>
              <a:buSzPts val="1200"/>
              <a:buFont typeface="Arial"/>
              <a:buChar char="•"/>
            </a:pPr>
            <a:r>
              <a:rPr lang="de-DE"/>
              <a:t>Entwickeln und Diskutieren sie sens</a:t>
            </a:r>
            <a:r>
              <a:rPr i="0" lang="de-DE" sz="1200" u="none" cap="none" strike="noStrike">
                <a:solidFill>
                  <a:schemeClr val="dk1"/>
                </a:solidFill>
                <a:latin typeface="Calibri"/>
                <a:ea typeface="Calibri"/>
                <a:cs typeface="Calibri"/>
                <a:sym typeface="Calibri"/>
              </a:rPr>
              <a:t>ible Beratungsargumente für Kundinnen und Kunden sowie Geschäftspartner*innen</a:t>
            </a:r>
            <a:endParaRPr/>
          </a:p>
          <a:p>
            <a:pPr indent="0" lvl="0" marL="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b="1" lang="de-DE"/>
              <a:t>Bild: </a:t>
            </a:r>
            <a:endParaRPr/>
          </a:p>
          <a:p>
            <a:pPr indent="-171450" lvl="0" marL="171450" rtl="0" algn="l">
              <a:lnSpc>
                <a:spcPct val="100000"/>
              </a:lnSpc>
              <a:spcBef>
                <a:spcPts val="0"/>
              </a:spcBef>
              <a:spcAft>
                <a:spcPts val="0"/>
              </a:spcAft>
              <a:buClr>
                <a:schemeClr val="dk1"/>
              </a:buClr>
              <a:buSzPts val="1200"/>
              <a:buFont typeface="Arial"/>
              <a:buChar char="•"/>
            </a:pPr>
            <a:r>
              <a:rPr lang="de-DE" u="sng">
                <a:solidFill>
                  <a:schemeClr val="hlink"/>
                </a:solidFill>
                <a:hlinkClick r:id="rId2"/>
              </a:rPr>
              <a:t>Jose R. Cabello</a:t>
            </a:r>
            <a:r>
              <a:rPr lang="de-DE"/>
              <a:t>, Pixabay</a:t>
            </a:r>
            <a:endParaRPr/>
          </a:p>
        </p:txBody>
      </p:sp>
      <p:sp>
        <p:nvSpPr>
          <p:cNvPr id="216" name="Google Shape;216;p9: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0: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0:notes"/>
          <p:cNvSpPr txBox="1"/>
          <p:nvPr>
            <p:ph idx="1" type="body"/>
          </p:nvPr>
        </p:nvSpPr>
        <p:spPr>
          <a:xfrm>
            <a:off x="215900" y="3995738"/>
            <a:ext cx="6654800" cy="5825994"/>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endParaRPr sz="1100"/>
          </a:p>
          <a:p>
            <a:pPr indent="0" lvl="0" marL="0" rtl="0" algn="l">
              <a:lnSpc>
                <a:spcPct val="100000"/>
              </a:lnSpc>
              <a:spcBef>
                <a:spcPts val="0"/>
              </a:spcBef>
              <a:spcAft>
                <a:spcPts val="0"/>
              </a:spcAft>
              <a:buSzPts val="1400"/>
              <a:buNone/>
            </a:pPr>
            <a:r>
              <a:rPr lang="de-DE" sz="1100"/>
              <a:t>Bedeutung des Alkoholkonsums bei jungen Menschen: Die erste psychoaktive Substanz mit der junge Menschen in Verbindung kommen ist in der Regel Alkohol. Kontaktpersonen wie Familie oder das Vereinsleben haben Alkohol wie selbstverständlich in ihr Alltags- und Freizeitverhalten integriert – ein Glas Schnaps zur besseren Verdauung nach dem Essen, ein Glas Bier zur Entspannung zum Feierabend oder zum geselligen Zusammensein. Jugendliche sind mit vielschichtigen Anforderungen und Herausforderungen des Jugendalters konfrontiert: Wo stehe ich im Leben? Wie gehe ich mit meinem Sexualverlangen um? Wo fühle ich mich geborgen? Die Peer Group rückt in den Mittelpunkt und damit nicht selten der soziale Druck mitzutrinken. </a:t>
            </a:r>
            <a:br>
              <a:rPr lang="de-DE" sz="1100"/>
            </a:br>
            <a:r>
              <a:rPr lang="de-DE" sz="1100"/>
              <a:t>Der Einstieg in jungen Jahren erhöht die Wahrscheinlichkeit für Alkoholmissbrauch im Erwachsenenalter bis hin zur Abhängigkeit. Dies wiederum stellt einen wesentlichen Risikofaktor für Adipositas, Krebserkrankungen und Herz-Kreislauf-Erkrankungen dar.</a:t>
            </a:r>
            <a:endParaRPr/>
          </a:p>
          <a:p>
            <a:pPr indent="0" lvl="0" marL="0" rtl="0" algn="l">
              <a:lnSpc>
                <a:spcPct val="100000"/>
              </a:lnSpc>
              <a:spcBef>
                <a:spcPts val="0"/>
              </a:spcBef>
              <a:spcAft>
                <a:spcPts val="0"/>
              </a:spcAft>
              <a:buSzPts val="1400"/>
              <a:buNone/>
            </a:pPr>
            <a:r>
              <a:rPr lang="de-DE" sz="1100"/>
              <a:t>Destillateur*innen haben täglich mit Alkohol zu tun. Die Vermarktung, besonders auch das Durchführen von Verkostungen, stellt einen wichtigen Teil Ihrer Arbeit dar. Sie sollten daher im Sinne des dritten Nachhaltigkeitsziels für das Thema Alkoholkonsum sensibilisiert sein:    </a:t>
            </a:r>
            <a:endParaRPr/>
          </a:p>
          <a:p>
            <a:pPr indent="0" lvl="0" marL="0" rtl="0" algn="l">
              <a:lnSpc>
                <a:spcPct val="100000"/>
              </a:lnSpc>
              <a:spcBef>
                <a:spcPts val="0"/>
              </a:spcBef>
              <a:spcAft>
                <a:spcPts val="0"/>
              </a:spcAft>
              <a:buSzPts val="1400"/>
              <a:buNone/>
            </a:pPr>
            <a:r>
              <a:rPr lang="de-DE" sz="1100"/>
              <a:t>„SDG 3.5. Die Prävention und Behandlung des Substanzmissbrauchs, namentlich des Suchtstoffmissbrauchs und des schädlichen Gebrauchs von Alkohol, verstärken.“</a:t>
            </a:r>
            <a:endParaRPr/>
          </a:p>
          <a:p>
            <a:pPr indent="0" lvl="0" marL="0" rtl="0" algn="l">
              <a:lnSpc>
                <a:spcPct val="100000"/>
              </a:lnSpc>
              <a:spcBef>
                <a:spcPts val="0"/>
              </a:spcBef>
              <a:spcAft>
                <a:spcPts val="0"/>
              </a:spcAft>
              <a:buSzPts val="1400"/>
              <a:buNone/>
            </a:pPr>
            <a:r>
              <a:rPr b="1" lang="de-DE" sz="1100"/>
              <a:t>Aufgaben</a:t>
            </a:r>
            <a:endParaRPr/>
          </a:p>
          <a:p>
            <a:pPr indent="0" lvl="0" marL="0" rtl="0" algn="l">
              <a:lnSpc>
                <a:spcPct val="100000"/>
              </a:lnSpc>
              <a:spcBef>
                <a:spcPts val="0"/>
              </a:spcBef>
              <a:spcAft>
                <a:spcPts val="0"/>
              </a:spcAft>
              <a:buSzPts val="1400"/>
              <a:buNone/>
            </a:pPr>
            <a:r>
              <a:rPr lang="de-DE" sz="1100"/>
              <a:t>Sie führen eine Verkostung durch. Doch wie soll diese ablaufen, wenn sich die Gäste an die DGE-Richtlinie halten sollen? Denken Sie zunächst an das offensichtliche: alkoholfreie “Spirituosen”! Die haben Sie nicht im Portfolio? Dann wird es höchste Zeit darüber nachzudenken! Das Trinkverhalten ändert sich. Alkoholfreies Bier hat einen Marktanteil von 10 %, Sekt von 5 % und Spirituosen sind (noch) bei unter zwei Prozent. Wichtig ist aber in erster Linie, dass Sie für das nachhaltige Thema Alkohol sensibilisiert sind. Denn als Produzenten tragen Sie eine Mitverantwortung – speziell auch der Jugend gegenüber!</a:t>
            </a:r>
            <a:endParaRPr/>
          </a:p>
          <a:p>
            <a:pPr indent="-171450" lvl="0" marL="171450" rtl="0" algn="l">
              <a:lnSpc>
                <a:spcPct val="100000"/>
              </a:lnSpc>
              <a:spcBef>
                <a:spcPts val="0"/>
              </a:spcBef>
              <a:spcAft>
                <a:spcPts val="0"/>
              </a:spcAft>
              <a:buSzPts val="1400"/>
              <a:buFont typeface="Arial"/>
              <a:buChar char="•"/>
            </a:pPr>
            <a:r>
              <a:rPr lang="de-DE" sz="1100"/>
              <a:t>Entwerfen Sie einen Ablaufplan für eine Verkostung in ihrem Betrieb, bei der die DGE-Richtwerte möglichst eingehalten werden sollen. </a:t>
            </a:r>
            <a:endParaRPr/>
          </a:p>
          <a:p>
            <a:pPr indent="-171450" lvl="0" marL="171450" rtl="0" algn="l">
              <a:lnSpc>
                <a:spcPct val="100000"/>
              </a:lnSpc>
              <a:spcBef>
                <a:spcPts val="0"/>
              </a:spcBef>
              <a:spcAft>
                <a:spcPts val="0"/>
              </a:spcAft>
              <a:buSzPts val="1400"/>
              <a:buFont typeface="Arial"/>
              <a:buChar char="•"/>
            </a:pPr>
            <a:r>
              <a:rPr lang="de-DE" sz="1100"/>
              <a:t>Diskutieren Sie ihre Ideen im Klassenverbund.</a:t>
            </a:r>
            <a:endParaRPr/>
          </a:p>
          <a:p>
            <a:pPr indent="0" lvl="0" marL="0" rtl="0" algn="l">
              <a:lnSpc>
                <a:spcPct val="100000"/>
              </a:lnSpc>
              <a:spcBef>
                <a:spcPts val="0"/>
              </a:spcBef>
              <a:spcAft>
                <a:spcPts val="0"/>
              </a:spcAft>
              <a:buSzPts val="1400"/>
              <a:buNone/>
            </a:pPr>
            <a:r>
              <a:rPr b="1" lang="de-DE"/>
              <a:t>Quellen </a:t>
            </a:r>
            <a:endParaRPr/>
          </a:p>
          <a:p>
            <a:pPr indent="-171450" lvl="0" marL="171450" rtl="0" algn="l">
              <a:lnSpc>
                <a:spcPct val="100000"/>
              </a:lnSpc>
              <a:spcBef>
                <a:spcPts val="0"/>
              </a:spcBef>
              <a:spcAft>
                <a:spcPts val="0"/>
              </a:spcAft>
              <a:buSzPts val="1400"/>
              <a:buFont typeface="Arial"/>
              <a:buChar char="•"/>
            </a:pPr>
            <a:r>
              <a:rPr lang="de-DE" sz="900"/>
              <a:t>Deutsche Gesellschaft für Ernährung e. V., Alkohol. Online: </a:t>
            </a:r>
            <a:r>
              <a:rPr lang="de-DE" sz="900" u="sng">
                <a:solidFill>
                  <a:schemeClr val="hlink"/>
                </a:solidFill>
                <a:hlinkClick r:id="rId2"/>
              </a:rPr>
              <a:t>https://www.dge.de/wissenschaft/referenzwerte/alkohol/</a:t>
            </a:r>
            <a:endParaRPr sz="900"/>
          </a:p>
          <a:p>
            <a:pPr indent="-171450" lvl="0" marL="171450" rtl="0" algn="l">
              <a:lnSpc>
                <a:spcPct val="100000"/>
              </a:lnSpc>
              <a:spcBef>
                <a:spcPts val="0"/>
              </a:spcBef>
              <a:spcAft>
                <a:spcPts val="0"/>
              </a:spcAft>
              <a:buSzPts val="1400"/>
              <a:buFont typeface="Arial"/>
              <a:buChar char="•"/>
            </a:pPr>
            <a:r>
              <a:rPr lang="de-DE" sz="900"/>
              <a:t>Heidrun Krost</a:t>
            </a:r>
            <a:r>
              <a:rPr lang="de-DE" sz="900" u="sng">
                <a:solidFill>
                  <a:schemeClr val="hlink"/>
                </a:solidFill>
                <a:hlinkClick r:id="rId3"/>
              </a:rPr>
              <a:t>, Alkoholfreie Drinks wachsen kräftig</a:t>
            </a:r>
            <a:r>
              <a:rPr lang="de-DE" sz="900"/>
              <a:t>, 11. Oktober 2021, Lebensmittelzeitung.net (Deutscher Fachverlag GmbH)</a:t>
            </a:r>
            <a:endParaRPr/>
          </a:p>
          <a:p>
            <a:pPr indent="-171450" lvl="0" marL="171450" rtl="0" algn="l">
              <a:lnSpc>
                <a:spcPct val="100000"/>
              </a:lnSpc>
              <a:spcBef>
                <a:spcPts val="0"/>
              </a:spcBef>
              <a:spcAft>
                <a:spcPts val="0"/>
              </a:spcAft>
              <a:buSzPts val="1400"/>
              <a:buFont typeface="Arial"/>
              <a:buChar char="•"/>
            </a:pPr>
            <a:r>
              <a:rPr lang="de-DE" sz="900"/>
              <a:t>Verlag W. Sachon, Alkoholkonsum und das Werbeinstrument „Smart Drinking“, 12/2021. Online: https://blog.drinktec.com/de/alkoholfreie-getraenke/alkoholkonsum-und-das-werbeinstrument-smart-drinking/</a:t>
            </a:r>
            <a:endParaRPr/>
          </a:p>
          <a:p>
            <a:pPr indent="-171450" lvl="0" marL="171450" rtl="0" algn="l">
              <a:lnSpc>
                <a:spcPct val="100000"/>
              </a:lnSpc>
              <a:spcBef>
                <a:spcPts val="0"/>
              </a:spcBef>
              <a:spcAft>
                <a:spcPts val="0"/>
              </a:spcAft>
              <a:buSzPts val="1400"/>
              <a:buFont typeface="Arial"/>
              <a:buChar char="•"/>
            </a:pPr>
            <a:r>
              <a:rPr lang="de-DE" sz="900"/>
              <a:t>lebensmittelzeitung.net 11.10.2021, Heidrun Krost, Alkoholfreie Drinks wachsen kräftig. Online: https://www.lebensmittelzeitung.net/industrie/nachrichten/spirituosen-alkoholfreie-drinks-wachsen-kraeftig-161900</a:t>
            </a:r>
            <a:endParaRPr/>
          </a:p>
          <a:p>
            <a:pPr indent="0" lvl="0" marL="0" rtl="0" algn="l">
              <a:lnSpc>
                <a:spcPct val="100000"/>
              </a:lnSpc>
              <a:spcBef>
                <a:spcPts val="0"/>
              </a:spcBef>
              <a:spcAft>
                <a:spcPts val="0"/>
              </a:spcAft>
              <a:buSzPts val="1400"/>
              <a:buNone/>
            </a:pPr>
            <a:r>
              <a:rPr b="1" lang="de-DE"/>
              <a:t>Bildquelle</a:t>
            </a:r>
            <a:endParaRPr/>
          </a:p>
          <a:p>
            <a:pPr indent="-171450" lvl="0" marL="171450" rtl="0" algn="l">
              <a:lnSpc>
                <a:spcPct val="100000"/>
              </a:lnSpc>
              <a:spcBef>
                <a:spcPts val="0"/>
              </a:spcBef>
              <a:spcAft>
                <a:spcPts val="0"/>
              </a:spcAft>
              <a:buSzPts val="1400"/>
              <a:buFont typeface="Arial"/>
              <a:buChar char="•"/>
            </a:pPr>
            <a:r>
              <a:rPr lang="de-DE" sz="1100"/>
              <a:t>Carlson Yeung, Pixabay</a:t>
            </a:r>
            <a:endParaRPr b="1" sz="1100"/>
          </a:p>
        </p:txBody>
      </p:sp>
      <p:sp>
        <p:nvSpPr>
          <p:cNvPr id="232" name="Google Shape;232;p10: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1: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1:notes"/>
          <p:cNvSpPr txBox="1"/>
          <p:nvPr>
            <p:ph idx="1" type="body"/>
          </p:nvPr>
        </p:nvSpPr>
        <p:spPr>
          <a:xfrm>
            <a:off x="215900" y="3995738"/>
            <a:ext cx="6654800" cy="553632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i="0" lang="de-DE" sz="1200" u="none" cap="none" strike="noStrike">
                <a:solidFill>
                  <a:schemeClr val="dk1"/>
                </a:solidFill>
                <a:latin typeface="Calibri"/>
                <a:ea typeface="Calibri"/>
                <a:cs typeface="Calibri"/>
                <a:sym typeface="Calibri"/>
              </a:rPr>
              <a:t>Bedeutung des Alkoholkonsums bei jungen Menschen</a:t>
            </a:r>
            <a:endParaRPr b="1"/>
          </a:p>
          <a:p>
            <a:pPr indent="0" lvl="0" marL="0" rtl="0" algn="l">
              <a:lnSpc>
                <a:spcPct val="100000"/>
              </a:lnSpc>
              <a:spcBef>
                <a:spcPts val="0"/>
              </a:spcBef>
              <a:spcAft>
                <a:spcPts val="0"/>
              </a:spcAft>
              <a:buSzPts val="1400"/>
              <a:buNone/>
            </a:pPr>
            <a:r>
              <a:rPr b="0" i="0" lang="de-DE" sz="1200" u="none" cap="none" strike="noStrike">
                <a:solidFill>
                  <a:schemeClr val="dk1"/>
                </a:solidFill>
                <a:latin typeface="Calibri"/>
                <a:ea typeface="Calibri"/>
                <a:cs typeface="Calibri"/>
                <a:sym typeface="Calibri"/>
              </a:rPr>
              <a:t>Die erste psychoaktive Substanz mit der junge Menschen in Verbindung kommen ist in der Regel Alkohol. Kontaktpersonen wie Familie oder das Vereinsleben haben Alkohol wie selbstverständlich in ihr Alltags- und Freizeitverhalten integriert – ein Glas Wein zum Essen, zur Entspannung nach Feierabend oder zum geselligen Zusammensein. Jugendliche sind mit vielschichtigen Anforderungen und Herausforderungen des Jugendalters konfrontiert: Wo stehe ich im Leben? Wie gehe ich mit meinem Sexualverlangen um? Wo fühle ich mich geborgen? Die Peer Group rückt in den Mittelpunkt und damit nicht selten der soziale Druck mitzutrinken. </a:t>
            </a:r>
            <a:br>
              <a:rPr b="0" i="0" lang="de-DE" sz="1200" u="none" cap="none" strike="noStrike">
                <a:solidFill>
                  <a:schemeClr val="dk1"/>
                </a:solidFill>
                <a:latin typeface="Calibri"/>
                <a:ea typeface="Calibri"/>
                <a:cs typeface="Calibri"/>
                <a:sym typeface="Calibri"/>
              </a:rPr>
            </a:br>
            <a:r>
              <a:rPr b="0" i="0" lang="de-DE" sz="1200" u="none" cap="none" strike="noStrike">
                <a:solidFill>
                  <a:schemeClr val="dk1"/>
                </a:solidFill>
                <a:latin typeface="Calibri"/>
                <a:ea typeface="Calibri"/>
                <a:cs typeface="Calibri"/>
                <a:sym typeface="Calibri"/>
              </a:rPr>
              <a:t>Der Einstieg in jungen Jahren erhöht die Wahrscheinlichkeit für Alkoholmissbrauch im Erwachsenenalter bis hin zur Abhängigkeit. Dies wiederum stellt einen wesentlichen Risikofaktor für Adipositas, Krebserkrankungen und Herz-Kreislauf-Erkrankungen dar.</a:t>
            </a:r>
            <a:endParaRPr b="0"/>
          </a:p>
          <a:p>
            <a:pPr indent="0" lvl="0" marL="0" rtl="0" algn="l">
              <a:lnSpc>
                <a:spcPct val="100000"/>
              </a:lnSpc>
              <a:spcBef>
                <a:spcPts val="0"/>
              </a:spcBef>
              <a:spcAft>
                <a:spcPts val="0"/>
              </a:spcAft>
              <a:buSzPts val="1400"/>
              <a:buNone/>
            </a:pPr>
            <a:r>
              <a:rPr b="0" i="0" lang="de-DE" sz="1200" u="none" cap="none" strike="noStrike">
                <a:solidFill>
                  <a:schemeClr val="dk1"/>
                </a:solidFill>
                <a:latin typeface="Calibri"/>
                <a:ea typeface="Calibri"/>
                <a:cs typeface="Calibri"/>
                <a:sym typeface="Calibri"/>
              </a:rPr>
              <a:t>Weintechnolog*innen haben täglich mit Alkohol zu tun. Die Vermarktung, besonders auch das Durchführen von Verkostungen, stellt einen wichtigen Teil Ihrer Arbeit dar. Sie sollten daher im Sinne des dritten Nachhaltigkeitsziels für das Thema Alkoholkonsum sensibilisiert sein:    </a:t>
            </a:r>
            <a:endParaRPr b="0"/>
          </a:p>
          <a:p>
            <a:pPr indent="0" lvl="0" marL="0" rtl="0" algn="l">
              <a:lnSpc>
                <a:spcPct val="100000"/>
              </a:lnSpc>
              <a:spcBef>
                <a:spcPts val="0"/>
              </a:spcBef>
              <a:spcAft>
                <a:spcPts val="0"/>
              </a:spcAft>
              <a:buSzPts val="1400"/>
              <a:buNone/>
            </a:pPr>
            <a:r>
              <a:rPr b="0" i="1" lang="de-DE" sz="1200" u="none" cap="none" strike="noStrike">
                <a:solidFill>
                  <a:schemeClr val="dk1"/>
                </a:solidFill>
                <a:latin typeface="Calibri"/>
                <a:ea typeface="Calibri"/>
                <a:cs typeface="Calibri"/>
                <a:sym typeface="Calibri"/>
              </a:rPr>
              <a:t>SDG 3.5. Die Prävention und Behandlung des Substanzmissbrauchs, namentlich des Suchtstoffmissbrauchs und des schädlichen Gebrauchs von Alkohol, verstärken.</a:t>
            </a:r>
            <a:endParaRPr b="0"/>
          </a:p>
          <a:p>
            <a:pPr indent="0" lvl="0" marL="0" rtl="0" algn="l">
              <a:lnSpc>
                <a:spcPct val="100000"/>
              </a:lnSpc>
              <a:spcBef>
                <a:spcPts val="0"/>
              </a:spcBef>
              <a:spcAft>
                <a:spcPts val="0"/>
              </a:spcAft>
              <a:buSzPts val="1400"/>
              <a:buNone/>
            </a:pPr>
            <a:r>
              <a:rPr b="0" i="0" lang="de-DE" sz="1200" u="none" cap="none" strike="noStrike">
                <a:solidFill>
                  <a:schemeClr val="dk1"/>
                </a:solidFill>
                <a:latin typeface="Calibri"/>
                <a:ea typeface="Calibri"/>
                <a:cs typeface="Calibri"/>
                <a:sym typeface="Calibri"/>
              </a:rPr>
              <a:t>Durch die Bearbeitung der folgenden Module setzen Sie sich ausführlich mit dem Thema Alkohol auseinander. </a:t>
            </a:r>
            <a:endParaRPr/>
          </a:p>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de-DE" sz="1200" u="none" cap="none" strike="noStrike">
                <a:solidFill>
                  <a:schemeClr val="dk1"/>
                </a:solidFill>
                <a:latin typeface="Calibri"/>
                <a:ea typeface="Calibri"/>
                <a:cs typeface="Calibri"/>
                <a:sym typeface="Calibri"/>
              </a:rPr>
              <a:t>Quellen</a:t>
            </a:r>
            <a:endParaRPr/>
          </a:p>
          <a:p>
            <a:pPr indent="-171450" lvl="0" marL="171450" rtl="0" algn="l">
              <a:lnSpc>
                <a:spcPct val="100000"/>
              </a:lnSpc>
              <a:spcBef>
                <a:spcPts val="0"/>
              </a:spcBef>
              <a:spcAft>
                <a:spcPts val="0"/>
              </a:spcAft>
              <a:buSzPts val="1400"/>
              <a:buFont typeface="Arial"/>
              <a:buChar char="•"/>
            </a:pPr>
            <a:r>
              <a:rPr b="0" lang="de-DE"/>
              <a:t>Bundesgesundheitsblatt 2021 (64), Bühler, Anneke , Thrul, Johannes, Gomes de Matos, Elena: Evidenzbasierte Alkoholprävention – Was empfiehlt die Wirksamkeitsforschung? Online: https://link.springer.com/article/10.1007/s00103-021-03342-9</a:t>
            </a:r>
            <a:endParaRPr/>
          </a:p>
          <a:p>
            <a:pPr indent="-171450" lvl="0" marL="171450" rtl="0" algn="l">
              <a:lnSpc>
                <a:spcPct val="100000"/>
              </a:lnSpc>
              <a:spcBef>
                <a:spcPts val="0"/>
              </a:spcBef>
              <a:spcAft>
                <a:spcPts val="0"/>
              </a:spcAft>
              <a:buSzPts val="1400"/>
              <a:buFont typeface="Arial"/>
              <a:buChar char="•"/>
            </a:pPr>
            <a:r>
              <a:rPr b="0" lang="de-DE"/>
              <a:t>Bundesgesundheitsblatt 2022 (65), Stock, Christiane, Prediger, Christina, Hrynyschyn, Robert, Helmer, Stefanie: Schulische Alkoholprävention mittels Virtual Reality. Online: https://link.springer.com/article/10.1007/s00103-022-03541-y</a:t>
            </a:r>
            <a:endParaRPr b="0"/>
          </a:p>
          <a:p>
            <a:pPr indent="0" lvl="0" marL="0" marR="0" rtl="0" algn="l">
              <a:lnSpc>
                <a:spcPct val="100000"/>
              </a:lnSpc>
              <a:spcBef>
                <a:spcPts val="0"/>
              </a:spcBef>
              <a:spcAft>
                <a:spcPts val="0"/>
              </a:spcAft>
              <a:buSzPts val="1400"/>
              <a:buNone/>
            </a:pPr>
            <a:br>
              <a:rPr lang="de-DE"/>
            </a:br>
            <a:r>
              <a:rPr b="1" lang="de-DE"/>
              <a:t>Bild </a:t>
            </a:r>
            <a:endParaRPr/>
          </a:p>
          <a:p>
            <a:pPr indent="-171450" lvl="0" marL="171450" marR="0" rtl="0" algn="l">
              <a:lnSpc>
                <a:spcPct val="100000"/>
              </a:lnSpc>
              <a:spcBef>
                <a:spcPts val="0"/>
              </a:spcBef>
              <a:spcAft>
                <a:spcPts val="0"/>
              </a:spcAft>
              <a:buSzPts val="1400"/>
              <a:buFont typeface="Arial"/>
              <a:buChar char="•"/>
            </a:pPr>
            <a:r>
              <a:rPr lang="de-DE" u="sng">
                <a:solidFill>
                  <a:schemeClr val="hlink"/>
                </a:solidFill>
                <a:hlinkClick r:id="rId2"/>
              </a:rPr>
              <a:t>OpenClipart-Vectors</a:t>
            </a:r>
            <a:r>
              <a:rPr lang="de-DE"/>
              <a:t>, Pixabay</a:t>
            </a:r>
            <a:endParaRPr/>
          </a:p>
        </p:txBody>
      </p:sp>
      <p:sp>
        <p:nvSpPr>
          <p:cNvPr id="249" name="Google Shape;249;p1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2:notes"/>
          <p:cNvSpPr/>
          <p:nvPr>
            <p:ph idx="2" type="sldImg"/>
          </p:nvPr>
        </p:nvSpPr>
        <p:spPr>
          <a:xfrm>
            <a:off x="215900" y="252413"/>
            <a:ext cx="6656388"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22:notes"/>
          <p:cNvSpPr txBox="1"/>
          <p:nvPr>
            <p:ph idx="1" type="body"/>
          </p:nvPr>
        </p:nvSpPr>
        <p:spPr>
          <a:xfrm>
            <a:off x="215900" y="3995738"/>
            <a:ext cx="6656388" cy="5884242"/>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rtl="0" algn="l">
              <a:lnSpc>
                <a:spcPct val="100000"/>
              </a:lnSpc>
              <a:spcBef>
                <a:spcPts val="0"/>
              </a:spcBef>
              <a:spcAft>
                <a:spcPts val="0"/>
              </a:spcAft>
              <a:buSzPts val="1400"/>
              <a:buNone/>
            </a:pPr>
            <a:r>
              <a:rPr b="0" lang="de-DE" sz="1200"/>
              <a:t>Bedeutung des Alkoholkonsums bei jungen Menschen: Die erste psychoaktive Substanz mit der junge Menschen in Verbindung kommen ist in der Regel Alkohol. Kontaktpersonen wie Familie oder das Vereinsleben haben Alkohol wie selbstverständlich in ihr Alltags- und Freizeitverhalten integriert – ein Glas Schnaps zur besseren Verdauung nach dem Essen, ein Glas Bier zur Entspannung zum Feierabend oder zum geselligen Zusammensein. Jugendliche sind mit vielschichtigen Anforderungen und Herausforderungen des Jugendalters konfrontiert: Wo stehe ich im Leben? Wie gehe ich mit meinem Sexualverlangen um? Wo fühle ich mich geborgen? Die Peer Group rückt in den Mittelpunkt und damit nicht selten der soziale Druck mitzutrinken. </a:t>
            </a:r>
            <a:br>
              <a:rPr b="0" lang="de-DE" sz="1200"/>
            </a:br>
            <a:r>
              <a:rPr b="0" lang="de-DE" sz="1200"/>
              <a:t>Der Einstieg in jungen Jahren erhöht die Wahrscheinlichkeit für Alkoholmissbrauch im Erwachsenenalter bis hin zur Abhängigkeit. Dies wiederum stellt einen wesentlichen Risikofaktor für Adipositas, Krebserkrankungen und Herz-Kreislauf-Erkrankungen dar.</a:t>
            </a:r>
            <a:endParaRPr b="0" sz="1200"/>
          </a:p>
          <a:p>
            <a:pPr indent="0" lvl="0" marL="0" rtl="0" algn="l">
              <a:lnSpc>
                <a:spcPct val="100000"/>
              </a:lnSpc>
              <a:spcBef>
                <a:spcPts val="0"/>
              </a:spcBef>
              <a:spcAft>
                <a:spcPts val="0"/>
              </a:spcAft>
              <a:buSzPts val="1400"/>
              <a:buNone/>
            </a:pPr>
            <a:r>
              <a:rPr b="0" lang="de-DE" sz="1200"/>
              <a:t>Destillateur*innen haben täglich mit Alkohol zu tun. Die Vermarktung, besonders auch das Durchführen von Verkostungen, stellt einen wichtigen Teil Ihrer Arbeit dar. Sie sollten daher im Sinne des dritten Nachhaltigkeitsziels für das Thema Alkoholkonsum sensibilisiert sein:    </a:t>
            </a:r>
            <a:endParaRPr/>
          </a:p>
          <a:p>
            <a:pPr indent="0" lvl="0" marL="0" rtl="0" algn="l">
              <a:lnSpc>
                <a:spcPct val="100000"/>
              </a:lnSpc>
              <a:spcBef>
                <a:spcPts val="0"/>
              </a:spcBef>
              <a:spcAft>
                <a:spcPts val="0"/>
              </a:spcAft>
              <a:buSzPts val="1400"/>
              <a:buNone/>
            </a:pPr>
            <a:r>
              <a:rPr b="0" lang="de-DE" sz="1200"/>
              <a:t>„SDG 3.5. Die Prävention und Behandlung des Substanzmissbrauchs, namentlich des Suchtstoffmissbrauchs und des schädlichen Gebrauchs von Alkohol, verstärken.“</a:t>
            </a:r>
            <a:endParaRPr b="0" sz="1200"/>
          </a:p>
          <a:p>
            <a:pPr indent="0" lvl="0" marL="0" rtl="0" algn="l">
              <a:lnSpc>
                <a:spcPct val="100000"/>
              </a:lnSpc>
              <a:spcBef>
                <a:spcPts val="0"/>
              </a:spcBef>
              <a:spcAft>
                <a:spcPts val="0"/>
              </a:spcAft>
              <a:buSzPts val="1400"/>
              <a:buNone/>
            </a:pPr>
            <a:r>
              <a:t/>
            </a:r>
            <a:endParaRPr b="0" sz="1200"/>
          </a:p>
          <a:p>
            <a:pPr indent="0" lvl="0" marL="0" rtl="0" algn="l">
              <a:lnSpc>
                <a:spcPct val="100000"/>
              </a:lnSpc>
              <a:spcBef>
                <a:spcPts val="0"/>
              </a:spcBef>
              <a:spcAft>
                <a:spcPts val="0"/>
              </a:spcAft>
              <a:buSzPts val="1400"/>
              <a:buNone/>
            </a:pPr>
            <a:r>
              <a:rPr b="1" lang="de-DE" sz="1200"/>
              <a:t>Aufgaben</a:t>
            </a:r>
            <a:endParaRPr/>
          </a:p>
          <a:p>
            <a:pPr indent="-171450" lvl="0" marL="171450" rtl="0" algn="l">
              <a:lnSpc>
                <a:spcPct val="100000"/>
              </a:lnSpc>
              <a:spcBef>
                <a:spcPts val="0"/>
              </a:spcBef>
              <a:spcAft>
                <a:spcPts val="0"/>
              </a:spcAft>
              <a:buSzPts val="1400"/>
              <a:buFont typeface="Arial"/>
              <a:buChar char="•"/>
            </a:pPr>
            <a:r>
              <a:rPr b="0" lang="de-DE" sz="1200"/>
              <a:t>Setzen Sie sich mit Promillerechnern auseinander. Spielen Sie verschiedene Szenarien durch. </a:t>
            </a:r>
            <a:endParaRPr/>
          </a:p>
          <a:p>
            <a:pPr indent="-171450" lvl="0" marL="171450" rtl="0" algn="l">
              <a:lnSpc>
                <a:spcPct val="100000"/>
              </a:lnSpc>
              <a:spcBef>
                <a:spcPts val="0"/>
              </a:spcBef>
              <a:spcAft>
                <a:spcPts val="0"/>
              </a:spcAft>
              <a:buSzPts val="1400"/>
              <a:buFont typeface="Arial"/>
              <a:buChar char="•"/>
            </a:pPr>
            <a:r>
              <a:rPr b="0" lang="de-DE" sz="1200"/>
              <a:t>Stellen Sie Ihrer Klasse verschiedene Promillerechner und ihre Funktionen vor.</a:t>
            </a:r>
            <a:endParaRPr/>
          </a:p>
          <a:p>
            <a:pPr indent="0" lvl="0" marL="0" rtl="0" algn="l">
              <a:lnSpc>
                <a:spcPct val="100000"/>
              </a:lnSpc>
              <a:spcBef>
                <a:spcPts val="0"/>
              </a:spcBef>
              <a:spcAft>
                <a:spcPts val="0"/>
              </a:spcAft>
              <a:buSzPts val="1400"/>
              <a:buNone/>
            </a:pPr>
            <a:r>
              <a:t/>
            </a:r>
            <a:endParaRPr b="0" sz="1200"/>
          </a:p>
          <a:p>
            <a:pPr indent="0" lvl="0" marL="0" rtl="0" algn="l">
              <a:lnSpc>
                <a:spcPct val="100000"/>
              </a:lnSpc>
              <a:spcBef>
                <a:spcPts val="0"/>
              </a:spcBef>
              <a:spcAft>
                <a:spcPts val="0"/>
              </a:spcAft>
              <a:buSzPts val="1400"/>
              <a:buNone/>
            </a:pPr>
            <a:r>
              <a:rPr b="1" lang="de-DE" sz="1200"/>
              <a:t>Quellen</a:t>
            </a:r>
            <a:r>
              <a:rPr b="0" lang="de-DE" sz="1200"/>
              <a:t> </a:t>
            </a:r>
            <a:endParaRPr/>
          </a:p>
          <a:p>
            <a:pPr indent="-171450" lvl="0" marL="171450" rtl="0" algn="l">
              <a:lnSpc>
                <a:spcPct val="100000"/>
              </a:lnSpc>
              <a:spcBef>
                <a:spcPts val="0"/>
              </a:spcBef>
              <a:spcAft>
                <a:spcPts val="0"/>
              </a:spcAft>
              <a:buSzPts val="1400"/>
              <a:buFont typeface="Arial"/>
              <a:buChar char="•"/>
            </a:pPr>
            <a:r>
              <a:rPr b="0" lang="de-DE" sz="1200"/>
              <a:t>Bundeszentrale für gesundheitliche Aufklärung (BZgA) oJ, Promillerechner. Online: https://www.kenn-dein-limit.de/alkohol-tests/promillerechner/</a:t>
            </a:r>
            <a:endParaRPr/>
          </a:p>
          <a:p>
            <a:pPr indent="-171450" lvl="0" marL="171450" rtl="0" algn="l">
              <a:lnSpc>
                <a:spcPct val="100000"/>
              </a:lnSpc>
              <a:spcBef>
                <a:spcPts val="0"/>
              </a:spcBef>
              <a:spcAft>
                <a:spcPts val="0"/>
              </a:spcAft>
              <a:buSzPts val="1400"/>
              <a:buFont typeface="Arial"/>
              <a:buChar char="•"/>
            </a:pPr>
            <a:r>
              <a:rPr b="0" lang="de-DE" sz="1200"/>
              <a:t>beratung.help 2017, Promillerechner - Alkoholrechner. Online: https://www.beratung.help/a/promillerechner</a:t>
            </a:r>
            <a:endParaRPr b="0" sz="1200"/>
          </a:p>
          <a:p>
            <a:pPr indent="0" lvl="0" marL="0" rtl="0" algn="l">
              <a:lnSpc>
                <a:spcPct val="100000"/>
              </a:lnSpc>
              <a:spcBef>
                <a:spcPts val="0"/>
              </a:spcBef>
              <a:spcAft>
                <a:spcPts val="0"/>
              </a:spcAft>
              <a:buSzPts val="1400"/>
              <a:buNone/>
            </a:pPr>
            <a:r>
              <a:t/>
            </a:r>
            <a:endParaRPr b="0" sz="1200"/>
          </a:p>
          <a:p>
            <a:pPr indent="0" lvl="0" marL="0" rtl="0" algn="l">
              <a:lnSpc>
                <a:spcPct val="100000"/>
              </a:lnSpc>
              <a:spcBef>
                <a:spcPts val="0"/>
              </a:spcBef>
              <a:spcAft>
                <a:spcPts val="0"/>
              </a:spcAft>
              <a:buSzPts val="1400"/>
              <a:buNone/>
            </a:pPr>
            <a:r>
              <a:rPr b="1" lang="de-DE" sz="1200"/>
              <a:t>Bildquelle</a:t>
            </a:r>
            <a:endParaRPr/>
          </a:p>
          <a:p>
            <a:pPr indent="-171450" lvl="0" marL="171450" rtl="0" algn="l">
              <a:lnSpc>
                <a:spcPct val="100000"/>
              </a:lnSpc>
              <a:spcBef>
                <a:spcPts val="0"/>
              </a:spcBef>
              <a:spcAft>
                <a:spcPts val="0"/>
              </a:spcAft>
              <a:buSzPts val="1400"/>
              <a:buFont typeface="Arial"/>
              <a:buChar char="•"/>
            </a:pPr>
            <a:r>
              <a:rPr b="0" lang="de-DE" sz="1200"/>
              <a:t>OpenClipart-Vectors, Pixabay</a:t>
            </a:r>
            <a:endParaRPr sz="1200"/>
          </a:p>
        </p:txBody>
      </p:sp>
      <p:sp>
        <p:nvSpPr>
          <p:cNvPr id="264" name="Google Shape;264;p2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3: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23:notes"/>
          <p:cNvSpPr txBox="1"/>
          <p:nvPr>
            <p:ph idx="1" type="body"/>
          </p:nvPr>
        </p:nvSpPr>
        <p:spPr>
          <a:xfrm>
            <a:off x="215900" y="3995738"/>
            <a:ext cx="6654800" cy="572536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rtl="0" algn="l">
              <a:lnSpc>
                <a:spcPct val="100000"/>
              </a:lnSpc>
              <a:spcBef>
                <a:spcPts val="0"/>
              </a:spcBef>
              <a:spcAft>
                <a:spcPts val="0"/>
              </a:spcAft>
              <a:buSzPts val="1400"/>
              <a:buNone/>
            </a:pPr>
            <a:r>
              <a:rPr b="0" lang="de-DE" sz="1200"/>
              <a:t>Bedeutung des Alkoholkonsums bei jungen Menschen: Die erste psychoaktive Substanz mit der junge Menschen in Verbindung kommen ist in der Regel Alkohol. Kontaktpersonen wie Familie oder das Vereinsleben haben Alkohol wie selbstverständlich in ihr Alltags- und Freizeitverhalten integriert – ein Glas Schnaps zur besseren Verdauung nach dem Essen, ein Glas Bier zur Entspannung zum Feierabend oder zum geselligen Zusammensein. Jugendliche sind mit vielschichtigen Anforderungen und Herausforderungen des Jugendalters konfrontiert: Wo stehe ich im Leben? Wie gehe ich mit meinem Sexualverlangen um? Wo fühle ich mich geborgen? Die Peer Group rückt in den Mittelpunkt und damit nicht selten der soziale Druck mitzutrinken. Der Einstieg in jungen Jahren erhöht die Wahrscheinlichkeit für Alkoholmissbrauch im Erwachsenenalter bis hin zur Abhängigkeit. Dies wiederum stellt einen wesentlichen Risikofaktor für Adipositas, Krebserkrankungen und Herz-Kreislauf-Erkrankungen dar.</a:t>
            </a:r>
            <a:endParaRPr/>
          </a:p>
          <a:p>
            <a:pPr indent="0" lvl="0" marL="0" rtl="0" algn="l">
              <a:lnSpc>
                <a:spcPct val="100000"/>
              </a:lnSpc>
              <a:spcBef>
                <a:spcPts val="0"/>
              </a:spcBef>
              <a:spcAft>
                <a:spcPts val="0"/>
              </a:spcAft>
              <a:buSzPts val="1400"/>
              <a:buNone/>
            </a:pPr>
            <a:r>
              <a:t/>
            </a:r>
            <a:endParaRPr b="0" sz="1200"/>
          </a:p>
          <a:p>
            <a:pPr indent="0" lvl="0" marL="0" rtl="0" algn="l">
              <a:lnSpc>
                <a:spcPct val="100000"/>
              </a:lnSpc>
              <a:spcBef>
                <a:spcPts val="0"/>
              </a:spcBef>
              <a:spcAft>
                <a:spcPts val="0"/>
              </a:spcAft>
              <a:buSzPts val="1400"/>
              <a:buNone/>
            </a:pPr>
            <a:r>
              <a:rPr b="0" lang="de-DE" sz="1200"/>
              <a:t>Destillateur*innen haben täglich mit Alkohol zu tun. Die Vermarktung, besonders auch das Durchführen von Verkostungen, stellt einen wichtigen Teil Ihrer Arbeit dar. Sie sollten daher im Sinne des dritten Nachhaltigkeitsziels für das Thema Alkoholkonsum sensibilisiert sein:    </a:t>
            </a:r>
            <a:endParaRPr/>
          </a:p>
          <a:p>
            <a:pPr indent="0" lvl="0" marL="0" rtl="0" algn="l">
              <a:lnSpc>
                <a:spcPct val="100000"/>
              </a:lnSpc>
              <a:spcBef>
                <a:spcPts val="0"/>
              </a:spcBef>
              <a:spcAft>
                <a:spcPts val="0"/>
              </a:spcAft>
              <a:buSzPts val="1400"/>
              <a:buNone/>
            </a:pPr>
            <a:r>
              <a:rPr b="0" lang="de-DE" sz="1200"/>
              <a:t>„SDG 3.5. Die Prävention und Behandlung des Substanzmissbrauchs, namentlich des Suchtstoffmissbrauchs und des schädlichen Gebrauchs von Alkohol, verstärken.“</a:t>
            </a:r>
            <a:endParaRPr/>
          </a:p>
          <a:p>
            <a:pPr indent="0" lvl="0" marL="0" rtl="0" algn="l">
              <a:lnSpc>
                <a:spcPct val="100000"/>
              </a:lnSpc>
              <a:spcBef>
                <a:spcPts val="0"/>
              </a:spcBef>
              <a:spcAft>
                <a:spcPts val="0"/>
              </a:spcAft>
              <a:buSzPts val="1400"/>
              <a:buNone/>
            </a:pPr>
            <a:r>
              <a:rPr b="0" lang="de-DE" sz="1200"/>
              <a:t> </a:t>
            </a:r>
            <a:endParaRPr b="0" sz="1200"/>
          </a:p>
          <a:p>
            <a:pPr indent="0" lvl="0" marL="0" rtl="0" algn="l">
              <a:lnSpc>
                <a:spcPct val="100000"/>
              </a:lnSpc>
              <a:spcBef>
                <a:spcPts val="0"/>
              </a:spcBef>
              <a:spcAft>
                <a:spcPts val="0"/>
              </a:spcAft>
              <a:buSzPts val="1400"/>
              <a:buNone/>
            </a:pPr>
            <a:r>
              <a:rPr b="1" lang="de-DE" sz="1200"/>
              <a:t>Aufgaben</a:t>
            </a:r>
            <a:endParaRPr/>
          </a:p>
          <a:p>
            <a:pPr indent="-171450" lvl="0" marL="171450" rtl="0" algn="l">
              <a:lnSpc>
                <a:spcPct val="100000"/>
              </a:lnSpc>
              <a:spcBef>
                <a:spcPts val="0"/>
              </a:spcBef>
              <a:spcAft>
                <a:spcPts val="0"/>
              </a:spcAft>
              <a:buSzPts val="1400"/>
              <a:buFont typeface="Arial"/>
              <a:buChar char="•"/>
            </a:pPr>
            <a:r>
              <a:rPr b="0" lang="de-DE" sz="1200"/>
              <a:t>Setzen Sie sich mit Promillerechnern auseinander. Spielen Sie verschiedene Szenarien durch. </a:t>
            </a:r>
            <a:endParaRPr/>
          </a:p>
          <a:p>
            <a:pPr indent="-171450" lvl="0" marL="171450" rtl="0" algn="l">
              <a:lnSpc>
                <a:spcPct val="100000"/>
              </a:lnSpc>
              <a:spcBef>
                <a:spcPts val="0"/>
              </a:spcBef>
              <a:spcAft>
                <a:spcPts val="0"/>
              </a:spcAft>
              <a:buSzPts val="1400"/>
              <a:buFont typeface="Arial"/>
              <a:buChar char="•"/>
            </a:pPr>
            <a:r>
              <a:rPr b="0" lang="de-DE" sz="1200"/>
              <a:t>Stellen Sie Ihrer Klasse verschiedene Promillerechner und ihre Funktionen vor.</a:t>
            </a:r>
            <a:endParaRPr/>
          </a:p>
          <a:p>
            <a:pPr indent="-171450" lvl="0" marL="171450" rtl="0" algn="l">
              <a:lnSpc>
                <a:spcPct val="100000"/>
              </a:lnSpc>
              <a:spcBef>
                <a:spcPts val="0"/>
              </a:spcBef>
              <a:spcAft>
                <a:spcPts val="0"/>
              </a:spcAft>
              <a:buSzPts val="1400"/>
              <a:buFont typeface="Arial"/>
              <a:buChar char="•"/>
            </a:pPr>
            <a:r>
              <a:rPr lang="de-DE"/>
              <a:t>Was tun bei Verdacht auf Alkoholvergiftung?</a:t>
            </a:r>
            <a:endParaRPr b="0" sz="1200"/>
          </a:p>
          <a:p>
            <a:pPr indent="0" lvl="0" marL="0" rtl="0" algn="l">
              <a:lnSpc>
                <a:spcPct val="100000"/>
              </a:lnSpc>
              <a:spcBef>
                <a:spcPts val="0"/>
              </a:spcBef>
              <a:spcAft>
                <a:spcPts val="0"/>
              </a:spcAft>
              <a:buSzPts val="1400"/>
              <a:buNone/>
            </a:pPr>
            <a:r>
              <a:t/>
            </a:r>
            <a:endParaRPr b="1" sz="1200"/>
          </a:p>
          <a:p>
            <a:pPr indent="0" lvl="0" marL="0" rtl="0" algn="l">
              <a:lnSpc>
                <a:spcPct val="100000"/>
              </a:lnSpc>
              <a:spcBef>
                <a:spcPts val="0"/>
              </a:spcBef>
              <a:spcAft>
                <a:spcPts val="0"/>
              </a:spcAft>
              <a:buSzPts val="1400"/>
              <a:buNone/>
            </a:pPr>
            <a:r>
              <a:rPr b="1" lang="de-DE" sz="1200"/>
              <a:t>Quellen</a:t>
            </a:r>
            <a:r>
              <a:rPr b="0" lang="de-DE" sz="1200"/>
              <a:t> </a:t>
            </a:r>
            <a:endParaRPr/>
          </a:p>
          <a:p>
            <a:pPr indent="-171450" lvl="0" marL="171450" rtl="0" algn="l">
              <a:lnSpc>
                <a:spcPct val="100000"/>
              </a:lnSpc>
              <a:spcBef>
                <a:spcPts val="0"/>
              </a:spcBef>
              <a:spcAft>
                <a:spcPts val="0"/>
              </a:spcAft>
              <a:buSzPts val="1400"/>
              <a:buFont typeface="Arial"/>
              <a:buChar char="•"/>
            </a:pPr>
            <a:r>
              <a:rPr b="0" lang="de-DE" sz="1200"/>
              <a:t>Bundeszentrale für gesundheitliche Aufklärung (BZgA) oJ, Alkoholvergiftung – und jetzt?. Online: https://www.kenn-dein-limit.info/wirkung-folgen/alkoholvergiftung-was-tun/</a:t>
            </a:r>
            <a:endParaRPr b="1" sz="1200"/>
          </a:p>
          <a:p>
            <a:pPr indent="0" lvl="0" marL="0" rtl="0" algn="l">
              <a:lnSpc>
                <a:spcPct val="100000"/>
              </a:lnSpc>
              <a:spcBef>
                <a:spcPts val="0"/>
              </a:spcBef>
              <a:spcAft>
                <a:spcPts val="0"/>
              </a:spcAft>
              <a:buSzPts val="1400"/>
              <a:buNone/>
            </a:pPr>
            <a:r>
              <a:t/>
            </a:r>
            <a:endParaRPr b="1" sz="1200"/>
          </a:p>
          <a:p>
            <a:pPr indent="0" lvl="0" marL="0" rtl="0" algn="l">
              <a:lnSpc>
                <a:spcPct val="100000"/>
              </a:lnSpc>
              <a:spcBef>
                <a:spcPts val="0"/>
              </a:spcBef>
              <a:spcAft>
                <a:spcPts val="0"/>
              </a:spcAft>
              <a:buSzPts val="1400"/>
              <a:buNone/>
            </a:pPr>
            <a:r>
              <a:rPr b="1" lang="de-DE" sz="1200"/>
              <a:t>Bildquelle</a:t>
            </a:r>
            <a:endParaRPr/>
          </a:p>
          <a:p>
            <a:pPr indent="-171450" lvl="0" marL="171450" rtl="0" algn="l">
              <a:lnSpc>
                <a:spcPct val="100000"/>
              </a:lnSpc>
              <a:spcBef>
                <a:spcPts val="0"/>
              </a:spcBef>
              <a:spcAft>
                <a:spcPts val="0"/>
              </a:spcAft>
              <a:buSzPts val="1400"/>
              <a:buFont typeface="Arial"/>
              <a:buChar char="•"/>
            </a:pPr>
            <a:r>
              <a:rPr b="0" lang="de-DE" sz="1200"/>
              <a:t>Clker-Free-Vector-Images, Pixabay</a:t>
            </a:r>
            <a:endParaRPr sz="1200"/>
          </a:p>
        </p:txBody>
      </p:sp>
      <p:sp>
        <p:nvSpPr>
          <p:cNvPr id="298" name="Google Shape;298;p23: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4: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34:notes"/>
          <p:cNvSpPr txBox="1"/>
          <p:nvPr>
            <p:ph idx="1" type="body"/>
          </p:nvPr>
        </p:nvSpPr>
        <p:spPr>
          <a:xfrm>
            <a:off x="215900" y="3995738"/>
            <a:ext cx="6654800" cy="5986462"/>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a:t>Bio-Wein</a:t>
            </a:r>
            <a:endParaRPr/>
          </a:p>
          <a:p>
            <a:pPr indent="0" lvl="0" marL="0" rtl="0" algn="l">
              <a:lnSpc>
                <a:spcPct val="100000"/>
              </a:lnSpc>
              <a:spcBef>
                <a:spcPts val="0"/>
              </a:spcBef>
              <a:spcAft>
                <a:spcPts val="0"/>
              </a:spcAft>
              <a:buSzPts val="1400"/>
              <a:buNone/>
            </a:pPr>
            <a:r>
              <a:rPr lang="de-DE" sz="1050"/>
              <a:t>Produkte in Bioqualität stellen einen großen Schritt in Richtung Nachhaltigkeit für unser Ernährungssystem dar. </a:t>
            </a:r>
            <a:r>
              <a:rPr i="1" lang="de-DE" sz="1050"/>
              <a:t>Der ökologische Landbau ist eine besonders ressourcenschonende und umweltverträgliche Wirtschaftsform, die sich am Prinzip der Nachhaltigkeit orientiert</a:t>
            </a:r>
            <a:r>
              <a:rPr lang="de-DE" sz="1050"/>
              <a:t> (BMEL o.J.). In Deutschland soll der Anteil der ökologischen Ackerflächen bis 2030 auf 30% der gesamten Landwirtschaftsfläche steigen (ebd.). Die Vorteile des ökologischen Landbaus sind ohne Frage der Schutz der Biodiversität, des Bodens und des (Grund-) Wassers sowie die Wahrung des Ökosystems. 10,5% der Rebflächen in Deutschland werden mittlerweile ökologisch bewirtschaftet. 2015 lag der Anteil bei 5%, 2001 bei einem Prozent (Ökolandbau 2021; Weinlaube o.J.). Das heißt, der Umstieg auf einen ökologischen Weinanbau ist dezent gestiegen - dieser Anstieg soll sich fortziehen (ebd.). Zwei Nachteile gibt es aber auch: Aufgrund des fehlenden Kunstdüngereinsatzes sind die Erträge geringer und aufgrund des Verzichts von Pestiziden ist das Ausfallrisiko höher.</a:t>
            </a:r>
            <a:endParaRPr/>
          </a:p>
          <a:p>
            <a:pPr indent="0" lvl="0" marL="0" rtl="0" algn="l">
              <a:lnSpc>
                <a:spcPct val="100000"/>
              </a:lnSpc>
              <a:spcBef>
                <a:spcPts val="0"/>
              </a:spcBef>
              <a:spcAft>
                <a:spcPts val="0"/>
              </a:spcAft>
              <a:buSzPts val="1400"/>
              <a:buNone/>
            </a:pPr>
            <a:r>
              <a:rPr lang="de-DE" sz="1050"/>
              <a:t>Extreme Hitzesommer, Spätfrost, starke Niederschläge und hohe Erosionsgefahr sind klimatische Herausforderungen, die den Weinbau gefährden können. Im Juli 2021 wurden 60 von 65 Winzerbetrieben schwer von den Folgen des Starkregenereignisses im Ahrtal getroffen. 50 Hektar Rebfläche wurden im Ahrtal zerstört. Durch die hohe Luftfeuchtigkeit waren die Weinreben zudem anfälliger für Pilzkrankheiten wie den falsche Mehltau, was bei starkem Befall zum Verlust der Weinernte führen kann. Bio-Weingüter bauen deswegen pilzwiderstandsfähige Rebsorten an. Diese haben eine  besonders starke Widerstandskraft gegen die Rebkrankheiten Echter und Falscher Mehltau (Deutsches Weininstitut, o.J.).</a:t>
            </a:r>
            <a:endParaRPr/>
          </a:p>
          <a:p>
            <a:pPr indent="0" lvl="0" marL="0" rtl="0" algn="l">
              <a:lnSpc>
                <a:spcPct val="100000"/>
              </a:lnSpc>
              <a:spcBef>
                <a:spcPts val="0"/>
              </a:spcBef>
              <a:spcAft>
                <a:spcPts val="0"/>
              </a:spcAft>
              <a:buSzPts val="1400"/>
              <a:buNone/>
            </a:pPr>
            <a:r>
              <a:rPr lang="de-DE" sz="1050"/>
              <a:t>Für den Beitrag zum Klimaschutz greift der biologische Weinanbau zu klimafreundlichen Methoden, verwendet ausschließlich natürliche Pestizide (Herbizide, Fungizide und Insektizide), Düngemittel und Wein Schönungsmittel, fördert die biologische Vielfalt und Bodenfruchtbarkeit und baut in Misch-statt Monokulturen an. Laut Codecheck werden für den Weinbau allein 15 Prozent der gesamten in Europa eingesetzten Pestizide verwendet. Dabei macht dieser nur 3,5 Prozent der gesamten europäischen Ackerflächen aus (Codecheck 2017). Davon sind vor allem Insekten wie die Wildbienen betroffen. Eine Studie aus Kanada hebt hervor, dass Bienen auf Flächen, deren Böden mit Pestiziden behandelt wurden, im Vergleich zu unbehandelten Flächen deutlich weniger Pollen sammeln und weniger Nester bauen. Auf behandelten Böden bringen Wildbienen 89 Prozent weniger Nachkommen hervor (ökoreich 2021).</a:t>
            </a:r>
            <a:endParaRPr b="1"/>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rPr b="1" lang="de-DE"/>
              <a:t>Quellen</a:t>
            </a:r>
            <a:endParaRPr b="1"/>
          </a:p>
          <a:p>
            <a:pPr indent="-128588" lvl="0" marL="133350" rtl="0" algn="l">
              <a:lnSpc>
                <a:spcPct val="100000"/>
              </a:lnSpc>
              <a:spcBef>
                <a:spcPts val="0"/>
              </a:spcBef>
              <a:spcAft>
                <a:spcPts val="0"/>
              </a:spcAft>
              <a:buSzPts val="900"/>
              <a:buFont typeface="Arial"/>
              <a:buChar char="•"/>
            </a:pPr>
            <a:r>
              <a:rPr lang="de-DE" sz="900"/>
              <a:t>Annegret Grafen, </a:t>
            </a:r>
            <a:r>
              <a:rPr lang="de-DE" sz="900" u="sng">
                <a:solidFill>
                  <a:schemeClr val="hlink"/>
                </a:solidFill>
                <a:hlinkClick r:id="rId2"/>
              </a:rPr>
              <a:t>Bio-Wein – kein Selbstläufer</a:t>
            </a:r>
            <a:r>
              <a:rPr lang="de-DE" sz="900"/>
              <a:t> (Prof. Dr. Gergely Szolnoki und Katharina Hauck im Interview), Bioland 07/2018</a:t>
            </a:r>
            <a:endParaRPr/>
          </a:p>
          <a:p>
            <a:pPr indent="-128588" lvl="0" marL="133350" rtl="0" algn="l">
              <a:lnSpc>
                <a:spcPct val="100000"/>
              </a:lnSpc>
              <a:spcBef>
                <a:spcPts val="0"/>
              </a:spcBef>
              <a:spcAft>
                <a:spcPts val="0"/>
              </a:spcAft>
              <a:buSzPts val="900"/>
              <a:buFont typeface="Arial"/>
              <a:buChar char="•"/>
            </a:pPr>
            <a:r>
              <a:rPr lang="de-DE" sz="900"/>
              <a:t>BMEL Bundesministerium für Ernährung und Landwirtschaft (2021): Ackerbaustrategie 2035 Perspektiven für einen produktiven und vielfältigen Pflanzenbau. Online:</a:t>
            </a:r>
            <a:r>
              <a:rPr lang="de-DE" sz="900" u="sng">
                <a:solidFill>
                  <a:schemeClr val="hlink"/>
                </a:solidFill>
                <a:hlinkClick r:id="rId3"/>
              </a:rPr>
              <a:t> </a:t>
            </a:r>
            <a:r>
              <a:rPr lang="de-DE" sz="900" u="sng"/>
              <a:t>https://www.bmel.de/SharedDocs/Downloads/DE/Broschueren/ackerbaustrategie2035.pdf?__blob=publicationFile&amp;v=8 </a:t>
            </a:r>
            <a:endParaRPr/>
          </a:p>
          <a:p>
            <a:pPr indent="-128588" lvl="0" marL="133350" rtl="0" algn="l">
              <a:lnSpc>
                <a:spcPct val="100000"/>
              </a:lnSpc>
              <a:spcBef>
                <a:spcPts val="0"/>
              </a:spcBef>
              <a:spcAft>
                <a:spcPts val="0"/>
              </a:spcAft>
              <a:buSzPts val="900"/>
              <a:buFont typeface="Arial"/>
              <a:buChar char="•"/>
            </a:pPr>
            <a:r>
              <a:rPr lang="de-DE" sz="900"/>
              <a:t>Codecheck (2017): Wie umweltfreundlich ist konventioneller Weinbau? Online: </a:t>
            </a:r>
            <a:r>
              <a:rPr lang="de-DE" sz="900" u="sng">
                <a:solidFill>
                  <a:schemeClr val="hlink"/>
                </a:solidFill>
                <a:hlinkClick r:id="rId4"/>
              </a:rPr>
              <a:t>Codecheck </a:t>
            </a:r>
            <a:endParaRPr sz="900"/>
          </a:p>
          <a:p>
            <a:pPr indent="-128588" lvl="0" marL="133350" rtl="0" algn="l">
              <a:lnSpc>
                <a:spcPct val="100000"/>
              </a:lnSpc>
              <a:spcBef>
                <a:spcPts val="0"/>
              </a:spcBef>
              <a:spcAft>
                <a:spcPts val="0"/>
              </a:spcAft>
              <a:buSzPts val="900"/>
              <a:buFont typeface="Arial"/>
              <a:buChar char="•"/>
            </a:pPr>
            <a:r>
              <a:rPr lang="de-DE" sz="900"/>
              <a:t>Deutsches Weininstitut (o.J.): PIWIs - pilzwiderstandsfähige Reben. Online: </a:t>
            </a:r>
            <a:r>
              <a:rPr lang="de-DE" sz="900" u="sng">
                <a:solidFill>
                  <a:schemeClr val="hlink"/>
                </a:solidFill>
                <a:hlinkClick r:id="rId5"/>
              </a:rPr>
              <a:t>PIWIs – pilzwiderstandsfähige Reben | (deutscheweine.de)</a:t>
            </a:r>
            <a:r>
              <a:rPr lang="de-DE" sz="900"/>
              <a:t> </a:t>
            </a:r>
            <a:endParaRPr/>
          </a:p>
          <a:p>
            <a:pPr indent="-128588" lvl="0" marL="133350" rtl="0" algn="l">
              <a:lnSpc>
                <a:spcPct val="100000"/>
              </a:lnSpc>
              <a:spcBef>
                <a:spcPts val="0"/>
              </a:spcBef>
              <a:spcAft>
                <a:spcPts val="0"/>
              </a:spcAft>
              <a:buSzPts val="900"/>
              <a:buFont typeface="Arial"/>
              <a:buChar char="•"/>
            </a:pPr>
            <a:r>
              <a:rPr lang="de-DE" sz="900"/>
              <a:t>Ökolandbau.de (2021): Begrünungsmanagement im Öko-Weinbau. Online: </a:t>
            </a:r>
            <a:r>
              <a:rPr lang="de-DE" sz="900" u="sng">
                <a:solidFill>
                  <a:schemeClr val="hlink"/>
                </a:solidFill>
                <a:hlinkClick r:id="rId6"/>
              </a:rPr>
              <a:t>Begrünungsmanagement (oekolandbau.de)</a:t>
            </a:r>
            <a:endParaRPr sz="900" u="sng"/>
          </a:p>
          <a:p>
            <a:pPr indent="-128588" lvl="0" marL="133350" rtl="0" algn="l">
              <a:lnSpc>
                <a:spcPct val="100000"/>
              </a:lnSpc>
              <a:spcBef>
                <a:spcPts val="0"/>
              </a:spcBef>
              <a:spcAft>
                <a:spcPts val="0"/>
              </a:spcAft>
              <a:buSzPts val="900"/>
              <a:buFont typeface="Arial"/>
              <a:buChar char="•"/>
            </a:pPr>
            <a:r>
              <a:rPr lang="de-DE" sz="900"/>
              <a:t>Ökoreich (2021): Pestizide schaden Wildbienen. Online: </a:t>
            </a:r>
            <a:r>
              <a:rPr lang="de-DE" sz="900" u="sng">
                <a:solidFill>
                  <a:schemeClr val="hlink"/>
                </a:solidFill>
                <a:hlinkClick r:id="rId7"/>
              </a:rPr>
              <a:t>Pestizide schaden Wildbienen: 89 Prozent weniger Nachkommen | oekoreich</a:t>
            </a:r>
            <a:r>
              <a:rPr lang="de-DE" sz="900"/>
              <a:t> </a:t>
            </a:r>
            <a:endParaRPr sz="900"/>
          </a:p>
          <a:p>
            <a:pPr indent="0" lvl="0" marL="228600" marR="0" rtl="0" algn="l">
              <a:lnSpc>
                <a:spcPct val="100000"/>
              </a:lnSpc>
              <a:spcBef>
                <a:spcPts val="0"/>
              </a:spcBef>
              <a:spcAft>
                <a:spcPts val="0"/>
              </a:spcAft>
              <a:buClr>
                <a:srgbClr val="000000"/>
              </a:buClr>
              <a:buSzPts val="1400"/>
              <a:buFont typeface="Arial"/>
              <a:buNone/>
            </a:pPr>
            <a:r>
              <a:t/>
            </a:r>
            <a:endParaRPr/>
          </a:p>
        </p:txBody>
      </p:sp>
      <p:sp>
        <p:nvSpPr>
          <p:cNvPr id="311" name="Google Shape;311;p34: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5:notes"/>
          <p:cNvSpPr/>
          <p:nvPr>
            <p:ph idx="2" type="sldImg"/>
          </p:nvPr>
        </p:nvSpPr>
        <p:spPr>
          <a:xfrm>
            <a:off x="215900" y="252413"/>
            <a:ext cx="6656388"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35:notes"/>
          <p:cNvSpPr txBox="1"/>
          <p:nvPr>
            <p:ph idx="1" type="body"/>
          </p:nvPr>
        </p:nvSpPr>
        <p:spPr>
          <a:xfrm>
            <a:off x="215900" y="3995738"/>
            <a:ext cx="6656388" cy="5986462"/>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a:t>Beschreibung</a:t>
            </a:r>
            <a:endParaRPr b="1"/>
          </a:p>
          <a:p>
            <a:pPr indent="0" lvl="0" marL="0" rtl="0" algn="l">
              <a:lnSpc>
                <a:spcPct val="100000"/>
              </a:lnSpc>
              <a:spcBef>
                <a:spcPts val="0"/>
              </a:spcBef>
              <a:spcAft>
                <a:spcPts val="0"/>
              </a:spcAft>
              <a:buSzPts val="1400"/>
              <a:buNone/>
            </a:pPr>
            <a:r>
              <a:rPr lang="de-DE"/>
              <a:t>In der Landwirtschaft erfolgte in der zweiten Hälfte des 20. Jahrhunderts ein umfangreiches, staatlich gesteuertes Flurbereinigungsprogramm. Durch Zusammenlegung wurden durch die Erbteilung aufgesplitterte landwirtschaftliche Flure bzw. Grundstücke effizienter zu bewirtschaften. Durch das Zusammenlegen reduzierte sich die Anzahl von 30.000 Einzellagen auf weniger als 3.000. Die Umstrukturierung brachte jedoch auch Nachteile mit sich. Es entstanden große Monokulturen, die zu vermehrter Erosion und Schädlingspopulation führten, in deren Folge der Einsatz von Stickstoff und Pflanzenschutzmitteln zunahm (wein.plus o.J.). Im Bereich der Weinwirtschaft konnte damit die weinbauliche Nutzung auch unter schwierigen topografischen Bedingungen gesichert und historische Kulturlandschaften erhalten werden – nicht zuletzt mit dem Ziel der Tourismusförderung (Dienstleistungszentren, Ländlicher Raum o.J.). Auch durch die Aufgabe des Systems kleinerer Terrassen und die Neuanlage von Reben im Hinblick auf die Durchfahrt mit Traktoren und Vollerntern stieg das Erosionsrisiko. Die Entwässerung der Weinberge in Hanglage erfolgte ungebremst in Richtung Tal bzw. Flüsse und Bäche. Mancherorts, wie etwa am Kaiserstuhl, führten die ungeschützten Hänge bei Starkregen zu Rutschungen (Klett o.J.).</a:t>
            </a:r>
            <a:br>
              <a:rPr lang="de-DE"/>
            </a:br>
            <a:r>
              <a:rPr lang="de-DE"/>
              <a:t>Die Folgen von Bodenerosion sind Humusverarmung und der Verlust wichtiger Nährstoffe. Es braucht mindestens 100 Jahre bis ein Zentimeter humoser Boden entsteht und nur ein Extremwetterereignis für den Humusrückgang. Der Erhalt der natürlichen Bodenfruchtbarkeit sorgt nicht nur für eine Nährstoffspeicherung, qualitativ hochwertige Weinqualität, sondern mindert auch Gewässerbelastungen</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000000"/>
              </a:buClr>
              <a:buSzPts val="1400"/>
              <a:buNone/>
            </a:pPr>
            <a:r>
              <a:rPr b="1" lang="de-DE"/>
              <a:t>Quellen</a:t>
            </a:r>
            <a:endParaRPr b="1"/>
          </a:p>
          <a:p>
            <a:pPr indent="-171450" lvl="0" marL="171450" marR="0" rtl="0" algn="l">
              <a:lnSpc>
                <a:spcPct val="100000"/>
              </a:lnSpc>
              <a:spcBef>
                <a:spcPts val="0"/>
              </a:spcBef>
              <a:spcAft>
                <a:spcPts val="0"/>
              </a:spcAft>
              <a:buClr>
                <a:srgbClr val="000000"/>
              </a:buClr>
              <a:buSzPts val="1200"/>
              <a:buFont typeface="Arial"/>
              <a:buChar char="•"/>
            </a:pPr>
            <a:r>
              <a:rPr i="0" lang="de-DE" sz="1000" u="none" strike="noStrike">
                <a:solidFill>
                  <a:srgbClr val="000000"/>
                </a:solidFill>
              </a:rPr>
              <a:t>Bruns, Antje (2020). Mosel-AdapTiV Ergebnisbericht 1 -No more Riesling? Anpassung an den Klimawandel im Mosel-Weinbau. Online: </a:t>
            </a:r>
            <a:r>
              <a:rPr i="0" lang="de-DE" sz="1000" u="sng" strike="noStrike">
                <a:solidFill>
                  <a:srgbClr val="1155CC"/>
                </a:solidFill>
                <a:hlinkClick r:id="rId2">
                  <a:extLst>
                    <a:ext uri="{A12FA001-AC4F-418D-AE19-62706E023703}">
                      <ahyp:hlinkClr val="tx"/>
                    </a:ext>
                  </a:extLst>
                </a:hlinkClick>
              </a:rPr>
              <a:t>https://ubt.opus.hbz-nrw.de/opus45-ubtr/frontdoor/deliver/index/docId/1608/file/BRUNS+-+no+more+riesling-anpassung+an+den+klimawandel+im+mosel-weinbau.pdf</a:t>
            </a:r>
            <a:r>
              <a:rPr i="0" lang="de-DE" sz="1000" u="none" strike="noStrike">
                <a:solidFill>
                  <a:srgbClr val="000000"/>
                </a:solidFill>
              </a:rPr>
              <a:t> </a:t>
            </a:r>
            <a:endParaRPr sz="1000"/>
          </a:p>
          <a:p>
            <a:pPr indent="-171450" lvl="0" marL="171450" rtl="0" algn="l">
              <a:lnSpc>
                <a:spcPct val="100000"/>
              </a:lnSpc>
              <a:spcBef>
                <a:spcPts val="0"/>
              </a:spcBef>
              <a:spcAft>
                <a:spcPts val="0"/>
              </a:spcAft>
              <a:buSzPts val="1200"/>
              <a:buFont typeface="Arial"/>
              <a:buChar char="•"/>
            </a:pPr>
            <a:r>
              <a:rPr lang="de-DE" sz="1000"/>
              <a:t>Dienstleistungszentren Ländlicher Raum (o.J.). Weinbergsflurbereinigung in der Pfalz. Online: </a:t>
            </a:r>
            <a:r>
              <a:rPr lang="de-DE" sz="1000" u="sng">
                <a:solidFill>
                  <a:schemeClr val="hlink"/>
                </a:solidFill>
                <a:hlinkClick r:id="rId3"/>
              </a:rPr>
              <a:t>https://www.dlr-rheinpfalz.rlp.de/internet/global/themen.nsf/b81d6f06b181d7e7c1256e920051ac19/e151848191dc0f6ec12576a3002c1514?OpenDocument</a:t>
            </a:r>
            <a:r>
              <a:rPr lang="de-DE" sz="1000"/>
              <a:t> </a:t>
            </a:r>
            <a:endParaRPr/>
          </a:p>
          <a:p>
            <a:pPr indent="-171450" lvl="0" marL="171450" rtl="0" algn="l">
              <a:lnSpc>
                <a:spcPct val="100000"/>
              </a:lnSpc>
              <a:spcBef>
                <a:spcPts val="0"/>
              </a:spcBef>
              <a:spcAft>
                <a:spcPts val="0"/>
              </a:spcAft>
              <a:buSzPts val="1200"/>
              <a:buFont typeface="Arial"/>
              <a:buChar char="•"/>
            </a:pPr>
            <a:r>
              <a:rPr lang="de-DE" sz="1000"/>
              <a:t>Klett (o.J.): Infoblatt Flurbereinigung im Kaiserstuhl. Online: </a:t>
            </a:r>
            <a:r>
              <a:rPr lang="de-DE" sz="1000" u="sng">
                <a:solidFill>
                  <a:schemeClr val="hlink"/>
                </a:solidFill>
                <a:hlinkClick r:id="rId4"/>
              </a:rPr>
              <a:t>https://www.klett.de/alias/1006208</a:t>
            </a:r>
            <a:r>
              <a:rPr lang="de-DE" sz="1000"/>
              <a:t> </a:t>
            </a:r>
            <a:endParaRPr/>
          </a:p>
          <a:p>
            <a:pPr indent="-171450" lvl="0" marL="171450" marR="0" rtl="0" algn="l">
              <a:lnSpc>
                <a:spcPct val="100000"/>
              </a:lnSpc>
              <a:spcBef>
                <a:spcPts val="0"/>
              </a:spcBef>
              <a:spcAft>
                <a:spcPts val="0"/>
              </a:spcAft>
              <a:buClr>
                <a:srgbClr val="000000"/>
              </a:buClr>
              <a:buSzPts val="1200"/>
              <a:buFont typeface="Arial"/>
              <a:buChar char="•"/>
            </a:pPr>
            <a:r>
              <a:rPr i="0" lang="de-DE" sz="1000" u="none" strike="noStrike">
                <a:solidFill>
                  <a:srgbClr val="000000"/>
                </a:solidFill>
              </a:rPr>
              <a:t>UBA Umweltbundesamt (2022). Erosion - jede Krume zählt. Online: </a:t>
            </a:r>
            <a:r>
              <a:rPr i="0" lang="de-DE" sz="1000" u="sng" strike="noStrike">
                <a:solidFill>
                  <a:srgbClr val="1155CC"/>
                </a:solidFill>
                <a:hlinkClick r:id="rId5">
                  <a:extLst>
                    <a:ext uri="{A12FA001-AC4F-418D-AE19-62706E023703}">
                      <ahyp:hlinkClr val="tx"/>
                    </a:ext>
                  </a:extLst>
                </a:hlinkClick>
              </a:rPr>
              <a:t>https://www.umweltbundesamt.de/themen/boden-landwirtschaft/bodenbelastungen/erosion-jede-krume-zaehlt#undefined</a:t>
            </a:r>
            <a:endParaRPr i="0" sz="1000" u="sng" strike="noStrike">
              <a:solidFill>
                <a:srgbClr val="1155CC"/>
              </a:solidFill>
            </a:endParaRPr>
          </a:p>
          <a:p>
            <a:pPr indent="-171450" lvl="0" marL="171450" rtl="0" algn="l">
              <a:lnSpc>
                <a:spcPct val="100000"/>
              </a:lnSpc>
              <a:spcBef>
                <a:spcPts val="0"/>
              </a:spcBef>
              <a:spcAft>
                <a:spcPts val="0"/>
              </a:spcAft>
              <a:buSzPts val="1200"/>
              <a:buFont typeface="Arial"/>
              <a:buChar char="•"/>
            </a:pPr>
            <a:r>
              <a:rPr lang="de-DE" sz="1000"/>
              <a:t>Wein.plus (o.J.): Flurbereinigung. Online: </a:t>
            </a:r>
            <a:r>
              <a:rPr lang="de-DE" sz="1000" u="sng">
                <a:solidFill>
                  <a:schemeClr val="hlink"/>
                </a:solidFill>
                <a:hlinkClick r:id="rId6"/>
              </a:rPr>
              <a:t>https://glossar.wein.plus/flurbereinigung</a:t>
            </a:r>
            <a:r>
              <a:rPr lang="de-DE" sz="1000"/>
              <a:t> </a:t>
            </a:r>
            <a:endParaRPr sz="1000" u="sng">
              <a:solidFill>
                <a:srgbClr val="1155CC"/>
              </a:solidFill>
              <a:latin typeface="Merriweather"/>
              <a:ea typeface="Merriweather"/>
              <a:cs typeface="Merriweather"/>
              <a:sym typeface="Merriweather"/>
            </a:endParaRPr>
          </a:p>
          <a:p>
            <a:pPr indent="-171450" lvl="0" marL="171450" rtl="0" algn="l">
              <a:lnSpc>
                <a:spcPct val="100000"/>
              </a:lnSpc>
              <a:spcBef>
                <a:spcPts val="0"/>
              </a:spcBef>
              <a:spcAft>
                <a:spcPts val="0"/>
              </a:spcAft>
              <a:buSzPts val="1200"/>
              <a:buFont typeface="Arial"/>
              <a:buChar char="•"/>
            </a:pPr>
            <a:r>
              <a:rPr lang="de-DE" sz="1000" u="sng">
                <a:solidFill>
                  <a:srgbClr val="1155CC"/>
                </a:solidFill>
                <a:latin typeface="Calibri"/>
                <a:ea typeface="Calibri"/>
                <a:cs typeface="Calibri"/>
                <a:sym typeface="Calibri"/>
                <a:hlinkClick r:id="rId7">
                  <a:extLst>
                    <a:ext uri="{A12FA001-AC4F-418D-AE19-62706E023703}">
                      <ahyp:hlinkClr val="tx"/>
                    </a:ext>
                  </a:extLst>
                </a:hlinkClick>
              </a:rPr>
              <a:t>Bild: </a:t>
            </a:r>
            <a:r>
              <a:rPr lang="de-DE" sz="1000" u="sng">
                <a:solidFill>
                  <a:schemeClr val="hlink"/>
                </a:solidFill>
                <a:latin typeface="Calibri"/>
                <a:ea typeface="Calibri"/>
                <a:cs typeface="Calibri"/>
                <a:sym typeface="Calibri"/>
                <a:hlinkClick r:id="rId8"/>
              </a:rPr>
              <a:t>PIRO</a:t>
            </a:r>
            <a:r>
              <a:rPr lang="de-DE" sz="1000">
                <a:latin typeface="Calibri"/>
                <a:ea typeface="Calibri"/>
                <a:cs typeface="Calibri"/>
                <a:sym typeface="Calibri"/>
              </a:rPr>
              <a:t>, Pixabay</a:t>
            </a:r>
            <a:endParaRPr sz="1000">
              <a:latin typeface="Calibri"/>
              <a:ea typeface="Calibri"/>
              <a:cs typeface="Calibri"/>
              <a:sym typeface="Calibri"/>
            </a:endParaRPr>
          </a:p>
        </p:txBody>
      </p:sp>
      <p:sp>
        <p:nvSpPr>
          <p:cNvPr id="327" name="Google Shape;327;p35: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6: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36:notes"/>
          <p:cNvSpPr txBox="1"/>
          <p:nvPr>
            <p:ph idx="1" type="body"/>
          </p:nvPr>
        </p:nvSpPr>
        <p:spPr>
          <a:xfrm>
            <a:off x="215900" y="3995738"/>
            <a:ext cx="6654800" cy="5536329"/>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a:t>Beschreibung</a:t>
            </a:r>
            <a:endParaRPr b="1"/>
          </a:p>
          <a:p>
            <a:pPr indent="0" lvl="0" marL="0" marR="0" rtl="0" algn="l">
              <a:lnSpc>
                <a:spcPct val="100000"/>
              </a:lnSpc>
              <a:spcBef>
                <a:spcPts val="0"/>
              </a:spcBef>
              <a:spcAft>
                <a:spcPts val="0"/>
              </a:spcAft>
              <a:buClr>
                <a:srgbClr val="000000"/>
              </a:buClr>
              <a:buSzPts val="1400"/>
              <a:buFont typeface="Arial"/>
              <a:buNone/>
            </a:pPr>
            <a:r>
              <a:rPr lang="de-DE"/>
              <a:t>Vorteil ist, dass Weine mit Stevin Caps weniger Schwefel benötigen, da sie nicht oxidieren können. Vor allem aber für die Biodiversität ist der Erhalt der artenreichen Korkenwälder im Mittelmeerraum wichtig. Die Rinde schützt die Korkeiche vor den häufigen Waldbränden in der Region. Ihr Überleben verhindert Bodenerosion und Wüstenbildung.</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b="1" lang="de-DE"/>
              <a:t>Aufgaben:</a:t>
            </a:r>
            <a:endParaRPr b="1"/>
          </a:p>
          <a:p>
            <a:pPr indent="0" lvl="0" marL="0" rtl="0" algn="l">
              <a:lnSpc>
                <a:spcPct val="100000"/>
              </a:lnSpc>
              <a:spcBef>
                <a:spcPts val="0"/>
              </a:spcBef>
              <a:spcAft>
                <a:spcPts val="0"/>
              </a:spcAft>
              <a:buSzPts val="1400"/>
              <a:buNone/>
            </a:pPr>
            <a:r>
              <a:rPr lang="de-DE"/>
              <a:t>Recherchieren und diskutieren Sie die Vor- und Nachteile unterschiedlicher Korken:</a:t>
            </a:r>
            <a:endParaRPr/>
          </a:p>
          <a:p>
            <a:pPr indent="-171450" lvl="0" marL="171450" rtl="0" algn="l">
              <a:lnSpc>
                <a:spcPct val="100000"/>
              </a:lnSpc>
              <a:spcBef>
                <a:spcPts val="0"/>
              </a:spcBef>
              <a:spcAft>
                <a:spcPts val="0"/>
              </a:spcAft>
              <a:buSzPts val="1400"/>
              <a:buFont typeface="Arial"/>
              <a:buChar char="•"/>
            </a:pPr>
            <a:r>
              <a:rPr lang="de-DE"/>
              <a:t>Naturkorken</a:t>
            </a:r>
            <a:endParaRPr/>
          </a:p>
          <a:p>
            <a:pPr indent="-171450" lvl="0" marL="171450" rtl="0" algn="l">
              <a:lnSpc>
                <a:spcPct val="100000"/>
              </a:lnSpc>
              <a:spcBef>
                <a:spcPts val="0"/>
              </a:spcBef>
              <a:spcAft>
                <a:spcPts val="0"/>
              </a:spcAft>
              <a:buSzPts val="1400"/>
              <a:buFont typeface="Arial"/>
              <a:buChar char="•"/>
            </a:pPr>
            <a:r>
              <a:rPr lang="de-DE"/>
              <a:t>Glasverschluss</a:t>
            </a:r>
            <a:endParaRPr/>
          </a:p>
          <a:p>
            <a:pPr indent="-171450" lvl="0" marL="171450" rtl="0" algn="l">
              <a:lnSpc>
                <a:spcPct val="100000"/>
              </a:lnSpc>
              <a:spcBef>
                <a:spcPts val="0"/>
              </a:spcBef>
              <a:spcAft>
                <a:spcPts val="0"/>
              </a:spcAft>
              <a:buSzPts val="1400"/>
              <a:buFont typeface="Arial"/>
              <a:buChar char="•"/>
            </a:pPr>
            <a:r>
              <a:rPr lang="de-DE"/>
              <a:t>Stevin Caps (Drehverschluss)</a:t>
            </a:r>
            <a:endParaRPr/>
          </a:p>
          <a:p>
            <a:pPr indent="-171450" lvl="0" marL="171450" rtl="0" algn="l">
              <a:lnSpc>
                <a:spcPct val="100000"/>
              </a:lnSpc>
              <a:spcBef>
                <a:spcPts val="0"/>
              </a:spcBef>
              <a:spcAft>
                <a:spcPts val="0"/>
              </a:spcAft>
              <a:buSzPts val="1400"/>
              <a:buFont typeface="Arial"/>
              <a:buChar char="•"/>
            </a:pPr>
            <a:r>
              <a:rPr lang="de-DE"/>
              <a:t>Kunststoffkorken</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000000"/>
              </a:buClr>
              <a:buSzPts val="1400"/>
              <a:buFont typeface="Arial"/>
              <a:buNone/>
            </a:pPr>
            <a:r>
              <a:rPr b="1" lang="de-DE"/>
              <a:t>Quelle</a:t>
            </a:r>
            <a:endParaRPr b="1"/>
          </a:p>
          <a:p>
            <a:pPr indent="-171450" lvl="0" marL="171450" marR="0" rtl="0" algn="l">
              <a:lnSpc>
                <a:spcPct val="100000"/>
              </a:lnSpc>
              <a:spcBef>
                <a:spcPts val="0"/>
              </a:spcBef>
              <a:spcAft>
                <a:spcPts val="0"/>
              </a:spcAft>
              <a:buClr>
                <a:srgbClr val="000000"/>
              </a:buClr>
              <a:buSzPts val="1400"/>
              <a:buFont typeface="Arial"/>
              <a:buChar char="•"/>
            </a:pPr>
            <a:r>
              <a:rPr lang="de-DE"/>
              <a:t>Partnership for Biodiversity Protection in Viticulture in Europe, </a:t>
            </a:r>
            <a:r>
              <a:rPr lang="de-DE" u="sng">
                <a:solidFill>
                  <a:schemeClr val="hlink"/>
                </a:solidFill>
                <a:hlinkClick r:id="rId2"/>
              </a:rPr>
              <a:t>Schutz der Biologischen Vielfalt im europäischen Weinbau</a:t>
            </a:r>
            <a:r>
              <a:rPr lang="de-DE"/>
              <a:t>, 2017</a:t>
            </a:r>
            <a:endParaRPr/>
          </a:p>
          <a:p>
            <a:pPr indent="-171450" lvl="0" marL="171450" marR="0" rtl="0" algn="l">
              <a:lnSpc>
                <a:spcPct val="100000"/>
              </a:lnSpc>
              <a:spcBef>
                <a:spcPts val="0"/>
              </a:spcBef>
              <a:spcAft>
                <a:spcPts val="0"/>
              </a:spcAft>
              <a:buClr>
                <a:srgbClr val="000000"/>
              </a:buClr>
              <a:buSzPts val="1400"/>
              <a:buFont typeface="Arial"/>
              <a:buChar char="•"/>
            </a:pPr>
            <a:r>
              <a:rPr lang="de-DE"/>
              <a:t>Bild: </a:t>
            </a:r>
            <a:r>
              <a:rPr lang="de-DE" u="sng">
                <a:solidFill>
                  <a:schemeClr val="hlink"/>
                </a:solidFill>
                <a:hlinkClick r:id="rId3"/>
              </a:rPr>
              <a:t>Frantisek Krejci</a:t>
            </a:r>
            <a:r>
              <a:rPr lang="de-DE"/>
              <a:t>, Pixabay</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41" name="Google Shape;341;p36: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2: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12:notes"/>
          <p:cNvSpPr txBox="1"/>
          <p:nvPr>
            <p:ph idx="1" type="body"/>
          </p:nvPr>
        </p:nvSpPr>
        <p:spPr>
          <a:xfrm>
            <a:off x="215900" y="3995738"/>
            <a:ext cx="6654800" cy="5536329"/>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a:t>Beschreibung</a:t>
            </a:r>
            <a:endParaRPr/>
          </a:p>
          <a:p>
            <a:pPr indent="0" lvl="0" marL="0" rtl="0" algn="l">
              <a:lnSpc>
                <a:spcPct val="100000"/>
              </a:lnSpc>
              <a:spcBef>
                <a:spcPts val="0"/>
              </a:spcBef>
              <a:spcAft>
                <a:spcPts val="0"/>
              </a:spcAft>
              <a:buSzPts val="1400"/>
              <a:buNone/>
            </a:pPr>
            <a:r>
              <a:rPr lang="de-DE"/>
              <a:t>Welches Gefäß für einen Wein hat die geringsten Umweltauswirkungen? Eine grüne Einheitsglasflasche, ein Glasflasche mit einer speziellen Form wie der Boxbeutel oder ein Bag-in-Box? Diese Frage wurde in den vorangegangenen Berechnungen schon erläutert. An dieser Stelle sollen die Transportemissionen näher betrachtet werden. </a:t>
            </a:r>
            <a:endParaRPr/>
          </a:p>
          <a:p>
            <a:pPr indent="0" lvl="0" marL="0" rtl="0" algn="l">
              <a:lnSpc>
                <a:spcPct val="100000"/>
              </a:lnSpc>
              <a:spcBef>
                <a:spcPts val="0"/>
              </a:spcBef>
              <a:spcAft>
                <a:spcPts val="0"/>
              </a:spcAft>
              <a:buSzPts val="1400"/>
              <a:buNone/>
            </a:pPr>
            <a:r>
              <a:rPr lang="de-DE"/>
              <a:t>Hierzu wird der Transport einer „Ladung“ mit einem LKW betrachtet, der 30 Paletten fasst. Auf jeder Palette sind unterschiedliche Gebindezahlen (d.h. Anzahl Kartons): 76 Kartons mit Flaschen und 63 Kartons mit Bag-in-Box. Die Flaschenkartons enthalten 6 Flaschen Wein bzw. 4 Bag-in-Box.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de-DE"/>
              <a:t>Aufgabe</a:t>
            </a:r>
            <a:r>
              <a:rPr lang="de-DE"/>
              <a:t>:</a:t>
            </a:r>
            <a:endParaRPr/>
          </a:p>
          <a:p>
            <a:pPr indent="0" lvl="0" marL="0" rtl="0" algn="l">
              <a:lnSpc>
                <a:spcPct val="100000"/>
              </a:lnSpc>
              <a:spcBef>
                <a:spcPts val="0"/>
              </a:spcBef>
              <a:spcAft>
                <a:spcPts val="0"/>
              </a:spcAft>
              <a:buSzPts val="1400"/>
              <a:buNone/>
            </a:pPr>
            <a:r>
              <a:rPr lang="de-DE"/>
              <a:t>Berechnen sie die Gewichte und die Füllmengen.</a:t>
            </a:r>
            <a:endParaRPr/>
          </a:p>
        </p:txBody>
      </p:sp>
      <p:sp>
        <p:nvSpPr>
          <p:cNvPr id="356" name="Google Shape;356;p1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3: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13:notes"/>
          <p:cNvSpPr txBox="1"/>
          <p:nvPr>
            <p:ph idx="1" type="body"/>
          </p:nvPr>
        </p:nvSpPr>
        <p:spPr>
          <a:xfrm>
            <a:off x="215900" y="3995738"/>
            <a:ext cx="6654800" cy="553632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t>Beschreibung</a:t>
            </a:r>
            <a:endParaRPr/>
          </a:p>
          <a:p>
            <a:pPr indent="0" lvl="0" marL="0" rtl="0" algn="l">
              <a:lnSpc>
                <a:spcPct val="100000"/>
              </a:lnSpc>
              <a:spcBef>
                <a:spcPts val="0"/>
              </a:spcBef>
              <a:spcAft>
                <a:spcPts val="0"/>
              </a:spcAft>
              <a:buSzPts val="1400"/>
              <a:buNone/>
            </a:pPr>
            <a:r>
              <a:rPr lang="de-DE"/>
              <a:t>Welches Gefäß für einen Wein hat die geringsten Umweltauswirkungen? Eine grüne Einheitsglasflasche, ein Glasflasche mit einer speziellen Form wie der Boxbeutel oder ein Bag-in-Box? Diese Frage wurde in den vorangegangenen Berechnungen schon erläutert. An dieser Stelle sollen die Transportemissionen näher betrachtet werden. </a:t>
            </a:r>
            <a:endParaRPr/>
          </a:p>
          <a:p>
            <a:pPr indent="0" lvl="0" marL="0" rtl="0" algn="l">
              <a:lnSpc>
                <a:spcPct val="100000"/>
              </a:lnSpc>
              <a:spcBef>
                <a:spcPts val="0"/>
              </a:spcBef>
              <a:spcAft>
                <a:spcPts val="0"/>
              </a:spcAft>
              <a:buSzPts val="1400"/>
              <a:buNone/>
            </a:pPr>
            <a:r>
              <a:rPr lang="de-DE"/>
              <a:t>Hierzu wird der Transport einer „Ladung“ mit einem LKW betrachtet, der 30 Paletten fasst. Auf jeder Palette sind unterschiedliche Gebindezahlen (d.h. Anzahl Kartons): 76 Kartons mit Flaschen und 63 Kartons mit Bag-in-Box. Die Flaschenkartons enthalten 6 Flaschen Wein bzw. 4 Bag-in-Box.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de-DE"/>
              <a:t>Aufgabe</a:t>
            </a:r>
            <a:r>
              <a:rPr lang="de-DE"/>
              <a:t>:</a:t>
            </a:r>
            <a:endParaRPr/>
          </a:p>
          <a:p>
            <a:pPr indent="0" lvl="0" marL="0" rtl="0" algn="l">
              <a:lnSpc>
                <a:spcPct val="100000"/>
              </a:lnSpc>
              <a:spcBef>
                <a:spcPts val="0"/>
              </a:spcBef>
              <a:spcAft>
                <a:spcPts val="0"/>
              </a:spcAft>
              <a:buSzPts val="1400"/>
              <a:buNone/>
            </a:pPr>
            <a:r>
              <a:rPr lang="de-DE"/>
              <a:t>Berechnen sie die Gewichte und die Füllmengen.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de-DE"/>
              <a:t>Lösung:</a:t>
            </a:r>
            <a:endParaRPr/>
          </a:p>
          <a:p>
            <a:pPr indent="0" lvl="0" marL="0" rtl="0" algn="l">
              <a:lnSpc>
                <a:spcPct val="100000"/>
              </a:lnSpc>
              <a:spcBef>
                <a:spcPts val="0"/>
              </a:spcBef>
              <a:spcAft>
                <a:spcPts val="0"/>
              </a:spcAft>
              <a:buSzPts val="1400"/>
              <a:buNone/>
            </a:pPr>
            <a:r>
              <a:rPr lang="de-DE"/>
              <a:t>Das Gewicht der Ladung beträgt für die Weinflaschen 17,7 t und für die Bag-in-Box 23,3 t. Die zugehörigen Füllmengen belaufen sich auf 10.200 l Wein in Flaschen und 22.700 l in Bag-in-Box.</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69" name="Google Shape;369;p13: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9: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19:notes"/>
          <p:cNvSpPr txBox="1"/>
          <p:nvPr>
            <p:ph idx="1" type="body"/>
          </p:nvPr>
        </p:nvSpPr>
        <p:spPr>
          <a:xfrm>
            <a:off x="215900" y="3995738"/>
            <a:ext cx="6654800" cy="553632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rtl="0" algn="l">
              <a:lnSpc>
                <a:spcPct val="100000"/>
              </a:lnSpc>
              <a:spcBef>
                <a:spcPts val="0"/>
              </a:spcBef>
              <a:spcAft>
                <a:spcPts val="0"/>
              </a:spcAft>
              <a:buSzPts val="1400"/>
              <a:buNone/>
            </a:pPr>
            <a:r>
              <a:rPr lang="de-DE" sz="120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baseline="-25000" lang="de-DE" sz="1200"/>
              <a:t>2</a:t>
            </a:r>
            <a:r>
              <a:rPr lang="de-DE" sz="120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a:p>
          <a:p>
            <a:pPr indent="-171450" lvl="0" marL="171450" rtl="0" algn="l">
              <a:lnSpc>
                <a:spcPct val="100000"/>
              </a:lnSpc>
              <a:spcBef>
                <a:spcPts val="0"/>
              </a:spcBef>
              <a:spcAft>
                <a:spcPts val="0"/>
              </a:spcAft>
              <a:buSzPts val="1100"/>
              <a:buFont typeface="Arial"/>
              <a:buChar char="•"/>
            </a:pPr>
            <a:r>
              <a:rPr lang="de-DE" sz="1200"/>
              <a:t>Wohnen mit 18%: Hier kann Heizwärme eingespart werden durch ein Herunterdrehen der Heizung oder durch eine Wärmedämmung des Gebäudes.</a:t>
            </a:r>
            <a:endParaRPr/>
          </a:p>
          <a:p>
            <a:pPr indent="-171450" lvl="0" marL="171450" rtl="0" algn="l">
              <a:lnSpc>
                <a:spcPct val="100000"/>
              </a:lnSpc>
              <a:spcBef>
                <a:spcPts val="0"/>
              </a:spcBef>
              <a:spcAft>
                <a:spcPts val="0"/>
              </a:spcAft>
              <a:buSzPts val="1100"/>
              <a:buFont typeface="Arial"/>
              <a:buChar char="•"/>
            </a:pPr>
            <a:r>
              <a:rPr lang="de-DE" sz="1200"/>
              <a:t>Strom mit 6%: Durch die Nutzung möglichst stromsparender Geräte (hohe Energieeffizienzklassen wie B oder A) kann eine gleiche Leistung erbracht werden, die aber viel weniger Strom verbraucht.</a:t>
            </a:r>
            <a:endParaRPr/>
          </a:p>
          <a:p>
            <a:pPr indent="-171450" lvl="0" marL="171450" rtl="0" algn="l">
              <a:lnSpc>
                <a:spcPct val="100000"/>
              </a:lnSpc>
              <a:spcBef>
                <a:spcPts val="0"/>
              </a:spcBef>
              <a:spcAft>
                <a:spcPts val="0"/>
              </a:spcAft>
              <a:buSzPts val="1100"/>
              <a:buFont typeface="Arial"/>
              <a:buChar char="•"/>
            </a:pPr>
            <a:r>
              <a:rPr lang="de-DE" sz="1200"/>
              <a:t>Mobilität mit 19%: Einfach weniger Autofahren und stattdessen Bahn, Bus oder Fahrrad nutzen oder viele Strecken zu Fuß zurücklegen. Den Urlaub lieber mit der Bahn oder dem Fernbus antreten.</a:t>
            </a:r>
            <a:endParaRPr/>
          </a:p>
          <a:p>
            <a:pPr indent="-171450" lvl="0" marL="171450" rtl="0" algn="l">
              <a:lnSpc>
                <a:spcPct val="100000"/>
              </a:lnSpc>
              <a:spcBef>
                <a:spcPts val="0"/>
              </a:spcBef>
              <a:spcAft>
                <a:spcPts val="0"/>
              </a:spcAft>
              <a:buSzPts val="1100"/>
              <a:buFont typeface="Arial"/>
              <a:buChar char="•"/>
            </a:pPr>
            <a:r>
              <a:rPr lang="de-DE" sz="1200"/>
              <a:t>Ernährung mit 15%: Man muss nicht Veganer werden, es bringt schon viel wenn man den Konsum von Rindfleisch reduziert,  insgesamt weniger Fleisch und Reis isst sowie den Anteil an hochfetthaltigen Milchprodukten (vor allem Käse und Butter) verringert.</a:t>
            </a:r>
            <a:endParaRPr/>
          </a:p>
          <a:p>
            <a:pPr indent="-101600" lvl="0" marL="171450" rtl="0" algn="l">
              <a:lnSpc>
                <a:spcPct val="100000"/>
              </a:lnSpc>
              <a:spcBef>
                <a:spcPts val="0"/>
              </a:spcBef>
              <a:spcAft>
                <a:spcPts val="0"/>
              </a:spcAft>
              <a:buSzPts val="1100"/>
              <a:buFont typeface="Arial"/>
              <a:buNone/>
            </a:pPr>
            <a:r>
              <a:t/>
            </a:r>
            <a:endParaRPr sz="1200"/>
          </a:p>
          <a:p>
            <a:pPr indent="0" lvl="0" marL="0" rtl="0" algn="l">
              <a:lnSpc>
                <a:spcPct val="100000"/>
              </a:lnSpc>
              <a:spcBef>
                <a:spcPts val="0"/>
              </a:spcBef>
              <a:spcAft>
                <a:spcPts val="0"/>
              </a:spcAft>
              <a:buSzPts val="1100"/>
              <a:buFont typeface="Arial"/>
              <a:buNone/>
            </a:pPr>
            <a:r>
              <a:rPr b="1" lang="de-DE" sz="1200"/>
              <a:t>Aufgabe</a:t>
            </a:r>
            <a:endParaRPr/>
          </a:p>
          <a:p>
            <a:pPr indent="-171450" lvl="0" marL="171450" rtl="0" algn="l">
              <a:lnSpc>
                <a:spcPct val="100000"/>
              </a:lnSpc>
              <a:spcBef>
                <a:spcPts val="0"/>
              </a:spcBef>
              <a:spcAft>
                <a:spcPts val="0"/>
              </a:spcAft>
              <a:buSzPts val="1100"/>
              <a:buFont typeface="Arial"/>
              <a:buChar char="•"/>
            </a:pPr>
            <a:r>
              <a:rPr lang="de-DE" sz="1200"/>
              <a:t>Welchen Beitrag leistet Ihr Betrieb zum Klimawandel?</a:t>
            </a:r>
            <a:endParaRPr/>
          </a:p>
          <a:p>
            <a:pPr indent="-171450" lvl="0" marL="171450" rtl="0" algn="l">
              <a:lnSpc>
                <a:spcPct val="100000"/>
              </a:lnSpc>
              <a:spcBef>
                <a:spcPts val="0"/>
              </a:spcBef>
              <a:spcAft>
                <a:spcPts val="0"/>
              </a:spcAft>
              <a:buSzPts val="1100"/>
              <a:buFont typeface="Arial"/>
              <a:buChar char="•"/>
            </a:pPr>
            <a:r>
              <a:rPr lang="de-DE"/>
              <a:t>Benennen Sie die Prozesse, von denen Sie glauben, dass sie viele Emissionen verursachen.</a:t>
            </a:r>
            <a:endParaRPr/>
          </a:p>
          <a:p>
            <a:pPr indent="-171450" lvl="0" marL="171450" rtl="0" algn="l">
              <a:lnSpc>
                <a:spcPct val="100000"/>
              </a:lnSpc>
              <a:spcBef>
                <a:spcPts val="0"/>
              </a:spcBef>
              <a:spcAft>
                <a:spcPts val="0"/>
              </a:spcAft>
              <a:buSzPts val="1100"/>
              <a:buFont typeface="Arial"/>
              <a:buChar char="•"/>
            </a:pPr>
            <a:r>
              <a:rPr lang="de-DE" sz="1200"/>
              <a:t>Was unternehmen Sie in Ihrem Betrieb, um CO</a:t>
            </a:r>
            <a:r>
              <a:rPr baseline="-25000" lang="de-DE" sz="1200"/>
              <a:t>2</a:t>
            </a:r>
            <a:r>
              <a:rPr lang="de-DE" sz="1200"/>
              <a:t>-Emissionen zu verringern?</a:t>
            </a:r>
            <a:endParaRPr/>
          </a:p>
          <a:p>
            <a:pPr indent="0" lvl="0" marL="0" rtl="0" algn="l">
              <a:lnSpc>
                <a:spcPct val="100000"/>
              </a:lnSpc>
              <a:spcBef>
                <a:spcPts val="0"/>
              </a:spcBef>
              <a:spcAft>
                <a:spcPts val="0"/>
              </a:spcAft>
              <a:buClr>
                <a:schemeClr val="dk1"/>
              </a:buClr>
              <a:buSzPts val="1100"/>
              <a:buNone/>
            </a:pPr>
            <a:r>
              <a:t/>
            </a:r>
            <a:endParaRPr sz="1200"/>
          </a:p>
          <a:p>
            <a:pPr indent="0" lvl="0" marL="0" rtl="0" algn="l">
              <a:lnSpc>
                <a:spcPct val="100000"/>
              </a:lnSpc>
              <a:spcBef>
                <a:spcPts val="0"/>
              </a:spcBef>
              <a:spcAft>
                <a:spcPts val="0"/>
              </a:spcAft>
              <a:buSzPts val="1400"/>
              <a:buNone/>
            </a:pPr>
            <a:r>
              <a:rPr b="1" lang="de-DE" sz="1200"/>
              <a:t>Quelle</a:t>
            </a:r>
            <a:endParaRPr b="1"/>
          </a:p>
          <a:p>
            <a:pPr indent="-171450" lvl="0" marL="171450" rtl="0" algn="l">
              <a:lnSpc>
                <a:spcPct val="100000"/>
              </a:lnSpc>
              <a:spcBef>
                <a:spcPts val="0"/>
              </a:spcBef>
              <a:spcAft>
                <a:spcPts val="0"/>
              </a:spcAft>
              <a:buSzPts val="1400"/>
              <a:buFont typeface="Arial"/>
              <a:buChar char="•"/>
            </a:pPr>
            <a:r>
              <a:rPr lang="de-DE" sz="1200"/>
              <a:t>Umweltbundesamt 2021: Konsum und Umwelt: Zentrale Handlungsfelder. Online: https://www.umweltbundesamt.de/themen/wirtschaft-konsum/konsum-umwelt-zentrale-handlungsfelder#bedarfsfelder</a:t>
            </a:r>
            <a:endParaRPr sz="1200"/>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t/>
            </a:r>
            <a:endParaRPr sz="1200"/>
          </a:p>
        </p:txBody>
      </p:sp>
      <p:sp>
        <p:nvSpPr>
          <p:cNvPr id="79" name="Google Shape;79;p19: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4: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14:notes"/>
          <p:cNvSpPr txBox="1"/>
          <p:nvPr>
            <p:ph idx="1" type="body"/>
          </p:nvPr>
        </p:nvSpPr>
        <p:spPr>
          <a:xfrm>
            <a:off x="215900" y="3995738"/>
            <a:ext cx="6654800" cy="553632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t> Beschreibung</a:t>
            </a:r>
            <a:endParaRPr/>
          </a:p>
          <a:p>
            <a:pPr indent="0" lvl="0" marL="0" rtl="0" algn="l">
              <a:lnSpc>
                <a:spcPct val="100000"/>
              </a:lnSpc>
              <a:spcBef>
                <a:spcPts val="0"/>
              </a:spcBef>
              <a:spcAft>
                <a:spcPts val="0"/>
              </a:spcAft>
              <a:buSzPts val="1400"/>
              <a:buNone/>
            </a:pPr>
            <a:r>
              <a:rPr lang="de-DE"/>
              <a:t>Das Gewicht der Ladung beträgt für die Weinflaschen 17,7 t und für die Bag-in-Box 23,3 t. Die zugehörigen Füllmengen belaufen sich auf 10,2 t Wein in Flaschen und 22,7 t in Bag-in-Box.</a:t>
            </a:r>
            <a:endParaRPr/>
          </a:p>
          <a:p>
            <a:pPr indent="0" lvl="0" marL="0" rtl="0" algn="l">
              <a:lnSpc>
                <a:spcPct val="100000"/>
              </a:lnSpc>
              <a:spcBef>
                <a:spcPts val="0"/>
              </a:spcBef>
              <a:spcAft>
                <a:spcPts val="0"/>
              </a:spcAft>
              <a:buSzPts val="1400"/>
              <a:buNone/>
            </a:pPr>
            <a:r>
              <a:rPr lang="de-DE"/>
              <a:t>Mit welchen Emissionen ist nun der Transport verbunden?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de-DE"/>
              <a:t>Hierzu müssen einige Annahmen getroffen werden.</a:t>
            </a:r>
            <a:endParaRPr/>
          </a:p>
          <a:p>
            <a:pPr indent="-171450" lvl="0" marL="171450" rtl="0" algn="l">
              <a:lnSpc>
                <a:spcPct val="100000"/>
              </a:lnSpc>
              <a:spcBef>
                <a:spcPts val="0"/>
              </a:spcBef>
              <a:spcAft>
                <a:spcPts val="0"/>
              </a:spcAft>
              <a:buSzPts val="1400"/>
              <a:buFont typeface="Arial"/>
              <a:buChar char="•"/>
            </a:pPr>
            <a:r>
              <a:rPr lang="de-DE"/>
              <a:t>Der Wein wird von Süddeutschland in den Norden oder Osten geliefert. Es wird eine Transportdistanz von 400 km angenommen.</a:t>
            </a:r>
            <a:endParaRPr/>
          </a:p>
          <a:p>
            <a:pPr indent="-171450" lvl="0" marL="171450" rtl="0" algn="l">
              <a:lnSpc>
                <a:spcPct val="100000"/>
              </a:lnSpc>
              <a:spcBef>
                <a:spcPts val="0"/>
              </a:spcBef>
              <a:spcAft>
                <a:spcPts val="0"/>
              </a:spcAft>
              <a:buSzPts val="1400"/>
              <a:buFont typeface="Arial"/>
              <a:buChar char="•"/>
            </a:pPr>
            <a:r>
              <a:rPr lang="de-DE"/>
              <a:t>Da die Ladung mit den Glasflaschen leichter ist, ist auch der Dieselverbrauch um ein Drittel geringer.</a:t>
            </a:r>
            <a:endParaRPr/>
          </a:p>
          <a:p>
            <a:pPr indent="-171450" lvl="0" marL="171450" rtl="0" algn="l">
              <a:lnSpc>
                <a:spcPct val="100000"/>
              </a:lnSpc>
              <a:spcBef>
                <a:spcPts val="0"/>
              </a:spcBef>
              <a:spcAft>
                <a:spcPts val="0"/>
              </a:spcAft>
              <a:buSzPts val="1400"/>
              <a:buFont typeface="Arial"/>
              <a:buChar char="•"/>
            </a:pPr>
            <a:r>
              <a:rPr lang="de-DE"/>
              <a:t>Nach den Konsum werden die Flaschen und die Verpackungen über den Glasabfall oder die gelbe Tonne entsorgt. Das Glas und die Bag-in-Box werden zu Recyclinghöfen und vor dort zu Recyclern gefahren. Während es für den Verpackungsabfall es eine Vielzahl von spezialisierten Recyclern gibt, sind es für Glasabfälle weniger Betriebe. Begründen lässt sich dies durch den hohen Energieaufwand des Glasrecyclings und den damit verbundenen hohen Investitionskosten. Die Distanz für die unterschiedlichen Recycling-Pfade ist somit unterschiedlich.</a:t>
            </a:r>
            <a:endParaRPr/>
          </a:p>
          <a:p>
            <a:pPr indent="-171450" lvl="0" marL="171450" rtl="0" algn="l">
              <a:lnSpc>
                <a:spcPct val="100000"/>
              </a:lnSpc>
              <a:spcBef>
                <a:spcPts val="0"/>
              </a:spcBef>
              <a:spcAft>
                <a:spcPts val="0"/>
              </a:spcAft>
              <a:buSzPts val="1400"/>
              <a:buFont typeface="Arial"/>
              <a:buChar char="•"/>
            </a:pPr>
            <a:r>
              <a:rPr lang="de-DE"/>
              <a:t>Das Leergewicht der Flaschen beträgt 7,7 t, das von Bag-in-Bag weniger als 1 Tonne. Für den Verpackungsabfall wird nur ein Kleintransporter benötigt, der deutlich weniger als ein LKW beträgt (bzw. darf nur anteilig an der Gesamtladung eines LKW berechnet werden).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de-DE"/>
              <a:t>Aufgabe</a:t>
            </a:r>
            <a:r>
              <a:rPr lang="de-DE"/>
              <a:t>:</a:t>
            </a:r>
            <a:endParaRPr/>
          </a:p>
          <a:p>
            <a:pPr indent="0" lvl="0" marL="0" rtl="0" algn="l">
              <a:lnSpc>
                <a:spcPct val="100000"/>
              </a:lnSpc>
              <a:spcBef>
                <a:spcPts val="0"/>
              </a:spcBef>
              <a:spcAft>
                <a:spcPts val="0"/>
              </a:spcAft>
              <a:buSzPts val="1400"/>
              <a:buFont typeface="Arial"/>
              <a:buChar char="•"/>
            </a:pPr>
            <a:r>
              <a:rPr lang="de-DE"/>
              <a:t>Berechnen Sie den Dieselverbrauch</a:t>
            </a:r>
            <a:endParaRPr/>
          </a:p>
          <a:p>
            <a:pPr indent="0" lvl="0" marL="0" rtl="0" algn="l">
              <a:lnSpc>
                <a:spcPct val="100000"/>
              </a:lnSpc>
              <a:spcBef>
                <a:spcPts val="0"/>
              </a:spcBef>
              <a:spcAft>
                <a:spcPts val="0"/>
              </a:spcAft>
              <a:buSzPts val="1400"/>
              <a:buFont typeface="Arial"/>
              <a:buChar char="•"/>
            </a:pPr>
            <a:r>
              <a:rPr lang="de-DE"/>
              <a:t>Berechnen Sie die Emissionen des Dieselverbrauchs</a:t>
            </a:r>
            <a:endParaRPr/>
          </a:p>
          <a:p>
            <a:pPr indent="0" lvl="0" marL="0" rtl="0" algn="l">
              <a:lnSpc>
                <a:spcPct val="100000"/>
              </a:lnSpc>
              <a:spcBef>
                <a:spcPts val="0"/>
              </a:spcBef>
              <a:spcAft>
                <a:spcPts val="0"/>
              </a:spcAft>
              <a:buSzPts val="1400"/>
              <a:buFont typeface="Arial"/>
              <a:buChar char="•"/>
            </a:pPr>
            <a:r>
              <a:rPr lang="de-DE"/>
              <a:t>Berechnen Sie die Emissionen je LKW-Ladung</a:t>
            </a:r>
            <a:endParaRPr/>
          </a:p>
          <a:p>
            <a:pPr indent="0" lvl="0" marL="0" rtl="0" algn="l">
              <a:lnSpc>
                <a:spcPct val="100000"/>
              </a:lnSpc>
              <a:spcBef>
                <a:spcPts val="0"/>
              </a:spcBef>
              <a:spcAft>
                <a:spcPts val="0"/>
              </a:spcAft>
              <a:buSzPts val="1400"/>
              <a:buFont typeface="Arial"/>
              <a:buChar char="•"/>
            </a:pPr>
            <a:r>
              <a:rPr lang="de-DE"/>
              <a:t>Berechnen Sie die Emissionen je Liter Wein in Gramm und Kilogramm</a:t>
            </a:r>
            <a:endParaRPr/>
          </a:p>
          <a:p>
            <a:pPr indent="88900" lvl="0"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de-DE"/>
              <a:t>Lösung: s. nächste Folie</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381" name="Google Shape;381;p14: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4: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24:notes"/>
          <p:cNvSpPr txBox="1"/>
          <p:nvPr>
            <p:ph idx="1" type="body"/>
          </p:nvPr>
        </p:nvSpPr>
        <p:spPr>
          <a:xfrm>
            <a:off x="215900" y="3995738"/>
            <a:ext cx="6654800" cy="5536329"/>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a:t>Lösung:</a:t>
            </a:r>
            <a:r>
              <a:rPr lang="de-DE"/>
              <a:t> </a:t>
            </a:r>
            <a:endParaRPr/>
          </a:p>
          <a:p>
            <a:pPr indent="0" lvl="0" marL="0" marR="0" rtl="0" algn="l">
              <a:lnSpc>
                <a:spcPct val="100000"/>
              </a:lnSpc>
              <a:spcBef>
                <a:spcPts val="0"/>
              </a:spcBef>
              <a:spcAft>
                <a:spcPts val="0"/>
              </a:spcAft>
              <a:buClr>
                <a:srgbClr val="000000"/>
              </a:buClr>
              <a:buSzPts val="1400"/>
              <a:buFont typeface="Arial"/>
              <a:buNone/>
            </a:pPr>
            <a:r>
              <a:rPr b="0" lang="de-DE"/>
              <a:t>Der Transport der Bag-in-Boxes verursacht viel weniger Emissionen, nur etwa 60% der Emissionen des Flaschentransports. Bei diesem Vergleich ist eines zu beachten: Der Transport stellt nur einen kleinen Teil der Energie und der CO</a:t>
            </a:r>
            <a:r>
              <a:rPr b="0" baseline="-25000" lang="de-DE"/>
              <a:t>2</a:t>
            </a:r>
            <a:r>
              <a:rPr b="0" lang="de-DE"/>
              <a:t>- Emissionen im Lebenszyklus des Weines. Die Rohstoffgewinnung für Glas, Plastik und Papier, die Produktion des Behältnisses und das Recycling benötigen ebenfalls viel Energie, aber jeweils unterschiedliche Mengen.</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394" name="Google Shape;394;p24: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8bdf474558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g28bdf474558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2:notes"/>
          <p:cNvSpPr txBox="1"/>
          <p:nvPr>
            <p:ph idx="1" type="body"/>
          </p:nvPr>
        </p:nvSpPr>
        <p:spPr>
          <a:xfrm>
            <a:off x="215900" y="3995738"/>
            <a:ext cx="6654800" cy="553632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marR="0" rtl="0" algn="l">
              <a:lnSpc>
                <a:spcPct val="100000"/>
              </a:lnSpc>
              <a:spcBef>
                <a:spcPts val="0"/>
              </a:spcBef>
              <a:spcAft>
                <a:spcPts val="0"/>
              </a:spcAft>
              <a:buClr>
                <a:srgbClr val="000000"/>
              </a:buClr>
              <a:buSzPts val="1400"/>
              <a:buFont typeface="Arial"/>
              <a:buNone/>
            </a:pPr>
            <a:r>
              <a:rPr b="0" i="0" lang="de-DE" sz="1200" u="none" cap="none" strike="noStrike">
                <a:solidFill>
                  <a:schemeClr val="dk1"/>
                </a:solidFill>
                <a:latin typeface="Calibri"/>
                <a:ea typeface="Calibri"/>
                <a:cs typeface="Calibri"/>
                <a:sym typeface="Calibri"/>
              </a:rPr>
              <a:t>Die Produktion einer neuen Einweg-Glasflasche hat in Deutschland einen durchschnittlichen Anteil von etwa 47 % am CO</a:t>
            </a:r>
            <a:r>
              <a:rPr b="0" baseline="-25000" i="0" lang="de-DE" sz="1200" u="none" cap="none" strike="noStrike">
                <a:solidFill>
                  <a:schemeClr val="dk1"/>
                </a:solidFill>
                <a:latin typeface="Calibri"/>
                <a:ea typeface="Calibri"/>
                <a:cs typeface="Calibri"/>
                <a:sym typeface="Calibri"/>
              </a:rPr>
              <a:t>2</a:t>
            </a:r>
            <a:r>
              <a:rPr b="0" i="0" lang="de-DE" sz="1200" u="none" cap="none" strike="noStrike">
                <a:solidFill>
                  <a:schemeClr val="dk1"/>
                </a:solidFill>
                <a:latin typeface="Calibri"/>
                <a:ea typeface="Calibri"/>
                <a:cs typeface="Calibri"/>
                <a:sym typeface="Calibri"/>
              </a:rPr>
              <a:t>-Fußabdruck einer Weinflasche (Anbau bis Abfüllung und Verpackung). Die Umstellung auf Mehrweg-Flaschen oder Bag-in-Box hat in der Weinwirtschaft größtes Potential als Klimaschutzmaßnahme. Es bietet sich daher an, die Klimawirksamkeit von Alternativen zur Einweg-Glasflasche im Ausbildungsbetrieb unter die Lupe zu nehmen.</a:t>
            </a:r>
            <a:br>
              <a:rPr b="0" i="0" lang="de-DE" sz="1200" u="none" cap="none" strike="noStrike">
                <a:solidFill>
                  <a:schemeClr val="dk1"/>
                </a:solidFill>
                <a:latin typeface="Calibri"/>
                <a:ea typeface="Calibri"/>
                <a:cs typeface="Calibri"/>
                <a:sym typeface="Calibri"/>
              </a:rPr>
            </a:br>
            <a:r>
              <a:rPr b="0" i="0" lang="de-DE" sz="1200" u="none" cap="none" strike="noStrike">
                <a:solidFill>
                  <a:schemeClr val="dk1"/>
                </a:solidFill>
                <a:latin typeface="Calibri"/>
                <a:ea typeface="Calibri"/>
                <a:cs typeface="Calibri"/>
                <a:sym typeface="Calibri"/>
              </a:rPr>
              <a:t>Der CO</a:t>
            </a:r>
            <a:r>
              <a:rPr b="0" baseline="-25000" i="0" lang="de-DE" sz="1200" u="none" cap="none" strike="noStrike">
                <a:solidFill>
                  <a:schemeClr val="dk1"/>
                </a:solidFill>
                <a:latin typeface="Calibri"/>
                <a:ea typeface="Calibri"/>
                <a:cs typeface="Calibri"/>
                <a:sym typeface="Calibri"/>
              </a:rPr>
              <a:t>2</a:t>
            </a:r>
            <a:r>
              <a:rPr b="0" i="0" lang="de-DE" sz="1200" u="none" cap="none" strike="noStrike">
                <a:solidFill>
                  <a:schemeClr val="dk1"/>
                </a:solidFill>
                <a:latin typeface="Calibri"/>
                <a:ea typeface="Calibri"/>
                <a:cs typeface="Calibri"/>
                <a:sym typeface="Calibri"/>
              </a:rPr>
              <a:t>-Fußabdruck ist gleichzusetzen mit der Emission der Treibhausgase (THG). Diese werden jeweils in Kilogramm Kohlendioxid-Äquivalenten pro kg Glas (kg CO</a:t>
            </a:r>
            <a:r>
              <a:rPr b="0" baseline="-25000" i="0" lang="de-DE" sz="1200" u="none" cap="none" strike="noStrike">
                <a:solidFill>
                  <a:schemeClr val="dk1"/>
                </a:solidFill>
                <a:latin typeface="Calibri"/>
                <a:ea typeface="Calibri"/>
                <a:cs typeface="Calibri"/>
                <a:sym typeface="Calibri"/>
              </a:rPr>
              <a:t>2</a:t>
            </a:r>
            <a:r>
              <a:rPr b="0" i="0" lang="de-DE" sz="1200" u="none" cap="none" strike="noStrike">
                <a:solidFill>
                  <a:schemeClr val="dk1"/>
                </a:solidFill>
                <a:latin typeface="Calibri"/>
                <a:ea typeface="Calibri"/>
                <a:cs typeface="Calibri"/>
                <a:sym typeface="Calibri"/>
              </a:rPr>
              <a:t>-Äq) angegeben. Diese Äquivalente fassen alle Treibhausgase zusammen und rechnen sie in Kohlendioxid um.</a:t>
            </a:r>
            <a:endParaRPr b="0"/>
          </a:p>
          <a:p>
            <a:pPr indent="0" lvl="0" marL="0" rtl="0" algn="l">
              <a:lnSpc>
                <a:spcPct val="100000"/>
              </a:lnSpc>
              <a:spcBef>
                <a:spcPts val="0"/>
              </a:spcBef>
              <a:spcAft>
                <a:spcPts val="0"/>
              </a:spcAft>
              <a:buSzPts val="1400"/>
              <a:buNone/>
            </a:pPr>
            <a:r>
              <a:rPr b="0" i="0" lang="de-DE" sz="12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1400"/>
              <a:buNone/>
            </a:pPr>
            <a:r>
              <a:rPr b="1" lang="de-DE"/>
              <a:t>Quellen</a:t>
            </a:r>
            <a:r>
              <a:rPr lang="de-DE"/>
              <a:t> </a:t>
            </a:r>
            <a:endParaRPr/>
          </a:p>
          <a:p>
            <a:pPr indent="-171450" lvl="0" marL="171450" rtl="0" algn="l">
              <a:lnSpc>
                <a:spcPct val="100000"/>
              </a:lnSpc>
              <a:spcBef>
                <a:spcPts val="0"/>
              </a:spcBef>
              <a:spcAft>
                <a:spcPts val="0"/>
              </a:spcAft>
              <a:buSzPts val="1400"/>
              <a:buFont typeface="Arial"/>
              <a:buChar char="•"/>
            </a:pPr>
            <a:r>
              <a:rPr lang="de-DE" sz="1050"/>
              <a:t>ifeu - Institut für Energieund Umweltforschung Heidelberg GmbH, Nachhaltigkeitsbetrachtung für Rheinhessenwein: Treibhausgasbilanz für Wein aus Rheinhessen Endbericht, Heidelberg, 30. April 2012. Online: https://www.ifeu.de/fileadmin/uploads/IFEU_Rheinhessen_CO2_2012.pdf</a:t>
            </a:r>
            <a:endParaRPr sz="1050"/>
          </a:p>
          <a:p>
            <a:pPr indent="-171450" lvl="0" marL="171450" rtl="0" algn="l">
              <a:lnSpc>
                <a:spcPct val="100000"/>
              </a:lnSpc>
              <a:spcBef>
                <a:spcPts val="0"/>
              </a:spcBef>
              <a:spcAft>
                <a:spcPts val="0"/>
              </a:spcAft>
              <a:buSzPts val="1400"/>
              <a:buFont typeface="Arial"/>
              <a:buChar char="•"/>
            </a:pPr>
            <a:r>
              <a:rPr lang="de-DE" sz="1050"/>
              <a:t>Das deutsche Weinmagazin, Dr. Ponstein, Helena (2021): Klimaschutz im Weinkeller. Online: https://klimaneutralerwein.de/wp-content/uploads/2022/02/dwm_26_21_s30_31_Dr.Ponstein_Klimaschutz_Teil-4_Kellerwirtschaft.pdf</a:t>
            </a:r>
            <a:br>
              <a:rPr lang="de-DE" sz="1050"/>
            </a:br>
            <a:endParaRPr sz="1050"/>
          </a:p>
        </p:txBody>
      </p:sp>
      <p:sp>
        <p:nvSpPr>
          <p:cNvPr id="111" name="Google Shape;111;p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3:notes"/>
          <p:cNvSpPr txBox="1"/>
          <p:nvPr>
            <p:ph idx="1" type="body"/>
          </p:nvPr>
        </p:nvSpPr>
        <p:spPr>
          <a:xfrm>
            <a:off x="215900" y="3995738"/>
            <a:ext cx="6654800" cy="583963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t>Beschreibung</a:t>
            </a:r>
            <a:endParaRPr sz="1000"/>
          </a:p>
          <a:p>
            <a:pPr indent="0" lvl="0" marL="0" rtl="0" algn="l">
              <a:lnSpc>
                <a:spcPct val="100000"/>
              </a:lnSpc>
              <a:spcBef>
                <a:spcPts val="0"/>
              </a:spcBef>
              <a:spcAft>
                <a:spcPts val="0"/>
              </a:spcAft>
              <a:buSzPts val="1400"/>
              <a:buNone/>
            </a:pPr>
            <a:r>
              <a:rPr lang="de-DE" sz="1000"/>
              <a:t>Die Herstellung von Glas geht mit einem hohen Energieaufwand einher, wofür überwiegend fossile Energien zum Einsatz kommen.  Bedingt durch den Gebrauch von Erdgas stellen Glas-Weinflaschen eine hohe Klimabilanz dar. Im Jahre 2021 wurden rund 3,8 Mio. t Behälterglas (Getränkeflaschen und Lebensmittelgläser) für die Nahrungsmittelindustrie produziert, sowohl für den heimischen Verbrauch als auch für den Export (bvglas 2021). Das entspricht etwa 3 Mio. t an THG-Emissionen (geschätzt nach ifeu). Eine einfache Maßnahme, um den Glaseinsatz in Bereich Behälterglas zu reduzieren, stellt die Umstellung in Ihrem Betrieb auf leichtere Falschen dar. Eine einfache Maßnahme, um den Glaseinsatz in Bereich Behälterglas zu reduzieren, stellt die Umstellung in Ihrem Betrieb auf leichtere Falschen dar. </a:t>
            </a:r>
            <a:endParaRPr/>
          </a:p>
          <a:p>
            <a:pPr indent="0" lvl="0" marL="0" rtl="0" algn="l">
              <a:lnSpc>
                <a:spcPct val="100000"/>
              </a:lnSpc>
              <a:spcBef>
                <a:spcPts val="0"/>
              </a:spcBef>
              <a:spcAft>
                <a:spcPts val="0"/>
              </a:spcAft>
              <a:buSzPts val="1400"/>
              <a:buNone/>
            </a:pPr>
            <a:r>
              <a:rPr lang="de-DE" sz="1000"/>
              <a:t>Lernen Sie exemplarisch eine Folge der Nutzung unterschiedlicher Verpackungen kennen: Die Auswirkungen unterschiedlicher Gewichte von Glasflaschen auf die THG-Emissionen.</a:t>
            </a:r>
            <a:endParaRPr/>
          </a:p>
          <a:p>
            <a:pPr indent="0" lvl="0" marL="0" rtl="0" algn="l">
              <a:lnSpc>
                <a:spcPct val="100000"/>
              </a:lnSpc>
              <a:spcBef>
                <a:spcPts val="0"/>
              </a:spcBef>
              <a:spcAft>
                <a:spcPts val="0"/>
              </a:spcAft>
              <a:buSzPts val="1400"/>
              <a:buNone/>
            </a:pPr>
            <a:r>
              <a:rPr lang="de-DE" sz="1000"/>
              <a:t>Dem in der Beispielrechnung zu Grunde liegender Wert für die THG-Emissionen für ein Kilogramm CO2-Äquivalente für die Produktion von Hohlglas ist der Forschungsarbeit ifeu (s.u.) aus dem Jahre 2012 entlehnt. Das deutsche Weinmagazin veröffentlichte 2021 einen fast identischen Wert (Ponstein 2021). Geringere Werte finden sich beispielsweise in einer Übersicht über die Hohlglasherstellung der FfE von 2014 mit TGH-Emissionen in Höhe von 0,49 kg CO2-Äq für 1 kg Glas und beim Bundesverband Glas mit 0,36 kg CO2-Äq (telefonische Auskunft 11/2022).</a:t>
            </a:r>
            <a:endParaRPr/>
          </a:p>
          <a:p>
            <a:pPr indent="0" lvl="0" marL="0" rtl="0" algn="l">
              <a:lnSpc>
                <a:spcPct val="100000"/>
              </a:lnSpc>
              <a:spcBef>
                <a:spcPts val="0"/>
              </a:spcBef>
              <a:spcAft>
                <a:spcPts val="0"/>
              </a:spcAft>
              <a:buSzPts val="1100"/>
              <a:buNone/>
            </a:pPr>
            <a:r>
              <a:t/>
            </a:r>
            <a:endParaRPr b="1" sz="1000"/>
          </a:p>
          <a:p>
            <a:pPr indent="0" lvl="0" marL="0" rtl="0" algn="l">
              <a:lnSpc>
                <a:spcPct val="100000"/>
              </a:lnSpc>
              <a:spcBef>
                <a:spcPts val="0"/>
              </a:spcBef>
              <a:spcAft>
                <a:spcPts val="0"/>
              </a:spcAft>
              <a:buSzPts val="1100"/>
              <a:buNone/>
            </a:pPr>
            <a:r>
              <a:rPr b="1" lang="de-DE" sz="1000"/>
              <a:t>Aufgaben</a:t>
            </a:r>
            <a:endParaRPr sz="1000"/>
          </a:p>
          <a:p>
            <a:pPr indent="0" lvl="0" marL="0" rtl="0" algn="l">
              <a:lnSpc>
                <a:spcPct val="100000"/>
              </a:lnSpc>
              <a:spcBef>
                <a:spcPts val="0"/>
              </a:spcBef>
              <a:spcAft>
                <a:spcPts val="0"/>
              </a:spcAft>
              <a:buSzPts val="1100"/>
              <a:buNone/>
            </a:pPr>
            <a:r>
              <a:rPr lang="de-DE" sz="1000"/>
              <a:t>Berechnen Sie die THG-Einsparung durch den Umstieg einer Brennerei auf Leichtglasflaschen:</a:t>
            </a:r>
            <a:endParaRPr/>
          </a:p>
          <a:p>
            <a:pPr indent="-171450" lvl="0" marL="171450" rtl="0" algn="l">
              <a:lnSpc>
                <a:spcPct val="100000"/>
              </a:lnSpc>
              <a:spcBef>
                <a:spcPts val="0"/>
              </a:spcBef>
              <a:spcAft>
                <a:spcPts val="0"/>
              </a:spcAft>
              <a:buSzPts val="1100"/>
              <a:buFont typeface="Arial"/>
              <a:buChar char="•"/>
            </a:pPr>
            <a:r>
              <a:rPr lang="de-DE" sz="1000"/>
              <a:t>Wie hoch ist das Gewicht der Glas-Verpackung?</a:t>
            </a:r>
            <a:endParaRPr/>
          </a:p>
          <a:p>
            <a:pPr indent="-171450" lvl="0" marL="171450" rtl="0" algn="l">
              <a:lnSpc>
                <a:spcPct val="100000"/>
              </a:lnSpc>
              <a:spcBef>
                <a:spcPts val="0"/>
              </a:spcBef>
              <a:spcAft>
                <a:spcPts val="0"/>
              </a:spcAft>
              <a:buSzPts val="1100"/>
              <a:buFont typeface="Arial"/>
              <a:buChar char="•"/>
            </a:pPr>
            <a:r>
              <a:rPr lang="de-DE" sz="1000"/>
              <a:t>Wie hoch sind die Treibhausgasemissionen (THG) der Glas-Verpackungen?</a:t>
            </a:r>
            <a:endParaRPr/>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rPr lang="de-DE" sz="1000"/>
              <a:t>Berechnen Sie die THG-Einsparung durch den Umstieg ihres Betriebs auf Leichtglasflaschen:</a:t>
            </a:r>
            <a:endParaRPr/>
          </a:p>
          <a:p>
            <a:pPr indent="-171450" lvl="0" marL="171450" rtl="0" algn="l">
              <a:lnSpc>
                <a:spcPct val="100000"/>
              </a:lnSpc>
              <a:spcBef>
                <a:spcPts val="0"/>
              </a:spcBef>
              <a:spcAft>
                <a:spcPts val="0"/>
              </a:spcAft>
              <a:buSzPts val="1100"/>
              <a:buFont typeface="Arial"/>
              <a:buChar char="•"/>
            </a:pPr>
            <a:r>
              <a:rPr lang="de-DE" sz="1000"/>
              <a:t>Welche Glasflaschen kommen in ihrem Betrieb zum Einsatz? Bestimmen Sie deren THG?</a:t>
            </a:r>
            <a:endParaRPr/>
          </a:p>
          <a:p>
            <a:pPr indent="-171450" lvl="0" marL="171450" rtl="0" algn="l">
              <a:lnSpc>
                <a:spcPct val="100000"/>
              </a:lnSpc>
              <a:spcBef>
                <a:spcPts val="0"/>
              </a:spcBef>
              <a:spcAft>
                <a:spcPts val="0"/>
              </a:spcAft>
              <a:buSzPts val="1100"/>
              <a:buFont typeface="Arial"/>
              <a:buChar char="•"/>
            </a:pPr>
            <a:r>
              <a:rPr lang="de-DE" sz="1000"/>
              <a:t>Wie viele THG ließen sich einsparen durch einen Umstieg auf Leichtglasflaschen?</a:t>
            </a:r>
            <a:endParaRPr/>
          </a:p>
          <a:p>
            <a:pPr indent="0" lvl="0" marL="0" rtl="0" algn="l">
              <a:lnSpc>
                <a:spcPct val="100000"/>
              </a:lnSpc>
              <a:spcBef>
                <a:spcPts val="0"/>
              </a:spcBef>
              <a:spcAft>
                <a:spcPts val="0"/>
              </a:spcAft>
              <a:buSzPts val="1100"/>
              <a:buNone/>
            </a:pPr>
            <a:r>
              <a:t/>
            </a:r>
            <a:endParaRPr b="1" sz="1000"/>
          </a:p>
          <a:p>
            <a:pPr indent="0" lvl="0" marL="0" rtl="0" algn="l">
              <a:lnSpc>
                <a:spcPct val="100000"/>
              </a:lnSpc>
              <a:spcBef>
                <a:spcPts val="0"/>
              </a:spcBef>
              <a:spcAft>
                <a:spcPts val="0"/>
              </a:spcAft>
              <a:buSzPts val="1100"/>
              <a:buNone/>
            </a:pPr>
            <a:r>
              <a:rPr b="1" lang="de-DE" sz="1000"/>
              <a:t>Quellen</a:t>
            </a:r>
            <a:endParaRPr sz="1000"/>
          </a:p>
          <a:p>
            <a:pPr indent="-171450" lvl="0" marL="171450" rtl="0" algn="l">
              <a:lnSpc>
                <a:spcPct val="100000"/>
              </a:lnSpc>
              <a:spcBef>
                <a:spcPts val="0"/>
              </a:spcBef>
              <a:spcAft>
                <a:spcPts val="0"/>
              </a:spcAft>
              <a:buSzPts val="1100"/>
              <a:buFont typeface="Arial"/>
              <a:buChar char="•"/>
            </a:pPr>
            <a:r>
              <a:rPr lang="de-DE" sz="900"/>
              <a:t>bvglas Bundesverband Glas (2022): Jahresbericht 2021. Online:https://www.bvglas.de/presse/publikationen/ </a:t>
            </a:r>
            <a:endParaRPr/>
          </a:p>
          <a:p>
            <a:pPr indent="-171450" lvl="0" marL="171450" rtl="0" algn="l">
              <a:lnSpc>
                <a:spcPct val="100000"/>
              </a:lnSpc>
              <a:spcBef>
                <a:spcPts val="0"/>
              </a:spcBef>
              <a:spcAft>
                <a:spcPts val="0"/>
              </a:spcAft>
              <a:buSzPts val="1100"/>
              <a:buFont typeface="Arial"/>
              <a:buChar char="•"/>
            </a:pPr>
            <a:r>
              <a:rPr lang="de-DE" sz="900"/>
              <a:t>Das deutsche Weinmagazin, Dr. Ponstein, Helena (2021): Klimaschutz im Weinkeller. Online: https://klimaneutralerwein.de/wp-content/uploads/2022/02/dwm_26_21_s30_31_Dr.Ponstein_Klimaschutz_Teil-4_Kellerwirtschaft.pdf</a:t>
            </a:r>
            <a:endParaRPr/>
          </a:p>
          <a:p>
            <a:pPr indent="-171450" lvl="0" marL="171450" rtl="0" algn="l">
              <a:lnSpc>
                <a:spcPct val="100000"/>
              </a:lnSpc>
              <a:spcBef>
                <a:spcPts val="0"/>
              </a:spcBef>
              <a:spcAft>
                <a:spcPts val="0"/>
              </a:spcAft>
              <a:buSzPts val="1100"/>
              <a:buFont typeface="Arial"/>
              <a:buChar char="•"/>
            </a:pPr>
            <a:r>
              <a:rPr lang="de-DE" sz="900"/>
              <a:t>Forschungsstelle für Energiewirtschaft e. V. (FfE): CO2-Verminderung in der Hohlglasherstellung (2019): https://www.bmwk.de/Redaktion/DE/Downloads/E/energiewende-in-der-industrie-ap2a-branchensteckbrief-glas.pdf?__blob=publicationFile&amp;v=4</a:t>
            </a:r>
            <a:endParaRPr/>
          </a:p>
          <a:p>
            <a:pPr indent="-171450" lvl="0" marL="171450" rtl="0" algn="l">
              <a:lnSpc>
                <a:spcPct val="100000"/>
              </a:lnSpc>
              <a:spcBef>
                <a:spcPts val="0"/>
              </a:spcBef>
              <a:spcAft>
                <a:spcPts val="0"/>
              </a:spcAft>
              <a:buSzPts val="1100"/>
              <a:buFont typeface="Arial"/>
              <a:buChar char="•"/>
            </a:pPr>
            <a:r>
              <a:rPr lang="de-DE" sz="900"/>
              <a:t>Hillebrandt Glas: Spirituosenflaschen mit Gewichtsangeben: https://www.hillebrandt-glas.de/category/spirituosenflaschen/kirschwasserflaschen/</a:t>
            </a:r>
            <a:endParaRPr/>
          </a:p>
          <a:p>
            <a:pPr indent="-171450" lvl="0" marL="171450" rtl="0" algn="l">
              <a:lnSpc>
                <a:spcPct val="100000"/>
              </a:lnSpc>
              <a:spcBef>
                <a:spcPts val="0"/>
              </a:spcBef>
              <a:spcAft>
                <a:spcPts val="0"/>
              </a:spcAft>
              <a:buSzPts val="1100"/>
              <a:buFont typeface="Arial"/>
              <a:buChar char="•"/>
            </a:pPr>
            <a:r>
              <a:rPr lang="de-DE" sz="900"/>
              <a:t>ifeu - Institut für Energie und Umweltforschung Heidelberg GmbH, Nachhaltigkeitsbetrachtung für Rheinhessenwein: Treibhausgasbilanz für Wein aus Rheinhessen Endbericht, Heidelberg, 30. April 2012. Online: https://www.ifeu.de/fileadmin/uploads/IFEU_Rheinhessen_CO2_2012.pdf</a:t>
            </a:r>
            <a:endParaRPr/>
          </a:p>
        </p:txBody>
      </p:sp>
      <p:sp>
        <p:nvSpPr>
          <p:cNvPr id="138" name="Google Shape;138;p3: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4:notes"/>
          <p:cNvSpPr txBox="1"/>
          <p:nvPr>
            <p:ph idx="1" type="body"/>
          </p:nvPr>
        </p:nvSpPr>
        <p:spPr>
          <a:xfrm>
            <a:off x="215900" y="3995738"/>
            <a:ext cx="6654800" cy="553632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t>Ergebnis</a:t>
            </a:r>
            <a:endParaRPr/>
          </a:p>
          <a:p>
            <a:pPr indent="0" lvl="0" marL="0" rtl="0" algn="l">
              <a:lnSpc>
                <a:spcPct val="100000"/>
              </a:lnSpc>
              <a:spcBef>
                <a:spcPts val="0"/>
              </a:spcBef>
              <a:spcAft>
                <a:spcPts val="0"/>
              </a:spcAft>
              <a:buSzPts val="1400"/>
              <a:buNone/>
            </a:pPr>
            <a:r>
              <a:rPr lang="de-DE"/>
              <a:t>Die THG zur Gasproduktion verringern sich durch Nutzung der Leichtglasflaschen von 103,5 t auf 93,25 t. Es werden also knapp 20 t oder 19,5 % THG-Emissionen eingespart.</a:t>
            </a:r>
            <a:endParaRPr/>
          </a:p>
          <a:p>
            <a:pPr indent="0" lvl="0" marL="0" rtl="0" algn="l">
              <a:lnSpc>
                <a:spcPct val="100000"/>
              </a:lnSpc>
              <a:spcBef>
                <a:spcPts val="0"/>
              </a:spcBef>
              <a:spcAft>
                <a:spcPts val="0"/>
              </a:spcAft>
              <a:buSzPts val="1400"/>
              <a:buNone/>
            </a:pPr>
            <a:r>
              <a:rPr b="0" i="0" lang="de-DE" sz="12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1400"/>
              <a:buNone/>
            </a:pPr>
            <a:r>
              <a:rPr b="1" lang="de-DE"/>
              <a:t>Quellen</a:t>
            </a:r>
            <a:r>
              <a:rPr lang="de-DE"/>
              <a:t> </a:t>
            </a:r>
            <a:endParaRPr/>
          </a:p>
          <a:p>
            <a:pPr indent="-171450" lvl="0" marL="171450" rtl="0" algn="l">
              <a:lnSpc>
                <a:spcPct val="100000"/>
              </a:lnSpc>
              <a:spcBef>
                <a:spcPts val="0"/>
              </a:spcBef>
              <a:spcAft>
                <a:spcPts val="0"/>
              </a:spcAft>
              <a:buSzPts val="1400"/>
              <a:buFont typeface="Arial"/>
              <a:buChar char="•"/>
            </a:pPr>
            <a:r>
              <a:rPr lang="de-DE" sz="1050"/>
              <a:t>ifeu - Institut für Energieund Umweltforschung Heidelberg GmbH, Nachhaltigkeitsbetrachtung für Rheinhessenwein: Treibhausgasbilanz für Wein aus Rheinhessen Endbericht, Heidelberg, 30. April 2012. Online: https://www.ifeu.de/fileadmin/uploads/IFEU_Rheinhessen_CO2_2012.pdf</a:t>
            </a:r>
            <a:endParaRPr sz="1050"/>
          </a:p>
          <a:p>
            <a:pPr indent="-171450" lvl="0" marL="171450" rtl="0" algn="l">
              <a:lnSpc>
                <a:spcPct val="100000"/>
              </a:lnSpc>
              <a:spcBef>
                <a:spcPts val="0"/>
              </a:spcBef>
              <a:spcAft>
                <a:spcPts val="0"/>
              </a:spcAft>
              <a:buSzPts val="1400"/>
              <a:buFont typeface="Arial"/>
              <a:buChar char="•"/>
            </a:pPr>
            <a:r>
              <a:rPr lang="de-DE" sz="1050"/>
              <a:t>Das deutsche Weinmagazin, Dr. Ponstein, Helena (2021): Klimaschutz im Weinkeller. Online: https://klimaneutralerwein.de/wp-content/uploads/2022/02/dwm_26_21_s30_31_Dr.Ponstein_Klimaschutz_Teil-4_Kellerwirtschaft.pdf</a:t>
            </a:r>
            <a:endParaRPr sz="1050"/>
          </a:p>
          <a:p>
            <a:pPr indent="-171450" lvl="0" marL="171450" marR="0" rtl="0" algn="l">
              <a:lnSpc>
                <a:spcPct val="100000"/>
              </a:lnSpc>
              <a:spcBef>
                <a:spcPts val="0"/>
              </a:spcBef>
              <a:spcAft>
                <a:spcPts val="0"/>
              </a:spcAft>
              <a:buClr>
                <a:srgbClr val="000000"/>
              </a:buClr>
              <a:buSzPts val="1400"/>
              <a:buFont typeface="Arial"/>
              <a:buChar char="•"/>
            </a:pPr>
            <a:r>
              <a:rPr lang="de-DE" sz="1050"/>
              <a:t>Forschungsstelle für Energiewirtschaft e. V. (FfE): CO2-Verminderung in der Hohlglasherstellung (2019): https://www.bmwk.de/Redaktion/DE/Downloads/E/energiewende-in-der-industrie-ap2a-branchensteckbrief-glas.pdf?__blob=publicationFile&amp;v=4</a:t>
            </a:r>
            <a:endParaRPr sz="1050"/>
          </a:p>
          <a:p>
            <a:pPr indent="-228600" lvl="0" marL="457200" rtl="0" algn="l">
              <a:lnSpc>
                <a:spcPct val="100000"/>
              </a:lnSpc>
              <a:spcBef>
                <a:spcPts val="0"/>
              </a:spcBef>
              <a:spcAft>
                <a:spcPts val="0"/>
              </a:spcAft>
              <a:buSzPts val="1400"/>
              <a:buNone/>
            </a:pPr>
            <a:r>
              <a:t/>
            </a:r>
            <a:endParaRPr/>
          </a:p>
        </p:txBody>
      </p:sp>
      <p:sp>
        <p:nvSpPr>
          <p:cNvPr id="151" name="Google Shape;151;p4: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p:nvPr>
            <p:ph idx="2" type="sldImg"/>
          </p:nvPr>
        </p:nvSpPr>
        <p:spPr>
          <a:xfrm>
            <a:off x="215900" y="215900"/>
            <a:ext cx="6656388"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7:notes"/>
          <p:cNvSpPr txBox="1"/>
          <p:nvPr>
            <p:ph idx="1" type="body"/>
          </p:nvPr>
        </p:nvSpPr>
        <p:spPr>
          <a:xfrm>
            <a:off x="215900" y="3959224"/>
            <a:ext cx="6656388" cy="587615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endParaRPr b="1" sz="1100"/>
          </a:p>
          <a:p>
            <a:pPr indent="0" lvl="0" marL="0" rtl="0" algn="l">
              <a:lnSpc>
                <a:spcPct val="100000"/>
              </a:lnSpc>
              <a:spcBef>
                <a:spcPts val="0"/>
              </a:spcBef>
              <a:spcAft>
                <a:spcPts val="0"/>
              </a:spcAft>
              <a:buSzPts val="1400"/>
              <a:buNone/>
            </a:pPr>
            <a:r>
              <a:rPr lang="de-DE" sz="1100"/>
              <a:t>Im Jahre 2021 wurden rund 3,8 Mio. t Behälterglas (Getränkeflaschen und Lebensmittelgläser) für die Nahrungsmittelindustrie produziert, sowohl für den heimischen Verbrauch als auch für den Export (bvglas 2021). Nimmt man die Ifeu-Zahlen als Grundlage - nur um abschätzen zu können, welche Bedeutung Behälterglas für Lebensmittel und Getränke haben - so verursacht die Glasproduktion für die Nahrungsmittelindustrie schätzungsweise 3 Mio. t an THG-Emissionen. Die privaten Haushalte verantworten in 2019 ca. 219 Mio. t CO</a:t>
            </a:r>
            <a:r>
              <a:rPr baseline="-25000" lang="de-DE" sz="1100"/>
              <a:t>2</a:t>
            </a:r>
            <a:r>
              <a:rPr lang="de-DE" sz="1100"/>
              <a:t>-Emissionen (destatis 2021). Nimmt man an, dass sich Export und Import von Behälterglas die Waage hält, verursacht der Glasverbrauch - sofern es neu produziert wird - 1,5% der Emissionen der Haushalte. Dies ist eine Größenordnung, bei sich alle Beteiligten überlegen sollten, ob nicht Mehrweg der bessere Weg wäre (wenn nicht der Rücktransport und die Reinigung größer als die Ersparnis wären).</a:t>
            </a:r>
            <a:endParaRPr/>
          </a:p>
          <a:p>
            <a:pPr indent="0" lvl="0" marL="0" rtl="0" algn="l">
              <a:lnSpc>
                <a:spcPct val="100000"/>
              </a:lnSpc>
              <a:spcBef>
                <a:spcPts val="0"/>
              </a:spcBef>
              <a:spcAft>
                <a:spcPts val="0"/>
              </a:spcAft>
              <a:buSzPts val="1400"/>
              <a:buNone/>
            </a:pPr>
            <a:r>
              <a:rPr lang="de-DE" sz="1100"/>
              <a:t>Das erste Pfandsystem für 0,75-Liter-Mehrweg-Weinflaschen soll auf der Fachmesse Pro Wein 2023 in Düsseldorf vorgestellt und noch in 2023 eingeführt werden. Ausgangspunkt für das Mehrwegsystem ist die Weinheimat Württemberg, ein Zusammenschluss von zwölf Württemberger Genossenschaften. Angeboten werden sollen die Pfandflaschen in örtlichen Weinhandlungen und Getränkemärkten mit anschließender Ausweitung auf Supermärkte. Um das Pfandsystem auf Bundesebene zu implementieren, wurde die Wein-Mehrweg eG gegründet. Laut ihrem Vorsitzenden Werner Bender seien die Flaschen bis zu 50 mal befüllbar. In Baden-Württemberg gibt es bereits ein Pfandsystem für 1-Liter-Mehrweg-Weinflaschen. Das Sammeln und Spülen läuft hierbei zentral über die WSG Weingärtner-Servicegesellschaft. Laut Weinheimat Württemberg lassen sich pro Jahr rund 24 Millionen Liter-Flaschen wiederverwenden (vinum 2023). </a:t>
            </a:r>
            <a:endParaRPr/>
          </a:p>
          <a:p>
            <a:pPr indent="0" lvl="0" marL="0" rtl="0" algn="l">
              <a:lnSpc>
                <a:spcPct val="100000"/>
              </a:lnSpc>
              <a:spcBef>
                <a:spcPts val="0"/>
              </a:spcBef>
              <a:spcAft>
                <a:spcPts val="0"/>
              </a:spcAft>
              <a:buSzPts val="1400"/>
              <a:buNone/>
            </a:pPr>
            <a:r>
              <a:t/>
            </a:r>
            <a:endParaRPr b="1"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100"/>
              <a:t>Quellen</a:t>
            </a:r>
            <a:r>
              <a:rPr lang="de-DE" sz="1100"/>
              <a:t> </a:t>
            </a:r>
            <a:endParaRPr sz="1100"/>
          </a:p>
          <a:p>
            <a:pPr indent="-144463" lvl="0" marL="180975" rtl="0" algn="l">
              <a:lnSpc>
                <a:spcPct val="100000"/>
              </a:lnSpc>
              <a:spcBef>
                <a:spcPts val="0"/>
              </a:spcBef>
              <a:spcAft>
                <a:spcPts val="0"/>
              </a:spcAft>
              <a:buSzPts val="1400"/>
              <a:buFont typeface="Arial"/>
              <a:buChar char="•"/>
            </a:pPr>
            <a:r>
              <a:rPr lang="de-DE" sz="1000"/>
              <a:t>bvglas Bundesverband Glas (2022): Jahresbericht 2021. Online:</a:t>
            </a:r>
            <a:r>
              <a:rPr lang="de-DE" sz="1000" u="sng">
                <a:solidFill>
                  <a:schemeClr val="hlink"/>
                </a:solidFill>
                <a:hlinkClick r:id="rId2"/>
              </a:rPr>
              <a:t>https://www.bvglas.de/presse/publikationen/</a:t>
            </a:r>
            <a:r>
              <a:rPr lang="de-DE" sz="1000"/>
              <a:t>     </a:t>
            </a:r>
            <a:endParaRPr/>
          </a:p>
          <a:p>
            <a:pPr indent="-144463" lvl="0" marL="180975" rtl="0" algn="l">
              <a:lnSpc>
                <a:spcPct val="100000"/>
              </a:lnSpc>
              <a:spcBef>
                <a:spcPts val="0"/>
              </a:spcBef>
              <a:spcAft>
                <a:spcPts val="0"/>
              </a:spcAft>
              <a:buSzPts val="1400"/>
              <a:buFont typeface="Arial"/>
              <a:buChar char="•"/>
            </a:pPr>
            <a:r>
              <a:rPr lang="de-DE" sz="1000"/>
              <a:t>Destatis/ Statistisches Bundesamt (2022): Pro-Kopf-Konsum von Wein und Schaumwein in Deutschland in den Jahren 2008 bis 2021. Online: </a:t>
            </a:r>
            <a:r>
              <a:rPr lang="de-DE" sz="1000" u="sng">
                <a:solidFill>
                  <a:schemeClr val="hlink"/>
                </a:solidFill>
                <a:hlinkClick r:id="rId3"/>
              </a:rPr>
              <a:t>https://de.statista.com/statistik/daten/studie/150008/umfrage/weinkonsum-pro-kopf-in-deutschland-seit-2003/</a:t>
            </a:r>
            <a:r>
              <a:rPr lang="de-DE" sz="1000"/>
              <a:t> </a:t>
            </a:r>
            <a:endParaRPr/>
          </a:p>
          <a:p>
            <a:pPr indent="-144463" lvl="0" marL="180975" rtl="0" algn="l">
              <a:lnSpc>
                <a:spcPct val="100000"/>
              </a:lnSpc>
              <a:spcBef>
                <a:spcPts val="0"/>
              </a:spcBef>
              <a:spcAft>
                <a:spcPts val="0"/>
              </a:spcAft>
              <a:buSzPts val="1400"/>
              <a:buFont typeface="Arial"/>
              <a:buChar char="•"/>
            </a:pPr>
            <a:r>
              <a:rPr lang="de-DE" sz="1000"/>
              <a:t>ifeu - Institut für Energieund Umweltforschung Heidelberg GmbH, Nachhaltigkeitsbetrachtung für Rheinhessenwein: Treibhausgasbilanz für Wein aus Rheinhessen Endbericht, Heidelberg, 30. April 2012. Online: https://www.ifeu.de/fileadmin/uploads/IFEU_Rheinhessen_CO2_2012.pdf</a:t>
            </a:r>
            <a:endParaRPr sz="1000"/>
          </a:p>
          <a:p>
            <a:pPr indent="-144463" lvl="0" marL="180975" rtl="0" algn="l">
              <a:lnSpc>
                <a:spcPct val="100000"/>
              </a:lnSpc>
              <a:spcBef>
                <a:spcPts val="0"/>
              </a:spcBef>
              <a:spcAft>
                <a:spcPts val="0"/>
              </a:spcAft>
              <a:buSzPts val="1400"/>
              <a:buFont typeface="Arial"/>
              <a:buChar char="•"/>
            </a:pPr>
            <a:r>
              <a:rPr lang="de-DE" sz="1000"/>
              <a:t>Das deutsche Weinmagazin, Dr. Ponstein, Helena (2021): Klimaschutz im Weinkeller. Online: </a:t>
            </a:r>
            <a:r>
              <a:rPr lang="de-DE" sz="1000" u="sng">
                <a:solidFill>
                  <a:schemeClr val="hlink"/>
                </a:solidFill>
                <a:hlinkClick r:id="rId4"/>
              </a:rPr>
              <a:t>https://klimaneutralerwein.de/wp-content/uploads/2022/02/dwm_26_21_s30_31_Dr.Ponstein_Klimaschutz_Teil-4_Kellerwirtschaft.pdf</a:t>
            </a:r>
            <a:endParaRPr sz="1000"/>
          </a:p>
          <a:p>
            <a:pPr indent="-144463" lvl="0" marL="180975" rtl="0" algn="l">
              <a:lnSpc>
                <a:spcPct val="100000"/>
              </a:lnSpc>
              <a:spcBef>
                <a:spcPts val="0"/>
              </a:spcBef>
              <a:spcAft>
                <a:spcPts val="0"/>
              </a:spcAft>
              <a:buSzPts val="1400"/>
              <a:buFont typeface="Arial"/>
              <a:buChar char="•"/>
            </a:pPr>
            <a:r>
              <a:rPr lang="de-DE" sz="1000"/>
              <a:t>vinum (2023): Württemberger bringen 0,75-Liter-Mehrweg-Flaschen heraus. Online: </a:t>
            </a:r>
            <a:r>
              <a:rPr lang="de-DE" sz="1000" u="sng">
                <a:solidFill>
                  <a:schemeClr val="hlink"/>
                </a:solidFill>
                <a:hlinkClick r:id="rId5"/>
              </a:rPr>
              <a:t>https://www.vinum.eu/de/news/vinophiles/2023/wuerttemberger-bringen-075-liter-mehrweg-flaschen-heraus/</a:t>
            </a:r>
            <a:endParaRPr sz="1000"/>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63" name="Google Shape;163;p7: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p:nvPr>
            <p:ph idx="2" type="sldImg"/>
          </p:nvPr>
        </p:nvSpPr>
        <p:spPr>
          <a:xfrm>
            <a:off x="215900" y="252413"/>
            <a:ext cx="6656388"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5:notes"/>
          <p:cNvSpPr txBox="1"/>
          <p:nvPr>
            <p:ph idx="1" type="body"/>
          </p:nvPr>
        </p:nvSpPr>
        <p:spPr>
          <a:xfrm>
            <a:off x="215900" y="3995737"/>
            <a:ext cx="6656388" cy="623887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t>Beschreibung</a:t>
            </a:r>
            <a:endParaRPr sz="1000"/>
          </a:p>
          <a:p>
            <a:pPr indent="0" lvl="0" marL="0" rtl="0" algn="l">
              <a:lnSpc>
                <a:spcPct val="100000"/>
              </a:lnSpc>
              <a:spcBef>
                <a:spcPts val="0"/>
              </a:spcBef>
              <a:spcAft>
                <a:spcPts val="0"/>
              </a:spcAft>
              <a:buSzPts val="1400"/>
              <a:buNone/>
            </a:pPr>
            <a:r>
              <a:rPr lang="de-DE" sz="1000"/>
              <a:t>Die Herstellung von Glas geht mit einem hohen Energieaufwand einher, wofür überwiegend fossile Energien zum Einsatz kommen.  Bedingt durch den Gebrauch von Erdgas stellen Glas-Weinflaschen eine hohe Klimabilanz dar. Im Jahre 2021 wurden rund 3,8 Mio. t Behälterglas (Getränkeflaschen und Lebensmittelgläser) für die Nahrungsmittelindustrie produziert, sowohl für den heimischen Verbrauch als auch für den Export (bvglas 2021). Das entspricht etwa 3 Mio. t an THG-Emissionen (geschätzt nach ifeu). Eine einfache Maßnahme, um den Glaseinsatz in Bereich Behälterglas zu reduzieren, stellt die Umstellung in Ihrem Betrieb auf leichtere Falschen dar. </a:t>
            </a:r>
            <a:endParaRPr/>
          </a:p>
          <a:p>
            <a:pPr indent="0" lvl="0" marL="0" rtl="0" algn="l">
              <a:lnSpc>
                <a:spcPct val="100000"/>
              </a:lnSpc>
              <a:spcBef>
                <a:spcPts val="0"/>
              </a:spcBef>
              <a:spcAft>
                <a:spcPts val="0"/>
              </a:spcAft>
              <a:buSzPts val="1400"/>
              <a:buNone/>
            </a:pPr>
            <a:r>
              <a:rPr lang="de-DE" sz="1000"/>
              <a:t>Eine einfache Maßnahme, um den Glaseinsatz im Spirituosenmarkt zu reduzieren, wäre der Umstieg auf Leichtglasflaschen, aber etwa auch der Einsatz von Bag-in-Box-Systemen für die Gastronomie. Mehrwegsysteme, bei denen auch tatsächlich hohe Umlaufzahlen erreicht werden, sind am umweltfreundlichsten. Voraussetzung wären jedoch die Einführung von Standardflaschen, um lange Transporte zu vermeiden. Diese wären weniger umweltfreundlich (uba 2002, Phase 2).</a:t>
            </a:r>
            <a:endParaRPr/>
          </a:p>
          <a:p>
            <a:pPr indent="0" lvl="0" marL="0" rtl="0" algn="l">
              <a:lnSpc>
                <a:spcPct val="100000"/>
              </a:lnSpc>
              <a:spcBef>
                <a:spcPts val="0"/>
              </a:spcBef>
              <a:spcAft>
                <a:spcPts val="0"/>
              </a:spcAft>
              <a:buSzPts val="1400"/>
              <a:buNone/>
            </a:pPr>
            <a:r>
              <a:rPr lang="de-DE" sz="1000"/>
              <a:t>Dem in der Beispielrechnung zu Grunde liegender Wert für die THG-Emissionen für ein Kilogramm CO2-Äquivalente für die Produktion von Hohlglas ist der Forschungsarbeit ifeu (s.u.) aus dem Jahre 2012 entlehnt. Das deutsche Weinmagazin veröffentlichte 2021 einen fast identischen Wert (Ponstein 2021). Geringere Werte finden sich beispielsweise in einer Übersicht über die Hohlglasherstellung der FfE von 2014 mit TGH-Emissionen in Höhe von 0,49 kg CO2-Äq für 1 kg Glas und beim Bundesverband Glas mit 0,36 kg CO2-Äq (telefonische Auskunft 11/2022).</a:t>
            </a:r>
            <a:endParaRPr/>
          </a:p>
          <a:p>
            <a:pPr indent="0" lvl="0" marL="0" rtl="0" algn="l">
              <a:lnSpc>
                <a:spcPct val="100000"/>
              </a:lnSpc>
              <a:spcBef>
                <a:spcPts val="0"/>
              </a:spcBef>
              <a:spcAft>
                <a:spcPts val="0"/>
              </a:spcAft>
              <a:buSzPts val="1400"/>
              <a:buNone/>
            </a:pPr>
            <a:r>
              <a:rPr lang="de-DE" sz="1000"/>
              <a:t>Die Berechnung vertieft, wie hoch der Anteil der Glas-Verpackung an den THG in der Weinproduktion ist und wie hoch die potentiale zur Einsparung sind durch einen Wechsel von Einweg-Glasflaschen zu Leichtflaschen, Mehrweg-Glasflaschen und Bag-in-Box-Verpackungen.</a:t>
            </a:r>
            <a:endParaRPr/>
          </a:p>
          <a:p>
            <a:pPr indent="0" lvl="0" marL="0" rtl="0" algn="l">
              <a:lnSpc>
                <a:spcPct val="100000"/>
              </a:lnSpc>
              <a:spcBef>
                <a:spcPts val="0"/>
              </a:spcBef>
              <a:spcAft>
                <a:spcPts val="0"/>
              </a:spcAft>
              <a:buSzPts val="1100"/>
              <a:buNone/>
            </a:pPr>
            <a:r>
              <a:t/>
            </a:r>
            <a:endParaRPr b="1" sz="1000"/>
          </a:p>
          <a:p>
            <a:pPr indent="0" lvl="0" marL="0" rtl="0" algn="l">
              <a:lnSpc>
                <a:spcPct val="100000"/>
              </a:lnSpc>
              <a:spcBef>
                <a:spcPts val="0"/>
              </a:spcBef>
              <a:spcAft>
                <a:spcPts val="0"/>
              </a:spcAft>
              <a:buSzPts val="1100"/>
              <a:buNone/>
            </a:pPr>
            <a:r>
              <a:rPr b="1" lang="de-DE" sz="1000"/>
              <a:t>Aufgaben</a:t>
            </a:r>
            <a:endParaRPr sz="1000"/>
          </a:p>
          <a:p>
            <a:pPr indent="0" lvl="0" marL="0" rtl="0" algn="l">
              <a:lnSpc>
                <a:spcPct val="100000"/>
              </a:lnSpc>
              <a:spcBef>
                <a:spcPts val="0"/>
              </a:spcBef>
              <a:spcAft>
                <a:spcPts val="0"/>
              </a:spcAft>
              <a:buSzPts val="1100"/>
              <a:buNone/>
            </a:pPr>
            <a:r>
              <a:rPr lang="de-DE" sz="1000"/>
              <a:t>Berechnen Sie die THG-Einsparung durch den Umstieg einer Brennerei auf Leichtglasflaschen, Mehrweg-Glasflaschen und Bag-in-Box-Verpackungen:</a:t>
            </a:r>
            <a:endParaRPr/>
          </a:p>
          <a:p>
            <a:pPr indent="-171450" lvl="0" marL="171450" rtl="0" algn="l">
              <a:lnSpc>
                <a:spcPct val="100000"/>
              </a:lnSpc>
              <a:spcBef>
                <a:spcPts val="0"/>
              </a:spcBef>
              <a:spcAft>
                <a:spcPts val="0"/>
              </a:spcAft>
              <a:buSzPts val="1100"/>
              <a:buFont typeface="Arial"/>
              <a:buChar char="•"/>
            </a:pPr>
            <a:r>
              <a:rPr lang="de-DE" sz="1000"/>
              <a:t>Wie viele THG-Emissionen lassen sich im Verpackungsbereich im Beispiel einsparen?</a:t>
            </a:r>
            <a:endParaRPr/>
          </a:p>
          <a:p>
            <a:pPr indent="-171450" lvl="0" marL="171450" rtl="0" algn="l">
              <a:lnSpc>
                <a:spcPct val="100000"/>
              </a:lnSpc>
              <a:spcBef>
                <a:spcPts val="0"/>
              </a:spcBef>
              <a:spcAft>
                <a:spcPts val="0"/>
              </a:spcAft>
              <a:buSzPts val="1100"/>
              <a:buFont typeface="Arial"/>
              <a:buChar char="•"/>
            </a:pPr>
            <a:r>
              <a:rPr lang="de-DE" sz="1000"/>
              <a:t>Diskutieren Sie im Klassenverband den Einsatz von Mehrwegsystemen für Glasflaschen und für Bag-in-Box-Systeme. Wo könnten diese sinnvoll eingesetzt werden?</a:t>
            </a:r>
            <a:endParaRPr b="1" sz="1000"/>
          </a:p>
          <a:p>
            <a:pPr indent="0" lvl="0" marL="0" rtl="0" algn="l">
              <a:lnSpc>
                <a:spcPct val="100000"/>
              </a:lnSpc>
              <a:spcBef>
                <a:spcPts val="0"/>
              </a:spcBef>
              <a:spcAft>
                <a:spcPts val="0"/>
              </a:spcAft>
              <a:buSzPts val="1100"/>
              <a:buNone/>
            </a:pPr>
            <a:r>
              <a:t/>
            </a:r>
            <a:endParaRPr b="1" sz="1000"/>
          </a:p>
          <a:p>
            <a:pPr indent="0" lvl="0" marL="0" rtl="0" algn="l">
              <a:lnSpc>
                <a:spcPct val="100000"/>
              </a:lnSpc>
              <a:spcBef>
                <a:spcPts val="0"/>
              </a:spcBef>
              <a:spcAft>
                <a:spcPts val="0"/>
              </a:spcAft>
              <a:buSzPts val="1100"/>
              <a:buNone/>
            </a:pPr>
            <a:r>
              <a:rPr b="1" lang="de-DE" sz="1000"/>
              <a:t>Quellen</a:t>
            </a:r>
            <a:endParaRPr sz="1000"/>
          </a:p>
          <a:p>
            <a:pPr indent="-171450" lvl="0" marL="171450" rtl="0" algn="l">
              <a:lnSpc>
                <a:spcPct val="100000"/>
              </a:lnSpc>
              <a:spcBef>
                <a:spcPts val="0"/>
              </a:spcBef>
              <a:spcAft>
                <a:spcPts val="0"/>
              </a:spcAft>
              <a:buSzPts val="1100"/>
              <a:buFont typeface="Arial"/>
              <a:buChar char="•"/>
            </a:pPr>
            <a:r>
              <a:rPr lang="de-DE" sz="900"/>
              <a:t>bvglas Bundesverband Glas (2022): Jahresbericht 2021. Online:https://www.bvglas.de/presse/publikationen/ </a:t>
            </a:r>
            <a:endParaRPr/>
          </a:p>
          <a:p>
            <a:pPr indent="-171450" lvl="0" marL="171450" rtl="0" algn="l">
              <a:lnSpc>
                <a:spcPct val="100000"/>
              </a:lnSpc>
              <a:spcBef>
                <a:spcPts val="0"/>
              </a:spcBef>
              <a:spcAft>
                <a:spcPts val="0"/>
              </a:spcAft>
              <a:buSzPts val="1100"/>
              <a:buFont typeface="Arial"/>
              <a:buChar char="•"/>
            </a:pPr>
            <a:r>
              <a:rPr lang="de-DE" sz="900"/>
              <a:t>Das deutsche Weinmagazin, Dr. Ponstein, Helena (2021): Klimaschutz im Weinkeller. Online: https://klimaneutralerwein.de/wp-content/uploads/2022/02/dwm_26_21_s30_31_Dr.Ponstein_Klimaschutz_Teil-4_Kellerwirtschaft.pdf</a:t>
            </a:r>
            <a:endParaRPr/>
          </a:p>
          <a:p>
            <a:pPr indent="-171450" lvl="0" marL="171450" rtl="0" algn="l">
              <a:lnSpc>
                <a:spcPct val="100000"/>
              </a:lnSpc>
              <a:spcBef>
                <a:spcPts val="0"/>
              </a:spcBef>
              <a:spcAft>
                <a:spcPts val="0"/>
              </a:spcAft>
              <a:buSzPts val="1100"/>
              <a:buFont typeface="Arial"/>
              <a:buChar char="•"/>
            </a:pPr>
            <a:r>
              <a:rPr lang="de-DE" sz="900"/>
              <a:t>Forschungsstelle für Energiewirtschaft e. V. (FfE): CO2-Verminderung in der Hohlglasherstellung (2019): https://www.bmwk.de/Redaktion/DE/Downloads/E/energiewende-in-der-industrie-ap2a-branchensteckbrief-glas.pdf?__blob=publicationFile&amp;v=4</a:t>
            </a:r>
            <a:endParaRPr/>
          </a:p>
          <a:p>
            <a:pPr indent="-171450" lvl="0" marL="171450" rtl="0" algn="l">
              <a:lnSpc>
                <a:spcPct val="100000"/>
              </a:lnSpc>
              <a:spcBef>
                <a:spcPts val="0"/>
              </a:spcBef>
              <a:spcAft>
                <a:spcPts val="0"/>
              </a:spcAft>
              <a:buSzPts val="1100"/>
              <a:buFont typeface="Arial"/>
              <a:buChar char="•"/>
            </a:pPr>
            <a:r>
              <a:rPr lang="de-DE" sz="900"/>
              <a:t>Hillebrandt Glas: Spirituosenflaschen mit Gewichtsangeben: https://www.hillebrandt-glas.de/category/spirituosenflaschen/kirschwasserflaschen/</a:t>
            </a:r>
            <a:endParaRPr/>
          </a:p>
          <a:p>
            <a:pPr indent="-171450" lvl="0" marL="171450" rtl="0" algn="l">
              <a:lnSpc>
                <a:spcPct val="100000"/>
              </a:lnSpc>
              <a:spcBef>
                <a:spcPts val="0"/>
              </a:spcBef>
              <a:spcAft>
                <a:spcPts val="0"/>
              </a:spcAft>
              <a:buSzPts val="1100"/>
              <a:buFont typeface="Arial"/>
              <a:buChar char="•"/>
            </a:pPr>
            <a:r>
              <a:rPr lang="de-DE" sz="900"/>
              <a:t>ifeu - Institut für Energie und Umweltforschung Heidelberg GmbH, Nachhaltigkeitsbetrachtung für Rheinhessenwein: Treibhausgasbilanz für Wein aus Rheinhessen Endbericht, Heidelberg, 30. April 2012. Online: https://www.ifeu.de/fileadmin/uploads/IFEU_Rheinhessen_CO2_2012.pdf</a:t>
            </a:r>
            <a:endParaRPr/>
          </a:p>
          <a:p>
            <a:pPr indent="-171450" lvl="0" marL="171450" rtl="0" algn="l">
              <a:lnSpc>
                <a:spcPct val="100000"/>
              </a:lnSpc>
              <a:spcBef>
                <a:spcPts val="0"/>
              </a:spcBef>
              <a:spcAft>
                <a:spcPts val="0"/>
              </a:spcAft>
              <a:buSzPts val="1100"/>
              <a:buFont typeface="Arial"/>
              <a:buChar char="•"/>
            </a:pPr>
            <a:r>
              <a:rPr lang="de-DE" sz="900"/>
              <a:t>UBA (2002): Ökobilanz für Getränkeverpackungen II. Online: https://www.umweltbundesamt.de/sites/default/files/medien/publikation/long/2180.pdf </a:t>
            </a:r>
            <a:endParaRPr/>
          </a:p>
        </p:txBody>
      </p:sp>
      <p:sp>
        <p:nvSpPr>
          <p:cNvPr id="176" name="Google Shape;176;p5:notes"/>
          <p:cNvSpPr txBox="1"/>
          <p:nvPr>
            <p:ph idx="12" type="sldNum"/>
          </p:nvPr>
        </p:nvSpPr>
        <p:spPr>
          <a:xfrm>
            <a:off x="4023991" y="9721107"/>
            <a:ext cx="2848297" cy="4042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0: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20:notes"/>
          <p:cNvSpPr txBox="1"/>
          <p:nvPr>
            <p:ph idx="1" type="body"/>
          </p:nvPr>
        </p:nvSpPr>
        <p:spPr>
          <a:xfrm>
            <a:off x="215900" y="3995738"/>
            <a:ext cx="6654800" cy="583137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t>Lösung</a:t>
            </a:r>
            <a:endParaRPr sz="1050"/>
          </a:p>
          <a:p>
            <a:pPr indent="0" lvl="0" marL="0" rtl="0" algn="l">
              <a:lnSpc>
                <a:spcPct val="100000"/>
              </a:lnSpc>
              <a:spcBef>
                <a:spcPts val="0"/>
              </a:spcBef>
              <a:spcAft>
                <a:spcPts val="0"/>
              </a:spcAft>
              <a:buSzPts val="1100"/>
              <a:buNone/>
            </a:pPr>
            <a:r>
              <a:rPr lang="de-DE" sz="1050"/>
              <a:t>Eine Optimierung der Verpackung kann bis 87% der Emissionen einsparen helfen. Durch die Nutzung von Mehrweg-Glasflaschen können über 80% der Emissionen eingespart werden. Hierbei geht auch das Gefühl, „aus einer Glasflasche einzuschenken“, nicht verloren. Der einzige Nachteil ist, dass die Individualität der Flasche stark eingeschränkt ist, wenn z.B. nur eine bestimmte Anzahl unterschiedlicher Mehrwegflaschen am Markt ist.</a:t>
            </a:r>
            <a:endParaRPr b="1" sz="1050"/>
          </a:p>
          <a:p>
            <a:pPr indent="0" lvl="0" marL="0" rtl="0" algn="l">
              <a:lnSpc>
                <a:spcPct val="100000"/>
              </a:lnSpc>
              <a:spcBef>
                <a:spcPts val="0"/>
              </a:spcBef>
              <a:spcAft>
                <a:spcPts val="0"/>
              </a:spcAft>
              <a:buSzPts val="1100"/>
              <a:buFont typeface="Arial"/>
              <a:buNone/>
            </a:pPr>
            <a:r>
              <a:t/>
            </a:r>
            <a:endParaRPr b="1" sz="1050"/>
          </a:p>
          <a:p>
            <a:pPr indent="0" lvl="0" marL="0" rtl="0" algn="l">
              <a:lnSpc>
                <a:spcPct val="100000"/>
              </a:lnSpc>
              <a:spcBef>
                <a:spcPts val="0"/>
              </a:spcBef>
              <a:spcAft>
                <a:spcPts val="0"/>
              </a:spcAft>
              <a:buSzPts val="1100"/>
              <a:buFont typeface="Arial"/>
              <a:buNone/>
            </a:pPr>
            <a:r>
              <a:rPr b="1" lang="de-DE" sz="1050"/>
              <a:t>Quellen</a:t>
            </a:r>
            <a:endParaRPr sz="1050"/>
          </a:p>
          <a:p>
            <a:pPr indent="-171450" lvl="0" marL="171450" rtl="0" algn="l">
              <a:lnSpc>
                <a:spcPct val="100000"/>
              </a:lnSpc>
              <a:spcBef>
                <a:spcPts val="0"/>
              </a:spcBef>
              <a:spcAft>
                <a:spcPts val="0"/>
              </a:spcAft>
              <a:buSzPts val="1100"/>
              <a:buFont typeface="Arial"/>
              <a:buChar char="•"/>
            </a:pPr>
            <a:r>
              <a:rPr lang="de-DE" sz="900"/>
              <a:t>bvglas Bundesverband Glas (2022): Jahresbericht 2021. Online:https://www.bvglas.de/presse/publikationen/ </a:t>
            </a:r>
            <a:endParaRPr sz="900"/>
          </a:p>
          <a:p>
            <a:pPr indent="-171450" lvl="0" marL="171450" rtl="0" algn="l">
              <a:lnSpc>
                <a:spcPct val="100000"/>
              </a:lnSpc>
              <a:spcBef>
                <a:spcPts val="0"/>
              </a:spcBef>
              <a:spcAft>
                <a:spcPts val="0"/>
              </a:spcAft>
              <a:buSzPts val="1100"/>
              <a:buFont typeface="Arial"/>
              <a:buChar char="•"/>
            </a:pPr>
            <a:r>
              <a:rPr lang="de-DE" sz="900"/>
              <a:t>Das deutsche Weinmagazin, Dr. Ponstein, Helena (2021): Klimaschutz im Weinkeller. Online: https://klimaneutralerwein.de/wp-content/uploads/2022/02/dwm_26_21_s30_31_Dr.Ponstein_Klimaschutz_Teil-4_Kellerwirtschaft.pdf</a:t>
            </a:r>
            <a:endParaRPr sz="900"/>
          </a:p>
          <a:p>
            <a:pPr indent="-171450" lvl="0" marL="171450" rtl="0" algn="l">
              <a:lnSpc>
                <a:spcPct val="100000"/>
              </a:lnSpc>
              <a:spcBef>
                <a:spcPts val="0"/>
              </a:spcBef>
              <a:spcAft>
                <a:spcPts val="0"/>
              </a:spcAft>
              <a:buSzPts val="1100"/>
              <a:buFont typeface="Arial"/>
              <a:buChar char="•"/>
            </a:pPr>
            <a:r>
              <a:rPr lang="de-DE" sz="900"/>
              <a:t>Forschungsstelle für Energiewirtschaft e. V. (FfE): CO2-Verminderung in der Hohlglasherstellung (2019): https://www.bmwk.de/Redaktion/DE/Downloads/E/energiewende-in-der-industrie-ap2a-branchensteckbrief-glas.pdf?__blob=publicationFile&amp;v=4</a:t>
            </a:r>
            <a:endParaRPr sz="900"/>
          </a:p>
          <a:p>
            <a:pPr indent="-171450" lvl="0" marL="171450" rtl="0" algn="l">
              <a:lnSpc>
                <a:spcPct val="100000"/>
              </a:lnSpc>
              <a:spcBef>
                <a:spcPts val="0"/>
              </a:spcBef>
              <a:spcAft>
                <a:spcPts val="0"/>
              </a:spcAft>
              <a:buSzPts val="1100"/>
              <a:buFont typeface="Arial"/>
              <a:buChar char="•"/>
            </a:pPr>
            <a:r>
              <a:rPr lang="de-DE" sz="900"/>
              <a:t>Hillebrandt Glas: Spirituosenflaschen mit Gewichtsangeben: https://www.hillebrandt-glas.de/category/spirituosenflaschen/kirschwasserflaschen/</a:t>
            </a:r>
            <a:endParaRPr sz="900"/>
          </a:p>
          <a:p>
            <a:pPr indent="-171450" lvl="0" marL="171450" marR="0" rtl="0" algn="l">
              <a:lnSpc>
                <a:spcPct val="100000"/>
              </a:lnSpc>
              <a:spcBef>
                <a:spcPts val="0"/>
              </a:spcBef>
              <a:spcAft>
                <a:spcPts val="0"/>
              </a:spcAft>
              <a:buClr>
                <a:srgbClr val="000000"/>
              </a:buClr>
              <a:buSzPts val="1100"/>
              <a:buFont typeface="Arial"/>
              <a:buChar char="•"/>
            </a:pPr>
            <a:r>
              <a:rPr lang="de-DE" sz="900"/>
              <a:t>ifeu - Institut für Energie und Umweltforschung Heidelberg GmbH, Nachhaltigkeitsbetrachtung für Rheinhessenwein: Treibhausgasbilanz für Wein aus Rheinhessen Endbericht, Heidelberg, 30. April 2012. Online: https://www.ifeu.de/fileadmin/uploads/IFEU_Rheinhessen_CO2_2012.pdf</a:t>
            </a:r>
            <a:endParaRPr sz="900"/>
          </a:p>
          <a:p>
            <a:pPr indent="-171450" lvl="0" marL="171450" marR="0" rtl="0" algn="l">
              <a:lnSpc>
                <a:spcPct val="100000"/>
              </a:lnSpc>
              <a:spcBef>
                <a:spcPts val="0"/>
              </a:spcBef>
              <a:spcAft>
                <a:spcPts val="0"/>
              </a:spcAft>
              <a:buClr>
                <a:srgbClr val="000000"/>
              </a:buClr>
              <a:buSzPts val="1100"/>
              <a:buFont typeface="Arial"/>
              <a:buChar char="•"/>
            </a:pPr>
            <a:r>
              <a:rPr lang="de-DE" sz="900"/>
              <a:t>UBA (2002): Ökobilanz für Getränkeverpackungen II. Online: https://www.umweltbundesamt.de/sites/default/files/medien/publikation/long/2180.pdf </a:t>
            </a:r>
            <a:endParaRPr sz="900"/>
          </a:p>
        </p:txBody>
      </p:sp>
      <p:sp>
        <p:nvSpPr>
          <p:cNvPr id="190" name="Google Shape;190;p20: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p:nvPr>
            <p:ph idx="2" type="sldImg"/>
          </p:nvPr>
        </p:nvSpPr>
        <p:spPr>
          <a:xfrm>
            <a:off x="215900" y="252413"/>
            <a:ext cx="6591300" cy="37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8:notes"/>
          <p:cNvSpPr txBox="1"/>
          <p:nvPr>
            <p:ph idx="1" type="body"/>
          </p:nvPr>
        </p:nvSpPr>
        <p:spPr>
          <a:xfrm>
            <a:off x="215900" y="3960813"/>
            <a:ext cx="6591300" cy="5571254"/>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a:t>Beschreibung</a:t>
            </a:r>
            <a:endParaRPr/>
          </a:p>
          <a:p>
            <a:pPr indent="0" lvl="0" marL="0" rtl="0" algn="l">
              <a:lnSpc>
                <a:spcPct val="100000"/>
              </a:lnSpc>
              <a:spcBef>
                <a:spcPts val="0"/>
              </a:spcBef>
              <a:spcAft>
                <a:spcPts val="0"/>
              </a:spcAft>
              <a:buSzPts val="1400"/>
              <a:buNone/>
            </a:pPr>
            <a:r>
              <a:rPr b="0" i="0" lang="de-DE" sz="1200" u="none" cap="none" strike="noStrike">
                <a:solidFill>
                  <a:schemeClr val="dk1"/>
                </a:solidFill>
                <a:latin typeface="Calibri"/>
                <a:ea typeface="Calibri"/>
                <a:cs typeface="Calibri"/>
                <a:sym typeface="Calibri"/>
              </a:rPr>
              <a:t>Der CO</a:t>
            </a:r>
            <a:r>
              <a:rPr b="0" baseline="-25000" i="0" lang="de-DE" sz="1200" u="none" cap="none" strike="noStrike">
                <a:solidFill>
                  <a:schemeClr val="dk1"/>
                </a:solidFill>
                <a:latin typeface="Calibri"/>
                <a:ea typeface="Calibri"/>
                <a:cs typeface="Calibri"/>
                <a:sym typeface="Calibri"/>
              </a:rPr>
              <a:t>2</a:t>
            </a:r>
            <a:r>
              <a:rPr b="0" i="0" lang="de-DE" sz="1200" u="none" cap="none" strike="noStrike">
                <a:solidFill>
                  <a:schemeClr val="dk1"/>
                </a:solidFill>
                <a:latin typeface="Calibri"/>
                <a:ea typeface="Calibri"/>
                <a:cs typeface="Calibri"/>
                <a:sym typeface="Calibri"/>
              </a:rPr>
              <a:t>-Preis, auch CO</a:t>
            </a:r>
            <a:r>
              <a:rPr b="0" baseline="-25000" i="0" lang="de-DE" sz="1200" u="none" cap="none" strike="noStrike">
                <a:solidFill>
                  <a:schemeClr val="dk1"/>
                </a:solidFill>
                <a:latin typeface="Calibri"/>
                <a:ea typeface="Calibri"/>
                <a:cs typeface="Calibri"/>
                <a:sym typeface="Calibri"/>
              </a:rPr>
              <a:t>2</a:t>
            </a:r>
            <a:r>
              <a:rPr b="0" i="0" lang="de-DE" sz="1200" u="none" cap="none" strike="noStrike">
                <a:solidFill>
                  <a:schemeClr val="dk1"/>
                </a:solidFill>
                <a:latin typeface="Calibri"/>
                <a:ea typeface="Calibri"/>
                <a:cs typeface="Calibri"/>
                <a:sym typeface="Calibri"/>
              </a:rPr>
              <a:t>-Steuer oder CO</a:t>
            </a:r>
            <a:r>
              <a:rPr b="0" baseline="-25000" i="0" lang="de-DE" sz="1200" u="none" cap="none" strike="noStrike">
                <a:solidFill>
                  <a:schemeClr val="dk1"/>
                </a:solidFill>
                <a:latin typeface="Calibri"/>
                <a:ea typeface="Calibri"/>
                <a:cs typeface="Calibri"/>
                <a:sym typeface="Calibri"/>
              </a:rPr>
              <a:t>2</a:t>
            </a:r>
            <a:r>
              <a:rPr b="0" i="0" lang="de-DE" sz="1200" u="none" cap="none" strike="noStrike">
                <a:solidFill>
                  <a:schemeClr val="dk1"/>
                </a:solidFill>
                <a:latin typeface="Calibri"/>
                <a:ea typeface="Calibri"/>
                <a:cs typeface="Calibri"/>
                <a:sym typeface="Calibri"/>
              </a:rPr>
              <a:t>-Bepreisung, liegt im Jahr 2022 bei 30 Euro für eine Tonne CO</a:t>
            </a:r>
            <a:r>
              <a:rPr b="0" baseline="-25000" i="0" lang="de-DE" sz="1200" u="none" cap="none" strike="noStrike">
                <a:solidFill>
                  <a:schemeClr val="dk1"/>
                </a:solidFill>
                <a:latin typeface="Calibri"/>
                <a:ea typeface="Calibri"/>
                <a:cs typeface="Calibri"/>
                <a:sym typeface="Calibri"/>
              </a:rPr>
              <a:t>2</a:t>
            </a:r>
            <a:r>
              <a:rPr b="0" i="0" lang="de-DE" sz="1200" u="none" cap="none" strike="noStrike">
                <a:solidFill>
                  <a:schemeClr val="dk1"/>
                </a:solidFill>
                <a:latin typeface="Calibri"/>
                <a:ea typeface="Calibri"/>
                <a:cs typeface="Calibri"/>
                <a:sym typeface="Calibri"/>
              </a:rPr>
              <a:t>. Die Steuer soll etwa unseren Einkauf im Supermarkt transparenter machen und den wahren Wert eines Produktes inklusive seiner Auswirkungen auf das Klima abbilden. </a:t>
            </a:r>
            <a:endParaRPr b="0"/>
          </a:p>
          <a:p>
            <a:pPr indent="0" lvl="0" marL="0" rtl="0" algn="l">
              <a:lnSpc>
                <a:spcPct val="100000"/>
              </a:lnSpc>
              <a:spcBef>
                <a:spcPts val="0"/>
              </a:spcBef>
              <a:spcAft>
                <a:spcPts val="0"/>
              </a:spcAft>
              <a:buSzPts val="1400"/>
              <a:buNone/>
            </a:pPr>
            <a:r>
              <a:rPr b="0" i="0" lang="de-DE" sz="1200" u="none" cap="none" strike="noStrike">
                <a:solidFill>
                  <a:schemeClr val="dk1"/>
                </a:solidFill>
                <a:latin typeface="Calibri"/>
                <a:ea typeface="Calibri"/>
                <a:cs typeface="Calibri"/>
                <a:sym typeface="Calibri"/>
              </a:rPr>
              <a:t>Die Regierung legt den CO</a:t>
            </a:r>
            <a:r>
              <a:rPr b="0" baseline="-25000" i="0" lang="de-DE" sz="1200" u="none" cap="none" strike="noStrike">
                <a:solidFill>
                  <a:schemeClr val="dk1"/>
                </a:solidFill>
                <a:latin typeface="Calibri"/>
                <a:ea typeface="Calibri"/>
                <a:cs typeface="Calibri"/>
                <a:sym typeface="Calibri"/>
              </a:rPr>
              <a:t>2</a:t>
            </a:r>
            <a:r>
              <a:rPr b="0" i="0" lang="de-DE" sz="1200" u="none" cap="none" strike="noStrike">
                <a:solidFill>
                  <a:schemeClr val="dk1"/>
                </a:solidFill>
                <a:latin typeface="Calibri"/>
                <a:ea typeface="Calibri"/>
                <a:cs typeface="Calibri"/>
                <a:sym typeface="Calibri"/>
              </a:rPr>
              <a:t>-Preis fest für Kohle, Öl und Gas. Die drei Produkte haben den Vorteil, dass der CO</a:t>
            </a:r>
            <a:r>
              <a:rPr b="0" baseline="-25000" i="0" lang="de-DE" sz="1200" u="none" cap="none" strike="noStrike">
                <a:solidFill>
                  <a:schemeClr val="dk1"/>
                </a:solidFill>
                <a:latin typeface="Calibri"/>
                <a:ea typeface="Calibri"/>
                <a:cs typeface="Calibri"/>
                <a:sym typeface="Calibri"/>
              </a:rPr>
              <a:t>2</a:t>
            </a:r>
            <a:r>
              <a:rPr b="0" i="0" lang="de-DE" sz="1200" u="none" cap="none" strike="noStrike">
                <a:solidFill>
                  <a:schemeClr val="dk1"/>
                </a:solidFill>
                <a:latin typeface="Calibri"/>
                <a:ea typeface="Calibri"/>
                <a:cs typeface="Calibri"/>
                <a:sym typeface="Calibri"/>
              </a:rPr>
              <a:t>-Gehalt sehr genau bekannt ist. Das hat zwei Effekte: </a:t>
            </a:r>
            <a:endParaRPr b="0"/>
          </a:p>
          <a:p>
            <a:pPr indent="-171450" lvl="0" marL="171450" rtl="0" algn="l">
              <a:lnSpc>
                <a:spcPct val="100000"/>
              </a:lnSpc>
              <a:spcBef>
                <a:spcPts val="0"/>
              </a:spcBef>
              <a:spcAft>
                <a:spcPts val="0"/>
              </a:spcAft>
              <a:buSzPts val="1400"/>
              <a:buFont typeface="Arial"/>
              <a:buChar char="•"/>
            </a:pPr>
            <a:r>
              <a:rPr b="0" i="0" lang="de-DE" sz="1200" u="none" cap="none" strike="noStrike">
                <a:solidFill>
                  <a:schemeClr val="dk1"/>
                </a:solidFill>
                <a:latin typeface="Calibri"/>
                <a:ea typeface="Calibri"/>
                <a:cs typeface="Calibri"/>
                <a:sym typeface="Calibri"/>
              </a:rPr>
              <a:t>Wird für ein Unternehmen der CO</a:t>
            </a:r>
            <a:r>
              <a:rPr b="0" baseline="-25000" i="0" lang="de-DE" sz="1200" u="none" cap="none" strike="noStrike">
                <a:solidFill>
                  <a:schemeClr val="dk1"/>
                </a:solidFill>
                <a:latin typeface="Calibri"/>
                <a:ea typeface="Calibri"/>
                <a:cs typeface="Calibri"/>
                <a:sym typeface="Calibri"/>
              </a:rPr>
              <a:t>2</a:t>
            </a:r>
            <a:r>
              <a:rPr b="0" i="0" lang="de-DE" sz="1200" u="none" cap="none" strike="noStrike">
                <a:solidFill>
                  <a:schemeClr val="dk1"/>
                </a:solidFill>
                <a:latin typeface="Calibri"/>
                <a:ea typeface="Calibri"/>
                <a:cs typeface="Calibri"/>
                <a:sym typeface="Calibri"/>
              </a:rPr>
              <a:t>-Ausstoß teurer, so werden auch dessen Produkte teurer – etwa Glas. Dadurch entsteht ein Marktnachteil gegenüber Unternehmen, die schon heute CO</a:t>
            </a:r>
            <a:r>
              <a:rPr b="0" baseline="-25000" i="0" lang="de-DE" sz="1200" u="none" cap="none" strike="noStrike">
                <a:solidFill>
                  <a:schemeClr val="dk1"/>
                </a:solidFill>
                <a:latin typeface="Calibri"/>
                <a:ea typeface="Calibri"/>
                <a:cs typeface="Calibri"/>
                <a:sym typeface="Calibri"/>
              </a:rPr>
              <a:t>2</a:t>
            </a:r>
            <a:r>
              <a:rPr b="0" i="0" lang="de-DE" sz="1200" u="none" cap="none" strike="noStrike">
                <a:solidFill>
                  <a:schemeClr val="dk1"/>
                </a:solidFill>
                <a:latin typeface="Calibri"/>
                <a:ea typeface="Calibri"/>
                <a:cs typeface="Calibri"/>
                <a:sym typeface="Calibri"/>
              </a:rPr>
              <a:t>-arm produzieren. </a:t>
            </a:r>
            <a:endParaRPr/>
          </a:p>
          <a:p>
            <a:pPr indent="-171450" lvl="0" marL="171450" rtl="0" algn="l">
              <a:lnSpc>
                <a:spcPct val="100000"/>
              </a:lnSpc>
              <a:spcBef>
                <a:spcPts val="0"/>
              </a:spcBef>
              <a:spcAft>
                <a:spcPts val="0"/>
              </a:spcAft>
              <a:buSzPts val="1400"/>
              <a:buFont typeface="Arial"/>
              <a:buChar char="•"/>
            </a:pPr>
            <a:r>
              <a:rPr b="0" i="0" lang="de-DE" sz="1200" u="none" cap="none" strike="noStrike">
                <a:solidFill>
                  <a:schemeClr val="dk1"/>
                </a:solidFill>
                <a:latin typeface="Calibri"/>
                <a:ea typeface="Calibri"/>
                <a:cs typeface="Calibri"/>
                <a:sym typeface="Calibri"/>
              </a:rPr>
              <a:t>Es wird für die Unternehmen finanziell reizvoll, ihren CO</a:t>
            </a:r>
            <a:r>
              <a:rPr b="0" baseline="-25000" i="0" lang="de-DE" sz="1200" u="none" cap="none" strike="noStrike">
                <a:solidFill>
                  <a:schemeClr val="dk1"/>
                </a:solidFill>
                <a:latin typeface="Calibri"/>
                <a:ea typeface="Calibri"/>
                <a:cs typeface="Calibri"/>
                <a:sym typeface="Calibri"/>
              </a:rPr>
              <a:t>2</a:t>
            </a:r>
            <a:r>
              <a:rPr b="0" i="0" lang="de-DE" sz="1200" u="none" cap="none" strike="noStrike">
                <a:solidFill>
                  <a:schemeClr val="dk1"/>
                </a:solidFill>
                <a:latin typeface="Calibri"/>
                <a:ea typeface="Calibri"/>
                <a:cs typeface="Calibri"/>
                <a:sym typeface="Calibri"/>
              </a:rPr>
              <a:t>-Verbrauch zu reduzieren – also klimafreundlicher zu werden. Unternehmen können ihre Produkte dann wieder zu einem geringeren Preis anbieten. </a:t>
            </a:r>
            <a:endParaRPr/>
          </a:p>
          <a:p>
            <a:pPr indent="0" lvl="0" marL="0" rtl="0" algn="l">
              <a:lnSpc>
                <a:spcPct val="100000"/>
              </a:lnSpc>
              <a:spcBef>
                <a:spcPts val="0"/>
              </a:spcBef>
              <a:spcAft>
                <a:spcPts val="0"/>
              </a:spcAft>
              <a:buSzPts val="1400"/>
              <a:buNone/>
            </a:pPr>
            <a:r>
              <a:t/>
            </a:r>
            <a:endParaRPr b="1"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de-DE" sz="1200" u="none" cap="none" strike="noStrike">
                <a:solidFill>
                  <a:schemeClr val="dk1"/>
                </a:solidFill>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b="0" i="0" lang="de-DE" sz="1200" u="none" cap="none" strike="noStrike">
                <a:solidFill>
                  <a:schemeClr val="dk1"/>
                </a:solidFill>
                <a:latin typeface="Calibri"/>
                <a:ea typeface="Calibri"/>
                <a:cs typeface="Calibri"/>
                <a:sym typeface="Calibri"/>
              </a:rPr>
              <a:t>Zur Bestimmung der CO</a:t>
            </a:r>
            <a:r>
              <a:rPr b="0" baseline="-25000" i="0" lang="de-DE" sz="1200" u="none" cap="none" strike="noStrike">
                <a:solidFill>
                  <a:schemeClr val="dk1"/>
                </a:solidFill>
                <a:latin typeface="Calibri"/>
                <a:ea typeface="Calibri"/>
                <a:cs typeface="Calibri"/>
                <a:sym typeface="Calibri"/>
              </a:rPr>
              <a:t>2</a:t>
            </a:r>
            <a:r>
              <a:rPr b="0" i="0" lang="de-DE" sz="1200" u="none" cap="none" strike="noStrike">
                <a:solidFill>
                  <a:schemeClr val="dk1"/>
                </a:solidFill>
                <a:latin typeface="Calibri"/>
                <a:ea typeface="Calibri"/>
                <a:cs typeface="Calibri"/>
                <a:sym typeface="Calibri"/>
              </a:rPr>
              <a:t>-Kosten für die in Folie 4 ermittelten THG-Emissions-Einsparungen für die eingesetzte Menge Glas in einem bestimmten Jahrgang multiplizieren Sie den aktuellen CO</a:t>
            </a:r>
            <a:r>
              <a:rPr b="0" baseline="-25000" i="0" lang="de-DE" sz="1200" u="none" cap="none" strike="noStrike">
                <a:solidFill>
                  <a:schemeClr val="dk1"/>
                </a:solidFill>
                <a:latin typeface="Calibri"/>
                <a:ea typeface="Calibri"/>
                <a:cs typeface="Calibri"/>
                <a:sym typeface="Calibri"/>
              </a:rPr>
              <a:t>2</a:t>
            </a:r>
            <a:r>
              <a:rPr b="0" i="0" lang="de-DE" sz="1200" u="none" cap="none" strike="noStrike">
                <a:solidFill>
                  <a:schemeClr val="dk1"/>
                </a:solidFill>
                <a:latin typeface="Calibri"/>
                <a:ea typeface="Calibri"/>
                <a:cs typeface="Calibri"/>
                <a:sym typeface="Calibri"/>
              </a:rPr>
              <a:t>-Preis mit den THG-Emissionen.</a:t>
            </a:r>
            <a:endParaRPr/>
          </a:p>
          <a:p>
            <a:pPr indent="-171450" lvl="0" marL="171450" rtl="0" algn="l">
              <a:lnSpc>
                <a:spcPct val="100000"/>
              </a:lnSpc>
              <a:spcBef>
                <a:spcPts val="0"/>
              </a:spcBef>
              <a:spcAft>
                <a:spcPts val="0"/>
              </a:spcAft>
              <a:buSzPts val="1400"/>
              <a:buFont typeface="Arial"/>
              <a:buChar char="•"/>
            </a:pPr>
            <a:r>
              <a:rPr b="0" i="0" lang="de-DE" sz="1200" u="none" cap="none" strike="noStrike">
                <a:solidFill>
                  <a:schemeClr val="dk1"/>
                </a:solidFill>
                <a:latin typeface="Calibri"/>
                <a:ea typeface="Calibri"/>
                <a:cs typeface="Calibri"/>
                <a:sym typeface="Calibri"/>
              </a:rPr>
              <a:t>Für die Beispielrechnung aus 6.1 ergibt sich für das Jahr 2022:</a:t>
            </a:r>
            <a:endParaRPr b="0"/>
          </a:p>
          <a:p>
            <a:pPr indent="-171450" lvl="0" marL="171450" rtl="0" algn="l">
              <a:lnSpc>
                <a:spcPct val="100000"/>
              </a:lnSpc>
              <a:spcBef>
                <a:spcPts val="0"/>
              </a:spcBef>
              <a:spcAft>
                <a:spcPts val="0"/>
              </a:spcAft>
              <a:buSzPts val="1400"/>
              <a:buFont typeface="Arial"/>
              <a:buChar char="•"/>
            </a:pPr>
            <a:r>
              <a:rPr b="0" i="0" lang="de-DE" sz="1200" u="none" cap="none" strike="noStrike">
                <a:solidFill>
                  <a:schemeClr val="dk1"/>
                </a:solidFill>
                <a:latin typeface="Calibri"/>
                <a:ea typeface="Calibri"/>
                <a:cs typeface="Calibri"/>
                <a:sym typeface="Calibri"/>
              </a:rPr>
              <a:t>30 €/t CO</a:t>
            </a:r>
            <a:r>
              <a:rPr b="0" baseline="-25000" i="0" lang="de-DE" sz="1200" u="none" cap="none" strike="noStrike">
                <a:solidFill>
                  <a:schemeClr val="dk1"/>
                </a:solidFill>
                <a:latin typeface="Calibri"/>
                <a:ea typeface="Calibri"/>
                <a:cs typeface="Calibri"/>
                <a:sym typeface="Calibri"/>
              </a:rPr>
              <a:t>2</a:t>
            </a:r>
            <a:r>
              <a:rPr b="0" i="0" lang="de-DE" sz="1200" u="none" cap="none" strike="noStrike">
                <a:solidFill>
                  <a:schemeClr val="dk1"/>
                </a:solidFill>
                <a:latin typeface="Calibri"/>
                <a:ea typeface="Calibri"/>
                <a:cs typeface="Calibri"/>
                <a:sym typeface="Calibri"/>
              </a:rPr>
              <a:t> Äq x 22,25 t CO</a:t>
            </a:r>
            <a:r>
              <a:rPr b="0" baseline="-25000" i="0" lang="de-DE" sz="1200" u="none" cap="none" strike="noStrike">
                <a:solidFill>
                  <a:schemeClr val="dk1"/>
                </a:solidFill>
                <a:latin typeface="Calibri"/>
                <a:ea typeface="Calibri"/>
                <a:cs typeface="Calibri"/>
                <a:sym typeface="Calibri"/>
              </a:rPr>
              <a:t>2</a:t>
            </a:r>
            <a:r>
              <a:rPr b="0" i="0" lang="de-DE" sz="1200" u="none" cap="none" strike="noStrike">
                <a:solidFill>
                  <a:schemeClr val="dk1"/>
                </a:solidFill>
                <a:latin typeface="Calibri"/>
                <a:ea typeface="Calibri"/>
                <a:cs typeface="Calibri"/>
                <a:sym typeface="Calibri"/>
              </a:rPr>
              <a:t> Äq = 667,5 €</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i="0" lang="de-DE" sz="1200" u="none" cap="none" strike="noStrike">
                <a:solidFill>
                  <a:schemeClr val="dk1"/>
                </a:solidFill>
                <a:latin typeface="Calibri"/>
                <a:ea typeface="Calibri"/>
                <a:cs typeface="Calibri"/>
                <a:sym typeface="Calibri"/>
              </a:rPr>
              <a:t>Wie oben angeführt, handelt es sich um keine direkte Steuer. Den Anteil für das Glas etwa haben Sie mit dem Einkauf der Glasflaschen bezahlt, ohne dass dieser gesondert ausgewiesen ist.  </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b="1" lang="de-DE"/>
              <a:t>Quellen</a:t>
            </a:r>
            <a:r>
              <a:rPr lang="de-DE"/>
              <a:t> </a:t>
            </a:r>
            <a:endParaRPr/>
          </a:p>
          <a:p>
            <a:pPr indent="-171450" lvl="0" marL="171450" marR="0" rtl="0" algn="l">
              <a:lnSpc>
                <a:spcPct val="100000"/>
              </a:lnSpc>
              <a:spcBef>
                <a:spcPts val="0"/>
              </a:spcBef>
              <a:spcAft>
                <a:spcPts val="0"/>
              </a:spcAft>
              <a:buSzPts val="1400"/>
              <a:buFont typeface="Arial"/>
              <a:buChar char="•"/>
            </a:pPr>
            <a:r>
              <a:rPr lang="de-DE"/>
              <a:t>Die Bundesregierung, </a:t>
            </a:r>
            <a:r>
              <a:rPr lang="de-DE" u="sng">
                <a:solidFill>
                  <a:schemeClr val="hlink"/>
                </a:solidFill>
                <a:hlinkClick r:id="rId2"/>
              </a:rPr>
              <a:t>Anreiz für weniger CO2-Emissionen</a:t>
            </a:r>
            <a:endParaRPr/>
          </a:p>
          <a:p>
            <a:pPr indent="-171450" lvl="0" marL="171450" marR="0" rtl="0" algn="l">
              <a:lnSpc>
                <a:spcPct val="100000"/>
              </a:lnSpc>
              <a:spcBef>
                <a:spcPts val="0"/>
              </a:spcBef>
              <a:spcAft>
                <a:spcPts val="0"/>
              </a:spcAft>
              <a:buSzPts val="1400"/>
              <a:buFont typeface="Arial"/>
              <a:buChar char="•"/>
            </a:pPr>
            <a:r>
              <a:rPr lang="de-DE"/>
              <a:t>WirtschaftsWoche, </a:t>
            </a:r>
            <a:r>
              <a:rPr lang="de-DE" u="sng">
                <a:solidFill>
                  <a:schemeClr val="hlink"/>
                </a:solidFill>
                <a:hlinkClick r:id="rId3"/>
              </a:rPr>
              <a:t>CO2-STEUER IN DEUTSCHLAND 2022</a:t>
            </a:r>
            <a:r>
              <a:rPr lang="de-DE"/>
              <a:t>, 30. Mai 2022</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de-DE"/>
              <a:t>Bild: </a:t>
            </a:r>
            <a:endParaRPr/>
          </a:p>
          <a:p>
            <a:pPr indent="-171450" lvl="0" marL="171450" marR="0" rtl="0" algn="l">
              <a:lnSpc>
                <a:spcPct val="100000"/>
              </a:lnSpc>
              <a:spcBef>
                <a:spcPts val="0"/>
              </a:spcBef>
              <a:spcAft>
                <a:spcPts val="0"/>
              </a:spcAft>
              <a:buSzPts val="1400"/>
              <a:buFont typeface="Arial"/>
              <a:buChar char="•"/>
            </a:pPr>
            <a:r>
              <a:rPr lang="de-DE" u="sng">
                <a:solidFill>
                  <a:schemeClr val="hlink"/>
                </a:solidFill>
                <a:hlinkClick r:id="rId4"/>
              </a:rPr>
              <a:t>Carlson Yeung</a:t>
            </a:r>
            <a:r>
              <a:rPr lang="de-DE"/>
              <a:t>, Pixabay</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02" name="Google Shape;202;p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32" name="Shape 32"/>
        <p:cNvGrpSpPr/>
        <p:nvPr/>
      </p:nvGrpSpPr>
      <p:grpSpPr>
        <a:xfrm>
          <a:off x="0" y="0"/>
          <a:ext cx="0" cy="0"/>
          <a:chOff x="0" y="0"/>
          <a:chExt cx="0" cy="0"/>
        </a:xfrm>
      </p:grpSpPr>
      <p:sp>
        <p:nvSpPr>
          <p:cNvPr id="33" name="Google Shape;33;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4" name="Google Shape;34;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7" name="Google Shape;37;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9" name="Google Shape;39;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0" name="Shape 40"/>
        <p:cNvGrpSpPr/>
        <p:nvPr/>
      </p:nvGrpSpPr>
      <p:grpSpPr>
        <a:xfrm>
          <a:off x="0" y="0"/>
          <a:ext cx="0" cy="0"/>
          <a:chOff x="0" y="0"/>
          <a:chExt cx="0" cy="0"/>
        </a:xfrm>
      </p:grpSpPr>
      <p:sp>
        <p:nvSpPr>
          <p:cNvPr id="41" name="Google Shape;41;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2"/>
          <p:cNvSpPr/>
          <p:nvPr>
            <p:ph idx="2" type="pic"/>
          </p:nvPr>
        </p:nvSpPr>
        <p:spPr>
          <a:xfrm>
            <a:off x="5400009" y="1367999"/>
            <a:ext cx="6480000" cy="4680000"/>
          </a:xfrm>
          <a:prstGeom prst="rect">
            <a:avLst/>
          </a:prstGeom>
          <a:noFill/>
          <a:ln>
            <a:noFill/>
          </a:ln>
        </p:spPr>
      </p:sp>
      <p:sp>
        <p:nvSpPr>
          <p:cNvPr id="43" name="Google Shape;43;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4" name="Google Shape;44;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7" name="Google Shape;47;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8" name="Google Shape;48;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49" name="Shape 49"/>
        <p:cNvGrpSpPr/>
        <p:nvPr/>
      </p:nvGrpSpPr>
      <p:grpSpPr>
        <a:xfrm>
          <a:off x="0" y="0"/>
          <a:ext cx="0" cy="0"/>
          <a:chOff x="0" y="0"/>
          <a:chExt cx="0" cy="0"/>
        </a:xfrm>
      </p:grpSpPr>
      <p:sp>
        <p:nvSpPr>
          <p:cNvPr id="50" name="Google Shape;50;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57" name="Shape 57"/>
        <p:cNvGrpSpPr/>
        <p:nvPr/>
      </p:nvGrpSpPr>
      <p:grpSpPr>
        <a:xfrm>
          <a:off x="0" y="0"/>
          <a:ext cx="0" cy="0"/>
          <a:chOff x="0" y="0"/>
          <a:chExt cx="0" cy="0"/>
        </a:xfrm>
      </p:grpSpPr>
      <p:sp>
        <p:nvSpPr>
          <p:cNvPr id="58" name="Google Shape;58;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5" name="Google Shape;65;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dirk.klaiber@kommunikationsbuero.com" TargetMode="External"/><Relationship Id="rId4" Type="http://schemas.openxmlformats.org/officeDocument/2006/relationships/hyperlink" Target="mailto:coecen@kommunikationsbuero.com" TargetMode="External"/><Relationship Id="rId5" Type="http://schemas.openxmlformats.org/officeDocument/2006/relationships/hyperlink" Target="http://www.kommunikationsbuero.com/" TargetMode="External"/><Relationship Id="rId6" Type="http://schemas.openxmlformats.org/officeDocument/2006/relationships/hyperlink" Target="http://www.pa-bbne.de/" TargetMode="External"/><Relationship Id="rId7" Type="http://schemas.openxmlformats.org/officeDocument/2006/relationships/hyperlink" Target="http://www.izt.de/" TargetMode="External"/><Relationship Id="rId8"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14.png"/><Relationship Id="rId5" Type="http://schemas.openxmlformats.org/officeDocument/2006/relationships/image" Target="../media/image19.png"/><Relationship Id="rId6" Type="http://schemas.openxmlformats.org/officeDocument/2006/relationships/hyperlink" Target="https://www.kenn-dein-limit.de/alkohol-tests/promillerechner/" TargetMode="External"/><Relationship Id="rId7" Type="http://schemas.openxmlformats.org/officeDocument/2006/relationships/hyperlink" Target="https://www.beratung.help/a/promillerechn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3.png"/><Relationship Id="rId11" Type="http://schemas.openxmlformats.org/officeDocument/2006/relationships/image" Target="../media/image10.png"/><Relationship Id="rId10" Type="http://schemas.openxmlformats.org/officeDocument/2006/relationships/image" Target="../media/image5.png"/><Relationship Id="rId9"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8"/>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b="1" lang="de-DE"/>
              <a:t>Weintechnolog*in /</a:t>
            </a:r>
            <a:br>
              <a:rPr b="1" lang="de-DE"/>
            </a:br>
            <a:r>
              <a:rPr b="1" lang="de-DE"/>
              <a:t>Winzer*in</a:t>
            </a:r>
            <a:br>
              <a:rPr lang="de-DE"/>
            </a:br>
            <a:endParaRPr/>
          </a:p>
        </p:txBody>
      </p:sp>
      <p:sp>
        <p:nvSpPr>
          <p:cNvPr id="72" name="Google Shape;72;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in der Weinwirtschaft</a:t>
            </a:r>
            <a:endParaRPr/>
          </a:p>
        </p:txBody>
      </p:sp>
      <p:sp>
        <p:nvSpPr>
          <p:cNvPr id="73" name="Google Shape;73;p38"/>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Dirk Klaiber / KBU</a:t>
            </a:r>
            <a:br>
              <a:rPr lang="de-DE"/>
            </a:br>
            <a:r>
              <a:rPr lang="de-DE"/>
              <a:t>Projektagentur BBNE</a:t>
            </a:r>
            <a:endParaRPr/>
          </a:p>
        </p:txBody>
      </p:sp>
      <p:sp>
        <p:nvSpPr>
          <p:cNvPr id="74" name="Google Shape;74;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75" name="Google Shape;75;p38"/>
          <p:cNvSpPr txBox="1"/>
          <p:nvPr>
            <p:ph idx="4" type="body"/>
          </p:nvPr>
        </p:nvSpPr>
        <p:spPr>
          <a:xfrm>
            <a:off x="8591297" y="1691141"/>
            <a:ext cx="3513618" cy="4132716"/>
          </a:xfrm>
          <a:prstGeom prst="rect">
            <a:avLst/>
          </a:prstGeom>
          <a:noFill/>
          <a:ln>
            <a:noFill/>
          </a:ln>
        </p:spPr>
        <p:txBody>
          <a:bodyPr anchorCtr="0" anchor="t" bIns="45700" lIns="91425" spcFirstLastPara="1" rIns="91425" wrap="square" tIns="45700">
            <a:normAutofit fontScale="85000" lnSpcReduction="10000"/>
          </a:bodyPr>
          <a:lstStyle/>
          <a:p>
            <a:pPr indent="0" lvl="0" marL="50800" rtl="0" algn="l">
              <a:lnSpc>
                <a:spcPct val="90000"/>
              </a:lnSpc>
              <a:spcBef>
                <a:spcPts val="1000"/>
              </a:spcBef>
              <a:spcAft>
                <a:spcPts val="0"/>
              </a:spcAft>
              <a:buSzPct val="248886"/>
              <a:buNone/>
            </a:pPr>
            <a:r>
              <a:rPr b="1" lang="de-DE"/>
              <a:t>ulmer kommunikationsbüro</a:t>
            </a:r>
            <a:endParaRPr b="1"/>
          </a:p>
          <a:p>
            <a:pPr indent="0" lvl="0" marL="50800" rtl="0" algn="l">
              <a:lnSpc>
                <a:spcPct val="90000"/>
              </a:lnSpc>
              <a:spcBef>
                <a:spcPts val="1000"/>
              </a:spcBef>
              <a:spcAft>
                <a:spcPts val="0"/>
              </a:spcAft>
              <a:buSzPct val="248886"/>
              <a:buNone/>
            </a:pPr>
            <a:r>
              <a:rPr lang="de-DE"/>
              <a:t>Dirk Klaiber, </a:t>
            </a:r>
            <a:r>
              <a:rPr lang="de-DE" u="sng">
                <a:solidFill>
                  <a:schemeClr val="hlink"/>
                </a:solidFill>
                <a:hlinkClick r:id="rId3"/>
              </a:rPr>
              <a:t>dirk.klaiber@kommunikationsbuero.com</a:t>
            </a:r>
            <a:endParaRPr/>
          </a:p>
          <a:p>
            <a:pPr indent="0" lvl="0" marL="50800" rtl="0" algn="l">
              <a:lnSpc>
                <a:spcPct val="90000"/>
              </a:lnSpc>
              <a:spcBef>
                <a:spcPts val="1000"/>
              </a:spcBef>
              <a:spcAft>
                <a:spcPts val="0"/>
              </a:spcAft>
              <a:buSzPct val="248886"/>
              <a:buNone/>
            </a:pPr>
            <a:r>
              <a:rPr lang="de-DE"/>
              <a:t>Gamze Coecen, </a:t>
            </a:r>
            <a:r>
              <a:rPr lang="de-DE" u="sng">
                <a:solidFill>
                  <a:schemeClr val="hlink"/>
                </a:solidFill>
                <a:hlinkClick r:id="rId4"/>
              </a:rPr>
              <a:t>coecen@kommunikationsbuero.com</a:t>
            </a:r>
            <a:endParaRPr/>
          </a:p>
          <a:p>
            <a:pPr indent="0" lvl="0" marL="50800" rtl="0" algn="l">
              <a:lnSpc>
                <a:spcPct val="90000"/>
              </a:lnSpc>
              <a:spcBef>
                <a:spcPts val="1000"/>
              </a:spcBef>
              <a:spcAft>
                <a:spcPts val="0"/>
              </a:spcAft>
              <a:buSzPct val="248886"/>
              <a:buNone/>
            </a:pPr>
            <a:r>
              <a:rPr lang="de-DE"/>
              <a:t>Kulturpark Berg - Teckstraße 56 - 70190 Stuttgart</a:t>
            </a:r>
            <a:endParaRPr/>
          </a:p>
          <a:p>
            <a:pPr indent="0" lvl="0" marL="50800" rtl="0" algn="l">
              <a:lnSpc>
                <a:spcPct val="90000"/>
              </a:lnSpc>
              <a:spcBef>
                <a:spcPts val="1000"/>
              </a:spcBef>
              <a:spcAft>
                <a:spcPts val="0"/>
              </a:spcAft>
              <a:buSzPct val="248886"/>
              <a:buNone/>
            </a:pPr>
            <a:r>
              <a:rPr lang="de-DE" u="sng">
                <a:solidFill>
                  <a:schemeClr val="hlink"/>
                </a:solidFill>
                <a:hlinkClick r:id="rId5"/>
              </a:rPr>
              <a:t>www.kommunikationsbuero.com</a:t>
            </a:r>
            <a:endParaRPr/>
          </a:p>
          <a:p>
            <a:pPr indent="0" lvl="0" marL="50800" rtl="0" algn="l">
              <a:lnSpc>
                <a:spcPct val="90000"/>
              </a:lnSpc>
              <a:spcBef>
                <a:spcPts val="1000"/>
              </a:spcBef>
              <a:spcAft>
                <a:spcPts val="0"/>
              </a:spcAft>
              <a:buSzPct val="248886"/>
              <a:buNone/>
            </a:pPr>
            <a:r>
              <a:rPr lang="de-DE"/>
              <a:t>Webseite: </a:t>
            </a:r>
            <a:r>
              <a:rPr lang="de-DE" u="sng">
                <a:solidFill>
                  <a:schemeClr val="hlink"/>
                </a:solidFill>
                <a:hlinkClick r:id="rId6"/>
              </a:rPr>
              <a:t>www.pa-bbne.de</a:t>
            </a:r>
            <a:r>
              <a:rPr lang="de-DE"/>
              <a:t> </a:t>
            </a:r>
            <a:endParaRPr/>
          </a:p>
          <a:p>
            <a:pPr indent="0" lvl="0" marL="50800" rtl="0" algn="l">
              <a:lnSpc>
                <a:spcPct val="90000"/>
              </a:lnSpc>
              <a:spcBef>
                <a:spcPts val="1000"/>
              </a:spcBef>
              <a:spcAft>
                <a:spcPts val="0"/>
              </a:spcAft>
              <a:buSzPct val="248886"/>
              <a:buNone/>
            </a:pPr>
            <a:r>
              <a:t/>
            </a:r>
            <a:endParaRPr/>
          </a:p>
          <a:p>
            <a:pPr indent="0" lvl="0" marL="50800" rtl="0" algn="l">
              <a:lnSpc>
                <a:spcPct val="90000"/>
              </a:lnSpc>
              <a:spcBef>
                <a:spcPts val="1000"/>
              </a:spcBef>
              <a:spcAft>
                <a:spcPts val="0"/>
              </a:spcAft>
              <a:buSzPct val="248886"/>
              <a:buNone/>
            </a:pPr>
            <a:r>
              <a:rPr b="1"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7"/>
              </a:rPr>
              <a:t>www.izt.de</a:t>
            </a:r>
            <a:endParaRPr/>
          </a:p>
          <a:p>
            <a:pPr indent="0" lvl="0" marL="50800" rtl="0" algn="l">
              <a:lnSpc>
                <a:spcPct val="90000"/>
              </a:lnSpc>
              <a:spcBef>
                <a:spcPts val="1000"/>
              </a:spcBef>
              <a:spcAft>
                <a:spcPts val="0"/>
              </a:spcAft>
              <a:buSzPct val="248886"/>
              <a:buNone/>
            </a:pPr>
            <a:r>
              <a:rPr lang="de-DE"/>
              <a:t>Dr. Michael Scharp (</a:t>
            </a:r>
            <a:r>
              <a:rPr lang="de-DE" u="sng">
                <a:solidFill>
                  <a:schemeClr val="hlink"/>
                </a:solidFill>
                <a:hlinkClick r:id="rId8"/>
              </a:rPr>
              <a:t>m.scharp@izt.de)</a:t>
            </a:r>
            <a:r>
              <a:rPr lang="de-DE"/>
              <a:t> </a:t>
            </a:r>
            <a:endParaRPr/>
          </a:p>
          <a:p>
            <a:pPr indent="0" lvl="0" marL="50800" rtl="0" algn="l">
              <a:lnSpc>
                <a:spcPct val="90000"/>
              </a:lnSpc>
              <a:spcBef>
                <a:spcPts val="1000"/>
              </a:spcBef>
              <a:spcAft>
                <a:spcPts val="0"/>
              </a:spcAft>
              <a:buSzPct val="248886"/>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19" name="Google Shape;219;p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in der Weinwirtschaft:</a:t>
            </a:r>
            <a:br>
              <a:rPr lang="de-DE"/>
            </a:br>
            <a:r>
              <a:rPr lang="de-DE"/>
              <a:t>Riesling aus Bag-in-Box?</a:t>
            </a:r>
            <a:endParaRPr/>
          </a:p>
        </p:txBody>
      </p:sp>
      <p:sp>
        <p:nvSpPr>
          <p:cNvPr id="220" name="Google Shape;220;p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Weintechnolog*in / Winzer*in</a:t>
            </a:r>
            <a:endParaRPr/>
          </a:p>
        </p:txBody>
      </p:sp>
      <p:sp>
        <p:nvSpPr>
          <p:cNvPr id="221" name="Google Shape;221;p9"/>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Bildquelle: Pixabay</a:t>
            </a:r>
            <a:endParaRPr/>
          </a:p>
        </p:txBody>
      </p:sp>
      <p:sp>
        <p:nvSpPr>
          <p:cNvPr id="222" name="Google Shape;222;p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223" name="Google Shape;223;p9"/>
          <p:cNvSpPr/>
          <p:nvPr/>
        </p:nvSpPr>
        <p:spPr>
          <a:xfrm>
            <a:off x="8292353" y="1568725"/>
            <a:ext cx="3587722" cy="44742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941651"/>
                </a:solidFill>
                <a:latin typeface="Arial"/>
                <a:ea typeface="Arial"/>
                <a:cs typeface="Arial"/>
                <a:sym typeface="Arial"/>
              </a:rPr>
              <a:t>Entwickeln Sie sensible Argumente für einen Einsatz von Bag-in-Box-</a:t>
            </a:r>
            <a:br>
              <a:rPr b="1" i="0" lang="de-DE" sz="1600" u="none" cap="none" strike="noStrike">
                <a:solidFill>
                  <a:srgbClr val="941651"/>
                </a:solidFill>
                <a:latin typeface="Arial"/>
                <a:ea typeface="Arial"/>
                <a:cs typeface="Arial"/>
                <a:sym typeface="Arial"/>
              </a:rPr>
            </a:br>
            <a:r>
              <a:rPr b="1" i="0" lang="de-DE" sz="1600" u="none" cap="none" strike="noStrike">
                <a:solidFill>
                  <a:srgbClr val="941651"/>
                </a:solidFill>
                <a:latin typeface="Arial"/>
                <a:ea typeface="Arial"/>
                <a:cs typeface="Arial"/>
                <a:sym typeface="Arial"/>
              </a:rPr>
              <a:t>Verpackungen in der Weinwirtschaft:</a:t>
            </a:r>
            <a:endParaRPr b="1"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0" sz="1600" u="none" cap="none" strike="noStrike">
              <a:solidFill>
                <a:srgbClr val="94165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Wo ist die Verwendung von Bag-in-Box denkbar?</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Wer nutzt Bag-in-Box schon heute – national / international?</a:t>
            </a:r>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Welche Beratungsargumente sind zur Überzeugung denkbar für Kund*innen und Geschäftspartner*innen </a:t>
            </a:r>
            <a:endParaRPr b="0" i="0" sz="1400" u="none" cap="none" strike="noStrike">
              <a:solidFill>
                <a:srgbClr val="000000"/>
              </a:solidFill>
              <a:latin typeface="Arial"/>
              <a:ea typeface="Arial"/>
              <a:cs typeface="Arial"/>
              <a:sym typeface="Arial"/>
            </a:endParaRPr>
          </a:p>
        </p:txBody>
      </p:sp>
      <p:pic>
        <p:nvPicPr>
          <p:cNvPr id="224" name="Google Shape;224;p9"/>
          <p:cNvPicPr preferRelativeResize="0"/>
          <p:nvPr/>
        </p:nvPicPr>
        <p:blipFill rotWithShape="1">
          <a:blip r:embed="rId3">
            <a:alphaModFix/>
          </a:blip>
          <a:srcRect b="0" l="0" r="0" t="0"/>
          <a:stretch/>
        </p:blipFill>
        <p:spPr>
          <a:xfrm>
            <a:off x="309692" y="3274495"/>
            <a:ext cx="1499654" cy="2567310"/>
          </a:xfrm>
          <a:prstGeom prst="rect">
            <a:avLst/>
          </a:prstGeom>
          <a:noFill/>
          <a:ln>
            <a:noFill/>
          </a:ln>
        </p:spPr>
      </p:pic>
      <p:pic>
        <p:nvPicPr>
          <p:cNvPr id="225" name="Google Shape;225;p9"/>
          <p:cNvPicPr preferRelativeResize="0"/>
          <p:nvPr/>
        </p:nvPicPr>
        <p:blipFill rotWithShape="1">
          <a:blip r:embed="rId4">
            <a:alphaModFix/>
          </a:blip>
          <a:srcRect b="0" l="0" r="0" t="0"/>
          <a:stretch/>
        </p:blipFill>
        <p:spPr>
          <a:xfrm>
            <a:off x="5893953" y="1789295"/>
            <a:ext cx="1763955" cy="4253630"/>
          </a:xfrm>
          <a:prstGeom prst="rect">
            <a:avLst/>
          </a:prstGeom>
          <a:noFill/>
          <a:ln>
            <a:noFill/>
          </a:ln>
        </p:spPr>
      </p:pic>
      <p:sp>
        <p:nvSpPr>
          <p:cNvPr id="226" name="Google Shape;226;p9"/>
          <p:cNvSpPr/>
          <p:nvPr/>
        </p:nvSpPr>
        <p:spPr>
          <a:xfrm>
            <a:off x="1781052" y="1450046"/>
            <a:ext cx="2641541" cy="2567311"/>
          </a:xfrm>
          <a:prstGeom prst="wedgeEllipseCallout">
            <a:avLst>
              <a:gd fmla="val -20833" name="adj1"/>
              <a:gd fmla="val 62500" name="adj2"/>
            </a:avLst>
          </a:prstGeom>
          <a:solidFill>
            <a:schemeClr val="lt1"/>
          </a:solidFill>
          <a:ln cap="flat" cmpd="sng" w="25400">
            <a:solidFill>
              <a:srgbClr val="3449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2"/>
                </a:solidFill>
                <a:latin typeface="Arial"/>
                <a:ea typeface="Arial"/>
                <a:cs typeface="Arial"/>
                <a:sym typeface="Arial"/>
              </a:rPr>
              <a:t>Wein aus dem Plastikschlauch?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2"/>
                </a:solidFill>
                <a:latin typeface="Arial"/>
                <a:ea typeface="Arial"/>
                <a:cs typeface="Arial"/>
                <a:sym typeface="Arial"/>
              </a:rPr>
              <a:t>Zu einem guten Wein gehört eine Flasche, die gut und schwer in der Hand liegt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2"/>
                </a:solidFill>
                <a:latin typeface="Arial"/>
                <a:ea typeface="Arial"/>
                <a:cs typeface="Arial"/>
                <a:sym typeface="Arial"/>
              </a:rPr>
              <a:t>und der Plopp des Korkens!</a:t>
            </a:r>
            <a:endParaRPr b="0" i="0" sz="1400" u="none" cap="none" strike="noStrike">
              <a:solidFill>
                <a:srgbClr val="000000"/>
              </a:solidFill>
              <a:latin typeface="Arial"/>
              <a:ea typeface="Arial"/>
              <a:cs typeface="Arial"/>
              <a:sym typeface="Arial"/>
            </a:endParaRPr>
          </a:p>
        </p:txBody>
      </p:sp>
      <p:sp>
        <p:nvSpPr>
          <p:cNvPr id="227" name="Google Shape;227;p9"/>
          <p:cNvSpPr/>
          <p:nvPr/>
        </p:nvSpPr>
        <p:spPr>
          <a:xfrm rot="-8100000">
            <a:off x="3611148" y="3334299"/>
            <a:ext cx="2533989" cy="2533942"/>
          </a:xfrm>
          <a:prstGeom prst="wedgeEllipseCallout">
            <a:avLst>
              <a:gd fmla="val -20833" name="adj1"/>
              <a:gd fmla="val 62500" name="adj2"/>
            </a:avLst>
          </a:prstGeom>
          <a:solidFill>
            <a:schemeClr val="l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8" name="Google Shape;228;p9"/>
          <p:cNvSpPr txBox="1"/>
          <p:nvPr/>
        </p:nvSpPr>
        <p:spPr>
          <a:xfrm>
            <a:off x="3884244" y="3915975"/>
            <a:ext cx="1995029"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2"/>
                </a:solidFill>
                <a:latin typeface="Arial"/>
                <a:ea typeface="Arial"/>
                <a:cs typeface="Arial"/>
                <a:sym typeface="Arial"/>
              </a:rPr>
              <a:t>Hast du schon einmal in Schweden Wein gekauft? Da ist es ganz natürlich, dass das Klima das Füllgebinde mitbestimmt!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35" name="Google Shape;235;p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in der Weinwirtschaft:</a:t>
            </a:r>
            <a:br>
              <a:rPr lang="de-DE"/>
            </a:br>
            <a:r>
              <a:rPr lang="de-DE"/>
              <a:t>DGE-Richtwerte zum Alkoholkonsum</a:t>
            </a:r>
            <a:endParaRPr/>
          </a:p>
        </p:txBody>
      </p:sp>
      <p:sp>
        <p:nvSpPr>
          <p:cNvPr id="236" name="Google Shape;236;p1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Weintechnolog*in / Winzer*in</a:t>
            </a:r>
            <a:endParaRPr/>
          </a:p>
        </p:txBody>
      </p:sp>
      <p:sp>
        <p:nvSpPr>
          <p:cNvPr id="237" name="Google Shape;237;p1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Bildquelle: Pixabay</a:t>
            </a:r>
            <a:endParaRPr/>
          </a:p>
        </p:txBody>
      </p:sp>
      <p:sp>
        <p:nvSpPr>
          <p:cNvPr id="238" name="Google Shape;238;p1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239" name="Google Shape;239;p10"/>
          <p:cNvSpPr/>
          <p:nvPr/>
        </p:nvSpPr>
        <p:spPr>
          <a:xfrm>
            <a:off x="6760723" y="1498060"/>
            <a:ext cx="5119277" cy="448445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Sie führen eine Verkostung durch. Doch wie soll diese ablaufen, wenn sich die Gäste an die DGE-Richtlinie halten?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Denken Sie zunächst an das offensichtliche: alkoholfreie “Weine”!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1" lang="de-DE" sz="1600" u="none" cap="none" strike="noStrike">
                <a:solidFill>
                  <a:srgbClr val="941651"/>
                </a:solidFill>
                <a:latin typeface="Arial"/>
                <a:ea typeface="Arial"/>
                <a:cs typeface="Arial"/>
                <a:sym typeface="Arial"/>
              </a:rPr>
              <a:t>Die haben Sie nicht im Portfolio?</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Dann wird es höchste Zeit darüber nachzudenken… Das Trinkverhalten ändert sich. Alkoholfreies Bier hat einen Marktanteil von 10 %, Sekt von 5 % und Wein ist (noch) weit abgeschlagen bei einem Prozent.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Wichtig ist aber in erster Linie, dass Sie für das nachhaltige Thema Alkohol sensibilisiert sind. Denn als Produzenten tragen Sie eine Mitverwantwortung – speziell auch der Jugend gegenüber!</a:t>
            </a:r>
            <a:endParaRPr b="0" i="0" sz="1400" u="none" cap="none" strike="noStrike">
              <a:solidFill>
                <a:srgbClr val="000000"/>
              </a:solidFill>
              <a:latin typeface="Arial"/>
              <a:ea typeface="Arial"/>
              <a:cs typeface="Arial"/>
              <a:sym typeface="Arial"/>
            </a:endParaRPr>
          </a:p>
        </p:txBody>
      </p:sp>
      <p:pic>
        <p:nvPicPr>
          <p:cNvPr id="240" name="Google Shape;240;p10"/>
          <p:cNvPicPr preferRelativeResize="0"/>
          <p:nvPr/>
        </p:nvPicPr>
        <p:blipFill rotWithShape="1">
          <a:blip r:embed="rId3">
            <a:alphaModFix/>
          </a:blip>
          <a:srcRect b="0" l="0" r="0" t="0"/>
          <a:stretch/>
        </p:blipFill>
        <p:spPr>
          <a:xfrm>
            <a:off x="1892683" y="1686767"/>
            <a:ext cx="2897654" cy="4567730"/>
          </a:xfrm>
          <a:prstGeom prst="rect">
            <a:avLst/>
          </a:prstGeom>
          <a:noFill/>
          <a:ln>
            <a:noFill/>
          </a:ln>
        </p:spPr>
      </p:pic>
      <p:pic>
        <p:nvPicPr>
          <p:cNvPr id="241" name="Google Shape;241;p10"/>
          <p:cNvPicPr preferRelativeResize="0"/>
          <p:nvPr/>
        </p:nvPicPr>
        <p:blipFill rotWithShape="1">
          <a:blip r:embed="rId4">
            <a:alphaModFix/>
          </a:blip>
          <a:srcRect b="0" l="0" r="0" t="0"/>
          <a:stretch/>
        </p:blipFill>
        <p:spPr>
          <a:xfrm>
            <a:off x="1336055" y="2602033"/>
            <a:ext cx="316960" cy="615275"/>
          </a:xfrm>
          <a:prstGeom prst="rect">
            <a:avLst/>
          </a:prstGeom>
          <a:noFill/>
          <a:ln>
            <a:noFill/>
          </a:ln>
        </p:spPr>
      </p:pic>
      <p:sp>
        <p:nvSpPr>
          <p:cNvPr id="242" name="Google Shape;242;p10"/>
          <p:cNvSpPr txBox="1"/>
          <p:nvPr/>
        </p:nvSpPr>
        <p:spPr>
          <a:xfrm>
            <a:off x="324936" y="1873370"/>
            <a:ext cx="164005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20 g/Tag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a:t>
            </a:r>
            <a:r>
              <a:rPr b="0" i="0" lang="de-DE" sz="1400" u="none" cap="none" strike="noStrike">
                <a:solidFill>
                  <a:srgbClr val="000000"/>
                </a:solidFill>
                <a:latin typeface="Arial"/>
                <a:ea typeface="Arial"/>
                <a:cs typeface="Arial"/>
                <a:sym typeface="Arial"/>
              </a:rPr>
              <a:t> 2 Achtel Wein</a:t>
            </a:r>
            <a:endParaRPr b="0" i="0" sz="1400" u="none" cap="none" strike="noStrike">
              <a:solidFill>
                <a:srgbClr val="000000"/>
              </a:solidFill>
              <a:latin typeface="Arial"/>
              <a:ea typeface="Arial"/>
              <a:cs typeface="Arial"/>
              <a:sym typeface="Arial"/>
            </a:endParaRPr>
          </a:p>
        </p:txBody>
      </p:sp>
      <p:sp>
        <p:nvSpPr>
          <p:cNvPr id="243" name="Google Shape;243;p10"/>
          <p:cNvSpPr txBox="1"/>
          <p:nvPr/>
        </p:nvSpPr>
        <p:spPr>
          <a:xfrm>
            <a:off x="4770476" y="1873370"/>
            <a:ext cx="164005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10 g/Tag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a:t>
            </a:r>
            <a:r>
              <a:rPr b="0" i="0" lang="de-DE" sz="1400" u="none" cap="none" strike="noStrike">
                <a:solidFill>
                  <a:srgbClr val="000000"/>
                </a:solidFill>
                <a:latin typeface="Arial"/>
                <a:ea typeface="Arial"/>
                <a:cs typeface="Arial"/>
                <a:sym typeface="Arial"/>
              </a:rPr>
              <a:t> 1 Achtel Wein</a:t>
            </a:r>
            <a:endParaRPr b="0" i="0" sz="1400" u="none" cap="none" strike="noStrike">
              <a:solidFill>
                <a:srgbClr val="000000"/>
              </a:solidFill>
              <a:latin typeface="Arial"/>
              <a:ea typeface="Arial"/>
              <a:cs typeface="Arial"/>
              <a:sym typeface="Arial"/>
            </a:endParaRPr>
          </a:p>
        </p:txBody>
      </p:sp>
      <p:pic>
        <p:nvPicPr>
          <p:cNvPr id="244" name="Google Shape;244;p10"/>
          <p:cNvPicPr preferRelativeResize="0"/>
          <p:nvPr/>
        </p:nvPicPr>
        <p:blipFill rotWithShape="1">
          <a:blip r:embed="rId4">
            <a:alphaModFix/>
          </a:blip>
          <a:srcRect b="0" l="0" r="0" t="0"/>
          <a:stretch/>
        </p:blipFill>
        <p:spPr>
          <a:xfrm>
            <a:off x="1005315" y="2602033"/>
            <a:ext cx="316960" cy="615275"/>
          </a:xfrm>
          <a:prstGeom prst="rect">
            <a:avLst/>
          </a:prstGeom>
          <a:noFill/>
          <a:ln>
            <a:noFill/>
          </a:ln>
        </p:spPr>
      </p:pic>
      <p:pic>
        <p:nvPicPr>
          <p:cNvPr id="245" name="Google Shape;245;p10"/>
          <p:cNvPicPr preferRelativeResize="0"/>
          <p:nvPr/>
        </p:nvPicPr>
        <p:blipFill rotWithShape="1">
          <a:blip r:embed="rId4">
            <a:alphaModFix/>
          </a:blip>
          <a:srcRect b="0" l="0" r="0" t="0"/>
          <a:stretch/>
        </p:blipFill>
        <p:spPr>
          <a:xfrm>
            <a:off x="4828285" y="2602033"/>
            <a:ext cx="316960" cy="615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52" name="Google Shape;252;p1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r>
              <a:rPr lang="de-DE"/>
              <a:t>Nachhaltigkeit in der Weinwirtschaft:</a:t>
            </a:r>
            <a:br>
              <a:rPr lang="de-DE"/>
            </a:br>
            <a:r>
              <a:rPr lang="de-DE"/>
              <a:t>Bedeutung des Alkoholkonsums bei jungen Menschen</a:t>
            </a:r>
            <a:endParaRPr/>
          </a:p>
        </p:txBody>
      </p:sp>
      <p:sp>
        <p:nvSpPr>
          <p:cNvPr id="253" name="Google Shape;253;p1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Weintechnolog*in / Winzer*in</a:t>
            </a:r>
            <a:endParaRPr/>
          </a:p>
        </p:txBody>
      </p:sp>
      <p:sp>
        <p:nvSpPr>
          <p:cNvPr id="254" name="Google Shape;254;p1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Bildquelle: Pixabay</a:t>
            </a:r>
            <a:endParaRPr/>
          </a:p>
        </p:txBody>
      </p:sp>
      <p:sp>
        <p:nvSpPr>
          <p:cNvPr id="255" name="Google Shape;255;p1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256" name="Google Shape;256;p11"/>
          <p:cNvSpPr/>
          <p:nvPr/>
        </p:nvSpPr>
        <p:spPr>
          <a:xfrm>
            <a:off x="8035047" y="1498060"/>
            <a:ext cx="3844953" cy="448445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941651"/>
                </a:solidFill>
                <a:latin typeface="Arial"/>
                <a:ea typeface="Arial"/>
                <a:cs typeface="Arial"/>
                <a:sym typeface="Arial"/>
              </a:rPr>
              <a:t>Erstellen Sie in Kleingruppen:</a:t>
            </a:r>
            <a:br>
              <a:rPr b="0" i="0" lang="de-DE" sz="1600" u="none" cap="none" strike="noStrike">
                <a:solidFill>
                  <a:srgbClr val="941651"/>
                </a:solidFill>
                <a:latin typeface="Arial"/>
                <a:ea typeface="Arial"/>
                <a:cs typeface="Arial"/>
                <a:sym typeface="Arial"/>
              </a:rPr>
            </a:br>
            <a:endParaRPr b="0" i="0" sz="1600" u="none" cap="none" strike="noStrike">
              <a:solidFill>
                <a:srgbClr val="94165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einen Fragenkatalog mit 15 Fragen. Beginnen Sie mit der Recherche von Wissenswertem rund um das Thema Alkohol. Geben Sie zu jeder Frage drei Antwortmöglichkeiten.</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0" sz="1600" u="none" cap="none" strike="noStrike">
              <a:solidFill>
                <a:srgbClr val="94165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15 Aussagen zum eigenen Umgang und dem Umgang Ihres Umfelds (Familie, Freunde, Verein, Peer Group) mit Alkohol. Formulieren Sie die Fragen so, dass als Antwortmöglichkeiten ja oder nein passen.</a:t>
            </a:r>
            <a:endParaRPr b="0" i="0" sz="1400" u="none" cap="none" strike="noStrike">
              <a:solidFill>
                <a:srgbClr val="000000"/>
              </a:solidFill>
              <a:latin typeface="Arial"/>
              <a:ea typeface="Arial"/>
              <a:cs typeface="Arial"/>
              <a:sym typeface="Arial"/>
            </a:endParaRPr>
          </a:p>
        </p:txBody>
      </p:sp>
      <p:sp>
        <p:nvSpPr>
          <p:cNvPr id="257" name="Google Shape;257;p11"/>
          <p:cNvSpPr txBox="1"/>
          <p:nvPr/>
        </p:nvSpPr>
        <p:spPr>
          <a:xfrm>
            <a:off x="2278905" y="1482396"/>
            <a:ext cx="2136000" cy="4402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Beispielfragen </a:t>
            </a:r>
            <a:br>
              <a:rPr b="1" i="0" lang="de-DE" sz="1400" u="none" cap="none" strike="noStrike">
                <a:solidFill>
                  <a:srgbClr val="000000"/>
                </a:solidFill>
                <a:latin typeface="Arial"/>
                <a:ea typeface="Arial"/>
                <a:cs typeface="Arial"/>
                <a:sym typeface="Arial"/>
              </a:rPr>
            </a:br>
            <a:r>
              <a:rPr b="1" i="0" lang="de-DE" sz="1400" u="none" cap="none" strike="noStrike">
                <a:solidFill>
                  <a:srgbClr val="000000"/>
                </a:solidFill>
                <a:latin typeface="Arial"/>
                <a:ea typeface="Arial"/>
                <a:cs typeface="Arial"/>
                <a:sym typeface="Arial"/>
              </a:rPr>
              <a:t>Wissenswertes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Was ist binge drinking?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Wie viele Stücke Würfelzucker enthält ein durchschnittlicher Alkopop?</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Für welche Krebsart wird erhöhter Alkoholkonsum besonders oft verantwortlich gemacht?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Wie oft ist Alkohol im Spiel, wenn Menschen aggressiv aus der Rolle fallen?</a:t>
            </a:r>
            <a:endParaRPr b="0" i="0" sz="1400" u="none" cap="none" strike="noStrike">
              <a:solidFill>
                <a:srgbClr val="000000"/>
              </a:solidFill>
              <a:latin typeface="Arial"/>
              <a:ea typeface="Arial"/>
              <a:cs typeface="Arial"/>
              <a:sym typeface="Arial"/>
            </a:endParaRPr>
          </a:p>
        </p:txBody>
      </p:sp>
      <p:pic>
        <p:nvPicPr>
          <p:cNvPr id="258" name="Google Shape;258;p11"/>
          <p:cNvPicPr preferRelativeResize="0"/>
          <p:nvPr/>
        </p:nvPicPr>
        <p:blipFill rotWithShape="1">
          <a:blip r:embed="rId3">
            <a:alphaModFix/>
          </a:blip>
          <a:srcRect b="0" l="0" r="0" t="0"/>
          <a:stretch/>
        </p:blipFill>
        <p:spPr>
          <a:xfrm>
            <a:off x="6669273" y="2686432"/>
            <a:ext cx="1585166" cy="3170333"/>
          </a:xfrm>
          <a:prstGeom prst="rect">
            <a:avLst/>
          </a:prstGeom>
          <a:noFill/>
          <a:ln>
            <a:noFill/>
          </a:ln>
        </p:spPr>
      </p:pic>
      <p:pic>
        <p:nvPicPr>
          <p:cNvPr id="259" name="Google Shape;259;p11"/>
          <p:cNvPicPr preferRelativeResize="0"/>
          <p:nvPr/>
        </p:nvPicPr>
        <p:blipFill rotWithShape="1">
          <a:blip r:embed="rId4">
            <a:alphaModFix/>
          </a:blip>
          <a:srcRect b="0" l="0" r="0" t="0"/>
          <a:stretch/>
        </p:blipFill>
        <p:spPr>
          <a:xfrm>
            <a:off x="133121" y="2674718"/>
            <a:ext cx="2281486" cy="3570051"/>
          </a:xfrm>
          <a:prstGeom prst="rect">
            <a:avLst/>
          </a:prstGeom>
          <a:noFill/>
          <a:ln>
            <a:noFill/>
          </a:ln>
        </p:spPr>
      </p:pic>
      <p:sp>
        <p:nvSpPr>
          <p:cNvPr id="260" name="Google Shape;260;p11"/>
          <p:cNvSpPr txBox="1"/>
          <p:nvPr/>
        </p:nvSpPr>
        <p:spPr>
          <a:xfrm>
            <a:off x="4928096" y="1482396"/>
            <a:ext cx="1897058" cy="44012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Beispielaussagen  </a:t>
            </a:r>
            <a:br>
              <a:rPr b="1" i="0" lang="de-DE" sz="1400" u="none" cap="none" strike="noStrike">
                <a:solidFill>
                  <a:srgbClr val="000000"/>
                </a:solidFill>
                <a:latin typeface="Arial"/>
                <a:ea typeface="Arial"/>
                <a:cs typeface="Arial"/>
                <a:sym typeface="Arial"/>
              </a:rPr>
            </a:br>
            <a:r>
              <a:rPr b="1" i="0" lang="de-DE" sz="1400" u="none" cap="none" strike="noStrike">
                <a:solidFill>
                  <a:srgbClr val="000000"/>
                </a:solidFill>
                <a:latin typeface="Arial"/>
                <a:ea typeface="Arial"/>
                <a:cs typeface="Arial"/>
                <a:sym typeface="Arial"/>
              </a:rPr>
              <a:t>Selbstcheck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Ich trinke Alkohol, auch wenn ich alleine bin.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In meiner Peer Group wird oft und viel Alkohol getrunken.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Alkohol macht mich selbstbewusster und kontaktfreudiger.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Ich hatte mindestens einmal einen Filmriss nach dem Trinken.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67" name="Google Shape;267;p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Nachhaltigkeit in der Weinwirtschaft:</a:t>
            </a:r>
            <a:br>
              <a:rPr lang="de-DE"/>
            </a:br>
            <a:r>
              <a:rPr lang="de-DE"/>
              <a:t>Verschiedene Promillerechner</a:t>
            </a:r>
            <a:endParaRPr/>
          </a:p>
        </p:txBody>
      </p:sp>
      <p:sp>
        <p:nvSpPr>
          <p:cNvPr id="268" name="Google Shape;268;p2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Weintechnolog*in / Winzer*in</a:t>
            </a:r>
            <a:endParaRPr/>
          </a:p>
        </p:txBody>
      </p:sp>
      <p:sp>
        <p:nvSpPr>
          <p:cNvPr id="269" name="Google Shape;269;p22"/>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BZgA</a:t>
            </a:r>
            <a:endParaRPr/>
          </a:p>
        </p:txBody>
      </p:sp>
      <p:sp>
        <p:nvSpPr>
          <p:cNvPr id="270" name="Google Shape;270;p22"/>
          <p:cNvSpPr txBox="1"/>
          <p:nvPr>
            <p:ph idx="11" type="ftr"/>
          </p:nvPr>
        </p:nvSpPr>
        <p:spPr>
          <a:xfrm>
            <a:off x="708400" y="6254500"/>
            <a:ext cx="26424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Dirk Klaiber</a:t>
            </a:r>
            <a:r>
              <a:rPr lang="de-DE">
                <a:latin typeface="Arial"/>
                <a:ea typeface="Arial"/>
                <a:cs typeface="Arial"/>
                <a:sym typeface="Arial"/>
              </a:rPr>
              <a:t>, Gamze Coecen</a:t>
            </a:r>
            <a:r>
              <a:rPr lang="de-DE"/>
              <a:t> / KBU</a:t>
            </a:r>
            <a:br>
              <a:rPr lang="de-DE"/>
            </a:br>
            <a:r>
              <a:rPr lang="de-DE"/>
              <a:t>Projektagentur BBNE</a:t>
            </a:r>
            <a:endParaRPr/>
          </a:p>
        </p:txBody>
      </p:sp>
      <p:sp>
        <p:nvSpPr>
          <p:cNvPr id="271" name="Google Shape;271;p22"/>
          <p:cNvSpPr/>
          <p:nvPr/>
        </p:nvSpPr>
        <p:spPr>
          <a:xfrm>
            <a:off x="7585166" y="1541335"/>
            <a:ext cx="4294834" cy="446599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000000"/>
              </a:buClr>
              <a:buSzPts val="2160"/>
              <a:buFont typeface="Arial"/>
              <a:buAutoNum type="arabicPeriod"/>
            </a:pPr>
            <a:r>
              <a:rPr b="0" i="0" lang="de-DE" sz="2400" u="none" cap="none" strike="noStrike">
                <a:solidFill>
                  <a:srgbClr val="941651"/>
                </a:solidFill>
                <a:latin typeface="Arial"/>
                <a:ea typeface="Arial"/>
                <a:cs typeface="Arial"/>
                <a:sym typeface="Arial"/>
              </a:rPr>
              <a:t>Setzen Sie sich mit Promillerechnern auseinander. </a:t>
            </a:r>
            <a:endParaRPr/>
          </a:p>
          <a:p>
            <a:pPr indent="-171450" lvl="0" marL="171450" marR="0" rtl="0" algn="l">
              <a:lnSpc>
                <a:spcPct val="100000"/>
              </a:lnSpc>
              <a:spcBef>
                <a:spcPts val="0"/>
              </a:spcBef>
              <a:spcAft>
                <a:spcPts val="0"/>
              </a:spcAft>
              <a:buClr>
                <a:srgbClr val="000000"/>
              </a:buClr>
              <a:buSzPts val="2160"/>
              <a:buFont typeface="Arial"/>
              <a:buAutoNum type="arabicPeriod"/>
            </a:pPr>
            <a:r>
              <a:rPr b="0" i="0" lang="de-DE" sz="2400" u="none" cap="none" strike="noStrike">
                <a:solidFill>
                  <a:srgbClr val="941651"/>
                </a:solidFill>
                <a:latin typeface="Arial"/>
                <a:ea typeface="Arial"/>
                <a:cs typeface="Arial"/>
                <a:sym typeface="Arial"/>
              </a:rPr>
              <a:t>Spielen Sie verschiedene Szenarien durch. </a:t>
            </a:r>
            <a:endParaRPr b="0" i="0" sz="2400" u="none" cap="none" strike="noStrike">
              <a:solidFill>
                <a:srgbClr val="94165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2160"/>
              <a:buFont typeface="Arial"/>
              <a:buAutoNum type="arabicPeriod"/>
            </a:pPr>
            <a:r>
              <a:rPr b="0" i="0" lang="de-DE" sz="2400" u="none" cap="none" strike="noStrike">
                <a:solidFill>
                  <a:srgbClr val="941651"/>
                </a:solidFill>
                <a:latin typeface="Arial"/>
                <a:ea typeface="Arial"/>
                <a:cs typeface="Arial"/>
                <a:sym typeface="Arial"/>
              </a:rPr>
              <a:t>Stellen Sie Ihrer Klasse verschiedene Promillerechner und ihre Funktionen vor.</a:t>
            </a:r>
            <a:endParaRPr b="0" i="0" sz="2000" u="none" cap="none" strike="noStrike">
              <a:solidFill>
                <a:srgbClr val="000000"/>
              </a:solidFill>
              <a:latin typeface="Arial"/>
              <a:ea typeface="Arial"/>
              <a:cs typeface="Arial"/>
              <a:sym typeface="Arial"/>
            </a:endParaRPr>
          </a:p>
        </p:txBody>
      </p:sp>
      <p:pic>
        <p:nvPicPr>
          <p:cNvPr id="272" name="Google Shape;272;p22"/>
          <p:cNvPicPr preferRelativeResize="0"/>
          <p:nvPr/>
        </p:nvPicPr>
        <p:blipFill rotWithShape="1">
          <a:blip r:embed="rId3">
            <a:alphaModFix/>
          </a:blip>
          <a:srcRect b="0" l="0" r="0" t="0"/>
          <a:stretch/>
        </p:blipFill>
        <p:spPr>
          <a:xfrm>
            <a:off x="447550" y="1486188"/>
            <a:ext cx="3136660" cy="4465990"/>
          </a:xfrm>
          <a:prstGeom prst="rect">
            <a:avLst/>
          </a:prstGeom>
          <a:noFill/>
          <a:ln>
            <a:noFill/>
          </a:ln>
        </p:spPr>
      </p:pic>
      <p:pic>
        <p:nvPicPr>
          <p:cNvPr id="273" name="Google Shape;273;p22"/>
          <p:cNvPicPr preferRelativeResize="0"/>
          <p:nvPr/>
        </p:nvPicPr>
        <p:blipFill rotWithShape="1">
          <a:blip r:embed="rId4">
            <a:alphaModFix/>
          </a:blip>
          <a:srcRect b="0" l="0" r="0" t="0"/>
          <a:stretch/>
        </p:blipFill>
        <p:spPr>
          <a:xfrm>
            <a:off x="757566" y="3774330"/>
            <a:ext cx="165370" cy="321013"/>
          </a:xfrm>
          <a:prstGeom prst="rect">
            <a:avLst/>
          </a:prstGeom>
          <a:noFill/>
          <a:ln>
            <a:noFill/>
          </a:ln>
        </p:spPr>
      </p:pic>
      <p:pic>
        <p:nvPicPr>
          <p:cNvPr id="274" name="Google Shape;274;p22"/>
          <p:cNvPicPr preferRelativeResize="0"/>
          <p:nvPr/>
        </p:nvPicPr>
        <p:blipFill rotWithShape="1">
          <a:blip r:embed="rId4">
            <a:alphaModFix/>
          </a:blip>
          <a:srcRect b="0" l="0" r="0" t="0"/>
          <a:stretch/>
        </p:blipFill>
        <p:spPr>
          <a:xfrm>
            <a:off x="1408791" y="3774330"/>
            <a:ext cx="165370" cy="321013"/>
          </a:xfrm>
          <a:prstGeom prst="rect">
            <a:avLst/>
          </a:prstGeom>
          <a:noFill/>
          <a:ln>
            <a:noFill/>
          </a:ln>
        </p:spPr>
      </p:pic>
      <p:pic>
        <p:nvPicPr>
          <p:cNvPr id="275" name="Google Shape;275;p22"/>
          <p:cNvPicPr preferRelativeResize="0"/>
          <p:nvPr/>
        </p:nvPicPr>
        <p:blipFill rotWithShape="1">
          <a:blip r:embed="rId4">
            <a:alphaModFix/>
          </a:blip>
          <a:srcRect b="0" l="0" r="0" t="0"/>
          <a:stretch/>
        </p:blipFill>
        <p:spPr>
          <a:xfrm>
            <a:off x="1554706" y="3774330"/>
            <a:ext cx="165370" cy="321013"/>
          </a:xfrm>
          <a:prstGeom prst="rect">
            <a:avLst/>
          </a:prstGeom>
          <a:noFill/>
          <a:ln>
            <a:noFill/>
          </a:ln>
        </p:spPr>
      </p:pic>
      <p:pic>
        <p:nvPicPr>
          <p:cNvPr id="276" name="Google Shape;276;p22"/>
          <p:cNvPicPr preferRelativeResize="0"/>
          <p:nvPr/>
        </p:nvPicPr>
        <p:blipFill rotWithShape="1">
          <a:blip r:embed="rId4">
            <a:alphaModFix/>
          </a:blip>
          <a:srcRect b="0" l="0" r="0" t="0"/>
          <a:stretch/>
        </p:blipFill>
        <p:spPr>
          <a:xfrm>
            <a:off x="2070271" y="3774330"/>
            <a:ext cx="165370" cy="321013"/>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2216186" y="3774330"/>
            <a:ext cx="165370" cy="321013"/>
          </a:xfrm>
          <a:prstGeom prst="rect">
            <a:avLst/>
          </a:prstGeom>
          <a:noFill/>
          <a:ln>
            <a:noFill/>
          </a:ln>
        </p:spPr>
      </p:pic>
      <p:pic>
        <p:nvPicPr>
          <p:cNvPr id="278" name="Google Shape;278;p22"/>
          <p:cNvPicPr preferRelativeResize="0"/>
          <p:nvPr/>
        </p:nvPicPr>
        <p:blipFill rotWithShape="1">
          <a:blip r:embed="rId4">
            <a:alphaModFix/>
          </a:blip>
          <a:srcRect b="0" l="0" r="0" t="0"/>
          <a:stretch/>
        </p:blipFill>
        <p:spPr>
          <a:xfrm>
            <a:off x="2371828" y="3774330"/>
            <a:ext cx="165370" cy="321013"/>
          </a:xfrm>
          <a:prstGeom prst="rect">
            <a:avLst/>
          </a:prstGeom>
          <a:noFill/>
          <a:ln>
            <a:noFill/>
          </a:ln>
        </p:spPr>
      </p:pic>
      <p:pic>
        <p:nvPicPr>
          <p:cNvPr id="279" name="Google Shape;279;p22"/>
          <p:cNvPicPr preferRelativeResize="0"/>
          <p:nvPr/>
        </p:nvPicPr>
        <p:blipFill rotWithShape="1">
          <a:blip r:embed="rId5">
            <a:alphaModFix/>
          </a:blip>
          <a:srcRect b="0" l="0" r="0" t="0"/>
          <a:stretch/>
        </p:blipFill>
        <p:spPr>
          <a:xfrm>
            <a:off x="757566" y="4234434"/>
            <a:ext cx="94395" cy="321013"/>
          </a:xfrm>
          <a:prstGeom prst="rect">
            <a:avLst/>
          </a:prstGeom>
          <a:noFill/>
          <a:ln>
            <a:noFill/>
          </a:ln>
        </p:spPr>
      </p:pic>
      <p:pic>
        <p:nvPicPr>
          <p:cNvPr id="280" name="Google Shape;280;p22"/>
          <p:cNvPicPr preferRelativeResize="0"/>
          <p:nvPr/>
        </p:nvPicPr>
        <p:blipFill rotWithShape="1">
          <a:blip r:embed="rId5">
            <a:alphaModFix/>
          </a:blip>
          <a:srcRect b="0" l="0" r="0" t="0"/>
          <a:stretch/>
        </p:blipFill>
        <p:spPr>
          <a:xfrm>
            <a:off x="1419047" y="4234434"/>
            <a:ext cx="94395" cy="321013"/>
          </a:xfrm>
          <a:prstGeom prst="rect">
            <a:avLst/>
          </a:prstGeom>
          <a:noFill/>
          <a:ln>
            <a:noFill/>
          </a:ln>
        </p:spPr>
      </p:pic>
      <p:pic>
        <p:nvPicPr>
          <p:cNvPr id="281" name="Google Shape;281;p22"/>
          <p:cNvPicPr preferRelativeResize="0"/>
          <p:nvPr/>
        </p:nvPicPr>
        <p:blipFill rotWithShape="1">
          <a:blip r:embed="rId5">
            <a:alphaModFix/>
          </a:blip>
          <a:srcRect b="0" l="0" r="0" t="0"/>
          <a:stretch/>
        </p:blipFill>
        <p:spPr>
          <a:xfrm>
            <a:off x="1535779" y="4234434"/>
            <a:ext cx="94395" cy="321013"/>
          </a:xfrm>
          <a:prstGeom prst="rect">
            <a:avLst/>
          </a:prstGeom>
          <a:noFill/>
          <a:ln>
            <a:noFill/>
          </a:ln>
        </p:spPr>
      </p:pic>
      <p:pic>
        <p:nvPicPr>
          <p:cNvPr id="282" name="Google Shape;282;p22"/>
          <p:cNvPicPr preferRelativeResize="0"/>
          <p:nvPr/>
        </p:nvPicPr>
        <p:blipFill rotWithShape="1">
          <a:blip r:embed="rId5">
            <a:alphaModFix/>
          </a:blip>
          <a:srcRect b="0" l="0" r="0" t="0"/>
          <a:stretch/>
        </p:blipFill>
        <p:spPr>
          <a:xfrm>
            <a:off x="2314902" y="4234434"/>
            <a:ext cx="94395" cy="321013"/>
          </a:xfrm>
          <a:prstGeom prst="rect">
            <a:avLst/>
          </a:prstGeom>
          <a:noFill/>
          <a:ln>
            <a:noFill/>
          </a:ln>
        </p:spPr>
      </p:pic>
      <p:pic>
        <p:nvPicPr>
          <p:cNvPr id="283" name="Google Shape;283;p22"/>
          <p:cNvPicPr preferRelativeResize="0"/>
          <p:nvPr/>
        </p:nvPicPr>
        <p:blipFill rotWithShape="1">
          <a:blip r:embed="rId5">
            <a:alphaModFix/>
          </a:blip>
          <a:srcRect b="0" l="0" r="0" t="0"/>
          <a:stretch/>
        </p:blipFill>
        <p:spPr>
          <a:xfrm>
            <a:off x="2080529" y="4234434"/>
            <a:ext cx="94395" cy="321013"/>
          </a:xfrm>
          <a:prstGeom prst="rect">
            <a:avLst/>
          </a:prstGeom>
          <a:noFill/>
          <a:ln>
            <a:noFill/>
          </a:ln>
        </p:spPr>
      </p:pic>
      <p:pic>
        <p:nvPicPr>
          <p:cNvPr id="284" name="Google Shape;284;p22"/>
          <p:cNvPicPr preferRelativeResize="0"/>
          <p:nvPr/>
        </p:nvPicPr>
        <p:blipFill rotWithShape="1">
          <a:blip r:embed="rId5">
            <a:alphaModFix/>
          </a:blip>
          <a:srcRect b="0" l="0" r="0" t="0"/>
          <a:stretch/>
        </p:blipFill>
        <p:spPr>
          <a:xfrm>
            <a:off x="2197260" y="4234434"/>
            <a:ext cx="94395" cy="321013"/>
          </a:xfrm>
          <a:prstGeom prst="rect">
            <a:avLst/>
          </a:prstGeom>
          <a:noFill/>
          <a:ln>
            <a:noFill/>
          </a:ln>
        </p:spPr>
      </p:pic>
      <p:pic>
        <p:nvPicPr>
          <p:cNvPr id="285" name="Google Shape;285;p22"/>
          <p:cNvPicPr preferRelativeResize="0"/>
          <p:nvPr/>
        </p:nvPicPr>
        <p:blipFill rotWithShape="1">
          <a:blip r:embed="rId5">
            <a:alphaModFix/>
          </a:blip>
          <a:srcRect b="0" l="0" r="0" t="0"/>
          <a:stretch/>
        </p:blipFill>
        <p:spPr>
          <a:xfrm>
            <a:off x="757566" y="4730545"/>
            <a:ext cx="94395" cy="321013"/>
          </a:xfrm>
          <a:prstGeom prst="rect">
            <a:avLst/>
          </a:prstGeom>
          <a:noFill/>
          <a:ln>
            <a:noFill/>
          </a:ln>
        </p:spPr>
      </p:pic>
      <p:pic>
        <p:nvPicPr>
          <p:cNvPr id="286" name="Google Shape;286;p22"/>
          <p:cNvPicPr preferRelativeResize="0"/>
          <p:nvPr/>
        </p:nvPicPr>
        <p:blipFill rotWithShape="1">
          <a:blip r:embed="rId4">
            <a:alphaModFix/>
          </a:blip>
          <a:srcRect b="0" l="0" r="0" t="0"/>
          <a:stretch/>
        </p:blipFill>
        <p:spPr>
          <a:xfrm>
            <a:off x="864570" y="4727641"/>
            <a:ext cx="165370" cy="321013"/>
          </a:xfrm>
          <a:prstGeom prst="rect">
            <a:avLst/>
          </a:prstGeom>
          <a:noFill/>
          <a:ln>
            <a:noFill/>
          </a:ln>
        </p:spPr>
      </p:pic>
      <p:pic>
        <p:nvPicPr>
          <p:cNvPr id="287" name="Google Shape;287;p22"/>
          <p:cNvPicPr preferRelativeResize="0"/>
          <p:nvPr/>
        </p:nvPicPr>
        <p:blipFill rotWithShape="1">
          <a:blip r:embed="rId5">
            <a:alphaModFix/>
          </a:blip>
          <a:srcRect b="0" l="0" r="0" t="0"/>
          <a:stretch/>
        </p:blipFill>
        <p:spPr>
          <a:xfrm>
            <a:off x="1419047" y="4730545"/>
            <a:ext cx="94395" cy="321013"/>
          </a:xfrm>
          <a:prstGeom prst="rect">
            <a:avLst/>
          </a:prstGeom>
          <a:noFill/>
          <a:ln>
            <a:noFill/>
          </a:ln>
        </p:spPr>
      </p:pic>
      <p:pic>
        <p:nvPicPr>
          <p:cNvPr id="288" name="Google Shape;288;p22"/>
          <p:cNvPicPr preferRelativeResize="0"/>
          <p:nvPr/>
        </p:nvPicPr>
        <p:blipFill rotWithShape="1">
          <a:blip r:embed="rId4">
            <a:alphaModFix/>
          </a:blip>
          <a:srcRect b="0" l="0" r="0" t="0"/>
          <a:stretch/>
        </p:blipFill>
        <p:spPr>
          <a:xfrm>
            <a:off x="1526051" y="4727641"/>
            <a:ext cx="165370" cy="321013"/>
          </a:xfrm>
          <a:prstGeom prst="rect">
            <a:avLst/>
          </a:prstGeom>
          <a:noFill/>
          <a:ln>
            <a:noFill/>
          </a:ln>
        </p:spPr>
      </p:pic>
      <p:pic>
        <p:nvPicPr>
          <p:cNvPr id="289" name="Google Shape;289;p22"/>
          <p:cNvPicPr preferRelativeResize="0"/>
          <p:nvPr/>
        </p:nvPicPr>
        <p:blipFill rotWithShape="1">
          <a:blip r:embed="rId4">
            <a:alphaModFix/>
          </a:blip>
          <a:srcRect b="0" l="0" r="0" t="0"/>
          <a:stretch/>
        </p:blipFill>
        <p:spPr>
          <a:xfrm>
            <a:off x="1661711" y="4727641"/>
            <a:ext cx="165370" cy="321013"/>
          </a:xfrm>
          <a:prstGeom prst="rect">
            <a:avLst/>
          </a:prstGeom>
          <a:noFill/>
          <a:ln>
            <a:noFill/>
          </a:ln>
        </p:spPr>
      </p:pic>
      <p:pic>
        <p:nvPicPr>
          <p:cNvPr id="290" name="Google Shape;290;p22"/>
          <p:cNvPicPr preferRelativeResize="0"/>
          <p:nvPr/>
        </p:nvPicPr>
        <p:blipFill rotWithShape="1">
          <a:blip r:embed="rId5">
            <a:alphaModFix/>
          </a:blip>
          <a:srcRect b="0" l="0" r="0" t="0"/>
          <a:stretch/>
        </p:blipFill>
        <p:spPr>
          <a:xfrm>
            <a:off x="2080529" y="4730545"/>
            <a:ext cx="94395" cy="321013"/>
          </a:xfrm>
          <a:prstGeom prst="rect">
            <a:avLst/>
          </a:prstGeom>
          <a:noFill/>
          <a:ln>
            <a:noFill/>
          </a:ln>
        </p:spPr>
      </p:pic>
      <p:pic>
        <p:nvPicPr>
          <p:cNvPr id="291" name="Google Shape;291;p22"/>
          <p:cNvPicPr preferRelativeResize="0"/>
          <p:nvPr/>
        </p:nvPicPr>
        <p:blipFill rotWithShape="1">
          <a:blip r:embed="rId5">
            <a:alphaModFix/>
          </a:blip>
          <a:srcRect b="0" l="0" r="0" t="0"/>
          <a:stretch/>
        </p:blipFill>
        <p:spPr>
          <a:xfrm>
            <a:off x="2197260" y="4730545"/>
            <a:ext cx="94395" cy="321013"/>
          </a:xfrm>
          <a:prstGeom prst="rect">
            <a:avLst/>
          </a:prstGeom>
          <a:noFill/>
          <a:ln>
            <a:noFill/>
          </a:ln>
        </p:spPr>
      </p:pic>
      <p:pic>
        <p:nvPicPr>
          <p:cNvPr id="292" name="Google Shape;292;p22"/>
          <p:cNvPicPr preferRelativeResize="0"/>
          <p:nvPr/>
        </p:nvPicPr>
        <p:blipFill rotWithShape="1">
          <a:blip r:embed="rId4">
            <a:alphaModFix/>
          </a:blip>
          <a:srcRect b="0" l="0" r="0" t="0"/>
          <a:stretch/>
        </p:blipFill>
        <p:spPr>
          <a:xfrm>
            <a:off x="2332916" y="4727640"/>
            <a:ext cx="165370" cy="321013"/>
          </a:xfrm>
          <a:prstGeom prst="rect">
            <a:avLst/>
          </a:prstGeom>
          <a:noFill/>
          <a:ln>
            <a:noFill/>
          </a:ln>
        </p:spPr>
      </p:pic>
      <p:sp>
        <p:nvSpPr>
          <p:cNvPr id="293" name="Google Shape;293;p22"/>
          <p:cNvSpPr txBox="1"/>
          <p:nvPr/>
        </p:nvSpPr>
        <p:spPr>
          <a:xfrm>
            <a:off x="708400" y="2217910"/>
            <a:ext cx="285701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FF2F92"/>
                </a:solidFill>
                <a:latin typeface="Arial"/>
                <a:ea typeface="Arial"/>
                <a:cs typeface="Arial"/>
                <a:sym typeface="Arial"/>
              </a:rPr>
              <a:t>Promillerechner</a:t>
            </a:r>
            <a:endParaRPr b="0" i="0" sz="1400" u="none" cap="none" strike="noStrike">
              <a:solidFill>
                <a:srgbClr val="000000"/>
              </a:solidFill>
              <a:latin typeface="Arial"/>
              <a:ea typeface="Arial"/>
              <a:cs typeface="Arial"/>
              <a:sym typeface="Arial"/>
            </a:endParaRPr>
          </a:p>
        </p:txBody>
      </p:sp>
      <p:sp>
        <p:nvSpPr>
          <p:cNvPr id="294" name="Google Shape;294;p22"/>
          <p:cNvSpPr txBox="1"/>
          <p:nvPr/>
        </p:nvSpPr>
        <p:spPr>
          <a:xfrm>
            <a:off x="3772610" y="2640912"/>
            <a:ext cx="3521413" cy="2308284"/>
          </a:xfrm>
          <a:prstGeom prst="rect">
            <a:avLst/>
          </a:prstGeom>
          <a:solidFill>
            <a:srgbClr val="FFD57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800" u="none" cap="none" strike="noStrike">
                <a:solidFill>
                  <a:srgbClr val="000000"/>
                </a:solidFill>
                <a:latin typeface="Arial"/>
                <a:ea typeface="Arial"/>
                <a:cs typeface="Arial"/>
                <a:sym typeface="Arial"/>
              </a:rPr>
              <a:t>Nutzen Sie beispielsweise diese Online-Rechner: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800" u="sng" cap="none" strike="noStrike">
                <a:solidFill>
                  <a:srgbClr val="000000"/>
                </a:solidFill>
                <a:latin typeface="Arial"/>
                <a:ea typeface="Arial"/>
                <a:cs typeface="Arial"/>
                <a:sym typeface="Arial"/>
                <a:hlinkClick r:id="rId6">
                  <a:extLst>
                    <a:ext uri="{A12FA001-AC4F-418D-AE19-62706E023703}">
                      <ahyp:hlinkClr val="tx"/>
                    </a:ext>
                  </a:extLst>
                </a:hlinkClick>
              </a:rPr>
              <a:t>Kenn dein Limit – Bundeszentrale für gesundheitliche Aufklärung</a:t>
            </a:r>
            <a:endParaRPr b="0" i="0" sz="18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de-DE" sz="1800" u="sng" cap="none" strike="noStrike">
                <a:solidFill>
                  <a:srgbClr val="000000"/>
                </a:solidFill>
                <a:latin typeface="Arial"/>
                <a:ea typeface="Arial"/>
                <a:cs typeface="Arial"/>
                <a:sym typeface="Arial"/>
                <a:hlinkClick r:id="rId7">
                  <a:extLst>
                    <a:ext uri="{A12FA001-AC4F-418D-AE19-62706E023703}">
                      <ahyp:hlinkClr val="tx"/>
                    </a:ext>
                  </a:extLst>
                </a:hlinkClick>
              </a:rPr>
              <a:t>beratung.help</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01" name="Google Shape;301;p23"/>
          <p:cNvSpPr txBox="1"/>
          <p:nvPr>
            <p:ph type="title"/>
          </p:nvPr>
        </p:nvSpPr>
        <p:spPr>
          <a:xfrm>
            <a:off x="360000" y="180000"/>
            <a:ext cx="8784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in der Weinwirtschaft:</a:t>
            </a:r>
            <a:br>
              <a:rPr lang="de-DE"/>
            </a:br>
            <a:r>
              <a:rPr lang="de-DE"/>
              <a:t>Was tun bei Verdacht auf Alkoholvergiftung?</a:t>
            </a:r>
            <a:endParaRPr/>
          </a:p>
        </p:txBody>
      </p:sp>
      <p:sp>
        <p:nvSpPr>
          <p:cNvPr id="302" name="Google Shape;302;p2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Weintechnolog*in / Winzer*in</a:t>
            </a:r>
            <a:endParaRPr/>
          </a:p>
        </p:txBody>
      </p:sp>
      <p:sp>
        <p:nvSpPr>
          <p:cNvPr id="303" name="Google Shape;303;p2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BZgA</a:t>
            </a:r>
            <a:endParaRPr/>
          </a:p>
        </p:txBody>
      </p:sp>
      <p:sp>
        <p:nvSpPr>
          <p:cNvPr id="304" name="Google Shape;304;p23"/>
          <p:cNvSpPr txBox="1"/>
          <p:nvPr>
            <p:ph idx="11" type="ftr"/>
          </p:nvPr>
        </p:nvSpPr>
        <p:spPr>
          <a:xfrm>
            <a:off x="708400" y="6254500"/>
            <a:ext cx="26937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Dirk Klaiber</a:t>
            </a:r>
            <a:r>
              <a:rPr lang="de-DE">
                <a:latin typeface="Arial"/>
                <a:ea typeface="Arial"/>
                <a:cs typeface="Arial"/>
                <a:sym typeface="Arial"/>
              </a:rPr>
              <a:t>, Gamze Coecen</a:t>
            </a:r>
            <a:r>
              <a:rPr lang="de-DE"/>
              <a:t> / KBU</a:t>
            </a:r>
            <a:br>
              <a:rPr lang="de-DE"/>
            </a:br>
            <a:r>
              <a:rPr lang="de-DE"/>
              <a:t>Projektagentur BBNE</a:t>
            </a:r>
            <a:endParaRPr/>
          </a:p>
        </p:txBody>
      </p:sp>
      <p:sp>
        <p:nvSpPr>
          <p:cNvPr id="305" name="Google Shape;305;p23"/>
          <p:cNvSpPr/>
          <p:nvPr/>
        </p:nvSpPr>
        <p:spPr>
          <a:xfrm>
            <a:off x="9805481" y="1566153"/>
            <a:ext cx="2080465" cy="440663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000000"/>
              </a:buClr>
              <a:buSzPts val="1100"/>
              <a:buFont typeface="Arial"/>
              <a:buAutoNum type="arabicPeriod"/>
            </a:pPr>
            <a:r>
              <a:rPr b="0" i="0" lang="de-DE" sz="1600" u="none" cap="none" strike="noStrike">
                <a:solidFill>
                  <a:srgbClr val="941651"/>
                </a:solidFill>
                <a:latin typeface="Arial"/>
                <a:ea typeface="Arial"/>
                <a:cs typeface="Arial"/>
                <a:sym typeface="Arial"/>
              </a:rPr>
              <a:t>Recherchieren und erstellen Sie einen Anforderungs-</a:t>
            </a:r>
            <a:br>
              <a:rPr b="0" i="0" lang="de-DE" sz="1600" u="none" cap="none" strike="noStrike">
                <a:solidFill>
                  <a:srgbClr val="941651"/>
                </a:solidFill>
                <a:latin typeface="Arial"/>
                <a:ea typeface="Arial"/>
                <a:cs typeface="Arial"/>
                <a:sym typeface="Arial"/>
              </a:rPr>
            </a:br>
            <a:r>
              <a:rPr b="0" i="0" lang="de-DE" sz="1600" u="none" cap="none" strike="noStrike">
                <a:solidFill>
                  <a:srgbClr val="941651"/>
                </a:solidFill>
                <a:latin typeface="Arial"/>
                <a:ea typeface="Arial"/>
                <a:cs typeface="Arial"/>
                <a:sym typeface="Arial"/>
              </a:rPr>
              <a:t>katalog, was zu tun ist, wenn Sie auf eine Person mit Verdacht auf eine Alkohol- vergiftung treffen.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AutoNum type="arabicPeriod"/>
            </a:pPr>
            <a:r>
              <a:rPr b="0" i="0" lang="de-DE" sz="1600" u="none" cap="none" strike="noStrike">
                <a:solidFill>
                  <a:srgbClr val="941651"/>
                </a:solidFill>
                <a:latin typeface="Arial"/>
                <a:ea typeface="Arial"/>
                <a:cs typeface="Arial"/>
                <a:sym typeface="Arial"/>
              </a:rPr>
              <a:t>Stellen Sie das Vorgehen in Ihrer Klasse vor. </a:t>
            </a:r>
            <a:endParaRPr b="0" i="0" sz="1400" u="none" cap="none" strike="noStrike">
              <a:solidFill>
                <a:srgbClr val="000000"/>
              </a:solidFill>
              <a:latin typeface="Arial"/>
              <a:ea typeface="Arial"/>
              <a:cs typeface="Arial"/>
              <a:sym typeface="Arial"/>
            </a:endParaRPr>
          </a:p>
        </p:txBody>
      </p:sp>
      <p:sp>
        <p:nvSpPr>
          <p:cNvPr id="306" name="Google Shape;306;p23"/>
          <p:cNvSpPr txBox="1"/>
          <p:nvPr/>
        </p:nvSpPr>
        <p:spPr>
          <a:xfrm>
            <a:off x="5622587" y="2266545"/>
            <a:ext cx="3521413"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de-DE" sz="2800" u="none" cap="none" strike="noStrike">
                <a:solidFill>
                  <a:srgbClr val="FF2F92"/>
                </a:solidFill>
                <a:latin typeface="Arial"/>
                <a:ea typeface="Arial"/>
                <a:cs typeface="Arial"/>
                <a:sym typeface="Arial"/>
              </a:rPr>
              <a:t>Was tun bei Verdacht auf Alkoholvergiftung?</a:t>
            </a:r>
            <a:endParaRPr b="0" i="0" sz="2800" u="none" cap="none" strike="noStrike">
              <a:solidFill>
                <a:srgbClr val="FF2F92"/>
              </a:solidFill>
              <a:latin typeface="Arial"/>
              <a:ea typeface="Arial"/>
              <a:cs typeface="Arial"/>
              <a:sym typeface="Arial"/>
            </a:endParaRPr>
          </a:p>
        </p:txBody>
      </p:sp>
      <p:pic>
        <p:nvPicPr>
          <p:cNvPr id="307" name="Google Shape;307;p23"/>
          <p:cNvPicPr preferRelativeResize="0"/>
          <p:nvPr/>
        </p:nvPicPr>
        <p:blipFill rotWithShape="1">
          <a:blip r:embed="rId3">
            <a:alphaModFix/>
          </a:blip>
          <a:srcRect b="0" l="0" r="0" t="0"/>
          <a:stretch/>
        </p:blipFill>
        <p:spPr>
          <a:xfrm>
            <a:off x="953310" y="1692238"/>
            <a:ext cx="4616357" cy="456225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14" name="Google Shape;314;p34"/>
          <p:cNvSpPr txBox="1"/>
          <p:nvPr>
            <p:ph type="title"/>
          </p:nvPr>
        </p:nvSpPr>
        <p:spPr>
          <a:xfrm>
            <a:off x="360000" y="180000"/>
            <a:ext cx="8784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in der Weinwirtschaft:</a:t>
            </a:r>
            <a:br>
              <a:rPr lang="de-DE"/>
            </a:br>
            <a:r>
              <a:rPr lang="de-DE"/>
              <a:t>Akzeptanz von Biowein</a:t>
            </a:r>
            <a:endParaRPr/>
          </a:p>
        </p:txBody>
      </p:sp>
      <p:sp>
        <p:nvSpPr>
          <p:cNvPr id="315" name="Google Shape;315;p3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Weintechnolog*in / Winzer*in</a:t>
            </a:r>
            <a:endParaRPr/>
          </a:p>
        </p:txBody>
      </p:sp>
      <p:sp>
        <p:nvSpPr>
          <p:cNvPr id="316" name="Google Shape;316;p3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Bildquelle: Pixabay</a:t>
            </a:r>
            <a:endParaRPr/>
          </a:p>
        </p:txBody>
      </p:sp>
      <p:sp>
        <p:nvSpPr>
          <p:cNvPr id="317" name="Google Shape;317;p34"/>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318" name="Google Shape;318;p34"/>
          <p:cNvSpPr/>
          <p:nvPr/>
        </p:nvSpPr>
        <p:spPr>
          <a:xfrm>
            <a:off x="9688749" y="1568720"/>
            <a:ext cx="2191251" cy="442405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Entwickeln Sie:</a:t>
            </a:r>
            <a:br>
              <a:rPr b="0" i="0" lang="de-DE" sz="1600" u="none" cap="none" strike="noStrike">
                <a:solidFill>
                  <a:srgbClr val="941651"/>
                </a:solidFill>
                <a:latin typeface="Arial"/>
                <a:ea typeface="Arial"/>
                <a:cs typeface="Arial"/>
                <a:sym typeface="Arial"/>
              </a:rPr>
            </a:br>
            <a:endParaRPr b="0" i="0" sz="1600" u="none" cap="none" strike="noStrike">
              <a:solidFill>
                <a:srgbClr val="94165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sensible Argumente für Bio-Weine</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0" sz="1600" u="none" cap="none" strike="noStrike">
              <a:solidFill>
                <a:srgbClr val="94165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Marketing-</a:t>
            </a:r>
            <a:endParaRPr b="0" i="0" sz="1600" u="none" cap="none" strike="noStrike">
              <a:solidFill>
                <a:srgbClr val="94165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941651"/>
                </a:solidFill>
                <a:latin typeface="Arial"/>
                <a:ea typeface="Arial"/>
                <a:cs typeface="Arial"/>
                <a:sym typeface="Arial"/>
              </a:rPr>
              <a:t>   Konzepte für     </a:t>
            </a:r>
            <a:endParaRPr b="0" i="0" sz="1600" u="none" cap="none" strike="noStrike">
              <a:solidFill>
                <a:srgbClr val="94165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941651"/>
                </a:solidFill>
                <a:latin typeface="Arial"/>
                <a:ea typeface="Arial"/>
                <a:cs typeface="Arial"/>
                <a:sym typeface="Arial"/>
              </a:rPr>
              <a:t>   Verkaufsraum,   </a:t>
            </a:r>
            <a:endParaRPr b="0" i="0" sz="1600" u="none" cap="none" strike="noStrike">
              <a:solidFill>
                <a:srgbClr val="94165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941651"/>
                </a:solidFill>
                <a:latin typeface="Arial"/>
                <a:ea typeface="Arial"/>
                <a:cs typeface="Arial"/>
                <a:sym typeface="Arial"/>
              </a:rPr>
              <a:t>   Verkostungsraum, </a:t>
            </a:r>
            <a:endParaRPr b="0" i="0" sz="1600" u="none" cap="none" strike="noStrike">
              <a:solidFill>
                <a:srgbClr val="94165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941651"/>
                </a:solidFill>
                <a:latin typeface="Arial"/>
                <a:ea typeface="Arial"/>
                <a:cs typeface="Arial"/>
                <a:sym typeface="Arial"/>
              </a:rPr>
              <a:t>   Website</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0" sz="1600" u="none" cap="none" strike="noStrike">
              <a:solidFill>
                <a:srgbClr val="94165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einen Plan für das Aktivwerden von Produzenten, Handel, Verbände, Politik </a:t>
            </a:r>
            <a:endParaRPr b="0" i="0" sz="1400" u="none" cap="none" strike="noStrike">
              <a:solidFill>
                <a:srgbClr val="000000"/>
              </a:solidFill>
              <a:latin typeface="Arial"/>
              <a:ea typeface="Arial"/>
              <a:cs typeface="Arial"/>
              <a:sym typeface="Arial"/>
            </a:endParaRPr>
          </a:p>
        </p:txBody>
      </p:sp>
      <p:pic>
        <p:nvPicPr>
          <p:cNvPr id="319" name="Google Shape;319;p34"/>
          <p:cNvPicPr preferRelativeResize="0"/>
          <p:nvPr/>
        </p:nvPicPr>
        <p:blipFill rotWithShape="1">
          <a:blip r:embed="rId3">
            <a:alphaModFix/>
          </a:blip>
          <a:srcRect b="0" l="0" r="0" t="0"/>
          <a:stretch/>
        </p:blipFill>
        <p:spPr>
          <a:xfrm>
            <a:off x="309692" y="3274495"/>
            <a:ext cx="1499654" cy="2567310"/>
          </a:xfrm>
          <a:prstGeom prst="rect">
            <a:avLst/>
          </a:prstGeom>
          <a:noFill/>
          <a:ln>
            <a:noFill/>
          </a:ln>
        </p:spPr>
      </p:pic>
      <p:pic>
        <p:nvPicPr>
          <p:cNvPr id="320" name="Google Shape;320;p34"/>
          <p:cNvPicPr preferRelativeResize="0"/>
          <p:nvPr/>
        </p:nvPicPr>
        <p:blipFill rotWithShape="1">
          <a:blip r:embed="rId4">
            <a:alphaModFix/>
          </a:blip>
          <a:srcRect b="0" l="0" r="0" t="0"/>
          <a:stretch/>
        </p:blipFill>
        <p:spPr>
          <a:xfrm>
            <a:off x="7369604" y="1789427"/>
            <a:ext cx="1763955" cy="4253630"/>
          </a:xfrm>
          <a:prstGeom prst="rect">
            <a:avLst/>
          </a:prstGeom>
          <a:noFill/>
          <a:ln>
            <a:noFill/>
          </a:ln>
        </p:spPr>
      </p:pic>
      <p:sp>
        <p:nvSpPr>
          <p:cNvPr id="321" name="Google Shape;321;p34"/>
          <p:cNvSpPr/>
          <p:nvPr/>
        </p:nvSpPr>
        <p:spPr>
          <a:xfrm>
            <a:off x="1781053" y="1450046"/>
            <a:ext cx="3834468" cy="3569426"/>
          </a:xfrm>
          <a:prstGeom prst="wedgeEllipseCallout">
            <a:avLst>
              <a:gd fmla="val -20833" name="adj1"/>
              <a:gd fmla="val 62500" name="adj2"/>
            </a:avLst>
          </a:prstGeom>
          <a:solidFill>
            <a:schemeClr val="lt1"/>
          </a:solidFill>
          <a:ln cap="flat" cmpd="sng" w="25400">
            <a:solidFill>
              <a:srgbClr val="34497D"/>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ctr">
              <a:lnSpc>
                <a:spcPct val="100000"/>
              </a:lnSpc>
              <a:spcBef>
                <a:spcPts val="0"/>
              </a:spcBef>
              <a:spcAft>
                <a:spcPts val="0"/>
              </a:spcAft>
              <a:buClr>
                <a:srgbClr val="000000"/>
              </a:buClr>
              <a:buSzPts val="1400"/>
              <a:buFont typeface="Arial"/>
              <a:buChar char="•"/>
            </a:pPr>
            <a:r>
              <a:rPr b="0" i="0" lang="de-DE" sz="1400" u="none" cap="none" strike="noStrike">
                <a:solidFill>
                  <a:schemeClr val="dk2"/>
                </a:solidFill>
                <a:latin typeface="Arial"/>
                <a:ea typeface="Arial"/>
                <a:cs typeface="Arial"/>
                <a:sym typeface="Arial"/>
              </a:rPr>
              <a:t>Bio­-Weine sind mir gar nicht aufgefallen.</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400"/>
              <a:buFont typeface="Arial"/>
              <a:buChar char="•"/>
            </a:pPr>
            <a:r>
              <a:rPr b="0" i="0" lang="de-DE" sz="1400" u="none" cap="none" strike="noStrike">
                <a:solidFill>
                  <a:schemeClr val="dk2"/>
                </a:solidFill>
                <a:latin typeface="Arial"/>
                <a:ea typeface="Arial"/>
                <a:cs typeface="Arial"/>
                <a:sym typeface="Arial"/>
              </a:rPr>
              <a:t>Ich weiß zu wenig über Bio­-Wein.</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400"/>
              <a:buFont typeface="Arial"/>
              <a:buChar char="•"/>
            </a:pPr>
            <a:r>
              <a:rPr b="0" i="0" lang="de-DE" sz="1400" u="none" cap="none" strike="noStrike">
                <a:solidFill>
                  <a:schemeClr val="dk2"/>
                </a:solidFill>
                <a:latin typeface="Arial"/>
                <a:ea typeface="Arial"/>
                <a:cs typeface="Arial"/>
                <a:sym typeface="Arial"/>
              </a:rPr>
              <a:t>Biowein ist sowieso schlechter!</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400"/>
              <a:buFont typeface="Arial"/>
              <a:buChar char="•"/>
            </a:pPr>
            <a:r>
              <a:rPr b="0" i="0" lang="de-DE" sz="1400" u="none" cap="none" strike="noStrike">
                <a:solidFill>
                  <a:schemeClr val="dk2"/>
                </a:solidFill>
                <a:latin typeface="Arial"/>
                <a:ea typeface="Arial"/>
                <a:cs typeface="Arial"/>
                <a:sym typeface="Arial"/>
              </a:rPr>
              <a:t>Wein ist insgesamt ein ökologisches Produkt. </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400"/>
              <a:buFont typeface="Arial"/>
              <a:buChar char="•"/>
            </a:pPr>
            <a:r>
              <a:rPr b="0" i="0" lang="de-DE" sz="1400" u="none" cap="none" strike="noStrike">
                <a:solidFill>
                  <a:schemeClr val="dk2"/>
                </a:solidFill>
                <a:latin typeface="Arial"/>
                <a:ea typeface="Arial"/>
                <a:cs typeface="Arial"/>
                <a:sym typeface="Arial"/>
              </a:rPr>
              <a:t>Die Herstellung ist nicht umweltschonender als bei konventionellem Wein.</a:t>
            </a:r>
            <a:endParaRPr b="0" i="0" sz="1400" u="none" cap="none" strike="noStrike">
              <a:solidFill>
                <a:srgbClr val="000000"/>
              </a:solidFill>
              <a:latin typeface="Arial"/>
              <a:ea typeface="Arial"/>
              <a:cs typeface="Arial"/>
              <a:sym typeface="Arial"/>
            </a:endParaRPr>
          </a:p>
        </p:txBody>
      </p:sp>
      <p:sp>
        <p:nvSpPr>
          <p:cNvPr id="322" name="Google Shape;322;p34"/>
          <p:cNvSpPr/>
          <p:nvPr/>
        </p:nvSpPr>
        <p:spPr>
          <a:xfrm rot="-9756765">
            <a:off x="5219297" y="3138110"/>
            <a:ext cx="2533989" cy="2533942"/>
          </a:xfrm>
          <a:prstGeom prst="wedgeEllipseCallout">
            <a:avLst>
              <a:gd fmla="val -20833" name="adj1"/>
              <a:gd fmla="val 62500" name="adj2"/>
            </a:avLst>
          </a:prstGeom>
          <a:solidFill>
            <a:schemeClr val="l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3" name="Google Shape;323;p34"/>
          <p:cNvSpPr txBox="1"/>
          <p:nvPr/>
        </p:nvSpPr>
        <p:spPr>
          <a:xfrm>
            <a:off x="5488776" y="3824523"/>
            <a:ext cx="1995029"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2"/>
                </a:solidFill>
                <a:latin typeface="Arial"/>
                <a:ea typeface="Arial"/>
                <a:cs typeface="Arial"/>
                <a:sym typeface="Arial"/>
              </a:rPr>
              <a:t>Alles Vorurteile!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2"/>
                </a:solidFill>
                <a:latin typeface="Arial"/>
                <a:ea typeface="Arial"/>
                <a:cs typeface="Arial"/>
                <a:sym typeface="Arial"/>
              </a:rPr>
              <a:t>Im Bio-Wein steckt Naturschutz, Qualität und Liebe!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30" name="Google Shape;330;p35"/>
          <p:cNvSpPr txBox="1"/>
          <p:nvPr>
            <p:ph type="title"/>
          </p:nvPr>
        </p:nvSpPr>
        <p:spPr>
          <a:xfrm>
            <a:off x="360000" y="180000"/>
            <a:ext cx="8784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in der Weinwirtschaft:</a:t>
            </a:r>
            <a:br>
              <a:rPr lang="de-DE"/>
            </a:br>
            <a:r>
              <a:rPr lang="de-DE"/>
              <a:t>Weinbau: Produktivität vs. Bodenerosion</a:t>
            </a:r>
            <a:endParaRPr/>
          </a:p>
        </p:txBody>
      </p:sp>
      <p:sp>
        <p:nvSpPr>
          <p:cNvPr id="331" name="Google Shape;331;p3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Weintechnolog*in / Winzer*in</a:t>
            </a:r>
            <a:endParaRPr/>
          </a:p>
        </p:txBody>
      </p:sp>
      <p:sp>
        <p:nvSpPr>
          <p:cNvPr id="332" name="Google Shape;332;p3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Bildquelle: Pixabay</a:t>
            </a:r>
            <a:endParaRPr/>
          </a:p>
        </p:txBody>
      </p:sp>
      <p:sp>
        <p:nvSpPr>
          <p:cNvPr id="333" name="Google Shape;333;p3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334" name="Google Shape;334;p35"/>
          <p:cNvSpPr/>
          <p:nvPr/>
        </p:nvSpPr>
        <p:spPr>
          <a:xfrm>
            <a:off x="8198778" y="1568725"/>
            <a:ext cx="3681197" cy="44241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941651"/>
                </a:solidFill>
                <a:latin typeface="Arial"/>
                <a:ea typeface="Arial"/>
                <a:cs typeface="Arial"/>
                <a:sym typeface="Arial"/>
              </a:rPr>
              <a:t>Diskutieren Sie vor dem Hintergrund der Klimaerwärmung und der Zunahme von Wetterextremen:</a:t>
            </a:r>
            <a:br>
              <a:rPr b="0" i="0" lang="de-DE" sz="1600" u="none" cap="none" strike="noStrike">
                <a:solidFill>
                  <a:srgbClr val="941651"/>
                </a:solidFill>
                <a:latin typeface="Arial"/>
                <a:ea typeface="Arial"/>
                <a:cs typeface="Arial"/>
                <a:sym typeface="Arial"/>
              </a:rPr>
            </a:br>
            <a:endParaRPr b="0" i="0" sz="1600" u="none" cap="none" strike="noStrike">
              <a:solidFill>
                <a:srgbClr val="94165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Ist es sinnvoll, zum Terrassenanbau zurückzukehren?</a:t>
            </a:r>
            <a:br>
              <a:rPr b="0" i="0" lang="de-DE" sz="1600" u="none" cap="none" strike="noStrike">
                <a:solidFill>
                  <a:srgbClr val="941651"/>
                </a:solidFill>
                <a:latin typeface="Arial"/>
                <a:ea typeface="Arial"/>
                <a:cs typeface="Arial"/>
                <a:sym typeface="Arial"/>
              </a:rPr>
            </a:br>
            <a:endParaRPr b="0" i="0" sz="1600" u="none" cap="none" strike="noStrike">
              <a:solidFill>
                <a:srgbClr val="94165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Welche Rolle wird die Biodiversität im Weinbau zukünftig einnehmen?</a:t>
            </a:r>
            <a:br>
              <a:rPr b="0" i="0" lang="de-DE" sz="1600" u="none" cap="none" strike="noStrike">
                <a:solidFill>
                  <a:srgbClr val="941651"/>
                </a:solidFill>
                <a:latin typeface="Arial"/>
                <a:ea typeface="Arial"/>
                <a:cs typeface="Arial"/>
                <a:sym typeface="Arial"/>
              </a:rPr>
            </a:br>
            <a:endParaRPr b="0" i="0" sz="1600" u="none" cap="none" strike="noStrike">
              <a:solidFill>
                <a:srgbClr val="94165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Welche Maßnahmen scheinen Ihnen sinnvoll, um der Bodenerosion im Weinberg entgegenzuwirken? </a:t>
            </a:r>
            <a:endParaRPr b="0" i="0" sz="1400" u="none" cap="none" strike="noStrike">
              <a:solidFill>
                <a:srgbClr val="000000"/>
              </a:solidFill>
              <a:latin typeface="Arial"/>
              <a:ea typeface="Arial"/>
              <a:cs typeface="Arial"/>
              <a:sym typeface="Arial"/>
            </a:endParaRPr>
          </a:p>
        </p:txBody>
      </p:sp>
      <p:pic>
        <p:nvPicPr>
          <p:cNvPr id="335" name="Google Shape;335;p35"/>
          <p:cNvPicPr preferRelativeResize="0"/>
          <p:nvPr/>
        </p:nvPicPr>
        <p:blipFill rotWithShape="1">
          <a:blip r:embed="rId3">
            <a:alphaModFix/>
          </a:blip>
          <a:srcRect b="0" l="0" r="0" t="0"/>
          <a:stretch/>
        </p:blipFill>
        <p:spPr>
          <a:xfrm>
            <a:off x="359999" y="1499614"/>
            <a:ext cx="7235755" cy="4493161"/>
          </a:xfrm>
          <a:prstGeom prst="rect">
            <a:avLst/>
          </a:prstGeom>
          <a:noFill/>
          <a:ln>
            <a:noFill/>
          </a:ln>
        </p:spPr>
      </p:pic>
      <p:sp>
        <p:nvSpPr>
          <p:cNvPr id="336" name="Google Shape;336;p35"/>
          <p:cNvSpPr txBox="1"/>
          <p:nvPr/>
        </p:nvSpPr>
        <p:spPr>
          <a:xfrm>
            <a:off x="515473" y="3299693"/>
            <a:ext cx="6914027" cy="646290"/>
          </a:xfrm>
          <a:prstGeom prst="rect">
            <a:avLst/>
          </a:prstGeom>
          <a:solidFill>
            <a:schemeClr val="lt1">
              <a:alpha val="72941"/>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Arial"/>
                <a:ea typeface="Arial"/>
                <a:cs typeface="Arial"/>
                <a:sym typeface="Arial"/>
              </a:rPr>
              <a:t>Beim konventionellen Weinbau stehen kurzfristige, ökonomische Aspekte im Vordergrund. Dies geht zu Lasten der Biodiversität. </a:t>
            </a:r>
            <a:endParaRPr b="0" i="0" sz="1400" u="none" cap="none" strike="noStrike">
              <a:solidFill>
                <a:srgbClr val="000000"/>
              </a:solidFill>
              <a:latin typeface="Arial"/>
              <a:ea typeface="Arial"/>
              <a:cs typeface="Arial"/>
              <a:sym typeface="Arial"/>
            </a:endParaRPr>
          </a:p>
        </p:txBody>
      </p:sp>
      <p:sp>
        <p:nvSpPr>
          <p:cNvPr id="337" name="Google Shape;337;p35"/>
          <p:cNvSpPr txBox="1"/>
          <p:nvPr/>
        </p:nvSpPr>
        <p:spPr>
          <a:xfrm>
            <a:off x="515473" y="4022439"/>
            <a:ext cx="6914027" cy="1477287"/>
          </a:xfrm>
          <a:prstGeom prst="rect">
            <a:avLst/>
          </a:prstGeom>
          <a:solidFill>
            <a:schemeClr val="lt1">
              <a:alpha val="72941"/>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Arial"/>
                <a:ea typeface="Arial"/>
                <a:cs typeface="Arial"/>
                <a:sym typeface="Arial"/>
              </a:rPr>
              <a:t>Seit der Flurbereinigung werden Reben am Hang weniger in Terrassen angelegt, sondern in Reihen senkrecht zum Tal, so dass Vollleser komfortabel eingesetzt werden können. Dies ermöglicht speziell bei Starkregen Bodenerosion. Regenwasser wird nicht aufgenommen, fließt ab und nimmt die Nährstoffe mit.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36"/>
          <p:cNvPicPr preferRelativeResize="0"/>
          <p:nvPr/>
        </p:nvPicPr>
        <p:blipFill rotWithShape="1">
          <a:blip r:embed="rId3">
            <a:alphaModFix/>
          </a:blip>
          <a:srcRect b="0" l="0" r="0" t="0"/>
          <a:stretch/>
        </p:blipFill>
        <p:spPr>
          <a:xfrm>
            <a:off x="309691" y="1436819"/>
            <a:ext cx="7286063" cy="4618301"/>
          </a:xfrm>
          <a:prstGeom prst="rect">
            <a:avLst/>
          </a:prstGeom>
          <a:noFill/>
          <a:ln>
            <a:noFill/>
          </a:ln>
        </p:spPr>
      </p:pic>
      <p:sp>
        <p:nvSpPr>
          <p:cNvPr id="344" name="Google Shape;344;p36"/>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45" name="Google Shape;345;p36"/>
          <p:cNvSpPr txBox="1"/>
          <p:nvPr>
            <p:ph type="title"/>
          </p:nvPr>
        </p:nvSpPr>
        <p:spPr>
          <a:xfrm>
            <a:off x="360000" y="180000"/>
            <a:ext cx="8784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in der Weinwirtschaft:</a:t>
            </a:r>
            <a:br>
              <a:rPr lang="de-DE"/>
            </a:br>
            <a:r>
              <a:rPr lang="de-DE"/>
              <a:t>Verpackung: Korken</a:t>
            </a:r>
            <a:endParaRPr/>
          </a:p>
        </p:txBody>
      </p:sp>
      <p:sp>
        <p:nvSpPr>
          <p:cNvPr id="346" name="Google Shape;346;p36"/>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Weintechnolog*in / Winzer*in</a:t>
            </a:r>
            <a:endParaRPr/>
          </a:p>
        </p:txBody>
      </p:sp>
      <p:sp>
        <p:nvSpPr>
          <p:cNvPr id="347" name="Google Shape;347;p36"/>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Bildquelle: Pixabay</a:t>
            </a:r>
            <a:endParaRPr/>
          </a:p>
        </p:txBody>
      </p:sp>
      <p:sp>
        <p:nvSpPr>
          <p:cNvPr id="348" name="Google Shape;348;p36"/>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349" name="Google Shape;349;p36"/>
          <p:cNvSpPr/>
          <p:nvPr/>
        </p:nvSpPr>
        <p:spPr>
          <a:xfrm>
            <a:off x="7802880" y="1568720"/>
            <a:ext cx="4077121" cy="442405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de-DE" sz="2000" u="none" cap="none" strike="noStrike">
                <a:solidFill>
                  <a:srgbClr val="941651"/>
                </a:solidFill>
                <a:latin typeface="Arial"/>
                <a:ea typeface="Arial"/>
                <a:cs typeface="Arial"/>
                <a:sym typeface="Arial"/>
              </a:rPr>
              <a:t>Recherchieren und diskutieren Sie die Vor- und Nachteile unterschiedlicher Korken:</a:t>
            </a:r>
            <a:endParaRPr b="1" i="0" sz="18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0" sz="2000" u="none" cap="none" strike="noStrike">
              <a:solidFill>
                <a:srgbClr val="94165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2000" u="none" cap="none" strike="noStrike">
                <a:solidFill>
                  <a:srgbClr val="941651"/>
                </a:solidFill>
                <a:latin typeface="Arial"/>
                <a:ea typeface="Arial"/>
                <a:cs typeface="Arial"/>
                <a:sym typeface="Arial"/>
              </a:rPr>
              <a:t>Naturkorken</a:t>
            </a:r>
            <a:endParaRPr b="0" i="0" sz="18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2000" u="none" cap="none" strike="noStrike">
                <a:solidFill>
                  <a:srgbClr val="941651"/>
                </a:solidFill>
                <a:latin typeface="Arial"/>
                <a:ea typeface="Arial"/>
                <a:cs typeface="Arial"/>
                <a:sym typeface="Arial"/>
              </a:rPr>
              <a:t>Glasverschluss</a:t>
            </a:r>
            <a:br>
              <a:rPr b="0" i="0" lang="de-DE" sz="2000" u="none" cap="none" strike="noStrike">
                <a:solidFill>
                  <a:srgbClr val="941651"/>
                </a:solidFill>
                <a:latin typeface="Arial"/>
                <a:ea typeface="Arial"/>
                <a:cs typeface="Arial"/>
                <a:sym typeface="Arial"/>
              </a:rPr>
            </a:br>
            <a:r>
              <a:rPr b="0" i="0" lang="de-DE" sz="2000" u="none" cap="none" strike="noStrike">
                <a:solidFill>
                  <a:srgbClr val="941651"/>
                </a:solidFill>
                <a:latin typeface="Arial"/>
                <a:ea typeface="Arial"/>
                <a:cs typeface="Arial"/>
                <a:sym typeface="Arial"/>
              </a:rPr>
              <a:t>Stevin Caps (Drehverschluss)</a:t>
            </a:r>
            <a:br>
              <a:rPr b="0" i="0" lang="de-DE" sz="2000" u="none" cap="none" strike="noStrike">
                <a:solidFill>
                  <a:srgbClr val="941651"/>
                </a:solidFill>
                <a:latin typeface="Arial"/>
                <a:ea typeface="Arial"/>
                <a:cs typeface="Arial"/>
                <a:sym typeface="Arial"/>
              </a:rPr>
            </a:br>
            <a:r>
              <a:rPr b="0" i="0" lang="de-DE" sz="2000" u="none" cap="none" strike="noStrike">
                <a:solidFill>
                  <a:srgbClr val="941651"/>
                </a:solidFill>
                <a:latin typeface="Arial"/>
                <a:ea typeface="Arial"/>
                <a:cs typeface="Arial"/>
                <a:sym typeface="Arial"/>
              </a:rPr>
              <a:t>Kunststoffkorken</a:t>
            </a:r>
            <a:endParaRPr b="0" i="0" sz="1800" u="none" cap="none" strike="noStrike">
              <a:solidFill>
                <a:srgbClr val="000000"/>
              </a:solidFill>
              <a:latin typeface="Arial"/>
              <a:ea typeface="Arial"/>
              <a:cs typeface="Arial"/>
              <a:sym typeface="Arial"/>
            </a:endParaRPr>
          </a:p>
        </p:txBody>
      </p:sp>
      <p:sp>
        <p:nvSpPr>
          <p:cNvPr id="350" name="Google Shape;350;p36"/>
          <p:cNvSpPr txBox="1"/>
          <p:nvPr/>
        </p:nvSpPr>
        <p:spPr>
          <a:xfrm>
            <a:off x="5683827" y="1615241"/>
            <a:ext cx="1776846" cy="3693278"/>
          </a:xfrm>
          <a:prstGeom prst="rect">
            <a:avLst/>
          </a:prstGeom>
          <a:solidFill>
            <a:schemeClr val="lt1">
              <a:alpha val="72549"/>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dk1"/>
                </a:solidFill>
                <a:latin typeface="Arial"/>
                <a:ea typeface="Arial"/>
                <a:cs typeface="Arial"/>
                <a:sym typeface="Arial"/>
              </a:rPr>
              <a:t>Naturkorken haben Konkurrenz – in Form von Drehverschluss (Stevin Caps), Glas- und Kunstoffkorken.Vor allem der Drehverschluss gilt als Alternative zum Naturkork.</a:t>
            </a:r>
            <a:endParaRPr b="0" i="0" sz="1400" u="none" cap="none" strike="noStrike">
              <a:solidFill>
                <a:srgbClr val="000000"/>
              </a:solidFill>
              <a:latin typeface="Arial"/>
              <a:ea typeface="Arial"/>
              <a:cs typeface="Arial"/>
              <a:sym typeface="Arial"/>
            </a:endParaRPr>
          </a:p>
        </p:txBody>
      </p:sp>
      <p:pic>
        <p:nvPicPr>
          <p:cNvPr id="351" name="Google Shape;351;p36"/>
          <p:cNvPicPr preferRelativeResize="0"/>
          <p:nvPr/>
        </p:nvPicPr>
        <p:blipFill rotWithShape="1">
          <a:blip r:embed="rId4">
            <a:alphaModFix/>
          </a:blip>
          <a:srcRect b="0" l="0" r="0" t="0"/>
          <a:stretch/>
        </p:blipFill>
        <p:spPr>
          <a:xfrm>
            <a:off x="38847" y="4640806"/>
            <a:ext cx="911688" cy="1560750"/>
          </a:xfrm>
          <a:prstGeom prst="rect">
            <a:avLst/>
          </a:prstGeom>
          <a:noFill/>
          <a:ln>
            <a:noFill/>
          </a:ln>
        </p:spPr>
      </p:pic>
      <p:sp>
        <p:nvSpPr>
          <p:cNvPr id="352" name="Google Shape;352;p36"/>
          <p:cNvSpPr/>
          <p:nvPr/>
        </p:nvSpPr>
        <p:spPr>
          <a:xfrm>
            <a:off x="708400" y="3053586"/>
            <a:ext cx="2053850" cy="1560749"/>
          </a:xfrm>
          <a:prstGeom prst="wedgeEllipseCallout">
            <a:avLst>
              <a:gd fmla="val -20833" name="adj1"/>
              <a:gd fmla="val 62500" name="adj2"/>
            </a:avLst>
          </a:prstGeom>
          <a:solidFill>
            <a:schemeClr val="lt1"/>
          </a:solidFill>
          <a:ln cap="flat" cmpd="sng" w="25400">
            <a:solidFill>
              <a:srgbClr val="3449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600" u="none" cap="none" strike="noStrike">
                <a:solidFill>
                  <a:schemeClr val="dk2"/>
                </a:solidFill>
                <a:latin typeface="Arial"/>
                <a:ea typeface="Arial"/>
                <a:cs typeface="Arial"/>
                <a:sym typeface="Arial"/>
              </a:rPr>
              <a:t>Schon vergessen?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600" u="none" cap="none" strike="noStrike">
                <a:solidFill>
                  <a:schemeClr val="dk2"/>
                </a:solidFill>
                <a:latin typeface="Arial"/>
                <a:ea typeface="Arial"/>
                <a:cs typeface="Arial"/>
                <a:sym typeface="Arial"/>
              </a:rPr>
              <a:t>Plopp!</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59" name="Google Shape;359;p12"/>
          <p:cNvSpPr txBox="1"/>
          <p:nvPr>
            <p:ph type="title"/>
          </p:nvPr>
        </p:nvSpPr>
        <p:spPr>
          <a:xfrm>
            <a:off x="360000" y="180000"/>
            <a:ext cx="8784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in der Weinwirtschaft:</a:t>
            </a:r>
            <a:br>
              <a:rPr lang="de-DE"/>
            </a:br>
            <a:r>
              <a:rPr lang="de-DE"/>
              <a:t>Transport: Gewicht und Weinvolumen</a:t>
            </a:r>
            <a:endParaRPr/>
          </a:p>
        </p:txBody>
      </p:sp>
      <p:sp>
        <p:nvSpPr>
          <p:cNvPr id="360" name="Google Shape;360;p1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Weintechnolog*in / Winzer*in</a:t>
            </a:r>
            <a:endParaRPr/>
          </a:p>
        </p:txBody>
      </p:sp>
      <p:sp>
        <p:nvSpPr>
          <p:cNvPr id="361" name="Google Shape;361;p12"/>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t/>
            </a:r>
            <a:endParaRPr/>
          </a:p>
        </p:txBody>
      </p:sp>
      <p:sp>
        <p:nvSpPr>
          <p:cNvPr id="362" name="Google Shape;362;p1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363" name="Google Shape;363;p12"/>
          <p:cNvSpPr/>
          <p:nvPr/>
        </p:nvSpPr>
        <p:spPr>
          <a:xfrm>
            <a:off x="8623005" y="4759276"/>
            <a:ext cx="3256996" cy="1080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941651"/>
                </a:solidFill>
                <a:latin typeface="Arial"/>
                <a:ea typeface="Arial"/>
                <a:cs typeface="Arial"/>
                <a:sym typeface="Arial"/>
              </a:rPr>
              <a:t>Berechnen Sie wie viele Einweg-Glasflaschen und Bag-in-Boxes ein Lkw (Sattelzug 40 t) fasst.</a:t>
            </a:r>
            <a:endParaRPr b="0" i="0" sz="1600" u="none" cap="none" strike="noStrike">
              <a:solidFill>
                <a:srgbClr val="941651"/>
              </a:solidFill>
              <a:latin typeface="Arial"/>
              <a:ea typeface="Arial"/>
              <a:cs typeface="Arial"/>
              <a:sym typeface="Arial"/>
            </a:endParaRPr>
          </a:p>
        </p:txBody>
      </p:sp>
      <p:sp>
        <p:nvSpPr>
          <p:cNvPr id="364" name="Google Shape;364;p12"/>
          <p:cNvSpPr txBox="1"/>
          <p:nvPr/>
        </p:nvSpPr>
        <p:spPr>
          <a:xfrm>
            <a:off x="8623003" y="1554837"/>
            <a:ext cx="3256996" cy="3108503"/>
          </a:xfrm>
          <a:prstGeom prst="rect">
            <a:avLst/>
          </a:prstGeom>
          <a:solidFill>
            <a:schemeClr val="lt1">
              <a:alpha val="72549"/>
            </a:schemeClr>
          </a:solid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de-DE" sz="1400" u="none" cap="none" strike="noStrike">
                <a:solidFill>
                  <a:schemeClr val="dk1"/>
                </a:solidFill>
                <a:latin typeface="Arial"/>
                <a:ea typeface="Arial"/>
                <a:cs typeface="Arial"/>
                <a:sym typeface="Arial"/>
              </a:rPr>
              <a:t>Wie hoch ist das Transportgewicht und das Weinvolumen?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de-DE" sz="1400" u="none" cap="none" strike="noStrike">
                <a:solidFill>
                  <a:schemeClr val="dk1"/>
                </a:solidFill>
                <a:latin typeface="Arial"/>
                <a:ea typeface="Arial"/>
                <a:cs typeface="Arial"/>
                <a:sym typeface="Arial"/>
              </a:rPr>
              <a:t>Welches Gefäß für einen Wein hat die geringeren Umweltauswirkungen: eine Einweg-Glasflasche oder eine Bag-in-Box?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de-DE" sz="1400" u="none" cap="none" strike="noStrike">
                <a:solidFill>
                  <a:schemeClr val="dk1"/>
                </a:solidFill>
                <a:latin typeface="Arial"/>
                <a:ea typeface="Arial"/>
                <a:cs typeface="Arial"/>
                <a:sym typeface="Arial"/>
              </a:rPr>
              <a:t>Lernen Sie exemplarisch eine Folge der unterschiedlichen Rohstoffnutzung kennen: Die Transportenergie für Wein – und zwar vom Weingut zum Kunden und nach dem Verzehr zum nächsten Recyclinghof.</a:t>
            </a:r>
            <a:endParaRPr b="0" i="0" sz="1400" u="none" cap="none" strike="noStrike">
              <a:solidFill>
                <a:srgbClr val="000000"/>
              </a:solidFill>
              <a:latin typeface="Arial"/>
              <a:ea typeface="Arial"/>
              <a:cs typeface="Arial"/>
              <a:sym typeface="Arial"/>
            </a:endParaRPr>
          </a:p>
        </p:txBody>
      </p:sp>
      <p:graphicFrame>
        <p:nvGraphicFramePr>
          <p:cNvPr id="365" name="Google Shape;365;p12"/>
          <p:cNvGraphicFramePr/>
          <p:nvPr/>
        </p:nvGraphicFramePr>
        <p:xfrm>
          <a:off x="224465" y="1680038"/>
          <a:ext cx="3000000" cy="3000000"/>
        </p:xfrm>
        <a:graphic>
          <a:graphicData uri="http://schemas.openxmlformats.org/drawingml/2006/table">
            <a:tbl>
              <a:tblPr bandRow="1" firstRow="1">
                <a:noFill/>
                <a:tableStyleId>{E57267FC-87DF-4E28-B74C-45FC41CDDBD5}</a:tableStyleId>
              </a:tblPr>
              <a:tblGrid>
                <a:gridCol w="1161150"/>
                <a:gridCol w="387425"/>
                <a:gridCol w="773700"/>
                <a:gridCol w="1161150"/>
                <a:gridCol w="1161150"/>
                <a:gridCol w="1161150"/>
                <a:gridCol w="1161150"/>
                <a:gridCol w="1161150"/>
              </a:tblGrid>
              <a:tr h="370850">
                <a:tc gridSpan="2">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tc>
                <a:tc hMerge="1"/>
                <a:tc gridSpan="3">
                  <a:txBody>
                    <a:bodyPr/>
                    <a:lstStyle/>
                    <a:p>
                      <a:pPr indent="0" lvl="0" marL="0" marR="0" rtl="0" algn="l">
                        <a:lnSpc>
                          <a:spcPct val="100000"/>
                        </a:lnSpc>
                        <a:spcBef>
                          <a:spcPts val="0"/>
                        </a:spcBef>
                        <a:spcAft>
                          <a:spcPts val="0"/>
                        </a:spcAft>
                        <a:buClr>
                          <a:srgbClr val="000000"/>
                        </a:buClr>
                        <a:buSzPts val="1500"/>
                        <a:buFont typeface="Arial"/>
                        <a:buNone/>
                      </a:pPr>
                      <a:r>
                        <a:rPr lang="de-DE" sz="1500" u="none" cap="none" strike="noStrike"/>
                        <a:t>Basiswerte</a:t>
                      </a:r>
                      <a:endParaRPr sz="1500" u="none" cap="none" strike="noStrike"/>
                    </a:p>
                  </a:txBody>
                  <a:tcPr marT="45725" marB="45725" marR="91450" marL="91450"/>
                </a:tc>
                <a:tc hMerge="1"/>
                <a:tc hMerge="1"/>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tc>
                <a:tc gridSpan="2">
                  <a:txBody>
                    <a:bodyPr/>
                    <a:lstStyle/>
                    <a:p>
                      <a:pPr indent="0" lvl="0" marL="0" marR="0" rtl="0" algn="l">
                        <a:lnSpc>
                          <a:spcPct val="100000"/>
                        </a:lnSpc>
                        <a:spcBef>
                          <a:spcPts val="0"/>
                        </a:spcBef>
                        <a:spcAft>
                          <a:spcPts val="0"/>
                        </a:spcAft>
                        <a:buClr>
                          <a:srgbClr val="000000"/>
                        </a:buClr>
                        <a:buSzPts val="1500"/>
                        <a:buFont typeface="Arial"/>
                        <a:buNone/>
                      </a:pPr>
                      <a:r>
                        <a:rPr lang="de-DE" sz="1500" u="none" cap="none" strike="noStrike"/>
                        <a:t>Gesamtwerte pro Lkw</a:t>
                      </a:r>
                      <a:endParaRPr sz="1500" u="none" cap="none" strike="noStrike"/>
                    </a:p>
                  </a:txBody>
                  <a:tcPr marT="45725" marB="45725" marR="91450" marL="91450"/>
                </a:tc>
                <a:tc hMerge="1"/>
              </a:tr>
              <a:tr h="370850">
                <a:tc gridSpan="2">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45725" marB="45725" marR="91450" marL="91450"/>
                </a:tc>
                <a:tc hMerge="1"/>
                <a:tc>
                  <a:txBody>
                    <a:bodyPr/>
                    <a:lstStyle/>
                    <a:p>
                      <a:pPr indent="0" lvl="0" marL="0" marR="0" rtl="0" algn="l">
                        <a:lnSpc>
                          <a:spcPct val="100000"/>
                        </a:lnSpc>
                        <a:spcBef>
                          <a:spcPts val="0"/>
                        </a:spcBef>
                        <a:spcAft>
                          <a:spcPts val="0"/>
                        </a:spcAft>
                        <a:buClr>
                          <a:srgbClr val="000000"/>
                        </a:buClr>
                        <a:buSzPts val="1300"/>
                        <a:buFont typeface="Arial"/>
                        <a:buNone/>
                      </a:pPr>
                      <a:r>
                        <a:rPr b="1" lang="de-DE" sz="1300" u="none" cap="none" strike="noStrike"/>
                        <a:t>je…</a:t>
                      </a:r>
                      <a:endParaRPr b="1" sz="13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300"/>
                        <a:buFont typeface="Arial"/>
                        <a:buNone/>
                      </a:pPr>
                      <a:r>
                        <a:rPr b="1" lang="de-DE" sz="1300" u="none" cap="none" strike="noStrike"/>
                        <a:t>Einweg-Flasche</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300"/>
                        <a:buFont typeface="Arial"/>
                        <a:buNone/>
                      </a:pPr>
                      <a:r>
                        <a:rPr b="1" lang="de-DE" sz="1300" u="none" cap="none" strike="noStrike"/>
                        <a:t>Bag-in-Box</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300"/>
                        <a:buFont typeface="Arial"/>
                        <a:buNone/>
                      </a:pPr>
                      <a:r>
                        <a:t/>
                      </a:r>
                      <a:endParaRPr b="1" sz="13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300"/>
                        <a:buFont typeface="Arial"/>
                        <a:buNone/>
                      </a:pPr>
                      <a:r>
                        <a:rPr b="1" lang="de-DE" sz="1300" u="none" cap="none" strike="noStrike"/>
                        <a:t>Einweg-Flasche</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300"/>
                        <a:buFont typeface="Arial"/>
                        <a:buNone/>
                      </a:pPr>
                      <a:r>
                        <a:rPr b="1" lang="de-DE" sz="1300" u="none" cap="none" strike="noStrike"/>
                        <a:t>Bag-in-Box</a:t>
                      </a:r>
                      <a:endParaRPr sz="1300" u="none" cap="none" strike="noStrike"/>
                    </a:p>
                  </a:txBody>
                  <a:tcPr marT="45725" marB="45725" marR="91450" marL="91450"/>
                </a:tc>
              </a:tr>
              <a:tr h="370850">
                <a:tc gridSpan="2">
                  <a:txBody>
                    <a:bodyPr/>
                    <a:lstStyle/>
                    <a:p>
                      <a:pPr indent="0" lvl="0" marL="0" marR="0" rtl="0" algn="l">
                        <a:lnSpc>
                          <a:spcPct val="100000"/>
                        </a:lnSpc>
                        <a:spcBef>
                          <a:spcPts val="0"/>
                        </a:spcBef>
                        <a:spcAft>
                          <a:spcPts val="0"/>
                        </a:spcAft>
                        <a:buClr>
                          <a:srgbClr val="000000"/>
                        </a:buClr>
                        <a:buSzPts val="1300"/>
                        <a:buFont typeface="Arial"/>
                        <a:buNone/>
                      </a:pPr>
                      <a:r>
                        <a:rPr b="1" i="0" lang="de-DE" sz="1300" u="none" cap="none" strike="noStrike">
                          <a:solidFill>
                            <a:srgbClr val="000000"/>
                          </a:solidFill>
                          <a:latin typeface="Calibri"/>
                          <a:ea typeface="Calibri"/>
                          <a:cs typeface="Calibri"/>
                          <a:sym typeface="Calibri"/>
                        </a:rPr>
                        <a:t>Anzahl Paletten</a:t>
                      </a:r>
                      <a:endParaRPr sz="1300" u="none" cap="none" strike="noStrike"/>
                    </a:p>
                  </a:txBody>
                  <a:tcPr marT="9525" marB="0" marR="9525" marL="9525" anchor="b"/>
                </a:tc>
                <a:tc hMerge="1"/>
                <a:tc>
                  <a:txBody>
                    <a:bodyPr/>
                    <a:lstStyle/>
                    <a:p>
                      <a:pPr indent="0" lvl="0" marL="0" marR="0" rtl="0" algn="l">
                        <a:lnSpc>
                          <a:spcPct val="100000"/>
                        </a:lnSpc>
                        <a:spcBef>
                          <a:spcPts val="0"/>
                        </a:spcBef>
                        <a:spcAft>
                          <a:spcPts val="0"/>
                        </a:spcAft>
                        <a:buClr>
                          <a:srgbClr val="000000"/>
                        </a:buClr>
                        <a:buSzPts val="1300"/>
                        <a:buFont typeface="Arial"/>
                        <a:buNone/>
                      </a:pPr>
                      <a:r>
                        <a:rPr b="0" i="0" lang="de-DE" sz="1300" u="none" cap="none" strike="noStrike">
                          <a:solidFill>
                            <a:srgbClr val="000000"/>
                          </a:solidFill>
                          <a:latin typeface="Calibri"/>
                          <a:ea typeface="Calibri"/>
                          <a:cs typeface="Calibri"/>
                          <a:sym typeface="Calibri"/>
                        </a:rPr>
                        <a:t>Lkw </a:t>
                      </a:r>
                      <a:endParaRPr sz="13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30</a:t>
                      </a:r>
                      <a:endParaRPr sz="18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30</a:t>
                      </a:r>
                      <a:endParaRPr sz="1800" u="none" cap="none" strike="noStrike"/>
                    </a:p>
                  </a:txBody>
                  <a:tcPr marT="9525" marB="0" marR="9525" marL="9525" anchor="b"/>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9525" marB="0" marR="9525" marL="9525" anchor="b"/>
                </a:tc>
              </a:tr>
              <a:tr h="370850">
                <a:tc gridSpan="2">
                  <a:txBody>
                    <a:bodyPr/>
                    <a:lstStyle/>
                    <a:p>
                      <a:pPr indent="0" lvl="0" marL="0" marR="0" rtl="0" algn="l">
                        <a:lnSpc>
                          <a:spcPct val="100000"/>
                        </a:lnSpc>
                        <a:spcBef>
                          <a:spcPts val="0"/>
                        </a:spcBef>
                        <a:spcAft>
                          <a:spcPts val="0"/>
                        </a:spcAft>
                        <a:buClr>
                          <a:srgbClr val="000000"/>
                        </a:buClr>
                        <a:buSzPts val="1300"/>
                        <a:buFont typeface="Arial"/>
                        <a:buNone/>
                      </a:pPr>
                      <a:r>
                        <a:rPr b="1" i="0" lang="de-DE" sz="1300" u="none" cap="none" strike="noStrike">
                          <a:solidFill>
                            <a:srgbClr val="000000"/>
                          </a:solidFill>
                          <a:latin typeface="Calibri"/>
                          <a:ea typeface="Calibri"/>
                          <a:cs typeface="Calibri"/>
                          <a:sym typeface="Calibri"/>
                        </a:rPr>
                        <a:t>Gewicht (kg)</a:t>
                      </a:r>
                      <a:endParaRPr sz="1300" u="none" cap="none" strike="noStrike"/>
                    </a:p>
                  </a:txBody>
                  <a:tcPr marT="9525" marB="0" marR="9525" marL="9525" anchor="b"/>
                </a:tc>
                <a:tc hMerge="1"/>
                <a:tc>
                  <a:txBody>
                    <a:bodyPr/>
                    <a:lstStyle/>
                    <a:p>
                      <a:pPr indent="0" lvl="0" marL="0" marR="0" rtl="0" algn="l">
                        <a:lnSpc>
                          <a:spcPct val="100000"/>
                        </a:lnSpc>
                        <a:spcBef>
                          <a:spcPts val="0"/>
                        </a:spcBef>
                        <a:spcAft>
                          <a:spcPts val="0"/>
                        </a:spcAft>
                        <a:buClr>
                          <a:srgbClr val="000000"/>
                        </a:buClr>
                        <a:buSzPts val="1300"/>
                        <a:buFont typeface="Arial"/>
                        <a:buNone/>
                      </a:pPr>
                      <a:r>
                        <a:rPr b="0" i="0" lang="de-DE" sz="1300" u="none" cap="none" strike="noStrike">
                          <a:solidFill>
                            <a:srgbClr val="000000"/>
                          </a:solidFill>
                          <a:latin typeface="Calibri"/>
                          <a:ea typeface="Calibri"/>
                          <a:cs typeface="Calibri"/>
                          <a:sym typeface="Calibri"/>
                        </a:rPr>
                        <a:t>Palette</a:t>
                      </a:r>
                      <a:endParaRPr sz="13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22</a:t>
                      </a:r>
                      <a:endParaRPr sz="18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22</a:t>
                      </a:r>
                      <a:endParaRPr sz="1800" u="none" cap="none" strike="noStrike"/>
                    </a:p>
                  </a:txBody>
                  <a:tcPr marT="9525" marB="0" marR="9525" marL="9525" anchor="b"/>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9525" marB="0" marR="9525" marL="9525" anchor="b"/>
                </a:tc>
              </a:tr>
              <a:tr h="370850">
                <a:tc gridSpan="2">
                  <a:txBody>
                    <a:bodyPr/>
                    <a:lstStyle/>
                    <a:p>
                      <a:pPr indent="0" lvl="0" marL="0" marR="0" rtl="0" algn="l">
                        <a:lnSpc>
                          <a:spcPct val="100000"/>
                        </a:lnSpc>
                        <a:spcBef>
                          <a:spcPts val="0"/>
                        </a:spcBef>
                        <a:spcAft>
                          <a:spcPts val="0"/>
                        </a:spcAft>
                        <a:buClr>
                          <a:srgbClr val="000000"/>
                        </a:buClr>
                        <a:buSzPts val="1300"/>
                        <a:buFont typeface="Arial"/>
                        <a:buNone/>
                      </a:pPr>
                      <a:r>
                        <a:rPr b="1" i="0" lang="de-DE" sz="1300" u="none" cap="none" strike="noStrike">
                          <a:solidFill>
                            <a:srgbClr val="000000"/>
                          </a:solidFill>
                          <a:latin typeface="Calibri"/>
                          <a:ea typeface="Calibri"/>
                          <a:cs typeface="Calibri"/>
                          <a:sym typeface="Calibri"/>
                        </a:rPr>
                        <a:t>Anzahl Gebinde (Karton)</a:t>
                      </a:r>
                      <a:endParaRPr sz="1300" u="none" cap="none" strike="noStrike"/>
                    </a:p>
                  </a:txBody>
                  <a:tcPr marT="9525" marB="0" marR="9525" marL="9525" anchor="b"/>
                </a:tc>
                <a:tc hMerge="1"/>
                <a:tc>
                  <a:txBody>
                    <a:bodyPr/>
                    <a:lstStyle/>
                    <a:p>
                      <a:pPr indent="0" lvl="0" marL="0" marR="0" rtl="0" algn="l">
                        <a:lnSpc>
                          <a:spcPct val="100000"/>
                        </a:lnSpc>
                        <a:spcBef>
                          <a:spcPts val="0"/>
                        </a:spcBef>
                        <a:spcAft>
                          <a:spcPts val="0"/>
                        </a:spcAft>
                        <a:buClr>
                          <a:srgbClr val="000000"/>
                        </a:buClr>
                        <a:buSzPts val="1300"/>
                        <a:buFont typeface="Arial"/>
                        <a:buNone/>
                      </a:pPr>
                      <a:r>
                        <a:rPr b="0" i="0" lang="de-DE" sz="1300" u="none" cap="none" strike="noStrike">
                          <a:solidFill>
                            <a:srgbClr val="000000"/>
                          </a:solidFill>
                          <a:latin typeface="Calibri"/>
                          <a:ea typeface="Calibri"/>
                          <a:cs typeface="Calibri"/>
                          <a:sym typeface="Calibri"/>
                        </a:rPr>
                        <a:t>Palette</a:t>
                      </a:r>
                      <a:endParaRPr sz="13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76</a:t>
                      </a:r>
                      <a:endParaRPr sz="18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63</a:t>
                      </a:r>
                      <a:endParaRPr sz="1800" u="none" cap="none" strike="noStrike"/>
                    </a:p>
                  </a:txBody>
                  <a:tcPr marT="9525" marB="0" marR="9525" marL="9525" anchor="b"/>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9525" marB="0" marR="9525" marL="9525" anchor="b"/>
                </a:tc>
              </a:tr>
              <a:tr h="370850">
                <a:tc gridSpan="2">
                  <a:txBody>
                    <a:bodyPr/>
                    <a:lstStyle/>
                    <a:p>
                      <a:pPr indent="0" lvl="0" marL="0" marR="0" rtl="0" algn="l">
                        <a:lnSpc>
                          <a:spcPct val="100000"/>
                        </a:lnSpc>
                        <a:spcBef>
                          <a:spcPts val="0"/>
                        </a:spcBef>
                        <a:spcAft>
                          <a:spcPts val="0"/>
                        </a:spcAft>
                        <a:buClr>
                          <a:srgbClr val="000000"/>
                        </a:buClr>
                        <a:buSzPts val="1300"/>
                        <a:buFont typeface="Arial"/>
                        <a:buNone/>
                      </a:pPr>
                      <a:r>
                        <a:rPr b="1" i="0" lang="de-DE" sz="1300" u="none" cap="none" strike="noStrike">
                          <a:solidFill>
                            <a:srgbClr val="000000"/>
                          </a:solidFill>
                          <a:latin typeface="Calibri"/>
                          <a:ea typeface="Calibri"/>
                          <a:cs typeface="Calibri"/>
                          <a:sym typeface="Calibri"/>
                        </a:rPr>
                        <a:t>Anzahl Flaschen/</a:t>
                      </a:r>
                      <a:br>
                        <a:rPr b="1" i="0" lang="de-DE" sz="1300" u="none" cap="none" strike="noStrike">
                          <a:solidFill>
                            <a:srgbClr val="000000"/>
                          </a:solidFill>
                          <a:latin typeface="Calibri"/>
                          <a:ea typeface="Calibri"/>
                          <a:cs typeface="Calibri"/>
                          <a:sym typeface="Calibri"/>
                        </a:rPr>
                      </a:br>
                      <a:r>
                        <a:rPr b="1" i="0" lang="de-DE" sz="1300" u="none" cap="none" strike="noStrike">
                          <a:solidFill>
                            <a:srgbClr val="000000"/>
                          </a:solidFill>
                          <a:latin typeface="Calibri"/>
                          <a:ea typeface="Calibri"/>
                          <a:cs typeface="Calibri"/>
                          <a:sym typeface="Calibri"/>
                        </a:rPr>
                        <a:t>Bag-in-Box</a:t>
                      </a:r>
                      <a:endParaRPr sz="1300" u="none" cap="none" strike="noStrike"/>
                    </a:p>
                  </a:txBody>
                  <a:tcPr marT="9525" marB="0" marR="9525" marL="9525" anchor="b"/>
                </a:tc>
                <a:tc hMerge="1"/>
                <a:tc>
                  <a:txBody>
                    <a:bodyPr/>
                    <a:lstStyle/>
                    <a:p>
                      <a:pPr indent="0" lvl="0" marL="0" marR="0" rtl="0" algn="l">
                        <a:lnSpc>
                          <a:spcPct val="100000"/>
                        </a:lnSpc>
                        <a:spcBef>
                          <a:spcPts val="0"/>
                        </a:spcBef>
                        <a:spcAft>
                          <a:spcPts val="0"/>
                        </a:spcAft>
                        <a:buClr>
                          <a:srgbClr val="000000"/>
                        </a:buClr>
                        <a:buSzPts val="1300"/>
                        <a:buFont typeface="Arial"/>
                        <a:buNone/>
                      </a:pPr>
                      <a:r>
                        <a:rPr b="0" i="0" lang="de-DE" sz="1300" u="none" cap="none" strike="noStrike">
                          <a:solidFill>
                            <a:srgbClr val="000000"/>
                          </a:solidFill>
                          <a:latin typeface="Calibri"/>
                          <a:ea typeface="Calibri"/>
                          <a:cs typeface="Calibri"/>
                          <a:sym typeface="Calibri"/>
                        </a:rPr>
                        <a:t>Gebinde</a:t>
                      </a:r>
                      <a:endParaRPr sz="13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6</a:t>
                      </a:r>
                      <a:endParaRPr sz="18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4</a:t>
                      </a:r>
                      <a:endParaRPr sz="1800" u="none" cap="none" strike="noStrike"/>
                    </a:p>
                  </a:txBody>
                  <a:tcPr marT="9525" marB="0" marR="9525" marL="9525" anchor="b"/>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9525" marB="0" marR="9525" marL="9525" anchor="b"/>
                </a:tc>
              </a:tr>
              <a:tr h="370850">
                <a:tc gridSpan="2">
                  <a:txBody>
                    <a:bodyPr/>
                    <a:lstStyle/>
                    <a:p>
                      <a:pPr indent="0" lvl="0" marL="0" marR="0" rtl="0" algn="l">
                        <a:lnSpc>
                          <a:spcPct val="100000"/>
                        </a:lnSpc>
                        <a:spcBef>
                          <a:spcPts val="0"/>
                        </a:spcBef>
                        <a:spcAft>
                          <a:spcPts val="0"/>
                        </a:spcAft>
                        <a:buClr>
                          <a:srgbClr val="000000"/>
                        </a:buClr>
                        <a:buSzPts val="1300"/>
                        <a:buFont typeface="Arial"/>
                        <a:buNone/>
                      </a:pPr>
                      <a:r>
                        <a:rPr b="1" i="0" lang="de-DE" sz="1300" u="none" cap="none" strike="noStrike">
                          <a:solidFill>
                            <a:srgbClr val="000000"/>
                          </a:solidFill>
                          <a:latin typeface="Calibri"/>
                          <a:ea typeface="Calibri"/>
                          <a:cs typeface="Calibri"/>
                          <a:sym typeface="Calibri"/>
                        </a:rPr>
                        <a:t>Gewicht (kg)</a:t>
                      </a:r>
                      <a:endParaRPr sz="1300" u="none" cap="none" strike="noStrike"/>
                    </a:p>
                  </a:txBody>
                  <a:tcPr marT="9525" marB="0" marR="9525" marL="9525" anchor="b"/>
                </a:tc>
                <a:tc hMerge="1"/>
                <a:tc>
                  <a:txBody>
                    <a:bodyPr/>
                    <a:lstStyle/>
                    <a:p>
                      <a:pPr indent="0" lvl="0" marL="0" marR="0" rtl="0" algn="l">
                        <a:lnSpc>
                          <a:spcPct val="100000"/>
                        </a:lnSpc>
                        <a:spcBef>
                          <a:spcPts val="0"/>
                        </a:spcBef>
                        <a:spcAft>
                          <a:spcPts val="0"/>
                        </a:spcAft>
                        <a:buClr>
                          <a:srgbClr val="000000"/>
                        </a:buClr>
                        <a:buSzPts val="1300"/>
                        <a:buFont typeface="Arial"/>
                        <a:buNone/>
                      </a:pPr>
                      <a:r>
                        <a:rPr b="0" i="0" lang="de-DE" sz="1300" u="none" cap="none" strike="noStrike">
                          <a:solidFill>
                            <a:srgbClr val="000000"/>
                          </a:solidFill>
                          <a:latin typeface="Calibri"/>
                          <a:ea typeface="Calibri"/>
                          <a:cs typeface="Calibri"/>
                          <a:sym typeface="Calibri"/>
                        </a:rPr>
                        <a:t>Gebinde</a:t>
                      </a:r>
                      <a:endParaRPr sz="13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7,5</a:t>
                      </a:r>
                      <a:endParaRPr sz="18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12</a:t>
                      </a:r>
                      <a:endParaRPr sz="1800" u="none" cap="none" strike="noStrike"/>
                    </a:p>
                  </a:txBody>
                  <a:tcPr marT="9525" marB="0" marR="9525" marL="9525" anchor="b"/>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9525" marB="0" marR="9525" marL="9525" anchor="b"/>
                </a:tc>
              </a:tr>
              <a:tr h="370850">
                <a:tc gridSpan="2">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45725" marB="45725" marR="91450" marL="91450"/>
                </a:tc>
                <a:tc hMerge="1"/>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45725" marB="45725" marR="91450" marL="91450"/>
                </a:tc>
              </a:tr>
              <a:tr h="370850">
                <a:tc gridSpan="5">
                  <a:txBody>
                    <a:bodyPr/>
                    <a:lstStyle/>
                    <a:p>
                      <a:pPr indent="0" lvl="0" marL="0" marR="0" rtl="0" algn="r">
                        <a:lnSpc>
                          <a:spcPct val="100000"/>
                        </a:lnSpc>
                        <a:spcBef>
                          <a:spcPts val="0"/>
                        </a:spcBef>
                        <a:spcAft>
                          <a:spcPts val="0"/>
                        </a:spcAft>
                        <a:buClr>
                          <a:srgbClr val="000000"/>
                        </a:buClr>
                        <a:buSzPts val="1500"/>
                        <a:buFont typeface="Arial"/>
                        <a:buNone/>
                      </a:pPr>
                      <a:r>
                        <a:rPr b="1" lang="de-DE" sz="1500" u="none" cap="none" strike="noStrike"/>
                        <a:t>Ladung Gebinde + Paletten (kg)</a:t>
                      </a:r>
                      <a:endParaRPr sz="1500" u="none" cap="none" strike="noStrike"/>
                    </a:p>
                  </a:txBody>
                  <a:tcPr marT="45725" marB="45725" marR="91450" marL="91450"/>
                </a:tc>
                <a:tc hMerge="1"/>
                <a:tc hMerge="1"/>
                <a:tc hMerge="1"/>
                <a:tc hMerge="1"/>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Calibri"/>
                        <a:ea typeface="Calibri"/>
                        <a:cs typeface="Calibri"/>
                        <a:sym typeface="Calibri"/>
                      </a:endParaRPr>
                    </a:p>
                  </a:txBody>
                  <a:tcPr marT="9525" marB="0" marR="9525" marL="9525" anchor="b"/>
                </a:tc>
              </a:tr>
              <a:tr h="370850">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45725" marB="45725" marR="91450" marL="91450"/>
                </a:tc>
                <a:tc gridSpan="2">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45725" marB="45725" marR="91450" marL="91450"/>
                </a:tc>
                <a:tc hMerge="1"/>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9525" marB="0" marR="9525" marL="9525" anchor="b"/>
                </a:tc>
              </a:tr>
              <a:tr h="370850">
                <a:tc gridSpan="3">
                  <a:txBody>
                    <a:bodyPr/>
                    <a:lstStyle/>
                    <a:p>
                      <a:pPr indent="0" lvl="0" marL="0" marR="0" rtl="0" algn="ctr">
                        <a:lnSpc>
                          <a:spcPct val="100000"/>
                        </a:lnSpc>
                        <a:spcBef>
                          <a:spcPts val="0"/>
                        </a:spcBef>
                        <a:spcAft>
                          <a:spcPts val="0"/>
                        </a:spcAft>
                        <a:buClr>
                          <a:srgbClr val="000000"/>
                        </a:buClr>
                        <a:buSzPts val="1300"/>
                        <a:buFont typeface="Arial"/>
                        <a:buNone/>
                      </a:pPr>
                      <a:r>
                        <a:rPr b="1" i="0" lang="de-DE" sz="1300" u="none" cap="none" strike="noStrike">
                          <a:solidFill>
                            <a:srgbClr val="000000"/>
                          </a:solidFill>
                          <a:latin typeface="Calibri"/>
                          <a:ea typeface="Calibri"/>
                          <a:cs typeface="Calibri"/>
                          <a:sym typeface="Calibri"/>
                        </a:rPr>
                        <a:t>Füllmenge Wein in Liter (l)</a:t>
                      </a:r>
                      <a:endParaRPr sz="1300" u="none" cap="none" strike="noStrike"/>
                    </a:p>
                  </a:txBody>
                  <a:tcPr marT="9525" marB="0" marR="9525" marL="9525" anchor="b"/>
                </a:tc>
                <a:tc hMerge="1"/>
                <a:tc hMerge="1"/>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0,75</a:t>
                      </a:r>
                      <a:endParaRPr sz="18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3</a:t>
                      </a:r>
                      <a:endParaRPr sz="1800" u="none" cap="none" strike="noStrike"/>
                    </a:p>
                  </a:txBody>
                  <a:tcPr marT="9525" marB="0" marR="9525" marL="9525" anchor="b"/>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9525" marB="0" marR="9525" marL="9525" anchor="b"/>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72" name="Google Shape;372;p13"/>
          <p:cNvSpPr txBox="1"/>
          <p:nvPr>
            <p:ph type="title"/>
          </p:nvPr>
        </p:nvSpPr>
        <p:spPr>
          <a:xfrm>
            <a:off x="360000" y="180000"/>
            <a:ext cx="8784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in der Weinwirtschaft:</a:t>
            </a:r>
            <a:br>
              <a:rPr lang="de-DE"/>
            </a:br>
            <a:r>
              <a:rPr lang="de-DE"/>
              <a:t>Transport: Gewicht und Weinvolumen</a:t>
            </a:r>
            <a:endParaRPr/>
          </a:p>
        </p:txBody>
      </p:sp>
      <p:sp>
        <p:nvSpPr>
          <p:cNvPr id="373" name="Google Shape;373;p1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Weintechnolog*in / Winzer*in</a:t>
            </a:r>
            <a:endParaRPr/>
          </a:p>
        </p:txBody>
      </p:sp>
      <p:sp>
        <p:nvSpPr>
          <p:cNvPr id="374" name="Google Shape;374;p1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t/>
            </a:r>
            <a:endParaRPr/>
          </a:p>
        </p:txBody>
      </p:sp>
      <p:sp>
        <p:nvSpPr>
          <p:cNvPr id="375" name="Google Shape;375;p1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376" name="Google Shape;376;p13"/>
          <p:cNvSpPr/>
          <p:nvPr/>
        </p:nvSpPr>
        <p:spPr>
          <a:xfrm>
            <a:off x="8623005" y="4759276"/>
            <a:ext cx="3256996" cy="1080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941651"/>
                </a:solidFill>
                <a:latin typeface="Arial"/>
                <a:ea typeface="Arial"/>
                <a:cs typeface="Arial"/>
                <a:sym typeface="Arial"/>
              </a:rPr>
              <a:t>Berechnen Sie wie viele Einweg-Glasflaschen und Bag-in-Boxes ein Lkw (Sattelzug 40 t) fasst.</a:t>
            </a:r>
            <a:endParaRPr b="0" i="0" sz="1600" u="none" cap="none" strike="noStrike">
              <a:solidFill>
                <a:srgbClr val="941651"/>
              </a:solidFill>
              <a:latin typeface="Arial"/>
              <a:ea typeface="Arial"/>
              <a:cs typeface="Arial"/>
              <a:sym typeface="Arial"/>
            </a:endParaRPr>
          </a:p>
        </p:txBody>
      </p:sp>
      <p:graphicFrame>
        <p:nvGraphicFramePr>
          <p:cNvPr id="377" name="Google Shape;377;p13"/>
          <p:cNvGraphicFramePr/>
          <p:nvPr/>
        </p:nvGraphicFramePr>
        <p:xfrm>
          <a:off x="220481" y="1675221"/>
          <a:ext cx="3000000" cy="3000000"/>
        </p:xfrm>
        <a:graphic>
          <a:graphicData uri="http://schemas.openxmlformats.org/drawingml/2006/table">
            <a:tbl>
              <a:tblPr bandRow="1" firstRow="1">
                <a:noFill/>
                <a:tableStyleId>{E57267FC-87DF-4E28-B74C-45FC41CDDBD5}</a:tableStyleId>
              </a:tblPr>
              <a:tblGrid>
                <a:gridCol w="1161150"/>
                <a:gridCol w="387425"/>
                <a:gridCol w="773700"/>
                <a:gridCol w="1161150"/>
                <a:gridCol w="1161150"/>
                <a:gridCol w="1161150"/>
                <a:gridCol w="1161150"/>
                <a:gridCol w="1161150"/>
              </a:tblGrid>
              <a:tr h="370850">
                <a:tc gridSpan="2">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hMerge="1"/>
                <a:tc gridSpan="3">
                  <a:txBody>
                    <a:bodyPr/>
                    <a:lstStyle/>
                    <a:p>
                      <a:pPr indent="0" lvl="0" marL="0" marR="0" rtl="0" algn="l">
                        <a:lnSpc>
                          <a:spcPct val="100000"/>
                        </a:lnSpc>
                        <a:spcBef>
                          <a:spcPts val="0"/>
                        </a:spcBef>
                        <a:spcAft>
                          <a:spcPts val="0"/>
                        </a:spcAft>
                        <a:buClr>
                          <a:srgbClr val="000000"/>
                        </a:buClr>
                        <a:buSzPts val="1400"/>
                        <a:buFont typeface="Arial"/>
                        <a:buNone/>
                      </a:pPr>
                      <a:r>
                        <a:rPr lang="de-DE" sz="1400" u="none" cap="none" strike="noStrike"/>
                        <a:t>Basiswerte</a:t>
                      </a:r>
                      <a:endParaRPr sz="1400" u="none" cap="none" strike="noStrike"/>
                    </a:p>
                  </a:txBody>
                  <a:tcPr marT="45725" marB="45725" marR="91450" marL="91450"/>
                </a:tc>
                <a:tc hMerge="1"/>
                <a:tc hMerge="1"/>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gridSpan="2">
                  <a:txBody>
                    <a:bodyPr/>
                    <a:lstStyle/>
                    <a:p>
                      <a:pPr indent="0" lvl="0" marL="0" marR="0" rtl="0" algn="l">
                        <a:lnSpc>
                          <a:spcPct val="100000"/>
                        </a:lnSpc>
                        <a:spcBef>
                          <a:spcPts val="0"/>
                        </a:spcBef>
                        <a:spcAft>
                          <a:spcPts val="0"/>
                        </a:spcAft>
                        <a:buClr>
                          <a:srgbClr val="000000"/>
                        </a:buClr>
                        <a:buSzPts val="1400"/>
                        <a:buFont typeface="Arial"/>
                        <a:buNone/>
                      </a:pPr>
                      <a:r>
                        <a:rPr lang="de-DE" sz="1400" u="none" cap="none" strike="noStrike"/>
                        <a:t>Gesamtwerte pro Lkw</a:t>
                      </a:r>
                      <a:endParaRPr sz="1400" u="none" cap="none" strike="noStrike"/>
                    </a:p>
                  </a:txBody>
                  <a:tcPr marT="45725" marB="45725" marR="91450" marL="91450"/>
                </a:tc>
                <a:tc hMerge="1"/>
              </a:tr>
              <a:tr h="370850">
                <a:tc gridSpan="2">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c hMerge="1"/>
                <a:tc>
                  <a:txBody>
                    <a:bodyPr/>
                    <a:lstStyle/>
                    <a:p>
                      <a:pPr indent="0" lvl="0" marL="0" marR="0" rtl="0" algn="l">
                        <a:lnSpc>
                          <a:spcPct val="100000"/>
                        </a:lnSpc>
                        <a:spcBef>
                          <a:spcPts val="0"/>
                        </a:spcBef>
                        <a:spcAft>
                          <a:spcPts val="0"/>
                        </a:spcAft>
                        <a:buClr>
                          <a:srgbClr val="000000"/>
                        </a:buClr>
                        <a:buSzPts val="1200"/>
                        <a:buFont typeface="Arial"/>
                        <a:buNone/>
                      </a:pPr>
                      <a:r>
                        <a:rPr b="1" lang="de-DE" sz="1200" u="none" cap="none" strike="noStrike"/>
                        <a:t>je…</a:t>
                      </a:r>
                      <a:endParaRPr b="1"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lang="de-DE" sz="1200" u="none" cap="none" strike="noStrike"/>
                        <a:t>Einweg-Glas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lang="de-DE" sz="1200" u="none" cap="none" strike="noStrike"/>
                        <a:t>Bag-in-Box</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lang="de-DE" sz="1200" u="none" cap="none" strike="noStrike"/>
                        <a:t>Einweg-Glas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lang="de-DE" sz="1200" u="none" cap="none" strike="noStrike"/>
                        <a:t>Bag-in-Box</a:t>
                      </a:r>
                      <a:endParaRPr sz="1400" u="none" cap="none" strike="noStrike"/>
                    </a:p>
                  </a:txBody>
                  <a:tcPr marT="45725" marB="45725" marR="91450" marL="91450"/>
                </a:tc>
              </a:tr>
              <a:tr h="370850">
                <a:tc gridSpan="2">
                  <a:txBody>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Calibri"/>
                          <a:ea typeface="Calibri"/>
                          <a:cs typeface="Calibri"/>
                          <a:sym typeface="Calibri"/>
                        </a:rPr>
                        <a:t>Anzahl Paletten</a:t>
                      </a:r>
                      <a:endParaRPr sz="1400" u="none" cap="none" strike="noStrike"/>
                    </a:p>
                  </a:txBody>
                  <a:tcPr marT="9525" marB="0" marR="9525" marL="9525" anchor="b"/>
                </a:tc>
                <a:tc hMerge="1"/>
                <a:tc>
                  <a:txBody>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Calibri"/>
                          <a:ea typeface="Calibri"/>
                          <a:cs typeface="Calibri"/>
                          <a:sym typeface="Calibri"/>
                        </a:rPr>
                        <a:t>Lkw </a:t>
                      </a:r>
                      <a:endParaRPr sz="14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30</a:t>
                      </a:r>
                      <a:endParaRPr sz="18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30</a:t>
                      </a:r>
                      <a:endParaRPr sz="1800" u="none" cap="none" strike="noStrike"/>
                    </a:p>
                  </a:txBody>
                  <a:tcPr marT="9525" marB="0" marR="9525" marL="9525" anchor="b"/>
                </a:tc>
                <a:tc>
                  <a:txBody>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30</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30</a:t>
                      </a:r>
                      <a:endParaRPr b="0" i="0" sz="1800" u="none" cap="none" strike="noStrike">
                        <a:solidFill>
                          <a:srgbClr val="000000"/>
                        </a:solidFill>
                        <a:latin typeface="Calibri"/>
                        <a:ea typeface="Calibri"/>
                        <a:cs typeface="Calibri"/>
                        <a:sym typeface="Calibri"/>
                      </a:endParaRPr>
                    </a:p>
                  </a:txBody>
                  <a:tcPr marT="9525" marB="0" marR="9525" marL="9525" anchor="b"/>
                </a:tc>
              </a:tr>
              <a:tr h="370850">
                <a:tc gridSpan="2">
                  <a:txBody>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Calibri"/>
                          <a:ea typeface="Calibri"/>
                          <a:cs typeface="Calibri"/>
                          <a:sym typeface="Calibri"/>
                        </a:rPr>
                        <a:t>Gewicht (kg)</a:t>
                      </a:r>
                      <a:endParaRPr sz="1400" u="none" cap="none" strike="noStrike"/>
                    </a:p>
                  </a:txBody>
                  <a:tcPr marT="9525" marB="0" marR="9525" marL="9525" anchor="b"/>
                </a:tc>
                <a:tc hMerge="1"/>
                <a:tc>
                  <a:txBody>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Calibri"/>
                          <a:ea typeface="Calibri"/>
                          <a:cs typeface="Calibri"/>
                          <a:sym typeface="Calibri"/>
                        </a:rPr>
                        <a:t>Palette</a:t>
                      </a:r>
                      <a:endParaRPr sz="14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22</a:t>
                      </a:r>
                      <a:endParaRPr sz="18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22</a:t>
                      </a:r>
                      <a:endParaRPr sz="1800" u="none" cap="none" strike="noStrike"/>
                    </a:p>
                  </a:txBody>
                  <a:tcPr marT="9525" marB="0" marR="9525" marL="9525" anchor="b"/>
                </a:tc>
                <a:tc>
                  <a:txBody>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660</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660</a:t>
                      </a:r>
                      <a:endParaRPr b="0" i="0" sz="1800" u="none" cap="none" strike="noStrike">
                        <a:solidFill>
                          <a:srgbClr val="000000"/>
                        </a:solidFill>
                        <a:latin typeface="Calibri"/>
                        <a:ea typeface="Calibri"/>
                        <a:cs typeface="Calibri"/>
                        <a:sym typeface="Calibri"/>
                      </a:endParaRPr>
                    </a:p>
                  </a:txBody>
                  <a:tcPr marT="9525" marB="0" marR="9525" marL="9525" anchor="b"/>
                </a:tc>
              </a:tr>
              <a:tr h="370850">
                <a:tc gridSpan="2">
                  <a:txBody>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Calibri"/>
                          <a:ea typeface="Calibri"/>
                          <a:cs typeface="Calibri"/>
                          <a:sym typeface="Calibri"/>
                        </a:rPr>
                        <a:t>Anzahl Gebinde (Karton)</a:t>
                      </a:r>
                      <a:endParaRPr sz="1400" u="none" cap="none" strike="noStrike"/>
                    </a:p>
                  </a:txBody>
                  <a:tcPr marT="9525" marB="0" marR="9525" marL="9525" anchor="b"/>
                </a:tc>
                <a:tc hMerge="1"/>
                <a:tc>
                  <a:txBody>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Calibri"/>
                          <a:ea typeface="Calibri"/>
                          <a:cs typeface="Calibri"/>
                          <a:sym typeface="Calibri"/>
                        </a:rPr>
                        <a:t>Palette</a:t>
                      </a:r>
                      <a:endParaRPr sz="14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76</a:t>
                      </a:r>
                      <a:endParaRPr sz="18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63</a:t>
                      </a:r>
                      <a:endParaRPr sz="1800" u="none" cap="none" strike="noStrike"/>
                    </a:p>
                  </a:txBody>
                  <a:tcPr marT="9525" marB="0" marR="9525" marL="9525" anchor="b"/>
                </a:tc>
                <a:tc>
                  <a:txBody>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2.280</a:t>
                      </a:r>
                      <a:endParaRPr sz="18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1.890</a:t>
                      </a:r>
                      <a:endParaRPr b="0" i="0" sz="1800" u="none" cap="none" strike="noStrike">
                        <a:solidFill>
                          <a:srgbClr val="000000"/>
                        </a:solidFill>
                        <a:latin typeface="Calibri"/>
                        <a:ea typeface="Calibri"/>
                        <a:cs typeface="Calibri"/>
                        <a:sym typeface="Calibri"/>
                      </a:endParaRPr>
                    </a:p>
                  </a:txBody>
                  <a:tcPr marT="9525" marB="0" marR="9525" marL="9525" anchor="b"/>
                </a:tc>
              </a:tr>
              <a:tr h="370850">
                <a:tc gridSpan="2">
                  <a:txBody>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Calibri"/>
                          <a:ea typeface="Calibri"/>
                          <a:cs typeface="Calibri"/>
                          <a:sym typeface="Calibri"/>
                        </a:rPr>
                        <a:t>Anzahl Flaschen/</a:t>
                      </a:r>
                      <a:br>
                        <a:rPr b="1" i="0" lang="de-DE" sz="1200" u="none" cap="none" strike="noStrike">
                          <a:solidFill>
                            <a:srgbClr val="000000"/>
                          </a:solidFill>
                          <a:latin typeface="Calibri"/>
                          <a:ea typeface="Calibri"/>
                          <a:cs typeface="Calibri"/>
                          <a:sym typeface="Calibri"/>
                        </a:rPr>
                      </a:br>
                      <a:r>
                        <a:rPr b="1" i="0" lang="de-DE" sz="1200" u="none" cap="none" strike="noStrike">
                          <a:solidFill>
                            <a:srgbClr val="000000"/>
                          </a:solidFill>
                          <a:latin typeface="Calibri"/>
                          <a:ea typeface="Calibri"/>
                          <a:cs typeface="Calibri"/>
                          <a:sym typeface="Calibri"/>
                        </a:rPr>
                        <a:t>Bag-in-Box</a:t>
                      </a:r>
                      <a:endParaRPr sz="1400" u="none" cap="none" strike="noStrike"/>
                    </a:p>
                  </a:txBody>
                  <a:tcPr marT="9525" marB="0" marR="9525" marL="9525" anchor="b"/>
                </a:tc>
                <a:tc hMerge="1"/>
                <a:tc>
                  <a:txBody>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Calibri"/>
                          <a:ea typeface="Calibri"/>
                          <a:cs typeface="Calibri"/>
                          <a:sym typeface="Calibri"/>
                        </a:rPr>
                        <a:t>Gebinde</a:t>
                      </a:r>
                      <a:endParaRPr sz="14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6</a:t>
                      </a:r>
                      <a:endParaRPr sz="18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4</a:t>
                      </a:r>
                      <a:endParaRPr sz="1800" u="none" cap="none" strike="noStrike"/>
                    </a:p>
                  </a:txBody>
                  <a:tcPr marT="9525" marB="0" marR="9525" marL="9525" anchor="b"/>
                </a:tc>
                <a:tc>
                  <a:txBody>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13.680</a:t>
                      </a:r>
                      <a:endParaRPr sz="18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7.560</a:t>
                      </a:r>
                      <a:endParaRPr b="0" i="0" sz="1800" u="none" cap="none" strike="noStrike">
                        <a:solidFill>
                          <a:srgbClr val="000000"/>
                        </a:solidFill>
                        <a:latin typeface="Calibri"/>
                        <a:ea typeface="Calibri"/>
                        <a:cs typeface="Calibri"/>
                        <a:sym typeface="Calibri"/>
                      </a:endParaRPr>
                    </a:p>
                  </a:txBody>
                  <a:tcPr marT="9525" marB="0" marR="9525" marL="9525" anchor="b"/>
                </a:tc>
              </a:tr>
              <a:tr h="370850">
                <a:tc gridSpan="2">
                  <a:txBody>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Calibri"/>
                          <a:ea typeface="Calibri"/>
                          <a:cs typeface="Calibri"/>
                          <a:sym typeface="Calibri"/>
                        </a:rPr>
                        <a:t>Gewicht (kg)</a:t>
                      </a:r>
                      <a:endParaRPr sz="1400" u="none" cap="none" strike="noStrike"/>
                    </a:p>
                  </a:txBody>
                  <a:tcPr marT="9525" marB="0" marR="9525" marL="9525" anchor="b"/>
                </a:tc>
                <a:tc hMerge="1"/>
                <a:tc>
                  <a:txBody>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Calibri"/>
                          <a:ea typeface="Calibri"/>
                          <a:cs typeface="Calibri"/>
                          <a:sym typeface="Calibri"/>
                        </a:rPr>
                        <a:t>Gebinde</a:t>
                      </a:r>
                      <a:endParaRPr sz="14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7,5</a:t>
                      </a:r>
                      <a:endParaRPr sz="18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12</a:t>
                      </a:r>
                      <a:endParaRPr sz="1800" u="none" cap="none" strike="noStrike"/>
                    </a:p>
                  </a:txBody>
                  <a:tcPr marT="9525" marB="0" marR="9525" marL="9525" anchor="b"/>
                </a:tc>
                <a:tc>
                  <a:txBody>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17.100</a:t>
                      </a:r>
                      <a:endParaRPr sz="18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22.680</a:t>
                      </a:r>
                      <a:endParaRPr b="0" i="0" sz="1800" u="none" cap="none" strike="noStrike">
                        <a:solidFill>
                          <a:srgbClr val="000000"/>
                        </a:solidFill>
                        <a:latin typeface="Calibri"/>
                        <a:ea typeface="Calibri"/>
                        <a:cs typeface="Calibri"/>
                        <a:sym typeface="Calibri"/>
                      </a:endParaRPr>
                    </a:p>
                  </a:txBody>
                  <a:tcPr marT="9525" marB="0" marR="9525" marL="9525" anchor="b"/>
                </a:tc>
              </a:tr>
              <a:tr h="370850">
                <a:tc gridSpan="2">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c hMerge="1"/>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r>
              <a:tr h="370850">
                <a:tc gridSpan="5">
                  <a:txBody>
                    <a:bodyPr/>
                    <a:lstStyle/>
                    <a:p>
                      <a:pPr indent="0" lvl="0" marL="0" marR="0" rtl="0" algn="r">
                        <a:lnSpc>
                          <a:spcPct val="100000"/>
                        </a:lnSpc>
                        <a:spcBef>
                          <a:spcPts val="0"/>
                        </a:spcBef>
                        <a:spcAft>
                          <a:spcPts val="0"/>
                        </a:spcAft>
                        <a:buClr>
                          <a:srgbClr val="000000"/>
                        </a:buClr>
                        <a:buSzPts val="1200"/>
                        <a:buFont typeface="Arial"/>
                        <a:buNone/>
                      </a:pPr>
                      <a:r>
                        <a:rPr b="1" lang="de-DE" sz="1200" u="none" cap="none" strike="noStrike"/>
                        <a:t>Ladung Gebinde + Paletten (kg)</a:t>
                      </a:r>
                      <a:endParaRPr sz="1400" u="none" cap="none" strike="noStrike"/>
                    </a:p>
                  </a:txBody>
                  <a:tcPr marT="45725" marB="45725" marR="91450" marL="91450"/>
                </a:tc>
                <a:tc hMerge="1"/>
                <a:tc hMerge="1"/>
                <a:tc hMerge="1"/>
                <a:tc hMerge="1"/>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17.760</a:t>
                      </a:r>
                      <a:endParaRPr b="1"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23.340</a:t>
                      </a:r>
                      <a:endParaRPr b="1" i="0" sz="1800" u="none" cap="none" strike="noStrike">
                        <a:solidFill>
                          <a:srgbClr val="000000"/>
                        </a:solidFill>
                        <a:latin typeface="Calibri"/>
                        <a:ea typeface="Calibri"/>
                        <a:cs typeface="Calibri"/>
                        <a:sym typeface="Calibri"/>
                      </a:endParaRPr>
                    </a:p>
                  </a:txBody>
                  <a:tcPr marT="9525" marB="0" marR="9525" marL="9525" anchor="b"/>
                </a:tc>
              </a:tr>
              <a:tr h="37085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c gridSpan="2">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c hMerge="1"/>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txBody>
                  <a:tcPr marT="9525" marB="0" marR="9525" marL="9525" anchor="b"/>
                </a:tc>
              </a:tr>
              <a:tr h="370850">
                <a:tc>
                  <a:txBody>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Calibri"/>
                          <a:ea typeface="Calibri"/>
                          <a:cs typeface="Calibri"/>
                          <a:sym typeface="Calibri"/>
                        </a:rPr>
                        <a:t>Füllmenge Wein in Liter (l)</a:t>
                      </a:r>
                      <a:endParaRPr sz="1400" u="none" cap="none" strike="noStrike"/>
                    </a:p>
                  </a:txBody>
                  <a:tcPr marT="9525" marB="0" marR="9525" marL="9525" anchor="b"/>
                </a:tc>
                <a:tc gridSpan="2">
                  <a:txBody>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Calibri"/>
                          <a:ea typeface="Calibri"/>
                          <a:cs typeface="Calibri"/>
                          <a:sym typeface="Calibri"/>
                        </a:rPr>
                        <a:t>Flasche/Bag-in-Box</a:t>
                      </a:r>
                      <a:endParaRPr sz="1400" u="none" cap="none" strike="noStrike"/>
                    </a:p>
                  </a:txBody>
                  <a:tcPr marT="9525" marB="0" marR="9525" marL="9525" anchor="b"/>
                </a:tc>
                <a:tc hMerge="1"/>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0,75</a:t>
                      </a:r>
                      <a:endParaRPr sz="18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3</a:t>
                      </a:r>
                      <a:endParaRPr sz="1800" u="none" cap="none" strike="noStrike"/>
                    </a:p>
                  </a:txBody>
                  <a:tcPr marT="9525" marB="0" marR="9525" marL="9525" anchor="b"/>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10.260</a:t>
                      </a:r>
                      <a:endParaRPr sz="18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22.680</a:t>
                      </a:r>
                      <a:endParaRPr sz="1800" u="none" cap="none" strike="noStrike"/>
                    </a:p>
                  </a:txBody>
                  <a:tcPr marT="9525" marB="0" marR="9525" marL="9525" anchor="b"/>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82" name="Google Shape;82;p1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83" name="Google Shape;83;p1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Weintechnolog*in / Winzer*in</a:t>
            </a:r>
            <a:endParaRPr/>
          </a:p>
        </p:txBody>
      </p:sp>
      <p:sp>
        <p:nvSpPr>
          <p:cNvPr id="84" name="Google Shape;84;p19"/>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UBA 2021</a:t>
            </a:r>
            <a:endParaRPr/>
          </a:p>
        </p:txBody>
      </p:sp>
      <p:sp>
        <p:nvSpPr>
          <p:cNvPr id="85" name="Google Shape;85;p19"/>
          <p:cNvSpPr txBox="1"/>
          <p:nvPr>
            <p:ph idx="11" type="ftr"/>
          </p:nvPr>
        </p:nvSpPr>
        <p:spPr>
          <a:xfrm>
            <a:off x="708400" y="6254500"/>
            <a:ext cx="26424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Dirk Klaiber</a:t>
            </a:r>
            <a:r>
              <a:rPr lang="de-DE">
                <a:latin typeface="Arial"/>
                <a:ea typeface="Arial"/>
                <a:cs typeface="Arial"/>
                <a:sym typeface="Arial"/>
              </a:rPr>
              <a:t>, Gamze Coecen</a:t>
            </a:r>
            <a:r>
              <a:rPr lang="de-DE"/>
              <a:t> / KBU</a:t>
            </a:r>
            <a:br>
              <a:rPr lang="de-DE"/>
            </a:br>
            <a:r>
              <a:rPr lang="de-DE"/>
              <a:t>Projektagentur BBNE</a:t>
            </a:r>
            <a:endParaRPr/>
          </a:p>
        </p:txBody>
      </p:sp>
      <p:sp>
        <p:nvSpPr>
          <p:cNvPr id="86" name="Google Shape;86;p19"/>
          <p:cNvSpPr/>
          <p:nvPr/>
        </p:nvSpPr>
        <p:spPr>
          <a:xfrm>
            <a:off x="181216" y="4945797"/>
            <a:ext cx="4030368"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87" name="Google Shape;87;p19"/>
          <p:cNvSpPr/>
          <p:nvPr/>
        </p:nvSpPr>
        <p:spPr>
          <a:xfrm>
            <a:off x="181216" y="4693797"/>
            <a:ext cx="4030368"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88" name="Google Shape;88;p19"/>
          <p:cNvSpPr/>
          <p:nvPr/>
        </p:nvSpPr>
        <p:spPr>
          <a:xfrm>
            <a:off x="181216" y="3937797"/>
            <a:ext cx="4030368"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89" name="Google Shape;89;p19"/>
          <p:cNvSpPr/>
          <p:nvPr/>
        </p:nvSpPr>
        <p:spPr>
          <a:xfrm>
            <a:off x="181216" y="3315574"/>
            <a:ext cx="4030368"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0" name="Google Shape;90;p19"/>
          <p:cNvSpPr/>
          <p:nvPr/>
        </p:nvSpPr>
        <p:spPr>
          <a:xfrm>
            <a:off x="181216" y="1942463"/>
            <a:ext cx="4030368"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1" name="Google Shape;91;p19"/>
          <p:cNvSpPr/>
          <p:nvPr/>
        </p:nvSpPr>
        <p:spPr>
          <a:xfrm>
            <a:off x="181216" y="1618463"/>
            <a:ext cx="4030368"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92" name="Google Shape;92;p19"/>
          <p:cNvSpPr/>
          <p:nvPr/>
        </p:nvSpPr>
        <p:spPr>
          <a:xfrm>
            <a:off x="4207711" y="4953417"/>
            <a:ext cx="71247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93" name="Google Shape;93;p19"/>
          <p:cNvSpPr/>
          <p:nvPr/>
        </p:nvSpPr>
        <p:spPr>
          <a:xfrm>
            <a:off x="4207711" y="4701417"/>
            <a:ext cx="71247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94" name="Google Shape;94;p19"/>
          <p:cNvSpPr/>
          <p:nvPr/>
        </p:nvSpPr>
        <p:spPr>
          <a:xfrm>
            <a:off x="4207711" y="3945417"/>
            <a:ext cx="71247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95" name="Google Shape;95;p19"/>
          <p:cNvSpPr/>
          <p:nvPr/>
        </p:nvSpPr>
        <p:spPr>
          <a:xfrm>
            <a:off x="4207711" y="3323194"/>
            <a:ext cx="71247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96" name="Google Shape;96;p19"/>
          <p:cNvSpPr/>
          <p:nvPr/>
        </p:nvSpPr>
        <p:spPr>
          <a:xfrm>
            <a:off x="4207711" y="1950083"/>
            <a:ext cx="71247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97" name="Google Shape;97;p19"/>
          <p:cNvSpPr/>
          <p:nvPr/>
        </p:nvSpPr>
        <p:spPr>
          <a:xfrm>
            <a:off x="4207711" y="1626083"/>
            <a:ext cx="71247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98" name="Google Shape;98;p19"/>
          <p:cNvPicPr preferRelativeResize="0"/>
          <p:nvPr/>
        </p:nvPicPr>
        <p:blipFill rotWithShape="1">
          <a:blip r:embed="rId3">
            <a:alphaModFix/>
          </a:blip>
          <a:srcRect b="0" l="0" r="0" t="0"/>
          <a:stretch/>
        </p:blipFill>
        <p:spPr>
          <a:xfrm>
            <a:off x="321015" y="3996613"/>
            <a:ext cx="613183" cy="613183"/>
          </a:xfrm>
          <a:prstGeom prst="rect">
            <a:avLst/>
          </a:prstGeom>
          <a:noFill/>
          <a:ln>
            <a:noFill/>
          </a:ln>
        </p:spPr>
      </p:pic>
      <p:pic>
        <p:nvPicPr>
          <p:cNvPr id="99" name="Google Shape;99;p19"/>
          <p:cNvPicPr preferRelativeResize="0"/>
          <p:nvPr/>
        </p:nvPicPr>
        <p:blipFill rotWithShape="1">
          <a:blip r:embed="rId4">
            <a:alphaModFix/>
          </a:blip>
          <a:srcRect b="0" l="0" r="0" t="0"/>
          <a:stretch/>
        </p:blipFill>
        <p:spPr>
          <a:xfrm>
            <a:off x="1216650" y="4015271"/>
            <a:ext cx="543287" cy="543287"/>
          </a:xfrm>
          <a:prstGeom prst="rect">
            <a:avLst/>
          </a:prstGeom>
          <a:noFill/>
          <a:ln>
            <a:noFill/>
          </a:ln>
        </p:spPr>
      </p:pic>
      <p:pic>
        <p:nvPicPr>
          <p:cNvPr id="100" name="Google Shape;100;p19"/>
          <p:cNvPicPr preferRelativeResize="0"/>
          <p:nvPr/>
        </p:nvPicPr>
        <p:blipFill rotWithShape="1">
          <a:blip r:embed="rId5">
            <a:alphaModFix/>
          </a:blip>
          <a:srcRect b="0" l="0" r="0" t="0"/>
          <a:stretch/>
        </p:blipFill>
        <p:spPr>
          <a:xfrm>
            <a:off x="321013" y="3397018"/>
            <a:ext cx="464352" cy="464352"/>
          </a:xfrm>
          <a:prstGeom prst="rect">
            <a:avLst/>
          </a:prstGeom>
          <a:noFill/>
          <a:ln>
            <a:noFill/>
          </a:ln>
        </p:spPr>
      </p:pic>
      <p:pic>
        <p:nvPicPr>
          <p:cNvPr id="101" name="Google Shape;101;p19"/>
          <p:cNvPicPr preferRelativeResize="0"/>
          <p:nvPr/>
        </p:nvPicPr>
        <p:blipFill rotWithShape="1">
          <a:blip r:embed="rId6">
            <a:alphaModFix/>
          </a:blip>
          <a:srcRect b="0" l="0" r="0" t="0"/>
          <a:stretch/>
        </p:blipFill>
        <p:spPr>
          <a:xfrm>
            <a:off x="1169004" y="2493841"/>
            <a:ext cx="638576" cy="638576"/>
          </a:xfrm>
          <a:prstGeom prst="rect">
            <a:avLst/>
          </a:prstGeom>
          <a:noFill/>
          <a:ln>
            <a:noFill/>
          </a:ln>
        </p:spPr>
      </p:pic>
      <p:pic>
        <p:nvPicPr>
          <p:cNvPr id="102" name="Google Shape;102;p19"/>
          <p:cNvPicPr preferRelativeResize="0"/>
          <p:nvPr/>
        </p:nvPicPr>
        <p:blipFill rotWithShape="1">
          <a:blip r:embed="rId7">
            <a:alphaModFix/>
          </a:blip>
          <a:srcRect b="0" l="0" r="0" t="0"/>
          <a:stretch/>
        </p:blipFill>
        <p:spPr>
          <a:xfrm>
            <a:off x="408678" y="2175906"/>
            <a:ext cx="532862" cy="532862"/>
          </a:xfrm>
          <a:prstGeom prst="rect">
            <a:avLst/>
          </a:prstGeom>
          <a:noFill/>
          <a:ln>
            <a:noFill/>
          </a:ln>
        </p:spPr>
      </p:pic>
      <p:pic>
        <p:nvPicPr>
          <p:cNvPr id="103" name="Google Shape;103;p19"/>
          <p:cNvPicPr preferRelativeResize="0"/>
          <p:nvPr/>
        </p:nvPicPr>
        <p:blipFill rotWithShape="1">
          <a:blip r:embed="rId8">
            <a:alphaModFix/>
          </a:blip>
          <a:srcRect b="0" l="0" r="0" t="0"/>
          <a:stretch/>
        </p:blipFill>
        <p:spPr>
          <a:xfrm>
            <a:off x="925164" y="3277677"/>
            <a:ext cx="706758" cy="706758"/>
          </a:xfrm>
          <a:prstGeom prst="rect">
            <a:avLst/>
          </a:prstGeom>
          <a:noFill/>
          <a:ln>
            <a:noFill/>
          </a:ln>
        </p:spPr>
      </p:pic>
      <p:pic>
        <p:nvPicPr>
          <p:cNvPr id="104" name="Google Shape;104;p19"/>
          <p:cNvPicPr preferRelativeResize="0"/>
          <p:nvPr/>
        </p:nvPicPr>
        <p:blipFill rotWithShape="1">
          <a:blip r:embed="rId9">
            <a:alphaModFix/>
          </a:blip>
          <a:srcRect b="0" l="0" r="0" t="0"/>
          <a:stretch/>
        </p:blipFill>
        <p:spPr>
          <a:xfrm>
            <a:off x="817021" y="4589393"/>
            <a:ext cx="460813" cy="460813"/>
          </a:xfrm>
          <a:prstGeom prst="rect">
            <a:avLst/>
          </a:prstGeom>
          <a:noFill/>
          <a:ln>
            <a:noFill/>
          </a:ln>
        </p:spPr>
      </p:pic>
      <p:pic>
        <p:nvPicPr>
          <p:cNvPr id="105" name="Google Shape;105;p19"/>
          <p:cNvPicPr preferRelativeResize="0"/>
          <p:nvPr/>
        </p:nvPicPr>
        <p:blipFill rotWithShape="1">
          <a:blip r:embed="rId10">
            <a:alphaModFix/>
          </a:blip>
          <a:srcRect b="0" l="0" r="0" t="0"/>
          <a:stretch/>
        </p:blipFill>
        <p:spPr>
          <a:xfrm>
            <a:off x="1291266" y="5064105"/>
            <a:ext cx="534624" cy="534624"/>
          </a:xfrm>
          <a:prstGeom prst="rect">
            <a:avLst/>
          </a:prstGeom>
          <a:noFill/>
          <a:ln>
            <a:noFill/>
          </a:ln>
        </p:spPr>
      </p:pic>
      <p:pic>
        <p:nvPicPr>
          <p:cNvPr id="106" name="Google Shape;106;p19"/>
          <p:cNvPicPr preferRelativeResize="0"/>
          <p:nvPr/>
        </p:nvPicPr>
        <p:blipFill rotWithShape="1">
          <a:blip r:embed="rId11">
            <a:alphaModFix/>
          </a:blip>
          <a:srcRect b="0" l="0" r="0" t="0"/>
          <a:stretch/>
        </p:blipFill>
        <p:spPr>
          <a:xfrm flipH="1">
            <a:off x="431187" y="1456513"/>
            <a:ext cx="512736" cy="512736"/>
          </a:xfrm>
          <a:prstGeom prst="rect">
            <a:avLst/>
          </a:prstGeom>
          <a:solidFill>
            <a:schemeClr val="lt1"/>
          </a:solidFill>
          <a:ln>
            <a:noFill/>
          </a:ln>
        </p:spPr>
      </p:pic>
      <p:sp>
        <p:nvSpPr>
          <p:cNvPr id="107" name="Google Shape;107;p19"/>
          <p:cNvSpPr/>
          <p:nvPr/>
        </p:nvSpPr>
        <p:spPr>
          <a:xfrm>
            <a:off x="5731442" y="1764858"/>
            <a:ext cx="6139543" cy="332828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457200" lvl="0" marL="457200" marR="0" rtl="0" algn="l">
              <a:lnSpc>
                <a:spcPct val="100000"/>
              </a:lnSpc>
              <a:spcBef>
                <a:spcPts val="0"/>
              </a:spcBef>
              <a:spcAft>
                <a:spcPts val="0"/>
              </a:spcAft>
              <a:buClr>
                <a:srgbClr val="000000"/>
              </a:buClr>
              <a:buSzPts val="2400"/>
              <a:buFont typeface="Arial"/>
              <a:buAutoNum type="arabicPeriod"/>
            </a:pPr>
            <a:r>
              <a:rPr b="0" i="0" lang="de-DE" sz="2400" u="none" cap="none" strike="noStrike">
                <a:solidFill>
                  <a:srgbClr val="941651"/>
                </a:solidFill>
                <a:latin typeface="Arial"/>
                <a:ea typeface="Arial"/>
                <a:cs typeface="Arial"/>
                <a:sym typeface="Arial"/>
              </a:rPr>
              <a:t>In welchen Bereichen verursacht Ihr Betrieb Emissionen?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rabicPeriod"/>
            </a:pPr>
            <a:r>
              <a:rPr b="0" i="0" lang="de-DE" sz="2400" u="none" cap="none" strike="noStrike">
                <a:solidFill>
                  <a:srgbClr val="941651"/>
                </a:solidFill>
                <a:latin typeface="Arial"/>
                <a:ea typeface="Arial"/>
                <a:cs typeface="Arial"/>
                <a:sym typeface="Arial"/>
              </a:rPr>
              <a:t>Benennen Sie die Prozesse, von denen Sie glauben, dass sie viele Emissionen verursachen.</a:t>
            </a:r>
            <a:endParaRPr b="0" i="0" sz="2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rabicPeriod"/>
            </a:pPr>
            <a:r>
              <a:rPr b="0" i="0" lang="de-DE" sz="2400" u="none" cap="none" strike="noStrike">
                <a:solidFill>
                  <a:srgbClr val="941651"/>
                </a:solidFill>
                <a:latin typeface="Arial"/>
                <a:ea typeface="Arial"/>
                <a:cs typeface="Arial"/>
                <a:sym typeface="Arial"/>
              </a:rPr>
              <a:t>Was unternehmen Sie in Ihrem Betrieb, um CO</a:t>
            </a:r>
            <a:r>
              <a:rPr b="0" baseline="-25000" i="0" lang="de-DE" sz="2400" u="none" cap="none" strike="noStrike">
                <a:solidFill>
                  <a:srgbClr val="941651"/>
                </a:solidFill>
                <a:latin typeface="Arial"/>
                <a:ea typeface="Arial"/>
                <a:cs typeface="Arial"/>
                <a:sym typeface="Arial"/>
              </a:rPr>
              <a:t>2</a:t>
            </a:r>
            <a:r>
              <a:rPr b="0" i="0" lang="de-DE" sz="2400" u="none" cap="none" strike="noStrike">
                <a:solidFill>
                  <a:srgbClr val="941651"/>
                </a:solidFill>
                <a:latin typeface="Arial"/>
                <a:ea typeface="Arial"/>
                <a:cs typeface="Arial"/>
                <a:sym typeface="Arial"/>
              </a:rPr>
              <a:t>-Emissionen zu verringern?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84" name="Google Shape;384;p14"/>
          <p:cNvSpPr txBox="1"/>
          <p:nvPr>
            <p:ph type="title"/>
          </p:nvPr>
        </p:nvSpPr>
        <p:spPr>
          <a:xfrm>
            <a:off x="360000" y="180000"/>
            <a:ext cx="8784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in der Weinwirtschaft:</a:t>
            </a:r>
            <a:br>
              <a:rPr lang="de-DE"/>
            </a:br>
            <a:r>
              <a:rPr lang="de-DE"/>
              <a:t>Transport: Dieselverbrauch</a:t>
            </a:r>
            <a:endParaRPr/>
          </a:p>
        </p:txBody>
      </p:sp>
      <p:sp>
        <p:nvSpPr>
          <p:cNvPr id="385" name="Google Shape;385;p1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Weintechnolog*in / Winzer*in</a:t>
            </a:r>
            <a:endParaRPr/>
          </a:p>
        </p:txBody>
      </p:sp>
      <p:sp>
        <p:nvSpPr>
          <p:cNvPr id="386" name="Google Shape;386;p1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t/>
            </a:r>
            <a:endParaRPr/>
          </a:p>
        </p:txBody>
      </p:sp>
      <p:sp>
        <p:nvSpPr>
          <p:cNvPr id="387" name="Google Shape;387;p14"/>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graphicFrame>
        <p:nvGraphicFramePr>
          <p:cNvPr id="388" name="Google Shape;388;p14"/>
          <p:cNvGraphicFramePr/>
          <p:nvPr/>
        </p:nvGraphicFramePr>
        <p:xfrm>
          <a:off x="309689" y="1516398"/>
          <a:ext cx="3000000" cy="3000000"/>
        </p:xfrm>
        <a:graphic>
          <a:graphicData uri="http://schemas.openxmlformats.org/drawingml/2006/table">
            <a:tbl>
              <a:tblPr bandRow="1" firstRow="1">
                <a:noFill/>
                <a:tableStyleId>{E57267FC-87DF-4E28-B74C-45FC41CDDBD5}</a:tableStyleId>
              </a:tblPr>
              <a:tblGrid>
                <a:gridCol w="4367300"/>
                <a:gridCol w="1052400"/>
                <a:gridCol w="1455750"/>
              </a:tblGrid>
              <a:tr h="373475">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Einweg-Glas</a:t>
                      </a:r>
                      <a:endParaRPr sz="2000" u="none" cap="none" strike="noStrike"/>
                    </a:p>
                  </a:txBody>
                  <a:tcPr marT="9525" marB="0" marR="9525" marL="9525" anchor="b"/>
                </a:tc>
                <a:tc>
                  <a:txBody>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Bag-in-Box</a:t>
                      </a:r>
                      <a:endParaRPr sz="2000" u="none" cap="none" strike="noStrike"/>
                    </a:p>
                  </a:txBody>
                  <a:tcPr marT="9525" marB="0" marR="9525" marL="9525" anchor="b"/>
                </a:tc>
              </a:tr>
              <a:tr h="373475">
                <a:tc>
                  <a:txBody>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Verbrauch Hinweg (l/100 km) </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30</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45</a:t>
                      </a:r>
                      <a:endParaRPr sz="2000" u="none" cap="none" strike="noStrike"/>
                    </a:p>
                  </a:txBody>
                  <a:tcPr marT="9525" marB="0" marR="9525" marL="9525" anchor="b"/>
                </a:tc>
              </a:tr>
              <a:tr h="373475">
                <a:tc>
                  <a:txBody>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Distanz Hinweg (km) </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400</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400</a:t>
                      </a:r>
                      <a:endParaRPr sz="2000" u="none" cap="none" strike="noStrike"/>
                    </a:p>
                  </a:txBody>
                  <a:tcPr marT="9525" marB="0" marR="9525" marL="9525" anchor="b"/>
                </a:tc>
              </a:tr>
              <a:tr h="373475">
                <a:tc>
                  <a:txBody>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Verbrauch Rückweg (l/100 km) </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20</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10</a:t>
                      </a:r>
                      <a:endParaRPr sz="2000" u="none" cap="none" strike="noStrike"/>
                    </a:p>
                  </a:txBody>
                  <a:tcPr marT="9525" marB="0" marR="9525" marL="9525" anchor="b"/>
                </a:tc>
              </a:tr>
              <a:tr h="373475">
                <a:tc>
                  <a:txBody>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Distanz Rückweg (km) </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100</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50</a:t>
                      </a:r>
                      <a:endParaRPr sz="2000" u="none" cap="none" strike="noStrike"/>
                    </a:p>
                  </a:txBody>
                  <a:tcPr marT="9525" marB="0" marR="9525" marL="9525" anchor="b"/>
                </a:tc>
              </a:tr>
              <a:tr h="373475">
                <a:tc>
                  <a:txBody>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Dieselverbrauch (l) </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txBody>
                  <a:tcPr marT="9525" marB="0" marR="9525" marL="9525" anchor="b"/>
                </a:tc>
              </a:tr>
              <a:tr h="373475">
                <a:tc>
                  <a:txBody>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CO</a:t>
                      </a:r>
                      <a:r>
                        <a:rPr b="1" baseline="-25000" i="0" lang="de-DE" sz="1800" u="none" cap="none" strike="noStrike">
                          <a:solidFill>
                            <a:srgbClr val="000000"/>
                          </a:solidFill>
                          <a:latin typeface="Calibri"/>
                          <a:ea typeface="Calibri"/>
                          <a:cs typeface="Calibri"/>
                          <a:sym typeface="Calibri"/>
                        </a:rPr>
                        <a:t>2</a:t>
                      </a:r>
                      <a:r>
                        <a:rPr b="1" i="0" lang="de-DE" sz="1800" u="none" cap="none" strike="noStrike">
                          <a:solidFill>
                            <a:srgbClr val="000000"/>
                          </a:solidFill>
                          <a:latin typeface="Calibri"/>
                          <a:ea typeface="Calibri"/>
                          <a:cs typeface="Calibri"/>
                          <a:sym typeface="Calibri"/>
                        </a:rPr>
                        <a:t>-Emissionen in kg je Liter Diesel (kg / l) </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2,6</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2,6</a:t>
                      </a:r>
                      <a:endParaRPr sz="2000" u="none" cap="none" strike="noStrike"/>
                    </a:p>
                  </a:txBody>
                  <a:tcPr marT="9525" marB="0" marR="9525" marL="9525" anchor="b"/>
                </a:tc>
              </a:tr>
              <a:tr h="373475">
                <a:tc>
                  <a:txBody>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CO</a:t>
                      </a:r>
                      <a:r>
                        <a:rPr b="1" baseline="-25000" i="0" lang="de-DE" sz="1800" u="none" cap="none" strike="noStrike">
                          <a:solidFill>
                            <a:srgbClr val="000000"/>
                          </a:solidFill>
                          <a:latin typeface="Calibri"/>
                          <a:ea typeface="Calibri"/>
                          <a:cs typeface="Calibri"/>
                          <a:sym typeface="Calibri"/>
                        </a:rPr>
                        <a:t>2</a:t>
                      </a:r>
                      <a:r>
                        <a:rPr b="1" i="0" lang="de-DE" sz="1800" u="none" cap="none" strike="noStrike">
                          <a:solidFill>
                            <a:srgbClr val="000000"/>
                          </a:solidFill>
                          <a:latin typeface="Calibri"/>
                          <a:ea typeface="Calibri"/>
                          <a:cs typeface="Calibri"/>
                          <a:sym typeface="Calibri"/>
                        </a:rPr>
                        <a:t>-Emissionen je Lkw-Ladung Wein (kg) </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txBody>
                  <a:tcPr marT="9525" marB="0" marR="9525" marL="9525" anchor="b"/>
                </a:tc>
              </a:tr>
              <a:tr h="373475">
                <a:tc>
                  <a:txBody>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Liter Wein pro Lkw (l) </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t/>
                      </a:r>
                      <a:endParaRPr sz="18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t/>
                      </a:r>
                      <a:endParaRPr sz="1800" u="none" cap="none" strike="noStrike"/>
                    </a:p>
                  </a:txBody>
                  <a:tcPr marT="9525" marB="0" marR="9525" marL="9525" anchor="b"/>
                </a:tc>
              </a:tr>
              <a:tr h="373475">
                <a:tc>
                  <a:txBody>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CO</a:t>
                      </a:r>
                      <a:r>
                        <a:rPr b="1" baseline="-25000" i="0" lang="de-DE" sz="1800" u="none" cap="none" strike="noStrike">
                          <a:solidFill>
                            <a:srgbClr val="000000"/>
                          </a:solidFill>
                          <a:latin typeface="Calibri"/>
                          <a:ea typeface="Calibri"/>
                          <a:cs typeface="Calibri"/>
                          <a:sym typeface="Calibri"/>
                        </a:rPr>
                        <a:t>2</a:t>
                      </a:r>
                      <a:r>
                        <a:rPr b="1" i="0" lang="de-DE" sz="1800" u="none" cap="none" strike="noStrike">
                          <a:solidFill>
                            <a:srgbClr val="000000"/>
                          </a:solidFill>
                          <a:latin typeface="Calibri"/>
                          <a:ea typeface="Calibri"/>
                          <a:cs typeface="Calibri"/>
                          <a:sym typeface="Calibri"/>
                        </a:rPr>
                        <a:t>-Emissionen in g je Liter Wein (g / l) </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txBody>
                  <a:tcPr marT="9525" marB="0" marR="9525" marL="9525" anchor="b"/>
                </a:tc>
              </a:tr>
            </a:tbl>
          </a:graphicData>
        </a:graphic>
      </p:graphicFrame>
      <p:sp>
        <p:nvSpPr>
          <p:cNvPr id="389" name="Google Shape;389;p14"/>
          <p:cNvSpPr/>
          <p:nvPr/>
        </p:nvSpPr>
        <p:spPr>
          <a:xfrm>
            <a:off x="7358743" y="3962400"/>
            <a:ext cx="4521256" cy="210747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1" i="0" lang="de-DE" sz="2000" u="none" cap="none" strike="noStrike">
                <a:solidFill>
                  <a:srgbClr val="941651"/>
                </a:solidFill>
                <a:latin typeface="Arial"/>
                <a:ea typeface="Arial"/>
                <a:cs typeface="Arial"/>
                <a:sym typeface="Arial"/>
              </a:rPr>
              <a:t>Berechnen Sie wie viel Diesel der LKW verbraucht für den Transport zum Verkaufsgeschäft sowie für den Transport des Leegutes bzw. der Verpackung zum Recycler</a:t>
            </a:r>
            <a:endParaRPr b="0" i="0" sz="1800" u="none" cap="none" strike="noStrike">
              <a:solidFill>
                <a:srgbClr val="000000"/>
              </a:solidFill>
              <a:latin typeface="Arial"/>
              <a:ea typeface="Arial"/>
              <a:cs typeface="Arial"/>
              <a:sym typeface="Arial"/>
            </a:endParaRPr>
          </a:p>
        </p:txBody>
      </p:sp>
      <p:sp>
        <p:nvSpPr>
          <p:cNvPr id="390" name="Google Shape;390;p14"/>
          <p:cNvSpPr txBox="1"/>
          <p:nvPr/>
        </p:nvSpPr>
        <p:spPr>
          <a:xfrm>
            <a:off x="7358743" y="1554837"/>
            <a:ext cx="4521256" cy="2246729"/>
          </a:xfrm>
          <a:prstGeom prst="rect">
            <a:avLst/>
          </a:prstGeom>
          <a:solidFill>
            <a:srgbClr val="FFD579">
              <a:alpha val="72549"/>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Arial"/>
                <a:ea typeface="Arial"/>
                <a:cs typeface="Arial"/>
                <a:sym typeface="Arial"/>
              </a:rPr>
              <a:t>Jede Einweg-Glasflasche sowie jede Bag-in-Box muss vom Weingut zum Laden geliefert werden. Nach dem Verzehr führt der Weg der Verpackung zum nächsten Recyclinghof und von dort zu spezialisierten Betrieben</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97" name="Google Shape;397;p24"/>
          <p:cNvSpPr txBox="1"/>
          <p:nvPr>
            <p:ph type="title"/>
          </p:nvPr>
        </p:nvSpPr>
        <p:spPr>
          <a:xfrm>
            <a:off x="360000" y="180000"/>
            <a:ext cx="8784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in der Weinwirtschaft:</a:t>
            </a:r>
            <a:br>
              <a:rPr lang="de-DE"/>
            </a:br>
            <a:r>
              <a:rPr lang="de-DE"/>
              <a:t>Transport: Dieselverbrauch</a:t>
            </a:r>
            <a:endParaRPr/>
          </a:p>
        </p:txBody>
      </p:sp>
      <p:sp>
        <p:nvSpPr>
          <p:cNvPr id="398" name="Google Shape;398;p2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Weintechnolog*in / Winzer*in</a:t>
            </a:r>
            <a:endParaRPr/>
          </a:p>
        </p:txBody>
      </p:sp>
      <p:sp>
        <p:nvSpPr>
          <p:cNvPr id="399" name="Google Shape;399;p2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t/>
            </a:r>
            <a:endParaRPr/>
          </a:p>
        </p:txBody>
      </p:sp>
      <p:sp>
        <p:nvSpPr>
          <p:cNvPr id="400" name="Google Shape;400;p24"/>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graphicFrame>
        <p:nvGraphicFramePr>
          <p:cNvPr id="401" name="Google Shape;401;p24"/>
          <p:cNvGraphicFramePr/>
          <p:nvPr/>
        </p:nvGraphicFramePr>
        <p:xfrm>
          <a:off x="309689" y="1516398"/>
          <a:ext cx="3000000" cy="3000000"/>
        </p:xfrm>
        <a:graphic>
          <a:graphicData uri="http://schemas.openxmlformats.org/drawingml/2006/table">
            <a:tbl>
              <a:tblPr bandRow="1" firstRow="1">
                <a:noFill/>
                <a:tableStyleId>{E57267FC-87DF-4E28-B74C-45FC41CDDBD5}</a:tableStyleId>
              </a:tblPr>
              <a:tblGrid>
                <a:gridCol w="4367300"/>
                <a:gridCol w="1052400"/>
                <a:gridCol w="1455750"/>
              </a:tblGrid>
              <a:tr h="373475">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Einweg-Glas</a:t>
                      </a:r>
                      <a:endParaRPr sz="2000" u="none" cap="none" strike="noStrike"/>
                    </a:p>
                  </a:txBody>
                  <a:tcPr marT="9525" marB="0" marR="9525" marL="9525" anchor="b"/>
                </a:tc>
                <a:tc>
                  <a:txBody>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Bag-in-Box</a:t>
                      </a:r>
                      <a:endParaRPr sz="2000" u="none" cap="none" strike="noStrike"/>
                    </a:p>
                  </a:txBody>
                  <a:tcPr marT="9525" marB="0" marR="9525" marL="9525" anchor="b"/>
                </a:tc>
              </a:tr>
              <a:tr h="373475">
                <a:tc>
                  <a:txBody>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Verbrauch Hinweg (l/100 km) </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30</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45</a:t>
                      </a:r>
                      <a:endParaRPr sz="2000" u="none" cap="none" strike="noStrike"/>
                    </a:p>
                  </a:txBody>
                  <a:tcPr marT="9525" marB="0" marR="9525" marL="9525" anchor="b"/>
                </a:tc>
              </a:tr>
              <a:tr h="373475">
                <a:tc>
                  <a:txBody>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Distanz Hinweg (km) </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400</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400</a:t>
                      </a:r>
                      <a:endParaRPr sz="2000" u="none" cap="none" strike="noStrike"/>
                    </a:p>
                  </a:txBody>
                  <a:tcPr marT="9525" marB="0" marR="9525" marL="9525" anchor="b"/>
                </a:tc>
              </a:tr>
              <a:tr h="373475">
                <a:tc>
                  <a:txBody>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Verbrauch Rückweg (l/100 km) </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20</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10</a:t>
                      </a:r>
                      <a:endParaRPr sz="2000" u="none" cap="none" strike="noStrike"/>
                    </a:p>
                  </a:txBody>
                  <a:tcPr marT="9525" marB="0" marR="9525" marL="9525" anchor="b"/>
                </a:tc>
              </a:tr>
              <a:tr h="373475">
                <a:tc>
                  <a:txBody>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Distanz Rückweg (km) </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100</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50</a:t>
                      </a:r>
                      <a:endParaRPr sz="2000" u="none" cap="none" strike="noStrike"/>
                    </a:p>
                  </a:txBody>
                  <a:tcPr marT="9525" marB="0" marR="9525" marL="9525" anchor="b"/>
                </a:tc>
              </a:tr>
              <a:tr h="373475">
                <a:tc>
                  <a:txBody>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Dieselverbrauch (l) </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140</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185</a:t>
                      </a:r>
                      <a:endParaRPr b="0" i="0" sz="1800" u="none" cap="none" strike="noStrike">
                        <a:solidFill>
                          <a:srgbClr val="000000"/>
                        </a:solidFill>
                        <a:latin typeface="Calibri"/>
                        <a:ea typeface="Calibri"/>
                        <a:cs typeface="Calibri"/>
                        <a:sym typeface="Calibri"/>
                      </a:endParaRPr>
                    </a:p>
                  </a:txBody>
                  <a:tcPr marT="9525" marB="0" marR="9525" marL="9525" anchor="b"/>
                </a:tc>
              </a:tr>
              <a:tr h="373475">
                <a:tc>
                  <a:txBody>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CO</a:t>
                      </a:r>
                      <a:r>
                        <a:rPr b="1" baseline="-25000" i="0" lang="de-DE" sz="1800" u="none" cap="none" strike="noStrike">
                          <a:solidFill>
                            <a:srgbClr val="000000"/>
                          </a:solidFill>
                          <a:latin typeface="Calibri"/>
                          <a:ea typeface="Calibri"/>
                          <a:cs typeface="Calibri"/>
                          <a:sym typeface="Calibri"/>
                        </a:rPr>
                        <a:t>2</a:t>
                      </a:r>
                      <a:r>
                        <a:rPr b="1" i="0" lang="de-DE" sz="1800" u="none" cap="none" strike="noStrike">
                          <a:solidFill>
                            <a:srgbClr val="000000"/>
                          </a:solidFill>
                          <a:latin typeface="Calibri"/>
                          <a:ea typeface="Calibri"/>
                          <a:cs typeface="Calibri"/>
                          <a:sym typeface="Calibri"/>
                        </a:rPr>
                        <a:t>-Emissionen in kg je Liter Diesel (kg / l) </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2,6</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2,6</a:t>
                      </a:r>
                      <a:endParaRPr sz="2000" u="none" cap="none" strike="noStrike"/>
                    </a:p>
                  </a:txBody>
                  <a:tcPr marT="9525" marB="0" marR="9525" marL="9525" anchor="b"/>
                </a:tc>
              </a:tr>
              <a:tr h="373475">
                <a:tc>
                  <a:txBody>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CO</a:t>
                      </a:r>
                      <a:r>
                        <a:rPr b="1" baseline="-25000" i="0" lang="de-DE" sz="1800" u="none" cap="none" strike="noStrike">
                          <a:solidFill>
                            <a:srgbClr val="000000"/>
                          </a:solidFill>
                          <a:latin typeface="Calibri"/>
                          <a:ea typeface="Calibri"/>
                          <a:cs typeface="Calibri"/>
                          <a:sym typeface="Calibri"/>
                        </a:rPr>
                        <a:t>2</a:t>
                      </a:r>
                      <a:r>
                        <a:rPr b="1" i="0" lang="de-DE" sz="1800" u="none" cap="none" strike="noStrike">
                          <a:solidFill>
                            <a:srgbClr val="000000"/>
                          </a:solidFill>
                          <a:latin typeface="Calibri"/>
                          <a:ea typeface="Calibri"/>
                          <a:cs typeface="Calibri"/>
                          <a:sym typeface="Calibri"/>
                        </a:rPr>
                        <a:t>-Emissionen je Lkw-Ladung Wein (kg) </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364</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481</a:t>
                      </a:r>
                      <a:endParaRPr b="0" i="0" sz="1800" u="none" cap="none" strike="noStrike">
                        <a:solidFill>
                          <a:srgbClr val="000000"/>
                        </a:solidFill>
                        <a:latin typeface="Calibri"/>
                        <a:ea typeface="Calibri"/>
                        <a:cs typeface="Calibri"/>
                        <a:sym typeface="Calibri"/>
                      </a:endParaRPr>
                    </a:p>
                  </a:txBody>
                  <a:tcPr marT="9525" marB="0" marR="9525" marL="9525" anchor="b"/>
                </a:tc>
              </a:tr>
              <a:tr h="373475">
                <a:tc>
                  <a:txBody>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Liter Wein pro Lkw (l) </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10.260</a:t>
                      </a:r>
                      <a:endParaRPr sz="18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22.680</a:t>
                      </a:r>
                      <a:endParaRPr sz="1800" u="none" cap="none" strike="noStrike"/>
                    </a:p>
                  </a:txBody>
                  <a:tcPr marT="9525" marB="0" marR="9525" marL="9525" anchor="b"/>
                </a:tc>
              </a:tr>
              <a:tr h="373475">
                <a:tc>
                  <a:txBody>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CO</a:t>
                      </a:r>
                      <a:r>
                        <a:rPr b="1" baseline="-25000" i="0" lang="de-DE" sz="1800" u="none" cap="none" strike="noStrike">
                          <a:solidFill>
                            <a:srgbClr val="000000"/>
                          </a:solidFill>
                          <a:latin typeface="Calibri"/>
                          <a:ea typeface="Calibri"/>
                          <a:cs typeface="Calibri"/>
                          <a:sym typeface="Calibri"/>
                        </a:rPr>
                        <a:t>2</a:t>
                      </a:r>
                      <a:r>
                        <a:rPr b="1" i="0" lang="de-DE" sz="1800" u="none" cap="none" strike="noStrike">
                          <a:solidFill>
                            <a:srgbClr val="000000"/>
                          </a:solidFill>
                          <a:latin typeface="Calibri"/>
                          <a:ea typeface="Calibri"/>
                          <a:cs typeface="Calibri"/>
                          <a:sym typeface="Calibri"/>
                        </a:rPr>
                        <a:t>-Emissionen in g je Liter Wein (g / l) </a:t>
                      </a:r>
                      <a:endParaRPr sz="2000" u="none" cap="none" strike="noStrike"/>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35</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21</a:t>
                      </a:r>
                      <a:endParaRPr b="0" i="0" sz="1800" u="none" cap="none" strike="noStrike">
                        <a:solidFill>
                          <a:srgbClr val="000000"/>
                        </a:solidFill>
                        <a:latin typeface="Calibri"/>
                        <a:ea typeface="Calibri"/>
                        <a:cs typeface="Calibri"/>
                        <a:sym typeface="Calibri"/>
                      </a:endParaRPr>
                    </a:p>
                  </a:txBody>
                  <a:tcPr marT="9525" marB="0" marR="9525" marL="9525" anchor="b"/>
                </a:tc>
              </a:tr>
            </a:tbl>
          </a:graphicData>
        </a:graphic>
      </p:graphicFrame>
      <p:sp>
        <p:nvSpPr>
          <p:cNvPr id="402" name="Google Shape;402;p24"/>
          <p:cNvSpPr/>
          <p:nvPr/>
        </p:nvSpPr>
        <p:spPr>
          <a:xfrm>
            <a:off x="7358743" y="3962400"/>
            <a:ext cx="4521256" cy="210747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1" i="0" lang="de-DE" sz="2000" u="none" cap="none" strike="noStrike">
                <a:solidFill>
                  <a:srgbClr val="941651"/>
                </a:solidFill>
                <a:latin typeface="Arial"/>
                <a:ea typeface="Arial"/>
                <a:cs typeface="Arial"/>
                <a:sym typeface="Arial"/>
              </a:rPr>
              <a:t>Berechnen Sie wie viel Diesel der LKW verbraucht für den Transport zum Verkaufsgeschäft sowie für den Transport des Leegutes bzw. der Verpackung zum Recycler</a:t>
            </a:r>
            <a:endParaRPr b="0" i="0" sz="1800" u="none" cap="none" strike="noStrike">
              <a:solidFill>
                <a:srgbClr val="000000"/>
              </a:solidFill>
              <a:latin typeface="Arial"/>
              <a:ea typeface="Arial"/>
              <a:cs typeface="Arial"/>
              <a:sym typeface="Arial"/>
            </a:endParaRPr>
          </a:p>
        </p:txBody>
      </p:sp>
      <p:sp>
        <p:nvSpPr>
          <p:cNvPr id="403" name="Google Shape;403;p24"/>
          <p:cNvSpPr txBox="1"/>
          <p:nvPr/>
        </p:nvSpPr>
        <p:spPr>
          <a:xfrm>
            <a:off x="7358743" y="1554837"/>
            <a:ext cx="4521256" cy="1323399"/>
          </a:xfrm>
          <a:prstGeom prst="rect">
            <a:avLst/>
          </a:prstGeom>
          <a:solidFill>
            <a:srgbClr val="FFD579">
              <a:alpha val="72549"/>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2000" u="none" cap="none" strike="noStrike">
                <a:solidFill>
                  <a:srgbClr val="000000"/>
                </a:solidFill>
                <a:latin typeface="Arial"/>
                <a:ea typeface="Arial"/>
                <a:cs typeface="Arial"/>
                <a:sym typeface="Arial"/>
              </a:rPr>
              <a:t>Der Transport der Bag-in-Boxes verursacht viel weniger Emissionen, nur etwa 60% der Emissionen des Flaschentransports.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28bdf474558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409" name="Google Shape;409;g28bdf474558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410" name="Google Shape;410;g28bdf474558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411" name="Google Shape;411;g28bdf474558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412" name="Google Shape;412;g28bdf474558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413" name="Google Shape;413;g28bdf474558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414" name="Google Shape;414;g28bdf474558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415" name="Google Shape;415;g28bdf474558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14" name="Google Shape;114;p2"/>
          <p:cNvSpPr txBox="1"/>
          <p:nvPr>
            <p:ph type="title"/>
          </p:nvPr>
        </p:nvSpPr>
        <p:spPr>
          <a:xfrm>
            <a:off x="360000" y="180000"/>
            <a:ext cx="9000816"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Nachhaltigkeit in der Weinwirtschaft:</a:t>
            </a:r>
            <a:br>
              <a:rPr lang="de-DE"/>
            </a:br>
            <a:r>
              <a:rPr lang="de-DE"/>
              <a:t>CO</a:t>
            </a:r>
            <a:r>
              <a:rPr baseline="-25000" lang="de-DE"/>
              <a:t>2</a:t>
            </a:r>
            <a:r>
              <a:rPr lang="de-DE"/>
              <a:t>-Fußabdruck von Wein</a:t>
            </a:r>
            <a:endParaRPr/>
          </a:p>
        </p:txBody>
      </p:sp>
      <p:sp>
        <p:nvSpPr>
          <p:cNvPr id="115" name="Google Shape;115;p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Weintechnolog*in / Winzer*in</a:t>
            </a:r>
            <a:endParaRPr/>
          </a:p>
        </p:txBody>
      </p:sp>
      <p:sp>
        <p:nvSpPr>
          <p:cNvPr id="116" name="Google Shape;116;p2"/>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Eigene Darstellung nach Ponstein 2021 </a:t>
            </a:r>
            <a:endParaRPr/>
          </a:p>
        </p:txBody>
      </p:sp>
      <p:sp>
        <p:nvSpPr>
          <p:cNvPr id="117" name="Google Shape;117;p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Dirk Klaiber / KBU</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118" name="Google Shape;118;p2"/>
          <p:cNvSpPr/>
          <p:nvPr/>
        </p:nvSpPr>
        <p:spPr>
          <a:xfrm>
            <a:off x="9022345" y="1570892"/>
            <a:ext cx="2892789" cy="429257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941651"/>
                </a:solidFill>
                <a:latin typeface="Arial"/>
                <a:ea typeface="Arial"/>
                <a:cs typeface="Arial"/>
                <a:sym typeface="Arial"/>
              </a:rPr>
              <a:t>Arbeit Ihr Betrieb mit Mehrweg-Flaschen oder Bag-in-Box-Verpackungen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94165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941651"/>
                </a:solidFill>
                <a:latin typeface="Arial"/>
                <a:ea typeface="Arial"/>
                <a:cs typeface="Arial"/>
                <a:sym typeface="Arial"/>
              </a:rPr>
              <a:t>Die Produktion einer Einweg-Glasflasche hat einen durchschnittlichen Anteil von Ca. 47 % am CO</a:t>
            </a:r>
            <a:r>
              <a:rPr b="0" baseline="-25000" i="0" lang="de-DE" sz="1600" u="none" cap="none" strike="noStrike">
                <a:solidFill>
                  <a:srgbClr val="941651"/>
                </a:solidFill>
                <a:latin typeface="Arial"/>
                <a:ea typeface="Arial"/>
                <a:cs typeface="Arial"/>
                <a:sym typeface="Arial"/>
              </a:rPr>
              <a:t>2</a:t>
            </a:r>
            <a:r>
              <a:rPr b="0" i="0" lang="de-DE" sz="1600" u="none" cap="none" strike="noStrike">
                <a:solidFill>
                  <a:srgbClr val="941651"/>
                </a:solidFill>
                <a:latin typeface="Arial"/>
                <a:ea typeface="Arial"/>
                <a:cs typeface="Arial"/>
                <a:sym typeface="Arial"/>
              </a:rPr>
              <a:t>-Fußabdruck einer Flasche Wein. Ein Wert von knapp 50 % legt nahe, dass das Einsparungspotenzial im Bereich Verpackung, speziell bei den Einweg-Glasflaschen, sehr hoch ist.</a:t>
            </a:r>
            <a:endParaRPr b="0" i="0" sz="1400" u="none" cap="none" strike="noStrike">
              <a:solidFill>
                <a:srgbClr val="000000"/>
              </a:solidFill>
              <a:latin typeface="Arial"/>
              <a:ea typeface="Arial"/>
              <a:cs typeface="Arial"/>
              <a:sym typeface="Arial"/>
            </a:endParaRPr>
          </a:p>
        </p:txBody>
      </p:sp>
      <p:sp>
        <p:nvSpPr>
          <p:cNvPr id="119" name="Google Shape;119;p2"/>
          <p:cNvSpPr txBox="1"/>
          <p:nvPr/>
        </p:nvSpPr>
        <p:spPr>
          <a:xfrm>
            <a:off x="477181" y="2271261"/>
            <a:ext cx="107686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Weinberg</a:t>
            </a:r>
            <a:endParaRPr b="0" i="0" sz="1400" u="none" cap="none" strike="noStrike">
              <a:solidFill>
                <a:srgbClr val="000000"/>
              </a:solidFill>
              <a:latin typeface="Arial"/>
              <a:ea typeface="Arial"/>
              <a:cs typeface="Arial"/>
              <a:sym typeface="Arial"/>
            </a:endParaRPr>
          </a:p>
        </p:txBody>
      </p:sp>
      <p:sp>
        <p:nvSpPr>
          <p:cNvPr id="120" name="Google Shape;120;p2"/>
          <p:cNvSpPr txBox="1"/>
          <p:nvPr/>
        </p:nvSpPr>
        <p:spPr>
          <a:xfrm>
            <a:off x="469130" y="5058497"/>
            <a:ext cx="812672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Anteile am CO</a:t>
            </a:r>
            <a:r>
              <a:rPr b="0" baseline="-25000" i="0" lang="de-DE" sz="1400" u="none" cap="none" strike="noStrike">
                <a:solidFill>
                  <a:srgbClr val="000000"/>
                </a:solidFill>
                <a:latin typeface="Arial"/>
                <a:ea typeface="Arial"/>
                <a:cs typeface="Arial"/>
                <a:sym typeface="Arial"/>
              </a:rPr>
              <a:t>2</a:t>
            </a:r>
            <a:r>
              <a:rPr b="0" i="0" lang="de-DE" sz="1400" u="none" cap="none" strike="noStrike">
                <a:solidFill>
                  <a:srgbClr val="000000"/>
                </a:solidFill>
                <a:latin typeface="Arial"/>
                <a:ea typeface="Arial"/>
                <a:cs typeface="Arial"/>
                <a:sym typeface="Arial"/>
              </a:rPr>
              <a:t>-Fußabdruck einer 0,75 l Flasche Wein (cradle to gate)</a:t>
            </a:r>
            <a:endParaRPr b="0" i="0" sz="1400" u="none" cap="none" strike="noStrike">
              <a:solidFill>
                <a:srgbClr val="000000"/>
              </a:solidFill>
              <a:latin typeface="Arial"/>
              <a:ea typeface="Arial"/>
              <a:cs typeface="Arial"/>
              <a:sym typeface="Arial"/>
            </a:endParaRPr>
          </a:p>
        </p:txBody>
      </p:sp>
      <p:cxnSp>
        <p:nvCxnSpPr>
          <p:cNvPr id="121" name="Google Shape;121;p2"/>
          <p:cNvCxnSpPr/>
          <p:nvPr/>
        </p:nvCxnSpPr>
        <p:spPr>
          <a:xfrm>
            <a:off x="564216" y="2612148"/>
            <a:ext cx="0" cy="1618132"/>
          </a:xfrm>
          <a:prstGeom prst="straightConnector1">
            <a:avLst/>
          </a:prstGeom>
          <a:noFill/>
          <a:ln cap="flat" cmpd="sng" w="9525">
            <a:solidFill>
              <a:schemeClr val="dk1"/>
            </a:solidFill>
            <a:prstDash val="solid"/>
            <a:round/>
            <a:headEnd len="sm" w="sm" type="none"/>
            <a:tailEnd len="sm" w="sm" type="none"/>
          </a:ln>
        </p:spPr>
      </p:cxnSp>
      <p:sp>
        <p:nvSpPr>
          <p:cNvPr id="122" name="Google Shape;122;p2"/>
          <p:cNvSpPr txBox="1"/>
          <p:nvPr/>
        </p:nvSpPr>
        <p:spPr>
          <a:xfrm>
            <a:off x="652745" y="2668711"/>
            <a:ext cx="226956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Arial"/>
                <a:ea typeface="Arial"/>
                <a:cs typeface="Arial"/>
                <a:sym typeface="Arial"/>
              </a:rPr>
              <a:t>• Material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Arial"/>
                <a:ea typeface="Arial"/>
                <a:cs typeface="Arial"/>
                <a:sym typeface="Arial"/>
              </a:rPr>
              <a:t>• Diesel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Arial"/>
                <a:ea typeface="Arial"/>
                <a:cs typeface="Arial"/>
                <a:sym typeface="Arial"/>
              </a:rPr>
              <a:t>• Dünger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Arial"/>
                <a:ea typeface="Arial"/>
                <a:cs typeface="Arial"/>
                <a:sym typeface="Arial"/>
              </a:rPr>
              <a:t>• Pflanzenschutzmittel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Arial"/>
                <a:ea typeface="Arial"/>
                <a:cs typeface="Arial"/>
                <a:sym typeface="Arial"/>
              </a:rPr>
              <a:t>• Anfahrt Mitarbeiter*innen</a:t>
            </a:r>
            <a:endParaRPr b="0" i="0" sz="1400" u="none" cap="none" strike="noStrike">
              <a:solidFill>
                <a:srgbClr val="000000"/>
              </a:solidFill>
              <a:latin typeface="Arial"/>
              <a:ea typeface="Arial"/>
              <a:cs typeface="Arial"/>
              <a:sym typeface="Arial"/>
            </a:endParaRPr>
          </a:p>
        </p:txBody>
      </p:sp>
      <p:sp>
        <p:nvSpPr>
          <p:cNvPr id="123" name="Google Shape;123;p2"/>
          <p:cNvSpPr/>
          <p:nvPr/>
        </p:nvSpPr>
        <p:spPr>
          <a:xfrm>
            <a:off x="508115" y="4313521"/>
            <a:ext cx="1580634" cy="475434"/>
          </a:xfrm>
          <a:prstGeom prst="rect">
            <a:avLst/>
          </a:prstGeom>
          <a:solidFill>
            <a:srgbClr val="A9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4" name="Google Shape;124;p2"/>
          <p:cNvSpPr/>
          <p:nvPr/>
        </p:nvSpPr>
        <p:spPr>
          <a:xfrm>
            <a:off x="2121454" y="4313521"/>
            <a:ext cx="1940866" cy="475434"/>
          </a:xfrm>
          <a:prstGeom prst="rect">
            <a:avLst/>
          </a:prstGeom>
          <a:solidFill>
            <a:srgbClr val="E5501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5" name="Google Shape;125;p2"/>
          <p:cNvSpPr/>
          <p:nvPr/>
        </p:nvSpPr>
        <p:spPr>
          <a:xfrm>
            <a:off x="4088733" y="4313521"/>
            <a:ext cx="4611899" cy="475434"/>
          </a:xfrm>
          <a:prstGeom prst="rect">
            <a:avLst/>
          </a:prstGeom>
          <a:solidFill>
            <a:srgbClr val="F4B0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6" name="Google Shape;126;p2"/>
          <p:cNvSpPr txBox="1"/>
          <p:nvPr/>
        </p:nvSpPr>
        <p:spPr>
          <a:xfrm>
            <a:off x="3182674" y="2271261"/>
            <a:ext cx="107686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Kellerei</a:t>
            </a:r>
            <a:endParaRPr b="0" i="0" sz="1400" u="none" cap="none" strike="noStrike">
              <a:solidFill>
                <a:srgbClr val="000000"/>
              </a:solidFill>
              <a:latin typeface="Arial"/>
              <a:ea typeface="Arial"/>
              <a:cs typeface="Arial"/>
              <a:sym typeface="Arial"/>
            </a:endParaRPr>
          </a:p>
        </p:txBody>
      </p:sp>
      <p:cxnSp>
        <p:nvCxnSpPr>
          <p:cNvPr id="127" name="Google Shape;127;p2"/>
          <p:cNvCxnSpPr/>
          <p:nvPr/>
        </p:nvCxnSpPr>
        <p:spPr>
          <a:xfrm>
            <a:off x="3279136" y="2612148"/>
            <a:ext cx="0" cy="1618132"/>
          </a:xfrm>
          <a:prstGeom prst="straightConnector1">
            <a:avLst/>
          </a:prstGeom>
          <a:noFill/>
          <a:ln cap="flat" cmpd="sng" w="9525">
            <a:solidFill>
              <a:schemeClr val="dk1"/>
            </a:solidFill>
            <a:prstDash val="solid"/>
            <a:round/>
            <a:headEnd len="sm" w="sm" type="none"/>
            <a:tailEnd len="sm" w="sm" type="none"/>
          </a:ln>
        </p:spPr>
      </p:cxnSp>
      <p:sp>
        <p:nvSpPr>
          <p:cNvPr id="128" name="Google Shape;128;p2"/>
          <p:cNvSpPr txBox="1"/>
          <p:nvPr/>
        </p:nvSpPr>
        <p:spPr>
          <a:xfrm>
            <a:off x="3367665" y="2668711"/>
            <a:ext cx="2269561"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Arial"/>
                <a:ea typeface="Arial"/>
                <a:cs typeface="Arial"/>
                <a:sym typeface="Arial"/>
              </a:rPr>
              <a:t>• Elektrizität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Arial"/>
                <a:ea typeface="Arial"/>
                <a:cs typeface="Arial"/>
                <a:sym typeface="Arial"/>
              </a:rPr>
              <a:t>• Wärme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Arial"/>
                <a:ea typeface="Arial"/>
                <a:cs typeface="Arial"/>
                <a:sym typeface="Arial"/>
              </a:rPr>
              <a:t>• Fuhrpark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Arial"/>
                <a:ea typeface="Arial"/>
                <a:cs typeface="Arial"/>
                <a:sym typeface="Arial"/>
              </a:rPr>
              <a:t>• Anfahrt Mitarbeiter*innen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Arial"/>
                <a:ea typeface="Arial"/>
                <a:cs typeface="Arial"/>
                <a:sym typeface="Arial"/>
              </a:rPr>
              <a:t>• Önologische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Arial"/>
                <a:ea typeface="Arial"/>
                <a:cs typeface="Arial"/>
                <a:sym typeface="Arial"/>
              </a:rPr>
              <a:t>  Reinigungsmittel</a:t>
            </a:r>
            <a:endParaRPr b="0" i="0" sz="1400" u="none" cap="none" strike="noStrike">
              <a:solidFill>
                <a:srgbClr val="000000"/>
              </a:solidFill>
              <a:latin typeface="Arial"/>
              <a:ea typeface="Arial"/>
              <a:cs typeface="Arial"/>
              <a:sym typeface="Arial"/>
            </a:endParaRPr>
          </a:p>
        </p:txBody>
      </p:sp>
      <p:sp>
        <p:nvSpPr>
          <p:cNvPr id="129" name="Google Shape;129;p2"/>
          <p:cNvSpPr txBox="1"/>
          <p:nvPr/>
        </p:nvSpPr>
        <p:spPr>
          <a:xfrm>
            <a:off x="7533506" y="2271261"/>
            <a:ext cx="217472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Verpackung</a:t>
            </a:r>
            <a:endParaRPr b="0" i="0" sz="1400" u="none" cap="none" strike="noStrike">
              <a:solidFill>
                <a:srgbClr val="000000"/>
              </a:solidFill>
              <a:latin typeface="Arial"/>
              <a:ea typeface="Arial"/>
              <a:cs typeface="Arial"/>
              <a:sym typeface="Arial"/>
            </a:endParaRPr>
          </a:p>
        </p:txBody>
      </p:sp>
      <p:cxnSp>
        <p:nvCxnSpPr>
          <p:cNvPr id="130" name="Google Shape;130;p2"/>
          <p:cNvCxnSpPr/>
          <p:nvPr/>
        </p:nvCxnSpPr>
        <p:spPr>
          <a:xfrm>
            <a:off x="8614707" y="2612148"/>
            <a:ext cx="0" cy="1618132"/>
          </a:xfrm>
          <a:prstGeom prst="straightConnector1">
            <a:avLst/>
          </a:prstGeom>
          <a:noFill/>
          <a:ln cap="flat" cmpd="sng" w="9525">
            <a:solidFill>
              <a:schemeClr val="dk1"/>
            </a:solidFill>
            <a:prstDash val="solid"/>
            <a:round/>
            <a:headEnd len="sm" w="sm" type="none"/>
            <a:tailEnd len="sm" w="sm" type="none"/>
          </a:ln>
        </p:spPr>
      </p:cxnSp>
      <p:sp>
        <p:nvSpPr>
          <p:cNvPr id="131" name="Google Shape;131;p2"/>
          <p:cNvSpPr txBox="1"/>
          <p:nvPr/>
        </p:nvSpPr>
        <p:spPr>
          <a:xfrm>
            <a:off x="6242140" y="2668711"/>
            <a:ext cx="2269561" cy="101562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Arial"/>
                <a:ea typeface="Arial"/>
                <a:cs typeface="Arial"/>
                <a:sym typeface="Arial"/>
              </a:rPr>
              <a:t>• </a:t>
            </a:r>
            <a:r>
              <a:rPr b="1" i="0" lang="de-DE" sz="1200" u="none" cap="none" strike="noStrike">
                <a:solidFill>
                  <a:srgbClr val="FF2F92"/>
                </a:solidFill>
                <a:latin typeface="Arial"/>
                <a:ea typeface="Arial"/>
                <a:cs typeface="Arial"/>
                <a:sym typeface="Arial"/>
              </a:rPr>
              <a:t>Einweg-Glasflasche (47 %)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Arial"/>
                <a:ea typeface="Arial"/>
                <a:cs typeface="Arial"/>
                <a:sym typeface="Arial"/>
              </a:rPr>
              <a:t>• Verschluss</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Arial"/>
                <a:ea typeface="Arial"/>
                <a:cs typeface="Arial"/>
                <a:sym typeface="Arial"/>
              </a:rPr>
              <a:t>• Etikett</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Arial"/>
                <a:ea typeface="Arial"/>
                <a:cs typeface="Arial"/>
                <a:sym typeface="Arial"/>
              </a:rPr>
              <a:t>• Karton</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Arial"/>
                <a:ea typeface="Arial"/>
                <a:cs typeface="Arial"/>
                <a:sym typeface="Arial"/>
              </a:rPr>
              <a:t>• Folie</a:t>
            </a:r>
            <a:endParaRPr b="0" i="0" sz="1400" u="none" cap="none" strike="noStrike">
              <a:solidFill>
                <a:srgbClr val="000000"/>
              </a:solidFill>
              <a:latin typeface="Arial"/>
              <a:ea typeface="Arial"/>
              <a:cs typeface="Arial"/>
              <a:sym typeface="Arial"/>
            </a:endParaRPr>
          </a:p>
        </p:txBody>
      </p:sp>
      <p:sp>
        <p:nvSpPr>
          <p:cNvPr id="132" name="Google Shape;132;p2"/>
          <p:cNvSpPr txBox="1"/>
          <p:nvPr/>
        </p:nvSpPr>
        <p:spPr>
          <a:xfrm>
            <a:off x="708400" y="4397349"/>
            <a:ext cx="69036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19 %</a:t>
            </a:r>
            <a:endParaRPr b="0" i="0" sz="1400" u="none" cap="none" strike="noStrike">
              <a:solidFill>
                <a:srgbClr val="000000"/>
              </a:solidFill>
              <a:latin typeface="Arial"/>
              <a:ea typeface="Arial"/>
              <a:cs typeface="Arial"/>
              <a:sym typeface="Arial"/>
            </a:endParaRPr>
          </a:p>
        </p:txBody>
      </p:sp>
      <p:sp>
        <p:nvSpPr>
          <p:cNvPr id="133" name="Google Shape;133;p2"/>
          <p:cNvSpPr txBox="1"/>
          <p:nvPr/>
        </p:nvSpPr>
        <p:spPr>
          <a:xfrm>
            <a:off x="2339236" y="4397349"/>
            <a:ext cx="69036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24 %</a:t>
            </a:r>
            <a:endParaRPr b="0" i="0" sz="1400" u="none" cap="none" strike="noStrike">
              <a:solidFill>
                <a:srgbClr val="000000"/>
              </a:solidFill>
              <a:latin typeface="Arial"/>
              <a:ea typeface="Arial"/>
              <a:cs typeface="Arial"/>
              <a:sym typeface="Arial"/>
            </a:endParaRPr>
          </a:p>
        </p:txBody>
      </p:sp>
      <p:sp>
        <p:nvSpPr>
          <p:cNvPr id="134" name="Google Shape;134;p2"/>
          <p:cNvSpPr txBox="1"/>
          <p:nvPr/>
        </p:nvSpPr>
        <p:spPr>
          <a:xfrm>
            <a:off x="4318865" y="4397349"/>
            <a:ext cx="69036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57 %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41" name="Google Shape;141;p3"/>
          <p:cNvSpPr txBox="1"/>
          <p:nvPr>
            <p:ph type="title"/>
          </p:nvPr>
        </p:nvSpPr>
        <p:spPr>
          <a:xfrm>
            <a:off x="360000" y="180000"/>
            <a:ext cx="8784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in der Weinwirtschaft:</a:t>
            </a:r>
            <a:br>
              <a:rPr lang="de-DE"/>
            </a:br>
            <a:r>
              <a:rPr lang="de-DE"/>
              <a:t>CO</a:t>
            </a:r>
            <a:r>
              <a:rPr baseline="-25000" lang="de-DE"/>
              <a:t>2</a:t>
            </a:r>
            <a:r>
              <a:rPr lang="de-DE"/>
              <a:t>-Fußabdruck von Einweg-Glasflaschen</a:t>
            </a:r>
            <a:endParaRPr/>
          </a:p>
        </p:txBody>
      </p:sp>
      <p:sp>
        <p:nvSpPr>
          <p:cNvPr id="142" name="Google Shape;142;p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Weintechnolog*in / Winzer*in</a:t>
            </a:r>
            <a:endParaRPr/>
          </a:p>
        </p:txBody>
      </p:sp>
      <p:sp>
        <p:nvSpPr>
          <p:cNvPr id="143" name="Google Shape;143;p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t/>
            </a:r>
            <a:endParaRPr/>
          </a:p>
        </p:txBody>
      </p:sp>
      <p:sp>
        <p:nvSpPr>
          <p:cNvPr id="144" name="Google Shape;144;p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145" name="Google Shape;145;p3"/>
          <p:cNvSpPr/>
          <p:nvPr/>
        </p:nvSpPr>
        <p:spPr>
          <a:xfrm>
            <a:off x="8623005" y="4759276"/>
            <a:ext cx="3256996" cy="124147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72000" spcFirstLastPara="1" rIns="7200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941651"/>
                </a:solidFill>
                <a:latin typeface="Arial"/>
                <a:ea typeface="Arial"/>
                <a:cs typeface="Arial"/>
                <a:sym typeface="Arial"/>
              </a:rPr>
              <a:t>Berechnen Sie die THG-Einsparung durch den Umstieg eines Wein-Betriebs auf Leichtglasflaschen.</a:t>
            </a:r>
            <a:endParaRPr b="0" i="0" sz="1600" u="none" cap="none" strike="noStrike">
              <a:solidFill>
                <a:srgbClr val="941651"/>
              </a:solidFill>
              <a:latin typeface="Arial"/>
              <a:ea typeface="Arial"/>
              <a:cs typeface="Arial"/>
              <a:sym typeface="Arial"/>
            </a:endParaRPr>
          </a:p>
        </p:txBody>
      </p:sp>
      <p:sp>
        <p:nvSpPr>
          <p:cNvPr id="146" name="Google Shape;146;p3"/>
          <p:cNvSpPr txBox="1"/>
          <p:nvPr/>
        </p:nvSpPr>
        <p:spPr>
          <a:xfrm>
            <a:off x="8623003" y="1554837"/>
            <a:ext cx="3256996" cy="2677616"/>
          </a:xfrm>
          <a:prstGeom prst="rect">
            <a:avLst/>
          </a:prstGeom>
          <a:solidFill>
            <a:schemeClr val="lt1">
              <a:alpha val="72549"/>
            </a:schemeClr>
          </a:solid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de-DE" sz="1400" u="none" cap="none" strike="noStrike">
                <a:solidFill>
                  <a:schemeClr val="dk1"/>
                </a:solidFill>
                <a:latin typeface="Arial"/>
                <a:ea typeface="Arial"/>
                <a:cs typeface="Arial"/>
                <a:sym typeface="Arial"/>
              </a:rPr>
              <a:t>Wie hoch ist das Gewicht der Glas-Verpackung?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de-DE" sz="1400" u="none" cap="none" strike="noStrike">
                <a:solidFill>
                  <a:schemeClr val="dk1"/>
                </a:solidFill>
                <a:latin typeface="Arial"/>
                <a:ea typeface="Arial"/>
                <a:cs typeface="Arial"/>
                <a:sym typeface="Arial"/>
              </a:rPr>
              <a:t>Wie hoch sind die Treibhausgasemissionen (THG) der Glas-Verpackungen?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de-DE" sz="1400" u="none" cap="none" strike="noStrike">
                <a:solidFill>
                  <a:schemeClr val="dk1"/>
                </a:solidFill>
                <a:latin typeface="Arial"/>
                <a:ea typeface="Arial"/>
                <a:cs typeface="Arial"/>
                <a:sym typeface="Arial"/>
              </a:rPr>
              <a:t>Lernen Sie exemplarisch eine Folge der Nutzung unterschiedlicher Verpackungen kennen: Die Auswirkungen unterschiedlicher Gewichte von Glasflaschen auf die THG.</a:t>
            </a:r>
            <a:endParaRPr b="0" i="0" sz="1400" u="none" cap="none" strike="noStrike">
              <a:solidFill>
                <a:srgbClr val="000000"/>
              </a:solidFill>
              <a:latin typeface="Arial"/>
              <a:ea typeface="Arial"/>
              <a:cs typeface="Arial"/>
              <a:sym typeface="Arial"/>
            </a:endParaRPr>
          </a:p>
        </p:txBody>
      </p:sp>
      <p:graphicFrame>
        <p:nvGraphicFramePr>
          <p:cNvPr id="147" name="Google Shape;147;p3"/>
          <p:cNvGraphicFramePr/>
          <p:nvPr/>
        </p:nvGraphicFramePr>
        <p:xfrm>
          <a:off x="224465" y="1654490"/>
          <a:ext cx="3000000" cy="3000000"/>
        </p:xfrm>
        <a:graphic>
          <a:graphicData uri="http://schemas.openxmlformats.org/drawingml/2006/table">
            <a:tbl>
              <a:tblPr bandRow="1" firstRow="1">
                <a:noFill/>
                <a:tableStyleId>{E57267FC-87DF-4E28-B74C-45FC41CDDBD5}</a:tableStyleId>
              </a:tblPr>
              <a:tblGrid>
                <a:gridCol w="1565225"/>
                <a:gridCol w="782025"/>
                <a:gridCol w="1173625"/>
                <a:gridCol w="1173625"/>
                <a:gridCol w="1173625"/>
                <a:gridCol w="1173625"/>
                <a:gridCol w="1173625"/>
              </a:tblGrid>
              <a:tr h="396250">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45725" marB="45725" marR="91450" marL="91450"/>
                </a:tc>
                <a:tc gridSpan="3">
                  <a:txBody>
                    <a:bodyPr/>
                    <a:lstStyle/>
                    <a:p>
                      <a:pPr indent="0" lvl="0" marL="0" marR="0" rtl="0" algn="l">
                        <a:lnSpc>
                          <a:spcPct val="100000"/>
                        </a:lnSpc>
                        <a:spcBef>
                          <a:spcPts val="0"/>
                        </a:spcBef>
                        <a:spcAft>
                          <a:spcPts val="0"/>
                        </a:spcAft>
                        <a:buClr>
                          <a:srgbClr val="000000"/>
                        </a:buClr>
                        <a:buSzPts val="1400"/>
                        <a:buFont typeface="Arial"/>
                        <a:buNone/>
                      </a:pPr>
                      <a:r>
                        <a:rPr lang="de-DE" sz="1400" u="none" cap="none" strike="noStrike">
                          <a:latin typeface="Arial"/>
                          <a:ea typeface="Arial"/>
                          <a:cs typeface="Arial"/>
                          <a:sym typeface="Arial"/>
                        </a:rPr>
                        <a:t>Gewicht Glas-Verpackung</a:t>
                      </a:r>
                      <a:endParaRPr sz="1400" u="none" cap="none" strike="noStrike">
                        <a:latin typeface="Arial"/>
                        <a:ea typeface="Arial"/>
                        <a:cs typeface="Arial"/>
                        <a:sym typeface="Arial"/>
                      </a:endParaRPr>
                    </a:p>
                  </a:txBody>
                  <a:tcPr marT="50300" marB="50300" marR="91450" marL="91450"/>
                </a:tc>
                <a:tc hMerge="1"/>
                <a:tc hMerge="1"/>
                <a:tc gridSpan="3">
                  <a:txBody>
                    <a:bodyPr/>
                    <a:lstStyle/>
                    <a:p>
                      <a:pPr indent="0" lvl="0" marL="0" marR="0" rtl="0" algn="r">
                        <a:lnSpc>
                          <a:spcPct val="100000"/>
                        </a:lnSpc>
                        <a:spcBef>
                          <a:spcPts val="0"/>
                        </a:spcBef>
                        <a:spcAft>
                          <a:spcPts val="0"/>
                        </a:spcAft>
                        <a:buClr>
                          <a:srgbClr val="000000"/>
                        </a:buClr>
                        <a:buSzPts val="1400"/>
                        <a:buFont typeface="Arial"/>
                        <a:buNone/>
                      </a:pPr>
                      <a:r>
                        <a:rPr lang="de-DE" sz="1400" u="none" cap="none" strike="noStrike">
                          <a:latin typeface="Arial"/>
                          <a:ea typeface="Arial"/>
                          <a:cs typeface="Arial"/>
                          <a:sym typeface="Arial"/>
                        </a:rPr>
                        <a:t>THG </a:t>
                      </a:r>
                      <a:r>
                        <a:rPr b="0" i="0" lang="de-DE" sz="1400" u="none" cap="none" strike="noStrike">
                          <a:solidFill>
                            <a:srgbClr val="000000"/>
                          </a:solidFill>
                          <a:latin typeface="Arial"/>
                          <a:ea typeface="Arial"/>
                          <a:cs typeface="Arial"/>
                          <a:sym typeface="Arial"/>
                        </a:rPr>
                        <a:t>(1 kg Glas ≙ 0,75 kg CO</a:t>
                      </a:r>
                      <a:r>
                        <a:rPr b="0" baseline="-25000" i="0" lang="de-DE" sz="1400" u="none" cap="none" strike="noStrike">
                          <a:solidFill>
                            <a:srgbClr val="000000"/>
                          </a:solidFill>
                          <a:latin typeface="Arial"/>
                          <a:ea typeface="Arial"/>
                          <a:cs typeface="Arial"/>
                          <a:sym typeface="Arial"/>
                        </a:rPr>
                        <a:t>2</a:t>
                      </a:r>
                      <a:r>
                        <a:rPr b="0" i="0" lang="de-DE" sz="1400" u="none" cap="none" strike="noStrike">
                          <a:solidFill>
                            <a:srgbClr val="000000"/>
                          </a:solidFill>
                          <a:latin typeface="Arial"/>
                          <a:ea typeface="Arial"/>
                          <a:cs typeface="Arial"/>
                          <a:sym typeface="Arial"/>
                        </a:rPr>
                        <a:t>-Äq*)</a:t>
                      </a:r>
                      <a:endParaRPr sz="1400" u="none" cap="none" strike="noStrike">
                        <a:latin typeface="Arial"/>
                        <a:ea typeface="Arial"/>
                        <a:cs typeface="Arial"/>
                        <a:sym typeface="Arial"/>
                      </a:endParaRPr>
                    </a:p>
                  </a:txBody>
                  <a:tcPr marT="50300" marB="50300" marR="91450" marL="91450"/>
                </a:tc>
                <a:tc hMerge="1"/>
                <a:tc hMerge="1"/>
              </a:tr>
              <a:tr h="460250">
                <a:tc>
                  <a:txBody>
                    <a:bodyPr/>
                    <a:lstStyle/>
                    <a:p>
                      <a:pPr indent="0" lvl="0" marL="0" marR="0" rtl="0" algn="ctr">
                        <a:lnSpc>
                          <a:spcPct val="100000"/>
                        </a:lnSpc>
                        <a:spcBef>
                          <a:spcPts val="0"/>
                        </a:spcBef>
                        <a:spcAft>
                          <a:spcPts val="0"/>
                        </a:spcAft>
                        <a:buClr>
                          <a:srgbClr val="000000"/>
                        </a:buClr>
                        <a:buSzPts val="1200"/>
                        <a:buFont typeface="Arial"/>
                        <a:buNone/>
                      </a:pPr>
                      <a:r>
                        <a:rPr b="1" lang="de-DE" sz="1200" u="none" cap="none" strike="noStrike">
                          <a:latin typeface="Arial"/>
                          <a:ea typeface="Arial"/>
                          <a:cs typeface="Arial"/>
                          <a:sym typeface="Arial"/>
                        </a:rPr>
                        <a:t>Glasflasche in l</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lang="de-DE" sz="1200" u="none" cap="none" strike="noStrike">
                          <a:latin typeface="Arial"/>
                          <a:ea typeface="Arial"/>
                          <a:cs typeface="Arial"/>
                          <a:sym typeface="Arial"/>
                        </a:rPr>
                        <a:t>Gewicht Flasche</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lang="de-DE" sz="1200" u="none" cap="none" strike="noStrike">
                          <a:latin typeface="Arial"/>
                          <a:ea typeface="Arial"/>
                          <a:cs typeface="Arial"/>
                          <a:sym typeface="Arial"/>
                        </a:rPr>
                        <a:t>Anzahl</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lang="de-DE" sz="1200" u="none" cap="none" strike="noStrike">
                          <a:latin typeface="Arial"/>
                          <a:ea typeface="Arial"/>
                          <a:cs typeface="Arial"/>
                          <a:sym typeface="Arial"/>
                        </a:rPr>
                        <a:t>Gewicht in t</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THG</a:t>
                      </a:r>
                      <a:r>
                        <a:rPr b="0" i="0" lang="de-DE" sz="1200" u="none" cap="none" strike="noStrike">
                          <a:solidFill>
                            <a:srgbClr val="000000"/>
                          </a:solidFill>
                          <a:latin typeface="Arial"/>
                          <a:ea typeface="Arial"/>
                          <a:cs typeface="Arial"/>
                          <a:sym typeface="Arial"/>
                        </a:rPr>
                        <a:t> in kg pro Flasche</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Gesamt-THG</a:t>
                      </a:r>
                      <a:r>
                        <a:rPr b="0" i="0" lang="de-DE" sz="1200" u="none" cap="none" strike="noStrike">
                          <a:solidFill>
                            <a:srgbClr val="000000"/>
                          </a:solidFill>
                          <a:latin typeface="Arial"/>
                          <a:ea typeface="Arial"/>
                          <a:cs typeface="Arial"/>
                          <a:sym typeface="Arial"/>
                        </a:rPr>
                        <a:t> in t</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0,75</a:t>
                      </a:r>
                      <a:endParaRPr sz="1400" u="none" cap="none" strike="noStrike">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700"/>
                        <a:buFont typeface="Arial"/>
                        <a:buNone/>
                      </a:pPr>
                      <a:r>
                        <a:rPr b="0" i="0" lang="de-DE" sz="1700" u="none" cap="none" strike="noStrike">
                          <a:solidFill>
                            <a:srgbClr val="000000"/>
                          </a:solidFill>
                          <a:latin typeface="Arial"/>
                          <a:ea typeface="Arial"/>
                          <a:cs typeface="Arial"/>
                          <a:sym typeface="Arial"/>
                        </a:rPr>
                        <a:t>500  g</a:t>
                      </a:r>
                      <a:endParaRPr b="0" i="0" sz="17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700"/>
                        <a:buFont typeface="Arial"/>
                        <a:buNone/>
                      </a:pPr>
                      <a:r>
                        <a:rPr b="0" i="0" lang="de-DE" sz="1700" u="none" cap="none" strike="noStrike">
                          <a:solidFill>
                            <a:srgbClr val="000000"/>
                          </a:solidFill>
                          <a:latin typeface="Arial"/>
                          <a:ea typeface="Arial"/>
                          <a:cs typeface="Arial"/>
                          <a:sym typeface="Arial"/>
                        </a:rPr>
                        <a:t>240.000</a:t>
                      </a:r>
                      <a:endParaRPr sz="1700" u="none" cap="none" strike="noStrike">
                        <a:latin typeface="Arial"/>
                        <a:ea typeface="Arial"/>
                        <a:cs typeface="Arial"/>
                        <a:sym typeface="Arial"/>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tc>
              </a:tr>
              <a:tr h="370850">
                <a:tc>
                  <a:txBody>
                    <a:bodyPr/>
                    <a:lstStyle/>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1</a:t>
                      </a:r>
                      <a:endParaRPr sz="1400" u="none" cap="none" strike="noStrike">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700"/>
                        <a:buFont typeface="Arial"/>
                        <a:buNone/>
                      </a:pPr>
                      <a:r>
                        <a:rPr b="0" i="0" lang="de-DE" sz="1700" u="none" cap="none" strike="noStrike">
                          <a:solidFill>
                            <a:srgbClr val="000000"/>
                          </a:solidFill>
                          <a:latin typeface="Arial"/>
                          <a:ea typeface="Arial"/>
                          <a:cs typeface="Arial"/>
                          <a:sym typeface="Arial"/>
                        </a:rPr>
                        <a:t>600 g</a:t>
                      </a:r>
                      <a:endParaRPr b="0" i="0" sz="17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700"/>
                        <a:buFont typeface="Arial"/>
                        <a:buNone/>
                      </a:pPr>
                      <a:r>
                        <a:rPr b="0" i="0" lang="de-DE" sz="1700" u="none" cap="none" strike="noStrike">
                          <a:solidFill>
                            <a:srgbClr val="000000"/>
                          </a:solidFill>
                          <a:latin typeface="Arial"/>
                          <a:ea typeface="Arial"/>
                          <a:cs typeface="Arial"/>
                          <a:sym typeface="Arial"/>
                        </a:rPr>
                        <a:t>30.000</a:t>
                      </a:r>
                      <a:endParaRPr sz="1700" u="none" cap="none" strike="noStrike">
                        <a:latin typeface="Arial"/>
                        <a:ea typeface="Arial"/>
                        <a:cs typeface="Arial"/>
                        <a:sym typeface="Arial"/>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tc>
              </a:tr>
              <a:tr h="370850">
                <a:tc>
                  <a:txBody>
                    <a:bodyPr/>
                    <a:lstStyle/>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0,75 l (Leichtflasche)</a:t>
                      </a:r>
                      <a:endParaRPr sz="1400" u="none" cap="none" strike="noStrike">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700"/>
                        <a:buFont typeface="Arial"/>
                        <a:buNone/>
                      </a:pPr>
                      <a:r>
                        <a:rPr b="0" i="0" lang="de-DE" sz="1700" u="none" cap="none" strike="noStrike">
                          <a:solidFill>
                            <a:srgbClr val="000000"/>
                          </a:solidFill>
                          <a:latin typeface="Arial"/>
                          <a:ea typeface="Arial"/>
                          <a:cs typeface="Arial"/>
                          <a:sym typeface="Arial"/>
                        </a:rPr>
                        <a:t>400 g</a:t>
                      </a:r>
                      <a:endParaRPr b="0" i="0" sz="17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200"/>
                        <a:buFont typeface="Arial"/>
                        <a:buNone/>
                      </a:pPr>
                      <a:r>
                        <a:rPr b="0" i="0" lang="de-DE" sz="1700" u="none" cap="none" strike="noStrike">
                          <a:solidFill>
                            <a:srgbClr val="000000"/>
                          </a:solidFill>
                          <a:latin typeface="Arial"/>
                          <a:ea typeface="Arial"/>
                          <a:cs typeface="Arial"/>
                          <a:sym typeface="Arial"/>
                        </a:rPr>
                        <a:t>240.000</a:t>
                      </a:r>
                      <a:endParaRPr sz="1700" u="none" cap="none" strike="noStrike">
                        <a:latin typeface="Arial"/>
                        <a:ea typeface="Arial"/>
                        <a:cs typeface="Arial"/>
                        <a:sym typeface="Arial"/>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tc>
              </a:tr>
              <a:tr h="370850">
                <a:tc>
                  <a:txBody>
                    <a:bodyPr/>
                    <a:lstStyle/>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1 l (Leichtflasche)</a:t>
                      </a:r>
                      <a:endParaRPr sz="1400" u="none" cap="none" strike="noStrike">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700"/>
                        <a:buFont typeface="Arial"/>
                        <a:buNone/>
                      </a:pPr>
                      <a:r>
                        <a:rPr b="0" i="0" lang="de-DE" sz="1700" u="none" cap="none" strike="noStrike">
                          <a:solidFill>
                            <a:srgbClr val="000000"/>
                          </a:solidFill>
                          <a:latin typeface="Arial"/>
                          <a:ea typeface="Arial"/>
                          <a:cs typeface="Arial"/>
                          <a:sym typeface="Arial"/>
                        </a:rPr>
                        <a:t>500 g  </a:t>
                      </a:r>
                      <a:endParaRPr sz="1700" u="none" cap="none" strike="noStrike">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700"/>
                        <a:buFont typeface="Arial"/>
                        <a:buNone/>
                      </a:pPr>
                      <a:r>
                        <a:rPr b="0" i="0" lang="de-DE" sz="1700" u="none" cap="none" strike="noStrike">
                          <a:solidFill>
                            <a:srgbClr val="000000"/>
                          </a:solidFill>
                          <a:latin typeface="Arial"/>
                          <a:ea typeface="Arial"/>
                          <a:cs typeface="Arial"/>
                          <a:sym typeface="Arial"/>
                        </a:rPr>
                        <a:t>30.000</a:t>
                      </a:r>
                      <a:endParaRPr sz="1700" u="none" cap="none" strike="noStrike">
                        <a:latin typeface="Arial"/>
                        <a:ea typeface="Arial"/>
                        <a:cs typeface="Arial"/>
                        <a:sym typeface="Arial"/>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tc>
              </a:tr>
              <a:tr h="370850">
                <a:tc>
                  <a:txBody>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tc>
              </a:tr>
              <a:tr h="370850">
                <a:tc gridSpan="3">
                  <a:txBody>
                    <a:bodyPr/>
                    <a:lstStyle/>
                    <a:p>
                      <a:pPr indent="0" lvl="0" marL="0" marR="0" rtl="0" algn="r">
                        <a:lnSpc>
                          <a:spcPct val="100000"/>
                        </a:lnSpc>
                        <a:spcBef>
                          <a:spcPts val="0"/>
                        </a:spcBef>
                        <a:spcAft>
                          <a:spcPts val="0"/>
                        </a:spcAft>
                        <a:buClr>
                          <a:srgbClr val="000000"/>
                        </a:buClr>
                        <a:buSzPts val="1200"/>
                        <a:buFont typeface="Arial"/>
                        <a:buNone/>
                      </a:pPr>
                      <a:r>
                        <a:rPr b="1" lang="de-DE" sz="1200" u="none" cap="none" strike="noStrike">
                          <a:latin typeface="Arial"/>
                          <a:ea typeface="Arial"/>
                          <a:cs typeface="Arial"/>
                          <a:sym typeface="Arial"/>
                        </a:rPr>
                        <a:t>Gesamteinsparung Glas durch Leichtflaschen</a:t>
                      </a:r>
                      <a:endParaRPr sz="1400" u="none" cap="none" strike="noStrike">
                        <a:latin typeface="Arial"/>
                        <a:ea typeface="Arial"/>
                        <a:cs typeface="Arial"/>
                        <a:sym typeface="Arial"/>
                      </a:endParaRPr>
                    </a:p>
                  </a:txBody>
                  <a:tcPr marT="50300" marB="50300" marR="91450" marL="91450"/>
                </a:tc>
                <a:tc hMerge="1"/>
                <a:tc hMerge="1"/>
                <a:tc>
                  <a:txBody>
                    <a:bodyPr/>
                    <a:lstStyle/>
                    <a:p>
                      <a:pPr indent="0" lvl="0" marL="0" marR="0" rtl="0" algn="r">
                        <a:lnSpc>
                          <a:spcPct val="100000"/>
                        </a:lnSpc>
                        <a:spcBef>
                          <a:spcPts val="0"/>
                        </a:spcBef>
                        <a:spcAft>
                          <a:spcPts val="0"/>
                        </a:spcAft>
                        <a:buClr>
                          <a:srgbClr val="000000"/>
                        </a:buClr>
                        <a:buSzPts val="1200"/>
                        <a:buFont typeface="Arial"/>
                        <a:buNone/>
                      </a:pPr>
                      <a:r>
                        <a:t/>
                      </a:r>
                      <a:endParaRPr b="1" sz="1200" u="none" cap="none" strike="noStrike">
                        <a:latin typeface="Arial"/>
                        <a:ea typeface="Arial"/>
                        <a:cs typeface="Arial"/>
                        <a:sym typeface="Arial"/>
                      </a:endParaRPr>
                    </a:p>
                  </a:txBody>
                  <a:tcPr marT="45725" marB="45725" marR="91450" marL="91450"/>
                </a:tc>
                <a:tc>
                  <a:txBody>
                    <a:bodyPr/>
                    <a:lstStyle/>
                    <a:p>
                      <a:pPr indent="0" lvl="0" marL="0" marR="0" rtl="0" algn="r">
                        <a:lnSpc>
                          <a:spcPct val="100000"/>
                        </a:lnSpc>
                        <a:spcBef>
                          <a:spcPts val="0"/>
                        </a:spcBef>
                        <a:spcAft>
                          <a:spcPts val="0"/>
                        </a:spcAft>
                        <a:buClr>
                          <a:srgbClr val="000000"/>
                        </a:buClr>
                        <a:buSzPts val="1200"/>
                        <a:buFont typeface="Arial"/>
                        <a:buNone/>
                      </a:pPr>
                      <a:r>
                        <a:t/>
                      </a:r>
                      <a:endParaRPr b="1" sz="1200" u="none" cap="none" strike="noStrike">
                        <a:latin typeface="Arial"/>
                        <a:ea typeface="Arial"/>
                        <a:cs typeface="Arial"/>
                        <a:sym typeface="Arial"/>
                      </a:endParaRPr>
                    </a:p>
                  </a:txBody>
                  <a:tcPr marT="45725" marB="45725" marR="91450" marL="91450"/>
                </a:tc>
                <a:tc>
                  <a:txBody>
                    <a:bodyPr/>
                    <a:lstStyle/>
                    <a:p>
                      <a:pPr indent="0" lvl="0" marL="0" marR="0" rtl="0" algn="r">
                        <a:lnSpc>
                          <a:spcPct val="100000"/>
                        </a:lnSpc>
                        <a:spcBef>
                          <a:spcPts val="0"/>
                        </a:spcBef>
                        <a:spcAft>
                          <a:spcPts val="0"/>
                        </a:spcAft>
                        <a:buClr>
                          <a:srgbClr val="000000"/>
                        </a:buClr>
                        <a:buSzPts val="1200"/>
                        <a:buFont typeface="Arial"/>
                        <a:buNone/>
                      </a:pPr>
                      <a:r>
                        <a:t/>
                      </a:r>
                      <a:endParaRPr b="1" sz="1200" u="none" cap="none" strike="noStrike">
                        <a:latin typeface="Arial"/>
                        <a:ea typeface="Arial"/>
                        <a:cs typeface="Arial"/>
                        <a:sym typeface="Arial"/>
                      </a:endParaRPr>
                    </a:p>
                  </a:txBody>
                  <a:tcPr marT="45725" marB="45725" marR="91450" marL="91450"/>
                </a:tc>
                <a:tc>
                  <a:txBody>
                    <a:bodyPr/>
                    <a:lstStyle/>
                    <a:p>
                      <a:pPr indent="0" lvl="0" marL="0" marR="0" rtl="0" algn="r">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45725" marB="45725" marR="91450" marL="91450"/>
                </a:tc>
              </a:tr>
              <a:tr h="370850">
                <a:tc gridSpan="6">
                  <a:txBody>
                    <a:bodyPr/>
                    <a:lstStyle/>
                    <a:p>
                      <a:pPr indent="0" lvl="0" marL="0" marR="0" rtl="0" algn="r">
                        <a:lnSpc>
                          <a:spcPct val="100000"/>
                        </a:lnSpc>
                        <a:spcBef>
                          <a:spcPts val="0"/>
                        </a:spcBef>
                        <a:spcAft>
                          <a:spcPts val="0"/>
                        </a:spcAft>
                        <a:buClr>
                          <a:srgbClr val="000000"/>
                        </a:buClr>
                        <a:buSzPts val="1200"/>
                        <a:buFont typeface="Arial"/>
                        <a:buNone/>
                      </a:pPr>
                      <a:r>
                        <a:rPr b="1" lang="de-DE" sz="1200" u="none" cap="none" strike="noStrike">
                          <a:latin typeface="Arial"/>
                          <a:ea typeface="Arial"/>
                          <a:cs typeface="Arial"/>
                          <a:sym typeface="Arial"/>
                        </a:rPr>
                        <a:t>Gesamteinsparung THG durch Leichtflaschen</a:t>
                      </a:r>
                      <a:endParaRPr sz="1400" u="none" cap="none" strike="noStrike">
                        <a:latin typeface="Arial"/>
                        <a:ea typeface="Arial"/>
                        <a:cs typeface="Arial"/>
                        <a:sym typeface="Arial"/>
                      </a:endParaRPr>
                    </a:p>
                  </a:txBody>
                  <a:tcPr marT="50300" marB="50300" marR="91450" marL="91450"/>
                </a:tc>
                <a:tc hMerge="1"/>
                <a:tc hMerge="1"/>
                <a:tc hMerge="1"/>
                <a:tc hMerge="1"/>
                <a:tc hMerge="1"/>
                <a:tc>
                  <a:txBody>
                    <a:bodyPr/>
                    <a:lstStyle/>
                    <a:p>
                      <a:pPr indent="0" lvl="0" marL="0" marR="0" rtl="0" algn="r">
                        <a:lnSpc>
                          <a:spcPct val="100000"/>
                        </a:lnSpc>
                        <a:spcBef>
                          <a:spcPts val="0"/>
                        </a:spcBef>
                        <a:spcAft>
                          <a:spcPts val="0"/>
                        </a:spcAft>
                        <a:buClr>
                          <a:srgbClr val="000000"/>
                        </a:buClr>
                        <a:buSzPts val="1200"/>
                        <a:buFont typeface="Arial"/>
                        <a:buNone/>
                      </a:pPr>
                      <a:r>
                        <a:t/>
                      </a:r>
                      <a:endParaRPr b="1" sz="1200" u="none" cap="none" strike="noStrike">
                        <a:latin typeface="Arial"/>
                        <a:ea typeface="Arial"/>
                        <a:cs typeface="Arial"/>
                        <a:sym typeface="Arial"/>
                      </a:endParaRPr>
                    </a:p>
                  </a:txBody>
                  <a:tcPr marT="45725" marB="45725" marR="91450" marL="9145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4" name="Google Shape;154;p4"/>
          <p:cNvSpPr txBox="1"/>
          <p:nvPr>
            <p:ph type="title"/>
          </p:nvPr>
        </p:nvSpPr>
        <p:spPr>
          <a:xfrm>
            <a:off x="360000" y="180000"/>
            <a:ext cx="8784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in der Weinwirtschaft:</a:t>
            </a:r>
            <a:br>
              <a:rPr lang="de-DE"/>
            </a:br>
            <a:r>
              <a:rPr lang="de-DE"/>
              <a:t>CO</a:t>
            </a:r>
            <a:r>
              <a:rPr baseline="-25000" lang="de-DE"/>
              <a:t>2</a:t>
            </a:r>
            <a:r>
              <a:rPr lang="de-DE"/>
              <a:t>-Fußabdruck von Einweg-Glasflaschen</a:t>
            </a:r>
            <a:endParaRPr/>
          </a:p>
        </p:txBody>
      </p:sp>
      <p:sp>
        <p:nvSpPr>
          <p:cNvPr id="155" name="Google Shape;155;p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Weintechnolog*in / Winzer*in</a:t>
            </a:r>
            <a:endParaRPr/>
          </a:p>
        </p:txBody>
      </p:sp>
      <p:sp>
        <p:nvSpPr>
          <p:cNvPr id="156" name="Google Shape;156;p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t/>
            </a:r>
            <a:endParaRPr/>
          </a:p>
        </p:txBody>
      </p:sp>
      <p:sp>
        <p:nvSpPr>
          <p:cNvPr id="157" name="Google Shape;157;p4"/>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158" name="Google Shape;158;p4"/>
          <p:cNvSpPr/>
          <p:nvPr/>
        </p:nvSpPr>
        <p:spPr>
          <a:xfrm>
            <a:off x="8623005" y="4759276"/>
            <a:ext cx="3256996" cy="124147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72000" spcFirstLastPara="1" rIns="7200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941651"/>
                </a:solidFill>
                <a:latin typeface="Arial"/>
                <a:ea typeface="Arial"/>
                <a:cs typeface="Arial"/>
                <a:sym typeface="Arial"/>
              </a:rPr>
              <a:t>Berechnen Sie die THG-Einsparung durch den Umstieg eines Wein-Betriebs auf Leichtglasflaschen.</a:t>
            </a:r>
            <a:endParaRPr b="0" i="0" sz="1600" u="none" cap="none" strike="noStrike">
              <a:solidFill>
                <a:srgbClr val="941651"/>
              </a:solidFill>
              <a:latin typeface="Arial"/>
              <a:ea typeface="Arial"/>
              <a:cs typeface="Arial"/>
              <a:sym typeface="Arial"/>
            </a:endParaRPr>
          </a:p>
        </p:txBody>
      </p:sp>
      <p:graphicFrame>
        <p:nvGraphicFramePr>
          <p:cNvPr id="159" name="Google Shape;159;p4"/>
          <p:cNvGraphicFramePr/>
          <p:nvPr/>
        </p:nvGraphicFramePr>
        <p:xfrm>
          <a:off x="224465" y="1680038"/>
          <a:ext cx="3000000" cy="3000000"/>
        </p:xfrm>
        <a:graphic>
          <a:graphicData uri="http://schemas.openxmlformats.org/drawingml/2006/table">
            <a:tbl>
              <a:tblPr bandRow="1" firstRow="1">
                <a:noFill/>
                <a:tableStyleId>{E57267FC-87DF-4E28-B74C-45FC41CDDBD5}</a:tableStyleId>
              </a:tblPr>
              <a:tblGrid>
                <a:gridCol w="1600125"/>
                <a:gridCol w="799450"/>
                <a:gridCol w="1199800"/>
                <a:gridCol w="1199800"/>
                <a:gridCol w="593400"/>
                <a:gridCol w="1248225"/>
                <a:gridCol w="1436925"/>
              </a:tblGrid>
              <a:tr h="37085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45725" marB="45725" marR="91450" marL="91450"/>
                </a:tc>
                <a:tc gridSpan="3">
                  <a:txBody>
                    <a:bodyPr/>
                    <a:lstStyle/>
                    <a:p>
                      <a:pPr indent="0" lvl="0" marL="0" marR="0" rtl="0" algn="l">
                        <a:lnSpc>
                          <a:spcPct val="100000"/>
                        </a:lnSpc>
                        <a:spcBef>
                          <a:spcPts val="0"/>
                        </a:spcBef>
                        <a:spcAft>
                          <a:spcPts val="0"/>
                        </a:spcAft>
                        <a:buClr>
                          <a:srgbClr val="000000"/>
                        </a:buClr>
                        <a:buSzPts val="1200"/>
                        <a:buFont typeface="Arial"/>
                        <a:buNone/>
                      </a:pPr>
                      <a:r>
                        <a:rPr lang="de-DE" sz="1200" u="none" cap="none" strike="noStrike">
                          <a:latin typeface="Arial"/>
                          <a:ea typeface="Arial"/>
                          <a:cs typeface="Arial"/>
                          <a:sym typeface="Arial"/>
                        </a:rPr>
                        <a:t>Gewicht Glas-Verpackung</a:t>
                      </a:r>
                      <a:endParaRPr sz="1200" u="none" cap="none" strike="noStrike">
                        <a:latin typeface="Arial"/>
                        <a:ea typeface="Arial"/>
                        <a:cs typeface="Arial"/>
                        <a:sym typeface="Arial"/>
                      </a:endParaRPr>
                    </a:p>
                  </a:txBody>
                  <a:tcPr marT="45725" marB="45725" marR="91450" marL="91450"/>
                </a:tc>
                <a:tc hMerge="1"/>
                <a:tc hMerge="1"/>
                <a:tc gridSpan="3">
                  <a:txBody>
                    <a:bodyPr/>
                    <a:lstStyle/>
                    <a:p>
                      <a:pPr indent="0" lvl="0" marL="0" marR="0" rtl="0" algn="r">
                        <a:lnSpc>
                          <a:spcPct val="100000"/>
                        </a:lnSpc>
                        <a:spcBef>
                          <a:spcPts val="0"/>
                        </a:spcBef>
                        <a:spcAft>
                          <a:spcPts val="0"/>
                        </a:spcAft>
                        <a:buClr>
                          <a:srgbClr val="000000"/>
                        </a:buClr>
                        <a:buSzPts val="1200"/>
                        <a:buFont typeface="Arial"/>
                        <a:buNone/>
                      </a:pPr>
                      <a:r>
                        <a:rPr lang="de-DE" sz="1200" u="none" cap="none" strike="noStrike">
                          <a:latin typeface="Arial"/>
                          <a:ea typeface="Arial"/>
                          <a:cs typeface="Arial"/>
                          <a:sym typeface="Arial"/>
                        </a:rPr>
                        <a:t>THG </a:t>
                      </a:r>
                      <a:r>
                        <a:rPr b="0" i="0" lang="de-DE" sz="1200" u="none" cap="none" strike="noStrike">
                          <a:solidFill>
                            <a:srgbClr val="000000"/>
                          </a:solidFill>
                          <a:latin typeface="Arial"/>
                          <a:ea typeface="Arial"/>
                          <a:cs typeface="Arial"/>
                          <a:sym typeface="Arial"/>
                        </a:rPr>
                        <a:t>(1 kg Glas ≙ 0,75 kg CO</a:t>
                      </a:r>
                      <a:r>
                        <a:rPr b="0" baseline="-25000" i="0" lang="de-DE" sz="1200" u="none" cap="none" strike="noStrike">
                          <a:solidFill>
                            <a:srgbClr val="000000"/>
                          </a:solidFill>
                          <a:latin typeface="Arial"/>
                          <a:ea typeface="Arial"/>
                          <a:cs typeface="Arial"/>
                          <a:sym typeface="Arial"/>
                        </a:rPr>
                        <a:t>2</a:t>
                      </a:r>
                      <a:r>
                        <a:rPr b="0" i="0" lang="de-DE" sz="1200" u="none" cap="none" strike="noStrike">
                          <a:solidFill>
                            <a:srgbClr val="000000"/>
                          </a:solidFill>
                          <a:latin typeface="Arial"/>
                          <a:ea typeface="Arial"/>
                          <a:cs typeface="Arial"/>
                          <a:sym typeface="Arial"/>
                        </a:rPr>
                        <a:t>-Äq)</a:t>
                      </a:r>
                      <a:endParaRPr sz="1200" u="none" cap="none" strike="noStrike">
                        <a:latin typeface="Arial"/>
                        <a:ea typeface="Arial"/>
                        <a:cs typeface="Arial"/>
                        <a:sym typeface="Arial"/>
                      </a:endParaRPr>
                    </a:p>
                  </a:txBody>
                  <a:tcPr marT="45725" marB="45725" marR="91450" marL="91450"/>
                </a:tc>
                <a:tc hMerge="1"/>
                <a:tc hMerge="1"/>
              </a:tr>
              <a:tr h="370850">
                <a:tc>
                  <a:txBody>
                    <a:bodyPr/>
                    <a:lstStyle/>
                    <a:p>
                      <a:pPr indent="0" lvl="0" marL="0" marR="0" rtl="0" algn="ctr">
                        <a:lnSpc>
                          <a:spcPct val="100000"/>
                        </a:lnSpc>
                        <a:spcBef>
                          <a:spcPts val="0"/>
                        </a:spcBef>
                        <a:spcAft>
                          <a:spcPts val="0"/>
                        </a:spcAft>
                        <a:buClr>
                          <a:srgbClr val="000000"/>
                        </a:buClr>
                        <a:buSzPts val="1200"/>
                        <a:buFont typeface="Arial"/>
                        <a:buNone/>
                      </a:pPr>
                      <a:r>
                        <a:rPr b="1" lang="de-DE" sz="1200" u="none" cap="none" strike="noStrike">
                          <a:latin typeface="Arial"/>
                          <a:ea typeface="Arial"/>
                          <a:cs typeface="Arial"/>
                          <a:sym typeface="Arial"/>
                        </a:rPr>
                        <a:t>Glasflasche in l</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b="1" lang="de-DE" sz="1200" u="none" cap="none" strike="noStrike">
                          <a:latin typeface="Arial"/>
                          <a:ea typeface="Arial"/>
                          <a:cs typeface="Arial"/>
                          <a:sym typeface="Arial"/>
                        </a:rPr>
                        <a:t>Gewicht Flasche</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b="1" lang="de-DE" sz="1200" u="none" cap="none" strike="noStrike">
                          <a:latin typeface="Arial"/>
                          <a:ea typeface="Arial"/>
                          <a:cs typeface="Arial"/>
                          <a:sym typeface="Arial"/>
                        </a:rPr>
                        <a:t>Anzahl</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b="1" lang="de-DE" sz="1200" u="none" cap="none" strike="noStrike">
                          <a:latin typeface="Arial"/>
                          <a:ea typeface="Arial"/>
                          <a:cs typeface="Arial"/>
                          <a:sym typeface="Arial"/>
                        </a:rPr>
                        <a:t>Gewicht in t</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THG</a:t>
                      </a:r>
                      <a:r>
                        <a:rPr b="0" i="0" lang="de-DE" sz="1200" u="none" cap="none" strike="noStrike">
                          <a:solidFill>
                            <a:srgbClr val="000000"/>
                          </a:solidFill>
                          <a:latin typeface="Arial"/>
                          <a:ea typeface="Arial"/>
                          <a:cs typeface="Arial"/>
                          <a:sym typeface="Arial"/>
                        </a:rPr>
                        <a:t> in kg pro Flasche</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Gesamt-THG</a:t>
                      </a:r>
                      <a:r>
                        <a:rPr b="0" i="0" lang="de-DE" sz="1200" u="none" cap="none" strike="noStrike">
                          <a:solidFill>
                            <a:srgbClr val="000000"/>
                          </a:solidFill>
                          <a:latin typeface="Arial"/>
                          <a:ea typeface="Arial"/>
                          <a:cs typeface="Arial"/>
                          <a:sym typeface="Arial"/>
                        </a:rPr>
                        <a:t> in t</a:t>
                      </a:r>
                      <a:endParaRPr sz="1200" u="none" cap="none" strike="noStrike">
                        <a:latin typeface="Arial"/>
                        <a:ea typeface="Arial"/>
                        <a:cs typeface="Arial"/>
                        <a:sym typeface="Arial"/>
                      </a:endParaRPr>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0,75</a:t>
                      </a:r>
                      <a:endParaRPr sz="1200" u="none" cap="none" strike="noStrike">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500  g</a:t>
                      </a:r>
                      <a:endParaRPr b="0" i="0" sz="16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240.000</a:t>
                      </a:r>
                      <a:endParaRPr sz="1600" u="none" cap="none" strike="noStrike">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120</a:t>
                      </a:r>
                      <a:endParaRPr sz="1600" u="none" cap="none" strike="noStrike">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0,375</a:t>
                      </a:r>
                      <a:endParaRPr sz="1600" u="none" cap="none" strike="noStrike">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90</a:t>
                      </a:r>
                      <a:endParaRPr sz="1600" u="none" cap="none" strike="noStrike">
                        <a:latin typeface="Arial"/>
                        <a:ea typeface="Arial"/>
                        <a:cs typeface="Arial"/>
                        <a:sym typeface="Arial"/>
                      </a:endParaRPr>
                    </a:p>
                  </a:txBody>
                  <a:tcPr marT="9525" marB="0" marR="9525" marL="9525" anchor="b"/>
                </a:tc>
              </a:tr>
              <a:tr h="370850">
                <a:tc>
                  <a:txBody>
                    <a:bodyPr/>
                    <a:lstStyle/>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1</a:t>
                      </a:r>
                      <a:endParaRPr sz="1200" u="none" cap="none" strike="noStrike">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600 g</a:t>
                      </a:r>
                      <a:endParaRPr b="0" i="0" sz="16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30.000</a:t>
                      </a:r>
                      <a:endParaRPr sz="1600" u="none" cap="none" strike="noStrike">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18</a:t>
                      </a:r>
                      <a:endParaRPr sz="1600" u="none" cap="none" strike="noStrike">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0,450</a:t>
                      </a:r>
                      <a:endParaRPr sz="1600" u="none" cap="none" strike="noStrike">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13,5</a:t>
                      </a:r>
                      <a:endParaRPr sz="1600" u="none" cap="none" strike="noStrike">
                        <a:latin typeface="Arial"/>
                        <a:ea typeface="Arial"/>
                        <a:cs typeface="Arial"/>
                        <a:sym typeface="Arial"/>
                      </a:endParaRPr>
                    </a:p>
                  </a:txBody>
                  <a:tcPr marT="9525" marB="0" marR="9525" marL="9525" anchor="b"/>
                </a:tc>
              </a:tr>
              <a:tr h="370850">
                <a:tc>
                  <a:txBody>
                    <a:bodyPr/>
                    <a:lstStyle/>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0,75 l </a:t>
                      </a:r>
                      <a:br>
                        <a:rPr b="1" i="0" lang="de-DE" sz="1200" u="none" cap="none" strike="noStrike">
                          <a:solidFill>
                            <a:srgbClr val="000000"/>
                          </a:solidFill>
                          <a:latin typeface="Arial"/>
                          <a:ea typeface="Arial"/>
                          <a:cs typeface="Arial"/>
                          <a:sym typeface="Arial"/>
                        </a:rPr>
                      </a:br>
                      <a:r>
                        <a:rPr b="1" i="0" lang="de-DE" sz="1200" u="none" cap="none" strike="noStrike">
                          <a:solidFill>
                            <a:srgbClr val="000000"/>
                          </a:solidFill>
                          <a:latin typeface="Arial"/>
                          <a:ea typeface="Arial"/>
                          <a:cs typeface="Arial"/>
                          <a:sym typeface="Arial"/>
                        </a:rPr>
                        <a:t>(Leichtflasche)</a:t>
                      </a:r>
                      <a:endParaRPr sz="1200" u="none" cap="none" strike="noStrike">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400 g</a:t>
                      </a:r>
                      <a:endParaRPr b="0" i="0" sz="16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200"/>
                        <a:buFont typeface="Arial"/>
                        <a:buNone/>
                      </a:pPr>
                      <a:r>
                        <a:rPr b="0" i="0" lang="de-DE" sz="1600" u="none" cap="none" strike="noStrike">
                          <a:solidFill>
                            <a:srgbClr val="000000"/>
                          </a:solidFill>
                          <a:latin typeface="Arial"/>
                          <a:ea typeface="Arial"/>
                          <a:cs typeface="Arial"/>
                          <a:sym typeface="Arial"/>
                        </a:rPr>
                        <a:t>240.000</a:t>
                      </a:r>
                      <a:endParaRPr sz="1600" u="none" cap="none" strike="noStrike">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96</a:t>
                      </a:r>
                      <a:endParaRPr sz="1600" u="none" cap="none" strike="noStrike">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0,300</a:t>
                      </a:r>
                      <a:endParaRPr sz="1600" u="none" cap="none" strike="noStrike">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72</a:t>
                      </a:r>
                      <a:endParaRPr sz="1600" u="none" cap="none" strike="noStrike">
                        <a:latin typeface="Arial"/>
                        <a:ea typeface="Arial"/>
                        <a:cs typeface="Arial"/>
                        <a:sym typeface="Arial"/>
                      </a:endParaRPr>
                    </a:p>
                  </a:txBody>
                  <a:tcPr marT="9525" marB="0" marR="9525" marL="9525" anchor="b"/>
                </a:tc>
              </a:tr>
              <a:tr h="370850">
                <a:tc>
                  <a:txBody>
                    <a:bodyPr/>
                    <a:lstStyle/>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1 l </a:t>
                      </a:r>
                      <a:br>
                        <a:rPr b="1" i="0" lang="de-DE" sz="1200" u="none" cap="none" strike="noStrike">
                          <a:solidFill>
                            <a:srgbClr val="000000"/>
                          </a:solidFill>
                          <a:latin typeface="Arial"/>
                          <a:ea typeface="Arial"/>
                          <a:cs typeface="Arial"/>
                          <a:sym typeface="Arial"/>
                        </a:rPr>
                      </a:br>
                      <a:r>
                        <a:rPr b="1" i="0" lang="de-DE" sz="1200" u="none" cap="none" strike="noStrike">
                          <a:solidFill>
                            <a:srgbClr val="000000"/>
                          </a:solidFill>
                          <a:latin typeface="Arial"/>
                          <a:ea typeface="Arial"/>
                          <a:cs typeface="Arial"/>
                          <a:sym typeface="Arial"/>
                        </a:rPr>
                        <a:t>(Leichtflasche)</a:t>
                      </a:r>
                      <a:endParaRPr sz="1200" u="none" cap="none" strike="noStrike">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500 g</a:t>
                      </a:r>
                      <a:endParaRPr b="0" i="0" sz="16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30.000</a:t>
                      </a:r>
                      <a:endParaRPr sz="1600" u="none" cap="none" strike="noStrike">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15</a:t>
                      </a:r>
                      <a:endParaRPr sz="1600" u="none" cap="none" strike="noStrike">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0,375</a:t>
                      </a:r>
                      <a:endParaRPr sz="1600" u="none" cap="none" strike="noStrike">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11,25</a:t>
                      </a:r>
                      <a:endParaRPr sz="1600" u="none" cap="none" strike="noStrike">
                        <a:latin typeface="Arial"/>
                        <a:ea typeface="Arial"/>
                        <a:cs typeface="Arial"/>
                        <a:sym typeface="Arial"/>
                      </a:endParaRPr>
                    </a:p>
                  </a:txBody>
                  <a:tcPr marT="9525" marB="0" marR="9525" marL="9525" anchor="b"/>
                </a:tc>
              </a:tr>
              <a:tr h="370850">
                <a:tc>
                  <a:txBody>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txBody>
                  <a:tcPr marT="9525" marB="0" marR="9525" marL="9525" anchor="b"/>
                </a:tc>
              </a:tr>
              <a:tr h="370850">
                <a:tc gridSpan="3">
                  <a:txBody>
                    <a:bodyPr/>
                    <a:lstStyle/>
                    <a:p>
                      <a:pPr indent="0" lvl="0" marL="0" marR="0" rtl="0" algn="r">
                        <a:lnSpc>
                          <a:spcPct val="100000"/>
                        </a:lnSpc>
                        <a:spcBef>
                          <a:spcPts val="0"/>
                        </a:spcBef>
                        <a:spcAft>
                          <a:spcPts val="0"/>
                        </a:spcAft>
                        <a:buClr>
                          <a:srgbClr val="000000"/>
                        </a:buClr>
                        <a:buSzPts val="1200"/>
                        <a:buFont typeface="Arial"/>
                        <a:buNone/>
                      </a:pPr>
                      <a:r>
                        <a:rPr b="1" lang="de-DE" sz="1200" u="none" cap="none" strike="noStrike">
                          <a:latin typeface="Arial"/>
                          <a:ea typeface="Arial"/>
                          <a:cs typeface="Arial"/>
                          <a:sym typeface="Arial"/>
                        </a:rPr>
                        <a:t>Gesamteinsparung Glas durch Leichtflaschen</a:t>
                      </a:r>
                      <a:endParaRPr sz="1400" u="none" cap="none" strike="noStrike">
                        <a:latin typeface="Arial"/>
                        <a:ea typeface="Arial"/>
                        <a:cs typeface="Arial"/>
                        <a:sym typeface="Arial"/>
                      </a:endParaRPr>
                    </a:p>
                  </a:txBody>
                  <a:tcPr marT="45725" marB="45725" marR="91450" marL="91450"/>
                </a:tc>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b="1" lang="de-DE" sz="1600" u="none" cap="none" strike="noStrike">
                          <a:latin typeface="Arial"/>
                          <a:ea typeface="Arial"/>
                          <a:cs typeface="Arial"/>
                          <a:sym typeface="Arial"/>
                        </a:rPr>
                        <a:t>27</a:t>
                      </a:r>
                      <a:endParaRPr sz="1600" u="none" cap="none" strike="noStrike">
                        <a:latin typeface="Arial"/>
                        <a:ea typeface="Arial"/>
                        <a:cs typeface="Arial"/>
                        <a:sym typeface="Arial"/>
                      </a:endParaRPr>
                    </a:p>
                  </a:txBody>
                  <a:tcPr marT="45725" marB="45725" marR="91450" marL="91450"/>
                </a:tc>
                <a:tc>
                  <a:txBody>
                    <a:bodyPr/>
                    <a:lstStyle/>
                    <a:p>
                      <a:pPr indent="0" lvl="0" marL="0" marR="0" rtl="0" algn="r">
                        <a:lnSpc>
                          <a:spcPct val="100000"/>
                        </a:lnSpc>
                        <a:spcBef>
                          <a:spcPts val="0"/>
                        </a:spcBef>
                        <a:spcAft>
                          <a:spcPts val="0"/>
                        </a:spcAft>
                        <a:buClr>
                          <a:srgbClr val="000000"/>
                        </a:buClr>
                        <a:buSzPts val="1200"/>
                        <a:buFont typeface="Arial"/>
                        <a:buNone/>
                      </a:pPr>
                      <a:r>
                        <a:t/>
                      </a:r>
                      <a:endParaRPr b="1" sz="1600" u="none" cap="none" strike="noStrike">
                        <a:latin typeface="Arial"/>
                        <a:ea typeface="Arial"/>
                        <a:cs typeface="Arial"/>
                        <a:sym typeface="Arial"/>
                      </a:endParaRPr>
                    </a:p>
                  </a:txBody>
                  <a:tcPr marT="45725" marB="45725" marR="91450" marL="91450"/>
                </a:tc>
                <a:tc>
                  <a:txBody>
                    <a:bodyPr/>
                    <a:lstStyle/>
                    <a:p>
                      <a:pPr indent="0" lvl="0" marL="0" marR="0" rtl="0" algn="r">
                        <a:lnSpc>
                          <a:spcPct val="100000"/>
                        </a:lnSpc>
                        <a:spcBef>
                          <a:spcPts val="0"/>
                        </a:spcBef>
                        <a:spcAft>
                          <a:spcPts val="0"/>
                        </a:spcAft>
                        <a:buClr>
                          <a:srgbClr val="000000"/>
                        </a:buClr>
                        <a:buSzPts val="1200"/>
                        <a:buFont typeface="Arial"/>
                        <a:buNone/>
                      </a:pPr>
                      <a:r>
                        <a:t/>
                      </a:r>
                      <a:endParaRPr b="1" sz="1600" u="none" cap="none" strike="noStrike">
                        <a:latin typeface="Arial"/>
                        <a:ea typeface="Arial"/>
                        <a:cs typeface="Arial"/>
                        <a:sym typeface="Arial"/>
                      </a:endParaRPr>
                    </a:p>
                  </a:txBody>
                  <a:tcPr marT="45725" marB="45725" marR="91450" marL="91450"/>
                </a:tc>
                <a:tc>
                  <a:txBody>
                    <a:bodyPr/>
                    <a:lstStyle/>
                    <a:p>
                      <a:pPr indent="0" lvl="0" marL="0" marR="0" rtl="0" algn="r">
                        <a:lnSpc>
                          <a:spcPct val="100000"/>
                        </a:lnSpc>
                        <a:spcBef>
                          <a:spcPts val="0"/>
                        </a:spcBef>
                        <a:spcAft>
                          <a:spcPts val="0"/>
                        </a:spcAft>
                        <a:buClr>
                          <a:srgbClr val="000000"/>
                        </a:buClr>
                        <a:buSzPts val="1600"/>
                        <a:buFont typeface="Arial"/>
                        <a:buNone/>
                      </a:pPr>
                      <a:r>
                        <a:t/>
                      </a:r>
                      <a:endParaRPr sz="1600" u="none" cap="none" strike="noStrike">
                        <a:latin typeface="Arial"/>
                        <a:ea typeface="Arial"/>
                        <a:cs typeface="Arial"/>
                        <a:sym typeface="Arial"/>
                      </a:endParaRPr>
                    </a:p>
                  </a:txBody>
                  <a:tcPr marT="45725" marB="45725" marR="91450" marL="91450"/>
                </a:tc>
              </a:tr>
              <a:tr h="370850">
                <a:tc gridSpan="6">
                  <a:txBody>
                    <a:bodyPr/>
                    <a:lstStyle/>
                    <a:p>
                      <a:pPr indent="0" lvl="0" marL="0" marR="0" rtl="0" algn="r">
                        <a:lnSpc>
                          <a:spcPct val="100000"/>
                        </a:lnSpc>
                        <a:spcBef>
                          <a:spcPts val="0"/>
                        </a:spcBef>
                        <a:spcAft>
                          <a:spcPts val="0"/>
                        </a:spcAft>
                        <a:buClr>
                          <a:srgbClr val="000000"/>
                        </a:buClr>
                        <a:buSzPts val="1200"/>
                        <a:buFont typeface="Arial"/>
                        <a:buNone/>
                      </a:pPr>
                      <a:r>
                        <a:rPr b="1" lang="de-DE" sz="1200" u="none" cap="none" strike="noStrike">
                          <a:latin typeface="Arial"/>
                          <a:ea typeface="Arial"/>
                          <a:cs typeface="Arial"/>
                          <a:sym typeface="Arial"/>
                        </a:rPr>
                        <a:t>Gesamteinsparung THG durch Leichtflaschen</a:t>
                      </a:r>
                      <a:endParaRPr sz="1400" u="none" cap="none" strike="noStrike">
                        <a:latin typeface="Arial"/>
                        <a:ea typeface="Arial"/>
                        <a:cs typeface="Arial"/>
                        <a:sym typeface="Arial"/>
                      </a:endParaRPr>
                    </a:p>
                  </a:txBody>
                  <a:tcPr marT="45725" marB="45725" marR="91450" marL="91450"/>
                </a:tc>
                <a:tc hMerge="1"/>
                <a:tc hMerge="1"/>
                <a:tc hMerge="1"/>
                <a:tc hMerge="1"/>
                <a:tc hMerge="1"/>
                <a:tc>
                  <a:txBody>
                    <a:bodyPr/>
                    <a:lstStyle/>
                    <a:p>
                      <a:pPr indent="0" lvl="0" marL="0" marR="0" rtl="0" algn="ctr">
                        <a:lnSpc>
                          <a:spcPct val="100000"/>
                        </a:lnSpc>
                        <a:spcBef>
                          <a:spcPts val="0"/>
                        </a:spcBef>
                        <a:spcAft>
                          <a:spcPts val="0"/>
                        </a:spcAft>
                        <a:buClr>
                          <a:srgbClr val="000000"/>
                        </a:buClr>
                        <a:buSzPts val="1600"/>
                        <a:buFont typeface="Arial"/>
                        <a:buNone/>
                      </a:pPr>
                      <a:r>
                        <a:rPr b="1" lang="de-DE" sz="1600" u="none" cap="none" strike="noStrike">
                          <a:latin typeface="Arial"/>
                          <a:ea typeface="Arial"/>
                          <a:cs typeface="Arial"/>
                          <a:sym typeface="Arial"/>
                        </a:rPr>
                        <a:t>20,25</a:t>
                      </a:r>
                      <a:endParaRPr sz="1600" u="none" cap="none" strike="noStrike">
                        <a:latin typeface="Arial"/>
                        <a:ea typeface="Arial"/>
                        <a:cs typeface="Arial"/>
                        <a:sym typeface="Arial"/>
                      </a:endParaRPr>
                    </a:p>
                  </a:txBody>
                  <a:tcPr marT="45725" marB="45725" marR="91450" marL="9145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7"/>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66" name="Google Shape;166;p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in der Weinwirtschaft:</a:t>
            </a:r>
            <a:br>
              <a:rPr lang="de-DE"/>
            </a:br>
            <a:r>
              <a:rPr lang="de-DE"/>
              <a:t>Einsparpotential alternativer Verpackungen</a:t>
            </a:r>
            <a:endParaRPr/>
          </a:p>
        </p:txBody>
      </p:sp>
      <p:sp>
        <p:nvSpPr>
          <p:cNvPr id="167" name="Google Shape;167;p7"/>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Weintechnolog*in / Winzer*in</a:t>
            </a:r>
            <a:endParaRPr/>
          </a:p>
        </p:txBody>
      </p:sp>
      <p:sp>
        <p:nvSpPr>
          <p:cNvPr id="168" name="Google Shape;168;p7"/>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Eigene Darstellung nach Ponstein 2021 </a:t>
            </a:r>
            <a:endParaRPr/>
          </a:p>
        </p:txBody>
      </p:sp>
      <p:sp>
        <p:nvSpPr>
          <p:cNvPr id="169" name="Google Shape;169;p7"/>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170" name="Google Shape;170;p7"/>
          <p:cNvSpPr/>
          <p:nvPr/>
        </p:nvSpPr>
        <p:spPr>
          <a:xfrm>
            <a:off x="9711217" y="1866507"/>
            <a:ext cx="2174729" cy="376372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01600" lvl="0" marL="171450" marR="0" rtl="0" algn="l">
              <a:lnSpc>
                <a:spcPct val="100000"/>
              </a:lnSpc>
              <a:spcBef>
                <a:spcPts val="0"/>
              </a:spcBef>
              <a:spcAft>
                <a:spcPts val="0"/>
              </a:spcAft>
              <a:buClr>
                <a:srgbClr val="000000"/>
              </a:buClr>
              <a:buSzPts val="1100"/>
              <a:buFont typeface="Arial"/>
              <a:buNone/>
            </a:pPr>
            <a:r>
              <a:rPr b="0" i="0" lang="de-DE" sz="1600" u="none" cap="none" strike="noStrike">
                <a:solidFill>
                  <a:srgbClr val="941651"/>
                </a:solidFill>
                <a:latin typeface="Arial"/>
                <a:ea typeface="Arial"/>
                <a:cs typeface="Arial"/>
                <a:sym typeface="Arial"/>
              </a:rPr>
              <a:t>Übersicht über die THG- Emissionen verschiedener Verpackungen:</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0" sz="1600" u="none" cap="none" strike="noStrike">
              <a:solidFill>
                <a:srgbClr val="94165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0,75 l Flasche Wein (400 gr) Einweg</a:t>
            </a:r>
            <a:br>
              <a:rPr b="0" i="0" lang="de-DE" sz="1600" u="none" cap="none" strike="noStrike">
                <a:solidFill>
                  <a:srgbClr val="941651"/>
                </a:solidFill>
                <a:latin typeface="Arial"/>
                <a:ea typeface="Arial"/>
                <a:cs typeface="Arial"/>
                <a:sym typeface="Arial"/>
              </a:rPr>
            </a:br>
            <a:endParaRPr b="0" i="0" sz="1600" u="none" cap="none" strike="noStrike">
              <a:solidFill>
                <a:srgbClr val="94165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0,75 l Flasche Wein (400 gr) Mehrweg</a:t>
            </a:r>
            <a:br>
              <a:rPr b="0" i="0" lang="de-DE" sz="1600" u="none" cap="none" strike="noStrike">
                <a:solidFill>
                  <a:srgbClr val="941651"/>
                </a:solidFill>
                <a:latin typeface="Arial"/>
                <a:ea typeface="Arial"/>
                <a:cs typeface="Arial"/>
                <a:sym typeface="Arial"/>
              </a:rPr>
            </a:br>
            <a:endParaRPr b="0" i="0" sz="1600" u="none" cap="none" strike="noStrike">
              <a:solidFill>
                <a:srgbClr val="94165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Bag-in-Box (0,75 l)</a:t>
            </a:r>
            <a:endParaRPr b="0" i="0" sz="1400" u="none" cap="none" strike="noStrike">
              <a:solidFill>
                <a:srgbClr val="000000"/>
              </a:solidFill>
              <a:latin typeface="Arial"/>
              <a:ea typeface="Arial"/>
              <a:cs typeface="Arial"/>
              <a:sym typeface="Arial"/>
            </a:endParaRPr>
          </a:p>
        </p:txBody>
      </p:sp>
      <p:graphicFrame>
        <p:nvGraphicFramePr>
          <p:cNvPr id="171" name="Google Shape;171;p7"/>
          <p:cNvGraphicFramePr/>
          <p:nvPr/>
        </p:nvGraphicFramePr>
        <p:xfrm>
          <a:off x="807473" y="1866507"/>
          <a:ext cx="7830689" cy="3561706"/>
        </p:xfrm>
        <a:graphic>
          <a:graphicData uri="http://schemas.openxmlformats.org/drawingml/2006/chart">
            <c:chart r:id="rId3"/>
          </a:graphicData>
        </a:graphic>
      </p:graphicFrame>
      <p:sp>
        <p:nvSpPr>
          <p:cNvPr id="172" name="Google Shape;172;p7"/>
          <p:cNvSpPr txBox="1"/>
          <p:nvPr/>
        </p:nvSpPr>
        <p:spPr>
          <a:xfrm rot="-5400000">
            <a:off x="-988772" y="3625288"/>
            <a:ext cx="288907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kg CO e pro 0,75 l Füllvolumen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79" name="Google Shape;179;p5"/>
          <p:cNvSpPr txBox="1"/>
          <p:nvPr>
            <p:ph type="title"/>
          </p:nvPr>
        </p:nvSpPr>
        <p:spPr>
          <a:xfrm>
            <a:off x="360000" y="180000"/>
            <a:ext cx="8784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in der Weinwirtschaft:</a:t>
            </a:r>
            <a:br>
              <a:rPr lang="de-DE"/>
            </a:br>
            <a:r>
              <a:rPr lang="de-DE"/>
              <a:t>Einsparpotential alternativer Verpackungen</a:t>
            </a:r>
            <a:endParaRPr/>
          </a:p>
        </p:txBody>
      </p:sp>
      <p:sp>
        <p:nvSpPr>
          <p:cNvPr id="180" name="Google Shape;180;p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Weintechnolog*in / Winzer*in</a:t>
            </a:r>
            <a:endParaRPr/>
          </a:p>
        </p:txBody>
      </p:sp>
      <p:sp>
        <p:nvSpPr>
          <p:cNvPr id="181" name="Google Shape;181;p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t/>
            </a:r>
            <a:endParaRPr/>
          </a:p>
        </p:txBody>
      </p:sp>
      <p:sp>
        <p:nvSpPr>
          <p:cNvPr id="182" name="Google Shape;182;p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183" name="Google Shape;183;p5"/>
          <p:cNvSpPr/>
          <p:nvPr/>
        </p:nvSpPr>
        <p:spPr>
          <a:xfrm>
            <a:off x="6096000" y="4415644"/>
            <a:ext cx="5784001" cy="158510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72000" spcFirstLastPara="1" rIns="7200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de-DE" sz="1800" u="none" cap="none" strike="noStrike">
                <a:solidFill>
                  <a:srgbClr val="941651"/>
                </a:solidFill>
                <a:latin typeface="Arial"/>
                <a:ea typeface="Arial"/>
                <a:cs typeface="Arial"/>
                <a:sym typeface="Arial"/>
              </a:rPr>
              <a:t>Berechnen Sie die THG-Einsparung durch den Umstieg eines Wein-Betriebs auf Leichtglasflaschen, Mehrweg-Glasflaschen und Bag-in-Box-Verpackungen.</a:t>
            </a:r>
            <a:endParaRPr b="0" i="0" sz="1800" u="none" cap="none" strike="noStrike">
              <a:solidFill>
                <a:srgbClr val="941651"/>
              </a:solidFill>
              <a:latin typeface="Arial"/>
              <a:ea typeface="Arial"/>
              <a:cs typeface="Arial"/>
              <a:sym typeface="Arial"/>
            </a:endParaRPr>
          </a:p>
        </p:txBody>
      </p:sp>
      <p:sp>
        <p:nvSpPr>
          <p:cNvPr id="184" name="Google Shape;184;p5"/>
          <p:cNvSpPr txBox="1"/>
          <p:nvPr/>
        </p:nvSpPr>
        <p:spPr>
          <a:xfrm>
            <a:off x="7757652" y="1603199"/>
            <a:ext cx="4122347" cy="2469247"/>
          </a:xfrm>
          <a:prstGeom prst="rect">
            <a:avLst/>
          </a:prstGeom>
          <a:solidFill>
            <a:srgbClr val="FFD579"/>
          </a:solidFill>
          <a:ln cap="flat" cmpd="sng" w="25400">
            <a:solidFill>
              <a:srgbClr val="364A7D"/>
            </a:solidFill>
            <a:prstDash val="solid"/>
            <a:round/>
            <a:headEnd len="sm" w="sm" type="none"/>
            <a:tailEnd len="sm" w="sm" type="none"/>
          </a:ln>
        </p:spPr>
        <p:txBody>
          <a:bodyPr anchorCtr="0" anchor="ctr" bIns="0" lIns="72000" spcFirstLastPara="1" rIns="7200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de-DE" sz="1800" u="none" cap="none" strike="noStrike">
                <a:solidFill>
                  <a:srgbClr val="941651"/>
                </a:solidFill>
                <a:latin typeface="Arial"/>
                <a:ea typeface="Arial"/>
                <a:cs typeface="Arial"/>
                <a:sym typeface="Arial"/>
              </a:rPr>
              <a:t>Lernen Sie exemplarisch eine Folge der Nutzung unterschiedlicher Verpackungen kennen: Die Auswirkungen unterschiedlicher Gewichte von Glasflaschen, von Einweg vs. Mehrweg-System und von Bag-in-Box auf die THG-emissionen eines Winzer-Betriebs.</a:t>
            </a:r>
            <a:endParaRPr b="0" i="0" sz="1800" u="none" cap="none" strike="noStrike">
              <a:solidFill>
                <a:srgbClr val="941651"/>
              </a:solidFill>
              <a:latin typeface="Arial"/>
              <a:ea typeface="Arial"/>
              <a:cs typeface="Arial"/>
              <a:sym typeface="Arial"/>
            </a:endParaRPr>
          </a:p>
        </p:txBody>
      </p:sp>
      <p:graphicFrame>
        <p:nvGraphicFramePr>
          <p:cNvPr id="185" name="Google Shape;185;p5"/>
          <p:cNvGraphicFramePr/>
          <p:nvPr/>
        </p:nvGraphicFramePr>
        <p:xfrm>
          <a:off x="224465" y="1911680"/>
          <a:ext cx="3000000" cy="3000000"/>
        </p:xfrm>
        <a:graphic>
          <a:graphicData uri="http://schemas.openxmlformats.org/drawingml/2006/table">
            <a:tbl>
              <a:tblPr bandRow="1" firstRow="1">
                <a:noFill/>
                <a:tableStyleId>{E57267FC-87DF-4E28-B74C-45FC41CDDBD5}</a:tableStyleId>
              </a:tblPr>
              <a:tblGrid>
                <a:gridCol w="2063650"/>
                <a:gridCol w="1571750"/>
                <a:gridCol w="1753650"/>
                <a:gridCol w="1701900"/>
              </a:tblGrid>
              <a:tr h="377325">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t/>
                      </a:r>
                      <a:endParaRPr b="1" sz="1200" u="none" cap="none" strike="noStrike">
                        <a:latin typeface="Arial"/>
                        <a:ea typeface="Arial"/>
                        <a:cs typeface="Arial"/>
                        <a:sym typeface="Arial"/>
                      </a:endParaRPr>
                    </a:p>
                  </a:txBody>
                  <a:tcPr marT="45725" marB="45725" marR="91450" marL="91450"/>
                </a:tc>
                <a:tc gridSpan="2">
                  <a:txBody>
                    <a:bodyPr/>
                    <a:lstStyle/>
                    <a:p>
                      <a:pPr indent="0" lvl="0" marL="0" marR="0" rtl="0" algn="l">
                        <a:lnSpc>
                          <a:spcPct val="100000"/>
                        </a:lnSpc>
                        <a:spcBef>
                          <a:spcPts val="0"/>
                        </a:spcBef>
                        <a:spcAft>
                          <a:spcPts val="0"/>
                        </a:spcAft>
                        <a:buClr>
                          <a:srgbClr val="000000"/>
                        </a:buClr>
                        <a:buSzPts val="1100"/>
                        <a:buFont typeface="Arial"/>
                        <a:buNone/>
                      </a:pPr>
                      <a:r>
                        <a:rPr b="1" lang="de-DE" sz="1200" u="none" cap="none" strike="noStrike">
                          <a:latin typeface="Arial"/>
                          <a:ea typeface="Arial"/>
                          <a:cs typeface="Arial"/>
                          <a:sym typeface="Arial"/>
                        </a:rPr>
                        <a:t>THG-Einsparung durch Verpackungswechsel</a:t>
                      </a:r>
                      <a:endParaRPr sz="1200" u="none" cap="none" strike="noStrike"/>
                    </a:p>
                  </a:txBody>
                  <a:tcPr marT="50300" marB="50300" marR="91450" marL="91450"/>
                </a:tc>
                <a:tc hMerge="1"/>
              </a:tr>
              <a:tr h="377325">
                <a:tc>
                  <a:txBody>
                    <a:bodyPr/>
                    <a:lstStyle/>
                    <a:p>
                      <a:pPr indent="0" lvl="0" marL="0" marR="0" rtl="0" algn="l">
                        <a:lnSpc>
                          <a:spcPct val="100000"/>
                        </a:lnSpc>
                        <a:spcBef>
                          <a:spcPts val="0"/>
                        </a:spcBef>
                        <a:spcAft>
                          <a:spcPts val="0"/>
                        </a:spcAft>
                        <a:buClr>
                          <a:srgbClr val="000000"/>
                        </a:buClr>
                        <a:buSzPts val="1200"/>
                        <a:buFont typeface="Arial"/>
                        <a:buNone/>
                      </a:pPr>
                      <a:r>
                        <a:rPr b="1" lang="de-DE" sz="1200" u="none" cap="none" strike="noStrike">
                          <a:latin typeface="Arial"/>
                          <a:ea typeface="Arial"/>
                          <a:cs typeface="Arial"/>
                          <a:sym typeface="Arial"/>
                        </a:rPr>
                        <a:t>Verpackung (0,75 l)</a:t>
                      </a:r>
                      <a:endParaRPr sz="12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THG</a:t>
                      </a:r>
                      <a:r>
                        <a:rPr b="0" i="0" lang="de-DE" sz="1200" u="none" cap="none" strike="noStrike">
                          <a:solidFill>
                            <a:srgbClr val="000000"/>
                          </a:solidFill>
                          <a:latin typeface="Arial"/>
                          <a:ea typeface="Arial"/>
                          <a:cs typeface="Arial"/>
                          <a:sym typeface="Arial"/>
                        </a:rPr>
                        <a:t> </a:t>
                      </a:r>
                      <a:r>
                        <a:rPr b="1" i="0" lang="de-DE" sz="1200" u="none" cap="none" strike="noStrike">
                          <a:solidFill>
                            <a:srgbClr val="000000"/>
                          </a:solidFill>
                          <a:latin typeface="Arial"/>
                          <a:ea typeface="Arial"/>
                          <a:cs typeface="Arial"/>
                          <a:sym typeface="Arial"/>
                        </a:rPr>
                        <a:t>in kg CO</a:t>
                      </a:r>
                      <a:r>
                        <a:rPr b="1" baseline="-25000" i="0" lang="de-DE" sz="1200" u="none" cap="none" strike="noStrike">
                          <a:solidFill>
                            <a:srgbClr val="000000"/>
                          </a:solidFill>
                          <a:latin typeface="Arial"/>
                          <a:ea typeface="Arial"/>
                          <a:cs typeface="Arial"/>
                          <a:sym typeface="Arial"/>
                        </a:rPr>
                        <a:t>2</a:t>
                      </a:r>
                      <a:r>
                        <a:rPr b="1" i="0" lang="de-DE" sz="1200" u="none" cap="none" strike="noStrike">
                          <a:solidFill>
                            <a:srgbClr val="000000"/>
                          </a:solidFill>
                          <a:latin typeface="Arial"/>
                          <a:ea typeface="Arial"/>
                          <a:cs typeface="Arial"/>
                          <a:sym typeface="Arial"/>
                        </a:rPr>
                        <a:t>-Äq </a:t>
                      </a:r>
                      <a:endParaRPr b="1" sz="1200" u="none" cap="none" strike="noStrike">
                        <a:latin typeface="Arial"/>
                        <a:ea typeface="Arial"/>
                        <a:cs typeface="Arial"/>
                        <a:sym typeface="Arial"/>
                      </a:endParaRPr>
                    </a:p>
                  </a:txBody>
                  <a:tcPr marT="45725" marB="45725" marR="91450" marL="91450"/>
                </a:tc>
                <a:tc>
                  <a:txBody>
                    <a:bodyPr/>
                    <a:lstStyle/>
                    <a:p>
                      <a:pPr indent="0" lvl="0" marL="0" marR="0" rtl="0" algn="r">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in kg CO</a:t>
                      </a:r>
                      <a:r>
                        <a:rPr b="1" baseline="-25000" i="0" lang="de-DE" sz="1200" u="none" cap="none" strike="noStrike">
                          <a:solidFill>
                            <a:srgbClr val="000000"/>
                          </a:solidFill>
                          <a:latin typeface="Arial"/>
                          <a:ea typeface="Arial"/>
                          <a:cs typeface="Arial"/>
                          <a:sym typeface="Arial"/>
                        </a:rPr>
                        <a:t>2</a:t>
                      </a:r>
                      <a:r>
                        <a:rPr b="1" i="0" lang="de-DE" sz="1200" u="none" cap="none" strike="noStrike">
                          <a:solidFill>
                            <a:srgbClr val="000000"/>
                          </a:solidFill>
                          <a:latin typeface="Arial"/>
                          <a:ea typeface="Arial"/>
                          <a:cs typeface="Arial"/>
                          <a:sym typeface="Arial"/>
                        </a:rPr>
                        <a:t>-Äq </a:t>
                      </a:r>
                      <a:endParaRPr b="1" sz="1200" u="none" cap="none" strike="noStrike">
                        <a:latin typeface="Arial"/>
                        <a:ea typeface="Arial"/>
                        <a:cs typeface="Arial"/>
                        <a:sym typeface="Arial"/>
                      </a:endParaRPr>
                    </a:p>
                  </a:txBody>
                  <a:tcPr marT="45725" marB="45725" marR="91450" marL="91450"/>
                </a:tc>
                <a:tc>
                  <a:txBody>
                    <a:bodyPr/>
                    <a:lstStyle/>
                    <a:p>
                      <a:pPr indent="0" lvl="0" marL="0" marR="0" rtl="0" algn="r">
                        <a:lnSpc>
                          <a:spcPct val="100000"/>
                        </a:lnSpc>
                        <a:spcBef>
                          <a:spcPts val="0"/>
                        </a:spcBef>
                        <a:spcAft>
                          <a:spcPts val="0"/>
                        </a:spcAft>
                        <a:buClr>
                          <a:srgbClr val="000000"/>
                        </a:buClr>
                        <a:buSzPts val="1100"/>
                        <a:buFont typeface="Arial"/>
                        <a:buNone/>
                      </a:pPr>
                      <a:r>
                        <a:rPr b="1" lang="de-DE" sz="1200" u="none" cap="none" strike="noStrike">
                          <a:latin typeface="Arial"/>
                          <a:ea typeface="Arial"/>
                          <a:cs typeface="Arial"/>
                          <a:sym typeface="Arial"/>
                        </a:rPr>
                        <a:t>in Prozent</a:t>
                      </a:r>
                      <a:endParaRPr sz="1200" u="none" cap="none" strike="noStrike"/>
                    </a:p>
                  </a:txBody>
                  <a:tcPr marT="45725" marB="45725" marR="91450" marL="91450"/>
                </a:tc>
              </a:tr>
              <a:tr h="377325">
                <a:tc>
                  <a:txBody>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Einweg-Glasflasche 533 g</a:t>
                      </a:r>
                      <a:endParaRPr b="1"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0,390</a:t>
                      </a:r>
                      <a:endParaRPr sz="1600" u="none" cap="none" strike="noStrike"/>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0,000</a:t>
                      </a:r>
                      <a:endParaRPr sz="1600" u="none" cap="none" strike="noStrike"/>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0</a:t>
                      </a:r>
                      <a:endParaRPr sz="1600" u="none" cap="none" strike="noStrike"/>
                    </a:p>
                  </a:txBody>
                  <a:tcPr marT="9525" marB="0" marR="9525" marL="9525" anchor="b"/>
                </a:tc>
              </a:tr>
              <a:tr h="377325">
                <a:tc>
                  <a:txBody>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Einweg-Glasflasche 400 g</a:t>
                      </a:r>
                      <a:endParaRPr b="1"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0,297</a:t>
                      </a:r>
                      <a:endParaRPr sz="1600" u="none" cap="none" strike="noStrike"/>
                    </a:p>
                  </a:txBody>
                  <a:tcPr marT="9525" marB="0" marR="9525" marL="9525" anchor="b"/>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txBody>
                  <a:tcPr marT="9525" marB="0" marR="9525" marL="9525" anchor="b"/>
                </a:tc>
              </a:tr>
              <a:tr h="377325">
                <a:tc>
                  <a:txBody>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Mehrweg-Glasflasche 400 g</a:t>
                      </a:r>
                      <a:endParaRPr b="1"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0,074</a:t>
                      </a:r>
                      <a:endParaRPr sz="1600" u="none" cap="none" strike="noStrike"/>
                    </a:p>
                  </a:txBody>
                  <a:tcPr marT="9525" marB="0" marR="9525" marL="9525" anchor="b"/>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Arial"/>
                        <a:ea typeface="Arial"/>
                        <a:cs typeface="Arial"/>
                        <a:sym typeface="Arial"/>
                      </a:endParaRPr>
                    </a:p>
                  </a:txBody>
                  <a:tcPr marT="9525" marB="0" marR="9525" marL="9525" anchor="b"/>
                </a:tc>
              </a:tr>
              <a:tr h="377325">
                <a:tc>
                  <a:txBody>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Bag-in-Box</a:t>
                      </a:r>
                      <a:endParaRPr sz="1200" u="none" cap="none" strike="noStrike"/>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0,052</a:t>
                      </a:r>
                      <a:endParaRPr sz="1600" u="none" cap="none" strike="noStrike"/>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txBody>
                  <a:tcPr marT="9525" marB="0" marR="9525" marL="9525" anchor="b"/>
                </a:tc>
              </a:tr>
            </a:tbl>
          </a:graphicData>
        </a:graphic>
      </p:graphicFrame>
      <p:sp>
        <p:nvSpPr>
          <p:cNvPr id="186" name="Google Shape;186;p5"/>
          <p:cNvSpPr/>
          <p:nvPr/>
        </p:nvSpPr>
        <p:spPr>
          <a:xfrm>
            <a:off x="2462311" y="4393120"/>
            <a:ext cx="2805606" cy="1674556"/>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72000" spcFirstLastPara="1" rIns="72000" wrap="square" tIns="0">
            <a:noAutofit/>
          </a:bodyPr>
          <a:lstStyle/>
          <a:p>
            <a:pPr indent="0" lvl="0" marL="0" marR="0" rtl="0" algn="ctr">
              <a:lnSpc>
                <a:spcPct val="100000"/>
              </a:lnSpc>
              <a:spcBef>
                <a:spcPts val="0"/>
              </a:spcBef>
              <a:spcAft>
                <a:spcPts val="0"/>
              </a:spcAft>
              <a:buNone/>
            </a:pPr>
            <a:r>
              <a:rPr b="0" i="0" lang="de-DE" sz="1800" u="none" cap="none" strike="noStrike">
                <a:solidFill>
                  <a:srgbClr val="941651"/>
                </a:solidFill>
                <a:latin typeface="Arial"/>
                <a:ea typeface="Arial"/>
                <a:cs typeface="Arial"/>
                <a:sym typeface="Arial"/>
              </a:rPr>
              <a:t>Wie viele THG-Emissionen lassen sich im Verpackungsbereich eines Betriebes einsparen?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93" name="Google Shape;193;p20"/>
          <p:cNvSpPr txBox="1"/>
          <p:nvPr>
            <p:ph type="title"/>
          </p:nvPr>
        </p:nvSpPr>
        <p:spPr>
          <a:xfrm>
            <a:off x="360000" y="180000"/>
            <a:ext cx="8784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r>
              <a:rPr lang="de-DE"/>
              <a:t>Nachhaltigkeit in der Weinwirtschaft:</a:t>
            </a:r>
            <a:br>
              <a:rPr lang="de-DE"/>
            </a:br>
            <a:r>
              <a:rPr lang="de-DE"/>
              <a:t>THG: Einsparpotential alternativer Verpackungen</a:t>
            </a:r>
            <a:endParaRPr/>
          </a:p>
        </p:txBody>
      </p:sp>
      <p:sp>
        <p:nvSpPr>
          <p:cNvPr id="194" name="Google Shape;194;p2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Weintechnolog*in / Winzer*in</a:t>
            </a:r>
            <a:endParaRPr/>
          </a:p>
        </p:txBody>
      </p:sp>
      <p:sp>
        <p:nvSpPr>
          <p:cNvPr id="195" name="Google Shape;195;p2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Quelle: Ifeu 2012, Ponstein 2021</a:t>
            </a:r>
            <a:endParaRPr/>
          </a:p>
        </p:txBody>
      </p:sp>
      <p:sp>
        <p:nvSpPr>
          <p:cNvPr id="196" name="Google Shape;196;p20"/>
          <p:cNvSpPr txBox="1"/>
          <p:nvPr>
            <p:ph idx="11" type="ftr"/>
          </p:nvPr>
        </p:nvSpPr>
        <p:spPr>
          <a:xfrm>
            <a:off x="708400" y="6254500"/>
            <a:ext cx="26424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Dirk Klaiber</a:t>
            </a:r>
            <a:r>
              <a:rPr lang="de-DE">
                <a:latin typeface="Arial"/>
                <a:ea typeface="Arial"/>
                <a:cs typeface="Arial"/>
                <a:sym typeface="Arial"/>
              </a:rPr>
              <a:t>, Gamze Coecen</a:t>
            </a:r>
            <a:r>
              <a:rPr lang="de-DE"/>
              <a:t> / KBU</a:t>
            </a:r>
            <a:br>
              <a:rPr lang="de-DE"/>
            </a:br>
            <a:r>
              <a:rPr lang="de-DE"/>
              <a:t>Projektagentur BBNE</a:t>
            </a:r>
            <a:endParaRPr/>
          </a:p>
        </p:txBody>
      </p:sp>
      <p:graphicFrame>
        <p:nvGraphicFramePr>
          <p:cNvPr id="197" name="Google Shape;197;p20"/>
          <p:cNvGraphicFramePr/>
          <p:nvPr/>
        </p:nvGraphicFramePr>
        <p:xfrm>
          <a:off x="224465" y="1911680"/>
          <a:ext cx="3000000" cy="3000000"/>
        </p:xfrm>
        <a:graphic>
          <a:graphicData uri="http://schemas.openxmlformats.org/drawingml/2006/table">
            <a:tbl>
              <a:tblPr bandRow="1" firstRow="1">
                <a:noFill/>
                <a:tableStyleId>{E57267FC-87DF-4E28-B74C-45FC41CDDBD5}</a:tableStyleId>
              </a:tblPr>
              <a:tblGrid>
                <a:gridCol w="2063650"/>
                <a:gridCol w="1571750"/>
                <a:gridCol w="1753650"/>
                <a:gridCol w="1701900"/>
              </a:tblGrid>
              <a:tr h="377325">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t/>
                      </a:r>
                      <a:endParaRPr b="1" sz="1200" u="none" cap="none" strike="noStrike">
                        <a:latin typeface="Arial"/>
                        <a:ea typeface="Arial"/>
                        <a:cs typeface="Arial"/>
                        <a:sym typeface="Arial"/>
                      </a:endParaRPr>
                    </a:p>
                  </a:txBody>
                  <a:tcPr marT="45725" marB="45725" marR="91450" marL="91450"/>
                </a:tc>
                <a:tc gridSpan="2">
                  <a:txBody>
                    <a:bodyPr/>
                    <a:lstStyle/>
                    <a:p>
                      <a:pPr indent="0" lvl="0" marL="0" marR="0" rtl="0" algn="ctr">
                        <a:lnSpc>
                          <a:spcPct val="100000"/>
                        </a:lnSpc>
                        <a:spcBef>
                          <a:spcPts val="0"/>
                        </a:spcBef>
                        <a:spcAft>
                          <a:spcPts val="0"/>
                        </a:spcAft>
                        <a:buClr>
                          <a:srgbClr val="000000"/>
                        </a:buClr>
                        <a:buSzPts val="1100"/>
                        <a:buFont typeface="Arial"/>
                        <a:buNone/>
                      </a:pPr>
                      <a:r>
                        <a:rPr b="1" lang="de-DE" sz="1200" u="none" cap="none" strike="noStrike"/>
                        <a:t>THG-Einsparung durch Verpackungswechsel</a:t>
                      </a:r>
                      <a:endParaRPr/>
                    </a:p>
                    <a:p>
                      <a:pPr indent="0" lvl="0" marL="0" marR="0" rtl="0" algn="ctr">
                        <a:lnSpc>
                          <a:spcPct val="100000"/>
                        </a:lnSpc>
                        <a:spcBef>
                          <a:spcPts val="0"/>
                        </a:spcBef>
                        <a:spcAft>
                          <a:spcPts val="0"/>
                        </a:spcAft>
                        <a:buClr>
                          <a:srgbClr val="000000"/>
                        </a:buClr>
                        <a:buSzPts val="1100"/>
                        <a:buFont typeface="Arial"/>
                        <a:buNone/>
                      </a:pPr>
                      <a:r>
                        <a:rPr b="1" lang="de-DE" sz="1200" u="none" cap="none" strike="noStrike"/>
                        <a:t>Im Vergleich zur (normalen) Einweg-Glasflasche</a:t>
                      </a:r>
                      <a:endParaRPr b="1" sz="1200" u="none" cap="none" strike="noStrike"/>
                    </a:p>
                  </a:txBody>
                  <a:tcPr marT="50300" marB="50300" marR="91450" marL="91450"/>
                </a:tc>
                <a:tc hMerge="1"/>
              </a:tr>
              <a:tr h="377325">
                <a:tc>
                  <a:txBody>
                    <a:bodyPr/>
                    <a:lstStyle/>
                    <a:p>
                      <a:pPr indent="0" lvl="0" marL="0" marR="0" rtl="0" algn="l">
                        <a:lnSpc>
                          <a:spcPct val="100000"/>
                        </a:lnSpc>
                        <a:spcBef>
                          <a:spcPts val="0"/>
                        </a:spcBef>
                        <a:spcAft>
                          <a:spcPts val="0"/>
                        </a:spcAft>
                        <a:buClr>
                          <a:srgbClr val="000000"/>
                        </a:buClr>
                        <a:buSzPts val="1200"/>
                        <a:buFont typeface="Arial"/>
                        <a:buNone/>
                      </a:pPr>
                      <a:r>
                        <a:rPr b="1" lang="de-DE" sz="1200" u="none" cap="none" strike="noStrike"/>
                        <a:t>Verpackung (0,75 l)</a:t>
                      </a:r>
                      <a:endParaRPr b="1" sz="1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b="1" lang="de-DE" sz="1200" u="none" cap="none" strike="noStrike"/>
                        <a:t>THG in kg CO</a:t>
                      </a:r>
                      <a:r>
                        <a:rPr b="1" baseline="-25000" lang="de-DE" sz="1200" u="none" cap="none" strike="noStrike"/>
                        <a:t>2</a:t>
                      </a:r>
                      <a:r>
                        <a:rPr b="1" lang="de-DE" sz="1200" u="none" cap="none" strike="noStrike"/>
                        <a:t>-Äq </a:t>
                      </a:r>
                      <a:endParaRPr b="1" sz="12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b="1" lang="de-DE" sz="1200" u="none" cap="none" strike="noStrike"/>
                        <a:t>in kg CO</a:t>
                      </a:r>
                      <a:r>
                        <a:rPr b="1" baseline="-25000" lang="de-DE" sz="1200" u="none" cap="none" strike="noStrike"/>
                        <a:t>2</a:t>
                      </a:r>
                      <a:r>
                        <a:rPr b="1" lang="de-DE" sz="1200" u="none" cap="none" strike="noStrike"/>
                        <a:t>-Äq </a:t>
                      </a:r>
                      <a:endParaRPr b="1" sz="12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100"/>
                        <a:buFont typeface="Arial"/>
                        <a:buNone/>
                      </a:pPr>
                      <a:r>
                        <a:rPr b="1" lang="de-DE" sz="1200" u="none" cap="none" strike="noStrike"/>
                        <a:t>in % </a:t>
                      </a:r>
                      <a:endParaRPr b="1" sz="1200" u="none" cap="none" strike="noStrike"/>
                    </a:p>
                  </a:txBody>
                  <a:tcPr marT="45725" marB="45725" marR="91450" marL="91450"/>
                </a:tc>
              </a:tr>
              <a:tr h="377325">
                <a:tc>
                  <a:txBody>
                    <a:bodyPr/>
                    <a:lstStyle/>
                    <a:p>
                      <a:pPr indent="0" lvl="0" marL="0" marR="0" rtl="0" algn="l">
                        <a:lnSpc>
                          <a:spcPct val="100000"/>
                        </a:lnSpc>
                        <a:spcBef>
                          <a:spcPts val="0"/>
                        </a:spcBef>
                        <a:spcAft>
                          <a:spcPts val="0"/>
                        </a:spcAft>
                        <a:buClr>
                          <a:srgbClr val="000000"/>
                        </a:buClr>
                        <a:buSzPts val="1200"/>
                        <a:buFont typeface="Arial"/>
                        <a:buNone/>
                      </a:pPr>
                      <a:r>
                        <a:rPr b="1" lang="de-DE" sz="1200" u="none" cap="none" strike="noStrike"/>
                        <a:t>Einweg-Glasflasche 533 g</a:t>
                      </a:r>
                      <a:endParaRPr b="1"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0,390</a:t>
                      </a:r>
                      <a:endParaRPr sz="2000" u="none" cap="none" strike="noStrike"/>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0,000</a:t>
                      </a:r>
                      <a:endParaRPr sz="2000" u="none" cap="none" strike="noStrike"/>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0</a:t>
                      </a:r>
                      <a:endParaRPr sz="2000" u="none" cap="none" strike="noStrike"/>
                    </a:p>
                  </a:txBody>
                  <a:tcPr marT="9525" marB="0" marR="9525" marL="9525" anchor="b"/>
                </a:tc>
              </a:tr>
              <a:tr h="377325">
                <a:tc>
                  <a:txBody>
                    <a:bodyPr/>
                    <a:lstStyle/>
                    <a:p>
                      <a:pPr indent="0" lvl="0" marL="0" marR="0" rtl="0" algn="l">
                        <a:lnSpc>
                          <a:spcPct val="100000"/>
                        </a:lnSpc>
                        <a:spcBef>
                          <a:spcPts val="0"/>
                        </a:spcBef>
                        <a:spcAft>
                          <a:spcPts val="0"/>
                        </a:spcAft>
                        <a:buClr>
                          <a:srgbClr val="000000"/>
                        </a:buClr>
                        <a:buSzPts val="1200"/>
                        <a:buFont typeface="Arial"/>
                        <a:buNone/>
                      </a:pPr>
                      <a:r>
                        <a:rPr b="1" lang="de-DE" sz="1200" u="none" cap="none" strike="noStrike"/>
                        <a:t>Einweg-Glasflasche 400 g</a:t>
                      </a:r>
                      <a:endParaRPr b="1"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0,297</a:t>
                      </a:r>
                      <a:endParaRPr sz="2000" u="none" cap="none" strike="noStrike"/>
                    </a:p>
                  </a:txBody>
                  <a:tcPr marT="9525" marB="0" marR="9525" marL="9525" anchor="b"/>
                </a:tc>
                <a:tc>
                  <a:txBody>
                    <a:bodyPr/>
                    <a:lstStyle/>
                    <a:p>
                      <a:pPr indent="0" lvl="0" marL="0" marR="0" rtl="0" algn="ctr">
                        <a:lnSpc>
                          <a:spcPct val="100000"/>
                        </a:lnSpc>
                        <a:spcBef>
                          <a:spcPts val="0"/>
                        </a:spcBef>
                        <a:spcAft>
                          <a:spcPts val="0"/>
                        </a:spcAft>
                        <a:buClr>
                          <a:srgbClr val="000000"/>
                        </a:buClr>
                        <a:buSzPts val="1100"/>
                        <a:buFont typeface="Arial"/>
                        <a:buNone/>
                      </a:pPr>
                      <a:r>
                        <a:rPr lang="de-DE" sz="1600" u="none" cap="none" strike="noStrike"/>
                        <a:t>0,093</a:t>
                      </a:r>
                      <a:endParaRPr sz="2000" u="none" cap="none" strike="noStrike"/>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24</a:t>
                      </a:r>
                      <a:endParaRPr sz="2000" u="none" cap="none" strike="noStrike"/>
                    </a:p>
                  </a:txBody>
                  <a:tcPr marT="9525" marB="0" marR="9525" marL="9525" anchor="b"/>
                </a:tc>
              </a:tr>
              <a:tr h="377325">
                <a:tc>
                  <a:txBody>
                    <a:bodyPr/>
                    <a:lstStyle/>
                    <a:p>
                      <a:pPr indent="0" lvl="0" marL="0" marR="0" rtl="0" algn="l">
                        <a:lnSpc>
                          <a:spcPct val="100000"/>
                        </a:lnSpc>
                        <a:spcBef>
                          <a:spcPts val="0"/>
                        </a:spcBef>
                        <a:spcAft>
                          <a:spcPts val="0"/>
                        </a:spcAft>
                        <a:buClr>
                          <a:srgbClr val="000000"/>
                        </a:buClr>
                        <a:buSzPts val="1200"/>
                        <a:buFont typeface="Arial"/>
                        <a:buNone/>
                      </a:pPr>
                      <a:r>
                        <a:rPr b="1" lang="de-DE" sz="1200" u="none" cap="none" strike="noStrike"/>
                        <a:t>Mehrweg-Glasflasche 400 g</a:t>
                      </a:r>
                      <a:endParaRPr b="1" i="0" sz="12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0,074</a:t>
                      </a:r>
                      <a:endParaRPr sz="2000" u="none" cap="none" strike="noStrike"/>
                    </a:p>
                  </a:txBody>
                  <a:tcPr marT="9525" marB="0" marR="9525" marL="9525" anchor="b"/>
                </a:tc>
                <a:tc>
                  <a:txBody>
                    <a:bodyPr/>
                    <a:lstStyle/>
                    <a:p>
                      <a:pPr indent="0" lvl="0" marL="0" marR="0" rtl="0" algn="ctr">
                        <a:lnSpc>
                          <a:spcPct val="100000"/>
                        </a:lnSpc>
                        <a:spcBef>
                          <a:spcPts val="0"/>
                        </a:spcBef>
                        <a:spcAft>
                          <a:spcPts val="0"/>
                        </a:spcAft>
                        <a:buClr>
                          <a:srgbClr val="000000"/>
                        </a:buClr>
                        <a:buSzPts val="1100"/>
                        <a:buFont typeface="Arial"/>
                        <a:buNone/>
                      </a:pPr>
                      <a:r>
                        <a:rPr lang="de-DE" sz="1600" u="none" cap="none" strike="noStrike"/>
                        <a:t>0,316</a:t>
                      </a:r>
                      <a:endParaRPr sz="2000" u="none" cap="none" strike="noStrike"/>
                    </a:p>
                  </a:txBody>
                  <a:tcPr marT="9525" marB="0" marR="9525" marL="9525" anchor="b"/>
                </a:tc>
                <a:tc>
                  <a:txBody>
                    <a:bodyPr/>
                    <a:lstStyle/>
                    <a:p>
                      <a:pPr indent="0" lvl="0" marL="0" marR="0" rtl="0" algn="ctr">
                        <a:lnSpc>
                          <a:spcPct val="100000"/>
                        </a:lnSpc>
                        <a:spcBef>
                          <a:spcPts val="0"/>
                        </a:spcBef>
                        <a:spcAft>
                          <a:spcPts val="0"/>
                        </a:spcAft>
                        <a:buClr>
                          <a:srgbClr val="000000"/>
                        </a:buClr>
                        <a:buSzPts val="1100"/>
                        <a:buFont typeface="Arial"/>
                        <a:buNone/>
                      </a:pPr>
                      <a:r>
                        <a:rPr lang="de-DE" sz="1600" u="none" cap="none" strike="noStrike"/>
                        <a:t>81</a:t>
                      </a:r>
                      <a:endParaRPr sz="2000" u="none" cap="none" strike="noStrike"/>
                    </a:p>
                  </a:txBody>
                  <a:tcPr marT="9525" marB="0" marR="9525" marL="9525" anchor="b"/>
                </a:tc>
              </a:tr>
              <a:tr h="377325">
                <a:tc>
                  <a:txBody>
                    <a:bodyPr/>
                    <a:lstStyle/>
                    <a:p>
                      <a:pPr indent="0" lvl="0" marL="0" marR="0" rtl="0" algn="l">
                        <a:lnSpc>
                          <a:spcPct val="100000"/>
                        </a:lnSpc>
                        <a:spcBef>
                          <a:spcPts val="0"/>
                        </a:spcBef>
                        <a:spcAft>
                          <a:spcPts val="0"/>
                        </a:spcAft>
                        <a:buClr>
                          <a:srgbClr val="000000"/>
                        </a:buClr>
                        <a:buSzPts val="1200"/>
                        <a:buFont typeface="Arial"/>
                        <a:buNone/>
                      </a:pPr>
                      <a:r>
                        <a:rPr b="1" lang="de-DE" sz="1200" u="none" cap="none" strike="noStrike"/>
                        <a:t>Bag-in-Box</a:t>
                      </a:r>
                      <a:endParaRPr b="1" sz="1200" u="none" cap="none" strike="noStrike"/>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0,052</a:t>
                      </a:r>
                      <a:endParaRPr sz="2000" u="none" cap="none" strike="noStrike"/>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0,338</a:t>
                      </a:r>
                      <a:endParaRPr sz="2000" u="none" cap="none" strike="noStrike"/>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87</a:t>
                      </a:r>
                      <a:endParaRPr sz="2000" u="none" cap="none" strike="noStrike"/>
                    </a:p>
                  </a:txBody>
                  <a:tcPr marT="9525" marB="0" marR="9525" marL="9525" anchor="b"/>
                </a:tc>
              </a:tr>
            </a:tbl>
          </a:graphicData>
        </a:graphic>
      </p:graphicFrame>
      <p:sp>
        <p:nvSpPr>
          <p:cNvPr id="198" name="Google Shape;198;p20"/>
          <p:cNvSpPr/>
          <p:nvPr/>
        </p:nvSpPr>
        <p:spPr>
          <a:xfrm>
            <a:off x="7678994" y="1661160"/>
            <a:ext cx="4201007" cy="433959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72000" spcFirstLastPara="1" rIns="7200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941651"/>
                </a:solidFill>
                <a:latin typeface="Arial"/>
                <a:ea typeface="Arial"/>
                <a:cs typeface="Arial"/>
                <a:sym typeface="Arial"/>
              </a:rPr>
              <a:t>Berechnen Sie die THG-Einsparung durch den Umstieg einer Brennerei auf Leichtglasflaschen, Mehrweg-Glasflaschen und Bag-in-Box-Verpackungen: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941651"/>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de-DE" sz="1600" u="none" cap="none" strike="noStrike">
                <a:solidFill>
                  <a:srgbClr val="941651"/>
                </a:solidFill>
                <a:latin typeface="Arial"/>
                <a:ea typeface="Arial"/>
                <a:cs typeface="Arial"/>
                <a:sym typeface="Arial"/>
              </a:rPr>
              <a:t>Wie viele THG-Emissionen lassen sich im Verpackungsbereich im Beispiel einsparen?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de-DE" sz="1600" u="none" cap="none" strike="noStrike">
                <a:solidFill>
                  <a:srgbClr val="941651"/>
                </a:solidFill>
                <a:latin typeface="Arial"/>
                <a:ea typeface="Arial"/>
                <a:cs typeface="Arial"/>
                <a:sym typeface="Arial"/>
              </a:rPr>
              <a:t>Diskutieren Sie im Klassenverband den Einsatz von Mehrwegsystemen für Glasflaschen und für Bag-in-Box-Systeme. Wo könnten diese sinnvoll eingesetzt werden?</a:t>
            </a:r>
            <a:endParaRPr b="0" i="0" sz="1600" u="none" cap="none" strike="noStrike">
              <a:solidFill>
                <a:srgbClr val="94165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05" name="Google Shape;205;p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in der Weinwirtschaft:</a:t>
            </a:r>
            <a:br>
              <a:rPr lang="de-DE"/>
            </a:br>
            <a:r>
              <a:rPr lang="de-DE"/>
              <a:t>CO</a:t>
            </a:r>
            <a:r>
              <a:rPr baseline="-25000" lang="de-DE"/>
              <a:t>2</a:t>
            </a:r>
            <a:r>
              <a:rPr lang="de-DE"/>
              <a:t>-Preis für Glasflaschen</a:t>
            </a:r>
            <a:endParaRPr/>
          </a:p>
        </p:txBody>
      </p:sp>
      <p:sp>
        <p:nvSpPr>
          <p:cNvPr id="206" name="Google Shape;206;p8"/>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Weintechnolog*in / Winzer*in</a:t>
            </a:r>
            <a:endParaRPr/>
          </a:p>
        </p:txBody>
      </p:sp>
      <p:sp>
        <p:nvSpPr>
          <p:cNvPr id="207" name="Google Shape;207;p8"/>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Bildquelle: Pixabay</a:t>
            </a:r>
            <a:endParaRPr/>
          </a:p>
        </p:txBody>
      </p:sp>
      <p:sp>
        <p:nvSpPr>
          <p:cNvPr id="208" name="Google Shape;208;p8"/>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209" name="Google Shape;209;p8"/>
          <p:cNvSpPr/>
          <p:nvPr/>
        </p:nvSpPr>
        <p:spPr>
          <a:xfrm>
            <a:off x="8335926" y="1614791"/>
            <a:ext cx="3476122" cy="428701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de-DE" sz="2000" u="none" cap="none" strike="noStrike">
                <a:solidFill>
                  <a:srgbClr val="941651"/>
                </a:solidFill>
                <a:latin typeface="Arial"/>
                <a:ea typeface="Arial"/>
                <a:cs typeface="Arial"/>
                <a:sym typeface="Arial"/>
              </a:rPr>
              <a:t>Bestimmen Sie die CO</a:t>
            </a:r>
            <a:r>
              <a:rPr b="0" baseline="-25000" i="0" lang="de-DE" sz="2000" u="none" cap="none" strike="noStrike">
                <a:solidFill>
                  <a:srgbClr val="941651"/>
                </a:solidFill>
                <a:latin typeface="Arial"/>
                <a:ea typeface="Arial"/>
                <a:cs typeface="Arial"/>
                <a:sym typeface="Arial"/>
              </a:rPr>
              <a:t>2</a:t>
            </a:r>
            <a:r>
              <a:rPr b="0" i="0" lang="de-DE" sz="2000" u="none" cap="none" strike="noStrike">
                <a:solidFill>
                  <a:srgbClr val="941651"/>
                </a:solidFill>
                <a:latin typeface="Arial"/>
                <a:ea typeface="Arial"/>
                <a:cs typeface="Arial"/>
                <a:sym typeface="Arial"/>
              </a:rPr>
              <a:t>-Kosten für die in Folie 4 eingesparte Menge THG von 22,25 t CO</a:t>
            </a:r>
            <a:r>
              <a:rPr b="0" baseline="-25000" i="0" lang="de-DE" sz="2000" u="none" cap="none" strike="noStrike">
                <a:solidFill>
                  <a:srgbClr val="941651"/>
                </a:solidFill>
                <a:latin typeface="Arial"/>
                <a:ea typeface="Arial"/>
                <a:cs typeface="Arial"/>
                <a:sym typeface="Arial"/>
              </a:rPr>
              <a:t>2</a:t>
            </a:r>
            <a:r>
              <a:rPr b="0" i="0" lang="de-DE" sz="2000" u="none" cap="none" strike="noStrike">
                <a:solidFill>
                  <a:srgbClr val="941651"/>
                </a:solidFill>
                <a:latin typeface="Arial"/>
                <a:ea typeface="Arial"/>
                <a:cs typeface="Arial"/>
                <a:sym typeface="Arial"/>
              </a:rPr>
              <a:t>-Äq</a:t>
            </a:r>
            <a:endParaRPr b="0" i="0" sz="2000" u="none" cap="none" strike="noStrike">
              <a:solidFill>
                <a:srgbClr val="000000"/>
              </a:solidFill>
              <a:latin typeface="Arial"/>
              <a:ea typeface="Arial"/>
              <a:cs typeface="Arial"/>
              <a:sym typeface="Arial"/>
            </a:endParaRPr>
          </a:p>
        </p:txBody>
      </p:sp>
      <p:pic>
        <p:nvPicPr>
          <p:cNvPr id="210" name="Google Shape;210;p8"/>
          <p:cNvPicPr preferRelativeResize="0"/>
          <p:nvPr/>
        </p:nvPicPr>
        <p:blipFill rotWithShape="1">
          <a:blip r:embed="rId3">
            <a:alphaModFix/>
          </a:blip>
          <a:srcRect b="0" l="0" r="0" t="0"/>
          <a:stretch/>
        </p:blipFill>
        <p:spPr>
          <a:xfrm>
            <a:off x="458080" y="1493196"/>
            <a:ext cx="3132546" cy="4460132"/>
          </a:xfrm>
          <a:prstGeom prst="rect">
            <a:avLst/>
          </a:prstGeom>
          <a:noFill/>
          <a:ln>
            <a:noFill/>
          </a:ln>
        </p:spPr>
      </p:pic>
      <p:sp>
        <p:nvSpPr>
          <p:cNvPr id="211" name="Google Shape;211;p8"/>
          <p:cNvSpPr txBox="1"/>
          <p:nvPr/>
        </p:nvSpPr>
        <p:spPr>
          <a:xfrm>
            <a:off x="708400" y="2217910"/>
            <a:ext cx="285701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FF2F92"/>
                </a:solidFill>
                <a:latin typeface="Arial"/>
                <a:ea typeface="Arial"/>
                <a:cs typeface="Arial"/>
                <a:sym typeface="Arial"/>
              </a:rPr>
              <a:t>CO</a:t>
            </a:r>
            <a:r>
              <a:rPr b="1" baseline="-25000" i="0" lang="de-DE" sz="2000" u="none" cap="none" strike="noStrike">
                <a:solidFill>
                  <a:srgbClr val="FF2F92"/>
                </a:solidFill>
                <a:latin typeface="Arial"/>
                <a:ea typeface="Arial"/>
                <a:cs typeface="Arial"/>
                <a:sym typeface="Arial"/>
              </a:rPr>
              <a:t>2</a:t>
            </a:r>
            <a:r>
              <a:rPr b="1" i="0" lang="de-DE" sz="2000" u="none" cap="none" strike="noStrike">
                <a:solidFill>
                  <a:srgbClr val="FF2F92"/>
                </a:solidFill>
                <a:latin typeface="Arial"/>
                <a:ea typeface="Arial"/>
                <a:cs typeface="Arial"/>
                <a:sym typeface="Arial"/>
              </a:rPr>
              <a:t>-Preis-Rechner</a:t>
            </a:r>
            <a:endParaRPr b="0" i="0" sz="1400" u="none" cap="none" strike="noStrike">
              <a:solidFill>
                <a:srgbClr val="000000"/>
              </a:solidFill>
              <a:latin typeface="Arial"/>
              <a:ea typeface="Arial"/>
              <a:cs typeface="Arial"/>
              <a:sym typeface="Arial"/>
            </a:endParaRPr>
          </a:p>
        </p:txBody>
      </p:sp>
      <p:sp>
        <p:nvSpPr>
          <p:cNvPr id="212" name="Google Shape;212;p8"/>
          <p:cNvSpPr txBox="1"/>
          <p:nvPr/>
        </p:nvSpPr>
        <p:spPr>
          <a:xfrm>
            <a:off x="3910520" y="1614791"/>
            <a:ext cx="3910518" cy="40934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Arial"/>
                <a:ea typeface="Arial"/>
                <a:cs typeface="Arial"/>
                <a:sym typeface="Arial"/>
              </a:rPr>
              <a:t>Was ist der CO</a:t>
            </a:r>
            <a:r>
              <a:rPr b="1" baseline="-25000" i="0" lang="de-DE" sz="1800" u="none" cap="none" strike="noStrike">
                <a:solidFill>
                  <a:schemeClr val="dk1"/>
                </a:solidFill>
                <a:latin typeface="Arial"/>
                <a:ea typeface="Arial"/>
                <a:cs typeface="Arial"/>
                <a:sym typeface="Arial"/>
              </a:rPr>
              <a:t>2</a:t>
            </a:r>
            <a:r>
              <a:rPr b="1" i="0" lang="de-DE" sz="1800" u="none" cap="none" strike="noStrike">
                <a:solidFill>
                  <a:schemeClr val="dk1"/>
                </a:solidFill>
                <a:latin typeface="Arial"/>
                <a:ea typeface="Arial"/>
                <a:cs typeface="Arial"/>
                <a:sym typeface="Arial"/>
              </a:rPr>
              <a:t>-Preis?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chemeClr val="dk1"/>
                </a:solidFill>
                <a:latin typeface="Arial"/>
                <a:ea typeface="Arial"/>
                <a:cs typeface="Arial"/>
                <a:sym typeface="Arial"/>
              </a:rPr>
              <a:t>Der CO</a:t>
            </a:r>
            <a:r>
              <a:rPr b="0" baseline="-25000" i="0" lang="de-DE" sz="1600" u="none" cap="none" strike="noStrike">
                <a:solidFill>
                  <a:schemeClr val="dk1"/>
                </a:solidFill>
                <a:latin typeface="Arial"/>
                <a:ea typeface="Arial"/>
                <a:cs typeface="Arial"/>
                <a:sym typeface="Arial"/>
              </a:rPr>
              <a:t>2</a:t>
            </a:r>
            <a:r>
              <a:rPr b="0" i="0" lang="de-DE" sz="1600" u="none" cap="none" strike="noStrike">
                <a:solidFill>
                  <a:schemeClr val="dk1"/>
                </a:solidFill>
                <a:latin typeface="Arial"/>
                <a:ea typeface="Arial"/>
                <a:cs typeface="Arial"/>
                <a:sym typeface="Arial"/>
              </a:rPr>
              <a:t>-Preis wird auch CO</a:t>
            </a:r>
            <a:r>
              <a:rPr b="0" baseline="-25000" i="0" lang="de-DE" sz="1600" u="none" cap="none" strike="noStrike">
                <a:solidFill>
                  <a:schemeClr val="dk1"/>
                </a:solidFill>
                <a:latin typeface="Arial"/>
                <a:ea typeface="Arial"/>
                <a:cs typeface="Arial"/>
                <a:sym typeface="Arial"/>
              </a:rPr>
              <a:t>2</a:t>
            </a:r>
            <a:r>
              <a:rPr b="0" i="0" lang="de-DE" sz="1600" u="none" cap="none" strike="noStrike">
                <a:solidFill>
                  <a:schemeClr val="dk1"/>
                </a:solidFill>
                <a:latin typeface="Arial"/>
                <a:ea typeface="Arial"/>
                <a:cs typeface="Arial"/>
                <a:sym typeface="Arial"/>
              </a:rPr>
              <a:t>-Steuer oder CO</a:t>
            </a:r>
            <a:r>
              <a:rPr b="0" baseline="-25000" i="0" lang="de-DE" sz="1600" u="none" cap="none" strike="noStrike">
                <a:solidFill>
                  <a:schemeClr val="dk1"/>
                </a:solidFill>
                <a:latin typeface="Arial"/>
                <a:ea typeface="Arial"/>
                <a:cs typeface="Arial"/>
                <a:sym typeface="Arial"/>
              </a:rPr>
              <a:t>2</a:t>
            </a:r>
            <a:r>
              <a:rPr b="0" i="0" lang="de-DE" sz="1600" u="none" cap="none" strike="noStrike">
                <a:solidFill>
                  <a:schemeClr val="dk1"/>
                </a:solidFill>
                <a:latin typeface="Arial"/>
                <a:ea typeface="Arial"/>
                <a:cs typeface="Arial"/>
                <a:sym typeface="Arial"/>
              </a:rPr>
              <a:t>-Bepreisung genannt.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chemeClr val="dk1"/>
                </a:solidFill>
                <a:latin typeface="Arial"/>
                <a:ea typeface="Arial"/>
                <a:cs typeface="Arial"/>
                <a:sym typeface="Arial"/>
              </a:rPr>
              <a:t>Die Steuer soll etwa unseren Einkauf im Supermarkt transparenter machen und den wahren Wert eines Produktes inklusive seiner Auswirkungen auf das Klima abbilden. </a:t>
            </a:r>
            <a:endParaRPr b="0" i="0" sz="14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chemeClr val="dk1"/>
                </a:solidFill>
                <a:latin typeface="Arial"/>
                <a:ea typeface="Arial"/>
                <a:cs typeface="Arial"/>
                <a:sym typeface="Arial"/>
              </a:rPr>
              <a:t>Im Jahr 2022 liegt der CO</a:t>
            </a:r>
            <a:r>
              <a:rPr b="0" baseline="-25000" i="0" lang="de-DE" sz="1600" u="none" cap="none" strike="noStrike">
                <a:solidFill>
                  <a:schemeClr val="dk1"/>
                </a:solidFill>
                <a:latin typeface="Arial"/>
                <a:ea typeface="Arial"/>
                <a:cs typeface="Arial"/>
                <a:sym typeface="Arial"/>
              </a:rPr>
              <a:t>2</a:t>
            </a:r>
            <a:r>
              <a:rPr b="0" i="0" lang="de-DE" sz="1600" u="none" cap="none" strike="noStrike">
                <a:solidFill>
                  <a:schemeClr val="dk1"/>
                </a:solidFill>
                <a:latin typeface="Arial"/>
                <a:ea typeface="Arial"/>
                <a:cs typeface="Arial"/>
                <a:sym typeface="Arial"/>
              </a:rPr>
              <a:t>-Preis bei 30 Euro für eine Tonne CO</a:t>
            </a:r>
            <a:r>
              <a:rPr b="0" baseline="-25000" i="0" lang="de-DE" sz="1600" u="none" cap="none" strike="noStrike">
                <a:solidFill>
                  <a:schemeClr val="dk1"/>
                </a:solidFill>
                <a:latin typeface="Arial"/>
                <a:ea typeface="Arial"/>
                <a:cs typeface="Arial"/>
                <a:sym typeface="Arial"/>
              </a:rPr>
              <a:t>2-</a:t>
            </a:r>
            <a:r>
              <a:rPr b="0" i="0" lang="de-DE" sz="1600" u="none" cap="none" strike="noStrike">
                <a:solidFill>
                  <a:schemeClr val="dk1"/>
                </a:solidFill>
                <a:latin typeface="Arial"/>
                <a:ea typeface="Arial"/>
                <a:cs typeface="Arial"/>
                <a:sym typeface="Arial"/>
              </a:rPr>
              <a:t>Emissionen. Ab 2025 soll er sich zwischen 55 und 65 Euro bewegen.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