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2.xml"/>
  <Override ContentType="application/vnd.openxmlformats-officedocument.drawingml.chartshapes+xml" PartName="/ppt/drawings/drawing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6742100" cy="9872650"/>
  <p:embeddedFontLst>
    <p:embeddedFont>
      <p:font typeface="Merriweather"/>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GoogleSlidesCustomDataVersion2">
      <go:slidesCustomData xmlns:go="http://customooxmlschemas.google.com/" r:id="rId23" roundtripDataSignature="AMtx7mhAvcpUUnh6plVRzVQ3GoiT1Kb90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fntdata"/><Relationship Id="rId11" Type="http://schemas.openxmlformats.org/officeDocument/2006/relationships/slide" Target="slides/slide5.xml"/><Relationship Id="rId22" Type="http://schemas.openxmlformats.org/officeDocument/2006/relationships/font" Target="fonts/Merriweather-boldItalic.fntdata"/><Relationship Id="rId10" Type="http://schemas.openxmlformats.org/officeDocument/2006/relationships/slide" Target="slides/slide4.xml"/><Relationship Id="rId21" Type="http://schemas.openxmlformats.org/officeDocument/2006/relationships/font" Target="fonts/Merriweather-italic.fntdata"/><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Merriweather-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30322965413983"/>
          <c:y val="0.152145805783786"/>
          <c:w val="0.44195349084967"/>
          <c:h val="0.692166397196375"/>
        </c:manualLayout>
      </c:layout>
      <c:doughnutChart>
        <c:varyColors val="1"/>
        <c:ser>
          <c:idx val="0"/>
          <c:order val="0"/>
          <c:tx>
            <c:strRef>
              <c:f>Tabelle1!$B$1</c:f>
              <c:strCache>
                <c:ptCount val="1"/>
                <c:pt idx="0">
                  <c:v>CO2-Äq Emissionen</c:v>
                </c:pt>
              </c:strCache>
            </c:strRef>
          </c:tx>
          <c:spPr>
            <a:effectLst/>
          </c:spPr>
          <c:dPt>
            <c:idx val="0"/>
            <c:bubble3D val="0"/>
            <c:spPr>
              <a:solidFill>
                <a:schemeClr val="tx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0AD5-418D-B15F-6D2716B349C4}"/>
              </c:ext>
            </c:extLst>
          </c:dPt>
          <c:dPt>
            <c:idx val="1"/>
            <c:bubble3D val="0"/>
            <c:spPr>
              <a:pattFill prst="ltUpDiag">
                <a:fgClr>
                  <a:schemeClr val="accent2"/>
                </a:fgClr>
                <a:bgClr>
                  <a:schemeClr val="accent2">
                    <a:lumMod val="20000"/>
                    <a:lumOff val="80000"/>
                  </a:schemeClr>
                </a:bgClr>
              </a:pattFill>
              <a:ln w="19050">
                <a:solidFill>
                  <a:schemeClr val="lt1"/>
                </a:solidFill>
              </a:ln>
              <a:effectLst/>
            </c:spPr>
            <c:extLst xmlns:c16r2="http://schemas.microsoft.com/office/drawing/2015/06/chart">
              <c:ext xmlns:c16="http://schemas.microsoft.com/office/drawing/2014/chart" uri="{C3380CC4-5D6E-409C-BE32-E72D297353CC}">
                <c16:uniqueId val="{00000003-0AD5-418D-B15F-6D2716B349C4}"/>
              </c:ext>
            </c:extLst>
          </c:dPt>
          <c:dPt>
            <c:idx val="2"/>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4-0AD5-418D-B15F-6D2716B349C4}"/>
              </c:ext>
            </c:extLst>
          </c:dPt>
          <c:dPt>
            <c:idx val="3"/>
            <c:bubble3D val="0"/>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2-0AD5-418D-B15F-6D2716B349C4}"/>
              </c:ext>
            </c:extLst>
          </c:dPt>
          <c:dPt>
            <c:idx val="4"/>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9-9B92-4CC8-A891-E4B827C782A3}"/>
              </c:ext>
            </c:extLst>
          </c:dPt>
          <c:dLbls>
            <c:spPr>
              <a:solidFill>
                <a:srgbClr val="FFFFFF"/>
              </a:solidFill>
              <a:ln>
                <a:solidFill>
                  <a:srgbClr val="ACCBF9"/>
                </a:solid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de-DE"/>
              </a:p>
            </c:txPr>
            <c:showLegendKey val="0"/>
            <c:showVal val="1"/>
            <c:showCatName val="1"/>
            <c:showSerName val="0"/>
            <c:showPercent val="0"/>
            <c:showBubbleSize val="0"/>
            <c:separator>
</c:separator>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15:spPr xmlns:c15="http://schemas.microsoft.com/office/drawing/2012/chart">
                  <a:prstGeom prst="roundRect">
                    <a:avLst/>
                  </a:prstGeom>
                  <a:noFill/>
                  <a:ln>
                    <a:noFill/>
                  </a:ln>
                </c15:spPr>
                <c15:layout/>
              </c:ext>
            </c:extLst>
          </c:dLbls>
          <c:cat>
            <c:strRef>
              <c:f>Tabelle1!$A$2:$A$6</c:f>
              <c:strCache>
                <c:ptCount val="5"/>
                <c:pt idx="0">
                  <c:v>Rechenzentren </c:v>
                </c:pt>
                <c:pt idx="1">
                  <c:v>Suchmaschinenanfragen</c:v>
                </c:pt>
                <c:pt idx="2">
                  <c:v>Herstellung</c:v>
                </c:pt>
                <c:pt idx="3">
                  <c:v>Nutzung</c:v>
                </c:pt>
                <c:pt idx="4">
                  <c:v>Netzwerke</c:v>
                </c:pt>
              </c:strCache>
            </c:strRef>
          </c:cat>
          <c:val>
            <c:numRef>
              <c:f>Tabelle1!$B$2:$B$6</c:f>
              <c:numCache>
                <c:formatCode>General</c:formatCode>
                <c:ptCount val="5"/>
                <c:pt idx="0">
                  <c:v>250.0</c:v>
                </c:pt>
                <c:pt idx="2">
                  <c:v>346.0</c:v>
                </c:pt>
                <c:pt idx="3">
                  <c:v>189.0</c:v>
                </c:pt>
                <c:pt idx="4">
                  <c:v>64.0</c:v>
                </c:pt>
              </c:numCache>
            </c:numRef>
          </c:val>
          <c:extLst xmlns:c16r2="http://schemas.microsoft.com/office/drawing/2015/06/chart">
            <c:ext xmlns:c16="http://schemas.microsoft.com/office/drawing/2014/chart" uri="{C3380CC4-5D6E-409C-BE32-E72D297353CC}">
              <c16:uniqueId val="{00000000-0AD5-418D-B15F-6D2716B349C4}"/>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82448175547977"/>
          <c:y val="0.238083811228831"/>
          <c:w val="0.344736833268976"/>
          <c:h val="0.766699043578394"/>
        </c:manualLayout>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0.42595535111064"/>
          <c:y val="0.208740471753675"/>
          <c:w val="0.564540258041857"/>
          <c:h val="0.774509828326031"/>
        </c:manualLayout>
      </c:layout>
      <c:overlay val="0"/>
    </c:legend>
    <c:plotVisOnly val="1"/>
    <c:dispBlanksAs val="zero"/>
    <c:showDLblsOverMax val="0"/>
  </c:chart>
  <c:txPr>
    <a:bodyPr/>
    <a:lstStyle/>
    <a:p>
      <a:pPr>
        <a:defRPr sz="1800"/>
      </a:pPr>
      <a:endParaRPr lang="de-D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3258-43A4-941B-C3EBB1AC679E}"/>
              </c:ext>
            </c:extLst>
          </c:dPt>
          <c:dPt>
            <c:idx val="1"/>
            <c:bubble3D val="0"/>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5-3258-43A4-941B-C3EBB1AC679E}"/>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3258-43A4-941B-C3EBB1AC679E}"/>
              </c:ext>
            </c:extLst>
          </c:dPt>
          <c:dPt>
            <c:idx val="3"/>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4-3258-43A4-941B-C3EBB1AC679E}"/>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2-3258-43A4-941B-C3EBB1AC679E}"/>
              </c:ext>
            </c:extLst>
          </c:dPt>
          <c:dLbls>
            <c:dLbl>
              <c:idx val="0"/>
              <c:layout>
                <c:manualLayout>
                  <c:x val="-0.328125"/>
                  <c:y val="0.044531247260627"/>
                </c:manualLayout>
              </c:layout>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3258-43A4-941B-C3EBB1AC679E}"/>
                </c:ext>
                <c:ext xmlns:c15="http://schemas.microsoft.com/office/drawing/2012/chart" uri="{CE6537A1-D6FC-4f65-9D91-7224C49458BB}">
                  <c15:layout/>
                </c:ext>
              </c:extLst>
            </c:dLbl>
            <c:dLbl>
              <c:idx val="1"/>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1"/>
              <c:showSerName val="0"/>
              <c:showPercent val="1"/>
              <c:showBubbleSize val="0"/>
            </c:dLbl>
            <c:dLbl>
              <c:idx val="2"/>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r>
                      <a:rPr lang="en-US" sz="1400" baseline="0" dirty="0" err="1"/>
                      <a:t>Realschulabschluss</a:t>
                    </a:r>
                    <a:r>
                      <a:rPr lang="en-US" sz="1400" baseline="0" dirty="0"/>
                      <a:t>
</a:t>
                    </a:r>
                    <a:fld id="{208CEA93-CEF2-4D9F-90D9-DB114BA44FCD}" type="PERCENTAGE">
                      <a:rPr lang="en-US" sz="1400" baseline="0"/>
                      <a:pPr>
                        <a:defRPr sz="1400" b="0" i="0" u="none" strike="noStrike" kern="1200" baseline="0">
                          <a:solidFill>
                            <a:schemeClr val="tx1">
                              <a:lumMod val="75000"/>
                              <a:lumOff val="25000"/>
                            </a:schemeClr>
                          </a:solidFill>
                          <a:latin typeface="+mn-lt"/>
                          <a:ea typeface="+mn-ea"/>
                          <a:cs typeface="+mn-cs"/>
                        </a:defRPr>
                      </a:pPr>
                      <a:t>[PROZENTSATZ]</a:t>
                    </a:fld>
                    <a:endParaRPr lang="en-US" sz="1400" baseline="0" dirty="0"/>
                  </a:p>
                </c:rich>
              </c:tx>
              <c:spPr>
                <a:solidFill>
                  <a:schemeClr val="accent2">
                    <a:lumMod val="20000"/>
                    <a:lumOff val="80000"/>
                  </a:schemeClr>
                </a:solidFill>
                <a:ln>
                  <a:noFill/>
                </a:ln>
                <a:effectLst/>
              </c:sp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3258-43A4-941B-C3EBB1AC679E}"/>
                </c:ext>
                <c:ext xmlns:c15="http://schemas.microsoft.com/office/drawing/2012/chart" uri="{CE6537A1-D6FC-4f65-9D91-7224C49458BB}">
                  <c15:spPr xmlns:c15="http://schemas.microsoft.com/office/drawing/2012/chart">
                    <a:prstGeom prst="rect">
                      <a:avLst/>
                    </a:prstGeom>
                  </c15:spPr>
                  <c15:layout/>
                  <c15:dlblFieldTable/>
                  <c15:showDataLabelsRange val="0"/>
                </c:ext>
              </c:extLst>
            </c:dLbl>
            <c:dLbl>
              <c:idx val="3"/>
              <c:spPr>
                <a:solidFill>
                  <a:schemeClr val="accent2">
                    <a:lumMod val="20000"/>
                    <a:lumOff val="80000"/>
                  </a:schemeClr>
                </a:solid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3258-43A4-941B-C3EBB1AC679E}"/>
                </c:ext>
                <c:ext xmlns:c15="http://schemas.microsoft.com/office/drawing/2012/chart" uri="{CE6537A1-D6FC-4f65-9D91-7224C49458BB}">
                  <c15:spPr xmlns:c15="http://schemas.microsoft.com/office/drawing/2012/chart">
                    <a:prstGeom prst="rect">
                      <a:avLst/>
                    </a:prstGeom>
                  </c15:spPr>
                </c:ext>
              </c:extLst>
            </c:dLbl>
            <c:dLbl>
              <c:idx val="4"/>
              <c:layout>
                <c:manualLayout>
                  <c:x val="-0.0156250000000001"/>
                  <c:y val="-0.0867187446654315"/>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r>
                      <a:rPr lang="en-US" sz="1400" baseline="0" dirty="0" err="1"/>
                      <a:t>nicht</a:t>
                    </a:r>
                    <a:endParaRPr lang="en-US" sz="1400" baseline="0" dirty="0"/>
                  </a:p>
                  <a:p>
                    <a:pPr>
                      <a:defRPr sz="1400" b="0" i="0" u="none" strike="noStrike" kern="1200" baseline="0">
                        <a:solidFill>
                          <a:schemeClr val="tx1">
                            <a:lumMod val="75000"/>
                            <a:lumOff val="25000"/>
                          </a:schemeClr>
                        </a:solidFill>
                        <a:latin typeface="+mn-lt"/>
                        <a:ea typeface="+mn-ea"/>
                        <a:cs typeface="+mn-cs"/>
                      </a:defRPr>
                    </a:pPr>
                    <a:r>
                      <a:rPr lang="en-US" sz="1400" baseline="0" dirty="0"/>
                      <a:t>relevant</a:t>
                    </a:r>
                  </a:p>
                  <a:p>
                    <a:pPr>
                      <a:defRPr sz="1400" b="0" i="0" u="none" strike="noStrike" kern="1200" baseline="0">
                        <a:solidFill>
                          <a:schemeClr val="tx1">
                            <a:lumMod val="75000"/>
                            <a:lumOff val="25000"/>
                          </a:schemeClr>
                        </a:solidFill>
                        <a:latin typeface="+mn-lt"/>
                        <a:ea typeface="+mn-ea"/>
                        <a:cs typeface="+mn-cs"/>
                      </a:defRPr>
                    </a:pPr>
                    <a:fld id="{9FE1BC86-1BB9-42B3-AC6F-152A6F956C04}" type="PERCENTAGE">
                      <a:rPr lang="en-US" sz="1400" baseline="0" smtClean="0"/>
                      <a:pPr>
                        <a:defRPr sz="1400" b="0" i="0" u="none" strike="noStrike" kern="1200" baseline="0">
                          <a:solidFill>
                            <a:schemeClr val="tx1">
                              <a:lumMod val="75000"/>
                              <a:lumOff val="25000"/>
                            </a:schemeClr>
                          </a:solidFill>
                          <a:latin typeface="+mn-lt"/>
                          <a:ea typeface="+mn-ea"/>
                          <a:cs typeface="+mn-cs"/>
                        </a:defRPr>
                      </a:pPr>
                      <a:t>[PROZENTSATZ]</a:t>
                    </a:fld>
                    <a:endParaRPr lang="de-DE"/>
                  </a:p>
                </c:rich>
              </c:tx>
              <c:spPr>
                <a:solidFill>
                  <a:schemeClr val="accent2">
                    <a:lumMod val="20000"/>
                    <a:lumOff val="80000"/>
                  </a:schemeClr>
                </a:solidFill>
                <a:ln>
                  <a:noFill/>
                </a:ln>
                <a:effectLst/>
              </c:sp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3258-43A4-941B-C3EBB1AC679E}"/>
                </c:ext>
                <c:ext xmlns:c15="http://schemas.microsoft.com/office/drawing/2012/chart" uri="{CE6537A1-D6FC-4f65-9D91-7224C49458BB}">
                  <c15:layout/>
                  <c15:dlblFieldTable/>
                  <c15:showDataLabelsRange val="0"/>
                </c:ext>
              </c:extLst>
            </c:dLbl>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0"/>
            <c:showCatName val="1"/>
            <c:showSerName val="0"/>
            <c:showPercent val="1"/>
            <c:showBubbleSize val="0"/>
            <c:showLeaderLines val="1"/>
            <c:leaderLines>
              <c:spPr>
                <a:ln w="25400" cap="flat" cmpd="sng" algn="ctr">
                  <a:solidFill>
                    <a:srgbClr val="FFC000"/>
                  </a:solidFill>
                  <a:round/>
                </a:ln>
                <a:effectLst/>
              </c:spPr>
            </c:leaderLines>
            <c:extLst xmlns:c16r2="http://schemas.microsoft.com/office/drawing/2015/06/chart">
              <c:ext xmlns:c15="http://schemas.microsoft.com/office/drawing/2012/chart" uri="{CE6537A1-D6FC-4f65-9D91-7224C49458BB}"/>
            </c:extLst>
          </c:dLbls>
          <c:cat>
            <c:strRef>
              <c:f>Tabelle1!$A$2:$A$6</c:f>
              <c:strCache>
                <c:ptCount val="5"/>
                <c:pt idx="0">
                  <c:v>ohne Schulabschluss</c:v>
                </c:pt>
                <c:pt idx="1">
                  <c:v>Abitur</c:v>
                </c:pt>
                <c:pt idx="2">
                  <c:v>Realschulsabschluss</c:v>
                </c:pt>
                <c:pt idx="3">
                  <c:v>Hauptschulabschluss</c:v>
                </c:pt>
                <c:pt idx="4">
                  <c:v>nicht relvant, keine Angabe</c:v>
                </c:pt>
              </c:strCache>
            </c:strRef>
          </c:cat>
          <c:val>
            <c:numRef>
              <c:f>Tabelle1!$B$2:$B$6</c:f>
              <c:numCache>
                <c:formatCode>0%</c:formatCode>
                <c:ptCount val="5"/>
                <c:pt idx="0">
                  <c:v>0.0</c:v>
                </c:pt>
                <c:pt idx="1">
                  <c:v>0.07</c:v>
                </c:pt>
                <c:pt idx="2">
                  <c:v>0.35</c:v>
                </c:pt>
                <c:pt idx="3">
                  <c:v>0.51</c:v>
                </c:pt>
                <c:pt idx="4">
                  <c:v>0.07</c:v>
                </c:pt>
              </c:numCache>
            </c:numRef>
          </c:val>
          <c:extLst xmlns:c16r2="http://schemas.microsoft.com/office/drawing/2015/06/chart">
            <c:ext xmlns:c16="http://schemas.microsoft.com/office/drawing/2014/chart" uri="{C3380CC4-5D6E-409C-BE32-E72D297353CC}">
              <c16:uniqueId val="{00000000-3258-43A4-941B-C3EBB1AC679E}"/>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12.jpg"/></Relationships>
</file>

<file path=ppt/drawings/drawing1.xml><?xml version="1.0" encoding="utf-8"?>
<c:userShapes xmlns:c="http://schemas.openxmlformats.org/drawingml/2006/chart">
  <cdr:relSizeAnchor xmlns:cdr="http://schemas.openxmlformats.org/drawingml/2006/chartDrawing">
    <cdr:from>
      <cdr:x>0.0793</cdr:x>
      <cdr:y>0.90881</cdr:y>
    </cdr:from>
    <cdr:to>
      <cdr:x>0.3447</cdr:x>
      <cdr:y>1</cdr:y>
    </cdr:to>
    <cdr:sp macro="" textlink="">
      <cdr:nvSpPr>
        <cdr:cNvPr id="2" name="Google Shape;226;g13c8a2e141e_0_0">
          <a:extLst xmlns:a="http://schemas.openxmlformats.org/drawingml/2006/main">
            <a:ext uri="{FF2B5EF4-FFF2-40B4-BE49-F238E27FC236}">
              <a16:creationId xmlns:a16="http://schemas.microsoft.com/office/drawing/2014/main" xmlns="" id="{B3F377E6-DEEA-E617-5A52-DFB8747F55A2}"/>
            </a:ext>
          </a:extLst>
        </cdr:cNvPr>
        <cdr:cNvSpPr txBox="1">
          <a:spLocks xmlns:a="http://schemas.openxmlformats.org/drawingml/2006/main" noGrp="1"/>
        </cdr:cNvSpPr>
      </cdr:nvSpPr>
      <cdr:spPr>
        <a:xfrm xmlns:a="http://schemas.openxmlformats.org/drawingml/2006/main">
          <a:off x="759200" y="6305297"/>
          <a:ext cx="2541084" cy="55746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spcFirstLastPara="1" wrap="square" lIns="91425" tIns="45700" rIns="91425" bIns="45700" anchor="ctr"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7F7F7F"/>
            </a:buClr>
            <a:buSzPts val="1800"/>
            <a:buFont typeface="Calibri"/>
            <a:buNone/>
            <a:defRPr sz="12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xmlns:a="http://schemas.openxmlformats.org/drawingml/2006/main">
          <a:pPr marL="0" lvl="0" indent="0" algn="l" rtl="0">
            <a:lnSpc>
              <a:spcPct val="100000"/>
            </a:lnSpc>
            <a:spcBef>
              <a:spcPts val="0"/>
            </a:spcBef>
            <a:spcAft>
              <a:spcPts val="0"/>
            </a:spcAft>
            <a:buClr>
              <a:srgbClr val="7F7F7F"/>
            </a:buClr>
            <a:buSzPts val="1800"/>
            <a:buFont typeface="Calibri"/>
            <a:buNone/>
          </a:pPr>
          <a:r>
            <a:rPr lang="de-DE" dirty="0"/>
            <a:t>Constanze Lanz, Life e.V.</a:t>
          </a:r>
          <a:endParaRPr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4" name="Grafik 3">
          <a:extLst xmlns:a="http://schemas.openxmlformats.org/drawingml/2006/main">
            <a:ext uri="{FF2B5EF4-FFF2-40B4-BE49-F238E27FC236}">
              <a16:creationId xmlns:a16="http://schemas.microsoft.com/office/drawing/2014/main" xmlns="" id="{28CAE9AF-9B9D-4071-8F93-680E98871535}"/>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t="-2283" b="-2283"/>
        <a:stretch xmlns:a="http://schemas.openxmlformats.org/drawingml/2006/main"/>
      </cdr:blipFill>
      <cdr:spPr>
        <a:xfrm xmlns:a="http://schemas.openxmlformats.org/drawingml/2006/main">
          <a:off x="0" y="-88490"/>
          <a:ext cx="9674640" cy="4856003"/>
        </a:xfrm>
        <a:prstGeom xmlns:a="http://schemas.openxmlformats.org/drawingml/2006/main" prst="rect">
          <a:avLst/>
        </a:prstGeom>
      </cdr:spPr>
    </cdr:pic>
  </cdr:relSizeAnchor>
  <cdr:relSizeAnchor xmlns:cdr="http://schemas.openxmlformats.org/drawingml/2006/chartDrawing">
    <cdr:from>
      <cdr:x>0.00457</cdr:x>
      <cdr:y>0.90377</cdr:y>
    </cdr:from>
    <cdr:to>
      <cdr:x>0.59171</cdr:x>
      <cdr:y>0.95672</cdr:y>
    </cdr:to>
    <cdr:sp macro="" textlink="">
      <cdr:nvSpPr>
        <cdr:cNvPr id="2" name="Textfeld 1"/>
        <cdr:cNvSpPr txBox="1"/>
      </cdr:nvSpPr>
      <cdr:spPr>
        <a:xfrm xmlns:a="http://schemas.openxmlformats.org/drawingml/2006/main">
          <a:off x="44213" y="4388721"/>
          <a:ext cx="5680368" cy="257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2921583" cy="495349"/>
          </a:xfrm>
          <a:prstGeom prst="rect">
            <a:avLst/>
          </a:prstGeom>
          <a:noFill/>
          <a:ln>
            <a:noFill/>
          </a:ln>
        </p:spPr>
        <p:txBody>
          <a:bodyPr anchorCtr="0" anchor="t" bIns="45400" lIns="90850" spcFirstLastPara="1" rIns="90850" wrap="square" tIns="454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18970" y="3"/>
            <a:ext cx="2921583" cy="495349"/>
          </a:xfrm>
          <a:prstGeom prst="rect">
            <a:avLst/>
          </a:prstGeom>
          <a:noFill/>
          <a:ln>
            <a:noFill/>
          </a:ln>
        </p:spPr>
        <p:txBody>
          <a:bodyPr anchorCtr="0" anchor="t" bIns="45400" lIns="90850" spcFirstLastPara="1" rIns="90850" wrap="square" tIns="454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7988" y="1233488"/>
            <a:ext cx="5926137"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4212" y="4751219"/>
            <a:ext cx="5393690" cy="4443744"/>
          </a:xfrm>
          <a:prstGeom prst="rect">
            <a:avLst/>
          </a:prstGeom>
          <a:noFill/>
          <a:ln>
            <a:noFill/>
          </a:ln>
        </p:spPr>
        <p:txBody>
          <a:bodyPr anchorCtr="0" anchor="t" bIns="45400" lIns="90850" spcFirstLastPara="1" rIns="90850" wrap="square" tIns="45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377317"/>
            <a:ext cx="2921583" cy="495346"/>
          </a:xfrm>
          <a:prstGeom prst="rect">
            <a:avLst/>
          </a:prstGeom>
          <a:noFill/>
          <a:ln>
            <a:noFill/>
          </a:ln>
        </p:spPr>
        <p:txBody>
          <a:bodyPr anchorCtr="0" anchor="b" bIns="45400" lIns="90850" spcFirstLastPara="1" rIns="90850" wrap="square" tIns="454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18970" y="9377317"/>
            <a:ext cx="2921583" cy="495346"/>
          </a:xfrm>
          <a:prstGeom prst="rect">
            <a:avLst/>
          </a:prstGeom>
          <a:noFill/>
          <a:ln>
            <a:noFill/>
          </a:ln>
        </p:spPr>
        <p:txBody>
          <a:bodyPr anchorCtr="0" anchor="b" bIns="45400" lIns="90850" spcFirstLastPara="1" rIns="90850" wrap="square" tIns="45400">
            <a:noAutofit/>
          </a:bodyPr>
          <a:lstStyle/>
          <a:p>
            <a:pPr indent="0" lvl="0" marL="0" marR="0" rtl="0" algn="r">
              <a:lnSpc>
                <a:spcPct val="100000"/>
              </a:lnSpc>
              <a:spcBef>
                <a:spcPts val="0"/>
              </a:spcBef>
              <a:spcAft>
                <a:spcPts val="0"/>
              </a:spcAft>
              <a:buNone/>
            </a:pPr>
            <a:fld id="{00000000-1234-1234-1234-123412341234}" type="slidenum">
              <a:rPr b="0" i="0" lang="de-DE"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chhaltiges-handwerk.de/" TargetMode="External"/><Relationship Id="rId3" Type="http://schemas.openxmlformats.org/officeDocument/2006/relationships/hyperlink" Target="https://doku.iab.de/stellungnahme/2022/sn0922.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ba.co2-rechner.de/de_DE/" TargetMode="External"/><Relationship Id="rId3" Type="http://schemas.openxmlformats.org/officeDocument/2006/relationships/hyperlink" Target="https://www.umweltbundesamt.de/themen/wirtschaft-konsum/konsum-umwelt-zentrale-handlungsfelder#bedarfsfelder" TargetMode="External"/><Relationship Id="rId4" Type="http://schemas.openxmlformats.org/officeDocument/2006/relationships/hyperlink" Target="https://uba.co2-rechner.de/de_D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igitalcarbonfootprint.eu/" TargetMode="External"/><Relationship Id="rId3" Type="http://schemas.openxmlformats.org/officeDocument/2006/relationships/hyperlink" Target="http://blog.oeko.de/digitaler-CO%E2%82%82-fussabdruck/" TargetMode="External"/><Relationship Id="rId4" Type="http://schemas.openxmlformats.org/officeDocument/2006/relationships/hyperlink" Target="https://www.umweltbundesamt.de/sites/default/files/medien/5750/publikationen/2021_fb_umweltfreundlich_mobil_bf.pdf" TargetMode="External"/><Relationship Id="rId5" Type="http://schemas.openxmlformats.org/officeDocument/2006/relationships/hyperlink" Target="http://www.umweltbundesamt.de/sites/default/files/medien/5750/publikationen/2021_fb_umweltfreundlich_mobil_bf.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umweltbundesamt.de/daten/energie/energieverbrauch-nach-energietraegern-sektoren#entwicklung-des-endenergieverbrauchs-nach-sektoren-und-energietragern" TargetMode="External"/><Relationship Id="rId3" Type="http://schemas.openxmlformats.org/officeDocument/2006/relationships/hyperlink" Target="http://www.umweltbundesamt.de/daten/energie/energieverbrauch-nach-energietraegern-sektoren#entwicklung-des-endenergieverbrauchs-nach-sektoren-und-energietragern" TargetMode="External"/><Relationship Id="rId4" Type="http://schemas.openxmlformats.org/officeDocument/2006/relationships/hyperlink" Target="http://www.umweltbundesamt.de/sites/default/files/medien/5750/publikationen/2021_fb_weg_zur_treibhausgasneutralen_verwaltung_bf.pdf" TargetMode="External"/><Relationship Id="rId5" Type="http://schemas.openxmlformats.org/officeDocument/2006/relationships/hyperlink" Target="https://www.arbeitsagentur.de/datei/geschaeftsbericht-2021_ba147450.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ake-it-in-germany.com/de/" TargetMode="External"/><Relationship Id="rId3" Type="http://schemas.openxmlformats.org/officeDocument/2006/relationships/hyperlink" Target="https://www.arbeitsagentur.de/ueber-uns/wir-bringen-sie-weiter" TargetMode="External"/><Relationship Id="rId4" Type="http://schemas.openxmlformats.org/officeDocument/2006/relationships/hyperlink" Target="http://www.arbeitsagentur.de/vor-ort/zav/triple-win/triple-win-pflegekraefte" TargetMode="External"/><Relationship Id="rId9" Type="http://schemas.openxmlformats.org/officeDocument/2006/relationships/hyperlink" Target="https://www.wirtschaftundschule.de/wirtschaftslexikon/b/brain-drain/" TargetMode="External"/><Relationship Id="rId5" Type="http://schemas.openxmlformats.org/officeDocument/2006/relationships/hyperlink" Target="https://correctiv.org/top-stories/2020/11/25/wie-dubiose-vermittler-auslaendische-pflegekraefte-zur-ware-machen/" TargetMode="External"/><Relationship Id="rId6" Type="http://schemas.openxmlformats.org/officeDocument/2006/relationships/hyperlink" Target="https://correctiv.org/top-stories/2020/11/25/wie-dubiose-vermittler-auslaendische-pflegekraefte-zur-ware-machen/" TargetMode="External"/><Relationship Id="rId7" Type="http://schemas.openxmlformats.org/officeDocument/2006/relationships/hyperlink" Target="https://www.bpb.de/themen/migration-integration/dossier-migration/252285/der-liberale-wandel-der-deutschen-arbeitsmigrationspolitik-seit-2000/" TargetMode="External"/><Relationship Id="rId8" Type="http://schemas.openxmlformats.org/officeDocument/2006/relationships/hyperlink" Target="https://www.bpb.de/themen/migration-integration/dossier-migration/252285/der-liberale-wandel-der-deutschen-arbeitsmigrationspolitik-seit-2000/"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hcr.org/dach/de/77341-unhcr-ukraine-und-andere-konflikte-lassen-die-zahl-der-vertriebenen-erstmals-auf-uber-100-millionen-steigen.html" TargetMode="External"/><Relationship Id="rId3" Type="http://schemas.openxmlformats.org/officeDocument/2006/relationships/hyperlink" Target="https://www.welthungerhilfe.de/informieren/themen/flucht-und-migration" TargetMode="External"/><Relationship Id="rId4" Type="http://schemas.openxmlformats.org/officeDocument/2006/relationships/hyperlink" Target="https://www.welthungerhilfe.de/informieren/themen/flucht-und-migration/positionen-zur-fluechtlingspolitik"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esetze-im-internet.de/gg/BJNR000010949.html" TargetMode="External"/><Relationship Id="rId3" Type="http://schemas.openxmlformats.org/officeDocument/2006/relationships/hyperlink" Target="https://www.bpb.de/shop/zeitschriften/izpb/254394/berufsfreiheit/"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diaserve.kompetenzz.net/filestore/2/6/1/0/9_550020ddb3abec8/26109_5282a2a19e89874.pdf?v=2022-03-10+09:59:35" TargetMode="External"/><Relationship Id="rId3" Type="http://schemas.openxmlformats.org/officeDocument/2006/relationships/hyperlink" Target="https://statistik.arbeitsagentur.de/DE/Statischer-Content/Statistiken/Themen-im-Fokus/Frauen-und-Maenner/generische-Publikationen/Frauen-Maenner-Arbeitsmarkt.pdf?__blob=publicationFile" TargetMode="External"/><Relationship Id="rId4" Type="http://schemas.openxmlformats.org/officeDocument/2006/relationships/hyperlink" Target="http://www.destatis.de/DE/Themen/Gesellschaft-Umwelt/Bildung-Forschung-Kultur/_Grafik/_Interaktiv/top-10-ausbildungsberufe-maenner.html" TargetMode="External"/><Relationship Id="rId5" Type="http://schemas.openxmlformats.org/officeDocument/2006/relationships/hyperlink" Target="http://www.destatis.de/DE/Themen/Gesellschaft-Umwelt/Bildung-Forschung-Kultur/_Grafik/_Interaktiv/top-10-ausbildungsberufe-frauen.htm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atistik.arbeitsagentur.de/DE/Statischer-Content/Statistiken/Fachstatistiken/Ausbildungsmarkt/Generische-Publikationen/AM-kompakt-Situation-Ausbildungsmarkt21-22-Abbildungen.pdf" TargetMode="External"/><Relationship Id="rId3" Type="http://schemas.openxmlformats.org/officeDocument/2006/relationships/hyperlink" Target="http://www.armuts-und-reichtumsbericht.de/SharedDocs/Downloads/Berichte/5-arb-langfassung.pdf" TargetMode="External"/><Relationship Id="rId4" Type="http://schemas.openxmlformats.org/officeDocument/2006/relationships/hyperlink" Target="http://www.destatis.de/DE/Themen/Gesellschaft-Umwelt/Bevoelkerung/Migration-Integration/Tabellen/migrationshintergrund-armutsgefaehrdung.html" TargetMode="External"/><Relationship Id="rId5" Type="http://schemas.openxmlformats.org/officeDocument/2006/relationships/hyperlink" Target="http://www.arbeitsagentur.de/arbeitslosengeld-2/schulabschluss-nachholen"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38:notes"/>
          <p:cNvSpPr/>
          <p:nvPr>
            <p:ph idx="2" type="sldImg"/>
          </p:nvPr>
        </p:nvSpPr>
        <p:spPr>
          <a:xfrm>
            <a:off x="407988" y="195263"/>
            <a:ext cx="5926137"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38:notes"/>
          <p:cNvSpPr txBox="1"/>
          <p:nvPr>
            <p:ph idx="1" type="body"/>
          </p:nvPr>
        </p:nvSpPr>
        <p:spPr>
          <a:xfrm>
            <a:off x="326572" y="3566734"/>
            <a:ext cx="6058042" cy="6110665"/>
          </a:xfrm>
          <a:prstGeom prst="rect">
            <a:avLst/>
          </a:prstGeom>
          <a:noFill/>
          <a:ln>
            <a:noFill/>
          </a:ln>
        </p:spPr>
        <p:txBody>
          <a:bodyPr anchorCtr="0" anchor="t" bIns="45400" lIns="90850" spcFirstLastPara="1" rIns="90850" wrap="square" tIns="45400">
            <a:noAutofit/>
          </a:bodyPr>
          <a:lstStyle/>
          <a:p>
            <a:pPr indent="-164283" lvl="0" marL="164283" rtl="0" algn="l">
              <a:lnSpc>
                <a:spcPct val="100000"/>
              </a:lnSpc>
              <a:spcBef>
                <a:spcPts val="0"/>
              </a:spcBef>
              <a:spcAft>
                <a:spcPts val="0"/>
              </a:spcAft>
              <a:buSzPts val="1400"/>
              <a:buFont typeface="Arial"/>
              <a:buChar char="•"/>
            </a:pPr>
            <a:r>
              <a:rPr lang="de-DE" sz="1100"/>
              <a:t>Ziel des Projektes ist die Gründung einer </a:t>
            </a:r>
            <a:r>
              <a:rPr i="1" lang="de-DE" sz="1100"/>
              <a:t>Projektagentur Berufliche Bildung für Nachhaltige Entwicklung (PA-BBNE) des Partnernetzwerkes Berufliche Bildung am IZT. </a:t>
            </a:r>
            <a:r>
              <a:rPr lang="de-DE" sz="1100"/>
              <a:t>Für eine Vielzahl von Ausbildungsberufen erstellt die Projektagentur Begleitmaterialien zur </a:t>
            </a:r>
            <a:r>
              <a:rPr i="1" lang="de-DE" sz="1100"/>
              <a:t>Beruflichen Bildung für Nachhaltige Entwicklung </a:t>
            </a:r>
            <a:r>
              <a:rPr lang="de-DE" sz="1100"/>
              <a:t>(BBNE). Dabei werden alle für die Berufsausbildung relevanten Dimensionen der Nachhaltigkeit berücksichtigt. Diese Impulspapiere und Weiterbildungsmaterialien sollen Anregungen für mehr Nachhaltigkeit in der beruflichen Bildung geben. </a:t>
            </a:r>
            <a:endParaRPr sz="1100"/>
          </a:p>
          <a:p>
            <a:pPr indent="-164283" lvl="0" marL="164283" rtl="0" algn="l">
              <a:lnSpc>
                <a:spcPct val="100000"/>
              </a:lnSpc>
              <a:spcBef>
                <a:spcPts val="500"/>
              </a:spcBef>
              <a:spcAft>
                <a:spcPts val="0"/>
              </a:spcAft>
              <a:buSzPts val="1400"/>
              <a:buFont typeface="Arial"/>
              <a:buChar char="•"/>
            </a:pPr>
            <a:r>
              <a:rPr lang="de-DE" sz="1100"/>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indent="-164283" lvl="0" marL="164283" rtl="0" algn="l">
              <a:lnSpc>
                <a:spcPct val="100000"/>
              </a:lnSpc>
              <a:spcBef>
                <a:spcPts val="500"/>
              </a:spcBef>
              <a:spcAft>
                <a:spcPts val="0"/>
              </a:spcAft>
              <a:buSzPts val="1400"/>
              <a:buFont typeface="Arial"/>
              <a:buChar char="•"/>
            </a:pPr>
            <a:r>
              <a:rPr lang="de-DE" sz="1100"/>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64283" lvl="0" marL="164283" rtl="0" algn="l">
              <a:lnSpc>
                <a:spcPct val="100000"/>
              </a:lnSpc>
              <a:spcBef>
                <a:spcPts val="500"/>
              </a:spcBef>
              <a:spcAft>
                <a:spcPts val="0"/>
              </a:spcAft>
              <a:buSzPts val="1400"/>
              <a:buFont typeface="Arial"/>
              <a:buChar char="•"/>
            </a:pPr>
            <a:r>
              <a:rPr lang="de-DE" sz="1100"/>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indent="-164283" lvl="1" marL="602372" rtl="0" algn="l">
              <a:lnSpc>
                <a:spcPct val="100000"/>
              </a:lnSpc>
              <a:spcBef>
                <a:spcPts val="500"/>
              </a:spcBef>
              <a:spcAft>
                <a:spcPts val="0"/>
              </a:spcAft>
              <a:buSzPts val="1400"/>
              <a:buFont typeface="Arial"/>
              <a:buChar char="•"/>
            </a:pPr>
            <a:r>
              <a:rPr lang="de-DE" sz="1100"/>
              <a:t>die tabellarische didaktische Einordnung (Didaktisches Impulspapier, IP), </a:t>
            </a:r>
            <a:endParaRPr/>
          </a:p>
          <a:p>
            <a:pPr indent="-164283" lvl="1" marL="602372" rtl="0" algn="l">
              <a:lnSpc>
                <a:spcPct val="100000"/>
              </a:lnSpc>
              <a:spcBef>
                <a:spcPts val="500"/>
              </a:spcBef>
              <a:spcAft>
                <a:spcPts val="0"/>
              </a:spcAft>
              <a:buSzPts val="1400"/>
              <a:buFont typeface="Arial"/>
              <a:buChar char="•"/>
            </a:pPr>
            <a:r>
              <a:rPr lang="de-DE" sz="1100"/>
              <a:t>ein Dokument zur Weiterbildung für Lehrende und Unterrichtende zu den Nachhaltigkeitszielen mit dem Bezug auf die spezifische Berufsausbildung (Hintergrundmaterial, HGM) </a:t>
            </a:r>
            <a:endParaRPr/>
          </a:p>
          <a:p>
            <a:pPr indent="-164283" lvl="1" marL="602372" rtl="0" algn="l">
              <a:lnSpc>
                <a:spcPct val="100000"/>
              </a:lnSpc>
              <a:spcBef>
                <a:spcPts val="500"/>
              </a:spcBef>
              <a:spcAft>
                <a:spcPts val="0"/>
              </a:spcAft>
              <a:buSzPts val="1400"/>
              <a:buFont typeface="Arial"/>
              <a:buChar char="•"/>
            </a:pPr>
            <a:r>
              <a:rPr lang="de-DE" sz="1100"/>
              <a:t>Ein Handout (FS) z. B. mit der Darstellung von Zielkonflikten oder weiteren Aufgabenstellungen. </a:t>
            </a:r>
            <a:endParaRPr/>
          </a:p>
          <a:p>
            <a:pPr indent="-164283" lvl="0" marL="164283" rtl="0" algn="l">
              <a:lnSpc>
                <a:spcPct val="100000"/>
              </a:lnSpc>
              <a:spcBef>
                <a:spcPts val="500"/>
              </a:spcBef>
              <a:spcAft>
                <a:spcPts val="500"/>
              </a:spcAft>
              <a:buSzPts val="1400"/>
              <a:buFont typeface="Arial"/>
              <a:buChar char="•"/>
            </a:pPr>
            <a:r>
              <a:rPr lang="de-DE" sz="1100"/>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p:txBody>
      </p:sp>
      <p:sp>
        <p:nvSpPr>
          <p:cNvPr id="149" name="Google Shape;149;p38:notes"/>
          <p:cNvSpPr txBox="1"/>
          <p:nvPr>
            <p:ph idx="12" type="sldNum"/>
          </p:nvPr>
        </p:nvSpPr>
        <p:spPr>
          <a:xfrm>
            <a:off x="3818970" y="9377317"/>
            <a:ext cx="2921583" cy="495346"/>
          </a:xfrm>
          <a:prstGeom prst="rect">
            <a:avLst/>
          </a:prstGeom>
          <a:noFill/>
          <a:ln>
            <a:noFill/>
          </a:ln>
        </p:spPr>
        <p:txBody>
          <a:bodyPr anchorCtr="0" anchor="b" bIns="45400" lIns="90850" spcFirstLastPara="1" rIns="90850" wrap="square" tIns="45400">
            <a:noAutofit/>
          </a:bodyPr>
          <a:lstStyle/>
          <a:p>
            <a:pPr indent="0" lvl="0" marL="0" rtl="0" algn="r">
              <a:lnSpc>
                <a:spcPct val="100000"/>
              </a:lnSpc>
              <a:spcBef>
                <a:spcPts val="0"/>
              </a:spcBef>
              <a:spcAft>
                <a:spcPts val="0"/>
              </a:spcAft>
              <a:buNone/>
            </a:pPr>
            <a:fld id="{00000000-1234-1234-1234-123412341234}" type="slidenum">
              <a:rPr lang="de-DE"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9:notes"/>
          <p:cNvSpPr/>
          <p:nvPr>
            <p:ph idx="2" type="sldImg"/>
          </p:nvPr>
        </p:nvSpPr>
        <p:spPr>
          <a:xfrm>
            <a:off x="266699" y="280387"/>
            <a:ext cx="6207125"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9:notes"/>
          <p:cNvSpPr txBox="1"/>
          <p:nvPr>
            <p:ph idx="1" type="body"/>
          </p:nvPr>
        </p:nvSpPr>
        <p:spPr>
          <a:xfrm>
            <a:off x="134048" y="3864000"/>
            <a:ext cx="6472428" cy="5740353"/>
          </a:xfrm>
          <a:prstGeom prst="rect">
            <a:avLst/>
          </a:prstGeom>
          <a:noFill/>
          <a:ln>
            <a:noFill/>
          </a:ln>
        </p:spPr>
        <p:txBody>
          <a:bodyPr anchorCtr="0" anchor="t" bIns="45400" lIns="90850" spcFirstLastPara="1" rIns="90850" wrap="square" tIns="45400">
            <a:noAutofit/>
          </a:bodyPr>
          <a:lstStyle/>
          <a:p>
            <a:pPr indent="0" lvl="0" marL="0" rtl="0" algn="l">
              <a:lnSpc>
                <a:spcPct val="100000"/>
              </a:lnSpc>
              <a:spcBef>
                <a:spcPts val="0"/>
              </a:spcBef>
              <a:spcAft>
                <a:spcPts val="0"/>
              </a:spcAft>
              <a:buSzPts val="1400"/>
              <a:buNone/>
            </a:pPr>
            <a:r>
              <a:rPr b="1" lang="de-DE" sz="1000">
                <a:solidFill>
                  <a:schemeClr val="dk1"/>
                </a:solidFill>
                <a:latin typeface="Calibri"/>
                <a:ea typeface="Calibri"/>
                <a:cs typeface="Calibri"/>
                <a:sym typeface="Calibri"/>
              </a:rPr>
              <a:t>Beschreibung</a:t>
            </a:r>
            <a:endParaRPr/>
          </a:p>
          <a:p>
            <a:pPr indent="0" lvl="0" marL="0" rtl="0" algn="l">
              <a:lnSpc>
                <a:spcPct val="100000"/>
              </a:lnSpc>
              <a:spcBef>
                <a:spcPts val="0"/>
              </a:spcBef>
              <a:spcAft>
                <a:spcPts val="0"/>
              </a:spcAft>
              <a:buSzPts val="1400"/>
              <a:buNone/>
            </a:pPr>
            <a:r>
              <a:rPr lang="de-DE" sz="1000">
                <a:solidFill>
                  <a:schemeClr val="dk1"/>
                </a:solidFill>
                <a:latin typeface="Calibri"/>
                <a:ea typeface="Calibri"/>
                <a:cs typeface="Calibri"/>
                <a:sym typeface="Calibri"/>
              </a:rPr>
              <a:t>Das Institut für Arbeitsmarkt- und Berufsforschung hat in einer Expertise (Lange 2022) die zentrale Bedeutung und Wichtigkeit der Weiterentwicklung der beruflichen Weiterbildung betont. Im Zusammenhang mit der technologischen und ökologischen Transformation der Wirtschaft werden zukünftig sowohl auf der einen Seite zahlreiche zusätzliche Fachkräfte gebraucht werden und auf der anderen Seite bestimmte Arbeitsstellen wegfallen. Deshalb sollte Weiterbildung “stärker als Instrument zur Bekämpfung der Fachkräfteengpässe genutzt werden” (ebd:4). Fachangestellte für Arbeitsmarktdienstleistungen sollten deshalb über Qualifizierungsmaßnahmen und Zuschüsse für Weiterbildungen für Arbeitgeber*innen und für Arbeitssuchende gut informieren können. Folgende Argumente für Nachhaltigkeit könnte es beispielhaft geben:</a:t>
            </a:r>
            <a:endParaRPr/>
          </a:p>
          <a:p>
            <a:pPr indent="-82550" lvl="0" marL="171450" rtl="0" algn="l">
              <a:lnSpc>
                <a:spcPct val="100000"/>
              </a:lnSpc>
              <a:spcBef>
                <a:spcPts val="0"/>
              </a:spcBef>
              <a:spcAft>
                <a:spcPts val="0"/>
              </a:spcAft>
              <a:buSzPts val="1400"/>
              <a:buFont typeface="Arial"/>
              <a:buNone/>
            </a:pPr>
            <a:r>
              <a:t/>
            </a:r>
            <a:endParaRPr b="1" sz="5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b="1" i="1" lang="de-DE" sz="1000">
                <a:solidFill>
                  <a:schemeClr val="dk1"/>
                </a:solidFill>
                <a:latin typeface="Calibri"/>
                <a:ea typeface="Calibri"/>
                <a:cs typeface="Calibri"/>
                <a:sym typeface="Calibri"/>
              </a:rPr>
              <a:t>„Personal finden und binden! </a:t>
            </a:r>
            <a:r>
              <a:rPr i="1" lang="de-DE" sz="1000">
                <a:solidFill>
                  <a:schemeClr val="dk1"/>
                </a:solidFill>
                <a:latin typeface="Calibri"/>
                <a:ea typeface="Calibri"/>
                <a:cs typeface="Calibri"/>
                <a:sym typeface="Calibri"/>
              </a:rPr>
              <a:t>Das Handwerk schafft Zukunft – ein nachhaltig wirtschaftender Betrieb ist für Bewerber*innen und Mitarbeiter*innen gleichermaßen ein attraktiver Betrieb. Ein weiterer positiver Aspekt ist die zunehmende Identifikation der Mitarbeiter*innen mit ihrem Betrieb.</a:t>
            </a:r>
            <a:endParaRPr i="1" sz="5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b="1" i="1" lang="de-DE" sz="1000">
                <a:solidFill>
                  <a:schemeClr val="dk1"/>
                </a:solidFill>
                <a:latin typeface="Calibri"/>
                <a:ea typeface="Calibri"/>
                <a:cs typeface="Calibri"/>
                <a:sym typeface="Calibri"/>
              </a:rPr>
              <a:t>Aufträge sichern! </a:t>
            </a:r>
            <a:r>
              <a:rPr i="1" lang="de-DE" sz="1000">
                <a:solidFill>
                  <a:schemeClr val="dk1"/>
                </a:solidFill>
                <a:latin typeface="Calibri"/>
                <a:ea typeface="Calibri"/>
                <a:cs typeface="Calibri"/>
                <a:sym typeface="Calibri"/>
              </a:rPr>
              <a:t>Belegen Sie mit dem DNK-Logo, dass Ihre Prozesse und Arbeitsweisen bereits heute nachhaltig angelegt sind und beachten Sie, dass bei Auftraggeber*innen Nachhaltigkeit ein bedeutendes Vergabekriterium ist.</a:t>
            </a:r>
            <a:endParaRPr i="1" sz="5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b="1" i="1" lang="de-DE" sz="1000">
                <a:solidFill>
                  <a:schemeClr val="dk1"/>
                </a:solidFill>
                <a:latin typeface="Calibri"/>
                <a:ea typeface="Calibri"/>
                <a:cs typeface="Calibri"/>
                <a:sym typeface="Calibri"/>
              </a:rPr>
              <a:t>Verkleinern Sie Ihren ökologischen Fußabdruck! </a:t>
            </a:r>
            <a:r>
              <a:rPr i="1" lang="de-DE" sz="1000">
                <a:solidFill>
                  <a:schemeClr val="dk1"/>
                </a:solidFill>
                <a:latin typeface="Calibri"/>
                <a:ea typeface="Calibri"/>
                <a:cs typeface="Calibri"/>
                <a:sym typeface="Calibri"/>
              </a:rPr>
              <a:t>Nachhaltiges Wirtschaften sensibilisiert Ihr Umweltbewusstsein und das Ihrer Mitarbeiter*innen. Steigern Sie die Effizienz, sichern Sie natürliche Ressourcen und reduzieren Sie den ökologischen Fußabdruck Ihres Betriebs.</a:t>
            </a:r>
            <a:endParaRPr i="1" sz="5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b="1" i="1" lang="de-DE" sz="1000">
                <a:solidFill>
                  <a:schemeClr val="dk1"/>
                </a:solidFill>
                <a:latin typeface="Calibri"/>
                <a:ea typeface="Calibri"/>
                <a:cs typeface="Calibri"/>
                <a:sym typeface="Calibri"/>
              </a:rPr>
              <a:t>Betriebe gut führen! </a:t>
            </a:r>
            <a:r>
              <a:rPr i="1" lang="de-DE" sz="1000">
                <a:solidFill>
                  <a:schemeClr val="dk1"/>
                </a:solidFill>
                <a:latin typeface="Calibri"/>
                <a:ea typeface="Calibri"/>
                <a:cs typeface="Calibri"/>
                <a:sym typeface="Calibri"/>
              </a:rPr>
              <a:t>Achten Sie darauf, dass die betrieblichen Entscheidungen, die Sie im Sinne eines nachhaltigen Wirtschaftens treffen, positiv von Ihren Kund*innen, Zulieferfirmen und Auftraggeber*innen wahrgenommen werden.</a:t>
            </a:r>
            <a:endParaRPr i="1" sz="5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b="1" i="1" lang="de-DE" sz="1000">
                <a:solidFill>
                  <a:schemeClr val="dk1"/>
                </a:solidFill>
                <a:latin typeface="Calibri"/>
                <a:ea typeface="Calibri"/>
                <a:cs typeface="Calibri"/>
                <a:sym typeface="Calibri"/>
              </a:rPr>
              <a:t>Nachhaltiges Marketing bringt neue Chancen! </a:t>
            </a:r>
            <a:r>
              <a:rPr i="1" lang="de-DE" sz="1000">
                <a:solidFill>
                  <a:schemeClr val="dk1"/>
                </a:solidFill>
                <a:latin typeface="Calibri"/>
                <a:ea typeface="Calibri"/>
                <a:cs typeface="Calibri"/>
                <a:sym typeface="Calibri"/>
              </a:rPr>
              <a:t>Nachhaltigkeit und Regionalität gehören zusammen! Kurze Wege und Engagement vor Ort, ob als Ausbildungsbetrieb oder im Ehrenamt – Nachhaltigkeit ist die beste Werbung für Ihren Betrieb.</a:t>
            </a:r>
            <a:endParaRPr i="1" sz="5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b="1" i="1" lang="de-DE" sz="1000">
                <a:solidFill>
                  <a:schemeClr val="dk1"/>
                </a:solidFill>
                <a:latin typeface="Calibri"/>
                <a:ea typeface="Calibri"/>
                <a:cs typeface="Calibri"/>
                <a:sym typeface="Calibri"/>
              </a:rPr>
              <a:t>Nachfolge sichern! </a:t>
            </a:r>
            <a:r>
              <a:rPr i="1" lang="de-DE" sz="1000">
                <a:solidFill>
                  <a:schemeClr val="dk1"/>
                </a:solidFill>
                <a:latin typeface="Calibri"/>
                <a:ea typeface="Calibri"/>
                <a:cs typeface="Calibri"/>
                <a:sym typeface="Calibri"/>
              </a:rPr>
              <a:t>Betriebe, die eine nachhaltige und langfristige Strategie verfolgen, sind zukunftsfähig, krisensicher und attraktiv.“ </a:t>
            </a:r>
            <a:r>
              <a:rPr lang="de-DE" sz="1000">
                <a:solidFill>
                  <a:schemeClr val="dk1"/>
                </a:solidFill>
                <a:latin typeface="Calibri"/>
                <a:ea typeface="Calibri"/>
                <a:cs typeface="Calibri"/>
                <a:sym typeface="Calibri"/>
              </a:rPr>
              <a:t>(BMBF o.J.)</a:t>
            </a:r>
            <a:endParaRPr/>
          </a:p>
          <a:p>
            <a:pPr indent="0" lvl="0" marL="0" rtl="0" algn="l">
              <a:lnSpc>
                <a:spcPct val="100000"/>
              </a:lnSpc>
              <a:spcBef>
                <a:spcPts val="0"/>
              </a:spcBef>
              <a:spcAft>
                <a:spcPts val="0"/>
              </a:spcAft>
              <a:buSzPts val="1400"/>
              <a:buNone/>
            </a:pPr>
            <a:r>
              <a:t/>
            </a:r>
            <a:endParaRPr i="1" sz="1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00">
                <a:solidFill>
                  <a:schemeClr val="dk1"/>
                </a:solidFill>
                <a:latin typeface="Calibri"/>
                <a:ea typeface="Calibri"/>
                <a:cs typeface="Calibri"/>
                <a:sym typeface="Calibri"/>
              </a:rPr>
              <a:t>Aufgabe </a:t>
            </a:r>
            <a:endParaRPr/>
          </a:p>
          <a:p>
            <a:pPr indent="0" lvl="0" marL="0" rtl="0" algn="l">
              <a:lnSpc>
                <a:spcPct val="100000"/>
              </a:lnSpc>
              <a:spcBef>
                <a:spcPts val="0"/>
              </a:spcBef>
              <a:spcAft>
                <a:spcPts val="0"/>
              </a:spcAft>
              <a:buSzPts val="1400"/>
              <a:buNone/>
            </a:pPr>
            <a:r>
              <a:rPr lang="de-DE" sz="1000">
                <a:solidFill>
                  <a:schemeClr val="dk1"/>
                </a:solidFill>
                <a:latin typeface="Calibri"/>
                <a:ea typeface="Calibri"/>
                <a:cs typeface="Calibri"/>
                <a:sym typeface="Calibri"/>
              </a:rPr>
              <a:t>Sie setzen sich als AGS (Arbeitgeberservice) mit dem Arbeitgeber oder der Arbeitgeberin zusammen, um zu überlegen, wie das Unternehmen für die Zukunft gut aufgestellt werden kann (z.B. durch Fachpersonal). Überzeugen Sie den Betrieb, sich nachhaltiger aufzustellen. Nutzen Sie die Argumente für mehr Nachhaltigkeit von der Internetseite </a:t>
            </a:r>
            <a:r>
              <a:rPr b="0" i="0" lang="de-DE" sz="1000" u="none" cap="none" strike="noStrike">
                <a:solidFill>
                  <a:schemeClr val="dk1"/>
                </a:solidFill>
                <a:latin typeface="Calibri"/>
                <a:ea typeface="Calibri"/>
                <a:cs typeface="Calibri"/>
                <a:sym typeface="Calibri"/>
              </a:rPr>
              <a:t>nachhaltiges-handwerk.de.</a:t>
            </a:r>
            <a:r>
              <a:rPr lang="de-DE" sz="10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t/>
            </a:r>
            <a:endParaRPr i="1" sz="5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00">
                <a:solidFill>
                  <a:schemeClr val="dk1"/>
                </a:solidFill>
                <a:latin typeface="Calibri"/>
                <a:ea typeface="Calibri"/>
                <a:cs typeface="Calibri"/>
                <a:sym typeface="Calibri"/>
              </a:rPr>
              <a:t>Quellen</a:t>
            </a:r>
            <a:endParaRPr sz="1000">
              <a:solidFill>
                <a:schemeClr val="dk1"/>
              </a:solidFill>
              <a:latin typeface="Calibri"/>
              <a:ea typeface="Calibri"/>
              <a:cs typeface="Calibri"/>
              <a:sym typeface="Calibri"/>
            </a:endParaRPr>
          </a:p>
          <a:p>
            <a:pPr indent="-180000" lvl="0" marL="180000"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BMBF (o.J.):  Handwerk, Nachhaltigkeit in Betrieben stärken. Online: </a:t>
            </a:r>
            <a:r>
              <a:rPr lang="de-DE" sz="1000" u="sng">
                <a:solidFill>
                  <a:schemeClr val="dk1"/>
                </a:solidFill>
                <a:latin typeface="Calibri"/>
                <a:ea typeface="Calibri"/>
                <a:cs typeface="Calibri"/>
                <a:sym typeface="Calibri"/>
                <a:hlinkClick r:id="rId2">
                  <a:extLst>
                    <a:ext uri="{A12FA001-AC4F-418D-AE19-62706E023703}">
                      <ahyp:hlinkClr val="tx"/>
                    </a:ext>
                  </a:extLst>
                </a:hlinkClick>
              </a:rPr>
              <a:t>https://nachhaltiges-handwerk.de</a:t>
            </a:r>
            <a:r>
              <a:rPr lang="de-DE" sz="1000">
                <a:solidFill>
                  <a:schemeClr val="dk1"/>
                </a:solidFill>
                <a:latin typeface="Calibri"/>
                <a:ea typeface="Calibri"/>
                <a:cs typeface="Calibri"/>
                <a:sym typeface="Calibri"/>
              </a:rPr>
              <a:t>  </a:t>
            </a:r>
            <a:endParaRPr/>
          </a:p>
          <a:p>
            <a:pPr indent="-180000" lvl="0" marL="180000"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Lang, Julia, Simon Janssen, Thomas Kruppe, Ute Leber &amp; Cordula Zabel (2022): Strukturwandel und berufliche Weiterbildung. Stellungnahme des IAB zur Anhörung beim Sachverständigenrat zur Begutachtung der gesamtwirtschaftlichen Entwicklung am 13.10.2022. (IAB-Stellungnahme 09/2022). Online:  </a:t>
            </a:r>
            <a:r>
              <a:rPr lang="de-DE" sz="1000" u="sng">
                <a:solidFill>
                  <a:schemeClr val="dk1"/>
                </a:solidFill>
                <a:latin typeface="Calibri"/>
                <a:ea typeface="Calibri"/>
                <a:cs typeface="Calibri"/>
                <a:sym typeface="Calibri"/>
                <a:hlinkClick r:id="rId3">
                  <a:extLst>
                    <a:ext uri="{A12FA001-AC4F-418D-AE19-62706E023703}">
                      <ahyp:hlinkClr val="tx"/>
                    </a:ext>
                  </a:extLst>
                </a:hlinkClick>
              </a:rPr>
              <a:t>https://doku.iab.de/stellungnahme/2022/sn0922.pdf</a:t>
            </a:r>
            <a:r>
              <a:rPr lang="de-DE" sz="1000">
                <a:solidFill>
                  <a:schemeClr val="dk1"/>
                </a:solidFill>
                <a:latin typeface="Calibri"/>
                <a:ea typeface="Calibri"/>
                <a:cs typeface="Calibri"/>
                <a:sym typeface="Calibri"/>
              </a:rPr>
              <a:t> </a:t>
            </a:r>
            <a:endParaRPr/>
          </a:p>
        </p:txBody>
      </p:sp>
      <p:sp>
        <p:nvSpPr>
          <p:cNvPr id="290" name="Google Shape;290;p9:notes"/>
          <p:cNvSpPr txBox="1"/>
          <p:nvPr>
            <p:ph idx="12" type="sldNum"/>
          </p:nvPr>
        </p:nvSpPr>
        <p:spPr>
          <a:xfrm>
            <a:off x="3818970" y="9377317"/>
            <a:ext cx="2921583" cy="495346"/>
          </a:xfrm>
          <a:prstGeom prst="rect">
            <a:avLst/>
          </a:prstGeom>
          <a:noFill/>
          <a:ln>
            <a:noFill/>
          </a:ln>
        </p:spPr>
        <p:txBody>
          <a:bodyPr anchorCtr="0" anchor="b" bIns="45400" lIns="90850" spcFirstLastPara="1" rIns="90850" wrap="square" tIns="45400">
            <a:noAutofit/>
          </a:bodyPr>
          <a:lstStyle/>
          <a:p>
            <a:pPr indent="0" lvl="0" marL="0" rtl="0" algn="r">
              <a:lnSpc>
                <a:spcPct val="100000"/>
              </a:lnSpc>
              <a:spcBef>
                <a:spcPts val="0"/>
              </a:spcBef>
              <a:spcAft>
                <a:spcPts val="0"/>
              </a:spcAft>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0:notes"/>
          <p:cNvSpPr/>
          <p:nvPr>
            <p:ph idx="2" type="sldImg"/>
          </p:nvPr>
        </p:nvSpPr>
        <p:spPr>
          <a:xfrm>
            <a:off x="284163" y="239126"/>
            <a:ext cx="6238875" cy="35099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0:notes"/>
          <p:cNvSpPr txBox="1"/>
          <p:nvPr>
            <p:ph idx="1" type="body"/>
          </p:nvPr>
        </p:nvSpPr>
        <p:spPr>
          <a:xfrm>
            <a:off x="284163" y="3749089"/>
            <a:ext cx="6238874" cy="597201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000" u="none" cap="none" strike="noStrike">
                <a:solidFill>
                  <a:schemeClr val="dk1"/>
                </a:solidFill>
                <a:latin typeface="Calibri"/>
                <a:ea typeface="Calibri"/>
                <a:cs typeface="Calibri"/>
                <a:sym typeface="Calibri"/>
              </a:rPr>
              <a:t>Ernährung und Nachhaltigkeit sind unmittelbar miteinander Verbunden. Die Ernährung ist zu einem erheblichen Anteil an dem Klimawandel schuld. Gleichzeitig kann die </a:t>
            </a:r>
            <a:r>
              <a:rPr lang="de-DE" sz="1000">
                <a:latin typeface="Calibri"/>
                <a:ea typeface="Calibri"/>
                <a:cs typeface="Calibri"/>
                <a:sym typeface="Calibri"/>
              </a:rPr>
              <a:t>Gesellschaft ohne eine intakte Umwelt nicht überleben, weswegen auf die Nutzung der natürlichen Ressourcen und den Erhalt von Lebensraum besonders geachtet werden muss. Unsere Gesellschaft und unsere Wirtschaft sind in die </a:t>
            </a:r>
            <a:r>
              <a:rPr b="0" i="0" lang="de-DE" sz="1000" u="none" cap="none" strike="noStrike">
                <a:solidFill>
                  <a:schemeClr val="dk1"/>
                </a:solidFill>
                <a:latin typeface="Calibri"/>
                <a:ea typeface="Calibri"/>
                <a:cs typeface="Calibri"/>
                <a:sym typeface="Calibri"/>
              </a:rPr>
              <a:t>Biosphäre eingebettet, sie ist die Basis für alles. Das Cake-Prinzip bedeutet „</a:t>
            </a:r>
            <a:r>
              <a:rPr b="0" i="1" lang="de-DE" sz="1000" u="none" cap="none" strike="noStrike">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b="0" i="0" lang="de-DE" sz="1000" u="none" cap="none" strike="noStrike">
                <a:solidFill>
                  <a:schemeClr val="dk1"/>
                </a:solidFill>
                <a:latin typeface="Calibri"/>
                <a:ea typeface="Calibri"/>
                <a:cs typeface="Calibri"/>
                <a:sym typeface="Calibri"/>
              </a:rPr>
              <a:t>“</a:t>
            </a:r>
            <a:r>
              <a:rPr b="0" i="1" lang="de-DE" sz="1000" u="none" cap="none" strike="noStrike">
                <a:solidFill>
                  <a:schemeClr val="dk1"/>
                </a:solidFill>
                <a:latin typeface="Calibri"/>
                <a:ea typeface="Calibri"/>
                <a:cs typeface="Calibri"/>
                <a:sym typeface="Calibri"/>
              </a:rPr>
              <a:t> </a:t>
            </a:r>
            <a:r>
              <a:rPr b="0" i="0" lang="de-DE" sz="1000" u="none" cap="none" strike="noStrike">
                <a:solidFill>
                  <a:schemeClr val="dk1"/>
                </a:solidFill>
                <a:latin typeface="Calibri"/>
                <a:ea typeface="Calibri"/>
                <a:cs typeface="Calibri"/>
                <a:sym typeface="Calibri"/>
              </a:rPr>
              <a:t>(</a:t>
            </a:r>
            <a:r>
              <a:rPr b="0" i="0" lang="de-DE" sz="1000">
                <a:latin typeface="Calibri"/>
                <a:ea typeface="Calibri"/>
                <a:cs typeface="Calibri"/>
                <a:sym typeface="Calibri"/>
              </a:rPr>
              <a:t>Stockholm Resilience Centre o.J.). Auf der Basis der Biosphäre werden </a:t>
            </a:r>
            <a:r>
              <a:rPr lang="de-DE" sz="100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Aufgabe</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sz="1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Font typeface="Arial"/>
              <a:buChar char="•"/>
            </a:pPr>
            <a:r>
              <a:rPr lang="de-DE" sz="1000">
                <a:latin typeface="Calibri"/>
                <a:ea typeface="Calibri"/>
                <a:cs typeface="Calibri"/>
                <a:sym typeface="Calibri"/>
              </a:rPr>
              <a:t>Welche Rolle spielen die SDG für Ihr Unternehmen</a:t>
            </a:r>
            <a:endParaRPr/>
          </a:p>
          <a:p>
            <a:pPr indent="0" lvl="0" marL="0" rtl="0" algn="l">
              <a:lnSpc>
                <a:spcPct val="100000"/>
              </a:lnSpc>
              <a:spcBef>
                <a:spcPts val="0"/>
              </a:spcBef>
              <a:spcAft>
                <a:spcPts val="0"/>
              </a:spcAft>
              <a:buSzPts val="1400"/>
              <a:buFont typeface="Arial"/>
              <a:buChar char="•"/>
            </a:pPr>
            <a:r>
              <a:rPr lang="de-DE" sz="1000">
                <a:latin typeface="Calibri"/>
                <a:ea typeface="Calibri"/>
                <a:cs typeface="Calibri"/>
                <a:sym typeface="Calibri"/>
              </a:rPr>
              <a:t>Wie stellen Sie Ihr Unternehmen für die Zukunft auf?</a:t>
            </a:r>
            <a:endParaRPr/>
          </a:p>
          <a:p>
            <a:pPr indent="0" lvl="0" marL="0" rtl="0" algn="l">
              <a:lnSpc>
                <a:spcPct val="100000"/>
              </a:lnSpc>
              <a:spcBef>
                <a:spcPts val="0"/>
              </a:spcBef>
              <a:spcAft>
                <a:spcPts val="0"/>
              </a:spcAft>
              <a:buClr>
                <a:schemeClr val="dk1"/>
              </a:buClr>
              <a:buSzPts val="1100"/>
              <a:buFont typeface="Arial"/>
              <a:buNone/>
            </a:pPr>
            <a:r>
              <a:rPr b="1" lang="de-DE" sz="1000">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chemeClr val="dk1"/>
              </a:buClr>
              <a:buSzPts val="1200"/>
              <a:buFont typeface="Arial"/>
              <a:buChar char="•"/>
            </a:pPr>
            <a:r>
              <a:rPr b="0" lang="de-DE" sz="1000">
                <a:latin typeface="Calibri"/>
                <a:ea typeface="Calibri"/>
                <a:cs typeface="Calibri"/>
                <a:sym typeface="Calibri"/>
              </a:rPr>
              <a:t>Cake: Stockholm Resilience Centre (o.J.): </a:t>
            </a:r>
            <a:r>
              <a:rPr b="0" i="0" lang="de-DE" sz="10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b="0" i="0" lang="de-DE" sz="1000" u="none" cap="none" strike="noStrike">
                <a:solidFill>
                  <a:schemeClr val="dk1"/>
                </a:solidFill>
                <a:latin typeface="Calibri"/>
                <a:ea typeface="Calibri"/>
                <a:cs typeface="Calibri"/>
                <a:sym typeface="Calibri"/>
              </a:rPr>
              <a:t>CC BY-ND 3.0)</a:t>
            </a:r>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 </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p:txBody>
      </p:sp>
      <p:sp>
        <p:nvSpPr>
          <p:cNvPr id="302" name="Google Shape;302;p1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8be146f0bc_0_0:notes"/>
          <p:cNvSpPr/>
          <p:nvPr>
            <p:ph idx="2" type="sldImg"/>
          </p:nvPr>
        </p:nvSpPr>
        <p:spPr>
          <a:xfrm>
            <a:off x="454998" y="277176"/>
            <a:ext cx="5832000" cy="3333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28be146f0bc_0_0:notes"/>
          <p:cNvSpPr txBox="1"/>
          <p:nvPr>
            <p:ph idx="1" type="body"/>
          </p:nvPr>
        </p:nvSpPr>
        <p:spPr>
          <a:xfrm>
            <a:off x="454981" y="3611592"/>
            <a:ext cx="5832000" cy="5583600"/>
          </a:xfrm>
          <a:prstGeom prst="rect">
            <a:avLst/>
          </a:prstGeom>
          <a:noFill/>
          <a:ln>
            <a:noFill/>
          </a:ln>
        </p:spPr>
        <p:txBody>
          <a:bodyPr anchorCtr="0" anchor="t" bIns="45225" lIns="90475" spcFirstLastPara="1" rIns="90475" wrap="square" tIns="45225">
            <a:noAutofit/>
          </a:bodyPr>
          <a:lstStyle/>
          <a:p>
            <a:pPr indent="0" lvl="0" marL="0" rtl="0" algn="l">
              <a:lnSpc>
                <a:spcPct val="100000"/>
              </a:lnSpc>
              <a:spcBef>
                <a:spcPts val="0"/>
              </a:spcBef>
              <a:spcAft>
                <a:spcPts val="0"/>
              </a:spcAft>
              <a:buSzPts val="1300"/>
              <a:buNone/>
            </a:pPr>
            <a:r>
              <a:rPr lang="de-DE" sz="100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00"/>
          </a:p>
          <a:p>
            <a:pPr indent="-222250" lvl="0" marL="228600" rtl="0" algn="l">
              <a:lnSpc>
                <a:spcPct val="100000"/>
              </a:lnSpc>
              <a:spcBef>
                <a:spcPts val="0"/>
              </a:spcBef>
              <a:spcAft>
                <a:spcPts val="0"/>
              </a:spcAft>
              <a:buSzPts val="1300"/>
              <a:buFont typeface="Arial"/>
              <a:buChar char="•"/>
            </a:pPr>
            <a:r>
              <a:rPr b="1" lang="de-DE" sz="1000"/>
              <a:t>BBNE-Impulspapier (IP): </a:t>
            </a:r>
            <a:r>
              <a:rPr lang="de-DE" sz="1000"/>
              <a:t>Betrachtung der Schnittstellen von Ausbildungsordnung in dem jeweiligen Berufsbild, Rahmenlehrplan und den Herausforderungen der Nachhaltigkeit in Anlehnung an die SDGs der Agenda 2030; Zielkonflikte und Aufgabenstellungen</a:t>
            </a:r>
            <a:endParaRPr sz="1000"/>
          </a:p>
          <a:p>
            <a:pPr indent="-222250" lvl="0" marL="228600" rtl="0" algn="l">
              <a:lnSpc>
                <a:spcPct val="100000"/>
              </a:lnSpc>
              <a:spcBef>
                <a:spcPts val="0"/>
              </a:spcBef>
              <a:spcAft>
                <a:spcPts val="0"/>
              </a:spcAft>
              <a:buSzPts val="1300"/>
              <a:buFont typeface="Arial"/>
              <a:buChar char="•"/>
            </a:pPr>
            <a:r>
              <a:rPr b="1" lang="de-DE" sz="1000"/>
              <a:t>BBBNE-Hintergrundmaterial (HGM): </a:t>
            </a:r>
            <a:r>
              <a:rPr lang="de-DE" sz="100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00"/>
          </a:p>
          <a:p>
            <a:pPr indent="-222250" lvl="0" marL="228600" rtl="0" algn="l">
              <a:lnSpc>
                <a:spcPct val="100000"/>
              </a:lnSpc>
              <a:spcBef>
                <a:spcPts val="0"/>
              </a:spcBef>
              <a:spcAft>
                <a:spcPts val="0"/>
              </a:spcAft>
              <a:buSzPts val="1300"/>
              <a:buFont typeface="Arial"/>
              <a:buChar char="•"/>
            </a:pPr>
            <a:r>
              <a:rPr b="1" lang="de-DE" sz="1000"/>
              <a:t>BBNE-Foliensammlung (FS): </a:t>
            </a:r>
            <a:r>
              <a:rPr lang="de-DE" sz="1000"/>
              <a:t>Folien mit wichtigen Zielkonflikten für das betrachtete Berufsbild, dargestellt mit Hilfe von Grafiken, Bildern und Smart Arts , die Anlass zur Diskussion der spezifischen Herausforderungen der Nachhaltigkeit bieten.</a:t>
            </a:r>
            <a:endParaRPr sz="1000"/>
          </a:p>
          <a:p>
            <a:pPr indent="-222250" lvl="0" marL="228600" rtl="0" algn="l">
              <a:lnSpc>
                <a:spcPct val="100000"/>
              </a:lnSpc>
              <a:spcBef>
                <a:spcPts val="0"/>
              </a:spcBef>
              <a:spcAft>
                <a:spcPts val="0"/>
              </a:spcAft>
              <a:buSzPts val="1300"/>
              <a:buFont typeface="Arial"/>
              <a:buChar char="•"/>
            </a:pPr>
            <a:r>
              <a:rPr b="1" lang="de-DE" sz="1000"/>
              <a:t>BBNE-Handreichung (HR): </a:t>
            </a:r>
            <a:r>
              <a:rPr lang="de-DE" sz="1000"/>
              <a:t>Foliensammlung mit einem Notiztext für das jeweilige Berufsbild, der Notiztext erläutert die Inhalte der Folie; diese Handreichung kann als Unterrichtsmaterial für Berufsschüler und Berufsschülerinnen und auch für Auszubildende genutzt werden.</a:t>
            </a:r>
            <a:endParaRPr sz="1000"/>
          </a:p>
          <a:p>
            <a:pPr indent="0" lvl="0" marL="0" rtl="0" algn="l">
              <a:lnSpc>
                <a:spcPct val="100000"/>
              </a:lnSpc>
              <a:spcBef>
                <a:spcPts val="400"/>
              </a:spcBef>
              <a:spcAft>
                <a:spcPts val="0"/>
              </a:spcAft>
              <a:buSzPts val="1300"/>
              <a:buNone/>
            </a:pPr>
            <a:r>
              <a:rPr lang="de-DE" sz="1000"/>
              <a:t>Weitere Materialien von PA-BBNE sind die folgenden ergänzenden Dokumente:</a:t>
            </a:r>
            <a:endParaRPr/>
          </a:p>
          <a:p>
            <a:pPr indent="-222250" lvl="0" marL="228600" rtl="0" algn="l">
              <a:lnSpc>
                <a:spcPct val="100000"/>
              </a:lnSpc>
              <a:spcBef>
                <a:spcPts val="0"/>
              </a:spcBef>
              <a:spcAft>
                <a:spcPts val="0"/>
              </a:spcAft>
              <a:buSzPts val="1300"/>
              <a:buFont typeface="Arial"/>
              <a:buChar char="•"/>
            </a:pPr>
            <a:r>
              <a:rPr b="1" lang="de-DE" sz="1000"/>
              <a:t>Nachhaltigkeitsorientierte Kompetenzen in der beruflichen Bildung: </a:t>
            </a:r>
            <a:r>
              <a:rPr lang="de-DE" sz="1000"/>
              <a:t>Leitfaden, Handout und PowerPoint zur Bestimmung und Beschreibung nachhaltigkeitsrelevanter Kompetenzen in der beruflichen Bildung </a:t>
            </a:r>
            <a:endParaRPr/>
          </a:p>
          <a:p>
            <a:pPr indent="-222250" lvl="0" marL="228600" rtl="0" algn="l">
              <a:lnSpc>
                <a:spcPct val="100000"/>
              </a:lnSpc>
              <a:spcBef>
                <a:spcPts val="0"/>
              </a:spcBef>
              <a:spcAft>
                <a:spcPts val="0"/>
              </a:spcAft>
              <a:buSzPts val="1300"/>
              <a:buFont typeface="Arial"/>
              <a:buChar char="•"/>
            </a:pPr>
            <a:r>
              <a:rPr b="1" lang="de-DE" sz="1000"/>
              <a:t>Umgang mit Zielkonflikten</a:t>
            </a:r>
            <a:r>
              <a:rPr lang="de-DE" sz="1000"/>
              <a:t>: Leitfaden, Handout und PowerPoint zum Umgang mit Zielkonflikten und Widersprüchen in der beruflichen Bildung</a:t>
            </a:r>
            <a:endParaRPr/>
          </a:p>
          <a:p>
            <a:pPr indent="-222250" lvl="0" marL="228600" rtl="0" algn="l">
              <a:lnSpc>
                <a:spcPct val="100000"/>
              </a:lnSpc>
              <a:spcBef>
                <a:spcPts val="0"/>
              </a:spcBef>
              <a:spcAft>
                <a:spcPts val="0"/>
              </a:spcAft>
              <a:buSzPts val="1300"/>
              <a:buFont typeface="Arial"/>
              <a:buChar char="•"/>
            </a:pPr>
            <a:r>
              <a:rPr b="1" lang="de-DE" sz="1000"/>
              <a:t>SDG 8 und die soziale Dimension der Nachhaltigkeit</a:t>
            </a:r>
            <a:r>
              <a:rPr lang="de-DE" sz="1000"/>
              <a:t>: Leitfaden zur Beschreibung der sozialen Dimension der Nachhaltigkeit für eine BBNE</a:t>
            </a:r>
            <a:endParaRPr/>
          </a:p>
          <a:p>
            <a:pPr indent="-222250" lvl="0" marL="228600" rtl="0" algn="l">
              <a:lnSpc>
                <a:spcPct val="100000"/>
              </a:lnSpc>
              <a:spcBef>
                <a:spcPts val="0"/>
              </a:spcBef>
              <a:spcAft>
                <a:spcPts val="0"/>
              </a:spcAft>
              <a:buSzPts val="1300"/>
              <a:buFont typeface="Arial"/>
              <a:buChar char="•"/>
            </a:pPr>
            <a:r>
              <a:rPr b="1" lang="de-DE" sz="1000"/>
              <a:t>Postkarten aus der Zukunft: </a:t>
            </a:r>
            <a:r>
              <a:rPr lang="de-DE" sz="100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300"/>
              <a:buNone/>
            </a:pPr>
            <a:r>
              <a:rPr lang="de-DE" sz="100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notes"/>
          <p:cNvSpPr/>
          <p:nvPr>
            <p:ph idx="2" type="sldImg"/>
          </p:nvPr>
        </p:nvSpPr>
        <p:spPr>
          <a:xfrm>
            <a:off x="172940" y="320976"/>
            <a:ext cx="6365875" cy="3581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2:notes"/>
          <p:cNvSpPr txBox="1"/>
          <p:nvPr>
            <p:ph idx="1" type="body"/>
          </p:nvPr>
        </p:nvSpPr>
        <p:spPr>
          <a:xfrm>
            <a:off x="225127" y="4020826"/>
            <a:ext cx="6261502" cy="5467701"/>
          </a:xfrm>
          <a:prstGeom prst="rect">
            <a:avLst/>
          </a:prstGeom>
          <a:noFill/>
          <a:ln>
            <a:noFill/>
          </a:ln>
        </p:spPr>
        <p:txBody>
          <a:bodyPr anchorCtr="0" anchor="t" bIns="45400" lIns="90850" spcFirstLastPara="1" rIns="90850" wrap="square" tIns="45400">
            <a:noAutofit/>
          </a:bodyPr>
          <a:lstStyle/>
          <a:p>
            <a:pPr indent="0" lvl="0" marL="0" rtl="0" algn="l">
              <a:lnSpc>
                <a:spcPct val="100000"/>
              </a:lnSpc>
              <a:spcBef>
                <a:spcPts val="0"/>
              </a:spcBef>
              <a:spcAft>
                <a:spcPts val="0"/>
              </a:spcAft>
              <a:buSzPts val="1400"/>
              <a:buNone/>
            </a:pPr>
            <a:r>
              <a:rPr b="1" lang="de-DE" sz="1000">
                <a:solidFill>
                  <a:schemeClr val="dk1"/>
                </a:solidFill>
                <a:latin typeface="Calibri"/>
                <a:ea typeface="Calibri"/>
                <a:cs typeface="Calibri"/>
                <a:sym typeface="Calibri"/>
              </a:rPr>
              <a:t>Beschreibung</a:t>
            </a:r>
            <a:endParaRPr/>
          </a:p>
          <a:p>
            <a:pPr indent="0" lvl="0" marL="0" rtl="0" algn="l">
              <a:lnSpc>
                <a:spcPct val="100000"/>
              </a:lnSpc>
              <a:spcBef>
                <a:spcPts val="0"/>
              </a:spcBef>
              <a:spcAft>
                <a:spcPts val="0"/>
              </a:spcAft>
              <a:buSzPts val="1400"/>
              <a:buNone/>
            </a:pPr>
            <a:r>
              <a:rPr lang="de-DE" sz="1000">
                <a:solidFill>
                  <a:schemeClr val="dk1"/>
                </a:solidFill>
                <a:latin typeface="Calibri"/>
                <a:ea typeface="Calibri"/>
                <a:cs typeface="Calibri"/>
                <a:sym typeface="Calibri"/>
              </a:rPr>
              <a:t>Seinen eigenen, individuellen CO2-Fußabdruck - die Menge an CO2-Äquivalenten, die man in einem Jahr verursacht, kann man relativ leicht und recht genau ermitteln. Einen entsprechenden CO2-Rechner, in den sich die eigenen Parameter beispielsweise in den Bereichen Wohnen, Mobilität und Ernährung eingeben lassen, bietet das Umweltbundesamt (UBA o.J.: CO2-Recher). Ebenso lassen sich mit einer solchen Bilanzierung schnell die sog. “Big Points” eines nachhaltigen Konsums veranschaulichen, also diejenigen Maßnahmen aus den größten Emissions-Bereichen Mobilität, Wohnen und Ernährung, die schon für sich eine sehr große Umweltrelevanz aufweisen. Solche entscheidenden Stellschrauben sind im Hinblick auf den persönlichen CO2-Äq-Ausstoß zum Beispiel</a:t>
            </a:r>
            <a:endParaRPr/>
          </a:p>
          <a:p>
            <a:pPr indent="0" lvl="0" marL="0" rtl="0" algn="l">
              <a:lnSpc>
                <a:spcPct val="100000"/>
              </a:lnSpc>
              <a:spcBef>
                <a:spcPts val="0"/>
              </a:spcBef>
              <a:spcAft>
                <a:spcPts val="0"/>
              </a:spcAft>
              <a:buSzPts val="1400"/>
              <a:buNone/>
            </a:pPr>
            <a:r>
              <a:t/>
            </a:r>
            <a:endParaRPr sz="500">
              <a:solidFill>
                <a:schemeClr val="dk1"/>
              </a:solidFill>
              <a:latin typeface="Calibri"/>
              <a:ea typeface="Calibri"/>
              <a:cs typeface="Calibri"/>
              <a:sym typeface="Calibri"/>
            </a:endParaRPr>
          </a:p>
          <a:p>
            <a:pPr indent="-172476" lvl="0" marL="172476"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bei der Mobilität: Zahl der Fernreisen, zurückgelegte Autokilometer und durchschnittlicher Kraftstoffverbrauch des Autos</a:t>
            </a:r>
            <a:endParaRPr/>
          </a:p>
          <a:p>
            <a:pPr indent="-172476" lvl="0" marL="172476"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beim Heizenergieverbrauch: Größe der Wohnfläche und Dämmstandard </a:t>
            </a:r>
            <a:endParaRPr/>
          </a:p>
          <a:p>
            <a:pPr indent="-172476" lvl="0" marL="172476"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Zahl der Fernreisen, zurückgelegte Autokilometer und Kraftstoffverbrauch des Autos im Bereich Mobilität</a:t>
            </a:r>
            <a:endParaRPr/>
          </a:p>
          <a:p>
            <a:pPr indent="-172476" lvl="0" marL="172476"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Größe der Wohnfläche und Dämmstandard in Bezug auf den Heizenergieverbrauch (UBA 2021: Konsummuster) </a:t>
            </a:r>
            <a:endParaRPr/>
          </a:p>
          <a:p>
            <a:pPr indent="0" lvl="0" marL="0" rtl="0" algn="l">
              <a:lnSpc>
                <a:spcPct val="100000"/>
              </a:lnSpc>
              <a:spcBef>
                <a:spcPts val="0"/>
              </a:spcBef>
              <a:spcAft>
                <a:spcPts val="0"/>
              </a:spcAft>
              <a:buSzPts val="1400"/>
              <a:buNone/>
            </a:pPr>
            <a:r>
              <a:t/>
            </a:r>
            <a:endParaRPr sz="1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solidFill>
                  <a:schemeClr val="dk1"/>
                </a:solidFill>
                <a:latin typeface="Calibri"/>
                <a:ea typeface="Calibri"/>
                <a:cs typeface="Calibri"/>
                <a:sym typeface="Calibri"/>
              </a:rPr>
              <a:t>Ebenso hat das Ernährungsverhalten Einfluss auf den CO2e-Ausstoß : “Hier wirkt sich insbesondere die Menge des Fleischkonsums bzw. des Konsums tierischer Produkte, aber auch der Kauf von Bio-Produkten aus, der zudem in Bezug auf Gewässerschutz, Erhalt der Bodenfruchtbarkeit und Artenschutz wichtige umweltentlastende Folgen hat.” (UBA 2021: Bedarfsfelder)</a:t>
            </a:r>
            <a:endParaRPr/>
          </a:p>
          <a:p>
            <a:pPr indent="0" lvl="0" marL="0" rtl="0" algn="l">
              <a:lnSpc>
                <a:spcPct val="100000"/>
              </a:lnSpc>
              <a:spcBef>
                <a:spcPts val="1150"/>
              </a:spcBef>
              <a:spcAft>
                <a:spcPts val="0"/>
              </a:spcAft>
              <a:buSzPts val="1400"/>
              <a:buNone/>
            </a:pPr>
            <a:r>
              <a:rPr lang="de-DE" sz="1000">
                <a:solidFill>
                  <a:schemeClr val="dk1"/>
                </a:solidFill>
                <a:latin typeface="Calibri"/>
                <a:ea typeface="Calibri"/>
                <a:cs typeface="Calibri"/>
                <a:sym typeface="Calibri"/>
              </a:rPr>
              <a:t>Der CO2-Rechner zeigt entsprechend schnell, welche großen Auswirkungen Abweichungen vom Durchschnitt in die eine oder andere Richtung haben, z.B. wenn eine Person in ein Passivhaus zieht. Der CO2-Ausstoß berechnet sich beim Thema “Wohnen” aus den Emissionen für den Wohnraum sowie aus der Verbrennung von fossilen Energieträgern (z.B. Öl oder Gas) unter Berücksichtigung vorgelagerter Prozesse. Die Vermeidung berechnet sich aus Energie aus erneuerbaren Quellen und Energieeffizienz (ebd.). So liegen laut UBA große Potentiale im persönlichen CO2-Ausstoß zum Beispiel bei </a:t>
            </a:r>
            <a:endParaRPr/>
          </a:p>
          <a:p>
            <a:pPr indent="0" lvl="0" marL="0" rtl="0" algn="l">
              <a:lnSpc>
                <a:spcPct val="100000"/>
              </a:lnSpc>
              <a:spcBef>
                <a:spcPts val="1150"/>
              </a:spcBef>
              <a:spcAft>
                <a:spcPts val="0"/>
              </a:spcAft>
              <a:buSzPts val="1400"/>
              <a:buNone/>
            </a:pPr>
            <a:r>
              <a:rPr b="1" lang="de-DE" sz="1000">
                <a:solidFill>
                  <a:schemeClr val="dk1"/>
                </a:solidFill>
                <a:latin typeface="Calibri"/>
                <a:ea typeface="Calibri"/>
                <a:cs typeface="Calibri"/>
                <a:sym typeface="Calibri"/>
              </a:rPr>
              <a:t>Aufgabe </a:t>
            </a:r>
            <a:endParaRPr b="1" sz="1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solidFill>
                  <a:schemeClr val="dk1"/>
                </a:solidFill>
                <a:latin typeface="Calibri"/>
                <a:ea typeface="Calibri"/>
                <a:cs typeface="Calibri"/>
                <a:sym typeface="Calibri"/>
              </a:rPr>
              <a:t>Erstellen Sie Ihre persönliche CO₂-Bilanz mithilfe des CO₂-Rechners des Umweltbundesamtes: </a:t>
            </a:r>
            <a:r>
              <a:rPr lang="de-DE" sz="1000" u="sng">
                <a:solidFill>
                  <a:schemeClr val="dk1"/>
                </a:solidFill>
                <a:latin typeface="Calibri"/>
                <a:ea typeface="Calibri"/>
                <a:cs typeface="Calibri"/>
                <a:sym typeface="Calibri"/>
                <a:hlinkClick r:id="rId2">
                  <a:extLst>
                    <a:ext uri="{A12FA001-AC4F-418D-AE19-62706E023703}">
                      <ahyp:hlinkClr val="tx"/>
                    </a:ext>
                  </a:extLst>
                </a:hlinkClick>
              </a:rPr>
              <a:t>uba.CO₂-rechner.de</a:t>
            </a:r>
            <a:endParaRPr sz="1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00">
                <a:solidFill>
                  <a:schemeClr val="dk1"/>
                </a:solidFill>
                <a:latin typeface="Calibri"/>
                <a:ea typeface="Calibri"/>
                <a:cs typeface="Calibri"/>
                <a:sym typeface="Calibri"/>
              </a:rPr>
              <a:t>Quellen</a:t>
            </a:r>
            <a:endParaRPr/>
          </a:p>
          <a:p>
            <a:pPr indent="-171450" lvl="0" marL="171450"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Umweltbundesamt 2021: Konsum und Umwelt: Zentrale Handlungsfelder. Online: </a:t>
            </a:r>
            <a:r>
              <a:rPr lang="de-DE" sz="1000" u="sng">
                <a:solidFill>
                  <a:schemeClr val="dk1"/>
                </a:solidFill>
                <a:latin typeface="Calibri"/>
                <a:ea typeface="Calibri"/>
                <a:cs typeface="Calibri"/>
                <a:sym typeface="Calibri"/>
                <a:hlinkClick r:id="rId3">
                  <a:extLst>
                    <a:ext uri="{A12FA001-AC4F-418D-AE19-62706E023703}">
                      <ahyp:hlinkClr val="tx"/>
                    </a:ext>
                  </a:extLst>
                </a:hlinkClick>
              </a:rPr>
              <a:t>https://www.umweltbundesamt.de/themen/wirtschaft-konsum/konsum-umwelt-zentrale-handlungsfelder#bedarfsfelder</a:t>
            </a:r>
            <a:r>
              <a:rPr lang="de-DE" sz="1000">
                <a:solidFill>
                  <a:schemeClr val="dk1"/>
                </a:solidFill>
                <a:latin typeface="Calibri"/>
                <a:ea typeface="Calibri"/>
                <a:cs typeface="Calibri"/>
                <a:sym typeface="Calibri"/>
              </a:rPr>
              <a:t>  </a:t>
            </a:r>
            <a:endParaRPr/>
          </a:p>
          <a:p>
            <a:pPr indent="-171450" lvl="0" marL="171450"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UBA Umweltbundesamt (o.J.): CO2-Rechner des Umweltbundesamtes. Online: </a:t>
            </a:r>
            <a:r>
              <a:rPr lang="de-DE" sz="1000" u="sng">
                <a:solidFill>
                  <a:schemeClr val="dk1"/>
                </a:solidFill>
                <a:hlinkClick r:id="rId4">
                  <a:extLst>
                    <a:ext uri="{A12FA001-AC4F-418D-AE19-62706E023703}">
                      <ahyp:hlinkClr val="tx"/>
                    </a:ext>
                  </a:extLst>
                </a:hlinkClick>
              </a:rPr>
              <a:t>https://uba.co2-rechner.de/de_DE/</a:t>
            </a:r>
            <a:r>
              <a:rPr lang="de-DE" sz="1000">
                <a:solidFill>
                  <a:schemeClr val="dk1"/>
                </a:solidFill>
              </a:rPr>
              <a:t> </a:t>
            </a:r>
            <a:endParaRPr sz="1000">
              <a:solidFill>
                <a:schemeClr val="dk1"/>
              </a:solidFill>
              <a:latin typeface="Calibri"/>
              <a:ea typeface="Calibri"/>
              <a:cs typeface="Calibri"/>
              <a:sym typeface="Calibri"/>
            </a:endParaRPr>
          </a:p>
        </p:txBody>
      </p:sp>
      <p:sp>
        <p:nvSpPr>
          <p:cNvPr id="160" name="Google Shape;160;p2:notes"/>
          <p:cNvSpPr txBox="1"/>
          <p:nvPr>
            <p:ph idx="12" type="sldNum"/>
          </p:nvPr>
        </p:nvSpPr>
        <p:spPr>
          <a:xfrm>
            <a:off x="3818970" y="9377317"/>
            <a:ext cx="2921461" cy="495436"/>
          </a:xfrm>
          <a:prstGeom prst="rect">
            <a:avLst/>
          </a:prstGeom>
          <a:noFill/>
          <a:ln>
            <a:noFill/>
          </a:ln>
        </p:spPr>
        <p:txBody>
          <a:bodyPr anchorCtr="0" anchor="b" bIns="45400" lIns="90850" spcFirstLastPara="1" rIns="90850" wrap="square" tIns="45400">
            <a:noAutofit/>
          </a:bodyPr>
          <a:lstStyle/>
          <a:p>
            <a:pPr indent="0" lvl="0" marL="0" rtl="0" algn="r">
              <a:lnSpc>
                <a:spcPct val="100000"/>
              </a:lnSpc>
              <a:spcBef>
                <a:spcPts val="0"/>
              </a:spcBef>
              <a:spcAft>
                <a:spcPts val="0"/>
              </a:spcAft>
              <a:buNone/>
            </a:pPr>
            <a:fld id="{00000000-1234-1234-1234-123412341234}" type="slidenum">
              <a:rPr lang="de-D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45:notes"/>
          <p:cNvSpPr/>
          <p:nvPr>
            <p:ph idx="2" type="sldImg"/>
          </p:nvPr>
        </p:nvSpPr>
        <p:spPr>
          <a:xfrm>
            <a:off x="354013" y="204788"/>
            <a:ext cx="6119812" cy="34432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45:notes"/>
          <p:cNvSpPr txBox="1"/>
          <p:nvPr>
            <p:ph idx="1" type="body"/>
          </p:nvPr>
        </p:nvSpPr>
        <p:spPr>
          <a:xfrm>
            <a:off x="270589" y="3806890"/>
            <a:ext cx="6213204" cy="6065773"/>
          </a:xfrm>
          <a:prstGeom prst="rect">
            <a:avLst/>
          </a:prstGeom>
          <a:noFill/>
          <a:ln>
            <a:noFill/>
          </a:ln>
        </p:spPr>
        <p:txBody>
          <a:bodyPr anchorCtr="0" anchor="t" bIns="45400" lIns="90850" spcFirstLastPara="1" rIns="90850" wrap="square" tIns="45400">
            <a:noAutofit/>
          </a:bodyPr>
          <a:lstStyle/>
          <a:p>
            <a:pPr indent="0" lvl="0" marL="0" rtl="0" algn="l">
              <a:lnSpc>
                <a:spcPct val="100000"/>
              </a:lnSpc>
              <a:spcBef>
                <a:spcPts val="0"/>
              </a:spcBef>
              <a:spcAft>
                <a:spcPts val="0"/>
              </a:spcAft>
              <a:buSzPts val="1400"/>
              <a:buNone/>
            </a:pPr>
            <a:r>
              <a:rPr b="1" lang="de-DE" sz="1000">
                <a:solidFill>
                  <a:schemeClr val="dk1"/>
                </a:solidFill>
                <a:latin typeface="Calibri"/>
                <a:ea typeface="Calibri"/>
                <a:cs typeface="Calibri"/>
                <a:sym typeface="Calibri"/>
              </a:rPr>
              <a:t>Beschreibung</a:t>
            </a:r>
            <a:endParaRPr sz="1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solidFill>
                  <a:schemeClr val="dk1"/>
                </a:solidFill>
                <a:latin typeface="Calibri"/>
                <a:ea typeface="Calibri"/>
                <a:cs typeface="Calibri"/>
                <a:sym typeface="Calibri"/>
              </a:rPr>
              <a:t>Einige angenäherte Beispielrechnungen, die den CO</a:t>
            </a:r>
            <a:r>
              <a:rPr baseline="-25000" lang="de-DE" sz="1000">
                <a:solidFill>
                  <a:schemeClr val="dk1"/>
                </a:solidFill>
                <a:latin typeface="Calibri"/>
                <a:ea typeface="Calibri"/>
                <a:cs typeface="Calibri"/>
                <a:sym typeface="Calibri"/>
              </a:rPr>
              <a:t>2</a:t>
            </a:r>
            <a:r>
              <a:rPr lang="de-DE" sz="1000">
                <a:solidFill>
                  <a:schemeClr val="dk1"/>
                </a:solidFill>
                <a:latin typeface="Calibri"/>
                <a:ea typeface="Calibri"/>
                <a:cs typeface="Calibri"/>
                <a:sym typeface="Calibri"/>
              </a:rPr>
              <a:t>-Fußabdruck durch unseren digitalen Lebensstil beschreiben, hat das Öko-Institut durchgeführt (Öko-Institut 2020).  Diese Berechnungen sind jedoch mit vielen Unsicherheit verbunden wegen des technologischen Fortschritts, den Konsumgewohnheiten und den Rahmenbedingungen wie den Strommix (bei der Herstellung und Nutzung). Bei der Bilanzierung sind folgenden Wertschöpfungs- und Nutzungsstufen zu berücksichtigen: Gewinnung der Rohstoffe, Herstellung der Halbzeuge und Bauteile, Herstellung der digitalen Endgeräte, Nutzung der digitalen Endgeräte, Datenübertragung (Festnetz und Mobilfunk), Rechenzentren zur Verarbeitung</a:t>
            </a:r>
            <a:endParaRPr/>
          </a:p>
          <a:p>
            <a:pPr indent="0" lvl="0" marL="0" rtl="0" algn="l">
              <a:lnSpc>
                <a:spcPct val="100000"/>
              </a:lnSpc>
              <a:spcBef>
                <a:spcPts val="958"/>
              </a:spcBef>
              <a:spcAft>
                <a:spcPts val="0"/>
              </a:spcAft>
              <a:buSzPts val="1400"/>
              <a:buNone/>
            </a:pPr>
            <a:r>
              <a:rPr lang="de-DE" sz="1000">
                <a:solidFill>
                  <a:schemeClr val="dk1"/>
                </a:solidFill>
                <a:latin typeface="Calibri"/>
                <a:ea typeface="Calibri"/>
                <a:cs typeface="Calibri"/>
                <a:sym typeface="Calibri"/>
              </a:rPr>
              <a:t>Insgesamt ergibt sich daraus der folgende Fußabdruck aller digitalen Aktivitäten: </a:t>
            </a:r>
            <a:endParaRPr/>
          </a:p>
          <a:p>
            <a:pPr indent="-172476" lvl="0" marL="172476" rtl="0" algn="l">
              <a:lnSpc>
                <a:spcPct val="100000"/>
              </a:lnSpc>
              <a:spcBef>
                <a:spcPts val="958"/>
              </a:spcBef>
              <a:spcAft>
                <a:spcPts val="0"/>
              </a:spcAft>
              <a:buSzPts val="1400"/>
              <a:buFont typeface="Arial"/>
              <a:buChar char="•"/>
            </a:pPr>
            <a:r>
              <a:rPr lang="de-DE" sz="1000">
                <a:solidFill>
                  <a:schemeClr val="dk1"/>
                </a:solidFill>
                <a:latin typeface="Calibri"/>
                <a:ea typeface="Calibri"/>
                <a:cs typeface="Calibri"/>
                <a:sym typeface="Calibri"/>
              </a:rPr>
              <a:t>Herstellung Endgeräte 346 kg CO2e pro Jahr</a:t>
            </a:r>
            <a:endParaRPr/>
          </a:p>
          <a:p>
            <a:pPr indent="-172476" lvl="0" marL="172476"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Nutzung Endgeräte 189 kg CO</a:t>
            </a:r>
            <a:r>
              <a:rPr baseline="-25000" lang="de-DE" sz="1000">
                <a:solidFill>
                  <a:schemeClr val="dk1"/>
                </a:solidFill>
                <a:latin typeface="Calibri"/>
                <a:ea typeface="Calibri"/>
                <a:cs typeface="Calibri"/>
                <a:sym typeface="Calibri"/>
              </a:rPr>
              <a:t>2</a:t>
            </a:r>
            <a:r>
              <a:rPr lang="de-DE" sz="1000">
                <a:solidFill>
                  <a:schemeClr val="dk1"/>
                </a:solidFill>
                <a:latin typeface="Calibri"/>
                <a:ea typeface="Calibri"/>
                <a:cs typeface="Calibri"/>
                <a:sym typeface="Calibri"/>
              </a:rPr>
              <a:t>-Äq pro Jahr</a:t>
            </a:r>
            <a:endParaRPr/>
          </a:p>
          <a:p>
            <a:pPr indent="-172476" lvl="0" marL="172476"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Datennetzwerke 76 kg CO</a:t>
            </a:r>
            <a:r>
              <a:rPr baseline="-25000" lang="de-DE" sz="1000">
                <a:solidFill>
                  <a:schemeClr val="dk1"/>
                </a:solidFill>
                <a:latin typeface="Calibri"/>
                <a:ea typeface="Calibri"/>
                <a:cs typeface="Calibri"/>
                <a:sym typeface="Calibri"/>
              </a:rPr>
              <a:t>2</a:t>
            </a:r>
            <a:r>
              <a:rPr lang="de-DE" sz="1000">
                <a:solidFill>
                  <a:schemeClr val="dk1"/>
                </a:solidFill>
                <a:latin typeface="Calibri"/>
                <a:ea typeface="Calibri"/>
                <a:cs typeface="Calibri"/>
                <a:sym typeface="Calibri"/>
              </a:rPr>
              <a:t>-Äq pro Jahr</a:t>
            </a:r>
            <a:endParaRPr/>
          </a:p>
          <a:p>
            <a:pPr indent="-172476" lvl="0" marL="172476"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Rechenzentren 239 kg CO</a:t>
            </a:r>
            <a:r>
              <a:rPr baseline="-25000" lang="de-DE" sz="1000">
                <a:solidFill>
                  <a:schemeClr val="dk1"/>
                </a:solidFill>
                <a:latin typeface="Calibri"/>
                <a:ea typeface="Calibri"/>
                <a:cs typeface="Calibri"/>
                <a:sym typeface="Calibri"/>
              </a:rPr>
              <a:t>2</a:t>
            </a:r>
            <a:r>
              <a:rPr lang="de-DE" sz="1000">
                <a:solidFill>
                  <a:schemeClr val="dk1"/>
                </a:solidFill>
                <a:latin typeface="Calibri"/>
                <a:ea typeface="Calibri"/>
                <a:cs typeface="Calibri"/>
                <a:sym typeface="Calibri"/>
              </a:rPr>
              <a:t>-Äq pro Jahr</a:t>
            </a:r>
            <a:endParaRPr/>
          </a:p>
          <a:p>
            <a:pPr indent="-172476" lvl="0" marL="172476" rtl="0" algn="l">
              <a:lnSpc>
                <a:spcPct val="100000"/>
              </a:lnSpc>
              <a:spcBef>
                <a:spcPts val="0"/>
              </a:spcBef>
              <a:spcAft>
                <a:spcPts val="0"/>
              </a:spcAft>
              <a:buSzPts val="1400"/>
              <a:buFont typeface="Arial"/>
              <a:buChar char="•"/>
            </a:pPr>
            <a:r>
              <a:rPr b="1" lang="de-DE" sz="1000">
                <a:solidFill>
                  <a:schemeClr val="dk1"/>
                </a:solidFill>
                <a:latin typeface="Calibri"/>
                <a:ea typeface="Calibri"/>
                <a:cs typeface="Calibri"/>
                <a:sym typeface="Calibri"/>
              </a:rPr>
              <a:t>Summe total 850 kg CO</a:t>
            </a:r>
            <a:r>
              <a:rPr b="1" baseline="-25000" lang="de-DE" sz="1000">
                <a:solidFill>
                  <a:schemeClr val="dk1"/>
                </a:solidFill>
                <a:latin typeface="Calibri"/>
                <a:ea typeface="Calibri"/>
                <a:cs typeface="Calibri"/>
                <a:sym typeface="Calibri"/>
              </a:rPr>
              <a:t>2</a:t>
            </a:r>
            <a:r>
              <a:rPr b="1" lang="de-DE" sz="1000">
                <a:solidFill>
                  <a:schemeClr val="dk1"/>
                </a:solidFill>
                <a:latin typeface="Calibri"/>
                <a:ea typeface="Calibri"/>
                <a:cs typeface="Calibri"/>
                <a:sym typeface="Calibri"/>
              </a:rPr>
              <a:t>-Äq pro Jahr</a:t>
            </a:r>
            <a:endParaRPr/>
          </a:p>
          <a:p>
            <a:pPr indent="0" lvl="0" marL="0" rtl="0" algn="l">
              <a:lnSpc>
                <a:spcPct val="100000"/>
              </a:lnSpc>
              <a:spcBef>
                <a:spcPts val="958"/>
              </a:spcBef>
              <a:spcAft>
                <a:spcPts val="0"/>
              </a:spcAft>
              <a:buSzPts val="1400"/>
              <a:buNone/>
            </a:pPr>
            <a:r>
              <a:rPr i="1" lang="de-DE" sz="1000">
                <a:solidFill>
                  <a:schemeClr val="dk1"/>
                </a:solidFill>
                <a:latin typeface="Calibri"/>
                <a:ea typeface="Calibri"/>
                <a:cs typeface="Calibri"/>
                <a:sym typeface="Calibri"/>
              </a:rPr>
              <a:t>“Die Herstellung und Nutzung von Endgeräten, die Übertragung von Daten über das Internet sowie die Nutzung von Rechenzentren verursachen pro Jahr einen CO2-Fußabdruck pro Person von insgesamt 850 Kilogramm. Dies ist bereits knapp die Hälfte des uns pro Person zur Verfügung stehenden CO2-Budgets, wenn der Klimawandel in noch erträglichen Grenzen gehalten werden soll. Nimmt man noch weitere Treibhausgasemissionen hinzu, die durch die Nutzung von weltweit verteilten Webseiten, Musik- und Videostreaming-Diensten, sozialen Netzwerken, vernetzten Haushaltsgeräten, Videoüberwachung, Big-Data-Analysen und so weiter entstehen, so summiert sich der individuelle CO2-Fußabdruck durch Informationstechnik leicht auf 1 Tonne pro Jahr oder mehr. Unser digitaler Lebensstil ist in der vorliegenden Form nicht zukunftsfähig.</a:t>
            </a:r>
            <a:r>
              <a:rPr lang="de-DE" sz="1000">
                <a:solidFill>
                  <a:schemeClr val="dk1"/>
                </a:solidFill>
                <a:latin typeface="Calibri"/>
                <a:ea typeface="Calibri"/>
                <a:cs typeface="Calibri"/>
                <a:sym typeface="Calibri"/>
              </a:rPr>
              <a:t>” (Öko-Institut 2020)</a:t>
            </a:r>
            <a:endParaRPr/>
          </a:p>
          <a:p>
            <a:pPr indent="0" lvl="0" marL="0" rtl="0" algn="l">
              <a:lnSpc>
                <a:spcPct val="100000"/>
              </a:lnSpc>
              <a:spcBef>
                <a:spcPts val="958"/>
              </a:spcBef>
              <a:spcAft>
                <a:spcPts val="0"/>
              </a:spcAft>
              <a:buSzPts val="1400"/>
              <a:buNone/>
            </a:pPr>
            <a:r>
              <a:rPr b="1" lang="de-DE" sz="1000">
                <a:solidFill>
                  <a:schemeClr val="dk1"/>
                </a:solidFill>
                <a:latin typeface="Calibri"/>
                <a:ea typeface="Calibri"/>
                <a:cs typeface="Calibri"/>
                <a:sym typeface="Calibri"/>
              </a:rPr>
              <a:t>Aufgabe</a:t>
            </a:r>
            <a:endParaRPr/>
          </a:p>
          <a:p>
            <a:pPr indent="0" lvl="0" marL="0" rtl="0" algn="l">
              <a:lnSpc>
                <a:spcPct val="100000"/>
              </a:lnSpc>
              <a:spcBef>
                <a:spcPts val="0"/>
              </a:spcBef>
              <a:spcAft>
                <a:spcPts val="0"/>
              </a:spcAft>
              <a:buSzPts val="1400"/>
              <a:buNone/>
            </a:pPr>
            <a:r>
              <a:rPr lang="de-DE" sz="1000">
                <a:solidFill>
                  <a:schemeClr val="dk1"/>
                </a:solidFill>
                <a:latin typeface="Calibri"/>
                <a:ea typeface="Calibri"/>
                <a:cs typeface="Calibri"/>
                <a:sym typeface="Calibri"/>
              </a:rPr>
              <a:t>Wie sieht mein digitaler CO₂-Fußabdruck am Arbeitsplatz aus? Ermitteln Sie die CO₂-Emissionen mit dem Rechner auf der Website </a:t>
            </a:r>
            <a:r>
              <a:rPr lang="de-DE" sz="1000" u="sng">
                <a:solidFill>
                  <a:schemeClr val="dk1"/>
                </a:solidFill>
                <a:latin typeface="Calibri"/>
                <a:ea typeface="Calibri"/>
                <a:cs typeface="Calibri"/>
                <a:sym typeface="Calibri"/>
                <a:hlinkClick r:id="rId2">
                  <a:extLst>
                    <a:ext uri="{A12FA001-AC4F-418D-AE19-62706E023703}">
                      <ahyp:hlinkClr val="tx"/>
                    </a:ext>
                  </a:extLst>
                </a:hlinkClick>
              </a:rPr>
              <a:t>www.digitalcarbonfootprint.eu/ </a:t>
            </a:r>
            <a:endParaRPr sz="1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br>
              <a:rPr lang="de-DE" sz="1000">
                <a:solidFill>
                  <a:schemeClr val="dk1"/>
                </a:solidFill>
                <a:latin typeface="Calibri"/>
                <a:ea typeface="Calibri"/>
                <a:cs typeface="Calibri"/>
                <a:sym typeface="Calibri"/>
              </a:rPr>
            </a:br>
            <a:r>
              <a:rPr b="1" lang="de-DE" sz="1000">
                <a:solidFill>
                  <a:schemeClr val="dk1"/>
                </a:solidFill>
                <a:latin typeface="Calibri"/>
                <a:ea typeface="Calibri"/>
                <a:cs typeface="Calibri"/>
                <a:sym typeface="Calibri"/>
              </a:rPr>
              <a:t>Quellen</a:t>
            </a:r>
            <a:endParaRPr sz="10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Öko-Institut (2020): Der CO₂-Fußabdruck unseres digitalen Lebensstils. </a:t>
            </a:r>
            <a:r>
              <a:rPr lang="de-DE" sz="1000" u="sng">
                <a:solidFill>
                  <a:schemeClr val="dk1"/>
                </a:solidFill>
                <a:latin typeface="Calibri"/>
                <a:ea typeface="Calibri"/>
                <a:cs typeface="Calibri"/>
                <a:sym typeface="Calibri"/>
                <a:hlinkClick r:id="rId3">
                  <a:extLst>
                    <a:ext uri="{A12FA001-AC4F-418D-AE19-62706E023703}">
                      <ahyp:hlinkClr val="tx"/>
                    </a:ext>
                  </a:extLst>
                </a:hlinkClick>
              </a:rPr>
              <a:t>blog.oeko.de/digitaler-CO₂-fussabdruck/</a:t>
            </a:r>
            <a:endParaRPr sz="10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UBA Umweltbundesamt (2020b): Umweltfreundlich mobil! Ein ökologischer Verkehrsartenvergleich für den Personen- und Güterverkehr in Deutschland. Online:</a:t>
            </a:r>
            <a:r>
              <a:rPr lang="de-DE" sz="1000" u="sng">
                <a:solidFill>
                  <a:schemeClr val="dk1"/>
                </a:solidFill>
                <a:latin typeface="Calibri"/>
                <a:ea typeface="Calibri"/>
                <a:cs typeface="Calibri"/>
                <a:sym typeface="Calibri"/>
                <a:hlinkClick r:id="rId4">
                  <a:extLst>
                    <a:ext uri="{A12FA001-AC4F-418D-AE19-62706E023703}">
                      <ahyp:hlinkClr val="tx"/>
                    </a:ext>
                  </a:extLst>
                </a:hlinkClick>
              </a:rPr>
              <a:t> </a:t>
            </a:r>
            <a:r>
              <a:rPr lang="de-DE" sz="1000" u="sng">
                <a:solidFill>
                  <a:schemeClr val="dk1"/>
                </a:solidFill>
                <a:latin typeface="Calibri"/>
                <a:ea typeface="Calibri"/>
                <a:cs typeface="Calibri"/>
                <a:sym typeface="Calibri"/>
                <a:hlinkClick r:id="rId5">
                  <a:extLst>
                    <a:ext uri="{A12FA001-AC4F-418D-AE19-62706E023703}">
                      <ahyp:hlinkClr val="tx"/>
                    </a:ext>
                  </a:extLst>
                </a:hlinkClick>
              </a:rPr>
              <a:t>www.umweltbundesamt.de/sites/default/files/medien/5750/publikationen/2021_fb_umweltfreundlich_mobil_bf.pdf</a:t>
            </a:r>
            <a:endParaRPr sz="1000">
              <a:solidFill>
                <a:schemeClr val="dk1"/>
              </a:solidFill>
              <a:latin typeface="Calibri"/>
              <a:ea typeface="Calibri"/>
              <a:cs typeface="Calibri"/>
              <a:sym typeface="Calibri"/>
            </a:endParaRPr>
          </a:p>
        </p:txBody>
      </p:sp>
      <p:sp>
        <p:nvSpPr>
          <p:cNvPr id="194" name="Google Shape;194;p45:notes"/>
          <p:cNvSpPr txBox="1"/>
          <p:nvPr>
            <p:ph idx="12" type="sldNum"/>
          </p:nvPr>
        </p:nvSpPr>
        <p:spPr>
          <a:xfrm>
            <a:off x="3818970" y="9377317"/>
            <a:ext cx="2921583" cy="495346"/>
          </a:xfrm>
          <a:prstGeom prst="rect">
            <a:avLst/>
          </a:prstGeom>
          <a:noFill/>
          <a:ln>
            <a:noFill/>
          </a:ln>
        </p:spPr>
        <p:txBody>
          <a:bodyPr anchorCtr="0" anchor="b" bIns="45400" lIns="90850" spcFirstLastPara="1" rIns="90850" wrap="square" tIns="45400">
            <a:noAutofit/>
          </a:bodyPr>
          <a:lstStyle/>
          <a:p>
            <a:pPr indent="0" lvl="0" marL="0" rtl="0" algn="r">
              <a:lnSpc>
                <a:spcPct val="100000"/>
              </a:lnSpc>
              <a:spcBef>
                <a:spcPts val="0"/>
              </a:spcBef>
              <a:spcAft>
                <a:spcPts val="0"/>
              </a:spcAft>
              <a:buNone/>
            </a:pPr>
            <a:fld id="{00000000-1234-1234-1234-123412341234}" type="slidenum">
              <a:rPr lang="de-DE"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notes"/>
          <p:cNvSpPr/>
          <p:nvPr>
            <p:ph idx="2" type="sldImg"/>
          </p:nvPr>
        </p:nvSpPr>
        <p:spPr>
          <a:xfrm>
            <a:off x="542200" y="254922"/>
            <a:ext cx="5880100" cy="33067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notes"/>
          <p:cNvSpPr txBox="1"/>
          <p:nvPr>
            <p:ph idx="1" type="body"/>
          </p:nvPr>
        </p:nvSpPr>
        <p:spPr>
          <a:xfrm>
            <a:off x="361950" y="3561685"/>
            <a:ext cx="6240601" cy="6083771"/>
          </a:xfrm>
          <a:prstGeom prst="rect">
            <a:avLst/>
          </a:prstGeom>
          <a:noFill/>
          <a:ln>
            <a:noFill/>
          </a:ln>
        </p:spPr>
        <p:txBody>
          <a:bodyPr anchorCtr="0" anchor="t" bIns="45400" lIns="90850" spcFirstLastPara="1" rIns="90850" wrap="square" tIns="45400">
            <a:noAutofit/>
          </a:bodyPr>
          <a:lstStyle/>
          <a:p>
            <a:pPr indent="0" lvl="0" marL="0" rtl="0" algn="l">
              <a:lnSpc>
                <a:spcPct val="100000"/>
              </a:lnSpc>
              <a:spcBef>
                <a:spcPts val="0"/>
              </a:spcBef>
              <a:spcAft>
                <a:spcPts val="0"/>
              </a:spcAft>
              <a:buSzPts val="1400"/>
              <a:buNone/>
            </a:pPr>
            <a:r>
              <a:rPr b="1" lang="de-DE" sz="1000">
                <a:solidFill>
                  <a:schemeClr val="dk1"/>
                </a:solidFill>
                <a:latin typeface="Calibri"/>
                <a:ea typeface="Calibri"/>
                <a:cs typeface="Calibri"/>
                <a:sym typeface="Calibri"/>
              </a:rPr>
              <a:t>Beschreibung</a:t>
            </a:r>
            <a:endParaRPr/>
          </a:p>
          <a:p>
            <a:pPr indent="0" lvl="0" marL="0" rtl="0" algn="l">
              <a:lnSpc>
                <a:spcPct val="100000"/>
              </a:lnSpc>
              <a:spcBef>
                <a:spcPts val="0"/>
              </a:spcBef>
              <a:spcAft>
                <a:spcPts val="0"/>
              </a:spcAft>
              <a:buSzPts val="1400"/>
              <a:buNone/>
            </a:pPr>
            <a:r>
              <a:rPr lang="de-DE" sz="1000">
                <a:solidFill>
                  <a:schemeClr val="dk1"/>
                </a:solidFill>
                <a:latin typeface="Calibri"/>
                <a:ea typeface="Calibri"/>
                <a:cs typeface="Calibri"/>
                <a:sym typeface="Calibri"/>
              </a:rPr>
              <a:t>Für den gesamten Sektor “Gewerbe, Handel und Dienstleistungen” hat das Umweltbundesamt für 2020 einen Energieverbrauch von 365 Terawattstunden (TWh) ermittelt (UBA 2022), das entspricht einem Anteil von 15,7 Prozent am gesamten Endenergieverbrauch Deutschlands. Die Verwaltung hat eine im Klimaschutzgesetz fest gelegte Vorbildfunktion auf dem Weg zu einer klimaneutralen Bundesverwaltung bis 2030 (§15 Klimaschutzgesetz) und informiert breit über Vorgehensweisen bei der Bilanzierung, Zielsetzung, Strategien etc.  Dies gilt auch für die meisten Bundesländer, welche Initiativen zur treibhausgasneutralen Landesverwaltung verabschiedet haben. Auch zahlreiche Städte und Gemeinden haben angekündigt, treibhausgasneutral zu werden und entsprechende Ziele für ihre Verwaltungen beschlossen. Insgesamt betrifft das Ziel einer treibhausgasneutralen Verwaltung in Deutschland mehrere tausend Behörden mit über vier Millionen Beschäftigten (UBA 2020:9). Die für eine treibhausgasneutrale Verwaltung relevanten Bereiche sind: Gebäudebetrieb, Verkehr, Beschaffung, Informations- und Kommunikationstechnik (IKT) sowie Veranstaltungen (UBA 2020). Die Herausforderung dieses Transformationsprozesses betrifft viele Bereiche und viele Beschäftigte auf allem Arbeitsebenen, die die Beschlüsse praktisch umsetzen. In einer Verwaltung werden Gebäude genutzt, Fahrzeuge benutzt, Anlagen und Geräte ausgeführt, Dienstreisen getätigt, Produkte beschafft, Aufträge vergeben, Veranstaltungen durchgeführt und es gibt Anreisen von Beschäftigte, Besucher*innen und Lieferant*innen zu den einzelnen Standorten (UBA 2020:4). </a:t>
            </a:r>
            <a:endParaRPr/>
          </a:p>
          <a:p>
            <a:pPr indent="0" lvl="0" marL="0" rtl="0" algn="l">
              <a:lnSpc>
                <a:spcPct val="100000"/>
              </a:lnSpc>
              <a:spcBef>
                <a:spcPts val="600"/>
              </a:spcBef>
              <a:spcAft>
                <a:spcPts val="0"/>
              </a:spcAft>
              <a:buSzPts val="1400"/>
              <a:buNone/>
            </a:pPr>
            <a:r>
              <a:rPr lang="de-DE" sz="1000">
                <a:solidFill>
                  <a:schemeClr val="dk1"/>
                </a:solidFill>
                <a:latin typeface="Calibri"/>
                <a:ea typeface="Calibri"/>
                <a:cs typeface="Calibri"/>
                <a:sym typeface="Calibri"/>
              </a:rPr>
              <a:t>Die BA hat sich nachhaltigen Zielen verpflichtet (BA 2022:26): </a:t>
            </a:r>
            <a:r>
              <a:rPr i="1" lang="de-DE" sz="1000">
                <a:solidFill>
                  <a:schemeClr val="dk1"/>
                </a:solidFill>
                <a:latin typeface="Calibri"/>
                <a:ea typeface="Calibri"/>
                <a:cs typeface="Calibri"/>
                <a:sym typeface="Calibri"/>
              </a:rPr>
              <a:t>“Der Klimawandel bedeutet für uns nicht nur strukturelle Herausforderungen am Arbeitsmarkt, sondern zugleich auch eine Selbstverpflichtung zu größtmöglicher Nachhaltigkeit, z. B. bei unserem Fuhrpark, unseren Einkaufsprozessen, beim Reisemanagement oder bei der allgemeinen und der IT-Infrastruktur. Als BA wollen wir hier eine Vorbildfunktion im öffentlichen Sektor einnehmen.(…) Ganz konkret bedeutet diese Vorbildfunktion für uns: Wir entwickeln nachhaltige Einkaufskriterien, wir stellen unsere Dienstflotte in einem regionalen Pilotprojekt auf 50 Prozent Elektromobilität um und wir beziehen seit dem 1. Januar 2022 bundesweit ausschließlich Grünstrom. Im Ergebnis schaffen wir es mit diesen Maßnahmen, den CO2-Fußabdruck der BA gegenüber den Vorjahren zu halbieren.” </a:t>
            </a:r>
            <a:r>
              <a:rPr lang="de-DE" sz="1000">
                <a:solidFill>
                  <a:schemeClr val="dk1"/>
                </a:solidFill>
                <a:latin typeface="Calibri"/>
                <a:ea typeface="Calibri"/>
                <a:cs typeface="Calibri"/>
                <a:sym typeface="Calibri"/>
              </a:rPr>
              <a:t>(BA 2022a:25)</a:t>
            </a:r>
            <a:endParaRPr/>
          </a:p>
          <a:p>
            <a:pPr indent="0" lvl="0" marL="0" rtl="0" algn="l">
              <a:lnSpc>
                <a:spcPct val="100000"/>
              </a:lnSpc>
              <a:spcBef>
                <a:spcPts val="600"/>
              </a:spcBef>
              <a:spcAft>
                <a:spcPts val="0"/>
              </a:spcAft>
              <a:buSzPts val="1400"/>
              <a:buNone/>
            </a:pPr>
            <a:r>
              <a:rPr b="1" lang="de-DE" sz="1000">
                <a:solidFill>
                  <a:schemeClr val="dk1"/>
                </a:solidFill>
                <a:latin typeface="Calibri"/>
                <a:ea typeface="Calibri"/>
                <a:cs typeface="Calibri"/>
                <a:sym typeface="Calibri"/>
              </a:rPr>
              <a:t>Aufgabe</a:t>
            </a:r>
            <a:endParaRPr/>
          </a:p>
          <a:p>
            <a:pPr indent="0" lvl="0" marL="0" rtl="0" algn="l">
              <a:lnSpc>
                <a:spcPct val="100000"/>
              </a:lnSpc>
              <a:spcBef>
                <a:spcPts val="0"/>
              </a:spcBef>
              <a:spcAft>
                <a:spcPts val="0"/>
              </a:spcAft>
              <a:buSzPts val="1400"/>
              <a:buNone/>
            </a:pPr>
            <a:r>
              <a:rPr lang="de-DE" sz="1000">
                <a:solidFill>
                  <a:schemeClr val="dk1"/>
                </a:solidFill>
                <a:latin typeface="Calibri"/>
                <a:ea typeface="Calibri"/>
                <a:cs typeface="Calibri"/>
                <a:sym typeface="Calibri"/>
              </a:rPr>
              <a:t>Stellen Sie sich vor, sie haben demnächst ein Gespräch mit Ihrer Geschäftsleitung, die von Ihnen Vorschläge für mehr Nachhaltigkeit erwartet. Vorher können Sie mit Ihren Mitschüler*innen ein Brainstorming machen und Ideen sammeln. Mit welchen Vorschlägen gehen Sie in das Gespräch?</a:t>
            </a:r>
            <a:endParaRPr/>
          </a:p>
          <a:p>
            <a:pPr indent="-180000" lvl="0" marL="180000" rtl="0" algn="l">
              <a:lnSpc>
                <a:spcPct val="100000"/>
              </a:lnSpc>
              <a:spcBef>
                <a:spcPts val="0"/>
              </a:spcBef>
              <a:spcAft>
                <a:spcPts val="0"/>
              </a:spcAft>
              <a:buSzPts val="1400"/>
              <a:buNone/>
            </a:pPr>
            <a:r>
              <a:t/>
            </a:r>
            <a:endParaRPr b="1" sz="500">
              <a:solidFill>
                <a:schemeClr val="dk1"/>
              </a:solidFill>
              <a:latin typeface="Calibri"/>
              <a:ea typeface="Calibri"/>
              <a:cs typeface="Calibri"/>
              <a:sym typeface="Calibri"/>
            </a:endParaRPr>
          </a:p>
          <a:p>
            <a:pPr indent="-180000" lvl="0" marL="180000" rtl="0" algn="l">
              <a:lnSpc>
                <a:spcPct val="100000"/>
              </a:lnSpc>
              <a:spcBef>
                <a:spcPts val="0"/>
              </a:spcBef>
              <a:spcAft>
                <a:spcPts val="0"/>
              </a:spcAft>
              <a:buSzPts val="1400"/>
              <a:buNone/>
            </a:pPr>
            <a:r>
              <a:rPr b="1" lang="de-DE" sz="1000">
                <a:solidFill>
                  <a:schemeClr val="dk1"/>
                </a:solidFill>
                <a:latin typeface="Calibri"/>
                <a:ea typeface="Calibri"/>
                <a:cs typeface="Calibri"/>
                <a:sym typeface="Calibri"/>
              </a:rPr>
              <a:t>Quellen</a:t>
            </a:r>
            <a:endParaRPr sz="1000">
              <a:solidFill>
                <a:schemeClr val="dk1"/>
              </a:solidFill>
              <a:latin typeface="Calibri"/>
              <a:ea typeface="Calibri"/>
              <a:cs typeface="Calibri"/>
              <a:sym typeface="Calibri"/>
            </a:endParaRPr>
          </a:p>
          <a:p>
            <a:pPr indent="-180000" lvl="0" marL="180000" rtl="0" algn="l">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Umweltbundesamt (2022): Energieverbrauch nach Energieträgern und Sektoren. Online:</a:t>
            </a:r>
            <a:r>
              <a:rPr lang="de-DE" sz="900" u="sng">
                <a:solidFill>
                  <a:srgbClr val="0563C1"/>
                </a:solidFill>
                <a:latin typeface="Calibri"/>
                <a:ea typeface="Calibri"/>
                <a:cs typeface="Calibri"/>
                <a:sym typeface="Calibri"/>
                <a:hlinkClick r:id="rId2">
                  <a:extLst>
                    <a:ext uri="{A12FA001-AC4F-418D-AE19-62706E023703}">
                      <ahyp:hlinkClr val="tx"/>
                    </a:ext>
                  </a:extLst>
                </a:hlinkClick>
              </a:rPr>
              <a:t> </a:t>
            </a:r>
            <a:r>
              <a:rPr lang="de-DE" sz="900" u="sng">
                <a:solidFill>
                  <a:schemeClr val="dk1"/>
                </a:solidFill>
                <a:latin typeface="Calibri"/>
                <a:ea typeface="Calibri"/>
                <a:cs typeface="Calibri"/>
                <a:sym typeface="Calibri"/>
                <a:hlinkClick r:id="rId3">
                  <a:extLst>
                    <a:ext uri="{A12FA001-AC4F-418D-AE19-62706E023703}">
                      <ahyp:hlinkClr val="tx"/>
                    </a:ext>
                  </a:extLst>
                </a:hlinkClick>
              </a:rPr>
              <a:t>www.umweltbundesamt.de/daten/energie/energieverbrauch-nach-energietraegern-sektoren#entwicklung-des-endenergieverbrauchs-nach-sektoren-und-energietragern</a:t>
            </a:r>
            <a:r>
              <a:rPr lang="de-DE" sz="900">
                <a:solidFill>
                  <a:schemeClr val="dk1"/>
                </a:solidFill>
                <a:latin typeface="Calibri"/>
                <a:ea typeface="Calibri"/>
                <a:cs typeface="Calibri"/>
                <a:sym typeface="Calibri"/>
              </a:rPr>
              <a:t>, </a:t>
            </a:r>
            <a:endParaRPr sz="900" u="sng">
              <a:solidFill>
                <a:schemeClr val="dk1"/>
              </a:solidFill>
              <a:latin typeface="Calibri"/>
              <a:ea typeface="Calibri"/>
              <a:cs typeface="Calibri"/>
              <a:sym typeface="Calibri"/>
            </a:endParaRPr>
          </a:p>
          <a:p>
            <a:pPr indent="-180000" lvl="0" marL="180000" rtl="0" algn="l">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UBA Umweltbundesamt (2020): Der Weg zur treibhausgasneutralen Verwaltung. Etappen und Hilfestellungen. Online: </a:t>
            </a:r>
            <a:r>
              <a:rPr lang="de-DE" sz="900" u="sng">
                <a:solidFill>
                  <a:schemeClr val="dk1"/>
                </a:solidFill>
                <a:latin typeface="Calibri"/>
                <a:ea typeface="Calibri"/>
                <a:cs typeface="Calibri"/>
                <a:sym typeface="Calibri"/>
                <a:hlinkClick r:id="rId4">
                  <a:extLst>
                    <a:ext uri="{A12FA001-AC4F-418D-AE19-62706E023703}">
                      <ahyp:hlinkClr val="tx"/>
                    </a:ext>
                  </a:extLst>
                </a:hlinkClick>
              </a:rPr>
              <a:t>www.umweltbundesamt.de/sites/default/files/medien/5750/publikationen/2021_fb_weg_zur_treibhausgasneutralen_verwaltung_bf.pdf</a:t>
            </a:r>
            <a:r>
              <a:rPr lang="de-DE" sz="900">
                <a:solidFill>
                  <a:schemeClr val="dk1"/>
                </a:solidFill>
                <a:latin typeface="Calibri"/>
                <a:ea typeface="Calibri"/>
                <a:cs typeface="Calibri"/>
                <a:sym typeface="Calibri"/>
              </a:rPr>
              <a:t> </a:t>
            </a:r>
            <a:endParaRPr/>
          </a:p>
          <a:p>
            <a:pPr indent="-180000" lvl="0" marL="180000" rtl="0" algn="l">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BA Bundesagentur für Arbeit (2022): Geschäftsbericht der Bundesagentur für Arbeit 2021. Online: </a:t>
            </a:r>
            <a:r>
              <a:rPr lang="de-DE" sz="900" u="sng">
                <a:solidFill>
                  <a:schemeClr val="dk1"/>
                </a:solidFill>
                <a:latin typeface="Calibri"/>
                <a:ea typeface="Calibri"/>
                <a:cs typeface="Calibri"/>
                <a:sym typeface="Calibri"/>
                <a:hlinkClick r:id="rId5">
                  <a:extLst>
                    <a:ext uri="{A12FA001-AC4F-418D-AE19-62706E023703}">
                      <ahyp:hlinkClr val="tx"/>
                    </a:ext>
                  </a:extLst>
                </a:hlinkClick>
              </a:rPr>
              <a:t>www.arbeitsagentur.de/datei/geschaeftsbericht-2021_ba147450.pdf</a:t>
            </a:r>
            <a:r>
              <a:rPr lang="de-DE" sz="900">
                <a:solidFill>
                  <a:schemeClr val="dk1"/>
                </a:solidFill>
                <a:latin typeface="Calibri"/>
                <a:ea typeface="Calibri"/>
                <a:cs typeface="Calibri"/>
                <a:sym typeface="Calibri"/>
              </a:rPr>
              <a:t> </a:t>
            </a:r>
            <a:endParaRPr/>
          </a:p>
          <a:p>
            <a:pPr indent="-91100" lvl="0" marL="180000" rtl="0" algn="l">
              <a:lnSpc>
                <a:spcPct val="100000"/>
              </a:lnSpc>
              <a:spcBef>
                <a:spcPts val="0"/>
              </a:spcBef>
              <a:spcAft>
                <a:spcPts val="0"/>
              </a:spcAft>
              <a:buSzPts val="1400"/>
              <a:buFont typeface="Arial"/>
              <a:buNone/>
            </a:pPr>
            <a:r>
              <a:t/>
            </a:r>
            <a:endParaRPr sz="1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000">
              <a:solidFill>
                <a:schemeClr val="dk1"/>
              </a:solidFill>
              <a:latin typeface="Calibri"/>
              <a:ea typeface="Calibri"/>
              <a:cs typeface="Calibri"/>
              <a:sym typeface="Calibri"/>
            </a:endParaRPr>
          </a:p>
        </p:txBody>
      </p:sp>
      <p:sp>
        <p:nvSpPr>
          <p:cNvPr id="207" name="Google Shape;207;p1:notes"/>
          <p:cNvSpPr txBox="1"/>
          <p:nvPr>
            <p:ph idx="12" type="sldNum"/>
          </p:nvPr>
        </p:nvSpPr>
        <p:spPr>
          <a:xfrm>
            <a:off x="3818970" y="9377317"/>
            <a:ext cx="2921583" cy="495346"/>
          </a:xfrm>
          <a:prstGeom prst="rect">
            <a:avLst/>
          </a:prstGeom>
          <a:noFill/>
          <a:ln>
            <a:noFill/>
          </a:ln>
        </p:spPr>
        <p:txBody>
          <a:bodyPr anchorCtr="0" anchor="b" bIns="45400" lIns="90850" spcFirstLastPara="1" rIns="90850" wrap="square" tIns="45400">
            <a:noAutofit/>
          </a:bodyPr>
          <a:lstStyle/>
          <a:p>
            <a:pPr indent="0" lvl="0" marL="0" rtl="0" algn="r">
              <a:lnSpc>
                <a:spcPct val="100000"/>
              </a:lnSpc>
              <a:spcBef>
                <a:spcPts val="0"/>
              </a:spcBef>
              <a:spcAft>
                <a:spcPts val="0"/>
              </a:spcAft>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9:notes"/>
          <p:cNvSpPr/>
          <p:nvPr>
            <p:ph idx="2" type="sldImg"/>
          </p:nvPr>
        </p:nvSpPr>
        <p:spPr>
          <a:xfrm>
            <a:off x="309563" y="211138"/>
            <a:ext cx="6245225" cy="35131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9:notes"/>
          <p:cNvSpPr txBox="1"/>
          <p:nvPr>
            <p:ph idx="1" type="body"/>
          </p:nvPr>
        </p:nvSpPr>
        <p:spPr>
          <a:xfrm>
            <a:off x="170248" y="3724275"/>
            <a:ext cx="6478454" cy="6007554"/>
          </a:xfrm>
          <a:prstGeom prst="rect">
            <a:avLst/>
          </a:prstGeom>
          <a:noFill/>
          <a:ln>
            <a:noFill/>
          </a:ln>
        </p:spPr>
        <p:txBody>
          <a:bodyPr anchorCtr="0" anchor="t" bIns="90850" lIns="90850" spcFirstLastPara="1" rIns="90850" wrap="square" tIns="90850">
            <a:noAutofit/>
          </a:bodyPr>
          <a:lstStyle/>
          <a:p>
            <a:pPr indent="0" lvl="0" marL="0" rtl="0" algn="l">
              <a:lnSpc>
                <a:spcPct val="100000"/>
              </a:lnSpc>
              <a:spcBef>
                <a:spcPts val="0"/>
              </a:spcBef>
              <a:spcAft>
                <a:spcPts val="0"/>
              </a:spcAft>
              <a:buSzPts val="1400"/>
              <a:buNone/>
            </a:pPr>
            <a:r>
              <a:rPr b="1" lang="de-DE" sz="1000">
                <a:solidFill>
                  <a:schemeClr val="dk1"/>
                </a:solidFill>
                <a:latin typeface="Calibri"/>
                <a:ea typeface="Calibri"/>
                <a:cs typeface="Calibri"/>
                <a:sym typeface="Calibri"/>
              </a:rPr>
              <a:t>Beschreibung </a:t>
            </a:r>
            <a:endParaRPr/>
          </a:p>
          <a:p>
            <a:pPr indent="0" lvl="0" marL="0" rtl="0" algn="l">
              <a:lnSpc>
                <a:spcPct val="100000"/>
              </a:lnSpc>
              <a:spcBef>
                <a:spcPts val="0"/>
              </a:spcBef>
              <a:spcAft>
                <a:spcPts val="0"/>
              </a:spcAft>
              <a:buSzPts val="1400"/>
              <a:buNone/>
            </a:pPr>
            <a:r>
              <a:rPr b="0" i="0" lang="de-DE" sz="1000" u="none" strike="noStrike">
                <a:solidFill>
                  <a:schemeClr val="dk1"/>
                </a:solidFill>
                <a:latin typeface="Calibri"/>
                <a:ea typeface="Calibri"/>
                <a:cs typeface="Calibri"/>
                <a:sym typeface="Calibri"/>
              </a:rPr>
              <a:t>Die BA ist dem Ziel verpflichtet, mit ihren Instrumenten der aktiven Arbeitsmarktpolitik für Arbeitsmarktausgleich auf Seiten der Unternehmen und der Beschäftigten zu sorgen. In den nächsten 10 bis 20 Jahren stehen erheblich weniger Arbeitskräfte zur Verfügung, denn viele Menschen werden in den Ruhestand gehen. Auch fehlt es an genügend Nachwuchs. Die BA reagiert auf den demografischen Wandel, indem Arbeitgeber und Arbeitgeberinnen unterstützt werden, Fachkräfte auszubilden oder zu gewinnen – im Inland und im Ausland. (BA  o.J.g ).  </a:t>
            </a:r>
            <a:endParaRPr/>
          </a:p>
          <a:p>
            <a:pPr indent="0" lvl="0" marL="0" rtl="0" algn="l">
              <a:lnSpc>
                <a:spcPct val="100000"/>
              </a:lnSpc>
              <a:spcBef>
                <a:spcPts val="0"/>
              </a:spcBef>
              <a:spcAft>
                <a:spcPts val="0"/>
              </a:spcAft>
              <a:buSzPts val="1400"/>
              <a:buNone/>
            </a:pPr>
            <a:r>
              <a:t/>
            </a:r>
            <a:endParaRPr b="0" i="0" sz="10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000" u="none" strike="noStrike">
                <a:solidFill>
                  <a:schemeClr val="dk1"/>
                </a:solidFill>
                <a:latin typeface="Calibri"/>
                <a:ea typeface="Calibri"/>
                <a:cs typeface="Calibri"/>
                <a:sym typeface="Calibri"/>
              </a:rPr>
              <a:t>Es gibt Maßnahmen zur zielgerichteten Anwerbung bestimmter Berufsgruppen: Der Fachkräftemangel in der Kranken- und Altenpflege ist in Deutschland flächendeckend sichtbar. Bereits heute gibt es mehr offene Stellen als arbeitslose Fachkräfte. Es wird damit gerechnet, dass bis 2025 rund 150.000 zusätzliche Pflegekräfte benötigt werden (BA o.J.h). Im Rahmen des von der Bundesagentur für Arbeit und der Deutschen Gesellschaft für Internationale Zusammenarbeit (GIZ) seit 2013 durchgeführten Projekts "Triple Win" sollen Migranten und Migrantinnen aus u.a. Serbien, Bosnien-Herzegowina, den Philippinen und Tunesien und seit 2019 aus Vietnam an deutsche Arbeitgeber vermittelt werden und den Ausbildungsabschluss oder die Anerkennung als Gesundheits- und Krankenpflegekraft erlangen.  Bisher wurden so 4.700 Pflegekräfte aus den Partnerländern nach Deutschland vermittelt (BA o.J.h). Es deutet einiges darauf hin, dass allein ein liberales Arbeitsmigrationsrecht für Deutschland nicht reicht, um gewünschte Einwanderung im großen Stil möglich zu machen. Neben strukturellen Hürden (deutsche Sprache) wird dies auch auf mangelnde Werbung zurückgeführt (es gibt eine Willkommensplattform </a:t>
            </a:r>
            <a:r>
              <a:rPr b="0" i="0" lang="de-DE" sz="1000" u="sng" strike="noStrike">
                <a:solidFill>
                  <a:schemeClr val="dk1"/>
                </a:solidFill>
                <a:latin typeface="Calibri"/>
                <a:ea typeface="Calibri"/>
                <a:cs typeface="Calibri"/>
                <a:sym typeface="Calibri"/>
                <a:hlinkClick r:id="rId2">
                  <a:extLst>
                    <a:ext uri="{A12FA001-AC4F-418D-AE19-62706E023703}">
                      <ahyp:hlinkClr val="tx"/>
                    </a:ext>
                  </a:extLst>
                </a:hlinkClick>
              </a:rPr>
              <a:t>https://www.make-it-in-germany.com/de/</a:t>
            </a:r>
            <a:r>
              <a:rPr b="0" i="0" lang="de-DE" sz="1000" u="none" strike="noStrike">
                <a:solidFill>
                  <a:schemeClr val="dk1"/>
                </a:solidFill>
                <a:latin typeface="Calibri"/>
                <a:ea typeface="Calibri"/>
                <a:cs typeface="Calibri"/>
                <a:sym typeface="Calibri"/>
              </a:rPr>
              <a:t>). Von “einem Selbstverständnis als Einwanderungsland mit entsprechender Willkommens- und Anerkennungskultur für Einwanderer ist Deutschland aber noch deutlich entfernt” (bpb 2018).</a:t>
            </a:r>
            <a:endParaRPr/>
          </a:p>
          <a:p>
            <a:pPr indent="0" lvl="0" marL="0" rtl="0" algn="l">
              <a:lnSpc>
                <a:spcPct val="100000"/>
              </a:lnSpc>
              <a:spcBef>
                <a:spcPts val="0"/>
              </a:spcBef>
              <a:spcAft>
                <a:spcPts val="0"/>
              </a:spcAft>
              <a:buSzPts val="1400"/>
              <a:buNone/>
            </a:pPr>
            <a:r>
              <a:t/>
            </a:r>
            <a:endParaRPr b="0" sz="5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050"/>
              <a:buNone/>
            </a:pPr>
            <a:r>
              <a:rPr b="1" lang="de-DE" sz="1000">
                <a:solidFill>
                  <a:schemeClr val="dk1"/>
                </a:solidFill>
                <a:latin typeface="Calibri"/>
                <a:ea typeface="Calibri"/>
                <a:cs typeface="Calibri"/>
                <a:sym typeface="Calibri"/>
              </a:rPr>
              <a:t>Aufgabe</a:t>
            </a:r>
            <a:endParaRPr/>
          </a:p>
          <a:p>
            <a:pPr indent="0" lvl="0" marL="0" rtl="0" algn="l">
              <a:lnSpc>
                <a:spcPct val="100000"/>
              </a:lnSpc>
              <a:spcBef>
                <a:spcPts val="0"/>
              </a:spcBef>
              <a:spcAft>
                <a:spcPts val="0"/>
              </a:spcAft>
              <a:buSzPts val="1050"/>
              <a:buNone/>
            </a:pPr>
            <a:r>
              <a:rPr lang="de-DE" sz="1000">
                <a:solidFill>
                  <a:schemeClr val="dk1"/>
                </a:solidFill>
                <a:latin typeface="Calibri"/>
                <a:ea typeface="Calibri"/>
                <a:cs typeface="Calibri"/>
                <a:sym typeface="Calibri"/>
              </a:rPr>
              <a:t>Schauen Sie sich das Beispiel Triple Win der BA an (Film und die Materialien auf der angeführten Website)! Stellen Sie die Vor- und Nachteile für Deutschland dar. Diskutieren Sie andere Ideen, dem Fachkräftemangel zu begegnen.</a:t>
            </a:r>
            <a:endParaRPr/>
          </a:p>
          <a:p>
            <a:pPr indent="0" lvl="0" marL="0" rtl="0" algn="l">
              <a:lnSpc>
                <a:spcPct val="100000"/>
              </a:lnSpc>
              <a:spcBef>
                <a:spcPts val="0"/>
              </a:spcBef>
              <a:spcAft>
                <a:spcPts val="0"/>
              </a:spcAft>
              <a:buClr>
                <a:schemeClr val="dk1"/>
              </a:buClr>
              <a:buSzPts val="1050"/>
              <a:buNone/>
            </a:pPr>
            <a:r>
              <a:t/>
            </a:r>
            <a:endParaRPr b="1" sz="5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050"/>
              <a:buNone/>
            </a:pPr>
            <a:r>
              <a:rPr b="1" lang="de-DE" sz="1000">
                <a:solidFill>
                  <a:schemeClr val="dk1"/>
                </a:solidFill>
                <a:latin typeface="Calibri"/>
                <a:ea typeface="Calibri"/>
                <a:cs typeface="Calibri"/>
                <a:sym typeface="Calibri"/>
              </a:rPr>
              <a:t>Quellen</a:t>
            </a:r>
            <a:endParaRPr b="0" sz="1000">
              <a:solidFill>
                <a:schemeClr val="dk1"/>
              </a:solidFill>
              <a:latin typeface="Calibri"/>
              <a:ea typeface="Calibri"/>
              <a:cs typeface="Calibri"/>
              <a:sym typeface="Calibri"/>
            </a:endParaRPr>
          </a:p>
          <a:p>
            <a:pPr indent="-172476" lvl="0" marL="172476" rtl="0" algn="l">
              <a:lnSpc>
                <a:spcPct val="100000"/>
              </a:lnSpc>
              <a:spcBef>
                <a:spcPts val="0"/>
              </a:spcBef>
              <a:spcAft>
                <a:spcPts val="0"/>
              </a:spcAft>
              <a:buClr>
                <a:schemeClr val="dk1"/>
              </a:buClr>
              <a:buSzPts val="1050"/>
              <a:buFont typeface="Arial"/>
              <a:buChar char="•"/>
            </a:pPr>
            <a:r>
              <a:rPr b="0" i="0" lang="de-DE" sz="1000" u="none" strike="noStrike">
                <a:solidFill>
                  <a:schemeClr val="dk1"/>
                </a:solidFill>
                <a:latin typeface="Calibri"/>
                <a:ea typeface="Calibri"/>
                <a:cs typeface="Calibri"/>
                <a:sym typeface="Calibri"/>
              </a:rPr>
              <a:t>BA Bundesagentur für Arbeit (o.J.g): Online: </a:t>
            </a:r>
            <a:r>
              <a:rPr b="0" i="0" lang="de-DE" sz="1000" u="sng" strike="noStrike">
                <a:solidFill>
                  <a:schemeClr val="dk1"/>
                </a:solidFill>
                <a:latin typeface="Calibri"/>
                <a:ea typeface="Calibri"/>
                <a:cs typeface="Calibri"/>
                <a:sym typeface="Calibri"/>
                <a:hlinkClick r:id="rId3">
                  <a:extLst>
                    <a:ext uri="{A12FA001-AC4F-418D-AE19-62706E023703}">
                      <ahyp:hlinkClr val="tx"/>
                    </a:ext>
                  </a:extLst>
                </a:hlinkClick>
              </a:rPr>
              <a:t>www.arbeitsagentur.de/ueber-uns/wir-bringen-sie-weiter</a:t>
            </a:r>
            <a:r>
              <a:rPr b="0" i="0" lang="de-DE" sz="1000" u="none" strike="noStrike">
                <a:solidFill>
                  <a:schemeClr val="dk1"/>
                </a:solidFill>
                <a:latin typeface="Calibri"/>
                <a:ea typeface="Calibri"/>
                <a:cs typeface="Calibri"/>
                <a:sym typeface="Calibri"/>
              </a:rPr>
              <a:t> </a:t>
            </a:r>
            <a:endParaRPr/>
          </a:p>
          <a:p>
            <a:pPr indent="-172476" lvl="0" marL="172476" rtl="0" algn="l">
              <a:lnSpc>
                <a:spcPct val="100000"/>
              </a:lnSpc>
              <a:spcBef>
                <a:spcPts val="0"/>
              </a:spcBef>
              <a:spcAft>
                <a:spcPts val="0"/>
              </a:spcAft>
              <a:buClr>
                <a:schemeClr val="dk1"/>
              </a:buClr>
              <a:buSzPts val="1050"/>
              <a:buFont typeface="Arial"/>
              <a:buChar char="•"/>
            </a:pPr>
            <a:r>
              <a:rPr b="0" i="0" lang="de-DE" sz="1000" u="none" strike="noStrike">
                <a:solidFill>
                  <a:srgbClr val="000000"/>
                </a:solidFill>
                <a:latin typeface="Calibri"/>
                <a:ea typeface="Calibri"/>
                <a:cs typeface="Calibri"/>
                <a:sym typeface="Calibri"/>
              </a:rPr>
              <a:t>BA Bundesagentur für Arbeit (o.J.h): Programm Triple Win. </a:t>
            </a:r>
            <a:r>
              <a:rPr b="0" i="0" lang="de-DE" sz="1000" u="none" strike="noStrike">
                <a:solidFill>
                  <a:schemeClr val="dk1"/>
                </a:solidFill>
                <a:latin typeface="Calibri"/>
                <a:ea typeface="Calibri"/>
                <a:cs typeface="Calibri"/>
                <a:sym typeface="Calibri"/>
              </a:rPr>
              <a:t>Online: </a:t>
            </a:r>
            <a:r>
              <a:rPr b="0" i="0" lang="de-DE" sz="1000" u="sng" strike="noStrike">
                <a:solidFill>
                  <a:schemeClr val="dk1"/>
                </a:solidFill>
                <a:latin typeface="Calibri"/>
                <a:ea typeface="Calibri"/>
                <a:cs typeface="Calibri"/>
                <a:sym typeface="Calibri"/>
                <a:hlinkClick r:id="rId4">
                  <a:extLst>
                    <a:ext uri="{A12FA001-AC4F-418D-AE19-62706E023703}">
                      <ahyp:hlinkClr val="tx"/>
                    </a:ext>
                  </a:extLst>
                </a:hlinkClick>
              </a:rPr>
              <a:t>www.arbeitsagentur.de/vor-ort/zav/triple-win/triple-win-pflegekraefte</a:t>
            </a:r>
            <a:r>
              <a:rPr b="0" i="0" lang="de-DE" sz="1000" u="none" strike="noStrike">
                <a:solidFill>
                  <a:schemeClr val="dk1"/>
                </a:solidFill>
                <a:latin typeface="Calibri"/>
                <a:ea typeface="Calibri"/>
                <a:cs typeface="Calibri"/>
                <a:sym typeface="Calibri"/>
              </a:rPr>
              <a:t> </a:t>
            </a:r>
            <a:endParaRPr/>
          </a:p>
          <a:p>
            <a:pPr indent="-172476" lvl="0" marL="172476" rtl="0" algn="l">
              <a:lnSpc>
                <a:spcPct val="100000"/>
              </a:lnSpc>
              <a:spcBef>
                <a:spcPts val="0"/>
              </a:spcBef>
              <a:spcAft>
                <a:spcPts val="0"/>
              </a:spcAft>
              <a:buClr>
                <a:schemeClr val="dk1"/>
              </a:buClr>
              <a:buSzPts val="1050"/>
              <a:buFont typeface="Arial"/>
              <a:buChar char="•"/>
            </a:pPr>
            <a:r>
              <a:rPr b="0" lang="de-DE" sz="1000">
                <a:solidFill>
                  <a:schemeClr val="dk1"/>
                </a:solidFill>
                <a:latin typeface="Calibri"/>
                <a:ea typeface="Calibri"/>
                <a:cs typeface="Calibri"/>
                <a:sym typeface="Calibri"/>
              </a:rPr>
              <a:t>Eine kritische Sichtweise</a:t>
            </a:r>
            <a:r>
              <a:rPr b="0" i="0" lang="de-DE" sz="1000">
                <a:solidFill>
                  <a:schemeClr val="dk1"/>
                </a:solidFill>
                <a:latin typeface="Calibri"/>
                <a:ea typeface="Calibri"/>
                <a:cs typeface="Calibri"/>
                <a:sym typeface="Calibri"/>
              </a:rPr>
              <a:t>: </a:t>
            </a:r>
            <a:r>
              <a:rPr b="0" i="0" lang="de-DE" sz="1000" u="sng" strike="noStrike">
                <a:solidFill>
                  <a:schemeClr val="dk1"/>
                </a:solidFill>
                <a:latin typeface="Calibri"/>
                <a:ea typeface="Calibri"/>
                <a:cs typeface="Calibri"/>
                <a:sym typeface="Calibri"/>
                <a:hlinkClick r:id="rId5">
                  <a:extLst>
                    <a:ext uri="{A12FA001-AC4F-418D-AE19-62706E023703}">
                      <ahyp:hlinkClr val="tx"/>
                    </a:ext>
                  </a:extLst>
                </a:hlinkClick>
              </a:rPr>
              <a:t>https://correctiv.org/top-stories/2020/11/25/wie-dubiose-vermittler-auslaendische-pflegekraefte-zur-ware-machen</a:t>
            </a:r>
            <a:r>
              <a:rPr b="0" i="1" lang="de-DE" sz="1000" u="sng" strike="noStrike">
                <a:solidFill>
                  <a:schemeClr val="dk1"/>
                </a:solidFill>
                <a:latin typeface="Calibri"/>
                <a:ea typeface="Calibri"/>
                <a:cs typeface="Calibri"/>
                <a:sym typeface="Calibri"/>
                <a:hlinkClick r:id="rId6">
                  <a:extLst>
                    <a:ext uri="{A12FA001-AC4F-418D-AE19-62706E023703}">
                      <ahyp:hlinkClr val="tx"/>
                    </a:ext>
                  </a:extLst>
                </a:hlinkClick>
              </a:rPr>
              <a:t>/</a:t>
            </a:r>
            <a:r>
              <a:rPr b="0" i="1" lang="de-DE" sz="1000" u="none" strike="noStrike">
                <a:solidFill>
                  <a:schemeClr val="dk1"/>
                </a:solidFill>
                <a:latin typeface="Calibri"/>
                <a:ea typeface="Calibri"/>
                <a:cs typeface="Calibri"/>
                <a:sym typeface="Calibri"/>
              </a:rPr>
              <a:t>  </a:t>
            </a:r>
            <a:endParaRPr b="0" i="0" sz="1000" u="none" strike="noStrike">
              <a:solidFill>
                <a:schemeClr val="dk1"/>
              </a:solidFill>
              <a:latin typeface="Calibri"/>
              <a:ea typeface="Calibri"/>
              <a:cs typeface="Calibri"/>
              <a:sym typeface="Calibri"/>
            </a:endParaRPr>
          </a:p>
          <a:p>
            <a:pPr indent="-172476" lvl="0" marL="172476" rtl="0" algn="l">
              <a:lnSpc>
                <a:spcPct val="100000"/>
              </a:lnSpc>
              <a:spcBef>
                <a:spcPts val="0"/>
              </a:spcBef>
              <a:spcAft>
                <a:spcPts val="0"/>
              </a:spcAft>
              <a:buClr>
                <a:schemeClr val="dk1"/>
              </a:buClr>
              <a:buSzPts val="1050"/>
              <a:buFont typeface="Arial"/>
              <a:buChar char="•"/>
            </a:pPr>
            <a:r>
              <a:rPr b="0" i="0" lang="de-DE" sz="1000" u="none" strike="noStrike">
                <a:solidFill>
                  <a:schemeClr val="dk1"/>
                </a:solidFill>
                <a:latin typeface="Calibri"/>
                <a:ea typeface="Calibri"/>
                <a:cs typeface="Calibri"/>
                <a:sym typeface="Calibri"/>
              </a:rPr>
              <a:t>bpb Bundeszentrale für politische Bildung (2018): Der liberale Wandel der deutschen Arbeitsmigrationspolitik seit 2000. Online: </a:t>
            </a:r>
            <a:r>
              <a:rPr b="0" i="0" lang="de-DE" sz="1000" u="sng" strike="noStrike">
                <a:solidFill>
                  <a:schemeClr val="dk1"/>
                </a:solidFill>
                <a:latin typeface="Calibri"/>
                <a:ea typeface="Calibri"/>
                <a:cs typeface="Calibri"/>
                <a:sym typeface="Calibri"/>
                <a:hlinkClick r:id="rId7">
                  <a:extLst>
                    <a:ext uri="{A12FA001-AC4F-418D-AE19-62706E023703}">
                      <ahyp:hlinkClr val="tx"/>
                    </a:ext>
                  </a:extLst>
                </a:hlinkClick>
              </a:rPr>
              <a:t>www.bpb.de/themen/migration-integration/dossier-migration/252285/der-liberale-wandel-der-deutschen-arbeitsmigrationspolitik-seit-2000/</a:t>
            </a:r>
            <a:endParaRPr b="0" i="0" sz="1000" u="none" strike="noStrike">
              <a:solidFill>
                <a:schemeClr val="dk1"/>
              </a:solidFill>
              <a:latin typeface="Calibri"/>
              <a:ea typeface="Calibri"/>
              <a:cs typeface="Calibri"/>
              <a:sym typeface="Calibri"/>
            </a:endParaRPr>
          </a:p>
          <a:p>
            <a:pPr indent="-172476" lvl="0" marL="172476" rtl="0" algn="l">
              <a:lnSpc>
                <a:spcPct val="100000"/>
              </a:lnSpc>
              <a:spcBef>
                <a:spcPts val="0"/>
              </a:spcBef>
              <a:spcAft>
                <a:spcPts val="0"/>
              </a:spcAft>
              <a:buClr>
                <a:schemeClr val="dk1"/>
              </a:buClr>
              <a:buSzPts val="1050"/>
              <a:buFont typeface="Arial"/>
              <a:buChar char="•"/>
            </a:pPr>
            <a:r>
              <a:rPr b="0" i="0" lang="de-DE" sz="1000" u="none" strike="noStrike">
                <a:solidFill>
                  <a:schemeClr val="dk1"/>
                </a:solidFill>
                <a:latin typeface="Calibri"/>
                <a:ea typeface="Calibri"/>
                <a:cs typeface="Calibri"/>
                <a:sym typeface="Calibri"/>
              </a:rPr>
              <a:t>bpb Bundeszentrale für politische Bildung (2018): Der liberale Wandel der deutschen Arbeitsmigrationspolitik seit 2000. Online: </a:t>
            </a:r>
            <a:r>
              <a:rPr b="0" i="0" lang="de-DE" sz="1000" u="sng" strike="noStrike">
                <a:solidFill>
                  <a:schemeClr val="dk1"/>
                </a:solidFill>
                <a:latin typeface="Calibri"/>
                <a:ea typeface="Calibri"/>
                <a:cs typeface="Calibri"/>
                <a:sym typeface="Calibri"/>
                <a:hlinkClick r:id="rId8">
                  <a:extLst>
                    <a:ext uri="{A12FA001-AC4F-418D-AE19-62706E023703}">
                      <ahyp:hlinkClr val="tx"/>
                    </a:ext>
                  </a:extLst>
                </a:hlinkClick>
              </a:rPr>
              <a:t>www.bpb.de/themen/migration-integration/dossier-migration/252285/der-liberale-wandel-der-deutschen-arbeitsmigrationspolitik-seit-2000/</a:t>
            </a:r>
            <a:r>
              <a:rPr b="0" i="0" lang="de-DE" sz="1000" u="none" strike="noStrike">
                <a:solidFill>
                  <a:schemeClr val="dk1"/>
                </a:solidFill>
                <a:latin typeface="Calibri"/>
                <a:ea typeface="Calibri"/>
                <a:cs typeface="Calibri"/>
                <a:sym typeface="Calibri"/>
              </a:rPr>
              <a:t> </a:t>
            </a:r>
            <a:endParaRPr/>
          </a:p>
          <a:p>
            <a:pPr indent="-172476" lvl="0" marL="172476" rtl="0" algn="l">
              <a:lnSpc>
                <a:spcPct val="100000"/>
              </a:lnSpc>
              <a:spcBef>
                <a:spcPts val="0"/>
              </a:spcBef>
              <a:spcAft>
                <a:spcPts val="0"/>
              </a:spcAft>
              <a:buClr>
                <a:schemeClr val="dk1"/>
              </a:buClr>
              <a:buSzPts val="1050"/>
              <a:buFont typeface="Arial"/>
              <a:buChar char="•"/>
            </a:pPr>
            <a:r>
              <a:rPr b="0" i="0" lang="de-DE" sz="1000" u="none" strike="noStrike">
                <a:solidFill>
                  <a:schemeClr val="dk1"/>
                </a:solidFill>
                <a:latin typeface="Calibri"/>
                <a:ea typeface="Calibri"/>
                <a:cs typeface="Calibri"/>
                <a:sym typeface="Calibri"/>
              </a:rPr>
              <a:t>Wirtschaft und Schule (o.J.): Brain Drain. Online: </a:t>
            </a:r>
            <a:r>
              <a:rPr b="0" i="0" lang="de-DE" sz="1000" u="sng" strike="noStrike">
                <a:solidFill>
                  <a:schemeClr val="dk1"/>
                </a:solidFill>
                <a:latin typeface="Calibri"/>
                <a:ea typeface="Calibri"/>
                <a:cs typeface="Calibri"/>
                <a:sym typeface="Calibri"/>
                <a:hlinkClick r:id="rId9">
                  <a:extLst>
                    <a:ext uri="{A12FA001-AC4F-418D-AE19-62706E023703}">
                      <ahyp:hlinkClr val="tx"/>
                    </a:ext>
                  </a:extLst>
                </a:hlinkClick>
              </a:rPr>
              <a:t>www.wirtschaftundschule.de/wirtschaftslexikon/b/brain-drain/</a:t>
            </a:r>
            <a:r>
              <a:rPr b="0" i="0" lang="de-DE" sz="1000" u="none" strike="noStrike">
                <a:solidFill>
                  <a:schemeClr val="dk1"/>
                </a:solidFill>
                <a:latin typeface="Calibri"/>
                <a:ea typeface="Calibri"/>
                <a:cs typeface="Calibri"/>
                <a:sym typeface="Calibri"/>
              </a:rPr>
              <a:t> </a:t>
            </a:r>
            <a:endParaRPr/>
          </a:p>
        </p:txBody>
      </p:sp>
      <p:sp>
        <p:nvSpPr>
          <p:cNvPr id="219" name="Google Shape;219;p19:notes"/>
          <p:cNvSpPr txBox="1"/>
          <p:nvPr>
            <p:ph idx="12" type="sldNum"/>
          </p:nvPr>
        </p:nvSpPr>
        <p:spPr>
          <a:xfrm>
            <a:off x="3713773" y="10002476"/>
            <a:ext cx="2841102" cy="528368"/>
          </a:xfrm>
          <a:prstGeom prst="rect">
            <a:avLst/>
          </a:prstGeom>
          <a:noFill/>
          <a:ln>
            <a:noFill/>
          </a:ln>
        </p:spPr>
        <p:txBody>
          <a:bodyPr anchorCtr="0" anchor="b" bIns="45400" lIns="90850" spcFirstLastPara="1" rIns="90850" wrap="square" tIns="45400">
            <a:noAutofit/>
          </a:bodyPr>
          <a:lstStyle/>
          <a:p>
            <a:pPr indent="0" lvl="0" marL="0" rtl="0" algn="r">
              <a:lnSpc>
                <a:spcPct val="100000"/>
              </a:lnSpc>
              <a:spcBef>
                <a:spcPts val="0"/>
              </a:spcBef>
              <a:spcAft>
                <a:spcPts val="0"/>
              </a:spcAft>
              <a:buNone/>
            </a:pPr>
            <a:fld id="{00000000-1234-1234-1234-123412341234}" type="slidenum">
              <a:rPr lang="de-DE"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220" name="Google Shape;220;p19:notes"/>
          <p:cNvSpPr txBox="1"/>
          <p:nvPr/>
        </p:nvSpPr>
        <p:spPr>
          <a:xfrm>
            <a:off x="3818970" y="9377317"/>
            <a:ext cx="2921583" cy="495346"/>
          </a:xfrm>
          <a:prstGeom prst="rect">
            <a:avLst/>
          </a:prstGeom>
          <a:noFill/>
          <a:ln>
            <a:noFill/>
          </a:ln>
        </p:spPr>
        <p:txBody>
          <a:bodyPr anchorCtr="0" anchor="b" bIns="45400" lIns="90850" spcFirstLastPara="1" rIns="90850" wrap="square" tIns="45400">
            <a:noAutofit/>
          </a:bodyPr>
          <a:lstStyle/>
          <a:p>
            <a:pPr indent="0" lvl="0" marL="0" marR="0" rtl="0" algn="r">
              <a:lnSpc>
                <a:spcPct val="100000"/>
              </a:lnSpc>
              <a:spcBef>
                <a:spcPts val="0"/>
              </a:spcBef>
              <a:spcAft>
                <a:spcPts val="0"/>
              </a:spcAft>
              <a:buNone/>
            </a:pPr>
            <a:fld id="{00000000-1234-1234-1234-123412341234}" type="slidenum">
              <a:rPr b="0" i="0" lang="de-DE"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6:notes"/>
          <p:cNvSpPr/>
          <p:nvPr>
            <p:ph idx="2" type="sldImg"/>
          </p:nvPr>
        </p:nvSpPr>
        <p:spPr>
          <a:xfrm>
            <a:off x="170248" y="283156"/>
            <a:ext cx="6318250" cy="35544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6:notes"/>
          <p:cNvSpPr txBox="1"/>
          <p:nvPr>
            <p:ph idx="1" type="body"/>
          </p:nvPr>
        </p:nvSpPr>
        <p:spPr>
          <a:xfrm>
            <a:off x="170248" y="3967381"/>
            <a:ext cx="6384627" cy="5655463"/>
          </a:xfrm>
          <a:prstGeom prst="rect">
            <a:avLst/>
          </a:prstGeom>
          <a:noFill/>
          <a:ln>
            <a:noFill/>
          </a:ln>
        </p:spPr>
        <p:txBody>
          <a:bodyPr anchorCtr="0" anchor="t" bIns="90850" lIns="90850" spcFirstLastPara="1" rIns="90850" wrap="square" tIns="90850">
            <a:noAutofit/>
          </a:bodyPr>
          <a:lstStyle/>
          <a:p>
            <a:pPr indent="0" lvl="0" marL="0" rtl="0" algn="l">
              <a:lnSpc>
                <a:spcPct val="100000"/>
              </a:lnSpc>
              <a:spcBef>
                <a:spcPts val="0"/>
              </a:spcBef>
              <a:spcAft>
                <a:spcPts val="0"/>
              </a:spcAft>
              <a:buSzPts val="1400"/>
              <a:buNone/>
            </a:pPr>
            <a:r>
              <a:rPr b="1" lang="de-DE" sz="1000">
                <a:solidFill>
                  <a:schemeClr val="dk1"/>
                </a:solidFill>
                <a:latin typeface="Calibri"/>
                <a:ea typeface="Calibri"/>
                <a:cs typeface="Calibri"/>
                <a:sym typeface="Calibri"/>
              </a:rPr>
              <a:t>Beschreibung</a:t>
            </a:r>
            <a:endParaRPr/>
          </a:p>
          <a:p>
            <a:pPr indent="0" lvl="0" marL="0" rtl="0" algn="l">
              <a:lnSpc>
                <a:spcPct val="100000"/>
              </a:lnSpc>
              <a:spcBef>
                <a:spcPts val="0"/>
              </a:spcBef>
              <a:spcAft>
                <a:spcPts val="0"/>
              </a:spcAft>
              <a:buSzPts val="1400"/>
              <a:buNone/>
            </a:pPr>
            <a:r>
              <a:rPr lang="de-DE" sz="1000">
                <a:solidFill>
                  <a:schemeClr val="dk1"/>
                </a:solidFill>
                <a:latin typeface="Calibri"/>
                <a:ea typeface="Calibri"/>
                <a:cs typeface="Calibri"/>
                <a:sym typeface="Calibri"/>
              </a:rPr>
              <a:t>Die beiden englischen Begriffe “Brain Drain” und “Brain Gain” beschreiben Wanderungsbewegungen, die Spitzenkräfte von einem Ort, einer Region oder einem Land zum anderen machen. “Brain Gain” ist der positive Fall, “Brain Drain” der negative. Brain-Drain ist unter globalen Gesichtspunkten ein Problem, weil die Fachkräfte in ihren Herkunftsländern fehlen. Menschen aus dem Ausland kommen nicht nur, weil sie von Deutschland angeworben werden, sondern auch aufgrund von politischer Verfolgung, Vertreibung und wirtschaftlichen Gründen. Auch hier schaffen es meistens die besser Gebildeten nach Deutschland, so dass Brain Drain ebenfalls stattfindet. </a:t>
            </a:r>
            <a:endParaRPr/>
          </a:p>
          <a:p>
            <a:pPr indent="0" lvl="0" marL="0" rtl="0" algn="l">
              <a:lnSpc>
                <a:spcPct val="100000"/>
              </a:lnSpc>
              <a:spcBef>
                <a:spcPts val="0"/>
              </a:spcBef>
              <a:spcAft>
                <a:spcPts val="0"/>
              </a:spcAft>
              <a:buSzPts val="1400"/>
              <a:buNone/>
            </a:pPr>
            <a:r>
              <a:rPr lang="de-DE" sz="1000">
                <a:solidFill>
                  <a:schemeClr val="dk1"/>
                </a:solidFill>
                <a:latin typeface="Calibri"/>
                <a:ea typeface="Calibri"/>
                <a:cs typeface="Calibri"/>
                <a:sym typeface="Calibri"/>
              </a:rPr>
              <a:t>Der Klimawandel spielt eine große Rolle dabei, dass Menschen keine Zukunftsperspektiven oder sich in einer lebensbedrohlichen Lage sehen. “Ob steigende Meeresspiegel, zunehmende Wetterextreme oder die Veränderung von Ökosystemen: Schon heute beobachten wir gravierende Auswirkungen auf die Lebensgrundlage vieler Menschen. Der Klimawandel steht in direktem Zusammenhang mit Armut und Hunger, fördert jedoch indirekt auch neue und bereits bestehende Konflikte” (Welthungerhilfe o.J.a) . Laut dem aktuellem Bericht des UNHCR sind 2022 erstmals über 100 Millionen Menschen auf der Flucht (14 Millionen innerhalb und aus der Ukraine heraus), die Hälfte, ca. 53 Millionen, sind Binnenvertriebene (UNHCR 2022). Die Wanderungsbewegungen werden voraussichtlich zunehmen. Die meisten Hilfsorganisationen sehen mehr legale Einreisemöglichkeiten für Schutzsuchende nach Europa als wichtigen humanitären Schritt an. „Darüber hinaus liegen die Ursachen nicht nur in den Herkunftsländern, sondern gehen auch auf die migrationspolitischen Versäumnisse der EU-Länder zurück. Deshalb benötigen wir in Deutschland und, so schwer es auch ist, besser noch in der gesamten Europäischen Union eine Verständigung auf ein migrationspolitisches Konzept, das Ziele formuliert und nicht nur kurzfristige Instrumente” (Welthungerhilfe o.J.b).  Deutschland könnte hier noch stärker ansetzen, auch um den Fachkräftemangel zu vermindern. Eine gezielte Erlaubnis zur Einwanderung kombiniert mit einer groß angelegten (Aus)-Bildungsstrategie - hier wäre neben der Politik die BA als ausführende Behörde stark gefragt. Fachangestellte für Arbeitsmarktdienstleistungen sollten die Zusammenhänge von Flucht- und Migrationsursachen gut kennen und vorurteilsfrei daran mitwirken, Menschen, die - aus welchen Gründen auch immer - zu uns ins Land kommen, nachhaltig zu qualifizieren. </a:t>
            </a:r>
            <a:endParaRPr sz="5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050"/>
              <a:buNone/>
            </a:pPr>
            <a:r>
              <a:rPr b="1" lang="de-DE" sz="1000">
                <a:solidFill>
                  <a:schemeClr val="dk1"/>
                </a:solidFill>
                <a:latin typeface="Calibri"/>
                <a:ea typeface="Calibri"/>
                <a:cs typeface="Calibri"/>
                <a:sym typeface="Calibri"/>
              </a:rPr>
              <a:t>Aufgabe</a:t>
            </a:r>
            <a:endParaRPr/>
          </a:p>
          <a:p>
            <a:pPr indent="0" lvl="0" marL="0" rtl="0" algn="l">
              <a:lnSpc>
                <a:spcPct val="100000"/>
              </a:lnSpc>
              <a:spcBef>
                <a:spcPts val="0"/>
              </a:spcBef>
              <a:spcAft>
                <a:spcPts val="0"/>
              </a:spcAft>
              <a:buClr>
                <a:schemeClr val="dk1"/>
              </a:buClr>
              <a:buSzPts val="1050"/>
              <a:buNone/>
            </a:pPr>
            <a:r>
              <a:rPr lang="de-DE" sz="1000">
                <a:solidFill>
                  <a:schemeClr val="dk1"/>
                </a:solidFill>
                <a:latin typeface="Calibri"/>
                <a:ea typeface="Calibri"/>
                <a:cs typeface="Calibri"/>
                <a:sym typeface="Calibri"/>
              </a:rPr>
              <a:t>Was für Vor- und Nachteile könnte Migration nach Deutschland </a:t>
            </a:r>
            <a:r>
              <a:rPr i="1" lang="de-DE" sz="1000">
                <a:solidFill>
                  <a:schemeClr val="dk1"/>
                </a:solidFill>
                <a:latin typeface="Calibri"/>
                <a:ea typeface="Calibri"/>
                <a:cs typeface="Calibri"/>
                <a:sym typeface="Calibri"/>
              </a:rPr>
              <a:t>global</a:t>
            </a:r>
            <a:r>
              <a:rPr lang="de-DE" sz="1000">
                <a:solidFill>
                  <a:schemeClr val="dk1"/>
                </a:solidFill>
                <a:latin typeface="Calibri"/>
                <a:ea typeface="Calibri"/>
                <a:cs typeface="Calibri"/>
                <a:sym typeface="Calibri"/>
              </a:rPr>
              <a:t> haben? Diskutieren Sie die Folgen für die Herkunftsländer.</a:t>
            </a:r>
            <a:endParaRPr b="1" sz="5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050"/>
              <a:buNone/>
            </a:pPr>
            <a:r>
              <a:rPr b="1" lang="de-DE" sz="1000">
                <a:solidFill>
                  <a:schemeClr val="dk1"/>
                </a:solidFill>
                <a:latin typeface="Calibri"/>
                <a:ea typeface="Calibri"/>
                <a:cs typeface="Calibri"/>
                <a:sym typeface="Calibri"/>
              </a:rPr>
              <a:t>Quellen</a:t>
            </a:r>
            <a:endParaRPr sz="1000">
              <a:solidFill>
                <a:schemeClr val="dk1"/>
              </a:solidFill>
              <a:latin typeface="Calibri"/>
              <a:ea typeface="Calibri"/>
              <a:cs typeface="Calibri"/>
              <a:sym typeface="Calibri"/>
            </a:endParaRPr>
          </a:p>
          <a:p>
            <a:pPr indent="-180000" lvl="0" marL="180000" rtl="0" algn="l">
              <a:lnSpc>
                <a:spcPct val="100000"/>
              </a:lnSpc>
              <a:spcBef>
                <a:spcPts val="0"/>
              </a:spcBef>
              <a:spcAft>
                <a:spcPts val="0"/>
              </a:spcAft>
              <a:buClr>
                <a:schemeClr val="dk1"/>
              </a:buClr>
              <a:buSzPts val="1050"/>
              <a:buFont typeface="Arial"/>
              <a:buChar char="•"/>
            </a:pPr>
            <a:r>
              <a:rPr lang="de-DE" sz="900">
                <a:solidFill>
                  <a:schemeClr val="dk1"/>
                </a:solidFill>
                <a:latin typeface="Calibri"/>
                <a:ea typeface="Calibri"/>
                <a:cs typeface="Calibri"/>
                <a:sym typeface="Calibri"/>
              </a:rPr>
              <a:t>UNHCR (2022): UNHCR: Ukraine und andere Konflikte lassen die Zahl der Vertriebenen erstmals auf über 100 Millionen steigen. Online: </a:t>
            </a:r>
            <a:r>
              <a:rPr lang="de-DE" sz="900" u="sng">
                <a:solidFill>
                  <a:schemeClr val="dk1"/>
                </a:solidFill>
                <a:latin typeface="Calibri"/>
                <a:ea typeface="Calibri"/>
                <a:cs typeface="Calibri"/>
                <a:sym typeface="Calibri"/>
                <a:hlinkClick r:id="rId2">
                  <a:extLst>
                    <a:ext uri="{A12FA001-AC4F-418D-AE19-62706E023703}">
                      <ahyp:hlinkClr val="tx"/>
                    </a:ext>
                  </a:extLst>
                </a:hlinkClick>
              </a:rPr>
              <a:t>www.unhcr.org/dach/de/77341-unhcr-ukraine-und-andere-konflikte-lassen-die-zahl-der-vertriebenen-erstmals-auf-uber-100-millionen-steigen.html</a:t>
            </a:r>
            <a:endParaRPr sz="900">
              <a:solidFill>
                <a:schemeClr val="dk1"/>
              </a:solidFill>
              <a:latin typeface="Calibri"/>
              <a:ea typeface="Calibri"/>
              <a:cs typeface="Calibri"/>
              <a:sym typeface="Calibri"/>
            </a:endParaRPr>
          </a:p>
          <a:p>
            <a:pPr indent="-180000" lvl="0" marL="180000" rtl="0" algn="l">
              <a:lnSpc>
                <a:spcPct val="100000"/>
              </a:lnSpc>
              <a:spcBef>
                <a:spcPts val="0"/>
              </a:spcBef>
              <a:spcAft>
                <a:spcPts val="0"/>
              </a:spcAft>
              <a:buClr>
                <a:schemeClr val="dk1"/>
              </a:buClr>
              <a:buSzPts val="1050"/>
              <a:buFont typeface="Arial"/>
              <a:buChar char="•"/>
            </a:pPr>
            <a:r>
              <a:rPr lang="de-DE" sz="900">
                <a:solidFill>
                  <a:schemeClr val="dk1"/>
                </a:solidFill>
                <a:latin typeface="Calibri"/>
                <a:ea typeface="Calibri"/>
                <a:cs typeface="Calibri"/>
                <a:sym typeface="Calibri"/>
              </a:rPr>
              <a:t>Welthungerhilfe (o.J.a): Flucht und Migration. Online: </a:t>
            </a:r>
            <a:r>
              <a:rPr lang="de-DE" sz="900" u="sng">
                <a:solidFill>
                  <a:schemeClr val="dk1"/>
                </a:solidFill>
                <a:latin typeface="Calibri"/>
                <a:ea typeface="Calibri"/>
                <a:cs typeface="Calibri"/>
                <a:sym typeface="Calibri"/>
                <a:hlinkClick r:id="rId3">
                  <a:extLst>
                    <a:ext uri="{A12FA001-AC4F-418D-AE19-62706E023703}">
                      <ahyp:hlinkClr val="tx"/>
                    </a:ext>
                  </a:extLst>
                </a:hlinkClick>
              </a:rPr>
              <a:t>www.welthungerhilfe.de/informieren/themen/flucht-und-migration</a:t>
            </a:r>
            <a:r>
              <a:rPr lang="de-DE" sz="900">
                <a:solidFill>
                  <a:schemeClr val="dk1"/>
                </a:solidFill>
                <a:latin typeface="Calibri"/>
                <a:ea typeface="Calibri"/>
                <a:cs typeface="Calibri"/>
                <a:sym typeface="Calibri"/>
              </a:rPr>
              <a:t> </a:t>
            </a:r>
            <a:endParaRPr/>
          </a:p>
          <a:p>
            <a:pPr indent="-180000" lvl="0" marL="180000" rtl="0" algn="l">
              <a:lnSpc>
                <a:spcPct val="100000"/>
              </a:lnSpc>
              <a:spcBef>
                <a:spcPts val="0"/>
              </a:spcBef>
              <a:spcAft>
                <a:spcPts val="0"/>
              </a:spcAft>
              <a:buClr>
                <a:schemeClr val="dk1"/>
              </a:buClr>
              <a:buSzPts val="1050"/>
              <a:buFont typeface="Arial"/>
              <a:buChar char="•"/>
            </a:pPr>
            <a:r>
              <a:rPr lang="de-DE" sz="900">
                <a:solidFill>
                  <a:schemeClr val="dk1"/>
                </a:solidFill>
                <a:latin typeface="Calibri"/>
                <a:ea typeface="Calibri"/>
                <a:cs typeface="Calibri"/>
                <a:sym typeface="Calibri"/>
              </a:rPr>
              <a:t>Welthungerhilfe (o.J.b): Positionen zur Flüchtlingspolitik. Forderungen an Deutschland und die EU zum Umgang mit Flüchtlingen und Migranten. Online: </a:t>
            </a:r>
            <a:r>
              <a:rPr lang="de-DE" sz="900" u="sng">
                <a:solidFill>
                  <a:schemeClr val="dk1"/>
                </a:solidFill>
                <a:latin typeface="Calibri"/>
                <a:ea typeface="Calibri"/>
                <a:cs typeface="Calibri"/>
                <a:sym typeface="Calibri"/>
                <a:hlinkClick r:id="rId4">
                  <a:extLst>
                    <a:ext uri="{A12FA001-AC4F-418D-AE19-62706E023703}">
                      <ahyp:hlinkClr val="tx"/>
                    </a:ext>
                  </a:extLst>
                </a:hlinkClick>
              </a:rPr>
              <a:t>www.welthungerhilfe.de/informieren/themen/flucht-und-migration/positionen-zur-fluechtlingspolitik</a:t>
            </a:r>
            <a:r>
              <a:rPr lang="de-DE" sz="900">
                <a:solidFill>
                  <a:schemeClr val="dk1"/>
                </a:solidFill>
                <a:latin typeface="Calibri"/>
                <a:ea typeface="Calibri"/>
                <a:cs typeface="Calibri"/>
                <a:sym typeface="Calibri"/>
              </a:rPr>
              <a:t> </a:t>
            </a:r>
            <a:endParaRPr/>
          </a:p>
        </p:txBody>
      </p:sp>
      <p:sp>
        <p:nvSpPr>
          <p:cNvPr id="236" name="Google Shape;236;p6:notes"/>
          <p:cNvSpPr txBox="1"/>
          <p:nvPr>
            <p:ph idx="12" type="sldNum"/>
          </p:nvPr>
        </p:nvSpPr>
        <p:spPr>
          <a:xfrm>
            <a:off x="3713773" y="10002476"/>
            <a:ext cx="2841102" cy="528368"/>
          </a:xfrm>
          <a:prstGeom prst="rect">
            <a:avLst/>
          </a:prstGeom>
          <a:noFill/>
          <a:ln>
            <a:noFill/>
          </a:ln>
        </p:spPr>
        <p:txBody>
          <a:bodyPr anchorCtr="0" anchor="b" bIns="45400" lIns="90850" spcFirstLastPara="1" rIns="90850" wrap="square" tIns="45400">
            <a:noAutofit/>
          </a:bodyPr>
          <a:lstStyle/>
          <a:p>
            <a:pPr indent="0" lvl="0" marL="0" rtl="0" algn="r">
              <a:lnSpc>
                <a:spcPct val="100000"/>
              </a:lnSpc>
              <a:spcBef>
                <a:spcPts val="0"/>
              </a:spcBef>
              <a:spcAft>
                <a:spcPts val="0"/>
              </a:spcAft>
              <a:buNone/>
            </a:pPr>
            <a:fld id="{00000000-1234-1234-1234-123412341234}" type="slidenum">
              <a:rPr lang="de-DE"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237" name="Google Shape;237;p6:notes"/>
          <p:cNvSpPr txBox="1"/>
          <p:nvPr/>
        </p:nvSpPr>
        <p:spPr>
          <a:xfrm>
            <a:off x="3818970" y="9377317"/>
            <a:ext cx="2921583" cy="495346"/>
          </a:xfrm>
          <a:prstGeom prst="rect">
            <a:avLst/>
          </a:prstGeom>
          <a:noFill/>
          <a:ln>
            <a:noFill/>
          </a:ln>
        </p:spPr>
        <p:txBody>
          <a:bodyPr anchorCtr="0" anchor="b" bIns="45400" lIns="90850" spcFirstLastPara="1" rIns="90850" wrap="square" tIns="45400">
            <a:noAutofit/>
          </a:bodyPr>
          <a:lstStyle/>
          <a:p>
            <a:pPr indent="0" lvl="0" marL="0" marR="0" rtl="0" algn="r">
              <a:lnSpc>
                <a:spcPct val="100000"/>
              </a:lnSpc>
              <a:spcBef>
                <a:spcPts val="0"/>
              </a:spcBef>
              <a:spcAft>
                <a:spcPts val="0"/>
              </a:spcAft>
              <a:buNone/>
            </a:pPr>
            <a:fld id="{00000000-1234-1234-1234-123412341234}" type="slidenum">
              <a:rPr b="0" i="0" lang="de-DE"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7:notes"/>
          <p:cNvSpPr/>
          <p:nvPr>
            <p:ph idx="2" type="sldImg"/>
          </p:nvPr>
        </p:nvSpPr>
        <p:spPr>
          <a:xfrm>
            <a:off x="279400" y="325051"/>
            <a:ext cx="6069013" cy="34147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7:notes"/>
          <p:cNvSpPr txBox="1"/>
          <p:nvPr>
            <p:ph idx="1" type="body"/>
          </p:nvPr>
        </p:nvSpPr>
        <p:spPr>
          <a:xfrm>
            <a:off x="279400" y="3739764"/>
            <a:ext cx="6196878" cy="5637553"/>
          </a:xfrm>
          <a:prstGeom prst="rect">
            <a:avLst/>
          </a:prstGeom>
          <a:noFill/>
          <a:ln>
            <a:noFill/>
          </a:ln>
        </p:spPr>
        <p:txBody>
          <a:bodyPr anchorCtr="0" anchor="t" bIns="45400" lIns="90850" spcFirstLastPara="1" rIns="90850" wrap="square" tIns="45400">
            <a:noAutofit/>
          </a:bodyPr>
          <a:lstStyle/>
          <a:p>
            <a:pPr indent="0" lvl="0" marL="0" rtl="0" algn="l">
              <a:lnSpc>
                <a:spcPct val="100000"/>
              </a:lnSpc>
              <a:spcBef>
                <a:spcPts val="0"/>
              </a:spcBef>
              <a:spcAft>
                <a:spcPts val="0"/>
              </a:spcAft>
              <a:buSzPts val="255"/>
              <a:buNone/>
            </a:pPr>
            <a:r>
              <a:rPr b="1" lang="de-DE" sz="1000">
                <a:solidFill>
                  <a:srgbClr val="000000"/>
                </a:solidFill>
                <a:latin typeface="Calibri"/>
                <a:ea typeface="Calibri"/>
                <a:cs typeface="Calibri"/>
                <a:sym typeface="Calibri"/>
              </a:rPr>
              <a:t>Beschreibung</a:t>
            </a:r>
            <a:endParaRPr/>
          </a:p>
          <a:p>
            <a:pPr indent="0" lvl="0" marL="0" rtl="0" algn="l">
              <a:lnSpc>
                <a:spcPct val="100000"/>
              </a:lnSpc>
              <a:spcBef>
                <a:spcPts val="0"/>
              </a:spcBef>
              <a:spcAft>
                <a:spcPts val="0"/>
              </a:spcAft>
              <a:buSzPts val="1000"/>
              <a:buNone/>
            </a:pPr>
            <a:r>
              <a:rPr lang="de-DE" sz="1000">
                <a:solidFill>
                  <a:srgbClr val="000000"/>
                </a:solidFill>
                <a:latin typeface="Calibri"/>
                <a:ea typeface="Calibri"/>
                <a:cs typeface="Calibri"/>
                <a:sym typeface="Calibri"/>
              </a:rPr>
              <a:t>Der Artikel 12, Absatz 1 des Grundgesetzes für die Bundesrepublik Deutschland lautet: „Alle Deutschen haben das Recht, Beruf, Arbeitsplatz und Ausbildungsstätte frei zu wählen. Die Berufsausübung kann durch Gesetz oder auf Grund eines Gesetzes geregelt werden.“ (Grundgesetz)</a:t>
            </a:r>
            <a:endParaRPr/>
          </a:p>
          <a:p>
            <a:pPr indent="0" lvl="0" marL="0" rtl="0" algn="l">
              <a:lnSpc>
                <a:spcPct val="100000"/>
              </a:lnSpc>
              <a:spcBef>
                <a:spcPts val="0"/>
              </a:spcBef>
              <a:spcAft>
                <a:spcPts val="0"/>
              </a:spcAft>
              <a:buSzPts val="255"/>
              <a:buNone/>
            </a:pPr>
            <a:r>
              <a:rPr b="0" i="0" lang="de-DE" sz="1000" u="none" strike="noStrike">
                <a:solidFill>
                  <a:srgbClr val="000000"/>
                </a:solidFill>
                <a:latin typeface="Calibri"/>
                <a:ea typeface="Calibri"/>
                <a:cs typeface="Calibri"/>
                <a:sym typeface="Calibri"/>
              </a:rPr>
              <a:t>Die individuelle Berufswahl ist somit ein Grundrecht und gehört zu einem Leben in Selbstbestimmung dazu. Es darf grundsätzlich kein anderer bestimmen, was die Menschen für einen Beruf wählen. </a:t>
            </a:r>
            <a:r>
              <a:rPr lang="de-DE" sz="1000">
                <a:solidFill>
                  <a:srgbClr val="000000"/>
                </a:solidFill>
                <a:latin typeface="Calibri"/>
                <a:ea typeface="Calibri"/>
                <a:cs typeface="Calibri"/>
                <a:sym typeface="Calibri"/>
              </a:rPr>
              <a:t>Kriterien zur Berufswahl sind in der Regel egoistische wie Interesse und Motivation, seltener der Arbeitsmarkt. </a:t>
            </a:r>
            <a:r>
              <a:rPr b="0" i="0" lang="de-DE" sz="1000" u="none" strike="noStrike">
                <a:solidFill>
                  <a:srgbClr val="000000"/>
                </a:solidFill>
                <a:latin typeface="Calibri"/>
                <a:ea typeface="Calibri"/>
                <a:cs typeface="Calibri"/>
                <a:sym typeface="Calibri"/>
              </a:rPr>
              <a:t>Wir bräuchten aber z.B. für eine Energiewende viel mehr Fachkräfte aus dem MINT-Bereich (Mathe - Informatik - Naturwissenschaft - Technik). Leider entscheiden sich viel zu wenige junge Menschen (besonders zu wenige Frauen) für MINT-Berufe und keiner kann oder darf sie  zwingen. Es ist nur möglich, dass sehr früh (Beginn in der Grundschule) für MINT begeistert wird, z.B. indem Geschlechterklischees entgegengewirkt wird. Oder dass Berufe schlicht attraktiver werden; Vorbilder gibt es bereits bei Handwerker*innen, z.B.  ein  Arbeitsbeginn erst um 8 Uhr  oder eine 4-Tage-Woche.</a:t>
            </a:r>
            <a:endParaRPr b="0" i="0" sz="500" u="none" strike="noStrike">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255"/>
              <a:buNone/>
            </a:pPr>
            <a:r>
              <a:rPr b="0" i="0" lang="de-DE" sz="1000" u="none" strike="noStrike">
                <a:solidFill>
                  <a:srgbClr val="000000"/>
                </a:solidFill>
                <a:latin typeface="Calibri"/>
                <a:ea typeface="Calibri"/>
                <a:cs typeface="Calibri"/>
                <a:sym typeface="Calibri"/>
              </a:rPr>
              <a:t>Rein rechtlich kann die Berufsausübung durch Gesetz oder auf Grund eines Gesetzes eingeschränkt werden. Das bedeutet, dass die Regelungen über den Zugang und die Ausübung eines Berufes nur durch das Parlament entschieden werden können. Auch Regelungen über die Berufswahl sind tatsächlich möglich. „Grundsätzlich gilt: Je höher die Hürden für den Zugang und bei der Ausübung eines Berufes sind, desto gewichtiger müssen die Gründe sein, die der Gesetzgeber mit der Einschränkung verfolgt. Letztlich bedeutet dies, dass Einschränkungen am Grundsatz der Verhältnismäßigkeit zu messen sind Sehr hohe Anforderungen im Hinblick auf die Rechtfertigung gibt es bei den sogenannten objektiven Zulassungsvoraussetzungen. Diese beruhen auf Kriterien, die weder mit den Eigenschaften des Betroffenen in Zusammenhang stehen noch von ihm beeinflusst werden können. Hierzu gehören etwa Regelungen, die den Zugang zu einem Beruf von einer Bedarfsprüfung abhängig machen. Solche Regelungen sind nur zulässig, wenn sie zur "Abwehr nachweisbarer oder höchst wahrscheinlicher schwerer Gefahren für ein überragend wichtiges Gemeingut zwingend geboten" sind. Nicht ganz so hoch sind die Anforderungen, wenn es um subjektive Zulassungsvoraussetzungen geht. Damit sind Kriterien gemeint, welche persönliche Eigenschaften oder Fähigkeiten betreffen, also etwa die persönliche Zuverlässigkeit und die fachlichen Qualifikationen, die durch bestandene Prüfungen nachgewiesen werden müssen. Solche Einschränkungen sind nur gerechtfertigt, wenn die Ausübung des Berufs ohne die Erfüllung der Voraussetzungen unmöglich oder unsachgemäß wäre oder wenn sie Schäden für die Allgemeinheit mit sich brächte.“ (bpb o.J.)</a:t>
            </a:r>
            <a:endParaRPr b="1" sz="5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255"/>
              <a:buNone/>
            </a:pPr>
            <a:r>
              <a:rPr b="1" lang="de-DE" sz="1000">
                <a:solidFill>
                  <a:schemeClr val="dk1"/>
                </a:solidFill>
                <a:latin typeface="Calibri"/>
                <a:ea typeface="Calibri"/>
                <a:cs typeface="Calibri"/>
                <a:sym typeface="Calibri"/>
              </a:rPr>
              <a:t>Aufgabe</a:t>
            </a:r>
            <a:endParaRPr sz="1000">
              <a:solidFill>
                <a:schemeClr val="dk1"/>
              </a:solidFill>
              <a:latin typeface="Calibri"/>
              <a:ea typeface="Calibri"/>
              <a:cs typeface="Calibri"/>
              <a:sym typeface="Calibri"/>
            </a:endParaRPr>
          </a:p>
          <a:p>
            <a:pPr indent="0" lvl="3" marL="0" rtl="0" algn="l">
              <a:lnSpc>
                <a:spcPct val="100000"/>
              </a:lnSpc>
              <a:spcBef>
                <a:spcPts val="0"/>
              </a:spcBef>
              <a:spcAft>
                <a:spcPts val="0"/>
              </a:spcAft>
              <a:buSzPts val="1100"/>
              <a:buNone/>
            </a:pPr>
            <a:r>
              <a:rPr b="0" i="0" lang="de-DE" sz="1000" u="none" cap="none" strike="noStrike">
                <a:solidFill>
                  <a:schemeClr val="dk1"/>
                </a:solidFill>
                <a:latin typeface="Calibri"/>
                <a:ea typeface="Calibri"/>
                <a:cs typeface="Calibri"/>
                <a:sym typeface="Calibri"/>
              </a:rPr>
              <a:t>Was waren bei Ihnen ausschlaggebende Kriterien für die Berufswahl und warum? Hätten Sie Gründe wie Fachkräftemangel überzeugen können? Wie können Menschen für MINT-Berufe begeistert werden? Diskutieren Sie: </a:t>
            </a:r>
            <a:endParaRPr/>
          </a:p>
          <a:p>
            <a:pPr indent="0" lvl="0" marL="0" rtl="0" algn="l">
              <a:lnSpc>
                <a:spcPct val="100000"/>
              </a:lnSpc>
              <a:spcBef>
                <a:spcPts val="0"/>
              </a:spcBef>
              <a:spcAft>
                <a:spcPts val="0"/>
              </a:spcAft>
              <a:buSzPts val="255"/>
              <a:buNone/>
            </a:pPr>
            <a:r>
              <a:rPr lang="de-DE" sz="1000">
                <a:solidFill>
                  <a:schemeClr val="dk1"/>
                </a:solidFill>
                <a:latin typeface="Calibri"/>
                <a:ea typeface="Calibri"/>
                <a:cs typeface="Calibri"/>
                <a:sym typeface="Calibri"/>
              </a:rPr>
              <a:t>Darf das Recht auf freie Berufswahl eingeschränkt werden?</a:t>
            </a:r>
            <a:endParaRPr/>
          </a:p>
          <a:p>
            <a:pPr indent="0" lvl="0" marL="0" rtl="0" algn="l">
              <a:lnSpc>
                <a:spcPct val="100000"/>
              </a:lnSpc>
              <a:spcBef>
                <a:spcPts val="0"/>
              </a:spcBef>
              <a:spcAft>
                <a:spcPts val="0"/>
              </a:spcAft>
              <a:buSzPts val="255"/>
              <a:buNone/>
            </a:pPr>
            <a:r>
              <a:rPr b="1" lang="de-DE" sz="1000">
                <a:solidFill>
                  <a:schemeClr val="dk1"/>
                </a:solidFill>
                <a:latin typeface="Calibri"/>
                <a:ea typeface="Calibri"/>
                <a:cs typeface="Calibri"/>
                <a:sym typeface="Calibri"/>
              </a:rPr>
              <a:t>Quellen</a:t>
            </a:r>
            <a:endParaRPr/>
          </a:p>
          <a:p>
            <a:pPr indent="-171450" lvl="0" marL="171450" rtl="0" algn="l">
              <a:lnSpc>
                <a:spcPct val="100000"/>
              </a:lnSpc>
              <a:spcBef>
                <a:spcPts val="0"/>
              </a:spcBef>
              <a:spcAft>
                <a:spcPts val="0"/>
              </a:spcAft>
              <a:buSzPts val="1470"/>
              <a:buFont typeface="Arial"/>
              <a:buChar char="•"/>
            </a:pPr>
            <a:r>
              <a:rPr lang="de-DE" sz="1000">
                <a:solidFill>
                  <a:schemeClr val="dk1"/>
                </a:solidFill>
                <a:latin typeface="Calibri"/>
                <a:ea typeface="Calibri"/>
                <a:cs typeface="Calibri"/>
                <a:sym typeface="Calibri"/>
              </a:rPr>
              <a:t>BMJ (1949): Das Grundgesetz. Online: </a:t>
            </a:r>
            <a:r>
              <a:rPr lang="de-DE" sz="1000" u="sng">
                <a:solidFill>
                  <a:schemeClr val="dk1"/>
                </a:solidFill>
                <a:latin typeface="Calibri"/>
                <a:ea typeface="Calibri"/>
                <a:cs typeface="Calibri"/>
                <a:sym typeface="Calibri"/>
                <a:hlinkClick r:id="rId2">
                  <a:extLst>
                    <a:ext uri="{A12FA001-AC4F-418D-AE19-62706E023703}">
                      <ahyp:hlinkClr val="tx"/>
                    </a:ext>
                  </a:extLst>
                </a:hlinkClick>
              </a:rPr>
              <a:t>https://www.gesetze-im-internet.de/gg/BJNR000010949.html</a:t>
            </a:r>
            <a:r>
              <a:rPr lang="de-DE" sz="1000">
                <a:solidFill>
                  <a:schemeClr val="dk1"/>
                </a:solidFill>
                <a:latin typeface="Calibri"/>
                <a:ea typeface="Calibri"/>
                <a:cs typeface="Calibri"/>
                <a:sym typeface="Calibri"/>
              </a:rPr>
              <a:t>  </a:t>
            </a:r>
            <a:endParaRPr/>
          </a:p>
          <a:p>
            <a:pPr indent="-171450" lvl="0" marL="171450" rtl="0" algn="l">
              <a:lnSpc>
                <a:spcPct val="100000"/>
              </a:lnSpc>
              <a:spcBef>
                <a:spcPts val="0"/>
              </a:spcBef>
              <a:spcAft>
                <a:spcPts val="0"/>
              </a:spcAft>
              <a:buSzPts val="1470"/>
              <a:buFont typeface="Arial"/>
              <a:buChar char="•"/>
            </a:pPr>
            <a:r>
              <a:rPr lang="de-DE" sz="1000">
                <a:solidFill>
                  <a:schemeClr val="dk1"/>
                </a:solidFill>
                <a:latin typeface="Calibri"/>
                <a:ea typeface="Calibri"/>
                <a:cs typeface="Calibri"/>
                <a:sym typeface="Calibri"/>
              </a:rPr>
              <a:t>bpb (o.J.: Artikel 12. Online: </a:t>
            </a:r>
            <a:r>
              <a:rPr lang="de-DE" sz="1000" u="sng">
                <a:solidFill>
                  <a:schemeClr val="dk1"/>
                </a:solidFill>
                <a:latin typeface="Calibri"/>
                <a:ea typeface="Calibri"/>
                <a:cs typeface="Calibri"/>
                <a:sym typeface="Calibri"/>
                <a:hlinkClick r:id="rId3">
                  <a:extLst>
                    <a:ext uri="{A12FA001-AC4F-418D-AE19-62706E023703}">
                      <ahyp:hlinkClr val="tx"/>
                    </a:ext>
                  </a:extLst>
                </a:hlinkClick>
              </a:rPr>
              <a:t>https://www.bpb.de/shop/zeitschriften/izpb/254394/berufsfreiheit/</a:t>
            </a:r>
            <a:r>
              <a:rPr lang="de-DE" sz="10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255"/>
              <a:buNone/>
            </a:pPr>
            <a:r>
              <a:t/>
            </a:r>
            <a:endParaRPr sz="1000">
              <a:solidFill>
                <a:schemeClr val="dk1"/>
              </a:solidFill>
              <a:latin typeface="Calibri"/>
              <a:ea typeface="Calibri"/>
              <a:cs typeface="Calibri"/>
              <a:sym typeface="Calibri"/>
            </a:endParaRPr>
          </a:p>
        </p:txBody>
      </p:sp>
      <p:sp>
        <p:nvSpPr>
          <p:cNvPr id="252" name="Google Shape;252;p7:notes"/>
          <p:cNvSpPr txBox="1"/>
          <p:nvPr>
            <p:ph idx="12" type="sldNum"/>
          </p:nvPr>
        </p:nvSpPr>
        <p:spPr>
          <a:xfrm>
            <a:off x="3818970" y="9377317"/>
            <a:ext cx="2921583" cy="495346"/>
          </a:xfrm>
          <a:prstGeom prst="rect">
            <a:avLst/>
          </a:prstGeom>
          <a:noFill/>
          <a:ln>
            <a:noFill/>
          </a:ln>
        </p:spPr>
        <p:txBody>
          <a:bodyPr anchorCtr="0" anchor="b" bIns="45400" lIns="90850" spcFirstLastPara="1" rIns="90850" wrap="square" tIns="45400">
            <a:noAutofit/>
          </a:bodyPr>
          <a:lstStyle/>
          <a:p>
            <a:pPr indent="0" lvl="0" marL="0" rtl="0" algn="r">
              <a:lnSpc>
                <a:spcPct val="100000"/>
              </a:lnSpc>
              <a:spcBef>
                <a:spcPts val="0"/>
              </a:spcBef>
              <a:spcAft>
                <a:spcPts val="0"/>
              </a:spcAft>
              <a:buNone/>
            </a:pPr>
            <a:fld id="{00000000-1234-1234-1234-123412341234}" type="slidenum">
              <a:rPr lang="de-DE"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3c8a2e141e_0_0:notes"/>
          <p:cNvSpPr/>
          <p:nvPr>
            <p:ph idx="2" type="sldImg"/>
          </p:nvPr>
        </p:nvSpPr>
        <p:spPr>
          <a:xfrm>
            <a:off x="344488" y="354013"/>
            <a:ext cx="5894387" cy="33162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13c8a2e141e_0_0:notes"/>
          <p:cNvSpPr txBox="1"/>
          <p:nvPr>
            <p:ph idx="1" type="body"/>
          </p:nvPr>
        </p:nvSpPr>
        <p:spPr>
          <a:xfrm>
            <a:off x="236539" y="3670300"/>
            <a:ext cx="6376005" cy="6070859"/>
          </a:xfrm>
          <a:prstGeom prst="rect">
            <a:avLst/>
          </a:prstGeom>
          <a:noFill/>
          <a:ln>
            <a:noFill/>
          </a:ln>
        </p:spPr>
        <p:txBody>
          <a:bodyPr anchorCtr="0" anchor="t" bIns="45400" lIns="90850" spcFirstLastPara="1" rIns="90850" wrap="square" tIns="45400">
            <a:noAutofit/>
          </a:bodyPr>
          <a:lstStyle/>
          <a:p>
            <a:pPr indent="0" lvl="0" marL="0" rtl="0" algn="l">
              <a:lnSpc>
                <a:spcPct val="100000"/>
              </a:lnSpc>
              <a:spcBef>
                <a:spcPts val="0"/>
              </a:spcBef>
              <a:spcAft>
                <a:spcPts val="0"/>
              </a:spcAft>
              <a:buSzPts val="255"/>
              <a:buNone/>
            </a:pPr>
            <a:r>
              <a:rPr b="1" lang="de-DE" sz="1000">
                <a:solidFill>
                  <a:srgbClr val="000000"/>
                </a:solidFill>
                <a:latin typeface="Calibri"/>
                <a:ea typeface="Calibri"/>
                <a:cs typeface="Calibri"/>
                <a:sym typeface="Calibri"/>
              </a:rPr>
              <a:t>Beschreibung </a:t>
            </a:r>
            <a:endParaRPr/>
          </a:p>
          <a:p>
            <a:pPr indent="0" lvl="0" marL="0" rtl="0" algn="l">
              <a:lnSpc>
                <a:spcPct val="100000"/>
              </a:lnSpc>
              <a:spcBef>
                <a:spcPts val="0"/>
              </a:spcBef>
              <a:spcAft>
                <a:spcPts val="0"/>
              </a:spcAft>
              <a:buSzPts val="255"/>
              <a:buNone/>
            </a:pPr>
            <a:r>
              <a:rPr lang="de-DE" sz="1000">
                <a:latin typeface="Calibri"/>
                <a:ea typeface="Calibri"/>
                <a:cs typeface="Calibri"/>
                <a:sym typeface="Calibri"/>
              </a:rPr>
              <a:t>Der Fachkräftemangel zeigt sich v.a. in sogenannten MINT-Berufen (Mathe-Informatik-Naturwissenschaft-Technik). Der Ausbildungs- und Arbeitsmarkt in Deutschland ist stark nach Geschlecht aufgeteilt. Berufe, die klassischerweise eher von Frauen ausgeführt werden, sind in Deutschland traditionell schlechter bezahlt. Die Berufswahl findet immer noch sehr geschlechtsspezifisch in Deutschland statt. Vorstellungen zur beruflichen Eignung sind eng mit stereotypen Rollenmustern verknüpft. Dadurch beschränken sich z.B. Jugendliche in ihrer Entscheidungsfindung auf bestimmte Berufe. Deshalb wird viel getan, bereits zu Beginn der Berufswahl den Horizont zu erweitern. Die Broschürenreihen “Abi.de” oder “Planet-Beruf” der Bundesagentur beschäftigen sich regelmäßig mit dem Thema und stellen Menschen in Berufen jenseits der Rollenbilder vor (BA 2022f). Es gibt keine Anzeichen auf Veränderung, wenn man sich die Auszubildenden und ihre Berufswahl anschaut. Männer finden sich bei den Berufen im Bereich Maschinenbau- und Fahrzeugtechnik sowie Metall- und Elektroberufen, Frauen dagegen in den medizinischen Gesundheitsberufen und in Büro- und Verkaufsberufen. Betrachten wir den Transformationsprozess in Richtung mehr Nachhaltigkeit spielen Kompetenzen in Digitalisierung und Technik eine große Rolle. Der Frauenanteil in den sogenannten MINT-Berufen ist aber mit 17 % sehr niedrig (BA 2022h:14), wenn auch mit leicht steigender Tendenz, wobei das am wenigsten für das Anforderungsniveau Fachkraft (also mit Ausbildung) gilt (14,3%) und mehr bei einem akademischen Anforderungsnieveau ( 25,1%). Bei einem MINT-Bereich, den Informatik- bzw. Technikberufen, liegen die Frauenanteile dagegen bei lediglich 17,1 bzw. 14,2 Prozent (ebd.).  </a:t>
            </a:r>
            <a:r>
              <a:rPr lang="de-DE" sz="1000">
                <a:solidFill>
                  <a:srgbClr val="000000"/>
                </a:solidFill>
                <a:latin typeface="Calibri"/>
                <a:ea typeface="Calibri"/>
                <a:cs typeface="Calibri"/>
                <a:sym typeface="Calibri"/>
              </a:rPr>
              <a:t>Männer verdienen mit 3.565 € ein deutlich höheres durchschnittliches monatliches Bruttoarbeitsentgelt als Frauen mit 3.171 € (ebd.:16). Bei der Betrachtung des Gender-Gap sind viele Faktoren zu berücksichtigen, z.B. Teilzeitarbeit ist ein weiterer wichtiger Grund für niedrigeren Lohn, auch weil es Teilzeitkräfte weniger in Führungsrollen </a:t>
            </a:r>
            <a:r>
              <a:rPr lang="de-DE" sz="1000">
                <a:solidFill>
                  <a:schemeClr val="dk1"/>
                </a:solidFill>
                <a:latin typeface="Calibri"/>
                <a:ea typeface="Calibri"/>
                <a:cs typeface="Calibri"/>
                <a:sym typeface="Calibri"/>
              </a:rPr>
              <a:t>schaffen. Frauen sind in Aufsichts- und Führungspositionen nach wie vor unterrepräsentiert, nur 28 % der Beschäftigten mit Aufsichts- und Führungspositionen sind weiblich. Auch unter den Beschäftigten mit akademischem Abschluss (die Hälfte davon sind Frauen) ist ihr Anteil bei Führungskräften nur 26% (35% bei Aufsichtspositionen, ebd.:17). </a:t>
            </a:r>
            <a:endParaRPr/>
          </a:p>
          <a:p>
            <a:pPr indent="0" lvl="0" marL="0" rtl="0" algn="l">
              <a:lnSpc>
                <a:spcPct val="100000"/>
              </a:lnSpc>
              <a:spcBef>
                <a:spcPts val="0"/>
              </a:spcBef>
              <a:spcAft>
                <a:spcPts val="0"/>
              </a:spcAft>
              <a:buSzPts val="255"/>
              <a:buNone/>
            </a:pPr>
            <a:r>
              <a:t/>
            </a:r>
            <a:endParaRPr sz="5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255"/>
              <a:buNone/>
            </a:pPr>
            <a:r>
              <a:rPr b="1" lang="de-DE" sz="1000">
                <a:solidFill>
                  <a:schemeClr val="dk1"/>
                </a:solidFill>
                <a:latin typeface="Calibri"/>
                <a:ea typeface="Calibri"/>
                <a:cs typeface="Calibri"/>
                <a:sym typeface="Calibri"/>
              </a:rPr>
              <a:t>Aufgabe</a:t>
            </a:r>
            <a:endParaRPr sz="1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255"/>
              <a:buNone/>
            </a:pPr>
            <a:r>
              <a:rPr lang="de-DE" sz="1000">
                <a:solidFill>
                  <a:schemeClr val="dk1"/>
                </a:solidFill>
                <a:latin typeface="Calibri"/>
                <a:ea typeface="Calibri"/>
                <a:cs typeface="Calibri"/>
                <a:sym typeface="Calibri"/>
              </a:rPr>
              <a:t>Diskutieren Sie die Auswirkungen der geschlechtsspezifischen Unterschiede in der Wahl des Ausbildungsberufes. Was bedeutet das z.B. für den späteren Verdienst von Mann und Frau oder für den Fachkräftemangel? </a:t>
            </a:r>
            <a:endParaRPr/>
          </a:p>
          <a:p>
            <a:pPr indent="0" lvl="0" marL="0" rtl="0" algn="l">
              <a:lnSpc>
                <a:spcPct val="100000"/>
              </a:lnSpc>
              <a:spcBef>
                <a:spcPts val="0"/>
              </a:spcBef>
              <a:spcAft>
                <a:spcPts val="0"/>
              </a:spcAft>
              <a:buSzPts val="255"/>
              <a:buNone/>
            </a:pPr>
            <a:r>
              <a:t/>
            </a:r>
            <a:endParaRPr b="1" sz="5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255"/>
              <a:buNone/>
            </a:pPr>
            <a:r>
              <a:rPr b="1" lang="de-DE" sz="1000">
                <a:solidFill>
                  <a:schemeClr val="dk1"/>
                </a:solidFill>
                <a:latin typeface="Calibri"/>
                <a:ea typeface="Calibri"/>
                <a:cs typeface="Calibri"/>
                <a:sym typeface="Calibri"/>
              </a:rPr>
              <a:t>Quellen</a:t>
            </a:r>
            <a:endParaRPr/>
          </a:p>
          <a:p>
            <a:pPr indent="-171450" lvl="0" marL="171450" rtl="0" algn="l">
              <a:lnSpc>
                <a:spcPct val="100000"/>
              </a:lnSpc>
              <a:spcBef>
                <a:spcPts val="0"/>
              </a:spcBef>
              <a:spcAft>
                <a:spcPts val="0"/>
              </a:spcAft>
              <a:buSzPts val="1323"/>
              <a:buFont typeface="Arial"/>
              <a:buChar char="•"/>
            </a:pPr>
            <a:r>
              <a:rPr lang="de-DE" sz="900">
                <a:solidFill>
                  <a:schemeClr val="dk1"/>
                </a:solidFill>
                <a:latin typeface="Calibri"/>
                <a:ea typeface="Calibri"/>
                <a:cs typeface="Calibri"/>
                <a:sym typeface="Calibri"/>
              </a:rPr>
              <a:t>BA Bundesagentur für Arbeit (2022f): Das abi&gt;extra “Typisch Frau, typisch Mann?”. Online: </a:t>
            </a:r>
            <a:r>
              <a:rPr lang="de-DE" sz="900" u="sng">
                <a:solidFill>
                  <a:schemeClr val="dk1"/>
                </a:solidFill>
                <a:latin typeface="Calibri"/>
                <a:ea typeface="Calibri"/>
                <a:cs typeface="Calibri"/>
                <a:sym typeface="Calibri"/>
                <a:hlinkClick r:id="rId2">
                  <a:extLst>
                    <a:ext uri="{A12FA001-AC4F-418D-AE19-62706E023703}">
                      <ahyp:hlinkClr val="tx"/>
                    </a:ext>
                  </a:extLst>
                </a:hlinkClick>
              </a:rPr>
              <a:t>mediaserve.kompetenzz.net/filestore/2/6/1/0/9_550020ddb3abec8/26109_5282a2a19e89874.pdf?v=2022-03-10+09%3A59%3A35</a:t>
            </a:r>
            <a:endParaRPr sz="900" u="sng">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323"/>
              <a:buFont typeface="Arial"/>
              <a:buChar char="•"/>
            </a:pPr>
            <a:r>
              <a:rPr lang="de-DE" sz="900" u="sng">
                <a:solidFill>
                  <a:schemeClr val="dk1"/>
                </a:solidFill>
                <a:latin typeface="Calibri"/>
                <a:ea typeface="Calibri"/>
                <a:cs typeface="Calibri"/>
                <a:sym typeface="Calibri"/>
              </a:rPr>
              <a:t>B</a:t>
            </a:r>
            <a:r>
              <a:rPr lang="de-DE" sz="900">
                <a:solidFill>
                  <a:schemeClr val="dk1"/>
                </a:solidFill>
                <a:latin typeface="Calibri"/>
                <a:ea typeface="Calibri"/>
                <a:cs typeface="Calibri"/>
                <a:sym typeface="Calibri"/>
              </a:rPr>
              <a:t>A Bundesagentur für Arbeit (2022h): Statistik der Bundesagentur für Arbeit. Berichte: Blickpunkt Arbeitsmarkt – Die Arbeitsmarktsituation von Frauen und Männern. Online: </a:t>
            </a:r>
            <a:r>
              <a:rPr lang="de-DE" sz="900" u="sng">
                <a:solidFill>
                  <a:schemeClr val="dk1"/>
                </a:solidFill>
                <a:latin typeface="Calibri"/>
                <a:ea typeface="Calibri"/>
                <a:cs typeface="Calibri"/>
                <a:sym typeface="Calibri"/>
                <a:hlinkClick r:id="rId3">
                  <a:extLst>
                    <a:ext uri="{A12FA001-AC4F-418D-AE19-62706E023703}">
                      <ahyp:hlinkClr val="tx"/>
                    </a:ext>
                  </a:extLst>
                </a:hlinkClick>
              </a:rPr>
              <a:t>statistik.arbeitsagentur.de/DE/Statischer-Content/Statistiken/Themen-im-Fokus/Frauen-und-Maenner/generische-Publikationen/Frauen-Maenner-Arbeitsmarkt.pdf?__blob=publicationFile</a:t>
            </a:r>
            <a:endParaRPr sz="900" u="sng">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323"/>
              <a:buFont typeface="Arial"/>
              <a:buChar char="•"/>
            </a:pPr>
            <a:r>
              <a:rPr lang="de-DE" sz="900">
                <a:solidFill>
                  <a:schemeClr val="dk1"/>
                </a:solidFill>
                <a:latin typeface="Calibri"/>
                <a:ea typeface="Calibri"/>
                <a:cs typeface="Calibri"/>
                <a:sym typeface="Calibri"/>
              </a:rPr>
              <a:t>Destatis Statistisches Bundesamt (o.J.a): Top Ten Ausbildungsberufe Männer 2021. Online: </a:t>
            </a:r>
            <a:r>
              <a:rPr lang="de-DE" sz="900" u="sng">
                <a:solidFill>
                  <a:schemeClr val="dk1"/>
                </a:solidFill>
                <a:latin typeface="Calibri"/>
                <a:ea typeface="Calibri"/>
                <a:cs typeface="Calibri"/>
                <a:sym typeface="Calibri"/>
                <a:hlinkClick r:id="rId4">
                  <a:extLst>
                    <a:ext uri="{A12FA001-AC4F-418D-AE19-62706E023703}">
                      <ahyp:hlinkClr val="tx"/>
                    </a:ext>
                  </a:extLst>
                </a:hlinkClick>
              </a:rPr>
              <a:t>www.destatis.de/DE/Themen/Gesellschaft-Umwelt/Bildung-Forschung-Kultur/_Grafik/_Interaktiv/top-10-ausbildungsberufe-maenner.html</a:t>
            </a:r>
            <a:endParaRPr sz="900" u="sng">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323"/>
              <a:buFont typeface="Arial"/>
              <a:buChar char="•"/>
            </a:pPr>
            <a:r>
              <a:rPr lang="de-DE" sz="900">
                <a:solidFill>
                  <a:schemeClr val="dk1"/>
                </a:solidFill>
                <a:latin typeface="Calibri"/>
                <a:ea typeface="Calibri"/>
                <a:cs typeface="Calibri"/>
                <a:sym typeface="Calibri"/>
              </a:rPr>
              <a:t>Destatis Statistisches Bundesamt (o.J.c): Top Ten Ausbildungsberufe Frauen 2021. Online: </a:t>
            </a:r>
            <a:r>
              <a:rPr lang="de-DE" sz="900" u="sng">
                <a:solidFill>
                  <a:schemeClr val="dk1"/>
                </a:solidFill>
                <a:latin typeface="Calibri"/>
                <a:ea typeface="Calibri"/>
                <a:cs typeface="Calibri"/>
                <a:sym typeface="Calibri"/>
                <a:hlinkClick r:id="rId5">
                  <a:extLst>
                    <a:ext uri="{A12FA001-AC4F-418D-AE19-62706E023703}">
                      <ahyp:hlinkClr val="tx"/>
                    </a:ext>
                  </a:extLst>
                </a:hlinkClick>
              </a:rPr>
              <a:t>www.destatis.de/DE/Themen/Gesellschaft-Umwelt/Bildung-Forschung-Kultur/_Grafik/_Interaktiv/top-10-ausbildungsberufe-frauen.html</a:t>
            </a:r>
            <a:r>
              <a:rPr lang="de-DE" sz="9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255"/>
              <a:buNone/>
            </a:pPr>
            <a:r>
              <a:t/>
            </a:r>
            <a:endParaRPr b="1" sz="1000">
              <a:solidFill>
                <a:srgbClr val="000000"/>
              </a:solidFill>
              <a:latin typeface="Calibri"/>
              <a:ea typeface="Calibri"/>
              <a:cs typeface="Calibri"/>
              <a:sym typeface="Calibri"/>
            </a:endParaRPr>
          </a:p>
        </p:txBody>
      </p:sp>
      <p:sp>
        <p:nvSpPr>
          <p:cNvPr id="265" name="Google Shape;265;g13c8a2e141e_0_0:notes"/>
          <p:cNvSpPr txBox="1"/>
          <p:nvPr>
            <p:ph idx="12" type="sldNum"/>
          </p:nvPr>
        </p:nvSpPr>
        <p:spPr>
          <a:xfrm>
            <a:off x="3818970" y="9377317"/>
            <a:ext cx="2921583" cy="495346"/>
          </a:xfrm>
          <a:prstGeom prst="rect">
            <a:avLst/>
          </a:prstGeom>
          <a:noFill/>
          <a:ln>
            <a:noFill/>
          </a:ln>
        </p:spPr>
        <p:txBody>
          <a:bodyPr anchorCtr="0" anchor="b" bIns="45400" lIns="90850" spcFirstLastPara="1" rIns="90850" wrap="square" tIns="45400">
            <a:noAutofit/>
          </a:bodyPr>
          <a:lstStyle/>
          <a:p>
            <a:pPr indent="0" lvl="0" marL="0" rtl="0" algn="r">
              <a:lnSpc>
                <a:spcPct val="100000"/>
              </a:lnSpc>
              <a:spcBef>
                <a:spcPts val="0"/>
              </a:spcBef>
              <a:spcAft>
                <a:spcPts val="0"/>
              </a:spcAft>
              <a:buNone/>
            </a:pPr>
            <a:r>
              <a:rPr lang="de-DE" sz="1100">
                <a:solidFill>
                  <a:schemeClr val="dk1"/>
                </a:solidFill>
                <a:latin typeface="Calibri"/>
                <a:ea typeface="Calibri"/>
                <a:cs typeface="Calibri"/>
                <a:sym typeface="Calibri"/>
              </a:rPr>
              <a:t>   </a:t>
            </a:r>
            <a:fld id="{00000000-1234-1234-1234-123412341234}" type="slidenum">
              <a:rPr lang="de-DE"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8:notes"/>
          <p:cNvSpPr/>
          <p:nvPr>
            <p:ph idx="2" type="sldImg"/>
          </p:nvPr>
        </p:nvSpPr>
        <p:spPr>
          <a:xfrm>
            <a:off x="365125" y="249238"/>
            <a:ext cx="6011863" cy="33829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8:notes"/>
          <p:cNvSpPr txBox="1"/>
          <p:nvPr>
            <p:ph idx="1" type="body"/>
          </p:nvPr>
        </p:nvSpPr>
        <p:spPr>
          <a:xfrm>
            <a:off x="175748" y="3729128"/>
            <a:ext cx="6390616" cy="6007998"/>
          </a:xfrm>
          <a:prstGeom prst="rect">
            <a:avLst/>
          </a:prstGeom>
          <a:noFill/>
          <a:ln>
            <a:noFill/>
          </a:ln>
        </p:spPr>
        <p:txBody>
          <a:bodyPr anchorCtr="0" anchor="t" bIns="45400" lIns="90850" spcFirstLastPara="1" rIns="90850" wrap="square" tIns="45400">
            <a:noAutofit/>
          </a:bodyPr>
          <a:lstStyle/>
          <a:p>
            <a:pPr indent="0" lvl="0" marL="0" rtl="0" algn="l">
              <a:lnSpc>
                <a:spcPct val="100000"/>
              </a:lnSpc>
              <a:spcBef>
                <a:spcPts val="0"/>
              </a:spcBef>
              <a:spcAft>
                <a:spcPts val="0"/>
              </a:spcAft>
              <a:buSzPts val="1400"/>
              <a:buNone/>
            </a:pPr>
            <a:r>
              <a:rPr b="1" lang="de-DE" sz="1000">
                <a:latin typeface="Calibri"/>
                <a:ea typeface="Calibri"/>
                <a:cs typeface="Calibri"/>
                <a:sym typeface="Calibri"/>
              </a:rPr>
              <a:t>Beschreibung</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Wie in der Grafik zu sehen ist, ist von Arbeitgeber*innen keine einzige Ausbildungsstelle für „ohne Schulabschluss“ gemeldet. Nur jede zweite gemeldete betriebliche Ausbildungsstelle steht Hauptschulabsolvent*innen offen. Ein erfolgreicher Übergang in eine berufliche Ausbildung wird nach einer BBIB-Studie über Schulabgänger*innen mit Migrationshintergrund wesentlich von dem erreichten Schulabschluss beeinflusst (Beicht et al. 2018). Wer von ihnen maximal einen einfachen Hauptschulabschluss hat, mündet am schlechtesten in eine betriebliche Ausbildung. </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Je höher der Schulabschluss, desto stärker ist der Schutz vor Arbeitslosigkeit (und damit auch vor Armut). Das fängt schon als “Bildungserbe” an: Auffallend ist der außerordentlich starke Zusammenhang zwischen der Wahl der Schulart und dem Bildungsabschluss der Eltern: Ein überwältigender Anteil von fast 84 Prozent der Kinder, deren Eltern beide die Hochschulzugangsberechtigung besitzen, besucht in Klasse 5 ein Gymnasium (Bundesregierung, o.J.a: 280). Die Realschule hat für diese Kinder eine untergeordnete, die Hauptschule fast keine Bedeutung. Wenn hingegen kein Elternteil über die Hochschulreife verfügt, wählen nur rund 31 Prozent der Kinder in Klasse 5 das Gymnasium. Kinder, die armutsgefährdet sind und die bei einem alleinerziehenden oder mit mindestens 1 arbeitslosen Elternteil aufwachsen, wechseln häufiger auf Hauptschulen; die Unterschiede bei der Schulwahl zu nicht-armutsgefährdeten Kindern sind signifikant (ebd.). </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Auch die sogenannte Armutsgefährdungsquote hängt sehr stark vom Schulabschluss ab (Destatis 2022c). Menschen in Deutschland ohne Schulabschluss sind mit 46,1% deutlich armutsgefährdeter als Menschen mit Schulabschluss. Aber auch die Höhe des Abschlusses macht sich bemerkbar: So sind 19,8 % der Personen mit Hauptschulabschluss armutsgefährdet, aber nur 12,4 % der Personen mit Realschule und mit Abitur (12,1%) oder Fachhochschulreife (9,9%). Die Zahlen liegen bei Menschen mit Migrationshintergrund stets höher: z.B. beim Abitur liegt die Armutsgefährdungsquote bei Menschen mit Migrationshintergrund bei 20,7%., bei Hauptschulabschluss bei 27,2% (ebd.).</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 Es gibt einen Rechtsanspruch auf den nachträglichen Erwerb des Hauptschulabschlusses, z.B. weil ohne die erforderliche Schulbildung die Chancen auf einen Ausbildungsplatz sehr gering sind (BA o.J.e). </a:t>
            </a:r>
            <a:endParaRPr b="1" sz="5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Aufgabe</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Gehen Sie in das Gespräch mit eine/r potentiellen Kunde oder Kundin ohne Schulabschluss. Legen Sie ihr oder ihm die Argumente für das Nachholen des Hauptschulabschlusses dar. </a:t>
            </a:r>
            <a:endParaRPr sz="5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Quellen</a:t>
            </a:r>
            <a:r>
              <a:rPr lang="de-DE" sz="950">
                <a:latin typeface="Calibri"/>
                <a:ea typeface="Calibri"/>
                <a:cs typeface="Calibri"/>
                <a:sym typeface="Calibri"/>
              </a:rPr>
              <a:t> </a:t>
            </a:r>
            <a:endParaRPr sz="95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950">
                <a:solidFill>
                  <a:schemeClr val="dk1"/>
                </a:solidFill>
                <a:latin typeface="Calibri"/>
                <a:ea typeface="Calibri"/>
                <a:cs typeface="Calibri"/>
                <a:sym typeface="Calibri"/>
              </a:rPr>
              <a:t>BA (2022): Einzelstatistiken. Online: </a:t>
            </a:r>
            <a:r>
              <a:rPr lang="de-DE" sz="950" u="sng">
                <a:solidFill>
                  <a:schemeClr val="dk1"/>
                </a:solidFill>
                <a:latin typeface="Calibri"/>
                <a:ea typeface="Calibri"/>
                <a:cs typeface="Calibri"/>
                <a:sym typeface="Calibri"/>
                <a:hlinkClick r:id="rId2">
                  <a:extLst>
                    <a:ext uri="{A12FA001-AC4F-418D-AE19-62706E023703}">
                      <ahyp:hlinkClr val="tx"/>
                    </a:ext>
                  </a:extLst>
                </a:hlinkClick>
              </a:rPr>
              <a:t>https://statistik.arbeitsagentur.de/DE/Statischer-Content/Statistiken/Fachstatistiken/Ausbildungsmarkt/Generische-Publikationen/AM-kompakt-Situation-Ausbildungsmarkt21-22-Abbildungen.pdf</a:t>
            </a:r>
            <a:r>
              <a:rPr lang="de-DE" sz="950">
                <a:solidFill>
                  <a:schemeClr val="dk1"/>
                </a:solidFill>
                <a:latin typeface="Calibri"/>
                <a:ea typeface="Calibri"/>
                <a:cs typeface="Calibri"/>
                <a:sym typeface="Calibri"/>
              </a:rPr>
              <a:t>  </a:t>
            </a:r>
            <a:endParaRPr/>
          </a:p>
          <a:p>
            <a:pPr indent="-171450" lvl="0" marL="171450" rtl="0" algn="l">
              <a:lnSpc>
                <a:spcPct val="100000"/>
              </a:lnSpc>
              <a:spcBef>
                <a:spcPts val="0"/>
              </a:spcBef>
              <a:spcAft>
                <a:spcPts val="0"/>
              </a:spcAft>
              <a:buSzPts val="1400"/>
              <a:buFont typeface="Arial"/>
              <a:buChar char="•"/>
            </a:pPr>
            <a:r>
              <a:rPr lang="de-DE" sz="950">
                <a:solidFill>
                  <a:schemeClr val="dk1"/>
                </a:solidFill>
                <a:latin typeface="Calibri"/>
                <a:ea typeface="Calibri"/>
                <a:cs typeface="Calibri"/>
                <a:sym typeface="Calibri"/>
              </a:rPr>
              <a:t>Bundesregierung (o.J.a): Lebenslagen in Deutschland, 5. Armuts- und Reichtumsbericht der Bundesregierung. Online: </a:t>
            </a:r>
            <a:r>
              <a:rPr lang="de-DE" sz="950" u="sng">
                <a:solidFill>
                  <a:schemeClr val="dk1"/>
                </a:solidFill>
                <a:latin typeface="Calibri"/>
                <a:ea typeface="Calibri"/>
                <a:cs typeface="Calibri"/>
                <a:sym typeface="Calibri"/>
                <a:hlinkClick r:id="rId3">
                  <a:extLst>
                    <a:ext uri="{A12FA001-AC4F-418D-AE19-62706E023703}">
                      <ahyp:hlinkClr val="tx"/>
                    </a:ext>
                  </a:extLst>
                </a:hlinkClick>
              </a:rPr>
              <a:t>www.armuts-und-reichtumsbericht.de/SharedDocs/Downloads/Berichte/5-arb-langfassung.pdf</a:t>
            </a:r>
            <a:r>
              <a:rPr lang="de-DE" sz="950">
                <a:solidFill>
                  <a:schemeClr val="dk1"/>
                </a:solidFill>
                <a:latin typeface="Calibri"/>
                <a:ea typeface="Calibri"/>
                <a:cs typeface="Calibri"/>
                <a:sym typeface="Calibri"/>
              </a:rPr>
              <a:t>  </a:t>
            </a:r>
            <a:endParaRPr/>
          </a:p>
          <a:p>
            <a:pPr indent="-171450" lvl="0" marL="171450" rtl="0" algn="l">
              <a:lnSpc>
                <a:spcPct val="100000"/>
              </a:lnSpc>
              <a:spcBef>
                <a:spcPts val="0"/>
              </a:spcBef>
              <a:spcAft>
                <a:spcPts val="0"/>
              </a:spcAft>
              <a:buSzPts val="1400"/>
              <a:buFont typeface="Arial"/>
              <a:buChar char="•"/>
            </a:pPr>
            <a:r>
              <a:rPr lang="de-DE" sz="950">
                <a:solidFill>
                  <a:schemeClr val="dk1"/>
                </a:solidFill>
                <a:latin typeface="Calibri"/>
                <a:ea typeface="Calibri"/>
                <a:cs typeface="Calibri"/>
                <a:sym typeface="Calibri"/>
              </a:rPr>
              <a:t>Destatis Statistisches Bundesamt (2022c): Armutsgefährdungsquote nach Migrationshintergrund und ausgewählten Merkmalen. Armuts­gefährdungs­quote 2021 nach Migrations­hinter­grund (Erstergebnisse). Online: </a:t>
            </a:r>
            <a:r>
              <a:rPr lang="de-DE" sz="950" u="sng">
                <a:solidFill>
                  <a:schemeClr val="dk1"/>
                </a:solidFill>
                <a:latin typeface="Calibri"/>
                <a:ea typeface="Calibri"/>
                <a:cs typeface="Calibri"/>
                <a:sym typeface="Calibri"/>
                <a:hlinkClick r:id="rId4">
                  <a:extLst>
                    <a:ext uri="{A12FA001-AC4F-418D-AE19-62706E023703}">
                      <ahyp:hlinkClr val="tx"/>
                    </a:ext>
                  </a:extLst>
                </a:hlinkClick>
              </a:rPr>
              <a:t>www.destatis.de/DE/Themen/Gesellschaft-Umwelt/Bevoelkerung/Migration-Integration/Tabellen/migrationshintergrund-armutsgefaehrdung.html</a:t>
            </a:r>
            <a:r>
              <a:rPr lang="de-DE" sz="950">
                <a:solidFill>
                  <a:schemeClr val="dk1"/>
                </a:solidFill>
                <a:latin typeface="Calibri"/>
                <a:ea typeface="Calibri"/>
                <a:cs typeface="Calibri"/>
                <a:sym typeface="Calibri"/>
              </a:rPr>
              <a:t>  </a:t>
            </a:r>
            <a:endParaRPr/>
          </a:p>
          <a:p>
            <a:pPr indent="-171450" lvl="0" marL="171450" rtl="0" algn="l">
              <a:lnSpc>
                <a:spcPct val="100000"/>
              </a:lnSpc>
              <a:spcBef>
                <a:spcPts val="0"/>
              </a:spcBef>
              <a:spcAft>
                <a:spcPts val="0"/>
              </a:spcAft>
              <a:buSzPts val="1400"/>
              <a:buFont typeface="Arial"/>
              <a:buChar char="•"/>
            </a:pPr>
            <a:r>
              <a:rPr lang="de-DE" sz="950">
                <a:solidFill>
                  <a:schemeClr val="dk1"/>
                </a:solidFill>
                <a:latin typeface="Calibri"/>
                <a:ea typeface="Calibri"/>
                <a:cs typeface="Calibri"/>
                <a:sym typeface="Calibri"/>
              </a:rPr>
              <a:t>BA Bundesagentur für Arbeit (o.J.e): Mit Hilfe des Jobcenters den Schulabschluss nachholen. Online: </a:t>
            </a:r>
            <a:r>
              <a:rPr lang="de-DE" sz="950" u="sng">
                <a:solidFill>
                  <a:schemeClr val="dk1"/>
                </a:solidFill>
                <a:latin typeface="Calibri"/>
                <a:ea typeface="Calibri"/>
                <a:cs typeface="Calibri"/>
                <a:sym typeface="Calibri"/>
                <a:hlinkClick r:id="rId5">
                  <a:extLst>
                    <a:ext uri="{A12FA001-AC4F-418D-AE19-62706E023703}">
                      <ahyp:hlinkClr val="tx"/>
                    </a:ext>
                  </a:extLst>
                </a:hlinkClick>
              </a:rPr>
              <a:t>www.arbeitsagentur.de/arbeitslosengeld-2/schulabschluss-nachholen</a:t>
            </a:r>
            <a:r>
              <a:rPr lang="de-DE" sz="950">
                <a:solidFill>
                  <a:schemeClr val="dk1"/>
                </a:solidFill>
                <a:latin typeface="Calibri"/>
                <a:ea typeface="Calibri"/>
                <a:cs typeface="Calibri"/>
                <a:sym typeface="Calibri"/>
              </a:rPr>
              <a:t>  </a:t>
            </a:r>
            <a:endParaRPr/>
          </a:p>
        </p:txBody>
      </p:sp>
      <p:sp>
        <p:nvSpPr>
          <p:cNvPr id="277" name="Google Shape;277;p8:notes"/>
          <p:cNvSpPr txBox="1"/>
          <p:nvPr>
            <p:ph idx="12" type="sldNum"/>
          </p:nvPr>
        </p:nvSpPr>
        <p:spPr>
          <a:xfrm>
            <a:off x="3818970" y="9377317"/>
            <a:ext cx="2921583" cy="495346"/>
          </a:xfrm>
          <a:prstGeom prst="rect">
            <a:avLst/>
          </a:prstGeom>
          <a:noFill/>
          <a:ln>
            <a:noFill/>
          </a:ln>
        </p:spPr>
        <p:txBody>
          <a:bodyPr anchorCtr="0" anchor="b" bIns="45400" lIns="90850" spcFirstLastPara="1" rIns="90850" wrap="square" tIns="45400">
            <a:noAutofit/>
          </a:bodyPr>
          <a:lstStyle/>
          <a:p>
            <a:pPr indent="0" lvl="0" marL="0" rtl="0" algn="r">
              <a:lnSpc>
                <a:spcPct val="100000"/>
              </a:lnSpc>
              <a:spcBef>
                <a:spcPts val="0"/>
              </a:spcBef>
              <a:spcAft>
                <a:spcPts val="0"/>
              </a:spcAft>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Standardfolie Abbildung">
    <p:spTree>
      <p:nvGrpSpPr>
        <p:cNvPr id="97" name="Shape 97"/>
        <p:cNvGrpSpPr/>
        <p:nvPr/>
      </p:nvGrpSpPr>
      <p:grpSpPr>
        <a:xfrm>
          <a:off x="0" y="0"/>
          <a:ext cx="0" cy="0"/>
          <a:chOff x="0" y="0"/>
          <a:chExt cx="0" cy="0"/>
        </a:xfrm>
      </p:grpSpPr>
      <p:sp>
        <p:nvSpPr>
          <p:cNvPr id="98" name="Google Shape;98;p34"/>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4"/>
          <p:cNvSpPr/>
          <p:nvPr>
            <p:ph idx="2" type="pic"/>
          </p:nvPr>
        </p:nvSpPr>
        <p:spPr>
          <a:xfrm>
            <a:off x="360363" y="1368000"/>
            <a:ext cx="11518900" cy="4680000"/>
          </a:xfrm>
          <a:prstGeom prst="rect">
            <a:avLst/>
          </a:prstGeom>
          <a:noFill/>
          <a:ln>
            <a:noFill/>
          </a:ln>
        </p:spPr>
      </p:sp>
      <p:sp>
        <p:nvSpPr>
          <p:cNvPr id="100" name="Google Shape;100;p3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01" name="Google Shape;101;p34"/>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3" name="Google Shape;103;p34"/>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4" name="Google Shape;104;p34"/>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105" name="Shape 105"/>
        <p:cNvGrpSpPr/>
        <p:nvPr/>
      </p:nvGrpSpPr>
      <p:grpSpPr>
        <a:xfrm>
          <a:off x="0" y="0"/>
          <a:ext cx="0" cy="0"/>
          <a:chOff x="0" y="0"/>
          <a:chExt cx="0" cy="0"/>
        </a:xfrm>
      </p:grpSpPr>
      <p:sp>
        <p:nvSpPr>
          <p:cNvPr id="106" name="Google Shape;106;p3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07" name="Google Shape;107;p3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0" name="Google Shape;110;p3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1" name="Google Shape;111;p3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112" name="Google Shape;112;p35"/>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113" name="Shape 113"/>
        <p:cNvGrpSpPr/>
        <p:nvPr/>
      </p:nvGrpSpPr>
      <p:grpSpPr>
        <a:xfrm>
          <a:off x="0" y="0"/>
          <a:ext cx="0" cy="0"/>
          <a:chOff x="0" y="0"/>
          <a:chExt cx="0" cy="0"/>
        </a:xfrm>
      </p:grpSpPr>
      <p:sp>
        <p:nvSpPr>
          <p:cNvPr id="114" name="Google Shape;114;p3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36"/>
          <p:cNvSpPr/>
          <p:nvPr>
            <p:ph idx="2" type="pic"/>
          </p:nvPr>
        </p:nvSpPr>
        <p:spPr>
          <a:xfrm>
            <a:off x="5400009" y="1367999"/>
            <a:ext cx="6480000" cy="4680000"/>
          </a:xfrm>
          <a:prstGeom prst="rect">
            <a:avLst/>
          </a:prstGeom>
          <a:noFill/>
          <a:ln>
            <a:noFill/>
          </a:ln>
        </p:spPr>
      </p:sp>
      <p:sp>
        <p:nvSpPr>
          <p:cNvPr id="116" name="Google Shape;116;p36"/>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17" name="Google Shape;117;p36"/>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6"/>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9" name="Google Shape;119;p36"/>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0" name="Google Shape;120;p36"/>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1" name="Google Shape;121;p36"/>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122" name="Shape 122"/>
        <p:cNvGrpSpPr/>
        <p:nvPr/>
      </p:nvGrpSpPr>
      <p:grpSpPr>
        <a:xfrm>
          <a:off x="0" y="0"/>
          <a:ext cx="0" cy="0"/>
          <a:chOff x="0" y="0"/>
          <a:chExt cx="0" cy="0"/>
        </a:xfrm>
      </p:grpSpPr>
      <p:sp>
        <p:nvSpPr>
          <p:cNvPr id="123" name="Google Shape;123;p3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3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25" name="Google Shape;125;p39"/>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p3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3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8" name="Google Shape;128;p3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9" name="Google Shape;129;p3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3">
    <p:spTree>
      <p:nvGrpSpPr>
        <p:cNvPr id="130" name="Shape 130"/>
        <p:cNvGrpSpPr/>
        <p:nvPr/>
      </p:nvGrpSpPr>
      <p:grpSpPr>
        <a:xfrm>
          <a:off x="0" y="0"/>
          <a:ext cx="0" cy="0"/>
          <a:chOff x="0" y="0"/>
          <a:chExt cx="0" cy="0"/>
        </a:xfrm>
      </p:grpSpPr>
      <p:sp>
        <p:nvSpPr>
          <p:cNvPr id="131" name="Google Shape;131;p4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4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33" name="Google Shape;133;p40"/>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40"/>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40"/>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6" name="Google Shape;136;p40"/>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7" name="Google Shape;137;p40"/>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8" name="Google Shape;138;p4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1">
  <p:cSld name="1_Standardfolie_1">
    <p:spTree>
      <p:nvGrpSpPr>
        <p:cNvPr id="139" name="Shape 139"/>
        <p:cNvGrpSpPr/>
        <p:nvPr/>
      </p:nvGrpSpPr>
      <p:grpSpPr>
        <a:xfrm>
          <a:off x="0" y="0"/>
          <a:ext cx="0" cy="0"/>
          <a:chOff x="0" y="0"/>
          <a:chExt cx="0" cy="0"/>
        </a:xfrm>
      </p:grpSpPr>
      <p:sp>
        <p:nvSpPr>
          <p:cNvPr id="140" name="Google Shape;140;g28be146f0bc_0_5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1" name="Google Shape;141;g28be146f0bc_0_5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2" name="Google Shape;142;g28be146f0bc_0_51"/>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g28be146f0bc_0_51"/>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rtl="0" algn="l">
              <a:lnSpc>
                <a:spcPct val="110000"/>
              </a:lnSpc>
              <a:spcBef>
                <a:spcPts val="0"/>
              </a:spcBef>
              <a:spcAft>
                <a:spcPts val="0"/>
              </a:spcAft>
              <a:buClr>
                <a:schemeClr val="dk1"/>
              </a:buClr>
              <a:buSzPts val="1800"/>
              <a:buChar char="•"/>
              <a:defRPr/>
            </a:lvl2pPr>
            <a:lvl3pPr indent="-342900" lvl="2" marL="1371600" rtl="0" algn="l">
              <a:lnSpc>
                <a:spcPct val="110000"/>
              </a:lnSpc>
              <a:spcBef>
                <a:spcPts val="300"/>
              </a:spcBef>
              <a:spcAft>
                <a:spcPts val="0"/>
              </a:spcAft>
              <a:buClr>
                <a:schemeClr val="dk1"/>
              </a:buClr>
              <a:buSzPts val="1800"/>
              <a:buChar char="•"/>
              <a:defRPr/>
            </a:lvl3pPr>
            <a:lvl4pPr indent="-342900" lvl="3" marL="1828800" rtl="0" algn="l">
              <a:lnSpc>
                <a:spcPct val="110000"/>
              </a:lnSpc>
              <a:spcBef>
                <a:spcPts val="300"/>
              </a:spcBef>
              <a:spcAft>
                <a:spcPts val="0"/>
              </a:spcAft>
              <a:buClr>
                <a:schemeClr val="dk1"/>
              </a:buClr>
              <a:buSzPts val="1800"/>
              <a:buChar char="•"/>
              <a:defRPr/>
            </a:lvl4pPr>
            <a:lvl5pPr indent="-342900" lvl="4" marL="2286000" rtl="0" algn="l">
              <a:lnSpc>
                <a:spcPct val="110000"/>
              </a:lnSpc>
              <a:spcBef>
                <a:spcPts val="0"/>
              </a:spcBef>
              <a:spcAft>
                <a:spcPts val="0"/>
              </a:spcAft>
              <a:buClr>
                <a:schemeClr val="dk1"/>
              </a:buClr>
              <a:buSzPts val="1800"/>
              <a:buChar char="•"/>
              <a:defRPr/>
            </a:lvl5pPr>
            <a:lvl6pPr indent="-228600" lvl="5" marL="2743200" rtl="0" algn="l">
              <a:lnSpc>
                <a:spcPct val="100000"/>
              </a:lnSpc>
              <a:spcBef>
                <a:spcPts val="300"/>
              </a:spcBef>
              <a:spcAft>
                <a:spcPts val="0"/>
              </a:spcAft>
              <a:buClr>
                <a:srgbClr val="000000"/>
              </a:buClr>
              <a:buSzPts val="1800"/>
              <a:buNone/>
              <a:defRPr/>
            </a:lvl6pPr>
            <a:lvl7pPr indent="-228600" lvl="6" marL="3200400" rtl="0" algn="l">
              <a:lnSpc>
                <a:spcPct val="100000"/>
              </a:lnSpc>
              <a:spcBef>
                <a:spcPts val="0"/>
              </a:spcBef>
              <a:spcAft>
                <a:spcPts val="0"/>
              </a:spcAft>
              <a:buClr>
                <a:srgbClr val="000000"/>
              </a:buClr>
              <a:buSzPts val="1800"/>
              <a:buNone/>
              <a:defRPr/>
            </a:lvl7pPr>
            <a:lvl8pPr indent="-228600" lvl="7" marL="3657600" rtl="0" algn="l">
              <a:lnSpc>
                <a:spcPct val="100000"/>
              </a:lnSpc>
              <a:spcBef>
                <a:spcPts val="0"/>
              </a:spcBef>
              <a:spcAft>
                <a:spcPts val="0"/>
              </a:spcAft>
              <a:buClr>
                <a:srgbClr val="000000"/>
              </a:buClr>
              <a:buSzPts val="1800"/>
              <a:buNone/>
              <a:defRPr/>
            </a:lvl8pPr>
            <a:lvl9pPr indent="-228600" lvl="8" marL="4114800" rtl="0" algn="l">
              <a:lnSpc>
                <a:spcPct val="100000"/>
              </a:lnSpc>
              <a:spcBef>
                <a:spcPts val="0"/>
              </a:spcBef>
              <a:spcAft>
                <a:spcPts val="0"/>
              </a:spcAft>
              <a:buClr>
                <a:srgbClr val="000000"/>
              </a:buClr>
              <a:buSzPts val="1800"/>
              <a:buNone/>
              <a:defRPr/>
            </a:lvl9pPr>
          </a:lstStyle>
          <a:p/>
        </p:txBody>
      </p:sp>
      <p:sp>
        <p:nvSpPr>
          <p:cNvPr id="144" name="Google Shape;144;g28be146f0bc_0_5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rtl="0" algn="l">
              <a:lnSpc>
                <a:spcPct val="110000"/>
              </a:lnSpc>
              <a:spcBef>
                <a:spcPts val="0"/>
              </a:spcBef>
              <a:spcAft>
                <a:spcPts val="0"/>
              </a:spcAft>
              <a:buClr>
                <a:schemeClr val="dk1"/>
              </a:buClr>
              <a:buSzPts val="1800"/>
              <a:buChar char="•"/>
              <a:defRPr/>
            </a:lvl2pPr>
            <a:lvl3pPr indent="-342900" lvl="2" marL="1371600" rtl="0" algn="l">
              <a:lnSpc>
                <a:spcPct val="110000"/>
              </a:lnSpc>
              <a:spcBef>
                <a:spcPts val="300"/>
              </a:spcBef>
              <a:spcAft>
                <a:spcPts val="0"/>
              </a:spcAft>
              <a:buClr>
                <a:schemeClr val="dk1"/>
              </a:buClr>
              <a:buSzPts val="1800"/>
              <a:buChar char="•"/>
              <a:defRPr/>
            </a:lvl3pPr>
            <a:lvl4pPr indent="-342900" lvl="3" marL="1828800" rtl="0" algn="l">
              <a:lnSpc>
                <a:spcPct val="110000"/>
              </a:lnSpc>
              <a:spcBef>
                <a:spcPts val="300"/>
              </a:spcBef>
              <a:spcAft>
                <a:spcPts val="0"/>
              </a:spcAft>
              <a:buClr>
                <a:schemeClr val="dk1"/>
              </a:buClr>
              <a:buSzPts val="1800"/>
              <a:buChar char="•"/>
              <a:defRPr/>
            </a:lvl4pPr>
            <a:lvl5pPr indent="-342900" lvl="4" marL="2286000" rtl="0" algn="l">
              <a:lnSpc>
                <a:spcPct val="110000"/>
              </a:lnSpc>
              <a:spcBef>
                <a:spcPts val="0"/>
              </a:spcBef>
              <a:spcAft>
                <a:spcPts val="0"/>
              </a:spcAft>
              <a:buClr>
                <a:schemeClr val="dk1"/>
              </a:buClr>
              <a:buSzPts val="1800"/>
              <a:buChar char="•"/>
              <a:defRPr/>
            </a:lvl5pPr>
            <a:lvl6pPr indent="-228600" lvl="5" marL="2743200" rtl="0" algn="l">
              <a:lnSpc>
                <a:spcPct val="100000"/>
              </a:lnSpc>
              <a:spcBef>
                <a:spcPts val="300"/>
              </a:spcBef>
              <a:spcAft>
                <a:spcPts val="0"/>
              </a:spcAft>
              <a:buClr>
                <a:srgbClr val="000000"/>
              </a:buClr>
              <a:buSzPts val="1800"/>
              <a:buNone/>
              <a:defRPr/>
            </a:lvl6pPr>
            <a:lvl7pPr indent="-228600" lvl="6" marL="3200400" rtl="0" algn="l">
              <a:lnSpc>
                <a:spcPct val="100000"/>
              </a:lnSpc>
              <a:spcBef>
                <a:spcPts val="0"/>
              </a:spcBef>
              <a:spcAft>
                <a:spcPts val="0"/>
              </a:spcAft>
              <a:buClr>
                <a:srgbClr val="000000"/>
              </a:buClr>
              <a:buSzPts val="1800"/>
              <a:buNone/>
              <a:defRPr/>
            </a:lvl7pPr>
            <a:lvl8pPr indent="-228600" lvl="7" marL="3657600" rtl="0" algn="l">
              <a:lnSpc>
                <a:spcPct val="100000"/>
              </a:lnSpc>
              <a:spcBef>
                <a:spcPts val="0"/>
              </a:spcBef>
              <a:spcAft>
                <a:spcPts val="0"/>
              </a:spcAft>
              <a:buClr>
                <a:srgbClr val="000000"/>
              </a:buClr>
              <a:buSzPts val="1800"/>
              <a:buNone/>
              <a:defRPr/>
            </a:lvl8pPr>
            <a:lvl9pPr indent="-228600" lvl="8" marL="4114800" rtl="0" algn="l">
              <a:lnSpc>
                <a:spcPct val="100000"/>
              </a:lnSpc>
              <a:spcBef>
                <a:spcPts val="0"/>
              </a:spcBef>
              <a:spcAft>
                <a:spcPts val="0"/>
              </a:spcAft>
              <a:buClr>
                <a:srgbClr val="000000"/>
              </a:buClr>
              <a:buSzPts val="1800"/>
              <a:buNone/>
              <a:defRPr/>
            </a:lvl9pPr>
          </a:lstStyle>
          <a:p/>
        </p:txBody>
      </p:sp>
      <p:sp>
        <p:nvSpPr>
          <p:cNvPr id="145" name="Google Shape;145;g28be146f0bc_0_5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rtl="0" algn="l">
              <a:lnSpc>
                <a:spcPct val="100000"/>
              </a:lnSpc>
              <a:spcBef>
                <a:spcPts val="0"/>
              </a:spcBef>
              <a:spcAft>
                <a:spcPts val="0"/>
              </a:spcAft>
              <a:buClr>
                <a:srgbClr val="000000"/>
              </a:buClr>
              <a:buSzPts val="1800"/>
              <a:buFont typeface="Calibri"/>
              <a:buNone/>
              <a:defRPr/>
            </a:lvl2pPr>
            <a:lvl3pPr lvl="2" rtl="0" algn="l">
              <a:lnSpc>
                <a:spcPct val="100000"/>
              </a:lnSpc>
              <a:spcBef>
                <a:spcPts val="0"/>
              </a:spcBef>
              <a:spcAft>
                <a:spcPts val="0"/>
              </a:spcAft>
              <a:buClr>
                <a:srgbClr val="000000"/>
              </a:buClr>
              <a:buSzPts val="1800"/>
              <a:buFont typeface="Calibri"/>
              <a:buNone/>
              <a:defRPr/>
            </a:lvl3pPr>
            <a:lvl4pPr lvl="3" rtl="0" algn="l">
              <a:lnSpc>
                <a:spcPct val="100000"/>
              </a:lnSpc>
              <a:spcBef>
                <a:spcPts val="0"/>
              </a:spcBef>
              <a:spcAft>
                <a:spcPts val="0"/>
              </a:spcAft>
              <a:buClr>
                <a:srgbClr val="000000"/>
              </a:buClr>
              <a:buSzPts val="1800"/>
              <a:buFont typeface="Calibri"/>
              <a:buNone/>
              <a:defRPr/>
            </a:lvl4pPr>
            <a:lvl5pPr lvl="4" rtl="0" algn="l">
              <a:lnSpc>
                <a:spcPct val="100000"/>
              </a:lnSpc>
              <a:spcBef>
                <a:spcPts val="0"/>
              </a:spcBef>
              <a:spcAft>
                <a:spcPts val="0"/>
              </a:spcAft>
              <a:buClr>
                <a:srgbClr val="000000"/>
              </a:buClr>
              <a:buSzPts val="1800"/>
              <a:buFont typeface="Calibri"/>
              <a:buNone/>
              <a:defRPr/>
            </a:lvl5pPr>
            <a:lvl6pPr lvl="5" rtl="0" algn="l">
              <a:lnSpc>
                <a:spcPct val="100000"/>
              </a:lnSpc>
              <a:spcBef>
                <a:spcPts val="0"/>
              </a:spcBef>
              <a:spcAft>
                <a:spcPts val="0"/>
              </a:spcAft>
              <a:buClr>
                <a:srgbClr val="000000"/>
              </a:buClr>
              <a:buSzPts val="1800"/>
              <a:buFont typeface="Calibri"/>
              <a:buNone/>
              <a:defRPr/>
            </a:lvl6pPr>
            <a:lvl7pPr lvl="6" rtl="0" algn="l">
              <a:lnSpc>
                <a:spcPct val="100000"/>
              </a:lnSpc>
              <a:spcBef>
                <a:spcPts val="0"/>
              </a:spcBef>
              <a:spcAft>
                <a:spcPts val="0"/>
              </a:spcAft>
              <a:buClr>
                <a:srgbClr val="000000"/>
              </a:buClr>
              <a:buSzPts val="1800"/>
              <a:buFont typeface="Calibri"/>
              <a:buNone/>
              <a:defRPr/>
            </a:lvl7pPr>
            <a:lvl8pPr lvl="7" rtl="0" algn="l">
              <a:lnSpc>
                <a:spcPct val="100000"/>
              </a:lnSpc>
              <a:spcBef>
                <a:spcPts val="0"/>
              </a:spcBef>
              <a:spcAft>
                <a:spcPts val="0"/>
              </a:spcAft>
              <a:buClr>
                <a:srgbClr val="000000"/>
              </a:buClr>
              <a:buSzPts val="1800"/>
              <a:buFont typeface="Calibri"/>
              <a:buNone/>
              <a:defRPr/>
            </a:lvl8pPr>
            <a:lvl9pPr lvl="8" rtl="0"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32" name="Shape 32"/>
        <p:cNvGrpSpPr/>
        <p:nvPr/>
      </p:nvGrpSpPr>
      <p:grpSpPr>
        <a:xfrm>
          <a:off x="0" y="0"/>
          <a:ext cx="0" cy="0"/>
          <a:chOff x="0" y="0"/>
          <a:chExt cx="0" cy="0"/>
        </a:xfrm>
      </p:grpSpPr>
      <p:sp>
        <p:nvSpPr>
          <p:cNvPr id="33" name="Google Shape;33;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3c8bb42d54_0_79"/>
          <p:cNvSpPr/>
          <p:nvPr>
            <p:ph idx="2" type="pic"/>
          </p:nvPr>
        </p:nvSpPr>
        <p:spPr>
          <a:xfrm>
            <a:off x="360363" y="1368000"/>
            <a:ext cx="11518900" cy="4680000"/>
          </a:xfrm>
          <a:prstGeom prst="rect">
            <a:avLst/>
          </a:prstGeom>
          <a:noFill/>
          <a:ln>
            <a:noFill/>
          </a:ln>
        </p:spPr>
      </p:sp>
      <p:sp>
        <p:nvSpPr>
          <p:cNvPr id="35" name="Google Shape;35;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0" name="Shape 40"/>
        <p:cNvGrpSpPr/>
        <p:nvPr/>
      </p:nvGrpSpPr>
      <p:grpSpPr>
        <a:xfrm>
          <a:off x="0" y="0"/>
          <a:ext cx="0" cy="0"/>
          <a:chOff x="0" y="0"/>
          <a:chExt cx="0" cy="0"/>
        </a:xfrm>
      </p:grpSpPr>
      <p:sp>
        <p:nvSpPr>
          <p:cNvPr id="41" name="Google Shape;41;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2" name="Google Shape;42;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7" name="Google Shape;47;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2"/>
          <p:cNvSpPr/>
          <p:nvPr>
            <p:ph idx="2" type="pic"/>
          </p:nvPr>
        </p:nvSpPr>
        <p:spPr>
          <a:xfrm>
            <a:off x="5400009" y="1367999"/>
            <a:ext cx="6480000" cy="4680000"/>
          </a:xfrm>
          <a:prstGeom prst="rect">
            <a:avLst/>
          </a:prstGeom>
          <a:noFill/>
          <a:ln>
            <a:noFill/>
          </a:ln>
        </p:spPr>
      </p:sp>
      <p:sp>
        <p:nvSpPr>
          <p:cNvPr id="51" name="Google Shape;51;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dfolie">
    <p:spTree>
      <p:nvGrpSpPr>
        <p:cNvPr id="81" name="Shape 81"/>
        <p:cNvGrpSpPr/>
        <p:nvPr/>
      </p:nvGrpSpPr>
      <p:grpSpPr>
        <a:xfrm>
          <a:off x="0" y="0"/>
          <a:ext cx="0" cy="0"/>
          <a:chOff x="0" y="0"/>
          <a:chExt cx="0" cy="0"/>
        </a:xfrm>
      </p:grpSpPr>
      <p:sp>
        <p:nvSpPr>
          <p:cNvPr id="82" name="Google Shape;82;p2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83" name="Google Shape;83;p2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6" name="Google Shape;86;p2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7" name="Google Shape;87;p2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88" name="Shape 88"/>
        <p:cNvGrpSpPr/>
        <p:nvPr/>
      </p:nvGrpSpPr>
      <p:grpSpPr>
        <a:xfrm>
          <a:off x="0" y="0"/>
          <a:ext cx="0" cy="0"/>
          <a:chOff x="0" y="0"/>
          <a:chExt cx="0" cy="0"/>
        </a:xfrm>
      </p:grpSpPr>
      <p:sp>
        <p:nvSpPr>
          <p:cNvPr id="89" name="Google Shape;89;p33"/>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3"/>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91" name="Google Shape;91;p33"/>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92" name="Google Shape;92;p33"/>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93" name="Google Shape;93;p33"/>
          <p:cNvSpPr/>
          <p:nvPr>
            <p:ph idx="2" type="pic"/>
          </p:nvPr>
        </p:nvSpPr>
        <p:spPr>
          <a:xfrm>
            <a:off x="9091423" y="1418600"/>
            <a:ext cx="2681986" cy="1431290"/>
          </a:xfrm>
          <a:prstGeom prst="rect">
            <a:avLst/>
          </a:prstGeom>
          <a:noFill/>
          <a:ln>
            <a:noFill/>
          </a:ln>
        </p:spPr>
      </p:sp>
      <p:sp>
        <p:nvSpPr>
          <p:cNvPr id="94" name="Google Shape;94;p33"/>
          <p:cNvSpPr/>
          <p:nvPr>
            <p:ph idx="3" type="pic"/>
          </p:nvPr>
        </p:nvSpPr>
        <p:spPr>
          <a:xfrm>
            <a:off x="9091422" y="3009656"/>
            <a:ext cx="2681986" cy="1431290"/>
          </a:xfrm>
          <a:prstGeom prst="rect">
            <a:avLst/>
          </a:prstGeom>
          <a:noFill/>
          <a:ln>
            <a:noFill/>
          </a:ln>
        </p:spPr>
      </p:sp>
      <p:sp>
        <p:nvSpPr>
          <p:cNvPr id="95" name="Google Shape;95;p33"/>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96" name="Google Shape;96;p33"/>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10" Type="http://schemas.openxmlformats.org/officeDocument/2006/relationships/theme" Target="../theme/theme2.xml"/><Relationship Id="rId9" Type="http://schemas.openxmlformats.org/officeDocument/2006/relationships/slideLayout" Target="../slideLayouts/slideLayout15.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sp>
        <p:nvSpPr>
          <p:cNvPr id="75" name="Google Shape;75;p18"/>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 name="Google Shape;76;p18"/>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 name="Google Shape;77;p18"/>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1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79" name="Google Shape;79;p18"/>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80" name="Google Shape;80;p18"/>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info@life-online.de" TargetMode="External"/><Relationship Id="rId4" Type="http://schemas.openxmlformats.org/officeDocument/2006/relationships/hyperlink" Target="mailto:info@praxis-fuer-berufliche-zukunft.de" TargetMode="Externa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nachhaltiges-handwerk.de/" TargetMode="Externa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0.jpg"/></Relationships>
</file>

<file path=ppt/slides/_rels/slide2.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8.png"/><Relationship Id="rId13" Type="http://schemas.openxmlformats.org/officeDocument/2006/relationships/image" Target="../media/image14.png"/><Relationship Id="rId12"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uba.co2-rechner.de/de_DE/" TargetMode="External"/><Relationship Id="rId4" Type="http://schemas.openxmlformats.org/officeDocument/2006/relationships/image" Target="../media/image13.png"/><Relationship Id="rId9"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 Id="rId4" Type="http://schemas.openxmlformats.org/officeDocument/2006/relationships/hyperlink" Target="http://www.digitalcarbonfootprint.eu/" TargetMode="External"/><Relationship Id="rId5" Type="http://schemas.openxmlformats.org/officeDocument/2006/relationships/hyperlink" Target="http://blog.oeko.de/digitaler-CO%E2%82%82-fussabdruck/" TargetMode="External"/><Relationship Id="rId6" Type="http://schemas.openxmlformats.org/officeDocument/2006/relationships/hyperlink" Target="http://blog.oeko.de/digitaler-CO%E2%82%82-fussabdruc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arbeitsagentur.de/vor-ort/zav/triple-win/triple-win-pflegekraefte" TargetMode="External"/><Relationship Id="rId4" Type="http://schemas.openxmlformats.org/officeDocument/2006/relationships/hyperlink" Target="https://www.youtube.com/watch?v=ZnvjKoElT5Y" TargetMode="External"/><Relationship Id="rId5" Type="http://schemas.openxmlformats.org/officeDocument/2006/relationships/image" Target="../media/image16.jpg"/><Relationship Id="rId6" Type="http://schemas.openxmlformats.org/officeDocument/2006/relationships/hyperlink" Target="https://www.youtube.com/watch?v=ZnvjKoElT5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hyperlink" Target="http://www.youtube.com/watch?v=ZnvjKoElT5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jpg"/><Relationship Id="rId4" Type="http://schemas.openxmlformats.org/officeDocument/2006/relationships/image" Target="../media/image15.png"/><Relationship Id="rId5" Type="http://schemas.openxmlformats.org/officeDocument/2006/relationships/hyperlink" Target="https://www.gesetze-im-internet.de/gg/BJNR000010949.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8"/>
          <p:cNvSpPr txBox="1"/>
          <p:nvPr>
            <p:ph type="ctrTitle"/>
          </p:nvPr>
        </p:nvSpPr>
        <p:spPr>
          <a:xfrm>
            <a:off x="0" y="1486429"/>
            <a:ext cx="9162785" cy="165804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SzPct val="92592"/>
              <a:buNone/>
            </a:pPr>
            <a:r>
              <a:rPr b="1" lang="de-DE"/>
              <a:t>Fachgestellter für Arbeitsmarktdienstleistungen/  Fachangestellte für Arbeitsmarktdienstleistungen</a:t>
            </a:r>
            <a:endParaRPr/>
          </a:p>
        </p:txBody>
      </p:sp>
      <p:sp>
        <p:nvSpPr>
          <p:cNvPr id="152" name="Google Shape;152;p38"/>
          <p:cNvSpPr txBox="1"/>
          <p:nvPr>
            <p:ph idx="1" type="subTitle"/>
          </p:nvPr>
        </p:nvSpPr>
        <p:spPr>
          <a:xfrm>
            <a:off x="0" y="3144469"/>
            <a:ext cx="9162785" cy="2387601"/>
          </a:xfrm>
          <a:prstGeom prst="rect">
            <a:avLst/>
          </a:prstGeom>
          <a:solidFill>
            <a:schemeClr val="lt1"/>
          </a:solid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sz="4400"/>
              <a:t>Nachhaltigkeitsthemen und Zielkonflikte </a:t>
            </a:r>
            <a:br>
              <a:rPr lang="de-DE" sz="4400"/>
            </a:br>
            <a:r>
              <a:rPr lang="de-DE" sz="4400"/>
              <a:t>in der Arbeitsverwaltung</a:t>
            </a:r>
            <a:endParaRPr b="1" sz="4400">
              <a:solidFill>
                <a:srgbClr val="0070C0"/>
              </a:solidFill>
            </a:endParaRPr>
          </a:p>
        </p:txBody>
      </p:sp>
      <p:sp>
        <p:nvSpPr>
          <p:cNvPr id="153" name="Google Shape;153;p38"/>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Constanze Lanz, Life e.V.</a:t>
            </a:r>
            <a:endParaRPr/>
          </a:p>
        </p:txBody>
      </p:sp>
      <p:sp>
        <p:nvSpPr>
          <p:cNvPr id="154" name="Google Shape;154;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55" name="Google Shape;155;p38"/>
          <p:cNvSpPr txBox="1"/>
          <p:nvPr>
            <p:ph idx="4" type="body"/>
          </p:nvPr>
        </p:nvSpPr>
        <p:spPr>
          <a:xfrm>
            <a:off x="9162785" y="4151798"/>
            <a:ext cx="2787097" cy="213324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987"/>
              <a:buNone/>
            </a:pPr>
            <a:r>
              <a:rPr lang="de-DE" sz="1200"/>
              <a:t>LIFE Bildung, Umwelt, Chancengleichheit  e.V. , Rheinstr. 45-46, 12161 Berlin</a:t>
            </a:r>
            <a:endParaRPr/>
          </a:p>
          <a:p>
            <a:pPr indent="0" lvl="0" marL="0" rtl="0" algn="l">
              <a:lnSpc>
                <a:spcPct val="100000"/>
              </a:lnSpc>
              <a:spcBef>
                <a:spcPts val="0"/>
              </a:spcBef>
              <a:spcAft>
                <a:spcPts val="0"/>
              </a:spcAft>
              <a:buSzPts val="2987"/>
              <a:buNone/>
            </a:pPr>
            <a:r>
              <a:rPr lang="de-DE" sz="1200" u="sng">
                <a:solidFill>
                  <a:schemeClr val="hlink"/>
                </a:solidFill>
                <a:hlinkClick r:id="rId3"/>
              </a:rPr>
              <a:t>info@life-online.de</a:t>
            </a:r>
            <a:r>
              <a:rPr lang="de-DE" sz="1200"/>
              <a:t> </a:t>
            </a:r>
            <a:endParaRPr/>
          </a:p>
          <a:p>
            <a:pPr indent="0" lvl="0" marL="0" rtl="0" algn="l">
              <a:lnSpc>
                <a:spcPct val="100000"/>
              </a:lnSpc>
              <a:spcBef>
                <a:spcPts val="0"/>
              </a:spcBef>
              <a:spcAft>
                <a:spcPts val="0"/>
              </a:spcAft>
              <a:buSzPts val="2987"/>
              <a:buNone/>
            </a:pPr>
            <a:r>
              <a:t/>
            </a:r>
            <a:endParaRPr sz="1200"/>
          </a:p>
          <a:p>
            <a:pPr indent="0" lvl="0" marL="0" rtl="0" algn="l">
              <a:lnSpc>
                <a:spcPct val="100000"/>
              </a:lnSpc>
              <a:spcBef>
                <a:spcPts val="0"/>
              </a:spcBef>
              <a:spcAft>
                <a:spcPts val="0"/>
              </a:spcAft>
              <a:buSzPts val="2987"/>
              <a:buNone/>
            </a:pPr>
            <a:r>
              <a:rPr lang="de-DE" sz="1200"/>
              <a:t>Constanze Lanz</a:t>
            </a:r>
            <a:endParaRPr/>
          </a:p>
          <a:p>
            <a:pPr indent="0" lvl="0" marL="0" rtl="0" algn="l">
              <a:lnSpc>
                <a:spcPct val="100000"/>
              </a:lnSpc>
              <a:spcBef>
                <a:spcPts val="0"/>
              </a:spcBef>
              <a:spcAft>
                <a:spcPts val="0"/>
              </a:spcAft>
              <a:buSzPts val="2987"/>
              <a:buNone/>
            </a:pPr>
            <a:r>
              <a:rPr lang="de-DE" sz="1200" u="sng">
                <a:solidFill>
                  <a:schemeClr val="hlink"/>
                </a:solidFill>
                <a:hlinkClick r:id="rId4"/>
              </a:rPr>
              <a:t>[info@praxis-fuer-berufliche-zukunft.de</a:t>
            </a:r>
            <a:r>
              <a:rPr lang="de-DE" sz="1200"/>
              <a:t>]</a:t>
            </a:r>
            <a:endParaRPr sz="1200"/>
          </a:p>
        </p:txBody>
      </p:sp>
      <p:pic>
        <p:nvPicPr>
          <p:cNvPr id="156" name="Google Shape;156;p38"/>
          <p:cNvPicPr preferRelativeResize="0"/>
          <p:nvPr/>
        </p:nvPicPr>
        <p:blipFill rotWithShape="1">
          <a:blip r:embed="rId5">
            <a:alphaModFix/>
          </a:blip>
          <a:srcRect b="-3465" l="-1" r="67698" t="0"/>
          <a:stretch/>
        </p:blipFill>
        <p:spPr>
          <a:xfrm>
            <a:off x="9257156" y="3607865"/>
            <a:ext cx="866118" cy="5769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93" name="Google Shape;293;p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Constanze Lanz, Life e.V. </a:t>
            </a:r>
            <a:endParaRPr/>
          </a:p>
        </p:txBody>
      </p:sp>
      <p:sp>
        <p:nvSpPr>
          <p:cNvPr id="294" name="Google Shape;294;p9"/>
          <p:cNvSpPr txBox="1"/>
          <p:nvPr>
            <p:ph type="title"/>
          </p:nvPr>
        </p:nvSpPr>
        <p:spPr>
          <a:xfrm>
            <a:off x="20164" y="353961"/>
            <a:ext cx="9787513" cy="67553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lang="de-DE">
                <a:solidFill>
                  <a:schemeClr val="dk1"/>
                </a:solidFill>
              </a:rPr>
              <a:t>Nachhaltiges Wirtschaftswachstum</a:t>
            </a:r>
            <a:br>
              <a:rPr lang="de-DE">
                <a:solidFill>
                  <a:schemeClr val="dk1"/>
                </a:solidFill>
              </a:rPr>
            </a:br>
            <a:r>
              <a:rPr lang="de-DE">
                <a:solidFill>
                  <a:schemeClr val="dk1"/>
                </a:solidFill>
              </a:rPr>
              <a:t>Nutzen für den Betrieb</a:t>
            </a:r>
            <a:endParaRPr/>
          </a:p>
        </p:txBody>
      </p:sp>
      <p:sp>
        <p:nvSpPr>
          <p:cNvPr id="295" name="Google Shape;295;p9"/>
          <p:cNvSpPr txBox="1"/>
          <p:nvPr>
            <p:ph idx="1" type="body"/>
          </p:nvPr>
        </p:nvSpPr>
        <p:spPr>
          <a:xfrm>
            <a:off x="4336026" y="6254496"/>
            <a:ext cx="3833242"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Fachangestellte/r für Arbeitsmarktdienstleistungen </a:t>
            </a:r>
            <a:endParaRPr/>
          </a:p>
        </p:txBody>
      </p:sp>
      <p:sp>
        <p:nvSpPr>
          <p:cNvPr id="296" name="Google Shape;296;p9"/>
          <p:cNvSpPr/>
          <p:nvPr/>
        </p:nvSpPr>
        <p:spPr>
          <a:xfrm>
            <a:off x="8790039" y="2096071"/>
            <a:ext cx="2905432" cy="3091851"/>
          </a:xfrm>
          <a:prstGeom prst="roundRect">
            <a:avLst>
              <a:gd fmla="val 16667" name="adj"/>
            </a:avLst>
          </a:prstGeom>
          <a:noFill/>
          <a:ln cap="flat" cmpd="sng" w="57150">
            <a:solidFill>
              <a:srgbClr val="FFC000"/>
            </a:solidFill>
            <a:prstDash val="solid"/>
            <a:round/>
            <a:headEnd len="sm" w="sm" type="none"/>
            <a:tailEnd len="sm" w="sm" type="none"/>
          </a:ln>
        </p:spPr>
        <p:txBody>
          <a:bodyPr anchorCtr="0" anchor="ctr" bIns="0" lIns="0" spcFirstLastPara="1" rIns="0" wrap="square" tIns="0">
            <a:noAutofit/>
          </a:bodyPr>
          <a:lstStyle/>
          <a:p>
            <a:pPr indent="0" lvl="3" marL="108000" marR="0" rtl="0" algn="l">
              <a:lnSpc>
                <a:spcPct val="100000"/>
              </a:lnSpc>
              <a:spcBef>
                <a:spcPts val="0"/>
              </a:spcBef>
              <a:spcAft>
                <a:spcPts val="0"/>
              </a:spcAft>
              <a:buNone/>
            </a:pPr>
            <a:r>
              <a:rPr b="0" i="0" lang="de-DE" sz="2000" u="none" cap="none" strike="noStrike">
                <a:solidFill>
                  <a:srgbClr val="4F4651"/>
                </a:solidFill>
                <a:latin typeface="Arial"/>
                <a:ea typeface="Arial"/>
                <a:cs typeface="Arial"/>
                <a:sym typeface="Arial"/>
              </a:rPr>
              <a:t>Überzeugen Sie einen Betrieb, sich für die Zukunft nachhaltig aufzustellen. </a:t>
            </a:r>
            <a:endParaRPr/>
          </a:p>
          <a:p>
            <a:pPr indent="0" lvl="3" marL="108000" marR="0" rtl="0" algn="l">
              <a:lnSpc>
                <a:spcPct val="100000"/>
              </a:lnSpc>
              <a:spcBef>
                <a:spcPts val="600"/>
              </a:spcBef>
              <a:spcAft>
                <a:spcPts val="0"/>
              </a:spcAft>
              <a:buNone/>
            </a:pPr>
            <a:r>
              <a:t/>
            </a:r>
            <a:endParaRPr b="0" i="0" sz="2000" u="none" cap="none" strike="noStrike">
              <a:solidFill>
                <a:srgbClr val="4F4651"/>
              </a:solidFill>
              <a:latin typeface="Arial"/>
              <a:ea typeface="Arial"/>
              <a:cs typeface="Arial"/>
              <a:sym typeface="Arial"/>
            </a:endParaRPr>
          </a:p>
          <a:p>
            <a:pPr indent="0" lvl="3" marL="108000" marR="0" rtl="0" algn="l">
              <a:lnSpc>
                <a:spcPct val="100000"/>
              </a:lnSpc>
              <a:spcBef>
                <a:spcPts val="600"/>
              </a:spcBef>
              <a:spcAft>
                <a:spcPts val="600"/>
              </a:spcAft>
              <a:buNone/>
            </a:pPr>
            <a:r>
              <a:rPr b="0" i="0" lang="de-DE" sz="2000" u="none" cap="none" strike="noStrike">
                <a:solidFill>
                  <a:srgbClr val="4F4651"/>
                </a:solidFill>
                <a:latin typeface="Arial"/>
                <a:ea typeface="Arial"/>
                <a:cs typeface="Arial"/>
                <a:sym typeface="Arial"/>
              </a:rPr>
              <a:t>Argumente gibt es unter </a:t>
            </a:r>
            <a:r>
              <a:rPr b="0" i="0" lang="de-DE" sz="2000" u="sng" cap="none" strike="noStrike">
                <a:solidFill>
                  <a:srgbClr val="4F4651"/>
                </a:solidFill>
                <a:latin typeface="Arial"/>
                <a:ea typeface="Arial"/>
                <a:cs typeface="Arial"/>
                <a:sym typeface="Arial"/>
                <a:hlinkClick r:id="rId3">
                  <a:extLst>
                    <a:ext uri="{A12FA001-AC4F-418D-AE19-62706E023703}">
                      <ahyp:hlinkClr val="tx"/>
                    </a:ext>
                  </a:extLst>
                </a:hlinkClick>
              </a:rPr>
              <a:t>nachhaltiges-handwerk.de/   </a:t>
            </a:r>
            <a:endParaRPr b="0" i="0" sz="2000" u="none" cap="none" strike="noStrike">
              <a:solidFill>
                <a:srgbClr val="4F4651"/>
              </a:solidFill>
              <a:latin typeface="Arial"/>
              <a:ea typeface="Arial"/>
              <a:cs typeface="Arial"/>
              <a:sym typeface="Arial"/>
            </a:endParaRPr>
          </a:p>
        </p:txBody>
      </p:sp>
      <p:sp>
        <p:nvSpPr>
          <p:cNvPr id="297" name="Google Shape;297;p9"/>
          <p:cNvSpPr txBox="1"/>
          <p:nvPr>
            <p:ph idx="2" type="body"/>
          </p:nvPr>
        </p:nvSpPr>
        <p:spPr>
          <a:xfrm>
            <a:off x="9904852" y="6249900"/>
            <a:ext cx="2320275" cy="557468"/>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BMBF (o.J.)</a:t>
            </a:r>
            <a:endParaRPr>
              <a:solidFill>
                <a:schemeClr val="lt1"/>
              </a:solidFill>
            </a:endParaRPr>
          </a:p>
        </p:txBody>
      </p:sp>
      <p:pic>
        <p:nvPicPr>
          <p:cNvPr id="298" name="Google Shape;298;p9"/>
          <p:cNvPicPr preferRelativeResize="0"/>
          <p:nvPr/>
        </p:nvPicPr>
        <p:blipFill rotWithShape="1">
          <a:blip r:embed="rId4">
            <a:alphaModFix/>
          </a:blip>
          <a:srcRect b="0" l="0" r="0" t="0"/>
          <a:stretch/>
        </p:blipFill>
        <p:spPr>
          <a:xfrm>
            <a:off x="20164" y="1415077"/>
            <a:ext cx="8277225" cy="4676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b="0" i="0" lang="de-DE" sz="1600" u="none" cap="none" strike="noStrike">
                <a:solidFill>
                  <a:srgbClr val="FFFFFF"/>
                </a:solidFill>
                <a:latin typeface="Calibri"/>
                <a:ea typeface="Calibri"/>
                <a:cs typeface="Calibri"/>
                <a:sym typeface="Calibri"/>
              </a:rPr>
              <a:t>‹#›</a:t>
            </a:fld>
            <a:endParaRPr b="0" i="0" sz="1600" u="none" cap="none" strike="noStrike">
              <a:solidFill>
                <a:srgbClr val="FFFFFF"/>
              </a:solidFill>
              <a:latin typeface="Calibri"/>
              <a:ea typeface="Calibri"/>
              <a:cs typeface="Calibri"/>
              <a:sym typeface="Calibri"/>
            </a:endParaRPr>
          </a:p>
        </p:txBody>
      </p:sp>
      <p:sp>
        <p:nvSpPr>
          <p:cNvPr id="305" name="Google Shape;305;p1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306" name="Google Shape;306;p10"/>
          <p:cNvSpPr txBox="1"/>
          <p:nvPr>
            <p:ph idx="2" type="body"/>
          </p:nvPr>
        </p:nvSpPr>
        <p:spPr>
          <a:xfrm>
            <a:off x="7959512"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grpSp>
        <p:nvGrpSpPr>
          <p:cNvPr id="307" name="Google Shape;307;p10"/>
          <p:cNvGrpSpPr/>
          <p:nvPr/>
        </p:nvGrpSpPr>
        <p:grpSpPr>
          <a:xfrm>
            <a:off x="6425612" y="1454200"/>
            <a:ext cx="5663400" cy="4537445"/>
            <a:chOff x="6095999" y="1454200"/>
            <a:chExt cx="5663400" cy="4537445"/>
          </a:xfrm>
        </p:grpSpPr>
        <p:sp>
          <p:nvSpPr>
            <p:cNvPr id="308" name="Google Shape;308;p10"/>
            <p:cNvSpPr txBox="1"/>
            <p:nvPr/>
          </p:nvSpPr>
          <p:spPr>
            <a:xfrm>
              <a:off x="6095999" y="3335413"/>
              <a:ext cx="1821300" cy="400069"/>
            </a:xfrm>
            <a:prstGeom prst="rect">
              <a:avLst/>
            </a:prstGeom>
            <a:solidFill>
              <a:srgbClr val="0096FF"/>
            </a:solidFill>
            <a:ln>
              <a:noFill/>
            </a:ln>
            <a:effectLst>
              <a:outerShdw blurRad="57150" rotWithShape="0" algn="bl" dir="5400000" dist="19050">
                <a:srgbClr val="000000">
                  <a:alpha val="49411"/>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FFFFFF"/>
                  </a:solidFill>
                  <a:latin typeface="Arial"/>
                  <a:ea typeface="Arial"/>
                  <a:cs typeface="Arial"/>
                  <a:sym typeface="Arial"/>
                </a:rPr>
                <a:t>Analyse</a:t>
              </a:r>
              <a:endParaRPr b="1" i="0" sz="2000" u="none" cap="none" strike="noStrike">
                <a:solidFill>
                  <a:srgbClr val="FFFFFF"/>
                </a:solidFill>
                <a:latin typeface="Arial"/>
                <a:ea typeface="Arial"/>
                <a:cs typeface="Arial"/>
                <a:sym typeface="Arial"/>
              </a:endParaRPr>
            </a:p>
          </p:txBody>
        </p:sp>
        <p:sp>
          <p:nvSpPr>
            <p:cNvPr id="309" name="Google Shape;309;p10"/>
            <p:cNvSpPr/>
            <p:nvPr/>
          </p:nvSpPr>
          <p:spPr>
            <a:xfrm>
              <a:off x="6096000" y="5144899"/>
              <a:ext cx="5663399" cy="846746"/>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Welche Rolle spielen die SDG für Ihr Unternehmen</a:t>
              </a:r>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Wie stellen Sie Ihr Unternehmen für die Zukunft auf?</a:t>
              </a:r>
              <a:endParaRPr b="0" i="0" sz="1200" u="none" cap="none" strike="noStrike">
                <a:solidFill>
                  <a:srgbClr val="000000"/>
                </a:solidFill>
                <a:latin typeface="Arial"/>
                <a:ea typeface="Arial"/>
                <a:cs typeface="Arial"/>
                <a:sym typeface="Arial"/>
              </a:endParaRPr>
            </a:p>
          </p:txBody>
        </p:sp>
        <p:sp>
          <p:nvSpPr>
            <p:cNvPr id="310" name="Google Shape;310;p10"/>
            <p:cNvSpPr txBox="1"/>
            <p:nvPr/>
          </p:nvSpPr>
          <p:spPr>
            <a:xfrm>
              <a:off x="8017049" y="3335413"/>
              <a:ext cx="1821300" cy="400069"/>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FFFFFF"/>
                  </a:solidFill>
                  <a:latin typeface="Arial"/>
                  <a:ea typeface="Arial"/>
                  <a:cs typeface="Arial"/>
                  <a:sym typeface="Arial"/>
                </a:rPr>
                <a:t>Ziele</a:t>
              </a:r>
              <a:endParaRPr/>
            </a:p>
          </p:txBody>
        </p:sp>
        <p:sp>
          <p:nvSpPr>
            <p:cNvPr id="311" name="Google Shape;311;p10"/>
            <p:cNvSpPr txBox="1"/>
            <p:nvPr/>
          </p:nvSpPr>
          <p:spPr>
            <a:xfrm>
              <a:off x="9938099" y="3335412"/>
              <a:ext cx="1821300" cy="400069"/>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FFFFFF"/>
                  </a:solidFill>
                  <a:latin typeface="Arial"/>
                  <a:ea typeface="Arial"/>
                  <a:cs typeface="Arial"/>
                  <a:sym typeface="Arial"/>
                </a:rPr>
                <a:t>Maßnahmen</a:t>
              </a:r>
              <a:endParaRPr b="1" i="0" sz="2000" u="none" cap="none" strike="noStrike">
                <a:solidFill>
                  <a:srgbClr val="FFFFFF"/>
                </a:solidFill>
                <a:latin typeface="Arial"/>
                <a:ea typeface="Arial"/>
                <a:cs typeface="Arial"/>
                <a:sym typeface="Arial"/>
              </a:endParaRPr>
            </a:p>
          </p:txBody>
        </p:sp>
        <p:sp>
          <p:nvSpPr>
            <p:cNvPr id="312" name="Google Shape;312;p10"/>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313" name="Google Shape;313;p10"/>
            <p:cNvSpPr/>
            <p:nvPr/>
          </p:nvSpPr>
          <p:spPr>
            <a:xfrm>
              <a:off x="6132364" y="3895854"/>
              <a:ext cx="5627035" cy="1122713"/>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FFFFFF"/>
                  </a:solidFill>
                  <a:latin typeface="Arial"/>
                  <a:ea typeface="Arial"/>
                  <a:cs typeface="Arial"/>
                  <a:sym typeface="Arial"/>
                </a:rPr>
                <a:t>Lieferkette, Energie und Ressourcen, Produkte, Recycling, </a:t>
              </a:r>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FFFFFF"/>
                  </a:solidFill>
                  <a:latin typeface="Arial"/>
                  <a:ea typeface="Arial"/>
                  <a:cs typeface="Arial"/>
                  <a:sym typeface="Arial"/>
                </a:rPr>
                <a:t>Mitarbeiter*innen, Gesellschafter*innen, Eigentümer*innen</a:t>
              </a:r>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FFFFFF"/>
                  </a:solidFill>
                  <a:latin typeface="Arial"/>
                  <a:ea typeface="Arial"/>
                  <a:cs typeface="Arial"/>
                  <a:sym typeface="Arial"/>
                </a:rPr>
                <a:t>Gleichberechtigung, </a:t>
              </a:r>
              <a:r>
                <a:rPr b="0" i="0" lang="de-DE" sz="1600" u="none" cap="none" strike="noStrike">
                  <a:solidFill>
                    <a:srgbClr val="FFFFFF"/>
                  </a:solidFill>
                  <a:latin typeface="Arial"/>
                  <a:ea typeface="Arial"/>
                  <a:cs typeface="Arial"/>
                  <a:sym typeface="Arial"/>
                </a:rPr>
                <a:t>Arbeitssicherheit</a:t>
              </a:r>
              <a:r>
                <a:rPr b="0" i="0" lang="de-DE" sz="1400" u="none" cap="none" strike="noStrike">
                  <a:solidFill>
                    <a:srgbClr val="FFFFFF"/>
                  </a:solidFill>
                  <a:latin typeface="Arial"/>
                  <a:ea typeface="Arial"/>
                  <a:cs typeface="Arial"/>
                  <a:sym typeface="Arial"/>
                </a:rPr>
                <a:t>,  Weiterbildung, Ausbildung</a:t>
              </a:r>
              <a:endParaRPr/>
            </a:p>
          </p:txBody>
        </p:sp>
        <p:sp>
          <p:nvSpPr>
            <p:cNvPr id="314" name="Google Shape;314;p10"/>
            <p:cNvSpPr txBox="1"/>
            <p:nvPr/>
          </p:nvSpPr>
          <p:spPr>
            <a:xfrm>
              <a:off x="6869556" y="2741183"/>
              <a:ext cx="1821300" cy="400069"/>
            </a:xfrm>
            <a:prstGeom prst="rect">
              <a:avLst/>
            </a:prstGeom>
            <a:solidFill>
              <a:srgbClr val="FF2F92"/>
            </a:solidFill>
            <a:ln>
              <a:noFill/>
            </a:ln>
            <a:effectLst>
              <a:outerShdw blurRad="57150" rotWithShape="0" algn="bl" dir="5400000" dist="19050">
                <a:srgbClr val="000000">
                  <a:alpha val="49411"/>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FFFFFF"/>
                  </a:solidFill>
                  <a:latin typeface="Arial"/>
                  <a:ea typeface="Arial"/>
                  <a:cs typeface="Arial"/>
                  <a:sym typeface="Arial"/>
                </a:rPr>
                <a:t>Kennzahlen</a:t>
              </a:r>
              <a:endParaRPr b="1" i="0" sz="2000" u="none" cap="none" strike="noStrike">
                <a:solidFill>
                  <a:srgbClr val="FFFFFF"/>
                </a:solidFill>
                <a:latin typeface="Arial"/>
                <a:ea typeface="Arial"/>
                <a:cs typeface="Arial"/>
                <a:sym typeface="Arial"/>
              </a:endParaRPr>
            </a:p>
          </p:txBody>
        </p:sp>
        <p:sp>
          <p:nvSpPr>
            <p:cNvPr id="315" name="Google Shape;315;p10"/>
            <p:cNvSpPr txBox="1"/>
            <p:nvPr/>
          </p:nvSpPr>
          <p:spPr>
            <a:xfrm>
              <a:off x="9352566" y="2741183"/>
              <a:ext cx="1821300" cy="400069"/>
            </a:xfrm>
            <a:prstGeom prst="rect">
              <a:avLst/>
            </a:prstGeom>
            <a:solidFill>
              <a:srgbClr val="FF40FF"/>
            </a:solidFill>
            <a:ln>
              <a:noFill/>
            </a:ln>
            <a:effectLst>
              <a:outerShdw blurRad="57150" rotWithShape="0" algn="bl" dir="5400000" dist="19050">
                <a:srgbClr val="000000">
                  <a:alpha val="49411"/>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FFFFFF"/>
                  </a:solidFill>
                  <a:latin typeface="Arial"/>
                  <a:ea typeface="Arial"/>
                  <a:cs typeface="Arial"/>
                  <a:sym typeface="Arial"/>
                </a:rPr>
                <a:t>Bewertung</a:t>
              </a:r>
              <a:endParaRPr b="1" i="0" sz="2000" u="none" cap="none" strike="noStrike">
                <a:solidFill>
                  <a:srgbClr val="FFFFFF"/>
                </a:solidFill>
                <a:latin typeface="Arial"/>
                <a:ea typeface="Arial"/>
                <a:cs typeface="Arial"/>
                <a:sym typeface="Arial"/>
              </a:endParaRPr>
            </a:p>
          </p:txBody>
        </p:sp>
      </p:grpSp>
      <p:pic>
        <p:nvPicPr>
          <p:cNvPr id="316" name="Google Shape;316;p10"/>
          <p:cNvPicPr preferRelativeResize="0"/>
          <p:nvPr/>
        </p:nvPicPr>
        <p:blipFill rotWithShape="1">
          <a:blip r:embed="rId3">
            <a:alphaModFix/>
          </a:blip>
          <a:srcRect b="0" l="0" r="0" t="0"/>
          <a:stretch/>
        </p:blipFill>
        <p:spPr>
          <a:xfrm>
            <a:off x="72050" y="1469757"/>
            <a:ext cx="6357068" cy="4589516"/>
          </a:xfrm>
          <a:prstGeom prst="rect">
            <a:avLst/>
          </a:prstGeom>
          <a:noFill/>
          <a:ln>
            <a:noFill/>
          </a:ln>
        </p:spPr>
      </p:pic>
      <p:sp>
        <p:nvSpPr>
          <p:cNvPr id="317" name="Google Shape;317;p1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Constanze Lanz, Life e.V. </a:t>
            </a:r>
            <a:endParaRPr/>
          </a:p>
        </p:txBody>
      </p:sp>
      <p:sp>
        <p:nvSpPr>
          <p:cNvPr id="318" name="Google Shape;318;p10"/>
          <p:cNvSpPr txBox="1"/>
          <p:nvPr/>
        </p:nvSpPr>
        <p:spPr>
          <a:xfrm>
            <a:off x="3503020" y="6269030"/>
            <a:ext cx="3833242" cy="557468"/>
          </a:xfrm>
          <a:prstGeom prst="rect">
            <a:avLst/>
          </a:prstGeom>
          <a:noFill/>
          <a:ln>
            <a:noFill/>
          </a:ln>
        </p:spPr>
        <p:txBody>
          <a:bodyPr anchorCtr="0" anchor="ctr" bIns="45700" lIns="91425" spcFirstLastPara="1" rIns="91425" wrap="square" tIns="45700">
            <a:normAutofit/>
          </a:bodyPr>
          <a:lstStyle/>
          <a:p>
            <a:pPr indent="-36000" lvl="0" marL="36000"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Fachangestellte/r für Arbeitsmarktdienstleistungen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28be146f0bc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324" name="Google Shape;324;g28be146f0bc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325" name="Google Shape;325;g28be146f0bc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326" name="Google Shape;326;g28be146f0bc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327" name="Google Shape;327;g28be146f0bc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328" name="Google Shape;328;g28be146f0bc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329" name="Google Shape;329;g28be146f0bc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330" name="Google Shape;330;g28be146f0bc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63" name="Google Shape;163;p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THG-Emissionen</a:t>
            </a:r>
            <a:br>
              <a:rPr lang="de-DE"/>
            </a:br>
            <a:r>
              <a:rPr lang="de-DE"/>
              <a:t>Mein individueller CO</a:t>
            </a:r>
            <a:r>
              <a:rPr baseline="-25000" lang="de-DE"/>
              <a:t>2</a:t>
            </a:r>
            <a:r>
              <a:rPr lang="de-DE"/>
              <a:t>-Fußabdruck</a:t>
            </a:r>
            <a:endParaRPr/>
          </a:p>
        </p:txBody>
      </p:sp>
      <p:sp>
        <p:nvSpPr>
          <p:cNvPr id="164" name="Google Shape;164;p2"/>
          <p:cNvSpPr txBox="1"/>
          <p:nvPr>
            <p:ph idx="1" type="body"/>
          </p:nvPr>
        </p:nvSpPr>
        <p:spPr>
          <a:xfrm>
            <a:off x="4220840"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solidFill>
                  <a:srgbClr val="F2F2F2"/>
                </a:solidFill>
              </a:rPr>
              <a:t>Fachangestellte/r für Arbeitsmarktdienstleistungen</a:t>
            </a:r>
            <a:endParaRPr>
              <a:solidFill>
                <a:srgbClr val="F2F2F2"/>
              </a:solidFill>
            </a:endParaRPr>
          </a:p>
        </p:txBody>
      </p:sp>
      <p:sp>
        <p:nvSpPr>
          <p:cNvPr id="165" name="Google Shape;165;p2"/>
          <p:cNvSpPr txBox="1"/>
          <p:nvPr>
            <p:ph idx="2" type="body"/>
          </p:nvPr>
        </p:nvSpPr>
        <p:spPr>
          <a:xfrm>
            <a:off x="9360000" y="6256356"/>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Umweltbundesamt 2021</a:t>
            </a:r>
            <a:endParaRPr/>
          </a:p>
        </p:txBody>
      </p:sp>
      <p:sp>
        <p:nvSpPr>
          <p:cNvPr id="166" name="Google Shape;166;p2"/>
          <p:cNvSpPr/>
          <p:nvPr/>
        </p:nvSpPr>
        <p:spPr>
          <a:xfrm>
            <a:off x="5726108" y="2164569"/>
            <a:ext cx="5333698" cy="3698479"/>
          </a:xfrm>
          <a:prstGeom prst="roundRect">
            <a:avLst>
              <a:gd fmla="val 16667" name="adj"/>
            </a:avLst>
          </a:prstGeom>
          <a:noFill/>
          <a:ln cap="flat" cmpd="sng" w="57150">
            <a:solidFill>
              <a:srgbClr val="FFC000"/>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de-DE" sz="1800" u="none" cap="none" strike="noStrike">
                <a:solidFill>
                  <a:srgbClr val="000000"/>
                </a:solidFill>
                <a:latin typeface="Arial"/>
                <a:ea typeface="Arial"/>
                <a:cs typeface="Arial"/>
                <a:sym typeface="Arial"/>
              </a:rPr>
              <a:t>Welchen Fußabdruck hinterlasse ich </a:t>
            </a:r>
            <a:endParaRPr/>
          </a:p>
          <a:p>
            <a:pPr indent="0" lvl="0" marL="0" marR="0" rtl="0" algn="l">
              <a:lnSpc>
                <a:spcPct val="100000"/>
              </a:lnSpc>
              <a:spcBef>
                <a:spcPts val="0"/>
              </a:spcBef>
              <a:spcAft>
                <a:spcPts val="0"/>
              </a:spcAft>
              <a:buNone/>
            </a:pPr>
            <a:r>
              <a:rPr b="0" i="0" lang="de-DE" sz="1800" u="none" cap="none" strike="noStrike">
                <a:solidFill>
                  <a:srgbClr val="000000"/>
                </a:solidFill>
                <a:latin typeface="Arial"/>
                <a:ea typeface="Arial"/>
                <a:cs typeface="Arial"/>
                <a:sym typeface="Arial"/>
              </a:rPr>
              <a:t>mit meinem Lebensstil?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000000"/>
                </a:solidFill>
                <a:latin typeface="Arial"/>
                <a:ea typeface="Arial"/>
                <a:cs typeface="Arial"/>
                <a:sym typeface="Arial"/>
              </a:rPr>
              <a:t>durch Stromverbrauch und Heizen?</a:t>
            </a:r>
            <a:endParaRPr/>
          </a:p>
          <a:p>
            <a:pPr indent="-285750" lvl="0" marL="2857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000000"/>
                </a:solidFill>
                <a:latin typeface="Arial"/>
                <a:ea typeface="Arial"/>
                <a:cs typeface="Arial"/>
                <a:sym typeface="Arial"/>
              </a:rPr>
              <a:t>durch meine Ernährung?</a:t>
            </a:r>
            <a:endParaRPr/>
          </a:p>
          <a:p>
            <a:pPr indent="-285750" lvl="0" marL="2857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000000"/>
                </a:solidFill>
                <a:latin typeface="Arial"/>
                <a:ea typeface="Arial"/>
                <a:cs typeface="Arial"/>
                <a:sym typeface="Arial"/>
              </a:rPr>
              <a:t>durch mein Konsumverhalten?</a:t>
            </a:r>
            <a:endParaRPr/>
          </a:p>
          <a:p>
            <a:pPr indent="-285750" lvl="0" marL="2857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000000"/>
                </a:solidFill>
                <a:latin typeface="Arial"/>
                <a:ea typeface="Arial"/>
                <a:cs typeface="Arial"/>
                <a:sym typeface="Arial"/>
              </a:rPr>
              <a:t>durch meine </a:t>
            </a:r>
            <a:r>
              <a:rPr b="0" i="0" lang="de-DE" sz="1800" u="none" cap="none" strike="noStrike">
                <a:solidFill>
                  <a:schemeClr val="dk1"/>
                </a:solidFill>
                <a:latin typeface="Arial"/>
                <a:ea typeface="Arial"/>
                <a:cs typeface="Arial"/>
                <a:sym typeface="Arial"/>
              </a:rPr>
              <a:t>Mobilität? </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de-DE" sz="1800" u="none" cap="none" strike="noStrike">
                <a:solidFill>
                  <a:schemeClr val="dk1"/>
                </a:solidFill>
                <a:latin typeface="Arial"/>
                <a:ea typeface="Arial"/>
                <a:cs typeface="Arial"/>
                <a:sym typeface="Arial"/>
              </a:rPr>
              <a:t>Erstellen Sie Ihre persönliche CO₂-Bilanz mithilfe des CO₂-Rechners des Umweltbundesamtes: </a:t>
            </a:r>
            <a:r>
              <a:rPr b="0" i="0" lang="de-DE" sz="1800" u="sng" cap="none" strike="noStrike">
                <a:solidFill>
                  <a:schemeClr val="dk1"/>
                </a:solidFill>
                <a:latin typeface="Arial"/>
                <a:ea typeface="Arial"/>
                <a:cs typeface="Arial"/>
                <a:sym typeface="Arial"/>
                <a:hlinkClick r:id="rId3">
                  <a:extLst>
                    <a:ext uri="{A12FA001-AC4F-418D-AE19-62706E023703}">
                      <ahyp:hlinkClr val="tx"/>
                    </a:ext>
                  </a:extLst>
                </a:hlinkClick>
              </a:rPr>
              <a:t>uba.CO₂-rechner.de</a:t>
            </a:r>
            <a:endParaRPr b="0" i="0" sz="1800" u="none" cap="none" strike="noStrike">
              <a:solidFill>
                <a:srgbClr val="000000"/>
              </a:solidFill>
              <a:latin typeface="Arial"/>
              <a:ea typeface="Arial"/>
              <a:cs typeface="Arial"/>
              <a:sym typeface="Arial"/>
            </a:endParaRPr>
          </a:p>
        </p:txBody>
      </p:sp>
      <p:sp>
        <p:nvSpPr>
          <p:cNvPr id="167" name="Google Shape;167;p2"/>
          <p:cNvSpPr txBox="1"/>
          <p:nvPr/>
        </p:nvSpPr>
        <p:spPr>
          <a:xfrm>
            <a:off x="360000" y="1485119"/>
            <a:ext cx="1113749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800" u="none" cap="none" strike="noStrike">
                <a:solidFill>
                  <a:srgbClr val="000000"/>
                </a:solidFill>
                <a:latin typeface="Arial"/>
                <a:ea typeface="Arial"/>
                <a:cs typeface="Arial"/>
                <a:sym typeface="Arial"/>
              </a:rPr>
              <a:t>Im Durchschnitt verursacht eine Bundesbürgerin oder ein Bundesbürger pro Jahr rund 11,2 Tonnen CO₂-Äquivalente. Klimaverträglich - für jeden Menschen weltweit gleich - wäre lediglich eine Tonne. </a:t>
            </a:r>
            <a:endParaRPr b="0" i="0" sz="1800" u="none" cap="none" strike="noStrike">
              <a:solidFill>
                <a:srgbClr val="000000"/>
              </a:solidFill>
              <a:latin typeface="Arial"/>
              <a:ea typeface="Arial"/>
              <a:cs typeface="Arial"/>
              <a:sym typeface="Arial"/>
            </a:endParaRPr>
          </a:p>
        </p:txBody>
      </p:sp>
      <p:sp>
        <p:nvSpPr>
          <p:cNvPr id="168" name="Google Shape;168;p2"/>
          <p:cNvSpPr/>
          <p:nvPr/>
        </p:nvSpPr>
        <p:spPr>
          <a:xfrm>
            <a:off x="451196" y="5233915"/>
            <a:ext cx="4236583" cy="623415"/>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9" name="Google Shape;169;p2"/>
          <p:cNvSpPr/>
          <p:nvPr/>
        </p:nvSpPr>
        <p:spPr>
          <a:xfrm>
            <a:off x="451196" y="5026110"/>
            <a:ext cx="4236583" cy="207805"/>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70" name="Google Shape;170;p2"/>
          <p:cNvSpPr/>
          <p:nvPr/>
        </p:nvSpPr>
        <p:spPr>
          <a:xfrm>
            <a:off x="451196" y="4402695"/>
            <a:ext cx="4236583" cy="623415"/>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71" name="Google Shape;171;p2"/>
          <p:cNvSpPr/>
          <p:nvPr/>
        </p:nvSpPr>
        <p:spPr>
          <a:xfrm>
            <a:off x="451196" y="3899534"/>
            <a:ext cx="4236583" cy="504669"/>
          </a:xfrm>
          <a:prstGeom prst="rect">
            <a:avLst/>
          </a:prstGeom>
          <a:solidFill>
            <a:srgbClr val="BBD9D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72" name="Google Shape;172;p2"/>
          <p:cNvSpPr/>
          <p:nvPr/>
        </p:nvSpPr>
        <p:spPr>
          <a:xfrm>
            <a:off x="451196" y="2757296"/>
            <a:ext cx="4236583" cy="1128085"/>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73" name="Google Shape;173;p2"/>
          <p:cNvSpPr/>
          <p:nvPr/>
        </p:nvSpPr>
        <p:spPr>
          <a:xfrm>
            <a:off x="451196" y="2490118"/>
            <a:ext cx="4236583" cy="267178"/>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174" name="Google Shape;174;p2"/>
          <p:cNvSpPr/>
          <p:nvPr/>
        </p:nvSpPr>
        <p:spPr>
          <a:xfrm>
            <a:off x="4687779" y="5233915"/>
            <a:ext cx="748924" cy="623415"/>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175" name="Google Shape;175;p2"/>
          <p:cNvSpPr/>
          <p:nvPr/>
        </p:nvSpPr>
        <p:spPr>
          <a:xfrm>
            <a:off x="4687779" y="5026110"/>
            <a:ext cx="748924" cy="207805"/>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176" name="Google Shape;176;p2"/>
          <p:cNvSpPr/>
          <p:nvPr/>
        </p:nvSpPr>
        <p:spPr>
          <a:xfrm>
            <a:off x="4687779" y="4402695"/>
            <a:ext cx="748924" cy="623415"/>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177" name="Google Shape;177;p2"/>
          <p:cNvSpPr/>
          <p:nvPr/>
        </p:nvSpPr>
        <p:spPr>
          <a:xfrm>
            <a:off x="4687779" y="3899534"/>
            <a:ext cx="748924" cy="504669"/>
          </a:xfrm>
          <a:prstGeom prst="rect">
            <a:avLst/>
          </a:prstGeom>
          <a:solidFill>
            <a:srgbClr val="BBD9D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178" name="Google Shape;178;p2"/>
          <p:cNvSpPr/>
          <p:nvPr/>
        </p:nvSpPr>
        <p:spPr>
          <a:xfrm>
            <a:off x="4687779" y="2757296"/>
            <a:ext cx="748924" cy="1128085"/>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179" name="Google Shape;179;p2"/>
          <p:cNvSpPr/>
          <p:nvPr/>
        </p:nvSpPr>
        <p:spPr>
          <a:xfrm>
            <a:off x="4687779" y="2490118"/>
            <a:ext cx="748924" cy="267178"/>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180" name="Google Shape;180;p2"/>
          <p:cNvPicPr preferRelativeResize="0"/>
          <p:nvPr/>
        </p:nvPicPr>
        <p:blipFill rotWithShape="1">
          <a:blip r:embed="rId4">
            <a:alphaModFix/>
          </a:blip>
          <a:srcRect b="0" l="0" r="0" t="0"/>
          <a:stretch/>
        </p:blipFill>
        <p:spPr>
          <a:xfrm>
            <a:off x="598148" y="4451196"/>
            <a:ext cx="644557" cy="505645"/>
          </a:xfrm>
          <a:prstGeom prst="rect">
            <a:avLst/>
          </a:prstGeom>
          <a:noFill/>
          <a:ln>
            <a:noFill/>
          </a:ln>
        </p:spPr>
      </p:pic>
      <p:pic>
        <p:nvPicPr>
          <p:cNvPr id="181" name="Google Shape;181;p2"/>
          <p:cNvPicPr preferRelativeResize="0"/>
          <p:nvPr/>
        </p:nvPicPr>
        <p:blipFill rotWithShape="1">
          <a:blip r:embed="rId5">
            <a:alphaModFix/>
          </a:blip>
          <a:srcRect b="0" l="0" r="0" t="0"/>
          <a:stretch/>
        </p:blipFill>
        <p:spPr>
          <a:xfrm>
            <a:off x="1539608" y="4466581"/>
            <a:ext cx="571084" cy="448007"/>
          </a:xfrm>
          <a:prstGeom prst="rect">
            <a:avLst/>
          </a:prstGeom>
          <a:noFill/>
          <a:ln>
            <a:noFill/>
          </a:ln>
        </p:spPr>
      </p:pic>
      <p:pic>
        <p:nvPicPr>
          <p:cNvPr id="182" name="Google Shape;182;p2"/>
          <p:cNvPicPr preferRelativeResize="0"/>
          <p:nvPr/>
        </p:nvPicPr>
        <p:blipFill rotWithShape="1">
          <a:blip r:embed="rId6">
            <a:alphaModFix/>
          </a:blip>
          <a:srcRect b="0" l="0" r="0" t="0"/>
          <a:stretch/>
        </p:blipFill>
        <p:spPr>
          <a:xfrm>
            <a:off x="598146" y="3956756"/>
            <a:ext cx="488111" cy="382915"/>
          </a:xfrm>
          <a:prstGeom prst="rect">
            <a:avLst/>
          </a:prstGeom>
          <a:noFill/>
          <a:ln>
            <a:noFill/>
          </a:ln>
        </p:spPr>
      </p:pic>
      <p:pic>
        <p:nvPicPr>
          <p:cNvPr id="183" name="Google Shape;183;p2"/>
          <p:cNvPicPr preferRelativeResize="0"/>
          <p:nvPr/>
        </p:nvPicPr>
        <p:blipFill rotWithShape="1">
          <a:blip r:embed="rId7">
            <a:alphaModFix/>
          </a:blip>
          <a:srcRect b="0" l="0" r="0" t="0"/>
          <a:stretch/>
        </p:blipFill>
        <p:spPr>
          <a:xfrm>
            <a:off x="1489525" y="3211975"/>
            <a:ext cx="671249" cy="526585"/>
          </a:xfrm>
          <a:prstGeom prst="rect">
            <a:avLst/>
          </a:prstGeom>
          <a:noFill/>
          <a:ln>
            <a:noFill/>
          </a:ln>
        </p:spPr>
      </p:pic>
      <p:pic>
        <p:nvPicPr>
          <p:cNvPr id="184" name="Google Shape;184;p2"/>
          <p:cNvPicPr preferRelativeResize="0"/>
          <p:nvPr/>
        </p:nvPicPr>
        <p:blipFill rotWithShape="1">
          <a:blip r:embed="rId8">
            <a:alphaModFix/>
          </a:blip>
          <a:srcRect b="0" l="0" r="0" t="0"/>
          <a:stretch/>
        </p:blipFill>
        <p:spPr>
          <a:xfrm>
            <a:off x="690296" y="2949798"/>
            <a:ext cx="560126" cy="439410"/>
          </a:xfrm>
          <a:prstGeom prst="rect">
            <a:avLst/>
          </a:prstGeom>
          <a:noFill/>
          <a:ln>
            <a:noFill/>
          </a:ln>
        </p:spPr>
      </p:pic>
      <p:pic>
        <p:nvPicPr>
          <p:cNvPr id="185" name="Google Shape;185;p2"/>
          <p:cNvPicPr preferRelativeResize="0"/>
          <p:nvPr/>
        </p:nvPicPr>
        <p:blipFill rotWithShape="1">
          <a:blip r:embed="rId9">
            <a:alphaModFix/>
          </a:blip>
          <a:srcRect b="0" l="0" r="0" t="0"/>
          <a:stretch/>
        </p:blipFill>
        <p:spPr>
          <a:xfrm>
            <a:off x="1233208" y="3858344"/>
            <a:ext cx="742920" cy="582809"/>
          </a:xfrm>
          <a:prstGeom prst="rect">
            <a:avLst/>
          </a:prstGeom>
          <a:noFill/>
          <a:ln>
            <a:noFill/>
          </a:ln>
        </p:spPr>
      </p:pic>
      <p:pic>
        <p:nvPicPr>
          <p:cNvPr id="186" name="Google Shape;186;p2"/>
          <p:cNvPicPr preferRelativeResize="0"/>
          <p:nvPr/>
        </p:nvPicPr>
        <p:blipFill rotWithShape="1">
          <a:blip r:embed="rId10">
            <a:alphaModFix/>
          </a:blip>
          <a:srcRect b="0" l="0" r="0" t="0"/>
          <a:stretch/>
        </p:blipFill>
        <p:spPr>
          <a:xfrm>
            <a:off x="1119532" y="4940016"/>
            <a:ext cx="484391" cy="379997"/>
          </a:xfrm>
          <a:prstGeom prst="rect">
            <a:avLst/>
          </a:prstGeom>
          <a:noFill/>
          <a:ln>
            <a:noFill/>
          </a:ln>
        </p:spPr>
      </p:pic>
      <p:pic>
        <p:nvPicPr>
          <p:cNvPr id="187" name="Google Shape;187;p2"/>
          <p:cNvPicPr preferRelativeResize="0"/>
          <p:nvPr/>
        </p:nvPicPr>
        <p:blipFill rotWithShape="1">
          <a:blip r:embed="rId11">
            <a:alphaModFix/>
          </a:blip>
          <a:srcRect b="0" l="0" r="0" t="0"/>
          <a:stretch/>
        </p:blipFill>
        <p:spPr>
          <a:xfrm>
            <a:off x="1618042" y="5331474"/>
            <a:ext cx="561978" cy="440863"/>
          </a:xfrm>
          <a:prstGeom prst="rect">
            <a:avLst/>
          </a:prstGeom>
          <a:noFill/>
          <a:ln>
            <a:noFill/>
          </a:ln>
        </p:spPr>
      </p:pic>
      <p:pic>
        <p:nvPicPr>
          <p:cNvPr id="188" name="Google Shape;188;p2"/>
          <p:cNvPicPr preferRelativeResize="0"/>
          <p:nvPr/>
        </p:nvPicPr>
        <p:blipFill rotWithShape="1">
          <a:blip r:embed="rId12">
            <a:alphaModFix/>
          </a:blip>
          <a:srcRect b="0" l="0" r="0" t="0"/>
          <a:stretch/>
        </p:blipFill>
        <p:spPr>
          <a:xfrm flipH="1">
            <a:off x="713957" y="2356570"/>
            <a:ext cx="538970" cy="422814"/>
          </a:xfrm>
          <a:prstGeom prst="rect">
            <a:avLst/>
          </a:prstGeom>
          <a:solidFill>
            <a:schemeClr val="lt1"/>
          </a:solidFill>
          <a:ln>
            <a:noFill/>
          </a:ln>
        </p:spPr>
      </p:pic>
      <p:pic>
        <p:nvPicPr>
          <p:cNvPr id="189" name="Google Shape;189;p2"/>
          <p:cNvPicPr preferRelativeResize="0"/>
          <p:nvPr/>
        </p:nvPicPr>
        <p:blipFill rotWithShape="1">
          <a:blip r:embed="rId13">
            <a:alphaModFix/>
          </a:blip>
          <a:srcRect b="9090" l="57217" r="15310" t="21666"/>
          <a:stretch/>
        </p:blipFill>
        <p:spPr>
          <a:xfrm>
            <a:off x="10544066" y="3661664"/>
            <a:ext cx="1495001" cy="2270992"/>
          </a:xfrm>
          <a:prstGeom prst="rect">
            <a:avLst/>
          </a:prstGeom>
          <a:noFill/>
          <a:ln>
            <a:noFill/>
          </a:ln>
        </p:spPr>
      </p:pic>
      <p:sp>
        <p:nvSpPr>
          <p:cNvPr id="190" name="Google Shape;190;p2"/>
          <p:cNvSpPr txBox="1"/>
          <p:nvPr>
            <p:ph idx="11" type="ftr"/>
          </p:nvPr>
        </p:nvSpPr>
        <p:spPr>
          <a:xfrm>
            <a:off x="753079" y="6255678"/>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Constanze Lanz, Life e.V.</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graphicFrame>
        <p:nvGraphicFramePr>
          <p:cNvPr id="196" name="Google Shape;196;p45"/>
          <p:cNvGraphicFramePr/>
          <p:nvPr/>
        </p:nvGraphicFramePr>
        <p:xfrm>
          <a:off x="-165602" y="744772"/>
          <a:ext cx="9574245" cy="6113228"/>
        </p:xfrm>
        <a:graphic>
          <a:graphicData uri="http://schemas.openxmlformats.org/drawingml/2006/chart">
            <c:chart r:id="rId3"/>
          </a:graphicData>
        </a:graphic>
      </p:graphicFrame>
      <p:sp>
        <p:nvSpPr>
          <p:cNvPr id="197" name="Google Shape;197;p4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98" name="Google Shape;198;p4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THG-Emissionen</a:t>
            </a:r>
            <a:br>
              <a:rPr lang="de-DE"/>
            </a:br>
            <a:r>
              <a:rPr lang="de-DE"/>
              <a:t>Der digitale CO</a:t>
            </a:r>
            <a:r>
              <a:rPr baseline="-25000" lang="de-DE"/>
              <a:t>2</a:t>
            </a:r>
            <a:r>
              <a:rPr lang="de-DE"/>
              <a:t>-Fußabdruck am Arbeitsplatz</a:t>
            </a:r>
            <a:endParaRPr/>
          </a:p>
        </p:txBody>
      </p:sp>
      <p:sp>
        <p:nvSpPr>
          <p:cNvPr id="199" name="Google Shape;199;p45"/>
          <p:cNvSpPr txBox="1"/>
          <p:nvPr>
            <p:ph idx="1" type="body"/>
          </p:nvPr>
        </p:nvSpPr>
        <p:spPr>
          <a:xfrm>
            <a:off x="3350684" y="6328237"/>
            <a:ext cx="383446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Fachangestellte/r für Arbeitsmarktdienstleistungen</a:t>
            </a:r>
            <a:endParaRPr/>
          </a:p>
        </p:txBody>
      </p:sp>
      <p:sp>
        <p:nvSpPr>
          <p:cNvPr id="200" name="Google Shape;200;p45"/>
          <p:cNvSpPr txBox="1"/>
          <p:nvPr/>
        </p:nvSpPr>
        <p:spPr>
          <a:xfrm>
            <a:off x="2182414" y="3157084"/>
            <a:ext cx="1365856" cy="14773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de-DE" sz="1800" u="none" cap="none" strike="noStrike">
                <a:solidFill>
                  <a:srgbClr val="000000"/>
                </a:solidFill>
                <a:latin typeface="Arial"/>
                <a:ea typeface="Arial"/>
                <a:cs typeface="Arial"/>
                <a:sym typeface="Arial"/>
              </a:rPr>
              <a:t>Gesamt pro Kopf und Jahr:</a:t>
            </a:r>
            <a:endParaRPr/>
          </a:p>
          <a:p>
            <a:pPr indent="0" lvl="0" marL="0" marR="0" rtl="0" algn="ctr">
              <a:lnSpc>
                <a:spcPct val="100000"/>
              </a:lnSpc>
              <a:spcBef>
                <a:spcPts val="0"/>
              </a:spcBef>
              <a:spcAft>
                <a:spcPts val="0"/>
              </a:spcAft>
              <a:buNone/>
            </a:pPr>
            <a:r>
              <a:rPr b="1" i="0" lang="de-DE" sz="1800" u="none" cap="none" strike="noStrike">
                <a:solidFill>
                  <a:srgbClr val="000000"/>
                </a:solidFill>
                <a:latin typeface="Arial"/>
                <a:ea typeface="Arial"/>
                <a:cs typeface="Arial"/>
                <a:sym typeface="Arial"/>
              </a:rPr>
              <a:t>849 kg </a:t>
            </a:r>
            <a:endParaRPr/>
          </a:p>
          <a:p>
            <a:pPr indent="0" lvl="0" marL="0" marR="0" rtl="0" algn="ctr">
              <a:lnSpc>
                <a:spcPct val="100000"/>
              </a:lnSpc>
              <a:spcBef>
                <a:spcPts val="0"/>
              </a:spcBef>
              <a:spcAft>
                <a:spcPts val="0"/>
              </a:spcAft>
              <a:buNone/>
            </a:pPr>
            <a:r>
              <a:rPr b="1" i="0" lang="de-DE" sz="1800" u="none" cap="none" strike="noStrike">
                <a:solidFill>
                  <a:srgbClr val="000000"/>
                </a:solidFill>
                <a:latin typeface="Arial"/>
                <a:ea typeface="Arial"/>
                <a:cs typeface="Arial"/>
                <a:sym typeface="Arial"/>
              </a:rPr>
              <a:t>CO</a:t>
            </a:r>
            <a:r>
              <a:rPr b="1" baseline="-25000" i="0" lang="de-DE" sz="1800" u="none" cap="none" strike="noStrike">
                <a:solidFill>
                  <a:srgbClr val="000000"/>
                </a:solidFill>
                <a:latin typeface="Arial"/>
                <a:ea typeface="Arial"/>
                <a:cs typeface="Arial"/>
                <a:sym typeface="Arial"/>
              </a:rPr>
              <a:t>2</a:t>
            </a:r>
            <a:r>
              <a:rPr b="1" i="0" lang="de-DE" sz="1800" u="none" cap="none" strike="noStrike">
                <a:solidFill>
                  <a:srgbClr val="000000"/>
                </a:solidFill>
                <a:latin typeface="Arial"/>
                <a:ea typeface="Arial"/>
                <a:cs typeface="Arial"/>
                <a:sym typeface="Arial"/>
              </a:rPr>
              <a:t>-Äq. </a:t>
            </a:r>
            <a:endParaRPr/>
          </a:p>
        </p:txBody>
      </p:sp>
      <p:sp>
        <p:nvSpPr>
          <p:cNvPr id="201" name="Google Shape;201;p45"/>
          <p:cNvSpPr/>
          <p:nvPr/>
        </p:nvSpPr>
        <p:spPr>
          <a:xfrm>
            <a:off x="5595554" y="3801386"/>
            <a:ext cx="4616357" cy="1779362"/>
          </a:xfrm>
          <a:prstGeom prst="roundRect">
            <a:avLst>
              <a:gd fmla="val 16667" name="adj"/>
            </a:avLst>
          </a:prstGeom>
          <a:noFill/>
          <a:ln cap="flat" cmpd="sng" w="57150">
            <a:solidFill>
              <a:srgbClr val="FFC000"/>
            </a:solidFill>
            <a:prstDash val="solid"/>
            <a:round/>
            <a:headEnd len="sm" w="sm" type="none"/>
            <a:tailEnd len="sm" w="sm" type="none"/>
          </a:ln>
        </p:spPr>
        <p:txBody>
          <a:bodyPr anchorCtr="0" anchor="ctr" bIns="0" lIns="0" spcFirstLastPara="1" rIns="0" wrap="square" tIns="0">
            <a:noAutofit/>
          </a:bodyPr>
          <a:lstStyle/>
          <a:p>
            <a:pPr indent="-285750" lvl="3" marL="3937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4F4651"/>
                </a:solidFill>
                <a:latin typeface="Arial"/>
                <a:ea typeface="Arial"/>
                <a:cs typeface="Arial"/>
                <a:sym typeface="Arial"/>
              </a:rPr>
              <a:t>Wie sieht mein digitaler CO₂-Fußabdruck am Arbeitsplatz aus? </a:t>
            </a:r>
            <a:endParaRPr/>
          </a:p>
          <a:p>
            <a:pPr indent="-285750" lvl="3" marL="393750" marR="0" rtl="0" algn="l">
              <a:lnSpc>
                <a:spcPct val="100000"/>
              </a:lnSpc>
              <a:spcBef>
                <a:spcPts val="600"/>
              </a:spcBef>
              <a:spcAft>
                <a:spcPts val="600"/>
              </a:spcAft>
              <a:buClr>
                <a:srgbClr val="000000"/>
              </a:buClr>
              <a:buSzPts val="1100"/>
              <a:buFont typeface="Arial"/>
              <a:buChar char="•"/>
            </a:pPr>
            <a:r>
              <a:rPr b="0" i="0" lang="de-DE" sz="1800" u="none" cap="none" strike="noStrike">
                <a:solidFill>
                  <a:srgbClr val="4F4651"/>
                </a:solidFill>
                <a:latin typeface="Arial"/>
                <a:ea typeface="Arial"/>
                <a:cs typeface="Arial"/>
                <a:sym typeface="Arial"/>
              </a:rPr>
              <a:t>Ermitteln Sie die CO₂-Emissionen mit dem Rechner auf der Website </a:t>
            </a:r>
            <a:r>
              <a:rPr b="0" i="0" lang="de-DE" sz="1800" u="sng" cap="none" strike="noStrike">
                <a:solidFill>
                  <a:srgbClr val="4F4651"/>
                </a:solidFill>
                <a:latin typeface="Arial"/>
                <a:ea typeface="Arial"/>
                <a:cs typeface="Arial"/>
                <a:sym typeface="Arial"/>
                <a:hlinkClick r:id="rId4">
                  <a:extLst>
                    <a:ext uri="{A12FA001-AC4F-418D-AE19-62706E023703}">
                      <ahyp:hlinkClr val="tx"/>
                    </a:ext>
                  </a:extLst>
                </a:hlinkClick>
              </a:rPr>
              <a:t>www.digitalcarbonfootprint.eu/ </a:t>
            </a:r>
            <a:endParaRPr b="0" i="0" sz="1800" u="none" cap="none" strike="noStrike">
              <a:solidFill>
                <a:srgbClr val="4F4651"/>
              </a:solidFill>
              <a:latin typeface="Arial"/>
              <a:ea typeface="Arial"/>
              <a:cs typeface="Arial"/>
              <a:sym typeface="Arial"/>
            </a:endParaRPr>
          </a:p>
        </p:txBody>
      </p:sp>
      <p:sp>
        <p:nvSpPr>
          <p:cNvPr id="202" name="Google Shape;202;p45"/>
          <p:cNvSpPr txBox="1"/>
          <p:nvPr/>
        </p:nvSpPr>
        <p:spPr>
          <a:xfrm>
            <a:off x="5496338" y="1527815"/>
            <a:ext cx="6040913"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800" u="none" cap="none" strike="noStrike">
                <a:solidFill>
                  <a:srgbClr val="000000"/>
                </a:solidFill>
                <a:latin typeface="Arial"/>
                <a:ea typeface="Arial"/>
                <a:cs typeface="Arial"/>
                <a:sym typeface="Arial"/>
              </a:rPr>
              <a:t>Welche Emissionen verursachen Cloud Computing, Videokonferenzen, Video- und Musikstreaming, Fernsehen, Social Media, E-Mails usw.?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de-DE" sz="1800" u="none" cap="none" strike="noStrike">
                <a:solidFill>
                  <a:srgbClr val="000000"/>
                </a:solidFill>
                <a:latin typeface="Arial"/>
                <a:ea typeface="Arial"/>
                <a:cs typeface="Arial"/>
                <a:sym typeface="Arial"/>
              </a:rPr>
              <a:t>Den größten Teil der Treibhausgasemissionen verursacht die Herstellung von Laptops, Fernsehern, Smartphones und Sprachassistenten.</a:t>
            </a:r>
            <a:endParaRPr/>
          </a:p>
        </p:txBody>
      </p:sp>
      <p:sp>
        <p:nvSpPr>
          <p:cNvPr id="203" name="Google Shape;203;p45"/>
          <p:cNvSpPr txBox="1"/>
          <p:nvPr/>
        </p:nvSpPr>
        <p:spPr>
          <a:xfrm>
            <a:off x="7702784" y="6328236"/>
            <a:ext cx="3834467" cy="557468"/>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l">
              <a:lnSpc>
                <a:spcPct val="120000"/>
              </a:lnSpc>
              <a:spcBef>
                <a:spcPts val="0"/>
              </a:spcBef>
              <a:spcAft>
                <a:spcPts val="0"/>
              </a:spcAft>
              <a:buClr>
                <a:srgbClr val="888888"/>
              </a:buClr>
              <a:buSzPct val="117647"/>
              <a:buFont typeface="Arial"/>
              <a:buNone/>
            </a:pPr>
            <a:r>
              <a:rPr b="0" i="0" lang="de-DE" sz="1200" u="none" cap="none" strike="noStrike">
                <a:solidFill>
                  <a:schemeClr val="lt1"/>
                </a:solidFill>
                <a:latin typeface="Trebuchet MS"/>
                <a:ea typeface="Trebuchet MS"/>
                <a:cs typeface="Trebuchet MS"/>
                <a:sym typeface="Trebuchet MS"/>
              </a:rPr>
              <a:t>Quelle: Öko-Institut (2020): Der CO₂-Fußabdruck unseres digitalen Lebensstils. </a:t>
            </a:r>
            <a:r>
              <a:rPr b="0" i="0" lang="de-DE" sz="1200" u="sng" cap="none" strike="noStrike">
                <a:solidFill>
                  <a:schemeClr val="lt1"/>
                </a:solidFill>
                <a:latin typeface="Trebuchet MS"/>
                <a:ea typeface="Trebuchet MS"/>
                <a:cs typeface="Trebuchet MS"/>
                <a:sym typeface="Trebuchet MS"/>
                <a:hlinkClick r:id="rId5">
                  <a:extLst>
                    <a:ext uri="{A12FA001-AC4F-418D-AE19-62706E023703}">
                      <ahyp:hlinkClr val="tx"/>
                    </a:ext>
                  </a:extLst>
                </a:hlinkClick>
              </a:rPr>
              <a:t>blog.oeko.de/digitaler-CO₂-fussabdruck</a:t>
            </a:r>
            <a:r>
              <a:rPr b="0" i="0" lang="de-DE" sz="1200" u="sng" cap="none" strike="noStrike">
                <a:solidFill>
                  <a:srgbClr val="84B2F6"/>
                </a:solidFill>
                <a:latin typeface="Trebuchet MS"/>
                <a:ea typeface="Trebuchet MS"/>
                <a:cs typeface="Trebuchet MS"/>
                <a:sym typeface="Trebuchet MS"/>
                <a:hlinkClick r:id="rId6">
                  <a:extLst>
                    <a:ext uri="{A12FA001-AC4F-418D-AE19-62706E023703}">
                      <ahyp:hlinkClr val="tx"/>
                    </a:ext>
                  </a:extLst>
                </a:hlinkClick>
              </a:rPr>
              <a:t>/</a:t>
            </a:r>
            <a:endParaRPr b="0" i="0" sz="1200" u="none" cap="none" strike="noStrike">
              <a:solidFill>
                <a:srgbClr val="84B2F6"/>
              </a:solidFill>
              <a:latin typeface="Trebuchet MS"/>
              <a:ea typeface="Trebuchet MS"/>
              <a:cs typeface="Trebuchet MS"/>
              <a:sym typeface="Trebuchet MS"/>
            </a:endParaRPr>
          </a:p>
          <a:p>
            <a:pPr indent="-233363" lvl="0" marL="233363" marR="0" rtl="0" algn="l">
              <a:lnSpc>
                <a:spcPct val="110000"/>
              </a:lnSpc>
              <a:spcBef>
                <a:spcPts val="0"/>
              </a:spcBef>
              <a:spcAft>
                <a:spcPts val="0"/>
              </a:spcAft>
              <a:buClr>
                <a:srgbClr val="888888"/>
              </a:buClr>
              <a:buSzPct val="117647"/>
              <a:buFont typeface="Arial"/>
              <a:buNone/>
            </a:pPr>
            <a:r>
              <a:t/>
            </a:r>
            <a:endParaRPr b="0" i="0" sz="12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10" name="Google Shape;210;p1"/>
          <p:cNvSpPr txBox="1"/>
          <p:nvPr>
            <p:ph idx="11" type="ftr"/>
          </p:nvPr>
        </p:nvSpPr>
        <p:spPr>
          <a:xfrm>
            <a:off x="708400" y="6283993"/>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Constanze Lanz, Life e.V.</a:t>
            </a:r>
            <a:endParaRPr/>
          </a:p>
        </p:txBody>
      </p:sp>
      <p:sp>
        <p:nvSpPr>
          <p:cNvPr id="211" name="Google Shape;211;p1"/>
          <p:cNvSpPr txBox="1"/>
          <p:nvPr>
            <p:ph idx="1" type="body"/>
          </p:nvPr>
        </p:nvSpPr>
        <p:spPr>
          <a:xfrm>
            <a:off x="3555700" y="6285784"/>
            <a:ext cx="3833242"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Fachangestellte/r für Arbeitsmarktdienstleistungen </a:t>
            </a:r>
            <a:endParaRPr/>
          </a:p>
        </p:txBody>
      </p:sp>
      <p:sp>
        <p:nvSpPr>
          <p:cNvPr id="212" name="Google Shape;212;p1"/>
          <p:cNvSpPr txBox="1"/>
          <p:nvPr>
            <p:ph type="title"/>
          </p:nvPr>
        </p:nvSpPr>
        <p:spPr>
          <a:xfrm>
            <a:off x="0" y="266079"/>
            <a:ext cx="10147582" cy="65649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lang="de-DE">
                <a:solidFill>
                  <a:schemeClr val="dk1"/>
                </a:solidFill>
              </a:rPr>
              <a:t>Maßnahmen zum Klimaschutz</a:t>
            </a:r>
            <a:br>
              <a:rPr lang="de-DE">
                <a:solidFill>
                  <a:schemeClr val="dk1"/>
                </a:solidFill>
              </a:rPr>
            </a:br>
            <a:r>
              <a:rPr lang="de-DE">
                <a:solidFill>
                  <a:schemeClr val="dk1"/>
                </a:solidFill>
              </a:rPr>
              <a:t>Die eigene Behörde unter der Lupe</a:t>
            </a:r>
            <a:endParaRPr/>
          </a:p>
        </p:txBody>
      </p:sp>
      <p:sp>
        <p:nvSpPr>
          <p:cNvPr id="213" name="Google Shape;213;p1"/>
          <p:cNvSpPr txBox="1"/>
          <p:nvPr>
            <p:ph idx="2" type="body"/>
          </p:nvPr>
        </p:nvSpPr>
        <p:spPr>
          <a:xfrm>
            <a:off x="9237508" y="6300532"/>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Grafik: Umweltbundesamt 2020</a:t>
            </a:r>
            <a:endParaRPr/>
          </a:p>
        </p:txBody>
      </p:sp>
      <p:pic>
        <p:nvPicPr>
          <p:cNvPr id="214" name="Google Shape;214;p1"/>
          <p:cNvPicPr preferRelativeResize="0"/>
          <p:nvPr/>
        </p:nvPicPr>
        <p:blipFill rotWithShape="1">
          <a:blip r:embed="rId3">
            <a:alphaModFix/>
          </a:blip>
          <a:srcRect b="0" l="0" r="0" t="0"/>
          <a:stretch/>
        </p:blipFill>
        <p:spPr>
          <a:xfrm>
            <a:off x="18205" y="1401098"/>
            <a:ext cx="8317360" cy="4750159"/>
          </a:xfrm>
          <a:prstGeom prst="rect">
            <a:avLst/>
          </a:prstGeom>
          <a:noFill/>
          <a:ln>
            <a:noFill/>
          </a:ln>
        </p:spPr>
      </p:pic>
      <p:sp>
        <p:nvSpPr>
          <p:cNvPr id="215" name="Google Shape;215;p1"/>
          <p:cNvSpPr/>
          <p:nvPr/>
        </p:nvSpPr>
        <p:spPr>
          <a:xfrm>
            <a:off x="8927770" y="2057399"/>
            <a:ext cx="2860685" cy="3437555"/>
          </a:xfrm>
          <a:prstGeom prst="roundRect">
            <a:avLst>
              <a:gd fmla="val 16667" name="adj"/>
            </a:avLst>
          </a:prstGeom>
          <a:noFill/>
          <a:ln cap="flat" cmpd="sng" w="57150">
            <a:solidFill>
              <a:srgbClr val="FFC000"/>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chemeClr val="dk1"/>
                </a:solidFill>
                <a:latin typeface="Arial"/>
                <a:ea typeface="Arial"/>
                <a:cs typeface="Arial"/>
                <a:sym typeface="Arial"/>
              </a:rPr>
              <a:t>Wie könnte Ihre Behörde mehr Nachhaltigkeit umsetzen?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de-DE" sz="1800" u="none" cap="none" strike="noStrike">
                <a:solidFill>
                  <a:schemeClr val="dk1"/>
                </a:solidFill>
                <a:latin typeface="Arial"/>
                <a:ea typeface="Arial"/>
                <a:cs typeface="Arial"/>
                <a:sym typeface="Arial"/>
              </a:rPr>
              <a:t>Gehen Sie die einzelnen Bereiche durch. Mit welchen Vorschlägen gehen Sie in das Gespräch mit Ihrer Geschäftsleitung?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9"/>
          <p:cNvSpPr txBox="1"/>
          <p:nvPr>
            <p:ph type="title"/>
          </p:nvPr>
        </p:nvSpPr>
        <p:spPr>
          <a:xfrm>
            <a:off x="394957" y="212352"/>
            <a:ext cx="11520000" cy="1080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489"/>
              <a:buNone/>
            </a:pPr>
            <a:r>
              <a:rPr lang="de-DE"/>
              <a:t>Nachhaltigkeit und menschenwürdige Arbeit</a:t>
            </a:r>
            <a:br>
              <a:rPr lang="de-DE"/>
            </a:br>
            <a:r>
              <a:rPr lang="de-DE"/>
              <a:t>Fachkräftesicherung für Deutschland </a:t>
            </a:r>
            <a:endParaRPr/>
          </a:p>
        </p:txBody>
      </p:sp>
      <p:sp>
        <p:nvSpPr>
          <p:cNvPr id="223" name="Google Shape;223;p1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24" name="Google Shape;224;p19"/>
          <p:cNvSpPr txBox="1"/>
          <p:nvPr>
            <p:ph idx="3" type="body"/>
          </p:nvPr>
        </p:nvSpPr>
        <p:spPr>
          <a:xfrm>
            <a:off x="6989682" y="6254496"/>
            <a:ext cx="4616357" cy="557468"/>
          </a:xfrm>
          <a:prstGeom prst="rect">
            <a:avLst/>
          </a:prstGeom>
          <a:noFill/>
          <a:ln>
            <a:noFill/>
          </a:ln>
        </p:spPr>
        <p:txBody>
          <a:bodyPr anchorCtr="0" anchor="ctr" bIns="45700" lIns="91425" spcFirstLastPara="1" rIns="91425" wrap="square" tIns="45700">
            <a:normAutofit/>
          </a:bodyPr>
          <a:lstStyle/>
          <a:p>
            <a:pPr indent="0" lvl="0" marL="4763" rtl="0" algn="l">
              <a:lnSpc>
                <a:spcPct val="110000"/>
              </a:lnSpc>
              <a:spcBef>
                <a:spcPts val="0"/>
              </a:spcBef>
              <a:spcAft>
                <a:spcPts val="0"/>
              </a:spcAft>
              <a:buClr>
                <a:srgbClr val="888888"/>
              </a:buClr>
              <a:buSzPts val="1200"/>
              <a:buNone/>
            </a:pPr>
            <a:r>
              <a:t/>
            </a:r>
            <a:endParaRPr b="1"/>
          </a:p>
          <a:p>
            <a:pPr indent="0" lvl="0" marL="4763" rtl="0" algn="l">
              <a:lnSpc>
                <a:spcPct val="110000"/>
              </a:lnSpc>
              <a:spcBef>
                <a:spcPts val="0"/>
              </a:spcBef>
              <a:spcAft>
                <a:spcPts val="0"/>
              </a:spcAft>
              <a:buClr>
                <a:srgbClr val="888888"/>
              </a:buClr>
              <a:buSzPts val="1200"/>
              <a:buNone/>
            </a:pPr>
            <a:r>
              <a:t/>
            </a:r>
            <a:endParaRPr b="1"/>
          </a:p>
        </p:txBody>
      </p:sp>
      <p:sp>
        <p:nvSpPr>
          <p:cNvPr id="225" name="Google Shape;225;p1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100"/>
              <a:buNone/>
            </a:pPr>
            <a:r>
              <a:rPr lang="de-DE"/>
              <a:t>Constanze Lanz, Life e.V.</a:t>
            </a:r>
            <a:endParaRPr/>
          </a:p>
        </p:txBody>
      </p:sp>
      <p:sp>
        <p:nvSpPr>
          <p:cNvPr id="226" name="Google Shape;226;p19"/>
          <p:cNvSpPr txBox="1"/>
          <p:nvPr/>
        </p:nvSpPr>
        <p:spPr>
          <a:xfrm>
            <a:off x="3971262" y="3985072"/>
            <a:ext cx="151035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Calibri"/>
                <a:ea typeface="Calibri"/>
                <a:cs typeface="Calibri"/>
                <a:sym typeface="Calibri"/>
              </a:rPr>
              <a:t>Inclusive Land-</a:t>
            </a:r>
            <a:br>
              <a:rPr b="0" i="0" lang="de-DE" sz="1050" u="none" cap="none" strike="noStrike">
                <a:solidFill>
                  <a:schemeClr val="lt1"/>
                </a:solidFill>
                <a:latin typeface="Calibri"/>
                <a:ea typeface="Calibri"/>
                <a:cs typeface="Calibri"/>
                <a:sym typeface="Calibri"/>
              </a:rPr>
            </a:br>
            <a:r>
              <a:rPr b="0" i="0" lang="de-DE" sz="1050" u="none" cap="none" strike="noStrike">
                <a:solidFill>
                  <a:schemeClr val="lt1"/>
                </a:solidFill>
                <a:latin typeface="Calibri"/>
                <a:ea typeface="Calibri"/>
                <a:cs typeface="Calibri"/>
                <a:sym typeface="Calibri"/>
              </a:rPr>
              <a:t>nutzungsänderungen</a:t>
            </a:r>
            <a:endParaRPr b="0" i="0" sz="1050" u="none" cap="none" strike="noStrike">
              <a:solidFill>
                <a:schemeClr val="lt1"/>
              </a:solidFill>
              <a:latin typeface="Calibri"/>
              <a:ea typeface="Calibri"/>
              <a:cs typeface="Calibri"/>
              <a:sym typeface="Calibri"/>
            </a:endParaRPr>
          </a:p>
        </p:txBody>
      </p:sp>
      <p:sp>
        <p:nvSpPr>
          <p:cNvPr id="227" name="Google Shape;227;p19"/>
          <p:cNvSpPr txBox="1"/>
          <p:nvPr/>
        </p:nvSpPr>
        <p:spPr>
          <a:xfrm>
            <a:off x="4226836" y="6298740"/>
            <a:ext cx="3833242" cy="557468"/>
          </a:xfrm>
          <a:prstGeom prst="rect">
            <a:avLst/>
          </a:prstGeom>
          <a:noFill/>
          <a:ln>
            <a:noFill/>
          </a:ln>
        </p:spPr>
        <p:txBody>
          <a:bodyPr anchorCtr="0" anchor="ctr" bIns="45700" lIns="91425" spcFirstLastPara="1" rIns="91425" wrap="square" tIns="45700">
            <a:normAutofit/>
          </a:bodyPr>
          <a:lstStyle/>
          <a:p>
            <a:pPr indent="-36000" lvl="0" marL="36000"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Fachangestellte/r für Arbeitsmarktdienstleistungen </a:t>
            </a:r>
            <a:endParaRPr/>
          </a:p>
        </p:txBody>
      </p:sp>
      <p:sp>
        <p:nvSpPr>
          <p:cNvPr id="228" name="Google Shape;228;p19"/>
          <p:cNvSpPr/>
          <p:nvPr/>
        </p:nvSpPr>
        <p:spPr>
          <a:xfrm>
            <a:off x="7888039" y="1725561"/>
            <a:ext cx="3833242" cy="4088659"/>
          </a:xfrm>
          <a:prstGeom prst="roundRect">
            <a:avLst>
              <a:gd fmla="val 16667" name="adj"/>
            </a:avLst>
          </a:prstGeom>
          <a:noFill/>
          <a:ln cap="flat" cmpd="sng" w="57150">
            <a:solidFill>
              <a:srgbClr val="FFC000"/>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de-DE" sz="1800" u="none" cap="none" strike="noStrike">
                <a:solidFill>
                  <a:schemeClr val="dk1"/>
                </a:solidFill>
                <a:latin typeface="Arial"/>
                <a:ea typeface="Arial"/>
                <a:cs typeface="Arial"/>
                <a:sym typeface="Arial"/>
              </a:rPr>
              <a:t>Schauen Sie sich den Film (links) und folgende Materialien zu Triple Win der BA an: </a:t>
            </a:r>
            <a:endParaRPr/>
          </a:p>
          <a:p>
            <a:pPr indent="0" lvl="0" marL="0" marR="0" rtl="0" algn="l">
              <a:lnSpc>
                <a:spcPct val="100000"/>
              </a:lnSpc>
              <a:spcBef>
                <a:spcPts val="0"/>
              </a:spcBef>
              <a:spcAft>
                <a:spcPts val="0"/>
              </a:spcAft>
              <a:buNone/>
            </a:pPr>
            <a:r>
              <a:rPr b="0" i="0" lang="de-DE" sz="1800" u="sng" cap="none" strike="noStrike">
                <a:solidFill>
                  <a:srgbClr val="498DF1"/>
                </a:solidFill>
                <a:latin typeface="Arial"/>
                <a:ea typeface="Arial"/>
                <a:cs typeface="Arial"/>
                <a:sym typeface="Arial"/>
                <a:hlinkClick r:id="rId3">
                  <a:extLst>
                    <a:ext uri="{A12FA001-AC4F-418D-AE19-62706E023703}">
                      <ahyp:hlinkClr val="tx"/>
                    </a:ext>
                  </a:extLst>
                </a:hlinkClick>
              </a:rPr>
              <a:t>www.arbeitsagentur.de/vor-ort/zav/triple-win/triple-win-pflegekraefte</a:t>
            </a:r>
            <a:r>
              <a:rPr b="0" i="0" lang="de-DE" sz="1800" u="none" cap="none" strike="noStrike">
                <a:solidFill>
                  <a:srgbClr val="498DF1"/>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1800" u="none" cap="none" strike="noStrike">
              <a:solidFill>
                <a:srgbClr val="498DF1"/>
              </a:solidFill>
              <a:latin typeface="Arial"/>
              <a:ea typeface="Arial"/>
              <a:cs typeface="Arial"/>
              <a:sym typeface="Arial"/>
            </a:endParaRPr>
          </a:p>
          <a:p>
            <a:pPr indent="0" lvl="0" marL="0" marR="0" rtl="0" algn="l">
              <a:lnSpc>
                <a:spcPct val="100000"/>
              </a:lnSpc>
              <a:spcBef>
                <a:spcPts val="0"/>
              </a:spcBef>
              <a:spcAft>
                <a:spcPts val="0"/>
              </a:spcAft>
              <a:buNone/>
            </a:pPr>
            <a:r>
              <a:rPr b="0" i="0" lang="de-DE" sz="1800" u="none" cap="none" strike="noStrike">
                <a:solidFill>
                  <a:schemeClr val="dk1"/>
                </a:solidFill>
                <a:latin typeface="Arial"/>
                <a:ea typeface="Arial"/>
                <a:cs typeface="Arial"/>
                <a:sym typeface="Arial"/>
              </a:rPr>
              <a:t>Stellen Sie die Vor- und Nachteile für </a:t>
            </a:r>
            <a:r>
              <a:rPr b="0" i="1" lang="de-DE" sz="1800" u="none" cap="none" strike="noStrike">
                <a:solidFill>
                  <a:schemeClr val="dk1"/>
                </a:solidFill>
                <a:latin typeface="Arial"/>
                <a:ea typeface="Arial"/>
                <a:cs typeface="Arial"/>
                <a:sym typeface="Arial"/>
              </a:rPr>
              <a:t>Deutschland</a:t>
            </a:r>
            <a:r>
              <a:rPr b="0" i="0" lang="de-DE" sz="1800" u="none" cap="none" strike="noStrike">
                <a:solidFill>
                  <a:schemeClr val="dk1"/>
                </a:solidFill>
                <a:latin typeface="Arial"/>
                <a:ea typeface="Arial"/>
                <a:cs typeface="Arial"/>
                <a:sym typeface="Arial"/>
              </a:rPr>
              <a:t> dar</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de-DE" sz="1800" u="none" cap="none" strike="noStrike">
                <a:solidFill>
                  <a:schemeClr val="dk1"/>
                </a:solidFill>
                <a:latin typeface="Arial"/>
                <a:ea typeface="Arial"/>
                <a:cs typeface="Arial"/>
                <a:sym typeface="Arial"/>
              </a:rPr>
              <a:t>Diskutieren Sie andere Ideen, dem Fachkräftemangel zu begegnen</a:t>
            </a:r>
            <a:endParaRPr/>
          </a:p>
        </p:txBody>
      </p:sp>
      <p:sp>
        <p:nvSpPr>
          <p:cNvPr id="229" name="Google Shape;229;p19"/>
          <p:cNvSpPr txBox="1"/>
          <p:nvPr/>
        </p:nvSpPr>
        <p:spPr>
          <a:xfrm>
            <a:off x="8871247" y="6211432"/>
            <a:ext cx="3833242" cy="557468"/>
          </a:xfrm>
          <a:prstGeom prst="rect">
            <a:avLst/>
          </a:prstGeom>
          <a:noFill/>
          <a:ln>
            <a:noFill/>
          </a:ln>
        </p:spPr>
        <p:txBody>
          <a:bodyPr anchorCtr="0" anchor="ctr" bIns="45700" lIns="91425" spcFirstLastPara="1" rIns="91425" wrap="square" tIns="45700">
            <a:normAutofit/>
          </a:bodyPr>
          <a:lstStyle/>
          <a:p>
            <a:pPr indent="-36000" lvl="0" marL="36000"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Quelle: BA o.J.h, Youtube: </a:t>
            </a:r>
            <a:r>
              <a:rPr b="0" i="0" lang="de-DE" sz="1200" u="sng" cap="none" strike="noStrike">
                <a:solidFill>
                  <a:schemeClr val="lt1"/>
                </a:solidFill>
                <a:latin typeface="Trebuchet MS"/>
                <a:ea typeface="Trebuchet MS"/>
                <a:cs typeface="Trebuchet MS"/>
                <a:sym typeface="Trebuchet MS"/>
                <a:hlinkClick r:id="rId4">
                  <a:extLst>
                    <a:ext uri="{A12FA001-AC4F-418D-AE19-62706E023703}">
                      <ahyp:hlinkClr val="tx"/>
                    </a:ext>
                  </a:extLst>
                </a:hlinkClick>
              </a:rPr>
              <a:t>www.youtube.com/watch?v=ZnvjKoElT5Y</a:t>
            </a:r>
            <a:r>
              <a:rPr b="0" i="0" lang="de-DE" sz="1200" u="none" cap="none" strike="noStrike">
                <a:solidFill>
                  <a:schemeClr val="lt1"/>
                </a:solidFill>
                <a:latin typeface="Trebuchet MS"/>
                <a:ea typeface="Trebuchet MS"/>
                <a:cs typeface="Trebuchet MS"/>
                <a:sym typeface="Trebuchet MS"/>
              </a:rPr>
              <a:t>   </a:t>
            </a:r>
            <a:endParaRPr/>
          </a:p>
        </p:txBody>
      </p:sp>
      <p:pic>
        <p:nvPicPr>
          <p:cNvPr descr="Ein Bild, das Text, Straße, draußen, gehen enthält.&#10;&#10;Automatisch generierte Beschreibung" id="230" name="Google Shape;230;p19"/>
          <p:cNvPicPr preferRelativeResize="0"/>
          <p:nvPr/>
        </p:nvPicPr>
        <p:blipFill rotWithShape="1">
          <a:blip r:embed="rId5">
            <a:alphaModFix/>
          </a:blip>
          <a:srcRect b="0" l="0" r="0" t="0"/>
          <a:stretch/>
        </p:blipFill>
        <p:spPr>
          <a:xfrm>
            <a:off x="532783" y="1579205"/>
            <a:ext cx="6372225" cy="4352925"/>
          </a:xfrm>
          <a:prstGeom prst="rect">
            <a:avLst/>
          </a:prstGeom>
          <a:noFill/>
          <a:ln>
            <a:noFill/>
          </a:ln>
        </p:spPr>
      </p:pic>
      <p:sp>
        <p:nvSpPr>
          <p:cNvPr id="231" name="Google Shape;231;p19">
            <a:hlinkClick r:id="rId6"/>
          </p:cNvPr>
          <p:cNvSpPr/>
          <p:nvPr/>
        </p:nvSpPr>
        <p:spPr>
          <a:xfrm>
            <a:off x="3163847" y="4442224"/>
            <a:ext cx="1110096" cy="730045"/>
          </a:xfrm>
          <a:custGeom>
            <a:rect b="b" l="l" r="r" t="t"/>
            <a:pathLst>
              <a:path extrusionOk="0" h="120000" w="120000">
                <a:moveTo>
                  <a:pt x="0" y="0"/>
                </a:moveTo>
                <a:lnTo>
                  <a:pt x="120000" y="0"/>
                </a:lnTo>
                <a:lnTo>
                  <a:pt x="120000" y="120000"/>
                </a:lnTo>
                <a:lnTo>
                  <a:pt x="0" y="120000"/>
                </a:lnTo>
                <a:close/>
                <a:moveTo>
                  <a:pt x="89594" y="60000"/>
                </a:moveTo>
                <a:lnTo>
                  <a:pt x="30406" y="15000"/>
                </a:lnTo>
                <a:lnTo>
                  <a:pt x="30406" y="105000"/>
                </a:lnTo>
                <a:close/>
              </a:path>
              <a:path extrusionOk="0" fill="darken" h="120000" w="120000">
                <a:moveTo>
                  <a:pt x="89594" y="60000"/>
                </a:moveTo>
                <a:lnTo>
                  <a:pt x="30406" y="15000"/>
                </a:lnTo>
                <a:lnTo>
                  <a:pt x="30406" y="105000"/>
                </a:lnTo>
                <a:close/>
              </a:path>
              <a:path extrusionOk="0" fill="none" h="120000" w="120000">
                <a:moveTo>
                  <a:pt x="89594" y="60000"/>
                </a:moveTo>
                <a:lnTo>
                  <a:pt x="30406" y="105000"/>
                </a:lnTo>
                <a:lnTo>
                  <a:pt x="30406" y="15000"/>
                </a:lnTo>
                <a:close/>
              </a:path>
              <a:path extrusionOk="0" fill="none" h="120000" w="120000">
                <a:moveTo>
                  <a:pt x="0" y="0"/>
                </a:moveTo>
                <a:lnTo>
                  <a:pt x="120000" y="0"/>
                </a:lnTo>
                <a:lnTo>
                  <a:pt x="120000" y="120000"/>
                </a:lnTo>
                <a:lnTo>
                  <a:pt x="0" y="120000"/>
                </a:lnTo>
                <a:close/>
              </a:path>
            </a:pathLst>
          </a:custGeom>
          <a:solidFill>
            <a:schemeClr val="lt1"/>
          </a:solidFill>
          <a:ln cap="flat" cmpd="sng" w="25400">
            <a:solidFill>
              <a:srgbClr val="5C687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2" name="Google Shape;232;p19"/>
          <p:cNvSpPr txBox="1"/>
          <p:nvPr/>
        </p:nvSpPr>
        <p:spPr>
          <a:xfrm>
            <a:off x="1676730" y="5129614"/>
            <a:ext cx="6099414"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2400" u="none" cap="none" strike="noStrike">
                <a:solidFill>
                  <a:srgbClr val="F2F2F2"/>
                </a:solidFill>
                <a:latin typeface="Arial"/>
                <a:ea typeface="Arial"/>
                <a:cs typeface="Arial"/>
                <a:sym typeface="Arial"/>
              </a:rPr>
              <a:t>Film zu dem „Triple Win“ Projekt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6"/>
          <p:cNvSpPr txBox="1"/>
          <p:nvPr>
            <p:ph type="title"/>
          </p:nvPr>
        </p:nvSpPr>
        <p:spPr>
          <a:xfrm>
            <a:off x="394957" y="212352"/>
            <a:ext cx="11520000" cy="1080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489"/>
              <a:buNone/>
            </a:pPr>
            <a:r>
              <a:rPr lang="de-DE"/>
              <a:t>Nachhaltigkeit und menschenwürdige Arbeit</a:t>
            </a:r>
            <a:br>
              <a:rPr lang="de-DE"/>
            </a:br>
            <a:r>
              <a:rPr lang="de-DE"/>
              <a:t>Fachkräftesicherung und Brain-Drain</a:t>
            </a:r>
            <a:endParaRPr/>
          </a:p>
        </p:txBody>
      </p:sp>
      <p:sp>
        <p:nvSpPr>
          <p:cNvPr id="240" name="Google Shape;240;p6"/>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41" name="Google Shape;241;p6"/>
          <p:cNvSpPr txBox="1"/>
          <p:nvPr>
            <p:ph idx="3" type="body"/>
          </p:nvPr>
        </p:nvSpPr>
        <p:spPr>
          <a:xfrm>
            <a:off x="6989682" y="6254496"/>
            <a:ext cx="4616357" cy="557468"/>
          </a:xfrm>
          <a:prstGeom prst="rect">
            <a:avLst/>
          </a:prstGeom>
          <a:noFill/>
          <a:ln>
            <a:noFill/>
          </a:ln>
        </p:spPr>
        <p:txBody>
          <a:bodyPr anchorCtr="0" anchor="ctr" bIns="45700" lIns="91425" spcFirstLastPara="1" rIns="91425" wrap="square" tIns="45700">
            <a:normAutofit/>
          </a:bodyPr>
          <a:lstStyle/>
          <a:p>
            <a:pPr indent="0" lvl="0" marL="4763" rtl="0" algn="l">
              <a:lnSpc>
                <a:spcPct val="110000"/>
              </a:lnSpc>
              <a:spcBef>
                <a:spcPts val="0"/>
              </a:spcBef>
              <a:spcAft>
                <a:spcPts val="0"/>
              </a:spcAft>
              <a:buClr>
                <a:srgbClr val="888888"/>
              </a:buClr>
              <a:buSzPts val="1200"/>
              <a:buNone/>
            </a:pPr>
            <a:r>
              <a:t/>
            </a:r>
            <a:endParaRPr b="1"/>
          </a:p>
          <a:p>
            <a:pPr indent="0" lvl="0" marL="4763" rtl="0" algn="l">
              <a:lnSpc>
                <a:spcPct val="110000"/>
              </a:lnSpc>
              <a:spcBef>
                <a:spcPts val="0"/>
              </a:spcBef>
              <a:spcAft>
                <a:spcPts val="0"/>
              </a:spcAft>
              <a:buClr>
                <a:srgbClr val="888888"/>
              </a:buClr>
              <a:buSzPts val="1200"/>
              <a:buNone/>
            </a:pPr>
            <a:r>
              <a:t/>
            </a:r>
            <a:endParaRPr b="1"/>
          </a:p>
        </p:txBody>
      </p:sp>
      <p:sp>
        <p:nvSpPr>
          <p:cNvPr id="242" name="Google Shape;242;p6"/>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100"/>
              <a:buNone/>
            </a:pPr>
            <a:r>
              <a:rPr lang="de-DE"/>
              <a:t>Constanze Lanz, Life e.V. </a:t>
            </a:r>
            <a:endParaRPr/>
          </a:p>
        </p:txBody>
      </p:sp>
      <p:sp>
        <p:nvSpPr>
          <p:cNvPr id="243" name="Google Shape;243;p6"/>
          <p:cNvSpPr txBox="1"/>
          <p:nvPr/>
        </p:nvSpPr>
        <p:spPr>
          <a:xfrm>
            <a:off x="3971262" y="3985072"/>
            <a:ext cx="151035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Calibri"/>
                <a:ea typeface="Calibri"/>
                <a:cs typeface="Calibri"/>
                <a:sym typeface="Calibri"/>
              </a:rPr>
              <a:t>Inclusive Land-</a:t>
            </a:r>
            <a:br>
              <a:rPr b="0" i="0" lang="de-DE" sz="1050" u="none" cap="none" strike="noStrike">
                <a:solidFill>
                  <a:schemeClr val="lt1"/>
                </a:solidFill>
                <a:latin typeface="Calibri"/>
                <a:ea typeface="Calibri"/>
                <a:cs typeface="Calibri"/>
                <a:sym typeface="Calibri"/>
              </a:rPr>
            </a:br>
            <a:r>
              <a:rPr b="0" i="0" lang="de-DE" sz="1050" u="none" cap="none" strike="noStrike">
                <a:solidFill>
                  <a:schemeClr val="lt1"/>
                </a:solidFill>
                <a:latin typeface="Calibri"/>
                <a:ea typeface="Calibri"/>
                <a:cs typeface="Calibri"/>
                <a:sym typeface="Calibri"/>
              </a:rPr>
              <a:t>nutzungsänderungen</a:t>
            </a:r>
            <a:endParaRPr b="0" i="0" sz="1050" u="none" cap="none" strike="noStrike">
              <a:solidFill>
                <a:schemeClr val="lt1"/>
              </a:solidFill>
              <a:latin typeface="Calibri"/>
              <a:ea typeface="Calibri"/>
              <a:cs typeface="Calibri"/>
              <a:sym typeface="Calibri"/>
            </a:endParaRPr>
          </a:p>
        </p:txBody>
      </p:sp>
      <p:pic>
        <p:nvPicPr>
          <p:cNvPr id="244" name="Google Shape;244;p6"/>
          <p:cNvPicPr preferRelativeResize="0"/>
          <p:nvPr/>
        </p:nvPicPr>
        <p:blipFill rotWithShape="1">
          <a:blip r:embed="rId3">
            <a:alphaModFix/>
          </a:blip>
          <a:srcRect b="0" l="0" r="0" t="0"/>
          <a:stretch/>
        </p:blipFill>
        <p:spPr>
          <a:xfrm>
            <a:off x="521661" y="1370736"/>
            <a:ext cx="3725874" cy="4671897"/>
          </a:xfrm>
          <a:prstGeom prst="rect">
            <a:avLst/>
          </a:prstGeom>
          <a:noFill/>
          <a:ln>
            <a:noFill/>
          </a:ln>
        </p:spPr>
      </p:pic>
      <p:pic>
        <p:nvPicPr>
          <p:cNvPr id="245" name="Google Shape;245;p6"/>
          <p:cNvPicPr preferRelativeResize="0"/>
          <p:nvPr/>
        </p:nvPicPr>
        <p:blipFill rotWithShape="1">
          <a:blip r:embed="rId4">
            <a:alphaModFix/>
          </a:blip>
          <a:srcRect b="0" l="0" r="0" t="0"/>
          <a:stretch/>
        </p:blipFill>
        <p:spPr>
          <a:xfrm>
            <a:off x="7904372" y="1714472"/>
            <a:ext cx="4010585" cy="3801005"/>
          </a:xfrm>
          <a:prstGeom prst="rect">
            <a:avLst/>
          </a:prstGeom>
          <a:noFill/>
          <a:ln>
            <a:noFill/>
          </a:ln>
        </p:spPr>
      </p:pic>
      <p:sp>
        <p:nvSpPr>
          <p:cNvPr id="246" name="Google Shape;246;p6"/>
          <p:cNvSpPr txBox="1"/>
          <p:nvPr>
            <p:ph idx="1" type="body"/>
          </p:nvPr>
        </p:nvSpPr>
        <p:spPr>
          <a:xfrm>
            <a:off x="4280978" y="6303503"/>
            <a:ext cx="3833242"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Fachangestellte/r für Arbeitsmarktdienstleistungen </a:t>
            </a:r>
            <a:endParaRPr/>
          </a:p>
        </p:txBody>
      </p:sp>
      <p:sp>
        <p:nvSpPr>
          <p:cNvPr id="247" name="Google Shape;247;p6"/>
          <p:cNvSpPr/>
          <p:nvPr/>
        </p:nvSpPr>
        <p:spPr>
          <a:xfrm>
            <a:off x="4693163" y="1338388"/>
            <a:ext cx="2923587" cy="4704245"/>
          </a:xfrm>
          <a:prstGeom prst="roundRect">
            <a:avLst>
              <a:gd fmla="val 16667" name="adj"/>
            </a:avLst>
          </a:prstGeom>
          <a:noFill/>
          <a:ln cap="flat" cmpd="sng" w="57150">
            <a:solidFill>
              <a:srgbClr val="FFC000"/>
            </a:solidFill>
            <a:prstDash val="solid"/>
            <a:round/>
            <a:headEnd len="sm" w="sm" type="none"/>
            <a:tailEnd len="sm" w="sm" type="none"/>
          </a:ln>
        </p:spPr>
        <p:txBody>
          <a:bodyPr anchorCtr="0" anchor="ctr" bIns="0" lIns="0" spcFirstLastPara="1" rIns="0" wrap="square" tIns="0">
            <a:noAutofit/>
          </a:bodyPr>
          <a:lstStyle/>
          <a:p>
            <a:pPr indent="0" lvl="3" marL="108000" marR="0" rtl="0" algn="l">
              <a:lnSpc>
                <a:spcPct val="100000"/>
              </a:lnSpc>
              <a:spcBef>
                <a:spcPts val="0"/>
              </a:spcBef>
              <a:spcAft>
                <a:spcPts val="0"/>
              </a:spcAft>
              <a:buNone/>
            </a:pPr>
            <a:r>
              <a:rPr b="0" i="0" lang="de-DE" sz="2400" u="none" cap="none" strike="noStrike">
                <a:solidFill>
                  <a:srgbClr val="4F4651"/>
                </a:solidFill>
                <a:latin typeface="Arial"/>
                <a:ea typeface="Arial"/>
                <a:cs typeface="Arial"/>
                <a:sym typeface="Arial"/>
              </a:rPr>
              <a:t>Was für Vor- und Nachteile könnte Migration nach Deutschland </a:t>
            </a:r>
            <a:r>
              <a:rPr b="0" i="1" lang="de-DE" sz="2400" u="none" cap="none" strike="noStrike">
                <a:solidFill>
                  <a:srgbClr val="4F4651"/>
                </a:solidFill>
                <a:latin typeface="Arial"/>
                <a:ea typeface="Arial"/>
                <a:cs typeface="Arial"/>
                <a:sym typeface="Arial"/>
              </a:rPr>
              <a:t>global</a:t>
            </a:r>
            <a:r>
              <a:rPr b="0" i="0" lang="de-DE" sz="2400" u="none" cap="none" strike="noStrike">
                <a:solidFill>
                  <a:srgbClr val="4F4651"/>
                </a:solidFill>
                <a:latin typeface="Arial"/>
                <a:ea typeface="Arial"/>
                <a:cs typeface="Arial"/>
                <a:sym typeface="Arial"/>
              </a:rPr>
              <a:t> haben?</a:t>
            </a:r>
            <a:endParaRPr/>
          </a:p>
          <a:p>
            <a:pPr indent="0" lvl="3" marL="108000" marR="0" rtl="0" algn="l">
              <a:lnSpc>
                <a:spcPct val="100000"/>
              </a:lnSpc>
              <a:spcBef>
                <a:spcPts val="600"/>
              </a:spcBef>
              <a:spcAft>
                <a:spcPts val="0"/>
              </a:spcAft>
              <a:buNone/>
            </a:pPr>
            <a:r>
              <a:t/>
            </a:r>
            <a:endParaRPr b="0" i="0" sz="2400" u="none" cap="none" strike="noStrike">
              <a:solidFill>
                <a:srgbClr val="4F4651"/>
              </a:solidFill>
              <a:latin typeface="Arial"/>
              <a:ea typeface="Arial"/>
              <a:cs typeface="Arial"/>
              <a:sym typeface="Arial"/>
            </a:endParaRPr>
          </a:p>
          <a:p>
            <a:pPr indent="0" lvl="3" marL="108000" marR="0" rtl="0" algn="l">
              <a:lnSpc>
                <a:spcPct val="100000"/>
              </a:lnSpc>
              <a:spcBef>
                <a:spcPts val="600"/>
              </a:spcBef>
              <a:spcAft>
                <a:spcPts val="600"/>
              </a:spcAft>
              <a:buNone/>
            </a:pPr>
            <a:r>
              <a:rPr b="0" i="0" lang="de-DE" sz="2400" u="none" cap="none" strike="noStrike">
                <a:solidFill>
                  <a:srgbClr val="4F4651"/>
                </a:solidFill>
                <a:latin typeface="Arial"/>
                <a:ea typeface="Arial"/>
                <a:cs typeface="Arial"/>
                <a:sym typeface="Arial"/>
              </a:rPr>
              <a:t>Diskutieren Sie die Folgen für die Herkunftsländer.</a:t>
            </a:r>
            <a:endParaRPr/>
          </a:p>
        </p:txBody>
      </p:sp>
      <p:sp>
        <p:nvSpPr>
          <p:cNvPr id="248" name="Google Shape;248;p6"/>
          <p:cNvSpPr txBox="1"/>
          <p:nvPr/>
        </p:nvSpPr>
        <p:spPr>
          <a:xfrm>
            <a:off x="8871247" y="6211432"/>
            <a:ext cx="3833242" cy="557468"/>
          </a:xfrm>
          <a:prstGeom prst="rect">
            <a:avLst/>
          </a:prstGeom>
          <a:noFill/>
          <a:ln>
            <a:noFill/>
          </a:ln>
        </p:spPr>
        <p:txBody>
          <a:bodyPr anchorCtr="0" anchor="ctr" bIns="45700" lIns="91425" spcFirstLastPara="1" rIns="91425" wrap="square" tIns="45700">
            <a:normAutofit/>
          </a:bodyPr>
          <a:lstStyle/>
          <a:p>
            <a:pPr indent="-36000" lvl="0" marL="36000"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Quelle: BA o.J.h, Youtube: </a:t>
            </a:r>
            <a:r>
              <a:rPr b="0" i="0" lang="de-DE" sz="1200" u="sng" cap="none" strike="noStrike">
                <a:solidFill>
                  <a:schemeClr val="lt1"/>
                </a:solidFill>
                <a:latin typeface="Trebuchet MS"/>
                <a:ea typeface="Trebuchet MS"/>
                <a:cs typeface="Trebuchet MS"/>
                <a:sym typeface="Trebuchet MS"/>
                <a:hlinkClick r:id="rId5">
                  <a:extLst>
                    <a:ext uri="{A12FA001-AC4F-418D-AE19-62706E023703}">
                      <ahyp:hlinkClr val="tx"/>
                    </a:ext>
                  </a:extLst>
                </a:hlinkClick>
              </a:rPr>
              <a:t>www.youtube.com/watch?v=ZnvjKoElT5Y</a:t>
            </a:r>
            <a:r>
              <a:rPr b="0" i="0" lang="de-DE" sz="1200" u="none" cap="none" strike="noStrike">
                <a:solidFill>
                  <a:schemeClr val="lt1"/>
                </a:solidFill>
                <a:latin typeface="Trebuchet MS"/>
                <a:ea typeface="Trebuchet MS"/>
                <a:cs typeface="Trebuchet MS"/>
                <a:sym typeface="Trebuchet MS"/>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Personen in der Nähe eines Flugzeugs" id="254" name="Google Shape;254;p7"/>
          <p:cNvPicPr preferRelativeResize="0"/>
          <p:nvPr/>
        </p:nvPicPr>
        <p:blipFill rotWithShape="1">
          <a:blip r:embed="rId3">
            <a:alphaModFix/>
          </a:blip>
          <a:srcRect b="0" l="0" r="0" t="0"/>
          <a:stretch/>
        </p:blipFill>
        <p:spPr>
          <a:xfrm>
            <a:off x="360000" y="1515674"/>
            <a:ext cx="6770739" cy="4513826"/>
          </a:xfrm>
          <a:prstGeom prst="rect">
            <a:avLst/>
          </a:prstGeom>
          <a:noFill/>
          <a:ln>
            <a:noFill/>
          </a:ln>
        </p:spPr>
      </p:pic>
      <p:sp>
        <p:nvSpPr>
          <p:cNvPr id="255" name="Google Shape;255;p7"/>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menschenwürdige Arbeit (3)</a:t>
            </a:r>
            <a:br>
              <a:rPr lang="de-DE"/>
            </a:br>
            <a:r>
              <a:rPr lang="de-DE"/>
              <a:t>Freie Berufswahl und Fachkräftemangel</a:t>
            </a:r>
            <a:endParaRPr/>
          </a:p>
        </p:txBody>
      </p:sp>
      <p:sp>
        <p:nvSpPr>
          <p:cNvPr id="256" name="Google Shape;256;p7"/>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 Constanze Lanz, Life e.V.</a:t>
            </a:r>
            <a:endParaRPr/>
          </a:p>
        </p:txBody>
      </p:sp>
      <p:sp>
        <p:nvSpPr>
          <p:cNvPr id="257" name="Google Shape;257;p7"/>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58" name="Google Shape;258;p7"/>
          <p:cNvSpPr txBox="1"/>
          <p:nvPr>
            <p:ph idx="1" type="body"/>
          </p:nvPr>
        </p:nvSpPr>
        <p:spPr>
          <a:xfrm>
            <a:off x="3618196" y="6255678"/>
            <a:ext cx="3833242"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Fachangestellte/r für Arbeitsmarktdienstleistungen </a:t>
            </a:r>
            <a:endParaRPr/>
          </a:p>
        </p:txBody>
      </p:sp>
      <p:sp>
        <p:nvSpPr>
          <p:cNvPr id="259" name="Google Shape;259;p7"/>
          <p:cNvSpPr/>
          <p:nvPr/>
        </p:nvSpPr>
        <p:spPr>
          <a:xfrm>
            <a:off x="7359446" y="1515674"/>
            <a:ext cx="4719484" cy="4515545"/>
          </a:xfrm>
          <a:prstGeom prst="roundRect">
            <a:avLst>
              <a:gd fmla="val 16667" name="adj"/>
            </a:avLst>
          </a:prstGeom>
          <a:noFill/>
          <a:ln cap="flat" cmpd="sng" w="57150">
            <a:solidFill>
              <a:srgbClr val="FFC000"/>
            </a:solidFill>
            <a:prstDash val="solid"/>
            <a:round/>
            <a:headEnd len="sm" w="sm" type="none"/>
            <a:tailEnd len="sm" w="sm" type="none"/>
          </a:ln>
        </p:spPr>
        <p:txBody>
          <a:bodyPr anchorCtr="0" anchor="ctr" bIns="0" lIns="0" spcFirstLastPara="1" rIns="0" wrap="square" tIns="0">
            <a:noAutofit/>
          </a:bodyPr>
          <a:lstStyle/>
          <a:p>
            <a:pPr indent="0" lvl="3" marL="0" marR="0" rtl="0" algn="l">
              <a:lnSpc>
                <a:spcPct val="100000"/>
              </a:lnSpc>
              <a:spcBef>
                <a:spcPts val="0"/>
              </a:spcBef>
              <a:spcAft>
                <a:spcPts val="0"/>
              </a:spcAft>
              <a:buNone/>
            </a:pPr>
            <a:r>
              <a:rPr b="0" i="0" lang="de-DE" sz="1800" u="none" cap="none" strike="noStrike">
                <a:solidFill>
                  <a:schemeClr val="dk1"/>
                </a:solidFill>
                <a:latin typeface="Arial"/>
                <a:ea typeface="Arial"/>
                <a:cs typeface="Arial"/>
                <a:sym typeface="Arial"/>
              </a:rPr>
              <a:t>Was waren bei Ihnen ausschlaggebende Kriterien für die Berufswahl und warum? </a:t>
            </a:r>
            <a:endParaRPr/>
          </a:p>
          <a:p>
            <a:pPr indent="0" lvl="3"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3" marL="0" marR="0" rtl="0" algn="l">
              <a:lnSpc>
                <a:spcPct val="100000"/>
              </a:lnSpc>
              <a:spcBef>
                <a:spcPts val="0"/>
              </a:spcBef>
              <a:spcAft>
                <a:spcPts val="0"/>
              </a:spcAft>
              <a:buNone/>
            </a:pPr>
            <a:r>
              <a:rPr b="0" i="0" lang="de-DE" sz="1800" u="none" cap="none" strike="noStrike">
                <a:solidFill>
                  <a:schemeClr val="dk1"/>
                </a:solidFill>
                <a:latin typeface="Arial"/>
                <a:ea typeface="Arial"/>
                <a:cs typeface="Arial"/>
                <a:sym typeface="Arial"/>
              </a:rPr>
              <a:t>Hätten Sie Gründe wie Fachkräftemangel überzeugen können, einen anderen Beruf zu ergreifen? </a:t>
            </a:r>
            <a:endParaRPr/>
          </a:p>
          <a:p>
            <a:pPr indent="0" lvl="3"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3" marL="0" marR="0" rtl="0" algn="l">
              <a:lnSpc>
                <a:spcPct val="100000"/>
              </a:lnSpc>
              <a:spcBef>
                <a:spcPts val="0"/>
              </a:spcBef>
              <a:spcAft>
                <a:spcPts val="0"/>
              </a:spcAft>
              <a:buNone/>
            </a:pPr>
            <a:r>
              <a:rPr b="0" i="0" lang="de-DE" sz="1800" u="none" cap="none" strike="noStrike">
                <a:solidFill>
                  <a:schemeClr val="dk1"/>
                </a:solidFill>
                <a:latin typeface="Arial"/>
                <a:ea typeface="Arial"/>
                <a:cs typeface="Arial"/>
                <a:sym typeface="Arial"/>
              </a:rPr>
              <a:t>Wie können Menschen für MINT-Berufe begeistert werden?</a:t>
            </a:r>
            <a:endParaRPr/>
          </a:p>
          <a:p>
            <a:pPr indent="0" lvl="3"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3" marL="0" marR="0" rtl="0" algn="l">
              <a:lnSpc>
                <a:spcPct val="100000"/>
              </a:lnSpc>
              <a:spcBef>
                <a:spcPts val="0"/>
              </a:spcBef>
              <a:spcAft>
                <a:spcPts val="0"/>
              </a:spcAft>
              <a:buNone/>
            </a:pPr>
            <a:r>
              <a:rPr b="0" i="0" lang="de-DE" sz="1800" u="none" cap="none" strike="noStrike">
                <a:solidFill>
                  <a:schemeClr val="dk1"/>
                </a:solidFill>
                <a:latin typeface="Arial"/>
                <a:ea typeface="Arial"/>
                <a:cs typeface="Arial"/>
                <a:sym typeface="Arial"/>
              </a:rPr>
              <a:t>Darf das Recht auf freie Berufswahl eingeschränkt werden?</a:t>
            </a:r>
            <a:endParaRPr/>
          </a:p>
        </p:txBody>
      </p:sp>
      <p:pic>
        <p:nvPicPr>
          <p:cNvPr descr="Waage der Justitia Silhouette" id="260" name="Google Shape;260;p7"/>
          <p:cNvPicPr preferRelativeResize="0"/>
          <p:nvPr/>
        </p:nvPicPr>
        <p:blipFill rotWithShape="1">
          <a:blip r:embed="rId4">
            <a:alphaModFix/>
          </a:blip>
          <a:srcRect b="0" l="0" r="0" t="0"/>
          <a:stretch/>
        </p:blipFill>
        <p:spPr>
          <a:xfrm>
            <a:off x="360000" y="1515674"/>
            <a:ext cx="1534383" cy="1534383"/>
          </a:xfrm>
          <a:prstGeom prst="rect">
            <a:avLst/>
          </a:prstGeom>
          <a:noFill/>
          <a:ln>
            <a:noFill/>
          </a:ln>
        </p:spPr>
      </p:pic>
      <p:sp>
        <p:nvSpPr>
          <p:cNvPr id="261" name="Google Shape;261;p7"/>
          <p:cNvSpPr txBox="1"/>
          <p:nvPr/>
        </p:nvSpPr>
        <p:spPr>
          <a:xfrm>
            <a:off x="8245688" y="6344167"/>
            <a:ext cx="3833242" cy="557468"/>
          </a:xfrm>
          <a:prstGeom prst="rect">
            <a:avLst/>
          </a:prstGeom>
          <a:noFill/>
          <a:ln>
            <a:noFill/>
          </a:ln>
        </p:spPr>
        <p:txBody>
          <a:bodyPr anchorCtr="0" anchor="ctr" bIns="45700" lIns="91425" spcFirstLastPara="1" rIns="91425" wrap="square" tIns="45700">
            <a:normAutofit fontScale="92500"/>
          </a:bodyPr>
          <a:lstStyle/>
          <a:p>
            <a:pPr indent="-36000" lvl="0" marL="36000" marR="0" rtl="0" algn="l">
              <a:lnSpc>
                <a:spcPct val="110000"/>
              </a:lnSpc>
              <a:spcBef>
                <a:spcPts val="0"/>
              </a:spcBef>
              <a:spcAft>
                <a:spcPts val="0"/>
              </a:spcAft>
              <a:buClr>
                <a:srgbClr val="888888"/>
              </a:buClr>
              <a:buSzPct val="108108"/>
              <a:buFont typeface="Arial"/>
              <a:buNone/>
            </a:pPr>
            <a:r>
              <a:rPr b="0" i="0" lang="de-DE" sz="1200" u="none" cap="none" strike="noStrike">
                <a:solidFill>
                  <a:schemeClr val="lt1"/>
                </a:solidFill>
                <a:latin typeface="Trebuchet MS"/>
                <a:ea typeface="Trebuchet MS"/>
                <a:cs typeface="Trebuchet MS"/>
                <a:sym typeface="Trebuchet MS"/>
              </a:rPr>
              <a:t>Quelle: </a:t>
            </a:r>
            <a:r>
              <a:rPr b="0" i="0" lang="de-DE" sz="1200" u="none" cap="none" strike="noStrike">
                <a:solidFill>
                  <a:schemeClr val="lt1"/>
                </a:solidFill>
                <a:latin typeface="Calibri"/>
                <a:ea typeface="Calibri"/>
                <a:cs typeface="Calibri"/>
                <a:sym typeface="Calibri"/>
              </a:rPr>
              <a:t>BMJ (1949): Das Grundgesetz. Online: </a:t>
            </a:r>
            <a:r>
              <a:rPr b="0" i="0" lang="de-DE" sz="1200" u="sng" cap="none" strike="noStrike">
                <a:solidFill>
                  <a:schemeClr val="lt1"/>
                </a:solidFill>
                <a:latin typeface="Calibri"/>
                <a:ea typeface="Calibri"/>
                <a:cs typeface="Calibri"/>
                <a:sym typeface="Calibri"/>
                <a:hlinkClick r:id="rId5">
                  <a:extLst>
                    <a:ext uri="{A12FA001-AC4F-418D-AE19-62706E023703}">
                      <ahyp:hlinkClr val="tx"/>
                    </a:ext>
                  </a:extLst>
                </a:hlinkClick>
              </a:rPr>
              <a:t>https://www.gesetze-im-internet.de/gg/BJNR000010949.html</a:t>
            </a:r>
            <a:r>
              <a:rPr b="0" i="0" lang="de-DE" sz="1200" u="none" cap="none" strike="noStrike">
                <a:solidFill>
                  <a:schemeClr val="lt1"/>
                </a:solidFill>
                <a:latin typeface="Calibri"/>
                <a:ea typeface="Calibri"/>
                <a:cs typeface="Calibri"/>
                <a:sym typeface="Calibri"/>
              </a:rPr>
              <a:t>  </a:t>
            </a:r>
            <a:endParaRPr/>
          </a:p>
          <a:p>
            <a:pPr indent="-36000" lvl="0" marL="36000" marR="0" rtl="0" algn="l">
              <a:lnSpc>
                <a:spcPct val="110000"/>
              </a:lnSpc>
              <a:spcBef>
                <a:spcPts val="0"/>
              </a:spcBef>
              <a:spcAft>
                <a:spcPts val="0"/>
              </a:spcAft>
              <a:buClr>
                <a:srgbClr val="888888"/>
              </a:buClr>
              <a:buSzPct val="108108"/>
              <a:buFont typeface="Arial"/>
              <a:buNone/>
            </a:pPr>
            <a:r>
              <a:t/>
            </a:r>
            <a:endParaRPr b="0" i="0" sz="12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13c8a2e141e_0_0"/>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Nachhaltige Geschlechtergleichheit</a:t>
            </a:r>
            <a:br>
              <a:rPr lang="de-DE"/>
            </a:br>
            <a:r>
              <a:rPr lang="de-DE"/>
              <a:t>Berufswahl bei Frau und Mann</a:t>
            </a:r>
            <a:endParaRPr/>
          </a:p>
        </p:txBody>
      </p:sp>
      <p:sp>
        <p:nvSpPr>
          <p:cNvPr id="268" name="Google Shape;268;g13c8a2e141e_0_0"/>
          <p:cNvSpPr txBox="1"/>
          <p:nvPr>
            <p:ph idx="2" type="body"/>
          </p:nvPr>
        </p:nvSpPr>
        <p:spPr>
          <a:xfrm>
            <a:off x="8871217"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Grafik: Eigene Abbildung nach Destatis </a:t>
            </a:r>
            <a:endParaRPr/>
          </a:p>
          <a:p>
            <a:pPr indent="-36000" lvl="0" marL="36000" rtl="0" algn="l">
              <a:lnSpc>
                <a:spcPct val="110000"/>
              </a:lnSpc>
              <a:spcBef>
                <a:spcPts val="0"/>
              </a:spcBef>
              <a:spcAft>
                <a:spcPts val="0"/>
              </a:spcAft>
              <a:buClr>
                <a:srgbClr val="888888"/>
              </a:buClr>
              <a:buSzPts val="1200"/>
              <a:buNone/>
            </a:pPr>
            <a:r>
              <a:rPr lang="de-DE"/>
              <a:t>(oJ.a und o.J.c)</a:t>
            </a:r>
            <a:endParaRPr/>
          </a:p>
        </p:txBody>
      </p:sp>
      <p:graphicFrame>
        <p:nvGraphicFramePr>
          <p:cNvPr id="269" name="Google Shape;269;g13c8a2e141e_0_0"/>
          <p:cNvGraphicFramePr/>
          <p:nvPr/>
        </p:nvGraphicFramePr>
        <p:xfrm>
          <a:off x="91152" y="1398493"/>
          <a:ext cx="9674640" cy="4856003"/>
        </p:xfrm>
        <a:graphic>
          <a:graphicData uri="http://schemas.openxmlformats.org/drawingml/2006/chart">
            <c:chart r:id="rId3"/>
          </a:graphicData>
        </a:graphic>
      </p:graphicFrame>
      <p:sp>
        <p:nvSpPr>
          <p:cNvPr id="270" name="Google Shape;270;g13c8a2e141e_0_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Constanze Lanz. Life e.V.</a:t>
            </a:r>
            <a:endParaRPr/>
          </a:p>
        </p:txBody>
      </p:sp>
      <p:sp>
        <p:nvSpPr>
          <p:cNvPr id="271" name="Google Shape;271;g13c8a2e141e_0_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72" name="Google Shape;272;g13c8a2e141e_0_0"/>
          <p:cNvSpPr txBox="1"/>
          <p:nvPr>
            <p:ph idx="1" type="body"/>
          </p:nvPr>
        </p:nvSpPr>
        <p:spPr>
          <a:xfrm>
            <a:off x="3999730" y="6254496"/>
            <a:ext cx="3833242"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Fachangestellte/r für Arbeitsmarktdienstleistungen </a:t>
            </a:r>
            <a:endParaRPr/>
          </a:p>
        </p:txBody>
      </p:sp>
      <p:sp>
        <p:nvSpPr>
          <p:cNvPr id="273" name="Google Shape;273;g13c8a2e141e_0_0"/>
          <p:cNvSpPr/>
          <p:nvPr/>
        </p:nvSpPr>
        <p:spPr>
          <a:xfrm>
            <a:off x="9601200" y="1543684"/>
            <a:ext cx="2499648" cy="4163938"/>
          </a:xfrm>
          <a:prstGeom prst="roundRect">
            <a:avLst>
              <a:gd fmla="val 16667" name="adj"/>
            </a:avLst>
          </a:prstGeom>
          <a:noFill/>
          <a:ln cap="flat" cmpd="sng" w="57150">
            <a:solidFill>
              <a:srgbClr val="FFC000"/>
            </a:solidFill>
            <a:prstDash val="solid"/>
            <a:round/>
            <a:headEnd len="sm" w="sm" type="none"/>
            <a:tailEnd len="sm" w="sm" type="none"/>
          </a:ln>
        </p:spPr>
        <p:txBody>
          <a:bodyPr anchorCtr="0" anchor="ctr" bIns="0" lIns="0" spcFirstLastPara="1" rIns="0" wrap="square" tIns="0">
            <a:noAutofit/>
          </a:bodyPr>
          <a:lstStyle/>
          <a:p>
            <a:pPr indent="0" lvl="3" marL="108000" marR="0" rtl="0" algn="l">
              <a:lnSpc>
                <a:spcPct val="100000"/>
              </a:lnSpc>
              <a:spcBef>
                <a:spcPts val="0"/>
              </a:spcBef>
              <a:spcAft>
                <a:spcPts val="0"/>
              </a:spcAft>
              <a:buNone/>
            </a:pPr>
            <a:r>
              <a:t/>
            </a:r>
            <a:endParaRPr b="0" i="0" sz="1800" u="none" cap="none" strike="noStrike">
              <a:solidFill>
                <a:srgbClr val="4F4651"/>
              </a:solidFill>
              <a:latin typeface="Arial"/>
              <a:ea typeface="Arial"/>
              <a:cs typeface="Arial"/>
              <a:sym typeface="Arial"/>
            </a:endParaRPr>
          </a:p>
          <a:p>
            <a:pPr indent="0" lvl="3" marL="0" marR="0" rtl="0" algn="l">
              <a:lnSpc>
                <a:spcPct val="100000"/>
              </a:lnSpc>
              <a:spcBef>
                <a:spcPts val="600"/>
              </a:spcBef>
              <a:spcAft>
                <a:spcPts val="0"/>
              </a:spcAft>
              <a:buNone/>
            </a:pPr>
            <a:r>
              <a:rPr b="0" i="0" lang="de-DE" sz="1800" u="none" cap="none" strike="noStrike">
                <a:solidFill>
                  <a:srgbClr val="4F4651"/>
                </a:solidFill>
                <a:latin typeface="Arial"/>
                <a:ea typeface="Arial"/>
                <a:cs typeface="Arial"/>
                <a:sym typeface="Arial"/>
              </a:rPr>
              <a:t>Diskutieren Sie die Auswirkungen der geschlechtsspezif. Unterschiede in der Wahl des Aus-bildungsberufes. Was bedeutet das z.B.</a:t>
            </a:r>
            <a:endParaRPr/>
          </a:p>
          <a:p>
            <a:pPr indent="0" lvl="3" marL="0" marR="0" rtl="0" algn="l">
              <a:lnSpc>
                <a:spcPct val="100000"/>
              </a:lnSpc>
              <a:spcBef>
                <a:spcPts val="0"/>
              </a:spcBef>
              <a:spcAft>
                <a:spcPts val="0"/>
              </a:spcAft>
              <a:buNone/>
            </a:pPr>
            <a:r>
              <a:t/>
            </a:r>
            <a:endParaRPr b="0" i="0" sz="1000" u="none" cap="none" strike="noStrike">
              <a:solidFill>
                <a:srgbClr val="4F4651"/>
              </a:solidFill>
              <a:latin typeface="Arial"/>
              <a:ea typeface="Arial"/>
              <a:cs typeface="Arial"/>
              <a:sym typeface="Arial"/>
            </a:endParaRPr>
          </a:p>
          <a:p>
            <a:pPr indent="-143999" lvl="3" marL="180000" marR="0" rtl="0" algn="l">
              <a:lnSpc>
                <a:spcPct val="100000"/>
              </a:lnSpc>
              <a:spcBef>
                <a:spcPts val="0"/>
              </a:spcBef>
              <a:spcAft>
                <a:spcPts val="0"/>
              </a:spcAft>
              <a:buClr>
                <a:srgbClr val="000000"/>
              </a:buClr>
              <a:buSzPts val="1620"/>
              <a:buFont typeface="Arial"/>
              <a:buChar char="•"/>
            </a:pPr>
            <a:r>
              <a:rPr b="0" i="0" lang="de-DE" sz="1800" u="none" cap="none" strike="noStrike">
                <a:solidFill>
                  <a:srgbClr val="4F4651"/>
                </a:solidFill>
                <a:latin typeface="Arial"/>
                <a:ea typeface="Arial"/>
                <a:cs typeface="Arial"/>
                <a:sym typeface="Arial"/>
              </a:rPr>
              <a:t>für den späteren Verdienst von Mann und Frau? </a:t>
            </a:r>
            <a:endParaRPr/>
          </a:p>
          <a:p>
            <a:pPr indent="-143999" lvl="3" marL="180000" marR="0" rtl="0" algn="l">
              <a:lnSpc>
                <a:spcPct val="100000"/>
              </a:lnSpc>
              <a:spcBef>
                <a:spcPts val="600"/>
              </a:spcBef>
              <a:spcAft>
                <a:spcPts val="0"/>
              </a:spcAft>
              <a:buClr>
                <a:srgbClr val="000000"/>
              </a:buClr>
              <a:buSzPts val="1620"/>
              <a:buFont typeface="Arial"/>
              <a:buChar char="•"/>
            </a:pPr>
            <a:r>
              <a:rPr b="0" i="0" lang="de-DE" sz="1800" u="none" cap="none" strike="noStrike">
                <a:solidFill>
                  <a:srgbClr val="4F4651"/>
                </a:solidFill>
                <a:latin typeface="Arial"/>
                <a:ea typeface="Arial"/>
                <a:cs typeface="Arial"/>
                <a:sym typeface="Arial"/>
              </a:rPr>
              <a:t>für den Fachkräftemangel? </a:t>
            </a:r>
            <a:endParaRPr/>
          </a:p>
          <a:p>
            <a:pPr indent="0" lvl="3" marL="108000" marR="0" rtl="0" algn="l">
              <a:lnSpc>
                <a:spcPct val="100000"/>
              </a:lnSpc>
              <a:spcBef>
                <a:spcPts val="600"/>
              </a:spcBef>
              <a:spcAft>
                <a:spcPts val="600"/>
              </a:spcAft>
              <a:buNone/>
            </a:pPr>
            <a:r>
              <a:t/>
            </a:r>
            <a:endParaRPr b="0" i="0" sz="1800" u="none" cap="none" strike="noStrike">
              <a:solidFill>
                <a:srgbClr val="4F465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80" name="Google Shape;280;p8"/>
          <p:cNvSpPr txBox="1"/>
          <p:nvPr>
            <p:ph idx="11" type="ftr"/>
          </p:nvPr>
        </p:nvSpPr>
        <p:spPr>
          <a:xfrm>
            <a:off x="660458" y="6300086"/>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Constanze Lanz, Life e.V. </a:t>
            </a:r>
            <a:endParaRPr/>
          </a:p>
        </p:txBody>
      </p:sp>
      <p:sp>
        <p:nvSpPr>
          <p:cNvPr id="281" name="Google Shape;281;p8"/>
          <p:cNvSpPr txBox="1"/>
          <p:nvPr>
            <p:ph type="title"/>
          </p:nvPr>
        </p:nvSpPr>
        <p:spPr>
          <a:xfrm>
            <a:off x="309691" y="373000"/>
            <a:ext cx="9816387" cy="65649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lang="de-DE">
                <a:solidFill>
                  <a:schemeClr val="dk1"/>
                </a:solidFill>
              </a:rPr>
              <a:t>Nachhaltigkeit in der Bildung</a:t>
            </a:r>
            <a:br>
              <a:rPr lang="de-DE">
                <a:solidFill>
                  <a:schemeClr val="dk1"/>
                </a:solidFill>
              </a:rPr>
            </a:br>
            <a:r>
              <a:rPr lang="de-DE">
                <a:solidFill>
                  <a:schemeClr val="dk1"/>
                </a:solidFill>
              </a:rPr>
              <a:t>Zusammenhang von Bildung und Chancen</a:t>
            </a:r>
            <a:endParaRPr/>
          </a:p>
        </p:txBody>
      </p:sp>
      <p:sp>
        <p:nvSpPr>
          <p:cNvPr id="282" name="Google Shape;282;p8"/>
          <p:cNvSpPr txBox="1"/>
          <p:nvPr>
            <p:ph idx="2" type="body"/>
          </p:nvPr>
        </p:nvSpPr>
        <p:spPr>
          <a:xfrm>
            <a:off x="7825329" y="6294144"/>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Quelle: eigene Grafik nach BA 2022 </a:t>
            </a:r>
            <a:endParaRPr/>
          </a:p>
        </p:txBody>
      </p:sp>
      <p:sp>
        <p:nvSpPr>
          <p:cNvPr id="283" name="Google Shape;283;p8"/>
          <p:cNvSpPr txBox="1"/>
          <p:nvPr>
            <p:ph idx="1" type="body"/>
          </p:nvPr>
        </p:nvSpPr>
        <p:spPr>
          <a:xfrm>
            <a:off x="3555700" y="6300532"/>
            <a:ext cx="3833242"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Fachangestellte/r für Arbeitsmarktdienstleistungen </a:t>
            </a:r>
            <a:endParaRPr/>
          </a:p>
        </p:txBody>
      </p:sp>
      <p:sp>
        <p:nvSpPr>
          <p:cNvPr id="284" name="Google Shape;284;p8"/>
          <p:cNvSpPr/>
          <p:nvPr/>
        </p:nvSpPr>
        <p:spPr>
          <a:xfrm>
            <a:off x="7388942" y="1449903"/>
            <a:ext cx="4616356" cy="3082129"/>
          </a:xfrm>
          <a:prstGeom prst="roundRect">
            <a:avLst>
              <a:gd fmla="val 16667" name="adj"/>
            </a:avLst>
          </a:prstGeom>
          <a:noFill/>
          <a:ln cap="flat" cmpd="sng" w="57150">
            <a:solidFill>
              <a:srgbClr val="FFC000"/>
            </a:solidFill>
            <a:prstDash val="solid"/>
            <a:round/>
            <a:headEnd len="sm" w="sm" type="none"/>
            <a:tailEnd len="sm" w="sm" type="none"/>
          </a:ln>
        </p:spPr>
        <p:txBody>
          <a:bodyPr anchorCtr="0" anchor="ctr" bIns="0" lIns="0" spcFirstLastPara="1" rIns="0" wrap="square" tIns="0">
            <a:noAutofit/>
          </a:bodyPr>
          <a:lstStyle/>
          <a:p>
            <a:pPr indent="0" lvl="3" marL="108000" marR="0" rtl="0" algn="l">
              <a:lnSpc>
                <a:spcPct val="100000"/>
              </a:lnSpc>
              <a:spcBef>
                <a:spcPts val="0"/>
              </a:spcBef>
              <a:spcAft>
                <a:spcPts val="0"/>
              </a:spcAft>
              <a:buNone/>
            </a:pPr>
            <a:r>
              <a:rPr b="0" i="0" lang="de-DE" sz="2000" u="none" cap="none" strike="noStrike">
                <a:solidFill>
                  <a:srgbClr val="4F4651"/>
                </a:solidFill>
                <a:latin typeface="Arial"/>
                <a:ea typeface="Arial"/>
                <a:cs typeface="Arial"/>
                <a:sym typeface="Arial"/>
              </a:rPr>
              <a:t>Gehen Sie in das Gespräch mit einer potentiellen Kundin oder einem Kunden ohne Schulabschluss. </a:t>
            </a:r>
            <a:endParaRPr/>
          </a:p>
          <a:p>
            <a:pPr indent="0" lvl="3" marL="108000" marR="0" rtl="0" algn="l">
              <a:lnSpc>
                <a:spcPct val="100000"/>
              </a:lnSpc>
              <a:spcBef>
                <a:spcPts val="600"/>
              </a:spcBef>
              <a:spcAft>
                <a:spcPts val="0"/>
              </a:spcAft>
              <a:buNone/>
            </a:pPr>
            <a:r>
              <a:rPr b="0" i="0" lang="de-DE" sz="2000" u="none" cap="none" strike="noStrike">
                <a:solidFill>
                  <a:srgbClr val="4F4651"/>
                </a:solidFill>
                <a:latin typeface="Arial"/>
                <a:ea typeface="Arial"/>
                <a:cs typeface="Arial"/>
                <a:sym typeface="Arial"/>
              </a:rPr>
              <a:t>Legen Sie ihr oder ihm die Argumente für das Nachholen des Hauptschulabschlusses dar. </a:t>
            </a:r>
            <a:endParaRPr/>
          </a:p>
          <a:p>
            <a:pPr indent="0" lvl="3" marL="108000" marR="0" rtl="0" algn="l">
              <a:lnSpc>
                <a:spcPct val="100000"/>
              </a:lnSpc>
              <a:spcBef>
                <a:spcPts val="600"/>
              </a:spcBef>
              <a:spcAft>
                <a:spcPts val="600"/>
              </a:spcAft>
              <a:buNone/>
            </a:pPr>
            <a:r>
              <a:t/>
            </a:r>
            <a:endParaRPr b="0" i="0" sz="1800" u="none" cap="none" strike="noStrike">
              <a:solidFill>
                <a:srgbClr val="4F4651"/>
              </a:solidFill>
              <a:latin typeface="Arial"/>
              <a:ea typeface="Arial"/>
              <a:cs typeface="Arial"/>
              <a:sym typeface="Arial"/>
            </a:endParaRPr>
          </a:p>
        </p:txBody>
      </p:sp>
      <p:graphicFrame>
        <p:nvGraphicFramePr>
          <p:cNvPr id="285" name="Google Shape;285;p8"/>
          <p:cNvGraphicFramePr/>
          <p:nvPr/>
        </p:nvGraphicFramePr>
        <p:xfrm>
          <a:off x="-310101" y="1057212"/>
          <a:ext cx="8128000" cy="5418667"/>
        </p:xfrm>
        <a:graphic>
          <a:graphicData uri="http://schemas.openxmlformats.org/drawingml/2006/chart">
            <c:chart r:id="rId3"/>
          </a:graphicData>
        </a:graphic>
      </p:graphicFrame>
      <p:sp>
        <p:nvSpPr>
          <p:cNvPr id="286" name="Google Shape;286;p8"/>
          <p:cNvSpPr txBox="1"/>
          <p:nvPr/>
        </p:nvSpPr>
        <p:spPr>
          <a:xfrm>
            <a:off x="6035811" y="4453427"/>
            <a:ext cx="5909298" cy="18466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2000" u="none" cap="none" strike="noStrike">
                <a:solidFill>
                  <a:srgbClr val="4F4651"/>
                </a:solidFill>
                <a:latin typeface="Arial"/>
                <a:ea typeface="Arial"/>
                <a:cs typeface="Arial"/>
                <a:sym typeface="Arial"/>
              </a:rPr>
              <a:t>Diagramm: </a:t>
            </a:r>
            <a:endParaRPr/>
          </a:p>
          <a:p>
            <a:pPr indent="0" lvl="0" marL="0" marR="0" rtl="0" algn="l">
              <a:lnSpc>
                <a:spcPct val="100000"/>
              </a:lnSpc>
              <a:spcBef>
                <a:spcPts val="0"/>
              </a:spcBef>
              <a:spcAft>
                <a:spcPts val="0"/>
              </a:spcAft>
              <a:buNone/>
            </a:pPr>
            <a:r>
              <a:rPr b="0" i="0" lang="de-DE" sz="2000" u="none" cap="none" strike="noStrike">
                <a:solidFill>
                  <a:srgbClr val="4F4651"/>
                </a:solidFill>
                <a:latin typeface="Arial"/>
                <a:ea typeface="Arial"/>
                <a:cs typeface="Arial"/>
                <a:sym typeface="Arial"/>
              </a:rPr>
              <a:t>Der Bundesagentur für Arbeit gemeldete betriebliche Ausbildungsstellen nach dem mindestens gewünschten Schulabschluss 2021/22 in Prozent.</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