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5.xml"/>
  <Override ContentType="application/vnd.ms-office.chartcolorstyle+xml" PartName="/ppt/charts/colors6.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7.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7.xml"/>
  <Override ContentType="application/vnd.openxmlformats-officedocument.drawingml.chart+xml" PartName="/ppt/charts/chart5.xml"/>
  <Override ContentType="application/vnd.openxmlformats-officedocument.drawingml.chart+xml" PartName="/ppt/charts/chart4.xml"/>
  <Override ContentType="application/vnd.openxmlformats-officedocument.drawingml.chart+xml" PartName="/ppt/charts/chart6.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2.xml"/>
  <Override ContentType="application/vnd.openxmlformats-officedocument.drawingml.chartshapes+xml" PartName="/ppt/drawings/drawing1.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7.xml"/>
  <Override ContentType="application/vnd.ms-office.chartstyle+xml" PartName="/ppt/charts/style1.xml"/>
  <Override ContentType="application/vnd.ms-office.chartstyle+xml" PartName="/ppt/charts/style6.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6858000" cx="12192000"/>
  <p:notesSz cx="7104050" cy="10234600"/>
  <p:embeddedFontLst>
    <p:embeddedFont>
      <p:font typeface="Merriweather"/>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42">
          <p15:clr>
            <a:srgbClr val="A4A3A4"/>
          </p15:clr>
        </p15:guide>
        <p15:guide id="2" pos="3840">
          <p15:clr>
            <a:srgbClr val="A4A3A4"/>
          </p15:clr>
        </p15:guide>
        <p15:guide id="3" orient="horz" pos="3430">
          <p15:clr>
            <a:srgbClr val="A4A3A4"/>
          </p15:clr>
        </p15:guide>
        <p15:guide id="4" orient="horz" pos="3294">
          <p15:clr>
            <a:srgbClr val="A4A3A4"/>
          </p15:clr>
        </p15:guide>
      </p15:sldGuideLst>
    </p:ext>
    <p:ext uri="GoogleSlidesCustomDataVersion2">
      <go:slidesCustomData xmlns:go="http://customooxmlschemas.google.com/" r:id="rId23" roundtripDataSignature="AMtx7miGzxJAH45poS0KytTkYKFkz9Bxx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A0AEEAB-7A94-4ECA-99D0-74A7EEA74B41}">
  <a:tblStyle styleId="{9A0AEEAB-7A94-4ECA-99D0-74A7EEA74B41}"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42" orient="horz"/>
        <p:guide pos="3840"/>
        <p:guide pos="3430" orient="horz"/>
        <p:guide pos="3294"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bold.fntdata"/><Relationship Id="rId11" Type="http://schemas.openxmlformats.org/officeDocument/2006/relationships/slide" Target="slides/slide5.xml"/><Relationship Id="rId22" Type="http://schemas.openxmlformats.org/officeDocument/2006/relationships/font" Target="fonts/Merriweather-boldItalic.fntdata"/><Relationship Id="rId10" Type="http://schemas.openxmlformats.org/officeDocument/2006/relationships/slide" Target="slides/slide4.xml"/><Relationship Id="rId21" Type="http://schemas.openxmlformats.org/officeDocument/2006/relationships/font" Target="fonts/Merriweather-italic.fntdata"/><Relationship Id="rId13" Type="http://schemas.openxmlformats.org/officeDocument/2006/relationships/slide" Target="slides/slide7.xml"/><Relationship Id="rId12" Type="http://schemas.openxmlformats.org/officeDocument/2006/relationships/slide" Target="slides/slide6.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Merriweather-regular.fntdata"/><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2.xlsx"/><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Sheet3.xlsx"/><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oleObject" Target="file:////C:\Users\Martin\Christine\Tabellen.xlsx" TargetMode="External"/></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_Sheet5.xlsx"/></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_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1175719454197"/>
          <c:y val="0.143423037552781"/>
          <c:w val="0.44195349084967"/>
          <c:h val="0.692166397196375"/>
        </c:manualLayout>
      </c:layout>
      <c:doughnutChart>
        <c:varyColors val="1"/>
        <c:ser>
          <c:idx val="0"/>
          <c:order val="0"/>
          <c:tx>
            <c:strRef>
              <c:f>Tabelle1!$B$1</c:f>
              <c:strCache>
                <c:ptCount val="1"/>
                <c:pt idx="0">
                  <c:v>CO2-Äq Emissionen</c:v>
                </c:pt>
              </c:strCache>
            </c:strRef>
          </c:tx>
          <c:spPr>
            <a:effectLst/>
          </c:spPr>
          <c:dPt>
            <c:idx val="0"/>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1-0AD5-418D-B15F-6D2716B349C4}"/>
              </c:ext>
            </c:extLst>
          </c:dPt>
          <c:dPt>
            <c:idx val="1"/>
            <c:bubble3D val="0"/>
            <c:spPr>
              <a:pattFill prst="ltUpDiag">
                <a:fgClr>
                  <a:schemeClr val="accent2"/>
                </a:fgClr>
                <a:bgClr>
                  <a:schemeClr val="accent2">
                    <a:lumMod val="20000"/>
                    <a:lumOff val="80000"/>
                  </a:schemeClr>
                </a:bgClr>
              </a:pattFill>
              <a:ln w="19050">
                <a:solidFill>
                  <a:schemeClr val="lt1"/>
                </a:solidFill>
              </a:ln>
              <a:effectLst/>
            </c:spPr>
            <c:extLst xmlns:c16r2="http://schemas.microsoft.com/office/drawing/2015/06/chart">
              <c:ext xmlns:c16="http://schemas.microsoft.com/office/drawing/2014/chart" uri="{C3380CC4-5D6E-409C-BE32-E72D297353CC}">
                <c16:uniqueId val="{00000003-0AD5-418D-B15F-6D2716B349C4}"/>
              </c:ext>
            </c:extLst>
          </c:dPt>
          <c:dPt>
            <c:idx val="2"/>
            <c:bubble3D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4-0AD5-418D-B15F-6D2716B349C4}"/>
              </c:ext>
            </c:extLst>
          </c:dPt>
          <c:dPt>
            <c:idx val="3"/>
            <c:bubble3D val="0"/>
            <c:spPr>
              <a:solidFill>
                <a:srgbClr val="FFFF00"/>
              </a:solidFill>
              <a:ln w="19050">
                <a:solidFill>
                  <a:schemeClr val="lt1"/>
                </a:solidFill>
              </a:ln>
              <a:effectLst/>
            </c:spPr>
            <c:extLst xmlns:c16r2="http://schemas.microsoft.com/office/drawing/2015/06/chart">
              <c:ext xmlns:c16="http://schemas.microsoft.com/office/drawing/2014/chart" uri="{C3380CC4-5D6E-409C-BE32-E72D297353CC}">
                <c16:uniqueId val="{00000002-0AD5-418D-B15F-6D2716B349C4}"/>
              </c:ext>
            </c:extLst>
          </c:dPt>
          <c:dPt>
            <c:idx val="4"/>
            <c:bubble3D val="0"/>
            <c:spPr>
              <a:solidFill>
                <a:srgbClr val="92D050"/>
              </a:solidFill>
              <a:ln w="19050">
                <a:solidFill>
                  <a:schemeClr val="lt1"/>
                </a:solidFill>
              </a:ln>
              <a:effectLst/>
            </c:spPr>
            <c:extLst xmlns:c16r2="http://schemas.microsoft.com/office/drawing/2015/06/chart">
              <c:ext xmlns:c16="http://schemas.microsoft.com/office/drawing/2014/chart" uri="{C3380CC4-5D6E-409C-BE32-E72D297353CC}">
                <c16:uniqueId val="{00000009-9B92-4CC8-A891-E4B827C782A3}"/>
              </c:ext>
            </c:extLst>
          </c:dPt>
          <c:dLbls>
            <c:dLbl>
              <c:idx val="4"/>
              <c:layout>
                <c:manualLayout>
                  <c:x val="-0.0278482837197764"/>
                  <c:y val="-0.0261687866131203"/>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9-9B92-4CC8-A891-E4B827C782A3}"/>
                </c:ext>
                <c:ext xmlns:c15="http://schemas.microsoft.com/office/drawing/2012/chart" uri="{CE6537A1-D6FC-4f65-9D91-7224C49458BB}">
                  <c15:layout/>
                </c:ext>
              </c:extLst>
            </c:dLbl>
            <c:spPr>
              <a:solidFill>
                <a:srgbClr val="FFFFFF"/>
              </a:solidFill>
              <a:ln>
                <a:solidFill>
                  <a:srgbClr val="ACCBF9"/>
                </a:solidFill>
              </a:ln>
              <a:effectLst/>
            </c:spPr>
            <c:txPr>
              <a:bodyPr rot="0" spcFirstLastPara="1" vertOverflow="clip" horzOverflow="clip" vert="horz" wrap="square" lIns="36576" tIns="18288" rIns="36576" bIns="18288"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de-DE"/>
              </a:p>
            </c:txPr>
            <c:showLegendKey val="0"/>
            <c:showVal val="1"/>
            <c:showCatName val="1"/>
            <c:showSerName val="0"/>
            <c:showPercent val="0"/>
            <c:showBubbleSize val="0"/>
            <c:separator>
</c:separator>
            <c:showLeaderLines val="1"/>
            <c:leaderLines>
              <c:spPr>
                <a:ln w="9525">
                  <a:solidFill>
                    <a:schemeClr val="tx1">
                      <a:lumMod val="35000"/>
                      <a:lumOff val="65000"/>
                    </a:schemeClr>
                  </a:solidFill>
                </a:ln>
                <a:effectLst/>
              </c:spPr>
            </c:leaderLines>
            <c:extLst xmlns:c16r2="http://schemas.microsoft.com/office/drawing/2015/06/chart">
              <c:ext xmlns:c15="http://schemas.microsoft.com/office/drawing/2012/chart" uri="{CE6537A1-D6FC-4f65-9D91-7224C49458BB}">
                <c15:spPr xmlns:c15="http://schemas.microsoft.com/office/drawing/2012/chart">
                  <a:prstGeom prst="roundRect">
                    <a:avLst/>
                  </a:prstGeom>
                  <a:noFill/>
                  <a:ln>
                    <a:noFill/>
                  </a:ln>
                </c15:spPr>
                <c15:layout/>
              </c:ext>
            </c:extLst>
          </c:dLbls>
          <c:cat>
            <c:strRef>
              <c:f>Tabelle1!$A$2:$A$6</c:f>
              <c:strCache>
                <c:ptCount val="5"/>
                <c:pt idx="0">
                  <c:v>Rechenzentren </c:v>
                </c:pt>
                <c:pt idx="1">
                  <c:v>Suchmaschinenanfragen</c:v>
                </c:pt>
                <c:pt idx="2">
                  <c:v>Herstellung</c:v>
                </c:pt>
                <c:pt idx="3">
                  <c:v>Nutzung</c:v>
                </c:pt>
                <c:pt idx="4">
                  <c:v>Netzwerke</c:v>
                </c:pt>
              </c:strCache>
            </c:strRef>
          </c:cat>
          <c:val>
            <c:numRef>
              <c:f>Tabelle1!$B$2:$B$6</c:f>
              <c:numCache>
                <c:formatCode>General</c:formatCode>
                <c:ptCount val="5"/>
                <c:pt idx="0">
                  <c:v>250.0</c:v>
                </c:pt>
                <c:pt idx="2">
                  <c:v>346.0</c:v>
                </c:pt>
                <c:pt idx="3">
                  <c:v>189.0</c:v>
                </c:pt>
                <c:pt idx="4">
                  <c:v>64.0</c:v>
                </c:pt>
              </c:numCache>
            </c:numRef>
          </c:val>
          <c:extLst xmlns:c16r2="http://schemas.microsoft.com/office/drawing/2015/06/chart">
            <c:ext xmlns:c16="http://schemas.microsoft.com/office/drawing/2014/chart" uri="{C3380CC4-5D6E-409C-BE32-E72D297353CC}">
              <c16:uniqueId val="{00000000-0AD5-418D-B15F-6D2716B349C4}"/>
            </c:ext>
          </c:extLst>
        </c:ser>
        <c:dLbls>
          <c:showLegendKey val="0"/>
          <c:showVal val="1"/>
          <c:showCatName val="0"/>
          <c:showSerName val="0"/>
          <c:showPercent val="0"/>
          <c:showBubbleSize val="0"/>
          <c:showLeaderLines val="1"/>
        </c:dLbls>
        <c:firstSliceAng val="0"/>
        <c:holeSize val="7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de-DE"/>
        </a:p>
      </c:txPr>
    </c:title>
    <c:autoTitleDeleted val="0"/>
    <c:plotArea>
      <c:layout>
        <c:manualLayout>
          <c:layoutTarget val="inner"/>
          <c:xMode val="edge"/>
          <c:yMode val="edge"/>
          <c:x val="0.0274610535508633"/>
          <c:y val="0.303387996337301"/>
          <c:w val="0.323145732530067"/>
          <c:h val="0.514201382237516"/>
        </c:manualLayout>
      </c:layout>
      <c:doughnutChart>
        <c:varyColors val="1"/>
        <c:ser>
          <c:idx val="0"/>
          <c:order val="0"/>
          <c:tx>
            <c:strRef>
              <c:f>Tabelle1!$B$1</c:f>
              <c:strCache>
                <c:ptCount val="1"/>
              </c:strCache>
            </c:strRef>
          </c:tx>
          <c:dPt>
            <c:idx val="0"/>
            <c:bubble3D val="0"/>
            <c:spPr>
              <a:solidFill>
                <a:srgbClr val="FF0000"/>
              </a:solidFill>
              <a:ln w="19050">
                <a:solidFill>
                  <a:schemeClr val="lt1"/>
                </a:solidFill>
              </a:ln>
              <a:effectLst>
                <a:innerShdw blurRad="114300">
                  <a:schemeClr val="accent1"/>
                </a:innerShdw>
              </a:effectLst>
            </c:spPr>
            <c:extLst xmlns:c16r2="http://schemas.microsoft.com/office/drawing/2015/06/chart">
              <c:ext xmlns:c16="http://schemas.microsoft.com/office/drawing/2014/chart" uri="{C3380CC4-5D6E-409C-BE32-E72D297353CC}">
                <c16:uniqueId val="{00000001-8336-4DFD-AACC-3D04108D000A}"/>
              </c:ext>
            </c:extLst>
          </c:dPt>
          <c:dPt>
            <c:idx val="1"/>
            <c:bubble3D val="0"/>
            <c:spPr>
              <a:solidFill>
                <a:srgbClr val="FFC000"/>
              </a:solidFill>
              <a:ln w="19050">
                <a:solidFill>
                  <a:schemeClr val="lt1"/>
                </a:solidFill>
              </a:ln>
              <a:effectLst>
                <a:innerShdw blurRad="114300">
                  <a:schemeClr val="accent2"/>
                </a:innerShdw>
              </a:effectLst>
            </c:spPr>
            <c:extLst xmlns:c16r2="http://schemas.microsoft.com/office/drawing/2015/06/chart">
              <c:ext xmlns:c16="http://schemas.microsoft.com/office/drawing/2014/chart" uri="{C3380CC4-5D6E-409C-BE32-E72D297353CC}">
                <c16:uniqueId val="{00000003-C9B3-471C-A5E3-FD3E8BA08E15}"/>
              </c:ext>
            </c:extLst>
          </c:dPt>
          <c:dPt>
            <c:idx val="2"/>
            <c:bubble3D val="0"/>
            <c:spPr>
              <a:solidFill>
                <a:srgbClr val="FFFF00"/>
              </a:solidFill>
              <a:ln w="19050">
                <a:solidFill>
                  <a:schemeClr val="lt1"/>
                </a:solidFill>
              </a:ln>
              <a:effectLst>
                <a:innerShdw blurRad="114300">
                  <a:schemeClr val="accent3"/>
                </a:innerShdw>
              </a:effectLst>
            </c:spPr>
            <c:extLst xmlns:c16r2="http://schemas.microsoft.com/office/drawing/2015/06/chart">
              <c:ext xmlns:c16="http://schemas.microsoft.com/office/drawing/2014/chart" uri="{C3380CC4-5D6E-409C-BE32-E72D297353CC}">
                <c16:uniqueId val="{00000005-C9B3-471C-A5E3-FD3E8BA08E15}"/>
              </c:ext>
            </c:extLst>
          </c:dPt>
          <c:dPt>
            <c:idx val="3"/>
            <c:bubble3D val="0"/>
            <c:spPr>
              <a:solidFill>
                <a:srgbClr val="92D050"/>
              </a:solidFill>
              <a:ln w="19050">
                <a:solidFill>
                  <a:schemeClr val="lt1"/>
                </a:solidFill>
              </a:ln>
              <a:effectLst>
                <a:innerShdw blurRad="114300">
                  <a:schemeClr val="accent4"/>
                </a:innerShdw>
              </a:effectLst>
            </c:spPr>
            <c:extLst xmlns:c16r2="http://schemas.microsoft.com/office/drawing/2015/06/chart">
              <c:ext xmlns:c16="http://schemas.microsoft.com/office/drawing/2014/chart" uri="{C3380CC4-5D6E-409C-BE32-E72D297353CC}">
                <c16:uniqueId val="{00000007-C9B3-471C-A5E3-FD3E8BA08E15}"/>
              </c:ext>
            </c:extLst>
          </c:dPt>
          <c:dPt>
            <c:idx val="4"/>
            <c:bubble3D val="0"/>
            <c:spPr>
              <a:solidFill>
                <a:srgbClr val="00B050"/>
              </a:solidFill>
              <a:ln w="19050">
                <a:solidFill>
                  <a:schemeClr val="lt1"/>
                </a:solidFill>
              </a:ln>
              <a:effectLst>
                <a:innerShdw blurRad="114300">
                  <a:schemeClr val="accent5"/>
                </a:innerShdw>
              </a:effectLst>
            </c:spPr>
            <c:extLst xmlns:c16r2="http://schemas.microsoft.com/office/drawing/2015/06/chart">
              <c:ext xmlns:c16="http://schemas.microsoft.com/office/drawing/2014/chart" uri="{C3380CC4-5D6E-409C-BE32-E72D297353CC}">
                <c16:uniqueId val="{00000009-C9B3-471C-A5E3-FD3E8BA08E15}"/>
              </c:ext>
            </c:extLst>
          </c:dPt>
          <c:dPt>
            <c:idx val="5"/>
            <c:bubble3D val="0"/>
            <c:spPr>
              <a:solidFill>
                <a:srgbClr val="00B0F0"/>
              </a:solidFill>
              <a:ln w="19050">
                <a:solidFill>
                  <a:schemeClr val="lt1"/>
                </a:solidFill>
              </a:ln>
              <a:effectLst>
                <a:innerShdw blurRad="114300">
                  <a:schemeClr val="accent6"/>
                </a:innerShdw>
              </a:effectLst>
            </c:spPr>
            <c:extLst xmlns:c16r2="http://schemas.microsoft.com/office/drawing/2015/06/chart">
              <c:ext xmlns:c16="http://schemas.microsoft.com/office/drawing/2014/chart" uri="{C3380CC4-5D6E-409C-BE32-E72D297353CC}">
                <c16:uniqueId val="{0000000B-C9B3-471C-A5E3-FD3E8BA08E15}"/>
              </c:ext>
            </c:extLst>
          </c:dPt>
          <c:dPt>
            <c:idx val="6"/>
            <c:bubble3D val="0"/>
            <c:spPr>
              <a:solidFill>
                <a:srgbClr val="7030A0"/>
              </a:solidFill>
              <a:ln w="19050">
                <a:solidFill>
                  <a:schemeClr val="lt1"/>
                </a:solidFill>
              </a:ln>
              <a:effectLst>
                <a:innerShdw blurRad="114300">
                  <a:schemeClr val="accent1">
                    <a:lumMod val="60000"/>
                  </a:schemeClr>
                </a:innerShdw>
              </a:effectLst>
            </c:spPr>
            <c:extLst xmlns:c16r2="http://schemas.microsoft.com/office/drawing/2015/06/chart">
              <c:ext xmlns:c16="http://schemas.microsoft.com/office/drawing/2014/chart" uri="{C3380CC4-5D6E-409C-BE32-E72D297353CC}">
                <c16:uniqueId val="{0000000D-C9B3-471C-A5E3-FD3E8BA08E15}"/>
              </c:ext>
            </c:extLst>
          </c:dPt>
          <c:dLbls>
            <c:spPr>
              <a:solidFill>
                <a:schemeClr val="lt1"/>
              </a:solidFill>
              <a:ln>
                <a:solidFill>
                  <a:schemeClr val="dk1">
                    <a:lumMod val="25000"/>
                    <a:lumOff val="75000"/>
                  </a:schemeClr>
                </a:solidFill>
              </a:ln>
              <a:effectLst/>
            </c:spPr>
            <c:txPr>
              <a:bodyPr rot="0" spcFirstLastPara="1" vertOverflow="clip" horzOverflow="clip" vert="horz" wrap="non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de-DE"/>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oundRect">
                    <a:avLst/>
                  </a:prstGeom>
                  <a:noFill/>
                  <a:ln>
                    <a:noFill/>
                  </a:ln>
                </c15:spPr>
                <c15:layout/>
              </c:ext>
            </c:extLst>
          </c:dLbls>
          <c:cat>
            <c:numRef>
              <c:f>Tabelle1!$A$2:$A$8</c:f>
              <c:numCache>
                <c:formatCode>General</c:formatCode>
                <c:ptCount val="7"/>
              </c:numCache>
            </c:numRef>
          </c:cat>
          <c:val>
            <c:numRef>
              <c:f>Tabelle1!$B$2:$B$8</c:f>
              <c:numCache>
                <c:formatCode>General</c:formatCode>
                <c:ptCount val="7"/>
                <c:pt idx="0">
                  <c:v>57.0</c:v>
                </c:pt>
                <c:pt idx="1">
                  <c:v>18.0</c:v>
                </c:pt>
                <c:pt idx="2">
                  <c:v>9.0</c:v>
                </c:pt>
                <c:pt idx="3">
                  <c:v>5.0</c:v>
                </c:pt>
                <c:pt idx="4">
                  <c:v>4.0</c:v>
                </c:pt>
                <c:pt idx="5">
                  <c:v>4.0</c:v>
                </c:pt>
                <c:pt idx="6">
                  <c:v>3.0</c:v>
                </c:pt>
              </c:numCache>
            </c:numRef>
          </c:val>
          <c:extLst xmlns:c16r2="http://schemas.microsoft.com/office/drawing/2015/06/chart">
            <c:ext xmlns:c16="http://schemas.microsoft.com/office/drawing/2014/chart" uri="{C3380CC4-5D6E-409C-BE32-E72D297353CC}">
              <c16:uniqueId val="{00000000-8336-4DFD-AACC-3D04108D000A}"/>
            </c:ext>
          </c:extLst>
        </c:ser>
        <c:dLbls>
          <c:showLegendKey val="0"/>
          <c:showVal val="0"/>
          <c:showCatName val="0"/>
          <c:showSerName val="0"/>
          <c:showPercent val="0"/>
          <c:showBubbleSize val="0"/>
          <c:showLeaderLines val="0"/>
        </c:dLbls>
        <c:firstSliceAng val="0"/>
        <c:holeSize val="50"/>
      </c:doughnutChart>
      <c:spPr>
        <a:noFill/>
        <a:ln>
          <a:noFill/>
        </a:ln>
        <a:effectLst/>
      </c:spPr>
    </c:plotArea>
    <c:legend>
      <c:legendPos val="b"/>
      <c:layout>
        <c:manualLayout>
          <c:xMode val="edge"/>
          <c:yMode val="edge"/>
          <c:x val="0.73101562295158"/>
          <c:y val="0.224975754177954"/>
          <c:w val="0.070470433170838"/>
          <c:h val="0.657841956354512"/>
        </c:manualLayout>
      </c:layout>
      <c:overlay val="1"/>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de-DE"/>
        </a:p>
      </c:txPr>
    </c:title>
    <c:autoTitleDeleted val="0"/>
    <c:plotArea>
      <c:layout>
        <c:manualLayout>
          <c:layoutTarget val="inner"/>
          <c:xMode val="edge"/>
          <c:yMode val="edge"/>
          <c:x val="0.357667767056506"/>
          <c:y val="0.151283298514962"/>
          <c:w val="0.340039537724983"/>
          <c:h val="0.514843457740059"/>
        </c:manualLayout>
      </c:layout>
      <c:doughnutChart>
        <c:varyColors val="1"/>
        <c:ser>
          <c:idx val="0"/>
          <c:order val="0"/>
          <c:tx>
            <c:strRef>
              <c:f>Tabelle1!$B$1</c:f>
              <c:strCache>
                <c:ptCount val="1"/>
              </c:strCache>
            </c:strRef>
          </c:tx>
          <c:explosion val="1"/>
          <c:dPt>
            <c:idx val="0"/>
            <c:bubble3D val="0"/>
            <c:spPr>
              <a:solidFill>
                <a:srgbClr val="FF0000"/>
              </a:solidFill>
              <a:ln w="19050">
                <a:solidFill>
                  <a:schemeClr val="lt1"/>
                </a:solidFill>
              </a:ln>
              <a:effectLst>
                <a:innerShdw blurRad="114300">
                  <a:schemeClr val="accent1"/>
                </a:innerShdw>
              </a:effectLst>
            </c:spPr>
            <c:extLst xmlns:c16r2="http://schemas.microsoft.com/office/drawing/2015/06/chart">
              <c:ext xmlns:c16="http://schemas.microsoft.com/office/drawing/2014/chart" uri="{C3380CC4-5D6E-409C-BE32-E72D297353CC}">
                <c16:uniqueId val="{00000001-B86C-493F-923F-9A3BCA06C3AA}"/>
              </c:ext>
            </c:extLst>
          </c:dPt>
          <c:dPt>
            <c:idx val="1"/>
            <c:bubble3D val="0"/>
            <c:spPr>
              <a:solidFill>
                <a:srgbClr val="FFC000"/>
              </a:solidFill>
              <a:ln w="19050">
                <a:solidFill>
                  <a:schemeClr val="lt1"/>
                </a:solidFill>
              </a:ln>
              <a:effectLst>
                <a:innerShdw blurRad="114300">
                  <a:schemeClr val="accent2"/>
                </a:innerShdw>
              </a:effectLst>
            </c:spPr>
            <c:extLst xmlns:c16r2="http://schemas.microsoft.com/office/drawing/2015/06/chart">
              <c:ext xmlns:c16="http://schemas.microsoft.com/office/drawing/2014/chart" uri="{C3380CC4-5D6E-409C-BE32-E72D297353CC}">
                <c16:uniqueId val="{00000003-B86C-493F-923F-9A3BCA06C3AA}"/>
              </c:ext>
            </c:extLst>
          </c:dPt>
          <c:dPt>
            <c:idx val="2"/>
            <c:bubble3D val="0"/>
            <c:spPr>
              <a:solidFill>
                <a:srgbClr val="FFFF00"/>
              </a:solidFill>
              <a:ln w="19050">
                <a:solidFill>
                  <a:schemeClr val="lt1"/>
                </a:solidFill>
              </a:ln>
              <a:effectLst>
                <a:innerShdw blurRad="114300">
                  <a:schemeClr val="accent3"/>
                </a:innerShdw>
              </a:effectLst>
            </c:spPr>
            <c:extLst xmlns:c16r2="http://schemas.microsoft.com/office/drawing/2015/06/chart">
              <c:ext xmlns:c16="http://schemas.microsoft.com/office/drawing/2014/chart" uri="{C3380CC4-5D6E-409C-BE32-E72D297353CC}">
                <c16:uniqueId val="{00000005-B86C-493F-923F-9A3BCA06C3AA}"/>
              </c:ext>
            </c:extLst>
          </c:dPt>
          <c:dPt>
            <c:idx val="3"/>
            <c:bubble3D val="0"/>
            <c:spPr>
              <a:solidFill>
                <a:srgbClr val="92D050"/>
              </a:solidFill>
              <a:ln w="19050">
                <a:solidFill>
                  <a:schemeClr val="lt1"/>
                </a:solidFill>
              </a:ln>
              <a:effectLst>
                <a:innerShdw blurRad="114300">
                  <a:schemeClr val="accent4"/>
                </a:innerShdw>
              </a:effectLst>
            </c:spPr>
            <c:extLst xmlns:c16r2="http://schemas.microsoft.com/office/drawing/2015/06/chart">
              <c:ext xmlns:c16="http://schemas.microsoft.com/office/drawing/2014/chart" uri="{C3380CC4-5D6E-409C-BE32-E72D297353CC}">
                <c16:uniqueId val="{00000007-B86C-493F-923F-9A3BCA06C3AA}"/>
              </c:ext>
            </c:extLst>
          </c:dPt>
          <c:dPt>
            <c:idx val="4"/>
            <c:bubble3D val="0"/>
            <c:spPr>
              <a:solidFill>
                <a:srgbClr val="00B050"/>
              </a:solidFill>
              <a:ln w="19050">
                <a:solidFill>
                  <a:schemeClr val="lt1"/>
                </a:solidFill>
              </a:ln>
              <a:effectLst>
                <a:innerShdw blurRad="114300">
                  <a:schemeClr val="accent5"/>
                </a:innerShdw>
              </a:effectLst>
            </c:spPr>
            <c:extLst xmlns:c16r2="http://schemas.microsoft.com/office/drawing/2015/06/chart">
              <c:ext xmlns:c16="http://schemas.microsoft.com/office/drawing/2014/chart" uri="{C3380CC4-5D6E-409C-BE32-E72D297353CC}">
                <c16:uniqueId val="{00000009-B86C-493F-923F-9A3BCA06C3AA}"/>
              </c:ext>
            </c:extLst>
          </c:dPt>
          <c:dPt>
            <c:idx val="5"/>
            <c:bubble3D val="0"/>
            <c:spPr>
              <a:solidFill>
                <a:srgbClr val="00B0F0"/>
              </a:solidFill>
              <a:ln w="19050">
                <a:solidFill>
                  <a:schemeClr val="lt1"/>
                </a:solidFill>
              </a:ln>
              <a:effectLst>
                <a:innerShdw blurRad="114300">
                  <a:schemeClr val="accent6"/>
                </a:innerShdw>
              </a:effectLst>
            </c:spPr>
            <c:extLst xmlns:c16r2="http://schemas.microsoft.com/office/drawing/2015/06/chart">
              <c:ext xmlns:c16="http://schemas.microsoft.com/office/drawing/2014/chart" uri="{C3380CC4-5D6E-409C-BE32-E72D297353CC}">
                <c16:uniqueId val="{0000000B-B86C-493F-923F-9A3BCA06C3AA}"/>
              </c:ext>
            </c:extLst>
          </c:dPt>
          <c:dPt>
            <c:idx val="6"/>
            <c:bubble3D val="0"/>
            <c:spPr>
              <a:solidFill>
                <a:srgbClr val="7030A0"/>
              </a:solidFill>
              <a:ln w="19050">
                <a:solidFill>
                  <a:schemeClr val="lt1"/>
                </a:solidFill>
              </a:ln>
              <a:effectLst>
                <a:innerShdw blurRad="114300">
                  <a:schemeClr val="accent1">
                    <a:lumMod val="60000"/>
                  </a:schemeClr>
                </a:innerShdw>
              </a:effectLst>
            </c:spPr>
            <c:extLst xmlns:c16r2="http://schemas.microsoft.com/office/drawing/2015/06/chart">
              <c:ext xmlns:c16="http://schemas.microsoft.com/office/drawing/2014/chart" uri="{C3380CC4-5D6E-409C-BE32-E72D297353CC}">
                <c16:uniqueId val="{0000000D-B86C-493F-923F-9A3BCA06C3AA}"/>
              </c:ext>
            </c:extLst>
          </c:dPt>
          <c:dLbls>
            <c:spPr>
              <a:solidFill>
                <a:schemeClr val="lt1"/>
              </a:solidFill>
              <a:ln>
                <a:solidFill>
                  <a:schemeClr val="dk1">
                    <a:lumMod val="25000"/>
                    <a:lumOff val="75000"/>
                  </a:schemeClr>
                </a:solidFill>
              </a:ln>
              <a:effectLst/>
            </c:spPr>
            <c:txPr>
              <a:bodyPr rot="0" spcFirstLastPara="1" vertOverflow="clip" horzOverflow="clip" vert="horz" wrap="non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de-DE"/>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oundRect">
                    <a:avLst/>
                  </a:prstGeom>
                  <a:noFill/>
                  <a:ln>
                    <a:noFill/>
                  </a:ln>
                </c15:spPr>
                <c15:layout/>
              </c:ext>
            </c:extLst>
          </c:dLbls>
          <c:cat>
            <c:strRef>
              <c:f>Tabelle1!$A$2:$A$8</c:f>
              <c:strCache>
                <c:ptCount val="7"/>
                <c:pt idx="0">
                  <c:v>Air Travel</c:v>
                </c:pt>
                <c:pt idx="1">
                  <c:v>Electricity</c:v>
                </c:pt>
                <c:pt idx="2">
                  <c:v>Hardware, software</c:v>
                </c:pt>
                <c:pt idx="3">
                  <c:v>Gas</c:v>
                </c:pt>
                <c:pt idx="4">
                  <c:v>Catering</c:v>
                </c:pt>
                <c:pt idx="5">
                  <c:v>Offsite/cloud storage, hosting and processing </c:v>
                </c:pt>
                <c:pt idx="6">
                  <c:v>Others</c:v>
                </c:pt>
              </c:strCache>
            </c:strRef>
          </c:cat>
          <c:val>
            <c:numRef>
              <c:f>Tabelle1!$B$2:$B$8</c:f>
              <c:numCache>
                <c:formatCode>General</c:formatCode>
                <c:ptCount val="7"/>
                <c:pt idx="0">
                  <c:v>32.0</c:v>
                </c:pt>
                <c:pt idx="1">
                  <c:v>11.0</c:v>
                </c:pt>
                <c:pt idx="2">
                  <c:v>31.0</c:v>
                </c:pt>
                <c:pt idx="3">
                  <c:v>8.0</c:v>
                </c:pt>
                <c:pt idx="4">
                  <c:v>2.0</c:v>
                </c:pt>
                <c:pt idx="5">
                  <c:v>14.0</c:v>
                </c:pt>
                <c:pt idx="6">
                  <c:v>1.0</c:v>
                </c:pt>
              </c:numCache>
            </c:numRef>
          </c:val>
          <c:extLst xmlns:c16r2="http://schemas.microsoft.com/office/drawing/2015/06/chart">
            <c:ext xmlns:c16="http://schemas.microsoft.com/office/drawing/2014/chart" uri="{C3380CC4-5D6E-409C-BE32-E72D297353CC}">
              <c16:uniqueId val="{0000000E-B86C-493F-923F-9A3BCA06C3AA}"/>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r>
              <a:rPr lang="de-DE" sz="1800" b="1" dirty="0">
                <a:effectLst/>
              </a:rPr>
              <a:t>Spezifische CO₂-</a:t>
            </a:r>
            <a:r>
              <a:rPr lang="de-DE" sz="1800" b="1" dirty="0" err="1">
                <a:effectLst/>
              </a:rPr>
              <a:t>Äq</a:t>
            </a:r>
            <a:r>
              <a:rPr lang="de-DE" sz="1800" b="1" dirty="0">
                <a:effectLst/>
              </a:rPr>
              <a:t>-Emissionen in Gramm je Personenkilometer (g/</a:t>
            </a:r>
            <a:r>
              <a:rPr lang="de-DE" sz="1800" b="1" dirty="0" err="1">
                <a:effectLst/>
              </a:rPr>
              <a:t>Pkm</a:t>
            </a:r>
            <a:r>
              <a:rPr lang="de-DE" sz="1800" b="1" dirty="0">
                <a:effectLst/>
              </a:rPr>
              <a:t>)</a:t>
            </a:r>
          </a:p>
        </c:rich>
      </c:tx>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endParaRPr lang="de-DE"/>
        </a:p>
      </c:txPr>
    </c:title>
    <c:autoTitleDeleted val="0"/>
    <c:plotArea>
      <c:layout/>
      <c:barChart>
        <c:barDir val="bar"/>
        <c:grouping val="clustered"/>
        <c:varyColors val="0"/>
        <c:ser>
          <c:idx val="0"/>
          <c:order val="0"/>
          <c:tx>
            <c:strRef>
              <c:f>Tabelle1!$B$1</c:f>
              <c:strCache>
                <c:ptCount val="1"/>
              </c:strCache>
            </c:strRef>
          </c:tx>
          <c:spPr>
            <a:solidFill>
              <a:schemeClr val="accent1"/>
            </a:solidFill>
            <a:ln>
              <a:noFill/>
            </a:ln>
            <a:effectLst/>
          </c:spPr>
          <c:invertIfNegative val="0"/>
          <c:dPt>
            <c:idx val="6"/>
            <c:invertIfNegative val="0"/>
            <c:bubble3D val="0"/>
            <c:spPr>
              <a:solidFill>
                <a:srgbClr val="4A66AC"/>
              </a:solidFill>
              <a:ln>
                <a:noFill/>
              </a:ln>
              <a:effectLst/>
            </c:spPr>
            <c:extLst xmlns:c16r2="http://schemas.microsoft.com/office/drawing/2015/06/chart">
              <c:ext xmlns:c16="http://schemas.microsoft.com/office/drawing/2014/chart" uri="{C3380CC4-5D6E-409C-BE32-E72D297353CC}">
                <c16:uniqueId val="{00000000-7FDC-4A56-A262-C70C8F2AA28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Tabelle1!$A$2:$A$14</c:f>
              <c:strCache>
                <c:ptCount val="13"/>
                <c:pt idx="0">
                  <c:v>Fahrrad</c:v>
                </c:pt>
                <c:pt idx="1">
                  <c:v>Pedelec*</c:v>
                </c:pt>
                <c:pt idx="2">
                  <c:v>Nahlinienbus</c:v>
                </c:pt>
                <c:pt idx="3">
                  <c:v>Straßen-/Stadt-/U-Bahn</c:v>
                </c:pt>
                <c:pt idx="4">
                  <c:v>Schienennahverkehr</c:v>
                </c:pt>
                <c:pt idx="5">
                  <c:v>Motorrad</c:v>
                </c:pt>
                <c:pt idx="6">
                  <c:v>Pkw</c:v>
                </c:pt>
                <c:pt idx="7">
                  <c:v>Elektroauto</c:v>
                </c:pt>
                <c:pt idx="8">
                  <c:v>Fernlinienbus</c:v>
                </c:pt>
                <c:pt idx="9">
                  <c:v>Sonstiger Reisebus</c:v>
                </c:pt>
                <c:pt idx="10">
                  <c:v>Schienenfernverkehr</c:v>
                </c:pt>
                <c:pt idx="11">
                  <c:v>Flug National</c:v>
                </c:pt>
                <c:pt idx="12">
                  <c:v>Flug International</c:v>
                </c:pt>
              </c:strCache>
            </c:strRef>
          </c:cat>
          <c:val>
            <c:numRef>
              <c:f>Tabelle1!$B$2:$B$14</c:f>
              <c:numCache>
                <c:formatCode>General</c:formatCode>
                <c:ptCount val="13"/>
                <c:pt idx="0">
                  <c:v>9.0</c:v>
                </c:pt>
                <c:pt idx="1">
                  <c:v>15.0</c:v>
                </c:pt>
                <c:pt idx="2">
                  <c:v>89.0</c:v>
                </c:pt>
                <c:pt idx="3">
                  <c:v>78.0</c:v>
                </c:pt>
                <c:pt idx="4">
                  <c:v>74.0</c:v>
                </c:pt>
                <c:pt idx="5">
                  <c:v>196.0</c:v>
                </c:pt>
                <c:pt idx="6">
                  <c:v>194.0</c:v>
                </c:pt>
                <c:pt idx="7">
                  <c:v>147.0</c:v>
                </c:pt>
                <c:pt idx="8">
                  <c:v>32.0</c:v>
                </c:pt>
                <c:pt idx="9">
                  <c:v>34.0</c:v>
                </c:pt>
                <c:pt idx="10">
                  <c:v>46.0</c:v>
                </c:pt>
                <c:pt idx="11">
                  <c:v>218.0</c:v>
                </c:pt>
                <c:pt idx="12">
                  <c:v>198.0</c:v>
                </c:pt>
              </c:numCache>
            </c:numRef>
          </c:val>
          <c:extLst xmlns:c16r2="http://schemas.microsoft.com/office/drawing/2015/06/chart">
            <c:ext xmlns:c16="http://schemas.microsoft.com/office/drawing/2014/chart" uri="{C3380CC4-5D6E-409C-BE32-E72D297353CC}">
              <c16:uniqueId val="{00000000-6630-4A2C-A373-675E8ED6752F}"/>
            </c:ext>
          </c:extLst>
        </c:ser>
        <c:dLbls>
          <c:showLegendKey val="0"/>
          <c:showVal val="0"/>
          <c:showCatName val="0"/>
          <c:showSerName val="0"/>
          <c:showPercent val="0"/>
          <c:showBubbleSize val="0"/>
        </c:dLbls>
        <c:gapWidth val="100"/>
        <c:overlap val="100"/>
        <c:axId val="-1913410320"/>
        <c:axId val="-1913418272"/>
      </c:barChart>
      <c:catAx>
        <c:axId val="-1913410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lumMod val="50000"/>
                  </a:schemeClr>
                </a:solidFill>
                <a:latin typeface="+mn-lt"/>
                <a:ea typeface="+mn-ea"/>
                <a:cs typeface="+mn-cs"/>
              </a:defRPr>
            </a:pPr>
            <a:endParaRPr lang="de-DE"/>
          </a:p>
        </c:txPr>
        <c:crossAx val="-1913418272"/>
        <c:crosses val="autoZero"/>
        <c:auto val="1"/>
        <c:lblAlgn val="ctr"/>
        <c:lblOffset val="100"/>
        <c:noMultiLvlLbl val="0"/>
      </c:catAx>
      <c:valAx>
        <c:axId val="-19134182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913410320"/>
        <c:crosses val="autoZero"/>
        <c:crossBetween val="between"/>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de-DE" b="1" dirty="0"/>
              <a:t>Wo sehen Mitarbeitende</a:t>
            </a:r>
            <a:r>
              <a:rPr lang="de-DE" b="1" baseline="0" dirty="0"/>
              <a:t> der Marktforschungsbranche in UK </a:t>
            </a:r>
          </a:p>
          <a:p>
            <a:pPr algn="l">
              <a:defRPr/>
            </a:pPr>
            <a:r>
              <a:rPr lang="de-DE" b="1" dirty="0"/>
              <a:t>Hürden für mehr Umweltengagement in</a:t>
            </a:r>
            <a:r>
              <a:rPr lang="de-DE" b="1" baseline="0" dirty="0"/>
              <a:t> ihrem Betrieb?</a:t>
            </a:r>
            <a:r>
              <a:rPr lang="de-DE" b="1" dirty="0"/>
              <a:t> </a:t>
            </a:r>
          </a:p>
        </c:rich>
      </c:tx>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430187563676503"/>
          <c:y val="0.171595545566623"/>
          <c:w val="0.317934541081534"/>
          <c:h val="0.756150238120075"/>
        </c:manualLayout>
      </c:layout>
      <c:barChart>
        <c:barDir val="bar"/>
        <c:grouping val="clustered"/>
        <c:varyColors val="0"/>
        <c:ser>
          <c:idx val="0"/>
          <c:order val="0"/>
          <c:spPr>
            <a:solidFill>
              <a:srgbClr val="4A66AC"/>
            </a:solidFill>
            <a:ln>
              <a:noFill/>
            </a:ln>
            <a:effectLst/>
          </c:spPr>
          <c:invertIfNegative val="0"/>
          <c:cat>
            <c:strRef>
              <c:f>'Blatt 1 - Employees perceive a '!$A$2:$A$11</c:f>
              <c:strCache>
                <c:ptCount val="10"/>
                <c:pt idx="0">
                  <c:v>Es hat innerhalb der Organisatione keine Priorität</c:v>
                </c:pt>
                <c:pt idx="1">
                  <c:v>Es ist teuer</c:v>
                </c:pt>
                <c:pt idx="2">
                  <c:v>Es ist zeitaufwändig</c:v>
                </c:pt>
                <c:pt idx="3">
                  <c:v>Mangel an Richtlinien und Informationen</c:v>
                </c:pt>
                <c:pt idx="4">
                  <c:v>Mangelnde Nachfrage nach Maßnahmen seitens der Industrie insgesamt </c:v>
                </c:pt>
                <c:pt idx="5">
                  <c:v>Es ist schwierig </c:v>
                </c:pt>
                <c:pt idx="6">
                  <c:v>Fehlender Handlungsbedarf seitens der Arbeitnehmer </c:v>
                </c:pt>
                <c:pt idx="7">
                  <c:v>Mangelnde Nachfrage nach Maßnahmen seitens der Partnerorganisationen</c:v>
                </c:pt>
                <c:pt idx="8">
                  <c:v>Mangelnde Nachfrage seitens der Öffentlichkeit </c:v>
                </c:pt>
                <c:pt idx="9">
                  <c:v>Es gibt nicht genügend Erfolgsgeschichten </c:v>
                </c:pt>
              </c:strCache>
            </c:strRef>
          </c:cat>
          <c:val>
            <c:numRef>
              <c:f>'Blatt 1 - Employees perceive a '!$B$2:$B$11</c:f>
              <c:numCache>
                <c:formatCode>General</c:formatCode>
                <c:ptCount val="10"/>
                <c:pt idx="0">
                  <c:v>5.0</c:v>
                </c:pt>
                <c:pt idx="1">
                  <c:v>52.0</c:v>
                </c:pt>
                <c:pt idx="2">
                  <c:v>40.0</c:v>
                </c:pt>
                <c:pt idx="3">
                  <c:v>36.0</c:v>
                </c:pt>
                <c:pt idx="4">
                  <c:v>35.0</c:v>
                </c:pt>
                <c:pt idx="5">
                  <c:v>34.0</c:v>
                </c:pt>
                <c:pt idx="6">
                  <c:v>29.0</c:v>
                </c:pt>
                <c:pt idx="7">
                  <c:v>26.0</c:v>
                </c:pt>
                <c:pt idx="8">
                  <c:v>21.0</c:v>
                </c:pt>
                <c:pt idx="9">
                  <c:v>19.0</c:v>
                </c:pt>
              </c:numCache>
            </c:numRef>
          </c:val>
          <c:extLst xmlns:c16r2="http://schemas.microsoft.com/office/drawing/2015/06/chart">
            <c:ext xmlns:c16="http://schemas.microsoft.com/office/drawing/2014/chart" uri="{C3380CC4-5D6E-409C-BE32-E72D297353CC}">
              <c16:uniqueId val="{00000000-1AA2-43A3-9FFD-B9C65224E6C2}"/>
            </c:ext>
          </c:extLst>
        </c:ser>
        <c:dLbls>
          <c:showLegendKey val="0"/>
          <c:showVal val="0"/>
          <c:showCatName val="0"/>
          <c:showSerName val="0"/>
          <c:showPercent val="0"/>
          <c:showBubbleSize val="0"/>
        </c:dLbls>
        <c:gapWidth val="182"/>
        <c:axId val="-1907934544"/>
        <c:axId val="-1907932224"/>
      </c:barChart>
      <c:catAx>
        <c:axId val="-1907934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1907932224"/>
        <c:crosses val="autoZero"/>
        <c:auto val="1"/>
        <c:lblAlgn val="ctr"/>
        <c:lblOffset val="100"/>
        <c:noMultiLvlLbl val="0"/>
      </c:catAx>
      <c:valAx>
        <c:axId val="-19079322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907934544"/>
        <c:crosses val="autoZero"/>
        <c:crossBetween val="between"/>
      </c:valAx>
      <c:spPr>
        <a:noFill/>
        <a:ln cap="rnd" cmpd="sng">
          <a:solidFill>
            <a:srgbClr val="000000"/>
          </a:solidFill>
          <a:prstDash val="sysDash"/>
        </a:ln>
        <a:effectLst>
          <a:softEdge rad="31750"/>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560417787452"/>
          <c:y val="0.153746947445148"/>
          <c:w val="0.472879429133858"/>
          <c:h val="0.709319100066492"/>
        </c:manualLayout>
      </c:layout>
      <c:pieChart>
        <c:varyColors val="1"/>
        <c:ser>
          <c:idx val="0"/>
          <c:order val="0"/>
          <c:tx>
            <c:strRef>
              <c:f>Tabelle1!$B$1</c:f>
              <c:strCache>
                <c:ptCount val="1"/>
                <c:pt idx="0">
                  <c:v>Spalte2</c:v>
                </c:pt>
              </c:strCache>
            </c:strRef>
          </c:tx>
          <c:explosion val="1"/>
          <c:dPt>
            <c:idx val="0"/>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2-6A94-468C-BAEE-4F7558E26A03}"/>
              </c:ext>
            </c:extLst>
          </c:dPt>
          <c:dPt>
            <c:idx val="1"/>
            <c:bubble3D val="0"/>
            <c:spPr>
              <a:solidFill>
                <a:srgbClr val="00B0F0"/>
              </a:solidFill>
              <a:ln w="19050">
                <a:solidFill>
                  <a:schemeClr val="lt1"/>
                </a:solidFill>
              </a:ln>
              <a:effectLst/>
            </c:spPr>
            <c:extLst xmlns:c16r2="http://schemas.microsoft.com/office/drawing/2015/06/chart">
              <c:ext xmlns:c16="http://schemas.microsoft.com/office/drawing/2014/chart" uri="{C3380CC4-5D6E-409C-BE32-E72D297353CC}">
                <c16:uniqueId val="{00000003-6A94-468C-BAEE-4F7558E26A03}"/>
              </c:ext>
            </c:extLst>
          </c:dPt>
          <c:dPt>
            <c:idx val="2"/>
            <c:bubble3D val="0"/>
            <c:spPr>
              <a:solidFill>
                <a:srgbClr val="00B050"/>
              </a:solidFill>
              <a:ln w="19050">
                <a:solidFill>
                  <a:schemeClr val="lt1"/>
                </a:solidFill>
              </a:ln>
              <a:effectLst/>
            </c:spPr>
            <c:extLst xmlns:c16r2="http://schemas.microsoft.com/office/drawing/2015/06/chart">
              <c:ext xmlns:c16="http://schemas.microsoft.com/office/drawing/2014/chart" uri="{C3380CC4-5D6E-409C-BE32-E72D297353CC}">
                <c16:uniqueId val="{00000001-6A94-468C-BAEE-4F7558E26A03}"/>
              </c:ext>
            </c:extLst>
          </c:dPt>
          <c:dLbls>
            <c:dLbl>
              <c:idx val="1"/>
              <c:layout>
                <c:manualLayout>
                  <c:x val="-0.0705555555555555"/>
                  <c:y val="-0.0220486111111111"/>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6A94-468C-BAEE-4F7558E26A03}"/>
                </c:ext>
                <c:ext xmlns:c15="http://schemas.microsoft.com/office/drawing/2012/chart" uri="{CE6537A1-D6FC-4f65-9D91-7224C49458BB}">
                  <c15:layout>
                    <c:manualLayout>
                      <c:w val="0.368946759259259"/>
                      <c:h val="0.191822916666667"/>
                    </c:manualLayout>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Tabelle1!$A$2:$A$4</c:f>
              <c:strCache>
                <c:ptCount val="3"/>
                <c:pt idx="0">
                  <c:v>(Eher) dagegen</c:v>
                </c:pt>
                <c:pt idx="1">
                  <c:v>unentschieden</c:v>
                </c:pt>
                <c:pt idx="2">
                  <c:v>(Eher) dafür</c:v>
                </c:pt>
              </c:strCache>
            </c:strRef>
          </c:cat>
          <c:val>
            <c:numRef>
              <c:f>Tabelle1!$B$2:$B$4</c:f>
              <c:numCache>
                <c:formatCode>General</c:formatCode>
                <c:ptCount val="3"/>
                <c:pt idx="0">
                  <c:v>52.0</c:v>
                </c:pt>
                <c:pt idx="1">
                  <c:v>2.0</c:v>
                </c:pt>
                <c:pt idx="2">
                  <c:v>46.0</c:v>
                </c:pt>
              </c:numCache>
            </c:numRef>
          </c:val>
          <c:extLst xmlns:c16r2="http://schemas.microsoft.com/office/drawing/2015/06/chart">
            <c:ext xmlns:c16="http://schemas.microsoft.com/office/drawing/2014/chart" uri="{C3380CC4-5D6E-409C-BE32-E72D297353CC}">
              <c16:uniqueId val="{00000000-6A94-468C-BAEE-4F7558E26A0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783796296296"/>
          <c:y val="0.236725347222222"/>
          <c:w val="0.440432638888889"/>
          <c:h val="0.660648958333334"/>
        </c:manualLayout>
      </c:layout>
      <c:pieChart>
        <c:varyColors val="1"/>
        <c:ser>
          <c:idx val="0"/>
          <c:order val="0"/>
          <c:tx>
            <c:strRef>
              <c:f>Tabelle1!$B$1</c:f>
              <c:strCache>
                <c:ptCount val="1"/>
                <c:pt idx="0">
                  <c:v>Spalte1</c:v>
                </c:pt>
              </c:strCache>
            </c:strRef>
          </c:tx>
          <c:dPt>
            <c:idx val="0"/>
            <c:bubble3D val="0"/>
            <c:spPr>
              <a:solidFill>
                <a:srgbClr val="92D050"/>
              </a:solidFill>
              <a:ln w="19050">
                <a:solidFill>
                  <a:schemeClr val="lt1"/>
                </a:solidFill>
              </a:ln>
              <a:effectLst/>
            </c:spPr>
            <c:extLst xmlns:c16r2="http://schemas.microsoft.com/office/drawing/2015/06/chart">
              <c:ext xmlns:c16="http://schemas.microsoft.com/office/drawing/2014/chart" uri="{C3380CC4-5D6E-409C-BE32-E72D297353CC}">
                <c16:uniqueId val="{00000001-4572-4A7C-94B7-27D8FD02A3F8}"/>
              </c:ext>
            </c:extLst>
          </c:dPt>
          <c:dPt>
            <c:idx val="1"/>
            <c:bubble3D val="0"/>
            <c:spPr>
              <a:solidFill>
                <a:srgbClr val="00B050"/>
              </a:solidFill>
              <a:ln w="19050">
                <a:solidFill>
                  <a:schemeClr val="lt1"/>
                </a:solidFill>
              </a:ln>
              <a:effectLst/>
            </c:spPr>
            <c:extLst xmlns:c16r2="http://schemas.microsoft.com/office/drawing/2015/06/chart">
              <c:ext xmlns:c16="http://schemas.microsoft.com/office/drawing/2014/chart" uri="{C3380CC4-5D6E-409C-BE32-E72D297353CC}">
                <c16:uniqueId val="{00000002-4572-4A7C-94B7-27D8FD02A3F8}"/>
              </c:ext>
            </c:extLst>
          </c:dPt>
          <c:dPt>
            <c:idx val="2"/>
            <c:bubble3D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4-4572-4A7C-94B7-27D8FD02A3F8}"/>
              </c:ext>
            </c:extLst>
          </c:dPt>
          <c:dPt>
            <c:idx val="3"/>
            <c:bubble3D val="0"/>
            <c:spPr>
              <a:solidFill>
                <a:srgbClr val="FF3300"/>
              </a:solidFill>
              <a:ln w="19050">
                <a:solidFill>
                  <a:schemeClr val="lt1"/>
                </a:solidFill>
              </a:ln>
              <a:effectLst/>
            </c:spPr>
            <c:extLst xmlns:c16r2="http://schemas.microsoft.com/office/drawing/2015/06/chart">
              <c:ext xmlns:c16="http://schemas.microsoft.com/office/drawing/2014/chart" uri="{C3380CC4-5D6E-409C-BE32-E72D297353CC}">
                <c16:uniqueId val="{00000003-4572-4A7C-94B7-27D8FD02A3F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Tabelle1!$A$2:$A$5</c:f>
              <c:strCache>
                <c:ptCount val="4"/>
                <c:pt idx="0">
                  <c:v>ja, auf jeden Fall </c:v>
                </c:pt>
                <c:pt idx="1">
                  <c:v>eher ja </c:v>
                </c:pt>
                <c:pt idx="2">
                  <c:v>eher nein </c:v>
                </c:pt>
                <c:pt idx="3">
                  <c:v>nein, auf keinen Fall</c:v>
                </c:pt>
              </c:strCache>
            </c:strRef>
          </c:cat>
          <c:val>
            <c:numRef>
              <c:f>Tabelle1!$B$2:$B$5</c:f>
              <c:numCache>
                <c:formatCode>General</c:formatCode>
                <c:ptCount val="4"/>
                <c:pt idx="0">
                  <c:v>42.0</c:v>
                </c:pt>
                <c:pt idx="1">
                  <c:v>22.0</c:v>
                </c:pt>
                <c:pt idx="2">
                  <c:v>15.0</c:v>
                </c:pt>
                <c:pt idx="3">
                  <c:v>21.0</c:v>
                </c:pt>
              </c:numCache>
            </c:numRef>
          </c:val>
          <c:extLst xmlns:c16r2="http://schemas.microsoft.com/office/drawing/2015/06/chart">
            <c:ext xmlns:c16="http://schemas.microsoft.com/office/drawing/2014/chart" uri="{C3380CC4-5D6E-409C-BE32-E72D297353CC}">
              <c16:uniqueId val="{00000000-4572-4A7C-94B7-27D8FD02A3F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0.44967</cdr:x>
      <cdr:y>0.40829</cdr:y>
    </cdr:from>
    <cdr:to>
      <cdr:x>0.55033</cdr:x>
      <cdr:y>0.59171</cdr:y>
    </cdr:to>
    <cdr:sp macro="" textlink="">
      <cdr:nvSpPr>
        <cdr:cNvPr id="2" name="Textfeld 1">
          <a:extLst xmlns:a="http://schemas.openxmlformats.org/drawingml/2006/main">
            <a:ext uri="{FF2B5EF4-FFF2-40B4-BE49-F238E27FC236}">
              <a16:creationId xmlns:a16="http://schemas.microsoft.com/office/drawing/2014/main" xmlns="" id="{C11C7908-4F86-DA28-1A17-FAEF15A27218}"/>
            </a:ext>
          </a:extLst>
        </cdr:cNvPr>
        <cdr:cNvSpPr txBox="1"/>
      </cdr:nvSpPr>
      <cdr:spPr>
        <a:xfrm xmlns:a="http://schemas.openxmlformats.org/drawingml/2006/main">
          <a:off x="4085150" y="2035497"/>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0.43943</cdr:x>
      <cdr:y>0.40829</cdr:y>
    </cdr:from>
    <cdr:to>
      <cdr:x>0.56057</cdr:x>
      <cdr:y>0.59171</cdr:y>
    </cdr:to>
    <cdr:sp macro="" textlink="">
      <cdr:nvSpPr>
        <cdr:cNvPr id="2" name="Textfeld 1">
          <a:extLst xmlns:a="http://schemas.openxmlformats.org/drawingml/2006/main">
            <a:ext uri="{FF2B5EF4-FFF2-40B4-BE49-F238E27FC236}">
              <a16:creationId xmlns:a16="http://schemas.microsoft.com/office/drawing/2014/main" xmlns="" id="{6EEE7BA4-3061-3461-A373-2DADC2543DA4}"/>
            </a:ext>
          </a:extLst>
        </cdr:cNvPr>
        <cdr:cNvSpPr txBox="1"/>
      </cdr:nvSpPr>
      <cdr:spPr>
        <a:xfrm xmlns:a="http://schemas.openxmlformats.org/drawingml/2006/main">
          <a:off x="3316917" y="2035497"/>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dirty="0"/>
        </a:p>
      </cdr:txBody>
    </cdr:sp>
  </cdr:relSizeAnchor>
  <cdr:relSizeAnchor xmlns:cdr="http://schemas.openxmlformats.org/drawingml/2006/chartDrawing">
    <cdr:from>
      <cdr:x>0.77112</cdr:x>
      <cdr:y>0.09302</cdr:y>
    </cdr:from>
    <cdr:to>
      <cdr:x>0.88419</cdr:x>
      <cdr:y>0.14397</cdr:y>
    </cdr:to>
    <cdr:sp macro="" textlink="">
      <cdr:nvSpPr>
        <cdr:cNvPr id="3" name="Textfeld 2">
          <a:extLst xmlns:a="http://schemas.openxmlformats.org/drawingml/2006/main">
            <a:ext uri="{FF2B5EF4-FFF2-40B4-BE49-F238E27FC236}">
              <a16:creationId xmlns:a16="http://schemas.microsoft.com/office/drawing/2014/main" xmlns="" id="{EE34218A-BFC8-E65D-8A2F-5734EF0B03DF}"/>
            </a:ext>
          </a:extLst>
        </cdr:cNvPr>
        <cdr:cNvSpPr txBox="1"/>
      </cdr:nvSpPr>
      <cdr:spPr>
        <a:xfrm xmlns:a="http://schemas.openxmlformats.org/drawingml/2006/main">
          <a:off x="5820597" y="463750"/>
          <a:ext cx="853440" cy="254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1100" dirty="0"/>
            <a:t>Air Travel</a:t>
          </a:r>
        </a:p>
      </cdr:txBody>
    </cdr:sp>
  </cdr:relSizeAnchor>
  <cdr:relSizeAnchor xmlns:cdr="http://schemas.openxmlformats.org/drawingml/2006/chartDrawing">
    <cdr:from>
      <cdr:x>0.7722</cdr:x>
      <cdr:y>0.18682</cdr:y>
    </cdr:from>
    <cdr:to>
      <cdr:x>0.88526</cdr:x>
      <cdr:y>0.23777</cdr:y>
    </cdr:to>
    <cdr:sp macro="" textlink="">
      <cdr:nvSpPr>
        <cdr:cNvPr id="4" name="Textfeld 1">
          <a:extLst xmlns:a="http://schemas.openxmlformats.org/drawingml/2006/main">
            <a:ext uri="{FF2B5EF4-FFF2-40B4-BE49-F238E27FC236}">
              <a16:creationId xmlns:a16="http://schemas.microsoft.com/office/drawing/2014/main" xmlns="" id="{A468AAEE-E584-C8D1-677E-B0D60BF4364D}"/>
            </a:ext>
          </a:extLst>
        </cdr:cNvPr>
        <cdr:cNvSpPr txBox="1"/>
      </cdr:nvSpPr>
      <cdr:spPr>
        <a:xfrm xmlns:a="http://schemas.openxmlformats.org/drawingml/2006/main">
          <a:off x="5828726" y="931384"/>
          <a:ext cx="853440" cy="254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100" dirty="0" err="1"/>
            <a:t>Electricity</a:t>
          </a:r>
          <a:endParaRPr lang="de-DE" sz="1100" dirty="0"/>
        </a:p>
      </cdr:txBody>
    </cdr:sp>
  </cdr:relSizeAnchor>
  <cdr:relSizeAnchor xmlns:cdr="http://schemas.openxmlformats.org/drawingml/2006/chartDrawing">
    <cdr:from>
      <cdr:x>0.77354</cdr:x>
      <cdr:y>0.27901</cdr:y>
    </cdr:from>
    <cdr:to>
      <cdr:x>0.96815</cdr:x>
      <cdr:y>0.32198</cdr:y>
    </cdr:to>
    <cdr:sp macro="" textlink="">
      <cdr:nvSpPr>
        <cdr:cNvPr id="5" name="Textfeld 1">
          <a:extLst xmlns:a="http://schemas.openxmlformats.org/drawingml/2006/main">
            <a:ext uri="{FF2B5EF4-FFF2-40B4-BE49-F238E27FC236}">
              <a16:creationId xmlns:a16="http://schemas.microsoft.com/office/drawing/2014/main" xmlns="" id="{A468AAEE-E584-C8D1-677E-B0D60BF4364D}"/>
            </a:ext>
          </a:extLst>
        </cdr:cNvPr>
        <cdr:cNvSpPr txBox="1"/>
      </cdr:nvSpPr>
      <cdr:spPr>
        <a:xfrm xmlns:a="http://schemas.openxmlformats.org/drawingml/2006/main">
          <a:off x="5838886" y="1390985"/>
          <a:ext cx="1468954" cy="2142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100" dirty="0"/>
            <a:t>Hardware, Software</a:t>
          </a:r>
        </a:p>
      </cdr:txBody>
    </cdr:sp>
  </cdr:relSizeAnchor>
  <cdr:relSizeAnchor xmlns:cdr="http://schemas.openxmlformats.org/drawingml/2006/chartDrawing">
    <cdr:from>
      <cdr:x>0.77552</cdr:x>
      <cdr:y>0.37405</cdr:y>
    </cdr:from>
    <cdr:to>
      <cdr:x>0.88858</cdr:x>
      <cdr:y>0.425</cdr:y>
    </cdr:to>
    <cdr:sp macro="" textlink="">
      <cdr:nvSpPr>
        <cdr:cNvPr id="6" name="Textfeld 1">
          <a:extLst xmlns:a="http://schemas.openxmlformats.org/drawingml/2006/main">
            <a:ext uri="{FF2B5EF4-FFF2-40B4-BE49-F238E27FC236}">
              <a16:creationId xmlns:a16="http://schemas.microsoft.com/office/drawing/2014/main" xmlns="" id="{A468AAEE-E584-C8D1-677E-B0D60BF4364D}"/>
            </a:ext>
          </a:extLst>
        </cdr:cNvPr>
        <cdr:cNvSpPr txBox="1"/>
      </cdr:nvSpPr>
      <cdr:spPr>
        <a:xfrm xmlns:a="http://schemas.openxmlformats.org/drawingml/2006/main">
          <a:off x="5853791" y="1864787"/>
          <a:ext cx="853440" cy="254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dirty="0"/>
            <a:t>Gas</a:t>
          </a:r>
          <a:endParaRPr lang="de-DE" sz="1100" dirty="0"/>
        </a:p>
      </cdr:txBody>
    </cdr:sp>
  </cdr:relSizeAnchor>
  <cdr:relSizeAnchor xmlns:cdr="http://schemas.openxmlformats.org/drawingml/2006/chartDrawing">
    <cdr:from>
      <cdr:x>0.77518</cdr:x>
      <cdr:y>0.44905</cdr:y>
    </cdr:from>
    <cdr:to>
      <cdr:x>0.88825</cdr:x>
      <cdr:y>0.5</cdr:y>
    </cdr:to>
    <cdr:sp macro="" textlink="">
      <cdr:nvSpPr>
        <cdr:cNvPr id="7" name="Textfeld 1">
          <a:extLst xmlns:a="http://schemas.openxmlformats.org/drawingml/2006/main">
            <a:ext uri="{FF2B5EF4-FFF2-40B4-BE49-F238E27FC236}">
              <a16:creationId xmlns:a16="http://schemas.microsoft.com/office/drawing/2014/main" xmlns="" id="{5CF559D0-6181-951C-C44C-817F39543185}"/>
            </a:ext>
          </a:extLst>
        </cdr:cNvPr>
        <cdr:cNvSpPr txBox="1"/>
      </cdr:nvSpPr>
      <cdr:spPr>
        <a:xfrm xmlns:a="http://schemas.openxmlformats.org/drawingml/2006/main">
          <a:off x="5851240" y="2238691"/>
          <a:ext cx="853479" cy="2540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100" dirty="0"/>
            <a:t>Catering</a:t>
          </a:r>
        </a:p>
      </cdr:txBody>
    </cdr:sp>
  </cdr:relSizeAnchor>
  <cdr:relSizeAnchor xmlns:cdr="http://schemas.openxmlformats.org/drawingml/2006/chartDrawing">
    <cdr:from>
      <cdr:x>0.77484</cdr:x>
      <cdr:y>0.52763</cdr:y>
    </cdr:from>
    <cdr:to>
      <cdr:x>1</cdr:x>
      <cdr:y>0.6196</cdr:y>
    </cdr:to>
    <cdr:sp macro="" textlink="">
      <cdr:nvSpPr>
        <cdr:cNvPr id="9" name="Textfeld 1">
          <a:extLst xmlns:a="http://schemas.openxmlformats.org/drawingml/2006/main">
            <a:ext uri="{FF2B5EF4-FFF2-40B4-BE49-F238E27FC236}">
              <a16:creationId xmlns:a16="http://schemas.microsoft.com/office/drawing/2014/main" xmlns="" id="{5E9F0B59-A568-262A-DB45-096F964DCCD1}"/>
            </a:ext>
          </a:extLst>
        </cdr:cNvPr>
        <cdr:cNvSpPr txBox="1"/>
      </cdr:nvSpPr>
      <cdr:spPr>
        <a:xfrm xmlns:a="http://schemas.openxmlformats.org/drawingml/2006/main">
          <a:off x="5848674" y="2630445"/>
          <a:ext cx="1699560" cy="4585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0FE27D23-A250-4573-983F-E681F7E580FE}" type="CATEGORYNAME">
            <a:rPr lang="en-US"/>
            <a:pPr/>
            <a:t>Offsite/cloud storage, hosting and processing </a:t>
          </a:fld>
          <a:r>
            <a:rPr lang="en-US" dirty="0"/>
            <a:t>
</a:t>
          </a:r>
          <a:endParaRPr lang="de-DE" sz="1100" dirty="0"/>
        </a:p>
      </cdr:txBody>
    </cdr:sp>
  </cdr:relSizeAnchor>
  <cdr:relSizeAnchor xmlns:cdr="http://schemas.openxmlformats.org/drawingml/2006/chartDrawing">
    <cdr:from>
      <cdr:x>0.77787</cdr:x>
      <cdr:y>0.63677</cdr:y>
    </cdr:from>
    <cdr:to>
      <cdr:x>0.89093</cdr:x>
      <cdr:y>0.68772</cdr:y>
    </cdr:to>
    <cdr:sp macro="" textlink="">
      <cdr:nvSpPr>
        <cdr:cNvPr id="10" name="Textfeld 1">
          <a:extLst xmlns:a="http://schemas.openxmlformats.org/drawingml/2006/main">
            <a:ext uri="{FF2B5EF4-FFF2-40B4-BE49-F238E27FC236}">
              <a16:creationId xmlns:a16="http://schemas.microsoft.com/office/drawing/2014/main" xmlns="" id="{5E9F0B59-A568-262A-DB45-096F964DCCD1}"/>
            </a:ext>
          </a:extLst>
        </cdr:cNvPr>
        <cdr:cNvSpPr txBox="1"/>
      </cdr:nvSpPr>
      <cdr:spPr>
        <a:xfrm xmlns:a="http://schemas.openxmlformats.org/drawingml/2006/main">
          <a:off x="5871571" y="3174538"/>
          <a:ext cx="853403" cy="2540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100" dirty="0" err="1"/>
            <a:t>Others</a:t>
          </a:r>
          <a:endParaRPr lang="de-DE"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3"/>
            <a:ext cx="3078428" cy="513509"/>
          </a:xfrm>
          <a:prstGeom prst="rect">
            <a:avLst/>
          </a:prstGeom>
          <a:noFill/>
          <a:ln>
            <a:noFill/>
          </a:ln>
        </p:spPr>
        <p:txBody>
          <a:bodyPr anchorCtr="0" anchor="t"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991" y="3"/>
            <a:ext cx="3078428" cy="513509"/>
          </a:xfrm>
          <a:prstGeom prst="rect">
            <a:avLst/>
          </a:prstGeom>
          <a:noFill/>
          <a:ln>
            <a:noFill/>
          </a:ln>
        </p:spPr>
        <p:txBody>
          <a:bodyPr anchorCtr="0" anchor="t" bIns="47400" lIns="94825" spcFirstLastPara="1" rIns="94825" wrap="square" tIns="474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79425" y="12779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407" y="4925407"/>
            <a:ext cx="5683250" cy="4606660"/>
          </a:xfrm>
          <a:prstGeom prst="rect">
            <a:avLst/>
          </a:prstGeom>
          <a:noFill/>
          <a:ln>
            <a:noFill/>
          </a:ln>
        </p:spPr>
        <p:txBody>
          <a:bodyPr anchorCtr="0" anchor="t" bIns="47400" lIns="94825" spcFirstLastPara="1" rIns="94825" wrap="square" tIns="474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7"/>
            <a:ext cx="3078428" cy="513506"/>
          </a:xfrm>
          <a:prstGeom prst="rect">
            <a:avLst/>
          </a:prstGeom>
          <a:noFill/>
          <a:ln>
            <a:noFill/>
          </a:ln>
        </p:spPr>
        <p:txBody>
          <a:bodyPr anchorCtr="0" anchor="b"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mwelt-im-unterricht.de/hintergrund/sozialforschung-zu-politischen-einstellungen-junger-menschen/" TargetMode="External"/><Relationship Id="rId3" Type="http://schemas.openxmlformats.org/officeDocument/2006/relationships/hyperlink" Target="http://www.umweltbundesamt.de/themen/nachhaltigkeit-strategien-internationales/umweltbewusstsein-in-deutschland" TargetMode="External"/><Relationship Id="rId4" Type="http://schemas.openxmlformats.org/officeDocument/2006/relationships/hyperlink" Target="https://www.umweltbundesamt.de/themen/verkehr-laerm/nachhaltige-mobilitaet/tempolimit#tempolimit-auf-autobahnen-" TargetMode="External"/><Relationship Id="rId5" Type="http://schemas.openxmlformats.org/officeDocument/2006/relationships/hyperlink" Target="http://www.auto-motor-und-sport.de/verkehr/umfrage-tempo-130-mehrheit-lehnt-tempolimit-ab/"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ba.co2-rechner.de/de_DE/" TargetMode="External"/><Relationship Id="rId3" Type="http://schemas.openxmlformats.org/officeDocument/2006/relationships/hyperlink" Target="https://www.umweltbundesamt.de/themen/wirtschaft-konsum/konsum-umwelt-zentrale-handlungsfelder#bedarfsfelder" TargetMode="External"/><Relationship Id="rId4" Type="http://schemas.openxmlformats.org/officeDocument/2006/relationships/hyperlink" Target="http://uba.co2-rechner.de/"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digitalcarbonfootprint.eu/" TargetMode="External"/><Relationship Id="rId3" Type="http://schemas.openxmlformats.org/officeDocument/2006/relationships/hyperlink" Target="https://blog.oeko.de/digitaler-co2-fussabdruck/" TargetMode="External"/><Relationship Id="rId4" Type="http://schemas.openxmlformats.org/officeDocument/2006/relationships/hyperlink" Target="https://blog.oeko.de/digitaler-co2-fussabdruck/"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ovoenergy.com/ovo-newsroom/press-releases/2019/november/think-before-you-thank-if-every-brit-sent-one-less-thank-you-email-a-day-we-would-save-16433-tonnes-of-carbon-a-year-the-same-as-81152-flights-to-madrid" TargetMode="External"/><Relationship Id="rId3" Type="http://schemas.openxmlformats.org/officeDocument/2006/relationships/hyperlink" Target="https://www.nachhaltiger-warenkorb.de/klimabilanz-e-mail-vs-brief/"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insightclimatecollective.org/s/Net-Zero-In-Sight_A-manual-for-collective-and-individual-action-and-measurable-impact-pnyj.pdf" TargetMode="External"/><Relationship Id="rId3" Type="http://schemas.openxmlformats.org/officeDocument/2006/relationships/hyperlink" Target="http://www.umweltbundesamt.de/daten/energie/energieverbrauch-nach-energietraegern-sektoren#entwicklung-des-endenergieverbrauchs-nach-sektoren-und-energietragern"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oeko.de/presse/archiv-pressemeldungen/presse-detailseite/2022/homeoffice-traegt-zum-klimaschutz-bei" TargetMode="External"/><Relationship Id="rId3" Type="http://schemas.openxmlformats.org/officeDocument/2006/relationships/hyperlink" Target="https://www.oeko.de/presse/infografiken"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umweltbundesamt.de/sites/default/files/medien/5750/publikationen/2021_fb_umweltfreundlich_mobil_bf.pdf" TargetMode="External"/><Relationship Id="rId3" Type="http://schemas.openxmlformats.org/officeDocument/2006/relationships/hyperlink" Target="https://www.umweltbundesamt.de/sites/default/files/medien/479/publikationen/texte_156-2020_oekologische_bewertung_von_verkehrsarten_0.pdf" TargetMode="External"/><Relationship Id="rId4" Type="http://schemas.openxmlformats.org/officeDocument/2006/relationships/hyperlink" Target="https://www.umweltbundesamt.de/sites/default/files/medien/5750/publikationen/2021_fb_weg_zur_treibhausgasneutralen_verwaltung_bf.pdf"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bmuv.de/fileadmin/Daten_BMU/Pools/Broschueren/veranstaltungsleitfaden_bf.pdf" TargetMode="External"/><Relationship Id="rId3" Type="http://schemas.openxmlformats.org/officeDocument/2006/relationships/hyperlink" Target="https://www.umweltpakt.bayern.de/nachhaltigkeit/fachwissen/346/green-meetings-nachhaltiges-veranstaltungsmanagement"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insightclimatecollective.org/s/Net-Zero-In-Sight_A-manual-for-collective-and-individual-action-and-measurable-impact-pnyj.pdf"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8:notes"/>
          <p:cNvSpPr/>
          <p:nvPr>
            <p:ph idx="2" type="sldImg"/>
          </p:nvPr>
        </p:nvSpPr>
        <p:spPr>
          <a:xfrm>
            <a:off x="223838" y="179388"/>
            <a:ext cx="6656387"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 name="Google Shape;67;p38:notes"/>
          <p:cNvSpPr txBox="1"/>
          <p:nvPr>
            <p:ph idx="1" type="body"/>
          </p:nvPr>
        </p:nvSpPr>
        <p:spPr>
          <a:xfrm>
            <a:off x="223199" y="4222800"/>
            <a:ext cx="6656387" cy="5759400"/>
          </a:xfrm>
          <a:prstGeom prst="rect">
            <a:avLst/>
          </a:prstGeom>
          <a:noFill/>
          <a:ln>
            <a:noFill/>
          </a:ln>
        </p:spPr>
        <p:txBody>
          <a:bodyPr anchorCtr="0" anchor="t" bIns="47400" lIns="94825" spcFirstLastPara="1" rIns="94825" wrap="square" tIns="47400">
            <a:noAutofit/>
          </a:bodyPr>
          <a:lstStyle/>
          <a:p>
            <a:pPr indent="-171450" lvl="0"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Ziel des Projektes ist die Gründung einer </a:t>
            </a:r>
            <a:r>
              <a:rPr b="0" i="1" lang="de-DE" sz="1100" u="none" cap="none" strike="noStrike">
                <a:solidFill>
                  <a:schemeClr val="dk1"/>
                </a:solidFill>
                <a:latin typeface="Calibri"/>
                <a:ea typeface="Calibri"/>
                <a:cs typeface="Calibri"/>
                <a:sym typeface="Calibri"/>
              </a:rPr>
              <a:t>Projektagentur Berufliche Bildung für Nachhaltige Entwicklung (PA-BBNE) des Partnernetzwerkes Berufliche Bildung am IZT. </a:t>
            </a:r>
            <a:r>
              <a:rPr b="0" i="0" lang="de-DE" sz="1100" u="none" cap="none" strike="noStrike">
                <a:solidFill>
                  <a:schemeClr val="dk1"/>
                </a:solidFill>
                <a:latin typeface="Calibri"/>
                <a:ea typeface="Calibri"/>
                <a:cs typeface="Calibri"/>
                <a:sym typeface="Calibri"/>
              </a:rPr>
              <a:t>Für eine Vielzahl von Ausbildungsberufen erstellt die Projektagentur Begleitmaterialien zur </a:t>
            </a:r>
            <a:r>
              <a:rPr b="0" i="1" lang="de-DE" sz="1100" u="none" cap="none" strike="noStrike">
                <a:solidFill>
                  <a:schemeClr val="dk1"/>
                </a:solidFill>
                <a:latin typeface="Calibri"/>
                <a:ea typeface="Calibri"/>
                <a:cs typeface="Calibri"/>
                <a:sym typeface="Calibri"/>
              </a:rPr>
              <a:t>Beruflichen Bildung für Nachhaltige Entwicklung </a:t>
            </a:r>
            <a:r>
              <a:rPr b="0" i="0" lang="de-DE" sz="1100" u="none" cap="none" strike="noStrik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für die berufsprofilgebenden Fertigkeiten, Kenntnisse und Fähigkeiten bedeutet. Im Kern sollen deshalb folgende drei Materialien je Berufsbild entwickelt werden: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tabellarische didaktische Einordnung (Didaktisches Impulspapier, IP),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Handout (FS) z. B. mit der Darstellung von Zielkonflikten oder weiteren Aufgabenstellungen.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Oce-Dokumente (Word und PowerPoint) zur weiteren Verwendung veröffentlicht, d. h. sie können von den Nutzer*innen kopiert, ergänzt oder umstrukturiert werden. </a:t>
            </a:r>
            <a:endParaRPr sz="1100"/>
          </a:p>
          <a:p>
            <a:pPr indent="0" lvl="0" marL="0" marR="0" rtl="0" algn="l">
              <a:lnSpc>
                <a:spcPct val="100000"/>
              </a:lnSpc>
              <a:spcBef>
                <a:spcPts val="600"/>
              </a:spcBef>
              <a:spcAft>
                <a:spcPts val="0"/>
              </a:spcAft>
              <a:buClr>
                <a:srgbClr val="000000"/>
              </a:buClr>
              <a:buSzPts val="1400"/>
              <a:buFont typeface="Arial"/>
              <a:buNone/>
            </a:pPr>
            <a:r>
              <a:t/>
            </a:r>
            <a:endParaRPr sz="1100"/>
          </a:p>
        </p:txBody>
      </p:sp>
      <p:sp>
        <p:nvSpPr>
          <p:cNvPr id="68" name="Google Shape;68;p38: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5:notes"/>
          <p:cNvSpPr/>
          <p:nvPr>
            <p:ph idx="2" type="sldImg"/>
          </p:nvPr>
        </p:nvSpPr>
        <p:spPr>
          <a:xfrm>
            <a:off x="223838" y="179388"/>
            <a:ext cx="6656387"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15:notes"/>
          <p:cNvSpPr txBox="1"/>
          <p:nvPr>
            <p:ph idx="1" type="body"/>
          </p:nvPr>
        </p:nvSpPr>
        <p:spPr>
          <a:xfrm>
            <a:off x="223838" y="3922713"/>
            <a:ext cx="6656387" cy="6132512"/>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i="0" lang="de-DE" sz="900" u="none" strike="noStrike">
                <a:solidFill>
                  <a:schemeClr val="dk1"/>
                </a:solidFill>
                <a:latin typeface="Calibri"/>
                <a:ea typeface="Calibri"/>
                <a:cs typeface="Calibri"/>
                <a:sym typeface="Calibri"/>
              </a:rPr>
              <a:t>SDG 9: Wie tragen Studien und Befragungen zur Nachhaltigkeit bei?</a:t>
            </a:r>
            <a:endParaRPr b="0" i="0" sz="9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de-DE" sz="900" u="none" strike="noStrike">
                <a:solidFill>
                  <a:schemeClr val="dk1"/>
                </a:solidFill>
                <a:latin typeface="Calibri"/>
                <a:ea typeface="Calibri"/>
                <a:cs typeface="Calibri"/>
                <a:sym typeface="Calibri"/>
              </a:rPr>
              <a:t>Die Themenkomplexe Umwelt und Nachhaltigkeit werden von der Markt- und Sozialforschung in allen Ausprägungen umfassend erforscht</a:t>
            </a:r>
            <a:r>
              <a:rPr lang="de-DE" sz="900">
                <a:solidFill>
                  <a:schemeClr val="dk1"/>
                </a:solidFill>
                <a:latin typeface="Calibri"/>
                <a:ea typeface="Calibri"/>
                <a:cs typeface="Calibri"/>
                <a:sym typeface="Calibri"/>
              </a:rPr>
              <a:t> - i</a:t>
            </a:r>
            <a:r>
              <a:rPr b="0" i="0" lang="de-DE" sz="900" u="none" strike="noStrike">
                <a:solidFill>
                  <a:schemeClr val="dk1"/>
                </a:solidFill>
                <a:latin typeface="Calibri"/>
                <a:ea typeface="Calibri"/>
                <a:cs typeface="Calibri"/>
                <a:sym typeface="Calibri"/>
              </a:rPr>
              <a:t>n wissenschaftlichen und gewerblichen Instituten ebenso wie in der  betrieblichen Marktforschung. Unterschiedlich sind dabei Motivation, Beauftragung und Finanzierung. Studien beschäftigen sich z.B. mit Kaufentscheidungen von Konsumenten und Geschäfts-partnern und helfen so den Unternehmen, Produkte, Dienstleistungen und Marketing zu optimieren. Viele Studien - insbesondere die von wissenschaftlichen Institutionen - betreffen hier Nachhaltigkeitsthemen, aber es kann mit Sicherheit angenommen werden, dass die Mehrzahl der Studien eher die klassische Marktforschung mit dem Ziel des verbesserten Absatzes von Produkten oder Dienstleistungen ist. </a:t>
            </a:r>
            <a:endParaRPr/>
          </a:p>
          <a:p>
            <a:pPr indent="0" lvl="0" marL="0" rtl="0" algn="l">
              <a:lnSpc>
                <a:spcPct val="100000"/>
              </a:lnSpc>
              <a:spcBef>
                <a:spcPts val="0"/>
              </a:spcBef>
              <a:spcAft>
                <a:spcPts val="0"/>
              </a:spcAft>
              <a:buSzPts val="1400"/>
              <a:buNone/>
            </a:pPr>
            <a:r>
              <a:rPr b="0" i="0" lang="de-DE" sz="900" u="none" strike="noStrike">
                <a:solidFill>
                  <a:schemeClr val="dk1"/>
                </a:solidFill>
                <a:latin typeface="Calibri"/>
                <a:ea typeface="Calibri"/>
                <a:cs typeface="Calibri"/>
                <a:sym typeface="Calibri"/>
              </a:rPr>
              <a:t>Öffentlich finanzierte sozialwissenschaftliche Umwelt- und Nachhaltigkeitsforschung erforscht z.B. das Umweltbewusstsein und -verhalten der Bevölkerung. So veröffentlicht das Umweltbundesamt seit 1996 alle zwei Jahre dazu eine umfassende Studie (Umweltbundesamt 2022b). Hier ist das Ziel, Erkenntnisse zu gewinnen, wie die sozial-ökologische Transformation vorangetrieben und “der erforderliche gesamtgesellschaftliche Anpassungs- und Veränderungsprozess stimuliert, erfolgreich gestaltet und dauerhaft verankert werden” kann: Wo sind die entscheidenden Hebel für den Weg zu nachhaltigen Produktions- und Konsummustern? Welche Dynamiken und zentralen Erfolgsfaktoren braucht es für einen erfolgreichen gesellschaftlichen Wandel? (ebd.) </a:t>
            </a:r>
            <a:endParaRPr/>
          </a:p>
          <a:p>
            <a:pPr indent="0" lvl="0" marL="0" rtl="0" algn="l">
              <a:lnSpc>
                <a:spcPct val="100000"/>
              </a:lnSpc>
              <a:spcBef>
                <a:spcPts val="0"/>
              </a:spcBef>
              <a:spcAft>
                <a:spcPts val="0"/>
              </a:spcAft>
              <a:buSzPts val="1400"/>
              <a:buNone/>
            </a:pPr>
            <a:r>
              <a:rPr b="0" i="0" lang="de-DE" sz="900" u="none" strike="noStrike">
                <a:solidFill>
                  <a:schemeClr val="dk1"/>
                </a:solidFill>
                <a:latin typeface="Calibri"/>
                <a:ea typeface="Calibri"/>
                <a:cs typeface="Calibri"/>
                <a:sym typeface="Calibri"/>
              </a:rPr>
              <a:t>Studien zum Thema Nachhaltigkeit und Umwelt werden auch von Verbänden, Gewerkschaften, Kirchen und anderen gesellschaftlichen Akteuren beauftragt. Die Markt- und Sozialforschung erfüllt damit eine wichtige Funktion: Sie stellt mit ihren Ergebnissen die Grundlagen bereit für unternehmerische und politische Entscheidungen, Strategien und Maßnahmen. Die Nutzung der Daten obliegt dann natürlich dem jeweiligen Auftraggeber und wird unterschiedliche Ziele verfolgen. Während die Politik damit im Sinne von mehr Nachhaltigkeit - oder Klima-, Arten-, Meeresschutz usw. - steuern will, werden Unternehmen zumeist ihre kommerziellen Zwecke im Blick haben. </a:t>
            </a:r>
            <a:endParaRPr/>
          </a:p>
          <a:p>
            <a:pPr indent="0" lvl="0" marL="0" rtl="0" algn="l">
              <a:lnSpc>
                <a:spcPct val="100000"/>
              </a:lnSpc>
              <a:spcBef>
                <a:spcPts val="0"/>
              </a:spcBef>
              <a:spcAft>
                <a:spcPts val="0"/>
              </a:spcAft>
              <a:buSzPts val="1400"/>
              <a:buNone/>
            </a:pPr>
            <a:r>
              <a:rPr b="0" i="0" lang="de-DE" sz="900" u="none" strike="noStrike">
                <a:solidFill>
                  <a:schemeClr val="dk1"/>
                </a:solidFill>
                <a:latin typeface="Calibri"/>
                <a:ea typeface="Calibri"/>
                <a:cs typeface="Calibri"/>
                <a:sym typeface="Calibri"/>
              </a:rPr>
              <a:t>Herausforderungen, die die sozialwissenschaftliche Forschung zum Thema Nachhaltigkeit dabei meistern muss, zeigen sich beispielsweise in der Studie "Zukunft? Jugend fragen!" (BMUV 2022). Die Ergebnisse der Studie geben Einblick in die Lebenswelt junger Menschen, in ihre Einstellungen und Verhaltensmuster zu den Themen Umwelt, Klima, Politik sowie Engagement. Dabei wird klar, dass die Erforschung von Einstellungen in der Sozialforschung häufig mit Unsicherheiten behaftet ist (BMUV 2020a), </a:t>
            </a:r>
            <a:r>
              <a:rPr b="0" i="1" lang="de-DE" sz="900" u="none" strike="noStrike">
                <a:solidFill>
                  <a:schemeClr val="dk1"/>
                </a:solidFill>
                <a:latin typeface="Calibri"/>
                <a:ea typeface="Calibri"/>
                <a:cs typeface="Calibri"/>
                <a:sym typeface="Calibri"/>
              </a:rPr>
              <a:t>je nachdem, wie die Fragen formuliert sind, können die Ergebnisse unterschiedlich ausfallen. Die Entwicklung der Studien und Fragestellungen erfordern große Sorgfalt (ebd.).</a:t>
            </a:r>
            <a:endParaRPr b="0" i="0" sz="9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de-DE" sz="900" u="none" strike="noStrike">
                <a:solidFill>
                  <a:schemeClr val="dk1"/>
                </a:solidFill>
                <a:latin typeface="Calibri"/>
                <a:ea typeface="Calibri"/>
                <a:cs typeface="Calibri"/>
                <a:sym typeface="Calibri"/>
              </a:rPr>
              <a:t>Dass selbst einfachere Befragungen mit Nachhaltigkeitskontext mit Herausforderungen einhergehen zeigen z.B. Befragungen zum Thema Tempolimit. Laut Umweltbundesamt (Umweltbundesamt 2022l) würde ein allgemeines Tempolimit von 130 km/h auf den Bundesauto-bahnen die Treibhausgasemissionen des Verkehrs um 1,5 Mio. t pro Jahr mindern, ein Tempolimit von 100 km/h sogar um 4,3 Mio. t pro Jahr. Die Zustimmung dazu wird je nach Umfrage unterschiedlich dargestellt. </a:t>
            </a:r>
            <a:r>
              <a:rPr lang="de-DE" sz="900">
                <a:solidFill>
                  <a:schemeClr val="dk1"/>
                </a:solidFill>
                <a:latin typeface="Calibri"/>
                <a:ea typeface="Calibri"/>
                <a:cs typeface="Calibri"/>
                <a:sym typeface="Calibri"/>
              </a:rPr>
              <a:t>In</a:t>
            </a:r>
            <a:r>
              <a:rPr b="0" i="0" lang="de-DE" sz="900" u="none" strike="noStrike">
                <a:solidFill>
                  <a:schemeClr val="dk1"/>
                </a:solidFill>
                <a:latin typeface="Calibri"/>
                <a:ea typeface="Calibri"/>
                <a:cs typeface="Calibri"/>
                <a:sym typeface="Calibri"/>
              </a:rPr>
              <a:t> der einen Umfrage (Auftraggeber: ein Automobilclub) aus dem Jahr 2021 sind 52 % der befragten Autofahrer (!) gegen ein Tempolimit von 130 km/h (Wittich 2021). In der Studie “Umwelt-bewusstsein in Deutschland 2020” (von Umweltministerium </a:t>
            </a:r>
            <a:r>
              <a:rPr lang="de-DE" sz="900">
                <a:solidFill>
                  <a:schemeClr val="dk1"/>
                </a:solidFill>
                <a:latin typeface="Calibri"/>
                <a:ea typeface="Calibri"/>
                <a:cs typeface="Calibri"/>
                <a:sym typeface="Calibri"/>
              </a:rPr>
              <a:t>und</a:t>
            </a:r>
            <a:r>
              <a:rPr b="0" i="0" lang="de-DE" sz="900" u="none" strike="noStrike">
                <a:solidFill>
                  <a:schemeClr val="dk1"/>
                </a:solidFill>
                <a:latin typeface="Calibri"/>
                <a:ea typeface="Calibri"/>
                <a:cs typeface="Calibri"/>
                <a:sym typeface="Calibri"/>
              </a:rPr>
              <a:t> Umweltbundesamt beauftragt) hingegen stimmen 64 % der Befragten (2.000 Bürgerinnen und Bürger ab 14 Jahren)  mit “Ja, auf jeden Fall” oder “Eher ja” einem Tempolimit zu (Umweltbundesamt 2021e). </a:t>
            </a:r>
            <a:endParaRPr/>
          </a:p>
          <a:p>
            <a:pPr indent="0" lvl="0" marL="0" rtl="0" algn="l">
              <a:lnSpc>
                <a:spcPct val="100000"/>
              </a:lnSpc>
              <a:spcBef>
                <a:spcPts val="0"/>
              </a:spcBef>
              <a:spcAft>
                <a:spcPts val="0"/>
              </a:spcAft>
              <a:buSzPts val="1400"/>
              <a:buNone/>
            </a:pPr>
            <a:r>
              <a:rPr b="1" lang="de-DE" sz="900">
                <a:solidFill>
                  <a:schemeClr val="dk1"/>
                </a:solidFill>
                <a:latin typeface="Calibri"/>
                <a:ea typeface="Calibri"/>
                <a:cs typeface="Calibri"/>
                <a:sym typeface="Calibri"/>
              </a:rPr>
              <a:t>Aufgabe: </a:t>
            </a:r>
            <a:endParaRPr/>
          </a:p>
          <a:p>
            <a:pPr indent="0" lvl="0" marL="0" rtl="0" algn="l">
              <a:lnSpc>
                <a:spcPct val="100000"/>
              </a:lnSpc>
              <a:spcBef>
                <a:spcPts val="0"/>
              </a:spcBef>
              <a:spcAft>
                <a:spcPts val="0"/>
              </a:spcAft>
              <a:buSzPts val="1100"/>
              <a:buNone/>
            </a:pPr>
            <a:r>
              <a:rPr b="0" i="0" lang="de-DE" sz="900" u="none" cap="none" strike="noStrike">
                <a:solidFill>
                  <a:schemeClr val="dk1"/>
                </a:solidFill>
                <a:latin typeface="Calibri"/>
                <a:ea typeface="Calibri"/>
                <a:cs typeface="Calibri"/>
                <a:sym typeface="Calibri"/>
              </a:rPr>
              <a:t>Bilden Sie zwei Gruppen, die jeweils eine Umfrage zum Tempolimit von 130 km/h auf Bundesautobahnen konzipieren:</a:t>
            </a:r>
            <a:endParaRPr/>
          </a:p>
          <a:p>
            <a:pPr indent="0" lvl="0" marL="0" rtl="0" algn="l">
              <a:lnSpc>
                <a:spcPct val="100000"/>
              </a:lnSpc>
              <a:spcBef>
                <a:spcPts val="0"/>
              </a:spcBef>
              <a:spcAft>
                <a:spcPts val="0"/>
              </a:spcAft>
              <a:buSzPts val="1100"/>
              <a:buNone/>
            </a:pPr>
            <a:r>
              <a:rPr lang="de-DE" sz="900">
                <a:solidFill>
                  <a:schemeClr val="dk1"/>
                </a:solidFill>
                <a:latin typeface="Calibri"/>
                <a:ea typeface="Calibri"/>
                <a:cs typeface="Calibri"/>
                <a:sym typeface="Calibri"/>
              </a:rPr>
              <a:t>Gruppe 1: Der Auftraggeber ist der ADAC. Gruppe 2: Der Auftraggeber ist ein Umweltverband.</a:t>
            </a:r>
            <a:endParaRPr/>
          </a:p>
          <a:p>
            <a:pPr indent="0" lvl="0" marL="0" rtl="0" algn="l">
              <a:lnSpc>
                <a:spcPct val="100000"/>
              </a:lnSpc>
              <a:spcBef>
                <a:spcPts val="0"/>
              </a:spcBef>
              <a:spcAft>
                <a:spcPts val="0"/>
              </a:spcAft>
              <a:buSzPts val="1100"/>
              <a:buNone/>
            </a:pPr>
            <a:r>
              <a:rPr b="0" i="0" lang="de-DE" sz="900" u="none" cap="none" strike="noStrike">
                <a:solidFill>
                  <a:schemeClr val="dk1"/>
                </a:solidFill>
                <a:latin typeface="Calibri"/>
                <a:ea typeface="Calibri"/>
                <a:cs typeface="Calibri"/>
                <a:sym typeface="Calibri"/>
              </a:rPr>
              <a:t>Unterscheiden sich die beiden Befragungen? Inwiefern?</a:t>
            </a:r>
            <a:endParaRPr/>
          </a:p>
          <a:p>
            <a:pPr indent="0" lvl="0" marL="0" rtl="0" algn="l">
              <a:lnSpc>
                <a:spcPct val="100000"/>
              </a:lnSpc>
              <a:spcBef>
                <a:spcPts val="0"/>
              </a:spcBef>
              <a:spcAft>
                <a:spcPts val="0"/>
              </a:spcAft>
              <a:buSzPts val="1100"/>
              <a:buNone/>
            </a:pPr>
            <a:r>
              <a:rPr b="1" i="0" lang="de-DE" sz="900" u="none" cap="none" strike="noStrike">
                <a:solidFill>
                  <a:schemeClr val="dk1"/>
                </a:solidFill>
                <a:latin typeface="Calibri"/>
                <a:ea typeface="Calibri"/>
                <a:cs typeface="Calibri"/>
                <a:sym typeface="Calibri"/>
              </a:rPr>
              <a:t>Quellen:</a:t>
            </a:r>
            <a:endParaRPr/>
          </a:p>
          <a:p>
            <a:pPr indent="-171450" lvl="0" marL="171450" marR="0" rtl="0" algn="l">
              <a:lnSpc>
                <a:spcPct val="100000"/>
              </a:lnSpc>
              <a:spcBef>
                <a:spcPts val="0"/>
              </a:spcBef>
              <a:spcAft>
                <a:spcPts val="0"/>
              </a:spcAft>
              <a:buClr>
                <a:srgbClr val="000000"/>
              </a:buClr>
              <a:buSzPts val="1400"/>
              <a:buFont typeface="Arial"/>
              <a:buChar char="•"/>
            </a:pPr>
            <a:r>
              <a:rPr b="0" i="0" lang="de-DE" sz="900" u="none" cap="none" strike="noStrike">
                <a:solidFill>
                  <a:schemeClr val="dk1"/>
                </a:solidFill>
                <a:latin typeface="Calibri"/>
                <a:ea typeface="Calibri"/>
                <a:cs typeface="Calibri"/>
                <a:sym typeface="Calibri"/>
              </a:rPr>
              <a:t>BMUV Bundesministerium für Umwelt, Naturschutz, nukleare Sicherheit und Verbraucherschutz (2020a): Umwelt im Unterricht. Sozialforschung zu politischen Einstellungen junger Menschen. Online: </a:t>
            </a:r>
            <a:r>
              <a:rPr b="0" i="0" lang="de-DE" sz="900" u="sng" cap="none" strike="noStrike">
                <a:solidFill>
                  <a:schemeClr val="dk1"/>
                </a:solidFill>
                <a:latin typeface="Calibri"/>
                <a:ea typeface="Calibri"/>
                <a:cs typeface="Calibri"/>
                <a:sym typeface="Calibri"/>
                <a:hlinkClick r:id="rId2">
                  <a:extLst>
                    <a:ext uri="{A12FA001-AC4F-418D-AE19-62706E023703}">
                      <ahyp:hlinkClr val="tx"/>
                    </a:ext>
                  </a:extLst>
                </a:hlinkClick>
              </a:rPr>
              <a:t>www.umwelt-im-unterricht.de/hintergrund/sozialforschung-zu-politischen-einstellungen-junger-menschen/</a:t>
            </a:r>
            <a:r>
              <a:rPr b="0" i="0" lang="de-DE" sz="900" u="none" cap="none" strike="noStrike">
                <a:solidFill>
                  <a:schemeClr val="dk1"/>
                </a:solidFill>
                <a:latin typeface="Calibri"/>
                <a:ea typeface="Calibri"/>
                <a:cs typeface="Calibri"/>
                <a:sym typeface="Calibri"/>
              </a:rPr>
              <a:t> </a:t>
            </a:r>
            <a:endParaRPr/>
          </a:p>
          <a:p>
            <a:pPr indent="-171450" lvl="0" marL="171450" marR="0" rtl="0" algn="l">
              <a:lnSpc>
                <a:spcPct val="100000"/>
              </a:lnSpc>
              <a:spcBef>
                <a:spcPts val="0"/>
              </a:spcBef>
              <a:spcAft>
                <a:spcPts val="0"/>
              </a:spcAft>
              <a:buClr>
                <a:srgbClr val="000000"/>
              </a:buClr>
              <a:buSzPts val="1400"/>
              <a:buFont typeface="Arial"/>
              <a:buChar char="•"/>
            </a:pPr>
            <a:r>
              <a:rPr b="0" i="0" lang="de-DE" sz="900" u="none" cap="none" strike="noStrike">
                <a:solidFill>
                  <a:schemeClr val="dk1"/>
                </a:solidFill>
                <a:latin typeface="Calibri"/>
                <a:ea typeface="Calibri"/>
                <a:cs typeface="Calibri"/>
                <a:sym typeface="Calibri"/>
              </a:rPr>
              <a:t>Umweltbundesamt (2022b): Umweltbewusstsein in Deutschland. Online: </a:t>
            </a:r>
            <a:r>
              <a:rPr b="0" i="0" lang="de-DE" sz="900" u="sng" cap="none" strike="noStrike">
                <a:solidFill>
                  <a:schemeClr val="dk1"/>
                </a:solidFill>
                <a:latin typeface="Calibri"/>
                <a:ea typeface="Calibri"/>
                <a:cs typeface="Calibri"/>
                <a:sym typeface="Calibri"/>
                <a:hlinkClick r:id="rId3">
                  <a:extLst>
                    <a:ext uri="{A12FA001-AC4F-418D-AE19-62706E023703}">
                      <ahyp:hlinkClr val="tx"/>
                    </a:ext>
                  </a:extLst>
                </a:hlinkClick>
              </a:rPr>
              <a:t>www.umweltbundesamt.de/themen/nachhaltigkeit-strategien-internationales/umweltbewusstsein-in-deutschland</a:t>
            </a:r>
            <a:r>
              <a:rPr b="0" i="0" lang="de-DE" sz="900" u="none" cap="none" strike="noStrike">
                <a:solidFill>
                  <a:schemeClr val="dk1"/>
                </a:solidFill>
                <a:latin typeface="Calibri"/>
                <a:ea typeface="Calibri"/>
                <a:cs typeface="Calibri"/>
                <a:sym typeface="Calibri"/>
              </a:rPr>
              <a:t> </a:t>
            </a:r>
            <a:endParaRPr/>
          </a:p>
          <a:p>
            <a:pPr indent="-171450" lvl="0" marL="171450" marR="0" rtl="0" algn="l">
              <a:lnSpc>
                <a:spcPct val="100000"/>
              </a:lnSpc>
              <a:spcBef>
                <a:spcPts val="0"/>
              </a:spcBef>
              <a:spcAft>
                <a:spcPts val="0"/>
              </a:spcAft>
              <a:buClr>
                <a:srgbClr val="000000"/>
              </a:buClr>
              <a:buSzPts val="1400"/>
              <a:buFont typeface="Arial"/>
              <a:buChar char="•"/>
            </a:pPr>
            <a:r>
              <a:rPr b="0" i="0" lang="de-DE" sz="900" u="none" cap="none" strike="noStrike">
                <a:solidFill>
                  <a:schemeClr val="dk1"/>
                </a:solidFill>
                <a:latin typeface="Calibri"/>
                <a:ea typeface="Calibri"/>
                <a:cs typeface="Calibri"/>
                <a:sym typeface="Calibri"/>
              </a:rPr>
              <a:t>Umweltbundesamt (2022l): Tempolimit auf Autobahnen. Online: </a:t>
            </a:r>
            <a:r>
              <a:rPr b="0" i="0" lang="de-DE" sz="900" u="sng" cap="none" strike="noStrike">
                <a:solidFill>
                  <a:schemeClr val="dk1"/>
                </a:solidFill>
                <a:latin typeface="Calibri"/>
                <a:ea typeface="Calibri"/>
                <a:cs typeface="Calibri"/>
                <a:sym typeface="Calibri"/>
                <a:hlinkClick r:id="rId4">
                  <a:extLst>
                    <a:ext uri="{A12FA001-AC4F-418D-AE19-62706E023703}">
                      <ahyp:hlinkClr val="tx"/>
                    </a:ext>
                  </a:extLst>
                </a:hlinkClick>
              </a:rPr>
              <a:t>www.umweltbundesamt.de/themen/verkehr-laerm/nachhaltige-mobilitaet/tempolimit#tempolimit-auf-autobahnen-</a:t>
            </a:r>
            <a:r>
              <a:rPr b="0" i="0" lang="de-DE" sz="900" u="none" cap="none" strike="noStrike">
                <a:solidFill>
                  <a:schemeClr val="dk1"/>
                </a:solidFill>
                <a:latin typeface="Calibri"/>
                <a:ea typeface="Calibri"/>
                <a:cs typeface="Calibri"/>
                <a:sym typeface="Calibri"/>
              </a:rPr>
              <a:t> </a:t>
            </a:r>
            <a:endParaRPr/>
          </a:p>
          <a:p>
            <a:pPr indent="-171450" lvl="0" marL="171450" marR="0" rtl="0" algn="l">
              <a:lnSpc>
                <a:spcPct val="100000"/>
              </a:lnSpc>
              <a:spcBef>
                <a:spcPts val="0"/>
              </a:spcBef>
              <a:spcAft>
                <a:spcPts val="0"/>
              </a:spcAft>
              <a:buClr>
                <a:srgbClr val="000000"/>
              </a:buClr>
              <a:buSzPts val="1400"/>
              <a:buFont typeface="Arial"/>
              <a:buChar char="•"/>
            </a:pPr>
            <a:r>
              <a:rPr b="0" i="0" lang="de-DE" sz="900" u="none" cap="none" strike="noStrike">
                <a:solidFill>
                  <a:schemeClr val="dk1"/>
                </a:solidFill>
                <a:latin typeface="Calibri"/>
                <a:ea typeface="Calibri"/>
                <a:cs typeface="Calibri"/>
                <a:sym typeface="Calibri"/>
              </a:rPr>
              <a:t>Wittich (2021): Mehrheit lehnt Tempolimit auf Autobahnen ab. In: auto-motor-und-sport.de. Online: </a:t>
            </a:r>
            <a:r>
              <a:rPr b="0" i="0" lang="de-DE" sz="900" u="sng" cap="none" strike="noStrike">
                <a:solidFill>
                  <a:schemeClr val="dk1"/>
                </a:solidFill>
                <a:latin typeface="Calibri"/>
                <a:ea typeface="Calibri"/>
                <a:cs typeface="Calibri"/>
                <a:sym typeface="Calibri"/>
                <a:hlinkClick r:id="rId5">
                  <a:extLst>
                    <a:ext uri="{A12FA001-AC4F-418D-AE19-62706E023703}">
                      <ahyp:hlinkClr val="tx"/>
                    </a:ext>
                  </a:extLst>
                </a:hlinkClick>
              </a:rPr>
              <a:t>www.auto-motor-und-sport.de/verkehr/umfrage-tempo-130-mehrheit-lehnt-tempolimit-ab/</a:t>
            </a:r>
            <a:r>
              <a:rPr b="0" i="0" lang="de-DE" sz="900" u="none" cap="none" strike="noStrike">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1100"/>
              <a:buNone/>
            </a:pPr>
            <a:r>
              <a:t/>
            </a:r>
            <a:endParaRPr b="0" i="0" sz="900" u="none" cap="none" strike="noStrike">
              <a:solidFill>
                <a:schemeClr val="dk1"/>
              </a:solidFill>
              <a:latin typeface="Calibri"/>
              <a:ea typeface="Calibri"/>
              <a:cs typeface="Calibri"/>
              <a:sym typeface="Calibri"/>
            </a:endParaRPr>
          </a:p>
        </p:txBody>
      </p:sp>
      <p:sp>
        <p:nvSpPr>
          <p:cNvPr id="227" name="Google Shape;227;p15:notes"/>
          <p:cNvSpPr txBox="1"/>
          <p:nvPr>
            <p:ph idx="12" type="sldNum"/>
          </p:nvPr>
        </p:nvSpPr>
        <p:spPr>
          <a:xfrm>
            <a:off x="4025635"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e55c4471e5_0_0:notes"/>
          <p:cNvSpPr/>
          <p:nvPr>
            <p:ph idx="2" type="sldImg"/>
          </p:nvPr>
        </p:nvSpPr>
        <p:spPr>
          <a:xfrm>
            <a:off x="479425" y="287338"/>
            <a:ext cx="61437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g1e55c4471e5_0_0:notes"/>
          <p:cNvSpPr txBox="1"/>
          <p:nvPr>
            <p:ph idx="1" type="body"/>
          </p:nvPr>
        </p:nvSpPr>
        <p:spPr>
          <a:xfrm>
            <a:off x="479425" y="3892474"/>
            <a:ext cx="6143700" cy="59880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i="0" lang="de-DE" sz="100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indent="0" lvl="0" marL="0" rtl="0" algn="l">
              <a:lnSpc>
                <a:spcPct val="100000"/>
              </a:lnSpc>
              <a:spcBef>
                <a:spcPts val="0"/>
              </a:spcBef>
              <a:spcAft>
                <a:spcPts val="0"/>
              </a:spcAft>
              <a:buSzPts val="1400"/>
              <a:buNone/>
            </a:pPr>
            <a:r>
              <a:rPr lang="de-DE" sz="1000"/>
              <a:t>Das Cake-Prinzip bietet einen Ansatzpunkt für eine ganzheitliche Unternehmensführung im Sinne einer „Verschiebung weg vom aktuellen sektoralen Ansatz, bei dem soziale, wirtschaftliche und ökologische Entwicklung als separate Teile angesehen werden“ (Stockholm Resilience Centre o.J.). Die erste Ebene ist die Biosphäre mit den SDGs 6, 13, 14 und 15. Auf der Basis der Biosphäre werden alle weiteren SDGs eingeordnet. Die nächste Ebene nach der Biosphäre bildet die Gesellschaft mit den jeweiligen SDGs 1 bis 4, 7, 11 und 16. Die dritte Ebene bildet die Wirtschaft, denn diese ist abhängig von einer funktionierenden Gesellschaft. Diese Ebene umfasst die SDGs 8, 9, 10 sowie 12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a:t>
            </a:r>
            <a:endParaRPr sz="1000"/>
          </a:p>
          <a:p>
            <a:pPr indent="0" lvl="0" marL="0" rtl="0" algn="l">
              <a:lnSpc>
                <a:spcPct val="100000"/>
              </a:lnSpc>
              <a:spcBef>
                <a:spcPts val="0"/>
              </a:spcBef>
              <a:spcAft>
                <a:spcPts val="0"/>
              </a:spcAft>
              <a:buSzPts val="1400"/>
              <a:buNone/>
            </a:pPr>
            <a:r>
              <a:rPr lang="de-DE" sz="1000"/>
              <a:t>Auch wenn das SDG 4 hochwertige Bildung keine exponierte Rolle in diesem Modell hat, so kann insbesondere Bildung Ansatzpunkte für das Vermeiden von Krisen und dysfunktionale Gesellschaften (Korruption, Rechtsunsicherheit, Umweltzerstörung, Verletzung der Menschenrechte) bieten. Auch in demokratischen Gesellschaften mit einer Wirtschaftsstruktur, die schon in vielen Teilen im Sinne der Nachhaltigkeit reguliert ist, werden die Ziele der nachhaltigen Entwicklung noch bei weitem nicht erreicht, zu groß sind die Defizite der SDGs wie selbst die Bundesregierung in den jeweiligen Nachhaltigkeitsberichten der Ministerien bestätigt (Bundesregierung o.J.).</a:t>
            </a:r>
            <a:endParaRPr sz="1000"/>
          </a:p>
          <a:p>
            <a:pPr indent="0" lvl="0" marL="0" rtl="0" algn="l">
              <a:lnSpc>
                <a:spcPct val="100000"/>
              </a:lnSpc>
              <a:spcBef>
                <a:spcPts val="0"/>
              </a:spcBef>
              <a:spcAft>
                <a:spcPts val="0"/>
              </a:spcAft>
              <a:buSzPts val="1400"/>
              <a:buNone/>
            </a:pPr>
            <a:r>
              <a:rPr lang="de-DE" sz="1000">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b="1" lang="de-DE" sz="1000">
                <a:latin typeface="Calibri"/>
                <a:ea typeface="Calibri"/>
                <a:cs typeface="Calibri"/>
                <a:sym typeface="Calibri"/>
              </a:rPr>
              <a:t>Aufgabe</a:t>
            </a:r>
            <a:endParaRPr/>
          </a:p>
          <a:p>
            <a:pPr indent="0" lvl="0" marL="0" rtl="0" algn="l">
              <a:lnSpc>
                <a:spcPct val="100000"/>
              </a:lnSpc>
              <a:spcBef>
                <a:spcPts val="0"/>
              </a:spcBef>
              <a:spcAft>
                <a:spcPts val="0"/>
              </a:spcAft>
              <a:buSzPts val="1400"/>
              <a:buNone/>
            </a:pPr>
            <a:r>
              <a:rPr lang="de-DE" sz="100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a:p>
          <a:p>
            <a:pPr indent="-171450" lvl="0" marL="171450" marR="0" rtl="0" algn="l">
              <a:lnSpc>
                <a:spcPct val="100000"/>
              </a:lnSpc>
              <a:spcBef>
                <a:spcPts val="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Welche Rolle spielen die SDG für Ihr Unternehmen</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000"/>
              <a:buFont typeface="Arial"/>
              <a:buChar char="•"/>
            </a:pPr>
            <a:r>
              <a:rPr b="0" i="0" lang="de-DE" sz="1000" u="none" cap="none" strike="noStrike">
                <a:solidFill>
                  <a:schemeClr val="dk1"/>
                </a:solidFill>
                <a:latin typeface="Calibri"/>
                <a:ea typeface="Calibri"/>
                <a:cs typeface="Calibri"/>
                <a:sym typeface="Calibri"/>
              </a:rPr>
              <a:t>Wie stellen Sie Ihr Unternehmen für die Zukunft auf?</a:t>
            </a:r>
            <a:endParaRPr sz="10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de-DE" sz="1000">
                <a:latin typeface="Calibri"/>
                <a:ea typeface="Calibri"/>
                <a:cs typeface="Calibri"/>
                <a:sym typeface="Calibri"/>
              </a:rPr>
              <a:t>Quellen und Abbildung</a:t>
            </a:r>
            <a:endParaRPr/>
          </a:p>
          <a:p>
            <a:pPr indent="-171450" lvl="0" marL="171450" marR="0" rtl="0" algn="l">
              <a:lnSpc>
                <a:spcPct val="100000"/>
              </a:lnSpc>
              <a:spcBef>
                <a:spcPts val="0"/>
              </a:spcBef>
              <a:spcAft>
                <a:spcPts val="0"/>
              </a:spcAft>
              <a:buClr>
                <a:schemeClr val="dk1"/>
              </a:buClr>
              <a:buSzPts val="1200"/>
              <a:buFont typeface="Arial"/>
              <a:buChar char="•"/>
            </a:pPr>
            <a:r>
              <a:rPr b="0" lang="de-DE" sz="1000">
                <a:latin typeface="Calibri"/>
                <a:ea typeface="Calibri"/>
                <a:cs typeface="Calibri"/>
                <a:sym typeface="Calibri"/>
              </a:rPr>
              <a:t>Cake: Stockholm Resilience Centre (o.J.): </a:t>
            </a:r>
            <a:r>
              <a:rPr b="0" i="0" lang="de-DE" sz="1000" u="none" cap="none" strike="noStrik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1000">
                <a:latin typeface="Calibri"/>
                <a:ea typeface="Calibri"/>
                <a:cs typeface="Calibri"/>
                <a:sym typeface="Calibri"/>
              </a:rPr>
              <a:t>(Lizenz: </a:t>
            </a:r>
            <a:r>
              <a:rPr b="0" i="0" lang="de-DE" sz="1000" u="none" cap="none" strike="noStrike">
                <a:solidFill>
                  <a:schemeClr val="dk1"/>
                </a:solidFill>
                <a:latin typeface="Calibri"/>
                <a:ea typeface="Calibri"/>
                <a:cs typeface="Calibri"/>
                <a:sym typeface="Calibri"/>
              </a:rPr>
              <a:t>CC BY-ND 3.0)</a:t>
            </a:r>
            <a:endParaRPr/>
          </a:p>
          <a:p>
            <a:pPr indent="-171450" lvl="0" marL="171450" marR="0" rtl="0" algn="l">
              <a:lnSpc>
                <a:spcPct val="100000"/>
              </a:lnSpc>
              <a:spcBef>
                <a:spcPts val="0"/>
              </a:spcBef>
              <a:spcAft>
                <a:spcPts val="0"/>
              </a:spcAft>
              <a:buClr>
                <a:schemeClr val="dk1"/>
              </a:buClr>
              <a:buSzPts val="1200"/>
              <a:buFont typeface="Arial"/>
              <a:buChar char="•"/>
            </a:pPr>
            <a:r>
              <a:rPr b="0" i="0" lang="de-DE" sz="1000" u="none" cap="none" strike="noStrik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de-DE" sz="1000" u="none" cap="none" strike="noStrik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1"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1"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p:txBody>
      </p:sp>
      <p:sp>
        <p:nvSpPr>
          <p:cNvPr id="245" name="Google Shape;245;g1e55c4471e5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l">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8bb2541f71_0_0:notes"/>
          <p:cNvSpPr/>
          <p:nvPr>
            <p:ph idx="2" type="sldImg"/>
          </p:nvPr>
        </p:nvSpPr>
        <p:spPr>
          <a:xfrm>
            <a:off x="479425" y="287338"/>
            <a:ext cx="61452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g28bb2541f71_0_0:notes"/>
          <p:cNvSpPr txBox="1"/>
          <p:nvPr>
            <p:ph idx="1" type="body"/>
          </p:nvPr>
        </p:nvSpPr>
        <p:spPr>
          <a:xfrm>
            <a:off x="479407" y="3744000"/>
            <a:ext cx="6145200" cy="57882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lang="de-DE" sz="105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50"/>
          </a:p>
          <a:p>
            <a:pPr indent="-233362" lvl="0" marL="233362" rtl="0" algn="l">
              <a:lnSpc>
                <a:spcPct val="100000"/>
              </a:lnSpc>
              <a:spcBef>
                <a:spcPts val="0"/>
              </a:spcBef>
              <a:spcAft>
                <a:spcPts val="0"/>
              </a:spcAft>
              <a:buSzPts val="1400"/>
              <a:buFont typeface="Arial"/>
              <a:buChar char="•"/>
            </a:pPr>
            <a:r>
              <a:rPr b="1" lang="de-DE" sz="1050"/>
              <a:t>BBNE-Impulspapier (IP): </a:t>
            </a:r>
            <a:r>
              <a:rPr lang="de-DE" sz="1050"/>
              <a:t>Betrachtung der Schnittstellen von Ausbildungsordnung in dem jeweiligen Berufsbild, Rahmenlehrplan und den Herausforderungen der Nachhaltigkeit in Anlehnung an die SDGs der Agenda 2030; Zielkonflikte und Aufgabenstellungen</a:t>
            </a:r>
            <a:endParaRPr sz="1050"/>
          </a:p>
          <a:p>
            <a:pPr indent="-233362" lvl="0" marL="233362" rtl="0" algn="l">
              <a:lnSpc>
                <a:spcPct val="100000"/>
              </a:lnSpc>
              <a:spcBef>
                <a:spcPts val="0"/>
              </a:spcBef>
              <a:spcAft>
                <a:spcPts val="0"/>
              </a:spcAft>
              <a:buSzPts val="1400"/>
              <a:buFont typeface="Arial"/>
              <a:buChar char="•"/>
            </a:pPr>
            <a:r>
              <a:rPr b="1" lang="de-DE" sz="1050"/>
              <a:t>BBBNE-Hintergrundmaterial (HGM): </a:t>
            </a:r>
            <a:r>
              <a:rPr lang="de-DE" sz="105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50"/>
          </a:p>
          <a:p>
            <a:pPr indent="-233362" lvl="0" marL="233362" rtl="0" algn="l">
              <a:lnSpc>
                <a:spcPct val="100000"/>
              </a:lnSpc>
              <a:spcBef>
                <a:spcPts val="0"/>
              </a:spcBef>
              <a:spcAft>
                <a:spcPts val="0"/>
              </a:spcAft>
              <a:buSzPts val="1400"/>
              <a:buFont typeface="Arial"/>
              <a:buChar char="•"/>
            </a:pPr>
            <a:r>
              <a:rPr b="1" lang="de-DE" sz="1050"/>
              <a:t>BBNE-Foliensammlung (FS): </a:t>
            </a:r>
            <a:r>
              <a:rPr lang="de-DE" sz="1050"/>
              <a:t>Folien mit wichtigen Zielkonflikten für das betrachtete Berufsbild, dargestellt mit Hilfe von Grafiken, Bildern und Smart Arts , die Anlass zur Diskussion der spezifischen Herausforderungen der Nachhaltigkeit bieten.</a:t>
            </a:r>
            <a:endParaRPr sz="1050"/>
          </a:p>
          <a:p>
            <a:pPr indent="-233362" lvl="0" marL="233362" rtl="0" algn="l">
              <a:lnSpc>
                <a:spcPct val="100000"/>
              </a:lnSpc>
              <a:spcBef>
                <a:spcPts val="0"/>
              </a:spcBef>
              <a:spcAft>
                <a:spcPts val="0"/>
              </a:spcAft>
              <a:buSzPts val="1400"/>
              <a:buFont typeface="Arial"/>
              <a:buChar char="•"/>
            </a:pPr>
            <a:r>
              <a:rPr b="1" lang="de-DE" sz="1050"/>
              <a:t>BBNE-Handreichung (HR): </a:t>
            </a:r>
            <a:r>
              <a:rPr lang="de-DE" sz="1050"/>
              <a:t>Foliensammlung mit einem Notiztext für das jeweilige Berufsbild, der Notiztext erläutert die Inhalte der Folie; diese Handreichung kann als Unterrichtsmaterial für Berufsschüler und Berufsschülerinnen und auch für Auszubildende genutzt werden.</a:t>
            </a:r>
            <a:endParaRPr sz="1050"/>
          </a:p>
          <a:p>
            <a:pPr indent="0" lvl="0" marL="0" rtl="0" algn="l">
              <a:lnSpc>
                <a:spcPct val="100000"/>
              </a:lnSpc>
              <a:spcBef>
                <a:spcPts val="400"/>
              </a:spcBef>
              <a:spcAft>
                <a:spcPts val="0"/>
              </a:spcAft>
              <a:buSzPts val="1400"/>
              <a:buNone/>
            </a:pPr>
            <a:r>
              <a:rPr lang="de-DE" sz="1050"/>
              <a:t>Weitere Materialien von PA-BBNE sind die folgenden ergänzenden Dokumente:</a:t>
            </a:r>
            <a:endParaRPr/>
          </a:p>
          <a:p>
            <a:pPr indent="-233362" lvl="0" marL="233362" rtl="0" algn="l">
              <a:lnSpc>
                <a:spcPct val="100000"/>
              </a:lnSpc>
              <a:spcBef>
                <a:spcPts val="0"/>
              </a:spcBef>
              <a:spcAft>
                <a:spcPts val="0"/>
              </a:spcAft>
              <a:buSzPts val="1400"/>
              <a:buFont typeface="Arial"/>
              <a:buChar char="•"/>
            </a:pPr>
            <a:r>
              <a:rPr b="1" lang="de-DE" sz="1050"/>
              <a:t>Nachhaltigkeitsorientierte Kompetenzen in der beruflichen Bildung: </a:t>
            </a:r>
            <a:r>
              <a:rPr lang="de-DE" sz="1050"/>
              <a:t>Leitfaden, Handout und PowerPoint zur Bestimmung und Beschreibung nachhaltigkeitsrelevanter Kompetenzen in der beruflichen Bildung </a:t>
            </a:r>
            <a:endParaRPr/>
          </a:p>
          <a:p>
            <a:pPr indent="-233362" lvl="0" marL="233362" rtl="0" algn="l">
              <a:lnSpc>
                <a:spcPct val="100000"/>
              </a:lnSpc>
              <a:spcBef>
                <a:spcPts val="0"/>
              </a:spcBef>
              <a:spcAft>
                <a:spcPts val="0"/>
              </a:spcAft>
              <a:buSzPts val="1400"/>
              <a:buFont typeface="Arial"/>
              <a:buChar char="•"/>
            </a:pPr>
            <a:r>
              <a:rPr b="1" lang="de-DE" sz="1050"/>
              <a:t>Umgang mit Zielkonflikten</a:t>
            </a:r>
            <a:r>
              <a:rPr lang="de-DE" sz="1050"/>
              <a:t>: Leitfaden, Handout und PowerPoint zum Umgang mit Zielkonflikten und Widersprüchen in der beruflichen Bildung</a:t>
            </a:r>
            <a:endParaRPr/>
          </a:p>
          <a:p>
            <a:pPr indent="-233362" lvl="0" marL="233362" rtl="0" algn="l">
              <a:lnSpc>
                <a:spcPct val="100000"/>
              </a:lnSpc>
              <a:spcBef>
                <a:spcPts val="0"/>
              </a:spcBef>
              <a:spcAft>
                <a:spcPts val="0"/>
              </a:spcAft>
              <a:buSzPts val="1400"/>
              <a:buFont typeface="Arial"/>
              <a:buChar char="•"/>
            </a:pPr>
            <a:r>
              <a:rPr b="1" lang="de-DE" sz="1050"/>
              <a:t>SDG 8 und die soziale Dimension der Nachhaltigkeit</a:t>
            </a:r>
            <a:r>
              <a:rPr lang="de-DE" sz="1050"/>
              <a:t>: Leitfaden zur Beschreibung der sozialen Dimension der Nachhaltigkeit für eine BBNE</a:t>
            </a:r>
            <a:endParaRPr/>
          </a:p>
          <a:p>
            <a:pPr indent="-233362" lvl="0" marL="233362" rtl="0" algn="l">
              <a:lnSpc>
                <a:spcPct val="100000"/>
              </a:lnSpc>
              <a:spcBef>
                <a:spcPts val="0"/>
              </a:spcBef>
              <a:spcAft>
                <a:spcPts val="0"/>
              </a:spcAft>
              <a:buSzPts val="1400"/>
              <a:buFont typeface="Arial"/>
              <a:buChar char="•"/>
            </a:pPr>
            <a:r>
              <a:rPr b="1" lang="de-DE" sz="1050"/>
              <a:t>Postkarten aus der Zukunft: </a:t>
            </a:r>
            <a:r>
              <a:rPr lang="de-DE" sz="1050"/>
              <a:t>Beispielhafte, aber absehbare zukünftige Entwicklungen aus Sicht der Zukunftsforschung für die Berufsausbildung</a:t>
            </a:r>
            <a:endParaRPr/>
          </a:p>
          <a:p>
            <a:pPr indent="0" lvl="0" marL="0" rtl="0" algn="l">
              <a:lnSpc>
                <a:spcPct val="100000"/>
              </a:lnSpc>
              <a:spcBef>
                <a:spcPts val="400"/>
              </a:spcBef>
              <a:spcAft>
                <a:spcPts val="0"/>
              </a:spcAft>
              <a:buSzPts val="1400"/>
              <a:buNone/>
            </a:pPr>
            <a:r>
              <a:rPr lang="de-DE" sz="105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5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915bba6a60_0_10:notes"/>
          <p:cNvSpPr/>
          <p:nvPr>
            <p:ph idx="2" type="sldImg"/>
          </p:nvPr>
        </p:nvSpPr>
        <p:spPr>
          <a:xfrm>
            <a:off x="223838" y="179388"/>
            <a:ext cx="6656387"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 name="Google Shape;78;g1915bba6a60_0_10:notes"/>
          <p:cNvSpPr txBox="1"/>
          <p:nvPr>
            <p:ph idx="1" type="body"/>
          </p:nvPr>
        </p:nvSpPr>
        <p:spPr>
          <a:xfrm>
            <a:off x="223838" y="4032000"/>
            <a:ext cx="6656387" cy="5968425"/>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50">
                <a:solidFill>
                  <a:schemeClr val="dk1"/>
                </a:solidFill>
                <a:latin typeface="Calibri"/>
                <a:ea typeface="Calibri"/>
                <a:cs typeface="Calibri"/>
                <a:sym typeface="Calibri"/>
              </a:rPr>
              <a:t>SDG 13 Klimaschutz: CO</a:t>
            </a:r>
            <a:r>
              <a:rPr b="1" baseline="-25000" lang="de-DE" sz="1050">
                <a:solidFill>
                  <a:schemeClr val="dk1"/>
                </a:solidFill>
                <a:latin typeface="Calibri"/>
                <a:ea typeface="Calibri"/>
                <a:cs typeface="Calibri"/>
                <a:sym typeface="Calibri"/>
              </a:rPr>
              <a:t>2</a:t>
            </a:r>
            <a:r>
              <a:rPr b="1" lang="de-DE" sz="1050">
                <a:solidFill>
                  <a:schemeClr val="dk1"/>
                </a:solidFill>
                <a:latin typeface="Calibri"/>
                <a:ea typeface="Calibri"/>
                <a:cs typeface="Calibri"/>
                <a:sym typeface="Calibri"/>
              </a:rPr>
              <a:t>-Fußabdruck</a:t>
            </a:r>
            <a:endParaRPr sz="105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de-DE" sz="1050">
                <a:solidFill>
                  <a:schemeClr val="dk1"/>
                </a:solidFill>
                <a:latin typeface="Calibri"/>
                <a:ea typeface="Calibri"/>
                <a:cs typeface="Calibri"/>
                <a:sym typeface="Calibri"/>
              </a:rPr>
              <a:t>Der Klimawandel wird zum größten Teil direkt durch die Verbrennung fossiler Energieträger wie Kohle, Öl und Gas verursacht. Wenn wir einen Blick auf unser Leben werfen und bilanzieren, welche Teilbereiche für die Emissionen von Treibhausgas-Äquivalenten (CO</a:t>
            </a:r>
            <a:r>
              <a:rPr baseline="-25000" lang="de-DE" sz="1050">
                <a:solidFill>
                  <a:schemeClr val="dk1"/>
                </a:solidFill>
                <a:latin typeface="Calibri"/>
                <a:ea typeface="Calibri"/>
                <a:cs typeface="Calibri"/>
                <a:sym typeface="Calibri"/>
              </a:rPr>
              <a:t>2</a:t>
            </a:r>
            <a:r>
              <a:rPr lang="de-DE" sz="1050">
                <a:solidFill>
                  <a:schemeClr val="dk1"/>
                </a:solidFill>
                <a:latin typeface="Calibri"/>
                <a:ea typeface="Calibri"/>
                <a:cs typeface="Calibri"/>
                <a:sym typeface="Calibri"/>
              </a:rPr>
              <a:t>-Äq) verantwortlich sind, so zeigen sich sechs Bereiche: Das Wohnen, die Stromnutzung, die Mobilität, die Ernährung, die öffentliche Infrastruktur und der Konsum. Am meisten trägt unser Konsum zum Klimawandel bei. Bei den ersten vier Bereichen kann man leicht einen Beitrag leisten, um die Emissionen durch Verhaltensänderungen zu mindern:</a:t>
            </a:r>
            <a:endParaRPr/>
          </a:p>
          <a:p>
            <a:pPr indent="-171450" lvl="0" marL="171450" rtl="0" algn="l">
              <a:lnSpc>
                <a:spcPct val="100000"/>
              </a:lnSpc>
              <a:spcBef>
                <a:spcPts val="0"/>
              </a:spcBef>
              <a:spcAft>
                <a:spcPts val="0"/>
              </a:spcAft>
              <a:buSzPts val="1100"/>
              <a:buFont typeface="Arial"/>
              <a:buChar char="•"/>
            </a:pPr>
            <a:r>
              <a:rPr lang="de-DE" sz="1050">
                <a:solidFill>
                  <a:schemeClr val="dk1"/>
                </a:solidFill>
                <a:latin typeface="Calibri"/>
                <a:ea typeface="Calibri"/>
                <a:cs typeface="Calibri"/>
                <a:sym typeface="Calibri"/>
              </a:rPr>
              <a:t>Wohnen mit 18%: Hier kann Heizwärme eingespart werden durch ein Herunterdrehen der Heizung oder durch eine Wärmedämmung des Gebäudes.</a:t>
            </a:r>
            <a:endParaRPr/>
          </a:p>
          <a:p>
            <a:pPr indent="-171450" lvl="0" marL="171450" rtl="0" algn="l">
              <a:lnSpc>
                <a:spcPct val="100000"/>
              </a:lnSpc>
              <a:spcBef>
                <a:spcPts val="0"/>
              </a:spcBef>
              <a:spcAft>
                <a:spcPts val="0"/>
              </a:spcAft>
              <a:buSzPts val="1100"/>
              <a:buFont typeface="Arial"/>
              <a:buChar char="•"/>
            </a:pPr>
            <a:r>
              <a:rPr lang="de-DE" sz="1050">
                <a:solidFill>
                  <a:schemeClr val="dk1"/>
                </a:solidFill>
                <a:latin typeface="Calibri"/>
                <a:ea typeface="Calibri"/>
                <a:cs typeface="Calibri"/>
                <a:sym typeface="Calibri"/>
              </a:rPr>
              <a:t>Strom mit 6%: Durch die Nutzung möglichst stromsparender Geräte (hohe Energieeffizienzklassen wie B oder A) kann eine gleiche Leistung erbracht werden, die aber viel weniger Strom verbraucht. Öko-Strom nutzen und/oder (für Fortgeschrittene) selbst produzieren. </a:t>
            </a:r>
            <a:endParaRPr/>
          </a:p>
          <a:p>
            <a:pPr indent="-171450" lvl="0" marL="171450" rtl="0" algn="l">
              <a:lnSpc>
                <a:spcPct val="100000"/>
              </a:lnSpc>
              <a:spcBef>
                <a:spcPts val="0"/>
              </a:spcBef>
              <a:spcAft>
                <a:spcPts val="0"/>
              </a:spcAft>
              <a:buSzPts val="1100"/>
              <a:buFont typeface="Arial"/>
              <a:buChar char="•"/>
            </a:pPr>
            <a:r>
              <a:rPr lang="de-DE" sz="1050">
                <a:solidFill>
                  <a:schemeClr val="dk1"/>
                </a:solidFill>
                <a:latin typeface="Calibri"/>
                <a:ea typeface="Calibri"/>
                <a:cs typeface="Calibri"/>
                <a:sym typeface="Calibri"/>
              </a:rPr>
              <a:t>Mobilität mit 19%: Einfach weniger Autofahren und stattdessen Bahn, Bus oder Fahrrad nutzen oder viele Strecken zu Fuß zurücklegen. Den Urlaub lieber mit der Bahn oder dem Fernbus antreten.</a:t>
            </a:r>
            <a:endParaRPr/>
          </a:p>
          <a:p>
            <a:pPr indent="-171450" lvl="0" marL="171450" rtl="0" algn="l">
              <a:lnSpc>
                <a:spcPct val="100000"/>
              </a:lnSpc>
              <a:spcBef>
                <a:spcPts val="0"/>
              </a:spcBef>
              <a:spcAft>
                <a:spcPts val="0"/>
              </a:spcAft>
              <a:buSzPts val="1100"/>
              <a:buFont typeface="Arial"/>
              <a:buChar char="•"/>
            </a:pPr>
            <a:r>
              <a:rPr lang="de-DE" sz="1050">
                <a:solidFill>
                  <a:schemeClr val="dk1"/>
                </a:solidFill>
                <a:latin typeface="Calibri"/>
                <a:ea typeface="Calibri"/>
                <a:cs typeface="Calibri"/>
                <a:sym typeface="Calibri"/>
              </a:rPr>
              <a:t>Ernährung mit 15%: Man muss nicht Veganer werden, es bringt schon viel wenn man den Konsum von Rindfleisch reduziert, insgesamt weniger Fleisch und Reis isst sowie den Anteil an hochfetthaltigen Milchprodukten (vor allem Käse und Butter) verringert.</a:t>
            </a:r>
            <a:endParaRPr/>
          </a:p>
          <a:p>
            <a:pPr indent="0" lvl="0" marL="0" marR="0" rtl="0" algn="l">
              <a:lnSpc>
                <a:spcPct val="100000"/>
              </a:lnSpc>
              <a:spcBef>
                <a:spcPts val="0"/>
              </a:spcBef>
              <a:spcAft>
                <a:spcPts val="0"/>
              </a:spcAft>
              <a:buClr>
                <a:srgbClr val="000000"/>
              </a:buClr>
              <a:buSzPts val="1100"/>
              <a:buFont typeface="Arial"/>
              <a:buNone/>
            </a:pPr>
            <a:r>
              <a:rPr lang="de-DE" sz="1050">
                <a:solidFill>
                  <a:schemeClr val="dk1"/>
                </a:solidFill>
                <a:latin typeface="Calibri"/>
                <a:ea typeface="Calibri"/>
                <a:cs typeface="Calibri"/>
                <a:sym typeface="Calibri"/>
              </a:rPr>
              <a:t>Im Durchschnitt verursachte eine Bundesbürgerin oder ein Bundesbürger im Jahr 2020 rund 11,2 Tonnen CO₂-Äq. Klimaverträglich - für jeden Menschen weltweit gleich - wäre lediglich eine Tonne (Umweltbundesamt 2021a). Aber welche Menge an Treibhausgas-Emissionen verursache ich ganz konkret mit meinem Lebensstil? Wie viele Tonnen CO₂-Äq. entstehen durch Stromverbrauch und Heizen, durch meine Ernährung, mein Konsumverhalten, meine Mobilität? Mit dem CO₂-Rechner des Umweltbundesamtes lässt sich schnell der private CO₂-Fußabdruck bestimmen. Einen ersten Eindruck innerhalb von zwei Minuten gibt “Mein CO₂-Schnellcheck”. Sehr viel genauer wird “Meine CO₂-Bilanz”, die in 10 bis 20 Minuten erstellt ist, allerdings auch mehr Daten und Informationen (z.B. zu Wohnungsgröße, Heizung) erfordert.</a:t>
            </a:r>
            <a:endParaRPr/>
          </a:p>
          <a:p>
            <a:pPr indent="0" lvl="0" marL="0" marR="0" rtl="0" algn="l">
              <a:lnSpc>
                <a:spcPct val="100000"/>
              </a:lnSpc>
              <a:spcBef>
                <a:spcPts val="0"/>
              </a:spcBef>
              <a:spcAft>
                <a:spcPts val="0"/>
              </a:spcAft>
              <a:buClr>
                <a:srgbClr val="000000"/>
              </a:buClr>
              <a:buSzPts val="1100"/>
              <a:buFont typeface="Arial"/>
              <a:buNone/>
            </a:pPr>
            <a:r>
              <a:rPr b="1" lang="de-DE" sz="1050">
                <a:solidFill>
                  <a:schemeClr val="dk1"/>
                </a:solidFill>
                <a:latin typeface="Calibri"/>
                <a:ea typeface="Calibri"/>
                <a:cs typeface="Calibri"/>
                <a:sym typeface="Calibri"/>
              </a:rPr>
              <a:t>Aufgabe: persönliche CO₂-Bilanz </a:t>
            </a:r>
            <a:endParaRPr b="1" sz="105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de-DE" sz="1050">
                <a:solidFill>
                  <a:schemeClr val="dk1"/>
                </a:solidFill>
                <a:latin typeface="Calibri"/>
                <a:ea typeface="Calibri"/>
                <a:cs typeface="Calibri"/>
                <a:sym typeface="Calibri"/>
              </a:rPr>
              <a:t>Welchen Fußabdruck hinterlasse ich mit meinem Lebensstil? </a:t>
            </a:r>
            <a:endParaRPr sz="1050">
              <a:solidFill>
                <a:schemeClr val="dk1"/>
              </a:solidFill>
              <a:latin typeface="Calibri"/>
              <a:ea typeface="Calibri"/>
              <a:cs typeface="Calibri"/>
              <a:sym typeface="Calibri"/>
            </a:endParaRPr>
          </a:p>
          <a:p>
            <a:pPr indent="-285750" lvl="0" marL="285750" rtl="0" algn="l">
              <a:lnSpc>
                <a:spcPct val="100000"/>
              </a:lnSpc>
              <a:spcBef>
                <a:spcPts val="0"/>
              </a:spcBef>
              <a:spcAft>
                <a:spcPts val="0"/>
              </a:spcAft>
              <a:buSzPts val="1400"/>
              <a:buFont typeface="Arial"/>
              <a:buChar char="•"/>
            </a:pPr>
            <a:r>
              <a:rPr lang="de-DE" sz="1050">
                <a:solidFill>
                  <a:schemeClr val="dk1"/>
                </a:solidFill>
                <a:latin typeface="Calibri"/>
                <a:ea typeface="Calibri"/>
                <a:cs typeface="Calibri"/>
                <a:sym typeface="Calibri"/>
              </a:rPr>
              <a:t>durch Stromverbrauch und Heizen?</a:t>
            </a:r>
            <a:endParaRPr/>
          </a:p>
          <a:p>
            <a:pPr indent="-285750" lvl="0" marL="285750" rtl="0" algn="l">
              <a:lnSpc>
                <a:spcPct val="100000"/>
              </a:lnSpc>
              <a:spcBef>
                <a:spcPts val="0"/>
              </a:spcBef>
              <a:spcAft>
                <a:spcPts val="0"/>
              </a:spcAft>
              <a:buSzPts val="1400"/>
              <a:buFont typeface="Arial"/>
              <a:buChar char="•"/>
            </a:pPr>
            <a:r>
              <a:rPr lang="de-DE" sz="1050">
                <a:solidFill>
                  <a:schemeClr val="dk1"/>
                </a:solidFill>
                <a:latin typeface="Calibri"/>
                <a:ea typeface="Calibri"/>
                <a:cs typeface="Calibri"/>
                <a:sym typeface="Calibri"/>
              </a:rPr>
              <a:t>durch meine Ernährung?</a:t>
            </a:r>
            <a:endParaRPr/>
          </a:p>
          <a:p>
            <a:pPr indent="-285750" lvl="0" marL="285750" rtl="0" algn="l">
              <a:lnSpc>
                <a:spcPct val="100000"/>
              </a:lnSpc>
              <a:spcBef>
                <a:spcPts val="0"/>
              </a:spcBef>
              <a:spcAft>
                <a:spcPts val="0"/>
              </a:spcAft>
              <a:buSzPts val="1400"/>
              <a:buFont typeface="Arial"/>
              <a:buChar char="•"/>
            </a:pPr>
            <a:r>
              <a:rPr lang="de-DE" sz="1050">
                <a:solidFill>
                  <a:schemeClr val="dk1"/>
                </a:solidFill>
                <a:latin typeface="Calibri"/>
                <a:ea typeface="Calibri"/>
                <a:cs typeface="Calibri"/>
                <a:sym typeface="Calibri"/>
              </a:rPr>
              <a:t>durch mein Konsumverhalten?</a:t>
            </a:r>
            <a:endParaRPr/>
          </a:p>
          <a:p>
            <a:pPr indent="-285750" lvl="0" marL="285750" rtl="0" algn="l">
              <a:lnSpc>
                <a:spcPct val="100000"/>
              </a:lnSpc>
              <a:spcBef>
                <a:spcPts val="0"/>
              </a:spcBef>
              <a:spcAft>
                <a:spcPts val="0"/>
              </a:spcAft>
              <a:buSzPts val="1400"/>
              <a:buFont typeface="Arial"/>
              <a:buChar char="•"/>
            </a:pPr>
            <a:r>
              <a:rPr lang="de-DE" sz="1050">
                <a:solidFill>
                  <a:schemeClr val="dk1"/>
                </a:solidFill>
                <a:latin typeface="Calibri"/>
                <a:ea typeface="Calibri"/>
                <a:cs typeface="Calibri"/>
                <a:sym typeface="Calibri"/>
              </a:rPr>
              <a:t>durch meine Mobilität? </a:t>
            </a:r>
            <a:endParaRPr sz="105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400"/>
              <a:buNone/>
            </a:pPr>
            <a:r>
              <a:rPr lang="de-DE" sz="1050">
                <a:solidFill>
                  <a:schemeClr val="dk1"/>
                </a:solidFill>
                <a:latin typeface="Calibri"/>
                <a:ea typeface="Calibri"/>
                <a:cs typeface="Calibri"/>
                <a:sym typeface="Calibri"/>
              </a:rPr>
              <a:t>Erstellen Sie Ihre persönliche CO₂-Bilanz mithilfe des CO₂-Rechners des Umweltbundesamtes (</a:t>
            </a:r>
            <a:r>
              <a:rPr lang="de-DE" sz="1050" u="sng">
                <a:solidFill>
                  <a:schemeClr val="dk1"/>
                </a:solidFill>
                <a:latin typeface="Calibri"/>
                <a:ea typeface="Calibri"/>
                <a:cs typeface="Calibri"/>
                <a:sym typeface="Calibri"/>
                <a:hlinkClick r:id="rId2">
                  <a:extLst>
                    <a:ext uri="{A12FA001-AC4F-418D-AE19-62706E023703}">
                      <ahyp:hlinkClr val="tx"/>
                    </a:ext>
                  </a:extLst>
                </a:hlinkClick>
              </a:rPr>
              <a:t>uba.CO₂-rechner.de</a:t>
            </a:r>
            <a:r>
              <a:rPr lang="de-DE" sz="1050" u="sng">
                <a:solidFill>
                  <a:schemeClr val="dk1"/>
                </a:solidFill>
                <a:latin typeface="Calibri"/>
                <a:ea typeface="Calibri"/>
                <a:cs typeface="Calibri"/>
                <a:sym typeface="Calibri"/>
              </a:rPr>
              <a:t>)!</a:t>
            </a:r>
            <a:endParaRPr b="1" sz="1050" u="sng">
              <a:solidFill>
                <a:schemeClr val="dk1"/>
              </a:solidFill>
              <a:latin typeface="Calibri"/>
              <a:ea typeface="Calibri"/>
              <a:cs typeface="Calibri"/>
              <a:sym typeface="Calibri"/>
            </a:endParaRPr>
          </a:p>
          <a:p>
            <a:pPr indent="0" lvl="0" marL="0" rtl="0" algn="l">
              <a:lnSpc>
                <a:spcPct val="100000"/>
              </a:lnSpc>
              <a:spcBef>
                <a:spcPts val="600"/>
              </a:spcBef>
              <a:spcAft>
                <a:spcPts val="0"/>
              </a:spcAft>
              <a:buSzPts val="1400"/>
              <a:buNone/>
            </a:pPr>
            <a:r>
              <a:rPr b="1" lang="de-DE" sz="1050" u="none">
                <a:solidFill>
                  <a:schemeClr val="dk1"/>
                </a:solidFill>
                <a:latin typeface="Calibri"/>
                <a:ea typeface="Calibri"/>
                <a:cs typeface="Calibri"/>
                <a:sym typeface="Calibri"/>
              </a:rPr>
              <a:t>Quellen:</a:t>
            </a:r>
            <a:endParaRPr/>
          </a:p>
          <a:p>
            <a:pPr indent="-171450" lvl="0" marL="171450" marR="0" rtl="0" algn="l">
              <a:lnSpc>
                <a:spcPct val="100000"/>
              </a:lnSpc>
              <a:spcBef>
                <a:spcPts val="0"/>
              </a:spcBef>
              <a:spcAft>
                <a:spcPts val="0"/>
              </a:spcAft>
              <a:buClr>
                <a:srgbClr val="000000"/>
              </a:buClr>
              <a:buSzPts val="1400"/>
              <a:buFont typeface="Arial"/>
              <a:buChar char="•"/>
            </a:pPr>
            <a:r>
              <a:rPr b="0" i="0" lang="de-DE" sz="1000" u="none" strike="noStrike">
                <a:solidFill>
                  <a:schemeClr val="dk1"/>
                </a:solidFill>
                <a:latin typeface="Calibri"/>
                <a:ea typeface="Calibri"/>
                <a:cs typeface="Calibri"/>
                <a:sym typeface="Calibri"/>
              </a:rPr>
              <a:t>Umweltbundesamt (2021a): Konsum und Umwelt: Zentrale Handlungsfelder. Online:</a:t>
            </a:r>
            <a:r>
              <a:rPr lang="de-DE" sz="1000">
                <a:solidFill>
                  <a:srgbClr val="0563C1"/>
                </a:solidFill>
                <a:latin typeface="Calibri"/>
                <a:ea typeface="Calibri"/>
                <a:cs typeface="Calibri"/>
                <a:sym typeface="Calibri"/>
              </a:rPr>
              <a:t> </a:t>
            </a:r>
            <a:r>
              <a:rPr b="0" i="0" lang="de-DE" sz="1000" u="sng" strike="noStrike">
                <a:solidFill>
                  <a:schemeClr val="dk1"/>
                </a:solidFill>
                <a:latin typeface="Calibri"/>
                <a:ea typeface="Calibri"/>
                <a:cs typeface="Calibri"/>
                <a:sym typeface="Calibri"/>
                <a:hlinkClick r:id="rId3">
                  <a:extLst>
                    <a:ext uri="{A12FA001-AC4F-418D-AE19-62706E023703}">
                      <ahyp:hlinkClr val="tx"/>
                    </a:ext>
                  </a:extLst>
                </a:hlinkClick>
              </a:rPr>
              <a:t>www.umweltbundesamt.de/themen/wirtschaft-konsum/konsum-umwelt-zentrale-handlungsfelder#bedarfsfelder</a:t>
            </a:r>
            <a:endParaRPr b="0" i="0" sz="1000" u="sng" strike="noStrike">
              <a:solidFill>
                <a:schemeClr val="dk1"/>
              </a:solidFill>
              <a:latin typeface="Calibri"/>
              <a:ea typeface="Calibri"/>
              <a:cs typeface="Calibri"/>
              <a:sym typeface="Calibri"/>
            </a:endParaRPr>
          </a:p>
          <a:p>
            <a:pPr indent="-171450" lvl="0" marL="171450" marR="0" rtl="0" algn="l">
              <a:lnSpc>
                <a:spcPct val="115000"/>
              </a:lnSpc>
              <a:spcBef>
                <a:spcPts val="0"/>
              </a:spcBef>
              <a:spcAft>
                <a:spcPts val="0"/>
              </a:spcAft>
              <a:buClr>
                <a:srgbClr val="000000"/>
              </a:buClr>
              <a:buSzPts val="1400"/>
              <a:buFont typeface="Arial"/>
              <a:buChar char="•"/>
            </a:pPr>
            <a:r>
              <a:rPr b="0" i="0" lang="de-DE" sz="1000" u="none" strike="noStrike">
                <a:solidFill>
                  <a:schemeClr val="dk1"/>
                </a:solidFill>
                <a:latin typeface="Calibri"/>
                <a:ea typeface="Calibri"/>
                <a:cs typeface="Calibri"/>
                <a:sym typeface="Calibri"/>
              </a:rPr>
              <a:t>Umweltbundesamt (o.J.): CO2-Rechner des Umweltbundesamtes. Online: </a:t>
            </a:r>
            <a:r>
              <a:rPr b="0" i="0" lang="de-DE" sz="1000" u="sng" strike="noStrike">
                <a:solidFill>
                  <a:schemeClr val="dk1"/>
                </a:solidFill>
                <a:latin typeface="Calibri"/>
                <a:ea typeface="Calibri"/>
                <a:cs typeface="Calibri"/>
                <a:sym typeface="Calibri"/>
                <a:hlinkClick r:id="rId4">
                  <a:extLst>
                    <a:ext uri="{A12FA001-AC4F-418D-AE19-62706E023703}">
                      <ahyp:hlinkClr val="tx"/>
                    </a:ext>
                  </a:extLst>
                </a:hlinkClick>
              </a:rPr>
              <a:t>uba.co2-rechner.de/</a:t>
            </a:r>
            <a:r>
              <a:rPr b="0" i="0" lang="de-DE" sz="1000" u="none" strike="noStrike">
                <a:solidFill>
                  <a:schemeClr val="dk1"/>
                </a:solidFill>
                <a:latin typeface="Calibri"/>
                <a:ea typeface="Calibri"/>
                <a:cs typeface="Calibri"/>
                <a:sym typeface="Calibri"/>
              </a:rPr>
              <a:t> </a:t>
            </a:r>
            <a:endParaRPr/>
          </a:p>
          <a:p>
            <a:pPr indent="0" lvl="0" marL="0" rtl="0" algn="l">
              <a:lnSpc>
                <a:spcPct val="115000"/>
              </a:lnSpc>
              <a:spcBef>
                <a:spcPts val="600"/>
              </a:spcBef>
              <a:spcAft>
                <a:spcPts val="600"/>
              </a:spcAft>
              <a:buSzPts val="1400"/>
              <a:buNone/>
            </a:pPr>
            <a:r>
              <a:t/>
            </a:r>
            <a:endParaRPr b="1" sz="1050">
              <a:solidFill>
                <a:schemeClr val="dk1"/>
              </a:solidFill>
              <a:latin typeface="Calibri"/>
              <a:ea typeface="Calibri"/>
              <a:cs typeface="Calibri"/>
              <a:sym typeface="Calibri"/>
            </a:endParaRPr>
          </a:p>
        </p:txBody>
      </p:sp>
      <p:sp>
        <p:nvSpPr>
          <p:cNvPr id="79" name="Google Shape;79;g1915bba6a60_0_10: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2:notes"/>
          <p:cNvSpPr/>
          <p:nvPr>
            <p:ph idx="2" type="sldImg"/>
          </p:nvPr>
        </p:nvSpPr>
        <p:spPr>
          <a:xfrm>
            <a:off x="223838" y="179388"/>
            <a:ext cx="6656387"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2:notes"/>
          <p:cNvSpPr txBox="1"/>
          <p:nvPr>
            <p:ph idx="1" type="body"/>
          </p:nvPr>
        </p:nvSpPr>
        <p:spPr>
          <a:xfrm>
            <a:off x="223838" y="4068000"/>
            <a:ext cx="6656387" cy="5994231"/>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00">
                <a:solidFill>
                  <a:schemeClr val="dk1"/>
                </a:solidFill>
                <a:latin typeface="Calibri"/>
                <a:ea typeface="Calibri"/>
                <a:cs typeface="Calibri"/>
                <a:sym typeface="Calibri"/>
              </a:rPr>
              <a:t>Digitaler CO</a:t>
            </a:r>
            <a:r>
              <a:rPr b="1" baseline="-25000" lang="de-DE" sz="1000">
                <a:solidFill>
                  <a:schemeClr val="dk1"/>
                </a:solidFill>
                <a:latin typeface="Calibri"/>
                <a:ea typeface="Calibri"/>
                <a:cs typeface="Calibri"/>
                <a:sym typeface="Calibri"/>
              </a:rPr>
              <a:t>2</a:t>
            </a:r>
            <a:r>
              <a:rPr b="1" lang="de-DE" sz="1000">
                <a:solidFill>
                  <a:schemeClr val="dk1"/>
                </a:solidFill>
                <a:latin typeface="Calibri"/>
                <a:ea typeface="Calibri"/>
                <a:cs typeface="Calibri"/>
                <a:sym typeface="Calibri"/>
              </a:rPr>
              <a:t>-Fußabdruck</a:t>
            </a:r>
            <a:endParaRPr/>
          </a:p>
          <a:p>
            <a:pPr indent="0" lvl="0" marL="0" rtl="0" algn="l">
              <a:lnSpc>
                <a:spcPct val="100000"/>
              </a:lnSpc>
              <a:spcBef>
                <a:spcPts val="0"/>
              </a:spcBef>
              <a:spcAft>
                <a:spcPts val="0"/>
              </a:spcAft>
              <a:buSzPts val="1400"/>
              <a:buNone/>
            </a:pPr>
            <a:r>
              <a:rPr lang="de-DE" sz="1000">
                <a:solidFill>
                  <a:schemeClr val="dk1"/>
                </a:solidFill>
                <a:latin typeface="Calibri"/>
                <a:ea typeface="Calibri"/>
                <a:cs typeface="Calibri"/>
                <a:sym typeface="Calibri"/>
              </a:rPr>
              <a:t>Was gehört zu den CO</a:t>
            </a:r>
            <a:r>
              <a:rPr baseline="-25000" lang="de-DE" sz="1000">
                <a:solidFill>
                  <a:schemeClr val="dk1"/>
                </a:solidFill>
                <a:latin typeface="Calibri"/>
                <a:ea typeface="Calibri"/>
                <a:cs typeface="Calibri"/>
                <a:sym typeface="Calibri"/>
              </a:rPr>
              <a:t>2</a:t>
            </a:r>
            <a:r>
              <a:rPr lang="de-DE" sz="1000">
                <a:solidFill>
                  <a:schemeClr val="dk1"/>
                </a:solidFill>
                <a:latin typeface="Calibri"/>
                <a:ea typeface="Calibri"/>
                <a:cs typeface="Calibri"/>
                <a:sym typeface="Calibri"/>
              </a:rPr>
              <a:t>-Emissionen, die im Zusammenhang mit unserem digitalen Lebensstil stehen? Und welche Emissionen verursachen Cloud Computing, Videokonferenzen, Video- und Musikstreaming, Fernsehen, Social Media oder E-Mails? Einige Beispielrechnungen, die den CO</a:t>
            </a:r>
            <a:r>
              <a:rPr baseline="-25000" lang="de-DE" sz="1000">
                <a:solidFill>
                  <a:schemeClr val="dk1"/>
                </a:solidFill>
                <a:latin typeface="Calibri"/>
                <a:ea typeface="Calibri"/>
                <a:cs typeface="Calibri"/>
                <a:sym typeface="Calibri"/>
              </a:rPr>
              <a:t>2</a:t>
            </a:r>
            <a:r>
              <a:rPr lang="de-DE" sz="1000">
                <a:solidFill>
                  <a:schemeClr val="dk1"/>
                </a:solidFill>
                <a:latin typeface="Calibri"/>
                <a:ea typeface="Calibri"/>
                <a:cs typeface="Calibri"/>
                <a:sym typeface="Calibri"/>
              </a:rPr>
              <a:t>-Fußabdruck durch unseren digitalen Lebensstil beschreiben, hat das Öko-Institut durchgeführt. Eine exakte Ermittlung ist jedoch kaum möglich: </a:t>
            </a:r>
            <a:endParaRPr/>
          </a:p>
          <a:p>
            <a:pPr indent="0" lvl="0" marL="0" rtl="0" algn="l">
              <a:lnSpc>
                <a:spcPct val="100000"/>
              </a:lnSpc>
              <a:spcBef>
                <a:spcPts val="0"/>
              </a:spcBef>
              <a:spcAft>
                <a:spcPts val="0"/>
              </a:spcAft>
              <a:buSzPts val="1400"/>
              <a:buNone/>
            </a:pPr>
            <a:r>
              <a:rPr lang="de-DE" sz="1000">
                <a:solidFill>
                  <a:schemeClr val="dk1"/>
                </a:solidFill>
                <a:latin typeface="Calibri"/>
                <a:ea typeface="Calibri"/>
                <a:cs typeface="Calibri"/>
                <a:sym typeface="Calibri"/>
              </a:rPr>
              <a:t>“Die Zahlen sind teilweise mit großen Unsicherheiten behaftet, allein schon deshalb, weil sie sich durch den technologischen Fortschritt und die veränderten Konsumgewohnheiten rasant ändern und stark von den jeweiligen Rahmenbedingungen (beispielsweise der Art der Stromerzeugung) abhängig sind.” (Öko-Institut 2020) . Auch wenn die Zahlen auch auf Schätzungen beruhen, so lassen sich trotzdem die Größenordnungen des Problems näherungsweise darstellen. Zu berücksichtigen sind dabei die folgenden Bereiche:</a:t>
            </a:r>
            <a:endParaRPr/>
          </a:p>
          <a:p>
            <a:pPr indent="0" lvl="0" marL="0" rtl="0" algn="l">
              <a:lnSpc>
                <a:spcPct val="100000"/>
              </a:lnSpc>
              <a:spcBef>
                <a:spcPts val="0"/>
              </a:spcBef>
              <a:spcAft>
                <a:spcPts val="0"/>
              </a:spcAft>
              <a:buSzPts val="1400"/>
              <a:buNone/>
            </a:pPr>
            <a:r>
              <a:t/>
            </a:r>
            <a:endParaRPr sz="100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lang="de-DE" sz="1000">
                <a:solidFill>
                  <a:schemeClr val="dk1"/>
                </a:solidFill>
                <a:latin typeface="Calibri"/>
                <a:ea typeface="Calibri"/>
                <a:cs typeface="Calibri"/>
                <a:sym typeface="Calibri"/>
              </a:rPr>
              <a:t>Herstellung der digitalen Endgeräte</a:t>
            </a:r>
            <a:endParaRPr/>
          </a:p>
          <a:p>
            <a:pPr indent="-171450" lvl="0" marL="171450" rtl="0" algn="l">
              <a:lnSpc>
                <a:spcPct val="100000"/>
              </a:lnSpc>
              <a:spcBef>
                <a:spcPts val="0"/>
              </a:spcBef>
              <a:spcAft>
                <a:spcPts val="0"/>
              </a:spcAft>
              <a:buSzPts val="1400"/>
              <a:buFont typeface="Arial"/>
              <a:buChar char="•"/>
            </a:pPr>
            <a:r>
              <a:rPr lang="de-DE" sz="1000">
                <a:solidFill>
                  <a:schemeClr val="dk1"/>
                </a:solidFill>
                <a:latin typeface="Calibri"/>
                <a:ea typeface="Calibri"/>
                <a:cs typeface="Calibri"/>
                <a:sym typeface="Calibri"/>
              </a:rPr>
              <a:t>Nutzung der digitalen Endgeräte</a:t>
            </a:r>
            <a:endParaRPr/>
          </a:p>
          <a:p>
            <a:pPr indent="-171450" lvl="0" marL="171450" rtl="0" algn="l">
              <a:lnSpc>
                <a:spcPct val="100000"/>
              </a:lnSpc>
              <a:spcBef>
                <a:spcPts val="0"/>
              </a:spcBef>
              <a:spcAft>
                <a:spcPts val="0"/>
              </a:spcAft>
              <a:buSzPts val="1400"/>
              <a:buFont typeface="Arial"/>
              <a:buChar char="•"/>
            </a:pPr>
            <a:r>
              <a:rPr lang="de-DE" sz="1000">
                <a:solidFill>
                  <a:schemeClr val="dk1"/>
                </a:solidFill>
                <a:latin typeface="Calibri"/>
                <a:ea typeface="Calibri"/>
                <a:cs typeface="Calibri"/>
                <a:sym typeface="Calibri"/>
              </a:rPr>
              <a:t>Datenübertragung </a:t>
            </a:r>
            <a:endParaRPr/>
          </a:p>
          <a:p>
            <a:pPr indent="-171450" lvl="0" marL="171450" rtl="0" algn="l">
              <a:lnSpc>
                <a:spcPct val="100000"/>
              </a:lnSpc>
              <a:spcBef>
                <a:spcPts val="0"/>
              </a:spcBef>
              <a:spcAft>
                <a:spcPts val="0"/>
              </a:spcAft>
              <a:buSzPts val="1400"/>
              <a:buFont typeface="Arial"/>
              <a:buChar char="•"/>
            </a:pPr>
            <a:r>
              <a:rPr lang="de-DE" sz="1000">
                <a:solidFill>
                  <a:schemeClr val="dk1"/>
                </a:solidFill>
                <a:latin typeface="Calibri"/>
                <a:ea typeface="Calibri"/>
                <a:cs typeface="Calibri"/>
                <a:sym typeface="Calibri"/>
              </a:rPr>
              <a:t>Rechenzentren</a:t>
            </a:r>
            <a:endParaRPr/>
          </a:p>
          <a:p>
            <a:pPr indent="0" lvl="0" marL="0" rtl="0" algn="l">
              <a:lnSpc>
                <a:spcPct val="100000"/>
              </a:lnSpc>
              <a:spcBef>
                <a:spcPts val="0"/>
              </a:spcBef>
              <a:spcAft>
                <a:spcPts val="0"/>
              </a:spcAft>
              <a:buSzPts val="1400"/>
              <a:buNone/>
            </a:pPr>
            <a:r>
              <a:rPr lang="de-DE" sz="1000">
                <a:solidFill>
                  <a:schemeClr val="dk1"/>
                </a:solidFill>
                <a:latin typeface="Calibri"/>
                <a:ea typeface="Calibri"/>
                <a:cs typeface="Calibri"/>
                <a:sym typeface="Calibri"/>
              </a:rPr>
              <a:t>Insgesamt ergibt sich daraus der folgende Fußabdruck aller digitalen Aktivitäten (ebd.): </a:t>
            </a:r>
            <a:endParaRPr/>
          </a:p>
          <a:p>
            <a:pPr indent="-228600" lvl="0" marL="457200" rtl="0" algn="l">
              <a:lnSpc>
                <a:spcPct val="100000"/>
              </a:lnSpc>
              <a:spcBef>
                <a:spcPts val="0"/>
              </a:spcBef>
              <a:spcAft>
                <a:spcPts val="0"/>
              </a:spcAft>
              <a:buSzPts val="1400"/>
              <a:buFont typeface="Arial"/>
              <a:buChar char="•"/>
            </a:pPr>
            <a:r>
              <a:rPr b="0" i="0" lang="de-DE" sz="1000" u="none" strike="noStrike">
                <a:solidFill>
                  <a:schemeClr val="dk1"/>
                </a:solidFill>
                <a:latin typeface="Calibri"/>
                <a:ea typeface="Calibri"/>
                <a:cs typeface="Calibri"/>
                <a:sym typeface="Calibri"/>
              </a:rPr>
              <a:t>Herstellung Endgeräte 346 kg CO</a:t>
            </a:r>
            <a:r>
              <a:rPr b="0" baseline="-25000" i="0" lang="de-DE" sz="1000" u="none" strike="noStrike">
                <a:solidFill>
                  <a:schemeClr val="dk1"/>
                </a:solidFill>
                <a:latin typeface="Calibri"/>
                <a:ea typeface="Calibri"/>
                <a:cs typeface="Calibri"/>
                <a:sym typeface="Calibri"/>
              </a:rPr>
              <a:t>2</a:t>
            </a:r>
            <a:r>
              <a:rPr b="0" i="0" lang="de-DE" sz="1000" u="none" strike="noStrike">
                <a:solidFill>
                  <a:schemeClr val="dk1"/>
                </a:solidFill>
                <a:latin typeface="Calibri"/>
                <a:ea typeface="Calibri"/>
                <a:cs typeface="Calibri"/>
                <a:sym typeface="Calibri"/>
              </a:rPr>
              <a:t>-Äq pro Jahr</a:t>
            </a:r>
            <a:endParaRPr/>
          </a:p>
          <a:p>
            <a:pPr indent="-228600" lvl="0" marL="457200" rtl="0" algn="l">
              <a:lnSpc>
                <a:spcPct val="100000"/>
              </a:lnSpc>
              <a:spcBef>
                <a:spcPts val="0"/>
              </a:spcBef>
              <a:spcAft>
                <a:spcPts val="0"/>
              </a:spcAft>
              <a:buSzPts val="1400"/>
              <a:buFont typeface="Arial"/>
              <a:buChar char="•"/>
            </a:pPr>
            <a:r>
              <a:rPr b="0" i="0" lang="de-DE" sz="1000" u="none" strike="noStrike">
                <a:solidFill>
                  <a:schemeClr val="dk1"/>
                </a:solidFill>
                <a:latin typeface="Calibri"/>
                <a:ea typeface="Calibri"/>
                <a:cs typeface="Calibri"/>
                <a:sym typeface="Calibri"/>
              </a:rPr>
              <a:t>Nutzung Endgeräte 189 kg CO</a:t>
            </a:r>
            <a:r>
              <a:rPr b="0" baseline="-25000" i="0" lang="de-DE" sz="1000" u="none" strike="noStrike">
                <a:solidFill>
                  <a:schemeClr val="dk1"/>
                </a:solidFill>
                <a:latin typeface="Calibri"/>
                <a:ea typeface="Calibri"/>
                <a:cs typeface="Calibri"/>
                <a:sym typeface="Calibri"/>
              </a:rPr>
              <a:t>2</a:t>
            </a:r>
            <a:r>
              <a:rPr b="0" i="0" lang="de-DE" sz="1000" u="none" strike="noStrike">
                <a:solidFill>
                  <a:schemeClr val="dk1"/>
                </a:solidFill>
                <a:latin typeface="Calibri"/>
                <a:ea typeface="Calibri"/>
                <a:cs typeface="Calibri"/>
                <a:sym typeface="Calibri"/>
              </a:rPr>
              <a:t>-Äq pro Jahr</a:t>
            </a:r>
            <a:endParaRPr/>
          </a:p>
          <a:p>
            <a:pPr indent="-228600" lvl="0" marL="457200" rtl="0" algn="l">
              <a:lnSpc>
                <a:spcPct val="100000"/>
              </a:lnSpc>
              <a:spcBef>
                <a:spcPts val="0"/>
              </a:spcBef>
              <a:spcAft>
                <a:spcPts val="0"/>
              </a:spcAft>
              <a:buSzPts val="1400"/>
              <a:buFont typeface="Arial"/>
              <a:buChar char="•"/>
            </a:pPr>
            <a:r>
              <a:rPr b="0" i="0" lang="de-DE" sz="1000" u="none" strike="noStrike">
                <a:solidFill>
                  <a:schemeClr val="dk1"/>
                </a:solidFill>
                <a:latin typeface="Calibri"/>
                <a:ea typeface="Calibri"/>
                <a:cs typeface="Calibri"/>
                <a:sym typeface="Calibri"/>
              </a:rPr>
              <a:t>Datennetzwerke 76 kg CO</a:t>
            </a:r>
            <a:r>
              <a:rPr b="0" baseline="-25000" i="0" lang="de-DE" sz="1000" u="none" strike="noStrike">
                <a:solidFill>
                  <a:schemeClr val="dk1"/>
                </a:solidFill>
                <a:latin typeface="Calibri"/>
                <a:ea typeface="Calibri"/>
                <a:cs typeface="Calibri"/>
                <a:sym typeface="Calibri"/>
              </a:rPr>
              <a:t>2</a:t>
            </a:r>
            <a:r>
              <a:rPr b="0" i="0" lang="de-DE" sz="1000" u="none" strike="noStrike">
                <a:solidFill>
                  <a:schemeClr val="dk1"/>
                </a:solidFill>
                <a:latin typeface="Calibri"/>
                <a:ea typeface="Calibri"/>
                <a:cs typeface="Calibri"/>
                <a:sym typeface="Calibri"/>
              </a:rPr>
              <a:t>-Äq pro Jahr</a:t>
            </a:r>
            <a:endParaRPr/>
          </a:p>
          <a:p>
            <a:pPr indent="-228600" lvl="0" marL="457200" rtl="0" algn="l">
              <a:lnSpc>
                <a:spcPct val="100000"/>
              </a:lnSpc>
              <a:spcBef>
                <a:spcPts val="0"/>
              </a:spcBef>
              <a:spcAft>
                <a:spcPts val="0"/>
              </a:spcAft>
              <a:buSzPts val="1400"/>
              <a:buFont typeface="Arial"/>
              <a:buChar char="•"/>
            </a:pPr>
            <a:r>
              <a:rPr b="0" i="0" lang="de-DE" sz="1000" u="none" strike="noStrike">
                <a:solidFill>
                  <a:schemeClr val="dk1"/>
                </a:solidFill>
                <a:latin typeface="Calibri"/>
                <a:ea typeface="Calibri"/>
                <a:cs typeface="Calibri"/>
                <a:sym typeface="Calibri"/>
              </a:rPr>
              <a:t>Rechenzentren 239 kg CO</a:t>
            </a:r>
            <a:r>
              <a:rPr b="0" baseline="-25000" i="0" lang="de-DE" sz="1000" u="none" strike="noStrike">
                <a:solidFill>
                  <a:schemeClr val="dk1"/>
                </a:solidFill>
                <a:latin typeface="Calibri"/>
                <a:ea typeface="Calibri"/>
                <a:cs typeface="Calibri"/>
                <a:sym typeface="Calibri"/>
              </a:rPr>
              <a:t>2</a:t>
            </a:r>
            <a:r>
              <a:rPr b="0" i="0" lang="de-DE" sz="1000" u="none" strike="noStrike">
                <a:solidFill>
                  <a:schemeClr val="dk1"/>
                </a:solidFill>
                <a:latin typeface="Calibri"/>
                <a:ea typeface="Calibri"/>
                <a:cs typeface="Calibri"/>
                <a:sym typeface="Calibri"/>
              </a:rPr>
              <a:t>-Äq pro Jahr</a:t>
            </a:r>
            <a:endParaRPr/>
          </a:p>
          <a:p>
            <a:pPr indent="-228600" lvl="0" marL="457200" rtl="0" algn="l">
              <a:lnSpc>
                <a:spcPct val="100000"/>
              </a:lnSpc>
              <a:spcBef>
                <a:spcPts val="0"/>
              </a:spcBef>
              <a:spcAft>
                <a:spcPts val="0"/>
              </a:spcAft>
              <a:buSzPts val="1400"/>
              <a:buFont typeface="Arial"/>
              <a:buChar char="•"/>
            </a:pPr>
            <a:r>
              <a:rPr b="1" i="0" lang="de-DE" sz="1000" u="none" strike="noStrike">
                <a:solidFill>
                  <a:schemeClr val="dk1"/>
                </a:solidFill>
                <a:latin typeface="Calibri"/>
                <a:ea typeface="Calibri"/>
                <a:cs typeface="Calibri"/>
                <a:sym typeface="Calibri"/>
              </a:rPr>
              <a:t>Summe total 850 kg CO</a:t>
            </a:r>
            <a:r>
              <a:rPr b="1" baseline="-25000" i="0" lang="de-DE" sz="1000" u="none" strike="noStrike">
                <a:solidFill>
                  <a:schemeClr val="dk1"/>
                </a:solidFill>
                <a:latin typeface="Calibri"/>
                <a:ea typeface="Calibri"/>
                <a:cs typeface="Calibri"/>
                <a:sym typeface="Calibri"/>
              </a:rPr>
              <a:t>2</a:t>
            </a:r>
            <a:r>
              <a:rPr b="1" i="0" lang="de-DE" sz="1000" u="none" strike="noStrike">
                <a:solidFill>
                  <a:schemeClr val="dk1"/>
                </a:solidFill>
                <a:latin typeface="Calibri"/>
                <a:ea typeface="Calibri"/>
                <a:cs typeface="Calibri"/>
                <a:sym typeface="Calibri"/>
              </a:rPr>
              <a:t>-Äq pro Jahr</a:t>
            </a:r>
            <a:endParaRPr/>
          </a:p>
          <a:p>
            <a:pPr indent="0" lvl="0" marL="0" rtl="0" algn="l">
              <a:lnSpc>
                <a:spcPct val="100000"/>
              </a:lnSpc>
              <a:spcBef>
                <a:spcPts val="1000"/>
              </a:spcBef>
              <a:spcAft>
                <a:spcPts val="0"/>
              </a:spcAft>
              <a:buSzPts val="1400"/>
              <a:buNone/>
            </a:pPr>
            <a:r>
              <a:rPr lang="de-DE" sz="1000">
                <a:solidFill>
                  <a:schemeClr val="dk1"/>
                </a:solidFill>
                <a:latin typeface="Calibri"/>
                <a:ea typeface="Calibri"/>
                <a:cs typeface="Calibri"/>
                <a:sym typeface="Calibri"/>
              </a:rPr>
              <a:t>Die beliebte Frage “Wie viel CO2-Emissionen verursacht ein Google-Anfrage?” wird angesichts dieser Bilanz aus den geschätzten CO</a:t>
            </a:r>
            <a:r>
              <a:rPr baseline="-25000" lang="de-DE" sz="1000">
                <a:solidFill>
                  <a:schemeClr val="dk1"/>
                </a:solidFill>
                <a:latin typeface="Calibri"/>
                <a:ea typeface="Calibri"/>
                <a:cs typeface="Calibri"/>
                <a:sym typeface="Calibri"/>
              </a:rPr>
              <a:t>2</a:t>
            </a:r>
            <a:r>
              <a:rPr lang="de-DE" sz="1000">
                <a:solidFill>
                  <a:schemeClr val="dk1"/>
                </a:solidFill>
                <a:latin typeface="Calibri"/>
                <a:ea typeface="Calibri"/>
                <a:cs typeface="Calibri"/>
                <a:sym typeface="Calibri"/>
              </a:rPr>
              <a:t>-Emissionen der digitalen Aktivitäten schnell nachrangig:</a:t>
            </a:r>
            <a:endParaRPr/>
          </a:p>
          <a:p>
            <a:pPr indent="0" lvl="1" marL="457200" rtl="0" algn="l">
              <a:lnSpc>
                <a:spcPct val="100000"/>
              </a:lnSpc>
              <a:spcBef>
                <a:spcPts val="0"/>
              </a:spcBef>
              <a:spcAft>
                <a:spcPts val="0"/>
              </a:spcAft>
              <a:buSzPts val="1400"/>
              <a:buNone/>
            </a:pPr>
            <a:r>
              <a:rPr i="1" lang="de-DE" sz="1000">
                <a:solidFill>
                  <a:schemeClr val="dk1"/>
                </a:solidFill>
                <a:latin typeface="Calibri"/>
                <a:ea typeface="Calibri"/>
                <a:cs typeface="Calibri"/>
                <a:sym typeface="Calibri"/>
              </a:rPr>
              <a:t>“Die Herstellung und Nutzung von Endgeräten, die Übertragung von Daten über das Internet sowie die Nutzung von Rechenzentren verursachen pro Jahr einen CO</a:t>
            </a:r>
            <a:r>
              <a:rPr baseline="-25000" i="1" lang="de-DE" sz="1000">
                <a:solidFill>
                  <a:schemeClr val="dk1"/>
                </a:solidFill>
                <a:latin typeface="Calibri"/>
                <a:ea typeface="Calibri"/>
                <a:cs typeface="Calibri"/>
                <a:sym typeface="Calibri"/>
              </a:rPr>
              <a:t>2</a:t>
            </a:r>
            <a:r>
              <a:rPr i="1" lang="de-DE" sz="1000">
                <a:solidFill>
                  <a:schemeClr val="dk1"/>
                </a:solidFill>
                <a:latin typeface="Calibri"/>
                <a:ea typeface="Calibri"/>
                <a:cs typeface="Calibri"/>
                <a:sym typeface="Calibri"/>
              </a:rPr>
              <a:t>-Fußabdruck pro Person von insgesamt 850 Kilogramm. Dies ist bereits knapp die Hälfte des uns pro Person zur Verfügung stehenden CO</a:t>
            </a:r>
            <a:r>
              <a:rPr baseline="-25000" i="1" lang="de-DE" sz="1000">
                <a:solidFill>
                  <a:schemeClr val="dk1"/>
                </a:solidFill>
                <a:latin typeface="Calibri"/>
                <a:ea typeface="Calibri"/>
                <a:cs typeface="Calibri"/>
                <a:sym typeface="Calibri"/>
              </a:rPr>
              <a:t>2</a:t>
            </a:r>
            <a:r>
              <a:rPr i="1" lang="de-DE" sz="1000">
                <a:solidFill>
                  <a:schemeClr val="dk1"/>
                </a:solidFill>
                <a:latin typeface="Calibri"/>
                <a:ea typeface="Calibri"/>
                <a:cs typeface="Calibri"/>
                <a:sym typeface="Calibri"/>
              </a:rPr>
              <a:t>-Budgets, wenn der Klimawandel in noch erträglichen Grenzen gehalten werden soll. Nimmt man noch weitere Treibhausgasemissionen hinzu, die durch die Nutzung von weltweit verteilten Webseiten, Musik- und Videostreaming-Diensten, sozialen Netzwerken, vernetzten Haushaltsgeräten, Videoüberwachung, Big-Data-Analysen und so weiter entstehen, so summiert sich der individuelle CO</a:t>
            </a:r>
            <a:r>
              <a:rPr baseline="-25000" i="1" lang="de-DE" sz="1000">
                <a:solidFill>
                  <a:schemeClr val="dk1"/>
                </a:solidFill>
                <a:latin typeface="Calibri"/>
                <a:ea typeface="Calibri"/>
                <a:cs typeface="Calibri"/>
                <a:sym typeface="Calibri"/>
              </a:rPr>
              <a:t>2</a:t>
            </a:r>
            <a:r>
              <a:rPr i="1" lang="de-DE" sz="1000">
                <a:solidFill>
                  <a:schemeClr val="dk1"/>
                </a:solidFill>
                <a:latin typeface="Calibri"/>
                <a:ea typeface="Calibri"/>
                <a:cs typeface="Calibri"/>
                <a:sym typeface="Calibri"/>
              </a:rPr>
              <a:t>-Fußabdruck durch Informationstechnik leicht auf 1 Tonne pro Jahr oder mehr. Unser digitaler Lebensstil ist in der vorliegenden Form nicht zukunftsfähig.” (ebd.)</a:t>
            </a:r>
            <a:endParaRPr/>
          </a:p>
          <a:p>
            <a:pPr indent="0" lvl="0" marL="0" rtl="0" algn="l">
              <a:lnSpc>
                <a:spcPct val="100000"/>
              </a:lnSpc>
              <a:spcBef>
                <a:spcPts val="0"/>
              </a:spcBef>
              <a:spcAft>
                <a:spcPts val="0"/>
              </a:spcAft>
              <a:buSzPts val="1400"/>
              <a:buNone/>
            </a:pPr>
            <a:r>
              <a:t/>
            </a:r>
            <a:endParaRPr sz="10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000">
                <a:solidFill>
                  <a:schemeClr val="dk1"/>
                </a:solidFill>
                <a:latin typeface="Calibri"/>
                <a:ea typeface="Calibri"/>
                <a:cs typeface="Calibri"/>
                <a:sym typeface="Calibri"/>
              </a:rPr>
              <a:t>Aufgabe:</a:t>
            </a:r>
            <a:endParaRPr/>
          </a:p>
          <a:p>
            <a:pPr indent="-108000" lvl="3" marL="108000" rtl="0" algn="l">
              <a:lnSpc>
                <a:spcPct val="100000"/>
              </a:lnSpc>
              <a:spcBef>
                <a:spcPts val="0"/>
              </a:spcBef>
              <a:spcAft>
                <a:spcPts val="0"/>
              </a:spcAft>
              <a:buSzPts val="1100"/>
              <a:buNone/>
            </a:pPr>
            <a:r>
              <a:rPr b="0" i="0" lang="de-DE" sz="1000" u="none" cap="none" strike="noStrike">
                <a:solidFill>
                  <a:schemeClr val="dk1"/>
                </a:solidFill>
                <a:latin typeface="Calibri"/>
                <a:ea typeface="Calibri"/>
                <a:cs typeface="Calibri"/>
                <a:sym typeface="Calibri"/>
              </a:rPr>
              <a:t>Wie sieht mein digitaler CO₂-Fußabdruck am Arbeitsplatz aus</a:t>
            </a:r>
            <a:r>
              <a:rPr lang="de-DE" sz="1000">
                <a:solidFill>
                  <a:schemeClr val="dk1"/>
                </a:solidFill>
                <a:latin typeface="Calibri"/>
                <a:ea typeface="Calibri"/>
                <a:cs typeface="Calibri"/>
                <a:sym typeface="Calibri"/>
              </a:rPr>
              <a:t>? </a:t>
            </a:r>
            <a:endParaRPr/>
          </a:p>
          <a:p>
            <a:pPr indent="-108000" lvl="3" marL="108000" rtl="0" algn="l">
              <a:lnSpc>
                <a:spcPct val="100000"/>
              </a:lnSpc>
              <a:spcBef>
                <a:spcPts val="0"/>
              </a:spcBef>
              <a:spcAft>
                <a:spcPts val="0"/>
              </a:spcAft>
              <a:buSzPts val="1100"/>
              <a:buNone/>
            </a:pPr>
            <a:r>
              <a:rPr lang="de-DE" sz="1000">
                <a:solidFill>
                  <a:schemeClr val="dk1"/>
                </a:solidFill>
                <a:latin typeface="Calibri"/>
                <a:ea typeface="Calibri"/>
                <a:cs typeface="Calibri"/>
                <a:sym typeface="Calibri"/>
              </a:rPr>
              <a:t>Ermitteln Sie die CO₂-Emissionen mit dem </a:t>
            </a:r>
            <a:r>
              <a:rPr b="0" i="0" lang="de-DE" sz="1000" u="none" cap="none" strike="noStrike">
                <a:solidFill>
                  <a:schemeClr val="dk1"/>
                </a:solidFill>
                <a:latin typeface="Calibri"/>
                <a:ea typeface="Calibri"/>
                <a:cs typeface="Calibri"/>
                <a:sym typeface="Calibri"/>
              </a:rPr>
              <a:t>Rechner auf der Website </a:t>
            </a:r>
            <a:r>
              <a:rPr lang="de-DE" sz="1000" u="sng">
                <a:solidFill>
                  <a:schemeClr val="dk1"/>
                </a:solidFill>
                <a:latin typeface="Calibri"/>
                <a:ea typeface="Calibri"/>
                <a:cs typeface="Calibri"/>
                <a:sym typeface="Calibri"/>
                <a:hlinkClick r:id="rId2">
                  <a:extLst>
                    <a:ext uri="{A12FA001-AC4F-418D-AE19-62706E023703}">
                      <ahyp:hlinkClr val="tx"/>
                    </a:ext>
                  </a:extLst>
                </a:hlinkClick>
              </a:rPr>
              <a:t>www.digitalcarbonfootprint.eu/ </a:t>
            </a:r>
            <a:endParaRPr b="0" i="0" sz="1000" u="none" cap="none" strike="noStrike">
              <a:solidFill>
                <a:schemeClr val="dk1"/>
              </a:solidFill>
              <a:latin typeface="Calibri"/>
              <a:ea typeface="Calibri"/>
              <a:cs typeface="Calibri"/>
              <a:sym typeface="Calibri"/>
            </a:endParaRPr>
          </a:p>
          <a:p>
            <a:pPr indent="-108000" lvl="3" marL="108000" rtl="0" algn="l">
              <a:lnSpc>
                <a:spcPct val="100000"/>
              </a:lnSpc>
              <a:spcBef>
                <a:spcPts val="600"/>
              </a:spcBef>
              <a:spcAft>
                <a:spcPts val="0"/>
              </a:spcAft>
              <a:buSzPts val="1100"/>
              <a:buNone/>
            </a:pPr>
            <a:r>
              <a:rPr b="1" i="0" lang="de-DE" sz="1000" u="none" cap="none" strike="noStrike">
                <a:solidFill>
                  <a:schemeClr val="dk1"/>
                </a:solidFill>
                <a:latin typeface="Calibri"/>
                <a:ea typeface="Calibri"/>
                <a:cs typeface="Calibri"/>
                <a:sym typeface="Calibri"/>
              </a:rPr>
              <a:t>Quelle:</a:t>
            </a:r>
            <a:endParaRPr/>
          </a:p>
          <a:p>
            <a:pPr indent="-165150" lvl="3" marL="165150" marR="0" rtl="0" algn="l">
              <a:lnSpc>
                <a:spcPct val="100000"/>
              </a:lnSpc>
              <a:spcBef>
                <a:spcPts val="0"/>
              </a:spcBef>
              <a:spcAft>
                <a:spcPts val="0"/>
              </a:spcAft>
              <a:buClr>
                <a:srgbClr val="000000"/>
              </a:buClr>
              <a:buSzPts val="1100"/>
              <a:buFont typeface="Arial"/>
              <a:buChar char="•"/>
            </a:pPr>
            <a:r>
              <a:rPr b="0" i="0" lang="de-DE" sz="900" u="none" strike="noStrike">
                <a:solidFill>
                  <a:schemeClr val="dk1"/>
                </a:solidFill>
                <a:latin typeface="Calibri"/>
                <a:ea typeface="Calibri"/>
                <a:cs typeface="Calibri"/>
                <a:sym typeface="Calibri"/>
              </a:rPr>
              <a:t>Öko-Institut (2020): Der CO₂-Fußabdruck unseres digitalen Lebensstils. Online:  </a:t>
            </a:r>
            <a:r>
              <a:rPr b="0" i="0" lang="de-DE" sz="900" u="sng" strike="noStrike">
                <a:solidFill>
                  <a:srgbClr val="0563C1"/>
                </a:solidFill>
                <a:latin typeface="Calibri"/>
                <a:ea typeface="Calibri"/>
                <a:cs typeface="Calibri"/>
                <a:sym typeface="Calibri"/>
                <a:hlinkClick r:id="rId3">
                  <a:extLst>
                    <a:ext uri="{A12FA001-AC4F-418D-AE19-62706E023703}">
                      <ahyp:hlinkClr val="tx"/>
                    </a:ext>
                  </a:extLst>
                </a:hlinkClick>
              </a:rPr>
              <a:t>blog.oeko.de/digitaler-CO₂-fussabdruck</a:t>
            </a:r>
            <a:r>
              <a:rPr b="0" i="0" lang="de-DE" sz="900" u="sng" strike="noStrike">
                <a:solidFill>
                  <a:schemeClr val="dk1"/>
                </a:solidFill>
                <a:latin typeface="Calibri"/>
                <a:ea typeface="Calibri"/>
                <a:cs typeface="Calibri"/>
                <a:sym typeface="Calibri"/>
                <a:hlinkClick r:id="rId4">
                  <a:extLst>
                    <a:ext uri="{A12FA001-AC4F-418D-AE19-62706E023703}">
                      <ahyp:hlinkClr val="tx"/>
                    </a:ext>
                  </a:extLst>
                </a:hlinkClick>
              </a:rPr>
              <a:t>/</a:t>
            </a:r>
            <a:endParaRPr b="0" i="0" sz="900" u="none" strike="noStrike">
              <a:solidFill>
                <a:schemeClr val="dk1"/>
              </a:solidFill>
              <a:latin typeface="Calibri"/>
              <a:ea typeface="Calibri"/>
              <a:cs typeface="Calibri"/>
              <a:sym typeface="Calibri"/>
            </a:endParaRPr>
          </a:p>
          <a:p>
            <a:pPr indent="-108000" lvl="3" marL="108000" rtl="0" algn="l">
              <a:lnSpc>
                <a:spcPct val="100000"/>
              </a:lnSpc>
              <a:spcBef>
                <a:spcPts val="600"/>
              </a:spcBef>
              <a:spcAft>
                <a:spcPts val="0"/>
              </a:spcAft>
              <a:buSzPts val="1100"/>
              <a:buNone/>
            </a:pPr>
            <a:r>
              <a:t/>
            </a:r>
            <a:endParaRPr b="0" i="0" sz="1000" u="none" cap="none" strike="noStrike">
              <a:solidFill>
                <a:schemeClr val="dk1"/>
              </a:solidFill>
              <a:latin typeface="Calibri"/>
              <a:ea typeface="Calibri"/>
              <a:cs typeface="Calibri"/>
              <a:sym typeface="Calibri"/>
            </a:endParaRPr>
          </a:p>
          <a:p>
            <a:pPr indent="0" lvl="0" marL="0" rtl="0" algn="l">
              <a:lnSpc>
                <a:spcPct val="100000"/>
              </a:lnSpc>
              <a:spcBef>
                <a:spcPts val="600"/>
              </a:spcBef>
              <a:spcAft>
                <a:spcPts val="0"/>
              </a:spcAft>
              <a:buSzPts val="1400"/>
              <a:buNone/>
            </a:pPr>
            <a:r>
              <a:t/>
            </a:r>
            <a:endParaRPr sz="1000">
              <a:solidFill>
                <a:schemeClr val="dk1"/>
              </a:solidFill>
              <a:latin typeface="Calibri"/>
              <a:ea typeface="Calibri"/>
              <a:cs typeface="Calibri"/>
              <a:sym typeface="Calibri"/>
            </a:endParaRPr>
          </a:p>
        </p:txBody>
      </p:sp>
      <p:sp>
        <p:nvSpPr>
          <p:cNvPr id="113" name="Google Shape;113;p2: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notes"/>
          <p:cNvSpPr/>
          <p:nvPr>
            <p:ph idx="2" type="sldImg"/>
          </p:nvPr>
        </p:nvSpPr>
        <p:spPr>
          <a:xfrm>
            <a:off x="223838" y="179388"/>
            <a:ext cx="6656387"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3:notes"/>
          <p:cNvSpPr txBox="1"/>
          <p:nvPr>
            <p:ph idx="1" type="body"/>
          </p:nvPr>
        </p:nvSpPr>
        <p:spPr>
          <a:xfrm>
            <a:off x="223838" y="4222800"/>
            <a:ext cx="6656387" cy="567304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latin typeface="Calibri"/>
                <a:ea typeface="Calibri"/>
                <a:cs typeface="Calibri"/>
                <a:sym typeface="Calibri"/>
              </a:rPr>
              <a:t>Nachhaltig arbeiten und kommunizieren</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rPr lang="de-DE" sz="1100">
                <a:latin typeface="Calibri"/>
                <a:ea typeface="Calibri"/>
                <a:cs typeface="Calibri"/>
                <a:sym typeface="Calibri"/>
              </a:rPr>
              <a:t>Die THG-Emissionen von E-Mails entstehen vor allem durch den Strom, mit dem die Rechenzentren betrieben werden, aber auch durch deren Kühlung. Betrachtet man auch noch die Emissionen bei Produktion und Nutzung von Smartphone, Router, Notebook, Desktop-PC und Bildschirm, deren Verbrauch sich je nach Gerät sehr unterscheiden kann, ergeben sich ca. 10 g CO₂-Äq, die beim Verschicken und Lesen einer E-Mail entstehen. Trotzdem sind E-Mails im Vergleich mit der klassischen Papier-Briefpost die bessere Wahl: Ein Papier-Brief, mit der Post verschickt, verursacht durchschnittlich 20g CO₂ (RENN.süd o.J.). Dennoch ist das nur ein Teil der Wahrheit. Zu beobachten ist hier ein </a:t>
            </a:r>
            <a:r>
              <a:rPr b="0" lang="de-DE" sz="1100">
                <a:latin typeface="Calibri"/>
                <a:ea typeface="Calibri"/>
                <a:cs typeface="Calibri"/>
                <a:sym typeface="Calibri"/>
              </a:rPr>
              <a:t>typischer Rebound-Effekt: Weil </a:t>
            </a:r>
            <a:r>
              <a:rPr lang="de-DE" sz="1100">
                <a:latin typeface="Calibri"/>
                <a:ea typeface="Calibri"/>
                <a:cs typeface="Calibri"/>
                <a:sym typeface="Calibri"/>
              </a:rPr>
              <a:t>es so schnell und einfach ist, E-Mails zu schreiben, wird viel mehr elektronische Post versandt, als man jemals ausdrucken und eintüten würde. Darunter sind auch viele überflüssige Nachrichten. So hat der britische Energieversorger Ovo Energy in einer Studie herausgefunden: Rund 64 Millionen Dankesbotschaften werden allein in Großbritannien täglich unnötigerweise verschickt (Ovo Energy 2019).</a:t>
            </a:r>
            <a:endParaRPr/>
          </a:p>
          <a:p>
            <a:pPr indent="0" lvl="0" marL="0" rtl="0" algn="l">
              <a:lnSpc>
                <a:spcPct val="100000"/>
              </a:lnSpc>
              <a:spcBef>
                <a:spcPts val="0"/>
              </a:spcBef>
              <a:spcAft>
                <a:spcPts val="0"/>
              </a:spcAft>
              <a:buSzPts val="1400"/>
              <a:buNone/>
            </a:pPr>
            <a:r>
              <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100">
                <a:latin typeface="Calibri"/>
                <a:ea typeface="Calibri"/>
                <a:cs typeface="Calibri"/>
                <a:sym typeface="Calibri"/>
              </a:rPr>
              <a:t>Aufgabe: E-Mail-Kommunikation</a:t>
            </a:r>
            <a:endParaRPr/>
          </a:p>
          <a:p>
            <a:pPr indent="0" lvl="0" marL="0" rtl="0" algn="l">
              <a:lnSpc>
                <a:spcPct val="100000"/>
              </a:lnSpc>
              <a:spcBef>
                <a:spcPts val="0"/>
              </a:spcBef>
              <a:spcAft>
                <a:spcPts val="0"/>
              </a:spcAft>
              <a:buSzPts val="1400"/>
              <a:buNone/>
            </a:pPr>
            <a:r>
              <a:t/>
            </a:r>
            <a:endParaRPr b="1" sz="1100">
              <a:latin typeface="Calibri"/>
              <a:ea typeface="Calibri"/>
              <a:cs typeface="Calibri"/>
              <a:sym typeface="Calibri"/>
            </a:endParaRPr>
          </a:p>
          <a:p>
            <a:pPr indent="0" lvl="0" marL="0" rtl="0" algn="l">
              <a:lnSpc>
                <a:spcPct val="100000"/>
              </a:lnSpc>
              <a:spcBef>
                <a:spcPts val="0"/>
              </a:spcBef>
              <a:spcAft>
                <a:spcPts val="0"/>
              </a:spcAft>
              <a:buSzPts val="1400"/>
              <a:buNone/>
            </a:pPr>
            <a:r>
              <a:rPr lang="de-DE" sz="1100">
                <a:latin typeface="Calibri"/>
                <a:ea typeface="Calibri"/>
                <a:cs typeface="Calibri"/>
                <a:sym typeface="Calibri"/>
              </a:rPr>
              <a:t>Bestimmen bzw. berechnen Sie die CO2-Emissionen Ihrer Post.  Veranschlagen Sie pro E-Mail 10 g CO₂-Äq., pro Brief ca. 20 g CO₂-Äq.</a:t>
            </a:r>
            <a:endParaRPr/>
          </a:p>
          <a:p>
            <a:pPr indent="-88900" lvl="0" marL="0" rtl="0" algn="l">
              <a:lnSpc>
                <a:spcPct val="100000"/>
              </a:lnSpc>
              <a:spcBef>
                <a:spcPts val="0"/>
              </a:spcBef>
              <a:spcAft>
                <a:spcPts val="0"/>
              </a:spcAft>
              <a:buSzPts val="1400"/>
              <a:buFont typeface="Arial"/>
              <a:buChar char="•"/>
            </a:pPr>
            <a:r>
              <a:rPr lang="de-DE" sz="1100">
                <a:latin typeface="Calibri"/>
                <a:ea typeface="Calibri"/>
                <a:cs typeface="Calibri"/>
                <a:sym typeface="Calibri"/>
              </a:rPr>
              <a:t>Wie viele E-Mails senden Sie an einem durchschnittlichen Arbeitstag und welche Emissionen sind damit verbunden? Welche würden sich ganz vermeiden lassen?</a:t>
            </a:r>
            <a:endParaRPr/>
          </a:p>
          <a:p>
            <a:pPr indent="-88900" lvl="0" marL="0" rtl="0" algn="l">
              <a:lnSpc>
                <a:spcPct val="100000"/>
              </a:lnSpc>
              <a:spcBef>
                <a:spcPts val="0"/>
              </a:spcBef>
              <a:spcAft>
                <a:spcPts val="0"/>
              </a:spcAft>
              <a:buSzPts val="1400"/>
              <a:buFont typeface="Arial"/>
              <a:buChar char="•"/>
            </a:pPr>
            <a:r>
              <a:rPr lang="de-DE" sz="1100">
                <a:latin typeface="Calibri"/>
                <a:ea typeface="Calibri"/>
                <a:cs typeface="Calibri"/>
                <a:sym typeface="Calibri"/>
              </a:rPr>
              <a:t>Welche E-Mails, die Sie bekommen, können Sie selbst vermeiden (z.B. Newsletter abbestellen, auf automatische Terminerinnerungen verzichten, sich von einem Verteiler nehmen lassen usw.)?</a:t>
            </a:r>
            <a:endParaRPr/>
          </a:p>
          <a:p>
            <a:pPr indent="-88900" lvl="0" marL="0" rtl="0" algn="l">
              <a:lnSpc>
                <a:spcPct val="100000"/>
              </a:lnSpc>
              <a:spcBef>
                <a:spcPts val="0"/>
              </a:spcBef>
              <a:spcAft>
                <a:spcPts val="0"/>
              </a:spcAft>
              <a:buSzPts val="1400"/>
              <a:buFont typeface="Arial"/>
              <a:buChar char="•"/>
            </a:pPr>
            <a:r>
              <a:rPr lang="de-DE" sz="1100">
                <a:latin typeface="Calibri"/>
                <a:ea typeface="Calibri"/>
                <a:cs typeface="Calibri"/>
                <a:sym typeface="Calibri"/>
              </a:rPr>
              <a:t>Wie viele E-Mails entsprechen einem per Post gesandten Brief?</a:t>
            </a:r>
            <a:endParaRPr/>
          </a:p>
          <a:p>
            <a:pPr indent="-88900" lvl="0" marL="0" rtl="0" algn="l">
              <a:lnSpc>
                <a:spcPct val="100000"/>
              </a:lnSpc>
              <a:spcBef>
                <a:spcPts val="0"/>
              </a:spcBef>
              <a:spcAft>
                <a:spcPts val="0"/>
              </a:spcAft>
              <a:buSzPts val="1400"/>
              <a:buFont typeface="Arial"/>
              <a:buChar char="•"/>
            </a:pPr>
            <a:r>
              <a:rPr lang="de-DE" sz="1100">
                <a:latin typeface="Calibri"/>
                <a:ea typeface="Calibri"/>
                <a:cs typeface="Calibri"/>
                <a:sym typeface="Calibri"/>
              </a:rPr>
              <a:t>Welche Briefpost können Sie per E-Mail erledigen bzw. ganz vermeiden?</a:t>
            </a:r>
            <a:endParaRPr/>
          </a:p>
          <a:p>
            <a:pPr indent="-88900" lvl="0" marL="0" rtl="0" algn="l">
              <a:lnSpc>
                <a:spcPct val="100000"/>
              </a:lnSpc>
              <a:spcBef>
                <a:spcPts val="0"/>
              </a:spcBef>
              <a:spcAft>
                <a:spcPts val="0"/>
              </a:spcAft>
              <a:buSzPts val="1400"/>
              <a:buFont typeface="Arial"/>
              <a:buChar char="•"/>
            </a:pPr>
            <a:r>
              <a:rPr lang="de-DE" sz="1100">
                <a:latin typeface="Calibri"/>
                <a:ea typeface="Calibri"/>
                <a:cs typeface="Calibri"/>
                <a:sym typeface="Calibri"/>
              </a:rPr>
              <a:t>Tragen Sie weitere Maßnahmen zusammen, mit denen sich die THG-Emissionen der elektronischen Kommunikation reduzieren lassen (s. z.B. www.nachhaltiger-warenkorb.de/klimabilanz-e-mail-vs-brief/)!</a:t>
            </a:r>
            <a:endParaRPr/>
          </a:p>
          <a:p>
            <a:pPr indent="88900" lvl="0" marL="0" rtl="0" algn="l">
              <a:lnSpc>
                <a:spcPct val="100000"/>
              </a:lnSpc>
              <a:spcBef>
                <a:spcPts val="0"/>
              </a:spcBef>
              <a:spcAft>
                <a:spcPts val="0"/>
              </a:spcAft>
              <a:buSzPts val="1400"/>
              <a:buFont typeface="Arial"/>
              <a:buNone/>
            </a:pPr>
            <a:r>
              <a:t/>
            </a:r>
            <a:endParaRPr sz="1100">
              <a:latin typeface="Calibri"/>
              <a:ea typeface="Calibri"/>
              <a:cs typeface="Calibri"/>
              <a:sym typeface="Calibri"/>
            </a:endParaRPr>
          </a:p>
          <a:p>
            <a:pPr indent="0" lvl="0" marL="0" rtl="0" algn="l">
              <a:lnSpc>
                <a:spcPct val="100000"/>
              </a:lnSpc>
              <a:spcBef>
                <a:spcPts val="0"/>
              </a:spcBef>
              <a:spcAft>
                <a:spcPts val="0"/>
              </a:spcAft>
              <a:buSzPts val="1400"/>
              <a:buFont typeface="Arial"/>
              <a:buNone/>
            </a:pPr>
            <a:r>
              <a:rPr b="1" lang="de-DE" sz="1100">
                <a:latin typeface="Calibri"/>
                <a:ea typeface="Calibri"/>
                <a:cs typeface="Calibri"/>
                <a:sym typeface="Calibri"/>
              </a:rPr>
              <a:t>Quellen:</a:t>
            </a:r>
            <a:endParaRPr sz="1100">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rgbClr val="000000"/>
                </a:solidFill>
                <a:latin typeface="Calibri"/>
                <a:ea typeface="Calibri"/>
                <a:cs typeface="Calibri"/>
                <a:sym typeface="Calibri"/>
              </a:rPr>
              <a:t>Ovo Energy (2019): ‘Think Before You Thank’. Online: </a:t>
            </a:r>
            <a:r>
              <a:rPr b="0" i="0" lang="de-DE" sz="1100" u="sng" cap="none" strike="noStrike">
                <a:solidFill>
                  <a:srgbClr val="000000"/>
                </a:solidFill>
                <a:latin typeface="Calibri"/>
                <a:ea typeface="Calibri"/>
                <a:cs typeface="Calibri"/>
                <a:sym typeface="Calibri"/>
                <a:hlinkClick r:id="rId2">
                  <a:extLst>
                    <a:ext uri="{A12FA001-AC4F-418D-AE19-62706E023703}">
                      <ahyp:hlinkClr val="tx"/>
                    </a:ext>
                  </a:extLst>
                </a:hlinkClick>
              </a:rPr>
              <a:t>www.ovoenergy.com/ovo-newsroom/press-releases/2019/november/think-before-you-thank-if-every-brit-sent-one-less-thank-you-email-a-day-we-would-save-16433-tonnes-of-carbon-a-year-the-same-as-81152-flights-to-madrid</a:t>
            </a:r>
            <a:r>
              <a:rPr b="0" i="0" lang="de-DE" sz="1100" u="none" cap="none" strike="noStrike">
                <a:solidFill>
                  <a:srgbClr val="000000"/>
                </a:solidFill>
                <a:latin typeface="Calibri"/>
                <a:ea typeface="Calibri"/>
                <a:cs typeface="Calibri"/>
                <a:sym typeface="Calibri"/>
              </a:rPr>
              <a:t>)</a:t>
            </a:r>
            <a:endParaRPr/>
          </a:p>
          <a:p>
            <a:pPr indent="-171450" lvl="0" marL="171450" marR="0" rtl="0" algn="l">
              <a:lnSpc>
                <a:spcPct val="100000"/>
              </a:lnSpc>
              <a:spcBef>
                <a:spcPts val="600"/>
              </a:spcBef>
              <a:spcAft>
                <a:spcPts val="0"/>
              </a:spcAft>
              <a:buClr>
                <a:srgbClr val="000000"/>
              </a:buClr>
              <a:buSzPts val="1400"/>
              <a:buFont typeface="Arial"/>
              <a:buChar char="•"/>
            </a:pPr>
            <a:r>
              <a:rPr b="0" i="0" lang="de-DE" sz="1100" u="none" cap="none" strike="noStrike">
                <a:solidFill>
                  <a:srgbClr val="000000"/>
                </a:solidFill>
                <a:latin typeface="Calibri"/>
                <a:ea typeface="Calibri"/>
                <a:cs typeface="Calibri"/>
                <a:sym typeface="Calibri"/>
              </a:rPr>
              <a:t>RENN.süd (o.J.): Der Nachhaltige Warenkorb. Klimabilanz: E-Mail vs. Brief. Online: </a:t>
            </a:r>
            <a:r>
              <a:rPr b="0" i="0" lang="de-DE" sz="1100" u="sng" cap="none" strike="noStrike">
                <a:solidFill>
                  <a:srgbClr val="000000"/>
                </a:solidFill>
                <a:latin typeface="Calibri"/>
                <a:ea typeface="Calibri"/>
                <a:cs typeface="Calibri"/>
                <a:sym typeface="Calibri"/>
                <a:hlinkClick r:id="rId3">
                  <a:extLst>
                    <a:ext uri="{A12FA001-AC4F-418D-AE19-62706E023703}">
                      <ahyp:hlinkClr val="tx"/>
                    </a:ext>
                  </a:extLst>
                </a:hlinkClick>
              </a:rPr>
              <a:t>www.nachhaltiger-warenkorb.de/klimabilanz-e-mail-vs-brief/</a:t>
            </a:r>
            <a:endParaRPr b="0" i="0" sz="1100" u="none" cap="none" strike="noStrike">
              <a:solidFill>
                <a:srgbClr val="000000"/>
              </a:solidFill>
              <a:latin typeface="Calibri"/>
              <a:ea typeface="Calibri"/>
              <a:cs typeface="Calibri"/>
              <a:sym typeface="Calibri"/>
            </a:endParaRPr>
          </a:p>
          <a:p>
            <a:pPr indent="0" lvl="0" marL="0" rtl="0" algn="l">
              <a:lnSpc>
                <a:spcPct val="100000"/>
              </a:lnSpc>
              <a:spcBef>
                <a:spcPts val="600"/>
              </a:spcBef>
              <a:spcAft>
                <a:spcPts val="0"/>
              </a:spcAft>
              <a:buSzPts val="1400"/>
              <a:buNone/>
            </a:pPr>
            <a:r>
              <a:t/>
            </a:r>
            <a:endParaRPr sz="1100">
              <a:latin typeface="Calibri"/>
              <a:ea typeface="Calibri"/>
              <a:cs typeface="Calibri"/>
              <a:sym typeface="Calibri"/>
            </a:endParaRPr>
          </a:p>
        </p:txBody>
      </p:sp>
      <p:sp>
        <p:nvSpPr>
          <p:cNvPr id="128" name="Google Shape;128;p3: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5:notes"/>
          <p:cNvSpPr/>
          <p:nvPr>
            <p:ph idx="2" type="sldImg"/>
          </p:nvPr>
        </p:nvSpPr>
        <p:spPr>
          <a:xfrm>
            <a:off x="223838" y="179388"/>
            <a:ext cx="6656387"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5:notes"/>
          <p:cNvSpPr txBox="1"/>
          <p:nvPr>
            <p:ph idx="1" type="body"/>
          </p:nvPr>
        </p:nvSpPr>
        <p:spPr>
          <a:xfrm>
            <a:off x="223837" y="3960000"/>
            <a:ext cx="6656387" cy="6021340"/>
          </a:xfrm>
          <a:prstGeom prst="rect">
            <a:avLst/>
          </a:prstGeom>
          <a:noFill/>
          <a:ln>
            <a:noFill/>
          </a:ln>
        </p:spPr>
        <p:txBody>
          <a:bodyPr anchorCtr="0" anchor="t" bIns="47400" lIns="94825" spcFirstLastPara="1" rIns="94825" wrap="square" tIns="47400">
            <a:noAutofit/>
          </a:bodyPr>
          <a:lstStyle/>
          <a:p>
            <a:pPr indent="-108000" lvl="0" marL="108000" rtl="0" algn="l">
              <a:lnSpc>
                <a:spcPct val="115000"/>
              </a:lnSpc>
              <a:spcBef>
                <a:spcPts val="1400"/>
              </a:spcBef>
              <a:spcAft>
                <a:spcPts val="0"/>
              </a:spcAft>
              <a:buSzPts val="1400"/>
              <a:buNone/>
            </a:pPr>
            <a:r>
              <a:rPr b="1" lang="de-DE" sz="1000">
                <a:solidFill>
                  <a:schemeClr val="dk1"/>
                </a:solidFill>
                <a:latin typeface="Calibri"/>
                <a:ea typeface="Calibri"/>
                <a:cs typeface="Calibri"/>
                <a:sym typeface="Calibri"/>
              </a:rPr>
              <a:t>THG-Emissionen im Unternehmen und Beitrag der Markt- und Sozialforschung zum Klimawandel</a:t>
            </a:r>
            <a:endParaRPr sz="1000">
              <a:solidFill>
                <a:schemeClr val="dk1"/>
              </a:solidFill>
              <a:latin typeface="Calibri"/>
              <a:ea typeface="Calibri"/>
              <a:cs typeface="Calibri"/>
              <a:sym typeface="Calibri"/>
            </a:endParaRPr>
          </a:p>
          <a:p>
            <a:pPr indent="-9525" lvl="0" marL="9525" rtl="0" algn="l">
              <a:lnSpc>
                <a:spcPct val="115000"/>
              </a:lnSpc>
              <a:spcBef>
                <a:spcPts val="200"/>
              </a:spcBef>
              <a:spcAft>
                <a:spcPts val="0"/>
              </a:spcAft>
              <a:buSzPts val="1400"/>
              <a:buNone/>
            </a:pPr>
            <a:r>
              <a:rPr lang="de-DE" sz="1000">
                <a:solidFill>
                  <a:schemeClr val="dk1"/>
                </a:solidFill>
                <a:latin typeface="Calibri"/>
                <a:ea typeface="Calibri"/>
                <a:cs typeface="Calibri"/>
                <a:sym typeface="Calibri"/>
              </a:rPr>
              <a:t>Die Markt- und Sozialforschung ist ein Daten- und Computer-intensives Business und Teil des Dienstleistungssektors. Für den gesamten Sektor ‘Gewerbe, Handel und Dienstleistungen’ hat das Umweltbundesamt für 2020 einen Endenergieverbrauch von 365 TWh ermittelt (Umweltbundesamt 2022e), das entspricht einem Anteil von 15,7 Prozent am gesamten Endenergieverbrauch Deutschlands. Wie groß der Anteil der Markt- und Sozialforschungsbranche an Energieverbrauch oder Treibhausgasemissionen ist, ist (noch) nicht erfasst. Für Großbritannien liegen jedoch näherungsweise Zahlen vor. Das “Insight Climate Collective”, eine unabhängige  Klimainitiative der Marktforschungsbranche, hat in einer Studie zum CO</a:t>
            </a:r>
            <a:r>
              <a:rPr baseline="-25000" lang="de-DE" sz="1000">
                <a:solidFill>
                  <a:schemeClr val="dk1"/>
                </a:solidFill>
                <a:latin typeface="Calibri"/>
                <a:ea typeface="Calibri"/>
                <a:cs typeface="Calibri"/>
                <a:sym typeface="Calibri"/>
              </a:rPr>
              <a:t>2</a:t>
            </a:r>
            <a:r>
              <a:rPr lang="de-DE" sz="1000">
                <a:solidFill>
                  <a:schemeClr val="dk1"/>
                </a:solidFill>
                <a:latin typeface="Calibri"/>
                <a:ea typeface="Calibri"/>
                <a:cs typeface="Calibri"/>
                <a:sym typeface="Calibri"/>
              </a:rPr>
              <a:t>-Fußabdruck der Branche, ausgehend von der Anzahl der Mitarbeitenden, die folgenden Ergebnisse präsentiert: </a:t>
            </a:r>
            <a:endParaRPr/>
          </a:p>
          <a:p>
            <a:pPr indent="-108000" lvl="0" marL="108000" rtl="0" algn="l">
              <a:lnSpc>
                <a:spcPct val="115000"/>
              </a:lnSpc>
              <a:spcBef>
                <a:spcPts val="200"/>
              </a:spcBef>
              <a:spcAft>
                <a:spcPts val="0"/>
              </a:spcAft>
              <a:buSzPts val="1400"/>
              <a:buNone/>
            </a:pPr>
            <a:r>
              <a:rPr lang="de-DE" sz="1000">
                <a:solidFill>
                  <a:schemeClr val="dk1"/>
                </a:solidFill>
                <a:latin typeface="Calibri"/>
                <a:ea typeface="Calibri"/>
                <a:cs typeface="Calibri"/>
                <a:sym typeface="Calibri"/>
              </a:rPr>
              <a:t>Gesamte CO</a:t>
            </a:r>
            <a:r>
              <a:rPr baseline="-25000" lang="de-DE" sz="1000">
                <a:solidFill>
                  <a:schemeClr val="dk1"/>
                </a:solidFill>
                <a:latin typeface="Calibri"/>
                <a:ea typeface="Calibri"/>
                <a:cs typeface="Calibri"/>
                <a:sym typeface="Calibri"/>
              </a:rPr>
              <a:t>2</a:t>
            </a:r>
            <a:r>
              <a:rPr lang="de-DE" sz="1000">
                <a:solidFill>
                  <a:schemeClr val="dk1"/>
                </a:solidFill>
                <a:latin typeface="Calibri"/>
                <a:ea typeface="Calibri"/>
                <a:cs typeface="Calibri"/>
                <a:sym typeface="Calibri"/>
              </a:rPr>
              <a:t>-Äq-Emissionen 2019: 99.238,54 t CO</a:t>
            </a:r>
            <a:r>
              <a:rPr baseline="-25000" lang="de-DE" sz="1000">
                <a:solidFill>
                  <a:schemeClr val="dk1"/>
                </a:solidFill>
                <a:latin typeface="Calibri"/>
                <a:ea typeface="Calibri"/>
                <a:cs typeface="Calibri"/>
                <a:sym typeface="Calibri"/>
              </a:rPr>
              <a:t>2</a:t>
            </a:r>
            <a:r>
              <a:rPr lang="de-DE" sz="1000">
                <a:solidFill>
                  <a:schemeClr val="dk1"/>
                </a:solidFill>
                <a:latin typeface="Calibri"/>
                <a:ea typeface="Calibri"/>
                <a:cs typeface="Calibri"/>
                <a:sym typeface="Calibri"/>
              </a:rPr>
              <a:t>-Äq; davon:</a:t>
            </a:r>
            <a:endParaRPr/>
          </a:p>
          <a:p>
            <a:pPr indent="-108000" lvl="0" marL="108000" rtl="0" algn="l">
              <a:lnSpc>
                <a:spcPct val="100000"/>
              </a:lnSpc>
              <a:spcBef>
                <a:spcPts val="200"/>
              </a:spcBef>
              <a:spcAft>
                <a:spcPts val="0"/>
              </a:spcAft>
              <a:buSzPts val="1400"/>
              <a:buFont typeface="Arial"/>
              <a:buChar char="•"/>
            </a:pPr>
            <a:r>
              <a:rPr lang="de-DE" sz="1000" u="none" strike="noStrike">
                <a:solidFill>
                  <a:schemeClr val="dk1"/>
                </a:solidFill>
                <a:latin typeface="Calibri"/>
                <a:ea typeface="Calibri"/>
                <a:cs typeface="Calibri"/>
                <a:sym typeface="Calibri"/>
              </a:rPr>
              <a:t>Flugreisen: 57%</a:t>
            </a:r>
            <a:endParaRPr/>
          </a:p>
          <a:p>
            <a:pPr indent="-108000" lvl="0" marL="108000" rtl="0" algn="l">
              <a:lnSpc>
                <a:spcPct val="100000"/>
              </a:lnSpc>
              <a:spcBef>
                <a:spcPts val="0"/>
              </a:spcBef>
              <a:spcAft>
                <a:spcPts val="0"/>
              </a:spcAft>
              <a:buSzPts val="1400"/>
              <a:buFont typeface="Arial"/>
              <a:buChar char="•"/>
            </a:pPr>
            <a:r>
              <a:rPr lang="de-DE" sz="1000" u="none" strike="noStrike">
                <a:solidFill>
                  <a:schemeClr val="dk1"/>
                </a:solidFill>
                <a:latin typeface="Calibri"/>
                <a:ea typeface="Calibri"/>
                <a:cs typeface="Calibri"/>
                <a:sym typeface="Calibri"/>
              </a:rPr>
              <a:t>Strom: 18%</a:t>
            </a:r>
            <a:endParaRPr/>
          </a:p>
          <a:p>
            <a:pPr indent="-108000" lvl="0" marL="108000" rtl="0" algn="l">
              <a:lnSpc>
                <a:spcPct val="100000"/>
              </a:lnSpc>
              <a:spcBef>
                <a:spcPts val="0"/>
              </a:spcBef>
              <a:spcAft>
                <a:spcPts val="0"/>
              </a:spcAft>
              <a:buSzPts val="1400"/>
              <a:buFont typeface="Arial"/>
              <a:buChar char="•"/>
            </a:pPr>
            <a:r>
              <a:rPr lang="de-DE" sz="1000" u="none" strike="noStrike">
                <a:solidFill>
                  <a:schemeClr val="dk1"/>
                </a:solidFill>
                <a:latin typeface="Calibri"/>
                <a:ea typeface="Calibri"/>
                <a:cs typeface="Calibri"/>
                <a:sym typeface="Calibri"/>
              </a:rPr>
              <a:t>Hardware und Software: 9%</a:t>
            </a:r>
            <a:endParaRPr/>
          </a:p>
          <a:p>
            <a:pPr indent="-108000" lvl="0" marL="108000" rtl="0" algn="l">
              <a:lnSpc>
                <a:spcPct val="100000"/>
              </a:lnSpc>
              <a:spcBef>
                <a:spcPts val="0"/>
              </a:spcBef>
              <a:spcAft>
                <a:spcPts val="0"/>
              </a:spcAft>
              <a:buSzPts val="1400"/>
              <a:buFont typeface="Arial"/>
              <a:buChar char="•"/>
            </a:pPr>
            <a:r>
              <a:rPr lang="de-DE" sz="1000" u="none" strike="noStrike">
                <a:solidFill>
                  <a:schemeClr val="dk1"/>
                </a:solidFill>
                <a:latin typeface="Calibri"/>
                <a:ea typeface="Calibri"/>
                <a:cs typeface="Calibri"/>
                <a:sym typeface="Calibri"/>
              </a:rPr>
              <a:t>Gas: 5%</a:t>
            </a:r>
            <a:endParaRPr/>
          </a:p>
          <a:p>
            <a:pPr indent="-108000" lvl="0" marL="108000" rtl="0" algn="l">
              <a:lnSpc>
                <a:spcPct val="100000"/>
              </a:lnSpc>
              <a:spcBef>
                <a:spcPts val="0"/>
              </a:spcBef>
              <a:spcAft>
                <a:spcPts val="0"/>
              </a:spcAft>
              <a:buSzPts val="1400"/>
              <a:buFont typeface="Arial"/>
              <a:buChar char="•"/>
            </a:pPr>
            <a:r>
              <a:rPr lang="de-DE" sz="1000" u="none" strike="noStrike">
                <a:solidFill>
                  <a:schemeClr val="dk1"/>
                </a:solidFill>
                <a:latin typeface="Calibri"/>
                <a:ea typeface="Calibri"/>
                <a:cs typeface="Calibri"/>
                <a:sym typeface="Calibri"/>
              </a:rPr>
              <a:t>Catering: 4%</a:t>
            </a:r>
            <a:endParaRPr/>
          </a:p>
          <a:p>
            <a:pPr indent="-108000" lvl="0" marL="108000" rtl="0" algn="l">
              <a:lnSpc>
                <a:spcPct val="100000"/>
              </a:lnSpc>
              <a:spcBef>
                <a:spcPts val="0"/>
              </a:spcBef>
              <a:spcAft>
                <a:spcPts val="0"/>
              </a:spcAft>
              <a:buSzPts val="1400"/>
              <a:buFont typeface="Arial"/>
              <a:buChar char="•"/>
            </a:pPr>
            <a:r>
              <a:rPr lang="de-DE" sz="1000" u="none" strike="noStrike">
                <a:solidFill>
                  <a:schemeClr val="dk1"/>
                </a:solidFill>
                <a:latin typeface="Calibri"/>
                <a:ea typeface="Calibri"/>
                <a:cs typeface="Calibri"/>
                <a:sym typeface="Calibri"/>
              </a:rPr>
              <a:t>Offsite- und Cloud-Datenspeicherung, Hosting, Verarbeitung: 4%</a:t>
            </a:r>
            <a:endParaRPr/>
          </a:p>
          <a:p>
            <a:pPr indent="-108000" lvl="0" marL="108000" rtl="0" algn="l">
              <a:lnSpc>
                <a:spcPct val="100000"/>
              </a:lnSpc>
              <a:spcBef>
                <a:spcPts val="0"/>
              </a:spcBef>
              <a:spcAft>
                <a:spcPts val="0"/>
              </a:spcAft>
              <a:buSzPts val="1400"/>
              <a:buFont typeface="Arial"/>
              <a:buChar char="•"/>
            </a:pPr>
            <a:r>
              <a:rPr lang="de-DE" sz="1000" u="none" strike="noStrike">
                <a:solidFill>
                  <a:schemeClr val="dk1"/>
                </a:solidFill>
                <a:latin typeface="Calibri"/>
                <a:ea typeface="Calibri"/>
                <a:cs typeface="Calibri"/>
                <a:sym typeface="Calibri"/>
              </a:rPr>
              <a:t>andere: 3%</a:t>
            </a:r>
            <a:endParaRPr b="0" i="0" sz="1000" u="none" cap="none" strike="noStrike">
              <a:solidFill>
                <a:schemeClr val="dk1"/>
              </a:solidFill>
              <a:latin typeface="Calibri"/>
              <a:ea typeface="Calibri"/>
              <a:cs typeface="Calibri"/>
              <a:sym typeface="Calibri"/>
            </a:endParaRPr>
          </a:p>
          <a:p>
            <a:pPr indent="-9525" lvl="0" marL="9525" marR="0" rtl="0" algn="l">
              <a:lnSpc>
                <a:spcPct val="115000"/>
              </a:lnSpc>
              <a:spcBef>
                <a:spcPts val="200"/>
              </a:spcBef>
              <a:spcAft>
                <a:spcPts val="0"/>
              </a:spcAft>
              <a:buClr>
                <a:srgbClr val="000000"/>
              </a:buClr>
              <a:buSzPts val="1400"/>
              <a:buFont typeface="Arial"/>
              <a:buNone/>
            </a:pPr>
            <a:r>
              <a:rPr b="0" i="0" lang="de-DE" sz="1000" u="none" cap="none" strike="noStrike">
                <a:solidFill>
                  <a:schemeClr val="dk1"/>
                </a:solidFill>
                <a:latin typeface="Calibri"/>
                <a:ea typeface="Calibri"/>
                <a:cs typeface="Calibri"/>
                <a:sym typeface="Calibri"/>
              </a:rPr>
              <a:t>Bezogen auf 38.985 Personen, die in der britischen Marktforschungsbranche arbeiten, ergeben sich rund 2,55 Tonnen CO2-Äquivalente pro Kopf. (Insight Climate Collective 2022:56ff.) Im Jahr 2020, im Zuge der Corona-Pandemie mit ihren Reisebeschränkungen, schrumpften die durch Flugreisen bedingten Emissionen auf weniger als ein Drittel der Menge von 2020 zusammen. Gleichzeitig verdoppelte sich der Wert für für IT Hardware und Software. </a:t>
            </a:r>
            <a:endParaRPr/>
          </a:p>
          <a:p>
            <a:pPr indent="-9525" lvl="0" marL="9525" marR="0" rtl="0" algn="l">
              <a:lnSpc>
                <a:spcPct val="115000"/>
              </a:lnSpc>
              <a:spcBef>
                <a:spcPts val="200"/>
              </a:spcBef>
              <a:spcAft>
                <a:spcPts val="0"/>
              </a:spcAft>
              <a:buClr>
                <a:srgbClr val="000000"/>
              </a:buClr>
              <a:buSzPts val="1400"/>
              <a:buFont typeface="Arial"/>
              <a:buNone/>
            </a:pPr>
            <a:r>
              <a:rPr b="0" i="0" lang="de-DE" sz="1000" u="none" cap="none" strike="noStrike">
                <a:solidFill>
                  <a:schemeClr val="dk1"/>
                </a:solidFill>
                <a:latin typeface="Calibri"/>
                <a:ea typeface="Calibri"/>
                <a:cs typeface="Calibri"/>
                <a:sym typeface="Calibri"/>
              </a:rPr>
              <a:t>Die Marktforschungsbranche ist jedoch nicht nur an den Emissionen beteiligt, sondern sieht sich mit ihren Beiträgen zum Erkenntnisgewinn in Sachen Nachhaltigkeit auch als Teil der Lösung. </a:t>
            </a:r>
            <a:endParaRPr/>
          </a:p>
          <a:p>
            <a:pPr indent="-108000" lvl="0" marL="108000" marR="0" rtl="0" algn="l">
              <a:lnSpc>
                <a:spcPct val="115000"/>
              </a:lnSpc>
              <a:spcBef>
                <a:spcPts val="200"/>
              </a:spcBef>
              <a:spcAft>
                <a:spcPts val="0"/>
              </a:spcAft>
              <a:buClr>
                <a:srgbClr val="000000"/>
              </a:buClr>
              <a:buSzPts val="1400"/>
              <a:buFont typeface="Arial"/>
              <a:buNone/>
            </a:pPr>
            <a:r>
              <a:rPr b="1" i="0" lang="de-DE" sz="1000" u="none" cap="none" strike="noStrike">
                <a:solidFill>
                  <a:schemeClr val="dk1"/>
                </a:solidFill>
                <a:latin typeface="Calibri"/>
                <a:ea typeface="Calibri"/>
                <a:cs typeface="Calibri"/>
                <a:sym typeface="Calibri"/>
              </a:rPr>
              <a:t>Aufgabe:</a:t>
            </a:r>
            <a:endParaRPr b="0" i="0" sz="1000" u="none" cap="none" strike="noStrike">
              <a:solidFill>
                <a:schemeClr val="dk1"/>
              </a:solidFill>
              <a:latin typeface="Calibri"/>
              <a:ea typeface="Calibri"/>
              <a:cs typeface="Calibri"/>
              <a:sym typeface="Calibri"/>
            </a:endParaRPr>
          </a:p>
          <a:p>
            <a:pPr indent="-9525" lvl="0" marL="9525" marR="0" rtl="0" algn="l">
              <a:lnSpc>
                <a:spcPct val="100000"/>
              </a:lnSpc>
              <a:spcBef>
                <a:spcPts val="200"/>
              </a:spcBef>
              <a:spcAft>
                <a:spcPts val="0"/>
              </a:spcAft>
              <a:buClr>
                <a:srgbClr val="000000"/>
              </a:buClr>
              <a:buSzPts val="1400"/>
              <a:buFont typeface="Arial"/>
              <a:buNone/>
            </a:pPr>
            <a:r>
              <a:rPr b="0" i="0" lang="de-DE" sz="1000" u="none" cap="none" strike="noStrike">
                <a:solidFill>
                  <a:schemeClr val="dk1"/>
                </a:solidFill>
                <a:latin typeface="Calibri"/>
                <a:ea typeface="Calibri"/>
                <a:cs typeface="Calibri"/>
                <a:sym typeface="Calibri"/>
              </a:rPr>
              <a:t>Ermitteln Sie den Energieverbrauch (Strom, Gas) Ihres Ausbildungsbetriebes bzw. Ihrer Berufsschule und berechnen Sie die CO2-Emissionen, die dadurch entstehen!</a:t>
            </a:r>
            <a:endParaRPr b="0" i="0" sz="1000" u="none" cap="none" strike="noStrike">
              <a:solidFill>
                <a:schemeClr val="dk1"/>
              </a:solidFill>
              <a:latin typeface="Calibri"/>
              <a:ea typeface="Calibri"/>
              <a:cs typeface="Calibri"/>
              <a:sym typeface="Calibri"/>
            </a:endParaRPr>
          </a:p>
          <a:p>
            <a:pPr indent="-108000" lvl="0" marL="108000" marR="0" rtl="0" algn="l">
              <a:lnSpc>
                <a:spcPct val="100000"/>
              </a:lnSpc>
              <a:spcBef>
                <a:spcPts val="0"/>
              </a:spcBef>
              <a:spcAft>
                <a:spcPts val="0"/>
              </a:spcAft>
              <a:buClr>
                <a:srgbClr val="000000"/>
              </a:buClr>
              <a:buSzPts val="1400"/>
              <a:buFont typeface="Arial"/>
              <a:buNone/>
            </a:pPr>
            <a:r>
              <a:rPr b="0" i="0" lang="de-DE" sz="1000" u="none" cap="none" strike="noStrike">
                <a:solidFill>
                  <a:schemeClr val="dk1"/>
                </a:solidFill>
                <a:latin typeface="Calibri"/>
                <a:ea typeface="Calibri"/>
                <a:cs typeface="Calibri"/>
                <a:sym typeface="Calibri"/>
              </a:rPr>
              <a:t>Sammeln Sie Informationen und Ideen: Wie lassen sich Emissionen  vermeiden oder reduzieren?</a:t>
            </a:r>
            <a:endParaRPr/>
          </a:p>
          <a:p>
            <a:pPr indent="-108000" lvl="0" marL="108000" marR="0" rtl="0" algn="l">
              <a:lnSpc>
                <a:spcPct val="115000"/>
              </a:lnSpc>
              <a:spcBef>
                <a:spcPts val="0"/>
              </a:spcBef>
              <a:spcAft>
                <a:spcPts val="0"/>
              </a:spcAft>
              <a:buClr>
                <a:srgbClr val="000000"/>
              </a:buClr>
              <a:buSzPts val="1400"/>
              <a:buFont typeface="Arial"/>
              <a:buNone/>
            </a:pPr>
            <a:r>
              <a:rPr b="1" i="0" lang="de-DE" sz="1000" u="none" cap="none" strike="noStrike">
                <a:solidFill>
                  <a:schemeClr val="dk1"/>
                </a:solidFill>
                <a:latin typeface="Calibri"/>
                <a:ea typeface="Calibri"/>
                <a:cs typeface="Calibri"/>
                <a:sym typeface="Calibri"/>
              </a:rPr>
              <a:t>Quellen</a:t>
            </a:r>
            <a:r>
              <a:rPr b="0" i="0" lang="de-DE" sz="1000" u="none" cap="none" strike="noStrike">
                <a:solidFill>
                  <a:schemeClr val="dk1"/>
                </a:solidFill>
                <a:latin typeface="Calibri"/>
                <a:ea typeface="Calibri"/>
                <a:cs typeface="Calibri"/>
                <a:sym typeface="Calibri"/>
              </a:rPr>
              <a:t>:</a:t>
            </a:r>
            <a:endParaRPr/>
          </a:p>
          <a:p>
            <a:pPr indent="-171450" lvl="0" marL="171450" marR="0" rtl="0" algn="l">
              <a:lnSpc>
                <a:spcPct val="100000"/>
              </a:lnSpc>
              <a:spcBef>
                <a:spcPts val="200"/>
              </a:spcBef>
              <a:spcAft>
                <a:spcPts val="0"/>
              </a:spcAft>
              <a:buClr>
                <a:srgbClr val="000000"/>
              </a:buClr>
              <a:buSzPts val="1400"/>
              <a:buFont typeface="Arial"/>
              <a:buChar char="•"/>
            </a:pPr>
            <a:r>
              <a:rPr b="0" i="0" lang="de-DE" sz="1000" u="none" cap="none" strike="noStrike">
                <a:solidFill>
                  <a:schemeClr val="dk1"/>
                </a:solidFill>
                <a:latin typeface="Calibri"/>
                <a:ea typeface="Calibri"/>
                <a:cs typeface="Calibri"/>
                <a:sym typeface="Calibri"/>
              </a:rPr>
              <a:t>Insight Climate Collective (2022): Net-Zero In Sight: A manual to drive collective and individual action in the insight industry. Online/Download: </a:t>
            </a:r>
            <a:r>
              <a:rPr b="0" i="0" lang="de-DE" sz="1000" u="sng" cap="none" strike="noStrike">
                <a:solidFill>
                  <a:schemeClr val="dk1"/>
                </a:solidFill>
                <a:latin typeface="Calibri"/>
                <a:ea typeface="Calibri"/>
                <a:cs typeface="Calibri"/>
                <a:sym typeface="Calibri"/>
                <a:hlinkClick r:id="rId2">
                  <a:extLst>
                    <a:ext uri="{A12FA001-AC4F-418D-AE19-62706E023703}">
                      <ahyp:hlinkClr val="tx"/>
                    </a:ext>
                  </a:extLst>
                </a:hlinkClick>
              </a:rPr>
              <a:t>www.insightclimatecollective.org/s/Net-Zero-In-Sight_A-manual-for-collective-and-individual-action-and-measurable-impact-pnyj.pdf</a:t>
            </a:r>
            <a:r>
              <a:rPr b="0" i="0" lang="de-DE" sz="1000" u="none" cap="none" strike="noStrike">
                <a:solidFill>
                  <a:schemeClr val="dk1"/>
                </a:solidFill>
                <a:latin typeface="Calibri"/>
                <a:ea typeface="Calibri"/>
                <a:cs typeface="Calibri"/>
                <a:sym typeface="Calibri"/>
              </a:rPr>
              <a:t> </a:t>
            </a:r>
            <a:endParaRPr/>
          </a:p>
          <a:p>
            <a:pPr indent="-171450" lvl="0" marL="171450" marR="0" rtl="0" algn="l">
              <a:lnSpc>
                <a:spcPct val="100000"/>
              </a:lnSpc>
              <a:spcBef>
                <a:spcPts val="200"/>
              </a:spcBef>
              <a:spcAft>
                <a:spcPts val="0"/>
              </a:spcAft>
              <a:buClr>
                <a:srgbClr val="000000"/>
              </a:buClr>
              <a:buSzPts val="1400"/>
              <a:buFont typeface="Arial"/>
              <a:buChar char="•"/>
            </a:pPr>
            <a:r>
              <a:rPr b="0" i="0" lang="de-DE" sz="1000" u="none" cap="none" strike="noStrike">
                <a:solidFill>
                  <a:schemeClr val="dk1"/>
                </a:solidFill>
                <a:latin typeface="Calibri"/>
                <a:ea typeface="Calibri"/>
                <a:cs typeface="Calibri"/>
                <a:sym typeface="Calibri"/>
              </a:rPr>
              <a:t>Umweltbundesamt (2022e): Energieverbrauch nach Energieträgern und Sektoren. Online: </a:t>
            </a:r>
            <a:r>
              <a:rPr b="0" i="0" lang="de-DE" sz="1000" u="sng" cap="none" strike="noStrike">
                <a:solidFill>
                  <a:schemeClr val="dk1"/>
                </a:solidFill>
                <a:latin typeface="Calibri"/>
                <a:ea typeface="Calibri"/>
                <a:cs typeface="Calibri"/>
                <a:sym typeface="Calibri"/>
                <a:hlinkClick r:id="rId3">
                  <a:extLst>
                    <a:ext uri="{A12FA001-AC4F-418D-AE19-62706E023703}">
                      <ahyp:hlinkClr val="tx"/>
                    </a:ext>
                  </a:extLst>
                </a:hlinkClick>
              </a:rPr>
              <a:t>www.umweltbundesamt.de/daten/energie/energieverbrauch-nach-energietraegern-sektoren#entwicklung-des-endenergieverbrauchs-nach-sektoren-und-energietragern</a:t>
            </a:r>
            <a:r>
              <a:rPr b="0" i="0" lang="de-DE" sz="1000" u="none" cap="none" strike="noStrike">
                <a:solidFill>
                  <a:schemeClr val="dk1"/>
                </a:solidFill>
                <a:latin typeface="Calibri"/>
                <a:ea typeface="Calibri"/>
                <a:cs typeface="Calibri"/>
                <a:sym typeface="Calibri"/>
              </a:rPr>
              <a:t> </a:t>
            </a:r>
            <a:endParaRPr/>
          </a:p>
          <a:p>
            <a:pPr indent="-108000" lvl="0" marL="108000" marR="0" rtl="0" algn="l">
              <a:lnSpc>
                <a:spcPct val="115000"/>
              </a:lnSpc>
              <a:spcBef>
                <a:spcPts val="200"/>
              </a:spcBef>
              <a:spcAft>
                <a:spcPts val="200"/>
              </a:spcAft>
              <a:buClr>
                <a:srgbClr val="000000"/>
              </a:buClr>
              <a:buSzPts val="1400"/>
              <a:buFont typeface="Arial"/>
              <a:buNone/>
            </a:pPr>
            <a:r>
              <a:t/>
            </a:r>
            <a:endParaRPr b="0" i="0" sz="1000" u="none" cap="none" strike="noStrike">
              <a:solidFill>
                <a:schemeClr val="dk1"/>
              </a:solidFill>
              <a:latin typeface="Calibri"/>
              <a:ea typeface="Calibri"/>
              <a:cs typeface="Calibri"/>
              <a:sym typeface="Calibri"/>
            </a:endParaRPr>
          </a:p>
        </p:txBody>
      </p:sp>
      <p:sp>
        <p:nvSpPr>
          <p:cNvPr id="149" name="Google Shape;149;p5: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2:notes"/>
          <p:cNvSpPr/>
          <p:nvPr>
            <p:ph idx="2" type="sldImg"/>
          </p:nvPr>
        </p:nvSpPr>
        <p:spPr>
          <a:xfrm>
            <a:off x="223838" y="179388"/>
            <a:ext cx="6656387"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12:notes"/>
          <p:cNvSpPr txBox="1"/>
          <p:nvPr>
            <p:ph idx="1" type="body"/>
          </p:nvPr>
        </p:nvSpPr>
        <p:spPr>
          <a:xfrm>
            <a:off x="223838" y="3923999"/>
            <a:ext cx="6656388" cy="6125933"/>
          </a:xfrm>
          <a:prstGeom prst="rect">
            <a:avLst/>
          </a:prstGeom>
          <a:noFill/>
          <a:ln>
            <a:noFill/>
          </a:ln>
        </p:spPr>
        <p:txBody>
          <a:bodyPr anchorCtr="0" anchor="t" bIns="47400" lIns="94825" spcFirstLastPara="1" rIns="94825" wrap="square" tIns="47400">
            <a:noAutofit/>
          </a:bodyPr>
          <a:lstStyle/>
          <a:p>
            <a:pPr indent="0" lvl="0" marL="11113" rtl="0" algn="l">
              <a:lnSpc>
                <a:spcPct val="115000"/>
              </a:lnSpc>
              <a:spcBef>
                <a:spcPts val="0"/>
              </a:spcBef>
              <a:spcAft>
                <a:spcPts val="0"/>
              </a:spcAft>
              <a:buSzPts val="1400"/>
              <a:buNone/>
            </a:pPr>
            <a:r>
              <a:rPr b="1" lang="de-DE" sz="1000">
                <a:latin typeface="Calibri"/>
                <a:ea typeface="Calibri"/>
                <a:cs typeface="Calibri"/>
                <a:sym typeface="Calibri"/>
              </a:rPr>
              <a:t>Homeoffice</a:t>
            </a:r>
            <a:endParaRPr sz="1000">
              <a:latin typeface="Calibri"/>
              <a:ea typeface="Calibri"/>
              <a:cs typeface="Calibri"/>
              <a:sym typeface="Calibri"/>
            </a:endParaRPr>
          </a:p>
          <a:p>
            <a:pPr indent="0" lvl="0" marL="11113" rtl="0" algn="l">
              <a:lnSpc>
                <a:spcPct val="100000"/>
              </a:lnSpc>
              <a:spcBef>
                <a:spcPts val="100"/>
              </a:spcBef>
              <a:spcAft>
                <a:spcPts val="0"/>
              </a:spcAft>
              <a:buSzPts val="1400"/>
              <a:buNone/>
            </a:pPr>
            <a:r>
              <a:rPr lang="de-DE" sz="1000">
                <a:latin typeface="Calibri"/>
                <a:ea typeface="Calibri"/>
                <a:cs typeface="Calibri"/>
                <a:sym typeface="Calibri"/>
              </a:rPr>
              <a:t>Sehr viele Berufstätige haben während der Corona-Pandemie die Möglichkeit zum Homeoffice genutzt und schätzen gelernt. Bis zu 70 Prozent der Arbeitnehmer und Arbeitnehmerinnen haben sich in dieser Zeit den Weg ins Büro gespart und ganz oder teilweise  im Homeoffice gearbeitet. Nach Angaben des Öko-Instituts (Öko-Institut 2022) wurden 2021 im Schnitt 38 Milliarden Kilometer weniger Arbeitswege als im Jahr 2017 zurückgelegt. Die Einsparungen bei den Emissionen sind entsprechend hoch, denn 93 Prozent der Pendelwege wurden während der Pandemie laut Öko-Institut im eigenen Auto zurückgelegt. </a:t>
            </a:r>
            <a:endParaRPr/>
          </a:p>
          <a:p>
            <a:pPr indent="0" lvl="0" marL="11113" rtl="0" algn="l">
              <a:lnSpc>
                <a:spcPct val="100000"/>
              </a:lnSpc>
              <a:spcBef>
                <a:spcPts val="0"/>
              </a:spcBef>
              <a:spcAft>
                <a:spcPts val="0"/>
              </a:spcAft>
              <a:buSzPts val="1400"/>
              <a:buNone/>
            </a:pPr>
            <a:r>
              <a:rPr lang="de-DE" sz="1000">
                <a:latin typeface="Calibri"/>
                <a:ea typeface="Calibri"/>
                <a:cs typeface="Calibri"/>
                <a:sym typeface="Calibri"/>
              </a:rPr>
              <a:t>Je nach Ausstattung des Heim-Büros entstehen jedoch unterschiedliche weitere Emissionen - je nachdem ob neue zusätzliche Geräte angeschafft werden oder ob zusätzlich geheizt werden muss. Dennoch haben die Wissenschaftler des Öko-Instituts herausgefunden: „Unsere Bilanz zeigt, dass unabhängig von der Wahl des Verkehrsmittels und bereits ab einem Tag Homeoffice pro Woche die Treibhausgasbilanz sinken kann [...] Auch nach der Pandemie kann daher eine Mischung aus Büropräsenz und mobilem Arbeiten aus Umweltgesichtspunkten vorteilhaft sein und selbst im konservativsten Szenario – mit 20 Prozent Homeoffice – rund eine Million Tonnen Treibhausgase einsparen. Das entspricht etwa den Emissionen, die 370.000 Autos durchschnittlich in einem Jahr emittieren.“ (ebd.)</a:t>
            </a:r>
            <a:endParaRPr/>
          </a:p>
          <a:p>
            <a:pPr indent="0" lvl="0" marL="11113" rtl="0" algn="l">
              <a:lnSpc>
                <a:spcPct val="115000"/>
              </a:lnSpc>
              <a:spcBef>
                <a:spcPts val="0"/>
              </a:spcBef>
              <a:spcAft>
                <a:spcPts val="0"/>
              </a:spcAft>
              <a:buSzPts val="1400"/>
              <a:buNone/>
            </a:pPr>
            <a:r>
              <a:rPr b="1" lang="de-DE" sz="1000">
                <a:latin typeface="Calibri"/>
                <a:ea typeface="Calibri"/>
                <a:cs typeface="Calibri"/>
                <a:sym typeface="Calibri"/>
              </a:rPr>
              <a:t>Aufgabe: Online oder Präsenz?</a:t>
            </a:r>
            <a:endParaRPr/>
          </a:p>
          <a:p>
            <a:pPr indent="0" lvl="0" marL="11113" rtl="0" algn="l">
              <a:lnSpc>
                <a:spcPct val="100000"/>
              </a:lnSpc>
              <a:spcBef>
                <a:spcPts val="100"/>
              </a:spcBef>
              <a:spcAft>
                <a:spcPts val="0"/>
              </a:spcAft>
              <a:buSzPts val="1400"/>
              <a:buNone/>
            </a:pPr>
            <a:r>
              <a:rPr lang="de-DE" sz="1000">
                <a:latin typeface="Calibri"/>
                <a:ea typeface="Calibri"/>
                <a:cs typeface="Calibri"/>
                <a:sym typeface="Calibri"/>
              </a:rPr>
              <a:t>Videokonferenz oder Meeting in Präsenz? Mobiles Arbeiten im Homeoffice oder Fahrt ins Büro? Vergleichen Sie die THG-Emissionen des Arbeitsweges eines Tages mit den THG-Emissionen, die bei einer 1-stündigen Videokonferenz entstehen (s. 6.1.3 Tabelle 4). Nutzen Sie den Online-Rechner www.digitalcarbonfootprint.eu/ und gehen Sie von folgenden vereinfachten Annahmen aus: Sie arbeiten im Homeoffice ebenso wie im Büro mit derselben Geräteumgebung, also beispielsweise mit demselben Laptop, und es ist gerade Sommer - Sie müssen also nicht heizen. Somit besteht der einzige Unterschied in den zusätzlichen Emissionen durch die Videokonferenz. </a:t>
            </a:r>
            <a:endParaRPr/>
          </a:p>
          <a:p>
            <a:pPr indent="0" lvl="0" marL="11113" rtl="0" algn="l">
              <a:lnSpc>
                <a:spcPct val="115000"/>
              </a:lnSpc>
              <a:spcBef>
                <a:spcPts val="0"/>
              </a:spcBef>
              <a:spcAft>
                <a:spcPts val="0"/>
              </a:spcAft>
              <a:buSzPts val="1400"/>
              <a:buNone/>
            </a:pPr>
            <a:r>
              <a:rPr lang="de-DE" sz="1000">
                <a:latin typeface="Calibri"/>
                <a:ea typeface="Calibri"/>
                <a:cs typeface="Calibri"/>
                <a:sym typeface="Calibri"/>
              </a:rPr>
              <a:t>Das Rechenbeispiel ist dann wie folgt:</a:t>
            </a:r>
            <a:endParaRPr/>
          </a:p>
          <a:p>
            <a:pPr indent="-88900" lvl="0" marL="92075" rtl="0" algn="l">
              <a:lnSpc>
                <a:spcPct val="100000"/>
              </a:lnSpc>
              <a:spcBef>
                <a:spcPts val="100"/>
              </a:spcBef>
              <a:spcAft>
                <a:spcPts val="0"/>
              </a:spcAft>
              <a:buSzPts val="1400"/>
              <a:buFont typeface="Arial"/>
              <a:buChar char="•"/>
            </a:pPr>
            <a:r>
              <a:rPr lang="de-DE" sz="1000">
                <a:latin typeface="Calibri"/>
                <a:ea typeface="Calibri"/>
                <a:cs typeface="Calibri"/>
                <a:sym typeface="Calibri"/>
              </a:rPr>
              <a:t>Emissionen des Arbeitswegs (einfach 5km, Pkw, 1 Person im Auto): 5 Pkm x 2 x  194,41 g CO₂-Äq/Pkm = 1.944,1 g  CO₂Äq</a:t>
            </a:r>
            <a:endParaRPr sz="1000">
              <a:latin typeface="Calibri"/>
              <a:ea typeface="Calibri"/>
              <a:cs typeface="Calibri"/>
              <a:sym typeface="Calibri"/>
            </a:endParaRPr>
          </a:p>
          <a:p>
            <a:pPr indent="-88900" lvl="0" marL="92075" rtl="0" algn="l">
              <a:lnSpc>
                <a:spcPct val="115000"/>
              </a:lnSpc>
              <a:spcBef>
                <a:spcPts val="0"/>
              </a:spcBef>
              <a:spcAft>
                <a:spcPts val="0"/>
              </a:spcAft>
              <a:buSzPts val="1400"/>
              <a:buFont typeface="Arial"/>
              <a:buChar char="•"/>
            </a:pPr>
            <a:r>
              <a:rPr lang="de-DE" sz="1000">
                <a:latin typeface="Calibri"/>
                <a:ea typeface="Calibri"/>
                <a:cs typeface="Calibri"/>
                <a:sym typeface="Calibri"/>
              </a:rPr>
              <a:t>Emissionen der 1-stündigen Videokonferenz: 2,74 g CO₂Äq</a:t>
            </a:r>
            <a:endParaRPr sz="1000">
              <a:latin typeface="Calibri"/>
              <a:ea typeface="Calibri"/>
              <a:cs typeface="Calibri"/>
              <a:sym typeface="Calibri"/>
            </a:endParaRPr>
          </a:p>
          <a:p>
            <a:pPr indent="0" lvl="0" marL="11113" rtl="0" algn="l">
              <a:lnSpc>
                <a:spcPct val="100000"/>
              </a:lnSpc>
              <a:spcBef>
                <a:spcPts val="100"/>
              </a:spcBef>
              <a:spcAft>
                <a:spcPts val="0"/>
              </a:spcAft>
              <a:buSzPts val="1400"/>
              <a:buNone/>
            </a:pPr>
            <a:r>
              <a:rPr lang="de-DE" sz="1000">
                <a:latin typeface="Calibri"/>
                <a:ea typeface="Calibri"/>
                <a:cs typeface="Calibri"/>
                <a:sym typeface="Calibri"/>
              </a:rPr>
              <a:t>Neben den insgesamt günstigen Effekten für den Klimaschutz haben mobiles Arbeiten und Homeoffice aber auch soziale Auswirkungen. Das sind mögliche Vor- und Nachteile:</a:t>
            </a:r>
            <a:endParaRPr/>
          </a:p>
          <a:p>
            <a:pPr indent="0" lvl="0" marL="11113" rtl="0" algn="l">
              <a:lnSpc>
                <a:spcPct val="115000"/>
              </a:lnSpc>
              <a:spcBef>
                <a:spcPts val="0"/>
              </a:spcBef>
              <a:spcAft>
                <a:spcPts val="0"/>
              </a:spcAft>
              <a:buSzPts val="1400"/>
              <a:buNone/>
            </a:pPr>
            <a:r>
              <a:t/>
            </a:r>
            <a:endParaRPr b="1" sz="1000">
              <a:latin typeface="Calibri"/>
              <a:ea typeface="Calibri"/>
              <a:cs typeface="Calibri"/>
              <a:sym typeface="Calibri"/>
            </a:endParaRPr>
          </a:p>
          <a:p>
            <a:pPr indent="0" lvl="0" marL="11113" rtl="0" algn="l">
              <a:lnSpc>
                <a:spcPct val="115000"/>
              </a:lnSpc>
              <a:spcBef>
                <a:spcPts val="100"/>
              </a:spcBef>
              <a:spcAft>
                <a:spcPts val="0"/>
              </a:spcAft>
              <a:buSzPts val="1400"/>
              <a:buNone/>
            </a:pPr>
            <a:r>
              <a:t/>
            </a:r>
            <a:endParaRPr b="1" sz="1000">
              <a:latin typeface="Calibri"/>
              <a:ea typeface="Calibri"/>
              <a:cs typeface="Calibri"/>
              <a:sym typeface="Calibri"/>
            </a:endParaRPr>
          </a:p>
          <a:p>
            <a:pPr indent="0" lvl="0" marL="11113" rtl="0" algn="l">
              <a:lnSpc>
                <a:spcPct val="115000"/>
              </a:lnSpc>
              <a:spcBef>
                <a:spcPts val="100"/>
              </a:spcBef>
              <a:spcAft>
                <a:spcPts val="0"/>
              </a:spcAft>
              <a:buSzPts val="1400"/>
              <a:buNone/>
            </a:pPr>
            <a:r>
              <a:t/>
            </a:r>
            <a:endParaRPr b="1" sz="1000">
              <a:latin typeface="Calibri"/>
              <a:ea typeface="Calibri"/>
              <a:cs typeface="Calibri"/>
              <a:sym typeface="Calibri"/>
            </a:endParaRPr>
          </a:p>
          <a:p>
            <a:pPr indent="0" lvl="0" marL="11113" rtl="0" algn="l">
              <a:lnSpc>
                <a:spcPct val="115000"/>
              </a:lnSpc>
              <a:spcBef>
                <a:spcPts val="100"/>
              </a:spcBef>
              <a:spcAft>
                <a:spcPts val="0"/>
              </a:spcAft>
              <a:buSzPts val="1400"/>
              <a:buNone/>
            </a:pPr>
            <a:r>
              <a:t/>
            </a:r>
            <a:endParaRPr b="1" sz="1000">
              <a:latin typeface="Calibri"/>
              <a:ea typeface="Calibri"/>
              <a:cs typeface="Calibri"/>
              <a:sym typeface="Calibri"/>
            </a:endParaRPr>
          </a:p>
          <a:p>
            <a:pPr indent="0" lvl="0" marL="11113" rtl="0" algn="l">
              <a:lnSpc>
                <a:spcPct val="115000"/>
              </a:lnSpc>
              <a:spcBef>
                <a:spcPts val="700"/>
              </a:spcBef>
              <a:spcAft>
                <a:spcPts val="0"/>
              </a:spcAft>
              <a:buSzPts val="1400"/>
              <a:buNone/>
            </a:pPr>
            <a:r>
              <a:rPr b="1" lang="de-DE" sz="1000">
                <a:latin typeface="Calibri"/>
                <a:ea typeface="Calibri"/>
                <a:cs typeface="Calibri"/>
                <a:sym typeface="Calibri"/>
              </a:rPr>
              <a:t>Aufgabe: Vor-/Nachteile mobiles Arbeiten</a:t>
            </a:r>
            <a:endParaRPr/>
          </a:p>
          <a:p>
            <a:pPr indent="0" lvl="0" marL="11113" rtl="0" algn="l">
              <a:lnSpc>
                <a:spcPct val="100000"/>
              </a:lnSpc>
              <a:spcBef>
                <a:spcPts val="0"/>
              </a:spcBef>
              <a:spcAft>
                <a:spcPts val="0"/>
              </a:spcAft>
              <a:buSzPts val="1400"/>
              <a:buNone/>
            </a:pPr>
            <a:r>
              <a:rPr lang="de-DE" sz="1000">
                <a:latin typeface="Calibri"/>
                <a:ea typeface="Calibri"/>
                <a:cs typeface="Calibri"/>
                <a:sym typeface="Calibri"/>
              </a:rPr>
              <a:t>Diskutieren Sie in der Gruppe die Vor- und Nachteile mobilen Arbeitens!</a:t>
            </a:r>
            <a:endParaRPr/>
          </a:p>
          <a:p>
            <a:pPr indent="0" lvl="0" marL="11113" rtl="0" algn="l">
              <a:lnSpc>
                <a:spcPct val="115000"/>
              </a:lnSpc>
              <a:spcBef>
                <a:spcPts val="0"/>
              </a:spcBef>
              <a:spcAft>
                <a:spcPts val="0"/>
              </a:spcAft>
              <a:buSzPts val="1400"/>
              <a:buFont typeface="Arial"/>
              <a:buNone/>
            </a:pPr>
            <a:r>
              <a:rPr b="1" lang="de-DE" sz="1000">
                <a:latin typeface="Calibri"/>
                <a:ea typeface="Calibri"/>
                <a:cs typeface="Calibri"/>
                <a:sym typeface="Calibri"/>
              </a:rPr>
              <a:t>Quelle:</a:t>
            </a:r>
            <a:endParaRPr/>
          </a:p>
          <a:p>
            <a:pPr indent="-171450" lvl="0" marL="182562" marR="0" rtl="0" algn="l">
              <a:lnSpc>
                <a:spcPct val="100000"/>
              </a:lnSpc>
              <a:spcBef>
                <a:spcPts val="100"/>
              </a:spcBef>
              <a:spcAft>
                <a:spcPts val="0"/>
              </a:spcAft>
              <a:buClr>
                <a:srgbClr val="000000"/>
              </a:buClr>
              <a:buSzPts val="1400"/>
              <a:buFont typeface="Arial"/>
              <a:buChar char="•"/>
            </a:pPr>
            <a:r>
              <a:rPr b="0" i="0" lang="de-DE" sz="900" u="none" strike="noStrike">
                <a:solidFill>
                  <a:srgbClr val="000000"/>
                </a:solidFill>
                <a:latin typeface="Calibri"/>
                <a:ea typeface="Calibri"/>
                <a:cs typeface="Calibri"/>
                <a:sym typeface="Calibri"/>
              </a:rPr>
              <a:t>Öko-Institut (2022): Homeoffice trägt zum Klimaschutz bei. Studie zu ökologischen und sozialen Auswirkungen mobilen Arbeitens. Online: </a:t>
            </a:r>
            <a:r>
              <a:rPr b="0" i="0" lang="de-DE" sz="900" u="sng" strike="noStrike">
                <a:solidFill>
                  <a:srgbClr val="1155CC"/>
                </a:solidFill>
                <a:latin typeface="Calibri"/>
                <a:ea typeface="Calibri"/>
                <a:cs typeface="Calibri"/>
                <a:sym typeface="Calibri"/>
                <a:hlinkClick r:id="rId2">
                  <a:extLst>
                    <a:ext uri="{A12FA001-AC4F-418D-AE19-62706E023703}">
                      <ahyp:hlinkClr val="tx"/>
                    </a:ext>
                  </a:extLst>
                </a:hlinkClick>
              </a:rPr>
              <a:t>www.oeko.de/presse/archiv-pressemeldungen/presse-detailseite/2022/homeoffice-traegt-zum-klimaschutz-bei</a:t>
            </a:r>
            <a:endParaRPr sz="900">
              <a:latin typeface="Calibri"/>
              <a:ea typeface="Calibri"/>
              <a:cs typeface="Calibri"/>
              <a:sym typeface="Calibri"/>
            </a:endParaRPr>
          </a:p>
          <a:p>
            <a:pPr indent="-171450" lvl="0" marL="182563" rtl="0" algn="l">
              <a:lnSpc>
                <a:spcPct val="115000"/>
              </a:lnSpc>
              <a:spcBef>
                <a:spcPts val="100"/>
              </a:spcBef>
              <a:spcAft>
                <a:spcPts val="100"/>
              </a:spcAft>
              <a:buSzPts val="1400"/>
              <a:buFont typeface="Arial"/>
              <a:buChar char="•"/>
            </a:pPr>
            <a:r>
              <a:rPr lang="de-DE" sz="900">
                <a:latin typeface="Calibri"/>
                <a:ea typeface="Calibri"/>
                <a:cs typeface="Calibri"/>
                <a:sym typeface="Calibri"/>
              </a:rPr>
              <a:t>Zur Abbildung: Die Infografik des Öko-Instituts steht unter einer cc-Lizenz; Sie können sie entsprechend kostenfrei mit Nennung der Quelle Öko-Institut nutzen. (</a:t>
            </a:r>
            <a:r>
              <a:rPr lang="de-DE" sz="900" u="sng">
                <a:solidFill>
                  <a:schemeClr val="hlink"/>
                </a:solidFill>
                <a:latin typeface="Calibri"/>
                <a:ea typeface="Calibri"/>
                <a:cs typeface="Calibri"/>
                <a:sym typeface="Calibri"/>
                <a:hlinkClick r:id="rId3"/>
              </a:rPr>
              <a:t>Öko-Institut e.V.: Infografiken (oeko.de)</a:t>
            </a:r>
            <a:r>
              <a:rPr lang="de-DE" sz="900">
                <a:latin typeface="Calibri"/>
                <a:ea typeface="Calibri"/>
                <a:cs typeface="Calibri"/>
                <a:sym typeface="Calibri"/>
              </a:rPr>
              <a:t> / https://www.oeko.de/presse/infografiken)</a:t>
            </a:r>
            <a:endParaRPr/>
          </a:p>
        </p:txBody>
      </p:sp>
      <p:sp>
        <p:nvSpPr>
          <p:cNvPr id="165" name="Google Shape;165;p12: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graphicFrame>
        <p:nvGraphicFramePr>
          <p:cNvPr id="166" name="Google Shape;166;p12:notes"/>
          <p:cNvGraphicFramePr/>
          <p:nvPr/>
        </p:nvGraphicFramePr>
        <p:xfrm>
          <a:off x="556682" y="8126951"/>
          <a:ext cx="3000000" cy="3000000"/>
        </p:xfrm>
        <a:graphic>
          <a:graphicData uri="http://schemas.openxmlformats.org/drawingml/2006/table">
            <a:tbl>
              <a:tblPr bandRow="1" firstRow="1">
                <a:noFill/>
                <a:tableStyleId>{9A0AEEAB-7A94-4ECA-99D0-74A7EEA74B41}</a:tableStyleId>
              </a:tblPr>
              <a:tblGrid>
                <a:gridCol w="2646375"/>
                <a:gridCol w="3344325"/>
              </a:tblGrid>
              <a:tr h="123525">
                <a:tc>
                  <a:txBody>
                    <a:bodyPr/>
                    <a:lstStyle/>
                    <a:p>
                      <a:pPr indent="0" lvl="0" marL="0" rtl="0" algn="l">
                        <a:spcBef>
                          <a:spcPts val="0"/>
                        </a:spcBef>
                        <a:spcAft>
                          <a:spcPts val="0"/>
                        </a:spcAft>
                        <a:buSzPts val="1000"/>
                        <a:buFont typeface="Calibri"/>
                        <a:buNone/>
                      </a:pPr>
                      <a:r>
                        <a:rPr lang="de-DE" sz="1000">
                          <a:latin typeface="Calibri"/>
                          <a:ea typeface="Calibri"/>
                          <a:cs typeface="Calibri"/>
                          <a:sym typeface="Calibri"/>
                        </a:rPr>
                        <a:t>Vorteile</a:t>
                      </a:r>
                      <a:endParaRPr sz="1800"/>
                    </a:p>
                  </a:txBody>
                  <a:tcPr marT="0" marB="0" marR="0" marL="0"/>
                </a:tc>
                <a:tc>
                  <a:txBody>
                    <a:bodyPr/>
                    <a:lstStyle/>
                    <a:p>
                      <a:pPr indent="0" lvl="0" marL="0" rtl="0" algn="l">
                        <a:spcBef>
                          <a:spcPts val="0"/>
                        </a:spcBef>
                        <a:spcAft>
                          <a:spcPts val="0"/>
                        </a:spcAft>
                        <a:buSzPts val="1000"/>
                        <a:buFont typeface="Calibri"/>
                        <a:buNone/>
                      </a:pPr>
                      <a:r>
                        <a:rPr lang="de-DE" sz="1000">
                          <a:latin typeface="Calibri"/>
                          <a:ea typeface="Calibri"/>
                          <a:cs typeface="Calibri"/>
                          <a:sym typeface="Calibri"/>
                        </a:rPr>
                        <a:t>Risiken</a:t>
                      </a:r>
                      <a:endParaRPr sz="1800"/>
                    </a:p>
                  </a:txBody>
                  <a:tcPr marT="0" marB="0" marR="0" marL="0"/>
                </a:tc>
              </a:tr>
              <a:tr h="123525">
                <a:tc>
                  <a:txBody>
                    <a:bodyPr/>
                    <a:lstStyle/>
                    <a:p>
                      <a:pPr indent="0" lvl="0" marL="0" rtl="0" algn="l">
                        <a:spcBef>
                          <a:spcPts val="0"/>
                        </a:spcBef>
                        <a:spcAft>
                          <a:spcPts val="0"/>
                        </a:spcAft>
                        <a:buSzPts val="1000"/>
                        <a:buFont typeface="Calibri"/>
                        <a:buNone/>
                      </a:pPr>
                      <a:r>
                        <a:rPr lang="de-DE" sz="1000">
                          <a:latin typeface="Calibri"/>
                          <a:ea typeface="Calibri"/>
                          <a:cs typeface="Calibri"/>
                          <a:sym typeface="Calibri"/>
                        </a:rPr>
                        <a:t>Weniger Pendelwege</a:t>
                      </a:r>
                      <a:endParaRPr sz="1800"/>
                    </a:p>
                  </a:txBody>
                  <a:tcPr marT="0" marB="0" marR="0" marL="0"/>
                </a:tc>
                <a:tc>
                  <a:txBody>
                    <a:bodyPr/>
                    <a:lstStyle/>
                    <a:p>
                      <a:pPr indent="0" lvl="0" marL="0" rtl="0" algn="l">
                        <a:spcBef>
                          <a:spcPts val="0"/>
                        </a:spcBef>
                        <a:spcAft>
                          <a:spcPts val="0"/>
                        </a:spcAft>
                        <a:buSzPts val="1000"/>
                        <a:buFont typeface="Calibri"/>
                        <a:buNone/>
                      </a:pPr>
                      <a:r>
                        <a:rPr lang="de-DE" sz="1000">
                          <a:latin typeface="Calibri"/>
                          <a:ea typeface="Calibri"/>
                          <a:cs typeface="Calibri"/>
                          <a:sym typeface="Calibri"/>
                        </a:rPr>
                        <a:t>Stärkere Vermischung von Arbeits- und Privatleben</a:t>
                      </a:r>
                      <a:endParaRPr sz="1800"/>
                    </a:p>
                  </a:txBody>
                  <a:tcPr marT="0" marB="0" marR="0" marL="0"/>
                </a:tc>
              </a:tr>
              <a:tr h="123525">
                <a:tc>
                  <a:txBody>
                    <a:bodyPr/>
                    <a:lstStyle/>
                    <a:p>
                      <a:pPr indent="0" lvl="0" marL="0" rtl="0" algn="l">
                        <a:spcBef>
                          <a:spcPts val="0"/>
                        </a:spcBef>
                        <a:spcAft>
                          <a:spcPts val="0"/>
                        </a:spcAft>
                        <a:buSzPts val="1000"/>
                        <a:buFont typeface="Calibri"/>
                        <a:buNone/>
                      </a:pPr>
                      <a:r>
                        <a:rPr lang="de-DE" sz="1000">
                          <a:latin typeface="Calibri"/>
                          <a:ea typeface="Calibri"/>
                          <a:cs typeface="Calibri"/>
                          <a:sym typeface="Calibri"/>
                        </a:rPr>
                        <a:t>Flexiblere Arbeitszeiten</a:t>
                      </a:r>
                      <a:endParaRPr sz="1800"/>
                    </a:p>
                  </a:txBody>
                  <a:tcPr marT="0" marB="0" marR="0" marL="0"/>
                </a:tc>
                <a:tc>
                  <a:txBody>
                    <a:bodyPr/>
                    <a:lstStyle/>
                    <a:p>
                      <a:pPr indent="0" lvl="0" marL="0" rtl="0" algn="l">
                        <a:spcBef>
                          <a:spcPts val="0"/>
                        </a:spcBef>
                        <a:spcAft>
                          <a:spcPts val="0"/>
                        </a:spcAft>
                        <a:buSzPts val="1000"/>
                        <a:buFont typeface="Calibri"/>
                        <a:buNone/>
                      </a:pPr>
                      <a:r>
                        <a:rPr lang="de-DE" sz="1000">
                          <a:latin typeface="Calibri"/>
                          <a:ea typeface="Calibri"/>
                          <a:cs typeface="Calibri"/>
                          <a:sym typeface="Calibri"/>
                        </a:rPr>
                        <a:t>Gefühl der Isolation</a:t>
                      </a:r>
                      <a:endParaRPr sz="1800"/>
                    </a:p>
                  </a:txBody>
                  <a:tcPr marT="0" marB="0" marR="0" marL="0"/>
                </a:tc>
              </a:tr>
              <a:tr h="123525">
                <a:tc>
                  <a:txBody>
                    <a:bodyPr/>
                    <a:lstStyle/>
                    <a:p>
                      <a:pPr indent="0" lvl="0" marL="0" rtl="0" algn="l">
                        <a:spcBef>
                          <a:spcPts val="0"/>
                        </a:spcBef>
                        <a:spcAft>
                          <a:spcPts val="0"/>
                        </a:spcAft>
                        <a:buSzPts val="1000"/>
                        <a:buFont typeface="Calibri"/>
                        <a:buNone/>
                      </a:pPr>
                      <a:r>
                        <a:rPr lang="de-DE" sz="1000">
                          <a:latin typeface="Calibri"/>
                          <a:ea typeface="Calibri"/>
                          <a:cs typeface="Calibri"/>
                          <a:sym typeface="Calibri"/>
                        </a:rPr>
                        <a:t>Ortsunabhäniges Arbeiten</a:t>
                      </a:r>
                      <a:endParaRPr sz="1800"/>
                    </a:p>
                  </a:txBody>
                  <a:tcPr marT="0" marB="0" marR="0" marL="0"/>
                </a:tc>
                <a:tc>
                  <a:txBody>
                    <a:bodyPr/>
                    <a:lstStyle/>
                    <a:p>
                      <a:pPr indent="0" lvl="0" marL="0" rtl="0" algn="l">
                        <a:spcBef>
                          <a:spcPts val="0"/>
                        </a:spcBef>
                        <a:spcAft>
                          <a:spcPts val="0"/>
                        </a:spcAft>
                        <a:buSzPts val="1000"/>
                        <a:buFont typeface="Calibri"/>
                        <a:buNone/>
                      </a:pPr>
                      <a:r>
                        <a:rPr lang="de-DE" sz="1000">
                          <a:latin typeface="Calibri"/>
                          <a:ea typeface="Calibri"/>
                          <a:cs typeface="Calibri"/>
                          <a:sym typeface="Calibri"/>
                        </a:rPr>
                        <a:t>Ungleicher Zugang zu einem geeigneten Arbeitsplatz zuhause</a:t>
                      </a:r>
                      <a:endParaRPr sz="1800"/>
                    </a:p>
                  </a:txBody>
                  <a:tcPr marT="0" marB="0" marR="0" marL="0"/>
                </a:tc>
              </a:tr>
              <a:tr h="123525">
                <a:tc>
                  <a:txBody>
                    <a:bodyPr/>
                    <a:lstStyle/>
                    <a:p>
                      <a:pPr indent="0" lvl="0" marL="0" rtl="0" algn="l">
                        <a:spcBef>
                          <a:spcPts val="0"/>
                        </a:spcBef>
                        <a:spcAft>
                          <a:spcPts val="0"/>
                        </a:spcAft>
                        <a:buSzPts val="1000"/>
                        <a:buFont typeface="Calibri"/>
                        <a:buNone/>
                      </a:pPr>
                      <a:r>
                        <a:rPr lang="de-DE" sz="1000">
                          <a:latin typeface="Calibri"/>
                          <a:ea typeface="Calibri"/>
                          <a:cs typeface="Calibri"/>
                          <a:sym typeface="Calibri"/>
                        </a:rPr>
                        <a:t>Bessere Vereinbarkeit von beruf und Familie</a:t>
                      </a:r>
                      <a:endParaRPr sz="1800"/>
                    </a:p>
                  </a:txBody>
                  <a:tcPr marT="0" marB="0" marR="0" marL="0"/>
                </a:tc>
                <a:tc>
                  <a:txBody>
                    <a:bodyPr/>
                    <a:lstStyle/>
                    <a:p>
                      <a:pPr indent="0" lvl="0" marL="0" rtl="0" algn="l">
                        <a:spcBef>
                          <a:spcPts val="0"/>
                        </a:spcBef>
                        <a:spcAft>
                          <a:spcPts val="0"/>
                        </a:spcAft>
                        <a:buSzPts val="1000"/>
                        <a:buFont typeface="Arial"/>
                        <a:buNone/>
                      </a:pPr>
                      <a:r>
                        <a:t/>
                      </a:r>
                      <a:endParaRPr sz="1000">
                        <a:latin typeface="Calibri"/>
                        <a:ea typeface="Calibri"/>
                        <a:cs typeface="Calibri"/>
                        <a:sym typeface="Calibri"/>
                      </a:endParaRPr>
                    </a:p>
                  </a:txBody>
                  <a:tcPr marT="0" marB="0" marR="0" marL="0"/>
                </a:tc>
              </a:tr>
            </a:tbl>
          </a:graphicData>
        </a:graphic>
      </p:graphicFrame>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3:notes"/>
          <p:cNvSpPr/>
          <p:nvPr>
            <p:ph idx="2" type="sldImg"/>
          </p:nvPr>
        </p:nvSpPr>
        <p:spPr>
          <a:xfrm>
            <a:off x="223838" y="179388"/>
            <a:ext cx="6656387"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13:notes"/>
          <p:cNvSpPr txBox="1"/>
          <p:nvPr>
            <p:ph idx="1" type="body"/>
          </p:nvPr>
        </p:nvSpPr>
        <p:spPr>
          <a:xfrm>
            <a:off x="223838" y="3960000"/>
            <a:ext cx="6656387" cy="5890438"/>
          </a:xfrm>
          <a:prstGeom prst="rect">
            <a:avLst/>
          </a:prstGeom>
          <a:noFill/>
          <a:ln>
            <a:noFill/>
          </a:ln>
        </p:spPr>
        <p:txBody>
          <a:bodyPr anchorCtr="0" anchor="t" bIns="47400" lIns="94825" spcFirstLastPara="1" rIns="94825" wrap="square" tIns="47400">
            <a:noAutofit/>
          </a:bodyPr>
          <a:lstStyle/>
          <a:p>
            <a:pPr indent="0" lvl="0" marL="0" rtl="0" algn="l">
              <a:lnSpc>
                <a:spcPct val="115000"/>
              </a:lnSpc>
              <a:spcBef>
                <a:spcPts val="0"/>
              </a:spcBef>
              <a:spcAft>
                <a:spcPts val="0"/>
              </a:spcAft>
              <a:buSzPts val="1400"/>
              <a:buNone/>
            </a:pPr>
            <a:r>
              <a:rPr b="1" lang="de-DE" sz="900">
                <a:solidFill>
                  <a:schemeClr val="dk1"/>
                </a:solidFill>
                <a:latin typeface="Calibri"/>
                <a:ea typeface="Calibri"/>
                <a:cs typeface="Calibri"/>
                <a:sym typeface="Calibri"/>
              </a:rPr>
              <a:t>Mobilität</a:t>
            </a:r>
            <a:endParaRPr/>
          </a:p>
          <a:p>
            <a:pPr indent="0" lvl="0" marL="0" rtl="0" algn="l">
              <a:lnSpc>
                <a:spcPct val="100000"/>
              </a:lnSpc>
              <a:spcBef>
                <a:spcPts val="100"/>
              </a:spcBef>
              <a:spcAft>
                <a:spcPts val="0"/>
              </a:spcAft>
              <a:buSzPts val="1400"/>
              <a:buNone/>
            </a:pPr>
            <a:r>
              <a:rPr lang="de-DE" sz="900">
                <a:solidFill>
                  <a:schemeClr val="dk1"/>
                </a:solidFill>
                <a:latin typeface="Calibri"/>
                <a:ea typeface="Calibri"/>
                <a:cs typeface="Calibri"/>
                <a:sym typeface="Calibri"/>
              </a:rPr>
              <a:t>Zum beruflichen Carbon Footprint gehört nicht nur, wie und mit welchen Geräten man arbeitet, sondern auch wo - und vor allem wie man dorthin kommt. Es ist also relevant, sich die beruflich bedingte Mobilität anzuschauen, den Weg zum Büro oder auch die Dienstreise zu einem Projektmeeting oder einem Präsentationstermin. Um die CO₂-Emissionen eines Arbeitsweges oder einer Dienstreise zu berechnen, werden folgende Größen benötigt:</a:t>
            </a:r>
            <a:r>
              <a:rPr lang="de-DE" sz="900" u="none" strike="noStrike">
                <a:solidFill>
                  <a:schemeClr val="dk1"/>
                </a:solidFill>
                <a:latin typeface="Calibri"/>
                <a:ea typeface="Calibri"/>
                <a:cs typeface="Calibri"/>
                <a:sym typeface="Calibri"/>
              </a:rPr>
              <a:t> </a:t>
            </a:r>
            <a:endParaRPr/>
          </a:p>
          <a:p>
            <a:pPr indent="-171450" lvl="0" marL="171450" rtl="0" algn="l">
              <a:lnSpc>
                <a:spcPct val="100000"/>
              </a:lnSpc>
              <a:spcBef>
                <a:spcPts val="0"/>
              </a:spcBef>
              <a:spcAft>
                <a:spcPts val="0"/>
              </a:spcAft>
              <a:buSzPts val="1400"/>
              <a:buFont typeface="Arial"/>
              <a:buChar char="•"/>
            </a:pPr>
            <a:r>
              <a:rPr lang="de-DE" sz="900" u="none" strike="noStrike">
                <a:solidFill>
                  <a:schemeClr val="dk1"/>
                </a:solidFill>
                <a:latin typeface="Calibri"/>
                <a:ea typeface="Calibri"/>
                <a:cs typeface="Calibri"/>
                <a:sym typeface="Calibri"/>
              </a:rPr>
              <a:t>Entfernung in Personenkilometern (legt eine Person 5 Kilometer zurück sind dies 5 sogenannte Personenkilometer, also 5 Pkm; bei Hin- und Rückweg: x 2 nehmen!) </a:t>
            </a:r>
            <a:endParaRPr/>
          </a:p>
          <a:p>
            <a:pPr indent="-171450" lvl="0" marL="171450" rtl="0" algn="l">
              <a:lnSpc>
                <a:spcPct val="100000"/>
              </a:lnSpc>
              <a:spcBef>
                <a:spcPts val="0"/>
              </a:spcBef>
              <a:spcAft>
                <a:spcPts val="0"/>
              </a:spcAft>
              <a:buSzPts val="1400"/>
              <a:buFont typeface="Arial"/>
              <a:buChar char="•"/>
            </a:pPr>
            <a:r>
              <a:rPr lang="de-DE" sz="900" u="none" strike="noStrike">
                <a:solidFill>
                  <a:schemeClr val="dk1"/>
                </a:solidFill>
                <a:latin typeface="Calibri"/>
                <a:ea typeface="Calibri"/>
                <a:cs typeface="Calibri"/>
                <a:sym typeface="Calibri"/>
              </a:rPr>
              <a:t>Verkehrsmittel, mit dem der Weg zurückgelegt wird und zugehörige spezifische CO₂-Äq-Emissionen in g je Personenkilometer.</a:t>
            </a:r>
            <a:endParaRPr sz="9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de-DE" sz="900">
                <a:solidFill>
                  <a:schemeClr val="dk1"/>
                </a:solidFill>
                <a:latin typeface="Calibri"/>
                <a:ea typeface="Calibri"/>
                <a:cs typeface="Calibri"/>
                <a:sym typeface="Calibri"/>
              </a:rPr>
              <a:t>Die  Abbildung zeigt die Klimawirkung des Personennah- und -fernverkehrs. Sie berücksichtigt bei den spezifischen Emissionen neben der Fahrzeugnutzung auch die Energiebereitstellung, die Fahrzeugbereitstellung sowie die Infrastrukturbereitstellung. Somit kann auch das Fahrrad in den Vergleich mit einbezogen werden. Nachhaltige Mobilität erfordert jedoch eine Verkehrswende, die mehr ist als ein bloßer Wechsel der Antriebe, weg von Diesel und Benzin, hin zum Elektromotor und - wo sinnvoll - anderen Antrieben. Notwendig ist vielmehr eine Mobilitätswende, die Mobilität mit weniger Verkehr ermöglicht, denn Emissionen aus dem Verkehr ergeben sich in Dienstleistungsunternehmen - ähnlich wie in der öffentlichen Verwaltung - durch die Treibhausgasemissionen (vgl. Umweltbundesamt 2020b, S. 39 ff.)… </a:t>
            </a:r>
            <a:endParaRPr/>
          </a:p>
          <a:p>
            <a:pPr indent="0" lvl="0" marL="0" rtl="0" algn="l">
              <a:lnSpc>
                <a:spcPct val="100000"/>
              </a:lnSpc>
              <a:spcBef>
                <a:spcPts val="0"/>
              </a:spcBef>
              <a:spcAft>
                <a:spcPts val="0"/>
              </a:spcAft>
              <a:buSzPts val="1400"/>
              <a:buNone/>
            </a:pPr>
            <a:r>
              <a:rPr lang="de-DE" sz="900">
                <a:solidFill>
                  <a:schemeClr val="dk1"/>
                </a:solidFill>
                <a:latin typeface="Calibri"/>
                <a:ea typeface="Calibri"/>
                <a:cs typeface="Calibri"/>
                <a:sym typeface="Calibri"/>
              </a:rPr>
              <a:t>… des Fuhrparks,… aus Dienstreisen,… aus den Arbeitswegen der Beschäftigten und… des Besucher- und Lieferantenverkehrs.</a:t>
            </a:r>
            <a:endParaRPr/>
          </a:p>
          <a:p>
            <a:pPr indent="0" lvl="0" marL="0" rtl="0" algn="l">
              <a:lnSpc>
                <a:spcPct val="115000"/>
              </a:lnSpc>
              <a:spcBef>
                <a:spcPts val="0"/>
              </a:spcBef>
              <a:spcAft>
                <a:spcPts val="0"/>
              </a:spcAft>
              <a:buSzPts val="1400"/>
              <a:buNone/>
            </a:pPr>
            <a:r>
              <a:rPr lang="de-DE" sz="900">
                <a:solidFill>
                  <a:schemeClr val="dk1"/>
                </a:solidFill>
                <a:latin typeface="Calibri"/>
                <a:ea typeface="Calibri"/>
                <a:cs typeface="Calibri"/>
                <a:sym typeface="Calibri"/>
              </a:rPr>
              <a:t>Um diese zu mindern, gibt es vielfältige Möglichkeiten: (vgl. ebd.):</a:t>
            </a:r>
            <a:endParaRPr/>
          </a:p>
          <a:p>
            <a:pPr indent="-171450" lvl="0" marL="171450" rtl="0" algn="l">
              <a:lnSpc>
                <a:spcPct val="100000"/>
              </a:lnSpc>
              <a:spcBef>
                <a:spcPts val="0"/>
              </a:spcBef>
              <a:spcAft>
                <a:spcPts val="0"/>
              </a:spcAft>
              <a:buSzPts val="1400"/>
              <a:buFont typeface="Arial"/>
              <a:buChar char="•"/>
            </a:pPr>
            <a:r>
              <a:rPr lang="de-DE" sz="900">
                <a:solidFill>
                  <a:schemeClr val="dk1"/>
                </a:solidFill>
                <a:latin typeface="Calibri"/>
                <a:ea typeface="Calibri"/>
                <a:cs typeface="Calibri"/>
                <a:sym typeface="Calibri"/>
              </a:rPr>
              <a:t>Fuhrpark: so klein wie möglich und nur so groß wie nötig; Fahrzeuge mit emissionsfreiem Antrieb (i.d.R. Elektroautos und Bereitstellung einer Ladeinfrastruktur); Schulung des Fahrpersonals; bessere Tourenplanung oder Fahrzeugauslastung</a:t>
            </a:r>
            <a:endParaRPr/>
          </a:p>
          <a:p>
            <a:pPr indent="-171450" lvl="0" marL="171450" rtl="0" algn="l">
              <a:lnSpc>
                <a:spcPct val="100000"/>
              </a:lnSpc>
              <a:spcBef>
                <a:spcPts val="0"/>
              </a:spcBef>
              <a:spcAft>
                <a:spcPts val="0"/>
              </a:spcAft>
              <a:buSzPts val="1400"/>
              <a:buFont typeface="Arial"/>
              <a:buChar char="•"/>
            </a:pPr>
            <a:r>
              <a:rPr lang="de-DE" sz="900">
                <a:solidFill>
                  <a:schemeClr val="dk1"/>
                </a:solidFill>
                <a:latin typeface="Calibri"/>
                <a:ea typeface="Calibri"/>
                <a:cs typeface="Calibri"/>
                <a:sym typeface="Calibri"/>
              </a:rPr>
              <a:t>Dienstreisen: Vermeidung/Ersatz durch Telefon-/Videokonferenz; Bevorzugung von Bahnreisen</a:t>
            </a:r>
            <a:endParaRPr/>
          </a:p>
          <a:p>
            <a:pPr indent="-171450" lvl="0" marL="171450" rtl="0" algn="l">
              <a:lnSpc>
                <a:spcPct val="100000"/>
              </a:lnSpc>
              <a:spcBef>
                <a:spcPts val="0"/>
              </a:spcBef>
              <a:spcAft>
                <a:spcPts val="0"/>
              </a:spcAft>
              <a:buSzPts val="1400"/>
              <a:buFont typeface="Arial"/>
              <a:buChar char="•"/>
            </a:pPr>
            <a:r>
              <a:rPr lang="de-DE" sz="900">
                <a:solidFill>
                  <a:schemeClr val="dk1"/>
                </a:solidFill>
                <a:latin typeface="Calibri"/>
                <a:ea typeface="Calibri"/>
                <a:cs typeface="Calibri"/>
                <a:sym typeface="Calibri"/>
              </a:rPr>
              <a:t>Arbeitswege: Reduzierung der Anzahl der Arbeitswege insgesamt (mobiles Arbeiten bzw. Homeoffice); Steigerung der Nutzung öffentlicher Verkehrsmittel (Bus- und Bahn z.B. durch Mitarbeiter*innen-Monatskarten) und des Fuß- und Radverkehrs (z.B. Elektro-Dienstfahrräder); Stellplatzregelungen (Vorrang für E-Fahrzeuge, Reduzierung der Stellplätze wie z.B. beim Umweltbundesamt: Am Dienstsitz stehen für jeweils 100 Beschäftigte 40 Stellplätze für Fahrräder, aber nur 25 für Pkw zur Verfügung; ebd.)</a:t>
            </a:r>
            <a:endParaRPr/>
          </a:p>
          <a:p>
            <a:pPr indent="-171450" lvl="0" marL="171450" rtl="0" algn="l">
              <a:lnSpc>
                <a:spcPct val="115000"/>
              </a:lnSpc>
              <a:spcBef>
                <a:spcPts val="0"/>
              </a:spcBef>
              <a:spcAft>
                <a:spcPts val="0"/>
              </a:spcAft>
              <a:buSzPts val="1400"/>
              <a:buFont typeface="Arial"/>
              <a:buChar char="•"/>
            </a:pPr>
            <a:r>
              <a:rPr lang="de-DE" sz="900">
                <a:solidFill>
                  <a:schemeClr val="dk1"/>
                </a:solidFill>
                <a:latin typeface="Calibri"/>
                <a:ea typeface="Calibri"/>
                <a:cs typeface="Calibri"/>
                <a:sym typeface="Calibri"/>
              </a:rPr>
              <a:t>Besucher und Lieferanten: Es bestehen nur geringe Möglichkeiten, die Verkehrsmittelwahl der Besucher zu beeinflussen. Anreize können sein: Pkw-Stellplätze mit Lademöglichkeit für E-Fahrzeuge und Fahrradstellplätze </a:t>
            </a:r>
            <a:endParaRPr/>
          </a:p>
          <a:p>
            <a:pPr indent="0" lvl="0" marL="0" rtl="0" algn="l">
              <a:lnSpc>
                <a:spcPct val="115000"/>
              </a:lnSpc>
              <a:spcBef>
                <a:spcPts val="0"/>
              </a:spcBef>
              <a:spcAft>
                <a:spcPts val="0"/>
              </a:spcAft>
              <a:buSzPts val="1400"/>
              <a:buNone/>
            </a:pPr>
            <a:r>
              <a:rPr b="1" lang="de-DE" sz="900">
                <a:solidFill>
                  <a:schemeClr val="dk1"/>
                </a:solidFill>
                <a:latin typeface="Calibri"/>
                <a:ea typeface="Calibri"/>
                <a:cs typeface="Calibri"/>
                <a:sym typeface="Calibri"/>
              </a:rPr>
              <a:t>Aufgaben: </a:t>
            </a:r>
            <a:endParaRPr/>
          </a:p>
          <a:p>
            <a:pPr indent="0" lvl="0" marL="0" rtl="0" algn="l">
              <a:lnSpc>
                <a:spcPct val="100000"/>
              </a:lnSpc>
              <a:spcBef>
                <a:spcPts val="0"/>
              </a:spcBef>
              <a:spcAft>
                <a:spcPts val="0"/>
              </a:spcAft>
              <a:buSzPts val="1400"/>
              <a:buNone/>
            </a:pPr>
            <a:r>
              <a:rPr lang="de-DE" sz="900">
                <a:solidFill>
                  <a:schemeClr val="dk1"/>
                </a:solidFill>
                <a:latin typeface="Calibri"/>
                <a:ea typeface="Calibri"/>
                <a:cs typeface="Calibri"/>
                <a:sym typeface="Calibri"/>
              </a:rPr>
              <a:t>Berechnen Sie die THG-Emissionen für verschiedene Wege und Verkehrsmittel!</a:t>
            </a:r>
            <a:endParaRPr/>
          </a:p>
          <a:p>
            <a:pPr indent="-88900" lvl="0" marL="0" rtl="0" algn="l">
              <a:lnSpc>
                <a:spcPct val="100000"/>
              </a:lnSpc>
              <a:spcBef>
                <a:spcPts val="0"/>
              </a:spcBef>
              <a:spcAft>
                <a:spcPts val="0"/>
              </a:spcAft>
              <a:buSzPts val="1400"/>
              <a:buFont typeface="Arial"/>
              <a:buChar char="•"/>
            </a:pPr>
            <a:r>
              <a:rPr lang="de-DE" sz="900">
                <a:solidFill>
                  <a:schemeClr val="dk1"/>
                </a:solidFill>
                <a:latin typeface="Calibri"/>
                <a:ea typeface="Calibri"/>
                <a:cs typeface="Calibri"/>
                <a:sym typeface="Calibri"/>
              </a:rPr>
              <a:t>Arbeitswege zum Büro mit dem PKW bzw. mit dem Nahverkehrsbus oder der Straßenbahn.</a:t>
            </a:r>
            <a:endParaRPr/>
          </a:p>
          <a:p>
            <a:pPr indent="-88900" lvl="0" marL="0" rtl="0" algn="l">
              <a:lnSpc>
                <a:spcPct val="100000"/>
              </a:lnSpc>
              <a:spcBef>
                <a:spcPts val="0"/>
              </a:spcBef>
              <a:spcAft>
                <a:spcPts val="0"/>
              </a:spcAft>
              <a:buSzPts val="1400"/>
              <a:buFont typeface="Arial"/>
              <a:buChar char="•"/>
            </a:pPr>
            <a:r>
              <a:rPr lang="de-DE" sz="900">
                <a:solidFill>
                  <a:schemeClr val="dk1"/>
                </a:solidFill>
                <a:latin typeface="Calibri"/>
                <a:ea typeface="Calibri"/>
                <a:cs typeface="Calibri"/>
                <a:sym typeface="Calibri"/>
              </a:rPr>
              <a:t>Dienstreise von 550 km Entfernung mit dem Zug (Schienenfernverkehr) und mit dem Flugzeug (Flug national)</a:t>
            </a:r>
            <a:endParaRPr/>
          </a:p>
          <a:p>
            <a:pPr indent="0" lvl="0" marL="0" rtl="0" algn="l">
              <a:lnSpc>
                <a:spcPct val="100000"/>
              </a:lnSpc>
              <a:spcBef>
                <a:spcPts val="0"/>
              </a:spcBef>
              <a:spcAft>
                <a:spcPts val="0"/>
              </a:spcAft>
              <a:buSzPts val="1400"/>
              <a:buFont typeface="Arial"/>
              <a:buNone/>
            </a:pPr>
            <a:r>
              <a:rPr lang="de-DE" sz="900">
                <a:solidFill>
                  <a:schemeClr val="dk1"/>
                </a:solidFill>
                <a:latin typeface="Calibri"/>
                <a:ea typeface="Calibri"/>
                <a:cs typeface="Calibri"/>
                <a:sym typeface="Calibri"/>
              </a:rPr>
              <a:t>Wie könnte Ihr Betrieb zu einer echten Mobilitätswende beitragen?</a:t>
            </a:r>
            <a:endParaRPr/>
          </a:p>
          <a:p>
            <a:pPr indent="0" lvl="0" marL="0" rtl="0" algn="l">
              <a:lnSpc>
                <a:spcPct val="115000"/>
              </a:lnSpc>
              <a:spcBef>
                <a:spcPts val="0"/>
              </a:spcBef>
              <a:spcAft>
                <a:spcPts val="0"/>
              </a:spcAft>
              <a:buSzPts val="1400"/>
              <a:buFont typeface="Arial"/>
              <a:buNone/>
            </a:pPr>
            <a:r>
              <a:rPr b="1" lang="de-DE" sz="900">
                <a:solidFill>
                  <a:schemeClr val="dk1"/>
                </a:solidFill>
                <a:latin typeface="Calibri"/>
                <a:ea typeface="Calibri"/>
                <a:cs typeface="Calibri"/>
                <a:sym typeface="Calibri"/>
              </a:rPr>
              <a:t>Quellen:</a:t>
            </a:r>
            <a:endParaRPr/>
          </a:p>
          <a:p>
            <a:pPr indent="-171450" lvl="0" marL="171450" rtl="0" algn="l">
              <a:lnSpc>
                <a:spcPct val="100000"/>
              </a:lnSpc>
              <a:spcBef>
                <a:spcPts val="0"/>
              </a:spcBef>
              <a:spcAft>
                <a:spcPts val="0"/>
              </a:spcAft>
              <a:buSzPts val="1400"/>
              <a:buFont typeface="Arial"/>
              <a:buChar char="•"/>
            </a:pPr>
            <a:r>
              <a:rPr b="0" i="0" lang="de-DE" sz="900" u="none" strike="noStrike">
                <a:solidFill>
                  <a:schemeClr val="dk1"/>
                </a:solidFill>
                <a:latin typeface="Calibri"/>
                <a:ea typeface="Calibri"/>
                <a:cs typeface="Calibri"/>
                <a:sym typeface="Calibri"/>
              </a:rPr>
              <a:t>Umweltbundesamt (2020): Umweltfreundlich mobil! Ein ökologischer Verkehrsartenvergleich für den Personen- und Güterverkehr in Deutschland. Online: </a:t>
            </a:r>
            <a:r>
              <a:rPr lang="de-DE" sz="900" u="sng">
                <a:solidFill>
                  <a:schemeClr val="dk1"/>
                </a:solidFill>
                <a:latin typeface="Calibri"/>
                <a:ea typeface="Calibri"/>
                <a:cs typeface="Calibri"/>
                <a:sym typeface="Calibri"/>
                <a:hlinkClick r:id="rId2">
                  <a:extLst>
                    <a:ext uri="{A12FA001-AC4F-418D-AE19-62706E023703}">
                      <ahyp:hlinkClr val="tx"/>
                    </a:ext>
                  </a:extLst>
                </a:hlinkClick>
              </a:rPr>
              <a:t>www.umweltbundesamt.de/sites/default/files/medien/5750/publikationen/2021_fb_umweltfreundlich_mobil_bf.pdf</a:t>
            </a:r>
            <a:r>
              <a:rPr b="0" i="0" lang="de-DE" sz="900" u="none" strike="noStrike">
                <a:solidFill>
                  <a:schemeClr val="dk1"/>
                </a:solidFill>
                <a:latin typeface="Calibri"/>
                <a:ea typeface="Calibri"/>
                <a:cs typeface="Calibri"/>
                <a:sym typeface="Calibri"/>
              </a:rPr>
              <a:t>; </a:t>
            </a:r>
            <a:endParaRPr/>
          </a:p>
          <a:p>
            <a:pPr indent="-171450" lvl="0" marL="171450" rtl="0" algn="l">
              <a:lnSpc>
                <a:spcPct val="100000"/>
              </a:lnSpc>
              <a:spcBef>
                <a:spcPts val="0"/>
              </a:spcBef>
              <a:spcAft>
                <a:spcPts val="0"/>
              </a:spcAft>
              <a:buSzPts val="1400"/>
              <a:buFont typeface="Arial"/>
              <a:buChar char="•"/>
            </a:pPr>
            <a:r>
              <a:rPr b="0" i="0" lang="de-DE" sz="900" u="none" strike="noStrike">
                <a:solidFill>
                  <a:schemeClr val="dk1"/>
                </a:solidFill>
                <a:latin typeface="Calibri"/>
                <a:ea typeface="Calibri"/>
                <a:cs typeface="Calibri"/>
                <a:sym typeface="Calibri"/>
              </a:rPr>
              <a:t>Umweltbundesamt (2020a): Ökologische Bewertung von Verkehrsarten. Online: </a:t>
            </a:r>
            <a:r>
              <a:rPr b="0" i="0" lang="de-DE" sz="900" u="sng" strike="noStrike">
                <a:solidFill>
                  <a:schemeClr val="dk1"/>
                </a:solidFill>
                <a:latin typeface="Calibri"/>
                <a:ea typeface="Calibri"/>
                <a:cs typeface="Calibri"/>
                <a:sym typeface="Calibri"/>
                <a:hlinkClick r:id="rId3">
                  <a:extLst>
                    <a:ext uri="{A12FA001-AC4F-418D-AE19-62706E023703}">
                      <ahyp:hlinkClr val="tx"/>
                    </a:ext>
                  </a:extLst>
                </a:hlinkClick>
              </a:rPr>
              <a:t>www.umweltbundesamt.de/sites/default/files/medien/479/publikationen/texte_156-2020_oekologische_bewertung_von_verkehrsarten_0.pdf</a:t>
            </a:r>
            <a:r>
              <a:rPr b="0" i="0" lang="de-DE" sz="900" u="none" strike="noStrike">
                <a:solidFill>
                  <a:schemeClr val="dk1"/>
                </a:solidFill>
                <a:latin typeface="Calibri"/>
                <a:ea typeface="Calibri"/>
                <a:cs typeface="Calibri"/>
                <a:sym typeface="Calibri"/>
              </a:rPr>
              <a:t>)</a:t>
            </a:r>
            <a:endParaRPr/>
          </a:p>
          <a:p>
            <a:pPr indent="-171450" lvl="0" marL="171450" marR="0" rtl="0" algn="l">
              <a:lnSpc>
                <a:spcPct val="100000"/>
              </a:lnSpc>
              <a:spcBef>
                <a:spcPts val="100"/>
              </a:spcBef>
              <a:spcAft>
                <a:spcPts val="0"/>
              </a:spcAft>
              <a:buClr>
                <a:srgbClr val="000000"/>
              </a:buClr>
              <a:buSzPts val="1400"/>
              <a:buFont typeface="Arial"/>
              <a:buChar char="•"/>
            </a:pPr>
            <a:r>
              <a:rPr b="0" i="0" lang="de-DE" sz="900" u="none" strike="noStrike">
                <a:solidFill>
                  <a:schemeClr val="dk1"/>
                </a:solidFill>
                <a:latin typeface="Calibri"/>
                <a:ea typeface="Calibri"/>
                <a:cs typeface="Calibri"/>
                <a:sym typeface="Calibri"/>
              </a:rPr>
              <a:t>Umweltbundesamt (2020b): Der Weg zur treibhausgasneutralen Verwaltung. Etappen und Hilfestellungen. Online: </a:t>
            </a:r>
            <a:r>
              <a:rPr b="0" i="0" lang="de-DE" sz="900" u="sng" strike="noStrike">
                <a:solidFill>
                  <a:schemeClr val="dk1"/>
                </a:solidFill>
                <a:latin typeface="Calibri"/>
                <a:ea typeface="Calibri"/>
                <a:cs typeface="Calibri"/>
                <a:sym typeface="Calibri"/>
                <a:hlinkClick r:id="rId4">
                  <a:extLst>
                    <a:ext uri="{A12FA001-AC4F-418D-AE19-62706E023703}">
                      <ahyp:hlinkClr val="tx"/>
                    </a:ext>
                  </a:extLst>
                </a:hlinkClick>
              </a:rPr>
              <a:t>www.umweltbundesamt.de/sites/default/files/medien/5750/publikationen/2021_fb_weg_zur_treibhausgasneutralen_verwaltung_bf.pdf</a:t>
            </a:r>
            <a:r>
              <a:rPr b="0" i="0" lang="de-DE" sz="900" u="none" strike="noStrike">
                <a:solidFill>
                  <a:schemeClr val="dk1"/>
                </a:solidFill>
                <a:latin typeface="Calibri"/>
                <a:ea typeface="Calibri"/>
                <a:cs typeface="Calibri"/>
                <a:sym typeface="Calibri"/>
              </a:rPr>
              <a:t> </a:t>
            </a:r>
            <a:endParaRPr/>
          </a:p>
          <a:p>
            <a:pPr indent="0" lvl="0" marL="0" rtl="0" algn="l">
              <a:lnSpc>
                <a:spcPct val="115000"/>
              </a:lnSpc>
              <a:spcBef>
                <a:spcPts val="100"/>
              </a:spcBef>
              <a:spcAft>
                <a:spcPts val="100"/>
              </a:spcAft>
              <a:buSzPts val="1400"/>
              <a:buFont typeface="Arial"/>
              <a:buNone/>
            </a:pPr>
            <a:r>
              <a:t/>
            </a:r>
            <a:endParaRPr sz="1000">
              <a:solidFill>
                <a:schemeClr val="dk1"/>
              </a:solidFill>
              <a:latin typeface="Calibri"/>
              <a:ea typeface="Calibri"/>
              <a:cs typeface="Calibri"/>
              <a:sym typeface="Calibri"/>
            </a:endParaRPr>
          </a:p>
        </p:txBody>
      </p:sp>
      <p:sp>
        <p:nvSpPr>
          <p:cNvPr id="178" name="Google Shape;178;p13: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4:notes"/>
          <p:cNvSpPr/>
          <p:nvPr>
            <p:ph idx="2" type="sldImg"/>
          </p:nvPr>
        </p:nvSpPr>
        <p:spPr>
          <a:xfrm>
            <a:off x="223838" y="179388"/>
            <a:ext cx="6656387"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14:notes"/>
          <p:cNvSpPr txBox="1"/>
          <p:nvPr>
            <p:ph idx="1" type="body"/>
          </p:nvPr>
        </p:nvSpPr>
        <p:spPr>
          <a:xfrm>
            <a:off x="223838" y="3887999"/>
            <a:ext cx="6656387" cy="6060333"/>
          </a:xfrm>
          <a:prstGeom prst="rect">
            <a:avLst/>
          </a:prstGeom>
          <a:noFill/>
          <a:ln>
            <a:noFill/>
          </a:ln>
        </p:spPr>
        <p:txBody>
          <a:bodyPr anchorCtr="0" anchor="t" bIns="47400" lIns="94825" spcFirstLastPara="1" rIns="94825" wrap="square" tIns="47400">
            <a:noAutofit/>
          </a:bodyPr>
          <a:lstStyle/>
          <a:p>
            <a:pPr indent="0" lvl="0" marL="0" marR="0" rtl="0" algn="l">
              <a:lnSpc>
                <a:spcPct val="100000"/>
              </a:lnSpc>
              <a:spcBef>
                <a:spcPts val="0"/>
              </a:spcBef>
              <a:spcAft>
                <a:spcPts val="0"/>
              </a:spcAft>
              <a:buClr>
                <a:srgbClr val="000000"/>
              </a:buClr>
              <a:buSzPts val="1400"/>
              <a:buFont typeface="Arial"/>
              <a:buNone/>
            </a:pPr>
            <a:r>
              <a:rPr b="1" lang="de-DE" sz="1000">
                <a:solidFill>
                  <a:schemeClr val="dk1"/>
                </a:solidFill>
                <a:latin typeface="Calibri"/>
                <a:ea typeface="Calibri"/>
                <a:cs typeface="Calibri"/>
                <a:sym typeface="Calibri"/>
              </a:rPr>
              <a:t>Meetings</a:t>
            </a:r>
            <a:endParaRPr sz="10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de-DE" sz="1000">
                <a:solidFill>
                  <a:schemeClr val="dk1"/>
                </a:solidFill>
                <a:latin typeface="Calibri"/>
                <a:ea typeface="Calibri"/>
                <a:cs typeface="Calibri"/>
                <a:sym typeface="Calibri"/>
              </a:rPr>
              <a:t>Informationen austauschen, Pläne schmieden, Strategien entwerfen, Ziele und Maßnahmen diskutieren: Sich vor Ort zusammenzusetzen und einen Auftrag mit Kunden und Kundinnen besprechen, in einem Meeting mit Kollegen und Kolleginnen zu diskutieren, in einem Workshop Problemlösungen finden, an einer Weiterbildung teilnehmen, all dies sind Bestandteile des Berufsalltags. Auch die physische Präsenz bei einer Tagung oder einem Kongress hat Vorteile, die eine virtuelle Teilnahme via Videokonferenz nicht erfüllt, etwa die Möglichkeiten zum inoffiziellen Austausch und Netzwerken. Auf der anderen Seite entstehen durch An- und Abreise, ggf. Übernachtung, Catering usw. Umweltbelastungen, die bei Videojinferenzen nicht anfallen. Deshalb ist der erste Schritt hin zu einer “grünen” Meeting-Kultur die Frage, ob das Treffen überhaupt in Präsenz durchgeführt werden muss. Fällt die Entscheidung für ein Treffen vor Ort, können sich je nach Größe der Präsenz-Veranstaltung mehrere Handlungsfelder und Maßnahmen für eine umweltgerechte und sozial verträgliche Vorbereitung und Durchführung ergeben (BMU 2020; StMUV o.J.b). Für Präsenz-Termine in eher kleineren Gruppen, beispielsweise Projekt-Meetings oder Besprechungen mit Kunden, scheinen vor allem die folgenden Aspekte relevant:</a:t>
            </a:r>
            <a:endParaRPr/>
          </a:p>
          <a:p>
            <a:pPr indent="0" lvl="0" marL="0" marR="0" rtl="0" algn="l">
              <a:lnSpc>
                <a:spcPct val="100000"/>
              </a:lnSpc>
              <a:spcBef>
                <a:spcPts val="0"/>
              </a:spcBef>
              <a:spcAft>
                <a:spcPts val="0"/>
              </a:spcAft>
              <a:buClr>
                <a:srgbClr val="000000"/>
              </a:buClr>
              <a:buSzPts val="1400"/>
              <a:buFont typeface="Arial"/>
              <a:buNone/>
            </a:pPr>
            <a:r>
              <a:rPr b="0" i="0" lang="de-DE" sz="1000" u="none" cap="none" strike="noStrike">
                <a:solidFill>
                  <a:schemeClr val="dk1"/>
                </a:solidFill>
                <a:latin typeface="Calibri"/>
                <a:ea typeface="Calibri"/>
                <a:cs typeface="Calibri"/>
                <a:sym typeface="Calibri"/>
              </a:rPr>
              <a:t>Mobilität </a:t>
            </a:r>
            <a:endParaRPr/>
          </a:p>
          <a:p>
            <a:pPr indent="-180000" lvl="0" marL="180000" marR="0" rtl="0" algn="l">
              <a:lnSpc>
                <a:spcPct val="100000"/>
              </a:lnSpc>
              <a:spcBef>
                <a:spcPts val="0"/>
              </a:spcBef>
              <a:spcAft>
                <a:spcPts val="0"/>
              </a:spcAft>
              <a:buClr>
                <a:srgbClr val="000000"/>
              </a:buClr>
              <a:buSzPts val="1400"/>
              <a:buFont typeface="Arial"/>
              <a:buChar char="•"/>
            </a:pPr>
            <a:r>
              <a:rPr b="0" i="0" lang="de-DE" sz="1000" u="none" cap="none" strike="noStrike">
                <a:solidFill>
                  <a:schemeClr val="dk1"/>
                </a:solidFill>
                <a:latin typeface="Calibri"/>
                <a:ea typeface="Calibri"/>
                <a:cs typeface="Calibri"/>
                <a:sym typeface="Calibri"/>
              </a:rPr>
              <a:t>verkehrsgünstige Wahl des Veranstaltungsortes</a:t>
            </a:r>
            <a:endParaRPr/>
          </a:p>
          <a:p>
            <a:pPr indent="-180000" lvl="0" marL="180000" marR="0" rtl="0" algn="l">
              <a:lnSpc>
                <a:spcPct val="100000"/>
              </a:lnSpc>
              <a:spcBef>
                <a:spcPts val="0"/>
              </a:spcBef>
              <a:spcAft>
                <a:spcPts val="0"/>
              </a:spcAft>
              <a:buClr>
                <a:srgbClr val="000000"/>
              </a:buClr>
              <a:buSzPts val="1400"/>
              <a:buFont typeface="Arial"/>
              <a:buChar char="•"/>
            </a:pPr>
            <a:r>
              <a:rPr b="0" i="0" lang="de-DE" sz="1000" u="none" cap="none" strike="noStrike">
                <a:solidFill>
                  <a:schemeClr val="dk1"/>
                </a:solidFill>
                <a:latin typeface="Calibri"/>
                <a:ea typeface="Calibri"/>
                <a:cs typeface="Calibri"/>
                <a:sym typeface="Calibri"/>
              </a:rPr>
              <a:t>Hinweis auf umweltfreundliche Verkehrsmittel</a:t>
            </a:r>
            <a:endParaRPr/>
          </a:p>
          <a:p>
            <a:pPr indent="-180000" lvl="0" marL="180000" marR="0" rtl="0" algn="l">
              <a:lnSpc>
                <a:spcPct val="100000"/>
              </a:lnSpc>
              <a:spcBef>
                <a:spcPts val="0"/>
              </a:spcBef>
              <a:spcAft>
                <a:spcPts val="0"/>
              </a:spcAft>
              <a:buClr>
                <a:srgbClr val="000000"/>
              </a:buClr>
              <a:buSzPts val="1400"/>
              <a:buFont typeface="Arial"/>
              <a:buChar char="•"/>
            </a:pPr>
            <a:r>
              <a:rPr b="0" i="0" lang="de-DE" sz="1000" u="none" cap="none" strike="noStrike">
                <a:solidFill>
                  <a:schemeClr val="dk1"/>
                </a:solidFill>
                <a:latin typeface="Calibri"/>
                <a:ea typeface="Calibri"/>
                <a:cs typeface="Calibri"/>
                <a:sym typeface="Calibri"/>
              </a:rPr>
              <a:t>Unterstützung der umweltfreundlichen Anreise durch geeignete Hinweise und Kommunikationsmaßnahmen</a:t>
            </a:r>
            <a:endParaRPr/>
          </a:p>
          <a:p>
            <a:pPr indent="-180000" lvl="0" marL="180000" marR="0" rtl="0" algn="l">
              <a:lnSpc>
                <a:spcPct val="100000"/>
              </a:lnSpc>
              <a:spcBef>
                <a:spcPts val="0"/>
              </a:spcBef>
              <a:spcAft>
                <a:spcPts val="0"/>
              </a:spcAft>
              <a:buClr>
                <a:srgbClr val="000000"/>
              </a:buClr>
              <a:buSzPts val="1400"/>
              <a:buFont typeface="Arial"/>
              <a:buChar char="•"/>
            </a:pPr>
            <a:r>
              <a:rPr b="0" i="0" lang="de-DE" sz="1000" u="none" cap="none" strike="noStrike">
                <a:solidFill>
                  <a:schemeClr val="dk1"/>
                </a:solidFill>
                <a:latin typeface="Calibri"/>
                <a:ea typeface="Calibri"/>
                <a:cs typeface="Calibri"/>
                <a:sym typeface="Calibri"/>
              </a:rPr>
              <a:t>Wahl der Veranstaltungszeiten so, dass eine Anreise mit öffentlichen Verkehrsmitteln einfach möglich ist</a:t>
            </a:r>
            <a:endParaRPr/>
          </a:p>
          <a:p>
            <a:pPr indent="-180000" lvl="0" marL="180000" marR="0" rtl="0" algn="l">
              <a:lnSpc>
                <a:spcPct val="100000"/>
              </a:lnSpc>
              <a:spcBef>
                <a:spcPts val="0"/>
              </a:spcBef>
              <a:spcAft>
                <a:spcPts val="0"/>
              </a:spcAft>
              <a:buClr>
                <a:srgbClr val="000000"/>
              </a:buClr>
              <a:buSzPts val="1400"/>
              <a:buFont typeface="Arial"/>
              <a:buChar char="•"/>
            </a:pPr>
            <a:r>
              <a:rPr b="0" i="0" lang="de-DE" sz="1000" u="none" cap="none" strike="noStrike">
                <a:solidFill>
                  <a:schemeClr val="dk1"/>
                </a:solidFill>
                <a:latin typeface="Calibri"/>
                <a:ea typeface="Calibri"/>
                <a:cs typeface="Calibri"/>
                <a:sym typeface="Calibri"/>
              </a:rPr>
              <a:t>Kompensation der CO2-Emissionen der Anreise</a:t>
            </a:r>
            <a:endParaRPr/>
          </a:p>
          <a:p>
            <a:pPr indent="-180000" lvl="0" marL="180000" marR="0" rtl="0" algn="l">
              <a:lnSpc>
                <a:spcPct val="100000"/>
              </a:lnSpc>
              <a:spcBef>
                <a:spcPts val="0"/>
              </a:spcBef>
              <a:spcAft>
                <a:spcPts val="0"/>
              </a:spcAft>
              <a:buClr>
                <a:srgbClr val="000000"/>
              </a:buClr>
              <a:buSzPts val="1400"/>
              <a:buFont typeface="Arial"/>
              <a:buChar char="•"/>
            </a:pPr>
            <a:r>
              <a:rPr b="0" i="0" lang="de-DE" sz="1000" u="none" cap="none" strike="noStrike">
                <a:solidFill>
                  <a:schemeClr val="dk1"/>
                </a:solidFill>
                <a:latin typeface="Calibri"/>
                <a:ea typeface="Calibri"/>
                <a:cs typeface="Calibri"/>
                <a:sym typeface="Calibri"/>
              </a:rPr>
              <a:t>Achtung auf Barrierefreiheit</a:t>
            </a:r>
            <a:endParaRPr/>
          </a:p>
          <a:p>
            <a:pPr indent="0" lvl="0" marL="0" marR="0" rtl="0" algn="l">
              <a:lnSpc>
                <a:spcPct val="100000"/>
              </a:lnSpc>
              <a:spcBef>
                <a:spcPts val="0"/>
              </a:spcBef>
              <a:spcAft>
                <a:spcPts val="0"/>
              </a:spcAft>
              <a:buClr>
                <a:srgbClr val="000000"/>
              </a:buClr>
              <a:buSzPts val="1400"/>
              <a:buFont typeface="Arial"/>
              <a:buNone/>
            </a:pPr>
            <a:r>
              <a:rPr b="0" i="0" lang="de-DE" sz="1000" u="none" cap="none" strike="noStrike">
                <a:solidFill>
                  <a:schemeClr val="dk1"/>
                </a:solidFill>
                <a:latin typeface="Calibri"/>
                <a:ea typeface="Calibri"/>
                <a:cs typeface="Calibri"/>
                <a:sym typeface="Calibri"/>
              </a:rPr>
              <a:t>Unterbringung der Teilnehmenden und ggf. Veranstaltungsort</a:t>
            </a:r>
            <a:endParaRPr/>
          </a:p>
          <a:p>
            <a:pPr indent="-180000" lvl="0" marL="180000" marR="0" rtl="0" algn="l">
              <a:lnSpc>
                <a:spcPct val="100000"/>
              </a:lnSpc>
              <a:spcBef>
                <a:spcPts val="0"/>
              </a:spcBef>
              <a:spcAft>
                <a:spcPts val="0"/>
              </a:spcAft>
              <a:buClr>
                <a:srgbClr val="000000"/>
              </a:buClr>
              <a:buSzPts val="1400"/>
              <a:buFont typeface="Arial"/>
              <a:buChar char="•"/>
            </a:pPr>
            <a:r>
              <a:rPr b="0" i="0" lang="de-DE" sz="1000" u="none" cap="none" strike="noStrike">
                <a:solidFill>
                  <a:schemeClr val="dk1"/>
                </a:solidFill>
                <a:latin typeface="Calibri"/>
                <a:ea typeface="Calibri"/>
                <a:cs typeface="Calibri"/>
                <a:sym typeface="Calibri"/>
              </a:rPr>
              <a:t>Hotels (und ggf. weitere Locations) unter Nachhaltigkeitsaspekten recherchieren (ggf. spezielle Portale nutzen)</a:t>
            </a:r>
            <a:endParaRPr/>
          </a:p>
          <a:p>
            <a:pPr indent="-180000" lvl="0" marL="180000" marR="0" rtl="0" algn="l">
              <a:lnSpc>
                <a:spcPct val="100000"/>
              </a:lnSpc>
              <a:spcBef>
                <a:spcPts val="0"/>
              </a:spcBef>
              <a:spcAft>
                <a:spcPts val="0"/>
              </a:spcAft>
              <a:buClr>
                <a:srgbClr val="000000"/>
              </a:buClr>
              <a:buSzPts val="1400"/>
              <a:buFont typeface="Arial"/>
              <a:buChar char="•"/>
            </a:pPr>
            <a:r>
              <a:rPr b="0" i="0" lang="de-DE" sz="1000" u="none" cap="none" strike="noStrike">
                <a:solidFill>
                  <a:schemeClr val="dk1"/>
                </a:solidFill>
                <a:latin typeface="Calibri"/>
                <a:ea typeface="Calibri"/>
                <a:cs typeface="Calibri"/>
                <a:sym typeface="Calibri"/>
              </a:rPr>
              <a:t>Bei der Auswahl auf Zertifizierung achten (EMAS- oder Europäisches Umweltzeichen)</a:t>
            </a:r>
            <a:endParaRPr/>
          </a:p>
          <a:p>
            <a:pPr indent="-180000" lvl="0" marL="180000" marR="0" rtl="0" algn="l">
              <a:lnSpc>
                <a:spcPct val="100000"/>
              </a:lnSpc>
              <a:spcBef>
                <a:spcPts val="0"/>
              </a:spcBef>
              <a:spcAft>
                <a:spcPts val="0"/>
              </a:spcAft>
              <a:buClr>
                <a:srgbClr val="000000"/>
              </a:buClr>
              <a:buSzPts val="1400"/>
              <a:buFont typeface="Arial"/>
              <a:buChar char="•"/>
            </a:pPr>
            <a:r>
              <a:rPr b="0" i="0" lang="de-DE" sz="1000" u="none" cap="none" strike="noStrike">
                <a:solidFill>
                  <a:schemeClr val="dk1"/>
                </a:solidFill>
                <a:latin typeface="Calibri"/>
                <a:ea typeface="Calibri"/>
                <a:cs typeface="Calibri"/>
                <a:sym typeface="Calibri"/>
              </a:rPr>
              <a:t>Maßnahmen angrenzender Handlungsfelder berücksichtigen</a:t>
            </a:r>
            <a:endParaRPr/>
          </a:p>
          <a:p>
            <a:pPr indent="0" lvl="0" marL="0" marR="0" rtl="0" algn="l">
              <a:lnSpc>
                <a:spcPct val="100000"/>
              </a:lnSpc>
              <a:spcBef>
                <a:spcPts val="0"/>
              </a:spcBef>
              <a:spcAft>
                <a:spcPts val="0"/>
              </a:spcAft>
              <a:buClr>
                <a:srgbClr val="000000"/>
              </a:buClr>
              <a:buSzPts val="1400"/>
              <a:buFont typeface="Arial"/>
              <a:buNone/>
            </a:pPr>
            <a:r>
              <a:rPr b="0" i="0" lang="de-DE" sz="1000" u="none" cap="none" strike="noStrike">
                <a:solidFill>
                  <a:schemeClr val="dk1"/>
                </a:solidFill>
                <a:latin typeface="Calibri"/>
                <a:ea typeface="Calibri"/>
                <a:cs typeface="Calibri"/>
                <a:sym typeface="Calibri"/>
              </a:rPr>
              <a:t>Beschaffung von Produkten und Dienstleistungen</a:t>
            </a:r>
            <a:endParaRPr/>
          </a:p>
          <a:p>
            <a:pPr indent="-180000" lvl="0" marL="180000" marR="0" rtl="0" algn="l">
              <a:lnSpc>
                <a:spcPct val="100000"/>
              </a:lnSpc>
              <a:spcBef>
                <a:spcPts val="0"/>
              </a:spcBef>
              <a:spcAft>
                <a:spcPts val="0"/>
              </a:spcAft>
              <a:buClr>
                <a:srgbClr val="000000"/>
              </a:buClr>
              <a:buSzPts val="1400"/>
              <a:buFont typeface="Arial"/>
              <a:buChar char="•"/>
            </a:pPr>
            <a:r>
              <a:rPr b="0" i="0" lang="de-DE" sz="1000" u="none" cap="none" strike="noStrike">
                <a:solidFill>
                  <a:schemeClr val="dk1"/>
                </a:solidFill>
                <a:latin typeface="Calibri"/>
                <a:ea typeface="Calibri"/>
                <a:cs typeface="Calibri"/>
                <a:sym typeface="Calibri"/>
              </a:rPr>
              <a:t>Bedarf bei Neuanschaffungen prüfen</a:t>
            </a:r>
            <a:endParaRPr/>
          </a:p>
          <a:p>
            <a:pPr indent="-180000" lvl="0" marL="180000" marR="0" rtl="0" algn="l">
              <a:lnSpc>
                <a:spcPct val="100000"/>
              </a:lnSpc>
              <a:spcBef>
                <a:spcPts val="0"/>
              </a:spcBef>
              <a:spcAft>
                <a:spcPts val="0"/>
              </a:spcAft>
              <a:buClr>
                <a:srgbClr val="000000"/>
              </a:buClr>
              <a:buSzPts val="1400"/>
              <a:buFont typeface="Arial"/>
              <a:buChar char="•"/>
            </a:pPr>
            <a:r>
              <a:rPr b="0" i="0" lang="de-DE" sz="1000" u="none" cap="none" strike="noStrike">
                <a:solidFill>
                  <a:schemeClr val="dk1"/>
                </a:solidFill>
                <a:latin typeface="Calibri"/>
                <a:ea typeface="Calibri"/>
                <a:cs typeface="Calibri"/>
                <a:sym typeface="Calibri"/>
              </a:rPr>
              <a:t>Bei allen Produkten auf Zertifizierungen (z. B. „Blauer Engel“) achten</a:t>
            </a:r>
            <a:endParaRPr/>
          </a:p>
          <a:p>
            <a:pPr indent="-180000" lvl="0" marL="180000" marR="0" rtl="0" algn="l">
              <a:lnSpc>
                <a:spcPct val="100000"/>
              </a:lnSpc>
              <a:spcBef>
                <a:spcPts val="0"/>
              </a:spcBef>
              <a:spcAft>
                <a:spcPts val="0"/>
              </a:spcAft>
              <a:buClr>
                <a:srgbClr val="000000"/>
              </a:buClr>
              <a:buSzPts val="1400"/>
              <a:buFont typeface="Arial"/>
              <a:buChar char="•"/>
            </a:pPr>
            <a:r>
              <a:rPr b="0" i="0" lang="de-DE" sz="1000" u="none" cap="none" strike="noStrike">
                <a:solidFill>
                  <a:schemeClr val="dk1"/>
                </a:solidFill>
                <a:latin typeface="Calibri"/>
                <a:ea typeface="Calibri"/>
                <a:cs typeface="Calibri"/>
                <a:sym typeface="Calibri"/>
              </a:rPr>
              <a:t>Papierverbrauch reduzieren (bspw. durch digitales Einladungsmanagement)</a:t>
            </a:r>
            <a:endParaRPr/>
          </a:p>
          <a:p>
            <a:pPr indent="0" lvl="0" marL="0" marR="0" rtl="0" algn="l">
              <a:lnSpc>
                <a:spcPct val="100000"/>
              </a:lnSpc>
              <a:spcBef>
                <a:spcPts val="0"/>
              </a:spcBef>
              <a:spcAft>
                <a:spcPts val="0"/>
              </a:spcAft>
              <a:buClr>
                <a:srgbClr val="000000"/>
              </a:buClr>
              <a:buSzPts val="1400"/>
              <a:buFont typeface="Arial"/>
              <a:buNone/>
            </a:pPr>
            <a:r>
              <a:rPr lang="de-DE" sz="1000">
                <a:solidFill>
                  <a:schemeClr val="dk1"/>
                </a:solidFill>
                <a:latin typeface="Calibri"/>
                <a:ea typeface="Calibri"/>
                <a:cs typeface="Calibri"/>
                <a:sym typeface="Calibri"/>
              </a:rPr>
              <a:t>Catering</a:t>
            </a:r>
            <a:endParaRPr/>
          </a:p>
          <a:p>
            <a:pPr indent="-180000" lvl="0" marL="180000" marR="0" rtl="0" algn="l">
              <a:lnSpc>
                <a:spcPct val="100000"/>
              </a:lnSpc>
              <a:spcBef>
                <a:spcPts val="0"/>
              </a:spcBef>
              <a:spcAft>
                <a:spcPts val="0"/>
              </a:spcAft>
              <a:buClr>
                <a:srgbClr val="000000"/>
              </a:buClr>
              <a:buSzPts val="1400"/>
              <a:buFont typeface="Arial"/>
              <a:buChar char="•"/>
            </a:pPr>
            <a:r>
              <a:rPr lang="de-DE" sz="1000">
                <a:solidFill>
                  <a:schemeClr val="dk1"/>
                </a:solidFill>
                <a:latin typeface="Calibri"/>
                <a:ea typeface="Calibri"/>
                <a:cs typeface="Calibri"/>
                <a:sym typeface="Calibri"/>
              </a:rPr>
              <a:t>Saisonale und umweltgerecht transportierte Lebensmittel verwenden</a:t>
            </a:r>
            <a:endParaRPr/>
          </a:p>
          <a:p>
            <a:pPr indent="-180000" lvl="0" marL="180000" marR="0" rtl="0" algn="l">
              <a:lnSpc>
                <a:spcPct val="100000"/>
              </a:lnSpc>
              <a:spcBef>
                <a:spcPts val="0"/>
              </a:spcBef>
              <a:spcAft>
                <a:spcPts val="0"/>
              </a:spcAft>
              <a:buClr>
                <a:srgbClr val="000000"/>
              </a:buClr>
              <a:buSzPts val="1400"/>
              <a:buFont typeface="Arial"/>
              <a:buChar char="•"/>
            </a:pPr>
            <a:r>
              <a:rPr lang="de-DE" sz="1000">
                <a:solidFill>
                  <a:schemeClr val="dk1"/>
                </a:solidFill>
                <a:latin typeface="Calibri"/>
                <a:ea typeface="Calibri"/>
                <a:cs typeface="Calibri"/>
                <a:sym typeface="Calibri"/>
              </a:rPr>
              <a:t>Veganes / vegetarisches Catering ohne Fleisch/Fisch</a:t>
            </a:r>
            <a:endParaRPr/>
          </a:p>
          <a:p>
            <a:pPr indent="-180000" lvl="0" marL="180000" marR="0" rtl="0" algn="l">
              <a:lnSpc>
                <a:spcPct val="100000"/>
              </a:lnSpc>
              <a:spcBef>
                <a:spcPts val="0"/>
              </a:spcBef>
              <a:spcAft>
                <a:spcPts val="0"/>
              </a:spcAft>
              <a:buClr>
                <a:srgbClr val="000000"/>
              </a:buClr>
              <a:buSzPts val="1400"/>
              <a:buFont typeface="Arial"/>
              <a:buChar char="•"/>
            </a:pPr>
            <a:r>
              <a:rPr lang="de-DE" sz="1000">
                <a:solidFill>
                  <a:schemeClr val="dk1"/>
                </a:solidFill>
                <a:latin typeface="Calibri"/>
                <a:ea typeface="Calibri"/>
                <a:cs typeface="Calibri"/>
                <a:sym typeface="Calibri"/>
              </a:rPr>
              <a:t>Klimawirkungen bei Speisenauswahl berücksichtigen</a:t>
            </a:r>
            <a:endParaRPr/>
          </a:p>
          <a:p>
            <a:pPr indent="-180000" lvl="0" marL="180000" marR="0" rtl="0" algn="l">
              <a:lnSpc>
                <a:spcPct val="100000"/>
              </a:lnSpc>
              <a:spcBef>
                <a:spcPts val="0"/>
              </a:spcBef>
              <a:spcAft>
                <a:spcPts val="0"/>
              </a:spcAft>
              <a:buClr>
                <a:srgbClr val="000000"/>
              </a:buClr>
              <a:buSzPts val="1400"/>
              <a:buFont typeface="Arial"/>
              <a:buChar char="•"/>
            </a:pPr>
            <a:r>
              <a:rPr lang="de-DE" sz="1000">
                <a:solidFill>
                  <a:schemeClr val="dk1"/>
                </a:solidFill>
                <a:latin typeface="Calibri"/>
                <a:ea typeface="Calibri"/>
                <a:cs typeface="Calibri"/>
                <a:sym typeface="Calibri"/>
              </a:rPr>
              <a:t>bei Kaffee oder Tee fair gehandelte Produkte bevorzugen</a:t>
            </a:r>
            <a:endParaRPr/>
          </a:p>
          <a:p>
            <a:pPr indent="-180000" lvl="0" marL="180000" marR="0" rtl="0" algn="l">
              <a:lnSpc>
                <a:spcPct val="100000"/>
              </a:lnSpc>
              <a:spcBef>
                <a:spcPts val="0"/>
              </a:spcBef>
              <a:spcAft>
                <a:spcPts val="0"/>
              </a:spcAft>
              <a:buClr>
                <a:srgbClr val="000000"/>
              </a:buClr>
              <a:buSzPts val="1400"/>
              <a:buFont typeface="Arial"/>
              <a:buChar char="•"/>
            </a:pPr>
            <a:r>
              <a:rPr lang="de-DE" sz="1000">
                <a:solidFill>
                  <a:schemeClr val="dk1"/>
                </a:solidFill>
                <a:latin typeface="Calibri"/>
                <a:ea typeface="Calibri"/>
                <a:cs typeface="Calibri"/>
                <a:sym typeface="Calibri"/>
              </a:rPr>
              <a:t>Leitungswasser in Karaffen anbieten</a:t>
            </a:r>
            <a:endParaRPr/>
          </a:p>
          <a:p>
            <a:pPr indent="0" lvl="0" marL="0" marR="0" rtl="0" algn="l">
              <a:lnSpc>
                <a:spcPct val="100000"/>
              </a:lnSpc>
              <a:spcBef>
                <a:spcPts val="0"/>
              </a:spcBef>
              <a:spcAft>
                <a:spcPts val="0"/>
              </a:spcAft>
              <a:buClr>
                <a:srgbClr val="000000"/>
              </a:buClr>
              <a:buSzPts val="1400"/>
              <a:buFont typeface="Arial"/>
              <a:buNone/>
            </a:pPr>
            <a:r>
              <a:rPr b="1" lang="de-DE" sz="1000">
                <a:solidFill>
                  <a:schemeClr val="dk1"/>
                </a:solidFill>
                <a:latin typeface="Calibri"/>
                <a:ea typeface="Calibri"/>
                <a:cs typeface="Calibri"/>
                <a:sym typeface="Calibri"/>
              </a:rPr>
              <a:t>Diskutieren Sie: Welche Meetings sollten oder wollen wir unbedingt in Präsenz abhalten?</a:t>
            </a:r>
            <a:endParaRPr/>
          </a:p>
          <a:p>
            <a:pPr indent="0" lvl="0" marL="0" marR="0" rtl="0" algn="l">
              <a:lnSpc>
                <a:spcPct val="100000"/>
              </a:lnSpc>
              <a:spcBef>
                <a:spcPts val="0"/>
              </a:spcBef>
              <a:spcAft>
                <a:spcPts val="0"/>
              </a:spcAft>
              <a:buClr>
                <a:srgbClr val="000000"/>
              </a:buClr>
              <a:buSzPts val="1400"/>
              <a:buFont typeface="Arial"/>
              <a:buNone/>
            </a:pPr>
            <a:r>
              <a:rPr b="1" lang="de-DE" sz="1000">
                <a:solidFill>
                  <a:schemeClr val="dk1"/>
                </a:solidFill>
                <a:latin typeface="Calibri"/>
                <a:ea typeface="Calibri"/>
                <a:cs typeface="Calibri"/>
                <a:sym typeface="Calibri"/>
              </a:rPr>
              <a:t>Quellen:</a:t>
            </a:r>
            <a:endParaRPr/>
          </a:p>
          <a:p>
            <a:pPr indent="-171450" lvl="0" marL="171450" marR="0" rtl="0" algn="l">
              <a:lnSpc>
                <a:spcPct val="100000"/>
              </a:lnSpc>
              <a:spcBef>
                <a:spcPts val="0"/>
              </a:spcBef>
              <a:spcAft>
                <a:spcPts val="0"/>
              </a:spcAft>
              <a:buClr>
                <a:srgbClr val="000000"/>
              </a:buClr>
              <a:buSzPts val="1400"/>
              <a:buFont typeface="Arial"/>
              <a:buChar char="•"/>
            </a:pPr>
            <a:r>
              <a:rPr b="0" i="0" lang="de-DE" sz="900" u="none" cap="none" strike="noStrike">
                <a:solidFill>
                  <a:schemeClr val="dk1"/>
                </a:solidFill>
                <a:latin typeface="Calibri"/>
                <a:ea typeface="Calibri"/>
                <a:cs typeface="Calibri"/>
                <a:sym typeface="Calibri"/>
              </a:rPr>
              <a:t>BMU Bundesministerium für Umwelt, Naturschutz und nukleare Sicherheit (2020): Leitfaden für die nachhaltige Organisation von Veranstaltungen. Online: </a:t>
            </a:r>
            <a:r>
              <a:rPr b="0" i="0" lang="de-DE" sz="900" u="sng" cap="none" strike="noStrike">
                <a:solidFill>
                  <a:schemeClr val="dk1"/>
                </a:solidFill>
                <a:latin typeface="Calibri"/>
                <a:ea typeface="Calibri"/>
                <a:cs typeface="Calibri"/>
                <a:sym typeface="Calibri"/>
                <a:hlinkClick r:id="rId2">
                  <a:extLst>
                    <a:ext uri="{A12FA001-AC4F-418D-AE19-62706E023703}">
                      <ahyp:hlinkClr val="tx"/>
                    </a:ext>
                  </a:extLst>
                </a:hlinkClick>
              </a:rPr>
              <a:t>www.bmuv.de/fileadmin/Daten_BMU/Pools/Broschueren/veranstaltungsleitfaden_bf.pdf</a:t>
            </a:r>
            <a:r>
              <a:rPr b="0" i="0" lang="de-DE" sz="900" u="none" cap="none" strike="noStrike">
                <a:solidFill>
                  <a:schemeClr val="dk1"/>
                </a:solidFill>
                <a:latin typeface="Calibri"/>
                <a:ea typeface="Calibri"/>
                <a:cs typeface="Calibri"/>
                <a:sym typeface="Calibri"/>
              </a:rPr>
              <a:t> </a:t>
            </a:r>
            <a:endParaRPr/>
          </a:p>
          <a:p>
            <a:pPr indent="-171450" lvl="0" marL="171450" marR="0" rtl="0" algn="l">
              <a:lnSpc>
                <a:spcPct val="100000"/>
              </a:lnSpc>
              <a:spcBef>
                <a:spcPts val="0"/>
              </a:spcBef>
              <a:spcAft>
                <a:spcPts val="0"/>
              </a:spcAft>
              <a:buClr>
                <a:srgbClr val="000000"/>
              </a:buClr>
              <a:buSzPts val="1400"/>
              <a:buFont typeface="Arial"/>
              <a:buChar char="•"/>
            </a:pPr>
            <a:r>
              <a:rPr b="0" i="0" lang="de-DE" sz="900" u="none" cap="none" strike="noStrike">
                <a:solidFill>
                  <a:schemeClr val="dk1"/>
                </a:solidFill>
                <a:latin typeface="Calibri"/>
                <a:ea typeface="Calibri"/>
                <a:cs typeface="Calibri"/>
                <a:sym typeface="Calibri"/>
              </a:rPr>
              <a:t>StMUV Bayerisches Staatsministerium für Umwelt und Verbraucherschutz (o.J.b): Umwelt- und Klimapakt Bayern. Green Meetings – nachhaltiges Veranstaltungsmanagement. Online: </a:t>
            </a:r>
            <a:r>
              <a:rPr b="0" i="0" lang="de-DE" sz="900" u="sng" cap="none" strike="noStrike">
                <a:solidFill>
                  <a:schemeClr val="dk1"/>
                </a:solidFill>
                <a:latin typeface="Calibri"/>
                <a:ea typeface="Calibri"/>
                <a:cs typeface="Calibri"/>
                <a:sym typeface="Calibri"/>
                <a:hlinkClick r:id="rId3">
                  <a:extLst>
                    <a:ext uri="{A12FA001-AC4F-418D-AE19-62706E023703}">
                      <ahyp:hlinkClr val="tx"/>
                    </a:ext>
                  </a:extLst>
                </a:hlinkClick>
              </a:rPr>
              <a:t>www.umweltpakt.bayern.de/nachhaltigkeit/fachwissen/346/green-meetings-nachhaltiges-veranstaltungsmanagement</a:t>
            </a:r>
            <a:r>
              <a:rPr b="0" i="0" lang="de-DE" sz="900" u="none" cap="none" strike="noStrike">
                <a:solidFill>
                  <a:schemeClr val="dk1"/>
                </a:solidFill>
                <a:latin typeface="Calibri"/>
                <a:ea typeface="Calibri"/>
                <a:cs typeface="Calibri"/>
                <a:sym typeface="Calibri"/>
              </a:rPr>
              <a:t> </a:t>
            </a:r>
            <a:endParaRPr/>
          </a:p>
          <a:p>
            <a:pPr indent="0" lvl="0" marL="0" marR="0" rtl="0" algn="l">
              <a:lnSpc>
                <a:spcPct val="100000"/>
              </a:lnSpc>
              <a:spcBef>
                <a:spcPts val="600"/>
              </a:spcBef>
              <a:spcAft>
                <a:spcPts val="0"/>
              </a:spcAft>
              <a:buClr>
                <a:srgbClr val="000000"/>
              </a:buClr>
              <a:buSzPts val="1400"/>
              <a:buFont typeface="Arial"/>
              <a:buNone/>
            </a:pPr>
            <a:r>
              <a:t/>
            </a:r>
            <a:endParaRPr b="1" sz="1000">
              <a:solidFill>
                <a:schemeClr val="dk1"/>
              </a:solidFill>
              <a:latin typeface="Calibri"/>
              <a:ea typeface="Calibri"/>
              <a:cs typeface="Calibri"/>
              <a:sym typeface="Calibri"/>
            </a:endParaRPr>
          </a:p>
        </p:txBody>
      </p:sp>
      <p:sp>
        <p:nvSpPr>
          <p:cNvPr id="190" name="Google Shape;190;p14: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9:notes"/>
          <p:cNvSpPr/>
          <p:nvPr>
            <p:ph idx="2" type="sldImg"/>
          </p:nvPr>
        </p:nvSpPr>
        <p:spPr>
          <a:xfrm>
            <a:off x="223838" y="179388"/>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19:notes"/>
          <p:cNvSpPr txBox="1"/>
          <p:nvPr>
            <p:ph idx="1" type="body"/>
          </p:nvPr>
        </p:nvSpPr>
        <p:spPr>
          <a:xfrm>
            <a:off x="223838" y="3888000"/>
            <a:ext cx="6654800" cy="5981552"/>
          </a:xfrm>
          <a:prstGeom prst="rect">
            <a:avLst/>
          </a:prstGeom>
          <a:noFill/>
          <a:ln>
            <a:noFill/>
          </a:ln>
        </p:spPr>
        <p:txBody>
          <a:bodyPr anchorCtr="0" anchor="t" bIns="94825" lIns="94825" spcFirstLastPara="1" rIns="94825" wrap="square" tIns="94825">
            <a:noAutofit/>
          </a:bodyPr>
          <a:lstStyle/>
          <a:p>
            <a:pPr indent="0" lvl="0" marL="11113" rtl="0" algn="l">
              <a:lnSpc>
                <a:spcPct val="115000"/>
              </a:lnSpc>
              <a:spcBef>
                <a:spcPts val="0"/>
              </a:spcBef>
              <a:spcAft>
                <a:spcPts val="0"/>
              </a:spcAft>
              <a:buSzPts val="1400"/>
              <a:buFont typeface="Arial"/>
              <a:buNone/>
            </a:pPr>
            <a:r>
              <a:rPr b="1" lang="de-DE" sz="1050" u="none" strike="noStrike">
                <a:solidFill>
                  <a:schemeClr val="dk1"/>
                </a:solidFill>
                <a:latin typeface="Calibri"/>
                <a:ea typeface="Calibri"/>
                <a:cs typeface="Calibri"/>
                <a:sym typeface="Calibri"/>
              </a:rPr>
              <a:t>Nachhaltigkeit im Unternehmen</a:t>
            </a:r>
            <a:endParaRPr sz="1050" u="none" strike="noStrike">
              <a:solidFill>
                <a:schemeClr val="dk1"/>
              </a:solidFill>
              <a:latin typeface="Calibri"/>
              <a:ea typeface="Calibri"/>
              <a:cs typeface="Calibri"/>
              <a:sym typeface="Calibri"/>
            </a:endParaRPr>
          </a:p>
          <a:p>
            <a:pPr indent="0" lvl="0" marL="11113" rtl="0" algn="l">
              <a:lnSpc>
                <a:spcPct val="100000"/>
              </a:lnSpc>
              <a:spcBef>
                <a:spcPts val="100"/>
              </a:spcBef>
              <a:spcAft>
                <a:spcPts val="0"/>
              </a:spcAft>
              <a:buSzPts val="1400"/>
              <a:buFont typeface="Arial"/>
              <a:buNone/>
            </a:pPr>
            <a:r>
              <a:rPr lang="de-DE" sz="1050" u="none" strike="noStrike">
                <a:solidFill>
                  <a:schemeClr val="dk1"/>
                </a:solidFill>
                <a:latin typeface="Calibri"/>
                <a:ea typeface="Calibri"/>
                <a:cs typeface="Calibri"/>
                <a:sym typeface="Calibri"/>
              </a:rPr>
              <a:t>Wie im Privatleben, so auch im Büroalltag klafft eine eklatante Lücke zwischen Bewusstsein und Verhalten. Man möchte ja gerne umwelt- oder klimafreundlicher handeln, doch der Weg vom Kopf zur Hand ist weit, das “say-do-gap” groß, die Bequemlichkeit hartnäckig. Hier könnten klare Richtlinien des Unternehmens (beispielsweise für die Organisation von Meetings oder die Mobilität) und die Motivierung der Mitarbeitenden eine entscheidende Rolle spielen. Auf der Website „Mitarbeitermotivation für umweltbewusstes Verhalten - Ein Leitfaden für Umweltbeauftragte in Unternehmen“ (</a:t>
            </a:r>
            <a:r>
              <a:rPr lang="de-DE" sz="1050">
                <a:solidFill>
                  <a:schemeClr val="dk1"/>
                </a:solidFill>
                <a:latin typeface="Calibri"/>
                <a:ea typeface="Calibri"/>
                <a:cs typeface="Calibri"/>
                <a:sym typeface="Calibri"/>
              </a:rPr>
              <a:t>https://www.umweltpakt.bayern.de/werkzeuge/mitarbeitertipps/) finden Sie Informationsmaterial und Tipps für die Motivation der Mitarbeitenden.</a:t>
            </a:r>
            <a:endParaRPr/>
          </a:p>
          <a:p>
            <a:pPr indent="0" lvl="0" marL="11113" rtl="0" algn="l">
              <a:lnSpc>
                <a:spcPct val="115000"/>
              </a:lnSpc>
              <a:spcBef>
                <a:spcPts val="0"/>
              </a:spcBef>
              <a:spcAft>
                <a:spcPts val="0"/>
              </a:spcAft>
              <a:buSzPts val="1400"/>
              <a:buFont typeface="Arial"/>
              <a:buNone/>
            </a:pPr>
            <a:r>
              <a:rPr b="1" lang="de-DE" sz="1050">
                <a:solidFill>
                  <a:schemeClr val="dk1"/>
                </a:solidFill>
                <a:latin typeface="Calibri"/>
                <a:ea typeface="Calibri"/>
                <a:cs typeface="Calibri"/>
                <a:sym typeface="Calibri"/>
              </a:rPr>
              <a:t>Personalführung</a:t>
            </a:r>
            <a:endParaRPr/>
          </a:p>
          <a:p>
            <a:pPr indent="0" lvl="0" marL="11113" marR="0" rtl="0" algn="l">
              <a:lnSpc>
                <a:spcPct val="100000"/>
              </a:lnSpc>
              <a:spcBef>
                <a:spcPts val="100"/>
              </a:spcBef>
              <a:spcAft>
                <a:spcPts val="0"/>
              </a:spcAft>
              <a:buClr>
                <a:srgbClr val="000000"/>
              </a:buClr>
              <a:buSzPts val="1400"/>
              <a:buFont typeface="Arial"/>
              <a:buNone/>
            </a:pPr>
            <a:r>
              <a:rPr b="0" i="0" lang="de-DE" sz="1050" u="none" cap="none" strike="noStrike">
                <a:solidFill>
                  <a:schemeClr val="dk1"/>
                </a:solidFill>
                <a:latin typeface="Calibri"/>
                <a:ea typeface="Calibri"/>
                <a:cs typeface="Calibri"/>
                <a:sym typeface="Calibri"/>
              </a:rPr>
              <a:t>Nachhaltige Führung baut auf den Erhalt der Arbeitsfähigkeit (Können) und der Motivation (Wollen) der Mitarbeiter*innen auf (Gabler o.J.; BMBF 2017). Es geht um die Nutzung der Ressourcen bei Erhalt der Arbeitsfähigkeit. Um letztere zu erhalten, kann und sollte der Arbeitgeber in verschiedene Bereiche investieren, z. B. in Weiterbildung, Kommunikationstrainings, Maßnahmen zur Gesundheitsfürsorge und ergonomische Arbeitsmittel. Auch flexible Arbeitszeiten können Stress reduzieren. Qualifizierte Mitarbeiter*innen können besser zum betriebswirtschaftlichen Unternehmenserfolg beitragen. </a:t>
            </a:r>
            <a:endParaRPr/>
          </a:p>
          <a:p>
            <a:pPr indent="0" lvl="0" marL="11113" marR="0" rtl="0" algn="l">
              <a:lnSpc>
                <a:spcPct val="100000"/>
              </a:lnSpc>
              <a:spcBef>
                <a:spcPts val="0"/>
              </a:spcBef>
              <a:spcAft>
                <a:spcPts val="0"/>
              </a:spcAft>
              <a:buClr>
                <a:srgbClr val="000000"/>
              </a:buClr>
              <a:buSzPts val="1400"/>
              <a:buFont typeface="Arial"/>
              <a:buNone/>
            </a:pPr>
            <a:r>
              <a:rPr b="0" i="0" lang="de-DE" sz="1050" u="none" cap="none" strike="noStrike">
                <a:solidFill>
                  <a:schemeClr val="dk1"/>
                </a:solidFill>
                <a:latin typeface="Calibri"/>
                <a:ea typeface="Calibri"/>
                <a:cs typeface="Calibri"/>
                <a:sym typeface="Calibri"/>
              </a:rPr>
              <a:t>Die Motivation der Mitarbeiter*innen ist genauso wichtig wie die Arbeitsfähigkeit. Nachhaltig agierende Unternehmenslenker*innen und Vorgesetzte erhalten die Motivation ihrer Mitarbeiter*innen, indem sie daran glauben, dass Menschen von innen motiviert sind und einen sinnvollen Beitrag leisten wollen, indem sie ihnen mit ehrlichem Interesse begegnen. Wird Mitarbeiter*innen zusätzlich zum Lob und Anerkennung in Form von Dank entgegengebracht, können sie das positive Menschenbild noch verstärken. Gesteigert wird die Anerkennung, wenn der Dank individuell und verbal begründet wird. Mitarbeiter*innen können so ihre Arbeit als sinnvoll erleben und motiviert bleiben, denn sie haben das Gefühl, zum Unternehmenserfolg beitragen zu können.</a:t>
            </a:r>
            <a:endParaRPr sz="1050" u="none" strike="noStrike">
              <a:solidFill>
                <a:schemeClr val="dk1"/>
              </a:solidFill>
              <a:latin typeface="Calibri"/>
              <a:ea typeface="Calibri"/>
              <a:cs typeface="Calibri"/>
              <a:sym typeface="Calibri"/>
            </a:endParaRPr>
          </a:p>
          <a:p>
            <a:pPr indent="0" lvl="0" marL="11113" rtl="0" algn="l">
              <a:lnSpc>
                <a:spcPct val="115000"/>
              </a:lnSpc>
              <a:spcBef>
                <a:spcPts val="0"/>
              </a:spcBef>
              <a:spcAft>
                <a:spcPts val="0"/>
              </a:spcAft>
              <a:buSzPts val="1400"/>
              <a:buFont typeface="Arial"/>
              <a:buNone/>
            </a:pPr>
            <a:r>
              <a:rPr b="1" lang="de-DE" sz="1050" u="none" strike="noStrike">
                <a:solidFill>
                  <a:schemeClr val="dk1"/>
                </a:solidFill>
                <a:latin typeface="Calibri"/>
                <a:ea typeface="Calibri"/>
                <a:cs typeface="Calibri"/>
                <a:sym typeface="Calibri"/>
              </a:rPr>
              <a:t>Aufgabe:</a:t>
            </a:r>
            <a:endParaRPr/>
          </a:p>
          <a:p>
            <a:pPr indent="0" lvl="0" marL="11113" rtl="0" algn="l">
              <a:lnSpc>
                <a:spcPct val="115000"/>
              </a:lnSpc>
              <a:spcBef>
                <a:spcPts val="100"/>
              </a:spcBef>
              <a:spcAft>
                <a:spcPts val="0"/>
              </a:spcAft>
              <a:buSzPts val="1400"/>
              <a:buFont typeface="Arial"/>
              <a:buNone/>
            </a:pPr>
            <a:r>
              <a:rPr lang="de-DE" sz="1050" u="none" strike="noStrike">
                <a:solidFill>
                  <a:schemeClr val="dk1"/>
                </a:solidFill>
                <a:latin typeface="Calibri"/>
                <a:ea typeface="Calibri"/>
                <a:cs typeface="Calibri"/>
                <a:sym typeface="Calibri"/>
              </a:rPr>
              <a:t>Welche Ideen haben Sie für einen Aktionstag, um die Mitarbeitenden in Ihrem Betrieb für mehr Nachhaltigkeit zu motivieren?</a:t>
            </a:r>
            <a:endParaRPr/>
          </a:p>
          <a:p>
            <a:pPr indent="0" lvl="0" marL="11113" rtl="0" algn="l">
              <a:lnSpc>
                <a:spcPct val="115000"/>
              </a:lnSpc>
              <a:spcBef>
                <a:spcPts val="100"/>
              </a:spcBef>
              <a:spcAft>
                <a:spcPts val="0"/>
              </a:spcAft>
              <a:buSzPts val="1400"/>
              <a:buFont typeface="Arial"/>
              <a:buNone/>
            </a:pPr>
            <a:r>
              <a:rPr lang="de-DE" sz="1050" u="none" strike="noStrike">
                <a:solidFill>
                  <a:schemeClr val="dk1"/>
                </a:solidFill>
                <a:latin typeface="Calibri"/>
                <a:ea typeface="Calibri"/>
                <a:cs typeface="Calibri"/>
                <a:sym typeface="Calibri"/>
              </a:rPr>
              <a:t>Erstellen Sie ein Konzept, mit dem Sie Ihre Geschäftsleitung überzeugen!</a:t>
            </a:r>
            <a:endParaRPr/>
          </a:p>
          <a:p>
            <a:pPr indent="0" lvl="0" marL="11113" marR="0" rtl="0" algn="l">
              <a:lnSpc>
                <a:spcPct val="115000"/>
              </a:lnSpc>
              <a:spcBef>
                <a:spcPts val="100"/>
              </a:spcBef>
              <a:spcAft>
                <a:spcPts val="0"/>
              </a:spcAft>
              <a:buClr>
                <a:srgbClr val="000000"/>
              </a:buClr>
              <a:buSzPts val="1400"/>
              <a:buFont typeface="Arial"/>
              <a:buNone/>
            </a:pPr>
            <a:r>
              <a:rPr b="1" i="0" lang="de-DE" sz="1050" u="none" cap="none" strike="noStrike">
                <a:solidFill>
                  <a:schemeClr val="dk1"/>
                </a:solidFill>
                <a:latin typeface="Calibri"/>
                <a:ea typeface="Calibri"/>
                <a:cs typeface="Calibri"/>
                <a:sym typeface="Calibri"/>
              </a:rPr>
              <a:t>Quellen:</a:t>
            </a:r>
            <a:endParaRPr/>
          </a:p>
          <a:p>
            <a:pPr indent="-171450" lvl="0" marL="182563" marR="0" rtl="0" algn="l">
              <a:lnSpc>
                <a:spcPct val="115000"/>
              </a:lnSpc>
              <a:spcBef>
                <a:spcPts val="100"/>
              </a:spcBef>
              <a:spcAft>
                <a:spcPts val="0"/>
              </a:spcAft>
              <a:buClr>
                <a:srgbClr val="000000"/>
              </a:buClr>
              <a:buSzPts val="1400"/>
              <a:buFont typeface="Arial"/>
              <a:buChar char="•"/>
            </a:pPr>
            <a:r>
              <a:rPr b="0" i="0" lang="de-DE" sz="900" u="none" cap="none" strike="noStrike">
                <a:solidFill>
                  <a:schemeClr val="dk1"/>
                </a:solidFill>
                <a:latin typeface="Calibri"/>
                <a:ea typeface="Calibri"/>
                <a:cs typeface="Calibri"/>
                <a:sym typeface="Calibri"/>
              </a:rPr>
              <a:t>BMBF Bundesministerium für Bildung und Forschung (2017): Nachhaltigkeit im Personalmanagement. Online: nachhaltig-forschen.de/fileadmin/user_upload/FactSheets_LeNa_Personal.pdf</a:t>
            </a:r>
            <a:endParaRPr/>
          </a:p>
          <a:p>
            <a:pPr indent="-171450" lvl="0" marL="182563" marR="0" rtl="0" algn="l">
              <a:lnSpc>
                <a:spcPct val="115000"/>
              </a:lnSpc>
              <a:spcBef>
                <a:spcPts val="100"/>
              </a:spcBef>
              <a:spcAft>
                <a:spcPts val="0"/>
              </a:spcAft>
              <a:buClr>
                <a:srgbClr val="000000"/>
              </a:buClr>
              <a:buSzPts val="1400"/>
              <a:buFont typeface="Arial"/>
              <a:buChar char="•"/>
            </a:pPr>
            <a:r>
              <a:rPr b="0" i="0" lang="de-DE" sz="900" u="none" cap="none" strike="noStrike">
                <a:solidFill>
                  <a:schemeClr val="dk1"/>
                </a:solidFill>
                <a:latin typeface="Calibri"/>
                <a:ea typeface="Calibri"/>
                <a:cs typeface="Calibri"/>
                <a:sym typeface="Calibri"/>
              </a:rPr>
              <a:t>Gabler / Anabel Ternes (o.J.): Nachhaltiges Personalmanagement. Online: https://wirtschaftslexikon.gabler.de/definition/nachhaltiges-personalmanagement-53887</a:t>
            </a:r>
            <a:endParaRPr/>
          </a:p>
          <a:p>
            <a:pPr indent="-171450" lvl="0" marL="182563" marR="0" rtl="0" algn="l">
              <a:lnSpc>
                <a:spcPct val="115000"/>
              </a:lnSpc>
              <a:spcBef>
                <a:spcPts val="100"/>
              </a:spcBef>
              <a:spcAft>
                <a:spcPts val="0"/>
              </a:spcAft>
              <a:buClr>
                <a:srgbClr val="000000"/>
              </a:buClr>
              <a:buSzPts val="1400"/>
              <a:buFont typeface="Arial"/>
              <a:buChar char="•"/>
            </a:pPr>
            <a:r>
              <a:rPr b="0" i="0" lang="de-DE" sz="900" u="none" cap="none" strike="noStrike">
                <a:solidFill>
                  <a:schemeClr val="dk1"/>
                </a:solidFill>
                <a:latin typeface="Calibri"/>
                <a:ea typeface="Calibri"/>
                <a:cs typeface="Calibri"/>
                <a:sym typeface="Calibri"/>
              </a:rPr>
              <a:t>Insight Climate Collective (2022): Net-Zero In Sight: A manual to drive collective and individual action in the insight industry. Online/Download: </a:t>
            </a:r>
            <a:r>
              <a:rPr b="0" i="0" lang="de-DE" sz="900" u="sng" strike="noStrike">
                <a:solidFill>
                  <a:schemeClr val="dk1"/>
                </a:solidFill>
                <a:latin typeface="Calibri"/>
                <a:ea typeface="Calibri"/>
                <a:cs typeface="Calibri"/>
                <a:sym typeface="Calibri"/>
                <a:hlinkClick r:id="rId2">
                  <a:extLst>
                    <a:ext uri="{A12FA001-AC4F-418D-AE19-62706E023703}">
                      <ahyp:hlinkClr val="tx"/>
                    </a:ext>
                  </a:extLst>
                </a:hlinkClick>
              </a:rPr>
              <a:t>www.insightclimatecollective.org/s/Net-Zero-In-Sight_A-manual-for-collective-and-individual-action-and-measurable-impact-pnyj.pdf</a:t>
            </a:r>
            <a:r>
              <a:rPr b="0" i="0" lang="de-DE" sz="900" u="none" cap="none" strike="noStrike">
                <a:solidFill>
                  <a:schemeClr val="dk1"/>
                </a:solidFill>
                <a:latin typeface="Calibri"/>
                <a:ea typeface="Calibri"/>
                <a:cs typeface="Calibri"/>
                <a:sym typeface="Calibri"/>
              </a:rPr>
              <a:t> </a:t>
            </a:r>
            <a:endParaRPr/>
          </a:p>
          <a:p>
            <a:pPr indent="0" lvl="0" marL="11113" rtl="0" algn="l">
              <a:lnSpc>
                <a:spcPct val="115000"/>
              </a:lnSpc>
              <a:spcBef>
                <a:spcPts val="100"/>
              </a:spcBef>
              <a:spcAft>
                <a:spcPts val="0"/>
              </a:spcAft>
              <a:buSzPts val="1400"/>
              <a:buFont typeface="Arial"/>
              <a:buNone/>
            </a:pPr>
            <a:r>
              <a:t/>
            </a:r>
            <a:endParaRPr sz="1050" u="none" strike="noStrike">
              <a:solidFill>
                <a:schemeClr val="dk1"/>
              </a:solidFill>
              <a:latin typeface="Calibri"/>
              <a:ea typeface="Calibri"/>
              <a:cs typeface="Calibri"/>
              <a:sym typeface="Calibri"/>
            </a:endParaRPr>
          </a:p>
          <a:p>
            <a:pPr indent="0" lvl="0" marL="11113" rtl="0" algn="l">
              <a:lnSpc>
                <a:spcPct val="115000"/>
              </a:lnSpc>
              <a:spcBef>
                <a:spcPts val="100"/>
              </a:spcBef>
              <a:spcAft>
                <a:spcPts val="100"/>
              </a:spcAft>
              <a:buSzPts val="1400"/>
              <a:buFont typeface="Arial"/>
              <a:buNone/>
            </a:pPr>
            <a:r>
              <a:t/>
            </a:r>
            <a:endParaRPr sz="1050" u="none" strike="noStrike">
              <a:solidFill>
                <a:schemeClr val="dk1"/>
              </a:solidFill>
              <a:latin typeface="Calibri"/>
              <a:ea typeface="Calibri"/>
              <a:cs typeface="Calibri"/>
              <a:sym typeface="Calibri"/>
            </a:endParaRPr>
          </a:p>
        </p:txBody>
      </p:sp>
      <p:sp>
        <p:nvSpPr>
          <p:cNvPr id="214" name="Google Shape;214;p19:notes"/>
          <p:cNvSpPr txBox="1"/>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sp>
        <p:nvSpPr>
          <p:cNvPr id="17" name="Google Shape;17;p27"/>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19" name="Google Shape;19;p27"/>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 name="Google Shape;20;p27"/>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1" name="Google Shape;21;p27"/>
          <p:cNvSpPr/>
          <p:nvPr>
            <p:ph idx="2" type="pic"/>
          </p:nvPr>
        </p:nvSpPr>
        <p:spPr>
          <a:xfrm>
            <a:off x="9091423" y="1418600"/>
            <a:ext cx="2681986" cy="1431290"/>
          </a:xfrm>
          <a:prstGeom prst="rect">
            <a:avLst/>
          </a:prstGeom>
          <a:noFill/>
          <a:ln>
            <a:noFill/>
          </a:ln>
        </p:spPr>
      </p:sp>
      <p:sp>
        <p:nvSpPr>
          <p:cNvPr id="22" name="Google Shape;22;p27"/>
          <p:cNvSpPr/>
          <p:nvPr>
            <p:ph idx="3" type="pic"/>
          </p:nvPr>
        </p:nvSpPr>
        <p:spPr>
          <a:xfrm>
            <a:off x="9091422" y="3009656"/>
            <a:ext cx="2681986" cy="1431290"/>
          </a:xfrm>
          <a:prstGeom prst="rect">
            <a:avLst/>
          </a:prstGeom>
          <a:noFill/>
          <a:ln>
            <a:noFill/>
          </a:ln>
        </p:spPr>
      </p:sp>
      <p:sp>
        <p:nvSpPr>
          <p:cNvPr id="23" name="Google Shape;23;p27"/>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27"/>
          <p:cNvSpPr/>
          <p:nvPr/>
        </p:nvSpPr>
        <p:spPr>
          <a:xfrm>
            <a:off x="309691" y="3548557"/>
            <a:ext cx="8280000" cy="24455"/>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25" name="Shape 25"/>
        <p:cNvGrpSpPr/>
        <p:nvPr/>
      </p:nvGrpSpPr>
      <p:grpSpPr>
        <a:xfrm>
          <a:off x="0" y="0"/>
          <a:ext cx="0" cy="0"/>
          <a:chOff x="0" y="0"/>
          <a:chExt cx="0" cy="0"/>
        </a:xfrm>
      </p:grpSpPr>
      <p:sp>
        <p:nvSpPr>
          <p:cNvPr id="26" name="Google Shape;26;p12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7" name="Google Shape;27;p12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25"/>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2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0" name="Google Shape;30;p12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1" name="Google Shape;31;p12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Standart Text - lleer">
    <p:spTree>
      <p:nvGrpSpPr>
        <p:cNvPr id="32" name="Shape 32"/>
        <p:cNvGrpSpPr/>
        <p:nvPr/>
      </p:nvGrpSpPr>
      <p:grpSpPr>
        <a:xfrm>
          <a:off x="0" y="0"/>
          <a:ext cx="0" cy="0"/>
          <a:chOff x="0" y="0"/>
          <a:chExt cx="0" cy="0"/>
        </a:xfrm>
      </p:grpSpPr>
      <p:sp>
        <p:nvSpPr>
          <p:cNvPr id="33" name="Google Shape;33;p3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34" name="Google Shape;34;p3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1"/>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3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7" name="Google Shape;37;p3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p3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9" name="Google Shape;39;p31"/>
          <p:cNvSpPr txBox="1"/>
          <p:nvPr>
            <p:ph idx="3" type="body"/>
          </p:nvPr>
        </p:nvSpPr>
        <p:spPr>
          <a:xfrm>
            <a:off x="360001" y="1465263"/>
            <a:ext cx="5870938" cy="465613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sz="24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Bild">
    <p:spTree>
      <p:nvGrpSpPr>
        <p:cNvPr id="40" name="Shape 40"/>
        <p:cNvGrpSpPr/>
        <p:nvPr/>
      </p:nvGrpSpPr>
      <p:grpSpPr>
        <a:xfrm>
          <a:off x="0" y="0"/>
          <a:ext cx="0" cy="0"/>
          <a:chOff x="0" y="0"/>
          <a:chExt cx="0" cy="0"/>
        </a:xfrm>
      </p:grpSpPr>
      <p:sp>
        <p:nvSpPr>
          <p:cNvPr id="41" name="Google Shape;41;g13c8bb42d54_0_79"/>
          <p:cNvSpPr txBox="1"/>
          <p:nvPr>
            <p:ph type="title"/>
          </p:nvPr>
        </p:nvSpPr>
        <p:spPr>
          <a:xfrm>
            <a:off x="359999"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g13c8bb42d54_0_79"/>
          <p:cNvSpPr/>
          <p:nvPr>
            <p:ph idx="2" type="pic"/>
          </p:nvPr>
        </p:nvSpPr>
        <p:spPr>
          <a:xfrm>
            <a:off x="360363" y="1368000"/>
            <a:ext cx="11518900" cy="4680000"/>
          </a:xfrm>
          <a:prstGeom prst="rect">
            <a:avLst/>
          </a:prstGeom>
          <a:noFill/>
          <a:ln>
            <a:noFill/>
          </a:ln>
        </p:spPr>
      </p:sp>
      <p:sp>
        <p:nvSpPr>
          <p:cNvPr id="43" name="Google Shape;43;g13c8bb42d54_0_7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44" name="Google Shape;44;g13c8bb42d54_0_79"/>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g13c8bb42d54_0_7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6" name="Google Shape;46;g13c8bb42d54_0_79"/>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7" name="Google Shape;47;g13c8bb42d54_0_7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48" name="Shape 48"/>
        <p:cNvGrpSpPr/>
        <p:nvPr/>
      </p:nvGrpSpPr>
      <p:grpSpPr>
        <a:xfrm>
          <a:off x="0" y="0"/>
          <a:ext cx="0" cy="0"/>
          <a:chOff x="0" y="0"/>
          <a:chExt cx="0" cy="0"/>
        </a:xfrm>
      </p:grpSpPr>
      <p:sp>
        <p:nvSpPr>
          <p:cNvPr id="49" name="Google Shape;49;g13c3dcbfdba_0_38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g13c3dcbfdba_0_38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51" name="Google Shape;51;g13c3dcbfdba_0_382"/>
          <p:cNvSpPr/>
          <p:nvPr>
            <p:ph idx="2" type="chart"/>
          </p:nvPr>
        </p:nvSpPr>
        <p:spPr>
          <a:xfrm>
            <a:off x="360363" y="1368000"/>
            <a:ext cx="11518900"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 name="Google Shape;52;g13c3dcbfdba_0_38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g13c3dcbfdba_0_38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4" name="Google Shape;54;g13c3dcbfdba_0_382"/>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5" name="Google Shape;55;g13c3dcbfdba_0_38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56" name="Shape 56"/>
        <p:cNvGrpSpPr/>
        <p:nvPr/>
      </p:nvGrpSpPr>
      <p:grpSpPr>
        <a:xfrm>
          <a:off x="0" y="0"/>
          <a:ext cx="0" cy="0"/>
          <a:chOff x="0" y="0"/>
          <a:chExt cx="0" cy="0"/>
        </a:xfrm>
      </p:grpSpPr>
      <p:sp>
        <p:nvSpPr>
          <p:cNvPr id="57" name="Google Shape;57;p1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2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59" name="Google Shape;59;p123"/>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 name="Google Shape;60;p123"/>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12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2" name="Google Shape;62;p123"/>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3" name="Google Shape;63;p123"/>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4" name="Google Shape;64;p12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10"/>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0"/>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10"/>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 name="Google Shape;14;p11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15" name="Google Shape;15;p110"/>
          <p:cNvPicPr preferRelativeResize="0"/>
          <p:nvPr/>
        </p:nvPicPr>
        <p:blipFill rotWithShape="1">
          <a:blip r:embed="rId1">
            <a:alphaModFix/>
          </a:blip>
          <a:srcRect b="0" l="0" r="0" t="0"/>
          <a:stretch/>
        </p:blipFill>
        <p:spPr>
          <a:xfrm>
            <a:off x="9573491" y="222778"/>
            <a:ext cx="2306509" cy="10372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6.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4.png"/><Relationship Id="rId11" Type="http://schemas.openxmlformats.org/officeDocument/2006/relationships/image" Target="../media/image17.png"/><Relationship Id="rId10" Type="http://schemas.openxmlformats.org/officeDocument/2006/relationships/image" Target="../media/image8.png"/><Relationship Id="rId12" Type="http://schemas.openxmlformats.org/officeDocument/2006/relationships/image" Target="../media/image13.png"/><Relationship Id="rId9"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image" Target="../media/image10.png"/><Relationship Id="rId8"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1.xml"/><Relationship Id="rId4" Type="http://schemas.openxmlformats.org/officeDocument/2006/relationships/hyperlink" Target="http://www.digitalcarbonfootprint.e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6.png"/><Relationship Id="rId5" Type="http://schemas.openxmlformats.org/officeDocument/2006/relationships/image" Target="../media/image20.png"/><Relationship Id="rId6"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2.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chart" Target="../charts/chart5.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38"/>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SzPct val="92592"/>
              <a:buNone/>
            </a:pPr>
            <a:r>
              <a:rPr b="1" lang="de-DE"/>
              <a:t>Fachangestellter</a:t>
            </a:r>
            <a:r>
              <a:rPr lang="de-DE"/>
              <a:t> für Markt- und Sozialforschung / </a:t>
            </a:r>
            <a:r>
              <a:rPr b="1" lang="de-DE"/>
              <a:t>Fachangestellte</a:t>
            </a:r>
            <a:r>
              <a:rPr lang="de-DE"/>
              <a:t> für Markt- und Sozialforschung </a:t>
            </a:r>
            <a:br>
              <a:rPr lang="de-DE"/>
            </a:br>
            <a:endParaRPr/>
          </a:p>
        </p:txBody>
      </p:sp>
      <p:sp>
        <p:nvSpPr>
          <p:cNvPr id="71" name="Google Shape;71;p38"/>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800"/>
              <a:buNone/>
            </a:pPr>
            <a:r>
              <a:rPr lang="de-DE"/>
              <a:t>Nachhaltigkeitsthemen und Zielkonflikten </a:t>
            </a:r>
            <a:br>
              <a:rPr lang="de-DE"/>
            </a:br>
            <a:r>
              <a:rPr lang="de-DE"/>
              <a:t>in der Markt- und Sozialforschung</a:t>
            </a:r>
            <a:endParaRPr/>
          </a:p>
        </p:txBody>
      </p:sp>
      <p:sp>
        <p:nvSpPr>
          <p:cNvPr id="72" name="Google Shape;72;p38"/>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Christine Persitzky</a:t>
            </a:r>
            <a:endParaRPr/>
          </a:p>
        </p:txBody>
      </p:sp>
      <p:sp>
        <p:nvSpPr>
          <p:cNvPr id="73" name="Google Shape;73;p38"/>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74" name="Google Shape;74;p38"/>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Autofit/>
          </a:bodyPr>
          <a:lstStyle/>
          <a:p>
            <a:pPr indent="0" lvl="0" marL="50800" rtl="0" algn="l">
              <a:lnSpc>
                <a:spcPct val="90000"/>
              </a:lnSpc>
              <a:spcBef>
                <a:spcPts val="0"/>
              </a:spcBef>
              <a:spcAft>
                <a:spcPts val="0"/>
              </a:spcAft>
              <a:buSzPts val="4480"/>
              <a:buNone/>
            </a:pPr>
            <a:r>
              <a:rPr lang="de-DE"/>
              <a:t>LIFE Bildung, Umwelt, Chancengleichheit  e.V. </a:t>
            </a:r>
            <a:endParaRPr/>
          </a:p>
          <a:p>
            <a:pPr indent="0" lvl="0" marL="50800" rtl="0" algn="l">
              <a:lnSpc>
                <a:spcPct val="90000"/>
              </a:lnSpc>
              <a:spcBef>
                <a:spcPts val="0"/>
              </a:spcBef>
              <a:spcAft>
                <a:spcPts val="0"/>
              </a:spcAft>
              <a:buSzPts val="4480"/>
              <a:buNone/>
            </a:pPr>
            <a:r>
              <a:rPr lang="de-DE"/>
              <a:t>Rheinstr. 45-46</a:t>
            </a:r>
            <a:endParaRPr/>
          </a:p>
          <a:p>
            <a:pPr indent="0" lvl="0" marL="50800" rtl="0" algn="l">
              <a:lnSpc>
                <a:spcPct val="90000"/>
              </a:lnSpc>
              <a:spcBef>
                <a:spcPts val="0"/>
              </a:spcBef>
              <a:spcAft>
                <a:spcPts val="0"/>
              </a:spcAft>
              <a:buSzPts val="4480"/>
              <a:buNone/>
            </a:pPr>
            <a:r>
              <a:rPr lang="de-DE"/>
              <a:t>12161 Berlin</a:t>
            </a:r>
            <a:endParaRPr/>
          </a:p>
          <a:p>
            <a:pPr indent="0" lvl="0" marL="50800" rtl="0" algn="l">
              <a:lnSpc>
                <a:spcPct val="90000"/>
              </a:lnSpc>
              <a:spcBef>
                <a:spcPts val="0"/>
              </a:spcBef>
              <a:spcAft>
                <a:spcPts val="0"/>
              </a:spcAft>
              <a:buSzPts val="4480"/>
              <a:buNone/>
            </a:pPr>
            <a:r>
              <a:t/>
            </a:r>
            <a:endParaRPr/>
          </a:p>
          <a:p>
            <a:pPr indent="0" lvl="0" marL="50800" rtl="0" algn="l">
              <a:lnSpc>
                <a:spcPct val="90000"/>
              </a:lnSpc>
              <a:spcBef>
                <a:spcPts val="0"/>
              </a:spcBef>
              <a:spcAft>
                <a:spcPts val="0"/>
              </a:spcAft>
              <a:buSzPts val="4480"/>
              <a:buNone/>
            </a:pPr>
            <a:r>
              <a:rPr lang="de-DE"/>
              <a:t>Christine Persitzky</a:t>
            </a:r>
            <a:endParaRPr/>
          </a:p>
        </p:txBody>
      </p:sp>
      <p:pic>
        <p:nvPicPr>
          <p:cNvPr id="75" name="Google Shape;75;p38"/>
          <p:cNvPicPr preferRelativeResize="0"/>
          <p:nvPr/>
        </p:nvPicPr>
        <p:blipFill rotWithShape="1">
          <a:blip r:embed="rId3">
            <a:alphaModFix/>
          </a:blip>
          <a:srcRect b="-3464" l="-1" r="67698" t="0"/>
          <a:stretch/>
        </p:blipFill>
        <p:spPr>
          <a:xfrm>
            <a:off x="9251093" y="3852999"/>
            <a:ext cx="866118" cy="57692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30" name="Google Shape;230;p15"/>
          <p:cNvSpPr txBox="1"/>
          <p:nvPr/>
        </p:nvSpPr>
        <p:spPr>
          <a:xfrm>
            <a:off x="360000" y="1564804"/>
            <a:ext cx="796219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rgbClr val="000000"/>
                </a:solidFill>
                <a:latin typeface="Arial"/>
                <a:ea typeface="Arial"/>
                <a:cs typeface="Arial"/>
                <a:sym typeface="Arial"/>
              </a:rPr>
              <a:t>Zwei Befragungen zum Tempolimit 130 km/h auf Bundesautobahnen:</a:t>
            </a:r>
            <a:endParaRPr b="0" i="0" sz="1400" u="none" cap="none" strike="noStrike">
              <a:solidFill>
                <a:srgbClr val="000000"/>
              </a:solidFill>
              <a:latin typeface="Arial"/>
              <a:ea typeface="Arial"/>
              <a:cs typeface="Arial"/>
              <a:sym typeface="Arial"/>
            </a:endParaRPr>
          </a:p>
        </p:txBody>
      </p:sp>
      <p:sp>
        <p:nvSpPr>
          <p:cNvPr id="231" name="Google Shape;231;p15"/>
          <p:cNvSpPr txBox="1"/>
          <p:nvPr>
            <p:ph type="title"/>
          </p:nvPr>
        </p:nvSpPr>
        <p:spPr>
          <a:xfrm>
            <a:off x="360000" y="160939"/>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Marktforschung und Nachhaltigkeit</a:t>
            </a:r>
            <a:br>
              <a:rPr lang="de-DE"/>
            </a:br>
            <a:r>
              <a:rPr lang="de-DE"/>
              <a:t>Zwei Befragungen zum Tempolimit</a:t>
            </a:r>
            <a:endParaRPr/>
          </a:p>
        </p:txBody>
      </p:sp>
      <p:sp>
        <p:nvSpPr>
          <p:cNvPr id="232" name="Google Shape;232;p15"/>
          <p:cNvSpPr txBox="1"/>
          <p:nvPr>
            <p:ph idx="2" type="body"/>
          </p:nvPr>
        </p:nvSpPr>
        <p:spPr>
          <a:xfrm>
            <a:off x="7321092"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 Eigene Darstellung nach Wittich 2021 und Umweltbundesamt 2022l</a:t>
            </a:r>
            <a:endParaRPr/>
          </a:p>
        </p:txBody>
      </p:sp>
      <p:sp>
        <p:nvSpPr>
          <p:cNvPr id="233" name="Google Shape;233;p15"/>
          <p:cNvSpPr/>
          <p:nvPr/>
        </p:nvSpPr>
        <p:spPr>
          <a:xfrm>
            <a:off x="7953989" y="1700342"/>
            <a:ext cx="3987040" cy="4218007"/>
          </a:xfrm>
          <a:prstGeom prst="roundRect">
            <a:avLst>
              <a:gd fmla="val 16667" name="adj"/>
            </a:avLst>
          </a:prstGeom>
          <a:solidFill>
            <a:schemeClr val="lt1"/>
          </a:solidFill>
          <a:ln cap="flat" cmpd="sng" w="57150">
            <a:solidFill>
              <a:srgbClr val="FFC000"/>
            </a:solidFill>
            <a:prstDash val="solid"/>
            <a:round/>
            <a:headEnd len="sm" w="sm" type="none"/>
            <a:tailEnd len="sm" w="sm" type="none"/>
          </a:ln>
        </p:spPr>
        <p:txBody>
          <a:bodyPr anchorCtr="0" anchor="ctr" bIns="0" lIns="0" spcFirstLastPara="1" rIns="0" wrap="square" tIns="0">
            <a:noAutofit/>
          </a:bodyPr>
          <a:lstStyle/>
          <a:p>
            <a:pPr indent="0" lvl="0" marL="180000" marR="0" rtl="0" algn="l">
              <a:lnSpc>
                <a:spcPct val="100000"/>
              </a:lnSpc>
              <a:spcBef>
                <a:spcPts val="0"/>
              </a:spcBef>
              <a:spcAft>
                <a:spcPts val="0"/>
              </a:spcAft>
              <a:buClr>
                <a:srgbClr val="000000"/>
              </a:buClr>
              <a:buSzPts val="1800"/>
              <a:buFont typeface="Arial"/>
              <a:buNone/>
            </a:pPr>
            <a:r>
              <a:rPr b="0" i="0" lang="de-DE" sz="1800" u="none" cap="none" strike="noStrike">
                <a:solidFill>
                  <a:srgbClr val="4F4651"/>
                </a:solidFill>
                <a:latin typeface="Arial"/>
                <a:ea typeface="Arial"/>
                <a:cs typeface="Arial"/>
                <a:sym typeface="Arial"/>
              </a:rPr>
              <a:t>Bilden Sie zwei Gruppen.</a:t>
            </a:r>
            <a:endParaRPr b="0" i="0" sz="1400" u="none" cap="none" strike="noStrike">
              <a:solidFill>
                <a:srgbClr val="000000"/>
              </a:solidFill>
              <a:latin typeface="Arial"/>
              <a:ea typeface="Arial"/>
              <a:cs typeface="Arial"/>
              <a:sym typeface="Arial"/>
            </a:endParaRPr>
          </a:p>
          <a:p>
            <a:pPr indent="0" lvl="0" marL="180000" marR="0" rtl="0" algn="l">
              <a:lnSpc>
                <a:spcPct val="100000"/>
              </a:lnSpc>
              <a:spcBef>
                <a:spcPts val="600"/>
              </a:spcBef>
              <a:spcAft>
                <a:spcPts val="0"/>
              </a:spcAft>
              <a:buClr>
                <a:srgbClr val="000000"/>
              </a:buClr>
              <a:buSzPts val="1800"/>
              <a:buFont typeface="Arial"/>
              <a:buNone/>
            </a:pPr>
            <a:r>
              <a:rPr b="0" i="0" lang="de-DE" sz="1800" u="none" cap="none" strike="noStrike">
                <a:solidFill>
                  <a:srgbClr val="4F4651"/>
                </a:solidFill>
                <a:latin typeface="Arial"/>
                <a:ea typeface="Arial"/>
                <a:cs typeface="Arial"/>
                <a:sym typeface="Arial"/>
              </a:rPr>
              <a:t>Jede Gruppe konzipiert eine Umfrage zum Tempolimit von 130 km/h auf Bundesautobahnen unter folgenden Bedingungen:</a:t>
            </a:r>
            <a:endParaRPr b="0" i="0" sz="1400" u="none" cap="none" strike="noStrike">
              <a:solidFill>
                <a:srgbClr val="000000"/>
              </a:solidFill>
              <a:latin typeface="Arial"/>
              <a:ea typeface="Arial"/>
              <a:cs typeface="Arial"/>
              <a:sym typeface="Arial"/>
            </a:endParaRPr>
          </a:p>
          <a:p>
            <a:pPr indent="0" lvl="0" marL="180000" marR="0" rtl="0" algn="l">
              <a:lnSpc>
                <a:spcPct val="100000"/>
              </a:lnSpc>
              <a:spcBef>
                <a:spcPts val="600"/>
              </a:spcBef>
              <a:spcAft>
                <a:spcPts val="0"/>
              </a:spcAft>
              <a:buClr>
                <a:srgbClr val="000000"/>
              </a:buClr>
              <a:buSzPts val="1800"/>
              <a:buFont typeface="Arial"/>
              <a:buNone/>
            </a:pPr>
            <a:r>
              <a:rPr b="0" i="0" lang="de-DE" sz="1800" u="none" cap="none" strike="noStrike">
                <a:solidFill>
                  <a:srgbClr val="4F4651"/>
                </a:solidFill>
                <a:latin typeface="Arial"/>
                <a:ea typeface="Arial"/>
                <a:cs typeface="Arial"/>
                <a:sym typeface="Arial"/>
              </a:rPr>
              <a:t>Gruppe 1: </a:t>
            </a:r>
            <a:br>
              <a:rPr b="0" i="0" lang="de-DE" sz="1800" u="none" cap="none" strike="noStrike">
                <a:solidFill>
                  <a:srgbClr val="4F4651"/>
                </a:solidFill>
                <a:latin typeface="Arial"/>
                <a:ea typeface="Arial"/>
                <a:cs typeface="Arial"/>
                <a:sym typeface="Arial"/>
              </a:rPr>
            </a:br>
            <a:r>
              <a:rPr b="0" i="0" lang="de-DE" sz="1800" u="none" cap="none" strike="noStrike">
                <a:solidFill>
                  <a:srgbClr val="4F4651"/>
                </a:solidFill>
                <a:latin typeface="Arial"/>
                <a:ea typeface="Arial"/>
                <a:cs typeface="Arial"/>
                <a:sym typeface="Arial"/>
              </a:rPr>
              <a:t>Der Auftraggeber ist der ADAC.</a:t>
            </a:r>
            <a:endParaRPr b="0" i="0" sz="1400" u="none" cap="none" strike="noStrike">
              <a:solidFill>
                <a:srgbClr val="000000"/>
              </a:solidFill>
              <a:latin typeface="Arial"/>
              <a:ea typeface="Arial"/>
              <a:cs typeface="Arial"/>
              <a:sym typeface="Arial"/>
            </a:endParaRPr>
          </a:p>
          <a:p>
            <a:pPr indent="0" lvl="0" marL="180000" marR="0" rtl="0" algn="l">
              <a:lnSpc>
                <a:spcPct val="100000"/>
              </a:lnSpc>
              <a:spcBef>
                <a:spcPts val="600"/>
              </a:spcBef>
              <a:spcAft>
                <a:spcPts val="0"/>
              </a:spcAft>
              <a:buClr>
                <a:srgbClr val="000000"/>
              </a:buClr>
              <a:buSzPts val="1800"/>
              <a:buFont typeface="Arial"/>
              <a:buNone/>
            </a:pPr>
            <a:r>
              <a:rPr b="0" i="0" lang="de-DE" sz="1800" u="none" cap="none" strike="noStrike">
                <a:solidFill>
                  <a:srgbClr val="4F4651"/>
                </a:solidFill>
                <a:latin typeface="Arial"/>
                <a:ea typeface="Arial"/>
                <a:cs typeface="Arial"/>
                <a:sym typeface="Arial"/>
              </a:rPr>
              <a:t>Gruppe 2: </a:t>
            </a:r>
            <a:br>
              <a:rPr b="0" i="0" lang="de-DE" sz="1800" u="none" cap="none" strike="noStrike">
                <a:solidFill>
                  <a:srgbClr val="4F4651"/>
                </a:solidFill>
                <a:latin typeface="Arial"/>
                <a:ea typeface="Arial"/>
                <a:cs typeface="Arial"/>
                <a:sym typeface="Arial"/>
              </a:rPr>
            </a:br>
            <a:r>
              <a:rPr b="0" i="0" lang="de-DE" sz="1800" u="none" cap="none" strike="noStrike">
                <a:solidFill>
                  <a:srgbClr val="4F4651"/>
                </a:solidFill>
                <a:latin typeface="Arial"/>
                <a:ea typeface="Arial"/>
                <a:cs typeface="Arial"/>
                <a:sym typeface="Arial"/>
              </a:rPr>
              <a:t>Der Auftraggeber ist ein Umweltverband.</a:t>
            </a:r>
            <a:endParaRPr b="0" i="0" sz="1400" u="none" cap="none" strike="noStrike">
              <a:solidFill>
                <a:srgbClr val="000000"/>
              </a:solidFill>
              <a:latin typeface="Arial"/>
              <a:ea typeface="Arial"/>
              <a:cs typeface="Arial"/>
              <a:sym typeface="Arial"/>
            </a:endParaRPr>
          </a:p>
          <a:p>
            <a:pPr indent="0" lvl="0" marL="180000" marR="0" rtl="0" algn="l">
              <a:lnSpc>
                <a:spcPct val="100000"/>
              </a:lnSpc>
              <a:spcBef>
                <a:spcPts val="600"/>
              </a:spcBef>
              <a:spcAft>
                <a:spcPts val="600"/>
              </a:spcAft>
              <a:buClr>
                <a:srgbClr val="000000"/>
              </a:buClr>
              <a:buSzPts val="1800"/>
              <a:buFont typeface="Arial"/>
              <a:buNone/>
            </a:pPr>
            <a:r>
              <a:rPr b="0" i="0" lang="de-DE" sz="1800" u="none" cap="none" strike="noStrike">
                <a:solidFill>
                  <a:srgbClr val="4F4651"/>
                </a:solidFill>
                <a:latin typeface="Arial"/>
                <a:ea typeface="Arial"/>
                <a:cs typeface="Arial"/>
                <a:sym typeface="Arial"/>
              </a:rPr>
              <a:t>Unterscheiden sich die beiden Befragungen?</a:t>
            </a:r>
            <a:endParaRPr b="0" i="0" sz="1400" u="none" cap="none" strike="noStrike">
              <a:solidFill>
                <a:srgbClr val="000000"/>
              </a:solidFill>
              <a:latin typeface="Arial"/>
              <a:ea typeface="Arial"/>
              <a:cs typeface="Arial"/>
              <a:sym typeface="Arial"/>
            </a:endParaRPr>
          </a:p>
        </p:txBody>
      </p:sp>
      <p:sp>
        <p:nvSpPr>
          <p:cNvPr id="234" name="Google Shape;234;p1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FA Markt- und Sozialforschung</a:t>
            </a:r>
            <a:endParaRPr/>
          </a:p>
        </p:txBody>
      </p:sp>
      <p:graphicFrame>
        <p:nvGraphicFramePr>
          <p:cNvPr id="235" name="Google Shape;235;p15"/>
          <p:cNvGraphicFramePr/>
          <p:nvPr/>
        </p:nvGraphicFramePr>
        <p:xfrm>
          <a:off x="-610716" y="2445418"/>
          <a:ext cx="4826304" cy="3217534"/>
        </p:xfrm>
        <a:graphic>
          <a:graphicData uri="http://schemas.openxmlformats.org/drawingml/2006/chart">
            <c:chart r:id="rId3"/>
          </a:graphicData>
        </a:graphic>
      </p:graphicFrame>
      <p:graphicFrame>
        <p:nvGraphicFramePr>
          <p:cNvPr id="236" name="Google Shape;236;p15"/>
          <p:cNvGraphicFramePr/>
          <p:nvPr/>
        </p:nvGraphicFramePr>
        <p:xfrm>
          <a:off x="3350684" y="2125922"/>
          <a:ext cx="5188638" cy="3459092"/>
        </p:xfrm>
        <a:graphic>
          <a:graphicData uri="http://schemas.openxmlformats.org/drawingml/2006/chart">
            <c:chart r:id="rId4"/>
          </a:graphicData>
        </a:graphic>
      </p:graphicFrame>
      <p:sp>
        <p:nvSpPr>
          <p:cNvPr id="237" name="Google Shape;237;p15"/>
          <p:cNvSpPr txBox="1"/>
          <p:nvPr/>
        </p:nvSpPr>
        <p:spPr>
          <a:xfrm>
            <a:off x="1210215" y="5402395"/>
            <a:ext cx="2252629"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Auftraggeber: Mobil in Deutschland (2021)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Befragte: Autofahrer</a:t>
            </a:r>
            <a:endParaRPr b="0" i="0" sz="1400" u="none" cap="none" strike="noStrike">
              <a:solidFill>
                <a:srgbClr val="000000"/>
              </a:solidFill>
              <a:latin typeface="Arial"/>
              <a:ea typeface="Arial"/>
              <a:cs typeface="Arial"/>
              <a:sym typeface="Arial"/>
            </a:endParaRPr>
          </a:p>
        </p:txBody>
      </p:sp>
      <p:sp>
        <p:nvSpPr>
          <p:cNvPr id="238" name="Google Shape;238;p15"/>
          <p:cNvSpPr txBox="1"/>
          <p:nvPr/>
        </p:nvSpPr>
        <p:spPr>
          <a:xfrm>
            <a:off x="4287521" y="5443035"/>
            <a:ext cx="3464520"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Auftraggeber: Umweltbundesamt (2020)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Befragte: Bürger*innen älter als 14 Jahre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15"/>
          <p:cNvSpPr txBox="1"/>
          <p:nvPr/>
        </p:nvSpPr>
        <p:spPr>
          <a:xfrm>
            <a:off x="3701741" y="2048426"/>
            <a:ext cx="4400954"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Ein Tempolimit von 130 km/h auf Autobahnen einführen, um die Umwelt zu schonen und die Sicherheit für alle Verkehrsteilnehmer:innen zu erhöhen</a:t>
            </a:r>
            <a:endParaRPr b="0" i="0" sz="1400" u="none" cap="none" strike="noStrike">
              <a:solidFill>
                <a:srgbClr val="000000"/>
              </a:solidFill>
              <a:latin typeface="Arial"/>
              <a:ea typeface="Arial"/>
              <a:cs typeface="Arial"/>
              <a:sym typeface="Arial"/>
            </a:endParaRPr>
          </a:p>
        </p:txBody>
      </p:sp>
      <p:sp>
        <p:nvSpPr>
          <p:cNvPr id="240" name="Google Shape;240;p15"/>
          <p:cNvSpPr txBox="1"/>
          <p:nvPr/>
        </p:nvSpPr>
        <p:spPr>
          <a:xfrm>
            <a:off x="537609" y="2245850"/>
            <a:ext cx="321545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Für oder gegen ein Tempolimit von 130 km/h auf Bundesautobahnen?</a:t>
            </a:r>
            <a:endParaRPr b="0" i="0" sz="1400" u="none" cap="none" strike="noStrike">
              <a:solidFill>
                <a:srgbClr val="000000"/>
              </a:solidFill>
              <a:latin typeface="Arial"/>
              <a:ea typeface="Arial"/>
              <a:cs typeface="Arial"/>
              <a:sym typeface="Arial"/>
            </a:endParaRPr>
          </a:p>
        </p:txBody>
      </p:sp>
      <p:sp>
        <p:nvSpPr>
          <p:cNvPr id="241" name="Google Shape;241;p1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Christine Persitzky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1e55c4471e5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48" name="Google Shape;248;g1e55c4471e5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in der Kreditwirtschaft</a:t>
            </a:r>
            <a:br>
              <a:rPr lang="de-DE"/>
            </a:br>
            <a:r>
              <a:rPr lang="de-DE"/>
              <a:t>Ganzheitliche Unternehmensführung</a:t>
            </a:r>
            <a:endParaRPr/>
          </a:p>
        </p:txBody>
      </p:sp>
      <p:sp>
        <p:nvSpPr>
          <p:cNvPr id="249" name="Google Shape;249;g1e55c4471e5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SzPts val="1200"/>
              <a:buNone/>
            </a:pPr>
            <a:r>
              <a:rPr lang="de-DE"/>
              <a:t>Koch und Köchin, Fachkraft Küche</a:t>
            </a:r>
            <a:endParaRPr/>
          </a:p>
        </p:txBody>
      </p:sp>
      <p:sp>
        <p:nvSpPr>
          <p:cNvPr id="250" name="Google Shape;250;g1e55c4471e5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251" name="Google Shape;251;g1e55c4471e5_0_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Dr. Michael Scharp </a:t>
            </a:r>
            <a:endParaRPr/>
          </a:p>
          <a:p>
            <a:pPr indent="0" lvl="0" marL="0" rtl="0" algn="l">
              <a:lnSpc>
                <a:spcPct val="100000"/>
              </a:lnSpc>
              <a:spcBef>
                <a:spcPts val="0"/>
              </a:spcBef>
              <a:spcAft>
                <a:spcPts val="0"/>
              </a:spcAft>
              <a:buClr>
                <a:srgbClr val="7F7F7F"/>
              </a:buClr>
              <a:buSzPts val="1800"/>
              <a:buFont typeface="Calibri"/>
              <a:buNone/>
            </a:pPr>
            <a:r>
              <a:rPr lang="de-DE"/>
              <a:t>Costanza Müller</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grpSp>
        <p:nvGrpSpPr>
          <p:cNvPr id="252" name="Google Shape;252;g1e55c4471e5_0_0"/>
          <p:cNvGrpSpPr/>
          <p:nvPr/>
        </p:nvGrpSpPr>
        <p:grpSpPr>
          <a:xfrm>
            <a:off x="6425612" y="1454200"/>
            <a:ext cx="5663465" cy="4537299"/>
            <a:chOff x="6095999" y="1454200"/>
            <a:chExt cx="5663465" cy="4537299"/>
          </a:xfrm>
        </p:grpSpPr>
        <p:sp>
          <p:nvSpPr>
            <p:cNvPr id="253" name="Google Shape;253;g1e55c4471e5_0_0"/>
            <p:cNvSpPr txBox="1"/>
            <p:nvPr/>
          </p:nvSpPr>
          <p:spPr>
            <a:xfrm>
              <a:off x="6095999" y="3335413"/>
              <a:ext cx="1821300" cy="400200"/>
            </a:xfrm>
            <a:prstGeom prst="rect">
              <a:avLst/>
            </a:prstGeom>
            <a:solidFill>
              <a:srgbClr val="0096FF"/>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Analyse</a:t>
              </a:r>
              <a:endParaRPr b="1" i="0" sz="2000" u="none" cap="none" strike="noStrike">
                <a:solidFill>
                  <a:schemeClr val="lt1"/>
                </a:solidFill>
                <a:latin typeface="Arial"/>
                <a:ea typeface="Arial"/>
                <a:cs typeface="Arial"/>
                <a:sym typeface="Arial"/>
              </a:endParaRPr>
            </a:p>
          </p:txBody>
        </p:sp>
        <p:sp>
          <p:nvSpPr>
            <p:cNvPr id="254" name="Google Shape;254;g1e55c4471e5_0_0"/>
            <p:cNvSpPr/>
            <p:nvPr/>
          </p:nvSpPr>
          <p:spPr>
            <a:xfrm>
              <a:off x="6096000" y="5144899"/>
              <a:ext cx="5663400" cy="8466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rgbClr val="C00000"/>
                  </a:solidFill>
                  <a:latin typeface="Arial"/>
                  <a:ea typeface="Arial"/>
                  <a:cs typeface="Arial"/>
                  <a:sym typeface="Arial"/>
                </a:rPr>
                <a:t>Welche Rolle spielen die SDG für Ihr Unternehmen</a:t>
              </a:r>
              <a:endParaRPr b="0" i="0" sz="18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rgbClr val="C00000"/>
                  </a:solidFill>
                  <a:latin typeface="Arial"/>
                  <a:ea typeface="Arial"/>
                  <a:cs typeface="Arial"/>
                  <a:sym typeface="Arial"/>
                </a:rPr>
                <a:t>Wie stellen Sie Ihr Unternehmen für die Zukunft auf?</a:t>
              </a:r>
              <a:endParaRPr b="0" i="0" sz="1200" u="none" cap="none" strike="noStrike">
                <a:solidFill>
                  <a:srgbClr val="000000"/>
                </a:solidFill>
                <a:latin typeface="Arial"/>
                <a:ea typeface="Arial"/>
                <a:cs typeface="Arial"/>
                <a:sym typeface="Arial"/>
              </a:endParaRPr>
            </a:p>
          </p:txBody>
        </p:sp>
        <p:sp>
          <p:nvSpPr>
            <p:cNvPr id="255" name="Google Shape;255;g1e55c4471e5_0_0"/>
            <p:cNvSpPr txBox="1"/>
            <p:nvPr/>
          </p:nvSpPr>
          <p:spPr>
            <a:xfrm>
              <a:off x="8017049" y="3335413"/>
              <a:ext cx="1821300" cy="400200"/>
            </a:xfrm>
            <a:prstGeom prst="rect">
              <a:avLst/>
            </a:prstGeom>
            <a:solidFill>
              <a:srgbClr val="0432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Ziele</a:t>
              </a:r>
              <a:endParaRPr b="0" i="0" sz="1400" u="none" cap="none" strike="noStrike">
                <a:solidFill>
                  <a:srgbClr val="000000"/>
                </a:solidFill>
                <a:latin typeface="Arial"/>
                <a:ea typeface="Arial"/>
                <a:cs typeface="Arial"/>
                <a:sym typeface="Arial"/>
              </a:endParaRPr>
            </a:p>
          </p:txBody>
        </p:sp>
        <p:sp>
          <p:nvSpPr>
            <p:cNvPr id="256" name="Google Shape;256;g1e55c4471e5_0_0"/>
            <p:cNvSpPr txBox="1"/>
            <p:nvPr/>
          </p:nvSpPr>
          <p:spPr>
            <a:xfrm>
              <a:off x="9938099" y="3335412"/>
              <a:ext cx="1821300" cy="400200"/>
            </a:xfrm>
            <a:prstGeom prst="rect">
              <a:avLst/>
            </a:prstGeom>
            <a:solidFill>
              <a:srgbClr val="9437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Maßnahmen</a:t>
              </a:r>
              <a:endParaRPr b="1" i="0" sz="2000" u="none" cap="none" strike="noStrike">
                <a:solidFill>
                  <a:schemeClr val="lt1"/>
                </a:solidFill>
                <a:latin typeface="Arial"/>
                <a:ea typeface="Arial"/>
                <a:cs typeface="Arial"/>
                <a:sym typeface="Arial"/>
              </a:endParaRPr>
            </a:p>
          </p:txBody>
        </p:sp>
        <p:sp>
          <p:nvSpPr>
            <p:cNvPr id="257" name="Google Shape;257;g1e55c4471e5_0_0"/>
            <p:cNvSpPr/>
            <p:nvPr/>
          </p:nvSpPr>
          <p:spPr>
            <a:xfrm>
              <a:off x="6096000" y="1454200"/>
              <a:ext cx="5663399" cy="1178250"/>
            </a:xfrm>
            <a:prstGeom prst="flowChartExtract">
              <a:avLst/>
            </a:prstGeom>
            <a:solidFill>
              <a:srgbClr val="F1C232"/>
            </a:solidFill>
            <a:ln cap="flat" cmpd="sng" w="9525">
              <a:solidFill>
                <a:schemeClr val="dk2"/>
              </a:solidFill>
              <a:prstDash val="solid"/>
              <a:round/>
              <a:headEnd len="sm" w="sm" type="none"/>
              <a:tailEnd len="sm" w="sm" type="none"/>
            </a:ln>
          </p:spPr>
          <p:txBody>
            <a:bodyPr anchorCtr="0" anchor="ctr" bIns="288000"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Arial"/>
                  <a:ea typeface="Arial"/>
                  <a:cs typeface="Arial"/>
                  <a:sym typeface="Arial"/>
                </a:rPr>
                <a:t>Nachhaltigkeits- strategie</a:t>
              </a:r>
              <a:endParaRPr b="1" i="0" sz="2000" u="none" cap="none" strike="noStrike">
                <a:solidFill>
                  <a:srgbClr val="000000"/>
                </a:solidFill>
                <a:latin typeface="Arial"/>
                <a:ea typeface="Arial"/>
                <a:cs typeface="Arial"/>
                <a:sym typeface="Arial"/>
              </a:endParaRPr>
            </a:p>
          </p:txBody>
        </p:sp>
        <p:sp>
          <p:nvSpPr>
            <p:cNvPr id="258" name="Google Shape;258;g1e55c4471e5_0_0"/>
            <p:cNvSpPr/>
            <p:nvPr/>
          </p:nvSpPr>
          <p:spPr>
            <a:xfrm>
              <a:off x="6132364" y="3895854"/>
              <a:ext cx="5627100" cy="1122600"/>
            </a:xfrm>
            <a:prstGeom prst="rect">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Lieferkette, Energie und Ressourcen, Produkte, Recycling,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Mitarbeiter*innen, Gesellschafter*innen, Eigentümer*innen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Gleichberechtigung, </a:t>
              </a:r>
              <a:r>
                <a:rPr b="0" i="0" lang="de-DE" sz="1600" u="none" cap="none" strike="noStrike">
                  <a:solidFill>
                    <a:schemeClr val="lt1"/>
                  </a:solidFill>
                  <a:latin typeface="Arial"/>
                  <a:ea typeface="Arial"/>
                  <a:cs typeface="Arial"/>
                  <a:sym typeface="Arial"/>
                </a:rPr>
                <a:t>Arbeitssicherheit</a:t>
              </a:r>
              <a:r>
                <a:rPr b="0" i="0" lang="de-DE" sz="1400" u="none" cap="none" strike="noStrike">
                  <a:solidFill>
                    <a:schemeClr val="lt1"/>
                  </a:solidFill>
                  <a:latin typeface="Arial"/>
                  <a:ea typeface="Arial"/>
                  <a:cs typeface="Arial"/>
                  <a:sym typeface="Arial"/>
                </a:rPr>
                <a:t>,  Weiterbildung, Ausbildung</a:t>
              </a:r>
              <a:endParaRPr b="0" i="0" sz="1400" u="none" cap="none" strike="noStrike">
                <a:solidFill>
                  <a:srgbClr val="000000"/>
                </a:solidFill>
                <a:latin typeface="Arial"/>
                <a:ea typeface="Arial"/>
                <a:cs typeface="Arial"/>
                <a:sym typeface="Arial"/>
              </a:endParaRPr>
            </a:p>
          </p:txBody>
        </p:sp>
        <p:sp>
          <p:nvSpPr>
            <p:cNvPr id="259" name="Google Shape;259;g1e55c4471e5_0_0"/>
            <p:cNvSpPr txBox="1"/>
            <p:nvPr/>
          </p:nvSpPr>
          <p:spPr>
            <a:xfrm>
              <a:off x="6869556" y="2741183"/>
              <a:ext cx="1821300" cy="400200"/>
            </a:xfrm>
            <a:prstGeom prst="rect">
              <a:avLst/>
            </a:prstGeom>
            <a:solidFill>
              <a:srgbClr val="FF2F92"/>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Kennzahlen</a:t>
              </a:r>
              <a:endParaRPr b="1" i="0" sz="2000" u="none" cap="none" strike="noStrike">
                <a:solidFill>
                  <a:schemeClr val="lt1"/>
                </a:solidFill>
                <a:latin typeface="Arial"/>
                <a:ea typeface="Arial"/>
                <a:cs typeface="Arial"/>
                <a:sym typeface="Arial"/>
              </a:endParaRPr>
            </a:p>
          </p:txBody>
        </p:sp>
        <p:sp>
          <p:nvSpPr>
            <p:cNvPr id="260" name="Google Shape;260;g1e55c4471e5_0_0"/>
            <p:cNvSpPr txBox="1"/>
            <p:nvPr/>
          </p:nvSpPr>
          <p:spPr>
            <a:xfrm>
              <a:off x="9352566" y="2741183"/>
              <a:ext cx="1821300" cy="400200"/>
            </a:xfrm>
            <a:prstGeom prst="rect">
              <a:avLst/>
            </a:prstGeom>
            <a:solidFill>
              <a:srgbClr val="FF40FF"/>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Bewertung</a:t>
              </a:r>
              <a:endParaRPr b="1" i="0" sz="2000" u="none" cap="none" strike="noStrike">
                <a:solidFill>
                  <a:schemeClr val="lt1"/>
                </a:solidFill>
                <a:latin typeface="Arial"/>
                <a:ea typeface="Arial"/>
                <a:cs typeface="Arial"/>
                <a:sym typeface="Arial"/>
              </a:endParaRPr>
            </a:p>
          </p:txBody>
        </p:sp>
      </p:grpSp>
      <p:pic>
        <p:nvPicPr>
          <p:cNvPr id="261" name="Google Shape;261;g1e55c4471e5_0_0"/>
          <p:cNvPicPr preferRelativeResize="0"/>
          <p:nvPr/>
        </p:nvPicPr>
        <p:blipFill rotWithShape="1">
          <a:blip r:embed="rId3">
            <a:alphaModFix/>
          </a:blip>
          <a:srcRect b="7474" l="0" r="11016" t="0"/>
          <a:stretch/>
        </p:blipFill>
        <p:spPr>
          <a:xfrm>
            <a:off x="72050" y="1469757"/>
            <a:ext cx="6357069" cy="458951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28bb2541f71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Impressum</a:t>
            </a:r>
            <a:endParaRPr/>
          </a:p>
        </p:txBody>
      </p:sp>
      <p:sp>
        <p:nvSpPr>
          <p:cNvPr id="267" name="Google Shape;267;g28bb2541f71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Projektagentur BBNE</a:t>
            </a:r>
            <a:endParaRPr/>
          </a:p>
        </p:txBody>
      </p:sp>
      <p:sp>
        <p:nvSpPr>
          <p:cNvPr id="268" name="Google Shape;268;g28bb2541f71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t/>
            </a:r>
            <a:endParaRPr/>
          </a:p>
        </p:txBody>
      </p:sp>
      <p:sp>
        <p:nvSpPr>
          <p:cNvPr id="269" name="Google Shape;269;g28bb2541f71_0_0"/>
          <p:cNvSpPr txBox="1"/>
          <p:nvPr/>
        </p:nvSpPr>
        <p:spPr>
          <a:xfrm>
            <a:off x="1147864" y="1499687"/>
            <a:ext cx="37521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Herausgeber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IZT - Institut für Zukunftsstudien 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Technologiebewertung gemeinnützige GmbH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Schopenhauerstr. 26, 14129 Berlin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www.izt.de</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Projektleitung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Dr. Michael Scharp</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Forschungsleiter Bildung und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Digitale Medien am IZT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m.scharp@izt.de | T 030 80 30 88-14</a:t>
            </a:r>
            <a:endParaRPr b="0" i="0" sz="1400" u="none" cap="none" strike="noStrike">
              <a:solidFill>
                <a:srgbClr val="000000"/>
              </a:solidFill>
              <a:latin typeface="Arial"/>
              <a:ea typeface="Arial"/>
              <a:cs typeface="Arial"/>
              <a:sym typeface="Arial"/>
            </a:endParaRPr>
          </a:p>
        </p:txBody>
      </p:sp>
      <p:pic>
        <p:nvPicPr>
          <p:cNvPr descr="Ein Bild, das Text, Screenshot, Schrift, Visitenkarte enthält.&#10;&#10;Automatisch generierte Beschreibung" id="270" name="Google Shape;270;g28bb2541f71_0_0"/>
          <p:cNvPicPr preferRelativeResize="0"/>
          <p:nvPr/>
        </p:nvPicPr>
        <p:blipFill rotWithShape="1">
          <a:blip r:embed="rId3">
            <a:alphaModFix/>
          </a:blip>
          <a:srcRect b="0" l="0" r="0" t="0"/>
          <a:stretch/>
        </p:blipFill>
        <p:spPr>
          <a:xfrm>
            <a:off x="7966583" y="4526390"/>
            <a:ext cx="2817937" cy="1427032"/>
          </a:xfrm>
          <a:prstGeom prst="rect">
            <a:avLst/>
          </a:prstGeom>
          <a:noFill/>
          <a:ln>
            <a:noFill/>
          </a:ln>
        </p:spPr>
      </p:pic>
      <p:sp>
        <p:nvSpPr>
          <p:cNvPr id="271" name="Google Shape;271;g28bb2541f71_0_0"/>
          <p:cNvSpPr txBox="1"/>
          <p:nvPr/>
        </p:nvSpPr>
        <p:spPr>
          <a:xfrm>
            <a:off x="5590635" y="1499687"/>
            <a:ext cx="52326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Die Verantwortung der Veröffentlichung liegt bei den Autorinnen und Autoren.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1" lang="de-DE" sz="1400" u="none" cap="none" strike="noStrik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b="0" i="0" sz="1400" u="none" cap="none" strike="noStrike">
              <a:solidFill>
                <a:srgbClr val="000000"/>
              </a:solidFill>
              <a:latin typeface="Arial"/>
              <a:ea typeface="Arial"/>
              <a:cs typeface="Arial"/>
              <a:sym typeface="Arial"/>
            </a:endParaRPr>
          </a:p>
        </p:txBody>
      </p:sp>
      <p:pic>
        <p:nvPicPr>
          <p:cNvPr id="272" name="Google Shape;272;g28bb2541f71_0_0"/>
          <p:cNvPicPr preferRelativeResize="0"/>
          <p:nvPr/>
        </p:nvPicPr>
        <p:blipFill rotWithShape="1">
          <a:blip r:embed="rId4">
            <a:alphaModFix/>
          </a:blip>
          <a:srcRect b="0" l="0" r="0" t="0"/>
          <a:stretch/>
        </p:blipFill>
        <p:spPr>
          <a:xfrm>
            <a:off x="4360249" y="4614860"/>
            <a:ext cx="2226311" cy="1000315"/>
          </a:xfrm>
          <a:prstGeom prst="rect">
            <a:avLst/>
          </a:prstGeom>
          <a:noFill/>
          <a:ln>
            <a:noFill/>
          </a:ln>
        </p:spPr>
      </p:pic>
      <p:pic>
        <p:nvPicPr>
          <p:cNvPr id="273" name="Google Shape;273;g28bb2541f71_0_0"/>
          <p:cNvPicPr preferRelativeResize="0"/>
          <p:nvPr/>
        </p:nvPicPr>
        <p:blipFill rotWithShape="1">
          <a:blip r:embed="rId5">
            <a:alphaModFix/>
          </a:blip>
          <a:srcRect b="13613" l="0" r="0" t="6591"/>
          <a:stretch/>
        </p:blipFill>
        <p:spPr>
          <a:xfrm>
            <a:off x="1147864" y="4457792"/>
            <a:ext cx="2520876" cy="1427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g1915bba6a60_0_1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82" name="Google Shape;82;g1915bba6a60_0_10"/>
          <p:cNvSpPr txBox="1"/>
          <p:nvPr>
            <p:ph type="title"/>
          </p:nvPr>
        </p:nvSpPr>
        <p:spPr>
          <a:xfrm>
            <a:off x="360000" y="138436"/>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Klimaschutz</a:t>
            </a:r>
            <a:br>
              <a:rPr lang="de-DE"/>
            </a:br>
            <a:r>
              <a:rPr lang="de-DE"/>
              <a:t>Mein persönlicher CO</a:t>
            </a:r>
            <a:r>
              <a:rPr baseline="-25000" lang="de-DE"/>
              <a:t>2</a:t>
            </a:r>
            <a:r>
              <a:rPr lang="de-DE"/>
              <a:t>-Fußabdruck</a:t>
            </a:r>
            <a:endParaRPr/>
          </a:p>
        </p:txBody>
      </p:sp>
      <p:sp>
        <p:nvSpPr>
          <p:cNvPr id="83" name="Google Shape;83;g1915bba6a60_0_1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Quellen: Umweltbundesamt 2021a </a:t>
            </a:r>
            <a:endParaRPr/>
          </a:p>
        </p:txBody>
      </p:sp>
      <p:sp>
        <p:nvSpPr>
          <p:cNvPr id="84" name="Google Shape;84;g1915bba6a60_0_10"/>
          <p:cNvSpPr/>
          <p:nvPr/>
        </p:nvSpPr>
        <p:spPr>
          <a:xfrm>
            <a:off x="5957128" y="2808213"/>
            <a:ext cx="5651482" cy="2802602"/>
          </a:xfrm>
          <a:prstGeom prst="roundRect">
            <a:avLst>
              <a:gd fmla="val 16667" name="adj"/>
            </a:avLst>
          </a:prstGeom>
          <a:noFill/>
          <a:ln cap="flat" cmpd="sng" w="57150">
            <a:solidFill>
              <a:srgbClr val="FFC000"/>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Arial"/>
                <a:ea typeface="Arial"/>
                <a:cs typeface="Arial"/>
                <a:sym typeface="Arial"/>
              </a:rPr>
              <a:t>Welchen Fußabdruck hinterlasse ich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Arial"/>
                <a:ea typeface="Arial"/>
                <a:cs typeface="Arial"/>
                <a:sym typeface="Arial"/>
              </a:rPr>
              <a:t>mit meinem Lebensstil?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de-DE" sz="1800" u="none" cap="none" strike="noStrike">
                <a:solidFill>
                  <a:srgbClr val="000000"/>
                </a:solidFill>
                <a:latin typeface="Arial"/>
                <a:ea typeface="Arial"/>
                <a:cs typeface="Arial"/>
                <a:sym typeface="Arial"/>
              </a:rPr>
              <a:t>durch Stromverbrauch und Heizen?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de-DE" sz="1800" u="none" cap="none" strike="noStrike">
                <a:solidFill>
                  <a:srgbClr val="000000"/>
                </a:solidFill>
                <a:latin typeface="Arial"/>
                <a:ea typeface="Arial"/>
                <a:cs typeface="Arial"/>
                <a:sym typeface="Arial"/>
              </a:rPr>
              <a:t>durch meine Ernährung?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de-DE" sz="1800" u="none" cap="none" strike="noStrike">
                <a:solidFill>
                  <a:srgbClr val="000000"/>
                </a:solidFill>
                <a:latin typeface="Arial"/>
                <a:ea typeface="Arial"/>
                <a:cs typeface="Arial"/>
                <a:sym typeface="Arial"/>
              </a:rPr>
              <a:t>durch mein Konsumverhalten?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de-DE" sz="1800" u="none" cap="none" strike="noStrike">
                <a:solidFill>
                  <a:srgbClr val="000000"/>
                </a:solidFill>
                <a:latin typeface="Arial"/>
                <a:ea typeface="Arial"/>
                <a:cs typeface="Arial"/>
                <a:sym typeface="Arial"/>
              </a:rPr>
              <a:t>durch meine Mobilität? </a:t>
            </a:r>
            <a:endParaRPr b="0" i="0" sz="1800" u="none" cap="none" strike="noStrike">
              <a:solidFill>
                <a:srgbClr val="000000"/>
              </a:solidFill>
              <a:latin typeface="Arial"/>
              <a:ea typeface="Arial"/>
              <a:cs typeface="Arial"/>
              <a:sym typeface="Arial"/>
            </a:endParaRPr>
          </a:p>
        </p:txBody>
      </p:sp>
      <p:sp>
        <p:nvSpPr>
          <p:cNvPr id="85" name="Google Shape;85;g1915bba6a60_0_10"/>
          <p:cNvSpPr txBox="1"/>
          <p:nvPr/>
        </p:nvSpPr>
        <p:spPr>
          <a:xfrm>
            <a:off x="360000" y="1485119"/>
            <a:ext cx="1113749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Arial"/>
                <a:ea typeface="Arial"/>
                <a:cs typeface="Arial"/>
                <a:sym typeface="Arial"/>
              </a:rPr>
              <a:t>Im Durchschnitt verursacht eine Bundesbürgerin oder ein Bundesbürger pro Jahr rund 11,2 Tonnen CO₂-Äquivalente. Klimaverträglich - für jeden Menschen weltweit gleich - wäre lediglich eine Tonne. </a:t>
            </a:r>
            <a:endParaRPr b="0" i="0" sz="1800" u="none" cap="none" strike="noStrike">
              <a:solidFill>
                <a:srgbClr val="000000"/>
              </a:solidFill>
              <a:latin typeface="Arial"/>
              <a:ea typeface="Arial"/>
              <a:cs typeface="Arial"/>
              <a:sym typeface="Arial"/>
            </a:endParaRPr>
          </a:p>
        </p:txBody>
      </p:sp>
      <p:sp>
        <p:nvSpPr>
          <p:cNvPr id="86" name="Google Shape;86;g1915bba6a60_0_10"/>
          <p:cNvSpPr/>
          <p:nvPr/>
        </p:nvSpPr>
        <p:spPr>
          <a:xfrm>
            <a:off x="451196" y="5233915"/>
            <a:ext cx="4236583" cy="623415"/>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Wohnen 2,1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87" name="Google Shape;87;g1915bba6a60_0_10"/>
          <p:cNvSpPr/>
          <p:nvPr/>
        </p:nvSpPr>
        <p:spPr>
          <a:xfrm>
            <a:off x="451196" y="5026110"/>
            <a:ext cx="4236583" cy="207805"/>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Strom 0,7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88" name="Google Shape;88;g1915bba6a60_0_10"/>
          <p:cNvSpPr/>
          <p:nvPr/>
        </p:nvSpPr>
        <p:spPr>
          <a:xfrm>
            <a:off x="451196" y="4402695"/>
            <a:ext cx="4236583" cy="623415"/>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Mobilität 2,1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89" name="Google Shape;89;g1915bba6a60_0_10"/>
          <p:cNvSpPr/>
          <p:nvPr/>
        </p:nvSpPr>
        <p:spPr>
          <a:xfrm>
            <a:off x="451196" y="3899534"/>
            <a:ext cx="4236583" cy="504669"/>
          </a:xfrm>
          <a:prstGeom prst="rect">
            <a:avLst/>
          </a:prstGeom>
          <a:solidFill>
            <a:srgbClr val="BBD9D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Ernährung 1,7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0" name="Google Shape;90;g1915bba6a60_0_10"/>
          <p:cNvSpPr/>
          <p:nvPr/>
        </p:nvSpPr>
        <p:spPr>
          <a:xfrm>
            <a:off x="451196" y="2757296"/>
            <a:ext cx="4236583" cy="1128085"/>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Sonstiger Konsum </a:t>
            </a:r>
            <a:br>
              <a:rPr b="1" i="0" lang="de-DE" sz="1800" u="none" cap="none" strike="noStrike">
                <a:solidFill>
                  <a:schemeClr val="lt1"/>
                </a:solidFill>
                <a:latin typeface="Calibri"/>
                <a:ea typeface="Calibri"/>
                <a:cs typeface="Calibri"/>
                <a:sym typeface="Calibri"/>
              </a:rPr>
            </a:br>
            <a:r>
              <a:rPr b="1" i="0" lang="de-DE" sz="1800" u="none" cap="none" strike="noStrike">
                <a:solidFill>
                  <a:schemeClr val="lt1"/>
                </a:solidFill>
                <a:latin typeface="Calibri"/>
                <a:ea typeface="Calibri"/>
                <a:cs typeface="Calibri"/>
                <a:sym typeface="Calibri"/>
              </a:rPr>
              <a:t>3,8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1" name="Google Shape;91;g1915bba6a60_0_10"/>
          <p:cNvSpPr/>
          <p:nvPr/>
        </p:nvSpPr>
        <p:spPr>
          <a:xfrm>
            <a:off x="451196" y="2490118"/>
            <a:ext cx="4236583" cy="267178"/>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Öffentliche Infrastruktur 0,9 t CO</a:t>
            </a:r>
            <a:r>
              <a:rPr b="1" baseline="-25000" i="0" lang="de-DE" sz="1600" u="none" cap="none" strike="noStrike">
                <a:solidFill>
                  <a:schemeClr val="lt1"/>
                </a:solidFill>
                <a:latin typeface="Calibri"/>
                <a:ea typeface="Calibri"/>
                <a:cs typeface="Calibri"/>
                <a:sym typeface="Calibri"/>
              </a:rPr>
              <a:t>2</a:t>
            </a:r>
            <a:r>
              <a:rPr b="1" i="0" lang="de-DE" sz="1600" u="none" cap="none" strike="noStrike">
                <a:solidFill>
                  <a:schemeClr val="lt1"/>
                </a:solidFill>
                <a:latin typeface="Calibri"/>
                <a:ea typeface="Calibri"/>
                <a:cs typeface="Calibri"/>
                <a:sym typeface="Calibri"/>
              </a:rPr>
              <a:t>-e</a:t>
            </a:r>
            <a:endParaRPr b="0" i="0" sz="1400" u="none" cap="none" strike="noStrike">
              <a:solidFill>
                <a:srgbClr val="000000"/>
              </a:solidFill>
              <a:latin typeface="Arial"/>
              <a:ea typeface="Arial"/>
              <a:cs typeface="Arial"/>
              <a:sym typeface="Arial"/>
            </a:endParaRPr>
          </a:p>
        </p:txBody>
      </p:sp>
      <p:sp>
        <p:nvSpPr>
          <p:cNvPr id="92" name="Google Shape;92;g1915bba6a60_0_10"/>
          <p:cNvSpPr/>
          <p:nvPr/>
        </p:nvSpPr>
        <p:spPr>
          <a:xfrm>
            <a:off x="4687779" y="5233915"/>
            <a:ext cx="748924" cy="623415"/>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18 %</a:t>
            </a:r>
            <a:endParaRPr b="0" i="0" sz="1400" u="none" cap="none" strike="noStrike">
              <a:solidFill>
                <a:srgbClr val="000000"/>
              </a:solidFill>
              <a:latin typeface="Arial"/>
              <a:ea typeface="Arial"/>
              <a:cs typeface="Arial"/>
              <a:sym typeface="Arial"/>
            </a:endParaRPr>
          </a:p>
        </p:txBody>
      </p:sp>
      <p:sp>
        <p:nvSpPr>
          <p:cNvPr id="93" name="Google Shape;93;g1915bba6a60_0_10"/>
          <p:cNvSpPr/>
          <p:nvPr/>
        </p:nvSpPr>
        <p:spPr>
          <a:xfrm>
            <a:off x="4687779" y="5026110"/>
            <a:ext cx="748924" cy="207805"/>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6 %</a:t>
            </a:r>
            <a:endParaRPr b="0" i="0" sz="1400" u="none" cap="none" strike="noStrike">
              <a:solidFill>
                <a:srgbClr val="000000"/>
              </a:solidFill>
              <a:latin typeface="Arial"/>
              <a:ea typeface="Arial"/>
              <a:cs typeface="Arial"/>
              <a:sym typeface="Arial"/>
            </a:endParaRPr>
          </a:p>
        </p:txBody>
      </p:sp>
      <p:sp>
        <p:nvSpPr>
          <p:cNvPr id="94" name="Google Shape;94;g1915bba6a60_0_10"/>
          <p:cNvSpPr/>
          <p:nvPr/>
        </p:nvSpPr>
        <p:spPr>
          <a:xfrm>
            <a:off x="4687779" y="4402695"/>
            <a:ext cx="748924" cy="623415"/>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19 %</a:t>
            </a:r>
            <a:endParaRPr b="0" i="0" sz="1400" u="none" cap="none" strike="noStrike">
              <a:solidFill>
                <a:srgbClr val="000000"/>
              </a:solidFill>
              <a:latin typeface="Arial"/>
              <a:ea typeface="Arial"/>
              <a:cs typeface="Arial"/>
              <a:sym typeface="Arial"/>
            </a:endParaRPr>
          </a:p>
        </p:txBody>
      </p:sp>
      <p:sp>
        <p:nvSpPr>
          <p:cNvPr id="95" name="Google Shape;95;g1915bba6a60_0_10"/>
          <p:cNvSpPr/>
          <p:nvPr/>
        </p:nvSpPr>
        <p:spPr>
          <a:xfrm>
            <a:off x="4687779" y="3899534"/>
            <a:ext cx="748924" cy="504669"/>
          </a:xfrm>
          <a:prstGeom prst="rect">
            <a:avLst/>
          </a:prstGeom>
          <a:solidFill>
            <a:srgbClr val="BBD9D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15 %</a:t>
            </a:r>
            <a:endParaRPr b="0" i="0" sz="1400" u="none" cap="none" strike="noStrike">
              <a:solidFill>
                <a:srgbClr val="000000"/>
              </a:solidFill>
              <a:latin typeface="Arial"/>
              <a:ea typeface="Arial"/>
              <a:cs typeface="Arial"/>
              <a:sym typeface="Arial"/>
            </a:endParaRPr>
          </a:p>
        </p:txBody>
      </p:sp>
      <p:sp>
        <p:nvSpPr>
          <p:cNvPr id="96" name="Google Shape;96;g1915bba6a60_0_10"/>
          <p:cNvSpPr/>
          <p:nvPr/>
        </p:nvSpPr>
        <p:spPr>
          <a:xfrm>
            <a:off x="4687779" y="2757296"/>
            <a:ext cx="748924" cy="1128085"/>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34 %</a:t>
            </a:r>
            <a:endParaRPr b="0" i="0" sz="1400" u="none" cap="none" strike="noStrike">
              <a:solidFill>
                <a:srgbClr val="000000"/>
              </a:solidFill>
              <a:latin typeface="Arial"/>
              <a:ea typeface="Arial"/>
              <a:cs typeface="Arial"/>
              <a:sym typeface="Arial"/>
            </a:endParaRPr>
          </a:p>
        </p:txBody>
      </p:sp>
      <p:sp>
        <p:nvSpPr>
          <p:cNvPr id="97" name="Google Shape;97;g1915bba6a60_0_10"/>
          <p:cNvSpPr/>
          <p:nvPr/>
        </p:nvSpPr>
        <p:spPr>
          <a:xfrm>
            <a:off x="4687779" y="2490118"/>
            <a:ext cx="748924" cy="267178"/>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8 %</a:t>
            </a:r>
            <a:endParaRPr b="0" i="0" sz="1400" u="none" cap="none" strike="noStrike">
              <a:solidFill>
                <a:srgbClr val="000000"/>
              </a:solidFill>
              <a:latin typeface="Arial"/>
              <a:ea typeface="Arial"/>
              <a:cs typeface="Arial"/>
              <a:sym typeface="Arial"/>
            </a:endParaRPr>
          </a:p>
        </p:txBody>
      </p:sp>
      <p:pic>
        <p:nvPicPr>
          <p:cNvPr id="98" name="Google Shape;98;g1915bba6a60_0_10"/>
          <p:cNvPicPr preferRelativeResize="0"/>
          <p:nvPr/>
        </p:nvPicPr>
        <p:blipFill rotWithShape="1">
          <a:blip r:embed="rId3">
            <a:alphaModFix/>
          </a:blip>
          <a:srcRect b="0" l="0" r="0" t="0"/>
          <a:stretch/>
        </p:blipFill>
        <p:spPr>
          <a:xfrm>
            <a:off x="598148" y="4451196"/>
            <a:ext cx="644557" cy="505645"/>
          </a:xfrm>
          <a:prstGeom prst="rect">
            <a:avLst/>
          </a:prstGeom>
          <a:noFill/>
          <a:ln>
            <a:noFill/>
          </a:ln>
        </p:spPr>
      </p:pic>
      <p:pic>
        <p:nvPicPr>
          <p:cNvPr id="99" name="Google Shape;99;g1915bba6a60_0_10"/>
          <p:cNvPicPr preferRelativeResize="0"/>
          <p:nvPr/>
        </p:nvPicPr>
        <p:blipFill rotWithShape="1">
          <a:blip r:embed="rId4">
            <a:alphaModFix/>
          </a:blip>
          <a:srcRect b="0" l="0" r="0" t="0"/>
          <a:stretch/>
        </p:blipFill>
        <p:spPr>
          <a:xfrm>
            <a:off x="1539608" y="4466581"/>
            <a:ext cx="571084" cy="448007"/>
          </a:xfrm>
          <a:prstGeom prst="rect">
            <a:avLst/>
          </a:prstGeom>
          <a:noFill/>
          <a:ln>
            <a:noFill/>
          </a:ln>
        </p:spPr>
      </p:pic>
      <p:pic>
        <p:nvPicPr>
          <p:cNvPr id="100" name="Google Shape;100;g1915bba6a60_0_10"/>
          <p:cNvPicPr preferRelativeResize="0"/>
          <p:nvPr/>
        </p:nvPicPr>
        <p:blipFill rotWithShape="1">
          <a:blip r:embed="rId5">
            <a:alphaModFix/>
          </a:blip>
          <a:srcRect b="0" l="0" r="0" t="0"/>
          <a:stretch/>
        </p:blipFill>
        <p:spPr>
          <a:xfrm>
            <a:off x="598146" y="3956756"/>
            <a:ext cx="488111" cy="382915"/>
          </a:xfrm>
          <a:prstGeom prst="rect">
            <a:avLst/>
          </a:prstGeom>
          <a:noFill/>
          <a:ln>
            <a:noFill/>
          </a:ln>
        </p:spPr>
      </p:pic>
      <p:pic>
        <p:nvPicPr>
          <p:cNvPr id="101" name="Google Shape;101;g1915bba6a60_0_10"/>
          <p:cNvPicPr preferRelativeResize="0"/>
          <p:nvPr/>
        </p:nvPicPr>
        <p:blipFill rotWithShape="1">
          <a:blip r:embed="rId6">
            <a:alphaModFix/>
          </a:blip>
          <a:srcRect b="0" l="0" r="0" t="0"/>
          <a:stretch/>
        </p:blipFill>
        <p:spPr>
          <a:xfrm>
            <a:off x="1489525" y="3211975"/>
            <a:ext cx="671249" cy="526585"/>
          </a:xfrm>
          <a:prstGeom prst="rect">
            <a:avLst/>
          </a:prstGeom>
          <a:noFill/>
          <a:ln>
            <a:noFill/>
          </a:ln>
        </p:spPr>
      </p:pic>
      <p:pic>
        <p:nvPicPr>
          <p:cNvPr id="102" name="Google Shape;102;g1915bba6a60_0_10"/>
          <p:cNvPicPr preferRelativeResize="0"/>
          <p:nvPr/>
        </p:nvPicPr>
        <p:blipFill rotWithShape="1">
          <a:blip r:embed="rId7">
            <a:alphaModFix/>
          </a:blip>
          <a:srcRect b="0" l="0" r="0" t="0"/>
          <a:stretch/>
        </p:blipFill>
        <p:spPr>
          <a:xfrm>
            <a:off x="690296" y="2949798"/>
            <a:ext cx="560126" cy="439410"/>
          </a:xfrm>
          <a:prstGeom prst="rect">
            <a:avLst/>
          </a:prstGeom>
          <a:noFill/>
          <a:ln>
            <a:noFill/>
          </a:ln>
        </p:spPr>
      </p:pic>
      <p:pic>
        <p:nvPicPr>
          <p:cNvPr id="103" name="Google Shape;103;g1915bba6a60_0_10"/>
          <p:cNvPicPr preferRelativeResize="0"/>
          <p:nvPr/>
        </p:nvPicPr>
        <p:blipFill rotWithShape="1">
          <a:blip r:embed="rId8">
            <a:alphaModFix/>
          </a:blip>
          <a:srcRect b="0" l="0" r="0" t="0"/>
          <a:stretch/>
        </p:blipFill>
        <p:spPr>
          <a:xfrm>
            <a:off x="1233208" y="3858344"/>
            <a:ext cx="742920" cy="582809"/>
          </a:xfrm>
          <a:prstGeom prst="rect">
            <a:avLst/>
          </a:prstGeom>
          <a:noFill/>
          <a:ln>
            <a:noFill/>
          </a:ln>
        </p:spPr>
      </p:pic>
      <p:pic>
        <p:nvPicPr>
          <p:cNvPr id="104" name="Google Shape;104;g1915bba6a60_0_10"/>
          <p:cNvPicPr preferRelativeResize="0"/>
          <p:nvPr/>
        </p:nvPicPr>
        <p:blipFill rotWithShape="1">
          <a:blip r:embed="rId9">
            <a:alphaModFix/>
          </a:blip>
          <a:srcRect b="0" l="0" r="0" t="0"/>
          <a:stretch/>
        </p:blipFill>
        <p:spPr>
          <a:xfrm>
            <a:off x="1119532" y="4940016"/>
            <a:ext cx="484391" cy="379997"/>
          </a:xfrm>
          <a:prstGeom prst="rect">
            <a:avLst/>
          </a:prstGeom>
          <a:noFill/>
          <a:ln>
            <a:noFill/>
          </a:ln>
        </p:spPr>
      </p:pic>
      <p:pic>
        <p:nvPicPr>
          <p:cNvPr id="105" name="Google Shape;105;g1915bba6a60_0_10"/>
          <p:cNvPicPr preferRelativeResize="0"/>
          <p:nvPr/>
        </p:nvPicPr>
        <p:blipFill rotWithShape="1">
          <a:blip r:embed="rId10">
            <a:alphaModFix/>
          </a:blip>
          <a:srcRect b="0" l="0" r="0" t="0"/>
          <a:stretch/>
        </p:blipFill>
        <p:spPr>
          <a:xfrm>
            <a:off x="1618042" y="5331474"/>
            <a:ext cx="561978" cy="440863"/>
          </a:xfrm>
          <a:prstGeom prst="rect">
            <a:avLst/>
          </a:prstGeom>
          <a:noFill/>
          <a:ln>
            <a:noFill/>
          </a:ln>
        </p:spPr>
      </p:pic>
      <p:pic>
        <p:nvPicPr>
          <p:cNvPr id="106" name="Google Shape;106;g1915bba6a60_0_10"/>
          <p:cNvPicPr preferRelativeResize="0"/>
          <p:nvPr/>
        </p:nvPicPr>
        <p:blipFill rotWithShape="1">
          <a:blip r:embed="rId11">
            <a:alphaModFix/>
          </a:blip>
          <a:srcRect b="0" l="0" r="0" t="0"/>
          <a:stretch/>
        </p:blipFill>
        <p:spPr>
          <a:xfrm flipH="1">
            <a:off x="713957" y="2356570"/>
            <a:ext cx="538970" cy="422814"/>
          </a:xfrm>
          <a:prstGeom prst="rect">
            <a:avLst/>
          </a:prstGeom>
          <a:solidFill>
            <a:schemeClr val="lt1"/>
          </a:solidFill>
          <a:ln>
            <a:noFill/>
          </a:ln>
        </p:spPr>
      </p:pic>
      <p:pic>
        <p:nvPicPr>
          <p:cNvPr id="107" name="Google Shape;107;g1915bba6a60_0_10"/>
          <p:cNvPicPr preferRelativeResize="0"/>
          <p:nvPr/>
        </p:nvPicPr>
        <p:blipFill rotWithShape="1">
          <a:blip r:embed="rId12">
            <a:alphaModFix/>
          </a:blip>
          <a:srcRect b="9090" l="57217" r="15310" t="21666"/>
          <a:stretch/>
        </p:blipFill>
        <p:spPr>
          <a:xfrm>
            <a:off x="10544066" y="3661664"/>
            <a:ext cx="1495001" cy="2270992"/>
          </a:xfrm>
          <a:prstGeom prst="rect">
            <a:avLst/>
          </a:prstGeom>
          <a:noFill/>
          <a:ln>
            <a:noFill/>
          </a:ln>
        </p:spPr>
      </p:pic>
      <p:sp>
        <p:nvSpPr>
          <p:cNvPr id="108" name="Google Shape;108;g1915bba6a60_0_10"/>
          <p:cNvSpPr txBox="1"/>
          <p:nvPr>
            <p:ph idx="1" type="body"/>
          </p:nvPr>
        </p:nvSpPr>
        <p:spPr>
          <a:xfrm>
            <a:off x="3429000" y="6254750"/>
            <a:ext cx="3835400" cy="557213"/>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FA Markt- und Sozialforschung</a:t>
            </a:r>
            <a:endParaRPr/>
          </a:p>
        </p:txBody>
      </p:sp>
      <p:sp>
        <p:nvSpPr>
          <p:cNvPr id="109" name="Google Shape;109;g1915bba6a60_0_10"/>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Christine Persitzky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graphicFrame>
        <p:nvGraphicFramePr>
          <p:cNvPr id="115" name="Google Shape;115;p2"/>
          <p:cNvGraphicFramePr/>
          <p:nvPr/>
        </p:nvGraphicFramePr>
        <p:xfrm>
          <a:off x="344514" y="2378070"/>
          <a:ext cx="6840637" cy="4367799"/>
        </p:xfrm>
        <a:graphic>
          <a:graphicData uri="http://schemas.openxmlformats.org/drawingml/2006/chart">
            <c:chart r:id="rId3"/>
          </a:graphicData>
        </a:graphic>
      </p:graphicFrame>
      <p:sp>
        <p:nvSpPr>
          <p:cNvPr id="116" name="Google Shape;116;p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17" name="Google Shape;117;p2"/>
          <p:cNvSpPr txBox="1"/>
          <p:nvPr>
            <p:ph type="title"/>
          </p:nvPr>
        </p:nvSpPr>
        <p:spPr>
          <a:xfrm>
            <a:off x="344514" y="197252"/>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Klimaschutz</a:t>
            </a:r>
            <a:br>
              <a:rPr lang="de-DE"/>
            </a:br>
            <a:r>
              <a:rPr lang="de-DE"/>
              <a:t>Der digitale CO</a:t>
            </a:r>
            <a:r>
              <a:rPr baseline="-25000" lang="de-DE"/>
              <a:t>2</a:t>
            </a:r>
            <a:r>
              <a:rPr lang="de-DE"/>
              <a:t>-Fußabdruck</a:t>
            </a:r>
            <a:endParaRPr/>
          </a:p>
        </p:txBody>
      </p:sp>
      <p:sp>
        <p:nvSpPr>
          <p:cNvPr id="118" name="Google Shape;118;p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FA Markt- und Sozialforschung</a:t>
            </a:r>
            <a:endParaRPr/>
          </a:p>
        </p:txBody>
      </p:sp>
      <p:sp>
        <p:nvSpPr>
          <p:cNvPr id="119" name="Google Shape;119;p2"/>
          <p:cNvSpPr txBox="1"/>
          <p:nvPr>
            <p:ph idx="2" type="body"/>
          </p:nvPr>
        </p:nvSpPr>
        <p:spPr>
          <a:xfrm>
            <a:off x="7266067"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Quelle: Eigene Darstellung nach Öko-Institut 2020</a:t>
            </a:r>
            <a:endParaRPr>
              <a:solidFill>
                <a:srgbClr val="84B2F6"/>
              </a:solidFill>
            </a:endParaRPr>
          </a:p>
        </p:txBody>
      </p:sp>
      <p:sp>
        <p:nvSpPr>
          <p:cNvPr id="120" name="Google Shape;120;p2"/>
          <p:cNvSpPr txBox="1"/>
          <p:nvPr/>
        </p:nvSpPr>
        <p:spPr>
          <a:xfrm>
            <a:off x="1788875" y="3844497"/>
            <a:ext cx="1365856" cy="132343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Arial"/>
                <a:ea typeface="Arial"/>
                <a:cs typeface="Arial"/>
                <a:sym typeface="Arial"/>
              </a:rPr>
              <a:t>gesamt </a:t>
            </a:r>
            <a:br>
              <a:rPr b="1" i="0" lang="de-DE" sz="1600" u="none" cap="none" strike="noStrike">
                <a:solidFill>
                  <a:srgbClr val="000000"/>
                </a:solidFill>
                <a:latin typeface="Arial"/>
                <a:ea typeface="Arial"/>
                <a:cs typeface="Arial"/>
                <a:sym typeface="Arial"/>
              </a:rPr>
            </a:br>
            <a:r>
              <a:rPr b="1" i="0" lang="de-DE" sz="1600" u="none" cap="none" strike="noStrike">
                <a:solidFill>
                  <a:srgbClr val="000000"/>
                </a:solidFill>
                <a:latin typeface="Arial"/>
                <a:ea typeface="Arial"/>
                <a:cs typeface="Arial"/>
                <a:sym typeface="Arial"/>
              </a:rPr>
              <a:t>pro Kopf und Jahr: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Arial"/>
                <a:ea typeface="Arial"/>
                <a:cs typeface="Arial"/>
                <a:sym typeface="Arial"/>
              </a:rPr>
              <a:t>849 kg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Arial"/>
                <a:ea typeface="Arial"/>
                <a:cs typeface="Arial"/>
                <a:sym typeface="Arial"/>
              </a:rPr>
              <a:t>CO</a:t>
            </a:r>
            <a:r>
              <a:rPr b="1" baseline="-25000" i="0" lang="de-DE" sz="1600" u="none" cap="none" strike="noStrike">
                <a:solidFill>
                  <a:srgbClr val="000000"/>
                </a:solidFill>
                <a:latin typeface="Arial"/>
                <a:ea typeface="Arial"/>
                <a:cs typeface="Arial"/>
                <a:sym typeface="Arial"/>
              </a:rPr>
              <a:t>2</a:t>
            </a:r>
            <a:r>
              <a:rPr b="1" i="0" lang="de-DE" sz="1600" u="none" cap="none" strike="noStrike">
                <a:solidFill>
                  <a:srgbClr val="000000"/>
                </a:solidFill>
                <a:latin typeface="Arial"/>
                <a:ea typeface="Arial"/>
                <a:cs typeface="Arial"/>
                <a:sym typeface="Arial"/>
              </a:rPr>
              <a:t>-Äq </a:t>
            </a:r>
            <a:endParaRPr b="0" i="0" sz="1400" u="none" cap="none" strike="noStrike">
              <a:solidFill>
                <a:srgbClr val="000000"/>
              </a:solidFill>
              <a:latin typeface="Arial"/>
              <a:ea typeface="Arial"/>
              <a:cs typeface="Arial"/>
              <a:sym typeface="Arial"/>
            </a:endParaRPr>
          </a:p>
        </p:txBody>
      </p:sp>
      <p:sp>
        <p:nvSpPr>
          <p:cNvPr id="121" name="Google Shape;121;p2"/>
          <p:cNvSpPr/>
          <p:nvPr/>
        </p:nvSpPr>
        <p:spPr>
          <a:xfrm>
            <a:off x="6208615" y="2753383"/>
            <a:ext cx="4616357" cy="3129603"/>
          </a:xfrm>
          <a:prstGeom prst="roundRect">
            <a:avLst>
              <a:gd fmla="val 16667" name="adj"/>
            </a:avLst>
          </a:prstGeom>
          <a:noFill/>
          <a:ln cap="flat" cmpd="sng" w="57150">
            <a:solidFill>
              <a:srgbClr val="FFC000"/>
            </a:solidFill>
            <a:prstDash val="solid"/>
            <a:round/>
            <a:headEnd len="sm" w="sm" type="none"/>
            <a:tailEnd len="sm" w="sm" type="none"/>
          </a:ln>
        </p:spPr>
        <p:txBody>
          <a:bodyPr anchorCtr="0" anchor="ctr" bIns="0" lIns="0" spcFirstLastPara="1" rIns="0" wrap="square" tIns="0">
            <a:noAutofit/>
          </a:bodyPr>
          <a:lstStyle/>
          <a:p>
            <a:pPr indent="0" lvl="3" marL="108000" marR="0" rtl="0" algn="l">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Arial"/>
                <a:ea typeface="Arial"/>
                <a:cs typeface="Arial"/>
                <a:sym typeface="Arial"/>
              </a:rPr>
              <a:t>Welche Emissionen verursachen Cloud Computing, Videokonferenzen, Video- und Musikstreaming, Fernsehen, Social Media, E-Mails usw.? </a:t>
            </a:r>
            <a:endParaRPr b="0" i="0" sz="1400" u="none" cap="none" strike="noStrike">
              <a:solidFill>
                <a:srgbClr val="000000"/>
              </a:solidFill>
              <a:latin typeface="Arial"/>
              <a:ea typeface="Arial"/>
              <a:cs typeface="Arial"/>
              <a:sym typeface="Arial"/>
            </a:endParaRPr>
          </a:p>
          <a:p>
            <a:pPr indent="0" lvl="3" marL="108000" marR="0" rtl="0" algn="l">
              <a:lnSpc>
                <a:spcPct val="100000"/>
              </a:lnSpc>
              <a:spcBef>
                <a:spcPts val="600"/>
              </a:spcBef>
              <a:spcAft>
                <a:spcPts val="0"/>
              </a:spcAft>
              <a:buClr>
                <a:srgbClr val="000000"/>
              </a:buClr>
              <a:buSzPts val="1800"/>
              <a:buFont typeface="Arial"/>
              <a:buNone/>
            </a:pPr>
            <a:r>
              <a:rPr b="0" i="0" lang="de-DE" sz="1800" u="none" cap="none" strike="noStrike">
                <a:solidFill>
                  <a:srgbClr val="4F4651"/>
                </a:solidFill>
                <a:latin typeface="Arial"/>
                <a:ea typeface="Arial"/>
                <a:cs typeface="Arial"/>
                <a:sym typeface="Arial"/>
              </a:rPr>
              <a:t>Wie sieht mein digitaler CO₂-Fußabdruck am Arbeitsplatz aus? </a:t>
            </a:r>
            <a:endParaRPr b="0" i="0" sz="1400" u="none" cap="none" strike="noStrike">
              <a:solidFill>
                <a:srgbClr val="000000"/>
              </a:solidFill>
              <a:latin typeface="Arial"/>
              <a:ea typeface="Arial"/>
              <a:cs typeface="Arial"/>
              <a:sym typeface="Arial"/>
            </a:endParaRPr>
          </a:p>
          <a:p>
            <a:pPr indent="0" lvl="3" marL="108000" marR="0" rtl="0" algn="l">
              <a:lnSpc>
                <a:spcPct val="100000"/>
              </a:lnSpc>
              <a:spcBef>
                <a:spcPts val="600"/>
              </a:spcBef>
              <a:spcAft>
                <a:spcPts val="600"/>
              </a:spcAft>
              <a:buClr>
                <a:srgbClr val="000000"/>
              </a:buClr>
              <a:buSzPts val="1800"/>
              <a:buFont typeface="Arial"/>
              <a:buNone/>
            </a:pPr>
            <a:r>
              <a:rPr b="0" i="0" lang="de-DE" sz="1800" u="none" cap="none" strike="noStrike">
                <a:solidFill>
                  <a:srgbClr val="4F4651"/>
                </a:solidFill>
                <a:latin typeface="Arial"/>
                <a:ea typeface="Arial"/>
                <a:cs typeface="Arial"/>
                <a:sym typeface="Arial"/>
              </a:rPr>
              <a:t>Ermitteln Sie die CO₂-Emissionen mit dem Rechner auf der Website </a:t>
            </a:r>
            <a:r>
              <a:rPr b="0" i="0" lang="de-DE" sz="1800" u="sng" cap="none" strike="noStrike">
                <a:solidFill>
                  <a:srgbClr val="4F4651"/>
                </a:solidFill>
                <a:latin typeface="Arial"/>
                <a:ea typeface="Arial"/>
                <a:cs typeface="Arial"/>
                <a:sym typeface="Arial"/>
                <a:hlinkClick r:id="rId4">
                  <a:extLst>
                    <a:ext uri="{A12FA001-AC4F-418D-AE19-62706E023703}">
                      <ahyp:hlinkClr val="tx"/>
                    </a:ext>
                  </a:extLst>
                </a:hlinkClick>
              </a:rPr>
              <a:t>www.digitalcarbonfootprint.eu/ </a:t>
            </a:r>
            <a:endParaRPr b="0" i="0" sz="1800" u="none" cap="none" strike="noStrike">
              <a:solidFill>
                <a:srgbClr val="4F4651"/>
              </a:solidFill>
              <a:latin typeface="Arial"/>
              <a:ea typeface="Arial"/>
              <a:cs typeface="Arial"/>
              <a:sym typeface="Arial"/>
            </a:endParaRPr>
          </a:p>
        </p:txBody>
      </p:sp>
      <p:sp>
        <p:nvSpPr>
          <p:cNvPr id="122" name="Google Shape;122;p2"/>
          <p:cNvSpPr txBox="1"/>
          <p:nvPr/>
        </p:nvSpPr>
        <p:spPr>
          <a:xfrm>
            <a:off x="5496338" y="1527815"/>
            <a:ext cx="6040913"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Arial"/>
                <a:ea typeface="Arial"/>
                <a:cs typeface="Arial"/>
                <a:sym typeface="Arial"/>
              </a:rPr>
              <a:t>Den größten Teil der Treibhausgasemissionen verursacht die Herstellung von Laptops, Fernsehern, Smartphones und Sprachassistenten.</a:t>
            </a:r>
            <a:endParaRPr b="0" i="0" sz="1400" u="none" cap="none" strike="noStrike">
              <a:solidFill>
                <a:srgbClr val="000000"/>
              </a:solidFill>
              <a:latin typeface="Arial"/>
              <a:ea typeface="Arial"/>
              <a:cs typeface="Arial"/>
              <a:sym typeface="Arial"/>
            </a:endParaRPr>
          </a:p>
        </p:txBody>
      </p:sp>
      <p:sp>
        <p:nvSpPr>
          <p:cNvPr id="123" name="Google Shape;123;p2"/>
          <p:cNvSpPr txBox="1"/>
          <p:nvPr/>
        </p:nvSpPr>
        <p:spPr>
          <a:xfrm>
            <a:off x="243069" y="1576780"/>
            <a:ext cx="5127584" cy="12926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rgbClr val="000000"/>
                </a:solidFill>
                <a:latin typeface="Arial"/>
                <a:ea typeface="Arial"/>
                <a:cs typeface="Arial"/>
                <a:sym typeface="Arial"/>
              </a:rPr>
              <a:t>Der CO</a:t>
            </a:r>
            <a:r>
              <a:rPr b="1" baseline="-25000" i="0" lang="de-DE" sz="1800" u="none" cap="none" strike="noStrike">
                <a:solidFill>
                  <a:srgbClr val="000000"/>
                </a:solidFill>
                <a:latin typeface="Arial"/>
                <a:ea typeface="Arial"/>
                <a:cs typeface="Arial"/>
                <a:sym typeface="Arial"/>
              </a:rPr>
              <a:t>2</a:t>
            </a:r>
            <a:r>
              <a:rPr b="1" i="0" lang="de-DE" sz="1800" u="none" cap="none" strike="noStrike">
                <a:solidFill>
                  <a:srgbClr val="000000"/>
                </a:solidFill>
                <a:latin typeface="Arial"/>
                <a:ea typeface="Arial"/>
                <a:cs typeface="Arial"/>
                <a:sym typeface="Arial"/>
              </a:rPr>
              <a:t>-Fußabdruck unseres </a:t>
            </a:r>
            <a:br>
              <a:rPr b="1" i="0" lang="de-DE" sz="1800" u="none" cap="none" strike="noStrike">
                <a:solidFill>
                  <a:srgbClr val="000000"/>
                </a:solidFill>
                <a:latin typeface="Arial"/>
                <a:ea typeface="Arial"/>
                <a:cs typeface="Arial"/>
                <a:sym typeface="Arial"/>
              </a:rPr>
            </a:br>
            <a:r>
              <a:rPr b="1" i="0" lang="de-DE" sz="1800" u="none" cap="none" strike="noStrike">
                <a:solidFill>
                  <a:srgbClr val="000000"/>
                </a:solidFill>
                <a:latin typeface="Arial"/>
                <a:ea typeface="Arial"/>
                <a:cs typeface="Arial"/>
                <a:sym typeface="Arial"/>
              </a:rPr>
              <a:t>digitalen Lebensstils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Geschätzte CO</a:t>
            </a:r>
            <a:r>
              <a:rPr b="0" baseline="-25000" i="0" lang="de-DE" sz="1400" u="none" cap="none" strike="noStrike">
                <a:solidFill>
                  <a:srgbClr val="000000"/>
                </a:solidFill>
                <a:latin typeface="Arial"/>
                <a:ea typeface="Arial"/>
                <a:cs typeface="Arial"/>
                <a:sym typeface="Arial"/>
              </a:rPr>
              <a:t>2</a:t>
            </a:r>
            <a:r>
              <a:rPr b="0" i="0" lang="de-DE" sz="1400" u="none" cap="none" strike="noStrike">
                <a:solidFill>
                  <a:srgbClr val="000000"/>
                </a:solidFill>
                <a:latin typeface="Arial"/>
                <a:ea typeface="Arial"/>
                <a:cs typeface="Arial"/>
                <a:sym typeface="Arial"/>
              </a:rPr>
              <a:t>-Emissionen durch Informationstechnik </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pro Person und Jahr (in kg)</a:t>
            </a:r>
            <a:endParaRPr b="0" i="0" sz="1400" u="none" cap="none" strike="noStrike">
              <a:solidFill>
                <a:srgbClr val="000000"/>
              </a:solidFill>
              <a:latin typeface="Arial"/>
              <a:ea typeface="Arial"/>
              <a:cs typeface="Arial"/>
              <a:sym typeface="Arial"/>
            </a:endParaRPr>
          </a:p>
        </p:txBody>
      </p:sp>
      <p:sp>
        <p:nvSpPr>
          <p:cNvPr id="124" name="Google Shape;124;p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Christine Persitzky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31" name="Google Shape;131;p3"/>
          <p:cNvSpPr txBox="1"/>
          <p:nvPr>
            <p:ph type="title"/>
          </p:nvPr>
        </p:nvSpPr>
        <p:spPr>
          <a:xfrm>
            <a:off x="356746" y="118024"/>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Klimaschutz</a:t>
            </a:r>
            <a:br>
              <a:rPr lang="de-DE"/>
            </a:br>
            <a:r>
              <a:rPr lang="de-DE"/>
              <a:t>E-Mail oder Briefpost? </a:t>
            </a:r>
            <a:endParaRPr/>
          </a:p>
        </p:txBody>
      </p:sp>
      <p:sp>
        <p:nvSpPr>
          <p:cNvPr id="132" name="Google Shape;132;p3"/>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FA Markt- und Sozialforschung</a:t>
            </a:r>
            <a:endParaRPr/>
          </a:p>
        </p:txBody>
      </p:sp>
      <p:sp>
        <p:nvSpPr>
          <p:cNvPr id="133" name="Google Shape;133;p3"/>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Quellen: Ovo Energy 2019; RENN.süd o.J.</a:t>
            </a:r>
            <a:endParaRPr/>
          </a:p>
        </p:txBody>
      </p:sp>
      <p:sp>
        <p:nvSpPr>
          <p:cNvPr id="134" name="Google Shape;134;p3"/>
          <p:cNvSpPr txBox="1"/>
          <p:nvPr>
            <p:ph idx="3" type="body"/>
          </p:nvPr>
        </p:nvSpPr>
        <p:spPr>
          <a:xfrm>
            <a:off x="2936391" y="5306755"/>
            <a:ext cx="8654503" cy="788879"/>
          </a:xfrm>
          <a:prstGeom prst="rect">
            <a:avLst/>
          </a:prstGeom>
          <a:noFill/>
          <a:ln>
            <a:noFill/>
          </a:ln>
        </p:spPr>
        <p:txBody>
          <a:bodyPr anchorCtr="0" anchor="t" bIns="45700" lIns="91425" spcFirstLastPara="1" rIns="91425" wrap="square" tIns="45700">
            <a:normAutofit/>
          </a:bodyPr>
          <a:lstStyle/>
          <a:p>
            <a:pPr indent="0" lvl="0" marL="50800" rtl="0" algn="l">
              <a:lnSpc>
                <a:spcPct val="90000"/>
              </a:lnSpc>
              <a:spcBef>
                <a:spcPts val="1000"/>
              </a:spcBef>
              <a:spcAft>
                <a:spcPts val="0"/>
              </a:spcAft>
              <a:buSzPts val="2800"/>
              <a:buNone/>
            </a:pPr>
            <a:r>
              <a:rPr b="1" lang="de-DE" sz="1800"/>
              <a:t>„Rund 64 Millionen Dankes-E-Mails werden allein in Großbritannien täglich unnötigerweise verschickt.“</a:t>
            </a:r>
            <a:endParaRPr/>
          </a:p>
        </p:txBody>
      </p:sp>
      <p:pic>
        <p:nvPicPr>
          <p:cNvPr id="135" name="Google Shape;135;p3"/>
          <p:cNvPicPr preferRelativeResize="0"/>
          <p:nvPr/>
        </p:nvPicPr>
        <p:blipFill rotWithShape="1">
          <a:blip r:embed="rId3">
            <a:alphaModFix/>
          </a:blip>
          <a:srcRect b="40582" l="19347" r="15910" t="22423"/>
          <a:stretch/>
        </p:blipFill>
        <p:spPr>
          <a:xfrm>
            <a:off x="4418386" y="3023561"/>
            <a:ext cx="1849650" cy="1056943"/>
          </a:xfrm>
          <a:prstGeom prst="rect">
            <a:avLst/>
          </a:prstGeom>
          <a:noFill/>
          <a:ln>
            <a:noFill/>
          </a:ln>
        </p:spPr>
      </p:pic>
      <p:pic>
        <p:nvPicPr>
          <p:cNvPr id="136" name="Google Shape;136;p3"/>
          <p:cNvPicPr preferRelativeResize="0"/>
          <p:nvPr/>
        </p:nvPicPr>
        <p:blipFill rotWithShape="1">
          <a:blip r:embed="rId4">
            <a:alphaModFix/>
          </a:blip>
          <a:srcRect b="40582" l="19347" r="15910" t="22423"/>
          <a:stretch/>
        </p:blipFill>
        <p:spPr>
          <a:xfrm>
            <a:off x="6175164" y="2576372"/>
            <a:ext cx="2418080" cy="1381760"/>
          </a:xfrm>
          <a:prstGeom prst="rect">
            <a:avLst/>
          </a:prstGeom>
          <a:noFill/>
          <a:ln>
            <a:noFill/>
          </a:ln>
        </p:spPr>
      </p:pic>
      <p:pic>
        <p:nvPicPr>
          <p:cNvPr id="137" name="Google Shape;137;p3"/>
          <p:cNvPicPr preferRelativeResize="0"/>
          <p:nvPr/>
        </p:nvPicPr>
        <p:blipFill rotWithShape="1">
          <a:blip r:embed="rId3">
            <a:alphaModFix/>
          </a:blip>
          <a:srcRect b="40582" l="19347" r="15910" t="22423"/>
          <a:stretch/>
        </p:blipFill>
        <p:spPr>
          <a:xfrm>
            <a:off x="5967127" y="1744725"/>
            <a:ext cx="1849650" cy="1056943"/>
          </a:xfrm>
          <a:prstGeom prst="rect">
            <a:avLst/>
          </a:prstGeom>
          <a:noFill/>
          <a:ln>
            <a:noFill/>
          </a:ln>
        </p:spPr>
      </p:pic>
      <p:pic>
        <p:nvPicPr>
          <p:cNvPr id="138" name="Google Shape;138;p3"/>
          <p:cNvPicPr preferRelativeResize="0"/>
          <p:nvPr/>
        </p:nvPicPr>
        <p:blipFill rotWithShape="1">
          <a:blip r:embed="rId3">
            <a:alphaModFix/>
          </a:blip>
          <a:srcRect b="40582" l="19347" r="15910" t="22423"/>
          <a:stretch/>
        </p:blipFill>
        <p:spPr>
          <a:xfrm>
            <a:off x="2672092" y="2828052"/>
            <a:ext cx="1849650" cy="1056943"/>
          </a:xfrm>
          <a:prstGeom prst="rect">
            <a:avLst/>
          </a:prstGeom>
          <a:noFill/>
          <a:ln>
            <a:noFill/>
          </a:ln>
        </p:spPr>
      </p:pic>
      <p:pic>
        <p:nvPicPr>
          <p:cNvPr id="139" name="Google Shape;139;p3"/>
          <p:cNvPicPr preferRelativeResize="0"/>
          <p:nvPr/>
        </p:nvPicPr>
        <p:blipFill rotWithShape="1">
          <a:blip r:embed="rId3">
            <a:alphaModFix/>
          </a:blip>
          <a:srcRect b="40582" l="19347" r="15910" t="22423"/>
          <a:stretch/>
        </p:blipFill>
        <p:spPr>
          <a:xfrm>
            <a:off x="6583777" y="2737223"/>
            <a:ext cx="1849650" cy="1056943"/>
          </a:xfrm>
          <a:prstGeom prst="rect">
            <a:avLst/>
          </a:prstGeom>
          <a:noFill/>
          <a:ln>
            <a:noFill/>
          </a:ln>
        </p:spPr>
      </p:pic>
      <p:pic>
        <p:nvPicPr>
          <p:cNvPr id="140" name="Google Shape;140;p3"/>
          <p:cNvPicPr preferRelativeResize="0"/>
          <p:nvPr/>
        </p:nvPicPr>
        <p:blipFill rotWithShape="1">
          <a:blip r:embed="rId3">
            <a:alphaModFix/>
          </a:blip>
          <a:srcRect b="40582" l="19347" r="15910" t="22423"/>
          <a:stretch/>
        </p:blipFill>
        <p:spPr>
          <a:xfrm>
            <a:off x="4098335" y="1895841"/>
            <a:ext cx="1849650" cy="1056943"/>
          </a:xfrm>
          <a:prstGeom prst="rect">
            <a:avLst/>
          </a:prstGeom>
          <a:noFill/>
          <a:ln>
            <a:noFill/>
          </a:ln>
        </p:spPr>
      </p:pic>
      <p:pic>
        <p:nvPicPr>
          <p:cNvPr id="141" name="Google Shape;141;p3"/>
          <p:cNvPicPr preferRelativeResize="0"/>
          <p:nvPr/>
        </p:nvPicPr>
        <p:blipFill rotWithShape="1">
          <a:blip r:embed="rId5">
            <a:alphaModFix/>
          </a:blip>
          <a:srcRect b="20731" l="13017" r="11278" t="0"/>
          <a:stretch/>
        </p:blipFill>
        <p:spPr>
          <a:xfrm>
            <a:off x="9110785" y="1862591"/>
            <a:ext cx="1732613" cy="1814136"/>
          </a:xfrm>
          <a:prstGeom prst="rect">
            <a:avLst/>
          </a:prstGeom>
          <a:noFill/>
          <a:ln>
            <a:noFill/>
          </a:ln>
        </p:spPr>
      </p:pic>
      <p:sp>
        <p:nvSpPr>
          <p:cNvPr id="142" name="Google Shape;142;p3"/>
          <p:cNvSpPr/>
          <p:nvPr/>
        </p:nvSpPr>
        <p:spPr>
          <a:xfrm>
            <a:off x="356746" y="1594509"/>
            <a:ext cx="2239314" cy="4304845"/>
          </a:xfrm>
          <a:prstGeom prst="roundRect">
            <a:avLst>
              <a:gd fmla="val 16667" name="adj"/>
            </a:avLst>
          </a:prstGeom>
          <a:noFill/>
          <a:ln cap="flat" cmpd="sng" w="57150">
            <a:solidFill>
              <a:srgbClr val="FFC00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rgbClr val="4F4651"/>
                </a:solidFill>
                <a:latin typeface="Arial"/>
                <a:ea typeface="Arial"/>
                <a:cs typeface="Arial"/>
                <a:sym typeface="Arial"/>
              </a:rPr>
              <a:t>Pro E-Mail entstehen </a:t>
            </a:r>
            <a:br>
              <a:rPr b="0" i="0" lang="de-DE" sz="1800" u="none" cap="none" strike="noStrike">
                <a:solidFill>
                  <a:srgbClr val="4F4651"/>
                </a:solidFill>
                <a:latin typeface="Arial"/>
                <a:ea typeface="Arial"/>
                <a:cs typeface="Arial"/>
                <a:sym typeface="Arial"/>
              </a:rPr>
            </a:br>
            <a:r>
              <a:rPr b="0" i="0" lang="de-DE" sz="1800" u="none" cap="none" strike="noStrike">
                <a:solidFill>
                  <a:srgbClr val="4F4651"/>
                </a:solidFill>
                <a:latin typeface="Arial"/>
                <a:ea typeface="Arial"/>
                <a:cs typeface="Arial"/>
                <a:sym typeface="Arial"/>
              </a:rPr>
              <a:t>10 g CO</a:t>
            </a:r>
            <a:r>
              <a:rPr b="0" baseline="-25000" i="0" lang="de-DE" sz="1800" u="none" cap="none" strike="noStrike">
                <a:solidFill>
                  <a:srgbClr val="4F4651"/>
                </a:solidFill>
                <a:latin typeface="Arial"/>
                <a:ea typeface="Arial"/>
                <a:cs typeface="Arial"/>
                <a:sym typeface="Arial"/>
              </a:rPr>
              <a:t>2</a:t>
            </a:r>
            <a:r>
              <a:rPr b="0" i="0" lang="de-DE" sz="1800" u="none" cap="none" strike="noStrike">
                <a:solidFill>
                  <a:srgbClr val="4F4651"/>
                </a:solidFill>
                <a:latin typeface="Arial"/>
                <a:ea typeface="Arial"/>
                <a:cs typeface="Arial"/>
                <a:sym typeface="Arial"/>
              </a:rPr>
              <a:t>-Äq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800"/>
              <a:buFont typeface="Arial"/>
              <a:buNone/>
            </a:pPr>
            <a:r>
              <a:rPr b="0" i="0" lang="de-DE" sz="1800" u="none" cap="none" strike="noStrike">
                <a:solidFill>
                  <a:srgbClr val="4F4651"/>
                </a:solidFill>
                <a:latin typeface="Arial"/>
                <a:ea typeface="Arial"/>
                <a:cs typeface="Arial"/>
                <a:sym typeface="Arial"/>
              </a:rPr>
              <a:t>Pro Brief entstehen </a:t>
            </a:r>
            <a:br>
              <a:rPr b="0" i="0" lang="de-DE" sz="1800" u="none" cap="none" strike="noStrike">
                <a:solidFill>
                  <a:srgbClr val="4F4651"/>
                </a:solidFill>
                <a:latin typeface="Arial"/>
                <a:ea typeface="Arial"/>
                <a:cs typeface="Arial"/>
                <a:sym typeface="Arial"/>
              </a:rPr>
            </a:br>
            <a:r>
              <a:rPr b="0" i="0" lang="de-DE" sz="1800" u="none" cap="none" strike="noStrike">
                <a:solidFill>
                  <a:srgbClr val="4F4651"/>
                </a:solidFill>
                <a:latin typeface="Arial"/>
                <a:ea typeface="Arial"/>
                <a:cs typeface="Arial"/>
                <a:sym typeface="Arial"/>
              </a:rPr>
              <a:t>20 g CO</a:t>
            </a:r>
            <a:r>
              <a:rPr b="0" baseline="-25000" i="0" lang="de-DE" sz="1800" u="none" cap="none" strike="noStrike">
                <a:solidFill>
                  <a:srgbClr val="4F4651"/>
                </a:solidFill>
                <a:latin typeface="Arial"/>
                <a:ea typeface="Arial"/>
                <a:cs typeface="Arial"/>
                <a:sym typeface="Arial"/>
              </a:rPr>
              <a:t>2</a:t>
            </a:r>
            <a:r>
              <a:rPr b="0" i="0" lang="de-DE" sz="1800" u="none" cap="none" strike="noStrike">
                <a:solidFill>
                  <a:srgbClr val="4F4651"/>
                </a:solidFill>
                <a:latin typeface="Arial"/>
                <a:ea typeface="Arial"/>
                <a:cs typeface="Arial"/>
                <a:sym typeface="Arial"/>
              </a:rPr>
              <a:t>-Äq</a:t>
            </a:r>
            <a:endParaRPr b="0" i="0" sz="1800" u="none" cap="none" strike="noStrike">
              <a:solidFill>
                <a:srgbClr val="4F4651"/>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2400"/>
              <a:buFont typeface="Arial"/>
              <a:buNone/>
            </a:pPr>
            <a:r>
              <a:rPr b="1" i="0" lang="de-DE" sz="2400" u="none" cap="none" strike="noStrike">
                <a:solidFill>
                  <a:srgbClr val="4F4651"/>
                </a:solidFill>
                <a:latin typeface="Arial"/>
                <a:ea typeface="Arial"/>
                <a:cs typeface="Arial"/>
                <a:sym typeface="Arial"/>
              </a:rPr>
              <a:t>Aber</a:t>
            </a:r>
            <a:r>
              <a:rPr b="1" i="0" lang="de-DE" sz="1800" u="none" cap="none" strike="noStrike">
                <a:solidFill>
                  <a:srgbClr val="4F465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600"/>
              </a:spcAft>
              <a:buClr>
                <a:srgbClr val="000000"/>
              </a:buClr>
              <a:buSzPts val="1800"/>
              <a:buFont typeface="Arial"/>
              <a:buNone/>
            </a:pPr>
            <a:r>
              <a:rPr b="0" i="0" lang="de-DE" sz="1800" u="none" cap="none" strike="noStrike">
                <a:solidFill>
                  <a:srgbClr val="4F4651"/>
                </a:solidFill>
                <a:latin typeface="Arial"/>
                <a:ea typeface="Arial"/>
                <a:cs typeface="Arial"/>
                <a:sym typeface="Arial"/>
              </a:rPr>
              <a:t>Wie viele E-Mails und wie viele Briefe verschicken Sie eigentlich an einem Arbeitstag?</a:t>
            </a:r>
            <a:endParaRPr b="0" i="0" sz="1400" u="none" cap="none" strike="noStrike">
              <a:solidFill>
                <a:srgbClr val="000000"/>
              </a:solidFill>
              <a:latin typeface="Arial"/>
              <a:ea typeface="Arial"/>
              <a:cs typeface="Arial"/>
              <a:sym typeface="Arial"/>
            </a:endParaRPr>
          </a:p>
        </p:txBody>
      </p:sp>
      <p:sp>
        <p:nvSpPr>
          <p:cNvPr id="143" name="Google Shape;143;p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Christine Persitzky</a:t>
            </a:r>
            <a:endParaRPr/>
          </a:p>
        </p:txBody>
      </p:sp>
      <p:pic>
        <p:nvPicPr>
          <p:cNvPr id="144" name="Google Shape;144;p3"/>
          <p:cNvPicPr preferRelativeResize="0"/>
          <p:nvPr/>
        </p:nvPicPr>
        <p:blipFill rotWithShape="1">
          <a:blip r:embed="rId6">
            <a:alphaModFix/>
          </a:blip>
          <a:srcRect b="0" l="0" r="0" t="0"/>
          <a:stretch/>
        </p:blipFill>
        <p:spPr>
          <a:xfrm>
            <a:off x="6833752" y="2698753"/>
            <a:ext cx="4041973" cy="4041973"/>
          </a:xfrm>
          <a:prstGeom prst="rect">
            <a:avLst/>
          </a:prstGeom>
          <a:noFill/>
          <a:ln>
            <a:noFill/>
          </a:ln>
        </p:spPr>
      </p:pic>
      <p:sp>
        <p:nvSpPr>
          <p:cNvPr id="145" name="Google Shape;145;p3"/>
          <p:cNvSpPr txBox="1"/>
          <p:nvPr/>
        </p:nvSpPr>
        <p:spPr>
          <a:xfrm flipH="1">
            <a:off x="7263642" y="3289135"/>
            <a:ext cx="899392" cy="31468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„Danke!“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graphicFrame>
        <p:nvGraphicFramePr>
          <p:cNvPr id="151" name="Google Shape;151;p5"/>
          <p:cNvGraphicFramePr/>
          <p:nvPr/>
        </p:nvGraphicFramePr>
        <p:xfrm>
          <a:off x="138595" y="1362819"/>
          <a:ext cx="7932944" cy="4985395"/>
        </p:xfrm>
        <a:graphic>
          <a:graphicData uri="http://schemas.openxmlformats.org/drawingml/2006/chart">
            <c:chart r:id="rId3"/>
          </a:graphicData>
        </a:graphic>
      </p:graphicFrame>
      <p:graphicFrame>
        <p:nvGraphicFramePr>
          <p:cNvPr id="152" name="Google Shape;152;p5"/>
          <p:cNvGraphicFramePr/>
          <p:nvPr/>
        </p:nvGraphicFramePr>
        <p:xfrm>
          <a:off x="523305" y="2219694"/>
          <a:ext cx="7548234" cy="4985395"/>
        </p:xfrm>
        <a:graphic>
          <a:graphicData uri="http://schemas.openxmlformats.org/drawingml/2006/chart">
            <c:chart r:id="rId4"/>
          </a:graphicData>
        </a:graphic>
      </p:graphicFrame>
      <p:sp>
        <p:nvSpPr>
          <p:cNvPr id="153" name="Google Shape;153;p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54" name="Google Shape;154;p5"/>
          <p:cNvSpPr txBox="1"/>
          <p:nvPr/>
        </p:nvSpPr>
        <p:spPr>
          <a:xfrm>
            <a:off x="378988" y="1457237"/>
            <a:ext cx="745215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Arial"/>
                <a:ea typeface="Arial"/>
                <a:cs typeface="Arial"/>
                <a:sym typeface="Arial"/>
              </a:rPr>
              <a:t>CO</a:t>
            </a:r>
            <a:r>
              <a:rPr b="0" baseline="-25000" i="0" lang="de-DE" sz="1800" u="none" cap="none" strike="noStrike">
                <a:solidFill>
                  <a:srgbClr val="000000"/>
                </a:solidFill>
                <a:latin typeface="Arial"/>
                <a:ea typeface="Arial"/>
                <a:cs typeface="Arial"/>
                <a:sym typeface="Arial"/>
              </a:rPr>
              <a:t>2</a:t>
            </a:r>
            <a:r>
              <a:rPr b="0" i="0" lang="de-DE" sz="1800" u="none" cap="none" strike="noStrike">
                <a:solidFill>
                  <a:srgbClr val="000000"/>
                </a:solidFill>
                <a:latin typeface="Arial"/>
                <a:ea typeface="Arial"/>
                <a:cs typeface="Arial"/>
                <a:sym typeface="Arial"/>
              </a:rPr>
              <a:t>-Fußabdruck der Markt-Forschungs-Branche (United Kingdom)</a:t>
            </a:r>
            <a:endParaRPr b="0" i="0" sz="1400" u="none" cap="none" strike="noStrike">
              <a:solidFill>
                <a:srgbClr val="000000"/>
              </a:solidFill>
              <a:latin typeface="Arial"/>
              <a:ea typeface="Arial"/>
              <a:cs typeface="Arial"/>
              <a:sym typeface="Arial"/>
            </a:endParaRPr>
          </a:p>
        </p:txBody>
      </p:sp>
      <p:sp>
        <p:nvSpPr>
          <p:cNvPr id="155" name="Google Shape;155;p5"/>
          <p:cNvSpPr txBox="1"/>
          <p:nvPr>
            <p:ph type="title"/>
          </p:nvPr>
        </p:nvSpPr>
        <p:spPr>
          <a:xfrm>
            <a:off x="360000" y="202476"/>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Klimaschutz</a:t>
            </a:r>
            <a:br>
              <a:rPr lang="de-DE"/>
            </a:br>
            <a:r>
              <a:rPr lang="de-DE"/>
              <a:t>CO</a:t>
            </a:r>
            <a:r>
              <a:rPr baseline="-25000" lang="de-DE"/>
              <a:t>2</a:t>
            </a:r>
            <a:r>
              <a:rPr lang="de-DE"/>
              <a:t>-Emissionen im Unternehmen</a:t>
            </a:r>
            <a:endParaRPr/>
          </a:p>
        </p:txBody>
      </p:sp>
      <p:sp>
        <p:nvSpPr>
          <p:cNvPr id="156" name="Google Shape;156;p5"/>
          <p:cNvSpPr txBox="1"/>
          <p:nvPr>
            <p:ph idx="2" type="body"/>
          </p:nvPr>
        </p:nvSpPr>
        <p:spPr>
          <a:xfrm>
            <a:off x="7321092"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 Eigene Darstellung nach Insight Climate Collective 2022</a:t>
            </a:r>
            <a:endParaRPr/>
          </a:p>
        </p:txBody>
      </p:sp>
      <p:sp>
        <p:nvSpPr>
          <p:cNvPr id="157" name="Google Shape;157;p5"/>
          <p:cNvSpPr/>
          <p:nvPr/>
        </p:nvSpPr>
        <p:spPr>
          <a:xfrm>
            <a:off x="8709683" y="1743087"/>
            <a:ext cx="3227766" cy="4001689"/>
          </a:xfrm>
          <a:prstGeom prst="roundRect">
            <a:avLst>
              <a:gd fmla="val 16667" name="adj"/>
            </a:avLst>
          </a:prstGeom>
          <a:solidFill>
            <a:schemeClr val="lt1"/>
          </a:solidFill>
          <a:ln cap="flat" cmpd="sng" w="57150">
            <a:solidFill>
              <a:srgbClr val="FFC000"/>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rgbClr val="4F4651"/>
                </a:solidFill>
                <a:latin typeface="Arial"/>
                <a:ea typeface="Arial"/>
                <a:cs typeface="Arial"/>
                <a:sym typeface="Arial"/>
              </a:rPr>
              <a:t>Ermitteln Sie den Energieverbrauch (Strom, Gas) Ihres Ausbildungsbetriebes bzw. Ihrer Berufsschule und berechnen Sie die THG-Emissionen, die dadurch entstehen!</a:t>
            </a:r>
            <a:endParaRPr b="0" i="0" sz="1800" u="none" cap="none" strike="noStrike">
              <a:solidFill>
                <a:srgbClr val="4F4651"/>
              </a:solidFill>
              <a:latin typeface="Arial"/>
              <a:ea typeface="Arial"/>
              <a:cs typeface="Arial"/>
              <a:sym typeface="Arial"/>
            </a:endParaRPr>
          </a:p>
          <a:p>
            <a:pPr indent="0" lvl="0" marL="0" marR="0" rtl="0" algn="l">
              <a:lnSpc>
                <a:spcPct val="100000"/>
              </a:lnSpc>
              <a:spcBef>
                <a:spcPts val="1200"/>
              </a:spcBef>
              <a:spcAft>
                <a:spcPts val="600"/>
              </a:spcAft>
              <a:buClr>
                <a:srgbClr val="000000"/>
              </a:buClr>
              <a:buSzPts val="1800"/>
              <a:buFont typeface="Arial"/>
              <a:buNone/>
            </a:pPr>
            <a:r>
              <a:rPr b="0" i="0" lang="de-DE" sz="1800" u="none" cap="none" strike="noStrike">
                <a:solidFill>
                  <a:srgbClr val="4F4651"/>
                </a:solidFill>
                <a:latin typeface="Arial"/>
                <a:ea typeface="Arial"/>
                <a:cs typeface="Arial"/>
                <a:sym typeface="Arial"/>
              </a:rPr>
              <a:t>Sammeln Sie Informationen und Ideen: Wie lassen sich Emissionen  vermeiden oder reduzieren?</a:t>
            </a:r>
            <a:endParaRPr b="0" i="0" sz="1400" u="none" cap="none" strike="noStrike">
              <a:solidFill>
                <a:srgbClr val="000000"/>
              </a:solidFill>
              <a:latin typeface="Arial"/>
              <a:ea typeface="Arial"/>
              <a:cs typeface="Arial"/>
              <a:sym typeface="Arial"/>
            </a:endParaRPr>
          </a:p>
        </p:txBody>
      </p:sp>
      <p:sp>
        <p:nvSpPr>
          <p:cNvPr id="158" name="Google Shape;158;p5"/>
          <p:cNvSpPr txBox="1"/>
          <p:nvPr/>
        </p:nvSpPr>
        <p:spPr>
          <a:xfrm>
            <a:off x="523305" y="2219695"/>
            <a:ext cx="2866143" cy="4671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2019: 99.239 t CO</a:t>
            </a:r>
            <a:r>
              <a:rPr b="0" baseline="-25000" i="0" lang="de-DE" sz="1400" u="none" cap="none" strike="noStrike">
                <a:solidFill>
                  <a:srgbClr val="000000"/>
                </a:solidFill>
                <a:latin typeface="Arial"/>
                <a:ea typeface="Arial"/>
                <a:cs typeface="Arial"/>
                <a:sym typeface="Arial"/>
              </a:rPr>
              <a:t>2</a:t>
            </a:r>
            <a:r>
              <a:rPr b="0" i="0" lang="de-DE" sz="1400" u="none" cap="none" strike="noStrike">
                <a:solidFill>
                  <a:srgbClr val="000000"/>
                </a:solidFill>
                <a:latin typeface="Arial"/>
                <a:ea typeface="Arial"/>
                <a:cs typeface="Arial"/>
                <a:sym typeface="Arial"/>
              </a:rPr>
              <a:t>-Äq</a:t>
            </a:r>
            <a:endParaRPr b="0" i="0" sz="1400" u="none" cap="none" strike="noStrike">
              <a:solidFill>
                <a:srgbClr val="000000"/>
              </a:solidFill>
              <a:latin typeface="Arial"/>
              <a:ea typeface="Arial"/>
              <a:cs typeface="Arial"/>
              <a:sym typeface="Arial"/>
            </a:endParaRPr>
          </a:p>
        </p:txBody>
      </p:sp>
      <p:sp>
        <p:nvSpPr>
          <p:cNvPr id="159" name="Google Shape;159;p5"/>
          <p:cNvSpPr txBox="1"/>
          <p:nvPr/>
        </p:nvSpPr>
        <p:spPr>
          <a:xfrm>
            <a:off x="3528042" y="2219694"/>
            <a:ext cx="2866834" cy="4671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2020: 54.912 t CO</a:t>
            </a:r>
            <a:r>
              <a:rPr b="0" baseline="-25000" i="0" lang="de-DE" sz="1400" u="none" cap="none" strike="noStrike">
                <a:solidFill>
                  <a:srgbClr val="000000"/>
                </a:solidFill>
                <a:latin typeface="Arial"/>
                <a:ea typeface="Arial"/>
                <a:cs typeface="Arial"/>
                <a:sym typeface="Arial"/>
              </a:rPr>
              <a:t>2</a:t>
            </a:r>
            <a:r>
              <a:rPr b="0" i="0" lang="de-DE" sz="1400" u="none" cap="none" strike="noStrike">
                <a:solidFill>
                  <a:srgbClr val="000000"/>
                </a:solidFill>
                <a:latin typeface="Arial"/>
                <a:ea typeface="Arial"/>
                <a:cs typeface="Arial"/>
                <a:sym typeface="Arial"/>
              </a:rPr>
              <a:t>-Äq</a:t>
            </a:r>
            <a:endParaRPr b="0" i="0" sz="1400" u="none" cap="none" strike="noStrike">
              <a:solidFill>
                <a:srgbClr val="000000"/>
              </a:solidFill>
              <a:latin typeface="Arial"/>
              <a:ea typeface="Arial"/>
              <a:cs typeface="Arial"/>
              <a:sym typeface="Arial"/>
            </a:endParaRPr>
          </a:p>
        </p:txBody>
      </p:sp>
      <p:sp>
        <p:nvSpPr>
          <p:cNvPr id="160" name="Google Shape;160;p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FA Markt- und Sozialforschung</a:t>
            </a:r>
            <a:endParaRPr/>
          </a:p>
        </p:txBody>
      </p:sp>
      <p:sp>
        <p:nvSpPr>
          <p:cNvPr id="161" name="Google Shape;161;p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Christine Persitzky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69" name="Google Shape;169;p1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Klima und Gesellschaft </a:t>
            </a:r>
            <a:br>
              <a:rPr lang="de-DE"/>
            </a:br>
            <a:r>
              <a:rPr lang="de-DE"/>
              <a:t>Wie wirkt sich Homeoffice aus?</a:t>
            </a:r>
            <a:endParaRPr/>
          </a:p>
        </p:txBody>
      </p:sp>
      <p:sp>
        <p:nvSpPr>
          <p:cNvPr id="170" name="Google Shape;170;p1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FA Markt- und Sozialforschung</a:t>
            </a:r>
            <a:endParaRPr/>
          </a:p>
        </p:txBody>
      </p:sp>
      <p:sp>
        <p:nvSpPr>
          <p:cNvPr id="171" name="Google Shape;171;p12"/>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Quelle: Öko-Institut 2022 </a:t>
            </a:r>
            <a:endParaRPr/>
          </a:p>
        </p:txBody>
      </p:sp>
      <p:sp>
        <p:nvSpPr>
          <p:cNvPr id="172" name="Google Shape;172;p12"/>
          <p:cNvSpPr/>
          <p:nvPr/>
        </p:nvSpPr>
        <p:spPr>
          <a:xfrm>
            <a:off x="1025469" y="2420254"/>
            <a:ext cx="3414517" cy="2539999"/>
          </a:xfrm>
          <a:prstGeom prst="roundRect">
            <a:avLst>
              <a:gd fmla="val 16667" name="adj"/>
            </a:avLst>
          </a:prstGeom>
          <a:solidFill>
            <a:schemeClr val="lt1"/>
          </a:solidFill>
          <a:ln cap="flat" cmpd="sng" w="57150">
            <a:solidFill>
              <a:srgbClr val="FFC000"/>
            </a:solidFill>
            <a:prstDash val="solid"/>
            <a:round/>
            <a:headEnd len="sm" w="sm" type="none"/>
            <a:tailEnd len="sm" w="sm" type="none"/>
          </a:ln>
        </p:spPr>
        <p:txBody>
          <a:bodyPr anchorCtr="0" anchor="ctr" bIns="0" lIns="0" spcFirstLastPara="1" rIns="0" wrap="square" tIns="0">
            <a:noAutofit/>
          </a:bodyPr>
          <a:lstStyle/>
          <a:p>
            <a:pPr indent="0" lvl="0" marL="108000" marR="0" rtl="0" algn="l">
              <a:lnSpc>
                <a:spcPct val="100000"/>
              </a:lnSpc>
              <a:spcBef>
                <a:spcPts val="0"/>
              </a:spcBef>
              <a:spcAft>
                <a:spcPts val="0"/>
              </a:spcAft>
              <a:buClr>
                <a:srgbClr val="000000"/>
              </a:buClr>
              <a:buSzPts val="1800"/>
              <a:buFont typeface="Arial"/>
              <a:buNone/>
            </a:pPr>
            <a:r>
              <a:rPr b="0" i="0" lang="de-DE" sz="1800" u="none" cap="none" strike="noStrike">
                <a:solidFill>
                  <a:srgbClr val="4F4651"/>
                </a:solidFill>
                <a:latin typeface="Arial"/>
                <a:ea typeface="Arial"/>
                <a:cs typeface="Arial"/>
                <a:sym typeface="Arial"/>
              </a:rPr>
              <a:t>Was sind die Vorteile und die Nachteile von Homeoffice?</a:t>
            </a:r>
            <a:endParaRPr b="0" i="0" sz="1400" u="none" cap="none" strike="noStrike">
              <a:solidFill>
                <a:srgbClr val="000000"/>
              </a:solidFill>
              <a:latin typeface="Arial"/>
              <a:ea typeface="Arial"/>
              <a:cs typeface="Arial"/>
              <a:sym typeface="Arial"/>
            </a:endParaRPr>
          </a:p>
          <a:p>
            <a:pPr indent="0" lvl="0" marL="1080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4F4651"/>
              </a:solidFill>
              <a:latin typeface="Arial"/>
              <a:ea typeface="Arial"/>
              <a:cs typeface="Arial"/>
              <a:sym typeface="Arial"/>
            </a:endParaRPr>
          </a:p>
          <a:p>
            <a:pPr indent="0" lvl="0" marL="108000" marR="0" rtl="0" algn="l">
              <a:lnSpc>
                <a:spcPct val="100000"/>
              </a:lnSpc>
              <a:spcBef>
                <a:spcPts val="0"/>
              </a:spcBef>
              <a:spcAft>
                <a:spcPts val="0"/>
              </a:spcAft>
              <a:buClr>
                <a:srgbClr val="000000"/>
              </a:buClr>
              <a:buSzPts val="1800"/>
              <a:buFont typeface="Arial"/>
              <a:buNone/>
            </a:pPr>
            <a:r>
              <a:rPr b="0" i="0" lang="de-DE" sz="1800" u="none" cap="none" strike="noStrike">
                <a:solidFill>
                  <a:srgbClr val="4F4651"/>
                </a:solidFill>
                <a:latin typeface="Arial"/>
                <a:ea typeface="Arial"/>
                <a:cs typeface="Arial"/>
                <a:sym typeface="Arial"/>
              </a:rPr>
              <a:t>Welche Erfahrungen haben Sie schon mit dem Arbeiten im Homeoffice gemacht?</a:t>
            </a:r>
            <a:endParaRPr b="0" i="0" sz="1400" u="none" cap="none" strike="noStrike">
              <a:solidFill>
                <a:srgbClr val="000000"/>
              </a:solidFill>
              <a:latin typeface="Arial"/>
              <a:ea typeface="Arial"/>
              <a:cs typeface="Arial"/>
              <a:sym typeface="Arial"/>
            </a:endParaRPr>
          </a:p>
          <a:p>
            <a:pPr indent="0" lvl="0" marL="1080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4F4651"/>
              </a:solidFill>
              <a:latin typeface="Arial"/>
              <a:ea typeface="Arial"/>
              <a:cs typeface="Arial"/>
              <a:sym typeface="Arial"/>
            </a:endParaRPr>
          </a:p>
          <a:p>
            <a:pPr indent="0" lvl="0" marL="108000" marR="0" rtl="0" algn="l">
              <a:lnSpc>
                <a:spcPct val="100000"/>
              </a:lnSpc>
              <a:spcBef>
                <a:spcPts val="0"/>
              </a:spcBef>
              <a:spcAft>
                <a:spcPts val="0"/>
              </a:spcAft>
              <a:buClr>
                <a:srgbClr val="000000"/>
              </a:buClr>
              <a:buSzPts val="1800"/>
              <a:buFont typeface="Arial"/>
              <a:buNone/>
            </a:pPr>
            <a:r>
              <a:rPr b="0" i="0" lang="de-DE" sz="1800" u="none" cap="none" strike="noStrike">
                <a:solidFill>
                  <a:srgbClr val="4F4651"/>
                </a:solidFill>
                <a:latin typeface="Arial"/>
                <a:ea typeface="Arial"/>
                <a:cs typeface="Arial"/>
                <a:sym typeface="Arial"/>
              </a:rPr>
              <a:t>Diskutieren Sie!</a:t>
            </a:r>
            <a:endParaRPr b="0" i="0" sz="1400" u="none" cap="none" strike="noStrike">
              <a:solidFill>
                <a:srgbClr val="000000"/>
              </a:solidFill>
              <a:latin typeface="Arial"/>
              <a:ea typeface="Arial"/>
              <a:cs typeface="Arial"/>
              <a:sym typeface="Arial"/>
            </a:endParaRPr>
          </a:p>
        </p:txBody>
      </p:sp>
      <p:pic>
        <p:nvPicPr>
          <p:cNvPr id="173" name="Google Shape;173;p12"/>
          <p:cNvPicPr preferRelativeResize="0"/>
          <p:nvPr/>
        </p:nvPicPr>
        <p:blipFill rotWithShape="1">
          <a:blip r:embed="rId3">
            <a:alphaModFix/>
          </a:blip>
          <a:srcRect b="0" l="0" r="0" t="0"/>
          <a:stretch/>
        </p:blipFill>
        <p:spPr>
          <a:xfrm>
            <a:off x="5335562" y="1403292"/>
            <a:ext cx="6283184" cy="4701917"/>
          </a:xfrm>
          <a:prstGeom prst="rect">
            <a:avLst/>
          </a:prstGeom>
          <a:noFill/>
          <a:ln>
            <a:noFill/>
          </a:ln>
        </p:spPr>
      </p:pic>
      <p:sp>
        <p:nvSpPr>
          <p:cNvPr id="174" name="Google Shape;174;p1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Christine Persitzky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81" name="Google Shape;181;p1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Was macht Unternehmen nachhaltig?</a:t>
            </a:r>
            <a:br>
              <a:rPr lang="de-DE"/>
            </a:br>
            <a:r>
              <a:rPr lang="de-DE"/>
              <a:t>Stichwort: Mobilität</a:t>
            </a:r>
            <a:endParaRPr/>
          </a:p>
        </p:txBody>
      </p:sp>
      <p:sp>
        <p:nvSpPr>
          <p:cNvPr id="182" name="Google Shape;182;p13"/>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FA Markt- und Sozialforschung</a:t>
            </a:r>
            <a:endParaRPr/>
          </a:p>
        </p:txBody>
      </p:sp>
      <p:sp>
        <p:nvSpPr>
          <p:cNvPr id="183" name="Google Shape;183;p13"/>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Quelle: Umweltbundesamt 2020; 2020a</a:t>
            </a:r>
            <a:endParaRPr/>
          </a:p>
        </p:txBody>
      </p:sp>
      <p:graphicFrame>
        <p:nvGraphicFramePr>
          <p:cNvPr id="184" name="Google Shape;184;p13"/>
          <p:cNvGraphicFramePr/>
          <p:nvPr/>
        </p:nvGraphicFramePr>
        <p:xfrm>
          <a:off x="208017" y="1459149"/>
          <a:ext cx="7396743" cy="4241439"/>
        </p:xfrm>
        <a:graphic>
          <a:graphicData uri="http://schemas.openxmlformats.org/drawingml/2006/chart">
            <c:chart r:id="rId3"/>
          </a:graphicData>
        </a:graphic>
      </p:graphicFrame>
      <p:sp>
        <p:nvSpPr>
          <p:cNvPr id="185" name="Google Shape;185;p13"/>
          <p:cNvSpPr/>
          <p:nvPr/>
        </p:nvSpPr>
        <p:spPr>
          <a:xfrm>
            <a:off x="7604760" y="1459149"/>
            <a:ext cx="4379223" cy="4418819"/>
          </a:xfrm>
          <a:prstGeom prst="roundRect">
            <a:avLst>
              <a:gd fmla="val 16667" name="adj"/>
            </a:avLst>
          </a:prstGeom>
          <a:solidFill>
            <a:schemeClr val="lt1"/>
          </a:solidFill>
          <a:ln cap="flat" cmpd="sng" w="57150">
            <a:solidFill>
              <a:srgbClr val="FFC000"/>
            </a:solidFill>
            <a:prstDash val="solid"/>
            <a:round/>
            <a:headEnd len="sm" w="sm" type="none"/>
            <a:tailEnd len="sm" w="sm" type="none"/>
          </a:ln>
        </p:spPr>
        <p:txBody>
          <a:bodyPr anchorCtr="0" anchor="ctr" bIns="0" lIns="0" spcFirstLastPara="1" rIns="0" wrap="square" tIns="0">
            <a:noAutofit/>
          </a:bodyPr>
          <a:lstStyle/>
          <a:p>
            <a:pPr indent="0" lvl="0" marL="144000" marR="0" rtl="0" algn="l">
              <a:lnSpc>
                <a:spcPct val="100000"/>
              </a:lnSpc>
              <a:spcBef>
                <a:spcPts val="0"/>
              </a:spcBef>
              <a:spcAft>
                <a:spcPts val="0"/>
              </a:spcAft>
              <a:buClr>
                <a:srgbClr val="000000"/>
              </a:buClr>
              <a:buSzPts val="1800"/>
              <a:buFont typeface="Arial"/>
              <a:buNone/>
            </a:pPr>
            <a:r>
              <a:rPr b="0" i="0" lang="de-DE" sz="1800" u="none" cap="none" strike="noStrike">
                <a:solidFill>
                  <a:srgbClr val="4F4651"/>
                </a:solidFill>
                <a:latin typeface="Arial"/>
                <a:ea typeface="Arial"/>
                <a:cs typeface="Arial"/>
                <a:sym typeface="Arial"/>
              </a:rPr>
              <a:t>Berechnen Sie die THG-Emissionen für verschiedene Wege und Verkehrsmittel:</a:t>
            </a:r>
            <a:endParaRPr b="0" i="0" sz="1400" u="none" cap="none" strike="noStrike">
              <a:solidFill>
                <a:srgbClr val="000000"/>
              </a:solidFill>
              <a:latin typeface="Arial"/>
              <a:ea typeface="Arial"/>
              <a:cs typeface="Arial"/>
              <a:sym typeface="Arial"/>
            </a:endParaRPr>
          </a:p>
          <a:p>
            <a:pPr indent="-287338" lvl="0" marL="287338" marR="0" rtl="0" algn="l">
              <a:lnSpc>
                <a:spcPct val="100000"/>
              </a:lnSpc>
              <a:spcBef>
                <a:spcPts val="1200"/>
              </a:spcBef>
              <a:spcAft>
                <a:spcPts val="0"/>
              </a:spcAft>
              <a:buClr>
                <a:srgbClr val="000000"/>
              </a:buClr>
              <a:buSzPts val="1800"/>
              <a:buFont typeface="Noto Sans Symbols"/>
              <a:buChar char="▪"/>
            </a:pPr>
            <a:r>
              <a:rPr b="0" i="0" lang="de-DE" sz="1800" u="none" cap="none" strike="noStrike">
                <a:solidFill>
                  <a:srgbClr val="4F4651"/>
                </a:solidFill>
                <a:latin typeface="Arial"/>
                <a:ea typeface="Arial"/>
                <a:cs typeface="Arial"/>
                <a:sym typeface="Arial"/>
              </a:rPr>
              <a:t>Arbeitswege zum Büro mit dem PKW bzw. mit dem Nahverkehrsbus oder der Straßenbahn.</a:t>
            </a:r>
            <a:endParaRPr b="0" i="0" sz="1400" u="none" cap="none" strike="noStrike">
              <a:solidFill>
                <a:srgbClr val="000000"/>
              </a:solidFill>
              <a:latin typeface="Arial"/>
              <a:ea typeface="Arial"/>
              <a:cs typeface="Arial"/>
              <a:sym typeface="Arial"/>
            </a:endParaRPr>
          </a:p>
          <a:p>
            <a:pPr indent="-287338" lvl="0" marL="287338" marR="0" rtl="0" algn="l">
              <a:lnSpc>
                <a:spcPct val="100000"/>
              </a:lnSpc>
              <a:spcBef>
                <a:spcPts val="1200"/>
              </a:spcBef>
              <a:spcAft>
                <a:spcPts val="0"/>
              </a:spcAft>
              <a:buClr>
                <a:srgbClr val="000000"/>
              </a:buClr>
              <a:buSzPts val="1800"/>
              <a:buFont typeface="Noto Sans Symbols"/>
              <a:buChar char="▪"/>
            </a:pPr>
            <a:r>
              <a:rPr b="0" i="0" lang="de-DE" sz="1800" u="none" cap="none" strike="noStrike">
                <a:solidFill>
                  <a:srgbClr val="4F4651"/>
                </a:solidFill>
                <a:latin typeface="Arial"/>
                <a:ea typeface="Arial"/>
                <a:cs typeface="Arial"/>
                <a:sym typeface="Arial"/>
              </a:rPr>
              <a:t>Dienstreise von 550 km Entfernung mit dem Zug (Schienenfernverkehr) und mit dem Flugzeug (Flug national)</a:t>
            </a:r>
            <a:endParaRPr b="0" i="0" sz="1400" u="none" cap="none" strike="noStrike">
              <a:solidFill>
                <a:srgbClr val="000000"/>
              </a:solidFill>
              <a:latin typeface="Arial"/>
              <a:ea typeface="Arial"/>
              <a:cs typeface="Arial"/>
              <a:sym typeface="Arial"/>
            </a:endParaRPr>
          </a:p>
          <a:p>
            <a:pPr indent="-29700" lvl="0" marL="144000" marR="0" rtl="0" algn="l">
              <a:lnSpc>
                <a:spcPct val="100000"/>
              </a:lnSpc>
              <a:spcBef>
                <a:spcPts val="0"/>
              </a:spcBef>
              <a:spcAft>
                <a:spcPts val="0"/>
              </a:spcAft>
              <a:buClr>
                <a:srgbClr val="000000"/>
              </a:buClr>
              <a:buSzPts val="1800"/>
              <a:buFont typeface="Noto Sans Symbols"/>
              <a:buNone/>
            </a:pPr>
            <a:r>
              <a:t/>
            </a:r>
            <a:endParaRPr b="0" i="0" sz="1800" u="none" cap="none" strike="noStrike">
              <a:solidFill>
                <a:srgbClr val="4F4651"/>
              </a:solidFill>
              <a:latin typeface="Arial"/>
              <a:ea typeface="Arial"/>
              <a:cs typeface="Arial"/>
              <a:sym typeface="Arial"/>
            </a:endParaRPr>
          </a:p>
          <a:p>
            <a:pPr indent="0" lvl="0" marL="144000" marR="0" rtl="0" algn="l">
              <a:lnSpc>
                <a:spcPct val="100000"/>
              </a:lnSpc>
              <a:spcBef>
                <a:spcPts val="0"/>
              </a:spcBef>
              <a:spcAft>
                <a:spcPts val="0"/>
              </a:spcAft>
              <a:buClr>
                <a:srgbClr val="000000"/>
              </a:buClr>
              <a:buSzPts val="1800"/>
              <a:buFont typeface="Arial"/>
              <a:buNone/>
            </a:pPr>
            <a:r>
              <a:rPr b="0" i="0" lang="de-DE" sz="1800" u="none" cap="none" strike="noStrike">
                <a:solidFill>
                  <a:srgbClr val="4F4651"/>
                </a:solidFill>
                <a:latin typeface="Arial"/>
                <a:ea typeface="Arial"/>
                <a:cs typeface="Arial"/>
                <a:sym typeface="Arial"/>
              </a:rPr>
              <a:t>Wie können Sie und Ihr Betrieb zur Mobilitätswende beitragen?</a:t>
            </a:r>
            <a:endParaRPr b="0" i="0" sz="1400" u="none" cap="none" strike="noStrike">
              <a:solidFill>
                <a:srgbClr val="000000"/>
              </a:solidFill>
              <a:latin typeface="Arial"/>
              <a:ea typeface="Arial"/>
              <a:cs typeface="Arial"/>
              <a:sym typeface="Arial"/>
            </a:endParaRPr>
          </a:p>
        </p:txBody>
      </p:sp>
      <p:sp>
        <p:nvSpPr>
          <p:cNvPr id="186" name="Google Shape;186;p1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Christine Persitzky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4"/>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93" name="Google Shape;193;p1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Umweltfreundliche Meetings</a:t>
            </a:r>
            <a:endParaRPr/>
          </a:p>
        </p:txBody>
      </p:sp>
      <p:sp>
        <p:nvSpPr>
          <p:cNvPr id="194" name="Google Shape;194;p14"/>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FA Markt- und Sozialforschung</a:t>
            </a:r>
            <a:endParaRPr/>
          </a:p>
        </p:txBody>
      </p:sp>
      <p:sp>
        <p:nvSpPr>
          <p:cNvPr id="195" name="Google Shape;195;p14"/>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Quelle: Eigene Darstellung nach BMU 2020; StMUV o.J.b</a:t>
            </a:r>
            <a:endParaRPr/>
          </a:p>
        </p:txBody>
      </p:sp>
      <p:sp>
        <p:nvSpPr>
          <p:cNvPr id="196" name="Google Shape;196;p14"/>
          <p:cNvSpPr/>
          <p:nvPr/>
        </p:nvSpPr>
        <p:spPr>
          <a:xfrm rot="8240822">
            <a:off x="4103154" y="4641246"/>
            <a:ext cx="507936" cy="23466"/>
          </a:xfrm>
          <a:custGeom>
            <a:rect b="b" l="l" r="r" t="t"/>
            <a:pathLst>
              <a:path extrusionOk="0" h="120000" w="120000">
                <a:moveTo>
                  <a:pt x="0" y="60000"/>
                </a:moveTo>
                <a:lnTo>
                  <a:pt x="120000" y="60000"/>
                </a:lnTo>
              </a:path>
            </a:pathLst>
          </a:custGeom>
          <a:noFill/>
          <a:ln cap="flat" cmpd="sng" w="25400">
            <a:solidFill>
              <a:srgbClr val="374E88"/>
            </a:solidFill>
            <a:prstDash val="solid"/>
            <a:round/>
            <a:headEnd len="sm" w="sm" type="none"/>
            <a:tailEnd len="sm" w="sm" type="none"/>
          </a:ln>
        </p:spPr>
      </p:sp>
      <p:sp>
        <p:nvSpPr>
          <p:cNvPr id="197" name="Google Shape;197;p14"/>
          <p:cNvSpPr/>
          <p:nvPr/>
        </p:nvSpPr>
        <p:spPr>
          <a:xfrm rot="309399">
            <a:off x="5591920" y="4160459"/>
            <a:ext cx="2217313" cy="23466"/>
          </a:xfrm>
          <a:custGeom>
            <a:rect b="b" l="l" r="r" t="t"/>
            <a:pathLst>
              <a:path extrusionOk="0" h="120000" w="120000">
                <a:moveTo>
                  <a:pt x="0" y="60000"/>
                </a:moveTo>
                <a:lnTo>
                  <a:pt x="120000" y="60000"/>
                </a:lnTo>
              </a:path>
            </a:pathLst>
          </a:custGeom>
          <a:noFill/>
          <a:ln cap="flat" cmpd="sng" w="25400">
            <a:solidFill>
              <a:srgbClr val="374E88"/>
            </a:solidFill>
            <a:prstDash val="solid"/>
            <a:round/>
            <a:headEnd len="sm" w="sm" type="none"/>
            <a:tailEnd len="sm" w="sm" type="none"/>
          </a:ln>
        </p:spPr>
      </p:sp>
      <p:sp>
        <p:nvSpPr>
          <p:cNvPr id="198" name="Google Shape;198;p14"/>
          <p:cNvSpPr/>
          <p:nvPr/>
        </p:nvSpPr>
        <p:spPr>
          <a:xfrm rot="-3043211">
            <a:off x="5232320" y="3073969"/>
            <a:ext cx="1026950" cy="23466"/>
          </a:xfrm>
          <a:custGeom>
            <a:rect b="b" l="l" r="r" t="t"/>
            <a:pathLst>
              <a:path extrusionOk="0" h="120000" w="120000">
                <a:moveTo>
                  <a:pt x="0" y="60000"/>
                </a:moveTo>
                <a:lnTo>
                  <a:pt x="120000" y="60000"/>
                </a:lnTo>
              </a:path>
            </a:pathLst>
          </a:custGeom>
          <a:noFill/>
          <a:ln cap="flat" cmpd="sng" w="25400">
            <a:solidFill>
              <a:srgbClr val="374E88"/>
            </a:solidFill>
            <a:prstDash val="solid"/>
            <a:round/>
            <a:headEnd len="sm" w="sm" type="none"/>
            <a:tailEnd len="sm" w="sm" type="none"/>
          </a:ln>
        </p:spPr>
      </p:sp>
      <p:sp>
        <p:nvSpPr>
          <p:cNvPr id="199" name="Google Shape;199;p14"/>
          <p:cNvSpPr/>
          <p:nvPr/>
        </p:nvSpPr>
        <p:spPr>
          <a:xfrm rot="-9713533">
            <a:off x="3903456" y="3331021"/>
            <a:ext cx="936000" cy="341577"/>
          </a:xfrm>
          <a:custGeom>
            <a:rect b="b" l="l" r="r" t="t"/>
            <a:pathLst>
              <a:path extrusionOk="0" h="120000" w="120000">
                <a:moveTo>
                  <a:pt x="0" y="4122"/>
                </a:moveTo>
                <a:lnTo>
                  <a:pt x="316520" y="4122"/>
                </a:lnTo>
              </a:path>
            </a:pathLst>
          </a:custGeom>
          <a:noFill/>
          <a:ln cap="flat" cmpd="sng" w="25400">
            <a:solidFill>
              <a:srgbClr val="374E8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00" name="Google Shape;200;p14"/>
          <p:cNvSpPr/>
          <p:nvPr/>
        </p:nvSpPr>
        <p:spPr>
          <a:xfrm>
            <a:off x="4173825" y="2971587"/>
            <a:ext cx="1830050" cy="1676019"/>
          </a:xfrm>
          <a:prstGeom prst="ellipse">
            <a:avLst/>
          </a:prstGeom>
          <a:solidFill>
            <a:srgbClr val="00B0F0"/>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lt1"/>
                </a:solidFill>
                <a:latin typeface="Arial"/>
                <a:ea typeface="Arial"/>
                <a:cs typeface="Arial"/>
                <a:sym typeface="Arial"/>
              </a:rPr>
              <a:t>wenn schon in Präsenz, dann …</a:t>
            </a:r>
            <a:endParaRPr b="0" i="0" sz="1400" u="none" cap="none" strike="noStrike">
              <a:solidFill>
                <a:srgbClr val="000000"/>
              </a:solidFill>
              <a:latin typeface="Arial"/>
              <a:ea typeface="Arial"/>
              <a:cs typeface="Arial"/>
              <a:sym typeface="Arial"/>
            </a:endParaRPr>
          </a:p>
        </p:txBody>
      </p:sp>
      <p:sp>
        <p:nvSpPr>
          <p:cNvPr id="201" name="Google Shape;201;p14"/>
          <p:cNvSpPr txBox="1"/>
          <p:nvPr/>
        </p:nvSpPr>
        <p:spPr>
          <a:xfrm>
            <a:off x="3324188" y="-847501"/>
            <a:ext cx="609985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4A86E8"/>
                </a:solidFill>
                <a:latin typeface="Merriweather"/>
                <a:ea typeface="Merriweather"/>
                <a:cs typeface="Merriweather"/>
                <a:sym typeface="Merriweather"/>
              </a:rPr>
              <a:t>das Treffen überhaupt in Präsenz durchgeführt werden </a:t>
            </a:r>
            <a:endParaRPr b="0" i="0" sz="1400" u="none" cap="none" strike="noStrike">
              <a:solidFill>
                <a:srgbClr val="000000"/>
              </a:solidFill>
              <a:latin typeface="Arial"/>
              <a:ea typeface="Arial"/>
              <a:cs typeface="Arial"/>
              <a:sym typeface="Arial"/>
            </a:endParaRPr>
          </a:p>
        </p:txBody>
      </p:sp>
      <p:sp>
        <p:nvSpPr>
          <p:cNvPr id="202" name="Google Shape;202;p14"/>
          <p:cNvSpPr/>
          <p:nvPr/>
        </p:nvSpPr>
        <p:spPr>
          <a:xfrm>
            <a:off x="10245057" y="3501809"/>
            <a:ext cx="1536714" cy="2355561"/>
          </a:xfrm>
          <a:prstGeom prst="roundRect">
            <a:avLst>
              <a:gd fmla="val 16667" name="adj"/>
            </a:avLst>
          </a:prstGeom>
          <a:noFill/>
          <a:ln cap="flat" cmpd="sng" w="57150">
            <a:solidFill>
              <a:srgbClr val="FFC00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l">
              <a:lnSpc>
                <a:spcPct val="100000"/>
              </a:lnSpc>
              <a:spcBef>
                <a:spcPts val="0"/>
              </a:spcBef>
              <a:spcAft>
                <a:spcPts val="600"/>
              </a:spcAft>
              <a:buClr>
                <a:srgbClr val="000000"/>
              </a:buClr>
              <a:buSzPts val="1800"/>
              <a:buFont typeface="Arial"/>
              <a:buNone/>
            </a:pPr>
            <a:r>
              <a:rPr b="0" i="0" lang="de-DE" sz="1800" u="none" cap="none" strike="noStrike">
                <a:solidFill>
                  <a:srgbClr val="4F4651"/>
                </a:solidFill>
                <a:latin typeface="Arial"/>
                <a:ea typeface="Arial"/>
                <a:cs typeface="Arial"/>
                <a:sym typeface="Arial"/>
              </a:rPr>
              <a:t>Welche Treffen sollen unbedingt in Präsenz stattfinden?</a:t>
            </a:r>
            <a:endParaRPr b="0" i="0" sz="1400" u="none" cap="none" strike="noStrike">
              <a:solidFill>
                <a:srgbClr val="000000"/>
              </a:solidFill>
              <a:latin typeface="Arial"/>
              <a:ea typeface="Arial"/>
              <a:cs typeface="Arial"/>
              <a:sym typeface="Arial"/>
            </a:endParaRPr>
          </a:p>
        </p:txBody>
      </p:sp>
      <p:sp>
        <p:nvSpPr>
          <p:cNvPr id="203" name="Google Shape;203;p14"/>
          <p:cNvSpPr/>
          <p:nvPr/>
        </p:nvSpPr>
        <p:spPr>
          <a:xfrm>
            <a:off x="666863" y="4637689"/>
            <a:ext cx="2221590" cy="1187109"/>
          </a:xfrm>
          <a:prstGeom prst="roundRect">
            <a:avLst>
              <a:gd fmla="val 16667" name="adj"/>
            </a:avLst>
          </a:prstGeom>
          <a:noFill/>
          <a:ln cap="flat" cmpd="sng" w="57150">
            <a:solidFill>
              <a:srgbClr val="FFC00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rgbClr val="4F4651"/>
                </a:solidFill>
                <a:latin typeface="Arial"/>
                <a:ea typeface="Arial"/>
                <a:cs typeface="Arial"/>
                <a:sym typeface="Arial"/>
              </a:rPr>
              <a:t>Was sollte beim Catering beachtet werden?</a:t>
            </a:r>
            <a:endParaRPr b="0" i="0" sz="1400" u="none" cap="none" strike="noStrike">
              <a:solidFill>
                <a:srgbClr val="000000"/>
              </a:solidFill>
              <a:latin typeface="Arial"/>
              <a:ea typeface="Arial"/>
              <a:cs typeface="Arial"/>
              <a:sym typeface="Arial"/>
            </a:endParaRPr>
          </a:p>
        </p:txBody>
      </p:sp>
      <p:sp>
        <p:nvSpPr>
          <p:cNvPr id="204" name="Google Shape;204;p14"/>
          <p:cNvSpPr/>
          <p:nvPr/>
        </p:nvSpPr>
        <p:spPr>
          <a:xfrm>
            <a:off x="415769" y="1468304"/>
            <a:ext cx="2221590" cy="1187109"/>
          </a:xfrm>
          <a:prstGeom prst="roundRect">
            <a:avLst>
              <a:gd fmla="val 16667" name="adj"/>
            </a:avLst>
          </a:prstGeom>
          <a:noFill/>
          <a:ln cap="flat" cmpd="sng" w="57150">
            <a:solidFill>
              <a:srgbClr val="FFC00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rgbClr val="4F4651"/>
                </a:solidFill>
                <a:latin typeface="Arial"/>
                <a:ea typeface="Arial"/>
                <a:cs typeface="Arial"/>
                <a:sym typeface="Arial"/>
              </a:rPr>
              <a:t>Was sollte bei der Mobilität beachtet werden?</a:t>
            </a:r>
            <a:endParaRPr b="0" i="0" sz="1400" u="none" cap="none" strike="noStrike">
              <a:solidFill>
                <a:srgbClr val="000000"/>
              </a:solidFill>
              <a:latin typeface="Arial"/>
              <a:ea typeface="Arial"/>
              <a:cs typeface="Arial"/>
              <a:sym typeface="Arial"/>
            </a:endParaRPr>
          </a:p>
        </p:txBody>
      </p:sp>
      <p:sp>
        <p:nvSpPr>
          <p:cNvPr id="205" name="Google Shape;205;p14"/>
          <p:cNvSpPr/>
          <p:nvPr/>
        </p:nvSpPr>
        <p:spPr>
          <a:xfrm>
            <a:off x="7460553" y="1536731"/>
            <a:ext cx="2221590" cy="1187109"/>
          </a:xfrm>
          <a:prstGeom prst="roundRect">
            <a:avLst>
              <a:gd fmla="val 16667" name="adj"/>
            </a:avLst>
          </a:prstGeom>
          <a:noFill/>
          <a:ln cap="flat" cmpd="sng" w="57150">
            <a:solidFill>
              <a:srgbClr val="FFC00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rgbClr val="4F4651"/>
                </a:solidFill>
                <a:latin typeface="Arial"/>
                <a:ea typeface="Arial"/>
                <a:cs typeface="Arial"/>
                <a:sym typeface="Arial"/>
              </a:rPr>
              <a:t>Was sollte bei Veranstaltungsort und Unterbringung beachtet werden?</a:t>
            </a:r>
            <a:endParaRPr b="0" i="0" sz="1400" u="none" cap="none" strike="noStrike">
              <a:solidFill>
                <a:srgbClr val="000000"/>
              </a:solidFill>
              <a:latin typeface="Arial"/>
              <a:ea typeface="Arial"/>
              <a:cs typeface="Arial"/>
              <a:sym typeface="Arial"/>
            </a:endParaRPr>
          </a:p>
        </p:txBody>
      </p:sp>
      <p:sp>
        <p:nvSpPr>
          <p:cNvPr id="206" name="Google Shape;206;p14"/>
          <p:cNvSpPr/>
          <p:nvPr/>
        </p:nvSpPr>
        <p:spPr>
          <a:xfrm>
            <a:off x="5955165" y="4809141"/>
            <a:ext cx="2221590" cy="1187109"/>
          </a:xfrm>
          <a:prstGeom prst="roundRect">
            <a:avLst>
              <a:gd fmla="val 16667" name="adj"/>
            </a:avLst>
          </a:prstGeom>
          <a:noFill/>
          <a:ln cap="flat" cmpd="sng" w="57150">
            <a:solidFill>
              <a:srgbClr val="FFC00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rgbClr val="4F4651"/>
                </a:solidFill>
                <a:latin typeface="Arial"/>
                <a:ea typeface="Arial"/>
                <a:cs typeface="Arial"/>
                <a:sym typeface="Arial"/>
              </a:rPr>
              <a:t>Was sollte bei Produkten und Dienstleistungen beachtet werden?</a:t>
            </a:r>
            <a:endParaRPr b="0" i="0" sz="1400" u="none" cap="none" strike="noStrike">
              <a:solidFill>
                <a:srgbClr val="000000"/>
              </a:solidFill>
              <a:latin typeface="Arial"/>
              <a:ea typeface="Arial"/>
              <a:cs typeface="Arial"/>
              <a:sym typeface="Arial"/>
            </a:endParaRPr>
          </a:p>
        </p:txBody>
      </p:sp>
      <p:sp>
        <p:nvSpPr>
          <p:cNvPr id="207" name="Google Shape;207;p14"/>
          <p:cNvSpPr/>
          <p:nvPr/>
        </p:nvSpPr>
        <p:spPr>
          <a:xfrm>
            <a:off x="2035040" y="2223608"/>
            <a:ext cx="1504487" cy="1469458"/>
          </a:xfrm>
          <a:custGeom>
            <a:rect b="b" l="l" r="r" t="t"/>
            <a:pathLst>
              <a:path extrusionOk="0" h="946769" w="1024476">
                <a:moveTo>
                  <a:pt x="0" y="473385"/>
                </a:moveTo>
                <a:cubicBezTo>
                  <a:pt x="0" y="211942"/>
                  <a:pt x="229337" y="0"/>
                  <a:pt x="512238" y="0"/>
                </a:cubicBezTo>
                <a:cubicBezTo>
                  <a:pt x="795139" y="0"/>
                  <a:pt x="1024476" y="211942"/>
                  <a:pt x="1024476" y="473385"/>
                </a:cubicBezTo>
                <a:cubicBezTo>
                  <a:pt x="1024476" y="734828"/>
                  <a:pt x="795139" y="946770"/>
                  <a:pt x="512238" y="946770"/>
                </a:cubicBezTo>
                <a:cubicBezTo>
                  <a:pt x="229337" y="946770"/>
                  <a:pt x="0" y="734828"/>
                  <a:pt x="0" y="473385"/>
                </a:cubicBezTo>
                <a:close/>
              </a:path>
            </a:pathLst>
          </a:custGeom>
          <a:solidFill>
            <a:srgbClr val="00B0F0"/>
          </a:solidFill>
          <a:ln cap="flat" cmpd="sng" w="25400">
            <a:solidFill>
              <a:schemeClr val="lt1"/>
            </a:solidFill>
            <a:prstDash val="solid"/>
            <a:round/>
            <a:headEnd len="sm" w="sm" type="none"/>
            <a:tailEnd len="sm" w="sm" type="none"/>
          </a:ln>
        </p:spPr>
        <p:txBody>
          <a:bodyPr anchorCtr="0" anchor="ctr" bIns="142450" lIns="153825" spcFirstLastPara="1" rIns="153825" wrap="square" tIns="142450">
            <a:noAutofit/>
          </a:bodyPr>
          <a:lstStyle/>
          <a:p>
            <a:pPr indent="0" lvl="0" marL="0" marR="0" rtl="0" algn="ctr">
              <a:lnSpc>
                <a:spcPct val="90000"/>
              </a:lnSpc>
              <a:spcBef>
                <a:spcPts val="0"/>
              </a:spcBef>
              <a:spcAft>
                <a:spcPts val="0"/>
              </a:spcAft>
              <a:buClr>
                <a:srgbClr val="000000"/>
              </a:buClr>
              <a:buSzPts val="1800"/>
              <a:buFont typeface="Arial"/>
              <a:buNone/>
            </a:pPr>
            <a:r>
              <a:rPr b="0" i="0" lang="de-DE" sz="1800" u="none" cap="none" strike="noStrike">
                <a:solidFill>
                  <a:schemeClr val="lt1"/>
                </a:solidFill>
                <a:latin typeface="Arial"/>
                <a:ea typeface="Arial"/>
                <a:cs typeface="Arial"/>
                <a:sym typeface="Arial"/>
              </a:rPr>
              <a:t>nachhaltige Mobilität </a:t>
            </a:r>
            <a:endParaRPr b="0" i="0" sz="1800" u="none" cap="none" strike="noStrike">
              <a:solidFill>
                <a:schemeClr val="lt1"/>
              </a:solidFill>
              <a:latin typeface="Arial"/>
              <a:ea typeface="Arial"/>
              <a:cs typeface="Arial"/>
              <a:sym typeface="Arial"/>
            </a:endParaRPr>
          </a:p>
        </p:txBody>
      </p:sp>
      <p:sp>
        <p:nvSpPr>
          <p:cNvPr id="208" name="Google Shape;208;p14"/>
          <p:cNvSpPr/>
          <p:nvPr/>
        </p:nvSpPr>
        <p:spPr>
          <a:xfrm>
            <a:off x="2735165" y="4530603"/>
            <a:ext cx="1672566" cy="1276973"/>
          </a:xfrm>
          <a:custGeom>
            <a:rect b="b" l="l" r="r" t="t"/>
            <a:pathLst>
              <a:path extrusionOk="0" h="946769" w="1024476">
                <a:moveTo>
                  <a:pt x="0" y="473385"/>
                </a:moveTo>
                <a:cubicBezTo>
                  <a:pt x="0" y="211942"/>
                  <a:pt x="229337" y="0"/>
                  <a:pt x="512238" y="0"/>
                </a:cubicBezTo>
                <a:cubicBezTo>
                  <a:pt x="795139" y="0"/>
                  <a:pt x="1024476" y="211942"/>
                  <a:pt x="1024476" y="473385"/>
                </a:cubicBezTo>
                <a:cubicBezTo>
                  <a:pt x="1024476" y="734828"/>
                  <a:pt x="795139" y="946770"/>
                  <a:pt x="512238" y="946770"/>
                </a:cubicBezTo>
                <a:cubicBezTo>
                  <a:pt x="229337" y="946770"/>
                  <a:pt x="0" y="734828"/>
                  <a:pt x="0" y="473385"/>
                </a:cubicBezTo>
                <a:close/>
              </a:path>
            </a:pathLst>
          </a:custGeom>
          <a:solidFill>
            <a:srgbClr val="00B0F0"/>
          </a:solidFill>
          <a:ln cap="flat" cmpd="sng" w="25400">
            <a:solidFill>
              <a:schemeClr val="lt1"/>
            </a:solidFill>
            <a:prstDash val="solid"/>
            <a:round/>
            <a:headEnd len="sm" w="sm" type="none"/>
            <a:tailEnd len="sm" w="sm" type="none"/>
          </a:ln>
        </p:spPr>
        <p:txBody>
          <a:bodyPr anchorCtr="0" anchor="ctr" bIns="142450" lIns="153825" spcFirstLastPara="1" rIns="153825" wrap="square" tIns="142450">
            <a:noAutofit/>
          </a:bodyPr>
          <a:lstStyle/>
          <a:p>
            <a:pPr indent="0" lvl="0" marL="0" marR="0" rtl="0" algn="ctr">
              <a:lnSpc>
                <a:spcPct val="90000"/>
              </a:lnSpc>
              <a:spcBef>
                <a:spcPts val="0"/>
              </a:spcBef>
              <a:spcAft>
                <a:spcPts val="0"/>
              </a:spcAft>
              <a:buClr>
                <a:srgbClr val="000000"/>
              </a:buClr>
              <a:buSzPts val="1800"/>
              <a:buFont typeface="Arial"/>
              <a:buNone/>
            </a:pPr>
            <a:r>
              <a:rPr b="0" i="0" lang="de-DE" sz="1800" u="none" cap="none" strike="noStrike">
                <a:solidFill>
                  <a:schemeClr val="lt1"/>
                </a:solidFill>
                <a:latin typeface="Arial"/>
                <a:ea typeface="Arial"/>
                <a:cs typeface="Arial"/>
                <a:sym typeface="Arial"/>
              </a:rPr>
              <a:t>nachhaltiges Catering</a:t>
            </a:r>
            <a:endParaRPr b="0" i="0" sz="1800" u="none" cap="none" strike="noStrike">
              <a:solidFill>
                <a:schemeClr val="lt1"/>
              </a:solidFill>
              <a:latin typeface="Arial"/>
              <a:ea typeface="Arial"/>
              <a:cs typeface="Arial"/>
              <a:sym typeface="Arial"/>
            </a:endParaRPr>
          </a:p>
        </p:txBody>
      </p:sp>
      <p:sp>
        <p:nvSpPr>
          <p:cNvPr id="209" name="Google Shape;209;p14"/>
          <p:cNvSpPr/>
          <p:nvPr/>
        </p:nvSpPr>
        <p:spPr>
          <a:xfrm>
            <a:off x="5411627" y="1455304"/>
            <a:ext cx="2118549" cy="1714489"/>
          </a:xfrm>
          <a:custGeom>
            <a:rect b="b" l="l" r="r" t="t"/>
            <a:pathLst>
              <a:path extrusionOk="0" h="946769" w="1024476">
                <a:moveTo>
                  <a:pt x="0" y="473385"/>
                </a:moveTo>
                <a:cubicBezTo>
                  <a:pt x="0" y="211942"/>
                  <a:pt x="229337" y="0"/>
                  <a:pt x="512238" y="0"/>
                </a:cubicBezTo>
                <a:cubicBezTo>
                  <a:pt x="795139" y="0"/>
                  <a:pt x="1024476" y="211942"/>
                  <a:pt x="1024476" y="473385"/>
                </a:cubicBezTo>
                <a:cubicBezTo>
                  <a:pt x="1024476" y="734828"/>
                  <a:pt x="795139" y="946770"/>
                  <a:pt x="512238" y="946770"/>
                </a:cubicBezTo>
                <a:cubicBezTo>
                  <a:pt x="229337" y="946770"/>
                  <a:pt x="0" y="734828"/>
                  <a:pt x="0" y="473385"/>
                </a:cubicBezTo>
                <a:close/>
              </a:path>
            </a:pathLst>
          </a:custGeom>
          <a:solidFill>
            <a:srgbClr val="00B0F0"/>
          </a:solidFill>
          <a:ln cap="flat" cmpd="sng" w="25400">
            <a:solidFill>
              <a:schemeClr val="lt1"/>
            </a:solidFill>
            <a:prstDash val="solid"/>
            <a:round/>
            <a:headEnd len="sm" w="sm" type="none"/>
            <a:tailEnd len="sm" w="sm" type="none"/>
          </a:ln>
        </p:spPr>
        <p:txBody>
          <a:bodyPr anchorCtr="0" anchor="ctr" bIns="142450" lIns="153825" spcFirstLastPara="1" rIns="153825" wrap="square" tIns="142450">
            <a:noAutofit/>
          </a:bodyPr>
          <a:lstStyle/>
          <a:p>
            <a:pPr indent="0" lvl="0" marL="0" marR="0" rtl="0" algn="ctr">
              <a:lnSpc>
                <a:spcPct val="90000"/>
              </a:lnSpc>
              <a:spcBef>
                <a:spcPts val="0"/>
              </a:spcBef>
              <a:spcAft>
                <a:spcPts val="0"/>
              </a:spcAft>
              <a:buClr>
                <a:srgbClr val="000000"/>
              </a:buClr>
              <a:buSzPts val="1800"/>
              <a:buFont typeface="Arial"/>
              <a:buNone/>
            </a:pPr>
            <a:r>
              <a:rPr b="0" i="0" lang="de-DE" sz="1800" u="none" cap="none" strike="noStrike">
                <a:solidFill>
                  <a:schemeClr val="lt1"/>
                </a:solidFill>
                <a:latin typeface="Arial"/>
                <a:ea typeface="Arial"/>
                <a:cs typeface="Arial"/>
                <a:sym typeface="Arial"/>
              </a:rPr>
              <a:t>kluge Wahl von Veranstaltungsort und Unterbringung </a:t>
            </a:r>
            <a:endParaRPr b="0" i="0" sz="1800" u="none" cap="none" strike="noStrike">
              <a:solidFill>
                <a:schemeClr val="lt1"/>
              </a:solidFill>
              <a:latin typeface="Arial"/>
              <a:ea typeface="Arial"/>
              <a:cs typeface="Arial"/>
              <a:sym typeface="Arial"/>
            </a:endParaRPr>
          </a:p>
        </p:txBody>
      </p:sp>
      <p:sp>
        <p:nvSpPr>
          <p:cNvPr id="210" name="Google Shape;210;p14"/>
          <p:cNvSpPr/>
          <p:nvPr/>
        </p:nvSpPr>
        <p:spPr>
          <a:xfrm>
            <a:off x="7388517" y="3596882"/>
            <a:ext cx="1622545" cy="1449134"/>
          </a:xfrm>
          <a:custGeom>
            <a:rect b="b" l="l" r="r" t="t"/>
            <a:pathLst>
              <a:path extrusionOk="0" h="946769" w="1024476">
                <a:moveTo>
                  <a:pt x="0" y="473385"/>
                </a:moveTo>
                <a:cubicBezTo>
                  <a:pt x="0" y="211942"/>
                  <a:pt x="229337" y="0"/>
                  <a:pt x="512238" y="0"/>
                </a:cubicBezTo>
                <a:cubicBezTo>
                  <a:pt x="795139" y="0"/>
                  <a:pt x="1024476" y="211942"/>
                  <a:pt x="1024476" y="473385"/>
                </a:cubicBezTo>
                <a:cubicBezTo>
                  <a:pt x="1024476" y="734828"/>
                  <a:pt x="795139" y="946770"/>
                  <a:pt x="512238" y="946770"/>
                </a:cubicBezTo>
                <a:cubicBezTo>
                  <a:pt x="229337" y="946770"/>
                  <a:pt x="0" y="734828"/>
                  <a:pt x="0" y="473385"/>
                </a:cubicBezTo>
                <a:close/>
              </a:path>
            </a:pathLst>
          </a:custGeom>
          <a:solidFill>
            <a:srgbClr val="00B0F0"/>
          </a:solidFill>
          <a:ln cap="flat" cmpd="sng" w="25400">
            <a:solidFill>
              <a:schemeClr val="lt1"/>
            </a:solidFill>
            <a:prstDash val="solid"/>
            <a:round/>
            <a:headEnd len="sm" w="sm" type="none"/>
            <a:tailEnd len="sm" w="sm" type="none"/>
          </a:ln>
        </p:spPr>
        <p:txBody>
          <a:bodyPr anchorCtr="0" anchor="ctr" bIns="142450" lIns="153825" spcFirstLastPara="1" rIns="153825" wrap="square" tIns="142450">
            <a:noAutofit/>
          </a:bodyPr>
          <a:lstStyle/>
          <a:p>
            <a:pPr indent="0" lvl="0" marL="0" marR="0" rtl="0" algn="ctr">
              <a:lnSpc>
                <a:spcPct val="90000"/>
              </a:lnSpc>
              <a:spcBef>
                <a:spcPts val="0"/>
              </a:spcBef>
              <a:spcAft>
                <a:spcPts val="0"/>
              </a:spcAft>
              <a:buClr>
                <a:srgbClr val="000000"/>
              </a:buClr>
              <a:buSzPts val="1800"/>
              <a:buFont typeface="Arial"/>
              <a:buNone/>
            </a:pPr>
            <a:r>
              <a:rPr b="0" i="0" lang="de-DE" sz="1800" u="none" cap="none" strike="noStrike">
                <a:solidFill>
                  <a:schemeClr val="lt1"/>
                </a:solidFill>
                <a:latin typeface="Arial"/>
                <a:ea typeface="Arial"/>
                <a:cs typeface="Arial"/>
                <a:sym typeface="Arial"/>
              </a:rPr>
              <a:t>Produkte und Dienst-leistungen</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graphicFrame>
        <p:nvGraphicFramePr>
          <p:cNvPr id="216" name="Google Shape;216;p19"/>
          <p:cNvGraphicFramePr/>
          <p:nvPr/>
        </p:nvGraphicFramePr>
        <p:xfrm>
          <a:off x="140513" y="1570552"/>
          <a:ext cx="12353458" cy="3863387"/>
        </p:xfrm>
        <a:graphic>
          <a:graphicData uri="http://schemas.openxmlformats.org/drawingml/2006/chart">
            <c:chart r:id="rId3"/>
          </a:graphicData>
        </a:graphic>
      </p:graphicFrame>
      <p:pic>
        <p:nvPicPr>
          <p:cNvPr id="217" name="Google Shape;217;p19"/>
          <p:cNvPicPr preferRelativeResize="0"/>
          <p:nvPr/>
        </p:nvPicPr>
        <p:blipFill rotWithShape="1">
          <a:blip r:embed="rId4">
            <a:alphaModFix/>
          </a:blip>
          <a:srcRect b="4149" l="23909" r="26071" t="12591"/>
          <a:stretch/>
        </p:blipFill>
        <p:spPr>
          <a:xfrm>
            <a:off x="9182966" y="4205656"/>
            <a:ext cx="1897855" cy="1903918"/>
          </a:xfrm>
          <a:prstGeom prst="rect">
            <a:avLst/>
          </a:prstGeom>
          <a:noFill/>
          <a:ln>
            <a:noFill/>
          </a:ln>
        </p:spPr>
      </p:pic>
      <p:sp>
        <p:nvSpPr>
          <p:cNvPr id="218" name="Google Shape;218;p19"/>
          <p:cNvSpPr txBox="1"/>
          <p:nvPr>
            <p:ph type="title"/>
          </p:nvPr>
        </p:nvSpPr>
        <p:spPr>
          <a:xfrm>
            <a:off x="360000" y="180000"/>
            <a:ext cx="1152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489"/>
              <a:buNone/>
            </a:pPr>
            <a:r>
              <a:rPr lang="de-DE"/>
              <a:t>Was macht Unternehmen nachhaltig?</a:t>
            </a:r>
            <a:br>
              <a:rPr lang="de-DE"/>
            </a:br>
            <a:r>
              <a:rPr lang="de-DE"/>
              <a:t>Motivierte Mitarbeitende</a:t>
            </a:r>
            <a:endParaRPr/>
          </a:p>
        </p:txBody>
      </p:sp>
      <p:sp>
        <p:nvSpPr>
          <p:cNvPr id="219" name="Google Shape;219;p1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20" name="Google Shape;220;p1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FA Markt- und Sozialforschung</a:t>
            </a:r>
            <a:endParaRPr/>
          </a:p>
        </p:txBody>
      </p:sp>
      <p:sp>
        <p:nvSpPr>
          <p:cNvPr id="221" name="Google Shape;221;p19"/>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0" lvl="0" marL="4763" rtl="0" algn="l">
              <a:lnSpc>
                <a:spcPct val="110000"/>
              </a:lnSpc>
              <a:spcBef>
                <a:spcPts val="0"/>
              </a:spcBef>
              <a:spcAft>
                <a:spcPts val="0"/>
              </a:spcAft>
              <a:buClr>
                <a:srgbClr val="888888"/>
              </a:buClr>
              <a:buSzPts val="1200"/>
              <a:buNone/>
            </a:pPr>
            <a:r>
              <a:rPr lang="de-DE"/>
              <a:t>Quelle: Eigene Darstellung nach Insight Climate Collective 2022  </a:t>
            </a:r>
            <a:endParaRPr/>
          </a:p>
        </p:txBody>
      </p:sp>
      <p:sp>
        <p:nvSpPr>
          <p:cNvPr id="222" name="Google Shape;222;p1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100"/>
              <a:buNone/>
            </a:pPr>
            <a:r>
              <a:rPr lang="de-DE"/>
              <a:t>Christine Persitzky</a:t>
            </a:r>
            <a:endParaRPr/>
          </a:p>
        </p:txBody>
      </p:sp>
      <p:sp>
        <p:nvSpPr>
          <p:cNvPr id="223" name="Google Shape;223;p19"/>
          <p:cNvSpPr/>
          <p:nvPr/>
        </p:nvSpPr>
        <p:spPr>
          <a:xfrm>
            <a:off x="9571821" y="1424061"/>
            <a:ext cx="2317579" cy="3032538"/>
          </a:xfrm>
          <a:prstGeom prst="roundRect">
            <a:avLst>
              <a:gd fmla="val 16667" name="adj"/>
            </a:avLst>
          </a:prstGeom>
          <a:solidFill>
            <a:schemeClr val="lt1"/>
          </a:solidFill>
          <a:ln cap="flat" cmpd="sng" w="57150">
            <a:solidFill>
              <a:srgbClr val="FFC000"/>
            </a:solidFill>
            <a:prstDash val="solid"/>
            <a:round/>
            <a:headEnd len="sm" w="sm" type="none"/>
            <a:tailEnd len="sm" w="sm" type="none"/>
          </a:ln>
        </p:spPr>
        <p:txBody>
          <a:bodyPr anchorCtr="0" anchor="ctr" bIns="0" lIns="0" spcFirstLastPara="1" rIns="0" wrap="square" tIns="0">
            <a:noAutofit/>
          </a:bodyPr>
          <a:lstStyle/>
          <a:p>
            <a:pPr indent="0" lvl="0" marL="72000" marR="0" rtl="0" algn="l">
              <a:lnSpc>
                <a:spcPct val="100000"/>
              </a:lnSpc>
              <a:spcBef>
                <a:spcPts val="0"/>
              </a:spcBef>
              <a:spcAft>
                <a:spcPts val="0"/>
              </a:spcAft>
              <a:buClr>
                <a:srgbClr val="000000"/>
              </a:buClr>
              <a:buSzPts val="1600"/>
              <a:buFont typeface="Arial"/>
              <a:buNone/>
            </a:pPr>
            <a:r>
              <a:rPr b="0" i="0" lang="de-DE" sz="1600" u="none" cap="none" strike="noStrike">
                <a:solidFill>
                  <a:srgbClr val="4F4651"/>
                </a:solidFill>
                <a:latin typeface="Arial"/>
                <a:ea typeface="Arial"/>
                <a:cs typeface="Arial"/>
                <a:sym typeface="Arial"/>
              </a:rPr>
              <a:t>Welche Ideen haben Sie für einen Aktionstag, um die Mitarbeitenden in Ihrem Betrieb für mehr Nachhaltigkeit zu motivieren?</a:t>
            </a:r>
            <a:endParaRPr b="0" i="0" sz="1400" u="none" cap="none" strike="noStrike">
              <a:solidFill>
                <a:srgbClr val="000000"/>
              </a:solidFill>
              <a:latin typeface="Arial"/>
              <a:ea typeface="Arial"/>
              <a:cs typeface="Arial"/>
              <a:sym typeface="Arial"/>
            </a:endParaRPr>
          </a:p>
          <a:p>
            <a:pPr indent="0" lvl="0" marL="72000" marR="0" rtl="0" algn="l">
              <a:lnSpc>
                <a:spcPct val="100000"/>
              </a:lnSpc>
              <a:spcBef>
                <a:spcPts val="1200"/>
              </a:spcBef>
              <a:spcAft>
                <a:spcPts val="0"/>
              </a:spcAft>
              <a:buClr>
                <a:srgbClr val="000000"/>
              </a:buClr>
              <a:buSzPts val="1600"/>
              <a:buFont typeface="Arial"/>
              <a:buNone/>
            </a:pPr>
            <a:r>
              <a:rPr b="0" i="0" lang="de-DE" sz="1600" u="none" cap="none" strike="noStrike">
                <a:solidFill>
                  <a:srgbClr val="4F4651"/>
                </a:solidFill>
                <a:latin typeface="Arial"/>
                <a:ea typeface="Arial"/>
                <a:cs typeface="Arial"/>
                <a:sym typeface="Arial"/>
              </a:rPr>
              <a:t>Erstellen Sie ein Konzept, mit dem Sie Ihre Geschäftsleitung überzeugen!</a:t>
            </a:r>
            <a:endParaRPr b="0" i="0" sz="1600" u="none" cap="none" strike="noStrike">
              <a:solidFill>
                <a:srgbClr val="4F465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2021-10-18T14:46:33Z</dcterms:created>
  <dc:creator>Microsoft Office User</dc:creator>
</cp:coreProperties>
</file>