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7104050" cy="10234600"/>
  <p:embeddedFontLst>
    <p:embeddedFont>
      <p:font typeface="Merriweather"/>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 uri="GoogleSlidesCustomDataVersion2">
      <go:slidesCustomData xmlns:go="http://customooxmlschemas.google.com/" r:id="rId24" roundtripDataSignature="AMtx7mjXvn+94z0aDHyzSYqkOzkl/1WN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regular.fntdata"/><Relationship Id="rId11" Type="http://schemas.openxmlformats.org/officeDocument/2006/relationships/slide" Target="slides/slide6.xml"/><Relationship Id="rId22" Type="http://schemas.openxmlformats.org/officeDocument/2006/relationships/font" Target="fonts/Merriweather-italic.fntdata"/><Relationship Id="rId10" Type="http://schemas.openxmlformats.org/officeDocument/2006/relationships/slide" Target="slides/slide5.xml"/><Relationship Id="rId21" Type="http://schemas.openxmlformats.org/officeDocument/2006/relationships/font" Target="fonts/Merriweather-bold.fntdata"/><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font" Target="fonts/Merriweather-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Life-FS\Benutzer-Daten\Benutzer-Daten\kheininger\IZT\Folienpr&#228;sentation\Diagramm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de-DE" dirty="0">
                <a:latin typeface="Trebuchet MS" panose="020B0603020202020204" pitchFamily="34" charset="0"/>
              </a:rPr>
              <a:t>Pro-Kopf-Menge von </a:t>
            </a:r>
            <a:r>
              <a:rPr lang="de-DE" dirty="0" err="1">
                <a:latin typeface="Trebuchet MS" panose="020B0603020202020204" pitchFamily="34" charset="0"/>
              </a:rPr>
              <a:t>Elektoschrott</a:t>
            </a:r>
            <a:r>
              <a:rPr lang="de-DE" dirty="0">
                <a:latin typeface="Trebuchet MS" panose="020B0603020202020204" pitchFamily="34" charset="0"/>
              </a:rPr>
              <a:t> in kg/Jahr</a:t>
            </a:r>
          </a:p>
        </c:rich>
      </c:tx>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de-DE"/>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Tabelle1!$B$7:$B$9</c:f>
              <c:strCache>
                <c:ptCount val="3"/>
                <c:pt idx="0">
                  <c:v>Deutschland </c:v>
                </c:pt>
                <c:pt idx="1">
                  <c:v>EU</c:v>
                </c:pt>
                <c:pt idx="2">
                  <c:v>Weltweit</c:v>
                </c:pt>
              </c:strCache>
            </c:strRef>
          </c:cat>
          <c:val>
            <c:numRef>
              <c:f>Tabelle1!$C$7:$C$9</c:f>
              <c:numCache>
                <c:formatCode>General</c:formatCode>
                <c:ptCount val="3"/>
                <c:pt idx="0">
                  <c:v>22.8</c:v>
                </c:pt>
                <c:pt idx="1">
                  <c:v>16.6</c:v>
                </c:pt>
                <c:pt idx="2">
                  <c:v>6.1</c:v>
                </c:pt>
              </c:numCache>
            </c:numRef>
          </c:val>
          <c:extLst xmlns:c16r2="http://schemas.microsoft.com/office/drawing/2015/06/chart">
            <c:ext xmlns:c16="http://schemas.microsoft.com/office/drawing/2014/chart" uri="{C3380CC4-5D6E-409C-BE32-E72D297353CC}">
              <c16:uniqueId val="{00000000-E066-4BFD-AC51-F5DEA7B17D7E}"/>
            </c:ext>
          </c:extLst>
        </c:ser>
        <c:dLbls>
          <c:showLegendKey val="0"/>
          <c:showVal val="1"/>
          <c:showCatName val="0"/>
          <c:showSerName val="0"/>
          <c:showPercent val="0"/>
          <c:showBubbleSize val="0"/>
        </c:dLbls>
        <c:gapWidth val="79"/>
        <c:shape val="box"/>
        <c:axId val="-1911437472"/>
        <c:axId val="-1911435152"/>
        <c:axId val="0"/>
      </c:bar3DChart>
      <c:catAx>
        <c:axId val="-19114374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de-DE"/>
          </a:p>
        </c:txPr>
        <c:crossAx val="-1911435152"/>
        <c:crosses val="autoZero"/>
        <c:auto val="1"/>
        <c:lblAlgn val="ctr"/>
        <c:lblOffset val="100"/>
        <c:noMultiLvlLbl val="0"/>
      </c:catAx>
      <c:valAx>
        <c:axId val="-1911435152"/>
        <c:scaling>
          <c:orientation val="minMax"/>
        </c:scaling>
        <c:delete val="1"/>
        <c:axPos val="l"/>
        <c:numFmt formatCode="General" sourceLinked="1"/>
        <c:majorTickMark val="none"/>
        <c:minorTickMark val="none"/>
        <c:tickLblPos val="nextTo"/>
        <c:crossAx val="-1911437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00"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3"/>
            <a:ext cx="3078428" cy="513509"/>
          </a:xfrm>
          <a:prstGeom prst="rect">
            <a:avLst/>
          </a:prstGeom>
          <a:noFill/>
          <a:ln>
            <a:noFill/>
          </a:ln>
        </p:spPr>
        <p:txBody>
          <a:bodyPr anchorCtr="0" anchor="t"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991" y="3"/>
            <a:ext cx="3078428" cy="513509"/>
          </a:xfrm>
          <a:prstGeom prst="rect">
            <a:avLst/>
          </a:prstGeom>
          <a:noFill/>
          <a:ln>
            <a:noFill/>
          </a:ln>
        </p:spPr>
        <p:txBody>
          <a:bodyPr anchorCtr="0" anchor="t" bIns="47400" lIns="94825" spcFirstLastPara="1" rIns="94825" wrap="square" tIns="474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79425" y="12779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10407" y="4925407"/>
            <a:ext cx="5683250" cy="4606660"/>
          </a:xfrm>
          <a:prstGeom prst="rect">
            <a:avLst/>
          </a:prstGeom>
          <a:noFill/>
          <a:ln>
            <a:noFill/>
          </a:ln>
        </p:spPr>
        <p:txBody>
          <a:bodyPr anchorCtr="0" anchor="t" bIns="47400" lIns="94825" spcFirstLastPara="1" rIns="94825" wrap="square" tIns="474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7"/>
            <a:ext cx="3078428" cy="513506"/>
          </a:xfrm>
          <a:prstGeom prst="rect">
            <a:avLst/>
          </a:prstGeom>
          <a:noFill/>
          <a:ln>
            <a:noFill/>
          </a:ln>
        </p:spPr>
        <p:txBody>
          <a:bodyPr anchorCtr="0" anchor="b"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mweltbundesamt.de/publikationen/green-cloud-computing" TargetMode="External"/><Relationship Id="rId3" Type="http://schemas.openxmlformats.org/officeDocument/2006/relationships/hyperlink" Target="https://www.bmwk.de/Redaktion/DE/Downloads/E/entwicklung-des-ikt-bedingten-strombedarfs-in-deutschland-abschlussbericht.pdf?__blob=publicationFile&amp;v=3"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ogle.com/search?client=safari&amp;rls=en&amp;q=Hautkrebsfr%C3%BCherkennung+Hautkrebs+k%C3%BCstliche+Intelligenz&amp;ie=UTF-8&amp;oe=UTF-8#fpstate=ive&amp;vld=cid:4cee4ae6,vid:kAuMogRZllo" TargetMode="External"/><Relationship Id="rId3" Type="http://schemas.openxmlformats.org/officeDocument/2006/relationships/hyperlink" Target="https://www.google.com/search?client=safari&amp;rls=en&amp;q=Hautkrebsfr%C3%BCherkennung+Hautkrebs+k%C3%BCstliche+Intelligenz&amp;ie=UTF-8&amp;oe=UTF-8#fpstate=ive&amp;vld=cid:4cee4ae6,vid:kAuMogRZllo" TargetMode="External"/><Relationship Id="rId4" Type="http://schemas.openxmlformats.org/officeDocument/2006/relationships/hyperlink" Target="https://de.statista.com/statistik/daten/studie/172709/umfrage/magnetresonanztomographie-untersuchungen-mrt-in-ausgewaehlten-laendern-europas/" TargetMode="External"/><Relationship Id="rId5" Type="http://schemas.openxmlformats.org/officeDocument/2006/relationships/hyperlink" Target="https://de.statista.com/statistik/daten/studie/172709/umfrage/magnetresonanztomographie-untersuchungen-mrt-in-ausgewaehlten-laendern-europas/" TargetMode="External"/><Relationship Id="rId6" Type="http://schemas.openxmlformats.org/officeDocument/2006/relationships/hyperlink" Target="https://www.tk.de/techniker/gesundheit-und-medizin/praevention-und-frueherkennung/hautkrebs-fruehererkennung/hautkrebs-wie-hoch-ist-das-risiko-2015296?tkcm=ab"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undesregierung.de/breg-de/themen/nachhaltigkeitspolitik/nachhaltigkeitsziele-erklaert-232174"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upperinst.org/uploads/tx_wupperinst/Mobiltelefone_Factsheets.pdf" TargetMode="External"/><Relationship Id="rId3" Type="http://schemas.openxmlformats.org/officeDocument/2006/relationships/hyperlink" Target="https://venro.org/fileadmin/user_upload/Dateien/Daten/Publikationen/Sonstige/machbar2020.pdf"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iki.ban.org/images/f/f4/Holes_in_the_Circular_Economy-_WEEE_Leakage_from_Europe.pdf" TargetMode="External"/><Relationship Id="rId3" Type="http://schemas.openxmlformats.org/officeDocument/2006/relationships/hyperlink" Target="https://globalewaste.or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achhaltigkritisch.de/konsum-und-verschwendung/einfach-mal-abschalten-tipps-fuer-mehr-digitale-bescheidenheit/" TargetMode="External"/><Relationship Id="rId3" Type="http://schemas.openxmlformats.org/officeDocument/2006/relationships/hyperlink" Target="https://www.umweltbundesamt.de/presse/pressemitteilungen/video-streaming-art-der-datenuebertragung" TargetMode="External"/><Relationship Id="rId4" Type="http://schemas.openxmlformats.org/officeDocument/2006/relationships/hyperlink" Target="https://www.vcd.org/fileadmin/user_upload/Redaktion/Themen/Digitalisierung/VCD_Fact-Sheet_Klimaschutzpotenziale_Homeoffice.pdf"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38:notes"/>
          <p:cNvSpPr/>
          <p:nvPr>
            <p:ph idx="2" type="sldImg"/>
          </p:nvPr>
        </p:nvSpPr>
        <p:spPr>
          <a:xfrm>
            <a:off x="479425" y="252413"/>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 name="Google Shape;52;p38:notes"/>
          <p:cNvSpPr txBox="1"/>
          <p:nvPr>
            <p:ph idx="1" type="body"/>
          </p:nvPr>
        </p:nvSpPr>
        <p:spPr>
          <a:xfrm>
            <a:off x="479424" y="3960000"/>
            <a:ext cx="6145213" cy="5935953"/>
          </a:xfrm>
          <a:prstGeom prst="rect">
            <a:avLst/>
          </a:prstGeom>
          <a:noFill/>
          <a:ln>
            <a:noFill/>
          </a:ln>
        </p:spPr>
        <p:txBody>
          <a:bodyPr anchorCtr="0" anchor="t" bIns="47400" lIns="94825" spcFirstLastPara="1" rIns="94825" wrap="square" tIns="47400">
            <a:noAutofit/>
          </a:bodyPr>
          <a:lstStyle/>
          <a:p>
            <a:pPr indent="-171450" lvl="0" marL="17145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Ziel des Projektes ist die Gründung einer </a:t>
            </a:r>
            <a:r>
              <a:rPr b="0" i="1" lang="de-DE" sz="1100" u="none" cap="none" strike="noStrike">
                <a:solidFill>
                  <a:schemeClr val="dk1"/>
                </a:solidFill>
                <a:latin typeface="Calibri"/>
                <a:ea typeface="Calibri"/>
                <a:cs typeface="Calibri"/>
                <a:sym typeface="Calibri"/>
              </a:rPr>
              <a:t>Projektagentur Berufliche Bildung für Nachhaltige Entwicklung (PA-BBNE) des Partnernetzwerkes Berufliche Bildung am IZT. </a:t>
            </a:r>
            <a:r>
              <a:rPr b="0" i="0" lang="de-DE" sz="1100" u="none" cap="none" strike="noStrike">
                <a:solidFill>
                  <a:schemeClr val="dk1"/>
                </a:solidFill>
                <a:latin typeface="Calibri"/>
                <a:ea typeface="Calibri"/>
                <a:cs typeface="Calibri"/>
                <a:sym typeface="Calibri"/>
              </a:rPr>
              <a:t>Für eine Vielzahl von Ausbildungsberufen erstellt die Projektagentur Begleitmaterialien zur </a:t>
            </a:r>
            <a:r>
              <a:rPr b="0" i="1" lang="de-DE" sz="1100" u="none" cap="none" strike="noStrike">
                <a:solidFill>
                  <a:schemeClr val="dk1"/>
                </a:solidFill>
                <a:latin typeface="Calibri"/>
                <a:ea typeface="Calibri"/>
                <a:cs typeface="Calibri"/>
                <a:sym typeface="Calibri"/>
              </a:rPr>
              <a:t>Beruflichen Bildung für Nachhaltige Entwicklung </a:t>
            </a:r>
            <a:r>
              <a:rPr b="0" i="0" lang="de-DE" sz="1100" u="none" cap="none" strike="noStrik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Pädagogen*innen sowie Institutionen der beruflichen Bildung.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für die berufsprofilgebenden Fertigkeiten, Kenntnissen und Fähigkeiten bedeutet. Im Kern sollen deshalb folgende drei Materialien je Berufsbild entwickelt werden: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tabellarische, didaktische Einordnung (Didaktisches Impulspapier, IP),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Handout (FS) z. B. mit der Darstellung von Zielkonflikten oder weiteren Aufgabenstellungen.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Oce-Dokumente (Word und PowerPoint) zur weiteren Verwendung veröffentlicht, d. h. sie können von den Nutzer*innen kopiert, ergänzt oder umstrukturiert werden. </a:t>
            </a:r>
            <a:endParaRPr sz="1100"/>
          </a:p>
          <a:p>
            <a:pPr indent="0" lvl="0" marL="0" marR="0" rtl="0" algn="l">
              <a:lnSpc>
                <a:spcPct val="100000"/>
              </a:lnSpc>
              <a:spcBef>
                <a:spcPts val="600"/>
              </a:spcBef>
              <a:spcAft>
                <a:spcPts val="0"/>
              </a:spcAft>
              <a:buClr>
                <a:srgbClr val="000000"/>
              </a:buClr>
              <a:buSzPts val="1400"/>
              <a:buFont typeface="Arial"/>
              <a:buNone/>
            </a:pPr>
            <a:r>
              <a:t/>
            </a:r>
            <a:endParaRPr sz="1100"/>
          </a:p>
        </p:txBody>
      </p:sp>
      <p:sp>
        <p:nvSpPr>
          <p:cNvPr id="53" name="Google Shape;53;p38: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8:notes"/>
          <p:cNvSpPr/>
          <p:nvPr>
            <p:ph idx="2" type="sldImg"/>
          </p:nvPr>
        </p:nvSpPr>
        <p:spPr>
          <a:xfrm>
            <a:off x="479425" y="252413"/>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18: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213" name="Google Shape;213;p18:notes"/>
          <p:cNvSpPr txBox="1"/>
          <p:nvPr>
            <p:ph idx="1" type="body"/>
          </p:nvPr>
        </p:nvSpPr>
        <p:spPr>
          <a:xfrm>
            <a:off x="479425" y="3779999"/>
            <a:ext cx="6070231" cy="6454613"/>
          </a:xfrm>
          <a:prstGeom prst="rect">
            <a:avLst/>
          </a:prstGeom>
          <a:noFill/>
          <a:ln>
            <a:noFill/>
          </a:ln>
        </p:spPr>
        <p:txBody>
          <a:bodyPr anchorCtr="0" anchor="t" bIns="47400" lIns="94825" spcFirstLastPara="1" rIns="94825" wrap="square" tIns="47400">
            <a:noAutofit/>
          </a:bodyPr>
          <a:lstStyle/>
          <a:p>
            <a:pPr indent="0" lvl="0" marL="0" marR="0" rtl="0" algn="l">
              <a:lnSpc>
                <a:spcPct val="100000"/>
              </a:lnSpc>
              <a:spcBef>
                <a:spcPts val="0"/>
              </a:spcBef>
              <a:spcAft>
                <a:spcPts val="0"/>
              </a:spcAft>
              <a:buClr>
                <a:srgbClr val="000000"/>
              </a:buClr>
              <a:buSzPts val="1400"/>
              <a:buFont typeface="Arial"/>
              <a:buNone/>
            </a:pPr>
            <a:r>
              <a:rPr b="1" i="0" lang="de-DE" sz="1100" u="none" cap="none" strike="noStrike">
                <a:solidFill>
                  <a:schemeClr val="dk1"/>
                </a:solidFill>
                <a:latin typeface="Calibri"/>
                <a:ea typeface="Calibri"/>
                <a:cs typeface="Calibri"/>
                <a:sym typeface="Calibri"/>
              </a:rPr>
              <a:t>Beschreibung:</a:t>
            </a:r>
            <a:endParaRPr/>
          </a:p>
          <a:p>
            <a:pPr indent="0" lvl="0" marL="0" rtl="0" algn="l">
              <a:lnSpc>
                <a:spcPct val="100000"/>
              </a:lnSpc>
              <a:spcBef>
                <a:spcPts val="0"/>
              </a:spcBef>
              <a:spcAft>
                <a:spcPts val="0"/>
              </a:spcAft>
              <a:buSzPts val="1400"/>
              <a:buNone/>
            </a:pPr>
            <a:r>
              <a:rPr lang="de-DE" sz="1100"/>
              <a:t>Zu den ökologischen Wirkungen von Cloud-Computing zählen beispielsweise der steigende Energieverbrauch für die erforderliche Infrastruktur, der hohe Ressourcenverbrauch bei der Herstellung der Komponenten, der Elektroschrott nach der Produktnutzung (je nachdem wie das Recycling gehandhabt wird) sowie die Rebound-Effekte im Zuge von Effizienzgewinnen. Cloud Computing macht IKT-Leistungen verfügbar, die vorher nicht (oder nicht mobil) in diesem Umfang und zu diesen geringen Kosten zugänglich waren.  Laut einer Studie des Umweltbundesamtes zu den Umweltwirkungen des Cloud Computing (UBA 2021) sind als wesentliche ökologische Wirkungen von Rechenzentren insbesondere genannt:</a:t>
            </a:r>
            <a:endParaRPr/>
          </a:p>
          <a:p>
            <a:pPr indent="-171450" lvl="0" marL="171450" rtl="0" algn="l">
              <a:lnSpc>
                <a:spcPct val="100000"/>
              </a:lnSpc>
              <a:spcBef>
                <a:spcPts val="0"/>
              </a:spcBef>
              <a:spcAft>
                <a:spcPts val="0"/>
              </a:spcAft>
              <a:buSzPts val="1400"/>
              <a:buFont typeface="Arial"/>
              <a:buChar char="•"/>
            </a:pPr>
            <a:r>
              <a:rPr lang="de-DE" sz="1100"/>
              <a:t>deren Energiebedarf</a:t>
            </a:r>
            <a:endParaRPr/>
          </a:p>
          <a:p>
            <a:pPr indent="-171450" lvl="0" marL="171450" rtl="0" algn="l">
              <a:lnSpc>
                <a:spcPct val="100000"/>
              </a:lnSpc>
              <a:spcBef>
                <a:spcPts val="0"/>
              </a:spcBef>
              <a:spcAft>
                <a:spcPts val="0"/>
              </a:spcAft>
              <a:buSzPts val="1400"/>
              <a:buFont typeface="Arial"/>
              <a:buChar char="•"/>
            </a:pPr>
            <a:r>
              <a:rPr lang="de-DE" sz="1100"/>
              <a:t>die Treibhausgasemissionen (bei der Herstellung und bei der Nutzung)</a:t>
            </a:r>
            <a:endParaRPr/>
          </a:p>
          <a:p>
            <a:pPr indent="-171450" lvl="0" marL="171450" rtl="0" algn="l">
              <a:lnSpc>
                <a:spcPct val="100000"/>
              </a:lnSpc>
              <a:spcBef>
                <a:spcPts val="0"/>
              </a:spcBef>
              <a:spcAft>
                <a:spcPts val="0"/>
              </a:spcAft>
              <a:buSzPts val="1400"/>
              <a:buFont typeface="Arial"/>
              <a:buChar char="•"/>
            </a:pPr>
            <a:r>
              <a:rPr lang="de-DE" sz="1100"/>
              <a:t>deren Rohstoffbedarf (Mehrverbrauch an wertvollen und kritischen Rohstoffen, deren Gewinnung zu erheblichen Umweltproblemen führen) </a:t>
            </a:r>
            <a:endParaRPr/>
          </a:p>
          <a:p>
            <a:pPr indent="-171450" lvl="0" marL="171450" rtl="0" algn="l">
              <a:lnSpc>
                <a:spcPct val="100000"/>
              </a:lnSpc>
              <a:spcBef>
                <a:spcPts val="0"/>
              </a:spcBef>
              <a:spcAft>
                <a:spcPts val="0"/>
              </a:spcAft>
              <a:buSzPts val="1400"/>
              <a:buFont typeface="Arial"/>
              <a:buChar char="•"/>
            </a:pPr>
            <a:r>
              <a:rPr lang="de-DE" sz="1100"/>
              <a:t>das damit verbundene Elektroschrottaufkommen (durch ausgediente Geräte, deren Entsorgung und sachgerechtes Recycling derzeit nicht gewährleistet werden können)</a:t>
            </a:r>
            <a:endParaRPr/>
          </a:p>
          <a:p>
            <a:pPr indent="0" lvl="0" marL="0" rtl="0" algn="l">
              <a:lnSpc>
                <a:spcPct val="100000"/>
              </a:lnSpc>
              <a:spcBef>
                <a:spcPts val="0"/>
              </a:spcBef>
              <a:spcAft>
                <a:spcPts val="0"/>
              </a:spcAft>
              <a:buSzPts val="1400"/>
              <a:buNone/>
            </a:pPr>
            <a:r>
              <a:rPr lang="de-DE" sz="1100"/>
              <a:t>Der steigende Energiebedarf von Rechenzentren entsteht zunächst durch die enormen Datenströme, die über Endgeräte gesendet und empfangen werden, für die die Daten verarbeitet werden. Gleichzeitig müssen die Server, auf denen Daten verarbeitet bzw. gespeichert werden, sehr aufwändig gekühlt werden, da jede Datenverarbeitung mit einer Wärmeentwicklung verbunden ist. Laut Borderstep (2015) steigt der Energiebedarf von Rechenzentren, in denen Cloud-Dienste gehostet werden, kontinuierlich an. Durch einen wachsenden Markt von Videodiensten, Tools für Online-Zusammenarbeit oder Online-Shopping steigt der Strombedarf in Rechenzentren. </a:t>
            </a:r>
            <a:br>
              <a:rPr lang="de-DE" sz="1100"/>
            </a:br>
            <a:endParaRPr sz="1100"/>
          </a:p>
          <a:p>
            <a:pPr indent="0" lvl="0" marL="0" rtl="0" algn="l">
              <a:lnSpc>
                <a:spcPct val="100000"/>
              </a:lnSpc>
              <a:spcBef>
                <a:spcPts val="0"/>
              </a:spcBef>
              <a:spcAft>
                <a:spcPts val="0"/>
              </a:spcAft>
              <a:buSzPts val="1400"/>
              <a:buNone/>
            </a:pPr>
            <a:r>
              <a:rPr b="1" lang="de-DE" sz="1100"/>
              <a:t>Aufgabe:</a:t>
            </a:r>
            <a:r>
              <a:rPr lang="de-DE" sz="1100"/>
              <a:t> Nennen Sie wirtschaftliche und ökologische Vor- und Nachteile des Cloud Computing, also die Verlagerung von Geschäftsabläufen, Anwendungen und Daten in den digitalen Raum. Gehen Sie dabei auf die Aspekte auf der Folie ein und finden Sie weitere Aspekte </a:t>
            </a:r>
            <a:endParaRPr/>
          </a:p>
          <a:p>
            <a:pPr indent="-171450" lvl="0" marL="171450" rtl="0" algn="l">
              <a:lnSpc>
                <a:spcPct val="100000"/>
              </a:lnSpc>
              <a:spcBef>
                <a:spcPts val="0"/>
              </a:spcBef>
              <a:spcAft>
                <a:spcPts val="0"/>
              </a:spcAft>
              <a:buSzPts val="1400"/>
              <a:buFont typeface="Arial"/>
              <a:buChar char="•"/>
            </a:pPr>
            <a:r>
              <a:rPr lang="de-DE" sz="1100"/>
              <a:t>(z.B. </a:t>
            </a:r>
            <a:r>
              <a:rPr b="0" i="0" lang="de-DE" sz="1100" u="none" cap="none" strike="noStrike">
                <a:solidFill>
                  <a:schemeClr val="dk1"/>
                </a:solidFill>
                <a:latin typeface="Calibri"/>
                <a:ea typeface="Calibri"/>
                <a:cs typeface="Calibri"/>
                <a:sym typeface="Calibri"/>
              </a:rPr>
              <a:t>CO2-Fußabdruck für Cloud-Dienstleistungen, Hardware-Nutzung, Sicherheit, Verfügbarkeit etc.)</a:t>
            </a:r>
            <a:endParaRPr b="0" sz="1100">
              <a:solidFill>
                <a:srgbClr val="FF0000"/>
              </a:solidFill>
            </a:endParaRPr>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b="1" lang="de-DE" sz="1100"/>
              <a:t>Quellen:</a:t>
            </a:r>
            <a:endParaRPr/>
          </a:p>
          <a:p>
            <a:pPr indent="-171450" lvl="0" marL="171450" marR="0" rtl="0" algn="l">
              <a:lnSpc>
                <a:spcPct val="100000"/>
              </a:lnSpc>
              <a:spcBef>
                <a:spcPts val="0"/>
              </a:spcBef>
              <a:spcAft>
                <a:spcPts val="0"/>
              </a:spcAft>
              <a:buClr>
                <a:srgbClr val="000000"/>
              </a:buClr>
              <a:buSzPts val="1400"/>
              <a:buFont typeface="Arial"/>
              <a:buChar char="•"/>
            </a:pPr>
            <a:r>
              <a:rPr b="0" i="0" lang="de-DE" sz="1050" u="none" cap="none" strike="noStrike">
                <a:solidFill>
                  <a:schemeClr val="dk1"/>
                </a:solidFill>
                <a:latin typeface="Calibri"/>
                <a:ea typeface="Calibri"/>
                <a:cs typeface="Calibri"/>
                <a:sym typeface="Calibri"/>
              </a:rPr>
              <a:t>UBA Umweltbundesamt (2021): Green Cloud Computing - Lebenszyklusbasierte Datenerhebung zu Umweltwirkungen des Cloud Computing. Online: </a:t>
            </a:r>
            <a:r>
              <a:rPr b="0" i="0" lang="de-DE" sz="1050" u="sng" cap="none" strike="noStrike">
                <a:solidFill>
                  <a:schemeClr val="dk1"/>
                </a:solidFill>
                <a:latin typeface="Calibri"/>
                <a:ea typeface="Calibri"/>
                <a:cs typeface="Calibri"/>
                <a:sym typeface="Calibri"/>
                <a:hlinkClick r:id="rId2">
                  <a:extLst>
                    <a:ext uri="{A12FA001-AC4F-418D-AE19-62706E023703}">
                      <ahyp:hlinkClr val="tx"/>
                    </a:ext>
                  </a:extLst>
                </a:hlinkClick>
              </a:rPr>
              <a:t>https://www.umweltbundesamt.de/publikationen/green-cloud-computing</a:t>
            </a:r>
            <a:r>
              <a:rPr b="0" i="0" lang="de-DE" sz="1050" u="none" cap="none" strike="noStrike">
                <a:solidFill>
                  <a:schemeClr val="dk1"/>
                </a:solidFill>
                <a:latin typeface="Calibri"/>
                <a:ea typeface="Calibri"/>
                <a:cs typeface="Calibri"/>
                <a:sym typeface="Calibri"/>
              </a:rPr>
              <a:t> </a:t>
            </a:r>
            <a:endParaRPr/>
          </a:p>
          <a:p>
            <a:pPr indent="-171450" lvl="0" marL="171450" marR="0" rtl="0" algn="l">
              <a:lnSpc>
                <a:spcPct val="100000"/>
              </a:lnSpc>
              <a:spcBef>
                <a:spcPts val="0"/>
              </a:spcBef>
              <a:spcAft>
                <a:spcPts val="0"/>
              </a:spcAft>
              <a:buClr>
                <a:srgbClr val="000000"/>
              </a:buClr>
              <a:buSzPts val="1400"/>
              <a:buFont typeface="Arial"/>
              <a:buChar char="•"/>
            </a:pPr>
            <a:r>
              <a:rPr b="0" i="0" lang="de-DE" sz="1050" u="none" cap="none" strike="noStrike">
                <a:solidFill>
                  <a:schemeClr val="dk1"/>
                </a:solidFill>
                <a:latin typeface="Calibri"/>
                <a:ea typeface="Calibri"/>
                <a:cs typeface="Calibri"/>
                <a:sym typeface="Calibri"/>
              </a:rPr>
              <a:t>Borderstep Institut für Innovation und Nachhaltigkeit gemeinnützige GmbH (2015): Entwicklung des IKT-bedingten Strombedarfs in Deutschland – Abschlussbericht – Studie im Auftrag des Bundesministeriums für Wirtschaft und Energie Projekt-Nr. 29/14. Online: </a:t>
            </a:r>
            <a:r>
              <a:rPr b="0" i="0" lang="de-DE" sz="1050" u="sng" cap="none" strike="noStrike">
                <a:solidFill>
                  <a:schemeClr val="dk1"/>
                </a:solidFill>
                <a:latin typeface="Calibri"/>
                <a:ea typeface="Calibri"/>
                <a:cs typeface="Calibri"/>
                <a:sym typeface="Calibri"/>
                <a:hlinkClick r:id="rId3">
                  <a:extLst>
                    <a:ext uri="{A12FA001-AC4F-418D-AE19-62706E023703}">
                      <ahyp:hlinkClr val="tx"/>
                    </a:ext>
                  </a:extLst>
                </a:hlinkClick>
              </a:rPr>
              <a:t>https://www.bmwk.de/Redaktion/DE/Downloads/E/entwicklung-des-ikt-bedingten-strombedarfs-in-deutschland-abschlussbericht.pdf?__blob=publicationFile&amp;v=3</a:t>
            </a:r>
            <a:endParaRPr b="0" i="0" sz="105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0:notes"/>
          <p:cNvSpPr/>
          <p:nvPr>
            <p:ph idx="2" type="sldImg"/>
          </p:nvPr>
        </p:nvSpPr>
        <p:spPr>
          <a:xfrm>
            <a:off x="479425" y="252413"/>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20:notes"/>
          <p:cNvSpPr txBox="1"/>
          <p:nvPr>
            <p:ph idx="1" type="body"/>
          </p:nvPr>
        </p:nvSpPr>
        <p:spPr>
          <a:xfrm>
            <a:off x="479424" y="3779999"/>
            <a:ext cx="6145213" cy="6367111"/>
          </a:xfrm>
          <a:prstGeom prst="rect">
            <a:avLst/>
          </a:prstGeom>
          <a:noFill/>
          <a:ln>
            <a:noFill/>
          </a:ln>
        </p:spPr>
        <p:txBody>
          <a:bodyPr anchorCtr="0" anchor="t" bIns="47400" lIns="94825" spcFirstLastPara="1" rIns="94825" wrap="square" tIns="47400">
            <a:noAutofit/>
          </a:bodyPr>
          <a:lstStyle/>
          <a:p>
            <a:pPr indent="0" lvl="0" marL="9525" rtl="0" algn="l">
              <a:lnSpc>
                <a:spcPct val="100000"/>
              </a:lnSpc>
              <a:spcBef>
                <a:spcPts val="200"/>
              </a:spcBef>
              <a:spcAft>
                <a:spcPts val="0"/>
              </a:spcAft>
              <a:buSzPts val="1400"/>
              <a:buNone/>
            </a:pPr>
            <a:r>
              <a:rPr b="1" i="0" lang="de-DE" sz="1200" u="none" cap="none" strike="noStrike">
                <a:solidFill>
                  <a:schemeClr val="dk1"/>
                </a:solidFill>
                <a:latin typeface="Calibri"/>
                <a:ea typeface="Calibri"/>
                <a:cs typeface="Calibri"/>
                <a:sym typeface="Calibri"/>
              </a:rPr>
              <a:t>Beschreibung:</a:t>
            </a:r>
            <a:endParaRPr/>
          </a:p>
          <a:p>
            <a:pPr indent="0" lvl="0" marL="9525" rtl="0" algn="l">
              <a:lnSpc>
                <a:spcPct val="100000"/>
              </a:lnSpc>
              <a:spcBef>
                <a:spcPts val="200"/>
              </a:spcBef>
              <a:spcAft>
                <a:spcPts val="0"/>
              </a:spcAft>
              <a:buSzPts val="1400"/>
              <a:buNone/>
            </a:pPr>
            <a:r>
              <a:rPr b="0" i="0" lang="de-DE" sz="1200" u="none" cap="none" strike="noStrike">
                <a:solidFill>
                  <a:schemeClr val="dk1"/>
                </a:solidFill>
                <a:latin typeface="Calibri"/>
                <a:ea typeface="Calibri"/>
                <a:cs typeface="Calibri"/>
                <a:sym typeface="Calibri"/>
              </a:rPr>
              <a:t>Das sogenannte „Internet der Dinge“ verknüpft physische Gegenstände mit Datennetzwerken und Rechenzentren, dadurch ergibt sich eine erweiterte Funktionalität für die Produkte und neuen Anwendungsfälle. Die Vernetzung von Geräten bietet sowohl Chancen als auch Risiken: Risiken entstehen durch die zunehmende Vernetzung von Produkten vor allem in Hinblick auf den zusätzlichen Energie- und Ressourcenbedarf. Diese Risiken sollten identifiziert und Empfehlungen abgeleitet werden, um negative Umwelteffekte zu reduzieren. Durch die Vernetzung der Geräte entsteht z.B. ein zusätzlicher Rohstoffbedarf und Energieverbrauch durch die zusätzlichen Komponenten und in Telekommunikationsnetzen sowie Rechenzentren während ihrer Nutzungsphase. Es besteht auch die Gefahr der softwarebedingten Obsoleszenz wenn Hersteller regelmäßige Updates entwickeln und dann Geräte nicht mehr nutzbar sind.  </a:t>
            </a:r>
            <a:endParaRPr/>
          </a:p>
          <a:p>
            <a:pPr indent="0" lvl="0" marL="9525" rtl="0" algn="l">
              <a:lnSpc>
                <a:spcPct val="100000"/>
              </a:lnSpc>
              <a:spcBef>
                <a:spcPts val="200"/>
              </a:spcBef>
              <a:spcAft>
                <a:spcPts val="0"/>
              </a:spcAft>
              <a:buSzPts val="1400"/>
              <a:buNone/>
            </a:pPr>
            <a:r>
              <a:t/>
            </a:r>
            <a:endParaRPr>
              <a:solidFill>
                <a:schemeClr val="dk1"/>
              </a:solidFill>
            </a:endParaRPr>
          </a:p>
          <a:p>
            <a:pPr indent="0" lvl="0" marL="9525" rtl="0" algn="l">
              <a:lnSpc>
                <a:spcPct val="100000"/>
              </a:lnSpc>
              <a:spcBef>
                <a:spcPts val="200"/>
              </a:spcBef>
              <a:spcAft>
                <a:spcPts val="0"/>
              </a:spcAft>
              <a:buSzPts val="1400"/>
              <a:buNone/>
            </a:pPr>
            <a:r>
              <a:rPr b="1" lang="de-DE">
                <a:solidFill>
                  <a:schemeClr val="dk1"/>
                </a:solidFill>
              </a:rPr>
              <a:t>Aufgabe</a:t>
            </a:r>
            <a:r>
              <a:rPr lang="de-DE">
                <a:solidFill>
                  <a:schemeClr val="dk1"/>
                </a:solidFill>
              </a:rPr>
              <a:t>: Welche Vorteile bringt das Internet der Dinge und welche Risiken gibt es?</a:t>
            </a:r>
            <a:endParaRPr/>
          </a:p>
          <a:p>
            <a:pPr indent="0" lvl="0" marL="9525" rtl="0" algn="l">
              <a:lnSpc>
                <a:spcPct val="100000"/>
              </a:lnSpc>
              <a:spcBef>
                <a:spcPts val="200"/>
              </a:spcBef>
              <a:spcAft>
                <a:spcPts val="0"/>
              </a:spcAft>
              <a:buSzPts val="1400"/>
              <a:buNone/>
            </a:pPr>
            <a:r>
              <a:rPr lang="de-DE" u="sng">
                <a:solidFill>
                  <a:schemeClr val="dk1"/>
                </a:solidFill>
              </a:rPr>
              <a:t>Vorteile</a:t>
            </a:r>
            <a:r>
              <a:rPr lang="de-DE">
                <a:solidFill>
                  <a:schemeClr val="dk1"/>
                </a:solidFill>
              </a:rPr>
              <a:t>: </a:t>
            </a:r>
            <a:endParaRPr/>
          </a:p>
          <a:p>
            <a:pPr indent="-171450" lvl="0" marL="180975" rtl="0" algn="l">
              <a:lnSpc>
                <a:spcPct val="100000"/>
              </a:lnSpc>
              <a:spcBef>
                <a:spcPts val="200"/>
              </a:spcBef>
              <a:spcAft>
                <a:spcPts val="0"/>
              </a:spcAft>
              <a:buSzPts val="1400"/>
              <a:buFont typeface="Arial"/>
              <a:buChar char="•"/>
            </a:pPr>
            <a:r>
              <a:rPr lang="de-DE">
                <a:solidFill>
                  <a:schemeClr val="dk1"/>
                </a:solidFill>
              </a:rPr>
              <a:t>Menschen, die beispielsweise nicht mehr mobil sind, können durch entsprechende Haushaltsgeräte (z.B. mit dem Internet verbundener Kühlschrank) ihre Versorgung aufrecht erhalten.</a:t>
            </a:r>
            <a:endParaRPr/>
          </a:p>
          <a:p>
            <a:pPr indent="-171450" lvl="0" marL="180975" rtl="0" algn="l">
              <a:lnSpc>
                <a:spcPct val="100000"/>
              </a:lnSpc>
              <a:spcBef>
                <a:spcPts val="200"/>
              </a:spcBef>
              <a:spcAft>
                <a:spcPts val="0"/>
              </a:spcAft>
              <a:buSzPts val="1400"/>
              <a:buFont typeface="Arial"/>
              <a:buChar char="•"/>
            </a:pPr>
            <a:r>
              <a:rPr b="0" i="0" lang="de-DE" u="none" cap="none" strike="noStrike">
                <a:solidFill>
                  <a:schemeClr val="dk1"/>
                </a:solidFill>
                <a:latin typeface="Calibri"/>
                <a:ea typeface="Calibri"/>
                <a:cs typeface="Calibri"/>
                <a:sym typeface="Calibri"/>
              </a:rPr>
              <a:t>Durch Vernetzung und intelligente Steuerung wie Smart Home entsteht ein großer Komfortgewinn im Haushalt, effizienterer Umgang mit Ressourcen durch intelligente Steuerung von Energieverbräuchen.</a:t>
            </a:r>
            <a:endParaRPr/>
          </a:p>
          <a:p>
            <a:pPr indent="0" lvl="0" marL="9525" rtl="0" algn="l">
              <a:lnSpc>
                <a:spcPct val="100000"/>
              </a:lnSpc>
              <a:spcBef>
                <a:spcPts val="200"/>
              </a:spcBef>
              <a:spcAft>
                <a:spcPts val="0"/>
              </a:spcAft>
              <a:buSzPts val="1400"/>
              <a:buNone/>
            </a:pPr>
            <a:r>
              <a:rPr b="0" i="0" lang="de-DE" sz="1200" u="sng" cap="none" strike="noStrike">
                <a:solidFill>
                  <a:schemeClr val="dk1"/>
                </a:solidFill>
                <a:latin typeface="Calibri"/>
                <a:ea typeface="Calibri"/>
                <a:cs typeface="Calibri"/>
                <a:sym typeface="Calibri"/>
              </a:rPr>
              <a:t>Risiken</a:t>
            </a:r>
            <a:r>
              <a:rPr b="0" i="0" lang="de-DE" sz="1200" u="none" cap="none" strike="noStrike">
                <a:solidFill>
                  <a:schemeClr val="dk1"/>
                </a:solidFill>
                <a:latin typeface="Calibri"/>
                <a:ea typeface="Calibri"/>
                <a:cs typeface="Calibri"/>
                <a:sym typeface="Calibri"/>
              </a:rPr>
              <a:t>: </a:t>
            </a:r>
            <a:endParaRPr>
              <a:solidFill>
                <a:schemeClr val="dk1"/>
              </a:solidFill>
            </a:endParaRPr>
          </a:p>
          <a:p>
            <a:pPr indent="-171450" lvl="0" marL="180975" rtl="0" algn="l">
              <a:lnSpc>
                <a:spcPct val="100000"/>
              </a:lnSpc>
              <a:spcBef>
                <a:spcPts val="200"/>
              </a:spcBef>
              <a:spcAft>
                <a:spcPts val="0"/>
              </a:spcAft>
              <a:buSzPts val="1400"/>
              <a:buFont typeface="Arial"/>
              <a:buChar char="•"/>
            </a:pPr>
            <a:r>
              <a:rPr b="0" i="0" lang="de-DE" u="none" cap="none" strike="noStrike">
                <a:solidFill>
                  <a:schemeClr val="dk1"/>
                </a:solidFill>
                <a:latin typeface="Calibri"/>
                <a:ea typeface="Calibri"/>
                <a:cs typeface="Calibri"/>
                <a:sym typeface="Calibri"/>
              </a:rPr>
              <a:t>zusätzlicher Energie- und Rohstoffaufwand bei der Herstellung vernetzter Geräte, erhöhter Energieverbrauch der Geräte durch Stand-By, mehr elektronische Abfälle, zusätzlicher Energieverbrauch in Übertragungsnetzen und Rechenzentren</a:t>
            </a:r>
            <a:endParaRPr>
              <a:solidFill>
                <a:schemeClr val="dk1"/>
              </a:solidFill>
            </a:endParaRPr>
          </a:p>
          <a:p>
            <a:pPr indent="0" lvl="0" marL="9525" rtl="0" algn="l">
              <a:lnSpc>
                <a:spcPct val="100000"/>
              </a:lnSpc>
              <a:spcBef>
                <a:spcPts val="20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9525" rtl="0" algn="l">
              <a:lnSpc>
                <a:spcPct val="100000"/>
              </a:lnSpc>
              <a:spcBef>
                <a:spcPts val="200"/>
              </a:spcBef>
              <a:spcAft>
                <a:spcPts val="0"/>
              </a:spcAft>
              <a:buSzPts val="1400"/>
              <a:buNone/>
            </a:pPr>
            <a:r>
              <a:rPr b="1" i="0" lang="de-DE" sz="1200" u="none" cap="none" strike="noStrike">
                <a:solidFill>
                  <a:schemeClr val="dk1"/>
                </a:solidFill>
                <a:latin typeface="Calibri"/>
                <a:ea typeface="Calibri"/>
                <a:cs typeface="Calibri"/>
                <a:sym typeface="Calibri"/>
              </a:rPr>
              <a:t>Quelle</a:t>
            </a:r>
            <a:endParaRPr/>
          </a:p>
          <a:p>
            <a:pPr indent="-171450" lvl="0" marL="180975"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Gröger, J.; Rüdenauer, I. Öko-Institut 2022: Teilbericht Reduzierung des Energie- und Ressourcenverbrauchs vernetzter Elektro- und Elektronikgeräte – Mögliche Lösungs- und Regulierungsansätze im Rahmen der Ökodesign-Richtlinie. Online: </a:t>
            </a:r>
            <a:r>
              <a:rPr lang="de-DE" sz="1100">
                <a:solidFill>
                  <a:schemeClr val="dk1"/>
                </a:solidFill>
              </a:rPr>
              <a:t>https://www.ressourcenwende.net/wp-content/uploads/2022/03/texte_17-2022_reduzierung_des_energie-_und_ressourcenverbrauchs_vernetzter_elektro-_und_elektronikgeraete.pdf</a:t>
            </a:r>
            <a:endParaRPr/>
          </a:p>
        </p:txBody>
      </p:sp>
      <p:sp>
        <p:nvSpPr>
          <p:cNvPr id="234" name="Google Shape;234;p20: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1:notes"/>
          <p:cNvSpPr/>
          <p:nvPr>
            <p:ph idx="2" type="sldImg"/>
          </p:nvPr>
        </p:nvSpPr>
        <p:spPr>
          <a:xfrm>
            <a:off x="479425" y="252413"/>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21:notes"/>
          <p:cNvSpPr txBox="1"/>
          <p:nvPr>
            <p:ph idx="1" type="body"/>
          </p:nvPr>
        </p:nvSpPr>
        <p:spPr>
          <a:xfrm>
            <a:off x="432000" y="3780000"/>
            <a:ext cx="6277970" cy="6532842"/>
          </a:xfrm>
          <a:prstGeom prst="rect">
            <a:avLst/>
          </a:prstGeom>
          <a:noFill/>
          <a:ln>
            <a:noFill/>
          </a:ln>
        </p:spPr>
        <p:txBody>
          <a:bodyPr anchorCtr="0" anchor="t" bIns="47400" lIns="94825" spcFirstLastPara="1" rIns="94825" wrap="square" tIns="47400">
            <a:noAutofit/>
          </a:bodyPr>
          <a:lstStyle/>
          <a:p>
            <a:pPr indent="0" lvl="0" marL="9525" rtl="0" algn="l">
              <a:lnSpc>
                <a:spcPct val="100000"/>
              </a:lnSpc>
              <a:spcBef>
                <a:spcPts val="200"/>
              </a:spcBef>
              <a:spcAft>
                <a:spcPts val="0"/>
              </a:spcAft>
              <a:buSzPts val="1400"/>
              <a:buNone/>
            </a:pPr>
            <a:r>
              <a:rPr b="1" i="0" lang="de-DE" sz="1100" u="none" strike="noStrike">
                <a:solidFill>
                  <a:srgbClr val="000000"/>
                </a:solidFill>
                <a:latin typeface="Calibri"/>
                <a:ea typeface="Calibri"/>
                <a:cs typeface="Calibri"/>
                <a:sym typeface="Calibri"/>
              </a:rPr>
              <a:t>Beschreibung:</a:t>
            </a:r>
            <a:endParaRPr/>
          </a:p>
          <a:p>
            <a:pPr indent="0" lvl="0" marL="9525" rtl="0" algn="l">
              <a:lnSpc>
                <a:spcPct val="100000"/>
              </a:lnSpc>
              <a:spcBef>
                <a:spcPts val="200"/>
              </a:spcBef>
              <a:spcAft>
                <a:spcPts val="0"/>
              </a:spcAft>
              <a:buSzPts val="1400"/>
              <a:buNone/>
            </a:pPr>
            <a:r>
              <a:rPr b="0" i="0" lang="de-DE" sz="1100" u="none" strike="noStrike">
                <a:solidFill>
                  <a:srgbClr val="000000"/>
                </a:solidFill>
                <a:latin typeface="Calibri"/>
                <a:ea typeface="Calibri"/>
                <a:cs typeface="Calibri"/>
                <a:sym typeface="Calibri"/>
              </a:rPr>
              <a:t>Die Informatik wird in den nächsten Dekaden die Medizin revolutionieren. In der Medizin werden wie in kaum einem anderen Bereich tiefgreifende Daten von Individuen mit einer sehr großen Bandbreite an physikalischen Verfahren (z.B.MRT oder CT) oder biochemischen Methoden (z.B. Blutanalysen) gesammelt. Allein in Deutschland wurden 145 MRT-Untersuchungen pro 1.000 Einwohner in 2019 durchgeführt (statista 2022). </a:t>
            </a:r>
            <a:endParaRPr/>
          </a:p>
          <a:p>
            <a:pPr indent="0" lvl="0" marL="9525" rtl="0" algn="l">
              <a:lnSpc>
                <a:spcPct val="100000"/>
              </a:lnSpc>
              <a:spcBef>
                <a:spcPts val="200"/>
              </a:spcBef>
              <a:spcAft>
                <a:spcPts val="0"/>
              </a:spcAft>
              <a:buSzPts val="1400"/>
              <a:buNone/>
            </a:pPr>
            <a:r>
              <a:rPr b="0" i="0" lang="de-DE" sz="1100" u="none" strike="noStrike">
                <a:solidFill>
                  <a:srgbClr val="000000"/>
                </a:solidFill>
                <a:latin typeface="Calibri"/>
                <a:ea typeface="Calibri"/>
                <a:cs typeface="Calibri"/>
                <a:sym typeface="Calibri"/>
              </a:rPr>
              <a:t>Seit einigen Jahren wird intensiv geforscht, wie künstliche Intelligenz uns helfen kann, die nicht-übertragbare Krankheit Krebs zu besiegen. Auch dies ist ein Aufgabenfeld von Fachinformatiker*innen. Das bekannteste Beispiel ist die Diagnostik von Hautkrebs. Hautkrebs ist vielfältig (Melanom, Basalkarzinom, Spinozelluräres Karzinom u.a., Murday 2021).  Die verschiedenen Formen sind eine häufige Erkrankung, mehr als 200.000 Fälle pro Jahr in Deutschland (ca. 0,25% der Bevölkerung/Jahr (TK o.J.). Hautkrebs ist ein bösartiger Tumor, der einerseits sehr aggressiv ist, aber andererseits auch gut behandelt werden kann (chirurgisch, Immuntherapie, Strahlentherapie) - wenn er früh genug erkannt wird (Murday 2021). Bei einer Betrachtung mit einem Dermastoskop muss der Hautarzt bis zu 20 Faktoren berücksichtigen, um zu entscheiden, ob es Hautkrebs ist oder nicht (Atypie, Netzwerk, Aufhellung, Linien u.a.m.). Zur softwaregestützten Analyse werden hochaufgelöste Bilder von der Haut des Patienten aufgenommen. Künstliche Intelligenz kann zunächst pixelorientiert Bilder analysieren, wohingegen der Mensch nur Strukturen und Farben erkennen kann. KI analysiert die Farbe, die Struktur, Netzwerke und Erhebungen - alles gleichzeitig (FotoFinder System). Angelernt wurde er durch 130.000 bestätigte Hautkrebsfälle, mit denen die Software trainiert wurde. Durch die Beobachtung über eine gewisse Zeit kann schnell erkannt werden, ob der Krebs wächst oder nicht. Auch die Bewertung erfolgt durch den Computer, der einen Score ausgibt - die Wahrscheinlichkeit, dass es sich um einen Krebs handelt. Ein weiterer Vorteil ist, dass das System dank einer Total Body Dermoscopy eine Übersicht geben kann, wenn viele Muttermale sichtbar sind. Hierbei kann durch regelmäßige Untersuchungen schnell festgestellt werden, ob sich eines von vielen  Muttermalen verändert hat (ebd.). </a:t>
            </a:r>
            <a:endParaRPr/>
          </a:p>
          <a:p>
            <a:pPr indent="0" lvl="0" marL="9525" rtl="0" algn="l">
              <a:lnSpc>
                <a:spcPct val="100000"/>
              </a:lnSpc>
              <a:spcBef>
                <a:spcPts val="200"/>
              </a:spcBef>
              <a:spcAft>
                <a:spcPts val="0"/>
              </a:spcAft>
              <a:buSzPts val="1400"/>
              <a:buNone/>
            </a:pPr>
            <a:r>
              <a:rPr b="1" i="0" lang="de-DE" sz="1100" u="none" strike="noStrike">
                <a:solidFill>
                  <a:srgbClr val="000000"/>
                </a:solidFill>
                <a:latin typeface="Calibri"/>
                <a:ea typeface="Calibri"/>
                <a:cs typeface="Calibri"/>
                <a:sym typeface="Calibri"/>
              </a:rPr>
              <a:t>Aufgabe: </a:t>
            </a:r>
            <a:r>
              <a:rPr i="0" lang="de-DE" sz="1100" u="none" strike="noStrike">
                <a:solidFill>
                  <a:srgbClr val="000000"/>
                </a:solidFill>
                <a:latin typeface="Calibri"/>
                <a:ea typeface="Calibri"/>
                <a:cs typeface="Calibri"/>
                <a:sym typeface="Calibri"/>
              </a:rPr>
              <a:t>Wie kann man das Vertrauen der Bevölkerung in die Verwendung von KI zur Diagnose stärken?</a:t>
            </a:r>
            <a:endParaRPr/>
          </a:p>
          <a:p>
            <a:pPr indent="-171450" lvl="0" marL="180975" rtl="0" algn="l">
              <a:lnSpc>
                <a:spcPct val="100000"/>
              </a:lnSpc>
              <a:spcBef>
                <a:spcPts val="200"/>
              </a:spcBef>
              <a:spcAft>
                <a:spcPts val="0"/>
              </a:spcAft>
              <a:buSzPts val="1400"/>
              <a:buFont typeface="Arial"/>
              <a:buChar char="•"/>
            </a:pPr>
            <a:r>
              <a:rPr i="0" lang="de-DE" sz="1100" u="none" strike="noStrike">
                <a:solidFill>
                  <a:srgbClr val="000000"/>
                </a:solidFill>
                <a:latin typeface="Calibri"/>
                <a:ea typeface="Calibri"/>
                <a:cs typeface="Calibri"/>
                <a:sym typeface="Calibri"/>
              </a:rPr>
              <a:t>Erklärung der Anwendung, Statistiken zeigen, persönlichen Kontakt beibehalten</a:t>
            </a:r>
            <a:endParaRPr/>
          </a:p>
          <a:p>
            <a:pPr indent="0" lvl="0" marL="9525" rtl="0" algn="l">
              <a:lnSpc>
                <a:spcPct val="100000"/>
              </a:lnSpc>
              <a:spcBef>
                <a:spcPts val="200"/>
              </a:spcBef>
              <a:spcAft>
                <a:spcPts val="0"/>
              </a:spcAft>
              <a:buSzPts val="1400"/>
              <a:buNone/>
            </a:pPr>
            <a:r>
              <a:rPr b="1" i="0" lang="de-DE" sz="1100" u="none" strike="noStrike">
                <a:solidFill>
                  <a:srgbClr val="000000"/>
                </a:solidFill>
                <a:latin typeface="Calibri"/>
                <a:ea typeface="Calibri"/>
                <a:cs typeface="Calibri"/>
                <a:sym typeface="Calibri"/>
              </a:rPr>
              <a:t>Quellen: </a:t>
            </a:r>
            <a:endParaRPr b="1" i="0" u="none" strike="noStrike">
              <a:solidFill>
                <a:srgbClr val="000000"/>
              </a:solidFill>
              <a:latin typeface="Calibri"/>
              <a:ea typeface="Calibri"/>
              <a:cs typeface="Calibri"/>
              <a:sym typeface="Calibri"/>
            </a:endParaRPr>
          </a:p>
          <a:p>
            <a:pPr indent="-108000" lvl="0" marL="108000" rtl="0" algn="l">
              <a:lnSpc>
                <a:spcPct val="100000"/>
              </a:lnSpc>
              <a:spcBef>
                <a:spcPts val="0"/>
              </a:spcBef>
              <a:spcAft>
                <a:spcPts val="0"/>
              </a:spcAft>
              <a:buSzPts val="1400"/>
              <a:buFont typeface="Arial"/>
              <a:buChar char="•"/>
            </a:pPr>
            <a:r>
              <a:rPr b="0" i="0" lang="de-DE" sz="1000" u="none" strike="noStrike">
                <a:solidFill>
                  <a:srgbClr val="000000"/>
                </a:solidFill>
                <a:latin typeface="Calibri"/>
                <a:ea typeface="Calibri"/>
                <a:cs typeface="Calibri"/>
                <a:sym typeface="Calibri"/>
              </a:rPr>
              <a:t>Murday, Samy (2021): Hautkrebsfrüherkennung und der Einsatz von künstlicher Intelligenz. Online:</a:t>
            </a:r>
            <a:r>
              <a:rPr b="0" i="0" lang="de-DE" sz="1000" u="sng" strike="noStrike">
                <a:solidFill>
                  <a:srgbClr val="000000"/>
                </a:solidFill>
                <a:latin typeface="Calibri"/>
                <a:ea typeface="Calibri"/>
                <a:cs typeface="Calibri"/>
                <a:sym typeface="Calibri"/>
                <a:hlinkClick r:id="rId2">
                  <a:extLst>
                    <a:ext uri="{A12FA001-AC4F-418D-AE19-62706E023703}">
                      <ahyp:hlinkClr val="tx"/>
                    </a:ext>
                  </a:extLst>
                </a:hlinkClick>
              </a:rPr>
              <a:t> </a:t>
            </a:r>
            <a:r>
              <a:rPr b="0" i="0" lang="de-DE" sz="1000" u="sng" strike="noStrike">
                <a:solidFill>
                  <a:srgbClr val="1155CC"/>
                </a:solidFill>
                <a:latin typeface="Calibri"/>
                <a:ea typeface="Calibri"/>
                <a:cs typeface="Calibri"/>
                <a:sym typeface="Calibri"/>
                <a:hlinkClick r:id="rId3">
                  <a:extLst>
                    <a:ext uri="{A12FA001-AC4F-418D-AE19-62706E023703}">
                      <ahyp:hlinkClr val="tx"/>
                    </a:ext>
                  </a:extLst>
                </a:hlinkClick>
              </a:rPr>
              <a:t>Hautkrebsfrüherkennung Hautkrebs küstliche Intelligenz</a:t>
            </a:r>
            <a:r>
              <a:rPr b="0" i="0" lang="de-DE" sz="1000" u="none" strike="noStrike">
                <a:solidFill>
                  <a:srgbClr val="000000"/>
                </a:solidFill>
                <a:latin typeface="Calibri"/>
                <a:ea typeface="Calibri"/>
                <a:cs typeface="Calibri"/>
                <a:sym typeface="Calibri"/>
              </a:rPr>
              <a:t> </a:t>
            </a:r>
            <a:endParaRPr/>
          </a:p>
          <a:p>
            <a:pPr indent="-108000" lvl="0" marL="108000" rtl="0" algn="l">
              <a:lnSpc>
                <a:spcPct val="100000"/>
              </a:lnSpc>
              <a:spcBef>
                <a:spcPts val="0"/>
              </a:spcBef>
              <a:spcAft>
                <a:spcPts val="0"/>
              </a:spcAft>
              <a:buSzPts val="1400"/>
              <a:buFont typeface="Arial"/>
              <a:buChar char="•"/>
            </a:pPr>
            <a:r>
              <a:rPr b="0" i="0" lang="de-DE" sz="1000" u="none" strike="noStrike">
                <a:solidFill>
                  <a:srgbClr val="000000"/>
                </a:solidFill>
                <a:latin typeface="Calibri"/>
                <a:ea typeface="Calibri"/>
                <a:cs typeface="Calibri"/>
                <a:sym typeface="Calibri"/>
              </a:rPr>
              <a:t>statista 2022: Anzahl der MRT-Untersuchungen ausgewählter OECD-Länder. Online;</a:t>
            </a:r>
            <a:r>
              <a:rPr b="0" i="0" lang="de-DE" sz="1000" u="sng" strike="noStrike">
                <a:solidFill>
                  <a:srgbClr val="000000"/>
                </a:solidFill>
                <a:latin typeface="Calibri"/>
                <a:ea typeface="Calibri"/>
                <a:cs typeface="Calibri"/>
                <a:sym typeface="Calibri"/>
                <a:hlinkClick r:id="rId4">
                  <a:extLst>
                    <a:ext uri="{A12FA001-AC4F-418D-AE19-62706E023703}">
                      <ahyp:hlinkClr val="tx"/>
                    </a:ext>
                  </a:extLst>
                </a:hlinkClick>
              </a:rPr>
              <a:t> </a:t>
            </a:r>
            <a:r>
              <a:rPr b="0" i="0" lang="de-DE" sz="1000" u="sng" strike="noStrike">
                <a:solidFill>
                  <a:srgbClr val="1155CC"/>
                </a:solidFill>
                <a:latin typeface="Calibri"/>
                <a:ea typeface="Calibri"/>
                <a:cs typeface="Calibri"/>
                <a:sym typeface="Calibri"/>
                <a:hlinkClick r:id="rId5">
                  <a:extLst>
                    <a:ext uri="{A12FA001-AC4F-418D-AE19-62706E023703}">
                      <ahyp:hlinkClr val="tx"/>
                    </a:ext>
                  </a:extLst>
                </a:hlinkClick>
              </a:rPr>
              <a:t>https://de.statista.com/statistik/daten/studie/172709/umfrage/magnetresonanztomographie-untersuchungen-mrt-in-ausgewaehlten-laendern-europas/</a:t>
            </a:r>
            <a:r>
              <a:rPr b="0" i="0" lang="de-DE" sz="1000" u="none" strike="noStrike">
                <a:solidFill>
                  <a:srgbClr val="000000"/>
                </a:solidFill>
                <a:latin typeface="Calibri"/>
                <a:ea typeface="Calibri"/>
                <a:cs typeface="Calibri"/>
                <a:sym typeface="Calibri"/>
              </a:rPr>
              <a:t>  </a:t>
            </a:r>
            <a:endParaRPr/>
          </a:p>
          <a:p>
            <a:pPr indent="-108000" lvl="0" marL="108000" rtl="0" algn="l">
              <a:lnSpc>
                <a:spcPct val="100000"/>
              </a:lnSpc>
              <a:spcBef>
                <a:spcPts val="0"/>
              </a:spcBef>
              <a:spcAft>
                <a:spcPts val="0"/>
              </a:spcAft>
              <a:buSzPts val="1400"/>
              <a:buFont typeface="Arial"/>
              <a:buChar char="•"/>
            </a:pPr>
            <a:r>
              <a:rPr b="0" i="0" lang="de-DE" sz="1000" u="none" strike="noStrike">
                <a:solidFill>
                  <a:srgbClr val="000000"/>
                </a:solidFill>
                <a:latin typeface="Calibri"/>
                <a:ea typeface="Calibri"/>
                <a:cs typeface="Calibri"/>
                <a:sym typeface="Calibri"/>
              </a:rPr>
              <a:t>TK Techniker Krankenkasse (2022): Hautkrebs: Wie hoch ist das Risiko? Online: </a:t>
            </a:r>
            <a:r>
              <a:rPr b="0" i="0" lang="de-DE" sz="1000" u="sng" strike="noStrike">
                <a:solidFill>
                  <a:srgbClr val="1155CC"/>
                </a:solidFill>
                <a:latin typeface="Calibri"/>
                <a:ea typeface="Calibri"/>
                <a:cs typeface="Calibri"/>
                <a:sym typeface="Calibri"/>
                <a:hlinkClick r:id="rId6">
                  <a:extLst>
                    <a:ext uri="{A12FA001-AC4F-418D-AE19-62706E023703}">
                      <ahyp:hlinkClr val="tx"/>
                    </a:ext>
                  </a:extLst>
                </a:hlinkClick>
              </a:rPr>
              <a:t>https://www.tk.de/techniker/gesundheit-und-medizin/praevention-und-frueherkennung/hautkrebs-fruehererkennung/hautkrebs-wie-hoch-ist-das-risiko-2015296?tkcm=ab</a:t>
            </a:r>
            <a:r>
              <a:rPr b="0" i="0" lang="de-DE" sz="1000" u="sng" strike="noStrike">
                <a:solidFill>
                  <a:srgbClr val="1155CC"/>
                </a:solidFill>
                <a:latin typeface="Calibri"/>
                <a:ea typeface="Calibri"/>
                <a:cs typeface="Calibri"/>
                <a:sym typeface="Calibri"/>
              </a:rPr>
              <a:t> </a:t>
            </a:r>
            <a:endParaRPr b="0" i="0" sz="1050" u="none" strike="noStrike">
              <a:solidFill>
                <a:srgbClr val="000000"/>
              </a:solidFill>
              <a:latin typeface="Calibri"/>
              <a:ea typeface="Calibri"/>
              <a:cs typeface="Calibri"/>
              <a:sym typeface="Calibri"/>
            </a:endParaRPr>
          </a:p>
        </p:txBody>
      </p:sp>
      <p:sp>
        <p:nvSpPr>
          <p:cNvPr id="246" name="Google Shape;246;p21: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e55c4317f6_0_0:notes"/>
          <p:cNvSpPr/>
          <p:nvPr>
            <p:ph idx="2" type="sldImg"/>
          </p:nvPr>
        </p:nvSpPr>
        <p:spPr>
          <a:xfrm>
            <a:off x="479425" y="287338"/>
            <a:ext cx="61437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g1e55c4317f6_0_0:notes"/>
          <p:cNvSpPr txBox="1"/>
          <p:nvPr>
            <p:ph idx="1" type="body"/>
          </p:nvPr>
        </p:nvSpPr>
        <p:spPr>
          <a:xfrm>
            <a:off x="479425" y="3892474"/>
            <a:ext cx="6143700" cy="59880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Font typeface="Arial"/>
              <a:buNone/>
            </a:pPr>
            <a:r>
              <a:rPr b="1" i="0" lang="de-DE" sz="1000" u="none" strike="noStrike">
                <a:solidFill>
                  <a:schemeClr val="dk1"/>
                </a:solidFill>
                <a:latin typeface="Calibri"/>
                <a:ea typeface="Calibri"/>
                <a:cs typeface="Calibri"/>
                <a:sym typeface="Calibri"/>
              </a:rPr>
              <a:t>Beschreibung</a:t>
            </a:r>
            <a:endParaRPr sz="1000">
              <a:latin typeface="Calibri"/>
              <a:ea typeface="Calibri"/>
              <a:cs typeface="Calibri"/>
              <a:sym typeface="Calibri"/>
            </a:endParaRPr>
          </a:p>
          <a:p>
            <a:pPr indent="0" lvl="0" marL="0" rtl="0" algn="l">
              <a:lnSpc>
                <a:spcPct val="100000"/>
              </a:lnSpc>
              <a:spcBef>
                <a:spcPts val="0"/>
              </a:spcBef>
              <a:spcAft>
                <a:spcPts val="0"/>
              </a:spcAft>
              <a:buSzPts val="1400"/>
              <a:buNone/>
            </a:pPr>
            <a:r>
              <a:rPr lang="de-DE" sz="1000"/>
              <a:t>Das Cake-Prinzip bietet einen Ansatzpunkt für eine ganzheitliche Unternehmensführung im Sinne einer „Verschiebung weg vom aktuellen sektoralen Ansatz, bei dem soziale, wirtschaftliche und ökologische Entwicklung als separate Teile angesehen werden“ (Stockholm Resilience Centre o.J.). Die erste Ebene ist die Biosphäre mit den SDGs 6, 13, 14 und 15. Auf der Basis der Biosphäre werden alle weiteren SDGs eingeordnet. Die nächste Ebene nach der Biosphäre bildet die Gesellschaft mit den jeweiligen SDGs 1 bis 4, 7, 11 und 16. Die dritte Ebene bildet die Wirtschaft, denn diese ist abhängig von einer funktionierenden Gesellschaft. Diese Ebene umfasst die SDGs 8, 9, 10 sowie 12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a:t>
            </a:r>
            <a:endParaRPr sz="1000"/>
          </a:p>
          <a:p>
            <a:pPr indent="0" lvl="0" marL="0" rtl="0" algn="l">
              <a:lnSpc>
                <a:spcPct val="100000"/>
              </a:lnSpc>
              <a:spcBef>
                <a:spcPts val="0"/>
              </a:spcBef>
              <a:spcAft>
                <a:spcPts val="0"/>
              </a:spcAft>
              <a:buSzPts val="1400"/>
              <a:buNone/>
            </a:pPr>
            <a:r>
              <a:rPr lang="de-DE" sz="1000"/>
              <a:t>Auch wenn das SDG 4 hochwertige Bildung keine exponierte Rolle in diesem Modell hat, so kann insbesondere Bildung Ansatzpunkte für das Vermeiden von Krisen und dysfunktionale Gesellschaften (Korruption, Rechtsunsicherheit, Umweltzerstörung, Verletzung der Menschenrechte) bieten. Auch in demokratischen Gesellschaften mit einer Wirtschaftsstruktur, die schon in vielen Teilen im Sinne der Nachhaltigkeit reguliert ist, werden die Ziele der nachhaltigen Entwicklung noch bei weitem nicht erreicht, zu groß sind die Defizite der SDGs wie selbst die Bundesregierung in den jeweiligen Nachhaltigkeitsberichten der Ministerien bestätigt (Bundesregierung o.J.).</a:t>
            </a:r>
            <a:endParaRPr sz="1000"/>
          </a:p>
          <a:p>
            <a:pPr indent="0" lvl="0" marL="0" rtl="0" algn="l">
              <a:lnSpc>
                <a:spcPct val="100000"/>
              </a:lnSpc>
              <a:spcBef>
                <a:spcPts val="0"/>
              </a:spcBef>
              <a:spcAft>
                <a:spcPts val="0"/>
              </a:spcAft>
              <a:buSzPts val="1400"/>
              <a:buNone/>
            </a:pPr>
            <a:r>
              <a:rPr lang="de-DE" sz="1000">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b="1" lang="de-DE" sz="1000">
                <a:latin typeface="Calibri"/>
                <a:ea typeface="Calibri"/>
                <a:cs typeface="Calibri"/>
                <a:sym typeface="Calibri"/>
              </a:rPr>
              <a:t>Aufgabe</a:t>
            </a:r>
            <a:endParaRPr/>
          </a:p>
          <a:p>
            <a:pPr indent="0" lvl="0" marL="0" rtl="0" algn="l">
              <a:lnSpc>
                <a:spcPct val="100000"/>
              </a:lnSpc>
              <a:spcBef>
                <a:spcPts val="0"/>
              </a:spcBef>
              <a:spcAft>
                <a:spcPts val="0"/>
              </a:spcAft>
              <a:buSzPts val="1400"/>
              <a:buNone/>
            </a:pPr>
            <a:r>
              <a:rPr lang="de-DE" sz="100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a:p>
          <a:p>
            <a:pPr indent="-171450" lvl="0" marL="171450" marR="0" rtl="0" algn="l">
              <a:lnSpc>
                <a:spcPct val="100000"/>
              </a:lnSpc>
              <a:spcBef>
                <a:spcPts val="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Welche Rolle spielen die SDG für Ihr Unternehmen</a:t>
            </a:r>
            <a:endParaRPr b="0" i="0" sz="10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000"/>
              <a:buFont typeface="Arial"/>
              <a:buChar char="•"/>
            </a:pPr>
            <a:r>
              <a:rPr b="0" i="0" lang="de-DE" sz="1000" u="none" cap="none" strike="noStrike">
                <a:solidFill>
                  <a:schemeClr val="dk1"/>
                </a:solidFill>
                <a:latin typeface="Calibri"/>
                <a:ea typeface="Calibri"/>
                <a:cs typeface="Calibri"/>
                <a:sym typeface="Calibri"/>
              </a:rPr>
              <a:t>Wie stellen Sie Ihr Unternehmen für die Zukunft auf?</a:t>
            </a:r>
            <a:endParaRPr sz="10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de-DE" sz="1000">
                <a:latin typeface="Calibri"/>
                <a:ea typeface="Calibri"/>
                <a:cs typeface="Calibri"/>
                <a:sym typeface="Calibri"/>
              </a:rPr>
              <a:t>Quellen und Abbildung</a:t>
            </a:r>
            <a:endParaRPr/>
          </a:p>
          <a:p>
            <a:pPr indent="-171450" lvl="0" marL="171450" marR="0" rtl="0" algn="l">
              <a:lnSpc>
                <a:spcPct val="100000"/>
              </a:lnSpc>
              <a:spcBef>
                <a:spcPts val="0"/>
              </a:spcBef>
              <a:spcAft>
                <a:spcPts val="0"/>
              </a:spcAft>
              <a:buClr>
                <a:schemeClr val="dk1"/>
              </a:buClr>
              <a:buSzPts val="1200"/>
              <a:buFont typeface="Arial"/>
              <a:buChar char="•"/>
            </a:pPr>
            <a:r>
              <a:rPr b="0" lang="de-DE" sz="1000">
                <a:latin typeface="Calibri"/>
                <a:ea typeface="Calibri"/>
                <a:cs typeface="Calibri"/>
                <a:sym typeface="Calibri"/>
              </a:rPr>
              <a:t>Cake: Stockholm Resilience Centre (o.J.): </a:t>
            </a:r>
            <a:r>
              <a:rPr b="0" i="0" lang="de-DE" sz="1000" u="none" cap="none" strike="noStrike">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1000">
                <a:latin typeface="Calibri"/>
                <a:ea typeface="Calibri"/>
                <a:cs typeface="Calibri"/>
                <a:sym typeface="Calibri"/>
              </a:rPr>
              <a:t>(Lizenz: </a:t>
            </a:r>
            <a:r>
              <a:rPr b="0" i="0" lang="de-DE" sz="1000" u="none" cap="none" strike="noStrike">
                <a:solidFill>
                  <a:schemeClr val="dk1"/>
                </a:solidFill>
                <a:latin typeface="Calibri"/>
                <a:ea typeface="Calibri"/>
                <a:cs typeface="Calibri"/>
                <a:sym typeface="Calibri"/>
              </a:rPr>
              <a:t>CC BY-ND 3.0)</a:t>
            </a:r>
            <a:endParaRPr/>
          </a:p>
          <a:p>
            <a:pPr indent="-171450" lvl="0" marL="171450" marR="0" rtl="0" algn="l">
              <a:lnSpc>
                <a:spcPct val="100000"/>
              </a:lnSpc>
              <a:spcBef>
                <a:spcPts val="0"/>
              </a:spcBef>
              <a:spcAft>
                <a:spcPts val="0"/>
              </a:spcAft>
              <a:buClr>
                <a:schemeClr val="dk1"/>
              </a:buClr>
              <a:buSzPts val="1200"/>
              <a:buFont typeface="Arial"/>
              <a:buChar char="•"/>
            </a:pPr>
            <a:r>
              <a:rPr b="0" i="0" lang="de-DE" sz="1000" u="none" cap="none" strike="noStrike">
                <a:solidFill>
                  <a:schemeClr val="dk1"/>
                </a:solidFill>
                <a:latin typeface="Calibri"/>
                <a:ea typeface="Calibri"/>
                <a:cs typeface="Calibri"/>
                <a:sym typeface="Calibri"/>
              </a:rPr>
              <a:t>Nachhaltigkeitsstrategie - eigene Darstellung in Anlehung an: sph (o.J.): Strategische Ausrichtung. Online: https://sph-nachhaltig-wirtschaften.de/nachhaltige-strategische-ausrichtung-unternehmen/</a:t>
            </a:r>
            <a:endParaRPr b="0" i="0" sz="10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de-DE" sz="1000" u="none" cap="none" strike="noStrike">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1"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1"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p:txBody>
      </p:sp>
      <p:sp>
        <p:nvSpPr>
          <p:cNvPr id="286" name="Google Shape;286;g1e55c4317f6_0_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l">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8ba0e8576e_0_51:notes"/>
          <p:cNvSpPr/>
          <p:nvPr>
            <p:ph idx="2" type="sldImg"/>
          </p:nvPr>
        </p:nvSpPr>
        <p:spPr>
          <a:xfrm>
            <a:off x="479425" y="287338"/>
            <a:ext cx="61452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g28ba0e8576e_0_51:notes"/>
          <p:cNvSpPr txBox="1"/>
          <p:nvPr>
            <p:ph idx="1" type="body"/>
          </p:nvPr>
        </p:nvSpPr>
        <p:spPr>
          <a:xfrm>
            <a:off x="479407" y="3744000"/>
            <a:ext cx="6145200" cy="57882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lang="de-DE" sz="1050"/>
              <a:t>Die Projektagentur Berufliche Bildung für nachhaltige Entwicklung (PA-BBNE) des Partnernetzwerkes Berufliche Bildung am IZT wurde vom BMBF Bundesministerium für Bildung und Forschung unter dem Förderkennzeichen 01JO2204 gefördert.Im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050"/>
          </a:p>
          <a:p>
            <a:pPr indent="-233362" lvl="0" marL="233362" rtl="0" algn="l">
              <a:lnSpc>
                <a:spcPct val="100000"/>
              </a:lnSpc>
              <a:spcBef>
                <a:spcPts val="0"/>
              </a:spcBef>
              <a:spcAft>
                <a:spcPts val="0"/>
              </a:spcAft>
              <a:buSzPts val="1400"/>
              <a:buFont typeface="Arial"/>
              <a:buChar char="•"/>
            </a:pPr>
            <a:r>
              <a:rPr b="1" lang="de-DE" sz="1050"/>
              <a:t>BBNE-Impulspapier (IP): </a:t>
            </a:r>
            <a:r>
              <a:rPr lang="de-DE" sz="1050"/>
              <a:t>Betrachtung der Schnittstellen von Ausbildungsordnung in dem jeweiligen Berufsbild, Rahmenlehrplan und den Herausforderungen der Nachhaltigkeit in Anlehnung an die SDGs der Agenda 2030; Zielkonflikte und Aufgabenstellungen</a:t>
            </a:r>
            <a:endParaRPr sz="1050"/>
          </a:p>
          <a:p>
            <a:pPr indent="-233362" lvl="0" marL="233362" rtl="0" algn="l">
              <a:lnSpc>
                <a:spcPct val="100000"/>
              </a:lnSpc>
              <a:spcBef>
                <a:spcPts val="0"/>
              </a:spcBef>
              <a:spcAft>
                <a:spcPts val="0"/>
              </a:spcAft>
              <a:buSzPts val="1400"/>
              <a:buFont typeface="Arial"/>
              <a:buChar char="•"/>
            </a:pPr>
            <a:r>
              <a:rPr b="1" lang="de-DE" sz="1050"/>
              <a:t>BBBNE-Hintergrundmaterial (HGM): </a:t>
            </a:r>
            <a:r>
              <a:rPr lang="de-DE" sz="1050"/>
              <a:t>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SDG’s</a:t>
            </a:r>
            <a:endParaRPr sz="1050"/>
          </a:p>
          <a:p>
            <a:pPr indent="-233362" lvl="0" marL="233362" rtl="0" algn="l">
              <a:lnSpc>
                <a:spcPct val="100000"/>
              </a:lnSpc>
              <a:spcBef>
                <a:spcPts val="0"/>
              </a:spcBef>
              <a:spcAft>
                <a:spcPts val="0"/>
              </a:spcAft>
              <a:buSzPts val="1400"/>
              <a:buFont typeface="Arial"/>
              <a:buChar char="•"/>
            </a:pPr>
            <a:r>
              <a:rPr b="1" lang="de-DE" sz="1050"/>
              <a:t>BBNE-Foliensammlung (FS): </a:t>
            </a:r>
            <a:r>
              <a:rPr lang="de-DE" sz="1050"/>
              <a:t>Folien mit wichtigen Zielkonflikten für das betrachtete Berufsbild, dargestellt mit Hilfe von Grafiken, Bildern und Smart Arts , die Anlass zur Diskussion der spezifischen Herausforderungen der Nachhaltigkeit bieten.</a:t>
            </a:r>
            <a:endParaRPr sz="1050"/>
          </a:p>
          <a:p>
            <a:pPr indent="-233362" lvl="0" marL="233362" rtl="0" algn="l">
              <a:lnSpc>
                <a:spcPct val="100000"/>
              </a:lnSpc>
              <a:spcBef>
                <a:spcPts val="0"/>
              </a:spcBef>
              <a:spcAft>
                <a:spcPts val="0"/>
              </a:spcAft>
              <a:buSzPts val="1400"/>
              <a:buFont typeface="Arial"/>
              <a:buChar char="•"/>
            </a:pPr>
            <a:r>
              <a:rPr b="1" lang="de-DE" sz="1050"/>
              <a:t>BBNE-Handreichung (HR): </a:t>
            </a:r>
            <a:r>
              <a:rPr lang="de-DE" sz="1050"/>
              <a:t>Foliensammlung mit einem Notiztext für das jeweilige Berufsbild, der Notiztext erläutert die Inhalte der Folie; diese Handreichung kann als Unterrichtsmaterial für Berufsschüler und Berufsschülerinnen und auch für Auszubildende genutzt werden.</a:t>
            </a:r>
            <a:endParaRPr sz="1050"/>
          </a:p>
          <a:p>
            <a:pPr indent="0" lvl="0" marL="0" rtl="0" algn="l">
              <a:lnSpc>
                <a:spcPct val="100000"/>
              </a:lnSpc>
              <a:spcBef>
                <a:spcPts val="400"/>
              </a:spcBef>
              <a:spcAft>
                <a:spcPts val="0"/>
              </a:spcAft>
              <a:buSzPts val="1400"/>
              <a:buNone/>
            </a:pPr>
            <a:r>
              <a:rPr lang="de-DE" sz="1050"/>
              <a:t>Weitere Materialien von PA-BBNE sind die folgenden ergänzenden Dokumente:</a:t>
            </a:r>
            <a:endParaRPr/>
          </a:p>
          <a:p>
            <a:pPr indent="-233362" lvl="0" marL="233362" rtl="0" algn="l">
              <a:lnSpc>
                <a:spcPct val="100000"/>
              </a:lnSpc>
              <a:spcBef>
                <a:spcPts val="0"/>
              </a:spcBef>
              <a:spcAft>
                <a:spcPts val="0"/>
              </a:spcAft>
              <a:buSzPts val="1400"/>
              <a:buFont typeface="Arial"/>
              <a:buChar char="•"/>
            </a:pPr>
            <a:r>
              <a:rPr b="1" lang="de-DE" sz="1050"/>
              <a:t>Nachhaltigkeitsorientierte Kompetenzen in der beruflichen Bildung: </a:t>
            </a:r>
            <a:r>
              <a:rPr lang="de-DE" sz="1050"/>
              <a:t>Leitfaden, Handout und PowerPoint zur Bestimmung und Beschreibung nachhaltigkeitsrelevanter Kompetenzen in der beruflichen Bildung </a:t>
            </a:r>
            <a:endParaRPr/>
          </a:p>
          <a:p>
            <a:pPr indent="-233362" lvl="0" marL="233362" rtl="0" algn="l">
              <a:lnSpc>
                <a:spcPct val="100000"/>
              </a:lnSpc>
              <a:spcBef>
                <a:spcPts val="0"/>
              </a:spcBef>
              <a:spcAft>
                <a:spcPts val="0"/>
              </a:spcAft>
              <a:buSzPts val="1400"/>
              <a:buFont typeface="Arial"/>
              <a:buChar char="•"/>
            </a:pPr>
            <a:r>
              <a:rPr b="1" lang="de-DE" sz="1050"/>
              <a:t>Umgang mit Zielkonflikten</a:t>
            </a:r>
            <a:r>
              <a:rPr lang="de-DE" sz="1050"/>
              <a:t>: Leitfaden, Handout und PowerPoint zum Umgang mit Zielkonflikten und Widersprüchen in der beruflichen Bildung</a:t>
            </a:r>
            <a:endParaRPr/>
          </a:p>
          <a:p>
            <a:pPr indent="-233362" lvl="0" marL="233362" rtl="0" algn="l">
              <a:lnSpc>
                <a:spcPct val="100000"/>
              </a:lnSpc>
              <a:spcBef>
                <a:spcPts val="0"/>
              </a:spcBef>
              <a:spcAft>
                <a:spcPts val="0"/>
              </a:spcAft>
              <a:buSzPts val="1400"/>
              <a:buFont typeface="Arial"/>
              <a:buChar char="•"/>
            </a:pPr>
            <a:r>
              <a:rPr b="1" lang="de-DE" sz="1050"/>
              <a:t>SDG 8 und die soziale Dimension der Nachhaltigkeit</a:t>
            </a:r>
            <a:r>
              <a:rPr lang="de-DE" sz="1050"/>
              <a:t>: Leitfaden zur Beschreibung der sozialen Dimension der Nachhaltigkeit für eine BBNE</a:t>
            </a:r>
            <a:endParaRPr/>
          </a:p>
          <a:p>
            <a:pPr indent="-233362" lvl="0" marL="233362" rtl="0" algn="l">
              <a:lnSpc>
                <a:spcPct val="100000"/>
              </a:lnSpc>
              <a:spcBef>
                <a:spcPts val="0"/>
              </a:spcBef>
              <a:spcAft>
                <a:spcPts val="0"/>
              </a:spcAft>
              <a:buSzPts val="1400"/>
              <a:buFont typeface="Arial"/>
              <a:buChar char="•"/>
            </a:pPr>
            <a:r>
              <a:rPr b="1" lang="de-DE" sz="1050"/>
              <a:t>Postkarten aus der Zukunft: </a:t>
            </a:r>
            <a:r>
              <a:rPr lang="de-DE" sz="1050"/>
              <a:t>Beispielhafte, aber absehbare zukünftige Entwicklungen aus Sicht der Zukunftsforschung für die Berufsausbildung</a:t>
            </a:r>
            <a:endParaRPr/>
          </a:p>
          <a:p>
            <a:pPr indent="0" lvl="0" marL="0" rtl="0" algn="l">
              <a:lnSpc>
                <a:spcPct val="100000"/>
              </a:lnSpc>
              <a:spcBef>
                <a:spcPts val="400"/>
              </a:spcBef>
              <a:spcAft>
                <a:spcPts val="0"/>
              </a:spcAft>
              <a:buSzPts val="1400"/>
              <a:buNone/>
            </a:pPr>
            <a:r>
              <a:rPr lang="de-DE" sz="1050"/>
              <a:t>Primäre Zielgruppen sind Lehrkräfte an Berufsschulen und deren Berufsschülerinnen sowie Ausbildende und ihre Auszubildenden in den Betrieben. Sekundäre Zielgruppen sind Umweltbildner*innen, Pädagog*innen, Wissenschaftler*innen der Berufsbildung sowie Institutionen der beruflichen Bildung. Die Materialien wurden als OER-Materialien entwickelt und stehen als Download unter www.pa-bbne.de zur Verfügung.</a:t>
            </a:r>
            <a:endParaRPr sz="105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2:notes"/>
          <p:cNvSpPr/>
          <p:nvPr>
            <p:ph idx="2" type="sldImg"/>
          </p:nvPr>
        </p:nvSpPr>
        <p:spPr>
          <a:xfrm>
            <a:off x="509588" y="252413"/>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 name="Google Shape;63;p2:notes"/>
          <p:cNvSpPr txBox="1"/>
          <p:nvPr>
            <p:ph idx="1" type="body"/>
          </p:nvPr>
        </p:nvSpPr>
        <p:spPr>
          <a:xfrm>
            <a:off x="440265" y="3780000"/>
            <a:ext cx="6366935" cy="6382613"/>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200"/>
              </a:spcBef>
              <a:spcAft>
                <a:spcPts val="0"/>
              </a:spcAft>
              <a:buSzPts val="1400"/>
              <a:buNone/>
            </a:pPr>
            <a:r>
              <a:rPr lang="de-DE" sz="1000">
                <a:solidFill>
                  <a:schemeClr val="dk1"/>
                </a:solidFill>
                <a:latin typeface="Calibri"/>
                <a:ea typeface="Calibri"/>
                <a:cs typeface="Calibri"/>
                <a:sym typeface="Calibri"/>
              </a:rPr>
              <a:t>Als Grundlage und Einstieg in die Diskussion ein Überblick der 17 Ziele nachhaltiger Entwicklung; diese eignen sich als Querschnittsthema für den Unterricht (Link zur Grafik: </a:t>
            </a:r>
            <a:r>
              <a:rPr lang="de-DE" sz="1000" u="sng">
                <a:solidFill>
                  <a:schemeClr val="dk1"/>
                </a:solidFill>
                <a:latin typeface="Calibri"/>
                <a:ea typeface="Calibri"/>
                <a:cs typeface="Calibri"/>
                <a:sym typeface="Calibri"/>
                <a:hlinkClick r:id="rId2">
                  <a:extLst>
                    <a:ext uri="{A12FA001-AC4F-418D-AE19-62706E023703}">
                      <ahyp:hlinkClr val="tx"/>
                    </a:ext>
                  </a:extLst>
                </a:hlinkClick>
              </a:rPr>
              <a:t>https://www.bundesregierung.de/breg-de/themen/nachhaltigkeitspolitik/nachhaltigkeitsziele-erklaert-232174</a:t>
            </a:r>
            <a:r>
              <a:rPr lang="de-DE" sz="10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a:p>
            <a:pPr indent="0" lvl="0" marL="0" rtl="0" algn="l">
              <a:lnSpc>
                <a:spcPct val="100000"/>
              </a:lnSpc>
              <a:spcBef>
                <a:spcPts val="200"/>
              </a:spcBef>
              <a:spcAft>
                <a:spcPts val="0"/>
              </a:spcAft>
              <a:buClr>
                <a:schemeClr val="dk1"/>
              </a:buClr>
              <a:buSzPts val="1100"/>
              <a:buFont typeface="Arial"/>
              <a:buNone/>
            </a:pPr>
            <a:r>
              <a:rPr lang="de-DE" sz="1000">
                <a:solidFill>
                  <a:schemeClr val="dk1"/>
                </a:solidFill>
                <a:latin typeface="Calibri"/>
                <a:ea typeface="Calibri"/>
                <a:cs typeface="Calibri"/>
                <a:sym typeface="Calibri"/>
              </a:rPr>
              <a:t>Auf dem Weg zur Erreichung der angestrebten 17 Ziele nachhaltiger Entwicklung kann Bildung wichtige Beiträge leisten. Allen Menschen den Zugang zu Faktenwissen und Informationen zu ermöglichen, ist als Ziel in SDG 4 formuliert. Dies ist eine Grundlage, um sie in die Lage zu bringen, den Herausforderungen gerecht werdende Entscheidungen zu treffen. Weiterhin ermöglicht Bildung methodische Vorgehensweisen und Wege der Transformation zu erkunden, zu reflektieren und in geplante Handlungen zu übersetzen. Angesichts globaler Vernetzung mittels Digitalisierung und internationaler Handels- und Wirtschaftsbeziehungen ist es heutzutage prinzipiell möglich, auf eine nie dagewesene Vielfalt und Menge von Wissen zuzugreifen und Nachrichten in Echtzeit auszutauschen.</a:t>
            </a:r>
            <a:endParaRPr sz="1000">
              <a:solidFill>
                <a:schemeClr val="dk1"/>
              </a:solidFill>
              <a:latin typeface="Calibri"/>
              <a:ea typeface="Calibri"/>
              <a:cs typeface="Calibri"/>
              <a:sym typeface="Calibri"/>
            </a:endParaRPr>
          </a:p>
          <a:p>
            <a:pPr indent="0" lvl="0" marL="0" rtl="0" algn="l">
              <a:lnSpc>
                <a:spcPct val="100000"/>
              </a:lnSpc>
              <a:spcBef>
                <a:spcPts val="200"/>
              </a:spcBef>
              <a:spcAft>
                <a:spcPts val="0"/>
              </a:spcAft>
              <a:buClr>
                <a:schemeClr val="dk1"/>
              </a:buClr>
              <a:buSzPts val="1100"/>
              <a:buFont typeface="Arial"/>
              <a:buNone/>
            </a:pPr>
            <a:r>
              <a:rPr lang="de-DE" sz="1000">
                <a:solidFill>
                  <a:schemeClr val="dk1"/>
                </a:solidFill>
                <a:latin typeface="Calibri"/>
                <a:ea typeface="Calibri"/>
                <a:cs typeface="Calibri"/>
                <a:sym typeface="Calibri"/>
              </a:rPr>
              <a:t>Nun ist es an uns Menschen, entsprechend unserer beruflichen Tätigkeit und unserer Lebenssituation relevante Informationen und Netzwerke zu nutzen, um die ökologischen, sozio-kulturellen, wirtschaftlichen und politischen Wechselwirkungen unseres Handeln mit den Herausforderungen zum Erhalt unseres Lebensraumes Erde zu verknüpfen.</a:t>
            </a:r>
            <a:endParaRPr sz="1000">
              <a:solidFill>
                <a:schemeClr val="dk1"/>
              </a:solidFill>
              <a:latin typeface="Calibri"/>
              <a:ea typeface="Calibri"/>
              <a:cs typeface="Calibri"/>
              <a:sym typeface="Calibri"/>
            </a:endParaRPr>
          </a:p>
          <a:p>
            <a:pPr indent="0" lvl="0" marL="0" rtl="0" algn="l">
              <a:lnSpc>
                <a:spcPct val="100000"/>
              </a:lnSpc>
              <a:spcBef>
                <a:spcPts val="200"/>
              </a:spcBef>
              <a:spcAft>
                <a:spcPts val="0"/>
              </a:spcAft>
              <a:buClr>
                <a:schemeClr val="dk1"/>
              </a:buClr>
              <a:buSzPts val="1100"/>
              <a:buFont typeface="Arial"/>
              <a:buNone/>
            </a:pPr>
            <a:r>
              <a:rPr lang="de-DE" sz="1000">
                <a:solidFill>
                  <a:schemeClr val="dk1"/>
                </a:solidFill>
                <a:latin typeface="Calibri"/>
                <a:ea typeface="Calibri"/>
                <a:cs typeface="Calibri"/>
                <a:sym typeface="Calibri"/>
              </a:rPr>
              <a:t>Bildung für nachhaltige Entwicklung – die Auseinandersetzung mit den 17 Zielen – kann als Querschnittsaufgabe im Unterricht der Berufsschule verstanden werden. Die 17 Ziele berühren alle Lebensbereiche und fokussieren jeweils auf unterschiedliche Teilbereiche von Gesellschaft, Umwelt und Wirtschaft; sie stehen untereinander in Wechselbeziehung bzw. überlappen sich wechselseitig. Alle Themen der Berufstätigkeit und des Unterrichts können in Beziehung zu einem oder mehreren Zielen betrachtet werden, wodurch im Verlauf der Ausbildung das komplexe Bild der Nachhaltigkeit in seiner Ganzheit und Komplexität sichtbar wird.</a:t>
            </a:r>
            <a:endParaRPr sz="1000">
              <a:solidFill>
                <a:schemeClr val="dk1"/>
              </a:solidFill>
              <a:latin typeface="Calibri"/>
              <a:ea typeface="Calibri"/>
              <a:cs typeface="Calibri"/>
              <a:sym typeface="Calibri"/>
            </a:endParaRPr>
          </a:p>
          <a:p>
            <a:pPr indent="0" lvl="0" marL="0" rtl="0" algn="l">
              <a:lnSpc>
                <a:spcPct val="100000"/>
              </a:lnSpc>
              <a:spcBef>
                <a:spcPts val="200"/>
              </a:spcBef>
              <a:spcAft>
                <a:spcPts val="0"/>
              </a:spcAft>
              <a:buClr>
                <a:schemeClr val="dk1"/>
              </a:buClr>
              <a:buSzPts val="1100"/>
              <a:buFont typeface="Arial"/>
              <a:buNone/>
            </a:pPr>
            <a:r>
              <a:rPr lang="de-DE" sz="1000">
                <a:solidFill>
                  <a:schemeClr val="dk1"/>
                </a:solidFill>
                <a:latin typeface="Calibri"/>
                <a:ea typeface="Calibri"/>
                <a:cs typeface="Calibri"/>
                <a:sym typeface="Calibri"/>
              </a:rPr>
              <a:t>Anhand zweier ausgewählter Aufgaben soll diese Herangehensweise exemplarisch veranschaulicht werden.</a:t>
            </a:r>
            <a:endParaRPr sz="1000">
              <a:solidFill>
                <a:schemeClr val="dk1"/>
              </a:solidFill>
              <a:latin typeface="Calibri"/>
              <a:ea typeface="Calibri"/>
              <a:cs typeface="Calibri"/>
              <a:sym typeface="Calibri"/>
            </a:endParaRPr>
          </a:p>
          <a:p>
            <a:pPr indent="0" lvl="0" marL="0" rtl="0" algn="l">
              <a:lnSpc>
                <a:spcPct val="100000"/>
              </a:lnSpc>
              <a:spcBef>
                <a:spcPts val="200"/>
              </a:spcBef>
              <a:spcAft>
                <a:spcPts val="0"/>
              </a:spcAft>
              <a:buClr>
                <a:schemeClr val="dk1"/>
              </a:buClr>
              <a:buSzPts val="1100"/>
              <a:buFont typeface="Arial"/>
              <a:buNone/>
            </a:pPr>
            <a:r>
              <a:rPr b="1" lang="de-DE" sz="1000">
                <a:solidFill>
                  <a:schemeClr val="dk1"/>
                </a:solidFill>
                <a:latin typeface="Calibri"/>
                <a:ea typeface="Calibri"/>
                <a:cs typeface="Calibri"/>
                <a:sym typeface="Calibri"/>
              </a:rPr>
              <a:t>Ausbildungsmodul: "Nachvollziehen'' können, inwieweit die Verwirklichung der SDG Einfluss auf die Umwelt und das Berufsleben der SuS haben.</a:t>
            </a:r>
            <a:endParaRPr b="1" sz="1000">
              <a:solidFill>
                <a:schemeClr val="dk1"/>
              </a:solidFill>
              <a:latin typeface="Calibri"/>
              <a:ea typeface="Calibri"/>
              <a:cs typeface="Calibri"/>
              <a:sym typeface="Calibri"/>
            </a:endParaRPr>
          </a:p>
          <a:p>
            <a:pPr indent="-171450" lvl="0" marL="323850" rtl="0" algn="l">
              <a:lnSpc>
                <a:spcPct val="100000"/>
              </a:lnSpc>
              <a:spcBef>
                <a:spcPts val="200"/>
              </a:spcBef>
              <a:spcAft>
                <a:spcPts val="0"/>
              </a:spcAft>
              <a:buClr>
                <a:schemeClr val="dk1"/>
              </a:buClr>
              <a:buSzPts val="1200"/>
              <a:buFont typeface="Arial"/>
              <a:buChar char="•"/>
            </a:pPr>
            <a:r>
              <a:rPr lang="de-DE" sz="1000">
                <a:solidFill>
                  <a:schemeClr val="dk1"/>
                </a:solidFill>
                <a:latin typeface="Calibri"/>
                <a:ea typeface="Calibri"/>
                <a:cs typeface="Calibri"/>
                <a:sym typeface="Calibri"/>
              </a:rPr>
              <a:t>Welche Ziele/Unterziele der SDG’s verhindern in der Umsetzung Migration aus demografischen und wirtschaftlichen Faktoren.(1) Welchen persönlichen Beitrag kann ich leisten, damit die SDG umgesetzt werden können.</a:t>
            </a:r>
            <a:endParaRPr sz="1000">
              <a:solidFill>
                <a:schemeClr val="dk1"/>
              </a:solidFill>
              <a:latin typeface="Calibri"/>
              <a:ea typeface="Calibri"/>
              <a:cs typeface="Calibri"/>
              <a:sym typeface="Calibri"/>
            </a:endParaRPr>
          </a:p>
          <a:p>
            <a:pPr indent="-171450" lvl="0" marL="323850" rtl="0" algn="l">
              <a:lnSpc>
                <a:spcPct val="100000"/>
              </a:lnSpc>
              <a:spcBef>
                <a:spcPts val="200"/>
              </a:spcBef>
              <a:spcAft>
                <a:spcPts val="0"/>
              </a:spcAft>
              <a:buClr>
                <a:schemeClr val="dk1"/>
              </a:buClr>
              <a:buSzPts val="1200"/>
              <a:buFont typeface="Arial"/>
              <a:buChar char="•"/>
            </a:pPr>
            <a:r>
              <a:rPr lang="de-DE" sz="1000">
                <a:solidFill>
                  <a:schemeClr val="dk1"/>
                </a:solidFill>
                <a:latin typeface="Calibri"/>
                <a:ea typeface="Calibri"/>
                <a:cs typeface="Calibri"/>
                <a:sym typeface="Calibri"/>
              </a:rPr>
              <a:t>Welche Ziele/Unterziele der SDG’s verhindern in der Umsetzung Migration aus Sozialpolitische Faktoren.(2).Welchen persönlichen Beitrag kann ich leisten, damit die SDG umgesetzt werden können</a:t>
            </a:r>
            <a:endParaRPr b="1" sz="1000">
              <a:solidFill>
                <a:schemeClr val="dk1"/>
              </a:solidFill>
              <a:latin typeface="Calibri"/>
              <a:ea typeface="Calibri"/>
              <a:cs typeface="Calibri"/>
              <a:sym typeface="Calibri"/>
            </a:endParaRPr>
          </a:p>
          <a:p>
            <a:pPr indent="-171450" lvl="0" marL="323850" rtl="0" algn="l">
              <a:lnSpc>
                <a:spcPct val="100000"/>
              </a:lnSpc>
              <a:spcBef>
                <a:spcPts val="200"/>
              </a:spcBef>
              <a:spcAft>
                <a:spcPts val="0"/>
              </a:spcAft>
              <a:buClr>
                <a:schemeClr val="dk1"/>
              </a:buClr>
              <a:buSzPts val="1200"/>
              <a:buFont typeface="Arial"/>
              <a:buChar char="•"/>
            </a:pPr>
            <a:r>
              <a:rPr lang="de-DE" sz="1000">
                <a:solidFill>
                  <a:schemeClr val="dk1"/>
                </a:solidFill>
                <a:latin typeface="Calibri"/>
                <a:ea typeface="Calibri"/>
                <a:cs typeface="Calibri"/>
                <a:sym typeface="Calibri"/>
              </a:rPr>
              <a:t>Welche Ziele/Unterziele der SDG’s verhindern in der Umsetzung Migration aus Umweltfaktoren.(3) Welchen persönlichen Beitrag kann ich leisten, damit die SDG umgesetzt werden können</a:t>
            </a:r>
            <a:endParaRPr/>
          </a:p>
          <a:p>
            <a:pPr indent="-228600" lvl="0" marL="457200" rtl="0" algn="l">
              <a:lnSpc>
                <a:spcPct val="100000"/>
              </a:lnSpc>
              <a:spcBef>
                <a:spcPts val="200"/>
              </a:spcBef>
              <a:spcAft>
                <a:spcPts val="0"/>
              </a:spcAft>
              <a:buClr>
                <a:srgbClr val="1155CC"/>
              </a:buClr>
              <a:buSzPts val="1200"/>
              <a:buNone/>
            </a:pPr>
            <a:r>
              <a:t/>
            </a:r>
            <a:endParaRPr sz="1000">
              <a:solidFill>
                <a:schemeClr val="dk1"/>
              </a:solidFill>
              <a:latin typeface="Calibri"/>
              <a:ea typeface="Calibri"/>
              <a:cs typeface="Calibri"/>
              <a:sym typeface="Calibri"/>
            </a:endParaRPr>
          </a:p>
          <a:p>
            <a:pPr indent="-304800" lvl="0" marL="360000" rtl="0" algn="l">
              <a:lnSpc>
                <a:spcPct val="100000"/>
              </a:lnSpc>
              <a:spcBef>
                <a:spcPts val="200"/>
              </a:spcBef>
              <a:spcAft>
                <a:spcPts val="0"/>
              </a:spcAft>
              <a:buClr>
                <a:schemeClr val="dk1"/>
              </a:buClr>
              <a:buSzPts val="1100"/>
              <a:buAutoNum type="arabicPeriod"/>
            </a:pPr>
            <a:r>
              <a:rPr lang="de-DE" sz="1000">
                <a:solidFill>
                  <a:schemeClr val="dk1"/>
                </a:solidFill>
                <a:latin typeface="Calibri"/>
                <a:ea typeface="Calibri"/>
                <a:cs typeface="Calibri"/>
                <a:sym typeface="Calibri"/>
              </a:rPr>
              <a:t>Ermittle die Gründe, warum so viele Menschen aus Bulgarien und Rumänien in Deutschland leben. Benenne die Ziele/Unterziele der SDG’s, die umgesetzt werden müssten, damit sie in Ihrem Heimatland besser leben können.</a:t>
            </a:r>
            <a:endParaRPr sz="1000">
              <a:solidFill>
                <a:schemeClr val="dk1"/>
              </a:solidFill>
              <a:latin typeface="Calibri"/>
              <a:ea typeface="Calibri"/>
              <a:cs typeface="Calibri"/>
              <a:sym typeface="Calibri"/>
            </a:endParaRPr>
          </a:p>
          <a:p>
            <a:pPr indent="-304800" lvl="0" marL="360000" rtl="0" algn="l">
              <a:lnSpc>
                <a:spcPct val="100000"/>
              </a:lnSpc>
              <a:spcBef>
                <a:spcPts val="200"/>
              </a:spcBef>
              <a:spcAft>
                <a:spcPts val="0"/>
              </a:spcAft>
              <a:buClr>
                <a:schemeClr val="dk1"/>
              </a:buClr>
              <a:buSzPts val="1100"/>
              <a:buAutoNum type="arabicPeriod"/>
            </a:pPr>
            <a:r>
              <a:rPr lang="de-DE" sz="1000">
                <a:solidFill>
                  <a:schemeClr val="dk1"/>
                </a:solidFill>
                <a:latin typeface="Calibri"/>
                <a:ea typeface="Calibri"/>
                <a:cs typeface="Calibri"/>
                <a:sym typeface="Calibri"/>
              </a:rPr>
              <a:t>Ermittle Gründe, warum so viele Menschen aus Afghanistan und Iran in Deutschland leben. Benenne die Ziele/Unterziele der SDG’s, die umgesetzt werden müssten, damit sie in Ihrem Heimatland besser leben können.</a:t>
            </a:r>
            <a:endParaRPr sz="1000">
              <a:solidFill>
                <a:schemeClr val="dk1"/>
              </a:solidFill>
              <a:latin typeface="Calibri"/>
              <a:ea typeface="Calibri"/>
              <a:cs typeface="Calibri"/>
              <a:sym typeface="Calibri"/>
            </a:endParaRPr>
          </a:p>
          <a:p>
            <a:pPr indent="-304800" lvl="0" marL="360000" rtl="0" algn="l">
              <a:lnSpc>
                <a:spcPct val="100000"/>
              </a:lnSpc>
              <a:spcBef>
                <a:spcPts val="200"/>
              </a:spcBef>
              <a:spcAft>
                <a:spcPts val="0"/>
              </a:spcAft>
              <a:buClr>
                <a:schemeClr val="dk1"/>
              </a:buClr>
              <a:buSzPts val="1100"/>
              <a:buAutoNum type="arabicPeriod"/>
            </a:pPr>
            <a:r>
              <a:rPr lang="de-DE" sz="1000">
                <a:solidFill>
                  <a:schemeClr val="dk1"/>
                </a:solidFill>
                <a:latin typeface="Calibri"/>
                <a:ea typeface="Calibri"/>
                <a:cs typeface="Calibri"/>
                <a:sym typeface="Calibri"/>
              </a:rPr>
              <a:t>Ermittle Gründe, warum so viele Menschen aus Somalia und Sudan in Deutschland leben. Benenne die Ziele/Unterziel der SDG’s, die umgesetzt werden müssten, damit sie in Ihrem Heimatland besser leben können.</a:t>
            </a:r>
            <a:endParaRPr sz="1000">
              <a:solidFill>
                <a:schemeClr val="dk1"/>
              </a:solidFill>
              <a:latin typeface="Calibri"/>
              <a:ea typeface="Calibri"/>
              <a:cs typeface="Calibri"/>
              <a:sym typeface="Calibri"/>
            </a:endParaRPr>
          </a:p>
        </p:txBody>
      </p:sp>
      <p:sp>
        <p:nvSpPr>
          <p:cNvPr id="64" name="Google Shape;64;p2: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p:nvPr>
            <p:ph idx="2" type="sldImg"/>
          </p:nvPr>
        </p:nvSpPr>
        <p:spPr>
          <a:xfrm>
            <a:off x="479425" y="252413"/>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p3:notes"/>
          <p:cNvSpPr txBox="1"/>
          <p:nvPr>
            <p:ph idx="1" type="body"/>
          </p:nvPr>
        </p:nvSpPr>
        <p:spPr>
          <a:xfrm>
            <a:off x="479425" y="3960000"/>
            <a:ext cx="6145212" cy="5699467"/>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200"/>
              <a:t>Beschreibung</a:t>
            </a:r>
            <a:endParaRPr/>
          </a:p>
          <a:p>
            <a:pPr indent="0" lvl="0" marL="0" rtl="0" algn="l">
              <a:lnSpc>
                <a:spcPct val="100000"/>
              </a:lnSpc>
              <a:spcBef>
                <a:spcPts val="0"/>
              </a:spcBef>
              <a:spcAft>
                <a:spcPts val="0"/>
              </a:spcAft>
              <a:buSzPts val="1400"/>
              <a:buNone/>
            </a:pPr>
            <a:r>
              <a:rPr lang="de-DE" sz="1200"/>
              <a:t>Der Klimawandel wird zum größten Teil direkt durch die Verbrennung fossiler Energieträger wie Kohle, Öl und Gas hervorgebracht. Wenn wir einen Blick auf unser Leben werfen und bilanzieren, welche Teilbereiche für die Emissionen von Treibhausgas-Äquivalenten (CO</a:t>
            </a:r>
            <a:r>
              <a:rPr baseline="-25000" lang="de-DE" sz="1200"/>
              <a:t>2</a:t>
            </a:r>
            <a:r>
              <a:rPr lang="de-DE" sz="1200"/>
              <a:t>-Äq) verantwortlich sind, so zeigen sich 5 Bereiche: Das Wohnen, die Stromnutzung, die Mobilität, die Ernährung, die öffentliche Infrastruktur und der Konsum. Am meisten trägt unser Konsum zum Klimawandel bei. Bei den ersten 4 Bereichen kann man leicht einen Beitrag leisten, um die Emissionen durch Verhaltensänderungen zu mindern:</a:t>
            </a:r>
            <a:endParaRPr/>
          </a:p>
          <a:p>
            <a:pPr indent="-171450" lvl="0" marL="171450" rtl="0" algn="l">
              <a:lnSpc>
                <a:spcPct val="100000"/>
              </a:lnSpc>
              <a:spcBef>
                <a:spcPts val="0"/>
              </a:spcBef>
              <a:spcAft>
                <a:spcPts val="0"/>
              </a:spcAft>
              <a:buSzPts val="1100"/>
              <a:buFont typeface="Arial"/>
              <a:buChar char="•"/>
            </a:pPr>
            <a:r>
              <a:rPr lang="de-DE" sz="1200"/>
              <a:t>Wohnen mit 18%: Hier kann Heizwärme eingespart werden durch ein Herunterdrehen der Heizung oder durch eine Wärmedämmung des Gebäudes.</a:t>
            </a:r>
            <a:endParaRPr/>
          </a:p>
          <a:p>
            <a:pPr indent="-171450" lvl="0" marL="171450" rtl="0" algn="l">
              <a:lnSpc>
                <a:spcPct val="100000"/>
              </a:lnSpc>
              <a:spcBef>
                <a:spcPts val="0"/>
              </a:spcBef>
              <a:spcAft>
                <a:spcPts val="0"/>
              </a:spcAft>
              <a:buSzPts val="1100"/>
              <a:buFont typeface="Arial"/>
              <a:buChar char="•"/>
            </a:pPr>
            <a:r>
              <a:rPr lang="de-DE" sz="1200"/>
              <a:t>Strom mit 6%: Durch die Nutzung möglichst stromsparender Geräte (hohe Energieeffizienzklassen wie B oder A) kann eine gleiche Leistung erbracht werden, die aber viel weniger Strom verbraucht.</a:t>
            </a:r>
            <a:endParaRPr/>
          </a:p>
          <a:p>
            <a:pPr indent="-171450" lvl="0" marL="171450" rtl="0" algn="l">
              <a:lnSpc>
                <a:spcPct val="100000"/>
              </a:lnSpc>
              <a:spcBef>
                <a:spcPts val="0"/>
              </a:spcBef>
              <a:spcAft>
                <a:spcPts val="0"/>
              </a:spcAft>
              <a:buSzPts val="1100"/>
              <a:buFont typeface="Arial"/>
              <a:buChar char="•"/>
            </a:pPr>
            <a:r>
              <a:rPr lang="de-DE" sz="1200"/>
              <a:t>Mobilität mit 19%: Einfach weniger Autofahren und stattdessen Bahn, Bus oder Fahrrad nutzen oder viele Strecken zu Fuß zurücklegen. Den Urlaub lieber mit der Bahn oder dem Fernbus antreten.</a:t>
            </a:r>
            <a:endParaRPr/>
          </a:p>
          <a:p>
            <a:pPr indent="-171450" lvl="0" marL="171450" rtl="0" algn="l">
              <a:lnSpc>
                <a:spcPct val="100000"/>
              </a:lnSpc>
              <a:spcBef>
                <a:spcPts val="0"/>
              </a:spcBef>
              <a:spcAft>
                <a:spcPts val="0"/>
              </a:spcAft>
              <a:buSzPts val="1100"/>
              <a:buFont typeface="Arial"/>
              <a:buChar char="•"/>
            </a:pPr>
            <a:r>
              <a:rPr lang="de-DE" sz="1200"/>
              <a:t>Ernährung mit 15%: Man muss nicht Veganer werden, es bringt schon viel wenn man den Konsum von Rindfleisch reduziert,  insgesamt weniger Fleisch und Reis isst sowie den Anteil an hochfetthaltigen Milchprodukten (vor allem Käse und Butter) verringert.</a:t>
            </a:r>
            <a:endParaRPr/>
          </a:p>
          <a:p>
            <a:pPr indent="-101600" lvl="0" marL="171450" rtl="0" algn="l">
              <a:lnSpc>
                <a:spcPct val="100000"/>
              </a:lnSpc>
              <a:spcBef>
                <a:spcPts val="0"/>
              </a:spcBef>
              <a:spcAft>
                <a:spcPts val="0"/>
              </a:spcAft>
              <a:buSzPts val="1100"/>
              <a:buFont typeface="Arial"/>
              <a:buNone/>
            </a:pPr>
            <a:r>
              <a:t/>
            </a:r>
            <a:endParaRPr sz="1200"/>
          </a:p>
          <a:p>
            <a:pPr indent="0" lvl="0" marL="0" rtl="0" algn="l">
              <a:lnSpc>
                <a:spcPct val="100000"/>
              </a:lnSpc>
              <a:spcBef>
                <a:spcPts val="0"/>
              </a:spcBef>
              <a:spcAft>
                <a:spcPts val="0"/>
              </a:spcAft>
              <a:buSzPts val="1100"/>
              <a:buFont typeface="Arial"/>
              <a:buNone/>
            </a:pPr>
            <a:r>
              <a:rPr b="1" lang="de-DE" sz="1200"/>
              <a:t>Aufgabe</a:t>
            </a:r>
            <a:endParaRPr/>
          </a:p>
          <a:p>
            <a:pPr indent="-171450" lvl="0" marL="171450" rtl="0" algn="l">
              <a:lnSpc>
                <a:spcPct val="100000"/>
              </a:lnSpc>
              <a:spcBef>
                <a:spcPts val="0"/>
              </a:spcBef>
              <a:spcAft>
                <a:spcPts val="0"/>
              </a:spcAft>
              <a:buSzPts val="1100"/>
              <a:buFont typeface="Arial"/>
              <a:buChar char="•"/>
            </a:pPr>
            <a:r>
              <a:rPr lang="de-DE" sz="1200"/>
              <a:t>Welchen Beitrag leistet Ihr Betrieb zum Klimawandel?</a:t>
            </a:r>
            <a:endParaRPr/>
          </a:p>
          <a:p>
            <a:pPr indent="-171450" lvl="0" marL="171450" rtl="0" algn="l">
              <a:lnSpc>
                <a:spcPct val="100000"/>
              </a:lnSpc>
              <a:spcBef>
                <a:spcPts val="0"/>
              </a:spcBef>
              <a:spcAft>
                <a:spcPts val="0"/>
              </a:spcAft>
              <a:buSzPts val="1100"/>
              <a:buFont typeface="Arial"/>
              <a:buChar char="•"/>
            </a:pPr>
            <a:r>
              <a:rPr lang="de-DE" sz="1200"/>
              <a:t>Was unternehmen Sie in Ihrem Betrieb, um CO</a:t>
            </a:r>
            <a:r>
              <a:rPr baseline="-25000" lang="de-DE" sz="1200"/>
              <a:t>2</a:t>
            </a:r>
            <a:r>
              <a:rPr lang="de-DE" sz="1200"/>
              <a:t>-Emissionen zu verringern?</a:t>
            </a:r>
            <a:endParaRPr/>
          </a:p>
          <a:p>
            <a:pPr indent="0" lvl="0" marL="0" rtl="0" algn="l">
              <a:lnSpc>
                <a:spcPct val="100000"/>
              </a:lnSpc>
              <a:spcBef>
                <a:spcPts val="0"/>
              </a:spcBef>
              <a:spcAft>
                <a:spcPts val="0"/>
              </a:spcAft>
              <a:buClr>
                <a:schemeClr val="dk1"/>
              </a:buClr>
              <a:buSzPts val="1100"/>
              <a:buNone/>
            </a:pPr>
            <a:r>
              <a:t/>
            </a:r>
            <a:endParaRPr sz="1200"/>
          </a:p>
          <a:p>
            <a:pPr indent="0" lvl="0" marL="0" rtl="0" algn="l">
              <a:lnSpc>
                <a:spcPct val="100000"/>
              </a:lnSpc>
              <a:spcBef>
                <a:spcPts val="0"/>
              </a:spcBef>
              <a:spcAft>
                <a:spcPts val="0"/>
              </a:spcAft>
              <a:buSzPts val="1400"/>
              <a:buNone/>
            </a:pPr>
            <a:r>
              <a:rPr b="1" lang="de-DE" sz="1200"/>
              <a:t>Quelle</a:t>
            </a:r>
            <a:endParaRPr b="1"/>
          </a:p>
          <a:p>
            <a:pPr indent="-171450" lvl="0" marL="171450" rtl="0" algn="l">
              <a:lnSpc>
                <a:spcPct val="100000"/>
              </a:lnSpc>
              <a:spcBef>
                <a:spcPts val="0"/>
              </a:spcBef>
              <a:spcAft>
                <a:spcPts val="0"/>
              </a:spcAft>
              <a:buSzPts val="1210"/>
              <a:buFont typeface="Arial"/>
              <a:buChar char="•"/>
            </a:pPr>
            <a:r>
              <a:rPr lang="de-DE" sz="1100"/>
              <a:t>Umweltbundesamt 2021: Konsum und Umwelt: Zentrale Handlungsfelder. Online: https://www.umweltbundesamt.de/themen/wirtschaft-konsum/konsum-umwelt-zentrale-handlungsfelder#bedarfsfelder</a:t>
            </a:r>
            <a:endParaRPr sz="1100"/>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t/>
            </a:r>
            <a:endParaRPr sz="1200"/>
          </a:p>
        </p:txBody>
      </p:sp>
      <p:sp>
        <p:nvSpPr>
          <p:cNvPr id="77" name="Google Shape;77;p3: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5:notes"/>
          <p:cNvSpPr/>
          <p:nvPr>
            <p:ph idx="2" type="sldImg"/>
          </p:nvPr>
        </p:nvSpPr>
        <p:spPr>
          <a:xfrm>
            <a:off x="479425" y="252413"/>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5:notes"/>
          <p:cNvSpPr txBox="1"/>
          <p:nvPr>
            <p:ph idx="1" type="body"/>
          </p:nvPr>
        </p:nvSpPr>
        <p:spPr>
          <a:xfrm>
            <a:off x="414214" y="3780000"/>
            <a:ext cx="6322647" cy="6395631"/>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255"/>
              <a:buNone/>
            </a:pPr>
            <a:r>
              <a:rPr b="1" lang="de-DE" sz="1000">
                <a:solidFill>
                  <a:schemeClr val="dk1"/>
                </a:solidFill>
                <a:latin typeface="Calibri"/>
                <a:ea typeface="Calibri"/>
                <a:cs typeface="Calibri"/>
                <a:sym typeface="Calibri"/>
              </a:rPr>
              <a:t>Beschreibung SDG 3, Internetsucht</a:t>
            </a:r>
            <a:endParaRPr/>
          </a:p>
          <a:p>
            <a:pPr indent="0" lvl="0" marL="0" marR="0" rtl="0" algn="l">
              <a:lnSpc>
                <a:spcPct val="100000"/>
              </a:lnSpc>
              <a:spcBef>
                <a:spcPts val="0"/>
              </a:spcBef>
              <a:spcAft>
                <a:spcPts val="0"/>
              </a:spcAft>
              <a:buClr>
                <a:srgbClr val="000000"/>
              </a:buClr>
              <a:buSzPts val="255"/>
              <a:buFont typeface="Arial"/>
              <a:buNone/>
            </a:pPr>
            <a:r>
              <a:rPr b="0" i="0" lang="de-DE" sz="1000" u="none" strike="noStrike">
                <a:solidFill>
                  <a:schemeClr val="dk1"/>
                </a:solidFill>
                <a:latin typeface="Calibri"/>
                <a:ea typeface="Calibri"/>
                <a:cs typeface="Calibri"/>
                <a:sym typeface="Calibri"/>
              </a:rPr>
              <a:t>Als Fachinformatikerin/Fachinformatiker ist das Internet die Arbeitsgrundlage. IKT-Produkte funktionieren nicht ohne das Internet. Hier besteht die Gefahr des Missbrauchs oder schädlicher Auswirkungen für die psychische und körperliche Gesundheit. Laut einer Forsa-Studie (</a:t>
            </a:r>
            <a:r>
              <a:rPr b="0" i="0" lang="de-DE" sz="1000" u="none" cap="none" strike="noStrike">
                <a:solidFill>
                  <a:schemeClr val="dk1"/>
                </a:solidFill>
                <a:latin typeface="Calibri"/>
                <a:ea typeface="Calibri"/>
                <a:cs typeface="Calibri"/>
                <a:sym typeface="Calibri"/>
              </a:rPr>
              <a:t>2017)</a:t>
            </a:r>
            <a:r>
              <a:rPr b="0" i="0" lang="de-DE" sz="1000" u="none" strike="noStrike">
                <a:solidFill>
                  <a:schemeClr val="dk1"/>
                </a:solidFill>
                <a:latin typeface="Calibri"/>
                <a:ea typeface="Calibri"/>
                <a:cs typeface="Calibri"/>
                <a:sym typeface="Calibri"/>
              </a:rPr>
              <a:t> verbringen Jugendliche durchschnittlich 2 Stunden täglich mit Sozialen Medien im Internet. Diese Zeit steigt mit dem Alter der Befragten. Weibliche Jugendliche zwischen 16 und 17 Jahren sind fast 3,5 Stunden pro Tag in sozialen Medien, die männlichen Jugendlichen im Vergleich nur 2,75 Stunden aktiv. Die Folge dieses Internetkonsums ist ein erhöhtes Risiko an Depressionen zu erkranken, und dies ist bei einem Drittel der Befragten der Fall. Weitere Auswirkungen sind die Ablenkung von Schwierigkeiten oder Flucht aus der sozialen Realität sowie Schlafmangel: 8% der Befragten pflegen ihre sozialen Kontakte ausschließlich über das Internet. Der intensive Gebrauch von sozialen Medien führt laut Studie also zu gesundheitlichen und sozialen Problemen. </a:t>
            </a:r>
            <a:r>
              <a:rPr b="0" i="0" lang="de-DE" sz="1000" u="none" cap="none" strike="noStrike">
                <a:solidFill>
                  <a:schemeClr val="dk1"/>
                </a:solidFill>
                <a:latin typeface="Calibri"/>
                <a:ea typeface="Calibri"/>
                <a:cs typeface="Calibri"/>
                <a:sym typeface="Calibri"/>
              </a:rPr>
              <a:t>Da die Nutzung des Internets im Alltag unentbehrlich geworden ist, besteht hier die Gefahr eines exzessiven Gebrauchs, der bis zu einem Abhängigkeitsverhalten führen kann. So wird festgestellt, dass geeignete Hilfe- und Aufklärungsmaßnahmen für eine wachsende Zahl von Betroffenen notwendig sind. In der Nationalen Strategie wird ausdrücklich der Arbeitsplatz als ein wichtiger Ort genannt, an dem Aufklärung für ein gesundheitsförderliches Verhalten betrieben werden kann (ebd.). Die Aufgabe des Gesundheitsschutzes am Arbeitsplatz, die Betriebsärztinnen und Ärzte mit unterstützen, umfasst auch die individuelle Suchtprävention und Suchtberatung.</a:t>
            </a:r>
            <a:endParaRPr b="0" sz="1000">
              <a:solidFill>
                <a:schemeClr val="dk1"/>
              </a:solidFill>
            </a:endParaRPr>
          </a:p>
          <a:p>
            <a:pPr indent="0" lvl="0" marL="0" marR="0" rtl="0" algn="l">
              <a:lnSpc>
                <a:spcPct val="100000"/>
              </a:lnSpc>
              <a:spcBef>
                <a:spcPts val="0"/>
              </a:spcBef>
              <a:spcAft>
                <a:spcPts val="0"/>
              </a:spcAft>
              <a:buClr>
                <a:srgbClr val="000000"/>
              </a:buClr>
              <a:buSzPts val="255"/>
              <a:buFont typeface="Arial"/>
              <a:buNone/>
            </a:pPr>
            <a:r>
              <a:rPr b="0" lang="de-DE" sz="1000">
                <a:solidFill>
                  <a:schemeClr val="dk1"/>
                </a:solidFill>
                <a:latin typeface="Calibri"/>
                <a:ea typeface="Calibri"/>
                <a:cs typeface="Calibri"/>
                <a:sym typeface="Calibri"/>
              </a:rPr>
              <a:t>Die Anzahl der </a:t>
            </a:r>
            <a:r>
              <a:rPr b="0" lang="de-DE" sz="1000">
                <a:solidFill>
                  <a:schemeClr val="dk1"/>
                </a:solidFill>
              </a:rPr>
              <a:t>Geräte </a:t>
            </a:r>
            <a:r>
              <a:rPr lang="de-DE" sz="1000">
                <a:solidFill>
                  <a:schemeClr val="dk1"/>
                </a:solidFill>
              </a:rPr>
              <a:t>und Anwendungen der digitalen IKT in unterschiedlichsten Lebensbereichen und damit auch die Internetnutzung nimmt zu. Die Folge ist ein enormer Ressourcenverbrauch für die Herstellung und Stromverbrauch, um große Datenmengen über Kabel oder Funknetze global miteinander zu vernetzen. </a:t>
            </a:r>
            <a:endParaRPr b="1" sz="10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255"/>
              <a:buNone/>
            </a:pPr>
            <a:r>
              <a:rPr b="1" lang="de-DE" sz="1000">
                <a:solidFill>
                  <a:schemeClr val="dk1"/>
                </a:solidFill>
                <a:latin typeface="Calibri"/>
                <a:ea typeface="Calibri"/>
                <a:cs typeface="Calibri"/>
                <a:sym typeface="Calibri"/>
              </a:rPr>
              <a:t>Aufgaben:</a:t>
            </a:r>
            <a:endParaRPr/>
          </a:p>
          <a:p>
            <a:pPr indent="0" lvl="0" marL="0" marR="0" rtl="0" algn="l">
              <a:lnSpc>
                <a:spcPct val="100000"/>
              </a:lnSpc>
              <a:spcBef>
                <a:spcPts val="0"/>
              </a:spcBef>
              <a:spcAft>
                <a:spcPts val="0"/>
              </a:spcAft>
              <a:buClr>
                <a:srgbClr val="000000"/>
              </a:buClr>
              <a:buSzPts val="1100"/>
              <a:buNone/>
            </a:pPr>
            <a:r>
              <a:rPr lang="de-DE" sz="1000">
                <a:solidFill>
                  <a:schemeClr val="dk1"/>
                </a:solidFill>
                <a:latin typeface="Calibri"/>
                <a:ea typeface="Calibri"/>
                <a:cs typeface="Calibri"/>
                <a:sym typeface="Calibri"/>
              </a:rPr>
              <a:t>Welche Folgen kann Internetsucht haben? Diskutieren Sie die gesundheitlichen und sozialen Folgen.</a:t>
            </a:r>
            <a:endParaRPr/>
          </a:p>
          <a:p>
            <a:pPr indent="-171450" lvl="0" marL="171450" marR="0" rtl="0" algn="l">
              <a:lnSpc>
                <a:spcPct val="100000"/>
              </a:lnSpc>
              <a:spcBef>
                <a:spcPts val="0"/>
              </a:spcBef>
              <a:spcAft>
                <a:spcPts val="0"/>
              </a:spcAft>
              <a:buClr>
                <a:srgbClr val="000000"/>
              </a:buClr>
              <a:buSzPts val="1100"/>
              <a:buFont typeface="Arial"/>
              <a:buChar char="•"/>
            </a:pPr>
            <a:r>
              <a:rPr lang="de-DE" sz="1000">
                <a:solidFill>
                  <a:schemeClr val="dk1"/>
                </a:solidFill>
                <a:latin typeface="Calibri"/>
                <a:ea typeface="Calibri"/>
                <a:cs typeface="Calibri"/>
                <a:sym typeface="Calibri"/>
              </a:rPr>
              <a:t>Vernachlässigung von Aufgaben, sozialen Kontakten, Job, Schule und Hobbys, Leistungsabfall, Vereinsamung, Kontrollverlust bzgl. Dauer und Zeitpunkt der Internetnutzung, Reizbarkeit bei Entzug</a:t>
            </a:r>
            <a:endParaRPr/>
          </a:p>
          <a:p>
            <a:pPr indent="0" lvl="0" marL="0" marR="0" rtl="0" algn="l">
              <a:lnSpc>
                <a:spcPct val="100000"/>
              </a:lnSpc>
              <a:spcBef>
                <a:spcPts val="0"/>
              </a:spcBef>
              <a:spcAft>
                <a:spcPts val="0"/>
              </a:spcAft>
              <a:buClr>
                <a:srgbClr val="000000"/>
              </a:buClr>
              <a:buSzPts val="1100"/>
              <a:buNone/>
            </a:pPr>
            <a:r>
              <a:rPr lang="de-DE" sz="1000">
                <a:solidFill>
                  <a:schemeClr val="dk1"/>
                </a:solidFill>
                <a:latin typeface="Calibri"/>
                <a:ea typeface="Calibri"/>
                <a:cs typeface="Calibri"/>
                <a:sym typeface="Calibri"/>
              </a:rPr>
              <a:t>Welche </a:t>
            </a:r>
            <a:r>
              <a:rPr i="0" lang="de-DE" sz="1000" u="none" cap="none" strike="noStrike">
                <a:solidFill>
                  <a:schemeClr val="dk1"/>
                </a:solidFill>
                <a:latin typeface="Calibri"/>
                <a:ea typeface="Calibri"/>
                <a:cs typeface="Calibri"/>
                <a:sym typeface="Calibri"/>
              </a:rPr>
              <a:t>Hilfe- und Aufklärungsmaßnahmen im Arbeitskontext sind sinnvoll?</a:t>
            </a:r>
            <a:endParaRPr/>
          </a:p>
          <a:p>
            <a:pPr indent="-171450" lvl="0" marL="171450" marR="0" rtl="0" algn="l">
              <a:lnSpc>
                <a:spcPct val="100000"/>
              </a:lnSpc>
              <a:spcBef>
                <a:spcPts val="0"/>
              </a:spcBef>
              <a:spcAft>
                <a:spcPts val="0"/>
              </a:spcAft>
              <a:buClr>
                <a:srgbClr val="000000"/>
              </a:buClr>
              <a:buSzPts val="1100"/>
              <a:buFont typeface="Arial"/>
              <a:buChar char="•"/>
            </a:pPr>
            <a:r>
              <a:rPr lang="de-DE" sz="1000">
                <a:solidFill>
                  <a:schemeClr val="dk1"/>
                </a:solidFill>
              </a:rPr>
              <a:t>klare Regeln, inwiefern Beschäftigte Smartphone, Internet und Co. während der Arbeit nutzen dürfen, Dienstvereinbarungen zur Nutzung von internetfähigen Geräten, soziale, analoge Events</a:t>
            </a:r>
            <a:endParaRPr sz="1000">
              <a:solidFill>
                <a:schemeClr val="dk1"/>
              </a:solidFill>
            </a:endParaRPr>
          </a:p>
          <a:p>
            <a:pPr indent="-171450" lvl="0" marL="171450" marR="0" rtl="0" algn="l">
              <a:lnSpc>
                <a:spcPct val="100000"/>
              </a:lnSpc>
              <a:spcBef>
                <a:spcPts val="0"/>
              </a:spcBef>
              <a:spcAft>
                <a:spcPts val="0"/>
              </a:spcAft>
              <a:buClr>
                <a:srgbClr val="000000"/>
              </a:buClr>
              <a:buSzPts val="1100"/>
              <a:buFont typeface="Arial"/>
              <a:buChar char="•"/>
            </a:pPr>
            <a:r>
              <a:rPr lang="de-DE" sz="1000">
                <a:solidFill>
                  <a:schemeClr val="dk1"/>
                </a:solidFill>
              </a:rPr>
              <a:t>Suchtberatungsbeauftragte (in Unternehmen) als Anlaufstelle, Informations-und Sensibilisierungsveranstaltungen</a:t>
            </a:r>
            <a:endParaRPr sz="10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None/>
            </a:pPr>
            <a:r>
              <a:rPr lang="de-DE" sz="1000">
                <a:solidFill>
                  <a:schemeClr val="dk1"/>
                </a:solidFill>
                <a:latin typeface="Calibri"/>
                <a:ea typeface="Calibri"/>
                <a:cs typeface="Calibri"/>
                <a:sym typeface="Calibri"/>
              </a:rPr>
              <a:t>Wo brauchen wir Digitalisierung wirklich? </a:t>
            </a:r>
            <a:r>
              <a:rPr i="0" lang="de-DE" sz="1000" u="none" cap="none" strike="noStrike">
                <a:solidFill>
                  <a:schemeClr val="dk1"/>
                </a:solidFill>
                <a:latin typeface="Calibri"/>
                <a:ea typeface="Calibri"/>
                <a:cs typeface="Calibri"/>
                <a:sym typeface="Calibri"/>
              </a:rPr>
              <a:t>Welche digitalen Entwicklungen sind für unsere Gesellschaft  notwendig, wo sollten wir besser darauf zu verzichten und anlog bleiben? </a:t>
            </a:r>
            <a:r>
              <a:rPr lang="de-DE" sz="1000">
                <a:solidFill>
                  <a:schemeClr val="dk1"/>
                </a:solidFill>
                <a:latin typeface="Calibri"/>
                <a:ea typeface="Calibri"/>
                <a:cs typeface="Calibri"/>
                <a:sym typeface="Calibri"/>
              </a:rPr>
              <a:t>Diskutieren Sie Möglichkeiten, wie digitale Suffizienz in Ihrem Arbeitskontext oder im privaten Leben umgesetzt werden kann.</a:t>
            </a:r>
            <a:endParaRPr/>
          </a:p>
          <a:p>
            <a:pPr indent="-171450" lvl="0" marL="171450" rtl="0" algn="l">
              <a:lnSpc>
                <a:spcPct val="100000"/>
              </a:lnSpc>
              <a:spcBef>
                <a:spcPts val="0"/>
              </a:spcBef>
              <a:spcAft>
                <a:spcPts val="0"/>
              </a:spcAft>
              <a:buSzPts val="1100"/>
              <a:buFont typeface="Arial"/>
              <a:buChar char="•"/>
            </a:pPr>
            <a:r>
              <a:rPr lang="de-DE" sz="1000">
                <a:solidFill>
                  <a:schemeClr val="dk1"/>
                </a:solidFill>
                <a:latin typeface="Calibri"/>
                <a:ea typeface="Calibri"/>
                <a:cs typeface="Calibri"/>
                <a:sym typeface="Calibri"/>
              </a:rPr>
              <a:t>z.B. </a:t>
            </a:r>
            <a:r>
              <a:rPr lang="de-DE" sz="1000">
                <a:solidFill>
                  <a:schemeClr val="dk1"/>
                </a:solidFill>
              </a:rPr>
              <a:t>sinnvolle Anzahl digitaler Geräte in Haushalten, Unternehmen und öffentlicher Infrastruktur; technik- und ­datensuffizient­ konzipierte digitale Technologien, Nutzungen hinterfragen­ etc.­</a:t>
            </a:r>
            <a:endParaRPr sz="10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255"/>
              <a:buNone/>
            </a:pPr>
            <a:r>
              <a:rPr b="1" lang="de-DE" sz="1000">
                <a:solidFill>
                  <a:schemeClr val="dk1"/>
                </a:solidFill>
                <a:latin typeface="Calibri"/>
                <a:ea typeface="Calibri"/>
                <a:cs typeface="Calibri"/>
                <a:sym typeface="Calibri"/>
              </a:rPr>
              <a:t>Quellen</a:t>
            </a:r>
            <a:endParaRPr/>
          </a:p>
          <a:p>
            <a:pPr indent="-177800" lvl="0" marL="177800" rtl="0" algn="l">
              <a:lnSpc>
                <a:spcPct val="100000"/>
              </a:lnSpc>
              <a:spcBef>
                <a:spcPts val="0"/>
              </a:spcBef>
              <a:spcAft>
                <a:spcPts val="0"/>
              </a:spcAft>
              <a:buSzPts val="900"/>
              <a:buFont typeface="Arial"/>
              <a:buChar char="•"/>
            </a:pPr>
            <a:r>
              <a:rPr lang="de-DE" sz="900">
                <a:solidFill>
                  <a:schemeClr val="dk1"/>
                </a:solidFill>
                <a:latin typeface="Calibri"/>
                <a:ea typeface="Calibri"/>
                <a:cs typeface="Calibri"/>
                <a:sym typeface="Calibri"/>
              </a:rPr>
              <a:t>Drogen-und Suchtbericht 2019 Herausgeber: Die Drogenbeauftragte der Bundesregierung Bundesministerium für Gesundheit (2012) Nationale Strategie zur Drogen- und Suchtpolitik. Online: https://www.bundesdrogenbeauftragter.de/themen/drogenpolitik/nationale-strategie/</a:t>
            </a:r>
            <a:endParaRPr/>
          </a:p>
          <a:p>
            <a:pPr indent="-177800" lvl="0" marL="177800" rtl="0" algn="l">
              <a:lnSpc>
                <a:spcPct val="100000"/>
              </a:lnSpc>
              <a:spcBef>
                <a:spcPts val="0"/>
              </a:spcBef>
              <a:spcAft>
                <a:spcPts val="0"/>
              </a:spcAft>
              <a:buSzPts val="900"/>
              <a:buFont typeface="Arial"/>
              <a:buChar char="•"/>
            </a:pPr>
            <a:r>
              <a:rPr lang="de-DE" sz="900">
                <a:solidFill>
                  <a:schemeClr val="dk1"/>
                </a:solidFill>
                <a:latin typeface="Calibri"/>
                <a:ea typeface="Calibri"/>
                <a:cs typeface="Calibri"/>
                <a:sym typeface="Calibri"/>
              </a:rPr>
              <a:t>Forsa Politik- und Sozialforschung GmbH (2017): WhatsApp, Instagram und Co. – so süchtig macht Social Media DAK-Studie: Befragung von Kindern und Jugendlichen zwischen 12 und 17 Jahre. Online: https://www.dak.de/dak/bundesthemen/onlinesucht-studie-2106298.html#/</a:t>
            </a:r>
            <a:endParaRPr/>
          </a:p>
          <a:p>
            <a:pPr indent="-177800" lvl="0" marL="177800" rtl="0" algn="l">
              <a:lnSpc>
                <a:spcPct val="100000"/>
              </a:lnSpc>
              <a:spcBef>
                <a:spcPts val="0"/>
              </a:spcBef>
              <a:spcAft>
                <a:spcPts val="0"/>
              </a:spcAft>
              <a:buSzPts val="900"/>
              <a:buFont typeface="Arial"/>
              <a:buChar char="•"/>
            </a:pPr>
            <a:r>
              <a:rPr lang="de-DE" sz="900">
                <a:solidFill>
                  <a:schemeClr val="dk1"/>
                </a:solidFill>
              </a:rPr>
              <a:t>Herausgeberin: Jugend im Bund für Umwelt und Naturschutz Deutschland e.V. (2018) </a:t>
            </a:r>
            <a:r>
              <a:rPr lang="de-DE" sz="900">
                <a:solidFill>
                  <a:schemeClr val="dk1"/>
                </a:solidFill>
                <a:latin typeface="Calibri"/>
                <a:ea typeface="Calibri"/>
                <a:cs typeface="Calibri"/>
                <a:sym typeface="Calibri"/>
              </a:rPr>
              <a:t>#vollvernetzt </a:t>
            </a:r>
            <a:r>
              <a:rPr lang="de-DE" sz="900">
                <a:solidFill>
                  <a:schemeClr val="dk1"/>
                </a:solidFill>
              </a:rPr>
              <a:t>Mit digitaler Suffizienz zum guten Leben für alle </a:t>
            </a:r>
            <a:r>
              <a:rPr lang="de-DE" sz="900">
                <a:solidFill>
                  <a:schemeClr val="dk1"/>
                </a:solidFill>
                <a:latin typeface="Calibri"/>
                <a:ea typeface="Calibri"/>
                <a:cs typeface="Calibri"/>
                <a:sym typeface="Calibri"/>
              </a:rPr>
              <a:t>https://www.bundjugend.de/wp-content/uploads/Bundjugendbroschueredigitalisierungweb.pdf</a:t>
            </a:r>
            <a:endParaRPr/>
          </a:p>
          <a:p>
            <a:pPr indent="-177800" lvl="0" marL="177800" rtl="0" algn="l">
              <a:lnSpc>
                <a:spcPct val="100000"/>
              </a:lnSpc>
              <a:spcBef>
                <a:spcPts val="0"/>
              </a:spcBef>
              <a:spcAft>
                <a:spcPts val="0"/>
              </a:spcAft>
              <a:buSzPts val="900"/>
              <a:buFont typeface="Arial"/>
              <a:buChar char="•"/>
            </a:pPr>
            <a:r>
              <a:rPr lang="de-DE" sz="900">
                <a:solidFill>
                  <a:schemeClr val="dk1"/>
                </a:solidFill>
                <a:latin typeface="Calibri"/>
                <a:ea typeface="Calibri"/>
                <a:cs typeface="Calibri"/>
                <a:sym typeface="Calibri"/>
              </a:rPr>
              <a:t>https://netzpolitik.org/2019/bits-baeume-von-der-effizienz-zur-digitalen-suffizienz/</a:t>
            </a:r>
            <a:endParaRPr/>
          </a:p>
        </p:txBody>
      </p:sp>
      <p:sp>
        <p:nvSpPr>
          <p:cNvPr id="109" name="Google Shape;109;p5: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2:notes"/>
          <p:cNvSpPr/>
          <p:nvPr>
            <p:ph idx="2" type="sldImg"/>
          </p:nvPr>
        </p:nvSpPr>
        <p:spPr>
          <a:xfrm>
            <a:off x="479425" y="252413"/>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12:notes"/>
          <p:cNvSpPr txBox="1"/>
          <p:nvPr>
            <p:ph idx="1" type="body"/>
          </p:nvPr>
        </p:nvSpPr>
        <p:spPr>
          <a:xfrm>
            <a:off x="303028" y="3775660"/>
            <a:ext cx="6523073" cy="6202200"/>
          </a:xfrm>
          <a:prstGeom prst="rect">
            <a:avLst/>
          </a:prstGeom>
          <a:noFill/>
          <a:ln>
            <a:noFill/>
          </a:ln>
        </p:spPr>
        <p:txBody>
          <a:bodyPr anchorCtr="0" anchor="t" bIns="47400" lIns="94825" spcFirstLastPara="1" rIns="94825" wrap="square" tIns="47400">
            <a:noAutofit/>
          </a:bodyPr>
          <a:lstStyle/>
          <a:p>
            <a:pPr indent="0" lvl="0" marL="9525" rtl="0" algn="l">
              <a:lnSpc>
                <a:spcPct val="100000"/>
              </a:lnSpc>
              <a:spcBef>
                <a:spcPts val="0"/>
              </a:spcBef>
              <a:spcAft>
                <a:spcPts val="0"/>
              </a:spcAft>
              <a:buSzPts val="1400"/>
              <a:buNone/>
            </a:pPr>
            <a:r>
              <a:rPr b="1" i="0" lang="de-DE" sz="900" u="none" cap="none" strike="noStrike">
                <a:solidFill>
                  <a:schemeClr val="dk1"/>
                </a:solidFill>
                <a:latin typeface="Calibri"/>
                <a:ea typeface="Calibri"/>
                <a:cs typeface="Calibri"/>
                <a:sym typeface="Calibri"/>
              </a:rPr>
              <a:t>Beschreibung - SDG 5 Geschlechtergleichstellung</a:t>
            </a:r>
            <a:r>
              <a:rPr b="0" i="0" lang="de-DE" sz="900" u="none" cap="none" strike="noStrike">
                <a:solidFill>
                  <a:schemeClr val="dk1"/>
                </a:solidFill>
                <a:latin typeface="Calibri"/>
                <a:ea typeface="Calibri"/>
                <a:cs typeface="Calibri"/>
                <a:sym typeface="Calibri"/>
              </a:rPr>
              <a:t>: Die Ausgangslage zum Frauenanteil der Beschäftigten in der Digitalwirtschaft (2019) stellt sich folgendermaßen dar: Der Frauenanteil in Informatik- und anderen IKT-Berufen beträgt 16,5 Prozent, im Gesamtvergleich zu allen Berufen 46,2 Prozent. Dabei ist der Frauenanteil im Studienbereich Informatik (Wintersemester 2018/2019) mit 21,4 Prozent viel höher. Auch der Frauenanteil in Gremien zur Digitalisierung betrug im Jahr 2020 nur  35,5 Prozent (BMFSJ 2020). Einbezogen wurden bei der Untersuchung der IT-Planungsrat oder der Digitalrat der Bundesregierung.  Wenn Gleichstellung gemäß Sachverständigen-kommission für den Gleichstellungsbericht (Deutscher Bundestag 2021)  eine Gesellschaft mit gleichen Verwirklichungschancen für alle Menschen, unabhängig vom Geschlecht, fordert (d.h. eine Gesellschaft, in der die Chancen und Risiken über den Lebensverlauf und bei gesellschaftlichen Transformationsprozessen gleich verteilt sind), müssen geschlechtsbezogene Zugangsbarrieren betrachtet werden. Im Dritten Gleichstellungsbericht wird die Ausgangslage für geschlechtsbezogene Ungleichheiten in der IKT-Branche mit folgenden gleichstellungspolitischen Kennzahlen hinterlegt: insgesamt nur 16 Prozent Frauenanteil in der Informatikbranche, der Gender Pay Gap in IT-Berufen liegt bei 7 Prozent, je kleiner der Betrieb, desto größer ist der Gender Pay Gap. </a:t>
            </a:r>
            <a:br>
              <a:rPr lang="de-DE" sz="900"/>
            </a:br>
            <a:r>
              <a:rPr b="0" i="0" lang="de-DE" sz="900" u="none" cap="none" strike="noStrike">
                <a:solidFill>
                  <a:schemeClr val="dk1"/>
                </a:solidFill>
                <a:latin typeface="Calibri"/>
                <a:ea typeface="Calibri"/>
                <a:cs typeface="Calibri"/>
                <a:sym typeface="Calibri"/>
              </a:rPr>
              <a:t>Eine reduzierte Vielfalt bzw. Geschlechterungleichheit  im Bereich der IKT kann zum Beispiel dazu führen, dass Algorithmen durch unbewusste Denkmuster so programmiert werden, dass Stereotype in IKT-Produkte einfließen (Buolamwini et al. 2018). Fehler können auch entstehen, wenn unpassende Daten verwendet werden oder die Datenqualität Mängel aufweist. Bestimmte Systeme der Künstlichen Intelligenz basieren auf Algorithmen für maschinelles Lernen, die mit bestimmten Daten trainiert werden. Algorithmen, die mit verzerrten Daten trainiert werden, führen zu einer algorithmischen Diskriminierung. So</a:t>
            </a:r>
            <a:r>
              <a:rPr lang="de-DE" sz="900"/>
              <a:t> </a:t>
            </a:r>
            <a:r>
              <a:rPr b="0" i="0" lang="de-DE" sz="900" u="none" cap="none" strike="noStrike">
                <a:solidFill>
                  <a:schemeClr val="dk1"/>
                </a:solidFill>
                <a:latin typeface="Calibri"/>
                <a:ea typeface="Calibri"/>
                <a:cs typeface="Calibri"/>
                <a:sym typeface="Calibri"/>
              </a:rPr>
              <a:t>hat sich gezeigt, dass einige Gesichtserkennungssysteme </a:t>
            </a:r>
            <a:r>
              <a:rPr b="0" i="1" lang="de-DE" sz="900" u="none" cap="none" strike="noStrike">
                <a:solidFill>
                  <a:schemeClr val="dk1"/>
                </a:solidFill>
                <a:latin typeface="Calibri"/>
                <a:ea typeface="Calibri"/>
                <a:cs typeface="Calibri"/>
                <a:sym typeface="Calibri"/>
              </a:rPr>
              <a:t>people of colour</a:t>
            </a:r>
            <a:r>
              <a:rPr b="0" i="0" lang="de-DE" sz="900" u="none" cap="none" strike="noStrike">
                <a:solidFill>
                  <a:schemeClr val="dk1"/>
                </a:solidFill>
                <a:latin typeface="Calibri"/>
                <a:ea typeface="Calibri"/>
                <a:cs typeface="Calibri"/>
                <a:sym typeface="Calibri"/>
              </a:rPr>
              <a:t>,  Frauen und junge Menschen in hohem Maße falsch identifizieren. Es wurde auch festgestellt, dass in der Robotikentwicklung  Geschlechterstereotype die Akzeptanz von Robotern erhöhen können, wenn beispielsweise Roboter für typische Frauenberufe mit weiblichen Attributen versehen werden, im Gegensatz zu Sicherheitsrobotern, die stereotyp männlich dargestellt werden</a:t>
            </a:r>
            <a:r>
              <a:rPr lang="de-DE" sz="900"/>
              <a:t> </a:t>
            </a:r>
            <a:r>
              <a:rPr b="0" i="0" lang="de-DE" sz="900" u="none" cap="none" strike="noStrike">
                <a:solidFill>
                  <a:schemeClr val="dk1"/>
                </a:solidFill>
                <a:latin typeface="Calibri"/>
                <a:ea typeface="Calibri"/>
                <a:cs typeface="Calibri"/>
                <a:sym typeface="Calibri"/>
              </a:rPr>
              <a:t>(Voss  2014).  Abschließend noch ein Beispiel aus der Softwarebranche, wonach ein Unternehmen eine Zeit lang ein Softwaresystem zur Suche und Bewertung von Lebensläufen potenzieller Mitarbeiter*innen im Internet nutzte. Die Software suchte nach Wortmustern, um erfolgreiche Mitarbeiter*innen zu finden. Die Bewertung der Wortmuster folgte jedoch nicht geschlechtsneutralen Vorgaben, sondern stufte Begriffe herab, die auf Frauen schließen ließen. Trainingsdaten für die Software waren Lebensläufe, die hauptsächlich von Männern stammten, die männliche Mehrheit an Beschäftigten in der Technologiebranche (Dastin 2018).</a:t>
            </a:r>
            <a:endParaRPr b="0" i="0" sz="900" u="none" cap="none" strike="noStrike">
              <a:solidFill>
                <a:schemeClr val="dk1"/>
              </a:solidFill>
              <a:latin typeface="Calibri"/>
              <a:ea typeface="Calibri"/>
              <a:cs typeface="Calibri"/>
              <a:sym typeface="Calibri"/>
            </a:endParaRPr>
          </a:p>
          <a:p>
            <a:pPr indent="0" lvl="0" marL="9525" rtl="0" algn="l">
              <a:lnSpc>
                <a:spcPct val="100000"/>
              </a:lnSpc>
              <a:spcBef>
                <a:spcPts val="0"/>
              </a:spcBef>
              <a:spcAft>
                <a:spcPts val="0"/>
              </a:spcAft>
              <a:buSzPts val="1400"/>
              <a:buNone/>
            </a:pPr>
            <a:r>
              <a:rPr b="1" i="0" lang="de-DE" sz="900" u="none" cap="none" strike="noStrike">
                <a:solidFill>
                  <a:schemeClr val="dk1"/>
                </a:solidFill>
                <a:latin typeface="Calibri"/>
                <a:ea typeface="Calibri"/>
                <a:cs typeface="Calibri"/>
                <a:sym typeface="Calibri"/>
              </a:rPr>
              <a:t>Aufgabe 1:</a:t>
            </a:r>
            <a:r>
              <a:rPr b="0" i="0" lang="de-DE" sz="900" u="none" cap="none" strike="noStrike">
                <a:solidFill>
                  <a:schemeClr val="dk1"/>
                </a:solidFill>
                <a:latin typeface="Calibri"/>
                <a:ea typeface="Calibri"/>
                <a:cs typeface="Calibri"/>
                <a:sym typeface="Calibri"/>
              </a:rPr>
              <a:t> Nennen Sie Ansätze und Ideen, wie Frauen für IKT-Branche gewonnen werden können. Beziehen Sie dabei gesellschaftliche Rahmenbedingungen ein.</a:t>
            </a:r>
            <a:endParaRPr/>
          </a:p>
          <a:p>
            <a:pPr indent="-108000" lvl="0" marL="108000" rtl="0" algn="l">
              <a:lnSpc>
                <a:spcPct val="100000"/>
              </a:lnSpc>
              <a:spcBef>
                <a:spcPts val="0"/>
              </a:spcBef>
              <a:spcAft>
                <a:spcPts val="0"/>
              </a:spcAft>
              <a:buSzPts val="1400"/>
              <a:buFont typeface="Arial"/>
              <a:buChar char="•"/>
            </a:pPr>
            <a:r>
              <a:rPr b="0" i="0" lang="de-DE" sz="900" u="none" cap="none" strike="noStrike">
                <a:solidFill>
                  <a:schemeClr val="dk1"/>
                </a:solidFill>
                <a:latin typeface="Calibri"/>
                <a:ea typeface="Calibri"/>
                <a:cs typeface="Calibri"/>
                <a:sym typeface="Calibri"/>
              </a:rPr>
              <a:t>Mögliche Ansätze: Role Models finden, mit denen sich Mädchen, Auszubildende oder Studentinnen identifizieren können, die sie motivieren, ähnliche Berufswege einzuschlagen.</a:t>
            </a:r>
            <a:endParaRPr/>
          </a:p>
          <a:p>
            <a:pPr indent="-108000" lvl="0" marL="108000" rtl="0" algn="l">
              <a:lnSpc>
                <a:spcPct val="100000"/>
              </a:lnSpc>
              <a:spcBef>
                <a:spcPts val="0"/>
              </a:spcBef>
              <a:spcAft>
                <a:spcPts val="0"/>
              </a:spcAft>
              <a:buSzPts val="1400"/>
              <a:buFont typeface="Arial"/>
              <a:buChar char="•"/>
            </a:pPr>
            <a:r>
              <a:rPr b="0" i="0" lang="de-DE" sz="900" u="none" cap="none" strike="noStrike">
                <a:solidFill>
                  <a:schemeClr val="dk1"/>
                </a:solidFill>
                <a:latin typeface="Calibri"/>
                <a:ea typeface="Calibri"/>
                <a:cs typeface="Calibri"/>
                <a:sym typeface="Calibri"/>
              </a:rPr>
              <a:t>Care-Arbeit in der Familie gerecht aufteilen, so dass Frauen Karriere machen können. Karrierechancen auch in Teilzeit ermöglichen. </a:t>
            </a:r>
            <a:endParaRPr/>
          </a:p>
          <a:p>
            <a:pPr indent="-108000" lvl="0" marL="108000" rtl="0" algn="l">
              <a:lnSpc>
                <a:spcPct val="100000"/>
              </a:lnSpc>
              <a:spcBef>
                <a:spcPts val="0"/>
              </a:spcBef>
              <a:spcAft>
                <a:spcPts val="0"/>
              </a:spcAft>
              <a:buSzPts val="1400"/>
              <a:buFont typeface="Arial"/>
              <a:buChar char="•"/>
            </a:pPr>
            <a:r>
              <a:rPr b="0" i="0" lang="de-DE" sz="900" u="none" cap="none" strike="noStrike">
                <a:solidFill>
                  <a:schemeClr val="dk1"/>
                </a:solidFill>
                <a:latin typeface="Calibri"/>
                <a:ea typeface="Calibri"/>
                <a:cs typeface="Calibri"/>
                <a:sym typeface="Calibri"/>
              </a:rPr>
              <a:t>Arbeitszeiten auf familiäre Kontexte beziehen. Das Berufsbild der Fachinformatikerin vorstellen und transparent in Schulen oder auf Veranstaltungen präsentieren, Frauen und Mädchen in MINT fördern.</a:t>
            </a:r>
            <a:endParaRPr b="1" i="0" sz="900" u="none" cap="none" strike="noStrike">
              <a:solidFill>
                <a:schemeClr val="dk1"/>
              </a:solidFill>
              <a:latin typeface="Calibri"/>
              <a:ea typeface="Calibri"/>
              <a:cs typeface="Calibri"/>
              <a:sym typeface="Calibri"/>
            </a:endParaRPr>
          </a:p>
          <a:p>
            <a:pPr indent="0" lvl="0" marL="9525" rtl="0" algn="l">
              <a:lnSpc>
                <a:spcPct val="100000"/>
              </a:lnSpc>
              <a:spcBef>
                <a:spcPts val="0"/>
              </a:spcBef>
              <a:spcAft>
                <a:spcPts val="0"/>
              </a:spcAft>
              <a:buSzPts val="1400"/>
              <a:buNone/>
            </a:pPr>
            <a:r>
              <a:rPr b="1" i="0" lang="de-DE" sz="900" u="none" cap="none" strike="noStrike">
                <a:solidFill>
                  <a:schemeClr val="dk1"/>
                </a:solidFill>
                <a:latin typeface="Calibri"/>
                <a:ea typeface="Calibri"/>
                <a:cs typeface="Calibri"/>
                <a:sym typeface="Calibri"/>
              </a:rPr>
              <a:t>Aufgabe 2:</a:t>
            </a:r>
            <a:r>
              <a:rPr b="0" i="0" lang="de-DE" sz="900" u="none" cap="none" strike="noStrike">
                <a:solidFill>
                  <a:schemeClr val="dk1"/>
                </a:solidFill>
                <a:latin typeface="Calibri"/>
                <a:ea typeface="Calibri"/>
                <a:cs typeface="Calibri"/>
                <a:sym typeface="Calibri"/>
              </a:rPr>
              <a:t> Welche Veränderungsmöglichkeiten zu mehr Gleichstellung sehen Sie in Ihrem Betrieb?</a:t>
            </a:r>
            <a:endParaRPr/>
          </a:p>
          <a:p>
            <a:pPr indent="-108000" lvl="0" marL="108000" rtl="0" algn="l">
              <a:lnSpc>
                <a:spcPct val="100000"/>
              </a:lnSpc>
              <a:spcBef>
                <a:spcPts val="0"/>
              </a:spcBef>
              <a:spcAft>
                <a:spcPts val="0"/>
              </a:spcAft>
              <a:buSzPts val="1400"/>
              <a:buFont typeface="Arial"/>
              <a:buChar char="•"/>
            </a:pPr>
            <a:r>
              <a:rPr b="0" i="0" lang="de-DE" sz="900" u="none" cap="none" strike="noStrike">
                <a:solidFill>
                  <a:schemeClr val="dk1"/>
                </a:solidFill>
                <a:latin typeface="Calibri"/>
                <a:ea typeface="Calibri"/>
                <a:cs typeface="Calibri"/>
                <a:sym typeface="Calibri"/>
              </a:rPr>
              <a:t>z.B. bei Stellenbesetzungen immer Frauen mitdenken, die Gesprächskultur in Besprechungen reflektieren, gerechte Redezeit verteilen, Arbeitszeiten familienfreundlich gestalten, ein offenes Ohr und Auge im Falle von sexueller Belästigung oder sexistischen Situationen im Betrieb haben, neuen Mitarbeiterinnen Buddys oder Mentorinnen zur Seite stellen, geschlechtergerechte Sprache einführen, auf paritätische Besetzung in Teams, für Aufgaben bzw. Führungsaufgaben achten</a:t>
            </a:r>
            <a:endParaRPr/>
          </a:p>
          <a:p>
            <a:pPr indent="0" lvl="0" marL="9525" rtl="0" algn="l">
              <a:lnSpc>
                <a:spcPct val="100000"/>
              </a:lnSpc>
              <a:spcBef>
                <a:spcPts val="0"/>
              </a:spcBef>
              <a:spcAft>
                <a:spcPts val="0"/>
              </a:spcAft>
              <a:buSzPts val="1400"/>
              <a:buNone/>
            </a:pPr>
            <a:r>
              <a:rPr b="1" i="0" lang="de-DE" sz="900" u="none" cap="none" strike="noStrike">
                <a:solidFill>
                  <a:schemeClr val="dk1"/>
                </a:solidFill>
                <a:latin typeface="Calibri"/>
                <a:ea typeface="Calibri"/>
                <a:cs typeface="Calibri"/>
                <a:sym typeface="Calibri"/>
              </a:rPr>
              <a:t>Quellen</a:t>
            </a:r>
            <a:r>
              <a:rPr b="0" i="0" lang="de-DE" sz="900" u="none" cap="none" strike="noStrike">
                <a:solidFill>
                  <a:schemeClr val="dk1"/>
                </a:solidFill>
                <a:latin typeface="Calibri"/>
                <a:ea typeface="Calibri"/>
                <a:cs typeface="Calibri"/>
                <a:sym typeface="Calibri"/>
              </a:rPr>
              <a:t>: </a:t>
            </a:r>
            <a:endParaRPr/>
          </a:p>
          <a:p>
            <a:pPr indent="-108000" lvl="0" marL="108000" rtl="0" algn="l">
              <a:lnSpc>
                <a:spcPct val="100000"/>
              </a:lnSpc>
              <a:spcBef>
                <a:spcPts val="0"/>
              </a:spcBef>
              <a:spcAft>
                <a:spcPts val="0"/>
              </a:spcAft>
              <a:buSzPts val="960"/>
              <a:buFont typeface="Arial"/>
              <a:buChar char="•"/>
            </a:pPr>
            <a:r>
              <a:rPr b="0" i="0" lang="de-DE" sz="800" u="none" cap="none" strike="noStrike">
                <a:solidFill>
                  <a:schemeClr val="dk1"/>
                </a:solidFill>
                <a:latin typeface="Calibri"/>
                <a:ea typeface="Calibri"/>
                <a:cs typeface="Calibri"/>
                <a:sym typeface="Calibri"/>
              </a:rPr>
              <a:t>Buolamwini,J; Gebru, T. (2018) Gender Shades: Intersectional Accuracy Disparities in Commercial Gender Classification. Online: https://proceedings.mlr.press/v81/buolamwini18a.html</a:t>
            </a:r>
            <a:endParaRPr/>
          </a:p>
          <a:p>
            <a:pPr indent="-108000" lvl="0" marL="108000" rtl="0" algn="l">
              <a:lnSpc>
                <a:spcPct val="100000"/>
              </a:lnSpc>
              <a:spcBef>
                <a:spcPts val="0"/>
              </a:spcBef>
              <a:spcAft>
                <a:spcPts val="0"/>
              </a:spcAft>
              <a:buSzPts val="960"/>
              <a:buFont typeface="Arial"/>
              <a:buChar char="•"/>
            </a:pPr>
            <a:r>
              <a:rPr b="0" lang="de-DE" sz="800"/>
              <a:t>Dastin, J. (2018): Amazon scaps secret AI recruting tool that shows bias against women. Online: www.reuters.com/article/us-amazon-com-jobs-automation-insight-idUSKCN1MK08G</a:t>
            </a:r>
            <a:endParaRPr/>
          </a:p>
          <a:p>
            <a:pPr indent="-108000" lvl="0" marL="108000" rtl="0" algn="l">
              <a:lnSpc>
                <a:spcPct val="100000"/>
              </a:lnSpc>
              <a:spcBef>
                <a:spcPts val="0"/>
              </a:spcBef>
              <a:spcAft>
                <a:spcPts val="0"/>
              </a:spcAft>
              <a:buSzPts val="960"/>
              <a:buFont typeface="Arial"/>
              <a:buChar char="•"/>
            </a:pPr>
            <a:r>
              <a:rPr b="0" lang="de-DE" sz="800"/>
              <a:t>BMFSJ (2019): Gender Care Gap - ein Indikator für die Gleichstellung. Online: ww.bmfsfj.de/bmfsfj/themen/gleichstellung/gender-care-gap/indikator-fuer-die-gleichstellung/gender-care-gap-ein-indikator-fuer-die-gleichstellung-137294</a:t>
            </a:r>
            <a:endParaRPr/>
          </a:p>
          <a:p>
            <a:pPr indent="-108000" lvl="0" marL="108000" rtl="0" algn="l">
              <a:lnSpc>
                <a:spcPct val="100000"/>
              </a:lnSpc>
              <a:spcBef>
                <a:spcPts val="0"/>
              </a:spcBef>
              <a:spcAft>
                <a:spcPts val="0"/>
              </a:spcAft>
              <a:buSzPts val="960"/>
              <a:buFont typeface="Arial"/>
              <a:buChar char="•"/>
            </a:pPr>
            <a:r>
              <a:rPr b="0" lang="de-DE" sz="800"/>
              <a:t>BMFSJ (2019): Gender Care Gap - ein Indikator für die Gleichstellung. Online: https://www.bmfsfj.de/bmfsfj/themen/gleichstellung/gender-care-gap/indikator-fuer-die-gleichstellung/gender-care-gap-ein-indikator-fuer-die-gleichstellung-137294</a:t>
            </a:r>
            <a:endParaRPr/>
          </a:p>
          <a:p>
            <a:pPr indent="0" lvl="0" marL="9525" rtl="0" algn="l">
              <a:lnSpc>
                <a:spcPct val="100000"/>
              </a:lnSpc>
              <a:spcBef>
                <a:spcPts val="0"/>
              </a:spcBef>
              <a:spcAft>
                <a:spcPts val="0"/>
              </a:spcAft>
              <a:buSzPts val="1400"/>
              <a:buNone/>
            </a:pPr>
            <a:r>
              <a:t/>
            </a:r>
            <a:endParaRPr b="0" sz="900"/>
          </a:p>
        </p:txBody>
      </p:sp>
      <p:sp>
        <p:nvSpPr>
          <p:cNvPr id="127" name="Google Shape;127;p12: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3:notes"/>
          <p:cNvSpPr/>
          <p:nvPr>
            <p:ph idx="2" type="sldImg"/>
          </p:nvPr>
        </p:nvSpPr>
        <p:spPr>
          <a:xfrm>
            <a:off x="479425" y="252413"/>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13:notes"/>
          <p:cNvSpPr txBox="1"/>
          <p:nvPr>
            <p:ph idx="1" type="body"/>
          </p:nvPr>
        </p:nvSpPr>
        <p:spPr>
          <a:xfrm>
            <a:off x="463044" y="3779999"/>
            <a:ext cx="6145213" cy="6339815"/>
          </a:xfrm>
          <a:prstGeom prst="rect">
            <a:avLst/>
          </a:prstGeom>
          <a:noFill/>
          <a:ln>
            <a:noFill/>
          </a:ln>
        </p:spPr>
        <p:txBody>
          <a:bodyPr anchorCtr="0" anchor="t" bIns="47400" lIns="94825" spcFirstLastPara="1" rIns="94825" wrap="square" tIns="47400">
            <a:noAutofit/>
          </a:bodyPr>
          <a:lstStyle/>
          <a:p>
            <a:pPr indent="0" lvl="0" marL="9525" rtl="0" algn="l">
              <a:lnSpc>
                <a:spcPct val="100000"/>
              </a:lnSpc>
              <a:spcBef>
                <a:spcPts val="0"/>
              </a:spcBef>
              <a:spcAft>
                <a:spcPts val="0"/>
              </a:spcAft>
              <a:buSzPts val="1400"/>
              <a:buNone/>
            </a:pPr>
            <a:r>
              <a:rPr b="1" i="0" lang="de-DE" sz="1050" u="none" cap="none" strike="noStrike">
                <a:solidFill>
                  <a:schemeClr val="dk1"/>
                </a:solidFill>
                <a:latin typeface="Calibri"/>
                <a:ea typeface="Calibri"/>
                <a:cs typeface="Calibri"/>
                <a:sym typeface="Calibri"/>
              </a:rPr>
              <a:t>Beschreibung SDG 4 - Qualitative Bildung</a:t>
            </a:r>
            <a:endParaRPr/>
          </a:p>
          <a:p>
            <a:pPr indent="0" lvl="0" marL="9525" rtl="0" algn="l">
              <a:lnSpc>
                <a:spcPct val="100000"/>
              </a:lnSpc>
              <a:spcBef>
                <a:spcPts val="0"/>
              </a:spcBef>
              <a:spcAft>
                <a:spcPts val="0"/>
              </a:spcAft>
              <a:buSzPts val="1400"/>
              <a:buNone/>
            </a:pPr>
            <a:r>
              <a:rPr b="0" i="0" lang="de-DE" sz="1050" u="none" cap="none" strike="noStrike">
                <a:solidFill>
                  <a:schemeClr val="dk1"/>
                </a:solidFill>
                <a:latin typeface="Calibri"/>
                <a:ea typeface="Calibri"/>
                <a:cs typeface="Calibri"/>
                <a:sym typeface="Calibri"/>
              </a:rPr>
              <a:t>Ein Mobiltelefon besteht beispielsweise aus über 60 verschiedenen Stoffen, davon sind ca. 50 Prozent Kunststoffe  und ca. 29 Prozent verschiedene Metalle (darunter 15 Prozent Kupfer, weitere Metalle sind Kobalt, Lithium, Nickel, Zinn, Zink, Silber, Gold, Chrom, Tantal, Cadmium, Blei u. a.). Der Abbau und Umwelteinfluss dieser Metalle ist sehr ressourcenintensiv. Insbesondere beim Abbau von Gold müssen, um nur wenige Gramm zu gewinnen, mehrere Tonnen Erde und Gestein bewegt werden. Um das Gold aus dem Gestein herauszulösen und zu binden, werden die Gesteine zermahlen und dann zur Gewinnung mit giftigen Chemikalien, wie Quecksilber oder Zyanid, versetzt (Wuppertal Institut 2013). </a:t>
            </a:r>
            <a:endParaRPr b="0" sz="1050">
              <a:solidFill>
                <a:schemeClr val="dk1"/>
              </a:solidFill>
            </a:endParaRPr>
          </a:p>
          <a:p>
            <a:pPr indent="0" lvl="0" marL="9525" rtl="0" algn="l">
              <a:lnSpc>
                <a:spcPct val="100000"/>
              </a:lnSpc>
              <a:spcBef>
                <a:spcPts val="0"/>
              </a:spcBef>
              <a:spcAft>
                <a:spcPts val="0"/>
              </a:spcAft>
              <a:buSzPts val="1400"/>
              <a:buNone/>
            </a:pPr>
            <a:r>
              <a:rPr b="0" i="0" lang="de-DE" sz="1050" u="none" cap="none" strike="noStrike">
                <a:solidFill>
                  <a:schemeClr val="dk1"/>
                </a:solidFill>
                <a:latin typeface="Calibri"/>
                <a:ea typeface="Calibri"/>
                <a:cs typeface="Calibri"/>
                <a:sym typeface="Calibri"/>
              </a:rPr>
              <a:t>Wenn IKT-Produkte durch den Einfluss der Werbung und Marketing auf Konsument*innen also ständig neu gekauft oder ersetzt werden,  steigt der Rohstoffbedarf dauerhaft an. Grefe (2020) stellt die enormen Rohstoffmengen heraus, die beispielsweise allein im Jahr 2014  für die Produktion von Smartphones und Tablets verbraucht wurden: rund 40.000 Tonnen Aluminium, 30.000 Tonnen Kupfer und 11.000 Tonnen Kobalt. Diese wurden und werden immer noch oft unter extremen ausbeuterischen Arbeitsbedingungen im globalen Süden abgebaut (ebd.). Für die Akkus der elektronischen Geräte sind zudem große Mengen Lithium, Cobalt und seltener Erden notwendig, die zum überwiegenden Teil im globalen Süden in Ländern wie Südafrika und Kongo, Chile und Argentinien abgebaut werden. Die ökologischen und sozialen Lasten des Bergbaus in diesen Ländern müssen die Arbeiter*innen vor Ort tragen: schadstoffhaltige Luft, Kinderarbeit, Zerstörung der Biodiversität etc.. Sie betont, dass über 50 Prozent der negativen Umweltwirkungen bei der Herstellung und während des Rohstoffabbaus für Laptops entstehen (ebd.). </a:t>
            </a:r>
            <a:endParaRPr/>
          </a:p>
          <a:p>
            <a:pPr indent="0" lvl="0" marL="9525" rtl="0" algn="l">
              <a:lnSpc>
                <a:spcPct val="100000"/>
              </a:lnSpc>
              <a:spcBef>
                <a:spcPts val="0"/>
              </a:spcBef>
              <a:spcAft>
                <a:spcPts val="0"/>
              </a:spcAft>
              <a:buSzPts val="1400"/>
              <a:buNone/>
            </a:pPr>
            <a:r>
              <a:t/>
            </a:r>
            <a:endParaRPr sz="1050">
              <a:solidFill>
                <a:schemeClr val="dk1"/>
              </a:solidFill>
            </a:endParaRPr>
          </a:p>
          <a:p>
            <a:pPr indent="0" lvl="0" marL="0" rtl="0" algn="l">
              <a:lnSpc>
                <a:spcPct val="100000"/>
              </a:lnSpc>
              <a:spcBef>
                <a:spcPts val="0"/>
              </a:spcBef>
              <a:spcAft>
                <a:spcPts val="0"/>
              </a:spcAft>
              <a:buSzPts val="1400"/>
              <a:buNone/>
            </a:pPr>
            <a:r>
              <a:rPr b="1" lang="de-DE" sz="1050">
                <a:solidFill>
                  <a:schemeClr val="dk1"/>
                </a:solidFill>
              </a:rPr>
              <a:t>Aufgabe 1</a:t>
            </a:r>
            <a:r>
              <a:rPr lang="de-DE" sz="1050">
                <a:solidFill>
                  <a:schemeClr val="dk1"/>
                </a:solidFill>
              </a:rPr>
              <a:t>: Wie können wir durch den eigenen Konsum Einfluss auf den Ressourcenverbrauch der IKT nehmen? Welche Möglichkeiten gibt bei der Verwendung von Smart Phones?</a:t>
            </a:r>
            <a:endParaRPr/>
          </a:p>
          <a:p>
            <a:pPr indent="-171450" lvl="0" marL="171450" rtl="0" algn="l">
              <a:lnSpc>
                <a:spcPct val="100000"/>
              </a:lnSpc>
              <a:spcBef>
                <a:spcPts val="0"/>
              </a:spcBef>
              <a:spcAft>
                <a:spcPts val="0"/>
              </a:spcAft>
              <a:buSzPts val="1400"/>
              <a:buFont typeface="Arial"/>
              <a:buChar char="•"/>
            </a:pPr>
            <a:r>
              <a:rPr lang="de-DE" sz="1050">
                <a:solidFill>
                  <a:schemeClr val="dk1"/>
                </a:solidFill>
              </a:rPr>
              <a:t>Rückführung von gebrauchten Geräten zu Sammelstellen, die entweder Einzelteile recyclen oder enthaltene Rohstoffe. Geräte länger nutzen. Software und Apps installieren, die wirklich notwendig sind, immer prüfen ob Recherchen oder Streaming oder E-Mails notwendig sind. Open Source Software verwenden. Geräte verwenden, die reparierbar sind, für die es Ersatzteile gibt (z.B. Fairphone). Schonende Behandlung des Akkus. Smartphone regelmäßig komplett ausschalten. </a:t>
            </a:r>
            <a:r>
              <a:rPr b="0" i="0" lang="de-DE" sz="1050" u="none" cap="none" strike="noStrike">
                <a:solidFill>
                  <a:schemeClr val="dk1"/>
                </a:solidFill>
                <a:latin typeface="Calibri"/>
                <a:ea typeface="Calibri"/>
                <a:cs typeface="Calibri"/>
                <a:sym typeface="Calibri"/>
              </a:rPr>
              <a:t>Dinge offline kommunizieren oder Smartphone und Laptop eine Weile ausschalten. Bei der Neuanschaffung von Geräten oder Apps hinterfragen, ob diese wirklich gebraucht werden.</a:t>
            </a:r>
            <a:endParaRPr/>
          </a:p>
          <a:p>
            <a:pPr indent="0" lvl="0" marL="0" rtl="0" algn="l">
              <a:lnSpc>
                <a:spcPct val="100000"/>
              </a:lnSpc>
              <a:spcBef>
                <a:spcPts val="0"/>
              </a:spcBef>
              <a:spcAft>
                <a:spcPts val="0"/>
              </a:spcAft>
              <a:buSzPts val="1400"/>
              <a:buNone/>
            </a:pPr>
            <a:r>
              <a:rPr b="1" i="0" lang="de-DE" sz="1050" u="none" cap="none" strike="noStrike">
                <a:solidFill>
                  <a:schemeClr val="dk1"/>
                </a:solidFill>
                <a:latin typeface="Calibri"/>
                <a:ea typeface="Calibri"/>
                <a:cs typeface="Calibri"/>
                <a:sym typeface="Calibri"/>
              </a:rPr>
              <a:t>Aufgabe 2: </a:t>
            </a:r>
            <a:r>
              <a:rPr b="0" i="0" lang="de-DE" sz="1050" u="none" cap="none" strike="noStrike">
                <a:solidFill>
                  <a:schemeClr val="dk1"/>
                </a:solidFill>
                <a:latin typeface="Calibri"/>
                <a:ea typeface="Calibri"/>
                <a:cs typeface="Calibri"/>
                <a:sym typeface="Calibri"/>
              </a:rPr>
              <a:t>Welche Möglichkeiten gibt es, systemische Veränderungen zu bewirken, über den individuellen Konsum hinaus?</a:t>
            </a:r>
            <a:endParaRPr/>
          </a:p>
          <a:p>
            <a:pPr indent="-171450" lvl="0" marL="171450" rtl="0" algn="l">
              <a:lnSpc>
                <a:spcPct val="100000"/>
              </a:lnSpc>
              <a:spcBef>
                <a:spcPts val="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Politische Forderungen stellen, Initiativen oder Verbände unterstützen, die sich für Open Source Software oder langlebige Geräte einsetzen. Vorschläge für Verhaltensänderungen im Betrieb machen.  </a:t>
            </a:r>
            <a:endParaRPr sz="1050">
              <a:solidFill>
                <a:schemeClr val="dk1"/>
              </a:solidFill>
            </a:endParaRPr>
          </a:p>
          <a:p>
            <a:pPr indent="0" lvl="0" marL="9525" rtl="0" algn="l">
              <a:lnSpc>
                <a:spcPct val="100000"/>
              </a:lnSpc>
              <a:spcBef>
                <a:spcPts val="0"/>
              </a:spcBef>
              <a:spcAft>
                <a:spcPts val="0"/>
              </a:spcAft>
              <a:buSzPts val="1400"/>
              <a:buNone/>
            </a:pPr>
            <a:r>
              <a:rPr b="1" lang="de-DE" sz="1050">
                <a:solidFill>
                  <a:schemeClr val="dk1"/>
                </a:solidFill>
              </a:rPr>
              <a:t>Quellen</a:t>
            </a:r>
            <a:r>
              <a:rPr lang="de-DE" sz="1050">
                <a:solidFill>
                  <a:schemeClr val="dk1"/>
                </a:solidFill>
              </a:rPr>
              <a:t>: </a:t>
            </a:r>
            <a:endParaRPr/>
          </a:p>
          <a:p>
            <a:pPr indent="-171450" lvl="0" marL="180975" rtl="0" algn="l">
              <a:lnSpc>
                <a:spcPct val="100000"/>
              </a:lnSpc>
              <a:spcBef>
                <a:spcPts val="0"/>
              </a:spcBef>
              <a:spcAft>
                <a:spcPts val="0"/>
              </a:spcAft>
              <a:buSzPts val="1400"/>
              <a:buFont typeface="Arial"/>
              <a:buChar char="•"/>
            </a:pPr>
            <a:r>
              <a:rPr b="0" i="0" lang="de-DE" sz="1000" u="none" cap="none" strike="noStrike">
                <a:solidFill>
                  <a:schemeClr val="dk1"/>
                </a:solidFill>
                <a:latin typeface="Calibri"/>
                <a:ea typeface="Calibri"/>
                <a:cs typeface="Calibri"/>
                <a:sym typeface="Calibri"/>
              </a:rPr>
              <a:t>Wuppertal Institut (2013): 18 Factsheets zum Thema Mobiltelefone und Nachhaltigkeit. Online: </a:t>
            </a:r>
            <a:r>
              <a:rPr b="0" i="0" lang="de-DE" sz="1000" u="sng" cap="none" strike="noStrike">
                <a:solidFill>
                  <a:schemeClr val="dk1"/>
                </a:solidFill>
                <a:latin typeface="Calibri"/>
                <a:ea typeface="Calibri"/>
                <a:cs typeface="Calibri"/>
                <a:sym typeface="Calibri"/>
                <a:hlinkClick r:id="rId2">
                  <a:extLst>
                    <a:ext uri="{A12FA001-AC4F-418D-AE19-62706E023703}">
                      <ahyp:hlinkClr val="tx"/>
                    </a:ext>
                  </a:extLst>
                </a:hlinkClick>
              </a:rPr>
              <a:t>https://wupperinst.org/uploads/tx_wupperinst/Mobiltelefone_Factsheets.pdf</a:t>
            </a:r>
            <a:r>
              <a:rPr b="0" i="0" lang="de-DE" sz="1000" u="none" cap="none" strike="noStrike">
                <a:solidFill>
                  <a:schemeClr val="dk1"/>
                </a:solidFill>
                <a:latin typeface="Calibri"/>
                <a:ea typeface="Calibri"/>
                <a:cs typeface="Calibri"/>
                <a:sym typeface="Calibri"/>
              </a:rPr>
              <a:t>   </a:t>
            </a:r>
            <a:endParaRPr/>
          </a:p>
          <a:p>
            <a:pPr indent="-171450" lvl="0" marL="180975" rtl="0" algn="l">
              <a:lnSpc>
                <a:spcPct val="100000"/>
              </a:lnSpc>
              <a:spcBef>
                <a:spcPts val="0"/>
              </a:spcBef>
              <a:spcAft>
                <a:spcPts val="0"/>
              </a:spcAft>
              <a:buSzPts val="1400"/>
              <a:buFont typeface="Arial"/>
              <a:buChar char="•"/>
            </a:pPr>
            <a:r>
              <a:rPr b="0" i="0" lang="de-DE" sz="1000" u="none" cap="none" strike="noStrike">
                <a:solidFill>
                  <a:schemeClr val="dk1"/>
                </a:solidFill>
                <a:latin typeface="Calibri"/>
                <a:ea typeface="Calibri"/>
                <a:cs typeface="Calibri"/>
                <a:sym typeface="Calibri"/>
              </a:rPr>
              <a:t>Grefe, C. (2020): Grün und Digital – wie geht das zusammen? Online: </a:t>
            </a:r>
            <a:r>
              <a:rPr b="0" i="0" lang="de-DE" sz="1000" u="sng" cap="none" strike="noStrike">
                <a:solidFill>
                  <a:schemeClr val="dk1"/>
                </a:solidFill>
                <a:latin typeface="Calibri"/>
                <a:ea typeface="Calibri"/>
                <a:cs typeface="Calibri"/>
                <a:sym typeface="Calibri"/>
                <a:hlinkClick r:id="rId3">
                  <a:extLst>
                    <a:ext uri="{A12FA001-AC4F-418D-AE19-62706E023703}">
                      <ahyp:hlinkClr val="tx"/>
                    </a:ext>
                  </a:extLst>
                </a:hlinkClick>
              </a:rPr>
              <a:t>https://venro.org/fileadmin/user_upload/Dateien/Daten/Publikationen/Sonstige/machbar2020.pdf</a:t>
            </a:r>
            <a:endParaRPr sz="1000">
              <a:solidFill>
                <a:schemeClr val="dk1"/>
              </a:solidFill>
            </a:endParaRPr>
          </a:p>
        </p:txBody>
      </p:sp>
      <p:sp>
        <p:nvSpPr>
          <p:cNvPr id="142" name="Google Shape;142;p13: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4:notes"/>
          <p:cNvSpPr/>
          <p:nvPr>
            <p:ph idx="2" type="sldImg"/>
          </p:nvPr>
        </p:nvSpPr>
        <p:spPr>
          <a:xfrm>
            <a:off x="479425" y="252413"/>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14:notes"/>
          <p:cNvSpPr txBox="1"/>
          <p:nvPr>
            <p:ph idx="1" type="body"/>
          </p:nvPr>
        </p:nvSpPr>
        <p:spPr>
          <a:xfrm>
            <a:off x="479424" y="3780000"/>
            <a:ext cx="6145213" cy="6394406"/>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50">
                <a:latin typeface="Calibri"/>
                <a:ea typeface="Calibri"/>
                <a:cs typeface="Calibri"/>
                <a:sym typeface="Calibri"/>
              </a:rPr>
              <a:t>Beschreibung:</a:t>
            </a:r>
            <a:endParaRPr/>
          </a:p>
          <a:p>
            <a:pPr indent="0" lvl="0" marL="0" rtl="0" algn="l">
              <a:lnSpc>
                <a:spcPct val="100000"/>
              </a:lnSpc>
              <a:spcBef>
                <a:spcPts val="0"/>
              </a:spcBef>
              <a:spcAft>
                <a:spcPts val="0"/>
              </a:spcAft>
              <a:buSzPts val="1400"/>
              <a:buNone/>
            </a:pPr>
            <a:r>
              <a:rPr lang="de-DE" sz="1050">
                <a:latin typeface="Calibri"/>
                <a:ea typeface="Calibri"/>
                <a:cs typeface="Calibri"/>
                <a:sym typeface="Calibri"/>
              </a:rPr>
              <a:t>Deutschland lagert seinen Materialfußabdruck in andere Länder aus: Der Materialfußabdruck Deutschlands für Aluminium und Eisenerz ist in den letzten Jahren sehr stark angestiegen. Für Eisenerz zwischen 1990 und 2010 um 120%, für Bauxit als Ausgangsstoff für Aluminium um 80%  (Quelle AK Rohstoffe c/o PowerShift (2020). </a:t>
            </a:r>
            <a:r>
              <a:rPr b="0" i="0" lang="de-DE" sz="1050" u="none" cap="none" strike="noStrike">
                <a:solidFill>
                  <a:schemeClr val="dk1"/>
                </a:solidFill>
                <a:latin typeface="Calibri"/>
                <a:ea typeface="Calibri"/>
                <a:cs typeface="Calibri"/>
                <a:sym typeface="Calibri"/>
              </a:rPr>
              <a:t>Auch die Entsorgung von Geräten hat katastrophale Folgen. Elektroschrott landet auf illegalen Mülldeponien im Ausland und hat dort erhebliche soziale und Umweltauswirkungen zur Folge. In Deutschland fallen pro Kopf und Jahr ca. 22 kg Elektroschrott an. Diese Menge beinhaltet entsorgte Computer, Fernseher, Waschmaschinen, Handys und vieles mehr. Im internationalen Vergleich liegt diese Menge weit über dem Durchschnitt: weltweit fallen ca. 6 kg pro Kopf und Jahr an. Nur 35-40 Prozent des Elektroschrotts in Deutschland werden recycelt, 1,03 Millionen Tonnen Elektrogeräte werden deutschlandweit jährlich nicht erfasst, landen im Restmüll oder werden illegal exportiert (AK Rohstoffe 2020).</a:t>
            </a:r>
            <a:endParaRPr b="0" sz="1050">
              <a:latin typeface="Calibri"/>
              <a:ea typeface="Calibri"/>
              <a:cs typeface="Calibri"/>
              <a:sym typeface="Calibri"/>
            </a:endParaRPr>
          </a:p>
          <a:p>
            <a:pPr indent="0" lvl="0" marL="0" rtl="0" algn="l">
              <a:lnSpc>
                <a:spcPct val="100000"/>
              </a:lnSpc>
              <a:spcBef>
                <a:spcPts val="0"/>
              </a:spcBef>
              <a:spcAft>
                <a:spcPts val="0"/>
              </a:spcAft>
              <a:buSzPts val="1400"/>
              <a:buNone/>
            </a:pPr>
            <a:r>
              <a:rPr lang="de-DE" sz="1050">
                <a:latin typeface="Calibri"/>
                <a:ea typeface="Calibri"/>
                <a:cs typeface="Calibri"/>
                <a:sym typeface="Calibri"/>
              </a:rPr>
              <a:t>Ein Teil des Elektroschrotts aus Deutschland wird illegal in Länder wie Ghana, Nigeria, Pakistan, Tansania oder Thailand verschifft. Seit Jahren steigt die Menge illegal in Entwicklungs- und Schwellenländer verschifften Elektroschrotts kontinuierlich an (Global Ewaste Monitor 2017). Zwar verbietet dies das Elektro- und Elektronikgerätegesetz, das u.  a. auf europäische Vorgaben aus der WEEE-Richtlinie (Elektro- und Elektronikgeräte-Abfall-Richtlinie) zurückgeht. Das Verbot wird jedoch umgangen, indem die Ware als noch funktionstüchtig deklariert wird. Defekte Geräte werden häufig mit bloßen Händen und einfachsten Werkzeugen zerlegt und Metalle z.  B. mithilfe brennbarer Hilfsmaterialien wie Autoreifen herausgelöst. Kinder, Frauen und Männer gefährden so ihre Gesundheit, um mit verwertbaren Rohstoffen (z. B. Kupfer aus PVC-Kabeln) ihren Lebensunterhalt zu bestreiten. Ohne ausreichende Vorkehrungen geraten dabei Schwermetalle und andere Schadstoffe in Boden und Luft (Basel Action Network 2018). </a:t>
            </a:r>
            <a:endParaRPr/>
          </a:p>
          <a:p>
            <a:pPr indent="0" lvl="0" marL="0" rtl="0" algn="l">
              <a:lnSpc>
                <a:spcPct val="100000"/>
              </a:lnSpc>
              <a:spcBef>
                <a:spcPts val="0"/>
              </a:spcBef>
              <a:spcAft>
                <a:spcPts val="0"/>
              </a:spcAft>
              <a:buSzPts val="1400"/>
              <a:buNone/>
            </a:pPr>
            <a:r>
              <a:t/>
            </a:r>
            <a:endParaRPr sz="1050">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050">
                <a:latin typeface="Calibri"/>
                <a:ea typeface="Calibri"/>
                <a:cs typeface="Calibri"/>
                <a:sym typeface="Calibri"/>
              </a:rPr>
              <a:t>Aufgabe 1</a:t>
            </a:r>
            <a:r>
              <a:rPr lang="de-DE" sz="1050">
                <a:latin typeface="Calibri"/>
                <a:ea typeface="Calibri"/>
                <a:cs typeface="Calibri"/>
                <a:sym typeface="Calibri"/>
              </a:rPr>
              <a:t>: In den vergangenen 18 Jahren betrugen die Effizienzgewinne bei Elektronikprodukten knapp 50 Prozent. Die Ressourceneinsparungen lagen dagegen nur bei 17 %. Was ist der Grund dafür, was kann dagegen getan werden? </a:t>
            </a:r>
            <a:endParaRPr/>
          </a:p>
          <a:p>
            <a:pPr indent="-171450" lvl="0" marL="171450" rtl="0" algn="l">
              <a:lnSpc>
                <a:spcPct val="100000"/>
              </a:lnSpc>
              <a:spcBef>
                <a:spcPts val="0"/>
              </a:spcBef>
              <a:spcAft>
                <a:spcPts val="0"/>
              </a:spcAft>
              <a:buSzPts val="1400"/>
              <a:buFont typeface="Arial"/>
              <a:buChar char="•"/>
            </a:pPr>
            <a:r>
              <a:rPr lang="de-DE" sz="1050">
                <a:latin typeface="Calibri"/>
                <a:ea typeface="Calibri"/>
                <a:cs typeface="Calibri"/>
                <a:sym typeface="Calibri"/>
              </a:rPr>
              <a:t>Der Konsum wird angeregt, immer wieder neue Produkte zu kaufen, es entsteht ein Rebound-Effekt. Es muss Aufklärung betrieben werden, welcher Ressourcenverbrauch über die gesamte Lieferkette und den Produktlebenszyklus zugrunde liegt.</a:t>
            </a:r>
            <a:endParaRPr sz="1050">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050">
                <a:latin typeface="Calibri"/>
                <a:ea typeface="Calibri"/>
                <a:cs typeface="Calibri"/>
                <a:sym typeface="Calibri"/>
              </a:rPr>
              <a:t>Aufgabe 2: </a:t>
            </a:r>
            <a:r>
              <a:rPr b="0" lang="de-DE" sz="1050">
                <a:latin typeface="Calibri"/>
                <a:ea typeface="Calibri"/>
                <a:cs typeface="Calibri"/>
                <a:sym typeface="Calibri"/>
              </a:rPr>
              <a:t>Reicht es aus</a:t>
            </a:r>
            <a:r>
              <a:rPr lang="de-DE" sz="1050">
                <a:latin typeface="Calibri"/>
                <a:ea typeface="Calibri"/>
                <a:cs typeface="Calibri"/>
                <a:sym typeface="Calibri"/>
              </a:rPr>
              <a:t>, wenn Produkte noch effizienter werden und dabei Rohstoffe und Produktionsmittel einsparen? Was muss noch verändert werden? </a:t>
            </a:r>
            <a:endParaRPr/>
          </a:p>
          <a:p>
            <a:pPr indent="-171450" lvl="0" marL="171450" rtl="0" algn="l">
              <a:lnSpc>
                <a:spcPct val="100000"/>
              </a:lnSpc>
              <a:spcBef>
                <a:spcPts val="0"/>
              </a:spcBef>
              <a:spcAft>
                <a:spcPts val="0"/>
              </a:spcAft>
              <a:buSzPts val="1400"/>
              <a:buFont typeface="Arial"/>
              <a:buChar char="•"/>
            </a:pPr>
            <a:r>
              <a:rPr lang="de-DE" sz="1050">
                <a:latin typeface="Calibri"/>
                <a:ea typeface="Calibri"/>
                <a:cs typeface="Calibri"/>
                <a:sym typeface="Calibri"/>
              </a:rPr>
              <a:t>Die Menschen müssen versuchen, suffizient zu leben und den Konsum generell zu reduzieren.</a:t>
            </a:r>
            <a:endParaRPr/>
          </a:p>
          <a:p>
            <a:pPr indent="0" lvl="0" marL="0" rtl="0" algn="l">
              <a:lnSpc>
                <a:spcPct val="100000"/>
              </a:lnSpc>
              <a:spcBef>
                <a:spcPts val="0"/>
              </a:spcBef>
              <a:spcAft>
                <a:spcPts val="0"/>
              </a:spcAft>
              <a:buSzPts val="1400"/>
              <a:buNone/>
            </a:pPr>
            <a:r>
              <a:t/>
            </a:r>
            <a:endParaRPr sz="1050">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050">
                <a:latin typeface="Calibri"/>
                <a:ea typeface="Calibri"/>
                <a:cs typeface="Calibri"/>
                <a:sym typeface="Calibri"/>
              </a:rPr>
              <a:t>Quellen</a:t>
            </a:r>
            <a:r>
              <a:rPr lang="de-DE" sz="1050">
                <a:latin typeface="Calibri"/>
                <a:ea typeface="Calibri"/>
                <a:cs typeface="Calibri"/>
                <a:sym typeface="Calibri"/>
              </a:rPr>
              <a:t>: </a:t>
            </a:r>
            <a:endParaRPr/>
          </a:p>
          <a:p>
            <a:pPr indent="-171450" lvl="0" marL="171450" rtl="0" algn="l">
              <a:lnSpc>
                <a:spcPct val="100000"/>
              </a:lnSpc>
              <a:spcBef>
                <a:spcPts val="0"/>
              </a:spcBef>
              <a:spcAft>
                <a:spcPts val="0"/>
              </a:spcAft>
              <a:buSzPts val="1400"/>
              <a:buFont typeface="Arial"/>
              <a:buChar char="•"/>
            </a:pPr>
            <a:r>
              <a:rPr b="0" i="0" lang="de-DE" sz="1000" u="none" cap="none" strike="noStrike">
                <a:solidFill>
                  <a:schemeClr val="dk1"/>
                </a:solidFill>
                <a:latin typeface="Calibri"/>
                <a:ea typeface="Calibri"/>
                <a:cs typeface="Calibri"/>
                <a:sym typeface="Calibri"/>
              </a:rPr>
              <a:t>Basel Action Network (2018): Holes in the circular economy. Online: </a:t>
            </a:r>
            <a:r>
              <a:rPr b="0" i="0" lang="de-DE" sz="1000" u="sng" cap="none" strike="noStrike">
                <a:solidFill>
                  <a:schemeClr val="dk1"/>
                </a:solidFill>
                <a:latin typeface="Calibri"/>
                <a:ea typeface="Calibri"/>
                <a:cs typeface="Calibri"/>
                <a:sym typeface="Calibri"/>
                <a:hlinkClick r:id="rId2">
                  <a:extLst>
                    <a:ext uri="{A12FA001-AC4F-418D-AE19-62706E023703}">
                      <ahyp:hlinkClr val="tx"/>
                    </a:ext>
                  </a:extLst>
                </a:hlinkClick>
              </a:rPr>
              <a:t>http://wiki.ban.org/images/f/f4/Holes_in_the_Circular_Economy-_WEEE_Leakage_from_Europe.pdf</a:t>
            </a:r>
            <a:endParaRPr sz="1000">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b="0" i="0" lang="de-DE" sz="1000" u="none" cap="none" strike="noStrike">
                <a:solidFill>
                  <a:schemeClr val="dk1"/>
                </a:solidFill>
                <a:latin typeface="Calibri"/>
                <a:ea typeface="Calibri"/>
                <a:cs typeface="Calibri"/>
                <a:sym typeface="Calibri"/>
              </a:rPr>
              <a:t>Global Ewaste Monitor (2017). Online:</a:t>
            </a:r>
            <a:r>
              <a:rPr b="0" i="0" lang="de-DE" sz="1000" u="sng" cap="none" strike="noStrike">
                <a:solidFill>
                  <a:schemeClr val="dk1"/>
                </a:solidFill>
                <a:latin typeface="Calibri"/>
                <a:ea typeface="Calibri"/>
                <a:cs typeface="Calibri"/>
                <a:sym typeface="Calibri"/>
                <a:hlinkClick r:id="rId3">
                  <a:extLst>
                    <a:ext uri="{A12FA001-AC4F-418D-AE19-62706E023703}">
                      <ahyp:hlinkClr val="tx"/>
                    </a:ext>
                  </a:extLst>
                </a:hlinkClick>
              </a:rPr>
              <a:t> https://globalewaste.org/</a:t>
            </a:r>
            <a:endParaRPr b="0" i="0" sz="1000" u="sng" cap="none" strike="noStrike">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b="0" i="0" lang="de-DE" sz="1000" u="none" cap="none" strike="noStrike">
                <a:solidFill>
                  <a:schemeClr val="dk1"/>
                </a:solidFill>
                <a:latin typeface="Calibri"/>
                <a:ea typeface="Calibri"/>
                <a:cs typeface="Calibri"/>
                <a:sym typeface="Calibri"/>
              </a:rPr>
              <a:t>AK Rohstoffe c/o PowerShift e.V (2020): 12 Argumente für eine Rohstoffwende. Online:  </a:t>
            </a:r>
            <a:r>
              <a:rPr b="0" i="0" lang="de-DE" sz="1000" u="sng" cap="none" strike="noStrike">
                <a:solidFill>
                  <a:schemeClr val="dk1"/>
                </a:solidFill>
                <a:latin typeface="Calibri"/>
                <a:ea typeface="Calibri"/>
                <a:cs typeface="Calibri"/>
                <a:sym typeface="Calibri"/>
              </a:rPr>
              <a:t>https://power-shift.de/12-argumente-fuer-eine-rohstoffwende/</a:t>
            </a:r>
            <a:endParaRPr sz="1000">
              <a:latin typeface="Calibri"/>
              <a:ea typeface="Calibri"/>
              <a:cs typeface="Calibri"/>
              <a:sym typeface="Calibri"/>
            </a:endParaRPr>
          </a:p>
        </p:txBody>
      </p:sp>
      <p:sp>
        <p:nvSpPr>
          <p:cNvPr id="157" name="Google Shape;157;p14: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5:notes"/>
          <p:cNvSpPr/>
          <p:nvPr>
            <p:ph idx="2" type="sldImg"/>
          </p:nvPr>
        </p:nvSpPr>
        <p:spPr>
          <a:xfrm>
            <a:off x="479425" y="252413"/>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15:notes"/>
          <p:cNvSpPr txBox="1"/>
          <p:nvPr>
            <p:ph idx="1" type="body"/>
          </p:nvPr>
        </p:nvSpPr>
        <p:spPr>
          <a:xfrm>
            <a:off x="479424" y="3780000"/>
            <a:ext cx="6145213" cy="62022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200"/>
              </a:spcBef>
              <a:spcAft>
                <a:spcPts val="0"/>
              </a:spcAft>
              <a:buSzPts val="1400"/>
              <a:buNone/>
            </a:pPr>
            <a:r>
              <a:rPr b="1" i="0" lang="de-DE" sz="1050" u="none" cap="none" strike="noStrike">
                <a:solidFill>
                  <a:schemeClr val="dk1"/>
                </a:solidFill>
                <a:latin typeface="Calibri"/>
                <a:ea typeface="Calibri"/>
                <a:cs typeface="Calibri"/>
                <a:sym typeface="Calibri"/>
              </a:rPr>
              <a:t>Beschreibung:</a:t>
            </a:r>
            <a:endParaRPr/>
          </a:p>
          <a:p>
            <a:pPr indent="0" lvl="0" marL="0" rtl="0" algn="l">
              <a:lnSpc>
                <a:spcPct val="100000"/>
              </a:lnSpc>
              <a:spcBef>
                <a:spcPts val="200"/>
              </a:spcBef>
              <a:spcAft>
                <a:spcPts val="0"/>
              </a:spcAft>
              <a:buSzPts val="1400"/>
              <a:buNone/>
            </a:pPr>
            <a:r>
              <a:rPr b="0" i="0" lang="de-DE" sz="1050" u="none" cap="none" strike="noStrike">
                <a:solidFill>
                  <a:schemeClr val="dk1"/>
                </a:solidFill>
                <a:latin typeface="Calibri"/>
                <a:ea typeface="Calibri"/>
                <a:cs typeface="Calibri"/>
                <a:sym typeface="Calibri"/>
              </a:rPr>
              <a:t>Durch die Digitalisierung, also wenn beispielsweise typische Vorgänge im Dienstleistungsbereich nicht mehr in Präsenz,  sondern online stattfinden können Ressourcen eingespart werden. Online-Meetings vermeiden CO</a:t>
            </a:r>
            <a:r>
              <a:rPr b="0" baseline="-25000" i="0" lang="de-DE" sz="1050" u="none" cap="none" strike="noStrike">
                <a:solidFill>
                  <a:schemeClr val="dk1"/>
                </a:solidFill>
                <a:latin typeface="Calibri"/>
                <a:ea typeface="Calibri"/>
                <a:cs typeface="Calibri"/>
                <a:sym typeface="Calibri"/>
              </a:rPr>
              <a:t>2</a:t>
            </a:r>
            <a:r>
              <a:rPr b="0" i="0" lang="de-DE" sz="1050" u="none" cap="none" strike="noStrike">
                <a:solidFill>
                  <a:schemeClr val="dk1"/>
                </a:solidFill>
                <a:latin typeface="Calibri"/>
                <a:ea typeface="Calibri"/>
                <a:cs typeface="Calibri"/>
                <a:sym typeface="Calibri"/>
              </a:rPr>
              <a:t>-Emissionen durch Reisekosten, aber jeder Mausklick, jedes Aktualisieren des Nachrichten-Feeds, jedes Zuschalten von Teilnehmenden eines Meetings über eine Video-Konferenz verbraucht Energie und erfordert die passende Software und Geräte. Durch mobiles Arbeiten können Kraftstoff- und Energieemissionen (z.B.  Emissionen, die durch Kraftstoffverbrauch bei Arbeitswegen/ Geschäftsreisen sowie durch den Primärenergieverbrauch von Gebäuden/ Fabriken entstehen) vermieden werden.</a:t>
            </a:r>
            <a:endParaRPr b="0" sz="1050">
              <a:solidFill>
                <a:schemeClr val="dk1"/>
              </a:solidFill>
            </a:endParaRPr>
          </a:p>
          <a:p>
            <a:pPr indent="0" lvl="0" marL="0" rtl="0" algn="l">
              <a:lnSpc>
                <a:spcPct val="100000"/>
              </a:lnSpc>
              <a:spcBef>
                <a:spcPts val="200"/>
              </a:spcBef>
              <a:spcAft>
                <a:spcPts val="0"/>
              </a:spcAft>
              <a:buSzPts val="1400"/>
              <a:buNone/>
            </a:pPr>
            <a:r>
              <a:rPr b="0" i="0" lang="de-DE" sz="1050" u="none" cap="none" strike="noStrike">
                <a:solidFill>
                  <a:schemeClr val="dk1"/>
                </a:solidFill>
                <a:latin typeface="Calibri"/>
                <a:ea typeface="Calibri"/>
                <a:cs typeface="Calibri"/>
                <a:sym typeface="Calibri"/>
              </a:rPr>
              <a:t>Trotz allem führt die Digitalisierung jedoch zu einem erhöhten Energieverbrauch. Ein Großteil dieser Energie über den gesamten Lebenszyklus von IKT-Produkten wird bei der Herstellung verbraucht. </a:t>
            </a:r>
            <a:endParaRPr b="0" sz="1050">
              <a:solidFill>
                <a:schemeClr val="dk1"/>
              </a:solidFill>
            </a:endParaRPr>
          </a:p>
          <a:p>
            <a:pPr indent="0" lvl="0" marL="0" rtl="0" algn="l">
              <a:lnSpc>
                <a:spcPct val="100000"/>
              </a:lnSpc>
              <a:spcBef>
                <a:spcPts val="200"/>
              </a:spcBef>
              <a:spcAft>
                <a:spcPts val="0"/>
              </a:spcAft>
              <a:buSzPts val="1400"/>
              <a:buNone/>
            </a:pPr>
            <a:r>
              <a:rPr b="0" i="0" lang="de-DE" sz="1050" u="none" cap="none" strike="noStrike">
                <a:solidFill>
                  <a:schemeClr val="dk1"/>
                </a:solidFill>
                <a:latin typeface="Calibri"/>
                <a:ea typeface="Calibri"/>
                <a:cs typeface="Calibri"/>
                <a:sym typeface="Calibri"/>
              </a:rPr>
              <a:t>Ein weiterer beachtlicher Energieverbraucher sind die im Rahmen der Digitalisierung von Prozessen genutzten Datennetzwerke. Schon jetzt sind  Informations- und Kommunikationstechnologien 6 bis 12 Prozent des weltweiten Energieverbrauchs beteiligt. Die Rechenzentren werden jedoch effizienter und verbrauchen dadurch weniger Energie, diese Effizienz wird jedoch durch den steigenden Wachstumsmarkt in der IKT wieder zunichte gemacht. Dadurch steigt der Anteil an „grauer Energie“, also gebundener Energie, die allein aufgrund der Herstellung eines Geräts verbraucht worden ist. </a:t>
            </a:r>
            <a:endParaRPr/>
          </a:p>
          <a:p>
            <a:pPr indent="0" lvl="0" marL="0" rtl="0" algn="l">
              <a:lnSpc>
                <a:spcPct val="100000"/>
              </a:lnSpc>
              <a:spcBef>
                <a:spcPts val="200"/>
              </a:spcBef>
              <a:spcAft>
                <a:spcPts val="0"/>
              </a:spcAft>
              <a:buSzPts val="1400"/>
              <a:buNone/>
            </a:pPr>
            <a:r>
              <a:t/>
            </a:r>
            <a:endParaRPr b="1" sz="1050">
              <a:solidFill>
                <a:schemeClr val="dk1"/>
              </a:solidFill>
            </a:endParaRPr>
          </a:p>
          <a:p>
            <a:pPr indent="0" lvl="0" marL="0" rtl="0" algn="l">
              <a:lnSpc>
                <a:spcPct val="100000"/>
              </a:lnSpc>
              <a:spcBef>
                <a:spcPts val="200"/>
              </a:spcBef>
              <a:spcAft>
                <a:spcPts val="0"/>
              </a:spcAft>
              <a:buSzPts val="1400"/>
              <a:buNone/>
            </a:pPr>
            <a:r>
              <a:rPr b="1" lang="de-DE" sz="1050">
                <a:solidFill>
                  <a:schemeClr val="dk1"/>
                </a:solidFill>
              </a:rPr>
              <a:t>Aufgabe:  </a:t>
            </a:r>
            <a:r>
              <a:rPr lang="de-DE" sz="1050">
                <a:solidFill>
                  <a:schemeClr val="dk1"/>
                </a:solidFill>
              </a:rPr>
              <a:t>Wie können Online-Meetings und Videokonferenzen nutzbringend und ressourcenschonend für den beruflichen Kontext eingesetzt werden?</a:t>
            </a:r>
            <a:endParaRPr/>
          </a:p>
          <a:p>
            <a:pPr indent="0" lvl="0" marL="0" rtl="0" algn="l">
              <a:lnSpc>
                <a:spcPct val="100000"/>
              </a:lnSpc>
              <a:spcBef>
                <a:spcPts val="200"/>
              </a:spcBef>
              <a:spcAft>
                <a:spcPts val="0"/>
              </a:spcAft>
              <a:buSzPts val="1400"/>
              <a:buNone/>
            </a:pPr>
            <a:r>
              <a:rPr lang="de-DE" sz="1050">
                <a:solidFill>
                  <a:schemeClr val="dk1"/>
                </a:solidFill>
              </a:rPr>
              <a:t>Prüfen, ob ein Meeting notwendig ist. Welche Person mit welchem Endgerät teilnehmen soll. Übertragungstechnik prüfen: Glasfaser ist effizienter als Mobilfunk, wenn möglich die Kamera ausschalten, um Datenvolumen zu verringern etc. Berücksichtigen Sie hierfür auch die Aspekte auf der Folie.</a:t>
            </a:r>
            <a:endParaRPr sz="1050">
              <a:solidFill>
                <a:schemeClr val="dk1"/>
              </a:solidFill>
            </a:endParaRPr>
          </a:p>
          <a:p>
            <a:pPr indent="0" lvl="0" marL="0" rtl="0" algn="l">
              <a:lnSpc>
                <a:spcPct val="100000"/>
              </a:lnSpc>
              <a:spcBef>
                <a:spcPts val="200"/>
              </a:spcBef>
              <a:spcAft>
                <a:spcPts val="0"/>
              </a:spcAft>
              <a:buSzPts val="1400"/>
              <a:buNone/>
            </a:pPr>
            <a:r>
              <a:t/>
            </a:r>
            <a:endParaRPr sz="1050">
              <a:solidFill>
                <a:schemeClr val="dk1"/>
              </a:solidFill>
            </a:endParaRPr>
          </a:p>
          <a:p>
            <a:pPr indent="0" lvl="0" marL="0" marR="0" rtl="0" algn="l">
              <a:lnSpc>
                <a:spcPct val="100000"/>
              </a:lnSpc>
              <a:spcBef>
                <a:spcPts val="200"/>
              </a:spcBef>
              <a:spcAft>
                <a:spcPts val="0"/>
              </a:spcAft>
              <a:buClr>
                <a:srgbClr val="000000"/>
              </a:buClr>
              <a:buSzPts val="1400"/>
              <a:buFont typeface="Arial"/>
              <a:buNone/>
            </a:pPr>
            <a:r>
              <a:rPr b="1" lang="de-DE" sz="1050">
                <a:solidFill>
                  <a:schemeClr val="dk1"/>
                </a:solidFill>
              </a:rPr>
              <a:t>Quellen</a:t>
            </a:r>
            <a:r>
              <a:rPr lang="de-DE" sz="1050">
                <a:solidFill>
                  <a:schemeClr val="dk1"/>
                </a:solidFill>
              </a:rPr>
              <a:t>: </a:t>
            </a:r>
            <a:endParaRPr/>
          </a:p>
          <a:p>
            <a:pPr indent="-171450" lvl="0" marL="171450" marR="0" rtl="0" algn="l">
              <a:lnSpc>
                <a:spcPct val="100000"/>
              </a:lnSpc>
              <a:spcBef>
                <a:spcPts val="200"/>
              </a:spcBef>
              <a:spcAft>
                <a:spcPts val="0"/>
              </a:spcAft>
              <a:buClr>
                <a:srgbClr val="000000"/>
              </a:buClr>
              <a:buSzPts val="1400"/>
              <a:buFont typeface="Arial"/>
              <a:buChar char="•"/>
            </a:pPr>
            <a:r>
              <a:rPr b="0" i="0" lang="de-DE" sz="1000" u="none" cap="none" strike="noStrike">
                <a:solidFill>
                  <a:schemeClr val="dk1"/>
                </a:solidFill>
                <a:latin typeface="Calibri"/>
                <a:ea typeface="Calibri"/>
                <a:cs typeface="Calibri"/>
                <a:sym typeface="Calibri"/>
              </a:rPr>
              <a:t>Öko-Institut e.V. (2022): Green IT und Kommunikationstechnik – Potenziale für den Umweltschutz. Online: </a:t>
            </a:r>
            <a:r>
              <a:rPr b="0" i="0" lang="de-DE" sz="1000" u="sng" cap="none" strike="noStrike">
                <a:solidFill>
                  <a:schemeClr val="dk1"/>
                </a:solidFill>
                <a:latin typeface="Calibri"/>
                <a:ea typeface="Calibri"/>
                <a:cs typeface="Calibri"/>
                <a:sym typeface="Calibri"/>
              </a:rPr>
              <a:t>https://www.oeko.de/forschung-beratung/themen/konsum-und-unternehmen/green-it-und-kommunikationstechnik-potenziale-fuer-den-umweltschutz </a:t>
            </a:r>
            <a:endParaRPr b="0" i="0" sz="1000" u="none" cap="none" strike="noStrike">
              <a:solidFill>
                <a:schemeClr val="dk1"/>
              </a:solidFill>
              <a:latin typeface="Calibri"/>
              <a:ea typeface="Calibri"/>
              <a:cs typeface="Calibri"/>
              <a:sym typeface="Calibri"/>
            </a:endParaRPr>
          </a:p>
          <a:p>
            <a:pPr indent="-171450" lvl="0" marL="171450" marR="0" rtl="0" algn="l">
              <a:lnSpc>
                <a:spcPct val="100000"/>
              </a:lnSpc>
              <a:spcBef>
                <a:spcPts val="200"/>
              </a:spcBef>
              <a:spcAft>
                <a:spcPts val="0"/>
              </a:spcAft>
              <a:buClr>
                <a:srgbClr val="000000"/>
              </a:buClr>
              <a:buSzPts val="1400"/>
              <a:buFont typeface="Arial"/>
              <a:buChar char="•"/>
            </a:pPr>
            <a:r>
              <a:rPr b="0" i="0" lang="de-DE" sz="1000" u="none" cap="none" strike="noStrike">
                <a:solidFill>
                  <a:schemeClr val="dk1"/>
                </a:solidFill>
                <a:latin typeface="Calibri"/>
                <a:ea typeface="Calibri"/>
                <a:cs typeface="Calibri"/>
                <a:sym typeface="Calibri"/>
              </a:rPr>
              <a:t>nachhaltig.kritisch GbR (2020)Einfach mal Abschalten: Tipps für mehr digitale Bescheidenheit. Online: </a:t>
            </a:r>
            <a:r>
              <a:rPr b="0" i="0" lang="de-DE" sz="1000" u="sng" cap="none" strike="noStrike">
                <a:solidFill>
                  <a:schemeClr val="dk1"/>
                </a:solidFill>
                <a:latin typeface="Calibri"/>
                <a:ea typeface="Calibri"/>
                <a:cs typeface="Calibri"/>
                <a:sym typeface="Calibri"/>
              </a:rPr>
              <a:t>h</a:t>
            </a:r>
            <a:r>
              <a:rPr b="0" i="0" lang="de-DE" sz="1000" u="sng" cap="none" strike="noStrike">
                <a:solidFill>
                  <a:schemeClr val="dk1"/>
                </a:solidFill>
                <a:latin typeface="Calibri"/>
                <a:ea typeface="Calibri"/>
                <a:cs typeface="Calibri"/>
                <a:sym typeface="Calibri"/>
                <a:hlinkClick r:id="rId2">
                  <a:extLst>
                    <a:ext uri="{A12FA001-AC4F-418D-AE19-62706E023703}">
                      <ahyp:hlinkClr val="tx"/>
                    </a:ext>
                  </a:extLst>
                </a:hlinkClick>
              </a:rPr>
              <a:t>ttps://nachhaltigkritisch.de/konsum-und-verschwendung/einfach-mal-abschalten-tipps-fuer-mehr-digitale-bescheidenheit/</a:t>
            </a:r>
            <a:endParaRPr b="0" i="0" sz="1000" u="none" cap="none" strike="noStrike">
              <a:solidFill>
                <a:schemeClr val="dk1"/>
              </a:solidFill>
              <a:latin typeface="Calibri"/>
              <a:ea typeface="Calibri"/>
              <a:cs typeface="Calibri"/>
              <a:sym typeface="Calibri"/>
            </a:endParaRPr>
          </a:p>
          <a:p>
            <a:pPr indent="-171450" lvl="0" marL="171450" marR="0" rtl="0" algn="l">
              <a:lnSpc>
                <a:spcPct val="100000"/>
              </a:lnSpc>
              <a:spcBef>
                <a:spcPts val="200"/>
              </a:spcBef>
              <a:spcAft>
                <a:spcPts val="0"/>
              </a:spcAft>
              <a:buClr>
                <a:srgbClr val="000000"/>
              </a:buClr>
              <a:buSzPts val="1400"/>
              <a:buFont typeface="Arial"/>
              <a:buChar char="•"/>
            </a:pPr>
            <a:r>
              <a:rPr b="0" i="0" lang="de-DE" sz="1000" u="none" cap="none" strike="noStrike">
                <a:solidFill>
                  <a:schemeClr val="dk1"/>
                </a:solidFill>
                <a:latin typeface="Calibri"/>
                <a:ea typeface="Calibri"/>
                <a:cs typeface="Calibri"/>
                <a:sym typeface="Calibri"/>
              </a:rPr>
              <a:t>Umweltbundesamt (2020) Video-Streaming: Art der Datenübertragung entscheidend für Klimabilanz Videoübertragung über Glasfaser fast 50-mal effizienter als über UMTS. Online:</a:t>
            </a:r>
            <a:r>
              <a:rPr b="0" i="0" lang="de-DE" sz="1000" u="sng" cap="none" strike="noStrike">
                <a:solidFill>
                  <a:schemeClr val="dk1"/>
                </a:solidFill>
                <a:latin typeface="Calibri"/>
                <a:ea typeface="Calibri"/>
                <a:cs typeface="Calibri"/>
                <a:sym typeface="Calibri"/>
                <a:hlinkClick r:id="rId3">
                  <a:extLst>
                    <a:ext uri="{A12FA001-AC4F-418D-AE19-62706E023703}">
                      <ahyp:hlinkClr val="tx"/>
                    </a:ext>
                  </a:extLst>
                </a:hlinkClick>
              </a:rPr>
              <a:t> https://www.umweltbundesamt.de/presse/pressemitteilungen/video-streaming-art-der-datenuebertragung</a:t>
            </a:r>
            <a:endParaRPr b="0" i="0" sz="1000" u="none" cap="none" strike="noStrike">
              <a:solidFill>
                <a:schemeClr val="dk1"/>
              </a:solidFill>
              <a:latin typeface="Calibri"/>
              <a:ea typeface="Calibri"/>
              <a:cs typeface="Calibri"/>
              <a:sym typeface="Calibri"/>
            </a:endParaRPr>
          </a:p>
          <a:p>
            <a:pPr indent="-171450" lvl="0" marL="171450" marR="0" rtl="0" algn="l">
              <a:lnSpc>
                <a:spcPct val="100000"/>
              </a:lnSpc>
              <a:spcBef>
                <a:spcPts val="200"/>
              </a:spcBef>
              <a:spcAft>
                <a:spcPts val="0"/>
              </a:spcAft>
              <a:buClr>
                <a:srgbClr val="000000"/>
              </a:buClr>
              <a:buSzPts val="1400"/>
              <a:buFont typeface="Arial"/>
              <a:buChar char="•"/>
            </a:pPr>
            <a:r>
              <a:rPr b="0" i="0" lang="de-DE" sz="1000" u="none" cap="none" strike="noStrike">
                <a:solidFill>
                  <a:schemeClr val="dk1"/>
                </a:solidFill>
                <a:latin typeface="Calibri"/>
                <a:ea typeface="Calibri"/>
                <a:cs typeface="Calibri"/>
                <a:sym typeface="Calibri"/>
              </a:rPr>
              <a:t>VCD (2021) VCD Fact-Sheet: Klimaschutzpotenziale der Nutzung von Videokonferenzen und Homeoffice. Online: </a:t>
            </a:r>
            <a:r>
              <a:rPr b="0" i="0" lang="de-DE" sz="1000" u="sng" cap="none" strike="noStrike">
                <a:solidFill>
                  <a:schemeClr val="dk1"/>
                </a:solidFill>
                <a:latin typeface="Calibri"/>
                <a:ea typeface="Calibri"/>
                <a:cs typeface="Calibri"/>
                <a:sym typeface="Calibri"/>
                <a:hlinkClick r:id="rId4">
                  <a:extLst>
                    <a:ext uri="{A12FA001-AC4F-418D-AE19-62706E023703}">
                      <ahyp:hlinkClr val="tx"/>
                    </a:ext>
                  </a:extLst>
                </a:hlinkClick>
              </a:rPr>
              <a:t>https://www.vcd.org/fileadmin/user_upload/Redaktion/Themen/Digitalisierung/VCD_Fact-Sheet_Klimaschutzpotenziale_Homeoffice.pdf</a:t>
            </a:r>
            <a:endParaRPr b="0" i="0" sz="1000" u="none" cap="none" strike="noStrike">
              <a:solidFill>
                <a:schemeClr val="dk1"/>
              </a:solidFill>
              <a:latin typeface="Calibri"/>
              <a:ea typeface="Calibri"/>
              <a:cs typeface="Calibri"/>
              <a:sym typeface="Calibri"/>
            </a:endParaRPr>
          </a:p>
        </p:txBody>
      </p:sp>
      <p:sp>
        <p:nvSpPr>
          <p:cNvPr id="171" name="Google Shape;171;p15: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6:notes"/>
          <p:cNvSpPr/>
          <p:nvPr>
            <p:ph idx="2" type="sldImg"/>
          </p:nvPr>
        </p:nvSpPr>
        <p:spPr>
          <a:xfrm>
            <a:off x="479425" y="252413"/>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6:notes"/>
          <p:cNvSpPr txBox="1"/>
          <p:nvPr>
            <p:ph idx="1" type="body"/>
          </p:nvPr>
        </p:nvSpPr>
        <p:spPr>
          <a:xfrm>
            <a:off x="479425" y="3779999"/>
            <a:ext cx="6070231" cy="5541421"/>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400"/>
              </a:spcBef>
              <a:spcAft>
                <a:spcPts val="0"/>
              </a:spcAft>
              <a:buSzPts val="1400"/>
              <a:buNone/>
            </a:pPr>
            <a:r>
              <a:rPr b="1" lang="de-DE"/>
              <a:t>Beschreibung:</a:t>
            </a:r>
            <a:endParaRPr/>
          </a:p>
          <a:p>
            <a:pPr indent="0" lvl="0" marL="0" rtl="0" algn="l">
              <a:lnSpc>
                <a:spcPct val="100000"/>
              </a:lnSpc>
              <a:spcBef>
                <a:spcPts val="400"/>
              </a:spcBef>
              <a:spcAft>
                <a:spcPts val="0"/>
              </a:spcAft>
              <a:buSzPts val="1400"/>
              <a:buNone/>
            </a:pPr>
            <a:r>
              <a:rPr lang="de-DE"/>
              <a:t>Deutschland und Europa haben einen großen Bedarf an Mikrochips durch die s</a:t>
            </a:r>
            <a:r>
              <a:rPr b="0" lang="de-DE"/>
              <a:t>teigende Automatisierung in vielen Branchen. Sie befinden Sich in Haushaltsgeräten (Waschmaschinen, Toastern, Smartphones, Beatmungsgeräten). Mit steigender Automatisierung und dem Einsatz von Künstlicher Intelligenz in zahlreichen Branchen werden Mikrochips immer wichtiger. Sie steuern Elektrogeräten über Signale. Bei einem Auto sind sie zum Beispiel für das Auslösen des Airbags, die Abstandserkennung oder Parkassistenz verantwortlich.  Die sinkende Produktion der europäischen </a:t>
            </a:r>
            <a:r>
              <a:rPr lang="de-DE"/>
              <a:t>Halbleiterindustrie führt hierbei zu großen Abhängigkeiten von den asiatischen Produzenten. Globale Lieferengpässe und Probleme bei den Versorgungsketten führen zu weitreichenden Produktionsausfällen in verschiedenen Industriezweigen.</a:t>
            </a:r>
            <a:endParaRPr/>
          </a:p>
          <a:p>
            <a:pPr indent="0" lvl="0" marL="0" rtl="0" algn="l">
              <a:lnSpc>
                <a:spcPct val="100000"/>
              </a:lnSpc>
              <a:spcBef>
                <a:spcPts val="400"/>
              </a:spcBef>
              <a:spcAft>
                <a:spcPts val="0"/>
              </a:spcAft>
              <a:buSzPts val="1400"/>
              <a:buNone/>
            </a:pPr>
            <a:r>
              <a:t/>
            </a:r>
            <a:endParaRPr/>
          </a:p>
          <a:p>
            <a:pPr indent="0" lvl="0" marL="0" rtl="0" algn="l">
              <a:lnSpc>
                <a:spcPct val="100000"/>
              </a:lnSpc>
              <a:spcBef>
                <a:spcPts val="400"/>
              </a:spcBef>
              <a:spcAft>
                <a:spcPts val="0"/>
              </a:spcAft>
              <a:buSzPts val="1400"/>
              <a:buNone/>
            </a:pPr>
            <a:r>
              <a:rPr b="1" lang="de-DE"/>
              <a:t>Aufgabe:</a:t>
            </a:r>
            <a:r>
              <a:rPr lang="de-DE"/>
              <a:t> Betrachten Sie die Fakten hinsichtlich der geplanten Mikrochip-Fabrikansiedlung in Magdeburg auf der Folie. Welche Vor- und Nachteile ergeben sich für die Region (wirschaftlich, sozial, ökologisch)</a:t>
            </a:r>
            <a:endParaRPr/>
          </a:p>
          <a:p>
            <a:pPr indent="-252000" lvl="0" marL="252000" rtl="0" algn="l">
              <a:lnSpc>
                <a:spcPct val="100000"/>
              </a:lnSpc>
              <a:spcBef>
                <a:spcPts val="400"/>
              </a:spcBef>
              <a:spcAft>
                <a:spcPts val="0"/>
              </a:spcAft>
              <a:buSzPts val="1400"/>
              <a:buFont typeface="Arial"/>
              <a:buChar char="•"/>
            </a:pPr>
            <a:r>
              <a:rPr lang="de-DE"/>
              <a:t>es entstehen neue Arbeitsplätze, die Abhängigkeit von internationalen Lieferketten wird reduziert. Der Wasserverbrauch und die Versiegelung des fruchtbaren Bodens sind ökologisch problematisch etc.</a:t>
            </a:r>
            <a:endParaRPr/>
          </a:p>
          <a:p>
            <a:pPr indent="0" lvl="0" marL="0" rtl="0" algn="l">
              <a:lnSpc>
                <a:spcPct val="100000"/>
              </a:lnSpc>
              <a:spcBef>
                <a:spcPts val="400"/>
              </a:spcBef>
              <a:spcAft>
                <a:spcPts val="0"/>
              </a:spcAft>
              <a:buSzPts val="1400"/>
              <a:buNone/>
            </a:pPr>
            <a:r>
              <a:t/>
            </a:r>
            <a:endParaRPr b="1"/>
          </a:p>
          <a:p>
            <a:pPr indent="0" lvl="0" marL="0" rtl="0" algn="l">
              <a:lnSpc>
                <a:spcPct val="100000"/>
              </a:lnSpc>
              <a:spcBef>
                <a:spcPts val="400"/>
              </a:spcBef>
              <a:spcAft>
                <a:spcPts val="0"/>
              </a:spcAft>
              <a:buSzPts val="1400"/>
              <a:buNone/>
            </a:pPr>
            <a:r>
              <a:rPr b="1" lang="de-DE"/>
              <a:t>Quellen:</a:t>
            </a:r>
            <a:endParaRPr/>
          </a:p>
          <a:p>
            <a:pPr indent="-171450" lvl="0" marL="171450" rtl="0" algn="l">
              <a:lnSpc>
                <a:spcPct val="100000"/>
              </a:lnSpc>
              <a:spcBef>
                <a:spcPts val="0"/>
              </a:spcBef>
              <a:spcAft>
                <a:spcPts val="0"/>
              </a:spcAft>
              <a:buSzPts val="1400"/>
              <a:buFont typeface="Arial"/>
              <a:buChar char="•"/>
            </a:pPr>
            <a:r>
              <a:rPr lang="de-DE" sz="1100"/>
              <a:t>Deutschlandfunk 29.11.2022 https://www.deutschlandfunk.de/intel-chip-fabrik-magdeburg-sachsen-anhalt-100.html</a:t>
            </a:r>
            <a:endParaRPr/>
          </a:p>
          <a:p>
            <a:pPr indent="-171450" lvl="0" marL="171450" rtl="0" algn="l">
              <a:lnSpc>
                <a:spcPct val="100000"/>
              </a:lnSpc>
              <a:spcBef>
                <a:spcPts val="0"/>
              </a:spcBef>
              <a:spcAft>
                <a:spcPts val="0"/>
              </a:spcAft>
              <a:buSzPts val="1400"/>
              <a:buFont typeface="Arial"/>
              <a:buChar char="•"/>
            </a:pPr>
            <a:r>
              <a:rPr lang="de-DE" sz="1100"/>
              <a:t>https://www.tagesschau.de/wirtschaft/unternehmen/intel-magdeburg-101.html</a:t>
            </a:r>
            <a:endParaRPr/>
          </a:p>
          <a:p>
            <a:pPr indent="-171450" lvl="0" marL="171450" rtl="0" algn="l">
              <a:lnSpc>
                <a:spcPct val="100000"/>
              </a:lnSpc>
              <a:spcBef>
                <a:spcPts val="0"/>
              </a:spcBef>
              <a:spcAft>
                <a:spcPts val="0"/>
              </a:spcAft>
              <a:buSzPts val="1400"/>
              <a:buFont typeface="Arial"/>
              <a:buChar char="•"/>
            </a:pPr>
            <a:r>
              <a:rPr lang="de-DE" sz="1100"/>
              <a:t>https://www.swrfernsehen.de/landesschau-rp/gutzuwissen/was-sind-mikrorchips-und-wo-werden-sie-gebraucht-100.html</a:t>
            </a:r>
            <a:endParaRPr/>
          </a:p>
          <a:p>
            <a:pPr indent="-171450" lvl="0" marL="171450" rtl="0" algn="l">
              <a:lnSpc>
                <a:spcPct val="100000"/>
              </a:lnSpc>
              <a:spcBef>
                <a:spcPts val="0"/>
              </a:spcBef>
              <a:spcAft>
                <a:spcPts val="0"/>
              </a:spcAft>
              <a:buSzPts val="1400"/>
              <a:buFont typeface="Arial"/>
              <a:buChar char="•"/>
            </a:pPr>
            <a:r>
              <a:rPr lang="de-DE" sz="1100"/>
              <a:t>https://www.nzz.ch/technologie/halbleiter-und-chips-wie-sie-funktionieren-und-warum-sie-systemrelevant-sind-ld.1602073</a:t>
            </a:r>
            <a:endParaRPr/>
          </a:p>
        </p:txBody>
      </p:sp>
      <p:sp>
        <p:nvSpPr>
          <p:cNvPr id="201" name="Google Shape;201;p16: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6" name="Shape 16"/>
        <p:cNvGrpSpPr/>
        <p:nvPr/>
      </p:nvGrpSpPr>
      <p:grpSpPr>
        <a:xfrm>
          <a:off x="0" y="0"/>
          <a:ext cx="0" cy="0"/>
          <a:chOff x="0" y="0"/>
          <a:chExt cx="0" cy="0"/>
        </a:xfrm>
      </p:grpSpPr>
      <p:sp>
        <p:nvSpPr>
          <p:cNvPr id="17" name="Google Shape;17;p27"/>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19" name="Google Shape;19;p27"/>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0" name="Google Shape;20;p27"/>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1" name="Google Shape;21;p27"/>
          <p:cNvSpPr/>
          <p:nvPr>
            <p:ph idx="2" type="pic"/>
          </p:nvPr>
        </p:nvSpPr>
        <p:spPr>
          <a:xfrm>
            <a:off x="9091423" y="1418600"/>
            <a:ext cx="2681986" cy="1431290"/>
          </a:xfrm>
          <a:prstGeom prst="rect">
            <a:avLst/>
          </a:prstGeom>
          <a:noFill/>
          <a:ln>
            <a:noFill/>
          </a:ln>
        </p:spPr>
      </p:sp>
      <p:sp>
        <p:nvSpPr>
          <p:cNvPr id="22" name="Google Shape;22;p27"/>
          <p:cNvSpPr/>
          <p:nvPr>
            <p:ph idx="3" type="pic"/>
          </p:nvPr>
        </p:nvSpPr>
        <p:spPr>
          <a:xfrm>
            <a:off x="9091422" y="3009656"/>
            <a:ext cx="2681986" cy="1431290"/>
          </a:xfrm>
          <a:prstGeom prst="rect">
            <a:avLst/>
          </a:prstGeom>
          <a:noFill/>
          <a:ln>
            <a:noFill/>
          </a:ln>
        </p:spPr>
      </p:sp>
      <p:sp>
        <p:nvSpPr>
          <p:cNvPr id="23" name="Google Shape;23;p27"/>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4" name="Google Shape;24;p27"/>
          <p:cNvSpPr/>
          <p:nvPr/>
        </p:nvSpPr>
        <p:spPr>
          <a:xfrm>
            <a:off x="309691" y="3548557"/>
            <a:ext cx="8280000" cy="24455"/>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25" name="Shape 25"/>
        <p:cNvGrpSpPr/>
        <p:nvPr/>
      </p:nvGrpSpPr>
      <p:grpSpPr>
        <a:xfrm>
          <a:off x="0" y="0"/>
          <a:ext cx="0" cy="0"/>
          <a:chOff x="0" y="0"/>
          <a:chExt cx="0" cy="0"/>
        </a:xfrm>
      </p:grpSpPr>
      <p:sp>
        <p:nvSpPr>
          <p:cNvPr id="26" name="Google Shape;26;p12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22"/>
          <p:cNvSpPr/>
          <p:nvPr>
            <p:ph idx="2" type="pic"/>
          </p:nvPr>
        </p:nvSpPr>
        <p:spPr>
          <a:xfrm>
            <a:off x="5400009" y="1367999"/>
            <a:ext cx="6480000" cy="4680000"/>
          </a:xfrm>
          <a:prstGeom prst="rect">
            <a:avLst/>
          </a:prstGeom>
          <a:noFill/>
          <a:ln>
            <a:noFill/>
          </a:ln>
        </p:spPr>
      </p:sp>
      <p:sp>
        <p:nvSpPr>
          <p:cNvPr id="28" name="Google Shape;28;p12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9" name="Google Shape;29;p12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122"/>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1" name="Google Shape;31;p122"/>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2" name="Google Shape;32;p122"/>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3" name="Google Shape;33;p12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34" name="Shape 34"/>
        <p:cNvGrpSpPr/>
        <p:nvPr/>
      </p:nvGrpSpPr>
      <p:grpSpPr>
        <a:xfrm>
          <a:off x="0" y="0"/>
          <a:ext cx="0" cy="0"/>
          <a:chOff x="0" y="0"/>
          <a:chExt cx="0" cy="0"/>
        </a:xfrm>
      </p:grpSpPr>
      <p:sp>
        <p:nvSpPr>
          <p:cNvPr id="35" name="Google Shape;35;p12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36" name="Google Shape;36;p12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25"/>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12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9" name="Google Shape;39;p12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0" name="Google Shape;40;p12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41" name="Shape 41"/>
        <p:cNvGrpSpPr/>
        <p:nvPr/>
      </p:nvGrpSpPr>
      <p:grpSpPr>
        <a:xfrm>
          <a:off x="0" y="0"/>
          <a:ext cx="0" cy="0"/>
          <a:chOff x="0" y="0"/>
          <a:chExt cx="0" cy="0"/>
        </a:xfrm>
      </p:grpSpPr>
      <p:sp>
        <p:nvSpPr>
          <p:cNvPr id="42" name="Google Shape;42;p12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2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44" name="Google Shape;44;p123"/>
          <p:cNvSpPr/>
          <p:nvPr>
            <p:ph idx="2" type="chart"/>
          </p:nvPr>
        </p:nvSpPr>
        <p:spPr>
          <a:xfrm>
            <a:off x="5400009" y="1367999"/>
            <a:ext cx="6400991"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 name="Google Shape;45;p123"/>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123"/>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7" name="Google Shape;47;p123"/>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8" name="Google Shape;48;p123"/>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9" name="Google Shape;49;p12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110"/>
          <p:cNvSpPr txBox="1"/>
          <p:nvPr>
            <p:ph type="title"/>
          </p:nvPr>
        </p:nvSpPr>
        <p:spPr>
          <a:xfrm>
            <a:off x="360000" y="180000"/>
            <a:ext cx="911594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10"/>
          <p:cNvSpPr txBox="1"/>
          <p:nvPr>
            <p:ph idx="1" type="body"/>
          </p:nvPr>
        </p:nvSpPr>
        <p:spPr>
          <a:xfrm>
            <a:off x="360000" y="1440000"/>
            <a:ext cx="11520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10"/>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4" name="Google Shape;14;p110"/>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15" name="Google Shape;15;p110"/>
          <p:cNvPicPr preferRelativeResize="0"/>
          <p:nvPr/>
        </p:nvPicPr>
        <p:blipFill rotWithShape="1">
          <a:blip r:embed="rId1">
            <a:alphaModFix/>
          </a:blip>
          <a:srcRect b="0" l="0" r="0" t="0"/>
          <a:stretch/>
        </p:blipFill>
        <p:spPr>
          <a:xfrm>
            <a:off x="9573491" y="222778"/>
            <a:ext cx="2306509" cy="10372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life-online.de/" TargetMode="External"/><Relationship Id="rId4" Type="http://schemas.openxmlformats.org/officeDocument/2006/relationships/hyperlink" Target="mailto:heininger@life-online.de" TargetMode="External"/><Relationship Id="rId5"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petkeen.com/petnet-one-of-the-first-smart-pet-feeders/" TargetMode="External"/><Relationship Id="rId4" Type="http://schemas.openxmlformats.org/officeDocument/2006/relationships/hyperlink" Target="https://rachio.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0.png"/><Relationship Id="rId4" Type="http://schemas.openxmlformats.org/officeDocument/2006/relationships/image" Target="../media/image19.png"/><Relationship Id="rId11" Type="http://schemas.openxmlformats.org/officeDocument/2006/relationships/image" Target="../media/image17.png"/><Relationship Id="rId10" Type="http://schemas.openxmlformats.org/officeDocument/2006/relationships/image" Target="../media/image20.png"/><Relationship Id="rId12" Type="http://schemas.openxmlformats.org/officeDocument/2006/relationships/image" Target="../media/image21.png"/><Relationship Id="rId9" Type="http://schemas.openxmlformats.org/officeDocument/2006/relationships/image" Target="../media/image24.png"/><Relationship Id="rId5" Type="http://schemas.openxmlformats.org/officeDocument/2006/relationships/image" Target="../media/image16.png"/><Relationship Id="rId6" Type="http://schemas.openxmlformats.org/officeDocument/2006/relationships/image" Target="../media/image27.png"/><Relationship Id="rId7" Type="http://schemas.openxmlformats.org/officeDocument/2006/relationships/image" Target="../media/image23.png"/><Relationship Id="rId8"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2.png"/><Relationship Id="rId4" Type="http://schemas.openxmlformats.org/officeDocument/2006/relationships/image" Target="../media/image31.png"/><Relationship Id="rId5"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2.png"/><Relationship Id="rId11" Type="http://schemas.openxmlformats.org/officeDocument/2006/relationships/image" Target="../media/image10.png"/><Relationship Id="rId10" Type="http://schemas.openxmlformats.org/officeDocument/2006/relationships/image" Target="../media/image4.png"/><Relationship Id="rId9"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8.png"/><Relationship Id="rId7" Type="http://schemas.openxmlformats.org/officeDocument/2006/relationships/image" Target="../media/image5.png"/><Relationship Id="rId8"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14.png"/><Relationship Id="rId5"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38"/>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444"/>
              <a:buNone/>
            </a:pPr>
            <a:r>
              <a:rPr b="1" lang="de-DE">
                <a:latin typeface="Trebuchet MS"/>
                <a:ea typeface="Trebuchet MS"/>
                <a:cs typeface="Trebuchet MS"/>
                <a:sym typeface="Trebuchet MS"/>
              </a:rPr>
              <a:t>Fachinformatikerin und Fachinformatiker</a:t>
            </a:r>
            <a:endParaRPr>
              <a:latin typeface="Trebuchet MS"/>
              <a:ea typeface="Trebuchet MS"/>
              <a:cs typeface="Trebuchet MS"/>
              <a:sym typeface="Trebuchet MS"/>
            </a:endParaRPr>
          </a:p>
        </p:txBody>
      </p:sp>
      <p:sp>
        <p:nvSpPr>
          <p:cNvPr id="56" name="Google Shape;56;p38"/>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2800"/>
              <a:buNone/>
            </a:pPr>
            <a:r>
              <a:rPr lang="de-DE">
                <a:latin typeface="Trebuchet MS"/>
                <a:ea typeface="Trebuchet MS"/>
                <a:cs typeface="Trebuchet MS"/>
                <a:sym typeface="Trebuchet MS"/>
              </a:rPr>
              <a:t>Folien zur Diskussion von Zielkonflikten in der Informatikausbildung</a:t>
            </a:r>
            <a:endParaRPr>
              <a:latin typeface="Trebuchet MS"/>
              <a:ea typeface="Trebuchet MS"/>
              <a:cs typeface="Trebuchet MS"/>
              <a:sym typeface="Trebuchet MS"/>
            </a:endParaRPr>
          </a:p>
        </p:txBody>
      </p:sp>
      <p:sp>
        <p:nvSpPr>
          <p:cNvPr id="57" name="Google Shape;57;p38"/>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latin typeface="Trebuchet MS"/>
                <a:ea typeface="Trebuchet MS"/>
                <a:cs typeface="Trebuchet MS"/>
                <a:sym typeface="Trebuchet MS"/>
              </a:rPr>
              <a:t>Kirsten Heininger/ Die Projektagentur BBNE</a:t>
            </a:r>
            <a:endParaRPr>
              <a:latin typeface="Trebuchet MS"/>
              <a:ea typeface="Trebuchet MS"/>
              <a:cs typeface="Trebuchet MS"/>
              <a:sym typeface="Trebuchet MS"/>
            </a:endParaRPr>
          </a:p>
        </p:txBody>
      </p:sp>
      <p:sp>
        <p:nvSpPr>
          <p:cNvPr id="58" name="Google Shape;58;p38"/>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59" name="Google Shape;59;p38"/>
          <p:cNvSpPr txBox="1"/>
          <p:nvPr>
            <p:ph idx="4" type="body"/>
          </p:nvPr>
        </p:nvSpPr>
        <p:spPr>
          <a:xfrm>
            <a:off x="8853545" y="4348660"/>
            <a:ext cx="3216536" cy="1523185"/>
          </a:xfrm>
          <a:prstGeom prst="rect">
            <a:avLst/>
          </a:prstGeom>
          <a:noFill/>
          <a:ln>
            <a:noFill/>
          </a:ln>
        </p:spPr>
        <p:txBody>
          <a:bodyPr anchorCtr="0" anchor="t" bIns="45700" lIns="91425" spcFirstLastPara="1" rIns="91425" wrap="square" tIns="45700">
            <a:normAutofit fontScale="70000" lnSpcReduction="20000"/>
          </a:bodyPr>
          <a:lstStyle/>
          <a:p>
            <a:pPr indent="-228600" lvl="0" marL="457200" rtl="0" algn="l">
              <a:lnSpc>
                <a:spcPct val="100000"/>
              </a:lnSpc>
              <a:spcBef>
                <a:spcPts val="0"/>
              </a:spcBef>
              <a:spcAft>
                <a:spcPts val="0"/>
              </a:spcAft>
              <a:buSzPct val="222222"/>
              <a:buNone/>
            </a:pPr>
            <a:r>
              <a:rPr lang="de-DE"/>
              <a:t>LIFE -  Bildung Umwelt Chancengleichheit e.V. (in Kooperation mit IZT GmbH)</a:t>
            </a:r>
            <a:endParaRPr/>
          </a:p>
          <a:p>
            <a:pPr indent="-228600" lvl="0" marL="457200" rtl="0" algn="l">
              <a:lnSpc>
                <a:spcPct val="100000"/>
              </a:lnSpc>
              <a:spcBef>
                <a:spcPts val="0"/>
              </a:spcBef>
              <a:spcAft>
                <a:spcPts val="0"/>
              </a:spcAft>
              <a:buSzPct val="222222"/>
              <a:buNone/>
            </a:pPr>
            <a:r>
              <a:rPr lang="de-DE" u="sng">
                <a:solidFill>
                  <a:schemeClr val="hlink"/>
                </a:solidFill>
                <a:hlinkClick r:id="rId3"/>
              </a:rPr>
              <a:t>www.life-online.de</a:t>
            </a:r>
            <a:endParaRPr/>
          </a:p>
          <a:p>
            <a:pPr indent="-228600" lvl="0" marL="457200" rtl="0" algn="l">
              <a:lnSpc>
                <a:spcPct val="100000"/>
              </a:lnSpc>
              <a:spcBef>
                <a:spcPts val="0"/>
              </a:spcBef>
              <a:spcAft>
                <a:spcPts val="0"/>
              </a:spcAft>
              <a:buSzPct val="222222"/>
              <a:buNone/>
            </a:pPr>
            <a:r>
              <a:rPr lang="de-DE"/>
              <a:t>Rheinstraße 45 </a:t>
            </a:r>
            <a:endParaRPr/>
          </a:p>
          <a:p>
            <a:pPr indent="-228600" lvl="0" marL="457200" rtl="0" algn="l">
              <a:lnSpc>
                <a:spcPct val="100000"/>
              </a:lnSpc>
              <a:spcBef>
                <a:spcPts val="0"/>
              </a:spcBef>
              <a:spcAft>
                <a:spcPts val="0"/>
              </a:spcAft>
              <a:buSzPct val="222222"/>
              <a:buNone/>
            </a:pPr>
            <a:r>
              <a:rPr lang="de-DE"/>
              <a:t>12161 Berlin</a:t>
            </a:r>
            <a:endParaRPr/>
          </a:p>
          <a:p>
            <a:pPr indent="-228600" lvl="0" marL="457200" rtl="0" algn="l">
              <a:lnSpc>
                <a:spcPct val="100000"/>
              </a:lnSpc>
              <a:spcBef>
                <a:spcPts val="0"/>
              </a:spcBef>
              <a:spcAft>
                <a:spcPts val="0"/>
              </a:spcAft>
              <a:buSzPct val="222222"/>
              <a:buNone/>
            </a:pPr>
            <a:r>
              <a:rPr lang="de-DE"/>
              <a:t>Telefon: (030) 308798-0</a:t>
            </a:r>
            <a:endParaRPr/>
          </a:p>
          <a:p>
            <a:pPr indent="-228600" lvl="0" marL="457200" rtl="0" algn="l">
              <a:lnSpc>
                <a:spcPct val="100000"/>
              </a:lnSpc>
              <a:spcBef>
                <a:spcPts val="0"/>
              </a:spcBef>
              <a:spcAft>
                <a:spcPts val="0"/>
              </a:spcAft>
              <a:buSzPct val="222222"/>
              <a:buNone/>
            </a:pPr>
            <a:r>
              <a:rPr lang="de-DE"/>
              <a:t>Autorin: Kirsten Heininger  </a:t>
            </a:r>
            <a:endParaRPr/>
          </a:p>
          <a:p>
            <a:pPr indent="-228600" lvl="0" marL="457200" rtl="0" algn="l">
              <a:lnSpc>
                <a:spcPct val="100000"/>
              </a:lnSpc>
              <a:spcBef>
                <a:spcPts val="0"/>
              </a:spcBef>
              <a:spcAft>
                <a:spcPts val="0"/>
              </a:spcAft>
              <a:buSzPct val="222222"/>
              <a:buNone/>
            </a:pPr>
            <a:r>
              <a:rPr lang="de-DE" u="sng">
                <a:solidFill>
                  <a:schemeClr val="hlink"/>
                </a:solidFill>
                <a:hlinkClick r:id="rId4"/>
              </a:rPr>
              <a:t>heininger@life-online.de</a:t>
            </a:r>
            <a:r>
              <a:rPr lang="de-DE"/>
              <a:t>   </a:t>
            </a:r>
            <a:endParaRPr/>
          </a:p>
        </p:txBody>
      </p:sp>
      <p:pic>
        <p:nvPicPr>
          <p:cNvPr id="60" name="Google Shape;60;p38"/>
          <p:cNvPicPr preferRelativeResize="0"/>
          <p:nvPr/>
        </p:nvPicPr>
        <p:blipFill rotWithShape="1">
          <a:blip r:embed="rId5">
            <a:alphaModFix/>
          </a:blip>
          <a:srcRect b="0" l="0" r="0" t="0"/>
          <a:stretch/>
        </p:blipFill>
        <p:spPr>
          <a:xfrm>
            <a:off x="8809763" y="3601122"/>
            <a:ext cx="3204742" cy="648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8"/>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None/>
            </a:pPr>
            <a:r>
              <a:rPr lang="de-DE"/>
              <a:t>Cloud Computing: neue Möglichkeiten und kritische Punkte</a:t>
            </a:r>
            <a:endParaRPr/>
          </a:p>
        </p:txBody>
      </p:sp>
      <p:sp>
        <p:nvSpPr>
          <p:cNvPr id="216" name="Google Shape;216;p18"/>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217" name="Google Shape;217;p18"/>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Fachinformatiker/Fachinformatikerin</a:t>
            </a:r>
            <a:endParaRPr/>
          </a:p>
        </p:txBody>
      </p:sp>
      <p:sp>
        <p:nvSpPr>
          <p:cNvPr id="218" name="Google Shape;218;p18"/>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Quelle: https://www.oeffentliche-it.de/-/cloud-computing</a:t>
            </a:r>
            <a:endParaRPr/>
          </a:p>
        </p:txBody>
      </p:sp>
      <p:sp>
        <p:nvSpPr>
          <p:cNvPr id="219" name="Google Shape;219;p18"/>
          <p:cNvSpPr/>
          <p:nvPr/>
        </p:nvSpPr>
        <p:spPr>
          <a:xfrm>
            <a:off x="470006" y="1810229"/>
            <a:ext cx="2708623" cy="747914"/>
          </a:xfrm>
          <a:prstGeom prst="rect">
            <a:avLst/>
          </a:prstGeom>
          <a:noFill/>
          <a:ln cap="flat" cmpd="sng" w="25400">
            <a:solidFill>
              <a:srgbClr val="1B1E3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5963B8"/>
                </a:solidFill>
                <a:latin typeface="Arial"/>
                <a:ea typeface="Arial"/>
                <a:cs typeface="Arial"/>
                <a:sym typeface="Arial"/>
              </a:rPr>
              <a:t>hoher Strom- und Ressourcenverbrauch der Telekommunikationsnetze </a:t>
            </a:r>
            <a:endParaRPr b="0" i="0" sz="1400" u="none" cap="none" strike="noStrike">
              <a:solidFill>
                <a:srgbClr val="000000"/>
              </a:solidFill>
              <a:latin typeface="Arial"/>
              <a:ea typeface="Arial"/>
              <a:cs typeface="Arial"/>
              <a:sym typeface="Arial"/>
            </a:endParaRPr>
          </a:p>
        </p:txBody>
      </p:sp>
      <p:sp>
        <p:nvSpPr>
          <p:cNvPr id="220" name="Google Shape;220;p18"/>
          <p:cNvSpPr/>
          <p:nvPr/>
        </p:nvSpPr>
        <p:spPr>
          <a:xfrm>
            <a:off x="9263743" y="1731467"/>
            <a:ext cx="2405744" cy="794017"/>
          </a:xfrm>
          <a:prstGeom prst="rect">
            <a:avLst/>
          </a:prstGeom>
          <a:noFill/>
          <a:ln cap="flat" cmpd="sng" w="25400">
            <a:solidFill>
              <a:srgbClr val="5963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E57C4"/>
                </a:solidFill>
                <a:latin typeface="Arial"/>
                <a:ea typeface="Arial"/>
                <a:cs typeface="Arial"/>
                <a:sym typeface="Arial"/>
              </a:rPr>
              <a:t>formalisierte und zentralisierte Support- und Sicherheits-Prozesse</a:t>
            </a:r>
            <a:endParaRPr b="0" i="0" sz="1400" u="none" cap="none" strike="noStrike">
              <a:solidFill>
                <a:srgbClr val="000000"/>
              </a:solidFill>
              <a:latin typeface="Arial"/>
              <a:ea typeface="Arial"/>
              <a:cs typeface="Arial"/>
              <a:sym typeface="Arial"/>
            </a:endParaRPr>
          </a:p>
        </p:txBody>
      </p:sp>
      <p:sp>
        <p:nvSpPr>
          <p:cNvPr id="221" name="Google Shape;221;p18"/>
          <p:cNvSpPr/>
          <p:nvPr/>
        </p:nvSpPr>
        <p:spPr>
          <a:xfrm>
            <a:off x="3788228" y="4474028"/>
            <a:ext cx="3407231" cy="566057"/>
          </a:xfrm>
          <a:prstGeom prst="rect">
            <a:avLst/>
          </a:prstGeom>
          <a:noFill/>
          <a:ln cap="flat" cmpd="sng" w="25400">
            <a:solidFill>
              <a:srgbClr val="1B1E3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5963B8"/>
                </a:solidFill>
                <a:latin typeface="Arial"/>
                <a:ea typeface="Arial"/>
                <a:cs typeface="Arial"/>
                <a:sym typeface="Arial"/>
              </a:rPr>
              <a:t>hohe Flexibilität von Infrastruktur bei Wachstum oder Lastschwankungen</a:t>
            </a:r>
            <a:endParaRPr b="0" i="0" sz="1400" u="none" cap="none" strike="noStrike">
              <a:solidFill>
                <a:srgbClr val="000000"/>
              </a:solidFill>
              <a:latin typeface="Arial"/>
              <a:ea typeface="Arial"/>
              <a:cs typeface="Arial"/>
              <a:sym typeface="Arial"/>
            </a:endParaRPr>
          </a:p>
        </p:txBody>
      </p:sp>
      <p:sp>
        <p:nvSpPr>
          <p:cNvPr id="222" name="Google Shape;222;p18"/>
          <p:cNvSpPr/>
          <p:nvPr/>
        </p:nvSpPr>
        <p:spPr>
          <a:xfrm>
            <a:off x="7630885" y="3657601"/>
            <a:ext cx="3505199" cy="794658"/>
          </a:xfrm>
          <a:prstGeom prst="rect">
            <a:avLst/>
          </a:prstGeom>
          <a:noFill/>
          <a:ln cap="flat" cmpd="sng" w="25400">
            <a:solidFill>
              <a:srgbClr val="5963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E57C4"/>
                </a:solidFill>
                <a:latin typeface="Arial"/>
                <a:ea typeface="Arial"/>
                <a:cs typeface="Arial"/>
                <a:sym typeface="Arial"/>
              </a:rPr>
              <a:t>neue Anwendungsbereiche wie Smartphone-Apps, soziale Medien oder komplexere Unternehmenssoftware</a:t>
            </a:r>
            <a:endParaRPr b="0" i="0" sz="1400" u="none" cap="none" strike="noStrike">
              <a:solidFill>
                <a:srgbClr val="000000"/>
              </a:solidFill>
              <a:latin typeface="Arial"/>
              <a:ea typeface="Arial"/>
              <a:cs typeface="Arial"/>
              <a:sym typeface="Arial"/>
            </a:endParaRPr>
          </a:p>
        </p:txBody>
      </p:sp>
      <p:sp>
        <p:nvSpPr>
          <p:cNvPr id="223" name="Google Shape;223;p18"/>
          <p:cNvSpPr/>
          <p:nvPr/>
        </p:nvSpPr>
        <p:spPr>
          <a:xfrm>
            <a:off x="3307975" y="5217458"/>
            <a:ext cx="2590801" cy="806823"/>
          </a:xfrm>
          <a:prstGeom prst="rect">
            <a:avLst/>
          </a:prstGeom>
          <a:no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4F4651"/>
                </a:solidFill>
                <a:latin typeface="Arial"/>
                <a:ea typeface="Arial"/>
                <a:cs typeface="Arial"/>
                <a:sym typeface="Arial"/>
              </a:rPr>
              <a:t>Sicherheitsanforderungen (Zugriff über fremde Netze)</a:t>
            </a:r>
            <a:endParaRPr b="0" i="0" sz="1400" u="none" cap="none" strike="noStrike">
              <a:solidFill>
                <a:srgbClr val="000000"/>
              </a:solidFill>
              <a:latin typeface="Arial"/>
              <a:ea typeface="Arial"/>
              <a:cs typeface="Arial"/>
              <a:sym typeface="Arial"/>
            </a:endParaRPr>
          </a:p>
        </p:txBody>
      </p:sp>
      <p:sp>
        <p:nvSpPr>
          <p:cNvPr id="224" name="Google Shape;224;p18"/>
          <p:cNvSpPr/>
          <p:nvPr/>
        </p:nvSpPr>
        <p:spPr>
          <a:xfrm>
            <a:off x="152401" y="4164746"/>
            <a:ext cx="3320142" cy="690283"/>
          </a:xfrm>
          <a:prstGeom prst="rect">
            <a:avLst/>
          </a:prstGeom>
          <a:no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70C0"/>
                </a:solidFill>
                <a:latin typeface="Arial"/>
                <a:ea typeface="Arial"/>
                <a:cs typeface="Arial"/>
                <a:sym typeface="Arial"/>
              </a:rPr>
              <a:t>Cloud-Anbieter als attraktives Angriffsziel weil große Datenmengen konzentriert gespeichert werden</a:t>
            </a:r>
            <a:endParaRPr b="0" i="0" sz="1400" u="none" cap="none" strike="noStrike">
              <a:solidFill>
                <a:srgbClr val="000000"/>
              </a:solidFill>
              <a:latin typeface="Arial"/>
              <a:ea typeface="Arial"/>
              <a:cs typeface="Arial"/>
              <a:sym typeface="Arial"/>
            </a:endParaRPr>
          </a:p>
        </p:txBody>
      </p:sp>
      <p:sp>
        <p:nvSpPr>
          <p:cNvPr id="225" name="Google Shape;225;p18"/>
          <p:cNvSpPr/>
          <p:nvPr/>
        </p:nvSpPr>
        <p:spPr>
          <a:xfrm>
            <a:off x="174171" y="5192486"/>
            <a:ext cx="2662518" cy="708212"/>
          </a:xfrm>
          <a:prstGeom prst="rect">
            <a:avLst/>
          </a:prstGeom>
          <a:noFill/>
          <a:ln cap="flat" cmpd="sng" w="25400">
            <a:solidFill>
              <a:srgbClr val="FFCC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B050"/>
                </a:solidFill>
                <a:latin typeface="Arial"/>
                <a:ea typeface="Arial"/>
                <a:cs typeface="Arial"/>
                <a:sym typeface="Arial"/>
              </a:rPr>
              <a:t>Organisationsstrukturen und Prozesse der Cloud-Anwender sind zentralisiert</a:t>
            </a:r>
            <a:endParaRPr b="0" i="0" sz="1400" u="none" cap="none" strike="noStrike">
              <a:solidFill>
                <a:srgbClr val="000000"/>
              </a:solidFill>
              <a:latin typeface="Arial"/>
              <a:ea typeface="Arial"/>
              <a:cs typeface="Arial"/>
              <a:sym typeface="Arial"/>
            </a:endParaRPr>
          </a:p>
        </p:txBody>
      </p:sp>
      <p:sp>
        <p:nvSpPr>
          <p:cNvPr id="226" name="Google Shape;226;p18"/>
          <p:cNvSpPr/>
          <p:nvPr/>
        </p:nvSpPr>
        <p:spPr>
          <a:xfrm>
            <a:off x="8534401" y="4593772"/>
            <a:ext cx="3581400" cy="631372"/>
          </a:xfrm>
          <a:prstGeom prst="rect">
            <a:avLst/>
          </a:prstGeom>
          <a:noFill/>
          <a:ln cap="flat" cmpd="sng" w="25400">
            <a:solidFill>
              <a:srgbClr val="FFCC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B050"/>
                </a:solidFill>
                <a:latin typeface="Arial"/>
                <a:ea typeface="Arial"/>
                <a:cs typeface="Arial"/>
                <a:sym typeface="Arial"/>
              </a:rPr>
              <a:t>individuelles Wissen zum Betrieb einer IT-Infrastruktur geht verloren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p:txBody>
      </p:sp>
      <p:sp>
        <p:nvSpPr>
          <p:cNvPr id="227" name="Google Shape;227;p18"/>
          <p:cNvSpPr/>
          <p:nvPr/>
        </p:nvSpPr>
        <p:spPr>
          <a:xfrm>
            <a:off x="7034090" y="5277009"/>
            <a:ext cx="3056966" cy="824753"/>
          </a:xfrm>
          <a:prstGeom prst="rect">
            <a:avLst/>
          </a:prstGeom>
          <a:no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4F4651"/>
                </a:solidFill>
                <a:latin typeface="Arial"/>
                <a:ea typeface="Arial"/>
                <a:cs typeface="Arial"/>
                <a:sym typeface="Arial"/>
              </a:rPr>
              <a:t>Auslagerung der physischen Hoheit über die eigenen Daten und Anwendungen</a:t>
            </a:r>
            <a:endParaRPr b="0" i="0" sz="1400" u="none" cap="none" strike="noStrike">
              <a:solidFill>
                <a:srgbClr val="000000"/>
              </a:solidFill>
              <a:latin typeface="Arial"/>
              <a:ea typeface="Arial"/>
              <a:cs typeface="Arial"/>
              <a:sym typeface="Arial"/>
            </a:endParaRPr>
          </a:p>
        </p:txBody>
      </p:sp>
      <p:sp>
        <p:nvSpPr>
          <p:cNvPr id="228" name="Google Shape;228;p18"/>
          <p:cNvSpPr/>
          <p:nvPr/>
        </p:nvSpPr>
        <p:spPr>
          <a:xfrm>
            <a:off x="-1" y="3026229"/>
            <a:ext cx="3472544" cy="783772"/>
          </a:xfrm>
          <a:prstGeom prst="rect">
            <a:avLst/>
          </a:prstGeom>
          <a:noFill/>
          <a:ln cap="flat" cmpd="sng" w="25400">
            <a:solidFill>
              <a:srgbClr val="FFCC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B050"/>
                </a:solidFill>
                <a:latin typeface="Arial"/>
                <a:ea typeface="Arial"/>
                <a:cs typeface="Arial"/>
                <a:sym typeface="Arial"/>
              </a:rPr>
              <a:t>weniger Energie und Ressourcen für IT-Komponenten und Räumlichkeiten – weniger ökologische Schadschöpfung</a:t>
            </a:r>
            <a:endParaRPr b="0" i="0" sz="1400" u="none" cap="none" strike="noStrike">
              <a:solidFill>
                <a:srgbClr val="000000"/>
              </a:solidFill>
              <a:latin typeface="Arial"/>
              <a:ea typeface="Arial"/>
              <a:cs typeface="Arial"/>
              <a:sym typeface="Arial"/>
            </a:endParaRPr>
          </a:p>
        </p:txBody>
      </p:sp>
      <p:sp>
        <p:nvSpPr>
          <p:cNvPr id="229" name="Google Shape;229;p18"/>
          <p:cNvSpPr/>
          <p:nvPr/>
        </p:nvSpPr>
        <p:spPr>
          <a:xfrm>
            <a:off x="9209315" y="2797629"/>
            <a:ext cx="2842452" cy="732544"/>
          </a:xfrm>
          <a:prstGeom prst="rect">
            <a:avLst/>
          </a:prstGeom>
          <a:no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70C0"/>
                </a:solidFill>
                <a:latin typeface="Arial"/>
                <a:ea typeface="Arial"/>
                <a:cs typeface="Arial"/>
                <a:sym typeface="Arial"/>
              </a:rPr>
              <a:t>höhere Marktmacht von cloud-Service-Providern: Einfluss auf Ressourceneffizienz</a:t>
            </a:r>
            <a:endParaRPr b="0" i="0" sz="1400" u="none" cap="none" strike="noStrike">
              <a:solidFill>
                <a:srgbClr val="000000"/>
              </a:solidFill>
              <a:latin typeface="Arial"/>
              <a:ea typeface="Arial"/>
              <a:cs typeface="Arial"/>
              <a:sym typeface="Arial"/>
            </a:endParaRPr>
          </a:p>
        </p:txBody>
      </p:sp>
      <p:sp>
        <p:nvSpPr>
          <p:cNvPr id="230" name="Google Shape;230;p18"/>
          <p:cNvSpPr/>
          <p:nvPr/>
        </p:nvSpPr>
        <p:spPr>
          <a:xfrm>
            <a:off x="4152274" y="1499016"/>
            <a:ext cx="4721903" cy="1940869"/>
          </a:xfrm>
          <a:prstGeom prst="wedgeEllipseCallout">
            <a:avLst>
              <a:gd fmla="val -39897" name="adj1"/>
              <a:gd fmla="val 78171" name="adj2"/>
            </a:avLst>
          </a:prstGeom>
          <a:solidFill>
            <a:srgbClr val="5963B8">
              <a:alpha val="11372"/>
            </a:srgbClr>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de-DE" sz="2400" u="none" cap="none" strike="noStrike">
                <a:solidFill>
                  <a:srgbClr val="4F4651"/>
                </a:solidFill>
                <a:latin typeface="Arial"/>
                <a:ea typeface="Arial"/>
                <a:cs typeface="Arial"/>
                <a:sym typeface="Arial"/>
              </a:rPr>
              <a:t>Diskutieren Sie die unterschiedlichen Aspekte und nennen Sie weitere Beispiele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None/>
            </a:pPr>
            <a:r>
              <a:rPr lang="de-DE"/>
              <a:t>Cloud Computing: Internet der Dinge</a:t>
            </a:r>
            <a:endParaRPr/>
          </a:p>
        </p:txBody>
      </p:sp>
      <p:sp>
        <p:nvSpPr>
          <p:cNvPr id="237" name="Google Shape;237;p20"/>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238" name="Google Shape;238;p20"/>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Fachinformatiker/Fachinformatikerin</a:t>
            </a:r>
            <a:endParaRPr/>
          </a:p>
        </p:txBody>
      </p:sp>
      <p:sp>
        <p:nvSpPr>
          <p:cNvPr id="239" name="Google Shape;239;p20"/>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fontScale="77500" lnSpcReduction="20000"/>
          </a:bodyPr>
          <a:lstStyle/>
          <a:p>
            <a:pPr indent="-228600" lvl="0" marL="457200" rtl="0" algn="l">
              <a:lnSpc>
                <a:spcPct val="110000"/>
              </a:lnSpc>
              <a:spcBef>
                <a:spcPts val="0"/>
              </a:spcBef>
              <a:spcAft>
                <a:spcPts val="0"/>
              </a:spcAft>
              <a:buClr>
                <a:srgbClr val="888888"/>
              </a:buClr>
              <a:buSzPct val="129032"/>
              <a:buNone/>
            </a:pPr>
            <a:r>
              <a:rPr lang="de-DE"/>
              <a:t>Quelle: Öko-Institut 2022 https://www.ressourcenwende.net/wp-content/uploads/2022/03/texte_17-2022_reduzierung_des_energie-_und_ressourcenverbrauchs_vernetzter_elektro-_und_elektronikgeraete.pdf</a:t>
            </a:r>
            <a:endParaRPr/>
          </a:p>
        </p:txBody>
      </p:sp>
      <p:sp>
        <p:nvSpPr>
          <p:cNvPr id="240" name="Google Shape;240;p20"/>
          <p:cNvSpPr/>
          <p:nvPr/>
        </p:nvSpPr>
        <p:spPr>
          <a:xfrm>
            <a:off x="4249453" y="1783099"/>
            <a:ext cx="3290599" cy="1724599"/>
          </a:xfrm>
          <a:prstGeom prst="wedgeRectCallout">
            <a:avLst>
              <a:gd fmla="val 2432" name="adj1"/>
              <a:gd fmla="val 95696" name="adj2"/>
            </a:avLst>
          </a:prstGeom>
          <a:solidFill>
            <a:schemeClr val="lt2"/>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7030A0"/>
                </a:solidFill>
                <a:latin typeface="Trebuchet MS"/>
                <a:ea typeface="Trebuchet MS"/>
                <a:cs typeface="Trebuchet MS"/>
                <a:sym typeface="Trebuchet MS"/>
              </a:rPr>
              <a:t>Arbeiten Sie anhand der genannten Beispiele heraus, welche Vorteile und Risiken das Internet der Dinge birgt</a:t>
            </a:r>
            <a:endParaRPr b="1" i="0" sz="2000" u="none" cap="none" strike="noStrike">
              <a:solidFill>
                <a:srgbClr val="FFCC00"/>
              </a:solidFill>
              <a:latin typeface="Trebuchet MS"/>
              <a:ea typeface="Trebuchet MS"/>
              <a:cs typeface="Trebuchet MS"/>
              <a:sym typeface="Trebuchet MS"/>
            </a:endParaRPr>
          </a:p>
        </p:txBody>
      </p:sp>
      <p:sp>
        <p:nvSpPr>
          <p:cNvPr id="241" name="Google Shape;241;p20"/>
          <p:cNvSpPr/>
          <p:nvPr/>
        </p:nvSpPr>
        <p:spPr>
          <a:xfrm>
            <a:off x="569625" y="1543987"/>
            <a:ext cx="3207895" cy="4422098"/>
          </a:xfrm>
          <a:prstGeom prst="roundRect">
            <a:avLst>
              <a:gd fmla="val 16667" name="adj"/>
            </a:avLst>
          </a:prstGeom>
          <a:solidFill>
            <a:srgbClr val="FF0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Arial"/>
                <a:ea typeface="Arial"/>
                <a:cs typeface="Arial"/>
                <a:sym typeface="Arial"/>
              </a:rPr>
              <a:t>automatischer Futterspender für Haustiere: </a:t>
            </a:r>
            <a:r>
              <a:rPr b="1" i="0" lang="de-DE" sz="1800" u="sng" cap="none" strike="noStrike">
                <a:solidFill>
                  <a:schemeClr val="lt1"/>
                </a:solidFill>
                <a:latin typeface="Arial"/>
                <a:ea typeface="Arial"/>
                <a:cs typeface="Arial"/>
                <a:sym typeface="Arial"/>
                <a:hlinkClick r:id="rId3">
                  <a:extLst>
                    <a:ext uri="{A12FA001-AC4F-418D-AE19-62706E023703}">
                      <ahyp:hlinkClr val="tx"/>
                    </a:ext>
                  </a:extLst>
                </a:hlinkClick>
              </a:rPr>
              <a:t>https://petkeen.com/petnet-one-of-the-first-smart-pet-feeders/</a:t>
            </a:r>
            <a:endParaRPr b="1" i="0" sz="1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Arial"/>
                <a:ea typeface="Arial"/>
                <a:cs typeface="Arial"/>
                <a:sym typeface="Arial"/>
              </a:rPr>
              <a:t>Daten zu Fütterungszeiten und -menge</a:t>
            </a:r>
            <a:br>
              <a:rPr b="1" i="0" lang="de-DE" sz="1800" u="none" cap="none" strike="noStrike">
                <a:solidFill>
                  <a:schemeClr val="lt1"/>
                </a:solidFill>
                <a:latin typeface="Arial"/>
                <a:ea typeface="Arial"/>
                <a:cs typeface="Arial"/>
                <a:sym typeface="Arial"/>
              </a:rPr>
            </a:br>
            <a:r>
              <a:rPr b="1" i="0" lang="de-DE" sz="1800" u="none" cap="none" strike="noStrike">
                <a:solidFill>
                  <a:schemeClr val="lt1"/>
                </a:solidFill>
                <a:latin typeface="Arial"/>
                <a:ea typeface="Arial"/>
                <a:cs typeface="Arial"/>
                <a:sym typeface="Arial"/>
              </a:rPr>
              <a:t>werden per WLAN über das</a:t>
            </a:r>
            <a:br>
              <a:rPr b="1" i="0" lang="de-DE" sz="1800" u="none" cap="none" strike="noStrike">
                <a:solidFill>
                  <a:schemeClr val="lt1"/>
                </a:solidFill>
                <a:latin typeface="Arial"/>
                <a:ea typeface="Arial"/>
                <a:cs typeface="Arial"/>
                <a:sym typeface="Arial"/>
              </a:rPr>
            </a:br>
            <a:r>
              <a:rPr b="1" i="0" lang="de-DE" sz="1800" u="none" cap="none" strike="noStrike">
                <a:solidFill>
                  <a:schemeClr val="lt1"/>
                </a:solidFill>
                <a:latin typeface="Arial"/>
                <a:ea typeface="Arial"/>
                <a:cs typeface="Arial"/>
                <a:sym typeface="Arial"/>
              </a:rPr>
              <a:t>Smartphone übertragen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Arial"/>
              <a:ea typeface="Arial"/>
              <a:cs typeface="Arial"/>
              <a:sym typeface="Arial"/>
            </a:endParaRPr>
          </a:p>
        </p:txBody>
      </p:sp>
      <p:sp>
        <p:nvSpPr>
          <p:cNvPr id="242" name="Google Shape;242;p20"/>
          <p:cNvSpPr/>
          <p:nvPr/>
        </p:nvSpPr>
        <p:spPr>
          <a:xfrm>
            <a:off x="8232098" y="1516505"/>
            <a:ext cx="3207895" cy="4422098"/>
          </a:xfrm>
          <a:prstGeom prst="roundRect">
            <a:avLst>
              <a:gd fmla="val 16667" name="adj"/>
            </a:avLst>
          </a:prstGeom>
          <a:solidFill>
            <a:srgbClr val="FF0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Arial"/>
                <a:ea typeface="Arial"/>
                <a:cs typeface="Arial"/>
                <a:sym typeface="Arial"/>
              </a:rPr>
              <a:t>Smarter Sprinkler-</a:t>
            </a:r>
            <a:br>
              <a:rPr b="1" i="0" lang="de-DE" sz="1800" u="none" cap="none" strike="noStrike">
                <a:solidFill>
                  <a:schemeClr val="lt1"/>
                </a:solidFill>
                <a:latin typeface="Arial"/>
                <a:ea typeface="Arial"/>
                <a:cs typeface="Arial"/>
                <a:sym typeface="Arial"/>
              </a:rPr>
            </a:br>
            <a:r>
              <a:rPr b="1" i="0" lang="de-DE" sz="1800" u="none" cap="none" strike="noStrike">
                <a:solidFill>
                  <a:schemeClr val="lt1"/>
                </a:solidFill>
                <a:latin typeface="Arial"/>
                <a:ea typeface="Arial"/>
                <a:cs typeface="Arial"/>
                <a:sym typeface="Arial"/>
              </a:rPr>
              <a:t>Controller: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de-DE" sz="1800" u="sng" cap="none" strike="noStrike">
                <a:solidFill>
                  <a:schemeClr val="lt1"/>
                </a:solidFill>
                <a:latin typeface="Arial"/>
                <a:ea typeface="Arial"/>
                <a:cs typeface="Arial"/>
                <a:sym typeface="Arial"/>
                <a:hlinkClick r:id="rId4">
                  <a:extLst>
                    <a:ext uri="{A12FA001-AC4F-418D-AE19-62706E023703}">
                      <ahyp:hlinkClr val="tx"/>
                    </a:ext>
                  </a:extLst>
                </a:hlinkClick>
              </a:rPr>
              <a:t>https://rachio.com/</a:t>
            </a:r>
            <a:endParaRPr b="1" i="0" sz="1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Arial"/>
                <a:ea typeface="Arial"/>
                <a:cs typeface="Arial"/>
                <a:sym typeface="Arial"/>
              </a:rPr>
              <a:t>Wetterprognosen, steuern über WLAN die passende</a:t>
            </a:r>
            <a:br>
              <a:rPr b="1" i="0" lang="de-DE" sz="1800" u="none" cap="none" strike="noStrike">
                <a:solidFill>
                  <a:schemeClr val="lt1"/>
                </a:solidFill>
                <a:latin typeface="Arial"/>
                <a:ea typeface="Arial"/>
                <a:cs typeface="Arial"/>
                <a:sym typeface="Arial"/>
              </a:rPr>
            </a:br>
            <a:r>
              <a:rPr b="1" i="0" lang="de-DE" sz="1800" u="none" cap="none" strike="noStrike">
                <a:solidFill>
                  <a:schemeClr val="lt1"/>
                </a:solidFill>
                <a:latin typeface="Arial"/>
                <a:ea typeface="Arial"/>
                <a:cs typeface="Arial"/>
                <a:sym typeface="Arial"/>
              </a:rPr>
              <a:t>Bewässerungsmenge der</a:t>
            </a:r>
            <a:br>
              <a:rPr b="1" i="0" lang="de-DE" sz="1800" u="none" cap="none" strike="noStrike">
                <a:solidFill>
                  <a:schemeClr val="lt1"/>
                </a:solidFill>
                <a:latin typeface="Arial"/>
                <a:ea typeface="Arial"/>
                <a:cs typeface="Arial"/>
                <a:sym typeface="Arial"/>
              </a:rPr>
            </a:br>
            <a:r>
              <a:rPr b="1" i="0" lang="de-DE" sz="1800" u="none" cap="none" strike="noStrike">
                <a:solidFill>
                  <a:schemeClr val="lt1"/>
                </a:solidFill>
                <a:latin typeface="Arial"/>
                <a:ea typeface="Arial"/>
                <a:cs typeface="Arial"/>
                <a:sym typeface="Arial"/>
              </a:rPr>
              <a:t>Sprinkleranlage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None/>
            </a:pPr>
            <a:r>
              <a:rPr lang="de-DE"/>
              <a:t>KI und Medizin</a:t>
            </a:r>
            <a:endParaRPr/>
          </a:p>
        </p:txBody>
      </p:sp>
      <p:pic>
        <p:nvPicPr>
          <p:cNvPr descr="Marke Fragezeichen Silhouette" id="249" name="Google Shape;249;p21"/>
          <p:cNvPicPr preferRelativeResize="0"/>
          <p:nvPr>
            <p:ph idx="2" type="pic"/>
          </p:nvPr>
        </p:nvPicPr>
        <p:blipFill rotWithShape="1">
          <a:blip r:embed="rId3">
            <a:alphaModFix/>
          </a:blip>
          <a:srcRect b="13880" l="0" r="0" t="13881"/>
          <a:stretch/>
        </p:blipFill>
        <p:spPr>
          <a:xfrm>
            <a:off x="-2974765" y="3279000"/>
            <a:ext cx="647019" cy="467291"/>
          </a:xfrm>
          <a:prstGeom prst="rect">
            <a:avLst/>
          </a:prstGeom>
          <a:noFill/>
          <a:ln>
            <a:noFill/>
          </a:ln>
        </p:spPr>
      </p:pic>
      <p:sp>
        <p:nvSpPr>
          <p:cNvPr id="250" name="Google Shape;250;p2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251" name="Google Shape;251;p21"/>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Quellen: TK o.J., Samy 2021   </a:t>
            </a:r>
            <a:endParaRPr/>
          </a:p>
        </p:txBody>
      </p:sp>
      <p:sp>
        <p:nvSpPr>
          <p:cNvPr id="252" name="Google Shape;252;p21"/>
          <p:cNvSpPr txBox="1"/>
          <p:nvPr/>
        </p:nvSpPr>
        <p:spPr>
          <a:xfrm>
            <a:off x="6021901" y="1411758"/>
            <a:ext cx="3773309"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Frühe Erkennung = erfolgreiche Aussichten einer guten Behandlung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Ärztin mit einfarbiger Füllung" id="253" name="Google Shape;253;p21"/>
          <p:cNvPicPr preferRelativeResize="0"/>
          <p:nvPr/>
        </p:nvPicPr>
        <p:blipFill rotWithShape="1">
          <a:blip r:embed="rId4">
            <a:alphaModFix/>
          </a:blip>
          <a:srcRect b="0" l="0" r="0" t="0"/>
          <a:stretch/>
        </p:blipFill>
        <p:spPr>
          <a:xfrm>
            <a:off x="4551310" y="5107689"/>
            <a:ext cx="916494" cy="923581"/>
          </a:xfrm>
          <a:prstGeom prst="rect">
            <a:avLst/>
          </a:prstGeom>
          <a:noFill/>
          <a:ln>
            <a:noFill/>
          </a:ln>
        </p:spPr>
      </p:pic>
      <p:pic>
        <p:nvPicPr>
          <p:cNvPr descr="Programmiererin mit einfarbiger Füllung" id="254" name="Google Shape;254;p21"/>
          <p:cNvPicPr preferRelativeResize="0"/>
          <p:nvPr/>
        </p:nvPicPr>
        <p:blipFill rotWithShape="1">
          <a:blip r:embed="rId5">
            <a:alphaModFix/>
          </a:blip>
          <a:srcRect b="0" l="0" r="0" t="0"/>
          <a:stretch/>
        </p:blipFill>
        <p:spPr>
          <a:xfrm>
            <a:off x="3512325" y="5045144"/>
            <a:ext cx="568624" cy="573021"/>
          </a:xfrm>
          <a:prstGeom prst="rect">
            <a:avLst/>
          </a:prstGeom>
          <a:noFill/>
          <a:ln>
            <a:noFill/>
          </a:ln>
        </p:spPr>
      </p:pic>
      <p:pic>
        <p:nvPicPr>
          <p:cNvPr descr="Chat Silhouette" id="255" name="Google Shape;255;p21"/>
          <p:cNvPicPr preferRelativeResize="0"/>
          <p:nvPr/>
        </p:nvPicPr>
        <p:blipFill rotWithShape="1">
          <a:blip r:embed="rId6">
            <a:alphaModFix/>
          </a:blip>
          <a:srcRect b="0" l="0" r="0" t="0"/>
          <a:stretch/>
        </p:blipFill>
        <p:spPr>
          <a:xfrm>
            <a:off x="5083657" y="4491559"/>
            <a:ext cx="1002125" cy="1009874"/>
          </a:xfrm>
          <a:prstGeom prst="rect">
            <a:avLst/>
          </a:prstGeom>
          <a:noFill/>
          <a:ln>
            <a:noFill/>
          </a:ln>
        </p:spPr>
      </p:pic>
      <p:pic>
        <p:nvPicPr>
          <p:cNvPr descr="Ampel Silhouette" id="256" name="Google Shape;256;p21"/>
          <p:cNvPicPr preferRelativeResize="0"/>
          <p:nvPr/>
        </p:nvPicPr>
        <p:blipFill rotWithShape="1">
          <a:blip r:embed="rId7">
            <a:alphaModFix/>
          </a:blip>
          <a:srcRect b="0" l="0" r="0" t="0"/>
          <a:stretch/>
        </p:blipFill>
        <p:spPr>
          <a:xfrm>
            <a:off x="2136753" y="5021424"/>
            <a:ext cx="1002125" cy="1009874"/>
          </a:xfrm>
          <a:prstGeom prst="rect">
            <a:avLst/>
          </a:prstGeom>
          <a:noFill/>
          <a:ln>
            <a:noFill/>
          </a:ln>
        </p:spPr>
      </p:pic>
      <p:grpSp>
        <p:nvGrpSpPr>
          <p:cNvPr id="257" name="Google Shape;257;p21"/>
          <p:cNvGrpSpPr/>
          <p:nvPr/>
        </p:nvGrpSpPr>
        <p:grpSpPr>
          <a:xfrm>
            <a:off x="1502548" y="1837596"/>
            <a:ext cx="2210292" cy="1096879"/>
            <a:chOff x="1315855" y="1758026"/>
            <a:chExt cx="2210292" cy="1096879"/>
          </a:xfrm>
        </p:grpSpPr>
        <p:pic>
          <p:nvPicPr>
            <p:cNvPr descr="Selfie Silhouette" id="258" name="Google Shape;258;p21"/>
            <p:cNvPicPr preferRelativeResize="0"/>
            <p:nvPr/>
          </p:nvPicPr>
          <p:blipFill rotWithShape="1">
            <a:blip r:embed="rId8">
              <a:alphaModFix/>
            </a:blip>
            <a:srcRect b="0" l="0" r="0" t="0"/>
            <a:stretch/>
          </p:blipFill>
          <p:spPr>
            <a:xfrm flipH="1">
              <a:off x="1980821" y="1948077"/>
              <a:ext cx="739955" cy="745677"/>
            </a:xfrm>
            <a:prstGeom prst="rect">
              <a:avLst/>
            </a:prstGeom>
            <a:noFill/>
            <a:ln>
              <a:noFill/>
            </a:ln>
          </p:spPr>
        </p:pic>
        <p:pic>
          <p:nvPicPr>
            <p:cNvPr descr="Ärztin mit einfarbiger Füllung" id="259" name="Google Shape;259;p21"/>
            <p:cNvPicPr preferRelativeResize="0"/>
            <p:nvPr/>
          </p:nvPicPr>
          <p:blipFill rotWithShape="1">
            <a:blip r:embed="rId4">
              <a:alphaModFix/>
            </a:blip>
            <a:srcRect b="0" l="0" r="0" t="0"/>
            <a:stretch/>
          </p:blipFill>
          <p:spPr>
            <a:xfrm>
              <a:off x="1315855" y="1845031"/>
              <a:ext cx="1002125" cy="1009874"/>
            </a:xfrm>
            <a:prstGeom prst="rect">
              <a:avLst/>
            </a:prstGeom>
            <a:noFill/>
            <a:ln>
              <a:noFill/>
            </a:ln>
          </p:spPr>
        </p:pic>
        <p:pic>
          <p:nvPicPr>
            <p:cNvPr descr="Benutzer Silhouette" id="260" name="Google Shape;260;p21"/>
            <p:cNvPicPr preferRelativeResize="0"/>
            <p:nvPr/>
          </p:nvPicPr>
          <p:blipFill rotWithShape="1">
            <a:blip r:embed="rId9">
              <a:alphaModFix/>
            </a:blip>
            <a:srcRect b="0" l="0" r="0" t="0"/>
            <a:stretch/>
          </p:blipFill>
          <p:spPr>
            <a:xfrm>
              <a:off x="2524022" y="1758026"/>
              <a:ext cx="1002125" cy="1009874"/>
            </a:xfrm>
            <a:prstGeom prst="rect">
              <a:avLst/>
            </a:prstGeom>
            <a:noFill/>
            <a:ln>
              <a:noFill/>
            </a:ln>
          </p:spPr>
        </p:pic>
      </p:grpSp>
      <p:pic>
        <p:nvPicPr>
          <p:cNvPr descr="Benutzer mit einfarbiger Füllung" id="261" name="Google Shape;261;p21"/>
          <p:cNvPicPr preferRelativeResize="0"/>
          <p:nvPr/>
        </p:nvPicPr>
        <p:blipFill rotWithShape="1">
          <a:blip r:embed="rId10">
            <a:alphaModFix/>
          </a:blip>
          <a:srcRect b="0" l="0" r="0" t="0"/>
          <a:stretch/>
        </p:blipFill>
        <p:spPr>
          <a:xfrm>
            <a:off x="2390262" y="3627875"/>
            <a:ext cx="415619" cy="418832"/>
          </a:xfrm>
          <a:prstGeom prst="rect">
            <a:avLst/>
          </a:prstGeom>
          <a:noFill/>
          <a:ln>
            <a:noFill/>
          </a:ln>
        </p:spPr>
      </p:pic>
      <p:pic>
        <p:nvPicPr>
          <p:cNvPr descr="Benutzer Silhouette" id="262" name="Google Shape;262;p21"/>
          <p:cNvPicPr preferRelativeResize="0"/>
          <p:nvPr/>
        </p:nvPicPr>
        <p:blipFill rotWithShape="1">
          <a:blip r:embed="rId9">
            <a:alphaModFix/>
          </a:blip>
          <a:srcRect b="0" l="0" r="0" t="0"/>
          <a:stretch/>
        </p:blipFill>
        <p:spPr>
          <a:xfrm>
            <a:off x="5701634" y="5021424"/>
            <a:ext cx="916494" cy="923581"/>
          </a:xfrm>
          <a:prstGeom prst="rect">
            <a:avLst/>
          </a:prstGeom>
          <a:noFill/>
          <a:ln>
            <a:noFill/>
          </a:ln>
        </p:spPr>
      </p:pic>
      <p:cxnSp>
        <p:nvCxnSpPr>
          <p:cNvPr id="263" name="Google Shape;263;p21"/>
          <p:cNvCxnSpPr/>
          <p:nvPr/>
        </p:nvCxnSpPr>
        <p:spPr>
          <a:xfrm>
            <a:off x="2607693" y="2847470"/>
            <a:ext cx="0" cy="478586"/>
          </a:xfrm>
          <a:prstGeom prst="straightConnector1">
            <a:avLst/>
          </a:prstGeom>
          <a:noFill/>
          <a:ln cap="flat" cmpd="sng" w="38100">
            <a:solidFill>
              <a:srgbClr val="4561AA"/>
            </a:solidFill>
            <a:prstDash val="solid"/>
            <a:round/>
            <a:headEnd len="sm" w="sm" type="none"/>
            <a:tailEnd len="med" w="med" type="triangle"/>
          </a:ln>
        </p:spPr>
      </p:cxnSp>
      <p:cxnSp>
        <p:nvCxnSpPr>
          <p:cNvPr id="264" name="Google Shape;264;p21"/>
          <p:cNvCxnSpPr/>
          <p:nvPr/>
        </p:nvCxnSpPr>
        <p:spPr>
          <a:xfrm>
            <a:off x="2607694" y="4510302"/>
            <a:ext cx="0" cy="434172"/>
          </a:xfrm>
          <a:prstGeom prst="straightConnector1">
            <a:avLst/>
          </a:prstGeom>
          <a:noFill/>
          <a:ln cap="flat" cmpd="sng" w="38100">
            <a:solidFill>
              <a:srgbClr val="4561AA"/>
            </a:solidFill>
            <a:prstDash val="solid"/>
            <a:round/>
            <a:headEnd len="sm" w="sm" type="none"/>
            <a:tailEnd len="med" w="med" type="triangle"/>
          </a:ln>
        </p:spPr>
      </p:cxnSp>
      <p:cxnSp>
        <p:nvCxnSpPr>
          <p:cNvPr id="265" name="Google Shape;265;p21"/>
          <p:cNvCxnSpPr/>
          <p:nvPr/>
        </p:nvCxnSpPr>
        <p:spPr>
          <a:xfrm>
            <a:off x="3224427" y="5680849"/>
            <a:ext cx="1231967" cy="0"/>
          </a:xfrm>
          <a:prstGeom prst="straightConnector1">
            <a:avLst/>
          </a:prstGeom>
          <a:noFill/>
          <a:ln cap="flat" cmpd="sng" w="38100">
            <a:solidFill>
              <a:srgbClr val="4561AA"/>
            </a:solidFill>
            <a:prstDash val="solid"/>
            <a:round/>
            <a:headEnd len="sm" w="sm" type="none"/>
            <a:tailEnd len="med" w="med" type="triangle"/>
          </a:ln>
        </p:spPr>
      </p:cxnSp>
      <p:grpSp>
        <p:nvGrpSpPr>
          <p:cNvPr id="266" name="Google Shape;266;p21"/>
          <p:cNvGrpSpPr/>
          <p:nvPr/>
        </p:nvGrpSpPr>
        <p:grpSpPr>
          <a:xfrm>
            <a:off x="1824518" y="3382259"/>
            <a:ext cx="1566351" cy="1018516"/>
            <a:chOff x="1830033" y="3439935"/>
            <a:chExt cx="1566351" cy="1018516"/>
          </a:xfrm>
        </p:grpSpPr>
        <p:pic>
          <p:nvPicPr>
            <p:cNvPr descr="Lupe mit einfarbiger Füllung" id="267" name="Google Shape;267;p21"/>
            <p:cNvPicPr preferRelativeResize="0"/>
            <p:nvPr/>
          </p:nvPicPr>
          <p:blipFill rotWithShape="1">
            <a:blip r:embed="rId11">
              <a:alphaModFix/>
            </a:blip>
            <a:srcRect b="0" l="0" r="0" t="0"/>
            <a:stretch/>
          </p:blipFill>
          <p:spPr>
            <a:xfrm>
              <a:off x="2770029" y="3751342"/>
              <a:ext cx="459913" cy="463469"/>
            </a:xfrm>
            <a:prstGeom prst="rect">
              <a:avLst/>
            </a:prstGeom>
            <a:noFill/>
            <a:ln>
              <a:noFill/>
            </a:ln>
          </p:spPr>
        </p:pic>
        <p:pic>
          <p:nvPicPr>
            <p:cNvPr descr="Laptop Silhouette" id="268" name="Google Shape;268;p21"/>
            <p:cNvPicPr preferRelativeResize="0"/>
            <p:nvPr/>
          </p:nvPicPr>
          <p:blipFill rotWithShape="1">
            <a:blip r:embed="rId12">
              <a:alphaModFix/>
            </a:blip>
            <a:srcRect b="0" l="0" r="0" t="0"/>
            <a:stretch/>
          </p:blipFill>
          <p:spPr>
            <a:xfrm>
              <a:off x="2061443" y="3439935"/>
              <a:ext cx="1002125" cy="1009874"/>
            </a:xfrm>
            <a:prstGeom prst="rect">
              <a:avLst/>
            </a:prstGeom>
            <a:noFill/>
            <a:ln>
              <a:noFill/>
            </a:ln>
          </p:spPr>
        </p:pic>
        <p:sp>
          <p:nvSpPr>
            <p:cNvPr id="269" name="Google Shape;269;p21"/>
            <p:cNvSpPr/>
            <p:nvPr/>
          </p:nvSpPr>
          <p:spPr>
            <a:xfrm>
              <a:off x="1830033" y="3470737"/>
              <a:ext cx="1566351" cy="987714"/>
            </a:xfrm>
            <a:prstGeom prst="ellipse">
              <a:avLst/>
            </a:prstGeom>
            <a:noFill/>
            <a:ln cap="flat" cmpd="sng" w="381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270" name="Google Shape;270;p21"/>
          <p:cNvSpPr txBox="1"/>
          <p:nvPr/>
        </p:nvSpPr>
        <p:spPr>
          <a:xfrm>
            <a:off x="3598679" y="3524908"/>
            <a:ext cx="3270935"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sng" cap="none" strike="noStrike">
                <a:solidFill>
                  <a:srgbClr val="000000"/>
                </a:solidFill>
                <a:latin typeface="Arial"/>
                <a:ea typeface="Arial"/>
                <a:cs typeface="Arial"/>
                <a:sym typeface="Arial"/>
              </a:rPr>
              <a:t>2. Analyse von über 20 Faktoren durch eine mit 130.000 Hautkrebsfällen angelernte KI</a:t>
            </a:r>
            <a:endParaRPr b="0" i="0" sz="1400" u="none" cap="none" strike="noStrike">
              <a:solidFill>
                <a:srgbClr val="000000"/>
              </a:solidFill>
              <a:latin typeface="Arial"/>
              <a:ea typeface="Arial"/>
              <a:cs typeface="Arial"/>
              <a:sym typeface="Arial"/>
            </a:endParaRPr>
          </a:p>
        </p:txBody>
      </p:sp>
      <p:sp>
        <p:nvSpPr>
          <p:cNvPr id="271" name="Google Shape;271;p21"/>
          <p:cNvSpPr/>
          <p:nvPr/>
        </p:nvSpPr>
        <p:spPr>
          <a:xfrm flipH="1">
            <a:off x="2935390" y="2504913"/>
            <a:ext cx="45719" cy="45719"/>
          </a:xfrm>
          <a:prstGeom prst="ellipse">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2" name="Google Shape;272;p21"/>
          <p:cNvSpPr txBox="1"/>
          <p:nvPr/>
        </p:nvSpPr>
        <p:spPr>
          <a:xfrm>
            <a:off x="106860" y="1411758"/>
            <a:ext cx="598914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Arial"/>
                <a:ea typeface="Arial"/>
                <a:cs typeface="Arial"/>
                <a:sym typeface="Arial"/>
              </a:rPr>
              <a:t>Krebsfrüherkennung mithilfe Softwaregeschützter Analyse:</a:t>
            </a:r>
            <a:endParaRPr b="0" i="0" sz="1400" u="none" cap="none" strike="noStrike">
              <a:solidFill>
                <a:srgbClr val="000000"/>
              </a:solidFill>
              <a:latin typeface="Arial"/>
              <a:ea typeface="Arial"/>
              <a:cs typeface="Arial"/>
              <a:sym typeface="Arial"/>
            </a:endParaRPr>
          </a:p>
        </p:txBody>
      </p:sp>
      <p:sp>
        <p:nvSpPr>
          <p:cNvPr id="273" name="Google Shape;273;p21"/>
          <p:cNvSpPr txBox="1"/>
          <p:nvPr/>
        </p:nvSpPr>
        <p:spPr>
          <a:xfrm>
            <a:off x="3853462" y="2195542"/>
            <a:ext cx="294824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sng" cap="none" strike="noStrike">
                <a:solidFill>
                  <a:srgbClr val="000000"/>
                </a:solidFill>
                <a:latin typeface="Arial"/>
                <a:ea typeface="Arial"/>
                <a:cs typeface="Arial"/>
                <a:sym typeface="Arial"/>
              </a:rPr>
              <a:t>1. Mögliche Gefahren fotografieren</a:t>
            </a:r>
            <a:endParaRPr b="0" i="0" sz="1400" u="none" cap="none" strike="noStrike">
              <a:solidFill>
                <a:srgbClr val="000000"/>
              </a:solidFill>
              <a:latin typeface="Arial"/>
              <a:ea typeface="Arial"/>
              <a:cs typeface="Arial"/>
              <a:sym typeface="Arial"/>
            </a:endParaRPr>
          </a:p>
        </p:txBody>
      </p:sp>
      <p:sp>
        <p:nvSpPr>
          <p:cNvPr id="274" name="Google Shape;274;p21"/>
          <p:cNvSpPr txBox="1"/>
          <p:nvPr/>
        </p:nvSpPr>
        <p:spPr>
          <a:xfrm>
            <a:off x="187078" y="5334935"/>
            <a:ext cx="198644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sng" cap="none" strike="noStrike">
                <a:solidFill>
                  <a:srgbClr val="000000"/>
                </a:solidFill>
                <a:latin typeface="Arial"/>
                <a:ea typeface="Arial"/>
                <a:cs typeface="Arial"/>
                <a:sym typeface="Arial"/>
              </a:rPr>
              <a:t>3. Einschätzung der KI</a:t>
            </a:r>
            <a:endParaRPr b="0" i="0" sz="1400" u="none" cap="none" strike="noStrike">
              <a:solidFill>
                <a:srgbClr val="000000"/>
              </a:solidFill>
              <a:latin typeface="Arial"/>
              <a:ea typeface="Arial"/>
              <a:cs typeface="Arial"/>
              <a:sym typeface="Arial"/>
            </a:endParaRPr>
          </a:p>
        </p:txBody>
      </p:sp>
      <p:sp>
        <p:nvSpPr>
          <p:cNvPr id="275" name="Google Shape;275;p21"/>
          <p:cNvSpPr txBox="1"/>
          <p:nvPr/>
        </p:nvSpPr>
        <p:spPr>
          <a:xfrm>
            <a:off x="6801705" y="5449296"/>
            <a:ext cx="223490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sng" cap="none" strike="noStrike">
                <a:solidFill>
                  <a:srgbClr val="000000"/>
                </a:solidFill>
                <a:latin typeface="Arial"/>
                <a:ea typeface="Arial"/>
                <a:cs typeface="Arial"/>
                <a:sym typeface="Arial"/>
              </a:rPr>
              <a:t>4. Persönliches Gespräch</a:t>
            </a:r>
            <a:endParaRPr b="0" i="0" sz="1400" u="none" cap="none" strike="noStrike">
              <a:solidFill>
                <a:srgbClr val="000000"/>
              </a:solidFill>
              <a:latin typeface="Arial"/>
              <a:ea typeface="Arial"/>
              <a:cs typeface="Arial"/>
              <a:sym typeface="Arial"/>
            </a:endParaRPr>
          </a:p>
        </p:txBody>
      </p:sp>
      <p:sp>
        <p:nvSpPr>
          <p:cNvPr id="276" name="Google Shape;276;p21"/>
          <p:cNvSpPr txBox="1"/>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marR="0" rtl="0" algn="l">
              <a:lnSpc>
                <a:spcPct val="110000"/>
              </a:lnSpc>
              <a:spcBef>
                <a:spcPts val="0"/>
              </a:spcBef>
              <a:spcAft>
                <a:spcPts val="0"/>
              </a:spcAft>
              <a:buClr>
                <a:srgbClr val="888888"/>
              </a:buClr>
              <a:buSzPts val="1200"/>
              <a:buFont typeface="Arial"/>
              <a:buNone/>
            </a:pPr>
            <a:r>
              <a:rPr b="0" i="0" lang="de-DE" sz="1200" u="none" cap="none" strike="noStrike">
                <a:solidFill>
                  <a:schemeClr val="lt1"/>
                </a:solidFill>
                <a:latin typeface="Trebuchet MS"/>
                <a:ea typeface="Trebuchet MS"/>
                <a:cs typeface="Trebuchet MS"/>
                <a:sym typeface="Trebuchet MS"/>
              </a:rPr>
              <a:t>Fachinformatiker/Fachinformatikerin</a:t>
            </a:r>
            <a:endParaRPr b="0" i="0" sz="1200" u="none" cap="none" strike="noStrike">
              <a:solidFill>
                <a:schemeClr val="lt1"/>
              </a:solidFill>
              <a:latin typeface="Trebuchet MS"/>
              <a:ea typeface="Trebuchet MS"/>
              <a:cs typeface="Trebuchet MS"/>
              <a:sym typeface="Trebuchet MS"/>
            </a:endParaRPr>
          </a:p>
        </p:txBody>
      </p:sp>
      <p:sp>
        <p:nvSpPr>
          <p:cNvPr id="277" name="Google Shape;277;p21"/>
          <p:cNvSpPr txBox="1"/>
          <p:nvPr/>
        </p:nvSpPr>
        <p:spPr>
          <a:xfrm>
            <a:off x="3018109" y="5654332"/>
            <a:ext cx="151699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de-DE" sz="1000" u="none" cap="none" strike="noStrike">
                <a:solidFill>
                  <a:srgbClr val="000000"/>
                </a:solidFill>
                <a:latin typeface="Arial"/>
                <a:ea typeface="Arial"/>
                <a:cs typeface="Arial"/>
                <a:sym typeface="Arial"/>
              </a:rPr>
              <a:t>Auswertung durch Arzt/Ärztin</a:t>
            </a:r>
            <a:endParaRPr b="0" i="0" sz="1400" u="none" cap="none" strike="noStrike">
              <a:solidFill>
                <a:srgbClr val="000000"/>
              </a:solidFill>
              <a:latin typeface="Arial"/>
              <a:ea typeface="Arial"/>
              <a:cs typeface="Arial"/>
              <a:sym typeface="Arial"/>
            </a:endParaRPr>
          </a:p>
        </p:txBody>
      </p:sp>
      <p:sp>
        <p:nvSpPr>
          <p:cNvPr id="278" name="Google Shape;278;p21"/>
          <p:cNvSpPr/>
          <p:nvPr/>
        </p:nvSpPr>
        <p:spPr>
          <a:xfrm>
            <a:off x="1502548" y="1878663"/>
            <a:ext cx="2210290" cy="1031491"/>
          </a:xfrm>
          <a:prstGeom prst="rect">
            <a:avLst/>
          </a:prstGeom>
          <a:no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9" name="Google Shape;279;p21"/>
          <p:cNvSpPr/>
          <p:nvPr/>
        </p:nvSpPr>
        <p:spPr>
          <a:xfrm>
            <a:off x="4518887" y="4637164"/>
            <a:ext cx="2210290" cy="1415751"/>
          </a:xfrm>
          <a:prstGeom prst="rect">
            <a:avLst/>
          </a:prstGeom>
          <a:no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0" name="Google Shape;280;p21"/>
          <p:cNvSpPr/>
          <p:nvPr/>
        </p:nvSpPr>
        <p:spPr>
          <a:xfrm>
            <a:off x="2215971" y="5009656"/>
            <a:ext cx="805915" cy="983553"/>
          </a:xfrm>
          <a:prstGeom prst="rect">
            <a:avLst/>
          </a:prstGeom>
          <a:no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1" name="Google Shape;281;p21"/>
          <p:cNvSpPr/>
          <p:nvPr/>
        </p:nvSpPr>
        <p:spPr>
          <a:xfrm>
            <a:off x="8555781" y="2459416"/>
            <a:ext cx="3112731" cy="2107139"/>
          </a:xfrm>
          <a:prstGeom prst="roundRect">
            <a:avLst>
              <a:gd fmla="val 16667" name="adj"/>
            </a:avLst>
          </a:prstGeom>
          <a:solidFill>
            <a:srgbClr val="FFC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C00000"/>
                </a:solidFill>
                <a:latin typeface="Trebuchet MS"/>
                <a:ea typeface="Trebuchet MS"/>
                <a:cs typeface="Trebuchet MS"/>
                <a:sym typeface="Trebuchet MS"/>
              </a:rPr>
              <a:t>Viele Menschen sind skeptisch, ob eine KI die persönliche Gesundheit gut einschätzen kann. Wie kann man mehr Vertrauen in den Prozess aufbauen?</a:t>
            </a:r>
            <a:endParaRPr b="0" i="0" sz="1600" u="none" cap="none" strike="noStrike">
              <a:solidFill>
                <a:srgbClr val="C00000"/>
              </a:solidFill>
              <a:latin typeface="Trebuchet MS"/>
              <a:ea typeface="Trebuchet MS"/>
              <a:cs typeface="Trebuchet MS"/>
              <a:sym typeface="Trebuchet MS"/>
            </a:endParaRPr>
          </a:p>
        </p:txBody>
      </p:sp>
      <p:sp>
        <p:nvSpPr>
          <p:cNvPr id="282" name="Google Shape;282;p21"/>
          <p:cNvSpPr txBox="1"/>
          <p:nvPr/>
        </p:nvSpPr>
        <p:spPr>
          <a:xfrm>
            <a:off x="890348" y="4566555"/>
            <a:ext cx="17936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FotoFinder System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1e55c4317f6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89" name="Google Shape;289;g1e55c4317f6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in der Kreditwirtschaft</a:t>
            </a:r>
            <a:br>
              <a:rPr lang="de-DE"/>
            </a:br>
            <a:r>
              <a:rPr lang="de-DE"/>
              <a:t>Ganzheitliche Unternehmensführung</a:t>
            </a:r>
            <a:endParaRPr/>
          </a:p>
        </p:txBody>
      </p:sp>
      <p:sp>
        <p:nvSpPr>
          <p:cNvPr id="290" name="Google Shape;290;g1e55c4317f6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SzPts val="1200"/>
              <a:buNone/>
            </a:pPr>
            <a:r>
              <a:rPr lang="de-DE"/>
              <a:t>Koch und Köchin, Fachkraft Küche</a:t>
            </a:r>
            <a:endParaRPr/>
          </a:p>
        </p:txBody>
      </p:sp>
      <p:sp>
        <p:nvSpPr>
          <p:cNvPr id="291" name="Google Shape;291;g1e55c4317f6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292" name="Google Shape;292;g1e55c4317f6_0_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Dr. Michael Scharp </a:t>
            </a:r>
            <a:endParaRPr/>
          </a:p>
          <a:p>
            <a:pPr indent="0" lvl="0" marL="0" rtl="0" algn="l">
              <a:lnSpc>
                <a:spcPct val="100000"/>
              </a:lnSpc>
              <a:spcBef>
                <a:spcPts val="0"/>
              </a:spcBef>
              <a:spcAft>
                <a:spcPts val="0"/>
              </a:spcAft>
              <a:buClr>
                <a:srgbClr val="7F7F7F"/>
              </a:buClr>
              <a:buSzPts val="1800"/>
              <a:buFont typeface="Calibri"/>
              <a:buNone/>
            </a:pPr>
            <a:r>
              <a:rPr lang="de-DE"/>
              <a:t>Costanza Müller</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grpSp>
        <p:nvGrpSpPr>
          <p:cNvPr id="293" name="Google Shape;293;g1e55c4317f6_0_0"/>
          <p:cNvGrpSpPr/>
          <p:nvPr/>
        </p:nvGrpSpPr>
        <p:grpSpPr>
          <a:xfrm>
            <a:off x="6425612" y="1454200"/>
            <a:ext cx="5663465" cy="4537299"/>
            <a:chOff x="6095999" y="1454200"/>
            <a:chExt cx="5663465" cy="4537299"/>
          </a:xfrm>
        </p:grpSpPr>
        <p:sp>
          <p:nvSpPr>
            <p:cNvPr id="294" name="Google Shape;294;g1e55c4317f6_0_0"/>
            <p:cNvSpPr txBox="1"/>
            <p:nvPr/>
          </p:nvSpPr>
          <p:spPr>
            <a:xfrm>
              <a:off x="6095999" y="3335413"/>
              <a:ext cx="1821300" cy="400200"/>
            </a:xfrm>
            <a:prstGeom prst="rect">
              <a:avLst/>
            </a:prstGeom>
            <a:solidFill>
              <a:srgbClr val="0096FF"/>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Analyse</a:t>
              </a:r>
              <a:endParaRPr b="1" i="0" sz="2000" u="none" cap="none" strike="noStrike">
                <a:solidFill>
                  <a:schemeClr val="lt1"/>
                </a:solidFill>
                <a:latin typeface="Arial"/>
                <a:ea typeface="Arial"/>
                <a:cs typeface="Arial"/>
                <a:sym typeface="Arial"/>
              </a:endParaRPr>
            </a:p>
          </p:txBody>
        </p:sp>
        <p:sp>
          <p:nvSpPr>
            <p:cNvPr id="295" name="Google Shape;295;g1e55c4317f6_0_0"/>
            <p:cNvSpPr/>
            <p:nvPr/>
          </p:nvSpPr>
          <p:spPr>
            <a:xfrm>
              <a:off x="6096000" y="5144899"/>
              <a:ext cx="5663400" cy="8466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rgbClr val="C00000"/>
                  </a:solidFill>
                  <a:latin typeface="Arial"/>
                  <a:ea typeface="Arial"/>
                  <a:cs typeface="Arial"/>
                  <a:sym typeface="Arial"/>
                </a:rPr>
                <a:t>Welche Rolle spielen die SDG für Ihr Unternehmen</a:t>
              </a:r>
              <a:endParaRPr b="0" i="0" sz="18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rgbClr val="C00000"/>
                  </a:solidFill>
                  <a:latin typeface="Arial"/>
                  <a:ea typeface="Arial"/>
                  <a:cs typeface="Arial"/>
                  <a:sym typeface="Arial"/>
                </a:rPr>
                <a:t>Wie stellen Sie Ihr Unternehmen für die Zukunft auf?</a:t>
              </a:r>
              <a:endParaRPr b="0" i="0" sz="1200" u="none" cap="none" strike="noStrike">
                <a:solidFill>
                  <a:srgbClr val="000000"/>
                </a:solidFill>
                <a:latin typeface="Arial"/>
                <a:ea typeface="Arial"/>
                <a:cs typeface="Arial"/>
                <a:sym typeface="Arial"/>
              </a:endParaRPr>
            </a:p>
          </p:txBody>
        </p:sp>
        <p:sp>
          <p:nvSpPr>
            <p:cNvPr id="296" name="Google Shape;296;g1e55c4317f6_0_0"/>
            <p:cNvSpPr txBox="1"/>
            <p:nvPr/>
          </p:nvSpPr>
          <p:spPr>
            <a:xfrm>
              <a:off x="8017049" y="3335413"/>
              <a:ext cx="1821300" cy="400200"/>
            </a:xfrm>
            <a:prstGeom prst="rect">
              <a:avLst/>
            </a:prstGeom>
            <a:solidFill>
              <a:srgbClr val="0432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Ziele</a:t>
              </a:r>
              <a:endParaRPr b="0" i="0" sz="1400" u="none" cap="none" strike="noStrike">
                <a:solidFill>
                  <a:srgbClr val="000000"/>
                </a:solidFill>
                <a:latin typeface="Arial"/>
                <a:ea typeface="Arial"/>
                <a:cs typeface="Arial"/>
                <a:sym typeface="Arial"/>
              </a:endParaRPr>
            </a:p>
          </p:txBody>
        </p:sp>
        <p:sp>
          <p:nvSpPr>
            <p:cNvPr id="297" name="Google Shape;297;g1e55c4317f6_0_0"/>
            <p:cNvSpPr txBox="1"/>
            <p:nvPr/>
          </p:nvSpPr>
          <p:spPr>
            <a:xfrm>
              <a:off x="9938099" y="3335412"/>
              <a:ext cx="1821300" cy="400200"/>
            </a:xfrm>
            <a:prstGeom prst="rect">
              <a:avLst/>
            </a:prstGeom>
            <a:solidFill>
              <a:srgbClr val="9437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Maßnahmen</a:t>
              </a:r>
              <a:endParaRPr b="1" i="0" sz="2000" u="none" cap="none" strike="noStrike">
                <a:solidFill>
                  <a:schemeClr val="lt1"/>
                </a:solidFill>
                <a:latin typeface="Arial"/>
                <a:ea typeface="Arial"/>
                <a:cs typeface="Arial"/>
                <a:sym typeface="Arial"/>
              </a:endParaRPr>
            </a:p>
          </p:txBody>
        </p:sp>
        <p:sp>
          <p:nvSpPr>
            <p:cNvPr id="298" name="Google Shape;298;g1e55c4317f6_0_0"/>
            <p:cNvSpPr/>
            <p:nvPr/>
          </p:nvSpPr>
          <p:spPr>
            <a:xfrm>
              <a:off x="6096000" y="1454200"/>
              <a:ext cx="5663399" cy="1178250"/>
            </a:xfrm>
            <a:prstGeom prst="flowChartExtract">
              <a:avLst/>
            </a:prstGeom>
            <a:solidFill>
              <a:srgbClr val="F1C232"/>
            </a:solidFill>
            <a:ln cap="flat" cmpd="sng" w="9525">
              <a:solidFill>
                <a:schemeClr val="dk2"/>
              </a:solidFill>
              <a:prstDash val="solid"/>
              <a:round/>
              <a:headEnd len="sm" w="sm" type="none"/>
              <a:tailEnd len="sm" w="sm" type="none"/>
            </a:ln>
          </p:spPr>
          <p:txBody>
            <a:bodyPr anchorCtr="0" anchor="ctr" bIns="288000"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Arial"/>
                  <a:ea typeface="Arial"/>
                  <a:cs typeface="Arial"/>
                  <a:sym typeface="Arial"/>
                </a:rPr>
                <a:t>Nachhaltigkeits- strategie</a:t>
              </a:r>
              <a:endParaRPr b="1" i="0" sz="2000" u="none" cap="none" strike="noStrike">
                <a:solidFill>
                  <a:srgbClr val="000000"/>
                </a:solidFill>
                <a:latin typeface="Arial"/>
                <a:ea typeface="Arial"/>
                <a:cs typeface="Arial"/>
                <a:sym typeface="Arial"/>
              </a:endParaRPr>
            </a:p>
          </p:txBody>
        </p:sp>
        <p:sp>
          <p:nvSpPr>
            <p:cNvPr id="299" name="Google Shape;299;g1e55c4317f6_0_0"/>
            <p:cNvSpPr/>
            <p:nvPr/>
          </p:nvSpPr>
          <p:spPr>
            <a:xfrm>
              <a:off x="6132364" y="3895854"/>
              <a:ext cx="5627100" cy="1122600"/>
            </a:xfrm>
            <a:prstGeom prst="rect">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Lieferkette, Energie und Ressourcen, Produkte, Recycling,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Mitarbeiter*innen, Gesellschafter*innen, Eigentümer*innen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Gleichberechtigung, </a:t>
              </a:r>
              <a:r>
                <a:rPr b="0" i="0" lang="de-DE" sz="1600" u="none" cap="none" strike="noStrike">
                  <a:solidFill>
                    <a:schemeClr val="lt1"/>
                  </a:solidFill>
                  <a:latin typeface="Arial"/>
                  <a:ea typeface="Arial"/>
                  <a:cs typeface="Arial"/>
                  <a:sym typeface="Arial"/>
                </a:rPr>
                <a:t>Arbeitssicherheit</a:t>
              </a:r>
              <a:r>
                <a:rPr b="0" i="0" lang="de-DE" sz="1400" u="none" cap="none" strike="noStrike">
                  <a:solidFill>
                    <a:schemeClr val="lt1"/>
                  </a:solidFill>
                  <a:latin typeface="Arial"/>
                  <a:ea typeface="Arial"/>
                  <a:cs typeface="Arial"/>
                  <a:sym typeface="Arial"/>
                </a:rPr>
                <a:t>,  Weiterbildung, Ausbildung</a:t>
              </a:r>
              <a:endParaRPr b="0" i="0" sz="1400" u="none" cap="none" strike="noStrike">
                <a:solidFill>
                  <a:srgbClr val="000000"/>
                </a:solidFill>
                <a:latin typeface="Arial"/>
                <a:ea typeface="Arial"/>
                <a:cs typeface="Arial"/>
                <a:sym typeface="Arial"/>
              </a:endParaRPr>
            </a:p>
          </p:txBody>
        </p:sp>
        <p:sp>
          <p:nvSpPr>
            <p:cNvPr id="300" name="Google Shape;300;g1e55c4317f6_0_0"/>
            <p:cNvSpPr txBox="1"/>
            <p:nvPr/>
          </p:nvSpPr>
          <p:spPr>
            <a:xfrm>
              <a:off x="6869556" y="2741183"/>
              <a:ext cx="1821300" cy="400200"/>
            </a:xfrm>
            <a:prstGeom prst="rect">
              <a:avLst/>
            </a:prstGeom>
            <a:solidFill>
              <a:srgbClr val="FF2F92"/>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Kennzahlen</a:t>
              </a:r>
              <a:endParaRPr b="1" i="0" sz="2000" u="none" cap="none" strike="noStrike">
                <a:solidFill>
                  <a:schemeClr val="lt1"/>
                </a:solidFill>
                <a:latin typeface="Arial"/>
                <a:ea typeface="Arial"/>
                <a:cs typeface="Arial"/>
                <a:sym typeface="Arial"/>
              </a:endParaRPr>
            </a:p>
          </p:txBody>
        </p:sp>
        <p:sp>
          <p:nvSpPr>
            <p:cNvPr id="301" name="Google Shape;301;g1e55c4317f6_0_0"/>
            <p:cNvSpPr txBox="1"/>
            <p:nvPr/>
          </p:nvSpPr>
          <p:spPr>
            <a:xfrm>
              <a:off x="9352566" y="2741183"/>
              <a:ext cx="1821300" cy="400200"/>
            </a:xfrm>
            <a:prstGeom prst="rect">
              <a:avLst/>
            </a:prstGeom>
            <a:solidFill>
              <a:srgbClr val="FF40FF"/>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Bewertung</a:t>
              </a:r>
              <a:endParaRPr b="1" i="0" sz="2000" u="none" cap="none" strike="noStrike">
                <a:solidFill>
                  <a:schemeClr val="lt1"/>
                </a:solidFill>
                <a:latin typeface="Arial"/>
                <a:ea typeface="Arial"/>
                <a:cs typeface="Arial"/>
                <a:sym typeface="Arial"/>
              </a:endParaRPr>
            </a:p>
          </p:txBody>
        </p:sp>
      </p:grpSp>
      <p:pic>
        <p:nvPicPr>
          <p:cNvPr id="302" name="Google Shape;302;g1e55c4317f6_0_0"/>
          <p:cNvPicPr preferRelativeResize="0"/>
          <p:nvPr/>
        </p:nvPicPr>
        <p:blipFill rotWithShape="1">
          <a:blip r:embed="rId3">
            <a:alphaModFix/>
          </a:blip>
          <a:srcRect b="7474" l="0" r="11016" t="0"/>
          <a:stretch/>
        </p:blipFill>
        <p:spPr>
          <a:xfrm>
            <a:off x="72050" y="1469757"/>
            <a:ext cx="6357069" cy="458951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28ba0e8576e_0_5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Impressum</a:t>
            </a:r>
            <a:endParaRPr/>
          </a:p>
        </p:txBody>
      </p:sp>
      <p:sp>
        <p:nvSpPr>
          <p:cNvPr id="308" name="Google Shape;308;g28ba0e8576e_0_51"/>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Projektagentur BBNE</a:t>
            </a:r>
            <a:endParaRPr/>
          </a:p>
        </p:txBody>
      </p:sp>
      <p:sp>
        <p:nvSpPr>
          <p:cNvPr id="309" name="Google Shape;309;g28ba0e8576e_0_51"/>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t/>
            </a:r>
            <a:endParaRPr/>
          </a:p>
        </p:txBody>
      </p:sp>
      <p:sp>
        <p:nvSpPr>
          <p:cNvPr id="310" name="Google Shape;310;g28ba0e8576e_0_51"/>
          <p:cNvSpPr txBox="1"/>
          <p:nvPr/>
        </p:nvSpPr>
        <p:spPr>
          <a:xfrm>
            <a:off x="1147864" y="1499687"/>
            <a:ext cx="37521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Herausgeber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IZT - Institut für Zukunftsstudien 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Technologiebewertung gemeinnützige GmbH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Schopenhauerstr. 26, 14129 Berlin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www.izt.de</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Projektleitung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Dr. Michael Scharp</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Forschungsleiter Bildung und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Digitale Medien am IZT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m.scharp@izt.de | T 030 80 30 88-14</a:t>
            </a:r>
            <a:endParaRPr b="0" i="0" sz="1400" u="none" cap="none" strike="noStrike">
              <a:solidFill>
                <a:srgbClr val="000000"/>
              </a:solidFill>
              <a:latin typeface="Arial"/>
              <a:ea typeface="Arial"/>
              <a:cs typeface="Arial"/>
              <a:sym typeface="Arial"/>
            </a:endParaRPr>
          </a:p>
        </p:txBody>
      </p:sp>
      <p:pic>
        <p:nvPicPr>
          <p:cNvPr descr="Ein Bild, das Text, Screenshot, Schrift, Visitenkarte enthält.&#10;&#10;Automatisch generierte Beschreibung" id="311" name="Google Shape;311;g28ba0e8576e_0_51"/>
          <p:cNvPicPr preferRelativeResize="0"/>
          <p:nvPr/>
        </p:nvPicPr>
        <p:blipFill rotWithShape="1">
          <a:blip r:embed="rId3">
            <a:alphaModFix/>
          </a:blip>
          <a:srcRect b="0" l="0" r="0" t="0"/>
          <a:stretch/>
        </p:blipFill>
        <p:spPr>
          <a:xfrm>
            <a:off x="7966583" y="4526390"/>
            <a:ext cx="2817937" cy="1427032"/>
          </a:xfrm>
          <a:prstGeom prst="rect">
            <a:avLst/>
          </a:prstGeom>
          <a:noFill/>
          <a:ln>
            <a:noFill/>
          </a:ln>
        </p:spPr>
      </p:pic>
      <p:sp>
        <p:nvSpPr>
          <p:cNvPr id="312" name="Google Shape;312;g28ba0e8576e_0_51"/>
          <p:cNvSpPr txBox="1"/>
          <p:nvPr/>
        </p:nvSpPr>
        <p:spPr>
          <a:xfrm>
            <a:off x="5590635" y="1499687"/>
            <a:ext cx="5232600" cy="221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Die Verantwortung der Veröffentlichung liegt bei den Autorinnen und Autoren.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1" lang="de-DE" sz="1400" u="none" cap="none" strike="noStrike">
                <a:solidFill>
                  <a:srgbClr val="000000"/>
                </a:solidFill>
                <a:latin typeface="Arial"/>
                <a:ea typeface="Arial"/>
                <a:cs typeface="Arial"/>
                <a:sym typeface="Arial"/>
              </a:rPr>
              <a:t>Dieses Bildungsmaterial berücksichtigt die Gütekriterien für digitale BNE-Materialien gemäß Beschluss der Nationalen Plattform BNE vom 09. Dezember 2022.</a:t>
            </a:r>
            <a:endParaRPr b="0" i="0" sz="1400" u="none" cap="none" strike="noStrike">
              <a:solidFill>
                <a:srgbClr val="000000"/>
              </a:solidFill>
              <a:latin typeface="Arial"/>
              <a:ea typeface="Arial"/>
              <a:cs typeface="Arial"/>
              <a:sym typeface="Arial"/>
            </a:endParaRPr>
          </a:p>
        </p:txBody>
      </p:sp>
      <p:pic>
        <p:nvPicPr>
          <p:cNvPr id="313" name="Google Shape;313;g28ba0e8576e_0_51"/>
          <p:cNvPicPr preferRelativeResize="0"/>
          <p:nvPr/>
        </p:nvPicPr>
        <p:blipFill rotWithShape="1">
          <a:blip r:embed="rId4">
            <a:alphaModFix/>
          </a:blip>
          <a:srcRect b="0" l="0" r="0" t="0"/>
          <a:stretch/>
        </p:blipFill>
        <p:spPr>
          <a:xfrm>
            <a:off x="4360249" y="4614860"/>
            <a:ext cx="2226311" cy="1000315"/>
          </a:xfrm>
          <a:prstGeom prst="rect">
            <a:avLst/>
          </a:prstGeom>
          <a:noFill/>
          <a:ln>
            <a:noFill/>
          </a:ln>
        </p:spPr>
      </p:pic>
      <p:pic>
        <p:nvPicPr>
          <p:cNvPr id="314" name="Google Shape;314;g28ba0e8576e_0_51"/>
          <p:cNvPicPr preferRelativeResize="0"/>
          <p:nvPr/>
        </p:nvPicPr>
        <p:blipFill rotWithShape="1">
          <a:blip r:embed="rId5">
            <a:alphaModFix/>
          </a:blip>
          <a:srcRect b="13613" l="0" r="0" t="6591"/>
          <a:stretch/>
        </p:blipFill>
        <p:spPr>
          <a:xfrm>
            <a:off x="1147864" y="4457792"/>
            <a:ext cx="2520876" cy="1427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17 Ziele nachhaltiger Entwicklung</a:t>
            </a:r>
            <a:endParaRPr/>
          </a:p>
        </p:txBody>
      </p:sp>
      <p:sp>
        <p:nvSpPr>
          <p:cNvPr id="67" name="Google Shape;67;p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68" name="Google Shape;68;p2"/>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SzPts val="1800"/>
              <a:buNone/>
            </a:pPr>
            <a:r>
              <a:t/>
            </a:r>
            <a:endParaRPr/>
          </a:p>
        </p:txBody>
      </p:sp>
      <p:sp>
        <p:nvSpPr>
          <p:cNvPr id="69" name="Google Shape;69;p2"/>
          <p:cNvSpPr txBox="1"/>
          <p:nvPr>
            <p:ph idx="3"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Fachinformatikerin/Fachinformatiker</a:t>
            </a:r>
            <a:endParaRPr/>
          </a:p>
        </p:txBody>
      </p:sp>
      <p:sp>
        <p:nvSpPr>
          <p:cNvPr id="70" name="Google Shape;70;p2"/>
          <p:cNvSpPr txBox="1"/>
          <p:nvPr>
            <p:ph idx="4"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Quelle: Die Bundesregierung - Agenda 2030</a:t>
            </a:r>
            <a:endParaRPr/>
          </a:p>
        </p:txBody>
      </p:sp>
      <p:pic>
        <p:nvPicPr>
          <p:cNvPr id="71" name="Google Shape;71;p2"/>
          <p:cNvPicPr preferRelativeResize="0"/>
          <p:nvPr/>
        </p:nvPicPr>
        <p:blipFill rotWithShape="1">
          <a:blip r:embed="rId3">
            <a:alphaModFix/>
          </a:blip>
          <a:srcRect b="5340" l="0" r="0" t="5053"/>
          <a:stretch/>
        </p:blipFill>
        <p:spPr>
          <a:xfrm>
            <a:off x="360000" y="1368000"/>
            <a:ext cx="9450374" cy="4764337"/>
          </a:xfrm>
          <a:prstGeom prst="rect">
            <a:avLst/>
          </a:prstGeom>
          <a:noFill/>
          <a:ln>
            <a:noFill/>
          </a:ln>
        </p:spPr>
      </p:pic>
      <p:sp>
        <p:nvSpPr>
          <p:cNvPr id="72" name="Google Shape;72;p2"/>
          <p:cNvSpPr/>
          <p:nvPr/>
        </p:nvSpPr>
        <p:spPr>
          <a:xfrm>
            <a:off x="9991900" y="1920250"/>
            <a:ext cx="2091900" cy="2368286"/>
          </a:xfrm>
          <a:prstGeom prst="roundRect">
            <a:avLst>
              <a:gd fmla="val 16667" name="adj"/>
            </a:avLst>
          </a:prstGeom>
          <a:solidFill>
            <a:srgbClr val="FFC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Trebuchet MS"/>
                <a:ea typeface="Trebuchet MS"/>
                <a:cs typeface="Trebuchet MS"/>
                <a:sym typeface="Trebuchet MS"/>
              </a:rPr>
              <a:t>Welche Ziele sind für Ihren Betrieb relevant?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Trebuchet MS"/>
                <a:ea typeface="Trebuchet MS"/>
                <a:cs typeface="Trebuchet MS"/>
                <a:sym typeface="Trebuchet MS"/>
              </a:rPr>
              <a:t>Welche Ziele sind für die Projekte relevant, die Sie im Betrieb realisieren?</a:t>
            </a:r>
            <a:endParaRPr b="0" i="0" sz="1400" u="none" cap="none" strike="noStrike">
              <a:solidFill>
                <a:srgbClr val="000000"/>
              </a:solidFill>
              <a:latin typeface="Trebuchet MS"/>
              <a:ea typeface="Trebuchet MS"/>
              <a:cs typeface="Trebuchet MS"/>
              <a:sym typeface="Trebuchet MS"/>
            </a:endParaRPr>
          </a:p>
        </p:txBody>
      </p:sp>
      <p:sp>
        <p:nvSpPr>
          <p:cNvPr id="73" name="Google Shape;73;p2"/>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Kirsten Heininger/ Die Projektagentur BBNE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80" name="Google Shape;80;p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Klimawandel:</a:t>
            </a:r>
            <a:br>
              <a:rPr lang="de-DE"/>
            </a:br>
            <a:r>
              <a:rPr lang="de-DE"/>
              <a:t>Woher kommen die Emissionen im Alltag?</a:t>
            </a:r>
            <a:endParaRPr/>
          </a:p>
        </p:txBody>
      </p:sp>
      <p:sp>
        <p:nvSpPr>
          <p:cNvPr id="81" name="Google Shape;81;p3"/>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Fachinformatikerin/Fachinformatiker</a:t>
            </a:r>
            <a:endParaRPr/>
          </a:p>
        </p:txBody>
      </p:sp>
      <p:sp>
        <p:nvSpPr>
          <p:cNvPr id="82" name="Google Shape;82;p3"/>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Quelle: UBA 2021</a:t>
            </a:r>
            <a:endParaRPr/>
          </a:p>
        </p:txBody>
      </p:sp>
      <p:sp>
        <p:nvSpPr>
          <p:cNvPr id="83" name="Google Shape;83;p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Kirsten Heininger/ Die Projektagentur BBNE</a:t>
            </a:r>
            <a:endParaRPr/>
          </a:p>
        </p:txBody>
      </p:sp>
      <p:sp>
        <p:nvSpPr>
          <p:cNvPr id="84" name="Google Shape;84;p3"/>
          <p:cNvSpPr/>
          <p:nvPr/>
        </p:nvSpPr>
        <p:spPr>
          <a:xfrm>
            <a:off x="181216" y="4945797"/>
            <a:ext cx="4030368" cy="756000"/>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Trebuchet MS"/>
                <a:ea typeface="Trebuchet MS"/>
                <a:cs typeface="Trebuchet MS"/>
                <a:sym typeface="Trebuchet MS"/>
              </a:rPr>
              <a:t>Wohnen 2,1 t CO</a:t>
            </a:r>
            <a:r>
              <a:rPr b="1" baseline="-25000" i="0" lang="de-DE" sz="1800" u="none" cap="none" strike="noStrike">
                <a:solidFill>
                  <a:schemeClr val="lt1"/>
                </a:solidFill>
                <a:latin typeface="Trebuchet MS"/>
                <a:ea typeface="Trebuchet MS"/>
                <a:cs typeface="Trebuchet MS"/>
                <a:sym typeface="Trebuchet MS"/>
              </a:rPr>
              <a:t>2</a:t>
            </a:r>
            <a:r>
              <a:rPr b="1" i="0" lang="de-DE" sz="1800" u="none" cap="none" strike="noStrike">
                <a:solidFill>
                  <a:schemeClr val="lt1"/>
                </a:solidFill>
                <a:latin typeface="Trebuchet MS"/>
                <a:ea typeface="Trebuchet MS"/>
                <a:cs typeface="Trebuchet MS"/>
                <a:sym typeface="Trebuchet MS"/>
              </a:rPr>
              <a:t>-Äq</a:t>
            </a:r>
            <a:endParaRPr b="0" i="0" sz="1400" u="none" cap="none" strike="noStrike">
              <a:solidFill>
                <a:srgbClr val="000000"/>
              </a:solidFill>
              <a:latin typeface="Trebuchet MS"/>
              <a:ea typeface="Trebuchet MS"/>
              <a:cs typeface="Trebuchet MS"/>
              <a:sym typeface="Trebuchet MS"/>
            </a:endParaRPr>
          </a:p>
        </p:txBody>
      </p:sp>
      <p:sp>
        <p:nvSpPr>
          <p:cNvPr id="85" name="Google Shape;85;p3"/>
          <p:cNvSpPr/>
          <p:nvPr/>
        </p:nvSpPr>
        <p:spPr>
          <a:xfrm>
            <a:off x="181216" y="4693797"/>
            <a:ext cx="4030368" cy="252000"/>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Trebuchet MS"/>
                <a:ea typeface="Trebuchet MS"/>
                <a:cs typeface="Trebuchet MS"/>
                <a:sym typeface="Trebuchet MS"/>
              </a:rPr>
              <a:t>Strom 0,7 t CO</a:t>
            </a:r>
            <a:r>
              <a:rPr b="1" baseline="-25000" i="0" lang="de-DE" sz="1800" u="none" cap="none" strike="noStrike">
                <a:solidFill>
                  <a:schemeClr val="dk1"/>
                </a:solidFill>
                <a:latin typeface="Trebuchet MS"/>
                <a:ea typeface="Trebuchet MS"/>
                <a:cs typeface="Trebuchet MS"/>
                <a:sym typeface="Trebuchet MS"/>
              </a:rPr>
              <a:t>2</a:t>
            </a:r>
            <a:r>
              <a:rPr b="1" i="0" lang="de-DE" sz="1800" u="none" cap="none" strike="noStrike">
                <a:solidFill>
                  <a:schemeClr val="dk1"/>
                </a:solidFill>
                <a:latin typeface="Trebuchet MS"/>
                <a:ea typeface="Trebuchet MS"/>
                <a:cs typeface="Trebuchet MS"/>
                <a:sym typeface="Trebuchet MS"/>
              </a:rPr>
              <a:t>-Äq</a:t>
            </a:r>
            <a:endParaRPr b="0" i="0" sz="1400" u="none" cap="none" strike="noStrike">
              <a:solidFill>
                <a:srgbClr val="000000"/>
              </a:solidFill>
              <a:latin typeface="Trebuchet MS"/>
              <a:ea typeface="Trebuchet MS"/>
              <a:cs typeface="Trebuchet MS"/>
              <a:sym typeface="Trebuchet MS"/>
            </a:endParaRPr>
          </a:p>
        </p:txBody>
      </p:sp>
      <p:sp>
        <p:nvSpPr>
          <p:cNvPr id="86" name="Google Shape;86;p3"/>
          <p:cNvSpPr/>
          <p:nvPr/>
        </p:nvSpPr>
        <p:spPr>
          <a:xfrm>
            <a:off x="181216" y="3937797"/>
            <a:ext cx="4030368" cy="756000"/>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Trebuchet MS"/>
                <a:ea typeface="Trebuchet MS"/>
                <a:cs typeface="Trebuchet MS"/>
                <a:sym typeface="Trebuchet MS"/>
              </a:rPr>
              <a:t>Mobilität 2,1 t CO</a:t>
            </a:r>
            <a:r>
              <a:rPr b="1" baseline="-25000" i="0" lang="de-DE" sz="1800" u="none" cap="none" strike="noStrike">
                <a:solidFill>
                  <a:schemeClr val="dk1"/>
                </a:solidFill>
                <a:latin typeface="Trebuchet MS"/>
                <a:ea typeface="Trebuchet MS"/>
                <a:cs typeface="Trebuchet MS"/>
                <a:sym typeface="Trebuchet MS"/>
              </a:rPr>
              <a:t>2</a:t>
            </a:r>
            <a:r>
              <a:rPr b="1" i="0" lang="de-DE" sz="1800" u="none" cap="none" strike="noStrike">
                <a:solidFill>
                  <a:schemeClr val="dk1"/>
                </a:solidFill>
                <a:latin typeface="Trebuchet MS"/>
                <a:ea typeface="Trebuchet MS"/>
                <a:cs typeface="Trebuchet MS"/>
                <a:sym typeface="Trebuchet MS"/>
              </a:rPr>
              <a:t>-Äq</a:t>
            </a:r>
            <a:endParaRPr b="0" i="0" sz="1400" u="none" cap="none" strike="noStrike">
              <a:solidFill>
                <a:srgbClr val="000000"/>
              </a:solidFill>
              <a:latin typeface="Trebuchet MS"/>
              <a:ea typeface="Trebuchet MS"/>
              <a:cs typeface="Trebuchet MS"/>
              <a:sym typeface="Trebuchet MS"/>
            </a:endParaRPr>
          </a:p>
        </p:txBody>
      </p:sp>
      <p:sp>
        <p:nvSpPr>
          <p:cNvPr id="87" name="Google Shape;87;p3"/>
          <p:cNvSpPr/>
          <p:nvPr/>
        </p:nvSpPr>
        <p:spPr>
          <a:xfrm>
            <a:off x="181216" y="3315574"/>
            <a:ext cx="4030368" cy="612000"/>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de-DE" sz="1600" u="none" cap="none" strike="noStrike">
                <a:solidFill>
                  <a:schemeClr val="dk2"/>
                </a:solidFill>
                <a:latin typeface="Trebuchet MS"/>
                <a:ea typeface="Trebuchet MS"/>
                <a:cs typeface="Trebuchet MS"/>
                <a:sym typeface="Trebuchet MS"/>
              </a:rPr>
              <a:t>Ernährung 1,7 t CO2-Äq</a:t>
            </a:r>
            <a:endParaRPr b="1" i="0" sz="1600" u="none" cap="none" strike="noStrike">
              <a:solidFill>
                <a:schemeClr val="dk2"/>
              </a:solidFill>
              <a:latin typeface="Trebuchet MS"/>
              <a:ea typeface="Trebuchet MS"/>
              <a:cs typeface="Trebuchet MS"/>
              <a:sym typeface="Trebuchet MS"/>
            </a:endParaRPr>
          </a:p>
        </p:txBody>
      </p:sp>
      <p:sp>
        <p:nvSpPr>
          <p:cNvPr id="88" name="Google Shape;88;p3"/>
          <p:cNvSpPr/>
          <p:nvPr/>
        </p:nvSpPr>
        <p:spPr>
          <a:xfrm>
            <a:off x="181216" y="1942463"/>
            <a:ext cx="4030368" cy="1368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Trebuchet MS"/>
                <a:ea typeface="Trebuchet MS"/>
                <a:cs typeface="Trebuchet MS"/>
                <a:sym typeface="Trebuchet MS"/>
              </a:rPr>
              <a:t>Sonstiger Konsum </a:t>
            </a:r>
            <a:br>
              <a:rPr b="1" i="0" lang="de-DE" sz="1600" u="none" cap="none" strike="noStrike">
                <a:solidFill>
                  <a:schemeClr val="lt1"/>
                </a:solidFill>
                <a:latin typeface="Trebuchet MS"/>
                <a:ea typeface="Trebuchet MS"/>
                <a:cs typeface="Trebuchet MS"/>
                <a:sym typeface="Trebuchet MS"/>
              </a:rPr>
            </a:br>
            <a:r>
              <a:rPr b="1" i="0" lang="de-DE" sz="1600" u="none" cap="none" strike="noStrike">
                <a:solidFill>
                  <a:schemeClr val="lt1"/>
                </a:solidFill>
                <a:latin typeface="Trebuchet MS"/>
                <a:ea typeface="Trebuchet MS"/>
                <a:cs typeface="Trebuchet MS"/>
                <a:sym typeface="Trebuchet MS"/>
              </a:rPr>
              <a:t>3,8 t CO2-Äq</a:t>
            </a:r>
            <a:endParaRPr b="1" i="0" sz="1600" u="none" cap="none" strike="noStrike">
              <a:solidFill>
                <a:schemeClr val="lt1"/>
              </a:solidFill>
              <a:latin typeface="Trebuchet MS"/>
              <a:ea typeface="Trebuchet MS"/>
              <a:cs typeface="Trebuchet MS"/>
              <a:sym typeface="Trebuchet MS"/>
            </a:endParaRPr>
          </a:p>
        </p:txBody>
      </p:sp>
      <p:sp>
        <p:nvSpPr>
          <p:cNvPr id="89" name="Google Shape;89;p3"/>
          <p:cNvSpPr/>
          <p:nvPr/>
        </p:nvSpPr>
        <p:spPr>
          <a:xfrm>
            <a:off x="181216" y="1618463"/>
            <a:ext cx="4030368" cy="324000"/>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Trebuchet MS"/>
                <a:ea typeface="Trebuchet MS"/>
                <a:cs typeface="Trebuchet MS"/>
                <a:sym typeface="Trebuchet MS"/>
              </a:rPr>
              <a:t>Öffentliche Infrastruktur 0,9 t CO</a:t>
            </a:r>
            <a:r>
              <a:rPr b="1" baseline="-25000" i="0" lang="de-DE" sz="1600" u="none" cap="none" strike="noStrike">
                <a:solidFill>
                  <a:schemeClr val="lt1"/>
                </a:solidFill>
                <a:latin typeface="Trebuchet MS"/>
                <a:ea typeface="Trebuchet MS"/>
                <a:cs typeface="Trebuchet MS"/>
                <a:sym typeface="Trebuchet MS"/>
              </a:rPr>
              <a:t>2</a:t>
            </a:r>
            <a:r>
              <a:rPr b="1" i="0" lang="de-DE" sz="1600" u="none" cap="none" strike="noStrike">
                <a:solidFill>
                  <a:schemeClr val="lt1"/>
                </a:solidFill>
                <a:latin typeface="Trebuchet MS"/>
                <a:ea typeface="Trebuchet MS"/>
                <a:cs typeface="Trebuchet MS"/>
                <a:sym typeface="Trebuchet MS"/>
              </a:rPr>
              <a:t>-e</a:t>
            </a:r>
            <a:endParaRPr b="0" i="0" sz="1400" u="none" cap="none" strike="noStrike">
              <a:solidFill>
                <a:srgbClr val="000000"/>
              </a:solidFill>
              <a:latin typeface="Trebuchet MS"/>
              <a:ea typeface="Trebuchet MS"/>
              <a:cs typeface="Trebuchet MS"/>
              <a:sym typeface="Trebuchet MS"/>
            </a:endParaRPr>
          </a:p>
        </p:txBody>
      </p:sp>
      <p:sp>
        <p:nvSpPr>
          <p:cNvPr id="90" name="Google Shape;90;p3"/>
          <p:cNvSpPr/>
          <p:nvPr/>
        </p:nvSpPr>
        <p:spPr>
          <a:xfrm>
            <a:off x="4207711" y="4953417"/>
            <a:ext cx="712470" cy="756000"/>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Trebuchet MS"/>
                <a:ea typeface="Trebuchet MS"/>
                <a:cs typeface="Trebuchet MS"/>
                <a:sym typeface="Trebuchet MS"/>
              </a:rPr>
              <a:t>18 %</a:t>
            </a:r>
            <a:endParaRPr b="0" i="0" sz="1400" u="none" cap="none" strike="noStrike">
              <a:solidFill>
                <a:srgbClr val="000000"/>
              </a:solidFill>
              <a:latin typeface="Trebuchet MS"/>
              <a:ea typeface="Trebuchet MS"/>
              <a:cs typeface="Trebuchet MS"/>
              <a:sym typeface="Trebuchet MS"/>
            </a:endParaRPr>
          </a:p>
        </p:txBody>
      </p:sp>
      <p:sp>
        <p:nvSpPr>
          <p:cNvPr id="91" name="Google Shape;91;p3"/>
          <p:cNvSpPr/>
          <p:nvPr/>
        </p:nvSpPr>
        <p:spPr>
          <a:xfrm>
            <a:off x="4207711" y="4701417"/>
            <a:ext cx="712470" cy="252000"/>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Trebuchet MS"/>
                <a:ea typeface="Trebuchet MS"/>
                <a:cs typeface="Trebuchet MS"/>
                <a:sym typeface="Trebuchet MS"/>
              </a:rPr>
              <a:t>6 %</a:t>
            </a:r>
            <a:endParaRPr b="0" i="0" sz="1400" u="none" cap="none" strike="noStrike">
              <a:solidFill>
                <a:srgbClr val="000000"/>
              </a:solidFill>
              <a:latin typeface="Trebuchet MS"/>
              <a:ea typeface="Trebuchet MS"/>
              <a:cs typeface="Trebuchet MS"/>
              <a:sym typeface="Trebuchet MS"/>
            </a:endParaRPr>
          </a:p>
        </p:txBody>
      </p:sp>
      <p:sp>
        <p:nvSpPr>
          <p:cNvPr id="92" name="Google Shape;92;p3"/>
          <p:cNvSpPr/>
          <p:nvPr/>
        </p:nvSpPr>
        <p:spPr>
          <a:xfrm>
            <a:off x="4207711" y="3945417"/>
            <a:ext cx="712470" cy="756000"/>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Trebuchet MS"/>
                <a:ea typeface="Trebuchet MS"/>
                <a:cs typeface="Trebuchet MS"/>
                <a:sym typeface="Trebuchet MS"/>
              </a:rPr>
              <a:t>19 %</a:t>
            </a:r>
            <a:endParaRPr b="0" i="0" sz="1400" u="none" cap="none" strike="noStrike">
              <a:solidFill>
                <a:srgbClr val="000000"/>
              </a:solidFill>
              <a:latin typeface="Trebuchet MS"/>
              <a:ea typeface="Trebuchet MS"/>
              <a:cs typeface="Trebuchet MS"/>
              <a:sym typeface="Trebuchet MS"/>
            </a:endParaRPr>
          </a:p>
        </p:txBody>
      </p:sp>
      <p:sp>
        <p:nvSpPr>
          <p:cNvPr id="93" name="Google Shape;93;p3"/>
          <p:cNvSpPr/>
          <p:nvPr/>
        </p:nvSpPr>
        <p:spPr>
          <a:xfrm>
            <a:off x="4207711" y="3323194"/>
            <a:ext cx="712470" cy="612000"/>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Trebuchet MS"/>
                <a:ea typeface="Trebuchet MS"/>
                <a:cs typeface="Trebuchet MS"/>
                <a:sym typeface="Trebuchet MS"/>
              </a:rPr>
              <a:t>15 %</a:t>
            </a:r>
            <a:endParaRPr b="0" i="0" sz="1400" u="none" cap="none" strike="noStrike">
              <a:solidFill>
                <a:srgbClr val="000000"/>
              </a:solidFill>
              <a:latin typeface="Trebuchet MS"/>
              <a:ea typeface="Trebuchet MS"/>
              <a:cs typeface="Trebuchet MS"/>
              <a:sym typeface="Trebuchet MS"/>
            </a:endParaRPr>
          </a:p>
        </p:txBody>
      </p:sp>
      <p:sp>
        <p:nvSpPr>
          <p:cNvPr id="94" name="Google Shape;94;p3"/>
          <p:cNvSpPr/>
          <p:nvPr/>
        </p:nvSpPr>
        <p:spPr>
          <a:xfrm>
            <a:off x="4207711" y="1950083"/>
            <a:ext cx="712470" cy="1368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Trebuchet MS"/>
                <a:ea typeface="Trebuchet MS"/>
                <a:cs typeface="Trebuchet MS"/>
                <a:sym typeface="Trebuchet MS"/>
              </a:rPr>
              <a:t>34 %</a:t>
            </a:r>
            <a:endParaRPr b="0" i="0" sz="1400" u="none" cap="none" strike="noStrike">
              <a:solidFill>
                <a:srgbClr val="000000"/>
              </a:solidFill>
              <a:latin typeface="Trebuchet MS"/>
              <a:ea typeface="Trebuchet MS"/>
              <a:cs typeface="Trebuchet MS"/>
              <a:sym typeface="Trebuchet MS"/>
            </a:endParaRPr>
          </a:p>
        </p:txBody>
      </p:sp>
      <p:sp>
        <p:nvSpPr>
          <p:cNvPr id="95" name="Google Shape;95;p3"/>
          <p:cNvSpPr/>
          <p:nvPr/>
        </p:nvSpPr>
        <p:spPr>
          <a:xfrm>
            <a:off x="4207711" y="1626083"/>
            <a:ext cx="712470" cy="324000"/>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Trebuchet MS"/>
                <a:ea typeface="Trebuchet MS"/>
                <a:cs typeface="Trebuchet MS"/>
                <a:sym typeface="Trebuchet MS"/>
              </a:rPr>
              <a:t>8 %</a:t>
            </a:r>
            <a:endParaRPr b="0" i="0" sz="1400" u="none" cap="none" strike="noStrike">
              <a:solidFill>
                <a:srgbClr val="000000"/>
              </a:solidFill>
              <a:latin typeface="Trebuchet MS"/>
              <a:ea typeface="Trebuchet MS"/>
              <a:cs typeface="Trebuchet MS"/>
              <a:sym typeface="Trebuchet MS"/>
            </a:endParaRPr>
          </a:p>
        </p:txBody>
      </p:sp>
      <p:pic>
        <p:nvPicPr>
          <p:cNvPr id="96" name="Google Shape;96;p3"/>
          <p:cNvPicPr preferRelativeResize="0"/>
          <p:nvPr/>
        </p:nvPicPr>
        <p:blipFill rotWithShape="1">
          <a:blip r:embed="rId3">
            <a:alphaModFix/>
          </a:blip>
          <a:srcRect b="0" l="0" r="0" t="0"/>
          <a:stretch/>
        </p:blipFill>
        <p:spPr>
          <a:xfrm>
            <a:off x="321015" y="3996613"/>
            <a:ext cx="613183" cy="613183"/>
          </a:xfrm>
          <a:prstGeom prst="rect">
            <a:avLst/>
          </a:prstGeom>
          <a:noFill/>
          <a:ln>
            <a:noFill/>
          </a:ln>
        </p:spPr>
      </p:pic>
      <p:pic>
        <p:nvPicPr>
          <p:cNvPr id="97" name="Google Shape;97;p3"/>
          <p:cNvPicPr preferRelativeResize="0"/>
          <p:nvPr/>
        </p:nvPicPr>
        <p:blipFill rotWithShape="1">
          <a:blip r:embed="rId4">
            <a:alphaModFix/>
          </a:blip>
          <a:srcRect b="0" l="0" r="0" t="0"/>
          <a:stretch/>
        </p:blipFill>
        <p:spPr>
          <a:xfrm>
            <a:off x="1216650" y="4015271"/>
            <a:ext cx="543287" cy="543287"/>
          </a:xfrm>
          <a:prstGeom prst="rect">
            <a:avLst/>
          </a:prstGeom>
          <a:noFill/>
          <a:ln>
            <a:noFill/>
          </a:ln>
        </p:spPr>
      </p:pic>
      <p:pic>
        <p:nvPicPr>
          <p:cNvPr id="98" name="Google Shape;98;p3"/>
          <p:cNvPicPr preferRelativeResize="0"/>
          <p:nvPr/>
        </p:nvPicPr>
        <p:blipFill rotWithShape="1">
          <a:blip r:embed="rId5">
            <a:alphaModFix/>
          </a:blip>
          <a:srcRect b="0" l="0" r="0" t="0"/>
          <a:stretch/>
        </p:blipFill>
        <p:spPr>
          <a:xfrm>
            <a:off x="321013" y="3397018"/>
            <a:ext cx="464352" cy="464352"/>
          </a:xfrm>
          <a:prstGeom prst="rect">
            <a:avLst/>
          </a:prstGeom>
          <a:noFill/>
          <a:ln>
            <a:noFill/>
          </a:ln>
        </p:spPr>
      </p:pic>
      <p:pic>
        <p:nvPicPr>
          <p:cNvPr id="99" name="Google Shape;99;p3"/>
          <p:cNvPicPr preferRelativeResize="0"/>
          <p:nvPr/>
        </p:nvPicPr>
        <p:blipFill rotWithShape="1">
          <a:blip r:embed="rId6">
            <a:alphaModFix/>
          </a:blip>
          <a:srcRect b="0" l="0" r="0" t="0"/>
          <a:stretch/>
        </p:blipFill>
        <p:spPr>
          <a:xfrm>
            <a:off x="1169004" y="2493841"/>
            <a:ext cx="638576" cy="638576"/>
          </a:xfrm>
          <a:prstGeom prst="rect">
            <a:avLst/>
          </a:prstGeom>
          <a:noFill/>
          <a:ln>
            <a:noFill/>
          </a:ln>
        </p:spPr>
      </p:pic>
      <p:pic>
        <p:nvPicPr>
          <p:cNvPr id="100" name="Google Shape;100;p3"/>
          <p:cNvPicPr preferRelativeResize="0"/>
          <p:nvPr/>
        </p:nvPicPr>
        <p:blipFill rotWithShape="1">
          <a:blip r:embed="rId7">
            <a:alphaModFix/>
          </a:blip>
          <a:srcRect b="0" l="0" r="0" t="0"/>
          <a:stretch/>
        </p:blipFill>
        <p:spPr>
          <a:xfrm>
            <a:off x="408678" y="2175906"/>
            <a:ext cx="532862" cy="532862"/>
          </a:xfrm>
          <a:prstGeom prst="rect">
            <a:avLst/>
          </a:prstGeom>
          <a:noFill/>
          <a:ln>
            <a:noFill/>
          </a:ln>
        </p:spPr>
      </p:pic>
      <p:pic>
        <p:nvPicPr>
          <p:cNvPr id="101" name="Google Shape;101;p3"/>
          <p:cNvPicPr preferRelativeResize="0"/>
          <p:nvPr/>
        </p:nvPicPr>
        <p:blipFill rotWithShape="1">
          <a:blip r:embed="rId8">
            <a:alphaModFix/>
          </a:blip>
          <a:srcRect b="0" l="0" r="0" t="0"/>
          <a:stretch/>
        </p:blipFill>
        <p:spPr>
          <a:xfrm>
            <a:off x="925164" y="3277677"/>
            <a:ext cx="706758" cy="706758"/>
          </a:xfrm>
          <a:prstGeom prst="rect">
            <a:avLst/>
          </a:prstGeom>
          <a:noFill/>
          <a:ln>
            <a:noFill/>
          </a:ln>
        </p:spPr>
      </p:pic>
      <p:pic>
        <p:nvPicPr>
          <p:cNvPr id="102" name="Google Shape;102;p3"/>
          <p:cNvPicPr preferRelativeResize="0"/>
          <p:nvPr/>
        </p:nvPicPr>
        <p:blipFill rotWithShape="1">
          <a:blip r:embed="rId9">
            <a:alphaModFix/>
          </a:blip>
          <a:srcRect b="0" l="0" r="0" t="0"/>
          <a:stretch/>
        </p:blipFill>
        <p:spPr>
          <a:xfrm>
            <a:off x="817021" y="4589393"/>
            <a:ext cx="460813" cy="460813"/>
          </a:xfrm>
          <a:prstGeom prst="rect">
            <a:avLst/>
          </a:prstGeom>
          <a:noFill/>
          <a:ln>
            <a:noFill/>
          </a:ln>
        </p:spPr>
      </p:pic>
      <p:pic>
        <p:nvPicPr>
          <p:cNvPr id="103" name="Google Shape;103;p3"/>
          <p:cNvPicPr preferRelativeResize="0"/>
          <p:nvPr/>
        </p:nvPicPr>
        <p:blipFill rotWithShape="1">
          <a:blip r:embed="rId10">
            <a:alphaModFix/>
          </a:blip>
          <a:srcRect b="0" l="0" r="0" t="0"/>
          <a:stretch/>
        </p:blipFill>
        <p:spPr>
          <a:xfrm>
            <a:off x="1291266" y="5064105"/>
            <a:ext cx="534624" cy="534624"/>
          </a:xfrm>
          <a:prstGeom prst="rect">
            <a:avLst/>
          </a:prstGeom>
          <a:noFill/>
          <a:ln>
            <a:noFill/>
          </a:ln>
        </p:spPr>
      </p:pic>
      <p:pic>
        <p:nvPicPr>
          <p:cNvPr id="104" name="Google Shape;104;p3"/>
          <p:cNvPicPr preferRelativeResize="0"/>
          <p:nvPr/>
        </p:nvPicPr>
        <p:blipFill rotWithShape="1">
          <a:blip r:embed="rId11">
            <a:alphaModFix/>
          </a:blip>
          <a:srcRect b="0" l="0" r="0" t="0"/>
          <a:stretch/>
        </p:blipFill>
        <p:spPr>
          <a:xfrm flipH="1">
            <a:off x="0" y="1488786"/>
            <a:ext cx="512736" cy="512736"/>
          </a:xfrm>
          <a:prstGeom prst="rect">
            <a:avLst/>
          </a:prstGeom>
          <a:solidFill>
            <a:schemeClr val="lt1"/>
          </a:solidFill>
          <a:ln>
            <a:noFill/>
          </a:ln>
        </p:spPr>
      </p:pic>
      <p:sp>
        <p:nvSpPr>
          <p:cNvPr id="105" name="Google Shape;105;p3"/>
          <p:cNvSpPr/>
          <p:nvPr/>
        </p:nvSpPr>
        <p:spPr>
          <a:xfrm>
            <a:off x="6931903" y="2800040"/>
            <a:ext cx="3695066" cy="1558525"/>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171450" lvl="0" marL="171450" marR="0" rtl="0" algn="l">
              <a:lnSpc>
                <a:spcPct val="100000"/>
              </a:lnSpc>
              <a:spcBef>
                <a:spcPts val="0"/>
              </a:spcBef>
              <a:spcAft>
                <a:spcPts val="0"/>
              </a:spcAft>
              <a:buClr>
                <a:srgbClr val="000000"/>
              </a:buClr>
              <a:buSzPts val="1100"/>
              <a:buFont typeface="Arial"/>
              <a:buChar char="•"/>
            </a:pPr>
            <a:r>
              <a:rPr b="0" i="0" lang="de-DE" sz="1600" u="none" cap="none" strike="noStrike">
                <a:solidFill>
                  <a:srgbClr val="941651"/>
                </a:solidFill>
                <a:latin typeface="Trebuchet MS"/>
                <a:ea typeface="Trebuchet MS"/>
                <a:cs typeface="Trebuchet MS"/>
                <a:sym typeface="Trebuchet MS"/>
              </a:rPr>
              <a:t>Welchen Beitrag leistet Ihr Betrieb zum Klimawandel?</a:t>
            </a:r>
            <a:endParaRPr b="0" i="0" sz="1400" u="none" cap="none" strike="noStrike">
              <a:solidFill>
                <a:srgbClr val="000000"/>
              </a:solidFill>
              <a:latin typeface="Trebuchet MS"/>
              <a:ea typeface="Trebuchet MS"/>
              <a:cs typeface="Trebuchet MS"/>
              <a:sym typeface="Trebuchet MS"/>
            </a:endParaRPr>
          </a:p>
          <a:p>
            <a:pPr indent="-171450" lvl="0" marL="171450" marR="0" rtl="0" algn="l">
              <a:lnSpc>
                <a:spcPct val="100000"/>
              </a:lnSpc>
              <a:spcBef>
                <a:spcPts val="0"/>
              </a:spcBef>
              <a:spcAft>
                <a:spcPts val="0"/>
              </a:spcAft>
              <a:buClr>
                <a:srgbClr val="000000"/>
              </a:buClr>
              <a:buSzPts val="1100"/>
              <a:buFont typeface="Arial"/>
              <a:buChar char="•"/>
            </a:pPr>
            <a:r>
              <a:rPr b="0" i="0" lang="de-DE" sz="1600" u="none" cap="none" strike="noStrike">
                <a:solidFill>
                  <a:srgbClr val="941651"/>
                </a:solidFill>
                <a:latin typeface="Trebuchet MS"/>
                <a:ea typeface="Trebuchet MS"/>
                <a:cs typeface="Trebuchet MS"/>
                <a:sym typeface="Trebuchet MS"/>
              </a:rPr>
              <a:t>Was unternehmen Sie in Ihrem Betrieb, um CO</a:t>
            </a:r>
            <a:r>
              <a:rPr b="0" baseline="-25000" i="0" lang="de-DE" sz="1600" u="none" cap="none" strike="noStrike">
                <a:solidFill>
                  <a:srgbClr val="941651"/>
                </a:solidFill>
                <a:latin typeface="Trebuchet MS"/>
                <a:ea typeface="Trebuchet MS"/>
                <a:cs typeface="Trebuchet MS"/>
                <a:sym typeface="Trebuchet MS"/>
              </a:rPr>
              <a:t>2</a:t>
            </a:r>
            <a:r>
              <a:rPr b="0" i="0" lang="de-DE" sz="1600" u="none" cap="none" strike="noStrike">
                <a:solidFill>
                  <a:srgbClr val="941651"/>
                </a:solidFill>
                <a:latin typeface="Trebuchet MS"/>
                <a:ea typeface="Trebuchet MS"/>
                <a:cs typeface="Trebuchet MS"/>
                <a:sym typeface="Trebuchet MS"/>
              </a:rPr>
              <a:t>-Emissionen zu verringern?</a:t>
            </a:r>
            <a:endParaRPr b="0" i="0" sz="1400" u="none" cap="none" strike="noStrike">
              <a:solidFill>
                <a:srgbClr val="000000"/>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5"/>
          <p:cNvSpPr txBox="1"/>
          <p:nvPr>
            <p:ph type="title"/>
          </p:nvPr>
        </p:nvSpPr>
        <p:spPr>
          <a:xfrm>
            <a:off x="360000" y="180000"/>
            <a:ext cx="1152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Internetsucht versus digitale Suffizienz</a:t>
            </a:r>
            <a:endParaRPr/>
          </a:p>
        </p:txBody>
      </p:sp>
      <p:sp>
        <p:nvSpPr>
          <p:cNvPr id="112" name="Google Shape;112;p5"/>
          <p:cNvSpPr txBox="1"/>
          <p:nvPr>
            <p:ph idx="1" type="body"/>
          </p:nvPr>
        </p:nvSpPr>
        <p:spPr>
          <a:xfrm>
            <a:off x="3555700" y="6300532"/>
            <a:ext cx="2745316"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Fachinformatikerin/Fachinformatiker</a:t>
            </a:r>
            <a:endParaRPr/>
          </a:p>
        </p:txBody>
      </p:sp>
      <p:sp>
        <p:nvSpPr>
          <p:cNvPr id="113" name="Google Shape;113;p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Quelle: Drogen- und Suchtbericht 2019</a:t>
            </a:r>
            <a:endParaRPr/>
          </a:p>
        </p:txBody>
      </p:sp>
      <p:sp>
        <p:nvSpPr>
          <p:cNvPr id="114" name="Google Shape;114;p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Kirsten Heininger</a:t>
            </a:r>
            <a:endParaRPr/>
          </a:p>
        </p:txBody>
      </p:sp>
      <p:sp>
        <p:nvSpPr>
          <p:cNvPr id="115" name="Google Shape;115;p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16" name="Google Shape;116;p5"/>
          <p:cNvSpPr txBox="1"/>
          <p:nvPr/>
        </p:nvSpPr>
        <p:spPr>
          <a:xfrm>
            <a:off x="3567815" y="1413965"/>
            <a:ext cx="4325815" cy="2923877"/>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800"/>
              <a:buFont typeface="Arial"/>
              <a:buChar char="•"/>
            </a:pPr>
            <a:r>
              <a:rPr b="1" i="0" lang="de-DE" sz="1800" u="none" cap="none" strike="noStrike">
                <a:solidFill>
                  <a:srgbClr val="000000"/>
                </a:solidFill>
                <a:latin typeface="Trebuchet MS"/>
                <a:ea typeface="Trebuchet MS"/>
                <a:cs typeface="Trebuchet MS"/>
                <a:sym typeface="Trebuchet MS"/>
              </a:rPr>
              <a:t>Rund 270.000 Jugendliche sind von internetbezogenen Störungen betroffen (z.B. suchtartige Nutzung von Social Media)</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de-DE" sz="1800" u="none" cap="none" strike="noStrike">
                <a:solidFill>
                  <a:srgbClr val="000000"/>
                </a:solidFill>
                <a:latin typeface="Trebuchet MS"/>
                <a:ea typeface="Trebuchet MS"/>
                <a:cs typeface="Trebuchet MS"/>
                <a:sym typeface="Trebuchet MS"/>
              </a:rPr>
              <a:t>85 Prozent der 12- bis 17-Jährigen nutzt soziale Medien jeden Tag.</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de-DE" sz="1800" u="none" cap="none" strike="noStrike">
                <a:solidFill>
                  <a:srgbClr val="000000"/>
                </a:solidFill>
                <a:latin typeface="Trebuchet MS"/>
                <a:ea typeface="Trebuchet MS"/>
                <a:cs typeface="Trebuchet MS"/>
                <a:sym typeface="Trebuchet MS"/>
              </a:rPr>
              <a:t>Die tägliche Nutzungsdauer beträgt im Durchschnitt knapp drei Stunden.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r>
              <a:t/>
            </a:r>
            <a:endParaRPr b="0" i="0" sz="4000" u="none" cap="none" strike="noStrike">
              <a:solidFill>
                <a:srgbClr val="000000"/>
              </a:solidFill>
              <a:latin typeface="Trebuchet MS"/>
              <a:ea typeface="Trebuchet MS"/>
              <a:cs typeface="Trebuchet MS"/>
              <a:sym typeface="Trebuchet MS"/>
            </a:endParaRPr>
          </a:p>
        </p:txBody>
      </p:sp>
      <p:sp>
        <p:nvSpPr>
          <p:cNvPr id="117" name="Google Shape;117;p5"/>
          <p:cNvSpPr/>
          <p:nvPr/>
        </p:nvSpPr>
        <p:spPr>
          <a:xfrm>
            <a:off x="8673447" y="1644668"/>
            <a:ext cx="3340399" cy="432816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0E57C4"/>
                </a:solidFill>
                <a:latin typeface="Trebuchet MS"/>
                <a:ea typeface="Trebuchet MS"/>
                <a:cs typeface="Trebuchet MS"/>
                <a:sym typeface="Trebuchet MS"/>
              </a:rPr>
              <a:t>Welche Folgen kann Internetsucht haben?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E57C4"/>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0E57C4"/>
                </a:solidFill>
                <a:latin typeface="Trebuchet MS"/>
                <a:ea typeface="Trebuchet MS"/>
                <a:cs typeface="Trebuchet MS"/>
                <a:sym typeface="Trebuchet MS"/>
              </a:rPr>
              <a:t>Wo brauchen wir Digitalisierung wirklich?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E57C4"/>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0E57C4"/>
                </a:solidFill>
                <a:latin typeface="Trebuchet MS"/>
                <a:ea typeface="Trebuchet MS"/>
                <a:cs typeface="Trebuchet MS"/>
                <a:sym typeface="Trebuchet MS"/>
              </a:rPr>
              <a:t>Und: Wieviel Digitalisierung ist genug?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E57C4"/>
              </a:solidFill>
              <a:latin typeface="Trebuchet MS"/>
              <a:ea typeface="Trebuchet MS"/>
              <a:cs typeface="Trebuchet MS"/>
              <a:sym typeface="Trebuchet MS"/>
            </a:endParaRPr>
          </a:p>
        </p:txBody>
      </p:sp>
      <p:grpSp>
        <p:nvGrpSpPr>
          <p:cNvPr id="118" name="Google Shape;118;p5"/>
          <p:cNvGrpSpPr/>
          <p:nvPr/>
        </p:nvGrpSpPr>
        <p:grpSpPr>
          <a:xfrm>
            <a:off x="0" y="1660805"/>
            <a:ext cx="3818965" cy="926211"/>
            <a:chOff x="0" y="219281"/>
            <a:chExt cx="3818965" cy="926211"/>
          </a:xfrm>
        </p:grpSpPr>
        <p:sp>
          <p:nvSpPr>
            <p:cNvPr id="119" name="Google Shape;119;p5"/>
            <p:cNvSpPr/>
            <p:nvPr/>
          </p:nvSpPr>
          <p:spPr>
            <a:xfrm>
              <a:off x="0" y="219281"/>
              <a:ext cx="3818965" cy="926211"/>
            </a:xfrm>
            <a:prstGeom prst="rightArrow">
              <a:avLst>
                <a:gd fmla="val 50000" name="adj1"/>
                <a:gd fmla="val 50000" name="adj2"/>
              </a:avLst>
            </a:prstGeom>
            <a:solidFill>
              <a:srgbClr val="FF0000">
                <a:alpha val="98431"/>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5"/>
            <p:cNvSpPr/>
            <p:nvPr/>
          </p:nvSpPr>
          <p:spPr>
            <a:xfrm>
              <a:off x="307092" y="370105"/>
              <a:ext cx="3146112" cy="72282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5"/>
            <p:cNvSpPr txBox="1"/>
            <p:nvPr/>
          </p:nvSpPr>
          <p:spPr>
            <a:xfrm>
              <a:off x="307092" y="370105"/>
              <a:ext cx="3146112" cy="722829"/>
            </a:xfrm>
            <a:prstGeom prst="rect">
              <a:avLst/>
            </a:prstGeom>
            <a:noFill/>
            <a:ln>
              <a:noFill/>
            </a:ln>
          </p:spPr>
          <p:txBody>
            <a:bodyPr anchorCtr="0" anchor="ctr" bIns="142225" lIns="0" spcFirstLastPara="1" rIns="0" wrap="square" tIns="142225">
              <a:noAutofit/>
            </a:bodyPr>
            <a:lstStyle/>
            <a:p>
              <a:pPr indent="0" lvl="0" marL="0" marR="0" rtl="0" algn="ctr">
                <a:lnSpc>
                  <a:spcPct val="90000"/>
                </a:lnSpc>
                <a:spcBef>
                  <a:spcPts val="0"/>
                </a:spcBef>
                <a:spcAft>
                  <a:spcPts val="0"/>
                </a:spcAft>
                <a:buClr>
                  <a:srgbClr val="000000"/>
                </a:buClr>
                <a:buSzPts val="1400"/>
                <a:buFont typeface="Arial"/>
                <a:buNone/>
              </a:pPr>
              <a:r>
                <a:rPr b="1" i="0" lang="de-DE" sz="1400" u="none" cap="none" strike="noStrike">
                  <a:solidFill>
                    <a:schemeClr val="lt1"/>
                  </a:solidFill>
                  <a:latin typeface="Trebuchet MS"/>
                  <a:ea typeface="Trebuchet MS"/>
                  <a:cs typeface="Trebuchet MS"/>
                  <a:sym typeface="Trebuchet MS"/>
                </a:rPr>
                <a:t>Internetsucht in Deutschland</a:t>
              </a:r>
              <a:endParaRPr b="0" i="0" sz="1400" u="none" cap="none" strike="noStrike">
                <a:solidFill>
                  <a:srgbClr val="000000"/>
                </a:solidFill>
                <a:latin typeface="Arial"/>
                <a:ea typeface="Arial"/>
                <a:cs typeface="Arial"/>
                <a:sym typeface="Arial"/>
              </a:endParaRPr>
            </a:p>
          </p:txBody>
        </p:sp>
      </p:grpSp>
      <p:sp>
        <p:nvSpPr>
          <p:cNvPr id="122" name="Google Shape;122;p5"/>
          <p:cNvSpPr/>
          <p:nvPr/>
        </p:nvSpPr>
        <p:spPr>
          <a:xfrm>
            <a:off x="4012189" y="4145419"/>
            <a:ext cx="3446584" cy="879232"/>
          </a:xfrm>
          <a:prstGeom prst="leftArrow">
            <a:avLst>
              <a:gd fmla="val 50000" name="adj1"/>
              <a:gd fmla="val 50000" name="adj2"/>
            </a:avLst>
          </a:prstGeom>
          <a:solidFill>
            <a:srgbClr val="00B05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chemeClr val="lt1"/>
                </a:solidFill>
                <a:latin typeface="Trebuchet MS"/>
                <a:ea typeface="Trebuchet MS"/>
                <a:cs typeface="Trebuchet MS"/>
                <a:sym typeface="Trebuchet MS"/>
              </a:rPr>
              <a:t>Digitale Suffizienz</a:t>
            </a:r>
            <a:endParaRPr b="0" i="0" sz="1400" u="none" cap="none" strike="noStrike">
              <a:solidFill>
                <a:srgbClr val="000000"/>
              </a:solidFill>
              <a:latin typeface="Arial"/>
              <a:ea typeface="Arial"/>
              <a:cs typeface="Arial"/>
              <a:sym typeface="Arial"/>
            </a:endParaRPr>
          </a:p>
        </p:txBody>
      </p:sp>
      <p:sp>
        <p:nvSpPr>
          <p:cNvPr id="123" name="Google Shape;123;p5"/>
          <p:cNvSpPr/>
          <p:nvPr/>
        </p:nvSpPr>
        <p:spPr>
          <a:xfrm>
            <a:off x="158262" y="3941112"/>
            <a:ext cx="3348731"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rgbClr val="000000"/>
                </a:solidFill>
                <a:latin typeface="Trebuchet MS"/>
                <a:ea typeface="Trebuchet MS"/>
                <a:cs typeface="Trebuchet MS"/>
                <a:sym typeface="Trebuchet MS"/>
              </a:rPr>
              <a:t>Digitale Suffizienz strebt den geringeren Verbrauch von Ressourcen und damit den Schutz der Umwelt an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2"/>
          <p:cNvSpPr txBox="1"/>
          <p:nvPr>
            <p:ph type="title"/>
          </p:nvPr>
        </p:nvSpPr>
        <p:spPr>
          <a:xfrm>
            <a:off x="360000" y="180000"/>
            <a:ext cx="1152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Teilhabe von Frauen an der Digitalisierung</a:t>
            </a:r>
            <a:endParaRPr/>
          </a:p>
        </p:txBody>
      </p:sp>
      <p:sp>
        <p:nvSpPr>
          <p:cNvPr id="130" name="Google Shape;130;p12"/>
          <p:cNvSpPr txBox="1"/>
          <p:nvPr>
            <p:ph idx="1" type="body"/>
          </p:nvPr>
        </p:nvSpPr>
        <p:spPr>
          <a:xfrm>
            <a:off x="3555700" y="6300532"/>
            <a:ext cx="2745316"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Fachinformatikerin/Fachinformatiker</a:t>
            </a:r>
            <a:endParaRPr/>
          </a:p>
        </p:txBody>
      </p:sp>
      <p:sp>
        <p:nvSpPr>
          <p:cNvPr id="131" name="Google Shape;131;p12"/>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fontScale="92500"/>
          </a:bodyPr>
          <a:lstStyle/>
          <a:p>
            <a:pPr indent="-36000" lvl="0" marL="36000" rtl="0" algn="l">
              <a:lnSpc>
                <a:spcPct val="110000"/>
              </a:lnSpc>
              <a:spcBef>
                <a:spcPts val="0"/>
              </a:spcBef>
              <a:spcAft>
                <a:spcPts val="0"/>
              </a:spcAft>
              <a:buSzPct val="108108"/>
              <a:buNone/>
            </a:pPr>
            <a:r>
              <a:t/>
            </a:r>
            <a:endParaRPr/>
          </a:p>
          <a:p>
            <a:pPr indent="-36000" lvl="0" marL="36000" rtl="0" algn="l">
              <a:lnSpc>
                <a:spcPct val="110000"/>
              </a:lnSpc>
              <a:spcBef>
                <a:spcPts val="0"/>
              </a:spcBef>
              <a:spcAft>
                <a:spcPts val="0"/>
              </a:spcAft>
              <a:buSzPct val="108108"/>
              <a:buNone/>
            </a:pPr>
            <a:r>
              <a:rPr lang="de-DE"/>
              <a:t>Quelle: BMFSFJ (2020) Gleichstellungsstrategie der Bundesregierung</a:t>
            </a:r>
            <a:endParaRPr/>
          </a:p>
          <a:p>
            <a:pPr indent="-36000" lvl="0" marL="36000" rtl="0" algn="l">
              <a:lnSpc>
                <a:spcPct val="110000"/>
              </a:lnSpc>
              <a:spcBef>
                <a:spcPts val="0"/>
              </a:spcBef>
              <a:spcAft>
                <a:spcPts val="0"/>
              </a:spcAft>
              <a:buClr>
                <a:srgbClr val="888888"/>
              </a:buClr>
              <a:buSzPct val="108108"/>
              <a:buNone/>
            </a:pPr>
            <a:r>
              <a:t/>
            </a:r>
            <a:endParaRPr/>
          </a:p>
        </p:txBody>
      </p:sp>
      <p:sp>
        <p:nvSpPr>
          <p:cNvPr id="132" name="Google Shape;132;p1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Kirsten Heininger</a:t>
            </a:r>
            <a:endParaRPr/>
          </a:p>
        </p:txBody>
      </p:sp>
      <p:sp>
        <p:nvSpPr>
          <p:cNvPr id="133" name="Google Shape;133;p1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34" name="Google Shape;134;p12"/>
          <p:cNvSpPr/>
          <p:nvPr/>
        </p:nvSpPr>
        <p:spPr>
          <a:xfrm>
            <a:off x="7895063" y="1638956"/>
            <a:ext cx="4092498" cy="432816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0E57C4"/>
                </a:solidFill>
                <a:latin typeface="Trebuchet MS"/>
                <a:ea typeface="Trebuchet MS"/>
                <a:cs typeface="Trebuchet MS"/>
                <a:sym typeface="Trebuchet MS"/>
              </a:rPr>
              <a:t>Wie können mehr Frauen für die IKT-Branche gewonnen werden?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E57C4"/>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E57C4"/>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E57C4"/>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E57C4"/>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0E57C4"/>
                </a:solidFill>
                <a:latin typeface="Trebuchet MS"/>
                <a:ea typeface="Trebuchet MS"/>
                <a:cs typeface="Trebuchet MS"/>
                <a:sym typeface="Trebuchet MS"/>
              </a:rPr>
              <a:t>Welche Veränderungsmöglichkeiten zu mehr Gleichstellung gibt es in Ihrem Betrieb?</a:t>
            </a:r>
            <a:endParaRPr b="0" i="0" sz="1400" u="none" cap="none" strike="noStrike">
              <a:solidFill>
                <a:srgbClr val="000000"/>
              </a:solidFill>
              <a:latin typeface="Arial"/>
              <a:ea typeface="Arial"/>
              <a:cs typeface="Arial"/>
              <a:sym typeface="Arial"/>
            </a:endParaRPr>
          </a:p>
        </p:txBody>
      </p:sp>
      <p:sp>
        <p:nvSpPr>
          <p:cNvPr id="135" name="Google Shape;135;p12"/>
          <p:cNvSpPr/>
          <p:nvPr/>
        </p:nvSpPr>
        <p:spPr>
          <a:xfrm>
            <a:off x="1559859" y="1376979"/>
            <a:ext cx="4851826" cy="2807746"/>
          </a:xfrm>
          <a:prstGeom prst="wedgeRoundRectCallout">
            <a:avLst>
              <a:gd fmla="val -1698" name="adj1"/>
              <a:gd fmla="val 64723" name="adj2"/>
              <a:gd fmla="val 16667" name="adj3"/>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chemeClr val="dk1"/>
                </a:solidFill>
                <a:latin typeface="Trebuchet MS"/>
                <a:ea typeface="Trebuchet MS"/>
                <a:cs typeface="Trebuchet MS"/>
                <a:sym typeface="Trebuchet MS"/>
              </a:rPr>
              <a:t>Der Frauenanteil in Informatik- und anderen IKT-Berufen betrug im Jahr 2020 </a:t>
            </a:r>
            <a:r>
              <a:rPr b="1" i="0" lang="de-DE" sz="2000" u="none" cap="none" strike="noStrike">
                <a:solidFill>
                  <a:schemeClr val="dk1"/>
                </a:solidFill>
                <a:latin typeface="Trebuchet MS"/>
                <a:ea typeface="Trebuchet MS"/>
                <a:cs typeface="Trebuchet MS"/>
                <a:sym typeface="Trebuchet MS"/>
              </a:rPr>
              <a:t>16,5 %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chemeClr val="dk1"/>
                </a:solidFill>
                <a:latin typeface="Trebuchet MS"/>
                <a:ea typeface="Trebuchet MS"/>
                <a:cs typeface="Trebuchet MS"/>
                <a:sym typeface="Trebuchet MS"/>
              </a:rPr>
              <a:t>(der Durchschnitt bei allen Berufen betrug 46,2 %)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chemeClr val="dk1"/>
                </a:solidFill>
                <a:latin typeface="Trebuchet MS"/>
                <a:ea typeface="Trebuchet MS"/>
                <a:cs typeface="Trebuchet MS"/>
                <a:sym typeface="Trebuchet MS"/>
              </a:rPr>
              <a:t>Der Frauenanteil in Gremien zur Digitalisierung betrug im Jahr 2020 nur </a:t>
            </a:r>
            <a:r>
              <a:rPr b="1" i="0" lang="de-DE" sz="2000" u="none" cap="none" strike="noStrike">
                <a:solidFill>
                  <a:schemeClr val="dk1"/>
                </a:solidFill>
                <a:latin typeface="Trebuchet MS"/>
                <a:ea typeface="Trebuchet MS"/>
                <a:cs typeface="Trebuchet MS"/>
                <a:sym typeface="Trebuchet MS"/>
              </a:rPr>
              <a:t>35,5 %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Trebuchet MS"/>
              <a:ea typeface="Trebuchet MS"/>
              <a:cs typeface="Trebuchet MS"/>
              <a:sym typeface="Trebuchet MS"/>
            </a:endParaRPr>
          </a:p>
        </p:txBody>
      </p:sp>
      <p:pic>
        <p:nvPicPr>
          <p:cNvPr descr="Gruppe von Männern" id="136" name="Google Shape;136;p12"/>
          <p:cNvPicPr preferRelativeResize="0"/>
          <p:nvPr/>
        </p:nvPicPr>
        <p:blipFill rotWithShape="1">
          <a:blip r:embed="rId3">
            <a:alphaModFix/>
          </a:blip>
          <a:srcRect b="0" l="0" r="0" t="0"/>
          <a:stretch/>
        </p:blipFill>
        <p:spPr>
          <a:xfrm>
            <a:off x="4013958" y="4876799"/>
            <a:ext cx="914400" cy="914400"/>
          </a:xfrm>
          <a:prstGeom prst="rect">
            <a:avLst/>
          </a:prstGeom>
          <a:noFill/>
          <a:ln>
            <a:noFill/>
          </a:ln>
        </p:spPr>
      </p:pic>
      <p:pic>
        <p:nvPicPr>
          <p:cNvPr descr="Frau" id="137" name="Google Shape;137;p12"/>
          <p:cNvPicPr preferRelativeResize="0"/>
          <p:nvPr/>
        </p:nvPicPr>
        <p:blipFill rotWithShape="1">
          <a:blip r:embed="rId4">
            <a:alphaModFix/>
          </a:blip>
          <a:srcRect b="0" l="0" r="0" t="0"/>
          <a:stretch/>
        </p:blipFill>
        <p:spPr>
          <a:xfrm>
            <a:off x="5927591" y="4736949"/>
            <a:ext cx="914400" cy="914400"/>
          </a:xfrm>
          <a:prstGeom prst="rect">
            <a:avLst/>
          </a:prstGeom>
          <a:noFill/>
          <a:ln>
            <a:noFill/>
          </a:ln>
        </p:spPr>
      </p:pic>
      <p:pic>
        <p:nvPicPr>
          <p:cNvPr descr="Gruppenerfolg" id="138" name="Google Shape;138;p12"/>
          <p:cNvPicPr preferRelativeResize="0"/>
          <p:nvPr/>
        </p:nvPicPr>
        <p:blipFill rotWithShape="1">
          <a:blip r:embed="rId5">
            <a:alphaModFix/>
          </a:blip>
          <a:srcRect b="0" l="0" r="0" t="0"/>
          <a:stretch/>
        </p:blipFill>
        <p:spPr>
          <a:xfrm>
            <a:off x="9348395" y="2563060"/>
            <a:ext cx="1982965" cy="198296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45" name="Google Shape;145;p1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Smart aber fair?</a:t>
            </a:r>
            <a:endParaRPr/>
          </a:p>
        </p:txBody>
      </p:sp>
      <p:sp>
        <p:nvSpPr>
          <p:cNvPr id="146" name="Google Shape;146;p13"/>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Fachinformatikerin/Fachinformatiker</a:t>
            </a:r>
            <a:endParaRPr/>
          </a:p>
        </p:txBody>
      </p:sp>
      <p:sp>
        <p:nvSpPr>
          <p:cNvPr id="147" name="Google Shape;147;p13"/>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b="1" lang="de-DE">
                <a:solidFill>
                  <a:schemeClr val="lt1"/>
                </a:solidFill>
              </a:rPr>
              <a:t>Quelle: Wuppertal Institut 2013</a:t>
            </a:r>
            <a:endParaRPr>
              <a:solidFill>
                <a:schemeClr val="lt1"/>
              </a:solidFill>
            </a:endParaRPr>
          </a:p>
        </p:txBody>
      </p:sp>
      <p:sp>
        <p:nvSpPr>
          <p:cNvPr id="148" name="Google Shape;148;p13"/>
          <p:cNvSpPr/>
          <p:nvPr/>
        </p:nvSpPr>
        <p:spPr>
          <a:xfrm>
            <a:off x="290457" y="1494061"/>
            <a:ext cx="4120178" cy="432816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Arial"/>
              <a:buNone/>
            </a:pPr>
            <a:r>
              <a:rPr b="1" i="0" lang="de-DE" sz="1700" u="none" cap="none" strike="noStrike">
                <a:solidFill>
                  <a:srgbClr val="0E57C4"/>
                </a:solidFill>
                <a:latin typeface="Trebuchet MS"/>
                <a:ea typeface="Trebuchet MS"/>
                <a:cs typeface="Trebuchet MS"/>
                <a:sym typeface="Trebuchet MS"/>
              </a:rPr>
              <a:t>Ein Smartphone besteht aus über 60 verschiedenen Stoffen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rPr b="1" i="0" lang="de-DE" sz="1700" u="none" cap="none" strike="noStrike">
                <a:solidFill>
                  <a:srgbClr val="0E57C4"/>
                </a:solidFill>
                <a:latin typeface="Trebuchet MS"/>
                <a:ea typeface="Trebuchet MS"/>
                <a:cs typeface="Trebuchet MS"/>
                <a:sym typeface="Trebuchet MS"/>
              </a:rPr>
              <a:t>davon ca. </a:t>
            </a:r>
            <a:r>
              <a:rPr b="1" i="0" lang="de-DE" sz="1700" u="none" cap="none" strike="noStrike">
                <a:solidFill>
                  <a:srgbClr val="FF0000"/>
                </a:solidFill>
                <a:latin typeface="Trebuchet MS"/>
                <a:ea typeface="Trebuchet MS"/>
                <a:cs typeface="Trebuchet MS"/>
                <a:sym typeface="Trebuchet MS"/>
              </a:rPr>
              <a:t>50 % Kunststoffe</a:t>
            </a:r>
            <a:r>
              <a:rPr b="1" i="0" lang="de-DE" sz="1700" u="none" cap="none" strike="noStrike">
                <a:solidFill>
                  <a:srgbClr val="0E57C4"/>
                </a:solidFill>
                <a:latin typeface="Trebuchet MS"/>
                <a:ea typeface="Trebuchet MS"/>
                <a:cs typeface="Trebuchet MS"/>
                <a:sym typeface="Trebuchet MS"/>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rPr b="1" i="0" lang="de-DE" sz="1700" u="none" cap="none" strike="noStrike">
                <a:solidFill>
                  <a:srgbClr val="0E57C4"/>
                </a:solidFill>
                <a:latin typeface="Trebuchet MS"/>
                <a:ea typeface="Trebuchet MS"/>
                <a:cs typeface="Trebuchet MS"/>
                <a:sym typeface="Trebuchet MS"/>
              </a:rPr>
              <a:t>UND ca. </a:t>
            </a:r>
            <a:r>
              <a:rPr b="1" i="0" lang="de-DE" sz="1700" u="none" cap="none" strike="noStrike">
                <a:solidFill>
                  <a:srgbClr val="FF0000"/>
                </a:solidFill>
                <a:latin typeface="Trebuchet MS"/>
                <a:ea typeface="Trebuchet MS"/>
                <a:cs typeface="Trebuchet MS"/>
                <a:sym typeface="Trebuchet MS"/>
              </a:rPr>
              <a:t>29 % verschiedene Metalle</a:t>
            </a:r>
            <a:endParaRPr b="1" i="0" sz="1700" u="none" cap="none" strike="noStrike">
              <a:solidFill>
                <a:srgbClr val="0E57C4"/>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700"/>
              <a:buFont typeface="Arial"/>
              <a:buNone/>
            </a:pPr>
            <a:r>
              <a:rPr b="1" i="0" lang="de-DE" sz="1700" u="none" cap="none" strike="noStrike">
                <a:solidFill>
                  <a:srgbClr val="0E57C4"/>
                </a:solidFill>
                <a:latin typeface="Trebuchet MS"/>
                <a:ea typeface="Trebuchet MS"/>
                <a:cs typeface="Trebuchet MS"/>
                <a:sym typeface="Trebuchet MS"/>
              </a:rPr>
              <a:t>Kupfer (15%),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rPr b="1" i="0" lang="de-DE" sz="1700" u="none" cap="none" strike="noStrike">
                <a:solidFill>
                  <a:srgbClr val="0E57C4"/>
                </a:solidFill>
                <a:latin typeface="Trebuchet MS"/>
                <a:ea typeface="Trebuchet MS"/>
                <a:cs typeface="Trebuchet MS"/>
                <a:sym typeface="Trebuchet MS"/>
              </a:rPr>
              <a:t>UND: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rPr b="1" i="0" lang="de-DE" sz="1700" u="none" cap="none" strike="noStrike">
                <a:solidFill>
                  <a:srgbClr val="0E57C4"/>
                </a:solidFill>
                <a:latin typeface="Trebuchet MS"/>
                <a:ea typeface="Trebuchet MS"/>
                <a:cs typeface="Trebuchet MS"/>
                <a:sym typeface="Trebuchet MS"/>
              </a:rPr>
              <a:t>Kobalt, Lithium, Nickel, Zinn, Zink, Silber, Gold, Chrom, Tantal, Cadmium, Blei u. a.).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t/>
            </a:r>
            <a:endParaRPr b="1" i="0" sz="1700" u="none" cap="none" strike="noStrike">
              <a:solidFill>
                <a:srgbClr val="0E57C4"/>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700"/>
              <a:buFont typeface="Arial"/>
              <a:buNone/>
            </a:pPr>
            <a:r>
              <a:rPr b="1" i="0" lang="de-DE" sz="1700" u="none" cap="none" strike="noStrike">
                <a:solidFill>
                  <a:srgbClr val="0E57C4"/>
                </a:solidFill>
                <a:latin typeface="Trebuchet MS"/>
                <a:ea typeface="Trebuchet MS"/>
                <a:cs typeface="Trebuchet MS"/>
                <a:sym typeface="Trebuchet MS"/>
              </a:rPr>
              <a:t>Der Abbau und Umwelteinfluss dieser Metalle ist sehr ressourcenintensiv</a:t>
            </a:r>
            <a:r>
              <a:rPr b="1" i="0" lang="de-DE" sz="1800" u="none" cap="none" strike="noStrike">
                <a:solidFill>
                  <a:srgbClr val="0E57C4"/>
                </a:solidFill>
                <a:latin typeface="Trebuchet MS"/>
                <a:ea typeface="Trebuchet MS"/>
                <a:cs typeface="Trebuchet MS"/>
                <a:sym typeface="Trebuchet MS"/>
              </a:rPr>
              <a:t> </a:t>
            </a:r>
            <a:endParaRPr b="1" i="0" sz="18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rebuchet MS"/>
              <a:ea typeface="Trebuchet MS"/>
              <a:cs typeface="Trebuchet MS"/>
              <a:sym typeface="Trebuchet MS"/>
            </a:endParaRPr>
          </a:p>
        </p:txBody>
      </p:sp>
      <p:sp>
        <p:nvSpPr>
          <p:cNvPr id="149" name="Google Shape;149;p13"/>
          <p:cNvSpPr/>
          <p:nvPr/>
        </p:nvSpPr>
        <p:spPr>
          <a:xfrm>
            <a:off x="4539342" y="2915192"/>
            <a:ext cx="1204857" cy="1237130"/>
          </a:xfrm>
          <a:prstGeom prst="smileyFace">
            <a:avLst>
              <a:gd fmla="val -4653"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D8DFEF"/>
              </a:solidFill>
              <a:latin typeface="Arial"/>
              <a:ea typeface="Arial"/>
              <a:cs typeface="Arial"/>
              <a:sym typeface="Arial"/>
            </a:endParaRPr>
          </a:p>
        </p:txBody>
      </p:sp>
      <p:sp>
        <p:nvSpPr>
          <p:cNvPr id="150" name="Google Shape;150;p13"/>
          <p:cNvSpPr/>
          <p:nvPr/>
        </p:nvSpPr>
        <p:spPr>
          <a:xfrm>
            <a:off x="8991599" y="1474210"/>
            <a:ext cx="2667383" cy="4328160"/>
          </a:xfrm>
          <a:prstGeom prst="roundRect">
            <a:avLst>
              <a:gd fmla="val 5835" name="adj"/>
            </a:avLst>
          </a:prstGeom>
          <a:solidFill>
            <a:srgbClr val="00B05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Arial"/>
              <a:buNone/>
            </a:pPr>
            <a:r>
              <a:t/>
            </a:r>
            <a:endParaRPr b="1" i="0" sz="1700" u="none" cap="none" strike="noStrike">
              <a:solidFill>
                <a:srgbClr val="FFCC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t/>
            </a:r>
            <a:endParaRPr b="1" i="0" sz="1700" u="none" cap="none" strike="noStrike">
              <a:solidFill>
                <a:srgbClr val="FFCC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t/>
            </a:r>
            <a:endParaRPr b="1" i="0" sz="1700" u="none" cap="none" strike="noStrike">
              <a:solidFill>
                <a:srgbClr val="FFCC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rPr b="1" i="0" lang="de-DE" sz="1700" u="none" cap="none" strike="noStrike">
                <a:solidFill>
                  <a:srgbClr val="7030A0"/>
                </a:solidFill>
                <a:latin typeface="Trebuchet MS"/>
                <a:ea typeface="Trebuchet MS"/>
                <a:cs typeface="Trebuchet MS"/>
                <a:sym typeface="Trebuchet MS"/>
              </a:rPr>
              <a:t>Erklären Sie </a:t>
            </a:r>
            <a:r>
              <a:rPr b="1" i="0" lang="de-DE" sz="1700" u="none" cap="none" strike="noStrike">
                <a:solidFill>
                  <a:srgbClr val="FFCC00"/>
                </a:solidFill>
                <a:latin typeface="Trebuchet MS"/>
                <a:ea typeface="Trebuchet MS"/>
                <a:cs typeface="Trebuchet MS"/>
                <a:sym typeface="Trebuchet MS"/>
              </a:rPr>
              <a:t>am Beispiel des Fairphones, wie Ressourcen eingespart werden können und warum sich die höheren Investitionskosten lohnen.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t/>
            </a:r>
            <a:endParaRPr b="1" i="0" sz="1700" u="none" cap="none" strike="noStrike">
              <a:solidFill>
                <a:srgbClr val="FFCC00"/>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700"/>
              <a:buFont typeface="Arial"/>
              <a:buNone/>
            </a:pPr>
            <a:r>
              <a:rPr b="1" i="0" lang="de-DE" sz="1700" u="none" cap="none" strike="noStrike">
                <a:solidFill>
                  <a:srgbClr val="FFCC00"/>
                </a:solidFill>
                <a:latin typeface="Trebuchet MS"/>
                <a:ea typeface="Trebuchet MS"/>
                <a:cs typeface="Trebuchet MS"/>
                <a:sym typeface="Trebuchet MS"/>
              </a:rPr>
              <a:t>Nennen Sie weitere Möglichkeiten der fairen Nutzung eines Smartphones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t/>
            </a:r>
            <a:endParaRPr b="1" i="0" sz="1700" u="none" cap="none" strike="noStrike">
              <a:solidFill>
                <a:srgbClr val="FFCC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FFCC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E57C4"/>
              </a:solidFill>
              <a:latin typeface="Arial"/>
              <a:ea typeface="Arial"/>
              <a:cs typeface="Arial"/>
              <a:sym typeface="Arial"/>
            </a:endParaRPr>
          </a:p>
        </p:txBody>
      </p:sp>
      <p:sp>
        <p:nvSpPr>
          <p:cNvPr id="151" name="Google Shape;151;p13"/>
          <p:cNvSpPr/>
          <p:nvPr/>
        </p:nvSpPr>
        <p:spPr>
          <a:xfrm>
            <a:off x="7503887" y="2958222"/>
            <a:ext cx="1204857" cy="1237130"/>
          </a:xfrm>
          <a:prstGeom prst="smileyFace">
            <a:avLst>
              <a:gd fmla="val 4653" name="adj"/>
            </a:avLst>
          </a:prstGeom>
          <a:solidFill>
            <a:srgbClr val="92D05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D8DFEF"/>
              </a:solidFill>
              <a:latin typeface="Arial"/>
              <a:ea typeface="Arial"/>
              <a:cs typeface="Arial"/>
              <a:sym typeface="Arial"/>
            </a:endParaRPr>
          </a:p>
        </p:txBody>
      </p:sp>
      <p:pic>
        <p:nvPicPr>
          <p:cNvPr descr="Smartphone" id="152" name="Google Shape;152;p13"/>
          <p:cNvPicPr preferRelativeResize="0"/>
          <p:nvPr/>
        </p:nvPicPr>
        <p:blipFill rotWithShape="1">
          <a:blip r:embed="rId3">
            <a:alphaModFix/>
          </a:blip>
          <a:srcRect b="0" l="0" r="0" t="0"/>
          <a:stretch/>
        </p:blipFill>
        <p:spPr>
          <a:xfrm>
            <a:off x="5718367" y="1270756"/>
            <a:ext cx="1865773" cy="1865773"/>
          </a:xfrm>
          <a:prstGeom prst="rect">
            <a:avLst/>
          </a:prstGeom>
          <a:noFill/>
          <a:ln>
            <a:noFill/>
          </a:ln>
        </p:spPr>
      </p:pic>
      <p:sp>
        <p:nvSpPr>
          <p:cNvPr id="153" name="Google Shape;153;p13"/>
          <p:cNvSpPr/>
          <p:nvPr/>
        </p:nvSpPr>
        <p:spPr>
          <a:xfrm>
            <a:off x="6443831" y="1635163"/>
            <a:ext cx="387275"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de-DE" sz="6000" u="none" cap="none" strike="noStrike">
                <a:solidFill>
                  <a:srgbClr val="FF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4"/>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Elektroschrott in Deutschland 2020</a:t>
            </a:r>
            <a:endParaRPr/>
          </a:p>
        </p:txBody>
      </p:sp>
      <p:sp>
        <p:nvSpPr>
          <p:cNvPr id="160" name="Google Shape;160;p14"/>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61" name="Google Shape;161;p14"/>
          <p:cNvSpPr txBox="1"/>
          <p:nvPr>
            <p:ph idx="3"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chemeClr val="dk1"/>
              </a:buClr>
              <a:buSzPts val="1100"/>
              <a:buFont typeface="Arial"/>
              <a:buNone/>
            </a:pPr>
            <a:r>
              <a:rPr lang="de-DE"/>
              <a:t>Fachinformatikerin/Fachinformatiker</a:t>
            </a:r>
            <a:endParaRPr/>
          </a:p>
        </p:txBody>
      </p:sp>
      <p:sp>
        <p:nvSpPr>
          <p:cNvPr id="162" name="Google Shape;162;p14"/>
          <p:cNvSpPr txBox="1"/>
          <p:nvPr>
            <p:ph idx="4"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Clr>
                <a:schemeClr val="dk1"/>
              </a:buClr>
              <a:buSzPts val="1100"/>
              <a:buNone/>
            </a:pPr>
            <a:r>
              <a:rPr lang="de-DE"/>
              <a:t>Quelle: AK Rohstoffe c/o PowerShift e.V (2020)</a:t>
            </a:r>
            <a:endParaRPr/>
          </a:p>
        </p:txBody>
      </p:sp>
      <p:sp>
        <p:nvSpPr>
          <p:cNvPr id="163" name="Google Shape;163;p14"/>
          <p:cNvSpPr/>
          <p:nvPr/>
        </p:nvSpPr>
        <p:spPr>
          <a:xfrm>
            <a:off x="8541572" y="2485016"/>
            <a:ext cx="3348404" cy="3561223"/>
          </a:xfrm>
          <a:prstGeom prst="roundRect">
            <a:avLst>
              <a:gd fmla="val 16667" name="adj"/>
            </a:avLst>
          </a:prstGeom>
          <a:solidFill>
            <a:srgbClr val="FFC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Trebuchet MS"/>
                <a:ea typeface="Trebuchet MS"/>
                <a:cs typeface="Trebuchet MS"/>
                <a:sym typeface="Trebuchet MS"/>
              </a:rPr>
              <a:t>Diskutieren Sie: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Trebuchet MS"/>
                <a:ea typeface="Trebuchet MS"/>
                <a:cs typeface="Trebuchet MS"/>
                <a:sym typeface="Trebuchet MS"/>
              </a:rPr>
              <a:t>In den vergangenen 18 Jahren betrugen die Effizienzgewinne bei Elektronikprodukten knapp 50 Prozent. Die Ressourceneinsparungen lagen dagegen nur bei 17 %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Trebuchet MS"/>
                <a:ea typeface="Trebuchet MS"/>
                <a:cs typeface="Trebuchet MS"/>
                <a:sym typeface="Trebuchet MS"/>
              </a:rPr>
              <a:t>Reicht es aus</a:t>
            </a:r>
            <a:r>
              <a:rPr b="0" i="0" lang="de-DE" sz="1600" u="none" cap="none" strike="noStrike">
                <a:solidFill>
                  <a:srgbClr val="000000"/>
                </a:solidFill>
                <a:latin typeface="Trebuchet MS"/>
                <a:ea typeface="Trebuchet MS"/>
                <a:cs typeface="Trebuchet MS"/>
                <a:sym typeface="Trebuchet MS"/>
              </a:rPr>
              <a:t>, noch effizienter zu werden, um Rohstoffe einzusparen?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Trebuchet MS"/>
                <a:ea typeface="Trebuchet MS"/>
                <a:cs typeface="Trebuchet MS"/>
                <a:sym typeface="Trebuchet MS"/>
              </a:rPr>
              <a:t>Was muss noch verändert werden?</a:t>
            </a:r>
            <a:endParaRPr b="0" i="0" sz="16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p:txBody>
      </p:sp>
      <p:sp>
        <p:nvSpPr>
          <p:cNvPr id="164" name="Google Shape;164;p14"/>
          <p:cNvSpPr txBox="1"/>
          <p:nvPr/>
        </p:nvSpPr>
        <p:spPr>
          <a:xfrm>
            <a:off x="370896" y="4389525"/>
            <a:ext cx="5043000" cy="163118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200"/>
              </a:spcBef>
              <a:spcAft>
                <a:spcPts val="0"/>
              </a:spcAft>
              <a:buClr>
                <a:schemeClr val="dk1"/>
              </a:buClr>
              <a:buSzPts val="1100"/>
              <a:buFont typeface="Arial"/>
              <a:buNone/>
            </a:pPr>
            <a:r>
              <a:rPr b="0" i="0" lang="de-DE" sz="1400" u="none" cap="none" strike="noStrike">
                <a:solidFill>
                  <a:srgbClr val="000000"/>
                </a:solidFill>
                <a:latin typeface="Trebuchet MS"/>
                <a:ea typeface="Trebuchet MS"/>
                <a:cs typeface="Trebuchet MS"/>
                <a:sym typeface="Trebuchet MS"/>
              </a:rPr>
              <a:t>Weltweit werden nur ca. 17,4 Prozent des Elektroschrottes nach Meldungen der einzelnen Länder recycelt. 82,6 Prozent landen dagegen einfach auf Müllhalden oder werden verbrannt. Und mit ihnen die in den Elektrogeräten enthaltenen Materialien - wertvolle oder auch giftige.</a:t>
            </a:r>
            <a:endParaRPr b="0" i="0" sz="1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65" name="Google Shape;165;p14"/>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Kirsten Heíninger/ Die Projektagentur BBNE</a:t>
            </a:r>
            <a:endParaRPr/>
          </a:p>
        </p:txBody>
      </p:sp>
      <p:graphicFrame>
        <p:nvGraphicFramePr>
          <p:cNvPr id="166" name="Google Shape;166;p14"/>
          <p:cNvGraphicFramePr/>
          <p:nvPr/>
        </p:nvGraphicFramePr>
        <p:xfrm>
          <a:off x="598714" y="1502229"/>
          <a:ext cx="4572000" cy="2743200"/>
        </p:xfrm>
        <a:graphic>
          <a:graphicData uri="http://schemas.openxmlformats.org/drawingml/2006/chart">
            <c:chart r:id="rId3"/>
          </a:graphicData>
        </a:graphic>
      </p:graphicFrame>
      <p:sp>
        <p:nvSpPr>
          <p:cNvPr id="167" name="Google Shape;167;p14"/>
          <p:cNvSpPr/>
          <p:nvPr/>
        </p:nvSpPr>
        <p:spPr>
          <a:xfrm>
            <a:off x="4790225" y="1319349"/>
            <a:ext cx="4147457" cy="1817914"/>
          </a:xfrm>
          <a:prstGeom prst="irregularSeal1">
            <a:avLst/>
          </a:prstGeom>
          <a:solidFill>
            <a:srgbClr val="E33303"/>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chemeClr val="lt1"/>
                </a:solidFill>
                <a:latin typeface="Trebuchet MS"/>
                <a:ea typeface="Trebuchet MS"/>
                <a:cs typeface="Trebuchet MS"/>
                <a:sym typeface="Trebuchet MS"/>
              </a:rPr>
              <a:t>Deutschland ist ja nur ein sehr kleiner Player auf dem Weltmarkt?!?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74" name="Google Shape;174;p1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Online-Meetings und Videokonferenzen</a:t>
            </a:r>
            <a:endParaRPr/>
          </a:p>
        </p:txBody>
      </p:sp>
      <p:sp>
        <p:nvSpPr>
          <p:cNvPr id="175" name="Google Shape;175;p1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Fachinformatiker/Fachinformatikerin</a:t>
            </a:r>
            <a:endParaRPr/>
          </a:p>
        </p:txBody>
      </p:sp>
      <p:sp>
        <p:nvSpPr>
          <p:cNvPr id="176" name="Google Shape;176;p1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t/>
            </a:r>
            <a:endParaRPr/>
          </a:p>
        </p:txBody>
      </p:sp>
      <p:sp>
        <p:nvSpPr>
          <p:cNvPr id="177" name="Google Shape;177;p15"/>
          <p:cNvSpPr/>
          <p:nvPr/>
        </p:nvSpPr>
        <p:spPr>
          <a:xfrm rot="-10616941">
            <a:off x="2308649" y="4162957"/>
            <a:ext cx="2063155" cy="23466"/>
          </a:xfrm>
          <a:custGeom>
            <a:rect b="b" l="l" r="r" t="t"/>
            <a:pathLst>
              <a:path extrusionOk="0" h="120000" w="120000">
                <a:moveTo>
                  <a:pt x="0" y="60000"/>
                </a:moveTo>
                <a:lnTo>
                  <a:pt x="120000" y="60000"/>
                </a:lnTo>
              </a:path>
            </a:pathLst>
          </a:custGeom>
          <a:noFill/>
          <a:ln cap="flat" cmpd="sng" w="25400">
            <a:solidFill>
              <a:srgbClr val="374E88"/>
            </a:solidFill>
            <a:prstDash val="solid"/>
            <a:round/>
            <a:headEnd len="sm" w="sm" type="none"/>
            <a:tailEnd len="sm" w="sm" type="none"/>
          </a:ln>
        </p:spPr>
      </p:sp>
      <p:sp>
        <p:nvSpPr>
          <p:cNvPr id="178" name="Google Shape;178;p15"/>
          <p:cNvSpPr/>
          <p:nvPr/>
        </p:nvSpPr>
        <p:spPr>
          <a:xfrm rot="3306685">
            <a:off x="5439070" y="5002151"/>
            <a:ext cx="507936" cy="23466"/>
          </a:xfrm>
          <a:custGeom>
            <a:rect b="b" l="l" r="r" t="t"/>
            <a:pathLst>
              <a:path extrusionOk="0" h="120000" w="120000">
                <a:moveTo>
                  <a:pt x="0" y="60000"/>
                </a:moveTo>
                <a:lnTo>
                  <a:pt x="120000" y="60000"/>
                </a:lnTo>
              </a:path>
            </a:pathLst>
          </a:custGeom>
          <a:noFill/>
          <a:ln cap="flat" cmpd="sng" w="25400">
            <a:solidFill>
              <a:srgbClr val="374E88"/>
            </a:solidFill>
            <a:prstDash val="solid"/>
            <a:round/>
            <a:headEnd len="sm" w="sm" type="none"/>
            <a:tailEnd len="sm" w="sm" type="none"/>
          </a:ln>
        </p:spPr>
      </p:sp>
      <p:sp>
        <p:nvSpPr>
          <p:cNvPr id="179" name="Google Shape;179;p15"/>
          <p:cNvSpPr/>
          <p:nvPr/>
        </p:nvSpPr>
        <p:spPr>
          <a:xfrm>
            <a:off x="5649169" y="4362439"/>
            <a:ext cx="2217313" cy="23466"/>
          </a:xfrm>
          <a:custGeom>
            <a:rect b="b" l="l" r="r" t="t"/>
            <a:pathLst>
              <a:path extrusionOk="0" h="120000" w="120000">
                <a:moveTo>
                  <a:pt x="0" y="60000"/>
                </a:moveTo>
                <a:lnTo>
                  <a:pt x="120000" y="60000"/>
                </a:lnTo>
              </a:path>
            </a:pathLst>
          </a:custGeom>
          <a:noFill/>
          <a:ln cap="flat" cmpd="sng" w="25400">
            <a:solidFill>
              <a:srgbClr val="374E88"/>
            </a:solidFill>
            <a:prstDash val="solid"/>
            <a:round/>
            <a:headEnd len="sm" w="sm" type="none"/>
            <a:tailEnd len="sm" w="sm" type="none"/>
          </a:ln>
        </p:spPr>
      </p:sp>
      <p:sp>
        <p:nvSpPr>
          <p:cNvPr id="180" name="Google Shape;180;p15"/>
          <p:cNvSpPr/>
          <p:nvPr/>
        </p:nvSpPr>
        <p:spPr>
          <a:xfrm rot="-1128270">
            <a:off x="5763873" y="3386290"/>
            <a:ext cx="2585292" cy="23466"/>
          </a:xfrm>
          <a:custGeom>
            <a:rect b="b" l="l" r="r" t="t"/>
            <a:pathLst>
              <a:path extrusionOk="0" h="120000" w="120000">
                <a:moveTo>
                  <a:pt x="0" y="60000"/>
                </a:moveTo>
                <a:lnTo>
                  <a:pt x="120000" y="60000"/>
                </a:lnTo>
              </a:path>
            </a:pathLst>
          </a:custGeom>
          <a:noFill/>
          <a:ln cap="flat" cmpd="sng" w="25400">
            <a:solidFill>
              <a:srgbClr val="374E8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81" name="Google Shape;181;p15"/>
          <p:cNvSpPr/>
          <p:nvPr/>
        </p:nvSpPr>
        <p:spPr>
          <a:xfrm rot="-4691305">
            <a:off x="4689654" y="3037395"/>
            <a:ext cx="1026950" cy="23466"/>
          </a:xfrm>
          <a:custGeom>
            <a:rect b="b" l="l" r="r" t="t"/>
            <a:pathLst>
              <a:path extrusionOk="0" h="120000" w="120000">
                <a:moveTo>
                  <a:pt x="0" y="60000"/>
                </a:moveTo>
                <a:lnTo>
                  <a:pt x="120000" y="60000"/>
                </a:lnTo>
              </a:path>
            </a:pathLst>
          </a:custGeom>
          <a:noFill/>
          <a:ln cap="flat" cmpd="sng" w="25400">
            <a:solidFill>
              <a:srgbClr val="374E88"/>
            </a:solidFill>
            <a:prstDash val="solid"/>
            <a:round/>
            <a:headEnd len="sm" w="sm" type="none"/>
            <a:tailEnd len="sm" w="sm" type="none"/>
          </a:ln>
        </p:spPr>
      </p:sp>
      <p:sp>
        <p:nvSpPr>
          <p:cNvPr id="182" name="Google Shape;182;p15"/>
          <p:cNvSpPr/>
          <p:nvPr/>
        </p:nvSpPr>
        <p:spPr>
          <a:xfrm rot="-8422137">
            <a:off x="4104017" y="3479580"/>
            <a:ext cx="936000" cy="341577"/>
          </a:xfrm>
          <a:custGeom>
            <a:rect b="b" l="l" r="r" t="t"/>
            <a:pathLst>
              <a:path extrusionOk="0" h="120000" w="120000">
                <a:moveTo>
                  <a:pt x="0" y="4122"/>
                </a:moveTo>
                <a:lnTo>
                  <a:pt x="316520" y="4122"/>
                </a:lnTo>
              </a:path>
            </a:pathLst>
          </a:custGeom>
          <a:noFill/>
          <a:ln cap="flat" cmpd="sng" w="25400">
            <a:solidFill>
              <a:srgbClr val="374E8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83" name="Google Shape;183;p15"/>
          <p:cNvSpPr/>
          <p:nvPr/>
        </p:nvSpPr>
        <p:spPr>
          <a:xfrm>
            <a:off x="3704185" y="3342152"/>
            <a:ext cx="2130558" cy="1676019"/>
          </a:xfrm>
          <a:prstGeom prst="ellipse">
            <a:avLst/>
          </a:prstGeom>
          <a:solidFill>
            <a:srgbClr val="00B0F0"/>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Trebuchet MS"/>
                <a:ea typeface="Trebuchet MS"/>
                <a:cs typeface="Trebuchet MS"/>
                <a:sym typeface="Trebuchet MS"/>
              </a:rPr>
              <a:t>Stellschrauben für nachhaltige Online-Meetings</a:t>
            </a:r>
            <a:endParaRPr b="0" i="0" sz="1400" u="none" cap="none" strike="noStrike">
              <a:solidFill>
                <a:srgbClr val="000000"/>
              </a:solidFill>
              <a:latin typeface="Arial"/>
              <a:ea typeface="Arial"/>
              <a:cs typeface="Arial"/>
              <a:sym typeface="Arial"/>
            </a:endParaRPr>
          </a:p>
        </p:txBody>
      </p:sp>
      <p:sp>
        <p:nvSpPr>
          <p:cNvPr id="184" name="Google Shape;184;p15"/>
          <p:cNvSpPr/>
          <p:nvPr/>
        </p:nvSpPr>
        <p:spPr>
          <a:xfrm>
            <a:off x="2648262" y="2139761"/>
            <a:ext cx="1099632" cy="1073910"/>
          </a:xfrm>
          <a:custGeom>
            <a:rect b="b" l="l" r="r" t="t"/>
            <a:pathLst>
              <a:path extrusionOk="0" h="946769" w="1024476">
                <a:moveTo>
                  <a:pt x="0" y="473385"/>
                </a:moveTo>
                <a:cubicBezTo>
                  <a:pt x="0" y="211942"/>
                  <a:pt x="229337" y="0"/>
                  <a:pt x="512238" y="0"/>
                </a:cubicBezTo>
                <a:cubicBezTo>
                  <a:pt x="795139" y="0"/>
                  <a:pt x="1024476" y="211942"/>
                  <a:pt x="1024476" y="473385"/>
                </a:cubicBezTo>
                <a:cubicBezTo>
                  <a:pt x="1024476" y="734828"/>
                  <a:pt x="795139" y="946770"/>
                  <a:pt x="512238" y="946770"/>
                </a:cubicBezTo>
                <a:cubicBezTo>
                  <a:pt x="229337" y="946770"/>
                  <a:pt x="0" y="734828"/>
                  <a:pt x="0" y="473385"/>
                </a:cubicBezTo>
                <a:close/>
              </a:path>
            </a:pathLst>
          </a:custGeom>
          <a:solidFill>
            <a:srgbClr val="00B0F0"/>
          </a:solidFill>
          <a:ln cap="flat" cmpd="sng" w="25400">
            <a:solidFill>
              <a:schemeClr val="lt1"/>
            </a:solidFill>
            <a:prstDash val="solid"/>
            <a:round/>
            <a:headEnd len="sm" w="sm" type="none"/>
            <a:tailEnd len="sm" w="sm" type="none"/>
          </a:ln>
        </p:spPr>
        <p:txBody>
          <a:bodyPr anchorCtr="0" anchor="ctr" bIns="142450" lIns="153825" spcFirstLastPara="1" rIns="153825" wrap="square" tIns="14245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Trebuchet MS"/>
                <a:ea typeface="Trebuchet MS"/>
                <a:cs typeface="Trebuchet MS"/>
                <a:sym typeface="Trebuchet MS"/>
              </a:rPr>
              <a:t>Was noch?</a:t>
            </a:r>
            <a:endParaRPr b="0" i="0" sz="1400" u="none" cap="none" strike="noStrike">
              <a:solidFill>
                <a:srgbClr val="000000"/>
              </a:solidFill>
              <a:latin typeface="Arial"/>
              <a:ea typeface="Arial"/>
              <a:cs typeface="Arial"/>
              <a:sym typeface="Arial"/>
            </a:endParaRPr>
          </a:p>
        </p:txBody>
      </p:sp>
      <p:sp>
        <p:nvSpPr>
          <p:cNvPr id="185" name="Google Shape;185;p15"/>
          <p:cNvSpPr/>
          <p:nvPr/>
        </p:nvSpPr>
        <p:spPr>
          <a:xfrm>
            <a:off x="4520692" y="1419250"/>
            <a:ext cx="1531792" cy="1288892"/>
          </a:xfrm>
          <a:custGeom>
            <a:rect b="b" l="l" r="r" t="t"/>
            <a:pathLst>
              <a:path extrusionOk="0" h="946769" w="1024476">
                <a:moveTo>
                  <a:pt x="0" y="473385"/>
                </a:moveTo>
                <a:cubicBezTo>
                  <a:pt x="0" y="211942"/>
                  <a:pt x="229337" y="0"/>
                  <a:pt x="512238" y="0"/>
                </a:cubicBezTo>
                <a:cubicBezTo>
                  <a:pt x="795139" y="0"/>
                  <a:pt x="1024476" y="211942"/>
                  <a:pt x="1024476" y="473385"/>
                </a:cubicBezTo>
                <a:cubicBezTo>
                  <a:pt x="1024476" y="734828"/>
                  <a:pt x="795139" y="946770"/>
                  <a:pt x="512238" y="946770"/>
                </a:cubicBezTo>
                <a:cubicBezTo>
                  <a:pt x="229337" y="946770"/>
                  <a:pt x="0" y="734828"/>
                  <a:pt x="0" y="473385"/>
                </a:cubicBezTo>
                <a:close/>
              </a:path>
            </a:pathLst>
          </a:custGeom>
          <a:solidFill>
            <a:srgbClr val="00B0F0"/>
          </a:solidFill>
          <a:ln cap="flat" cmpd="sng" w="25400">
            <a:solidFill>
              <a:schemeClr val="lt1"/>
            </a:solidFill>
            <a:prstDash val="solid"/>
            <a:round/>
            <a:headEnd len="sm" w="sm" type="none"/>
            <a:tailEnd len="sm" w="sm" type="none"/>
          </a:ln>
        </p:spPr>
        <p:txBody>
          <a:bodyPr anchorCtr="0" anchor="ctr" bIns="142450" lIns="153825" spcFirstLastPara="1" rIns="153825" wrap="square" tIns="14245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Trebuchet MS"/>
                <a:ea typeface="Trebuchet MS"/>
                <a:cs typeface="Trebuchet MS"/>
                <a:sym typeface="Trebuchet MS"/>
              </a:rPr>
              <a:t>Kommunikations-netze</a:t>
            </a:r>
            <a:endParaRPr b="0" i="0" sz="1400" u="none" cap="none" strike="noStrike">
              <a:solidFill>
                <a:srgbClr val="000000"/>
              </a:solidFill>
              <a:latin typeface="Arial"/>
              <a:ea typeface="Arial"/>
              <a:cs typeface="Arial"/>
              <a:sym typeface="Arial"/>
            </a:endParaRPr>
          </a:p>
        </p:txBody>
      </p:sp>
      <p:sp>
        <p:nvSpPr>
          <p:cNvPr id="186" name="Google Shape;186;p15"/>
          <p:cNvSpPr/>
          <p:nvPr/>
        </p:nvSpPr>
        <p:spPr>
          <a:xfrm>
            <a:off x="6236938" y="1729947"/>
            <a:ext cx="1639162" cy="946769"/>
          </a:xfrm>
          <a:custGeom>
            <a:rect b="b" l="l" r="r" t="t"/>
            <a:pathLst>
              <a:path extrusionOk="0" h="946769" w="1536714">
                <a:moveTo>
                  <a:pt x="0" y="0"/>
                </a:moveTo>
                <a:lnTo>
                  <a:pt x="1536714" y="0"/>
                </a:lnTo>
                <a:lnTo>
                  <a:pt x="1536714" y="946769"/>
                </a:lnTo>
                <a:lnTo>
                  <a:pt x="0" y="946769"/>
                </a:lnTo>
                <a:lnTo>
                  <a:pt x="0" y="0"/>
                </a:lnTo>
                <a:close/>
              </a:path>
            </a:pathLst>
          </a:custGeom>
          <a:noFill/>
          <a:ln>
            <a:noFill/>
          </a:ln>
        </p:spPr>
        <p:txBody>
          <a:bodyPr anchorCtr="0" anchor="ctr" bIns="0" lIns="0" spcFirstLastPara="1" rIns="0" wrap="square" tIns="0">
            <a:noAutofit/>
          </a:bodyPr>
          <a:lstStyle/>
          <a:p>
            <a:pPr indent="-6350" lvl="1" marL="57150" marR="0" rtl="0" algn="l">
              <a:lnSpc>
                <a:spcPct val="9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187" name="Google Shape;187;p15"/>
          <p:cNvSpPr/>
          <p:nvPr/>
        </p:nvSpPr>
        <p:spPr>
          <a:xfrm>
            <a:off x="7863763" y="2670224"/>
            <a:ext cx="1117996" cy="946769"/>
          </a:xfrm>
          <a:custGeom>
            <a:rect b="b" l="l" r="r" t="t"/>
            <a:pathLst>
              <a:path extrusionOk="0" h="946769" w="1024476">
                <a:moveTo>
                  <a:pt x="0" y="473385"/>
                </a:moveTo>
                <a:cubicBezTo>
                  <a:pt x="0" y="211942"/>
                  <a:pt x="229337" y="0"/>
                  <a:pt x="512238" y="0"/>
                </a:cubicBezTo>
                <a:cubicBezTo>
                  <a:pt x="795139" y="0"/>
                  <a:pt x="1024476" y="211942"/>
                  <a:pt x="1024476" y="473385"/>
                </a:cubicBezTo>
                <a:cubicBezTo>
                  <a:pt x="1024476" y="734828"/>
                  <a:pt x="795139" y="946770"/>
                  <a:pt x="512238" y="946770"/>
                </a:cubicBezTo>
                <a:cubicBezTo>
                  <a:pt x="229337" y="946770"/>
                  <a:pt x="0" y="734828"/>
                  <a:pt x="0" y="473385"/>
                </a:cubicBezTo>
                <a:close/>
              </a:path>
            </a:pathLst>
          </a:custGeom>
          <a:solidFill>
            <a:srgbClr val="00B0F0"/>
          </a:solidFill>
          <a:ln cap="flat" cmpd="sng" w="25400">
            <a:solidFill>
              <a:schemeClr val="lt1"/>
            </a:solidFill>
            <a:prstDash val="solid"/>
            <a:round/>
            <a:headEnd len="sm" w="sm" type="none"/>
            <a:tailEnd len="sm" w="sm" type="none"/>
          </a:ln>
        </p:spPr>
        <p:txBody>
          <a:bodyPr anchorCtr="0" anchor="ctr" bIns="142450" lIns="153825" spcFirstLastPara="1" rIns="153825" wrap="square" tIns="14245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Trebuchet MS"/>
                <a:ea typeface="Trebuchet MS"/>
                <a:cs typeface="Trebuchet MS"/>
                <a:sym typeface="Trebuchet MS"/>
              </a:rPr>
              <a:t>Wer nimmt teil</a:t>
            </a:r>
            <a:endParaRPr b="0" i="0" sz="1400" u="none" cap="none" strike="noStrike">
              <a:solidFill>
                <a:srgbClr val="000000"/>
              </a:solidFill>
              <a:latin typeface="Arial"/>
              <a:ea typeface="Arial"/>
              <a:cs typeface="Arial"/>
              <a:sym typeface="Arial"/>
            </a:endParaRPr>
          </a:p>
        </p:txBody>
      </p:sp>
      <p:sp>
        <p:nvSpPr>
          <p:cNvPr id="188" name="Google Shape;188;p15"/>
          <p:cNvSpPr/>
          <p:nvPr/>
        </p:nvSpPr>
        <p:spPr>
          <a:xfrm>
            <a:off x="8925268" y="1662887"/>
            <a:ext cx="1285532" cy="1501520"/>
          </a:xfrm>
          <a:custGeom>
            <a:rect b="b" l="l" r="r" t="t"/>
            <a:pathLst>
              <a:path extrusionOk="0" h="946769" w="1536714">
                <a:moveTo>
                  <a:pt x="0" y="0"/>
                </a:moveTo>
                <a:lnTo>
                  <a:pt x="1536714" y="0"/>
                </a:lnTo>
                <a:lnTo>
                  <a:pt x="1536714" y="946769"/>
                </a:lnTo>
                <a:lnTo>
                  <a:pt x="0" y="946769"/>
                </a:lnTo>
                <a:lnTo>
                  <a:pt x="0" y="0"/>
                </a:lnTo>
                <a:close/>
              </a:path>
            </a:pathLst>
          </a:custGeom>
          <a:noFill/>
          <a:ln>
            <a:noFill/>
          </a:ln>
        </p:spPr>
        <p:txBody>
          <a:bodyPr anchorCtr="0" anchor="ctr" bIns="0" lIns="0" spcFirstLastPara="1" rIns="0" wrap="square" tIns="0">
            <a:noAutofit/>
          </a:bodyPr>
          <a:lstStyle/>
          <a:p>
            <a:pPr indent="0" lvl="1" marL="0" marR="0" rtl="0" algn="l">
              <a:lnSpc>
                <a:spcPct val="100000"/>
              </a:lnSpc>
              <a:spcBef>
                <a:spcPts val="0"/>
              </a:spcBef>
              <a:spcAft>
                <a:spcPts val="0"/>
              </a:spcAft>
              <a:buClr>
                <a:srgbClr val="000000"/>
              </a:buClr>
              <a:buSzPts val="1100"/>
              <a:buFont typeface="Arial"/>
              <a:buNone/>
            </a:pPr>
            <a:r>
              <a:rPr b="0" i="0" lang="de-DE" sz="1100" u="none" cap="none" strike="noStrike">
                <a:solidFill>
                  <a:srgbClr val="000000"/>
                </a:solidFill>
                <a:latin typeface="Trebuchet MS"/>
                <a:ea typeface="Trebuchet MS"/>
                <a:cs typeface="Trebuchet MS"/>
                <a:sym typeface="Trebuchet MS"/>
              </a:rPr>
              <a:t>Welche Personen sind wirklich wichtig für das Meeting, wer sollte anwesend sein?</a:t>
            </a:r>
            <a:endParaRPr b="0" i="0" sz="1400" u="none" cap="none" strike="noStrike">
              <a:solidFill>
                <a:srgbClr val="000000"/>
              </a:solidFill>
              <a:latin typeface="Arial"/>
              <a:ea typeface="Arial"/>
              <a:cs typeface="Arial"/>
              <a:sym typeface="Arial"/>
            </a:endParaRPr>
          </a:p>
        </p:txBody>
      </p:sp>
      <p:sp>
        <p:nvSpPr>
          <p:cNvPr id="189" name="Google Shape;189;p15"/>
          <p:cNvSpPr/>
          <p:nvPr/>
        </p:nvSpPr>
        <p:spPr>
          <a:xfrm>
            <a:off x="7377467" y="3881589"/>
            <a:ext cx="1165317" cy="946769"/>
          </a:xfrm>
          <a:custGeom>
            <a:rect b="b" l="l" r="r" t="t"/>
            <a:pathLst>
              <a:path extrusionOk="0" h="946769" w="1024476">
                <a:moveTo>
                  <a:pt x="0" y="473385"/>
                </a:moveTo>
                <a:cubicBezTo>
                  <a:pt x="0" y="211942"/>
                  <a:pt x="229337" y="0"/>
                  <a:pt x="512238" y="0"/>
                </a:cubicBezTo>
                <a:cubicBezTo>
                  <a:pt x="795139" y="0"/>
                  <a:pt x="1024476" y="211942"/>
                  <a:pt x="1024476" y="473385"/>
                </a:cubicBezTo>
                <a:cubicBezTo>
                  <a:pt x="1024476" y="734828"/>
                  <a:pt x="795139" y="946770"/>
                  <a:pt x="512238" y="946770"/>
                </a:cubicBezTo>
                <a:cubicBezTo>
                  <a:pt x="229337" y="946770"/>
                  <a:pt x="0" y="734828"/>
                  <a:pt x="0" y="473385"/>
                </a:cubicBezTo>
                <a:close/>
              </a:path>
            </a:pathLst>
          </a:custGeom>
          <a:solidFill>
            <a:srgbClr val="00B0F0"/>
          </a:solidFill>
          <a:ln cap="flat" cmpd="sng" w="25400">
            <a:solidFill>
              <a:schemeClr val="lt1"/>
            </a:solidFill>
            <a:prstDash val="solid"/>
            <a:round/>
            <a:headEnd len="sm" w="sm" type="none"/>
            <a:tailEnd len="sm" w="sm" type="none"/>
          </a:ln>
        </p:spPr>
        <p:txBody>
          <a:bodyPr anchorCtr="0" anchor="ctr" bIns="142450" lIns="153825" spcFirstLastPara="1" rIns="153825" wrap="square" tIns="142450">
            <a:noAutofit/>
          </a:bodyPr>
          <a:lstStyle/>
          <a:p>
            <a:pPr indent="0" lvl="0" marL="0" marR="0" rtl="0" algn="ctr">
              <a:lnSpc>
                <a:spcPct val="90000"/>
              </a:lnSpc>
              <a:spcBef>
                <a:spcPts val="0"/>
              </a:spcBef>
              <a:spcAft>
                <a:spcPts val="0"/>
              </a:spcAft>
              <a:buClr>
                <a:srgbClr val="000000"/>
              </a:buClr>
              <a:buSzPts val="1400"/>
              <a:buFont typeface="Arial"/>
              <a:buNone/>
            </a:pPr>
            <a:r>
              <a:rPr b="0" i="0" lang="de-DE" sz="1400" u="none" cap="none" strike="noStrike">
                <a:solidFill>
                  <a:schemeClr val="lt1"/>
                </a:solidFill>
                <a:latin typeface="Trebuchet MS"/>
                <a:ea typeface="Trebuchet MS"/>
                <a:cs typeface="Trebuchet MS"/>
                <a:sym typeface="Trebuchet MS"/>
              </a:rPr>
              <a:t>Endgeräte</a:t>
            </a:r>
            <a:endParaRPr b="0" i="0" sz="1400" u="none" cap="none" strike="noStrike">
              <a:solidFill>
                <a:srgbClr val="000000"/>
              </a:solidFill>
              <a:latin typeface="Arial"/>
              <a:ea typeface="Arial"/>
              <a:cs typeface="Arial"/>
              <a:sym typeface="Arial"/>
            </a:endParaRPr>
          </a:p>
        </p:txBody>
      </p:sp>
      <p:sp>
        <p:nvSpPr>
          <p:cNvPr id="190" name="Google Shape;190;p15"/>
          <p:cNvSpPr/>
          <p:nvPr/>
        </p:nvSpPr>
        <p:spPr>
          <a:xfrm>
            <a:off x="8681380" y="3860074"/>
            <a:ext cx="1536714" cy="946769"/>
          </a:xfrm>
          <a:custGeom>
            <a:rect b="b" l="l" r="r" t="t"/>
            <a:pathLst>
              <a:path extrusionOk="0" h="946769" w="1536714">
                <a:moveTo>
                  <a:pt x="0" y="0"/>
                </a:moveTo>
                <a:lnTo>
                  <a:pt x="1536714" y="0"/>
                </a:lnTo>
                <a:lnTo>
                  <a:pt x="1536714" y="946769"/>
                </a:lnTo>
                <a:lnTo>
                  <a:pt x="0" y="946769"/>
                </a:lnTo>
                <a:lnTo>
                  <a:pt x="0" y="0"/>
                </a:lnTo>
                <a:close/>
              </a:path>
            </a:pathLst>
          </a:custGeom>
          <a:noFill/>
          <a:ln>
            <a:noFill/>
          </a:ln>
        </p:spPr>
        <p:txBody>
          <a:bodyPr anchorCtr="0" anchor="ctr" bIns="0" lIns="0" spcFirstLastPara="1" rIns="0" wrap="square" tIns="0">
            <a:noAutofit/>
          </a:bodyPr>
          <a:lstStyle/>
          <a:p>
            <a:pPr indent="0" lvl="1" marL="0" marR="0" rtl="0" algn="l">
              <a:lnSpc>
                <a:spcPct val="100000"/>
              </a:lnSpc>
              <a:spcBef>
                <a:spcPts val="0"/>
              </a:spcBef>
              <a:spcAft>
                <a:spcPts val="0"/>
              </a:spcAft>
              <a:buClr>
                <a:srgbClr val="000000"/>
              </a:buClr>
              <a:buSzPts val="1100"/>
              <a:buFont typeface="Arial"/>
              <a:buNone/>
            </a:pPr>
            <a:r>
              <a:rPr b="0" i="0" lang="de-DE" sz="1100" u="none" cap="none" strike="noStrike">
                <a:solidFill>
                  <a:srgbClr val="000000"/>
                </a:solidFill>
                <a:latin typeface="Trebuchet MS"/>
                <a:ea typeface="Trebuchet MS"/>
                <a:cs typeface="Trebuchet MS"/>
                <a:sym typeface="Trebuchet MS"/>
              </a:rPr>
              <a:t>PC</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0"/>
              </a:spcBef>
              <a:spcAft>
                <a:spcPts val="0"/>
              </a:spcAft>
              <a:buClr>
                <a:srgbClr val="000000"/>
              </a:buClr>
              <a:buSzPts val="1100"/>
              <a:buFont typeface="Arial"/>
              <a:buNone/>
            </a:pPr>
            <a:r>
              <a:rPr b="0" i="0" lang="de-DE" sz="1100" u="none" cap="none" strike="noStrike">
                <a:solidFill>
                  <a:srgbClr val="000000"/>
                </a:solidFill>
                <a:latin typeface="Trebuchet MS"/>
                <a:ea typeface="Trebuchet MS"/>
                <a:cs typeface="Trebuchet MS"/>
                <a:sym typeface="Trebuchet MS"/>
              </a:rPr>
              <a:t>Thin Client</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0"/>
              </a:spcBef>
              <a:spcAft>
                <a:spcPts val="0"/>
              </a:spcAft>
              <a:buClr>
                <a:srgbClr val="000000"/>
              </a:buClr>
              <a:buSzPts val="1100"/>
              <a:buFont typeface="Arial"/>
              <a:buNone/>
            </a:pPr>
            <a:r>
              <a:rPr b="0" i="0" lang="de-DE" sz="1100" u="none" cap="none" strike="noStrike">
                <a:solidFill>
                  <a:srgbClr val="000000"/>
                </a:solidFill>
                <a:latin typeface="Trebuchet MS"/>
                <a:ea typeface="Trebuchet MS"/>
                <a:cs typeface="Trebuchet MS"/>
                <a:sym typeface="Trebuchet MS"/>
              </a:rPr>
              <a:t>Laptop</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0"/>
              </a:spcBef>
              <a:spcAft>
                <a:spcPts val="0"/>
              </a:spcAft>
              <a:buClr>
                <a:srgbClr val="000000"/>
              </a:buClr>
              <a:buSzPts val="1100"/>
              <a:buFont typeface="Arial"/>
              <a:buNone/>
            </a:pPr>
            <a:r>
              <a:rPr b="0" i="0" lang="de-DE" sz="1100" u="none" cap="none" strike="noStrike">
                <a:solidFill>
                  <a:srgbClr val="000000"/>
                </a:solidFill>
                <a:latin typeface="Trebuchet MS"/>
                <a:ea typeface="Trebuchet MS"/>
                <a:cs typeface="Trebuchet MS"/>
                <a:sym typeface="Trebuchet MS"/>
              </a:rPr>
              <a:t>Mobiltelefon</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0"/>
              </a:spcBef>
              <a:spcAft>
                <a:spcPts val="0"/>
              </a:spcAft>
              <a:buClr>
                <a:srgbClr val="000000"/>
              </a:buClr>
              <a:buSzPts val="1100"/>
              <a:buFont typeface="Arial"/>
              <a:buNone/>
            </a:pPr>
            <a:r>
              <a:rPr b="0" i="0" lang="de-DE" sz="1100" u="none" cap="none" strike="noStrike">
                <a:solidFill>
                  <a:srgbClr val="000000"/>
                </a:solidFill>
                <a:latin typeface="Trebuchet MS"/>
                <a:ea typeface="Trebuchet MS"/>
                <a:cs typeface="Trebuchet MS"/>
                <a:sym typeface="Trebuchet MS"/>
              </a:rPr>
              <a:t>etc.</a:t>
            </a:r>
            <a:endParaRPr b="0" i="0" sz="1400" u="none" cap="none" strike="noStrike">
              <a:solidFill>
                <a:srgbClr val="000000"/>
              </a:solidFill>
              <a:latin typeface="Arial"/>
              <a:ea typeface="Arial"/>
              <a:cs typeface="Arial"/>
              <a:sym typeface="Arial"/>
            </a:endParaRPr>
          </a:p>
        </p:txBody>
      </p:sp>
      <p:sp>
        <p:nvSpPr>
          <p:cNvPr id="191" name="Google Shape;191;p15"/>
          <p:cNvSpPr/>
          <p:nvPr/>
        </p:nvSpPr>
        <p:spPr>
          <a:xfrm>
            <a:off x="5445760" y="5213430"/>
            <a:ext cx="1243075" cy="946769"/>
          </a:xfrm>
          <a:custGeom>
            <a:rect b="b" l="l" r="r" t="t"/>
            <a:pathLst>
              <a:path extrusionOk="0" h="946769" w="1024476">
                <a:moveTo>
                  <a:pt x="0" y="473385"/>
                </a:moveTo>
                <a:cubicBezTo>
                  <a:pt x="0" y="211942"/>
                  <a:pt x="229337" y="0"/>
                  <a:pt x="512238" y="0"/>
                </a:cubicBezTo>
                <a:cubicBezTo>
                  <a:pt x="795139" y="0"/>
                  <a:pt x="1024476" y="211942"/>
                  <a:pt x="1024476" y="473385"/>
                </a:cubicBezTo>
                <a:cubicBezTo>
                  <a:pt x="1024476" y="734828"/>
                  <a:pt x="795139" y="946770"/>
                  <a:pt x="512238" y="946770"/>
                </a:cubicBezTo>
                <a:cubicBezTo>
                  <a:pt x="229337" y="946770"/>
                  <a:pt x="0" y="734828"/>
                  <a:pt x="0" y="473385"/>
                </a:cubicBezTo>
                <a:close/>
              </a:path>
            </a:pathLst>
          </a:custGeom>
          <a:solidFill>
            <a:srgbClr val="00B0F0"/>
          </a:solidFill>
          <a:ln cap="flat" cmpd="sng" w="25400">
            <a:solidFill>
              <a:schemeClr val="lt1"/>
            </a:solidFill>
            <a:prstDash val="solid"/>
            <a:round/>
            <a:headEnd len="sm" w="sm" type="none"/>
            <a:tailEnd len="sm" w="sm" type="none"/>
          </a:ln>
        </p:spPr>
        <p:txBody>
          <a:bodyPr anchorCtr="0" anchor="ctr" bIns="142450" lIns="153825" spcFirstLastPara="1" rIns="153825" wrap="square" tIns="142450">
            <a:noAutofit/>
          </a:bodyPr>
          <a:lstStyle/>
          <a:p>
            <a:pPr indent="0" lvl="0" marL="0" marR="0" rtl="0" algn="ctr">
              <a:lnSpc>
                <a:spcPct val="90000"/>
              </a:lnSpc>
              <a:spcBef>
                <a:spcPts val="0"/>
              </a:spcBef>
              <a:spcAft>
                <a:spcPts val="0"/>
              </a:spcAft>
              <a:buClr>
                <a:srgbClr val="000000"/>
              </a:buClr>
              <a:buSzPts val="1400"/>
              <a:buFont typeface="Arial"/>
              <a:buNone/>
            </a:pPr>
            <a:r>
              <a:rPr b="0" i="0" lang="de-DE" sz="1400" u="none" cap="none" strike="noStrike">
                <a:solidFill>
                  <a:schemeClr val="lt1"/>
                </a:solidFill>
                <a:latin typeface="Trebuchet MS"/>
                <a:ea typeface="Trebuchet MS"/>
                <a:cs typeface="Trebuchet MS"/>
                <a:sym typeface="Trebuchet MS"/>
              </a:rPr>
              <a:t>Meeting-Software</a:t>
            </a:r>
            <a:endParaRPr b="0" i="0" sz="1400" u="none" cap="none" strike="noStrike">
              <a:solidFill>
                <a:srgbClr val="000000"/>
              </a:solidFill>
              <a:latin typeface="Arial"/>
              <a:ea typeface="Arial"/>
              <a:cs typeface="Arial"/>
              <a:sym typeface="Arial"/>
            </a:endParaRPr>
          </a:p>
        </p:txBody>
      </p:sp>
      <p:sp>
        <p:nvSpPr>
          <p:cNvPr id="192" name="Google Shape;192;p15"/>
          <p:cNvSpPr/>
          <p:nvPr/>
        </p:nvSpPr>
        <p:spPr>
          <a:xfrm>
            <a:off x="1983095" y="3673821"/>
            <a:ext cx="1073848" cy="946769"/>
          </a:xfrm>
          <a:custGeom>
            <a:rect b="b" l="l" r="r" t="t"/>
            <a:pathLst>
              <a:path extrusionOk="0" h="946769" w="1024476">
                <a:moveTo>
                  <a:pt x="0" y="473385"/>
                </a:moveTo>
                <a:cubicBezTo>
                  <a:pt x="0" y="211942"/>
                  <a:pt x="229337" y="0"/>
                  <a:pt x="512238" y="0"/>
                </a:cubicBezTo>
                <a:cubicBezTo>
                  <a:pt x="795139" y="0"/>
                  <a:pt x="1024476" y="211942"/>
                  <a:pt x="1024476" y="473385"/>
                </a:cubicBezTo>
                <a:cubicBezTo>
                  <a:pt x="1024476" y="734828"/>
                  <a:pt x="795139" y="946770"/>
                  <a:pt x="512238" y="946770"/>
                </a:cubicBezTo>
                <a:cubicBezTo>
                  <a:pt x="229337" y="946770"/>
                  <a:pt x="0" y="734828"/>
                  <a:pt x="0" y="473385"/>
                </a:cubicBezTo>
                <a:close/>
              </a:path>
            </a:pathLst>
          </a:custGeom>
          <a:solidFill>
            <a:srgbClr val="00B0F0"/>
          </a:solidFill>
          <a:ln cap="flat" cmpd="sng" w="25400">
            <a:solidFill>
              <a:schemeClr val="lt1"/>
            </a:solidFill>
            <a:prstDash val="solid"/>
            <a:round/>
            <a:headEnd len="sm" w="sm" type="none"/>
            <a:tailEnd len="sm" w="sm" type="none"/>
          </a:ln>
        </p:spPr>
        <p:txBody>
          <a:bodyPr anchorCtr="0" anchor="ctr" bIns="142450" lIns="153825" spcFirstLastPara="1" rIns="153825" wrap="square" tIns="14245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Trebuchet MS"/>
                <a:ea typeface="Trebuchet MS"/>
                <a:cs typeface="Trebuchet MS"/>
                <a:sym typeface="Trebuchet MS"/>
              </a:rPr>
              <a:t>Rechenzentrum</a:t>
            </a:r>
            <a:endParaRPr b="0" i="0" sz="1400" u="none" cap="none" strike="noStrike">
              <a:solidFill>
                <a:srgbClr val="000000"/>
              </a:solidFill>
              <a:latin typeface="Arial"/>
              <a:ea typeface="Arial"/>
              <a:cs typeface="Arial"/>
              <a:sym typeface="Arial"/>
            </a:endParaRPr>
          </a:p>
        </p:txBody>
      </p:sp>
      <p:sp>
        <p:nvSpPr>
          <p:cNvPr id="193" name="Google Shape;193;p15"/>
          <p:cNvSpPr/>
          <p:nvPr/>
        </p:nvSpPr>
        <p:spPr>
          <a:xfrm>
            <a:off x="494906" y="3289239"/>
            <a:ext cx="1466418" cy="946769"/>
          </a:xfrm>
          <a:custGeom>
            <a:rect b="b" l="l" r="r" t="t"/>
            <a:pathLst>
              <a:path extrusionOk="0" h="946769" w="1536714">
                <a:moveTo>
                  <a:pt x="0" y="0"/>
                </a:moveTo>
                <a:lnTo>
                  <a:pt x="1536714" y="0"/>
                </a:lnTo>
                <a:lnTo>
                  <a:pt x="1536714" y="946769"/>
                </a:lnTo>
                <a:lnTo>
                  <a:pt x="0" y="946769"/>
                </a:lnTo>
                <a:lnTo>
                  <a:pt x="0" y="0"/>
                </a:lnTo>
                <a:close/>
              </a:path>
            </a:pathLst>
          </a:custGeom>
          <a:noFill/>
          <a:ln>
            <a:noFill/>
          </a:ln>
        </p:spPr>
        <p:txBody>
          <a:bodyPr anchorCtr="0" anchor="ctr" bIns="0" lIns="0" spcFirstLastPara="1" rIns="0" wrap="square" tIns="0">
            <a:noAutofit/>
          </a:bodyPr>
          <a:lstStyle/>
          <a:p>
            <a:pPr indent="0" lvl="1" marL="0" marR="0" rtl="0" algn="l">
              <a:lnSpc>
                <a:spcPct val="100000"/>
              </a:lnSpc>
              <a:spcBef>
                <a:spcPts val="0"/>
              </a:spcBef>
              <a:spcAft>
                <a:spcPts val="0"/>
              </a:spcAft>
              <a:buClr>
                <a:srgbClr val="000000"/>
              </a:buClr>
              <a:buSzPts val="1100"/>
              <a:buFont typeface="Arial"/>
              <a:buNone/>
            </a:pPr>
            <a:r>
              <a:rPr b="0" i="0" lang="de-DE" sz="1100" u="none" cap="none" strike="noStrike">
                <a:solidFill>
                  <a:srgbClr val="000000"/>
                </a:solidFill>
                <a:latin typeface="Trebuchet MS"/>
                <a:ea typeface="Trebuchet MS"/>
                <a:cs typeface="Trebuchet MS"/>
                <a:sym typeface="Trebuchet MS"/>
              </a:rPr>
              <a:t>Speicherung, Vorverarbeitung und Bereitstellung der Videodaten </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0"/>
              </a:spcBef>
              <a:spcAft>
                <a:spcPts val="0"/>
              </a:spcAft>
              <a:buClr>
                <a:srgbClr val="000000"/>
              </a:buClr>
              <a:buSzPts val="1100"/>
              <a:buFont typeface="Arial"/>
              <a:buNone/>
            </a:pPr>
            <a:r>
              <a:rPr b="0" i="0" lang="de-DE" sz="1100" u="none" cap="none" strike="noStrike">
                <a:solidFill>
                  <a:srgbClr val="000000"/>
                </a:solidFill>
                <a:latin typeface="Trebuchet MS"/>
                <a:ea typeface="Trebuchet MS"/>
                <a:cs typeface="Trebuchet MS"/>
                <a:sym typeface="Trebuchet MS"/>
              </a:rPr>
              <a:t>Zertifizierung?</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0"/>
              </a:spcBef>
              <a:spcAft>
                <a:spcPts val="0"/>
              </a:spcAft>
              <a:buClr>
                <a:srgbClr val="000000"/>
              </a:buClr>
              <a:buSzPts val="1100"/>
              <a:buFont typeface="Arial"/>
              <a:buNone/>
            </a:pPr>
            <a:r>
              <a:rPr b="0" i="0" lang="de-DE" sz="1100" u="none" cap="none" strike="noStrike">
                <a:solidFill>
                  <a:srgbClr val="000000"/>
                </a:solidFill>
                <a:latin typeface="Trebuchet MS"/>
                <a:ea typeface="Trebuchet MS"/>
                <a:cs typeface="Trebuchet MS"/>
                <a:sym typeface="Trebuchet MS"/>
              </a:rPr>
              <a:t>Grünes Rechenzentrum?</a:t>
            </a:r>
            <a:endParaRPr b="0" i="0" sz="1400" u="none" cap="none" strike="noStrike">
              <a:solidFill>
                <a:srgbClr val="000000"/>
              </a:solidFill>
              <a:latin typeface="Arial"/>
              <a:ea typeface="Arial"/>
              <a:cs typeface="Arial"/>
              <a:sym typeface="Arial"/>
            </a:endParaRPr>
          </a:p>
        </p:txBody>
      </p:sp>
      <p:sp>
        <p:nvSpPr>
          <p:cNvPr id="194" name="Google Shape;194;p15"/>
          <p:cNvSpPr txBox="1"/>
          <p:nvPr/>
        </p:nvSpPr>
        <p:spPr>
          <a:xfrm>
            <a:off x="3324188" y="-847501"/>
            <a:ext cx="609985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4A86E8"/>
                </a:solidFill>
                <a:latin typeface="Merriweather"/>
                <a:ea typeface="Merriweather"/>
                <a:cs typeface="Merriweather"/>
                <a:sym typeface="Merriweather"/>
              </a:rPr>
              <a:t>das Treffen überhaupt in Präsenz durchgeführt werden </a:t>
            </a:r>
            <a:endParaRPr b="0" i="0" sz="1400" u="none" cap="none" strike="noStrike">
              <a:solidFill>
                <a:srgbClr val="000000"/>
              </a:solidFill>
              <a:latin typeface="Arial"/>
              <a:ea typeface="Arial"/>
              <a:cs typeface="Arial"/>
              <a:sym typeface="Arial"/>
            </a:endParaRPr>
          </a:p>
        </p:txBody>
      </p:sp>
      <p:sp>
        <p:nvSpPr>
          <p:cNvPr id="195" name="Google Shape;195;p15"/>
          <p:cNvSpPr/>
          <p:nvPr/>
        </p:nvSpPr>
        <p:spPr>
          <a:xfrm>
            <a:off x="9753622" y="2727090"/>
            <a:ext cx="2253343" cy="3317629"/>
          </a:xfrm>
          <a:prstGeom prst="roundRect">
            <a:avLst>
              <a:gd fmla="val 16667" name="adj"/>
            </a:avLst>
          </a:prstGeom>
          <a:solidFill>
            <a:srgbClr val="FFDB69"/>
          </a:solidFill>
          <a:ln cap="flat" cmpd="sng" w="57150">
            <a:solidFill>
              <a:srgbClr val="FFC000"/>
            </a:solidFill>
            <a:prstDash val="solid"/>
            <a:round/>
            <a:headEnd len="sm" w="sm" type="none"/>
            <a:tailEnd len="sm" w="sm" type="none"/>
          </a:ln>
        </p:spPr>
        <p:txBody>
          <a:bodyPr anchorCtr="0" anchor="ctr" bIns="72000" lIns="72000" spcFirstLastPara="1" rIns="72000" wrap="square" tIns="72000">
            <a:noAutofit/>
          </a:bodyPr>
          <a:lstStyle/>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rgbClr val="4F4651"/>
                </a:solidFill>
                <a:latin typeface="Trebuchet MS"/>
                <a:ea typeface="Trebuchet MS"/>
                <a:cs typeface="Trebuchet MS"/>
                <a:sym typeface="Trebuchet MS"/>
              </a:rPr>
              <a:t>Skizzieren Sie Ansätze für nachhaltigere Online-Meetings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600"/>
              </a:spcAft>
              <a:buClr>
                <a:srgbClr val="000000"/>
              </a:buClr>
              <a:buSzPts val="1800"/>
              <a:buFont typeface="Arial"/>
              <a:buNone/>
            </a:pPr>
            <a:r>
              <a:rPr b="0" i="0" lang="de-DE" sz="1800" u="none" cap="none" strike="noStrike">
                <a:solidFill>
                  <a:srgbClr val="4F4651"/>
                </a:solidFill>
                <a:latin typeface="Trebuchet MS"/>
                <a:ea typeface="Trebuchet MS"/>
                <a:cs typeface="Trebuchet MS"/>
                <a:sym typeface="Trebuchet MS"/>
              </a:rPr>
              <a:t>Diskutieren Sie Vor- und Nachteile der genannten Komponenten und Aspekte auf der Grafik</a:t>
            </a:r>
            <a:endParaRPr b="0" i="0" sz="1800" u="none" cap="none" strike="noStrike">
              <a:solidFill>
                <a:srgbClr val="4F4651"/>
              </a:solidFill>
              <a:latin typeface="Trebuchet MS"/>
              <a:ea typeface="Trebuchet MS"/>
              <a:cs typeface="Trebuchet MS"/>
              <a:sym typeface="Trebuchet MS"/>
            </a:endParaRPr>
          </a:p>
        </p:txBody>
      </p:sp>
      <p:sp>
        <p:nvSpPr>
          <p:cNvPr id="196" name="Google Shape;196;p15"/>
          <p:cNvSpPr/>
          <p:nvPr/>
        </p:nvSpPr>
        <p:spPr>
          <a:xfrm>
            <a:off x="6259285" y="1611862"/>
            <a:ext cx="1774372" cy="1615827"/>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1100"/>
              <a:buFont typeface="Arial"/>
              <a:buNone/>
            </a:pPr>
            <a:r>
              <a:rPr b="0" i="0" lang="de-DE" sz="1100" u="none" cap="none" strike="noStrike">
                <a:solidFill>
                  <a:srgbClr val="000000"/>
                </a:solidFill>
                <a:latin typeface="Trebuchet MS"/>
                <a:ea typeface="Trebuchet MS"/>
                <a:cs typeface="Trebuchet MS"/>
                <a:sym typeface="Trebuchet MS"/>
              </a:rPr>
              <a:t>WLAN </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0"/>
              </a:spcBef>
              <a:spcAft>
                <a:spcPts val="0"/>
              </a:spcAft>
              <a:buClr>
                <a:srgbClr val="000000"/>
              </a:buClr>
              <a:buSzPts val="1100"/>
              <a:buFont typeface="Arial"/>
              <a:buNone/>
            </a:pPr>
            <a:r>
              <a:rPr b="0" i="0" lang="de-DE" sz="1100" u="none" cap="none" strike="noStrike">
                <a:solidFill>
                  <a:srgbClr val="000000"/>
                </a:solidFill>
                <a:latin typeface="Trebuchet MS"/>
                <a:ea typeface="Trebuchet MS"/>
                <a:cs typeface="Trebuchet MS"/>
                <a:sym typeface="Trebuchet MS"/>
              </a:rPr>
              <a:t>Breitbandnetz </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0"/>
              </a:spcBef>
              <a:spcAft>
                <a:spcPts val="0"/>
              </a:spcAft>
              <a:buClr>
                <a:srgbClr val="000000"/>
              </a:buClr>
              <a:buSzPts val="1100"/>
              <a:buFont typeface="Arial"/>
              <a:buNone/>
            </a:pPr>
            <a:r>
              <a:rPr b="0" i="0" lang="de-DE" sz="1100" u="none" cap="none" strike="noStrike">
                <a:solidFill>
                  <a:srgbClr val="000000"/>
                </a:solidFill>
                <a:latin typeface="Trebuchet MS"/>
                <a:ea typeface="Trebuchet MS"/>
                <a:cs typeface="Trebuchet MS"/>
                <a:sym typeface="Trebuchet MS"/>
              </a:rPr>
              <a:t>Netzinfrastruktur (Glasfaser, kabelgebundene Breitbandnetze) Mobilfunknetze (5G)/(3G)</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0"/>
              </a:spcBef>
              <a:spcAft>
                <a:spcPts val="0"/>
              </a:spcAft>
              <a:buClr>
                <a:srgbClr val="000000"/>
              </a:buClr>
              <a:buSzPts val="1100"/>
              <a:buFont typeface="Arial"/>
              <a:buNone/>
            </a:pPr>
            <a:r>
              <a:rPr b="0" i="0" lang="de-DE" sz="1100" u="none" cap="none" strike="noStrike">
                <a:solidFill>
                  <a:srgbClr val="000000"/>
                </a:solidFill>
                <a:latin typeface="Trebuchet MS"/>
                <a:ea typeface="Trebuchet MS"/>
                <a:cs typeface="Trebuchet MS"/>
                <a:sym typeface="Trebuchet MS"/>
              </a:rPr>
              <a:t>Messengerdienste</a:t>
            </a:r>
            <a:endParaRPr b="0" i="0" sz="1100" u="none" cap="none" strike="noStrike">
              <a:solidFill>
                <a:srgbClr val="000000"/>
              </a:solidFill>
              <a:latin typeface="Trebuchet MS"/>
              <a:ea typeface="Trebuchet MS"/>
              <a:cs typeface="Trebuchet MS"/>
              <a:sym typeface="Trebuchet MS"/>
            </a:endParaRPr>
          </a:p>
        </p:txBody>
      </p:sp>
      <p:sp>
        <p:nvSpPr>
          <p:cNvPr id="197" name="Google Shape;197;p15"/>
          <p:cNvSpPr/>
          <p:nvPr/>
        </p:nvSpPr>
        <p:spPr>
          <a:xfrm>
            <a:off x="914400" y="1949319"/>
            <a:ext cx="1905000"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de-DE" sz="1100" u="none" cap="none" strike="noStrike">
                <a:solidFill>
                  <a:srgbClr val="000000"/>
                </a:solidFill>
                <a:latin typeface="Trebuchet MS"/>
                <a:ea typeface="Trebuchet MS"/>
                <a:cs typeface="Trebuchet MS"/>
                <a:sym typeface="Trebuchet MS"/>
              </a:rPr>
              <a:t>Videoqualität, Bildschirmauflösung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6"/>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None/>
            </a:pPr>
            <a:r>
              <a:rPr lang="de-DE"/>
              <a:t>Nachhaltige Wirtschaft – wo bleibt die Umwelt?</a:t>
            </a:r>
            <a:endParaRPr/>
          </a:p>
        </p:txBody>
      </p:sp>
      <p:sp>
        <p:nvSpPr>
          <p:cNvPr id="204" name="Google Shape;204;p16"/>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205" name="Google Shape;205;p16"/>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fontScale="92500" lnSpcReduction="20000"/>
          </a:bodyPr>
          <a:lstStyle/>
          <a:p>
            <a:pPr indent="0" lvl="0" marL="114300" rtl="0" algn="l">
              <a:lnSpc>
                <a:spcPct val="110000"/>
              </a:lnSpc>
              <a:spcBef>
                <a:spcPts val="0"/>
              </a:spcBef>
              <a:spcAft>
                <a:spcPts val="0"/>
              </a:spcAft>
              <a:buSzPct val="97297"/>
              <a:buNone/>
            </a:pPr>
            <a:r>
              <a:rPr lang="de-DE"/>
              <a:t>Der US-Mikrochiphersteller „Intel“ plant 2023 zwei Halbleiterfabriken in Magdeburg </a:t>
            </a:r>
            <a:endParaRPr/>
          </a:p>
          <a:p>
            <a:pPr indent="0" lvl="0" marL="114300" rtl="0" algn="l">
              <a:lnSpc>
                <a:spcPct val="110000"/>
              </a:lnSpc>
              <a:spcBef>
                <a:spcPts val="0"/>
              </a:spcBef>
              <a:spcAft>
                <a:spcPts val="0"/>
              </a:spcAft>
              <a:buSzPct val="97297"/>
              <a:buNone/>
            </a:pPr>
            <a:r>
              <a:t/>
            </a:r>
            <a:endParaRPr/>
          </a:p>
          <a:p>
            <a:pPr indent="0" lvl="0" marL="114300" rtl="0" algn="l">
              <a:lnSpc>
                <a:spcPct val="110000"/>
              </a:lnSpc>
              <a:spcBef>
                <a:spcPts val="0"/>
              </a:spcBef>
              <a:spcAft>
                <a:spcPts val="0"/>
              </a:spcAft>
              <a:buSzPct val="97297"/>
              <a:buNone/>
            </a:pPr>
            <a:r>
              <a:rPr lang="de-DE"/>
              <a:t>Wichtige Fakten und Konsequenzen:</a:t>
            </a:r>
            <a:endParaRPr/>
          </a:p>
          <a:p>
            <a:pPr indent="0" lvl="0" marL="114300" rtl="0" algn="l">
              <a:lnSpc>
                <a:spcPct val="110000"/>
              </a:lnSpc>
              <a:spcBef>
                <a:spcPts val="0"/>
              </a:spcBef>
              <a:spcAft>
                <a:spcPts val="0"/>
              </a:spcAft>
              <a:buSzPct val="97297"/>
              <a:buNone/>
            </a:pPr>
            <a:r>
              <a:t/>
            </a:r>
            <a:endParaRPr/>
          </a:p>
          <a:p>
            <a:pPr indent="-342929" lvl="0" marL="457200" rtl="0" algn="l">
              <a:lnSpc>
                <a:spcPct val="110000"/>
              </a:lnSpc>
              <a:spcBef>
                <a:spcPts val="0"/>
              </a:spcBef>
              <a:spcAft>
                <a:spcPts val="0"/>
              </a:spcAft>
              <a:buClr>
                <a:schemeClr val="dk1"/>
              </a:buClr>
              <a:buSzPct val="92664"/>
              <a:buChar char="•"/>
            </a:pPr>
            <a:r>
              <a:rPr lang="de-DE" sz="2100"/>
              <a:t>tausende Arbeitsplätze werden geschaffen</a:t>
            </a:r>
            <a:endParaRPr/>
          </a:p>
          <a:p>
            <a:pPr indent="-342929" lvl="0" marL="457200" rtl="0" algn="l">
              <a:lnSpc>
                <a:spcPct val="110000"/>
              </a:lnSpc>
              <a:spcBef>
                <a:spcPts val="0"/>
              </a:spcBef>
              <a:spcAft>
                <a:spcPts val="0"/>
              </a:spcAft>
              <a:buClr>
                <a:schemeClr val="dk1"/>
              </a:buClr>
              <a:buSzPct val="92664"/>
              <a:buChar char="•"/>
            </a:pPr>
            <a:r>
              <a:rPr lang="de-DE" sz="2100"/>
              <a:t>Fachkräfte fehlen</a:t>
            </a:r>
            <a:endParaRPr/>
          </a:p>
          <a:p>
            <a:pPr indent="-342929" lvl="0" marL="457200" rtl="0" algn="l">
              <a:lnSpc>
                <a:spcPct val="110000"/>
              </a:lnSpc>
              <a:spcBef>
                <a:spcPts val="0"/>
              </a:spcBef>
              <a:spcAft>
                <a:spcPts val="0"/>
              </a:spcAft>
              <a:buClr>
                <a:schemeClr val="dk1"/>
              </a:buClr>
              <a:buSzPct val="92664"/>
              <a:buChar char="•"/>
            </a:pPr>
            <a:r>
              <a:rPr lang="de-DE" sz="2100"/>
              <a:t>weniger Abhängigkeit von internationalen Lieferketten, vermeiden von Lieferengpässen</a:t>
            </a:r>
            <a:endParaRPr/>
          </a:p>
          <a:p>
            <a:pPr indent="-342929" lvl="0" marL="457200" rtl="0" algn="l">
              <a:lnSpc>
                <a:spcPct val="110000"/>
              </a:lnSpc>
              <a:spcBef>
                <a:spcPts val="0"/>
              </a:spcBef>
              <a:spcAft>
                <a:spcPts val="0"/>
              </a:spcAft>
              <a:buClr>
                <a:schemeClr val="dk1"/>
              </a:buClr>
              <a:buSzPct val="92664"/>
              <a:buChar char="•"/>
            </a:pPr>
            <a:r>
              <a:rPr lang="de-DE" sz="2100"/>
              <a:t>Versiegelung des fruchtbaren Bördebodens</a:t>
            </a:r>
            <a:endParaRPr/>
          </a:p>
          <a:p>
            <a:pPr indent="-342929" lvl="0" marL="457200" rtl="0" algn="l">
              <a:lnSpc>
                <a:spcPct val="110000"/>
              </a:lnSpc>
              <a:spcBef>
                <a:spcPts val="0"/>
              </a:spcBef>
              <a:spcAft>
                <a:spcPts val="0"/>
              </a:spcAft>
              <a:buClr>
                <a:schemeClr val="dk1"/>
              </a:buClr>
              <a:buSzPct val="92664"/>
              <a:buChar char="•"/>
            </a:pPr>
            <a:r>
              <a:rPr lang="de-DE" sz="2100"/>
              <a:t>enormer Wasserverbrauch*</a:t>
            </a:r>
            <a:endParaRPr/>
          </a:p>
          <a:p>
            <a:pPr indent="-342929" lvl="0" marL="457200" rtl="0" algn="l">
              <a:lnSpc>
                <a:spcPct val="110000"/>
              </a:lnSpc>
              <a:spcBef>
                <a:spcPts val="0"/>
              </a:spcBef>
              <a:spcAft>
                <a:spcPts val="0"/>
              </a:spcAft>
              <a:buClr>
                <a:schemeClr val="dk1"/>
              </a:buClr>
              <a:buSzPct val="92664"/>
              <a:buChar char="•"/>
            </a:pPr>
            <a:r>
              <a:rPr lang="de-DE" sz="2100"/>
              <a:t>Verdrängungswettbewerb in der Magdeburger Börde, Landwirt*innen müssen Ackerböden verkaufen</a:t>
            </a:r>
            <a:endParaRPr/>
          </a:p>
          <a:p>
            <a:pPr indent="0" lvl="0" marL="114300" rtl="0" algn="l">
              <a:lnSpc>
                <a:spcPct val="110000"/>
              </a:lnSpc>
              <a:spcBef>
                <a:spcPts val="0"/>
              </a:spcBef>
              <a:spcAft>
                <a:spcPts val="0"/>
              </a:spcAft>
              <a:buSzPct val="97297"/>
              <a:buNone/>
            </a:pPr>
            <a:r>
              <a:t/>
            </a:r>
            <a:endParaRPr/>
          </a:p>
          <a:p>
            <a:pPr indent="0" lvl="0" marL="114300" rtl="0" algn="l">
              <a:lnSpc>
                <a:spcPct val="110000"/>
              </a:lnSpc>
              <a:spcBef>
                <a:spcPts val="0"/>
              </a:spcBef>
              <a:spcAft>
                <a:spcPts val="0"/>
              </a:spcAft>
              <a:buSzPct val="97297"/>
              <a:buNone/>
            </a:pPr>
            <a:r>
              <a:t/>
            </a:r>
            <a:endParaRPr/>
          </a:p>
        </p:txBody>
      </p:sp>
      <p:sp>
        <p:nvSpPr>
          <p:cNvPr id="206" name="Google Shape;206;p16"/>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Fachinformatiker/Fachinformatikerin</a:t>
            </a:r>
            <a:endParaRPr/>
          </a:p>
        </p:txBody>
      </p:sp>
      <p:sp>
        <p:nvSpPr>
          <p:cNvPr id="207" name="Google Shape;207;p16"/>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0" lvl="0" marL="114300" rtl="0" algn="l">
              <a:lnSpc>
                <a:spcPct val="110000"/>
              </a:lnSpc>
              <a:spcBef>
                <a:spcPts val="0"/>
              </a:spcBef>
              <a:spcAft>
                <a:spcPts val="0"/>
              </a:spcAft>
              <a:buSzPts val="1200"/>
              <a:buNone/>
            </a:pPr>
            <a:r>
              <a:t/>
            </a:r>
            <a:endParaRPr/>
          </a:p>
          <a:p>
            <a:pPr indent="0" lvl="0" marL="114300" rtl="0" algn="l">
              <a:lnSpc>
                <a:spcPct val="110000"/>
              </a:lnSpc>
              <a:spcBef>
                <a:spcPts val="0"/>
              </a:spcBef>
              <a:spcAft>
                <a:spcPts val="0"/>
              </a:spcAft>
              <a:buSzPts val="1200"/>
              <a:buNone/>
            </a:pPr>
            <a:r>
              <a:rPr lang="de-DE"/>
              <a:t>Quelle: Deutschlandfunk 29.11.2022</a:t>
            </a:r>
            <a:endParaRPr/>
          </a:p>
          <a:p>
            <a:pPr indent="-228600" lvl="0" marL="457200" rtl="0" algn="l">
              <a:lnSpc>
                <a:spcPct val="110000"/>
              </a:lnSpc>
              <a:spcBef>
                <a:spcPts val="0"/>
              </a:spcBef>
              <a:spcAft>
                <a:spcPts val="0"/>
              </a:spcAft>
              <a:buClr>
                <a:srgbClr val="888888"/>
              </a:buClr>
              <a:buSzPts val="1200"/>
              <a:buNone/>
            </a:pPr>
            <a:r>
              <a:t/>
            </a:r>
            <a:endParaRPr/>
          </a:p>
        </p:txBody>
      </p:sp>
      <p:sp>
        <p:nvSpPr>
          <p:cNvPr id="208" name="Google Shape;208;p16"/>
          <p:cNvSpPr/>
          <p:nvPr/>
        </p:nvSpPr>
        <p:spPr>
          <a:xfrm>
            <a:off x="6618981" y="1817649"/>
            <a:ext cx="4342667" cy="2196790"/>
          </a:xfrm>
          <a:prstGeom prst="wedgeRectCallout">
            <a:avLst>
              <a:gd fmla="val -32645" name="adj1"/>
              <a:gd fmla="val 81789" name="adj2"/>
            </a:avLst>
          </a:prstGeom>
          <a:solidFill>
            <a:schemeClr val="lt2"/>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7030A0"/>
                </a:solidFill>
                <a:latin typeface="Trebuchet MS"/>
                <a:ea typeface="Trebuchet MS"/>
                <a:cs typeface="Trebuchet MS"/>
                <a:sym typeface="Trebuchet MS"/>
              </a:rPr>
              <a:t>diskutieren Sie die Vorteile und Nachteile dieser Fabrikansiedlung für die Region unter wirtschaftlichen, sozialen und ökologischen Gesichtspunkten</a:t>
            </a:r>
            <a:endParaRPr b="1" i="0" sz="2000" u="none" cap="none" strike="noStrike">
              <a:solidFill>
                <a:srgbClr val="FFCC00"/>
              </a:solidFill>
              <a:latin typeface="Trebuchet MS"/>
              <a:ea typeface="Trebuchet MS"/>
              <a:cs typeface="Trebuchet MS"/>
              <a:sym typeface="Trebuchet MS"/>
            </a:endParaRPr>
          </a:p>
        </p:txBody>
      </p:sp>
      <p:sp>
        <p:nvSpPr>
          <p:cNvPr id="209" name="Google Shape;209;p16"/>
          <p:cNvSpPr/>
          <p:nvPr/>
        </p:nvSpPr>
        <p:spPr>
          <a:xfrm>
            <a:off x="6096000" y="5309335"/>
            <a:ext cx="609600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Trebuchet MS"/>
                <a:ea typeface="Trebuchet MS"/>
                <a:cs typeface="Trebuchet MS"/>
                <a:sym typeface="Trebuchet MS"/>
              </a:rPr>
              <a:t>(* zum Vergleich: Die Mikrochipfabriken von Intel in Irland verbrauchen 600.000 Kubikmeter Wasser im Monat. Diese Menge entspricht knapp zwei Drittel des jährlichen Wasserverbrauchs der Stadt Magdeburg)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2021-10-18T14:46:33Z</dcterms:created>
  <dc:creator>Microsoft Office User</dc:creator>
</cp:coreProperties>
</file>