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7099300" cy="10234600"/>
  <p:embeddedFontLs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7" roundtripDataSignature="AMtx7mglqjYk22Ic2ABuMyctlGzyhOKC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C9801B-FC1A-4AAF-ADCC-3D5C421CAC60}">
  <a:tblStyle styleId="{06C9801B-FC1A-4AAF-ADCC-3D5C421CAC6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boldItalic.fntdata"/><Relationship Id="rId25" Type="http://schemas.openxmlformats.org/officeDocument/2006/relationships/font" Target="fonts/Merriweather-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2.xlsx"/><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ser>
          <c:idx val="0"/>
          <c:order val="0"/>
          <c:tx>
            <c:strRef>
              <c:f>Tabelle1!$B$1</c:f>
              <c:strCache>
                <c:ptCount val="1"/>
                <c:pt idx="0">
                  <c:v>Mitttelwert</c:v>
                </c:pt>
              </c:strCache>
            </c:strRef>
          </c:tx>
          <c:dPt>
            <c:idx val="0"/>
            <c:bubble3D val="0"/>
            <c:explosion val="1"/>
            <c:spPr>
              <a:solidFill>
                <a:srgbClr val="FF0000"/>
              </a:solidFill>
            </c:spPr>
            <c:extLst xmlns:c16r2="http://schemas.microsoft.com/office/drawing/2015/06/chart">
              <c:ext xmlns:c16="http://schemas.microsoft.com/office/drawing/2014/chart" uri="{C3380CC4-5D6E-409C-BE32-E72D297353CC}">
                <c16:uniqueId val="{00000001-8672-2D4F-B4C4-ED1F8D8CEB84}"/>
              </c:ext>
            </c:extLst>
          </c:dPt>
          <c:dPt>
            <c:idx val="1"/>
            <c:bubble3D val="0"/>
            <c:extLst xmlns:c16r2="http://schemas.microsoft.com/office/drawing/2015/06/chart">
              <c:ext xmlns:c16="http://schemas.microsoft.com/office/drawing/2014/chart" uri="{C3380CC4-5D6E-409C-BE32-E72D297353CC}">
                <c16:uniqueId val="{00000002-8672-2D4F-B4C4-ED1F8D8CEB84}"/>
              </c:ext>
            </c:extLst>
          </c:dPt>
          <c:dPt>
            <c:idx val="2"/>
            <c:bubble3D val="0"/>
            <c:spPr>
              <a:solidFill>
                <a:schemeClr val="accent1">
                  <a:lumMod val="20000"/>
                  <a:lumOff val="80000"/>
                </a:schemeClr>
              </a:solidFill>
            </c:spPr>
            <c:extLst xmlns:c16r2="http://schemas.microsoft.com/office/drawing/2015/06/chart">
              <c:ext xmlns:c16="http://schemas.microsoft.com/office/drawing/2014/chart" uri="{C3380CC4-5D6E-409C-BE32-E72D297353CC}">
                <c16:uniqueId val="{00000004-8672-2D4F-B4C4-ED1F8D8CEB84}"/>
              </c:ext>
            </c:extLst>
          </c:dPt>
          <c:dPt>
            <c:idx val="3"/>
            <c:bubble3D val="0"/>
            <c:spPr>
              <a:solidFill>
                <a:srgbClr val="FF2F92"/>
              </a:solidFill>
            </c:spPr>
            <c:extLst xmlns:c16r2="http://schemas.microsoft.com/office/drawing/2015/06/chart">
              <c:ext xmlns:c16="http://schemas.microsoft.com/office/drawing/2014/chart" uri="{C3380CC4-5D6E-409C-BE32-E72D297353CC}">
                <c16:uniqueId val="{00000006-8672-2D4F-B4C4-ED1F8D8CEB84}"/>
              </c:ext>
            </c:extLst>
          </c:dPt>
          <c:dPt>
            <c:idx val="4"/>
            <c:bubble3D val="0"/>
            <c:spPr>
              <a:solidFill>
                <a:srgbClr val="0070C0"/>
              </a:solidFill>
            </c:spPr>
            <c:extLst xmlns:c16r2="http://schemas.microsoft.com/office/drawing/2015/06/chart">
              <c:ext xmlns:c16="http://schemas.microsoft.com/office/drawing/2014/chart" uri="{C3380CC4-5D6E-409C-BE32-E72D297353CC}">
                <c16:uniqueId val="{00000008-8672-2D4F-B4C4-ED1F8D8CEB84}"/>
              </c:ext>
            </c:extLst>
          </c:dPt>
          <c:dPt>
            <c:idx val="5"/>
            <c:bubble3D val="0"/>
            <c:spPr>
              <a:solidFill>
                <a:srgbClr val="7030A0"/>
              </a:solidFill>
            </c:spPr>
            <c:extLst xmlns:c16r2="http://schemas.microsoft.com/office/drawing/2015/06/chart">
              <c:ext xmlns:c16="http://schemas.microsoft.com/office/drawing/2014/chart" uri="{C3380CC4-5D6E-409C-BE32-E72D297353CC}">
                <c16:uniqueId val="{0000000A-8672-2D4F-B4C4-ED1F8D8CEB84}"/>
              </c:ext>
            </c:extLst>
          </c:dPt>
          <c:dPt>
            <c:idx val="10"/>
            <c:bubble3D val="0"/>
            <c:spPr>
              <a:solidFill>
                <a:srgbClr val="00B050"/>
              </a:solidFill>
            </c:spPr>
            <c:extLst xmlns:c16r2="http://schemas.microsoft.com/office/drawing/2015/06/chart">
              <c:ext xmlns:c16="http://schemas.microsoft.com/office/drawing/2014/chart" uri="{C3380CC4-5D6E-409C-BE32-E72D297353CC}">
                <c16:uniqueId val="{0000000C-8672-2D4F-B4C4-ED1F8D8CEB8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dLbl>
              <c:idx val="1"/>
              <c:layout>
                <c:manualLayout>
                  <c:x val="-0.0356975944483367"/>
                  <c:y val="-0.090478449771561"/>
                </c:manualLayout>
              </c:layout>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72-2D4F-B4C4-ED1F8D8CEB84}"/>
                </c:ext>
                <c:ext xmlns:c15="http://schemas.microsoft.com/office/drawing/2012/chart" uri="{CE6537A1-D6FC-4f65-9D91-7224C49458BB}"/>
              </c:extLst>
            </c:dLbl>
            <c:dLbl>
              <c:idx val="5"/>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solidFill>
                      <a:schemeClr val="tx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Tabelle1!$A$2:$A$12</c:f>
              <c:strCache>
                <c:ptCount val="11"/>
                <c:pt idx="0">
                  <c:v>Fleisch &amp; Fleischerzeugnisse</c:v>
                </c:pt>
                <c:pt idx="1">
                  <c:v>Fisch &amp; Fischerzeugnisse</c:v>
                </c:pt>
                <c:pt idx="2">
                  <c:v>Eier &amp; Eierwaren</c:v>
                </c:pt>
                <c:pt idx="3">
                  <c:v>Milch &amp; Milchprodukte</c:v>
                </c:pt>
                <c:pt idx="4">
                  <c:v>Pflanzliche Öle &amp; Fette</c:v>
                </c:pt>
                <c:pt idx="5">
                  <c:v>Getreide &amp; Getreideerzeugnisse</c:v>
                </c:pt>
                <c:pt idx="6">
                  <c:v>Kartoffeln &amp; Kartoffelerzeugnisse</c:v>
                </c:pt>
                <c:pt idx="7">
                  <c:v>Gemüse &amp; Gemüsewaren</c:v>
                </c:pt>
                <c:pt idx="8">
                  <c:v>Obst &amp; Obstwaren</c:v>
                </c:pt>
                <c:pt idx="9">
                  <c:v>Zucker &amp; Zuckerwaren</c:v>
                </c:pt>
                <c:pt idx="10">
                  <c:v>Sonstiges</c:v>
                </c:pt>
              </c:strCache>
            </c:strRef>
          </c:cat>
          <c:val>
            <c:numRef>
              <c:f>Tabelle1!$B$2:$B$12</c:f>
              <c:numCache>
                <c:formatCode>0.0%</c:formatCode>
                <c:ptCount val="11"/>
                <c:pt idx="0">
                  <c:v>0.407</c:v>
                </c:pt>
                <c:pt idx="1">
                  <c:v>0.032</c:v>
                </c:pt>
                <c:pt idx="2">
                  <c:v>0.013</c:v>
                </c:pt>
                <c:pt idx="3">
                  <c:v>0.236</c:v>
                </c:pt>
                <c:pt idx="4">
                  <c:v>0.019</c:v>
                </c:pt>
                <c:pt idx="5">
                  <c:v>0.093</c:v>
                </c:pt>
                <c:pt idx="6">
                  <c:v>0.031</c:v>
                </c:pt>
                <c:pt idx="7">
                  <c:v>0.042</c:v>
                </c:pt>
                <c:pt idx="8">
                  <c:v>0.062</c:v>
                </c:pt>
                <c:pt idx="9">
                  <c:v>0.048</c:v>
                </c:pt>
                <c:pt idx="10">
                  <c:v>0.018</c:v>
                </c:pt>
              </c:numCache>
            </c:numRef>
          </c:val>
          <c:extLst xmlns:c16r2="http://schemas.microsoft.com/office/drawing/2015/06/chart">
            <c:ext xmlns:c16="http://schemas.microsoft.com/office/drawing/2014/chart" uri="{C3380CC4-5D6E-409C-BE32-E72D297353CC}">
              <c16:uniqueId val="{0000000D-8672-2D4F-B4C4-ED1F8D8CEB8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Verbrauch (kWh/100 km)</c:v>
                </c:pt>
              </c:strCache>
            </c:strRef>
          </c:tx>
          <c:spPr>
            <a:solidFill>
              <a:schemeClr val="accent1"/>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Tabelle1!$B$2:$B$5</c:f>
              <c:numCache>
                <c:formatCode>General</c:formatCode>
                <c:ptCount val="4"/>
                <c:pt idx="0">
                  <c:v>14.3</c:v>
                </c:pt>
                <c:pt idx="1">
                  <c:v>49.0</c:v>
                </c:pt>
                <c:pt idx="2">
                  <c:v>62.0</c:v>
                </c:pt>
                <c:pt idx="3">
                  <c:v>45.0</c:v>
                </c:pt>
              </c:numCache>
            </c:numRef>
          </c:val>
          <c:extLst xmlns:c16r2="http://schemas.microsoft.com/office/drawing/2015/06/chart">
            <c:ext xmlns:c16="http://schemas.microsoft.com/office/drawing/2014/chart" uri="{C3380CC4-5D6E-409C-BE32-E72D297353CC}">
              <c16:uniqueId val="{00000000-2EC4-A64B-AFE0-4418820F3200}"/>
            </c:ext>
          </c:extLst>
        </c:ser>
        <c:ser>
          <c:idx val="1"/>
          <c:order val="1"/>
          <c:tx>
            <c:strRef>
              <c:f>Tabelle1!$C$1</c:f>
              <c:strCache>
                <c:ptCount val="1"/>
                <c:pt idx="0">
                  <c:v>Emission (kg CO2-Äq/km</c:v>
                </c:pt>
              </c:strCache>
            </c:strRef>
          </c:tx>
          <c:spPr>
            <a:solidFill>
              <a:schemeClr val="accent2"/>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Tabelle1!$C$2:$C$5</c:f>
              <c:numCache>
                <c:formatCode>General</c:formatCode>
                <c:ptCount val="4"/>
                <c:pt idx="0">
                  <c:v>64.0</c:v>
                </c:pt>
                <c:pt idx="1">
                  <c:v>127.0</c:v>
                </c:pt>
                <c:pt idx="2">
                  <c:v>141.0</c:v>
                </c:pt>
                <c:pt idx="3">
                  <c:v>118.0</c:v>
                </c:pt>
              </c:numCache>
            </c:numRef>
          </c:val>
          <c:extLst xmlns:c16r2="http://schemas.microsoft.com/office/drawing/2015/06/chart">
            <c:ext xmlns:c16="http://schemas.microsoft.com/office/drawing/2014/chart" uri="{C3380CC4-5D6E-409C-BE32-E72D297353CC}">
              <c16:uniqueId val="{00000001-2EC4-A64B-AFE0-4418820F3200}"/>
            </c:ext>
          </c:extLst>
        </c:ser>
        <c:dLbls>
          <c:showLegendKey val="0"/>
          <c:showVal val="0"/>
          <c:showCatName val="0"/>
          <c:showSerName val="0"/>
          <c:showPercent val="0"/>
          <c:showBubbleSize val="0"/>
        </c:dLbls>
        <c:gapWidth val="182"/>
        <c:axId val="878897568"/>
        <c:axId val="878840832"/>
      </c:barChart>
      <c:catAx>
        <c:axId val="878897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78840832"/>
        <c:crosses val="autoZero"/>
        <c:auto val="1"/>
        <c:lblAlgn val="ctr"/>
        <c:lblOffset val="100"/>
        <c:noMultiLvlLbl val="0"/>
      </c:catAx>
      <c:valAx>
        <c:axId val="878840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7889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0.00457</cdr:x>
      <cdr:y>0.93718</cdr:y>
    </cdr:from>
    <cdr:to>
      <cdr:x>0.59171</cdr:x>
      <cdr:y>0.99013</cdr:y>
    </cdr:to>
    <cdr:sp macro="" textlink="">
      <cdr:nvSpPr>
        <cdr:cNvPr id="2" name="Textfeld 1"/>
        <cdr:cNvSpPr txBox="1"/>
      </cdr:nvSpPr>
      <cdr:spPr>
        <a:xfrm xmlns:a="http://schemas.openxmlformats.org/drawingml/2006/main">
          <a:off x="41284" y="4604332"/>
          <a:ext cx="5305097" cy="26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0.05784</cdr:x>
      <cdr:y>0.79597</cdr:y>
    </cdr:from>
    <cdr:to>
      <cdr:x>0.18926</cdr:x>
      <cdr:y>1</cdr:y>
    </cdr:to>
    <cdr:pic>
      <cdr:nvPicPr>
        <cdr:cNvPr id="7" name="Grafik 6" descr="Zug mit einfarbiger Füllung">
          <a:extLst xmlns:a="http://schemas.openxmlformats.org/drawingml/2006/main">
            <a:ext uri="{FF2B5EF4-FFF2-40B4-BE49-F238E27FC236}">
              <a16:creationId xmlns="" xmlns:a16="http://schemas.microsoft.com/office/drawing/2014/main" id="{254EB4E5-3321-2B3B-5EF8-1C69C2C815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blip>
        <a:stretch xmlns:a="http://schemas.openxmlformats.org/drawingml/2006/main">
          <a:fillRect/>
        </a:stretch>
      </cdr:blipFill>
      <cdr:spPr>
        <a:xfrm xmlns:a="http://schemas.openxmlformats.org/drawingml/2006/main">
          <a:off x="402433" y="3567289"/>
          <a:ext cx="914400" cy="9144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4"/>
            <a:ext cx="3076364"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4"/>
            <a:ext cx="3076364"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688" y="257175"/>
            <a:ext cx="6326187"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506" y="4073500"/>
            <a:ext cx="6325897" cy="5508302"/>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4"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lmholtz.de/erde-und-umwelt/wie-viel-co2-steckt-in-einem-liter-benzi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rboncare.org/co2-emissions-rechner.html" TargetMode="External"/><Relationship Id="rId3" Type="http://schemas.openxmlformats.org/officeDocument/2006/relationships/hyperlink" Target="https://de.statista.com/infografik/8105/von-woher-rosen-nach-deutschland-importiert-werden/" TargetMode="External"/><Relationship Id="rId4" Type="http://schemas.openxmlformats.org/officeDocument/2006/relationships/hyperlink" Target="https://www.spiegel.de/wirtschaft/service/energiekrise-wie-die-hohen-gaspreise-unser-gemuese-aus-holland-verteuern-a-f44578cb-9d96-475c-9e37-a7794514163e" TargetMode="External"/><Relationship Id="rId5" Type="http://schemas.openxmlformats.org/officeDocument/2006/relationships/hyperlink" Target="https://www.deutschlandfunkkultur.de/faire-blumen-aus-kenia-rosenlieferant-fuer-europa-100.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uh.de/projekte/silvesterfeuerwerk/"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keeks-projekt.d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kolandbau.de/handel/marketing/preis/preisaufschlaege-fuer-bioprodukte/" TargetMode="External"/><Relationship Id="rId3" Type="http://schemas.openxmlformats.org/officeDocument/2006/relationships/hyperlink" Target="https://eatsmarter.de/blogs/green-living/7-tipps-bio-produkte-guenstig-einkaufen" TargetMode="External"/><Relationship Id="rId4" Type="http://schemas.openxmlformats.org/officeDocument/2006/relationships/hyperlink" Target="https://de.statista.com/statistik/daten/studie/943059/umfrage/preisvergleich-zwischen-biologischen-und-konventionell-erzeugten-lebensmitteln-in-deutschland/" TargetMode="External"/><Relationship Id="rId5" Type="http://schemas.openxmlformats.org/officeDocument/2006/relationships/image" Target="../media/image17.png"/></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utrition-hub.de/post/trendreport-ernaehrung-10-top-ernaehrungstrends-2022" TargetMode="External"/><Relationship Id="rId3" Type="http://schemas.openxmlformats.org/officeDocument/2006/relationships/hyperlink" Target="https://www.nutrition-hub.de/post/trendreport-ernaehrung-10-top-ernaehrungstrends-2022" TargetMode="External"/><Relationship Id="rId4" Type="http://schemas.openxmlformats.org/officeDocument/2006/relationships/hyperlink" Target="https://www.nachhaltiger-warenkorb.de/themen/saisonal-und-regional/" TargetMode="External"/><Relationship Id="rId5" Type="http://schemas.openxmlformats.org/officeDocument/2006/relationships/hyperlink" Target="https://www.nachhaltiger-warenkorb.de/themen/saisonal-und-regional/" TargetMode="External"/><Relationship Id="rId6" Type="http://schemas.openxmlformats.org/officeDocument/2006/relationships/hyperlink" Target="https://www.ifeu.de/fileadmin/uploads/Reinhardt-Gaertner-Wagner-2020-Oekologische-Fu%C3%9Fabdruecke-von-Lebensmitteln-und-Gerichten-in-Deutschland-ifeu-2020.pdf" TargetMode="External"/><Relationship Id="rId7" Type="http://schemas.openxmlformats.org/officeDocument/2006/relationships/hyperlink" Target="https://www.ifeu.de/fileadmin/uploads/Reinhardt-Gaertner-Wagner-2020-Oekologische-Fu%C3%9Fabdruecke-von-Lebensmitteln-und-Gerichten-in-Deutschland-ifeu-2020.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2:notes"/>
          <p:cNvSpPr txBox="1"/>
          <p:nvPr>
            <p:ph idx="1" type="body"/>
          </p:nvPr>
        </p:nvSpPr>
        <p:spPr>
          <a:xfrm>
            <a:off x="223689" y="4222801"/>
            <a:ext cx="6650337" cy="5498307"/>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69" name="Google Shape;69;p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223688" y="4104000"/>
            <a:ext cx="6650337" cy="3846834"/>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rPr>
              <a:t>Beschreibung</a:t>
            </a:r>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rPr>
              <a:t>Klimaeffizient Kochen bedeutet nicht zwangsläufig, vegetarisch zu kochen. Vielen Menschen fällt ein Umstieg schwer. Die Alternative bei den Fleischprodukten ist es, die vom Rindfleisch zu Schwein oder Geflügel gehen müssen. Dies reduziert die THG-Emissionen um mehr als 50%. Eine weitere Möglichkeit ist, den Fleischanteil zu reduzieren. Das obige Beispiel “Gemüsereis Lubia Polo“ von 100 Portionen zeigt, wie der Übergang zu mehr Klimafreundlichkeit die THG-Emissionen deutlich mindert.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Nutzt man 1Kilo Rindergehacktes für den “Gemüsereis Lubia Polo“, so hat dieser einen „Rucksack“ von ca. 155 kg CO</a:t>
            </a:r>
            <a:r>
              <a:rPr baseline="-25000" lang="de-DE" sz="1100">
                <a:solidFill>
                  <a:schemeClr val="dk1"/>
                </a:solidFill>
              </a:rPr>
              <a:t>2</a:t>
            </a:r>
            <a:r>
              <a:rPr lang="de-DE" sz="1100">
                <a:solidFill>
                  <a:schemeClr val="dk1"/>
                </a:solidFill>
              </a:rPr>
              <a:t>-Äq.</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Ersetzt man die Hälfte des Rindergehacktem durch </a:t>
            </a:r>
            <a:r>
              <a:rPr lang="de-DE" sz="1100">
                <a:solidFill>
                  <a:schemeClr val="dk1"/>
                </a:solidFill>
                <a:latin typeface="Arial"/>
                <a:ea typeface="Arial"/>
                <a:cs typeface="Arial"/>
                <a:sym typeface="Arial"/>
              </a:rPr>
              <a:t>Sojagranulat</a:t>
            </a:r>
            <a:r>
              <a:rPr lang="de-DE" sz="1100">
                <a:solidFill>
                  <a:schemeClr val="dk1"/>
                </a:solidFill>
              </a:rPr>
              <a:t>, so hat dieser einen „Rucksack“ von ca. 95 kg CO</a:t>
            </a:r>
            <a:r>
              <a:rPr baseline="-25000" lang="de-DE" sz="1100">
                <a:solidFill>
                  <a:schemeClr val="dk1"/>
                </a:solidFill>
              </a:rPr>
              <a:t>2</a:t>
            </a:r>
            <a:r>
              <a:rPr lang="de-DE" sz="1100">
                <a:solidFill>
                  <a:schemeClr val="dk1"/>
                </a:solidFill>
              </a:rPr>
              <a:t>-Äq.</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Bereitet man den Gemüsereis als vegetarische Variante mit </a:t>
            </a:r>
            <a:r>
              <a:rPr lang="de-DE" sz="1100">
                <a:solidFill>
                  <a:schemeClr val="dk1"/>
                </a:solidFill>
                <a:latin typeface="Arial"/>
                <a:ea typeface="Arial"/>
                <a:cs typeface="Arial"/>
                <a:sym typeface="Arial"/>
              </a:rPr>
              <a:t>Sojagranulat oder Linsen zu, </a:t>
            </a:r>
            <a:r>
              <a:rPr lang="de-DE" sz="1100">
                <a:solidFill>
                  <a:schemeClr val="dk1"/>
                </a:solidFill>
              </a:rPr>
              <a:t>so hat der „Rucksack“ ca. 36 kg CO</a:t>
            </a:r>
            <a:r>
              <a:rPr baseline="-25000" lang="de-DE" sz="1100">
                <a:solidFill>
                  <a:schemeClr val="dk1"/>
                </a:solidFill>
              </a:rPr>
              <a:t>2</a:t>
            </a:r>
            <a:r>
              <a:rPr lang="de-DE" sz="1100">
                <a:solidFill>
                  <a:schemeClr val="dk1"/>
                </a:solidFill>
              </a:rPr>
              <a:t>-Äq.</a:t>
            </a:r>
            <a:endParaRPr/>
          </a:p>
          <a:p>
            <a:pPr indent="-82550" lvl="0" marL="171450" marR="0" rtl="0" algn="l">
              <a:lnSpc>
                <a:spcPct val="100000"/>
              </a:lnSpc>
              <a:spcBef>
                <a:spcPts val="0"/>
              </a:spcBef>
              <a:spcAft>
                <a:spcPts val="0"/>
              </a:spcAft>
              <a:buClr>
                <a:srgbClr val="000000"/>
              </a:buClr>
              <a:buSzPts val="1400"/>
              <a:buFont typeface="Arial"/>
              <a:buNone/>
            </a:pPr>
            <a:r>
              <a:t/>
            </a:r>
            <a:endParaRPr sz="11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rPr>
              <a:t>Frage:</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In welchen Ihrer Gerichte können Sie Rindfleisch durch eine vegetarische Komponente ersetzten?</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Welche Rindfleischgerichte könnten Sie gegen Geflügelgerichte ersetzen?</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Quellen</a:t>
            </a:r>
            <a:r>
              <a:rPr lang="de-DE" sz="1100">
                <a:solidFill>
                  <a:schemeClr val="dk1"/>
                </a:solidFill>
              </a:rPr>
              <a:t>: </a:t>
            </a:r>
            <a:endParaRPr sz="1100">
              <a:solidFill>
                <a:schemeClr val="dk1"/>
              </a:solidFill>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chemeClr val="dk1"/>
                </a:solidFill>
              </a:rPr>
              <a:t>Scharp, Michael (Hrsg., 2019): KEEKS-Endbericht. Online: www.keeks-projekt.de</a:t>
            </a:r>
            <a:endParaRPr b="0" sz="1100">
              <a:solidFill>
                <a:schemeClr val="dk1"/>
              </a:solidFill>
            </a:endParaRPr>
          </a:p>
        </p:txBody>
      </p:sp>
      <p:sp>
        <p:nvSpPr>
          <p:cNvPr id="212" name="Google Shape;212;p13: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p:nvPr>
            <p:ph idx="2" type="sldImg"/>
          </p:nvPr>
        </p:nvSpPr>
        <p:spPr>
          <a:xfrm>
            <a:off x="222250" y="252413"/>
            <a:ext cx="6654800" cy="3744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4:notes"/>
          <p:cNvSpPr txBox="1"/>
          <p:nvPr>
            <p:ph idx="1" type="body"/>
          </p:nvPr>
        </p:nvSpPr>
        <p:spPr>
          <a:xfrm>
            <a:off x="223051" y="4104000"/>
            <a:ext cx="6651924" cy="615237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Systemgastronomie – insbesondere der Bereiche Franchise und die Lieferdienste – sind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indent="0" lvl="0" marL="0" marR="0" rtl="0" algn="l">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b="0" i="0" lang="de-DE" sz="1000" u="none" cap="none" strike="noStrik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b="0" i="0" lang="de-DE" sz="1000" u="none" cap="none" strike="noStrik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b="0" i="1" lang="de-DE" sz="1000" u="none" cap="none" strike="noStrike">
                <a:solidFill>
                  <a:schemeClr val="dk1"/>
                </a:solidFill>
                <a:latin typeface="Calibri"/>
                <a:ea typeface="Calibri"/>
                <a:cs typeface="Calibri"/>
                <a:sym typeface="Calibri"/>
              </a:rPr>
              <a:t>Bereits ab 8-16 Wiederverwendungen (je nach Material der Einwegverpackung) schneidet die reCIRCLE BOX besser ab als Einweggeschirr</a:t>
            </a:r>
            <a:r>
              <a:rPr b="0" i="0" lang="de-DE" sz="1000" u="none" cap="none" strike="noStrike">
                <a:solidFill>
                  <a:schemeClr val="dk1"/>
                </a:solidFill>
                <a:latin typeface="Calibri"/>
                <a:ea typeface="Calibri"/>
                <a:cs typeface="Calibri"/>
                <a:sym typeface="Calibri"/>
              </a:rPr>
              <a:t>“. </a:t>
            </a:r>
            <a:endParaRPr/>
          </a:p>
          <a:p>
            <a:pPr indent="0" lvl="0" marL="0" rtl="0" algn="l">
              <a:lnSpc>
                <a:spcPct val="100000"/>
              </a:lnSpc>
              <a:spcBef>
                <a:spcPts val="400"/>
              </a:spcBef>
              <a:spcAft>
                <a:spcPts val="0"/>
              </a:spcAft>
              <a:buSzPts val="1400"/>
              <a:buNone/>
            </a:pPr>
            <a:r>
              <a:rPr b="1" i="0" lang="de-DE" sz="1000" u="none" cap="none" strike="noStrike">
                <a:solidFill>
                  <a:schemeClr val="dk1"/>
                </a:solidFill>
                <a:latin typeface="Calibri"/>
                <a:ea typeface="Calibri"/>
                <a:cs typeface="Calibri"/>
                <a:sym typeface="Calibri"/>
              </a:rPr>
              <a:t>Aufgabe</a:t>
            </a:r>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Diskutieren Sie die Einführung eines Pfand-Systems für Ihr Unternehmen!</a:t>
            </a:r>
            <a:r>
              <a:rPr i="0" lang="de-DE" sz="1000" u="none" cap="none" strike="noStrike">
                <a:solidFill>
                  <a:schemeClr val="dk1"/>
                </a:solidFill>
                <a:latin typeface="Calibri"/>
                <a:ea typeface="Calibri"/>
                <a:cs typeface="Calibri"/>
                <a:sym typeface="Calibri"/>
              </a:rPr>
              <a:t> </a:t>
            </a:r>
            <a:endParaRPr b="1" sz="1000">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200"/>
              <a:buFont typeface="Arial"/>
              <a:buNone/>
            </a:pPr>
            <a:r>
              <a:rPr b="1" lang="de-DE" sz="1000">
                <a:latin typeface="Calibri"/>
                <a:ea typeface="Calibri"/>
                <a:cs typeface="Calibri"/>
                <a:sym typeface="Calibri"/>
              </a:rPr>
              <a:t>Abbildungen</a:t>
            </a:r>
            <a:endParaRPr sz="1000">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indent="-177800" lvl="0" marL="177800" marR="0" rtl="0" algn="l">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a:t>
            </a:r>
            <a:endParaRPr b="1" sz="1000">
              <a:latin typeface="Calibri"/>
              <a:ea typeface="Calibri"/>
              <a:cs typeface="Calibri"/>
              <a:sym typeface="Calibri"/>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deklapack (o.J.): Nachhaltige Verpackungsmaterialien im Überblick. Online; https://www.daklapack.de/nachhaltige-verpackungen</a:t>
            </a:r>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40" name="Google Shape;240;p14: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7:notes"/>
          <p:cNvSpPr txBox="1"/>
          <p:nvPr>
            <p:ph idx="1" type="body"/>
          </p:nvPr>
        </p:nvSpPr>
        <p:spPr>
          <a:xfrm>
            <a:off x="223688" y="4037187"/>
            <a:ext cx="6650338" cy="61306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de-DE"/>
              <a:t>Beschreibung</a:t>
            </a:r>
            <a:endParaRPr/>
          </a:p>
          <a:p>
            <a:pPr indent="0" lvl="0" marL="0" rtl="0" algn="l">
              <a:lnSpc>
                <a:spcPct val="100000"/>
              </a:lnSpc>
              <a:spcBef>
                <a:spcPts val="200"/>
              </a:spcBef>
              <a:spcAft>
                <a:spcPts val="0"/>
              </a:spcAft>
              <a:buSzPts val="1200"/>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 </a:t>
            </a:r>
            <a:endParaRPr/>
          </a:p>
          <a:p>
            <a:pPr indent="0" lvl="0" marL="0" rtl="0" algn="l">
              <a:lnSpc>
                <a:spcPct val="100000"/>
              </a:lnSpc>
              <a:spcBef>
                <a:spcPts val="200"/>
              </a:spcBef>
              <a:spcAft>
                <a:spcPts val="0"/>
              </a:spcAft>
              <a:buSzPts val="1200"/>
              <a:buNone/>
            </a:pPr>
            <a:r>
              <a:rPr b="1" lang="de-DE"/>
              <a:t>Aufgabe</a:t>
            </a:r>
            <a:endParaRPr/>
          </a:p>
          <a:p>
            <a:pPr indent="-171450" lvl="0" marL="171450" rtl="0" algn="l">
              <a:lnSpc>
                <a:spcPct val="100000"/>
              </a:lnSpc>
              <a:spcBef>
                <a:spcPts val="200"/>
              </a:spcBef>
              <a:spcAft>
                <a:spcPts val="0"/>
              </a:spcAft>
              <a:buSzPts val="1200"/>
              <a:buFont typeface="Arial"/>
              <a:buChar char="•"/>
            </a:pPr>
            <a:r>
              <a:rPr lang="de-DE"/>
              <a:t>Diskutieren sie die Vor- und Nachteile betrieblicher Mobilität in Ihrem Unternehmen.</a:t>
            </a:r>
            <a:endParaRPr/>
          </a:p>
          <a:p>
            <a:pPr indent="-171450" lvl="0" marL="171450" rtl="0" algn="l">
              <a:lnSpc>
                <a:spcPct val="100000"/>
              </a:lnSpc>
              <a:spcBef>
                <a:spcPts val="200"/>
              </a:spcBef>
              <a:spcAft>
                <a:spcPts val="0"/>
              </a:spcAft>
              <a:buSzPts val="1200"/>
              <a:buFont typeface="Arial"/>
              <a:buChar char="•"/>
            </a:pPr>
            <a:r>
              <a:rPr lang="de-DE"/>
              <a:t>Ist Elektromobilität eine Möglichkeit?</a:t>
            </a:r>
            <a:endParaRPr/>
          </a:p>
          <a:p>
            <a:pPr indent="-171450" lvl="0" marL="171450" rtl="0" algn="l">
              <a:lnSpc>
                <a:spcPct val="100000"/>
              </a:lnSpc>
              <a:spcBef>
                <a:spcPts val="200"/>
              </a:spcBef>
              <a:spcAft>
                <a:spcPts val="0"/>
              </a:spcAft>
              <a:buSzPts val="1200"/>
              <a:buFont typeface="Arial"/>
              <a:buChar char="•"/>
            </a:pPr>
            <a:r>
              <a:rPr lang="de-DE"/>
              <a:t>Können Sie eine eigene PV-Anlage auf Ihrem Betriebsgebäude installieren?</a:t>
            </a:r>
            <a:endParaRPr/>
          </a:p>
          <a:p>
            <a:pPr indent="0" lvl="0" marL="0" rtl="0" algn="l">
              <a:lnSpc>
                <a:spcPct val="100000"/>
              </a:lnSpc>
              <a:spcBef>
                <a:spcPts val="200"/>
              </a:spcBef>
              <a:spcAft>
                <a:spcPts val="0"/>
              </a:spcAft>
              <a:buSzPts val="1200"/>
              <a:buNone/>
            </a:pPr>
            <a:r>
              <a:rPr b="1" lang="de-DE"/>
              <a:t>Daten</a:t>
            </a:r>
            <a:endParaRPr b="1"/>
          </a:p>
          <a:p>
            <a:pPr indent="-174625" lvl="0" marL="184150" marR="0" rtl="0" algn="l">
              <a:lnSpc>
                <a:spcPct val="100000"/>
              </a:lnSpc>
              <a:spcBef>
                <a:spcPts val="200"/>
              </a:spcBef>
              <a:spcAft>
                <a:spcPts val="0"/>
              </a:spcAft>
              <a:buClr>
                <a:srgbClr val="000000"/>
              </a:buClr>
              <a:buSzPts val="1200"/>
              <a:buFont typeface="Arial"/>
              <a:buChar char="•"/>
            </a:pPr>
            <a:r>
              <a:rPr lang="de-DE"/>
              <a:t>Kona, Mittelklasse Midi-SUV, alle Angaben pro 100 km</a:t>
            </a:r>
            <a:endParaRPr/>
          </a:p>
          <a:p>
            <a:pPr indent="-174625" lvl="0" marL="184150" rtl="0" algn="l">
              <a:lnSpc>
                <a:spcPct val="100000"/>
              </a:lnSpc>
              <a:spcBef>
                <a:spcPts val="200"/>
              </a:spcBef>
              <a:spcAft>
                <a:spcPts val="0"/>
              </a:spcAft>
              <a:buSzPts val="1200"/>
              <a:buFont typeface="Arial"/>
              <a:buChar char="•"/>
            </a:pPr>
            <a:r>
              <a:rPr lang="de-DE"/>
              <a:t>Kona Elektro, Leistung 150 kW, 64kW Batterie, Verbrauch 14,3 kWh / 6,45 kg /100 km, 64g/km </a:t>
            </a:r>
            <a:endParaRPr/>
          </a:p>
          <a:p>
            <a:pPr indent="-174625" lvl="0" marL="184150" rtl="0" algn="l">
              <a:lnSpc>
                <a:spcPct val="100000"/>
              </a:lnSpc>
              <a:spcBef>
                <a:spcPts val="200"/>
              </a:spcBef>
              <a:spcAft>
                <a:spcPts val="0"/>
              </a:spcAft>
              <a:buSzPts val="1200"/>
              <a:buFont typeface="Arial"/>
              <a:buChar char="•"/>
            </a:pPr>
            <a:r>
              <a:rPr lang="de-DE"/>
              <a:t>Kona Elektro, Leistung 150 kW, 64kW Batterie, Realverbrauch über 10.000 km: 17 kWh)</a:t>
            </a:r>
            <a:endParaRPr/>
          </a:p>
          <a:p>
            <a:pPr indent="-174625" lvl="0" marL="184150" rtl="0" algn="l">
              <a:lnSpc>
                <a:spcPct val="100000"/>
              </a:lnSpc>
              <a:spcBef>
                <a:spcPts val="200"/>
              </a:spcBef>
              <a:spcAft>
                <a:spcPts val="0"/>
              </a:spcAft>
              <a:buSzPts val="1200"/>
              <a:buFont typeface="Arial"/>
              <a:buChar char="•"/>
            </a:pPr>
            <a:r>
              <a:rPr lang="de-DE"/>
              <a:t>Kona Diesel, 1,6 CRDi 4WD, 100 kW, Verbrauch 4,9 l/100 km = 12,7 kg CO2/100 km  bzw. 127 g CO2/km</a:t>
            </a:r>
            <a:endParaRPr/>
          </a:p>
          <a:p>
            <a:pPr indent="-174625" lvl="0" marL="184150" rtl="0" algn="l">
              <a:lnSpc>
                <a:spcPct val="100000"/>
              </a:lnSpc>
              <a:spcBef>
                <a:spcPts val="200"/>
              </a:spcBef>
              <a:spcAft>
                <a:spcPts val="0"/>
              </a:spcAft>
              <a:buSzPts val="1200"/>
              <a:buFont typeface="Arial"/>
              <a:buChar char="•"/>
            </a:pPr>
            <a:r>
              <a:rPr lang="de-DE"/>
              <a:t>Kona Benzin, 1,6 T-Cdi 4WD, 146 kW, Verbrauch 6,2 l/100 km = 14,1 kg CO2/100 km bzw. 141 g CO2/km</a:t>
            </a:r>
            <a:endParaRPr/>
          </a:p>
          <a:p>
            <a:pPr indent="-174625" lvl="0" marL="184150" marR="0" rtl="0" algn="l">
              <a:lnSpc>
                <a:spcPct val="100000"/>
              </a:lnSpc>
              <a:spcBef>
                <a:spcPts val="200"/>
              </a:spcBef>
              <a:spcAft>
                <a:spcPts val="0"/>
              </a:spcAft>
              <a:buClr>
                <a:schemeClr val="dk1"/>
              </a:buClr>
              <a:buSzPts val="1200"/>
              <a:buFont typeface="Arial"/>
              <a:buChar char="•"/>
            </a:pPr>
            <a:r>
              <a:rPr lang="de-DE"/>
              <a:t>Kona Hybrid-Diesel, 1,6 CRDi Hybrid 4WD, 100 kW, Verbrauch 4,5 l/100 km = 11,8 kg CO2/100km  bzw. 118 g CO2/km</a:t>
            </a:r>
            <a:endParaRPr/>
          </a:p>
          <a:p>
            <a:pPr indent="0" lvl="0" marL="0" rtl="0" algn="l">
              <a:lnSpc>
                <a:spcPct val="100000"/>
              </a:lnSpc>
              <a:spcBef>
                <a:spcPts val="200"/>
              </a:spcBef>
              <a:spcAft>
                <a:spcPts val="0"/>
              </a:spcAft>
              <a:buSzPts val="1400"/>
              <a:buFont typeface="Arial"/>
              <a:buNone/>
            </a:pPr>
            <a:r>
              <a:t/>
            </a:r>
            <a:endParaRPr b="1"/>
          </a:p>
          <a:p>
            <a:pPr indent="0" lvl="0" marL="0" rtl="0" algn="l">
              <a:lnSpc>
                <a:spcPct val="100000"/>
              </a:lnSpc>
              <a:spcBef>
                <a:spcPts val="200"/>
              </a:spcBef>
              <a:spcAft>
                <a:spcPts val="0"/>
              </a:spcAft>
              <a:buSzPts val="1400"/>
              <a:buFont typeface="Arial"/>
              <a:buNone/>
            </a:pPr>
            <a:r>
              <a:rPr b="1" lang="de-DE"/>
              <a:t>Quellen</a:t>
            </a:r>
            <a:endParaRPr b="1"/>
          </a:p>
          <a:p>
            <a:pPr indent="-174625" lvl="0" marL="184150" rtl="0" algn="l">
              <a:lnSpc>
                <a:spcPct val="100000"/>
              </a:lnSpc>
              <a:spcBef>
                <a:spcPts val="200"/>
              </a:spcBef>
              <a:spcAft>
                <a:spcPts val="0"/>
              </a:spcAft>
              <a:buSzPts val="1200"/>
              <a:buFont typeface="Arial"/>
              <a:buChar char="•"/>
            </a:pPr>
            <a:r>
              <a:rPr lang="de-DE"/>
              <a:t>Kona Elektro: Eigenes Fahrzeug</a:t>
            </a:r>
            <a:endParaRPr/>
          </a:p>
          <a:p>
            <a:pPr indent="-174625" lvl="0" marL="184150" rtl="0" algn="l">
              <a:lnSpc>
                <a:spcPct val="100000"/>
              </a:lnSpc>
              <a:spcBef>
                <a:spcPts val="200"/>
              </a:spcBef>
              <a:spcAft>
                <a:spcPts val="0"/>
              </a:spcAft>
              <a:buSzPts val="1200"/>
              <a:buFont typeface="Arial"/>
              <a:buChar char="•"/>
            </a:pPr>
            <a:r>
              <a:rPr lang="de-DE"/>
              <a:t>Kona alle Modelle: https://www.auto-motor-und-sport.de/marken-modelle/hyundai/kona/technische-daten/</a:t>
            </a:r>
            <a:endParaRPr/>
          </a:p>
          <a:p>
            <a:pPr indent="-174625" lvl="0" marL="184150" rtl="0" algn="l">
              <a:lnSpc>
                <a:spcPct val="100000"/>
              </a:lnSpc>
              <a:spcBef>
                <a:spcPts val="200"/>
              </a:spcBef>
              <a:spcAft>
                <a:spcPts val="200"/>
              </a:spcAft>
              <a:buSzPts val="1200"/>
              <a:buFont typeface="Arial"/>
              <a:buChar char="•"/>
            </a:pPr>
            <a:r>
              <a:rPr lang="de-DE"/>
              <a:t>Emissionsfaktor Benzin und Diesel: </a:t>
            </a:r>
            <a:r>
              <a:rPr lang="de-DE" u="sng">
                <a:solidFill>
                  <a:schemeClr val="hlink"/>
                </a:solidFill>
                <a:hlinkClick r:id="rId2"/>
              </a:rPr>
              <a:t>https://www.helmholtz.de/erde-und-umwelt/wie-viel-co2-steckt-in-einem-liter-benzin/</a:t>
            </a:r>
            <a:endParaRPr/>
          </a:p>
        </p:txBody>
      </p:sp>
      <p:sp>
        <p:nvSpPr>
          <p:cNvPr id="258" name="Google Shape;258;p17: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5: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5:notes"/>
          <p:cNvSpPr txBox="1"/>
          <p:nvPr>
            <p:ph idx="1" type="body"/>
          </p:nvPr>
        </p:nvSpPr>
        <p:spPr>
          <a:xfrm>
            <a:off x="223688" y="4104000"/>
            <a:ext cx="6651924" cy="5976664"/>
          </a:xfrm>
          <a:prstGeom prst="rect">
            <a:avLst/>
          </a:prstGeom>
          <a:noFill/>
          <a:ln>
            <a:noFill/>
          </a:ln>
        </p:spPr>
        <p:txBody>
          <a:bodyPr anchorCtr="0" anchor="t" bIns="47400" lIns="94825" spcFirstLastPara="1" rIns="94825" wrap="square" tIns="47400">
            <a:noAutofit/>
          </a:bodyPr>
          <a:lstStyle/>
          <a:p>
            <a:pPr indent="-85725" lvl="1" marL="95250" rtl="0" algn="l">
              <a:lnSpc>
                <a:spcPct val="100000"/>
              </a:lnSpc>
              <a:spcBef>
                <a:spcPts val="0"/>
              </a:spcBef>
              <a:spcAft>
                <a:spcPts val="0"/>
              </a:spcAft>
              <a:buClr>
                <a:schemeClr val="dk1"/>
              </a:buClr>
              <a:buSzPts val="1000"/>
              <a:buNone/>
            </a:pPr>
            <a:r>
              <a:rPr b="1" lang="de-DE" sz="1000">
                <a:latin typeface="Calibri"/>
                <a:ea typeface="Calibri"/>
                <a:cs typeface="Calibri"/>
                <a:sym typeface="Calibri"/>
              </a:rPr>
              <a:t>Beschreibung:</a:t>
            </a:r>
            <a:endParaRPr/>
          </a:p>
          <a:p>
            <a:pPr indent="1586" lvl="1" marL="7938" rtl="0" algn="l">
              <a:lnSpc>
                <a:spcPct val="100000"/>
              </a:lnSpc>
              <a:spcBef>
                <a:spcPts val="0"/>
              </a:spcBef>
              <a:spcAft>
                <a:spcPts val="0"/>
              </a:spcAft>
              <a:buSzPts val="1400"/>
              <a:buNone/>
            </a:pPr>
            <a:r>
              <a:rPr lang="de-DE" sz="1000">
                <a:latin typeface="Calibri"/>
                <a:ea typeface="Calibri"/>
                <a:cs typeface="Calibri"/>
                <a:sym typeface="Calibri"/>
              </a:rPr>
              <a:t>Rosen werden </a:t>
            </a:r>
            <a:r>
              <a:rPr lang="de-DE" sz="1000">
                <a:solidFill>
                  <a:srgbClr val="000000"/>
                </a:solidFill>
                <a:latin typeface="Calibri"/>
                <a:ea typeface="Calibri"/>
                <a:cs typeface="Calibri"/>
                <a:sym typeface="Calibri"/>
              </a:rPr>
              <a:t>häufig importiert, so werden über 1,6 Mrd. Rosen jährlich nach Deutschland eingeführt, von denen 300 Mio. aus Kenia stammen (Statista 2021). Die Emissionen für den Transport mit Schiffen, Flugzeugen oder Transporter lassen sich mit carboncare berechnen (ebd. o.J.) Geht man dabei von einer Rose, die 50 g wiegt, und die nach Deutschland geflogen wird von Nairobi nach Hamburg zum Blumenmarkt geflogen wird (ca. 6.700 km), ergibt sich ein CO</a:t>
            </a:r>
            <a:r>
              <a:rPr baseline="-25000" lang="de-DE" sz="1000">
                <a:solidFill>
                  <a:srgbClr val="000000"/>
                </a:solidFill>
                <a:latin typeface="Calibri"/>
                <a:ea typeface="Calibri"/>
                <a:cs typeface="Calibri"/>
                <a:sym typeface="Calibri"/>
              </a:rPr>
              <a:t>2</a:t>
            </a:r>
            <a:r>
              <a:rPr lang="de-DE" sz="1000">
                <a:solidFill>
                  <a:srgbClr val="000000"/>
                </a:solidFill>
                <a:latin typeface="Calibri"/>
                <a:ea typeface="Calibri"/>
                <a:cs typeface="Calibri"/>
                <a:sym typeface="Calibri"/>
              </a:rPr>
              <a:t>-Äq Ausstoß von 270 g pro Rose (ohne Transportwege zum und vom Flughafen) (nach eigenen Berechnungen mit den CO2-Daten für Transporte aus UBA 2019 und UBA 2012). Im Unterschied dazu führt der Transport mit dem Schiff für eine Seidenblume (Gewicht 50 g, Distanz ca. 20.000 km) aus China zu nur 3,5 g CO</a:t>
            </a:r>
            <a:r>
              <a:rPr baseline="-25000" lang="de-DE" sz="1000">
                <a:solidFill>
                  <a:srgbClr val="000000"/>
                </a:solidFill>
                <a:latin typeface="Calibri"/>
                <a:ea typeface="Calibri"/>
                <a:cs typeface="Calibri"/>
                <a:sym typeface="Calibri"/>
              </a:rPr>
              <a:t>2</a:t>
            </a:r>
            <a:r>
              <a:rPr lang="de-DE" sz="1000">
                <a:solidFill>
                  <a:srgbClr val="000000"/>
                </a:solidFill>
                <a:latin typeface="Calibri"/>
                <a:ea typeface="Calibri"/>
                <a:cs typeface="Calibri"/>
                <a:sym typeface="Calibri"/>
              </a:rPr>
              <a:t>-Äq pro Blume. Der regionale Einkauf kann aber nicht unmittelbar mit dem Ferntransport verglichen werden, da hier deutlich geringere Mengen transportiert werden. Deshalb ist nur ein bedingter Vergleich möglich. Transportiert man z.B. 100 Rosen (Gewicht 5 kg) von einem regionalen Züchter z.B. aus Brunsbüttel nach Hamburg mit einem Transporter, so hätten die Rosen eine THG-Emisssion von 55 g CO2-Äq/Rose. Noch schwieriger wird es, wenn Rosen aus beheizten Treibhäusern - wie in den Niederlanden weit verbreitet - bezieht. Der Transport einer Tonne Rosen (20.000 Stück) per LKW führt zu rund 20 kg CO</a:t>
            </a:r>
            <a:r>
              <a:rPr baseline="-25000" lang="de-DE" sz="1000">
                <a:solidFill>
                  <a:srgbClr val="000000"/>
                </a:solidFill>
                <a:latin typeface="Calibri"/>
                <a:ea typeface="Calibri"/>
                <a:cs typeface="Calibri"/>
                <a:sym typeface="Calibri"/>
              </a:rPr>
              <a:t>2</a:t>
            </a:r>
            <a:r>
              <a:rPr lang="de-DE" sz="1000">
                <a:solidFill>
                  <a:srgbClr val="000000"/>
                </a:solidFill>
                <a:latin typeface="Calibri"/>
                <a:ea typeface="Calibri"/>
                <a:cs typeface="Calibri"/>
                <a:sym typeface="Calibri"/>
              </a:rPr>
              <a:t>-Äq., also zu THG-Emissionen von 2 g CO</a:t>
            </a:r>
            <a:r>
              <a:rPr baseline="-25000" lang="de-DE" sz="1000">
                <a:solidFill>
                  <a:srgbClr val="000000"/>
                </a:solidFill>
                <a:latin typeface="Calibri"/>
                <a:ea typeface="Calibri"/>
                <a:cs typeface="Calibri"/>
                <a:sym typeface="Calibri"/>
              </a:rPr>
              <a:t>2</a:t>
            </a:r>
            <a:r>
              <a:rPr lang="de-DE" sz="1000">
                <a:solidFill>
                  <a:srgbClr val="000000"/>
                </a:solidFill>
                <a:latin typeface="Calibri"/>
                <a:ea typeface="Calibri"/>
                <a:cs typeface="Calibri"/>
                <a:sym typeface="Calibri"/>
              </a:rPr>
              <a:t>-Äq/Rose. Während in Kenia die Rosen nicht “beheizt” werden, werden die Gemüse und Blumen in mit Erdgas beheizten Treibhäusern gezüchtet (Spiegel 2022).  </a:t>
            </a:r>
            <a:endParaRPr/>
          </a:p>
          <a:p>
            <a:pPr indent="1586" lvl="1" marL="7938" rtl="0" algn="l">
              <a:lnSpc>
                <a:spcPct val="100000"/>
              </a:lnSpc>
              <a:spcBef>
                <a:spcPts val="1000"/>
              </a:spcBef>
              <a:spcAft>
                <a:spcPts val="0"/>
              </a:spcAft>
              <a:buSzPts val="1400"/>
              <a:buNone/>
            </a:pPr>
            <a:r>
              <a:rPr lang="de-DE" sz="1000">
                <a:solidFill>
                  <a:srgbClr val="000000"/>
                </a:solidFill>
                <a:latin typeface="Calibri"/>
                <a:ea typeface="Calibri"/>
                <a:cs typeface="Calibri"/>
                <a:sym typeface="Calibri"/>
              </a:rPr>
              <a:t>Betrachtet man allerdings die soziale Dimension, können importierte Blumen zu einem wirtschaftlichen Aufschwung in ihrem Ursprungsland beitragen (Deutschlandfunk 2017). Dabei sind allerdings Labels für Umweltschutz, Arbeitsbedingungen, Anbauarten und Verpackungen zu beachten.</a:t>
            </a:r>
            <a:endParaRPr/>
          </a:p>
          <a:p>
            <a:pPr indent="1586" lvl="1" marL="7938" rtl="0" algn="l">
              <a:lnSpc>
                <a:spcPct val="100000"/>
              </a:lnSpc>
              <a:spcBef>
                <a:spcPts val="1000"/>
              </a:spcBef>
              <a:spcAft>
                <a:spcPts val="0"/>
              </a:spcAft>
              <a:buSzPts val="1400"/>
              <a:buNone/>
            </a:pPr>
            <a:r>
              <a:rPr b="1" lang="de-DE" sz="1000">
                <a:solidFill>
                  <a:schemeClr val="dk1"/>
                </a:solidFill>
                <a:latin typeface="Calibri"/>
                <a:ea typeface="Calibri"/>
                <a:cs typeface="Calibri"/>
                <a:sym typeface="Calibri"/>
              </a:rPr>
              <a:t>Unsere Expertenmeinung: Bei Importen am besten auf Labels achten:</a:t>
            </a:r>
            <a:endParaRPr/>
          </a:p>
          <a:p>
            <a:pPr indent="-85725" lvl="2" marL="95250" rtl="0" algn="l">
              <a:lnSpc>
                <a:spcPct val="100000"/>
              </a:lnSpc>
              <a:spcBef>
                <a:spcPts val="0"/>
              </a:spcBef>
              <a:spcAft>
                <a:spcPts val="0"/>
              </a:spcAft>
              <a:buClr>
                <a:srgbClr val="C00000"/>
              </a:buClr>
              <a:buSzPts val="1000"/>
              <a:buChar char="•"/>
            </a:pPr>
            <a:r>
              <a:rPr lang="de-DE" sz="1000">
                <a:solidFill>
                  <a:schemeClr val="dk1"/>
                </a:solidFill>
                <a:latin typeface="Calibri"/>
                <a:ea typeface="Calibri"/>
                <a:cs typeface="Calibri"/>
                <a:sym typeface="Calibri"/>
              </a:rPr>
              <a:t>Arbeitsbedingungen</a:t>
            </a:r>
            <a:endParaRPr/>
          </a:p>
          <a:p>
            <a:pPr indent="-85725" lvl="2" marL="95250" rtl="0" algn="l">
              <a:lnSpc>
                <a:spcPct val="100000"/>
              </a:lnSpc>
              <a:spcBef>
                <a:spcPts val="0"/>
              </a:spcBef>
              <a:spcAft>
                <a:spcPts val="0"/>
              </a:spcAft>
              <a:buClr>
                <a:srgbClr val="C00000"/>
              </a:buClr>
              <a:buSzPts val="1000"/>
              <a:buChar char="•"/>
            </a:pPr>
            <a:r>
              <a:rPr lang="de-DE" sz="1000">
                <a:solidFill>
                  <a:schemeClr val="dk1"/>
                </a:solidFill>
                <a:latin typeface="Calibri"/>
                <a:ea typeface="Calibri"/>
                <a:cs typeface="Calibri"/>
                <a:sym typeface="Calibri"/>
              </a:rPr>
              <a:t>Anbauarten</a:t>
            </a:r>
            <a:endParaRPr/>
          </a:p>
          <a:p>
            <a:pPr indent="-85725" lvl="2" marL="95250" rtl="0" algn="l">
              <a:lnSpc>
                <a:spcPct val="100000"/>
              </a:lnSpc>
              <a:spcBef>
                <a:spcPts val="0"/>
              </a:spcBef>
              <a:spcAft>
                <a:spcPts val="0"/>
              </a:spcAft>
              <a:buClr>
                <a:srgbClr val="C00000"/>
              </a:buClr>
              <a:buSzPts val="1000"/>
              <a:buChar char="•"/>
            </a:pPr>
            <a:r>
              <a:rPr lang="de-DE" sz="1000">
                <a:solidFill>
                  <a:schemeClr val="dk1"/>
                </a:solidFill>
                <a:latin typeface="Calibri"/>
                <a:ea typeface="Calibri"/>
                <a:cs typeface="Calibri"/>
                <a:sym typeface="Calibri"/>
              </a:rPr>
              <a:t>Verpackungen</a:t>
            </a:r>
            <a:endParaRPr/>
          </a:p>
          <a:p>
            <a:pPr indent="-85725" lvl="2" marL="95250" rtl="0" algn="l">
              <a:lnSpc>
                <a:spcPct val="100000"/>
              </a:lnSpc>
              <a:spcBef>
                <a:spcPts val="0"/>
              </a:spcBef>
              <a:spcAft>
                <a:spcPts val="0"/>
              </a:spcAft>
              <a:buClr>
                <a:srgbClr val="C00000"/>
              </a:buClr>
              <a:buSzPts val="1000"/>
              <a:buChar char="•"/>
            </a:pPr>
            <a:r>
              <a:rPr lang="de-DE" sz="1000">
                <a:solidFill>
                  <a:schemeClr val="dk1"/>
                </a:solidFill>
                <a:latin typeface="Calibri"/>
                <a:ea typeface="Calibri"/>
                <a:cs typeface="Calibri"/>
                <a:sym typeface="Calibri"/>
              </a:rPr>
              <a:t>Transportwege     </a:t>
            </a:r>
            <a:endParaRPr/>
          </a:p>
          <a:p>
            <a:pPr indent="0" lvl="2" marL="9525" rtl="0" algn="l">
              <a:lnSpc>
                <a:spcPct val="100000"/>
              </a:lnSpc>
              <a:spcBef>
                <a:spcPts val="500"/>
              </a:spcBef>
              <a:spcAft>
                <a:spcPts val="0"/>
              </a:spcAft>
              <a:buClr>
                <a:srgbClr val="C00000"/>
              </a:buClr>
              <a:buSzPts val="1000"/>
              <a:buNone/>
            </a:pPr>
            <a:r>
              <a:rPr b="1" lang="de-DE" sz="1000">
                <a:latin typeface="Calibri"/>
                <a:ea typeface="Calibri"/>
                <a:cs typeface="Calibri"/>
                <a:sym typeface="Calibri"/>
              </a:rPr>
              <a:t>Aufgabe:</a:t>
            </a:r>
            <a:endParaRPr/>
          </a:p>
          <a:p>
            <a:pPr indent="0" lvl="2" marL="9525" rtl="0" algn="l">
              <a:lnSpc>
                <a:spcPct val="100000"/>
              </a:lnSpc>
              <a:spcBef>
                <a:spcPts val="500"/>
              </a:spcBef>
              <a:spcAft>
                <a:spcPts val="0"/>
              </a:spcAft>
              <a:buClr>
                <a:srgbClr val="C00000"/>
              </a:buClr>
              <a:buSzPts val="1000"/>
              <a:buNone/>
            </a:pPr>
            <a:r>
              <a:rPr b="0" lang="de-DE" sz="1000">
                <a:latin typeface="Calibri"/>
                <a:ea typeface="Calibri"/>
                <a:cs typeface="Calibri"/>
                <a:sym typeface="Calibri"/>
              </a:rPr>
              <a:t>Überwiegen die Vor- oder Nachteile des Imports von Rosen?</a:t>
            </a:r>
            <a:endParaRPr sz="1000">
              <a:latin typeface="Calibri"/>
              <a:ea typeface="Calibri"/>
              <a:cs typeface="Calibri"/>
              <a:sym typeface="Calibri"/>
            </a:endParaRPr>
          </a:p>
          <a:p>
            <a:pPr indent="0" lvl="2" marL="9525" rtl="0" algn="l">
              <a:lnSpc>
                <a:spcPct val="100000"/>
              </a:lnSpc>
              <a:spcBef>
                <a:spcPts val="500"/>
              </a:spcBef>
              <a:spcAft>
                <a:spcPts val="0"/>
              </a:spcAft>
              <a:buClr>
                <a:srgbClr val="C00000"/>
              </a:buClr>
              <a:buSzPts val="1000"/>
              <a:buNone/>
            </a:pPr>
            <a:r>
              <a:rPr b="1" lang="de-DE" sz="1000">
                <a:latin typeface="Calibri"/>
                <a:ea typeface="Calibri"/>
                <a:cs typeface="Calibri"/>
                <a:sym typeface="Calibri"/>
              </a:rPr>
              <a:t>Quellen:</a:t>
            </a:r>
            <a:endParaRPr b="0" i="0" sz="900" u="none" strike="noStrike">
              <a:solidFill>
                <a:srgbClr val="000000"/>
              </a:solidFill>
              <a:latin typeface="Calibri"/>
              <a:ea typeface="Calibri"/>
              <a:cs typeface="Calibri"/>
              <a:sym typeface="Calibri"/>
            </a:endParaRPr>
          </a:p>
          <a:p>
            <a:pPr indent="-171450" lvl="0" marL="179388" rtl="0" algn="l">
              <a:lnSpc>
                <a:spcPct val="100000"/>
              </a:lnSpc>
              <a:spcBef>
                <a:spcPts val="0"/>
              </a:spcBef>
              <a:spcAft>
                <a:spcPts val="0"/>
              </a:spcAft>
              <a:buSzPts val="1400"/>
              <a:buFont typeface="Arial"/>
              <a:buChar char="•"/>
            </a:pPr>
            <a:r>
              <a:rPr b="0" i="0" lang="de-DE" sz="900" u="none" strike="noStrike">
                <a:solidFill>
                  <a:srgbClr val="000000"/>
                </a:solidFill>
                <a:latin typeface="Calibri"/>
                <a:ea typeface="Calibri"/>
                <a:cs typeface="Calibri"/>
                <a:sym typeface="Calibri"/>
              </a:rPr>
              <a:t>carboncare (o.J.): CO</a:t>
            </a:r>
            <a:r>
              <a:rPr b="0" baseline="-25000" i="0" lang="de-DE" sz="900" u="none" strike="noStrike">
                <a:solidFill>
                  <a:srgbClr val="000000"/>
                </a:solidFill>
                <a:latin typeface="Calibri"/>
                <a:ea typeface="Calibri"/>
                <a:cs typeface="Calibri"/>
                <a:sym typeface="Calibri"/>
              </a:rPr>
              <a:t>2</a:t>
            </a:r>
            <a:r>
              <a:rPr b="0" i="0" lang="de-DE" sz="900" u="none" strike="noStrike">
                <a:solidFill>
                  <a:srgbClr val="000000"/>
                </a:solidFill>
                <a:latin typeface="Calibri"/>
                <a:ea typeface="Calibri"/>
                <a:cs typeface="Calibri"/>
                <a:sym typeface="Calibri"/>
              </a:rPr>
              <a:t>-Emissionsrechner. Online: </a:t>
            </a:r>
            <a:r>
              <a:rPr b="0" i="0" lang="de-DE" sz="900" u="sng" strike="noStrike">
                <a:solidFill>
                  <a:srgbClr val="1155CC"/>
                </a:solidFill>
                <a:latin typeface="Calibri"/>
                <a:ea typeface="Calibri"/>
                <a:cs typeface="Calibri"/>
                <a:sym typeface="Calibri"/>
                <a:hlinkClick r:id="rId2">
                  <a:extLst>
                    <a:ext uri="{A12FA001-AC4F-418D-AE19-62706E023703}">
                      <ahyp:hlinkClr val="tx"/>
                    </a:ext>
                  </a:extLst>
                </a:hlinkClick>
              </a:rPr>
              <a:t>https://www.carboncare.org/co2-emissions-rechner.html</a:t>
            </a:r>
            <a:r>
              <a:rPr b="0" i="0" lang="de-DE" sz="900" u="none" strike="noStrike">
                <a:solidFill>
                  <a:srgbClr val="000000"/>
                </a:solidFill>
                <a:latin typeface="Calibri"/>
                <a:ea typeface="Calibri"/>
                <a:cs typeface="Calibri"/>
                <a:sym typeface="Calibri"/>
              </a:rPr>
              <a:t> </a:t>
            </a:r>
            <a:endParaRPr b="1" i="0" sz="900" u="none" strike="noStrike">
              <a:solidFill>
                <a:srgbClr val="000000"/>
              </a:solidFill>
              <a:latin typeface="Calibri"/>
              <a:ea typeface="Calibri"/>
              <a:cs typeface="Calibri"/>
              <a:sym typeface="Calibri"/>
            </a:endParaRPr>
          </a:p>
          <a:p>
            <a:pPr indent="-171450" lvl="0" marL="179388" rtl="0" algn="l">
              <a:lnSpc>
                <a:spcPct val="100000"/>
              </a:lnSpc>
              <a:spcBef>
                <a:spcPts val="0"/>
              </a:spcBef>
              <a:spcAft>
                <a:spcPts val="0"/>
              </a:spcAft>
              <a:buSzPts val="1400"/>
              <a:buFont typeface="Arial"/>
              <a:buChar char="•"/>
            </a:pPr>
            <a:r>
              <a:rPr b="0" i="0" lang="de-DE" sz="900" u="none" strike="noStrike">
                <a:solidFill>
                  <a:srgbClr val="000000"/>
                </a:solidFill>
                <a:latin typeface="Calibri"/>
                <a:ea typeface="Calibri"/>
                <a:cs typeface="Calibri"/>
                <a:sym typeface="Calibri"/>
              </a:rPr>
              <a:t>Statista (2021): Wo die Rosen herkommen. Online: </a:t>
            </a:r>
            <a:r>
              <a:rPr b="0" i="0" lang="de-DE" sz="900" u="sng" strike="noStrike">
                <a:solidFill>
                  <a:srgbClr val="000000"/>
                </a:solidFill>
                <a:latin typeface="Calibri"/>
                <a:ea typeface="Calibri"/>
                <a:cs typeface="Calibri"/>
                <a:sym typeface="Calibri"/>
                <a:hlinkClick r:id="rId3">
                  <a:extLst>
                    <a:ext uri="{A12FA001-AC4F-418D-AE19-62706E023703}">
                      <ahyp:hlinkClr val="tx"/>
                    </a:ext>
                  </a:extLst>
                </a:hlinkClick>
              </a:rPr>
              <a:t>https://de.statista.com/infografik/8105/von-woher-rosen-nach-deutschland-importiert-werden/</a:t>
            </a:r>
            <a:r>
              <a:rPr b="0" i="0" lang="de-DE" sz="900" u="none" strike="noStrike">
                <a:solidFill>
                  <a:srgbClr val="000000"/>
                </a:solidFill>
                <a:latin typeface="Calibri"/>
                <a:ea typeface="Calibri"/>
                <a:cs typeface="Calibri"/>
                <a:sym typeface="Calibri"/>
              </a:rPr>
              <a:t> </a:t>
            </a:r>
            <a:endParaRPr b="1" i="0" sz="900" u="none" strike="noStrike">
              <a:solidFill>
                <a:srgbClr val="000000"/>
              </a:solidFill>
              <a:latin typeface="Calibri"/>
              <a:ea typeface="Calibri"/>
              <a:cs typeface="Calibri"/>
              <a:sym typeface="Calibri"/>
            </a:endParaRPr>
          </a:p>
          <a:p>
            <a:pPr indent="-171450" lvl="0" marL="179388" rtl="0" algn="l">
              <a:lnSpc>
                <a:spcPct val="100000"/>
              </a:lnSpc>
              <a:spcBef>
                <a:spcPts val="0"/>
              </a:spcBef>
              <a:spcAft>
                <a:spcPts val="0"/>
              </a:spcAft>
              <a:buSzPts val="1400"/>
              <a:buFont typeface="Arial"/>
              <a:buChar char="•"/>
            </a:pPr>
            <a:r>
              <a:rPr b="0" i="0" lang="de-DE" sz="900" u="none" strike="noStrike">
                <a:solidFill>
                  <a:srgbClr val="000000"/>
                </a:solidFill>
                <a:latin typeface="Calibri"/>
                <a:ea typeface="Calibri"/>
                <a:cs typeface="Calibri"/>
                <a:sym typeface="Calibri"/>
              </a:rPr>
              <a:t>Spiegel (2022): Wie die hohen Gaspreise unser Gemüse aus Holland verteuern. Online: </a:t>
            </a:r>
            <a:r>
              <a:rPr b="0" i="0" lang="de-DE" sz="900" u="sng" strike="noStrike">
                <a:solidFill>
                  <a:srgbClr val="1155CC"/>
                </a:solidFill>
                <a:latin typeface="Calibri"/>
                <a:ea typeface="Calibri"/>
                <a:cs typeface="Calibri"/>
                <a:sym typeface="Calibri"/>
                <a:hlinkClick r:id="rId4">
                  <a:extLst>
                    <a:ext uri="{A12FA001-AC4F-418D-AE19-62706E023703}">
                      <ahyp:hlinkClr val="tx"/>
                    </a:ext>
                  </a:extLst>
                </a:hlinkClick>
              </a:rPr>
              <a:t>https://www.spiegel.de/wirtschaft/service/energiekrise-wie-die-hohen-gaspreise-unser-gemuese-aus-holland-verteuern-a-f44578cb-9d96-475c-9e37-a7794514163e</a:t>
            </a:r>
            <a:endParaRPr b="1" i="0" sz="900" u="none" strike="noStrike">
              <a:solidFill>
                <a:srgbClr val="000000"/>
              </a:solidFill>
              <a:latin typeface="Calibri"/>
              <a:ea typeface="Calibri"/>
              <a:cs typeface="Calibri"/>
              <a:sym typeface="Calibri"/>
            </a:endParaRPr>
          </a:p>
          <a:p>
            <a:pPr indent="-171450" lvl="0" marL="179388" rtl="0" algn="l">
              <a:lnSpc>
                <a:spcPct val="100000"/>
              </a:lnSpc>
              <a:spcBef>
                <a:spcPts val="0"/>
              </a:spcBef>
              <a:spcAft>
                <a:spcPts val="0"/>
              </a:spcAft>
              <a:buSzPts val="1400"/>
              <a:buFont typeface="Arial"/>
              <a:buChar char="•"/>
            </a:pPr>
            <a:r>
              <a:rPr b="0" i="0" lang="de-DE" sz="900" u="none" strike="noStrike">
                <a:solidFill>
                  <a:srgbClr val="000000"/>
                </a:solidFill>
                <a:latin typeface="Calibri"/>
                <a:ea typeface="Calibri"/>
                <a:cs typeface="Calibri"/>
                <a:sym typeface="Calibri"/>
              </a:rPr>
              <a:t>Deutschlandfunk (2017): Faire Blumen aus Kenia: Rosenlieferant für Europa. Online: </a:t>
            </a:r>
            <a:r>
              <a:rPr b="0" i="0" lang="de-DE" sz="900" u="sng" strike="noStrike">
                <a:solidFill>
                  <a:srgbClr val="000000"/>
                </a:solidFill>
                <a:latin typeface="Calibri"/>
                <a:ea typeface="Calibri"/>
                <a:cs typeface="Calibri"/>
                <a:sym typeface="Calibri"/>
                <a:hlinkClick r:id="rId5">
                  <a:extLst>
                    <a:ext uri="{A12FA001-AC4F-418D-AE19-62706E023703}">
                      <ahyp:hlinkClr val="tx"/>
                    </a:ext>
                  </a:extLst>
                </a:hlinkClick>
              </a:rPr>
              <a:t>https://www.deutschlandfunkkultur.de/faire-blumen-aus-kenia-rosenlieferant-fuer-europa-100.html</a:t>
            </a:r>
            <a:endParaRPr b="1" sz="900">
              <a:latin typeface="Calibri"/>
              <a:ea typeface="Calibri"/>
              <a:cs typeface="Calibri"/>
              <a:sym typeface="Calibri"/>
            </a:endParaRPr>
          </a:p>
        </p:txBody>
      </p:sp>
      <p:sp>
        <p:nvSpPr>
          <p:cNvPr id="273" name="Google Shape;273;p15: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p:nvPr>
            <p:ph idx="2" type="sldImg"/>
          </p:nvPr>
        </p:nvSpPr>
        <p:spPr>
          <a:xfrm>
            <a:off x="222250" y="260350"/>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6:notes"/>
          <p:cNvSpPr txBox="1"/>
          <p:nvPr>
            <p:ph idx="1" type="body"/>
          </p:nvPr>
        </p:nvSpPr>
        <p:spPr>
          <a:xfrm>
            <a:off x="223688" y="4104000"/>
            <a:ext cx="6651924" cy="5508302"/>
          </a:xfrm>
          <a:prstGeom prst="rect">
            <a:avLst/>
          </a:prstGeom>
          <a:noFill/>
          <a:ln>
            <a:noFill/>
          </a:ln>
        </p:spPr>
        <p:txBody>
          <a:bodyPr anchorCtr="0" anchor="t" bIns="47400" lIns="94825" spcFirstLastPara="1" rIns="94825" wrap="square" tIns="47400">
            <a:noAutofit/>
          </a:bodyPr>
          <a:lstStyle/>
          <a:p>
            <a:pPr indent="-7938" lvl="0" marL="7938" rtl="0" algn="l">
              <a:lnSpc>
                <a:spcPct val="100000"/>
              </a:lnSpc>
              <a:spcBef>
                <a:spcPts val="0"/>
              </a:spcBef>
              <a:spcAft>
                <a:spcPts val="0"/>
              </a:spcAft>
              <a:buSzPts val="1200"/>
              <a:buNone/>
            </a:pPr>
            <a:r>
              <a:rPr b="1" lang="de-DE"/>
              <a:t>Beschreibung</a:t>
            </a:r>
            <a:endParaRPr/>
          </a:p>
          <a:p>
            <a:pPr indent="-7938" lvl="0" marL="7938" rtl="0" algn="l">
              <a:lnSpc>
                <a:spcPct val="100000"/>
              </a:lnSpc>
              <a:spcBef>
                <a:spcPts val="200"/>
              </a:spcBef>
              <a:spcAft>
                <a:spcPts val="0"/>
              </a:spcAft>
              <a:buSzPts val="1400"/>
              <a:buNone/>
            </a:pPr>
            <a:r>
              <a:rPr b="0" i="0" lang="de-DE" sz="1200" u="none" cap="none" strike="noStrike">
                <a:solidFill>
                  <a:schemeClr val="dk1"/>
                </a:solidFill>
                <a:latin typeface="Calibri"/>
                <a:ea typeface="Calibri"/>
                <a:cs typeface="Calibri"/>
                <a:sym typeface="Calibri"/>
              </a:rPr>
              <a:t>Für das Rahmenprogramm feierlicher Veranstaltungen gibt es immer noch Angebote, die wenig nachhaltige Materialien verwenden, oder auch Materialien verschwenden; Feuerwerke gehören mit Sicherheit zu den nicht-nachhaltigen Lösungen. Es entsteht gesundheitsschädlicher Feinstaub, in geringem Maße werden immer noch Umweltgifte wie Hexachlorbenzol (HCB) freigesetzt und vorhandene Rohstoffe wie Antimon als “Leuchtstoff” verbrannt oder fein verteilt, also jedem Recycling entzogen (DHU, o.J.). Wir empfehlen eher Gesangs-, Vortrags-, Comedy- oder  Tanzeinlagen. Nachhaltig wäre auch ein “Show-Cocktail-Mixen” (von alkoholfreien Cocktails) oder die schon in der Einladung erfolgte Aktivierung der Gäste zu eigenen Unterhaltungseinlagen.</a:t>
            </a:r>
            <a:endParaRPr/>
          </a:p>
          <a:p>
            <a:pPr indent="-7938" lvl="0" marL="7938" rtl="0" algn="l">
              <a:lnSpc>
                <a:spcPct val="100000"/>
              </a:lnSpc>
              <a:spcBef>
                <a:spcPts val="200"/>
              </a:spcBef>
              <a:spcAft>
                <a:spcPts val="0"/>
              </a:spcAft>
              <a:buSzPts val="1200"/>
              <a:buNone/>
            </a:pPr>
            <a:r>
              <a:rPr b="1" lang="de-DE"/>
              <a:t>Aufgabe</a:t>
            </a:r>
            <a:endParaRPr/>
          </a:p>
          <a:p>
            <a:pPr indent="-171450" lvl="0" marL="171450" rtl="0" algn="l">
              <a:lnSpc>
                <a:spcPct val="100000"/>
              </a:lnSpc>
              <a:spcBef>
                <a:spcPts val="200"/>
              </a:spcBef>
              <a:spcAft>
                <a:spcPts val="0"/>
              </a:spcAft>
              <a:buSzPts val="1400"/>
              <a:buFont typeface="Arial"/>
              <a:buChar char="•"/>
            </a:pPr>
            <a:r>
              <a:rPr b="0" lang="de-DE"/>
              <a:t>Welche nachhaltigen Showangebote gibt es?</a:t>
            </a:r>
            <a:endParaRPr/>
          </a:p>
          <a:p>
            <a:pPr indent="-171450" lvl="0" marL="171450" rtl="0" algn="l">
              <a:lnSpc>
                <a:spcPct val="100000"/>
              </a:lnSpc>
              <a:spcBef>
                <a:spcPts val="200"/>
              </a:spcBef>
              <a:spcAft>
                <a:spcPts val="0"/>
              </a:spcAft>
              <a:buSzPts val="1400"/>
              <a:buFont typeface="Arial"/>
              <a:buChar char="•"/>
            </a:pPr>
            <a:r>
              <a:rPr b="0" lang="de-DE"/>
              <a:t>Sollte man aus umweltschutzgründen komplett auf Feuerwerke verzichten?</a:t>
            </a:r>
            <a:endParaRPr/>
          </a:p>
          <a:p>
            <a:pPr indent="-7938" lvl="0" marL="7938" rtl="0" algn="l">
              <a:lnSpc>
                <a:spcPct val="100000"/>
              </a:lnSpc>
              <a:spcBef>
                <a:spcPts val="200"/>
              </a:spcBef>
              <a:spcAft>
                <a:spcPts val="0"/>
              </a:spcAft>
              <a:buSzPts val="1400"/>
              <a:buFont typeface="Arial"/>
              <a:buNone/>
            </a:pPr>
            <a:r>
              <a:t/>
            </a:r>
            <a:endParaRPr b="1"/>
          </a:p>
          <a:p>
            <a:pPr indent="-7938" lvl="0" marL="7938" rtl="0" algn="l">
              <a:lnSpc>
                <a:spcPct val="100000"/>
              </a:lnSpc>
              <a:spcBef>
                <a:spcPts val="200"/>
              </a:spcBef>
              <a:spcAft>
                <a:spcPts val="0"/>
              </a:spcAft>
              <a:buSzPts val="1400"/>
              <a:buFont typeface="Arial"/>
              <a:buNone/>
            </a:pPr>
            <a:r>
              <a:rPr b="1" lang="de-DE"/>
              <a:t>Quellen</a:t>
            </a:r>
            <a:endParaRPr/>
          </a:p>
          <a:p>
            <a:pPr indent="-171450" lvl="0" marL="171450" rtl="0" algn="l">
              <a:lnSpc>
                <a:spcPct val="100000"/>
              </a:lnSpc>
              <a:spcBef>
                <a:spcPts val="200"/>
              </a:spcBef>
              <a:spcAft>
                <a:spcPts val="0"/>
              </a:spcAft>
              <a:buSzPts val="1100"/>
              <a:buFont typeface="Arial"/>
              <a:buChar char="•"/>
            </a:pPr>
            <a:r>
              <a:rPr lang="de-DE" sz="1100"/>
              <a:t>DUH Deutsche Umwelthilfe (o.J.): Silvesterfeuerwerk. Online: </a:t>
            </a:r>
            <a:r>
              <a:rPr lang="de-DE" sz="1100" u="sng">
                <a:solidFill>
                  <a:schemeClr val="hlink"/>
                </a:solidFill>
                <a:hlinkClick r:id="rId2"/>
              </a:rPr>
              <a:t>https://www.duh.de/projekte/silvesterfeuerwerk/</a:t>
            </a:r>
            <a:r>
              <a:rPr lang="de-DE" sz="1100"/>
              <a:t> </a:t>
            </a:r>
            <a:endParaRPr/>
          </a:p>
          <a:p>
            <a:pPr indent="-171450" lvl="0" marL="171450" rtl="0" algn="l">
              <a:lnSpc>
                <a:spcPct val="100000"/>
              </a:lnSpc>
              <a:spcBef>
                <a:spcPts val="200"/>
              </a:spcBef>
              <a:spcAft>
                <a:spcPts val="0"/>
              </a:spcAft>
              <a:buSzPts val="1100"/>
              <a:buFont typeface="Arial"/>
              <a:buChar char="•"/>
            </a:pPr>
            <a:r>
              <a:rPr lang="de-DE" sz="1100"/>
              <a:t>Bildquellen: Pixnio, Pixaay</a:t>
            </a:r>
            <a:endParaRPr sz="1100"/>
          </a:p>
          <a:p>
            <a:pPr indent="-7938" lvl="0" marL="7938" rtl="0" algn="l">
              <a:lnSpc>
                <a:spcPct val="100000"/>
              </a:lnSpc>
              <a:spcBef>
                <a:spcPts val="200"/>
              </a:spcBef>
              <a:spcAft>
                <a:spcPts val="0"/>
              </a:spcAft>
              <a:buSzPts val="1400"/>
              <a:buNone/>
            </a:pPr>
            <a:r>
              <a:t/>
            </a:r>
            <a:endParaRPr/>
          </a:p>
        </p:txBody>
      </p:sp>
      <p:sp>
        <p:nvSpPr>
          <p:cNvPr id="295" name="Google Shape;295;p16: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e55af1fa9c_0_0:notes"/>
          <p:cNvSpPr/>
          <p:nvPr>
            <p:ph idx="2" type="sldImg"/>
          </p:nvPr>
        </p:nvSpPr>
        <p:spPr>
          <a:xfrm>
            <a:off x="479104" y="287338"/>
            <a:ext cx="61395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1e55af1fa9c_0_0:notes"/>
          <p:cNvSpPr txBox="1"/>
          <p:nvPr>
            <p:ph idx="1" type="body"/>
          </p:nvPr>
        </p:nvSpPr>
        <p:spPr>
          <a:xfrm>
            <a:off x="479104" y="3892474"/>
            <a:ext cx="61395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315" name="Google Shape;315;g1e55af1fa9c_0_0:notes"/>
          <p:cNvSpPr txBox="1"/>
          <p:nvPr>
            <p:ph idx="12" type="sldNum"/>
          </p:nvPr>
        </p:nvSpPr>
        <p:spPr>
          <a:xfrm>
            <a:off x="4021300" y="9721107"/>
            <a:ext cx="30762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8bc87b9579_0_0:notes"/>
          <p:cNvSpPr/>
          <p:nvPr>
            <p:ph idx="2" type="sldImg"/>
          </p:nvPr>
        </p:nvSpPr>
        <p:spPr>
          <a:xfrm>
            <a:off x="479104" y="287338"/>
            <a:ext cx="6141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28bc87b9579_0_0:notes"/>
          <p:cNvSpPr txBox="1"/>
          <p:nvPr>
            <p:ph idx="1" type="body"/>
          </p:nvPr>
        </p:nvSpPr>
        <p:spPr>
          <a:xfrm>
            <a:off x="479086" y="3744000"/>
            <a:ext cx="61410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223689" y="4181203"/>
            <a:ext cx="6650337" cy="54726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lang="de-DE" sz="1050"/>
              <a:t>Der Klimawandel wird zum größten Teil direkt durch die Verbrennung fossiler Energieträger wie Kohle, Öl und Gas verursacht. Wenn wir einen Blick auf unser Leben werfen und bilanzieren, welche Bereiche für die Emissionen von Treibhausgas-Äquivalenten (CO</a:t>
            </a:r>
            <a:r>
              <a:rPr baseline="-25000" lang="de-DE" sz="1050"/>
              <a:t>2</a:t>
            </a:r>
            <a:r>
              <a:rPr lang="de-DE" sz="1050"/>
              <a:t>-Äq) verantwortlich sind, so zeigen sich 6 Konsumfelder: Das Wohnen, die Stromnutzung, die Mobilität, die Ernährung, die öffentliche Infrastruktur und der sonstige Konsum. Hinzu kommt die öffentliche Infrastruktur, die wir ebenfalls benötigen, aber nicht persönlich verantworten. Am meisten trägt dieser sonstige Konsum (also alles was wir einkaufen) zum Klimawandel bei. Bei den anderen 5 Bereichen kann man einen Beitrag leisten, um die Emissionen durch Verhaltensänderungen zu mindern:</a:t>
            </a:r>
            <a:endParaRPr sz="1050"/>
          </a:p>
          <a:p>
            <a:pPr indent="-171450" lvl="0" marL="171450" rtl="0" algn="l">
              <a:lnSpc>
                <a:spcPct val="100000"/>
              </a:lnSpc>
              <a:spcBef>
                <a:spcPts val="20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indent="-171450" lvl="0" marL="171450" rtl="0" algn="l">
              <a:lnSpc>
                <a:spcPct val="100000"/>
              </a:lnSpc>
              <a:spcBef>
                <a:spcPts val="20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indent="-171450" lvl="0" marL="171450" rtl="0" algn="l">
              <a:lnSpc>
                <a:spcPct val="100000"/>
              </a:lnSpc>
              <a:spcBef>
                <a:spcPts val="20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indent="-171450" lvl="0" marL="171450" rtl="0" algn="l">
              <a:lnSpc>
                <a:spcPct val="100000"/>
              </a:lnSpc>
              <a:spcBef>
                <a:spcPts val="20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171450" lvl="0" marL="171450" rtl="0" algn="l">
              <a:lnSpc>
                <a:spcPct val="100000"/>
              </a:lnSpc>
              <a:spcBef>
                <a:spcPts val="200"/>
              </a:spcBef>
              <a:spcAft>
                <a:spcPts val="0"/>
              </a:spcAft>
              <a:buSzPts val="1100"/>
              <a:buFont typeface="Arial"/>
              <a:buChar char="•"/>
            </a:pPr>
            <a:r>
              <a:rPr lang="de-DE" sz="1050"/>
              <a:t>Sonstiger Konsum mit 34 %. Hier gilt zum einen weniger ist mehr. Je weniger T-Shirts, Autos, Handys und Wohnungseinrichtung wir kaufen, desto weniger wird produziert, verbraucht Ressourcen und verursacht Klimagase. Zum anderen sollten langlebige und reparaturfähige Güter gekauft werden. Wenn ein Rechner 8 Jahre hält werden bei der Produktion nur die Hälfte der Klimagase erzeugt, als wenn alle 4 Jahre ein neuer gekauft werden muss. </a:t>
            </a:r>
            <a:endParaRPr/>
          </a:p>
          <a:p>
            <a:pPr indent="-101600" lvl="0" marL="171450" rtl="0" algn="l">
              <a:lnSpc>
                <a:spcPct val="100000"/>
              </a:lnSpc>
              <a:spcBef>
                <a:spcPts val="200"/>
              </a:spcBef>
              <a:spcAft>
                <a:spcPts val="0"/>
              </a:spcAft>
              <a:buSzPts val="1100"/>
              <a:buFont typeface="Arial"/>
              <a:buNone/>
            </a:pPr>
            <a:r>
              <a:t/>
            </a:r>
            <a:endParaRPr sz="1050"/>
          </a:p>
          <a:p>
            <a:pPr indent="-101600" lvl="0" marL="171450" rtl="0" algn="l">
              <a:lnSpc>
                <a:spcPct val="100000"/>
              </a:lnSpc>
              <a:spcBef>
                <a:spcPts val="200"/>
              </a:spcBef>
              <a:spcAft>
                <a:spcPts val="0"/>
              </a:spcAft>
              <a:buSzPts val="1100"/>
              <a:buFont typeface="Arial"/>
              <a:buNone/>
            </a:pPr>
            <a:r>
              <a:t/>
            </a:r>
            <a:endParaRPr sz="1050"/>
          </a:p>
          <a:p>
            <a:pPr indent="0" lvl="0" marL="0" rtl="0" algn="l">
              <a:lnSpc>
                <a:spcPct val="100000"/>
              </a:lnSpc>
              <a:spcBef>
                <a:spcPts val="200"/>
              </a:spcBef>
              <a:spcAft>
                <a:spcPts val="0"/>
              </a:spcAft>
              <a:buSzPts val="1100"/>
              <a:buFont typeface="Arial"/>
              <a:buNone/>
            </a:pPr>
            <a:r>
              <a:rPr b="1" lang="de-DE" sz="1050"/>
              <a:t>Aufgabe</a:t>
            </a:r>
            <a:endParaRPr sz="1050"/>
          </a:p>
          <a:p>
            <a:pPr indent="-171450" lvl="0" marL="171450" rtl="0" algn="l">
              <a:lnSpc>
                <a:spcPct val="100000"/>
              </a:lnSpc>
              <a:spcBef>
                <a:spcPts val="200"/>
              </a:spcBef>
              <a:spcAft>
                <a:spcPts val="0"/>
              </a:spcAft>
              <a:buSzPts val="1100"/>
              <a:buFont typeface="Arial"/>
              <a:buChar char="•"/>
            </a:pPr>
            <a:r>
              <a:rPr lang="de-DE" sz="1050"/>
              <a:t>Welchen Beitrag leistet Ihr Betrieb zum Klimawandel?</a:t>
            </a:r>
            <a:endParaRPr sz="1050"/>
          </a:p>
          <a:p>
            <a:pPr indent="-171450" lvl="0" marL="171450" rtl="0" algn="l">
              <a:lnSpc>
                <a:spcPct val="100000"/>
              </a:lnSpc>
              <a:spcBef>
                <a:spcPts val="200"/>
              </a:spcBef>
              <a:spcAft>
                <a:spcPts val="0"/>
              </a:spcAft>
              <a:buSzPts val="1100"/>
              <a:buFont typeface="Arial"/>
              <a:buChar char="•"/>
            </a:pPr>
            <a:r>
              <a:rPr lang="de-DE" sz="1050"/>
              <a:t>Was unternehmen Sie in Ihrem Betrieb, um CO</a:t>
            </a:r>
            <a:r>
              <a:rPr baseline="-25000" lang="de-DE" sz="1050"/>
              <a:t>2</a:t>
            </a:r>
            <a:r>
              <a:rPr lang="de-DE" sz="1050"/>
              <a:t>-Emissionen zu verringern?</a:t>
            </a:r>
            <a:endParaRPr sz="1050"/>
          </a:p>
          <a:p>
            <a:pPr indent="0" lvl="0" marL="0" rtl="0" algn="l">
              <a:lnSpc>
                <a:spcPct val="100000"/>
              </a:lnSpc>
              <a:spcBef>
                <a:spcPts val="200"/>
              </a:spcBef>
              <a:spcAft>
                <a:spcPts val="0"/>
              </a:spcAft>
              <a:buClr>
                <a:schemeClr val="dk1"/>
              </a:buClr>
              <a:buSzPts val="1100"/>
              <a:buNone/>
            </a:pPr>
            <a:r>
              <a:t/>
            </a:r>
            <a:endParaRPr sz="1050"/>
          </a:p>
          <a:p>
            <a:pPr indent="0" lvl="0" marL="0" rtl="0" algn="l">
              <a:lnSpc>
                <a:spcPct val="100000"/>
              </a:lnSpc>
              <a:spcBef>
                <a:spcPts val="200"/>
              </a:spcBef>
              <a:spcAft>
                <a:spcPts val="0"/>
              </a:spcAft>
              <a:buSzPts val="1400"/>
              <a:buNone/>
            </a:pPr>
            <a:r>
              <a:rPr b="1" lang="de-DE" sz="1050"/>
              <a:t>Quelle</a:t>
            </a:r>
            <a:endParaRPr b="1" sz="1050"/>
          </a:p>
          <a:p>
            <a:pPr indent="-171450" lvl="0" marL="171450" rtl="0" algn="l">
              <a:lnSpc>
                <a:spcPct val="100000"/>
              </a:lnSpc>
              <a:spcBef>
                <a:spcPts val="200"/>
              </a:spcBef>
              <a:spcAft>
                <a:spcPts val="0"/>
              </a:spcAft>
              <a:buSzPts val="1400"/>
              <a:buFont typeface="Arial"/>
              <a:buChar char="•"/>
            </a:pPr>
            <a:r>
              <a:rPr lang="de-DE" sz="1050"/>
              <a:t>Umweltbundesamt 2021: Konsum und Umwelt: Zentrale Handlungsfelder. Online: https://www.umweltbundesamt.de/themen/wirtschaft-konsum/konsum-umwelt-zentrale-handlungsfelder#bedarfsfelder</a:t>
            </a:r>
            <a:endParaRPr sz="1050"/>
          </a:p>
          <a:p>
            <a:pPr indent="0" lvl="0" marL="0" rtl="0" algn="l">
              <a:lnSpc>
                <a:spcPct val="100000"/>
              </a:lnSpc>
              <a:spcBef>
                <a:spcPts val="200"/>
              </a:spcBef>
              <a:spcAft>
                <a:spcPts val="0"/>
              </a:spcAft>
              <a:buSzPts val="1400"/>
              <a:buNone/>
            </a:pPr>
            <a:r>
              <a:t/>
            </a:r>
            <a:endParaRPr sz="1050"/>
          </a:p>
          <a:p>
            <a:pPr indent="0" lvl="0" marL="0" rtl="0" algn="l">
              <a:lnSpc>
                <a:spcPct val="100000"/>
              </a:lnSpc>
              <a:spcBef>
                <a:spcPts val="200"/>
              </a:spcBef>
              <a:spcAft>
                <a:spcPts val="0"/>
              </a:spcAft>
              <a:buSzPts val="1400"/>
              <a:buNone/>
            </a:pPr>
            <a:r>
              <a:t/>
            </a:r>
            <a:endParaRPr sz="1050"/>
          </a:p>
        </p:txBody>
      </p:sp>
      <p:sp>
        <p:nvSpPr>
          <p:cNvPr id="80" name="Google Shape;80;p1: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9: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9:notes"/>
          <p:cNvSpPr txBox="1"/>
          <p:nvPr>
            <p:ph idx="1" type="body"/>
          </p:nvPr>
        </p:nvSpPr>
        <p:spPr>
          <a:xfrm>
            <a:off x="223689" y="4104001"/>
            <a:ext cx="6651923" cy="590985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t>Beschreibung</a:t>
            </a:r>
            <a:endParaRPr b="1" sz="1100"/>
          </a:p>
          <a:p>
            <a:pPr indent="0" lvl="0" marL="0" rtl="0" algn="l">
              <a:lnSpc>
                <a:spcPct val="100000"/>
              </a:lnSpc>
              <a:spcBef>
                <a:spcPts val="200"/>
              </a:spcBef>
              <a:spcAft>
                <a:spcPts val="0"/>
              </a:spcAft>
              <a:buSzPts val="1400"/>
              <a:buNone/>
            </a:pPr>
            <a:r>
              <a:rPr lang="de-DE" sz="1100"/>
              <a:t>Im Rahmen des KEEKS-Projektes hat das IZT zusammen mit dem IFEU-Institut und weiteren Partnern die Menüs von 22 Schulküchen untersucht und in 5 Schulküchen die Energieverbräuche der Zubereitung erfasst. Als Funktionale Einheit wurde eine Menüportion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analog zur Modellierung der Lebensmittel, ein gewichtetes Mittel über die in Abhängigkeit von der Außentemperatur, den Ferienzeiten, dem Krankheitsstand usw. schwankenden Verbräuchen darstellen. </a:t>
            </a:r>
            <a:endParaRPr sz="1100"/>
          </a:p>
          <a:p>
            <a:pPr indent="0" lvl="0" marL="0" rtl="0" algn="l">
              <a:lnSpc>
                <a:spcPct val="100000"/>
              </a:lnSpc>
              <a:spcBef>
                <a:spcPts val="200"/>
              </a:spcBef>
              <a:spcAft>
                <a:spcPts val="0"/>
              </a:spcAft>
              <a:buSzPts val="1400"/>
              <a:buNone/>
            </a:pPr>
            <a:r>
              <a:rPr lang="de-DE" sz="1100"/>
              <a:t>Die Graphik zeigt, dass die Landwirtschaft, die größten Auswirkungen mit rund 460g CO</a:t>
            </a:r>
            <a:r>
              <a:rPr baseline="-25000" lang="de-DE" sz="1100"/>
              <a:t>2</a:t>
            </a:r>
            <a:r>
              <a:rPr lang="de-DE" sz="1100"/>
              <a:t>-Äq aufweisen. Hinzukommen noch Emissionen aus der Landnutzung und aus Landnutzungsänderungen, die mit ca. 180 CO</a:t>
            </a:r>
            <a:r>
              <a:rPr baseline="-25000" lang="de-DE" sz="1100"/>
              <a:t>2</a:t>
            </a:r>
            <a:r>
              <a:rPr lang="de-DE" sz="110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An 2. Stelle mit fast 200g CO</a:t>
            </a:r>
            <a:r>
              <a:rPr baseline="-25000" lang="de-DE" sz="1100"/>
              <a:t>2</a:t>
            </a:r>
            <a:r>
              <a:rPr lang="de-DE" sz="1100"/>
              <a:t>-Äq (ca. 15%) steht das Abfallaufkommen. Das Aufkommen von Abfall wurde auf Basis der Literatur berechnet. </a:t>
            </a:r>
            <a:endParaRPr sz="1100"/>
          </a:p>
          <a:p>
            <a:pPr indent="0" lvl="0" marL="0" rtl="0" algn="l">
              <a:lnSpc>
                <a:spcPct val="100000"/>
              </a:lnSpc>
              <a:spcBef>
                <a:spcPts val="200"/>
              </a:spcBef>
              <a:spcAft>
                <a:spcPts val="0"/>
              </a:spcAft>
              <a:buClr>
                <a:schemeClr val="dk1"/>
              </a:buClr>
              <a:buSzPts val="1050"/>
              <a:buNone/>
            </a:pPr>
            <a:r>
              <a:rPr lang="de-DE" sz="1100"/>
              <a:t>Es folgen Prozesse wie das Kühlen (74g, ca. 6%), die Verarbeitung (52g CO</a:t>
            </a:r>
            <a:r>
              <a:rPr baseline="-25000" lang="de-DE" sz="1100"/>
              <a:t>2</a:t>
            </a:r>
            <a:r>
              <a:rPr lang="de-DE" sz="1100"/>
              <a:t>-Äq/Menü), das Spülen (49g, ca. 4%), das Kochen (Zubereiten, 39g, ca. 2%), die Verpackung (38g) und der Langstreckentransport (30g, Gemüse aus Südeuropa). Alle Werte gelten für Frischküchen (Vollküche) bei Anlieferung der Lebensmittel durch einen Großhandelsbetrieb. </a:t>
            </a:r>
            <a:endParaRPr sz="1100"/>
          </a:p>
          <a:p>
            <a:pPr indent="0" lvl="0" marL="0" rtl="0" algn="l">
              <a:lnSpc>
                <a:spcPct val="100000"/>
              </a:lnSpc>
              <a:spcBef>
                <a:spcPts val="200"/>
              </a:spcBef>
              <a:spcAft>
                <a:spcPts val="0"/>
              </a:spcAft>
              <a:buClr>
                <a:schemeClr val="dk1"/>
              </a:buClr>
              <a:buSzPts val="1050"/>
              <a:buNone/>
            </a:pPr>
            <a:r>
              <a:rPr b="1" lang="de-DE" sz="1100"/>
              <a:t>Aufgabe</a:t>
            </a:r>
            <a:endParaRPr sz="1100"/>
          </a:p>
          <a:p>
            <a:pPr indent="-171450" lvl="0" marL="171450" rtl="0" algn="l">
              <a:lnSpc>
                <a:spcPct val="100000"/>
              </a:lnSpc>
              <a:spcBef>
                <a:spcPts val="200"/>
              </a:spcBef>
              <a:spcAft>
                <a:spcPts val="0"/>
              </a:spcAft>
              <a:buClr>
                <a:schemeClr val="dk1"/>
              </a:buClr>
              <a:buSzPts val="1050"/>
              <a:buFont typeface="Arial"/>
              <a:buChar char="•"/>
            </a:pPr>
            <a:r>
              <a:rPr lang="de-DE" sz="1100"/>
              <a:t>Interpretieren Sie die Graphik</a:t>
            </a:r>
            <a:endParaRPr/>
          </a:p>
          <a:p>
            <a:pPr indent="-171450" lvl="0" marL="171450" rtl="0" algn="l">
              <a:lnSpc>
                <a:spcPct val="100000"/>
              </a:lnSpc>
              <a:spcBef>
                <a:spcPts val="200"/>
              </a:spcBef>
              <a:spcAft>
                <a:spcPts val="0"/>
              </a:spcAft>
              <a:buClr>
                <a:schemeClr val="dk1"/>
              </a:buClr>
              <a:buSzPts val="1050"/>
              <a:buFont typeface="Arial"/>
              <a:buChar char="•"/>
            </a:pPr>
            <a:r>
              <a:rPr lang="de-DE" sz="1100">
                <a:solidFill>
                  <a:schemeClr val="dk1"/>
                </a:solidFill>
              </a:rPr>
              <a:t>Was bedeutet dies für ihre Speiskarte?</a:t>
            </a:r>
            <a:endParaRPr/>
          </a:p>
          <a:p>
            <a:pPr indent="-171450" lvl="0" marL="171450" rtl="0" algn="l">
              <a:lnSpc>
                <a:spcPct val="100000"/>
              </a:lnSpc>
              <a:spcBef>
                <a:spcPts val="200"/>
              </a:spcBef>
              <a:spcAft>
                <a:spcPts val="0"/>
              </a:spcAft>
              <a:buClr>
                <a:schemeClr val="dk1"/>
              </a:buClr>
              <a:buSzPts val="1050"/>
              <a:buFont typeface="Arial"/>
              <a:buChar char="•"/>
            </a:pPr>
            <a:r>
              <a:rPr lang="de-DE" sz="1100">
                <a:solidFill>
                  <a:schemeClr val="dk1"/>
                </a:solidFill>
              </a:rPr>
              <a:t>Was bedeutet dies für ihren Einkauf?</a:t>
            </a:r>
            <a:endParaRPr/>
          </a:p>
          <a:p>
            <a:pPr indent="-171450" lvl="0" marL="171450" rtl="0" algn="l">
              <a:lnSpc>
                <a:spcPct val="100000"/>
              </a:lnSpc>
              <a:spcBef>
                <a:spcPts val="200"/>
              </a:spcBef>
              <a:spcAft>
                <a:spcPts val="0"/>
              </a:spcAft>
              <a:buClr>
                <a:schemeClr val="dk1"/>
              </a:buClr>
              <a:buSzPts val="1050"/>
              <a:buFont typeface="Arial"/>
              <a:buChar char="•"/>
            </a:pPr>
            <a:r>
              <a:rPr lang="de-DE" sz="1100">
                <a:solidFill>
                  <a:schemeClr val="dk1"/>
                </a:solidFill>
              </a:rPr>
              <a:t>Was bedeutet dies für Ihre Küchenprozesse?</a:t>
            </a:r>
            <a:endParaRPr/>
          </a:p>
          <a:p>
            <a:pPr indent="-171450" lvl="0" marL="171450" rtl="0" algn="l">
              <a:lnSpc>
                <a:spcPct val="100000"/>
              </a:lnSpc>
              <a:spcBef>
                <a:spcPts val="200"/>
              </a:spcBef>
              <a:spcAft>
                <a:spcPts val="0"/>
              </a:spcAft>
              <a:buClr>
                <a:schemeClr val="dk1"/>
              </a:buClr>
              <a:buSzPts val="1050"/>
              <a:buFont typeface="Arial"/>
              <a:buChar char="•"/>
            </a:pPr>
            <a:r>
              <a:rPr lang="de-DE" sz="1100"/>
              <a:t>Versuchen Sie die Energieverbräuche in ihrer Systemgastronomie zu bestimmen. </a:t>
            </a:r>
            <a:endParaRPr/>
          </a:p>
          <a:p>
            <a:pPr indent="-171450" lvl="0" marL="171450" rtl="0" algn="l">
              <a:lnSpc>
                <a:spcPct val="100000"/>
              </a:lnSpc>
              <a:spcBef>
                <a:spcPts val="200"/>
              </a:spcBef>
              <a:spcAft>
                <a:spcPts val="0"/>
              </a:spcAft>
              <a:buClr>
                <a:schemeClr val="dk1"/>
              </a:buClr>
              <a:buSzPts val="1050"/>
              <a:buFont typeface="Arial"/>
              <a:buChar char="•"/>
            </a:pPr>
            <a:r>
              <a:rPr lang="de-DE" sz="1100"/>
              <a:t>Für welche Prozesse haben Sie Daten?</a:t>
            </a:r>
            <a:endParaRPr sz="1100"/>
          </a:p>
          <a:p>
            <a:pPr indent="-171450" lvl="0" marL="171450" rtl="0" algn="l">
              <a:lnSpc>
                <a:spcPct val="100000"/>
              </a:lnSpc>
              <a:spcBef>
                <a:spcPts val="200"/>
              </a:spcBef>
              <a:spcAft>
                <a:spcPts val="0"/>
              </a:spcAft>
              <a:buClr>
                <a:schemeClr val="dk1"/>
              </a:buClr>
              <a:buSzPts val="1050"/>
              <a:buFont typeface="Arial"/>
              <a:buChar char="•"/>
            </a:pPr>
            <a:r>
              <a:rPr lang="de-DE" sz="1100"/>
              <a:t>Berechnen Sie den Energieverbrauch pro Menü (Gesamtenergieverbrauch / Anzahl der Menüs).</a:t>
            </a:r>
            <a:endParaRPr sz="1100"/>
          </a:p>
          <a:p>
            <a:pPr indent="0" lvl="0" marL="0" rtl="0" algn="l">
              <a:lnSpc>
                <a:spcPct val="100000"/>
              </a:lnSpc>
              <a:spcBef>
                <a:spcPts val="200"/>
              </a:spcBef>
              <a:spcAft>
                <a:spcPts val="0"/>
              </a:spcAft>
              <a:buClr>
                <a:schemeClr val="dk1"/>
              </a:buClr>
              <a:buSzPts val="1050"/>
              <a:buNone/>
            </a:pPr>
            <a:r>
              <a:rPr b="1" lang="de-DE" sz="1100"/>
              <a:t>Quelle</a:t>
            </a:r>
            <a:endParaRPr sz="1100"/>
          </a:p>
          <a:p>
            <a:pPr indent="-177828" lvl="0" marL="177828" rtl="0" algn="l">
              <a:lnSpc>
                <a:spcPct val="100000"/>
              </a:lnSpc>
              <a:spcBef>
                <a:spcPts val="200"/>
              </a:spcBef>
              <a:spcAft>
                <a:spcPts val="200"/>
              </a:spcAft>
              <a:buClr>
                <a:schemeClr val="dk1"/>
              </a:buClr>
              <a:buSzPts val="1050"/>
              <a:buFont typeface="Arial"/>
              <a:buChar char="•"/>
            </a:pPr>
            <a:r>
              <a:rPr lang="de-DE" sz="1050"/>
              <a:t>Scharp, Michael (Hrsg. 2019): KEEKS-Endbericht. Online: </a:t>
            </a:r>
            <a:r>
              <a:rPr lang="de-DE" sz="1050" u="sng">
                <a:solidFill>
                  <a:schemeClr val="hlink"/>
                </a:solidFill>
                <a:hlinkClick r:id="rId2"/>
              </a:rPr>
              <a:t>www.keeks-projekt.de</a:t>
            </a:r>
            <a:endParaRPr sz="1050"/>
          </a:p>
        </p:txBody>
      </p:sp>
      <p:sp>
        <p:nvSpPr>
          <p:cNvPr id="113" name="Google Shape;113;p19:notes"/>
          <p:cNvSpPr txBox="1"/>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c8a2e141e_0_0: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13c8a2e141e_0_0:notes"/>
          <p:cNvSpPr txBox="1"/>
          <p:nvPr>
            <p:ph idx="1" type="body"/>
          </p:nvPr>
        </p:nvSpPr>
        <p:spPr>
          <a:xfrm>
            <a:off x="222895" y="4104000"/>
            <a:ext cx="6651924" cy="554461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050">
                <a:solidFill>
                  <a:srgbClr val="000000"/>
                </a:solidFill>
              </a:rPr>
              <a:t>Beschreibung</a:t>
            </a:r>
            <a:endParaRPr sz="1050"/>
          </a:p>
          <a:p>
            <a:pPr indent="0" lvl="0" marL="0" rtl="0" algn="l">
              <a:lnSpc>
                <a:spcPct val="100000"/>
              </a:lnSpc>
              <a:spcBef>
                <a:spcPts val="200"/>
              </a:spcBef>
              <a:spcAft>
                <a:spcPts val="0"/>
              </a:spcAft>
              <a:buSzPts val="255"/>
              <a:buNone/>
            </a:pPr>
            <a:r>
              <a:rPr lang="de-DE" sz="1050">
                <a:solidFill>
                  <a:srgbClr val="000000"/>
                </a:solidFill>
              </a:rPr>
              <a:t>Ernährung ist - je nach Art der Berechnung - für rund 15% bis 20% der THG-Emissionen verantwortlich. Aber welche Lebensmittel sind besonders klimaschädlich? Auch dieser Frage ist der WWF in seiner Studie auf Basis der Literatur (WWF 2012:28) nachgegangen. Die obige Graphik enthält keine Werte für die Landnutzungsänderungen und auch nicht für die direkten THG-Emissionen der Endkonsument*innen. Somit stellen die Daten nur den Weg vom Acker bis zur Ladentheke dar. Die Ergebnisse geben aber klare Hinweise, wo die größten Potentiale für Emissionsminderungen liegen: </a:t>
            </a:r>
            <a:endParaRPr sz="1050"/>
          </a:p>
          <a:p>
            <a:pPr indent="-171450" lvl="0" marL="171450" rtl="0" algn="l">
              <a:lnSpc>
                <a:spcPct val="100000"/>
              </a:lnSpc>
              <a:spcBef>
                <a:spcPts val="90"/>
              </a:spcBef>
              <a:spcAft>
                <a:spcPts val="0"/>
              </a:spcAft>
              <a:buClr>
                <a:schemeClr val="dk1"/>
              </a:buClr>
              <a:buSzPts val="1050"/>
              <a:buFont typeface="Arial"/>
              <a:buChar char="•"/>
            </a:pPr>
            <a:r>
              <a:rPr lang="de-DE" sz="1050">
                <a:solidFill>
                  <a:srgbClr val="000000"/>
                </a:solidFill>
              </a:rPr>
              <a:t>Fleisch- und Fleischerzeugnisse (z.B. Wurst oder Belag von Pizzen) mit rund 40%</a:t>
            </a:r>
            <a:endParaRPr sz="1050"/>
          </a:p>
          <a:p>
            <a:pPr indent="-171450" lvl="0" marL="171450" rtl="0" algn="l">
              <a:lnSpc>
                <a:spcPct val="100000"/>
              </a:lnSpc>
              <a:spcBef>
                <a:spcPts val="90"/>
              </a:spcBef>
              <a:spcAft>
                <a:spcPts val="0"/>
              </a:spcAft>
              <a:buSzPts val="1050"/>
              <a:buFont typeface="Arial"/>
              <a:buChar char="•"/>
            </a:pPr>
            <a:r>
              <a:rPr lang="de-DE" sz="1050">
                <a:solidFill>
                  <a:srgbClr val="000000"/>
                </a:solidFill>
              </a:rPr>
              <a:t>Milch und Milchprodukte mit fast 24%</a:t>
            </a:r>
            <a:endParaRPr sz="1050"/>
          </a:p>
          <a:p>
            <a:pPr indent="0" lvl="0" marL="0" rtl="0" algn="l">
              <a:lnSpc>
                <a:spcPct val="100000"/>
              </a:lnSpc>
              <a:spcBef>
                <a:spcPts val="690"/>
              </a:spcBef>
              <a:spcAft>
                <a:spcPts val="0"/>
              </a:spcAft>
              <a:buSzPts val="255"/>
              <a:buNone/>
            </a:pPr>
            <a:r>
              <a:rPr lang="de-DE" sz="1050">
                <a:solidFill>
                  <a:srgbClr val="000000"/>
                </a:solidFill>
              </a:rPr>
              <a:t>Alle übrigen Lebensmittel liegen im einstelligen Prozentbereich. Selbst Getreideprodukte mit knapp 10% sollten unproblematisch für die Emissionen sein, da Getreideprodukte ein Grundnahrungsmittel darstellt, das viele Kalorien liefert und somit aufgrund ihrer guten Klimabilanz eher vermehrt als vermindert gegessen werden sollten. </a:t>
            </a:r>
            <a:endParaRPr sz="1050">
              <a:solidFill>
                <a:srgbClr val="000000"/>
              </a:solidFill>
            </a:endParaRPr>
          </a:p>
          <a:p>
            <a:pPr indent="0" lvl="0" marL="0" rtl="0" algn="l">
              <a:lnSpc>
                <a:spcPct val="100000"/>
              </a:lnSpc>
              <a:spcBef>
                <a:spcPts val="690"/>
              </a:spcBef>
              <a:spcAft>
                <a:spcPts val="0"/>
              </a:spcAft>
              <a:buSzPts val="255"/>
              <a:buNone/>
            </a:pPr>
            <a:r>
              <a:rPr b="1" lang="de-DE" sz="1050">
                <a:solidFill>
                  <a:srgbClr val="000000"/>
                </a:solidFill>
              </a:rPr>
              <a:t>Aufgabe</a:t>
            </a:r>
            <a:endParaRPr sz="1050">
              <a:solidFill>
                <a:srgbClr val="000000"/>
              </a:solidFill>
            </a:endParaRPr>
          </a:p>
          <a:p>
            <a:pPr indent="0" lvl="0" marL="0" rtl="0" algn="l">
              <a:lnSpc>
                <a:spcPct val="100000"/>
              </a:lnSpc>
              <a:spcBef>
                <a:spcPts val="200"/>
              </a:spcBef>
              <a:spcAft>
                <a:spcPts val="0"/>
              </a:spcAft>
              <a:buSzPts val="255"/>
              <a:buNone/>
            </a:pPr>
            <a:r>
              <a:rPr lang="de-DE" sz="1050">
                <a:solidFill>
                  <a:srgbClr val="000000"/>
                </a:solidFill>
              </a:rPr>
              <a:t>Überschlagen Sie den Anteil der Mengen verschiedener Komponenten auf Ihrer Menükarte (nur Hauptgerichte):</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Fleisch- und Fischprodukten (Rind, Huhn + Pute, Schwein sowie die Kategorie „Fisch“ von</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Gemüse und Sättigungsbeilagen (Kartoffeln, Reis, Nudeln) und von</a:t>
            </a:r>
            <a:endParaRPr/>
          </a:p>
          <a:p>
            <a:pPr indent="-171450" lvl="0" marL="171450" rtl="0" algn="l">
              <a:lnSpc>
                <a:spcPct val="100000"/>
              </a:lnSpc>
              <a:spcBef>
                <a:spcPts val="0"/>
              </a:spcBef>
              <a:spcAft>
                <a:spcPts val="0"/>
              </a:spcAft>
              <a:buSzPts val="1050"/>
              <a:buFont typeface="Arial"/>
              <a:buChar char="•"/>
            </a:pPr>
            <a:r>
              <a:rPr lang="de-DE" sz="1050">
                <a:solidFill>
                  <a:srgbClr val="000000"/>
                </a:solidFill>
              </a:rPr>
              <a:t>Ihren insgesamt vegetarischen und veganen Angeboten</a:t>
            </a:r>
            <a:endParaRPr sz="1050"/>
          </a:p>
          <a:p>
            <a:pPr indent="0" lvl="0" marL="0" rtl="0" algn="l">
              <a:lnSpc>
                <a:spcPct val="100000"/>
              </a:lnSpc>
              <a:spcBef>
                <a:spcPts val="690"/>
              </a:spcBef>
              <a:spcAft>
                <a:spcPts val="0"/>
              </a:spcAft>
              <a:buSzPts val="255"/>
              <a:buNone/>
            </a:pPr>
            <a:r>
              <a:rPr lang="de-DE" sz="1050">
                <a:solidFill>
                  <a:srgbClr val="000000"/>
                </a:solidFill>
              </a:rPr>
              <a:t>Berechnen Sie überschlagsmäßig die Emissionen mit folgenden Werten</a:t>
            </a:r>
            <a:endParaRPr sz="1050"/>
          </a:p>
          <a:p>
            <a:pPr indent="-171450" lvl="0" marL="171450" rtl="0" algn="l">
              <a:lnSpc>
                <a:spcPct val="100000"/>
              </a:lnSpc>
              <a:spcBef>
                <a:spcPts val="0"/>
              </a:spcBef>
              <a:spcAft>
                <a:spcPts val="0"/>
              </a:spcAft>
              <a:buSzPts val="1050"/>
              <a:buFont typeface="Arial"/>
              <a:buChar char="•"/>
            </a:pPr>
            <a:r>
              <a:rPr lang="de-DE" sz="1050"/>
              <a:t>Rindfleischprodukte: 14 kg THG-Äquivalente pro kg</a:t>
            </a:r>
            <a:endParaRPr sz="1050"/>
          </a:p>
          <a:p>
            <a:pPr indent="-171450" lvl="0" marL="171450" rtl="0" algn="l">
              <a:lnSpc>
                <a:spcPct val="100000"/>
              </a:lnSpc>
              <a:spcBef>
                <a:spcPts val="0"/>
              </a:spcBef>
              <a:spcAft>
                <a:spcPts val="0"/>
              </a:spcAft>
              <a:buSzPts val="1050"/>
              <a:buFont typeface="Arial"/>
              <a:buChar char="•"/>
            </a:pPr>
            <a:r>
              <a:rPr lang="de-DE" sz="1050"/>
              <a:t>Huhn- und Putenprodukte, Schweinfleisch: 5 kg THG-Äquivalente pro kg</a:t>
            </a:r>
            <a:endParaRPr sz="1050"/>
          </a:p>
          <a:p>
            <a:pPr indent="-171450" lvl="0" marL="171450" rtl="0" algn="l">
              <a:lnSpc>
                <a:spcPct val="100000"/>
              </a:lnSpc>
              <a:spcBef>
                <a:spcPts val="0"/>
              </a:spcBef>
              <a:spcAft>
                <a:spcPts val="0"/>
              </a:spcAft>
              <a:buSzPts val="1050"/>
              <a:buFont typeface="Arial"/>
              <a:buChar char="•"/>
            </a:pPr>
            <a:r>
              <a:rPr lang="de-DE" sz="1050"/>
              <a:t>See- und Flussfisch: ca. 8 kg THG-Äquivalente pro kg </a:t>
            </a:r>
            <a:endParaRPr sz="1050"/>
          </a:p>
          <a:p>
            <a:pPr indent="-171450" lvl="0" marL="171450" rtl="0" algn="l">
              <a:lnSpc>
                <a:spcPct val="100000"/>
              </a:lnSpc>
              <a:spcBef>
                <a:spcPts val="0"/>
              </a:spcBef>
              <a:spcAft>
                <a:spcPts val="0"/>
              </a:spcAft>
              <a:buSzPts val="1050"/>
              <a:buFont typeface="Arial"/>
              <a:buChar char="•"/>
            </a:pPr>
            <a:r>
              <a:rPr lang="de-DE" sz="1050"/>
              <a:t>Gemüse: 0,3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(Kartoffeln und Nudeln): 0,7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(Reis): 3  kg THG-Äquivalente pro kg</a:t>
            </a:r>
            <a:endParaRPr b="1" sz="1050"/>
          </a:p>
          <a:p>
            <a:pPr indent="0" lvl="0" marL="0" rtl="0" algn="l">
              <a:lnSpc>
                <a:spcPct val="100000"/>
              </a:lnSpc>
              <a:spcBef>
                <a:spcPts val="690"/>
              </a:spcBef>
              <a:spcAft>
                <a:spcPts val="0"/>
              </a:spcAft>
              <a:buSzPts val="255"/>
              <a:buFont typeface="Arial"/>
              <a:buNone/>
            </a:pPr>
            <a:r>
              <a:rPr b="1" lang="de-DE" sz="1050"/>
              <a:t>Frage: Welche Anteile hat welche Gruppe auf ihrer Speisekarte?</a:t>
            </a:r>
            <a:endParaRPr/>
          </a:p>
          <a:p>
            <a:pPr indent="0" lvl="0" marL="0" rtl="0" algn="l">
              <a:lnSpc>
                <a:spcPct val="100000"/>
              </a:lnSpc>
              <a:spcBef>
                <a:spcPts val="0"/>
              </a:spcBef>
              <a:spcAft>
                <a:spcPts val="0"/>
              </a:spcAft>
              <a:buClr>
                <a:schemeClr val="dk1"/>
              </a:buClr>
              <a:buSzPts val="1020"/>
              <a:buNone/>
            </a:pPr>
            <a:r>
              <a:t/>
            </a:r>
            <a:endParaRPr b="1" sz="1050"/>
          </a:p>
          <a:p>
            <a:pPr indent="0" lvl="0" marL="0" rtl="0" algn="l">
              <a:lnSpc>
                <a:spcPct val="100000"/>
              </a:lnSpc>
              <a:spcBef>
                <a:spcPts val="0"/>
              </a:spcBef>
              <a:spcAft>
                <a:spcPts val="0"/>
              </a:spcAft>
              <a:buClr>
                <a:schemeClr val="dk1"/>
              </a:buClr>
              <a:buSzPts val="1020"/>
              <a:buNone/>
            </a:pPr>
            <a:r>
              <a:rPr b="1" lang="de-DE" sz="1050"/>
              <a:t>Quelle</a:t>
            </a:r>
            <a:endParaRPr sz="1050"/>
          </a:p>
          <a:p>
            <a:pPr indent="-177828" lvl="0" marL="177828" rtl="0" algn="l">
              <a:lnSpc>
                <a:spcPct val="100000"/>
              </a:lnSpc>
              <a:spcBef>
                <a:spcPts val="0"/>
              </a:spcBef>
              <a:spcAft>
                <a:spcPts val="0"/>
              </a:spcAft>
              <a:buClr>
                <a:schemeClr val="dk1"/>
              </a:buClr>
              <a:buSzPts val="1020"/>
              <a:buFont typeface="Arial"/>
              <a:buChar char="•"/>
            </a:pPr>
            <a:r>
              <a:rPr lang="de-DE" sz="1050"/>
              <a:t>WWF 2012: Klimawandel auf dem Teller. Online: https://www.wwf.de/fileadmin/user_upload/Klimawandel_auf_dem_Teller.pdf</a:t>
            </a:r>
            <a:endParaRPr sz="1050"/>
          </a:p>
        </p:txBody>
      </p:sp>
      <p:sp>
        <p:nvSpPr>
          <p:cNvPr id="128" name="Google Shape;128;g13c8a2e141e_0_0: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223050" y="4149042"/>
            <a:ext cx="6650338" cy="51447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Um die Bedeutung der Backwaren als Teil der Lebensmittelverluste zu bemessen, muss man sich den Einzelhandel genauer anschauen: Bäckereien zählen zum Einzelhandel. Betrachtet man die Lebensmittelabfälle nach Produktgruppen, so stehen, wie zu erwarten, die leicht verderblichen Lebensmittel ganz weit oben. An 1. Stelle Obst und Gemüse mit rund 328.000 Tonnen pro Jahr. An 2. Stelle folgen Brot- und Backwaren mit 206.000 Tonnen pro Jahr. Molkereiprodukte sowie Fleisch und Wurst haben ein Abfallaufkommen von je rund 60.000 t. Übrige Lebensmittel – dies ist vor allem das Trockensortiment – fallen aufgrund der langen Haltbarkeit nur mit rund 48.000 Tonnen pro Jahr ins Gewicht. Von den gesamten Lebensmittelabfällen im Jahr 2015 in Höhe von fast 700.000 Tonnen sind rund 30% beziehungsweise mehr als 200.000 t Brote und Backwaren.</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28600" lvl="0" marL="228600" rtl="0" algn="l">
              <a:lnSpc>
                <a:spcPct val="100000"/>
              </a:lnSpc>
              <a:spcBef>
                <a:spcPts val="0"/>
              </a:spcBef>
              <a:spcAft>
                <a:spcPts val="0"/>
              </a:spcAft>
              <a:buSzPts val="1400"/>
              <a:buFont typeface="Arial"/>
              <a:buChar char="•"/>
            </a:pPr>
            <a:r>
              <a:rPr lang="de-DE" sz="1100"/>
              <a:t>Welche Lebensmittel werfen Sie am Häufigsten in den Abfall? </a:t>
            </a:r>
            <a:endParaRPr sz="1100"/>
          </a:p>
          <a:p>
            <a:pPr indent="-228600" lvl="0" marL="228600" rtl="0" algn="l">
              <a:lnSpc>
                <a:spcPct val="100000"/>
              </a:lnSpc>
              <a:spcBef>
                <a:spcPts val="0"/>
              </a:spcBef>
              <a:spcAft>
                <a:spcPts val="0"/>
              </a:spcAft>
              <a:buSzPts val="1400"/>
              <a:buFont typeface="Arial"/>
              <a:buChar char="•"/>
            </a:pPr>
            <a:r>
              <a:rPr lang="de-DE" sz="1100"/>
              <a:t>Schlagen Sie Maßnahmen zur Minderung des Abfallaufkommens vor und diskutieren Sie sie mit anderen Auszubildenden oder Mitschülern.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200"/>
              <a:buFont typeface="Calibri"/>
              <a:buNone/>
            </a:pPr>
            <a:r>
              <a:rPr b="1" lang="de-DE" sz="1100"/>
              <a:t>Quellen</a:t>
            </a:r>
            <a:endParaRPr sz="1100"/>
          </a:p>
          <a:p>
            <a:pPr indent="-171450" lvl="0" marL="171450" rtl="0" algn="l">
              <a:lnSpc>
                <a:spcPct val="100000"/>
              </a:lnSpc>
              <a:spcBef>
                <a:spcPts val="0"/>
              </a:spcBef>
              <a:spcAft>
                <a:spcPts val="0"/>
              </a:spcAft>
              <a:buClr>
                <a:schemeClr val="dk1"/>
              </a:buClr>
              <a:buSzPts val="1200"/>
              <a:buChar char="•"/>
            </a:pPr>
            <a:r>
              <a:rPr lang="de-DE" sz="1100"/>
              <a:t>Thomas Schmidt, Felicitas Schneider, Dominik Leverenz, Gerold Hafner (2019): Lebensmittelabfälle in Deutschland – Baseline 2015. Thünen Report 71. Online: https://www.thuenen.de/media/publikationen/thuenen-report/Thuenen_Report_71.pdf</a:t>
            </a:r>
            <a:endParaRPr sz="1100"/>
          </a:p>
          <a:p>
            <a:pPr indent="-95250" lvl="0" marL="171450" rtl="0" algn="l">
              <a:lnSpc>
                <a:spcPct val="100000"/>
              </a:lnSpc>
              <a:spcBef>
                <a:spcPts val="0"/>
              </a:spcBef>
              <a:spcAft>
                <a:spcPts val="0"/>
              </a:spcAft>
              <a:buClr>
                <a:schemeClr val="dk1"/>
              </a:buClr>
              <a:buSzPts val="1200"/>
              <a:buNone/>
            </a:pPr>
            <a:r>
              <a:t/>
            </a:r>
            <a:endParaRPr b="1" sz="1100"/>
          </a:p>
          <a:p>
            <a:pPr indent="0" lvl="0" marL="0" rtl="0" algn="l">
              <a:lnSpc>
                <a:spcPct val="100000"/>
              </a:lnSpc>
              <a:spcBef>
                <a:spcPts val="0"/>
              </a:spcBef>
              <a:spcAft>
                <a:spcPts val="0"/>
              </a:spcAft>
              <a:buClr>
                <a:schemeClr val="dk1"/>
              </a:buClr>
              <a:buSzPts val="1200"/>
              <a:buNone/>
            </a:pPr>
            <a:r>
              <a:rPr b="1" lang="de-DE" sz="1100"/>
              <a:t>Bilder</a:t>
            </a:r>
            <a:endParaRPr sz="1100"/>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Papierkorb: Noun-Project:  Oksana Latysheva, UA. </a:t>
            </a:r>
            <a:endParaRPr/>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Graphik: Eigene Darstellung</a:t>
            </a:r>
            <a:endParaRPr sz="1100">
              <a:solidFill>
                <a:schemeClr val="dk1"/>
              </a:solidFill>
            </a:endParaRPr>
          </a:p>
        </p:txBody>
      </p:sp>
      <p:sp>
        <p:nvSpPr>
          <p:cNvPr id="141" name="Google Shape;141;p8: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p:nvPr>
            <p:ph idx="2" type="sldImg"/>
          </p:nvPr>
        </p:nvSpPr>
        <p:spPr>
          <a:xfrm>
            <a:off x="22066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3:notes"/>
          <p:cNvSpPr txBox="1"/>
          <p:nvPr>
            <p:ph idx="1" type="body"/>
          </p:nvPr>
        </p:nvSpPr>
        <p:spPr>
          <a:xfrm>
            <a:off x="222102" y="4170858"/>
            <a:ext cx="6651924"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endParaRPr sz="1100"/>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Kuntscher et al. kamen im Rahmen dieser Studie zu folgendem Ergebnis: „</a:t>
            </a:r>
            <a:r>
              <a:rPr b="0" i="1" lang="de-DE" sz="1100" u="none" cap="none" strike="noStrike">
                <a:solidFill>
                  <a:schemeClr val="dk1"/>
                </a:solidFill>
                <a:latin typeface="Calibri"/>
                <a:ea typeface="Calibri"/>
                <a:cs typeface="Calibri"/>
                <a:sym typeface="Calibri"/>
              </a:rPr>
              <a:t>Die jährlichen Lebensmittelabfallmengen pro Küche wurden durchschnittlich auf knapp 28 t geschätzt; pro Mahlzeit sind das knapp 100 g. Monetär belaufen sich die Verluste damit auf etwas über 100.000 € pro Jahr und Küche; beziehungsweise etwa 38 Cent pro Mahlzeit. Besonders Ausgabeverluste und Tellerreste führten häufig zu Lebensmittelabfällen. Da es sich dabei um meist aufwendig zubereitete und verzehrfertige Speisen handelt, sind die damit verbundenen ökonomischen und ökologischen Effekte besonders hoch.“</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28600" lvl="0" marL="228600" rtl="0" algn="l">
              <a:lnSpc>
                <a:spcPct val="100000"/>
              </a:lnSpc>
              <a:spcBef>
                <a:spcPts val="0"/>
              </a:spcBef>
              <a:spcAft>
                <a:spcPts val="0"/>
              </a:spcAft>
              <a:buSzPts val="1400"/>
              <a:buFont typeface="Arial"/>
              <a:buChar char="•"/>
            </a:pPr>
            <a:r>
              <a:rPr lang="de-DE" sz="1100"/>
              <a:t>Wo fallen in Ihrem Betrieb die meisten Abfälle an? </a:t>
            </a:r>
            <a:endParaRPr sz="1100"/>
          </a:p>
          <a:p>
            <a:pPr indent="-228600" lvl="0" marL="228600" rtl="0" algn="l">
              <a:lnSpc>
                <a:spcPct val="100000"/>
              </a:lnSpc>
              <a:spcBef>
                <a:spcPts val="0"/>
              </a:spcBef>
              <a:spcAft>
                <a:spcPts val="0"/>
              </a:spcAft>
              <a:buSzPts val="1400"/>
              <a:buFont typeface="Arial"/>
              <a:buChar char="•"/>
            </a:pPr>
            <a:r>
              <a:rPr lang="de-DE" sz="1100"/>
              <a:t>Messen bzw. wiegen Sie die Mengen.</a:t>
            </a:r>
            <a:endParaRPr/>
          </a:p>
          <a:p>
            <a:pPr indent="-228600" lvl="0" marL="228600" rtl="0" algn="l">
              <a:lnSpc>
                <a:spcPct val="100000"/>
              </a:lnSpc>
              <a:spcBef>
                <a:spcPts val="0"/>
              </a:spcBef>
              <a:spcAft>
                <a:spcPts val="0"/>
              </a:spcAft>
              <a:buSzPts val="1400"/>
              <a:buFont typeface="Arial"/>
              <a:buChar char="•"/>
            </a:pPr>
            <a:r>
              <a:rPr lang="de-DE" sz="1100"/>
              <a:t>Welche Maßnahmen könnten ihn Ihrem Betrieb helfen, das Abfallaufkommen zu mindern?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200"/>
              <a:buFont typeface="Calibri"/>
              <a:buNone/>
            </a:pPr>
            <a:r>
              <a:rPr b="1" lang="de-DE" sz="1100"/>
              <a:t>Quelle und Grafik</a:t>
            </a:r>
            <a:endParaRPr sz="1100"/>
          </a:p>
          <a:p>
            <a:pPr indent="-171450" lvl="0" marL="171450" rtl="0" algn="l">
              <a:lnSpc>
                <a:spcPct val="100000"/>
              </a:lnSpc>
              <a:spcBef>
                <a:spcPts val="0"/>
              </a:spcBef>
              <a:spcAft>
                <a:spcPts val="0"/>
              </a:spcAft>
              <a:buClr>
                <a:schemeClr val="dk1"/>
              </a:buClr>
              <a:buSzPts val="1200"/>
              <a:buChar char="•"/>
            </a:pPr>
            <a:r>
              <a:rPr lang="de-DE" sz="1100"/>
              <a:t>Manuela Kuntscher, Thomas Schmidt, Yanne Goossens (2020): Lebensmittelabfälle in der AHV – Ursachen, Hemmnisse und Perspektiven - Thünen Paper 161. Online: https://literatur.thuenen.de/digbib_extern/dn063075.pdf</a:t>
            </a:r>
            <a:endParaRPr sz="1100"/>
          </a:p>
        </p:txBody>
      </p:sp>
      <p:sp>
        <p:nvSpPr>
          <p:cNvPr id="156" name="Google Shape;156;p3: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222025" y="4104001"/>
            <a:ext cx="6655248" cy="5936757"/>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Produkte in Bioqualität stellen einen großen Schritt in Richtung Nachhaltigkeit für unser Ernährungssystem dar. </a:t>
            </a:r>
            <a:r>
              <a:rPr b="0" i="1" lang="de-DE" sz="1100" u="none" cap="none" strike="noStrik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b="0" i="0" lang="de-DE" sz="1100" u="none" cap="none" strike="noStrik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 E</a:t>
            </a:r>
            <a:r>
              <a:rPr b="0" i="0" lang="de-DE" sz="1100" u="none" cap="none" strike="noStrike">
                <a:solidFill>
                  <a:srgbClr val="000000"/>
                </a:solidFill>
                <a:latin typeface="Calibri"/>
                <a:ea typeface="Calibri"/>
                <a:cs typeface="Calibri"/>
                <a:sym typeface="Calibri"/>
              </a:rPr>
              <a:t>ine nachhaltige Gastronomie nutzt Bio-Produkte. Bioprodukte sind in der Regel teurer als konventionelle. In der Schulverpflegung sind aber Mehrkosten von 10 Cent für ein Bioprodukt schon ein großes Hemmnis für die Eltern</a:t>
            </a:r>
            <a:r>
              <a:rPr lang="de-DE" sz="1100">
                <a:latin typeface="Calibri"/>
                <a:ea typeface="Calibri"/>
                <a:cs typeface="Calibri"/>
                <a:sym typeface="Calibri"/>
              </a:rPr>
              <a:t>.</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accent5"/>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groß ist der Anteil ihrer Bioprodukte in allen Zutaten?</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Welche Mehrkosen nehmen Sie dafür in Kauf?</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kann man Eltern in der Schule vermitteln, dass Bio den Mehrpreis wert ist?</a:t>
            </a:r>
            <a:endParaRPr/>
          </a:p>
          <a:p>
            <a:pPr indent="0" lvl="0" marL="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Quellen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BMEL Bundesministerium für Ernährung und Landwirtschaft (o.J.): Ökologischer Landbau. Online:</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 www.oekolandbau.de/handel/marketing/preis/preisaufschlaege-fuer-bioprodukte/</a:t>
            </a:r>
            <a:r>
              <a:rPr b="0" i="0" lang="de-DE" sz="11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Eat Smarter (2022): Bio günstig einkaufen. Online:</a:t>
            </a: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https://eatsmarter.de/blogs/green-living/7-tipps-bio-produkte-guenstig-einkaufen</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ökolandbau (o.J.): Preisaufschläge für Bio-Produkte. Online:</a:t>
            </a:r>
            <a:r>
              <a:rPr b="0" i="0" lang="de-DE"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 https://de.statista.com/statistik/daten/studie/943059/umfrage/preisvergleich-zwischen-biologischen-und-konventionell-erzeugten-lebensmitteln-in-deutschland/</a:t>
            </a:r>
            <a:r>
              <a:rPr b="0" i="0" lang="de-DE" sz="11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sz="1100">
              <a:latin typeface="Calibri"/>
              <a:ea typeface="Calibri"/>
              <a:cs typeface="Calibri"/>
              <a:sym typeface="Calibri"/>
            </a:endParaRPr>
          </a:p>
        </p:txBody>
      </p:sp>
      <p:pic>
        <p:nvPicPr>
          <p:cNvPr id="169" name="Google Shape;169;p5:notes"/>
          <p:cNvPicPr preferRelativeResize="0"/>
          <p:nvPr/>
        </p:nvPicPr>
        <p:blipFill rotWithShape="1">
          <a:blip r:embed="rId5">
            <a:alphaModFix/>
          </a:blip>
          <a:srcRect b="0" l="0" r="0" t="0"/>
          <a:stretch/>
        </p:blipFill>
        <p:spPr>
          <a:xfrm>
            <a:off x="222024" y="252000"/>
            <a:ext cx="6651537" cy="3744000"/>
          </a:xfrm>
          <a:prstGeom prst="rect">
            <a:avLst/>
          </a:prstGeom>
          <a:noFill/>
          <a:ln cap="flat" cmpd="sng" w="9525">
            <a:solidFill>
              <a:schemeClr val="dk1"/>
            </a:solidFill>
            <a:prstDash val="solid"/>
            <a:round/>
            <a:headEnd len="sm" w="sm" type="none"/>
            <a:tailEnd len="sm" w="sm" type="none"/>
          </a:ln>
        </p:spPr>
      </p:pic>
      <p:sp>
        <p:nvSpPr>
          <p:cNvPr id="170" name="Google Shape;170;p5: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71" name="Google Shape;171;p5:notes"/>
          <p:cNvSpPr/>
          <p:nvPr>
            <p:ph idx="2" type="sldImg"/>
          </p:nvPr>
        </p:nvSpPr>
        <p:spPr>
          <a:xfrm>
            <a:off x="293688" y="257175"/>
            <a:ext cx="6326187"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915bba6a60_0_10: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1915bba6a60_0_10:notes"/>
          <p:cNvSpPr txBox="1"/>
          <p:nvPr>
            <p:ph idx="1" type="body"/>
          </p:nvPr>
        </p:nvSpPr>
        <p:spPr>
          <a:xfrm>
            <a:off x="223688" y="4104000"/>
            <a:ext cx="6651924" cy="608917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cap="none" strike="noStrike">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Der wichtigste Verbrauchertrend in 2022 ist die “Klimafreundliche und nachhaltige Ernährung” (nutrition hub 2022). Dies verbinden die Befragten auch mit der “Regionalität”. Aber auch die Verbindung mit der Saisonalität in Form von saisonal-regionaler Ernährung ist ein starker, neuer Trend, der von vielen Stakeholdern gefördert wird (vgl. LUBW o.J.). Argumente hierfür können sein, dass frische Lebensmittel geschmacksintensiver sind, Energie eingespart wird, da auf eine Kühllagerung und weite Transporte verzichtet werden kann, sowie die lokale-regionale Landwirtschaft gefördert wird. Dem stehen aber gewichtige Nachteile - insbesondere für die Systemgastronomie - gegenüber: Jedes Gemüse hat seine Saison, die Verarbeitung von frischem Gemüse ist zeit- und kostenintensiver und das regionale Angebot kann bei weitem nicht dauerhaft die Großgastronomie an  mehreren Mensen an Hochschulen oder hunderten von Kitas- oder Schulen eines Trägers versorgen. </a:t>
            </a:r>
            <a:endParaRPr b="0" sz="1050">
              <a:solidFill>
                <a:schemeClr val="dk1"/>
              </a:solidFill>
            </a:endParaRPr>
          </a:p>
          <a:p>
            <a:pPr indent="0" lvl="0" marL="0" rtl="0" algn="l">
              <a:lnSpc>
                <a:spcPct val="100000"/>
              </a:lnSpc>
              <a:spcBef>
                <a:spcPts val="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Zudem führt ein Umstieg auf saisonal-regionale Lebensmittel aus Sicht des Klimaschutzes nicht zu deutlich weniger THG-Emissionen (IFEU 2020): </a:t>
            </a:r>
            <a:endParaRPr b="0" sz="1050">
              <a:solidFill>
                <a:schemeClr val="dk1"/>
              </a:solidFill>
            </a:endParaRPr>
          </a:p>
          <a:p>
            <a:pPr indent="-171450" lvl="1" marL="628650" rtl="0" algn="l">
              <a:lnSpc>
                <a:spcPct val="100000"/>
              </a:lnSpc>
              <a:spcBef>
                <a:spcPts val="2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regionaler Apfel hat im Herbst zur Erntezeit einen THG-Wert von ca. 0,3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Bei Kühllagerung hat er im April einen THG 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per Schiff importierter Apfel aus Neuseeland hat gleichfalls einen THG-Wert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0" lvl="0" marL="0" rtl="0" algn="l">
              <a:lnSpc>
                <a:spcPct val="100000"/>
              </a:lnSpc>
              <a:spcBef>
                <a:spcPts val="0"/>
              </a:spcBef>
              <a:spcAft>
                <a:spcPts val="0"/>
              </a:spcAft>
              <a:buSzPts val="1400"/>
              <a:buNone/>
            </a:pPr>
            <a:r>
              <a:rPr b="1" lang="de-DE" sz="1050">
                <a:solidFill>
                  <a:schemeClr val="dk1"/>
                </a:solidFill>
              </a:rPr>
              <a:t>Aufgabe</a:t>
            </a:r>
            <a:endParaRPr/>
          </a:p>
          <a:p>
            <a:pPr indent="-171450" lvl="0" marL="171450" rtl="0" algn="l">
              <a:lnSpc>
                <a:spcPct val="100000"/>
              </a:lnSpc>
              <a:spcBef>
                <a:spcPts val="200"/>
              </a:spcBef>
              <a:spcAft>
                <a:spcPts val="0"/>
              </a:spcAft>
              <a:buSzPts val="1400"/>
              <a:buFont typeface="Arial"/>
              <a:buChar char="•"/>
            </a:pPr>
            <a:r>
              <a:rPr lang="de-DE" sz="1050">
                <a:solidFill>
                  <a:schemeClr val="dk1"/>
                </a:solidFill>
              </a:rPr>
              <a:t>Schauen Sie auf ihren Menüplan für November bis Februar – welche Gemüsesorten sind saisonal?</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Welchen Anteil des Gemüses können Sie mit saisonalem Gemüse abdecken?</a:t>
            </a:r>
            <a:endParaRPr/>
          </a:p>
          <a:p>
            <a:pPr indent="0" lvl="0" marL="0" rtl="0" algn="l">
              <a:lnSpc>
                <a:spcPct val="100000"/>
              </a:lnSpc>
              <a:spcBef>
                <a:spcPts val="400"/>
              </a:spcBef>
              <a:spcAft>
                <a:spcPts val="0"/>
              </a:spcAft>
              <a:buSzPts val="1400"/>
              <a:buNone/>
            </a:pPr>
            <a:r>
              <a:rPr b="1" lang="de-DE" sz="1050">
                <a:solidFill>
                  <a:schemeClr val="dk1"/>
                </a:solidFill>
              </a:rPr>
              <a:t>Quellen</a:t>
            </a:r>
            <a:endParaRPr/>
          </a:p>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nutrition hub (2022): Essen mit Verantwortung und Leidenschaft: Die 10 TOP Ernährungstrends 2022. Online:</a:t>
            </a:r>
            <a:r>
              <a:rPr b="0" i="0" lang="de-DE" sz="1050" u="sng" cap="none" strike="noStrike">
                <a:solidFill>
                  <a:srgbClr val="0563C1"/>
                </a:solidFill>
                <a:latin typeface="Calibri"/>
                <a:ea typeface="Calibri"/>
                <a:cs typeface="Calibri"/>
                <a:sym typeface="Calibri"/>
                <a:hlinkClick r:id="rId2">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3">
                  <a:extLst>
                    <a:ext uri="{A12FA001-AC4F-418D-AE19-62706E023703}">
                      <ahyp:hlinkClr val="tx"/>
                    </a:ext>
                  </a:extLst>
                </a:hlinkClick>
              </a:rPr>
              <a:t>www.nutrition-hub.de/post/trendreport-ernaehrung-10-top-ernaehrungstrends-2022</a:t>
            </a:r>
            <a:endParaRPr b="0" i="0" sz="1050" u="sng"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LUBW Landesanstalt für Umwelt Baden-Württemberg (o.J.): Der Nachhaltige Warenkorb - Saisonal und Regional. Online:</a:t>
            </a:r>
            <a:r>
              <a:rPr b="0" i="0" lang="de-DE" sz="1050" u="sng" cap="none" strike="noStrike">
                <a:solidFill>
                  <a:srgbClr val="0563C1"/>
                </a:solidFill>
                <a:latin typeface="Calibri"/>
                <a:ea typeface="Calibri"/>
                <a:cs typeface="Calibri"/>
                <a:sym typeface="Calibri"/>
                <a:hlinkClick r:id="rId4">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5">
                  <a:extLst>
                    <a:ext uri="{A12FA001-AC4F-418D-AE19-62706E023703}">
                      <ahyp:hlinkClr val="tx"/>
                    </a:ext>
                  </a:extLst>
                </a:hlinkClick>
              </a:rPr>
              <a:t>www.nachhaltiger-warenkorb.de/themen/saisonal-und-regional/</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ifeu Institut für Energie- und Umweltforschung (2020): Ökologische Fußabdrücke von Lebensmitteln und Gerichten in Deutschland. Online:</a:t>
            </a:r>
            <a:r>
              <a:rPr b="0" i="0" lang="de-DE" sz="1050" u="sng" cap="none" strike="noStrike">
                <a:solidFill>
                  <a:srgbClr val="0563C1"/>
                </a:solidFill>
                <a:latin typeface="Calibri"/>
                <a:ea typeface="Calibri"/>
                <a:cs typeface="Calibri"/>
                <a:sym typeface="Calibri"/>
                <a:hlinkClick r:id="rId6">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7">
                  <a:extLst>
                    <a:ext uri="{A12FA001-AC4F-418D-AE19-62706E023703}">
                      <ahyp:hlinkClr val="tx"/>
                    </a:ext>
                  </a:extLst>
                </a:hlinkClick>
              </a:rPr>
              <a:t>www.ifeu.de/fileadmin/uploads/Reinhardt-Gaertner-Wagner-2020-Oekologische-Fu%C3%9Fabdruecke-von-Lebensmitteln-und-Gerichten-in-Deutschland-ifeu-2020.pdf</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lang="de-DE" sz="1050">
                <a:solidFill>
                  <a:schemeClr val="dk1"/>
                </a:solidFill>
              </a:rPr>
              <a:t>Bundesinformationszentrum Landwirtschaft (o.J.): </a:t>
            </a:r>
            <a:r>
              <a:rPr b="0" i="0" lang="de-DE" sz="1050" u="none" cap="none" strike="noStrike">
                <a:solidFill>
                  <a:schemeClr val="dk1"/>
                </a:solidFill>
                <a:latin typeface="Calibri"/>
                <a:ea typeface="Calibri"/>
                <a:cs typeface="Calibri"/>
                <a:sym typeface="Calibri"/>
              </a:rPr>
              <a:t>Wie</a:t>
            </a:r>
            <a:r>
              <a:rPr b="1" i="0"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arbeiten Gemüsebauern in Deutschland?</a:t>
            </a:r>
            <a:r>
              <a:rPr b="0" lang="de-DE" sz="1050">
                <a:solidFill>
                  <a:schemeClr val="dk1"/>
                </a:solidFill>
              </a:rPr>
              <a:t> https://www.landwirtschaft.de/landwirtschaft-verstehen/wie-arbeiten-foerster-und-pflanzenbauer</a:t>
            </a:r>
            <a:r>
              <a:rPr lang="de-DE" sz="1050">
                <a:solidFill>
                  <a:schemeClr val="dk1"/>
                </a:solidFill>
              </a:rPr>
              <a:t>/wie-arbeiten-gemuesebauern-in-deutschland </a:t>
            </a:r>
            <a:endParaRPr/>
          </a:p>
          <a:p>
            <a:pPr indent="0" lvl="0" marL="0" rtl="0" algn="l">
              <a:lnSpc>
                <a:spcPct val="100000"/>
              </a:lnSpc>
              <a:spcBef>
                <a:spcPts val="400"/>
              </a:spcBef>
              <a:spcAft>
                <a:spcPts val="0"/>
              </a:spcAft>
              <a:buSzPts val="1400"/>
              <a:buNone/>
            </a:pPr>
            <a:r>
              <a:rPr b="1" lang="de-DE" sz="1050">
                <a:solidFill>
                  <a:schemeClr val="dk1"/>
                </a:solidFill>
              </a:rPr>
              <a:t>Bild</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Bundeszentrum für Ernährung (o.J.) Saisonkalender für Obst und Gemüse. Online: https://www.bzfe.de/service/news/aktuelle-meldungen/news-archiv/meldungen-2017/dezember/saisonkalender-obst-und-gemuese/ </a:t>
            </a:r>
            <a:endParaRPr/>
          </a:p>
        </p:txBody>
      </p:sp>
      <p:sp>
        <p:nvSpPr>
          <p:cNvPr id="184" name="Google Shape;184;g1915bba6a60_0_10: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2:notes"/>
          <p:cNvSpPr txBox="1"/>
          <p:nvPr>
            <p:ph idx="1" type="body"/>
          </p:nvPr>
        </p:nvSpPr>
        <p:spPr>
          <a:xfrm>
            <a:off x="222895" y="4104000"/>
            <a:ext cx="6651924" cy="5498306"/>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solidFill>
                  <a:srgbClr val="000000"/>
                </a:solidFill>
              </a:rPr>
              <a:t>Beschreibung</a:t>
            </a:r>
            <a:endParaRPr/>
          </a:p>
          <a:p>
            <a:pPr indent="0" lvl="0" marL="0" marR="0" rtl="0" algn="l">
              <a:lnSpc>
                <a:spcPct val="100000"/>
              </a:lnSpc>
              <a:spcBef>
                <a:spcPts val="0"/>
              </a:spcBef>
              <a:spcAft>
                <a:spcPts val="0"/>
              </a:spcAft>
              <a:buClr>
                <a:srgbClr val="000000"/>
              </a:buClr>
              <a:buSzPts val="1400"/>
              <a:buFont typeface="Arial"/>
              <a:buNone/>
            </a:pPr>
            <a:r>
              <a:rPr b="0" lang="de-DE" sz="1100">
                <a:solidFill>
                  <a:srgbClr val="000000"/>
                </a:solidFill>
              </a:rPr>
              <a:t>Die Möglichkeiten, klimaeffizient zu kochen, kann leicht auch an den meist gewählten Gerichten in der Schulküche gezeigt werden: An der Spaghetti „Bolognese“. Im Rahmen des KEEKS-Projektes wurde berechnet - vom Acker bis zur Supermarkttheke - welche Einsparungen sich ergeben, wenn anstelle von Rinderhack Soja verwendet wurde. Im Ergebnis zeigten die Berechnungen, dass eine „Sojanese“ nur 62% der THG-Emissionen verursacht im Gegensatz zur fleischhaltigen Bolognese bei gleichem Anteil an Eiweiß.</a:t>
            </a:r>
            <a:endParaRPr b="0"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rPr b="1" lang="de-DE" sz="1100"/>
              <a:t>Rezept (10 Portionen)</a:t>
            </a:r>
            <a:endParaRPr b="1" sz="1100"/>
          </a:p>
          <a:p>
            <a:pPr indent="-171450" lvl="0" marL="171450" marR="0" rtl="0" algn="l">
              <a:lnSpc>
                <a:spcPct val="100000"/>
              </a:lnSpc>
              <a:spcBef>
                <a:spcPts val="0"/>
              </a:spcBef>
              <a:spcAft>
                <a:spcPts val="0"/>
              </a:spcAft>
              <a:buClr>
                <a:srgbClr val="000000"/>
              </a:buClr>
              <a:buSzPts val="1100"/>
              <a:buFont typeface="Arial"/>
              <a:buChar char="•"/>
            </a:pPr>
            <a:r>
              <a:rPr lang="de-DE" sz="1100"/>
              <a:t>Gesamtgewicht ca. 2.000 g (200 g pro Schüler zzgl. Nudeln)</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Rinderhack: 500 g bzw.. 500 g gequollenes Sojagranulat</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Passierte Tomaten aus der Dose: 1.000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Rapsöl: 28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Zwiebeln: 50 g, </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Paprika (bunt): 400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Knoblauch: 5 g</a:t>
            </a:r>
            <a:endParaRPr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rtl="0" algn="l">
              <a:lnSpc>
                <a:spcPct val="100000"/>
              </a:lnSpc>
              <a:spcBef>
                <a:spcPts val="0"/>
              </a:spcBef>
              <a:spcAft>
                <a:spcPts val="0"/>
              </a:spcAft>
              <a:buClr>
                <a:srgbClr val="000000"/>
              </a:buClr>
              <a:buSzPts val="300"/>
              <a:buNone/>
            </a:pPr>
            <a:r>
              <a:rPr b="1" lang="de-DE" sz="1100">
                <a:solidFill>
                  <a:srgbClr val="000000"/>
                </a:solidFill>
              </a:rPr>
              <a:t>Aufgabe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Bestimmen sie den Anteil von vegetarischen und veganen Hauptgerichten auf ihrer Speisekarte.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Rindfleisch aller Art, die sie pro Jahr verkaufen.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Butter die Sie pro Jahr in der Küche nutzen.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Rindfleisch (kg) * 13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Butter (kg) * 9,5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Reis (kg) * 3,5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Summieren Sie die Emissionen.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Wie bewerten Sie das Ergebnis?</a:t>
            </a:r>
            <a:endParaRPr/>
          </a:p>
          <a:p>
            <a:pPr indent="0" lvl="0" marL="0" rtl="0" algn="l">
              <a:lnSpc>
                <a:spcPct val="100000"/>
              </a:lnSpc>
              <a:spcBef>
                <a:spcPts val="400"/>
              </a:spcBef>
              <a:spcAft>
                <a:spcPts val="0"/>
              </a:spcAft>
              <a:buClr>
                <a:srgbClr val="000000"/>
              </a:buClr>
              <a:buSzPts val="300"/>
              <a:buNone/>
            </a:pPr>
            <a:r>
              <a:rPr b="1" lang="de-DE" sz="1100">
                <a:solidFill>
                  <a:srgbClr val="000000"/>
                </a:solidFill>
              </a:rPr>
              <a:t>Quellen</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Scharp, Michael (Hrsg., 2019): KEEKS-Endbericht. Online: www.keeks-projekt.de</a:t>
            </a:r>
            <a:endParaRPr b="0" sz="1100"/>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Bildquelle: Sojabohnen, pixal1, Pixabay, Online: https://Pixabay.com/de/sojabohnen-tierfutter-soja%C3%B6l-968986/</a:t>
            </a:r>
            <a:endParaRPr b="0" sz="1100">
              <a:solidFill>
                <a:srgbClr val="000000"/>
              </a:solidFill>
            </a:endParaRPr>
          </a:p>
        </p:txBody>
      </p:sp>
      <p:sp>
        <p:nvSpPr>
          <p:cNvPr id="196" name="Google Shape;196;p1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0" name="Shape 40"/>
        <p:cNvGrpSpPr/>
        <p:nvPr/>
      </p:nvGrpSpPr>
      <p:grpSpPr>
        <a:xfrm>
          <a:off x="0" y="0"/>
          <a:ext cx="0" cy="0"/>
          <a:chOff x="0" y="0"/>
          <a:chExt cx="0" cy="0"/>
        </a:xfrm>
      </p:grpSpPr>
      <p:sp>
        <p:nvSpPr>
          <p:cNvPr id="41" name="Google Shape;41;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2"/>
          <p:cNvSpPr/>
          <p:nvPr>
            <p:ph idx="2" type="pic"/>
          </p:nvPr>
        </p:nvSpPr>
        <p:spPr>
          <a:xfrm>
            <a:off x="5400009" y="1367999"/>
            <a:ext cx="6480000" cy="4680000"/>
          </a:xfrm>
          <a:prstGeom prst="rect">
            <a:avLst/>
          </a:prstGeom>
          <a:noFill/>
          <a:ln>
            <a:noFill/>
          </a:ln>
        </p:spPr>
      </p:sp>
      <p:sp>
        <p:nvSpPr>
          <p:cNvPr id="43" name="Google Shape;43;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9" name="Shape 49"/>
        <p:cNvGrpSpPr/>
        <p:nvPr/>
      </p:nvGrpSpPr>
      <p:grpSpPr>
        <a:xfrm>
          <a:off x="0" y="0"/>
          <a:ext cx="0" cy="0"/>
          <a:chOff x="0" y="0"/>
          <a:chExt cx="0" cy="0"/>
        </a:xfrm>
      </p:grpSpPr>
      <p:sp>
        <p:nvSpPr>
          <p:cNvPr id="50" name="Google Shape;50;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57" name="Shape 57"/>
        <p:cNvGrpSpPr/>
        <p:nvPr/>
      </p:nvGrpSpPr>
      <p:grpSpPr>
        <a:xfrm>
          <a:off x="0" y="0"/>
          <a:ext cx="0" cy="0"/>
          <a:chOff x="0" y="0"/>
          <a:chExt cx="0" cy="0"/>
        </a:xfrm>
      </p:grpSpPr>
      <p:sp>
        <p:nvSpPr>
          <p:cNvPr id="58" name="Google Shape;58;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5" name="Google Shape;65;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midthals@izt.de" TargetMode="External"/><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2.xml"/><Relationship Id="rId4" Type="http://schemas.openxmlformats.org/officeDocument/2006/relationships/image" Target="../media/image28.png"/><Relationship Id="rId5"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36.png"/><Relationship Id="rId10" Type="http://schemas.openxmlformats.org/officeDocument/2006/relationships/image" Target="../media/image35.jpg"/><Relationship Id="rId9"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image" Target="../media/image37.jpg"/><Relationship Id="rId5" Type="http://schemas.openxmlformats.org/officeDocument/2006/relationships/image" Target="../media/image41.png"/><Relationship Id="rId6" Type="http://schemas.openxmlformats.org/officeDocument/2006/relationships/image" Target="../media/image40.png"/><Relationship Id="rId7" Type="http://schemas.openxmlformats.org/officeDocument/2006/relationships/image" Target="../media/image42.png"/><Relationship Id="rId8" Type="http://schemas.openxmlformats.org/officeDocument/2006/relationships/image" Target="../media/image4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6.png"/><Relationship Id="rId4" Type="http://schemas.openxmlformats.org/officeDocument/2006/relationships/image" Target="../media/image48.png"/><Relationship Id="rId5"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9.png"/><Relationship Id="rId11" Type="http://schemas.openxmlformats.org/officeDocument/2006/relationships/image" Target="../media/image8.png"/><Relationship Id="rId10" Type="http://schemas.openxmlformats.org/officeDocument/2006/relationships/image" Target="../media/image2.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ctrTitle"/>
          </p:nvPr>
        </p:nvSpPr>
        <p:spPr>
          <a:xfrm>
            <a:off x="312928" y="403412"/>
            <a:ext cx="8278368" cy="310655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02870"/>
              <a:buNone/>
            </a:pPr>
            <a:r>
              <a:rPr b="1" lang="de-DE"/>
              <a:t>Fachmann und Fachfrau</a:t>
            </a:r>
            <a:br>
              <a:rPr b="1" lang="de-DE"/>
            </a:br>
            <a:r>
              <a:rPr b="1" lang="de-DE"/>
              <a:t>für Restaurants und Veranstaltungsgastronomie</a:t>
            </a:r>
            <a:br>
              <a:rPr b="1" lang="de-DE"/>
            </a:br>
            <a:r>
              <a:rPr b="1" lang="de-DE"/>
              <a:t> Fachkraft Gastronomie - Restaurantservice</a:t>
            </a:r>
            <a:endParaRPr b="1"/>
          </a:p>
        </p:txBody>
      </p:sp>
      <p:sp>
        <p:nvSpPr>
          <p:cNvPr id="72" name="Google Shape;72;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73" name="Google Shape;73;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74" name="Google Shape;74;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75" name="Google Shape;75;p2"/>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Malte Schmidthals (</a:t>
            </a:r>
            <a:r>
              <a:rPr lang="de-DE" u="sng">
                <a:solidFill>
                  <a:schemeClr val="hlink"/>
                </a:solidFill>
                <a:hlinkClick r:id="rId4"/>
              </a:rPr>
              <a:t>m.schmidthals@izt.de</a:t>
            </a:r>
            <a:r>
              <a:rPr lang="de-DE"/>
              <a:t>)</a:t>
            </a:r>
            <a:endParaRPr/>
          </a:p>
        </p:txBody>
      </p:sp>
      <p:pic>
        <p:nvPicPr>
          <p:cNvPr id="76" name="Google Shape;76;p2"/>
          <p:cNvPicPr preferRelativeResize="0"/>
          <p:nvPr/>
        </p:nvPicPr>
        <p:blipFill rotWithShape="1">
          <a:blip r:embed="rId5">
            <a:alphaModFix/>
          </a:blip>
          <a:srcRect b="0" l="0" r="0" t="0"/>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5" name="Google Shape;215;p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pflanzliche Ernährung Klimafreundliche Menüs anbieten</a:t>
            </a:r>
            <a:endParaRPr/>
          </a:p>
        </p:txBody>
      </p:sp>
      <p:sp>
        <p:nvSpPr>
          <p:cNvPr id="216" name="Google Shape;216;p1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a:t>
            </a:r>
            <a:endParaRPr/>
          </a:p>
        </p:txBody>
      </p:sp>
      <p:sp>
        <p:nvSpPr>
          <p:cNvPr id="217" name="Google Shape;217;p1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218" name="Google Shape;218;p13"/>
          <p:cNvSpPr/>
          <p:nvPr/>
        </p:nvSpPr>
        <p:spPr>
          <a:xfrm rot="5400000">
            <a:off x="5236108" y="658968"/>
            <a:ext cx="1989376" cy="6681854"/>
          </a:xfrm>
          <a:prstGeom prst="triangle">
            <a:avLst>
              <a:gd fmla="val 50000" name="adj"/>
            </a:avLst>
          </a:prstGeom>
          <a:solidFill>
            <a:srgbClr val="E3EAC2"/>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9" name="Google Shape;219;p13"/>
          <p:cNvPicPr preferRelativeResize="0"/>
          <p:nvPr/>
        </p:nvPicPr>
        <p:blipFill rotWithShape="1">
          <a:blip r:embed="rId3">
            <a:alphaModFix/>
          </a:blip>
          <a:srcRect b="0" l="0" r="0" t="0"/>
          <a:stretch/>
        </p:blipFill>
        <p:spPr>
          <a:xfrm>
            <a:off x="8616318" y="3452484"/>
            <a:ext cx="1464244" cy="1076591"/>
          </a:xfrm>
          <a:prstGeom prst="rect">
            <a:avLst/>
          </a:prstGeom>
          <a:noFill/>
          <a:ln>
            <a:noFill/>
          </a:ln>
        </p:spPr>
      </p:pic>
      <p:pic>
        <p:nvPicPr>
          <p:cNvPr id="220" name="Google Shape;220;p13"/>
          <p:cNvPicPr preferRelativeResize="0"/>
          <p:nvPr/>
        </p:nvPicPr>
        <p:blipFill rotWithShape="1">
          <a:blip r:embed="rId4">
            <a:alphaModFix/>
          </a:blip>
          <a:srcRect b="0" l="0" r="0" t="0"/>
          <a:stretch/>
        </p:blipFill>
        <p:spPr>
          <a:xfrm>
            <a:off x="1625207" y="2785106"/>
            <a:ext cx="3050508" cy="2242898"/>
          </a:xfrm>
          <a:prstGeom prst="rect">
            <a:avLst/>
          </a:prstGeom>
          <a:noFill/>
          <a:ln>
            <a:noFill/>
          </a:ln>
        </p:spPr>
      </p:pic>
      <p:pic>
        <p:nvPicPr>
          <p:cNvPr id="221" name="Google Shape;221;p13"/>
          <p:cNvPicPr preferRelativeResize="0"/>
          <p:nvPr/>
        </p:nvPicPr>
        <p:blipFill rotWithShape="1">
          <a:blip r:embed="rId4">
            <a:alphaModFix/>
          </a:blip>
          <a:srcRect b="0" l="0" r="0" t="0"/>
          <a:stretch/>
        </p:blipFill>
        <p:spPr>
          <a:xfrm>
            <a:off x="5368885" y="3067776"/>
            <a:ext cx="2409901" cy="1771889"/>
          </a:xfrm>
          <a:prstGeom prst="rect">
            <a:avLst/>
          </a:prstGeom>
          <a:noFill/>
          <a:ln>
            <a:noFill/>
          </a:ln>
        </p:spPr>
      </p:pic>
      <p:sp>
        <p:nvSpPr>
          <p:cNvPr id="222" name="Google Shape;222;p13"/>
          <p:cNvSpPr/>
          <p:nvPr/>
        </p:nvSpPr>
        <p:spPr>
          <a:xfrm>
            <a:off x="1625207" y="1695214"/>
            <a:ext cx="4156738" cy="398073"/>
          </a:xfrm>
          <a:prstGeom prst="roundRect">
            <a:avLst>
              <a:gd fmla="val 16667" name="adj"/>
            </a:avLst>
          </a:prstGeom>
          <a:solidFill>
            <a:srgbClr val="E3EAC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Gemüsereis Lubia Polo mit Hack</a:t>
            </a:r>
            <a:endParaRPr b="0" i="0" sz="1400" u="none" cap="none" strike="noStrike">
              <a:solidFill>
                <a:srgbClr val="000000"/>
              </a:solidFill>
              <a:latin typeface="Arial"/>
              <a:ea typeface="Arial"/>
              <a:cs typeface="Arial"/>
              <a:sym typeface="Arial"/>
            </a:endParaRPr>
          </a:p>
        </p:txBody>
      </p:sp>
      <p:sp>
        <p:nvSpPr>
          <p:cNvPr id="223" name="Google Shape;223;p13"/>
          <p:cNvSpPr/>
          <p:nvPr/>
        </p:nvSpPr>
        <p:spPr>
          <a:xfrm>
            <a:off x="5829985" y="1701677"/>
            <a:ext cx="1796636" cy="398378"/>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8FD9"/>
              </a:solidFill>
              <a:latin typeface="Arial"/>
              <a:ea typeface="Arial"/>
              <a:cs typeface="Arial"/>
              <a:sym typeface="Arial"/>
            </a:endParaRPr>
          </a:p>
        </p:txBody>
      </p:sp>
      <p:sp>
        <p:nvSpPr>
          <p:cNvPr id="224" name="Google Shape;224;p13"/>
          <p:cNvSpPr/>
          <p:nvPr/>
        </p:nvSpPr>
        <p:spPr>
          <a:xfrm>
            <a:off x="1714010" y="3184215"/>
            <a:ext cx="2872902" cy="908960"/>
          </a:xfrm>
          <a:prstGeom prst="ellipse">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155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1" baseline="-25000" i="0" sz="1800" u="none" cap="none" strike="noStrike">
              <a:solidFill>
                <a:srgbClr val="F8B334"/>
              </a:solidFill>
              <a:latin typeface="Arial"/>
              <a:ea typeface="Arial"/>
              <a:cs typeface="Arial"/>
              <a:sym typeface="Arial"/>
            </a:endParaRPr>
          </a:p>
          <a:p>
            <a:pPr indent="0" lvl="0" marL="0" marR="0" rtl="0" algn="ctr">
              <a:lnSpc>
                <a:spcPct val="90000"/>
              </a:lnSpc>
              <a:spcBef>
                <a:spcPts val="32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10 kg Rinderhack</a:t>
            </a:r>
            <a:endParaRPr b="0" i="0" sz="1400" u="none" cap="none" strike="noStrike">
              <a:solidFill>
                <a:srgbClr val="000000"/>
              </a:solidFill>
              <a:latin typeface="Arial"/>
              <a:ea typeface="Arial"/>
              <a:cs typeface="Arial"/>
              <a:sym typeface="Arial"/>
            </a:endParaRPr>
          </a:p>
        </p:txBody>
      </p:sp>
      <p:sp>
        <p:nvSpPr>
          <p:cNvPr id="225" name="Google Shape;225;p13"/>
          <p:cNvSpPr/>
          <p:nvPr/>
        </p:nvSpPr>
        <p:spPr>
          <a:xfrm>
            <a:off x="8476179" y="3643203"/>
            <a:ext cx="1749120" cy="840728"/>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36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0" i="0" sz="1400" u="none" cap="none" strike="noStrike">
              <a:solidFill>
                <a:srgbClr val="000000"/>
              </a:solidFill>
              <a:latin typeface="Arial"/>
              <a:ea typeface="Arial"/>
              <a:cs typeface="Arial"/>
              <a:sym typeface="Arial"/>
            </a:endParaRPr>
          </a:p>
        </p:txBody>
      </p:sp>
      <p:sp>
        <p:nvSpPr>
          <p:cNvPr id="226" name="Google Shape;226;p13"/>
          <p:cNvSpPr txBox="1"/>
          <p:nvPr/>
        </p:nvSpPr>
        <p:spPr>
          <a:xfrm>
            <a:off x="8094024" y="4551565"/>
            <a:ext cx="24636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4 kg Sojagranulat* </a:t>
            </a:r>
            <a:br>
              <a:rPr b="1" i="0" lang="de-DE" sz="1600" u="none" cap="none" strike="noStrike">
                <a:solidFill>
                  <a:srgbClr val="BCCF42"/>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oder 6,5 kg Linsen**</a:t>
            </a:r>
            <a:endParaRPr b="0" i="0" sz="1400" u="none" cap="none" strike="noStrike">
              <a:solidFill>
                <a:srgbClr val="000000"/>
              </a:solidFill>
              <a:latin typeface="Arial"/>
              <a:ea typeface="Arial"/>
              <a:cs typeface="Arial"/>
              <a:sym typeface="Arial"/>
            </a:endParaRPr>
          </a:p>
        </p:txBody>
      </p:sp>
      <p:sp>
        <p:nvSpPr>
          <p:cNvPr id="227" name="Google Shape;227;p13"/>
          <p:cNvSpPr/>
          <p:nvPr/>
        </p:nvSpPr>
        <p:spPr>
          <a:xfrm>
            <a:off x="5656377" y="2493446"/>
            <a:ext cx="2008200" cy="8835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Teilersatz von Rinder-</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hack durch Soja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5A5A5"/>
              </a:solidFill>
              <a:latin typeface="Arial"/>
              <a:ea typeface="Arial"/>
              <a:cs typeface="Arial"/>
              <a:sym typeface="Arial"/>
            </a:endParaRPr>
          </a:p>
        </p:txBody>
      </p:sp>
      <p:sp>
        <p:nvSpPr>
          <p:cNvPr id="228" name="Google Shape;228;p13"/>
          <p:cNvSpPr/>
          <p:nvPr/>
        </p:nvSpPr>
        <p:spPr>
          <a:xfrm>
            <a:off x="7998550" y="2497115"/>
            <a:ext cx="2839544" cy="84847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Vollersatz von Rinderhack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durch Soja oder Linsen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(gleicher THG-Wert)</a:t>
            </a:r>
            <a:endParaRPr b="0" i="0" sz="1400" u="none" cap="none" strike="noStrike">
              <a:solidFill>
                <a:srgbClr val="000000"/>
              </a:solidFill>
              <a:latin typeface="Arial"/>
              <a:ea typeface="Arial"/>
              <a:cs typeface="Arial"/>
              <a:sym typeface="Arial"/>
            </a:endParaRPr>
          </a:p>
        </p:txBody>
      </p:sp>
      <p:sp>
        <p:nvSpPr>
          <p:cNvPr id="229" name="Google Shape;229;p13"/>
          <p:cNvSpPr/>
          <p:nvPr/>
        </p:nvSpPr>
        <p:spPr>
          <a:xfrm>
            <a:off x="5284460" y="3777232"/>
            <a:ext cx="2752190" cy="92315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95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 </a:t>
            </a:r>
            <a:br>
              <a:rPr b="1" i="0" lang="de-DE" sz="1800" u="none" cap="none" strike="noStrike">
                <a:solidFill>
                  <a:srgbClr val="FF0000"/>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mit 5 kg Rinderhack und 2 kg Sojagranulat*</a:t>
            </a:r>
            <a:endParaRPr b="0" i="0" sz="1400" u="none" cap="none" strike="noStrike">
              <a:solidFill>
                <a:srgbClr val="000000"/>
              </a:solidFill>
              <a:latin typeface="Arial"/>
              <a:ea typeface="Arial"/>
              <a:cs typeface="Arial"/>
              <a:sym typeface="Arial"/>
            </a:endParaRPr>
          </a:p>
        </p:txBody>
      </p:sp>
      <p:pic>
        <p:nvPicPr>
          <p:cNvPr id="230" name="Google Shape;230;p13"/>
          <p:cNvPicPr preferRelativeResize="0"/>
          <p:nvPr/>
        </p:nvPicPr>
        <p:blipFill rotWithShape="1">
          <a:blip r:embed="rId5">
            <a:alphaModFix/>
          </a:blip>
          <a:srcRect b="0" l="0" r="0" t="0"/>
          <a:stretch/>
        </p:blipFill>
        <p:spPr>
          <a:xfrm>
            <a:off x="5426356" y="1695214"/>
            <a:ext cx="830347" cy="410245"/>
          </a:xfrm>
          <a:prstGeom prst="rect">
            <a:avLst/>
          </a:prstGeom>
          <a:noFill/>
          <a:ln>
            <a:noFill/>
          </a:ln>
        </p:spPr>
      </p:pic>
      <p:sp>
        <p:nvSpPr>
          <p:cNvPr id="231" name="Google Shape;231;p13"/>
          <p:cNvSpPr/>
          <p:nvPr/>
        </p:nvSpPr>
        <p:spPr>
          <a:xfrm>
            <a:off x="6695895" y="1702470"/>
            <a:ext cx="3783420" cy="398073"/>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Einsparpotentiale pro 100 Portionen:</a:t>
            </a:r>
            <a:endParaRPr b="0" i="0" sz="1400" u="none" cap="none" strike="noStrike">
              <a:solidFill>
                <a:srgbClr val="000000"/>
              </a:solidFill>
              <a:latin typeface="Arial"/>
              <a:ea typeface="Arial"/>
              <a:cs typeface="Arial"/>
              <a:sym typeface="Arial"/>
            </a:endParaRPr>
          </a:p>
        </p:txBody>
      </p:sp>
      <p:sp>
        <p:nvSpPr>
          <p:cNvPr id="232" name="Google Shape;232;p13"/>
          <p:cNvSpPr txBox="1"/>
          <p:nvPr/>
        </p:nvSpPr>
        <p:spPr>
          <a:xfrm>
            <a:off x="1452433" y="3966176"/>
            <a:ext cx="3249218" cy="10618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5 kg Reis,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3 kg Tomaten (Dose),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10 Zwiebeln, 2,5 kg Bohnen,</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 200 g Tomatenmark, Butter,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Öl, Salz, Pfeffer</a:t>
            </a:r>
            <a:endParaRPr b="0" i="0" sz="1400" u="none" cap="none" strike="noStrike">
              <a:solidFill>
                <a:srgbClr val="000000"/>
              </a:solidFill>
              <a:latin typeface="Arial"/>
              <a:ea typeface="Arial"/>
              <a:cs typeface="Arial"/>
              <a:sym typeface="Arial"/>
            </a:endParaRPr>
          </a:p>
        </p:txBody>
      </p:sp>
      <p:sp>
        <p:nvSpPr>
          <p:cNvPr id="233" name="Google Shape;233;p13"/>
          <p:cNvSpPr/>
          <p:nvPr/>
        </p:nvSpPr>
        <p:spPr>
          <a:xfrm>
            <a:off x="6330346"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38 %</a:t>
            </a:r>
            <a:endParaRPr b="0" i="0" sz="1400" u="none" cap="none" strike="noStrike">
              <a:solidFill>
                <a:srgbClr val="000000"/>
              </a:solidFill>
              <a:latin typeface="Arial"/>
              <a:ea typeface="Arial"/>
              <a:cs typeface="Arial"/>
              <a:sym typeface="Arial"/>
            </a:endParaRPr>
          </a:p>
        </p:txBody>
      </p:sp>
      <p:sp>
        <p:nvSpPr>
          <p:cNvPr id="234" name="Google Shape;234;p13"/>
          <p:cNvSpPr/>
          <p:nvPr/>
        </p:nvSpPr>
        <p:spPr>
          <a:xfrm>
            <a:off x="9073083"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77 %</a:t>
            </a:r>
            <a:endParaRPr b="0" i="0" sz="1400" u="none" cap="none" strike="noStrike">
              <a:solidFill>
                <a:srgbClr val="000000"/>
              </a:solidFill>
              <a:latin typeface="Arial"/>
              <a:ea typeface="Arial"/>
              <a:cs typeface="Arial"/>
              <a:sym typeface="Arial"/>
            </a:endParaRPr>
          </a:p>
        </p:txBody>
      </p:sp>
      <p:sp>
        <p:nvSpPr>
          <p:cNvPr id="235" name="Google Shape;235;p13"/>
          <p:cNvSpPr/>
          <p:nvPr/>
        </p:nvSpPr>
        <p:spPr>
          <a:xfrm>
            <a:off x="170121" y="5238531"/>
            <a:ext cx="11594191" cy="80711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800" u="none" cap="none" strike="noStrike">
                <a:solidFill>
                  <a:srgbClr val="C00000"/>
                </a:solidFill>
                <a:latin typeface="Arial"/>
                <a:ea typeface="Arial"/>
                <a:cs typeface="Arial"/>
                <a:sym typeface="Arial"/>
              </a:rPr>
              <a:t>In welchen Ihrer Gerichte können Sie Rindfleisch durch eine vegetarische Komponente ersetzten?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1800" u="none" cap="none" strike="noStrike">
                <a:solidFill>
                  <a:srgbClr val="C00000"/>
                </a:solidFill>
                <a:latin typeface="Arial"/>
                <a:ea typeface="Arial"/>
                <a:cs typeface="Arial"/>
                <a:sym typeface="Arial"/>
              </a:rPr>
              <a:t>Welche Rindfleischgerichte könnten Sie gegen Geflügelgerichte ersetzen?</a:t>
            </a:r>
            <a:endParaRPr b="0" i="0" sz="1800" u="none" cap="none" strike="noStrike">
              <a:solidFill>
                <a:srgbClr val="C00000"/>
              </a:solidFill>
              <a:latin typeface="Arial"/>
              <a:ea typeface="Arial"/>
              <a:cs typeface="Arial"/>
              <a:sym typeface="Arial"/>
            </a:endParaRPr>
          </a:p>
        </p:txBody>
      </p:sp>
      <p:sp>
        <p:nvSpPr>
          <p:cNvPr id="236" name="Google Shape;236;p1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a:t>
            </a:r>
            <a:endParaRPr/>
          </a:p>
          <a:p>
            <a:pPr indent="-233363" lvl="0" marL="233363" rtl="0" algn="l">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3" name="Google Shape;243;p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244" name="Google Shape;244;p1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Bildquellen: reCircle (2022)</a:t>
            </a:r>
            <a:endParaRPr/>
          </a:p>
        </p:txBody>
      </p:sp>
      <p:sp>
        <p:nvSpPr>
          <p:cNvPr id="245" name="Google Shape;245;p1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246" name="Google Shape;246;p14"/>
          <p:cNvSpPr/>
          <p:nvPr/>
        </p:nvSpPr>
        <p:spPr>
          <a:xfrm>
            <a:off x="9422538" y="1530613"/>
            <a:ext cx="2620157" cy="169831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Diskutieren Sie die Einführung eines Pfand-Systems für Ihr Unternehmen!</a:t>
            </a:r>
            <a:endParaRPr b="0" i="0" sz="1200" u="none" cap="none" strike="noStrike">
              <a:solidFill>
                <a:srgbClr val="000000"/>
              </a:solidFill>
              <a:latin typeface="Arial"/>
              <a:ea typeface="Arial"/>
              <a:cs typeface="Arial"/>
              <a:sym typeface="Arial"/>
            </a:endParaRPr>
          </a:p>
        </p:txBody>
      </p:sp>
      <p:pic>
        <p:nvPicPr>
          <p:cNvPr descr="Schaubild Informationen to go box gastronomie" id="247" name="Google Shape;247;p14"/>
          <p:cNvPicPr preferRelativeResize="0"/>
          <p:nvPr/>
        </p:nvPicPr>
        <p:blipFill rotWithShape="1">
          <a:blip r:embed="rId3">
            <a:alphaModFix/>
          </a:blip>
          <a:srcRect b="0" l="0" r="0" t="0"/>
          <a:stretch/>
        </p:blipFill>
        <p:spPr>
          <a:xfrm>
            <a:off x="9090836" y="3952244"/>
            <a:ext cx="3283563" cy="2132392"/>
          </a:xfrm>
          <a:prstGeom prst="rect">
            <a:avLst/>
          </a:prstGeom>
          <a:noFill/>
          <a:ln>
            <a:noFill/>
          </a:ln>
        </p:spPr>
      </p:pic>
      <p:sp>
        <p:nvSpPr>
          <p:cNvPr id="248" name="Google Shape;248;p14"/>
          <p:cNvSpPr/>
          <p:nvPr/>
        </p:nvSpPr>
        <p:spPr>
          <a:xfrm>
            <a:off x="501220" y="4719335"/>
            <a:ext cx="5143800" cy="124016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281.000 t To Go-Verpackungen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66.000 t Catering-Verpackungen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Ausgangsmaterialien: Holz und Erdöl </a:t>
            </a:r>
            <a:endParaRPr b="0" i="0" sz="1200" u="none" cap="none" strike="noStrike">
              <a:solidFill>
                <a:srgbClr val="000000"/>
              </a:solidFill>
              <a:latin typeface="Arial"/>
              <a:ea typeface="Arial"/>
              <a:cs typeface="Arial"/>
              <a:sym typeface="Arial"/>
            </a:endParaRPr>
          </a:p>
        </p:txBody>
      </p:sp>
      <p:pic>
        <p:nvPicPr>
          <p:cNvPr id="249" name="Google Shape;249;p14"/>
          <p:cNvPicPr preferRelativeResize="0"/>
          <p:nvPr/>
        </p:nvPicPr>
        <p:blipFill rotWithShape="1">
          <a:blip r:embed="rId4">
            <a:alphaModFix/>
          </a:blip>
          <a:srcRect b="0" l="0" r="0" t="0"/>
          <a:stretch/>
        </p:blipFill>
        <p:spPr>
          <a:xfrm>
            <a:off x="309751" y="1451640"/>
            <a:ext cx="9396000" cy="3470979"/>
          </a:xfrm>
          <a:prstGeom prst="rect">
            <a:avLst/>
          </a:prstGeom>
          <a:noFill/>
          <a:ln>
            <a:noFill/>
          </a:ln>
        </p:spPr>
      </p:pic>
      <p:sp>
        <p:nvSpPr>
          <p:cNvPr id="250" name="Google Shape;250;p14"/>
          <p:cNvSpPr txBox="1"/>
          <p:nvPr/>
        </p:nvSpPr>
        <p:spPr>
          <a:xfrm flipH="1">
            <a:off x="9993452" y="3685370"/>
            <a:ext cx="20169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keine Gummilippen</a:t>
            </a:r>
            <a:endParaRPr b="0" i="0" sz="1400" u="none" cap="none" strike="noStrike">
              <a:solidFill>
                <a:srgbClr val="000000"/>
              </a:solidFill>
              <a:latin typeface="Arial"/>
              <a:ea typeface="Arial"/>
              <a:cs typeface="Arial"/>
              <a:sym typeface="Arial"/>
            </a:endParaRPr>
          </a:p>
        </p:txBody>
      </p:sp>
      <p:sp>
        <p:nvSpPr>
          <p:cNvPr id="251" name="Google Shape;251;p14"/>
          <p:cNvSpPr txBox="1"/>
          <p:nvPr/>
        </p:nvSpPr>
        <p:spPr>
          <a:xfrm flipH="1">
            <a:off x="7343003" y="4171172"/>
            <a:ext cx="20169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maßhaltig (spülen, gefrieren, Mikrowelle</a:t>
            </a:r>
            <a:endParaRPr b="0" i="0" sz="1400" u="none" cap="none" strike="noStrike">
              <a:solidFill>
                <a:srgbClr val="000000"/>
              </a:solidFill>
              <a:latin typeface="Arial"/>
              <a:ea typeface="Arial"/>
              <a:cs typeface="Arial"/>
              <a:sym typeface="Arial"/>
            </a:endParaRPr>
          </a:p>
        </p:txBody>
      </p:sp>
      <p:sp>
        <p:nvSpPr>
          <p:cNvPr id="252" name="Google Shape;252;p14"/>
          <p:cNvSpPr txBox="1"/>
          <p:nvPr/>
        </p:nvSpPr>
        <p:spPr>
          <a:xfrm flipH="1">
            <a:off x="7017742" y="4694392"/>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schnittfest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bruchsicher</a:t>
            </a:r>
            <a:endParaRPr b="0" i="0" sz="1400" u="none" cap="none" strike="noStrike">
              <a:solidFill>
                <a:srgbClr val="000000"/>
              </a:solidFill>
              <a:latin typeface="Arial"/>
              <a:ea typeface="Arial"/>
              <a:cs typeface="Arial"/>
              <a:sym typeface="Arial"/>
            </a:endParaRPr>
          </a:p>
        </p:txBody>
      </p:sp>
      <p:sp>
        <p:nvSpPr>
          <p:cNvPr id="253" name="Google Shape;253;p14"/>
          <p:cNvSpPr txBox="1"/>
          <p:nvPr/>
        </p:nvSpPr>
        <p:spPr>
          <a:xfrm flipH="1">
            <a:off x="7073839" y="5604804"/>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Stapelbar mit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Abstandshaltern</a:t>
            </a:r>
            <a:endParaRPr b="0" i="0" sz="1400" u="none" cap="none" strike="noStrike">
              <a:solidFill>
                <a:srgbClr val="000000"/>
              </a:solidFill>
              <a:latin typeface="Arial"/>
              <a:ea typeface="Arial"/>
              <a:cs typeface="Arial"/>
              <a:sym typeface="Arial"/>
            </a:endParaRPr>
          </a:p>
        </p:txBody>
      </p:sp>
      <p:sp>
        <p:nvSpPr>
          <p:cNvPr id="254" name="Google Shape;254;p1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a:t>
            </a:r>
            <a:endParaRPr/>
          </a:p>
          <a:p>
            <a:pPr indent="-233363" lvl="0" marL="233363" rtl="0" algn="l">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1" name="Google Shape;261;p17"/>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Mobilität</a:t>
            </a:r>
            <a:br>
              <a:rPr lang="de-DE"/>
            </a:br>
            <a:r>
              <a:rPr lang="de-DE"/>
              <a:t>Emissionsarme Wege zur Veranstaltung</a:t>
            </a:r>
            <a:endParaRPr/>
          </a:p>
        </p:txBody>
      </p:sp>
      <p:sp>
        <p:nvSpPr>
          <p:cNvPr id="262" name="Google Shape;262;p17"/>
          <p:cNvSpPr txBox="1"/>
          <p:nvPr>
            <p:ph idx="1" type="body"/>
          </p:nvPr>
        </p:nvSpPr>
        <p:spPr>
          <a:xfrm>
            <a:off x="3350684" y="6254497"/>
            <a:ext cx="3834467" cy="557468"/>
          </a:xfrm>
          <a:prstGeom prst="rect">
            <a:avLst/>
          </a:prstGeom>
          <a:noFill/>
          <a:ln>
            <a:noFill/>
          </a:ln>
        </p:spPr>
        <p:txBody>
          <a:bodyPr anchorCtr="0" anchor="ctr" bIns="0" lIns="90000" spcFirstLastPara="1" rIns="90000" wrap="square" tIns="0">
            <a:noAutofit/>
          </a:bodyPr>
          <a:lstStyle/>
          <a:p>
            <a:pPr indent="0" lvl="0" marL="0" rtl="0" algn="l">
              <a:lnSpc>
                <a:spcPct val="110000"/>
              </a:lnSpc>
              <a:spcBef>
                <a:spcPts val="0"/>
              </a:spcBef>
              <a:spcAft>
                <a:spcPts val="0"/>
              </a:spcAft>
              <a:buSzPts val="1200"/>
              <a:buNone/>
            </a:pPr>
            <a:r>
              <a:rPr lang="de-DE"/>
              <a:t>Fachmann und Fachfrau</a:t>
            </a:r>
            <a:br>
              <a:rPr lang="de-DE"/>
            </a:br>
            <a:r>
              <a:rPr lang="de-DE"/>
              <a:t>für Restaurants und Veranstaltungsgastronomie</a:t>
            </a:r>
            <a:endParaRPr/>
          </a:p>
        </p:txBody>
      </p:sp>
      <p:sp>
        <p:nvSpPr>
          <p:cNvPr id="263" name="Google Shape;263;p1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Daten: UBA 2021; Graphik: Eigene Darstellung.</a:t>
            </a:r>
            <a:endParaRPr/>
          </a:p>
        </p:txBody>
      </p:sp>
      <p:sp>
        <p:nvSpPr>
          <p:cNvPr id="264" name="Google Shape;264;p1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265" name="Google Shape;265;p17"/>
          <p:cNvSpPr txBox="1"/>
          <p:nvPr>
            <p:ph idx="4294967295" type="body"/>
          </p:nvPr>
        </p:nvSpPr>
        <p:spPr>
          <a:xfrm>
            <a:off x="314196" y="1411111"/>
            <a:ext cx="5870575" cy="266356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b="1" lang="de-DE" sz="1800">
                <a:solidFill>
                  <a:srgbClr val="000000"/>
                </a:solidFill>
                <a:latin typeface="Arial"/>
                <a:ea typeface="Arial"/>
                <a:cs typeface="Arial"/>
                <a:sym typeface="Arial"/>
              </a:rPr>
              <a:t>Beispiel Hyundai Kona</a:t>
            </a:r>
            <a:endParaRPr sz="1800"/>
          </a:p>
          <a:p>
            <a:pPr indent="-342900" lvl="0" marL="342900" rtl="0" algn="l">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Elektro / 150 kW, </a:t>
            </a:r>
            <a:endParaRPr sz="1800"/>
          </a:p>
          <a:p>
            <a:pPr indent="-342900" lvl="0" marL="342900" rtl="0" algn="l">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Benzin / 146 kW, </a:t>
            </a:r>
            <a:endParaRPr sz="1800"/>
          </a:p>
          <a:p>
            <a:pPr indent="-342900" lvl="0" marL="342900" rtl="0" algn="l">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Diesel / 100 kW</a:t>
            </a:r>
            <a:endParaRPr sz="1800"/>
          </a:p>
          <a:p>
            <a:pPr indent="-342900" lvl="0" marL="342900" rtl="0" algn="l">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Diesel-Hybrid /100 kW</a:t>
            </a:r>
            <a:endParaRPr sz="1800"/>
          </a:p>
          <a:p>
            <a:pPr indent="0" lvl="0" marL="0" rtl="0" algn="l">
              <a:lnSpc>
                <a:spcPct val="100000"/>
              </a:lnSpc>
              <a:spcBef>
                <a:spcPts val="0"/>
              </a:spcBef>
              <a:spcAft>
                <a:spcPts val="0"/>
              </a:spcAft>
              <a:buSzPts val="2800"/>
              <a:buNone/>
            </a:pPr>
            <a:r>
              <a:rPr lang="de-DE" sz="1800">
                <a:solidFill>
                  <a:srgbClr val="000000"/>
                </a:solidFill>
                <a:latin typeface="Arial"/>
                <a:ea typeface="Arial"/>
                <a:cs typeface="Arial"/>
                <a:sym typeface="Arial"/>
              </a:rPr>
              <a:t>Emissionsfaktoren</a:t>
            </a:r>
            <a:endParaRPr sz="1800"/>
          </a:p>
          <a:p>
            <a:pPr indent="-342900" lvl="0" marL="342900" rtl="0" algn="l">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Strom: 0,45 kg/kWh</a:t>
            </a:r>
            <a:endParaRPr sz="1800"/>
          </a:p>
          <a:p>
            <a:pPr indent="-342900" lvl="0" marL="342900" rtl="0" algn="l">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Diesel: 2,65 kg / l</a:t>
            </a:r>
            <a:endParaRPr sz="1800"/>
          </a:p>
          <a:p>
            <a:pPr indent="-342900" lvl="0" marL="342900" rtl="0" algn="l">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Benzin 2,37 kg / l</a:t>
            </a:r>
            <a:endParaRPr sz="2000"/>
          </a:p>
        </p:txBody>
      </p:sp>
      <p:graphicFrame>
        <p:nvGraphicFramePr>
          <p:cNvPr id="266" name="Google Shape;266;p17"/>
          <p:cNvGraphicFramePr/>
          <p:nvPr/>
        </p:nvGraphicFramePr>
        <p:xfrm>
          <a:off x="5117503" y="1411111"/>
          <a:ext cx="6957718" cy="4481689"/>
        </p:xfrm>
        <a:graphic>
          <a:graphicData uri="http://schemas.openxmlformats.org/drawingml/2006/chart">
            <c:chart r:id="rId3"/>
          </a:graphicData>
        </a:graphic>
      </p:graphicFrame>
      <p:sp>
        <p:nvSpPr>
          <p:cNvPr id="267" name="Google Shape;267;p17"/>
          <p:cNvSpPr/>
          <p:nvPr/>
        </p:nvSpPr>
        <p:spPr>
          <a:xfrm>
            <a:off x="203734" y="4100726"/>
            <a:ext cx="5316202" cy="199257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6800" lIns="46800" spcFirstLastPara="1" rIns="46800" wrap="square" tIns="45700">
            <a:noAutofit/>
          </a:bodyPr>
          <a:lstStyle/>
          <a:p>
            <a:pPr indent="-342900" lvl="0" marL="342900" marR="0" rtl="0" algn="l">
              <a:lnSpc>
                <a:spcPct val="100000"/>
              </a:lnSpc>
              <a:spcBef>
                <a:spcPts val="0"/>
              </a:spcBef>
              <a:spcAft>
                <a:spcPts val="0"/>
              </a:spcAft>
              <a:buClr>
                <a:srgbClr val="000000"/>
              </a:buClr>
              <a:buSzPts val="1920"/>
              <a:buFont typeface="Arial"/>
              <a:buChar char="•"/>
            </a:pPr>
            <a:r>
              <a:rPr b="0" i="0" lang="de-DE" sz="1600" u="none" cap="none" strike="noStrike">
                <a:solidFill>
                  <a:srgbClr val="C00000"/>
                </a:solidFill>
                <a:latin typeface="Arial"/>
                <a:ea typeface="Arial"/>
                <a:cs typeface="Arial"/>
                <a:sym typeface="Arial"/>
              </a:rPr>
              <a:t>Diskutieren sie die Vor- und Nachteile betrieblicher Elektro-Mobilität in Ihrem Unternehmen.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20"/>
              <a:buFont typeface="Arial"/>
              <a:buChar char="•"/>
            </a:pPr>
            <a:r>
              <a:rPr b="0" i="0" lang="de-DE" sz="1600" u="none" cap="none" strike="noStrike">
                <a:solidFill>
                  <a:srgbClr val="C00000"/>
                </a:solidFill>
                <a:latin typeface="Arial"/>
                <a:ea typeface="Arial"/>
                <a:cs typeface="Arial"/>
                <a:sym typeface="Arial"/>
              </a:rPr>
              <a:t>Welche Möglichkeiten gibt es für Ihre Gäste zu den Veranstaltungen zu kommen?</a:t>
            </a:r>
            <a:endParaRPr b="0" i="0" sz="16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20"/>
              <a:buFont typeface="Arial"/>
              <a:buChar char="•"/>
            </a:pPr>
            <a:r>
              <a:rPr b="0" i="0" lang="de-DE" sz="1600" u="none" cap="none" strike="noStrike">
                <a:solidFill>
                  <a:srgbClr val="C00000"/>
                </a:solidFill>
                <a:latin typeface="Arial"/>
                <a:ea typeface="Arial"/>
                <a:cs typeface="Arial"/>
                <a:sym typeface="Arial"/>
              </a:rPr>
              <a:t>Ist Elektromobilität eine Möglichkeit?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20"/>
              <a:buFont typeface="Arial"/>
              <a:buChar char="•"/>
            </a:pPr>
            <a:r>
              <a:rPr b="0" i="0" lang="de-DE" sz="1600" u="none" cap="none" strike="noStrike">
                <a:solidFill>
                  <a:srgbClr val="C00000"/>
                </a:solidFill>
                <a:latin typeface="Arial"/>
                <a:ea typeface="Arial"/>
                <a:cs typeface="Arial"/>
                <a:sym typeface="Arial"/>
              </a:rPr>
              <a:t>Können Sie eine eigene PV-Anlage auf Ihrem Betriebsgebäude installieren?</a:t>
            </a:r>
            <a:endParaRPr b="0" i="0" sz="1600" u="none" cap="none" strike="noStrike">
              <a:solidFill>
                <a:srgbClr val="C00000"/>
              </a:solidFill>
              <a:latin typeface="Arial"/>
              <a:ea typeface="Arial"/>
              <a:cs typeface="Arial"/>
              <a:sym typeface="Arial"/>
            </a:endParaRPr>
          </a:p>
        </p:txBody>
      </p:sp>
      <p:pic>
        <p:nvPicPr>
          <p:cNvPr descr="Bus mit einfarbiger Füllung" id="268" name="Google Shape;268;p17"/>
          <p:cNvPicPr preferRelativeResize="0"/>
          <p:nvPr/>
        </p:nvPicPr>
        <p:blipFill rotWithShape="1">
          <a:blip r:embed="rId4">
            <a:alphaModFix/>
          </a:blip>
          <a:srcRect b="0" l="0" r="0" t="0"/>
          <a:stretch/>
        </p:blipFill>
        <p:spPr>
          <a:xfrm>
            <a:off x="4295800" y="3404825"/>
            <a:ext cx="914400" cy="914400"/>
          </a:xfrm>
          <a:prstGeom prst="rect">
            <a:avLst/>
          </a:prstGeom>
          <a:noFill/>
          <a:ln>
            <a:noFill/>
          </a:ln>
        </p:spPr>
      </p:pic>
      <p:pic>
        <p:nvPicPr>
          <p:cNvPr descr="Route zwei Stecknadeln mit Weg mit einfarbiger Füllung" id="269" name="Google Shape;269;p17"/>
          <p:cNvPicPr preferRelativeResize="0"/>
          <p:nvPr/>
        </p:nvPicPr>
        <p:blipFill rotWithShape="1">
          <a:blip r:embed="rId5">
            <a:alphaModFix/>
          </a:blip>
          <a:srcRect b="0" l="0" r="0" t="0"/>
          <a:stretch/>
        </p:blipFill>
        <p:spPr>
          <a:xfrm>
            <a:off x="8256240" y="345600"/>
            <a:ext cx="91440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76" name="Google Shape;276;p1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Import von Rosen</a:t>
            </a:r>
            <a:endParaRPr/>
          </a:p>
        </p:txBody>
      </p:sp>
      <p:sp>
        <p:nvSpPr>
          <p:cNvPr id="277" name="Google Shape;277;p1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a:t>
            </a:r>
            <a:endParaRPr/>
          </a:p>
          <a:p>
            <a:pPr indent="-233363" lvl="0" marL="233363" rtl="0" algn="l">
              <a:lnSpc>
                <a:spcPct val="110000"/>
              </a:lnSpc>
              <a:spcBef>
                <a:spcPts val="0"/>
              </a:spcBef>
              <a:spcAft>
                <a:spcPts val="0"/>
              </a:spcAft>
              <a:buSzPts val="1200"/>
              <a:buNone/>
            </a:pPr>
            <a:r>
              <a:rPr lang="de-DE"/>
              <a:t>für Restaurants und Veranstaltungsgastronomie</a:t>
            </a:r>
            <a:endParaRPr/>
          </a:p>
        </p:txBody>
      </p:sp>
      <p:sp>
        <p:nvSpPr>
          <p:cNvPr id="278" name="Google Shape;278;p1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eigene Darstellung, flickr </a:t>
            </a:r>
            <a:endParaRPr/>
          </a:p>
        </p:txBody>
      </p:sp>
      <p:pic>
        <p:nvPicPr>
          <p:cNvPr descr="Rosa mit einfarbiger Füllung" id="279" name="Google Shape;279;p15"/>
          <p:cNvPicPr preferRelativeResize="0"/>
          <p:nvPr/>
        </p:nvPicPr>
        <p:blipFill rotWithShape="1">
          <a:blip r:embed="rId3">
            <a:alphaModFix/>
          </a:blip>
          <a:srcRect b="0" l="0" r="0" t="0"/>
          <a:stretch/>
        </p:blipFill>
        <p:spPr>
          <a:xfrm flipH="1">
            <a:off x="2063552" y="3200400"/>
            <a:ext cx="457200" cy="457200"/>
          </a:xfrm>
          <a:prstGeom prst="rect">
            <a:avLst/>
          </a:prstGeom>
          <a:noFill/>
          <a:ln>
            <a:noFill/>
          </a:ln>
        </p:spPr>
      </p:pic>
      <p:pic>
        <p:nvPicPr>
          <p:cNvPr descr="Flugzeug mit einfarbiger Füllung" id="280" name="Google Shape;280;p15"/>
          <p:cNvPicPr preferRelativeResize="0"/>
          <p:nvPr/>
        </p:nvPicPr>
        <p:blipFill rotWithShape="1">
          <a:blip r:embed="rId4">
            <a:alphaModFix/>
          </a:blip>
          <a:srcRect b="0" l="0" r="0" t="0"/>
          <a:stretch/>
        </p:blipFill>
        <p:spPr>
          <a:xfrm rot="-1160075">
            <a:off x="10469262" y="3656875"/>
            <a:ext cx="689291" cy="689291"/>
          </a:xfrm>
          <a:prstGeom prst="rect">
            <a:avLst/>
          </a:prstGeom>
          <a:noFill/>
          <a:ln>
            <a:noFill/>
          </a:ln>
        </p:spPr>
      </p:pic>
      <p:sp>
        <p:nvSpPr>
          <p:cNvPr id="281" name="Google Shape;281;p15"/>
          <p:cNvSpPr txBox="1"/>
          <p:nvPr/>
        </p:nvSpPr>
        <p:spPr>
          <a:xfrm>
            <a:off x="359999" y="1670163"/>
            <a:ext cx="7264953"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Einerseits: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Durch das Einfliegen der Rosen entstehen THG Emissionen und es wird in die lokale Wirtschaft eingegriffen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Andererseits: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Durch den Import hilft man dem Herstellungsland ökonomisch</a:t>
            </a:r>
            <a:endParaRPr b="0" i="0" sz="1400" u="none" cap="none" strike="noStrike">
              <a:solidFill>
                <a:srgbClr val="000000"/>
              </a:solidFill>
              <a:latin typeface="Arial"/>
              <a:ea typeface="Arial"/>
              <a:cs typeface="Arial"/>
              <a:sym typeface="Arial"/>
            </a:endParaRPr>
          </a:p>
        </p:txBody>
      </p:sp>
      <p:pic>
        <p:nvPicPr>
          <p:cNvPr descr="Philanthropie mit einfarbiger Füllung" id="282" name="Google Shape;282;p15"/>
          <p:cNvPicPr preferRelativeResize="0"/>
          <p:nvPr/>
        </p:nvPicPr>
        <p:blipFill rotWithShape="1">
          <a:blip r:embed="rId5">
            <a:alphaModFix/>
          </a:blip>
          <a:srcRect b="0" l="0" r="0" t="0"/>
          <a:stretch/>
        </p:blipFill>
        <p:spPr>
          <a:xfrm>
            <a:off x="15279478" y="4944048"/>
            <a:ext cx="914400" cy="914400"/>
          </a:xfrm>
          <a:prstGeom prst="rect">
            <a:avLst/>
          </a:prstGeom>
          <a:noFill/>
          <a:ln>
            <a:noFill/>
          </a:ln>
        </p:spPr>
      </p:pic>
      <p:grpSp>
        <p:nvGrpSpPr>
          <p:cNvPr id="283" name="Google Shape;283;p15"/>
          <p:cNvGrpSpPr/>
          <p:nvPr/>
        </p:nvGrpSpPr>
        <p:grpSpPr>
          <a:xfrm>
            <a:off x="8178012" y="1062033"/>
            <a:ext cx="3215720" cy="5000344"/>
            <a:chOff x="4049616" y="1628800"/>
            <a:chExt cx="2798460" cy="4625697"/>
          </a:xfrm>
        </p:grpSpPr>
        <p:grpSp>
          <p:nvGrpSpPr>
            <p:cNvPr id="284" name="Google Shape;284;p15"/>
            <p:cNvGrpSpPr/>
            <p:nvPr/>
          </p:nvGrpSpPr>
          <p:grpSpPr>
            <a:xfrm>
              <a:off x="4049616" y="1628800"/>
              <a:ext cx="2798460" cy="4625697"/>
              <a:chOff x="2860964" y="1924692"/>
              <a:chExt cx="2094216" cy="3492844"/>
            </a:xfrm>
          </p:grpSpPr>
          <p:pic>
            <p:nvPicPr>
              <p:cNvPr descr="Afrika mit einfarbiger Füllung" id="285" name="Google Shape;285;p15"/>
              <p:cNvPicPr preferRelativeResize="0"/>
              <p:nvPr/>
            </p:nvPicPr>
            <p:blipFill rotWithShape="1">
              <a:blip r:embed="rId6">
                <a:alphaModFix/>
              </a:blip>
              <a:srcRect b="0" l="0" r="0" t="0"/>
              <a:stretch/>
            </p:blipFill>
            <p:spPr>
              <a:xfrm>
                <a:off x="2927648" y="3573016"/>
                <a:ext cx="1844520" cy="1844520"/>
              </a:xfrm>
              <a:prstGeom prst="rect">
                <a:avLst/>
              </a:prstGeom>
              <a:noFill/>
              <a:ln>
                <a:noFill/>
              </a:ln>
            </p:spPr>
          </p:pic>
          <p:pic>
            <p:nvPicPr>
              <p:cNvPr descr="Europa mit einfarbiger Füllung" id="286" name="Google Shape;286;p15"/>
              <p:cNvPicPr preferRelativeResize="0"/>
              <p:nvPr/>
            </p:nvPicPr>
            <p:blipFill rotWithShape="1">
              <a:blip r:embed="rId7">
                <a:alphaModFix/>
              </a:blip>
              <a:srcRect b="0" l="0" r="0" t="0"/>
              <a:stretch/>
            </p:blipFill>
            <p:spPr>
              <a:xfrm>
                <a:off x="2860964" y="1924692"/>
                <a:ext cx="2094216" cy="2094216"/>
              </a:xfrm>
              <a:prstGeom prst="rect">
                <a:avLst/>
              </a:prstGeom>
              <a:noFill/>
              <a:ln>
                <a:noFill/>
              </a:ln>
            </p:spPr>
          </p:pic>
        </p:grpSp>
        <p:pic>
          <p:nvPicPr>
            <p:cNvPr id="287" name="Google Shape;287;p15"/>
            <p:cNvPicPr preferRelativeResize="0"/>
            <p:nvPr/>
          </p:nvPicPr>
          <p:blipFill rotWithShape="1">
            <a:blip r:embed="rId8">
              <a:alphaModFix/>
            </a:blip>
            <a:srcRect b="0" l="0" r="0" t="0"/>
            <a:stretch/>
          </p:blipFill>
          <p:spPr>
            <a:xfrm flipH="1">
              <a:off x="5767784" y="4809007"/>
              <a:ext cx="519840" cy="519840"/>
            </a:xfrm>
            <a:prstGeom prst="rect">
              <a:avLst/>
            </a:prstGeom>
            <a:noFill/>
            <a:ln>
              <a:noFill/>
            </a:ln>
          </p:spPr>
        </p:pic>
      </p:grpSp>
      <p:pic>
        <p:nvPicPr>
          <p:cNvPr descr="Rosa Silhouette" id="288" name="Google Shape;288;p15"/>
          <p:cNvPicPr preferRelativeResize="0"/>
          <p:nvPr/>
        </p:nvPicPr>
        <p:blipFill rotWithShape="1">
          <a:blip r:embed="rId9">
            <a:alphaModFix/>
          </a:blip>
          <a:srcRect b="0" l="0" r="0" t="0"/>
          <a:stretch/>
        </p:blipFill>
        <p:spPr>
          <a:xfrm>
            <a:off x="1703512" y="1612179"/>
            <a:ext cx="462152" cy="462152"/>
          </a:xfrm>
          <a:prstGeom prst="rect">
            <a:avLst/>
          </a:prstGeom>
          <a:noFill/>
          <a:ln>
            <a:noFill/>
          </a:ln>
        </p:spPr>
      </p:pic>
      <p:sp>
        <p:nvSpPr>
          <p:cNvPr id="289" name="Google Shape;289;p15"/>
          <p:cNvSpPr/>
          <p:nvPr/>
        </p:nvSpPr>
        <p:spPr>
          <a:xfrm>
            <a:off x="495037" y="4440836"/>
            <a:ext cx="5043491" cy="156256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6800" lIns="46800" spcFirstLastPara="1" rIns="46800" wrap="square" tIns="45700">
            <a:noAutofit/>
          </a:bodyPr>
          <a:lstStyle/>
          <a:p>
            <a:pPr indent="-342900" lvl="0" marL="342900" marR="0" rtl="0" algn="l">
              <a:lnSpc>
                <a:spcPct val="100000"/>
              </a:lnSpc>
              <a:spcBef>
                <a:spcPts val="0"/>
              </a:spcBef>
              <a:spcAft>
                <a:spcPts val="0"/>
              </a:spcAft>
              <a:buClr>
                <a:srgbClr val="000000"/>
              </a:buClr>
              <a:buSzPts val="2400"/>
              <a:buFont typeface="Arial"/>
              <a:buChar char="•"/>
            </a:pPr>
            <a:r>
              <a:rPr b="0" i="0" lang="de-DE" sz="2000" u="none" cap="none" strike="noStrike">
                <a:solidFill>
                  <a:srgbClr val="C00000"/>
                </a:solidFill>
                <a:latin typeface="Arial"/>
                <a:ea typeface="Arial"/>
                <a:cs typeface="Arial"/>
                <a:sym typeface="Arial"/>
              </a:rPr>
              <a:t>Überwiegen die Vor- oder Nachteile des Imports von Rosen?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de-DE" sz="2000" u="none" cap="none" strike="noStrike">
                <a:solidFill>
                  <a:srgbClr val="C00000"/>
                </a:solidFill>
                <a:latin typeface="Arial"/>
                <a:ea typeface="Arial"/>
                <a:cs typeface="Arial"/>
                <a:sym typeface="Arial"/>
              </a:rPr>
              <a:t>Worauf sollte man beim Kauf von Importierten Blumen achten?</a:t>
            </a:r>
            <a:endParaRPr b="0" i="0" sz="2000" u="none" cap="none" strike="noStrike">
              <a:solidFill>
                <a:srgbClr val="C00000"/>
              </a:solidFill>
              <a:latin typeface="Arial"/>
              <a:ea typeface="Arial"/>
              <a:cs typeface="Arial"/>
              <a:sym typeface="Arial"/>
            </a:endParaRPr>
          </a:p>
        </p:txBody>
      </p:sp>
      <p:pic>
        <p:nvPicPr>
          <p:cNvPr descr="Rosen im Juni 2020 | Wie jedes Jahr habe ich viele rote Rose… | Flickr" id="290" name="Google Shape;290;p15"/>
          <p:cNvPicPr preferRelativeResize="0"/>
          <p:nvPr/>
        </p:nvPicPr>
        <p:blipFill rotWithShape="1">
          <a:blip r:embed="rId10">
            <a:alphaModFix/>
          </a:blip>
          <a:srcRect b="0" l="0" r="0" t="0"/>
          <a:stretch/>
        </p:blipFill>
        <p:spPr>
          <a:xfrm>
            <a:off x="5935539" y="4476359"/>
            <a:ext cx="2133444" cy="1422955"/>
          </a:xfrm>
          <a:prstGeom prst="rect">
            <a:avLst/>
          </a:prstGeom>
          <a:noFill/>
          <a:ln>
            <a:noFill/>
          </a:ln>
        </p:spPr>
      </p:pic>
      <p:sp>
        <p:nvSpPr>
          <p:cNvPr id="291" name="Google Shape;291;p1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Feuerwerkskörper Silhouette" id="297" name="Google Shape;297;p16"/>
          <p:cNvPicPr preferRelativeResize="0"/>
          <p:nvPr/>
        </p:nvPicPr>
        <p:blipFill rotWithShape="1">
          <a:blip r:embed="rId3">
            <a:alphaModFix/>
          </a:blip>
          <a:srcRect b="0" l="0" r="0" t="0"/>
          <a:stretch/>
        </p:blipFill>
        <p:spPr>
          <a:xfrm>
            <a:off x="0" y="3545854"/>
            <a:ext cx="914400" cy="914400"/>
          </a:xfrm>
          <a:prstGeom prst="rect">
            <a:avLst/>
          </a:prstGeom>
          <a:noFill/>
          <a:ln>
            <a:noFill/>
          </a:ln>
        </p:spPr>
      </p:pic>
      <p:pic>
        <p:nvPicPr>
          <p:cNvPr descr="Feuerwerkskörper Silhouette" id="298" name="Google Shape;298;p16"/>
          <p:cNvPicPr preferRelativeResize="0"/>
          <p:nvPr/>
        </p:nvPicPr>
        <p:blipFill rotWithShape="1">
          <a:blip r:embed="rId3">
            <a:alphaModFix/>
          </a:blip>
          <a:srcRect b="0" l="0" r="0" t="0"/>
          <a:stretch/>
        </p:blipFill>
        <p:spPr>
          <a:xfrm>
            <a:off x="5074646" y="5240922"/>
            <a:ext cx="914400" cy="914400"/>
          </a:xfrm>
          <a:prstGeom prst="rect">
            <a:avLst/>
          </a:prstGeom>
          <a:noFill/>
          <a:ln>
            <a:noFill/>
          </a:ln>
        </p:spPr>
      </p:pic>
      <p:sp>
        <p:nvSpPr>
          <p:cNvPr id="299" name="Google Shape;299;p1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00" name="Google Shape;300;p1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Showangebot</a:t>
            </a:r>
            <a:endParaRPr/>
          </a:p>
        </p:txBody>
      </p:sp>
      <p:sp>
        <p:nvSpPr>
          <p:cNvPr id="301" name="Google Shape;301;p1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a:t>
            </a:r>
            <a:endParaRPr/>
          </a:p>
          <a:p>
            <a:pPr indent="-233363" lvl="0" marL="233363" rtl="0" algn="l">
              <a:lnSpc>
                <a:spcPct val="110000"/>
              </a:lnSpc>
              <a:spcBef>
                <a:spcPts val="0"/>
              </a:spcBef>
              <a:spcAft>
                <a:spcPts val="0"/>
              </a:spcAft>
              <a:buSzPts val="1200"/>
              <a:buNone/>
            </a:pPr>
            <a:r>
              <a:rPr lang="de-DE"/>
              <a:t>für Restaurants und Veranstaltungsgastronomie</a:t>
            </a:r>
            <a:endParaRPr/>
          </a:p>
        </p:txBody>
      </p:sp>
      <p:sp>
        <p:nvSpPr>
          <p:cNvPr id="302" name="Google Shape;302;p1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DUH (o.J.)</a:t>
            </a:r>
            <a:endParaRPr/>
          </a:p>
          <a:p>
            <a:pPr indent="-228600" lvl="0" marL="457200" rtl="0" algn="l">
              <a:lnSpc>
                <a:spcPct val="110000"/>
              </a:lnSpc>
              <a:spcBef>
                <a:spcPts val="0"/>
              </a:spcBef>
              <a:spcAft>
                <a:spcPts val="0"/>
              </a:spcAft>
              <a:buClr>
                <a:srgbClr val="888888"/>
              </a:buClr>
              <a:buSzPts val="1200"/>
              <a:buNone/>
            </a:pPr>
            <a:r>
              <a:rPr lang="de-DE" sz="1200"/>
              <a:t>Bildquellen: </a:t>
            </a:r>
            <a:r>
              <a:rPr lang="de-DE"/>
              <a:t>Pixnio, pixaay</a:t>
            </a:r>
            <a:endParaRPr/>
          </a:p>
        </p:txBody>
      </p:sp>
      <p:sp>
        <p:nvSpPr>
          <p:cNvPr id="303" name="Google Shape;303;p16"/>
          <p:cNvSpPr txBox="1"/>
          <p:nvPr/>
        </p:nvSpPr>
        <p:spPr>
          <a:xfrm>
            <a:off x="360000" y="1818256"/>
            <a:ext cx="7104152"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Über Unterhaltungsangebote wie ein Feuerwerk freuen sich die Gäste sehr, allerdings verursachen sie THG Emissionen und Dreck für die Umwelt: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Feinstaub, Umweltgifte, z.B. Hexachlorbenzol, Verrennung &amp; Verteilung von Rohstoffen wie Antimon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Kostenlose Bild: Feuerwerk, Himmel" id="304" name="Google Shape;304;p16"/>
          <p:cNvPicPr preferRelativeResize="0"/>
          <p:nvPr/>
        </p:nvPicPr>
        <p:blipFill rotWithShape="1">
          <a:blip r:embed="rId4">
            <a:alphaModFix/>
          </a:blip>
          <a:srcRect b="0" l="0" r="0" t="0"/>
          <a:stretch/>
        </p:blipFill>
        <p:spPr>
          <a:xfrm>
            <a:off x="8268684" y="1634301"/>
            <a:ext cx="3206031" cy="2137684"/>
          </a:xfrm>
          <a:prstGeom prst="rect">
            <a:avLst/>
          </a:prstGeom>
          <a:noFill/>
          <a:ln>
            <a:noFill/>
          </a:ln>
        </p:spPr>
      </p:pic>
      <p:grpSp>
        <p:nvGrpSpPr>
          <p:cNvPr id="305" name="Google Shape;305;p16"/>
          <p:cNvGrpSpPr/>
          <p:nvPr/>
        </p:nvGrpSpPr>
        <p:grpSpPr>
          <a:xfrm>
            <a:off x="6053556" y="3856423"/>
            <a:ext cx="1729355" cy="1667254"/>
            <a:chOff x="8735144" y="4368451"/>
            <a:chExt cx="1729355" cy="1667254"/>
          </a:xfrm>
        </p:grpSpPr>
        <p:pic>
          <p:nvPicPr>
            <p:cNvPr descr="Kommentar Like mit einfarbiger Füllung" id="306" name="Google Shape;306;p16"/>
            <p:cNvPicPr preferRelativeResize="0"/>
            <p:nvPr/>
          </p:nvPicPr>
          <p:blipFill rotWithShape="1">
            <a:blip r:embed="rId5">
              <a:alphaModFix/>
            </a:blip>
            <a:srcRect b="0" l="0" r="0" t="0"/>
            <a:stretch/>
          </p:blipFill>
          <p:spPr>
            <a:xfrm>
              <a:off x="8735144" y="4370677"/>
              <a:ext cx="914400" cy="914400"/>
            </a:xfrm>
            <a:prstGeom prst="rect">
              <a:avLst/>
            </a:prstGeom>
            <a:noFill/>
            <a:ln>
              <a:noFill/>
            </a:ln>
          </p:spPr>
        </p:pic>
        <p:pic>
          <p:nvPicPr>
            <p:cNvPr descr="Kommentar Like Silhouette" id="307" name="Google Shape;307;p16"/>
            <p:cNvPicPr preferRelativeResize="0"/>
            <p:nvPr/>
          </p:nvPicPr>
          <p:blipFill rotWithShape="1">
            <a:blip r:embed="rId6">
              <a:alphaModFix/>
            </a:blip>
            <a:srcRect b="0" l="0" r="0" t="0"/>
            <a:stretch/>
          </p:blipFill>
          <p:spPr>
            <a:xfrm>
              <a:off x="9550099" y="4368451"/>
              <a:ext cx="914400" cy="914400"/>
            </a:xfrm>
            <a:prstGeom prst="rect">
              <a:avLst/>
            </a:prstGeom>
            <a:noFill/>
            <a:ln>
              <a:noFill/>
            </a:ln>
          </p:spPr>
        </p:pic>
        <p:pic>
          <p:nvPicPr>
            <p:cNvPr descr="Gruppenerfolg mit einfarbiger Füllung" id="308" name="Google Shape;308;p16"/>
            <p:cNvPicPr preferRelativeResize="0"/>
            <p:nvPr/>
          </p:nvPicPr>
          <p:blipFill rotWithShape="1">
            <a:blip r:embed="rId7">
              <a:alphaModFix/>
            </a:blip>
            <a:srcRect b="0" l="0" r="0" t="0"/>
            <a:stretch/>
          </p:blipFill>
          <p:spPr>
            <a:xfrm>
              <a:off x="9192344" y="4858425"/>
              <a:ext cx="1177280" cy="1177280"/>
            </a:xfrm>
            <a:prstGeom prst="rect">
              <a:avLst/>
            </a:prstGeom>
            <a:noFill/>
            <a:ln>
              <a:noFill/>
            </a:ln>
          </p:spPr>
        </p:pic>
      </p:grpSp>
      <p:pic>
        <p:nvPicPr>
          <p:cNvPr descr="90+ Free Laser Show &amp; Laser Images - Pixabay" id="309" name="Google Shape;309;p16"/>
          <p:cNvPicPr preferRelativeResize="0"/>
          <p:nvPr/>
        </p:nvPicPr>
        <p:blipFill rotWithShape="1">
          <a:blip r:embed="rId8">
            <a:alphaModFix/>
          </a:blip>
          <a:srcRect b="0" l="0" r="0" t="0"/>
          <a:stretch/>
        </p:blipFill>
        <p:spPr>
          <a:xfrm>
            <a:off x="8291890" y="4065696"/>
            <a:ext cx="3206031" cy="1875132"/>
          </a:xfrm>
          <a:prstGeom prst="rect">
            <a:avLst/>
          </a:prstGeom>
          <a:noFill/>
          <a:ln>
            <a:noFill/>
          </a:ln>
        </p:spPr>
      </p:pic>
      <p:sp>
        <p:nvSpPr>
          <p:cNvPr id="310" name="Google Shape;310;p16"/>
          <p:cNvSpPr/>
          <p:nvPr/>
        </p:nvSpPr>
        <p:spPr>
          <a:xfrm>
            <a:off x="360000" y="3888876"/>
            <a:ext cx="5184577" cy="188914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6800" lIns="46800" spcFirstLastPara="1" rIns="46800" wrap="square" tIns="45700">
            <a:noAutofit/>
          </a:bodyPr>
          <a:lstStyle/>
          <a:p>
            <a:pPr indent="-342900" lvl="0" marL="342900" marR="0" rtl="0" algn="l">
              <a:lnSpc>
                <a:spcPct val="100000"/>
              </a:lnSpc>
              <a:spcBef>
                <a:spcPts val="0"/>
              </a:spcBef>
              <a:spcAft>
                <a:spcPts val="0"/>
              </a:spcAft>
              <a:buClr>
                <a:srgbClr val="000000"/>
              </a:buClr>
              <a:buSzPts val="2160"/>
              <a:buFont typeface="Arial"/>
              <a:buChar char="•"/>
            </a:pPr>
            <a:r>
              <a:rPr b="0" i="0" lang="de-DE" sz="1800" u="none" cap="none" strike="noStrike">
                <a:solidFill>
                  <a:srgbClr val="C00000"/>
                </a:solidFill>
                <a:latin typeface="Arial"/>
                <a:ea typeface="Arial"/>
                <a:cs typeface="Arial"/>
                <a:sym typeface="Arial"/>
              </a:rPr>
              <a:t>Welche nachhaltigen Showangebote gibt 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160"/>
              <a:buFont typeface="Arial"/>
              <a:buChar char="•"/>
            </a:pPr>
            <a:r>
              <a:rPr b="0" i="0" lang="de-DE" sz="1800" u="none" cap="none" strike="noStrike">
                <a:solidFill>
                  <a:srgbClr val="C00000"/>
                </a:solidFill>
                <a:latin typeface="Arial"/>
                <a:ea typeface="Arial"/>
                <a:cs typeface="Arial"/>
                <a:sym typeface="Arial"/>
              </a:rPr>
              <a:t>Sollte man aus umweltschutzgründen komplett auf Feuerwerke verzichten?</a:t>
            </a:r>
            <a:endParaRPr b="0" i="0" sz="1800" u="none" cap="none" strike="noStrike">
              <a:solidFill>
                <a:srgbClr val="C00000"/>
              </a:solidFill>
              <a:latin typeface="Arial"/>
              <a:ea typeface="Arial"/>
              <a:cs typeface="Arial"/>
              <a:sym typeface="Arial"/>
            </a:endParaRPr>
          </a:p>
        </p:txBody>
      </p:sp>
      <p:sp>
        <p:nvSpPr>
          <p:cNvPr id="311" name="Google Shape;311;p1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e55af1fa9c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8" name="Google Shape;318;g1e55af1fa9c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319" name="Google Shape;319;g1e55af1fa9c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320" name="Google Shape;320;g1e55af1fa9c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321" name="Google Shape;321;g1e55af1fa9c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322" name="Google Shape;322;g1e55af1fa9c_0_0"/>
          <p:cNvGrpSpPr/>
          <p:nvPr/>
        </p:nvGrpSpPr>
        <p:grpSpPr>
          <a:xfrm>
            <a:off x="6425612" y="1454200"/>
            <a:ext cx="5663465" cy="4537299"/>
            <a:chOff x="6095999" y="1454200"/>
            <a:chExt cx="5663465" cy="4537299"/>
          </a:xfrm>
        </p:grpSpPr>
        <p:sp>
          <p:nvSpPr>
            <p:cNvPr id="323" name="Google Shape;323;g1e55af1fa9c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324" name="Google Shape;324;g1e55af1fa9c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325" name="Google Shape;325;g1e55af1fa9c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326" name="Google Shape;326;g1e55af1fa9c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327" name="Google Shape;327;g1e55af1fa9c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328" name="Google Shape;328;g1e55af1fa9c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329" name="Google Shape;329;g1e55af1fa9c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330" name="Google Shape;330;g1e55af1fa9c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331" name="Google Shape;331;g1e55af1fa9c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8bc87b957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37" name="Google Shape;337;g28bc87b9579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38" name="Google Shape;338;g28bc87b9579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39" name="Google Shape;339;g28bc87b9579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40" name="Google Shape;340;g28bc87b9579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41" name="Google Shape;341;g28bc87b9579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42" name="Google Shape;342;g28bc87b9579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43" name="Google Shape;343;g28bc87b9579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83" name="Google Shape;83;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84" name="Google Shape;84;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Fachmann und Fachfrau für Restaurants und Veranstaltungsgastronomie</a:t>
            </a:r>
            <a:endParaRPr/>
          </a:p>
        </p:txBody>
      </p:sp>
      <p:sp>
        <p:nvSpPr>
          <p:cNvPr id="85" name="Google Shape;85;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86" name="Google Shape;86;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87" name="Google Shape;87;p1"/>
          <p:cNvGrpSpPr/>
          <p:nvPr/>
        </p:nvGrpSpPr>
        <p:grpSpPr>
          <a:xfrm>
            <a:off x="300286" y="1426144"/>
            <a:ext cx="5698760" cy="4636783"/>
            <a:chOff x="181216" y="1456513"/>
            <a:chExt cx="4738965" cy="4252904"/>
          </a:xfrm>
        </p:grpSpPr>
        <p:sp>
          <p:nvSpPr>
            <p:cNvPr id="88" name="Google Shape;88;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0" name="Google Shape;100;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01" name="Google Shape;101;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02" name="Google Shape;102;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03" name="Google Shape;103;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04" name="Google Shape;104;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05" name="Google Shape;105;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06" name="Google Shape;106;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07" name="Google Shape;107;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08" name="Google Shape;108;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grpSp>
      <p:sp>
        <p:nvSpPr>
          <p:cNvPr id="109" name="Google Shape;109;p1"/>
          <p:cNvSpPr/>
          <p:nvPr/>
        </p:nvSpPr>
        <p:spPr>
          <a:xfrm>
            <a:off x="6587665" y="2123595"/>
            <a:ext cx="5177239" cy="296657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C00000"/>
                </a:solidFill>
                <a:latin typeface="Arial"/>
                <a:ea typeface="Arial"/>
                <a:cs typeface="Arial"/>
                <a:sym typeface="Arial"/>
              </a:rPr>
              <a:t>In welchen Bereichen verursacht Ihr Betrieb Emissionen?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C00000"/>
                </a:solidFill>
                <a:latin typeface="Arial"/>
                <a:ea typeface="Arial"/>
                <a:cs typeface="Arial"/>
                <a:sym typeface="Arial"/>
              </a:rPr>
              <a:t>Benennen Sie die Prozesse, von denen Sie glauben, dass sie viele Emissionen verursachen.</a:t>
            </a:r>
            <a:endParaRPr b="0" i="0" sz="1800" u="none" cap="none" strike="noStrike">
              <a:solidFill>
                <a:srgbClr val="C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C00000"/>
                </a:solidFill>
                <a:latin typeface="Arial"/>
                <a:ea typeface="Arial"/>
                <a:cs typeface="Arial"/>
                <a:sym typeface="Arial"/>
              </a:rPr>
              <a:t>Was unternehmen Sie in Ihrem Betrieb, um CO</a:t>
            </a:r>
            <a:r>
              <a:rPr b="0" baseline="-25000" i="0" lang="de-DE" sz="1800" u="none" cap="none" strike="noStrike">
                <a:solidFill>
                  <a:srgbClr val="C00000"/>
                </a:solidFill>
                <a:latin typeface="Arial"/>
                <a:ea typeface="Arial"/>
                <a:cs typeface="Arial"/>
                <a:sym typeface="Arial"/>
              </a:rPr>
              <a:t>2</a:t>
            </a:r>
            <a:r>
              <a:rPr b="0" i="0" lang="de-DE" sz="1800" u="none" cap="none" strike="noStrike">
                <a:solidFill>
                  <a:srgbClr val="C00000"/>
                </a:solidFill>
                <a:latin typeface="Arial"/>
                <a:ea typeface="Arial"/>
                <a:cs typeface="Arial"/>
                <a:sym typeface="Arial"/>
              </a:rPr>
              <a:t>-Emissionen zu verringern?</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in der Gastronomie:</a:t>
            </a:r>
            <a:br>
              <a:rPr lang="de-DE"/>
            </a:br>
            <a:r>
              <a:rPr lang="de-DE">
                <a:solidFill>
                  <a:srgbClr val="000000"/>
                </a:solidFill>
              </a:rPr>
              <a:t>Durchschnittliche Emissionen eines Schulmenüs</a:t>
            </a:r>
            <a:endParaRPr/>
          </a:p>
        </p:txBody>
      </p:sp>
      <p:sp>
        <p:nvSpPr>
          <p:cNvPr id="116" name="Google Shape;116;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7" name="Google Shape;117;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8" rtl="0" algn="l">
              <a:lnSpc>
                <a:spcPct val="110000"/>
              </a:lnSpc>
              <a:spcBef>
                <a:spcPts val="0"/>
              </a:spcBef>
              <a:spcAft>
                <a:spcPts val="0"/>
              </a:spcAft>
              <a:buSzPts val="1200"/>
              <a:buNone/>
            </a:pPr>
            <a:r>
              <a:rPr lang="de-DE"/>
              <a:t>Fachmann und Fachfrau</a:t>
            </a:r>
            <a:br>
              <a:rPr lang="de-DE"/>
            </a:br>
            <a:r>
              <a:rPr lang="de-DE"/>
              <a:t>für Restaurants und Veranstaltungsgastronomie</a:t>
            </a:r>
            <a:endParaRPr/>
          </a:p>
        </p:txBody>
      </p:sp>
      <p:sp>
        <p:nvSpPr>
          <p:cNvPr id="118" name="Google Shape;118;p1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4763" rtl="0" algn="l">
              <a:lnSpc>
                <a:spcPct val="110000"/>
              </a:lnSpc>
              <a:spcBef>
                <a:spcPts val="0"/>
              </a:spcBef>
              <a:spcAft>
                <a:spcPts val="0"/>
              </a:spcAft>
              <a:buClr>
                <a:srgbClr val="888888"/>
              </a:buClr>
              <a:buSzPts val="1200"/>
              <a:buNone/>
            </a:pPr>
            <a:r>
              <a:rPr lang="de-DE"/>
              <a:t>Eigene Abbildung nach KEEKS 2019, Daten von ifeu</a:t>
            </a:r>
            <a:endParaRPr/>
          </a:p>
        </p:txBody>
      </p:sp>
      <p:sp>
        <p:nvSpPr>
          <p:cNvPr id="119" name="Google Shape;119;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20" name="Google Shape;120;p19"/>
          <p:cNvSpPr txBox="1"/>
          <p:nvPr/>
        </p:nvSpPr>
        <p:spPr>
          <a:xfrm>
            <a:off x="3971262" y="3985072"/>
            <a:ext cx="15103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grpSp>
        <p:nvGrpSpPr>
          <p:cNvPr id="121" name="Google Shape;121;p19"/>
          <p:cNvGrpSpPr/>
          <p:nvPr/>
        </p:nvGrpSpPr>
        <p:grpSpPr>
          <a:xfrm>
            <a:off x="0" y="1759232"/>
            <a:ext cx="10275304" cy="4334064"/>
            <a:chOff x="263352" y="1759232"/>
            <a:chExt cx="10275304" cy="4334064"/>
          </a:xfrm>
        </p:grpSpPr>
        <p:pic>
          <p:nvPicPr>
            <p:cNvPr id="122" name="Google Shape;122;p19"/>
            <p:cNvPicPr preferRelativeResize="0"/>
            <p:nvPr/>
          </p:nvPicPr>
          <p:blipFill rotWithShape="1">
            <a:blip r:embed="rId3">
              <a:alphaModFix/>
            </a:blip>
            <a:srcRect b="0" l="0" r="0" t="0"/>
            <a:stretch/>
          </p:blipFill>
          <p:spPr>
            <a:xfrm>
              <a:off x="263352" y="1759232"/>
              <a:ext cx="10275304" cy="4334064"/>
            </a:xfrm>
            <a:prstGeom prst="rect">
              <a:avLst/>
            </a:prstGeom>
            <a:noFill/>
            <a:ln>
              <a:noFill/>
            </a:ln>
          </p:spPr>
        </p:pic>
        <p:sp>
          <p:nvSpPr>
            <p:cNvPr id="123" name="Google Shape;123;p19"/>
            <p:cNvSpPr txBox="1"/>
            <p:nvPr/>
          </p:nvSpPr>
          <p:spPr>
            <a:xfrm>
              <a:off x="360000" y="2384949"/>
              <a:ext cx="1693092"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Anteile nach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Prozessstufe</a:t>
              </a:r>
              <a:endParaRPr b="0" i="0" sz="1400" u="none" cap="none" strike="noStrike">
                <a:solidFill>
                  <a:srgbClr val="000000"/>
                </a:solidFill>
                <a:latin typeface="Arial"/>
                <a:ea typeface="Arial"/>
                <a:cs typeface="Arial"/>
                <a:sym typeface="Arial"/>
              </a:endParaRPr>
            </a:p>
          </p:txBody>
        </p:sp>
      </p:grpSp>
      <p:sp>
        <p:nvSpPr>
          <p:cNvPr id="124" name="Google Shape;124;p19"/>
          <p:cNvSpPr/>
          <p:nvPr/>
        </p:nvSpPr>
        <p:spPr>
          <a:xfrm>
            <a:off x="9264352" y="1484784"/>
            <a:ext cx="2878047" cy="293117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Interpretieren Sie die Grafik:</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Arial"/>
                <a:ea typeface="Arial"/>
                <a:cs typeface="Arial"/>
                <a:sym typeface="Arial"/>
              </a:rPr>
              <a:t>Was bedeutet dies für ihre Speiskarte?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Arial"/>
                <a:ea typeface="Arial"/>
                <a:cs typeface="Arial"/>
                <a:sym typeface="Arial"/>
              </a:rPr>
              <a:t>Was bedeutet dies für ihren Einkauf?</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Arial"/>
                <a:ea typeface="Arial"/>
                <a:cs typeface="Arial"/>
                <a:sym typeface="Arial"/>
              </a:rPr>
              <a:t>Was bedeutet dies für Ihre Küchenprozesse?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3c8a2e141e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1" name="Google Shape;131;g13c8a2e141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tierische Produkte</a:t>
            </a:r>
            <a:br>
              <a:rPr lang="de-DE"/>
            </a:br>
            <a:r>
              <a:rPr lang="de-DE"/>
              <a:t>THG-Emissionen von Fleisch und Milchprodukten</a:t>
            </a:r>
            <a:endParaRPr/>
          </a:p>
        </p:txBody>
      </p:sp>
      <p:sp>
        <p:nvSpPr>
          <p:cNvPr id="132" name="Google Shape;132;g13c8a2e141e_0_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Eigene Abbildung nach WWF 2012</a:t>
            </a:r>
            <a:endParaRPr/>
          </a:p>
        </p:txBody>
      </p:sp>
      <p:sp>
        <p:nvSpPr>
          <p:cNvPr id="133" name="Google Shape;133;g13c8a2e141e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aphicFrame>
        <p:nvGraphicFramePr>
          <p:cNvPr id="134" name="Google Shape;134;g13c8a2e141e_0_0"/>
          <p:cNvGraphicFramePr/>
          <p:nvPr/>
        </p:nvGraphicFramePr>
        <p:xfrm>
          <a:off x="91152" y="1380226"/>
          <a:ext cx="8948468" cy="4572000"/>
        </p:xfrm>
        <a:graphic>
          <a:graphicData uri="http://schemas.openxmlformats.org/drawingml/2006/chart">
            <c:chart r:id="rId3"/>
          </a:graphicData>
        </a:graphic>
      </p:graphicFrame>
      <p:sp>
        <p:nvSpPr>
          <p:cNvPr id="135" name="Google Shape;135;g13c8a2e141e_0_0"/>
          <p:cNvSpPr txBox="1"/>
          <p:nvPr/>
        </p:nvSpPr>
        <p:spPr>
          <a:xfrm>
            <a:off x="465826" y="1391794"/>
            <a:ext cx="79031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Durchschnittliche Emissionen der Ernährung nach Komponenten</a:t>
            </a:r>
            <a:endParaRPr b="0" i="0" sz="1400" u="none" cap="none" strike="noStrike">
              <a:solidFill>
                <a:srgbClr val="000000"/>
              </a:solidFill>
              <a:latin typeface="Arial"/>
              <a:ea typeface="Arial"/>
              <a:cs typeface="Arial"/>
              <a:sym typeface="Arial"/>
            </a:endParaRPr>
          </a:p>
        </p:txBody>
      </p:sp>
      <p:sp>
        <p:nvSpPr>
          <p:cNvPr id="136" name="Google Shape;136;g13c8a2e141e_0_0"/>
          <p:cNvSpPr/>
          <p:nvPr/>
        </p:nvSpPr>
        <p:spPr>
          <a:xfrm>
            <a:off x="8283707" y="1700808"/>
            <a:ext cx="3765813" cy="427808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Bestimmen Sie die Mengen folgender Komponenten Ihrer Menükarte: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Rindfleisch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Huhn, Pute, Schwein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Fisch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Kartoffeln  &amp; Nudeln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Berechnen Sie über-schlagmäßig die Emissionen. Welche Anteile hat welche Lebensmittel-gruppe?</a:t>
            </a:r>
            <a:endParaRPr b="0" i="0" sz="1400" u="none" cap="none" strike="noStrike">
              <a:solidFill>
                <a:srgbClr val="000000"/>
              </a:solidFill>
              <a:latin typeface="Arial"/>
              <a:ea typeface="Arial"/>
              <a:cs typeface="Arial"/>
              <a:sym typeface="Arial"/>
            </a:endParaRPr>
          </a:p>
        </p:txBody>
      </p:sp>
      <p:sp>
        <p:nvSpPr>
          <p:cNvPr id="137" name="Google Shape;137;g13c8a2e141e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a:t>
            </a:r>
            <a:endParaRPr/>
          </a:p>
          <a:p>
            <a:pPr indent="-233363" lvl="0" marL="233363" rtl="0" algn="l">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8"/>
          <p:cNvPicPr preferRelativeResize="0"/>
          <p:nvPr/>
        </p:nvPicPr>
        <p:blipFill rotWithShape="1">
          <a:blip r:embed="rId3">
            <a:alphaModFix/>
          </a:blip>
          <a:srcRect b="0" l="0" r="0" t="0"/>
          <a:stretch/>
        </p:blipFill>
        <p:spPr>
          <a:xfrm>
            <a:off x="348956" y="1555029"/>
            <a:ext cx="3411445" cy="3514751"/>
          </a:xfrm>
          <a:prstGeom prst="rect">
            <a:avLst/>
          </a:prstGeom>
          <a:noFill/>
          <a:ln>
            <a:noFill/>
          </a:ln>
        </p:spPr>
      </p:pic>
      <p:graphicFrame>
        <p:nvGraphicFramePr>
          <p:cNvPr id="144" name="Google Shape;144;p8"/>
          <p:cNvGraphicFramePr/>
          <p:nvPr/>
        </p:nvGraphicFramePr>
        <p:xfrm>
          <a:off x="4129044" y="2525863"/>
          <a:ext cx="3000000" cy="3000000"/>
        </p:xfrm>
        <a:graphic>
          <a:graphicData uri="http://schemas.openxmlformats.org/drawingml/2006/table">
            <a:tbl>
              <a:tblPr>
                <a:noFill/>
                <a:tableStyleId>{06C9801B-FC1A-4AAF-ADCC-3D5C421CAC60}</a:tableStyleId>
              </a:tblPr>
              <a:tblGrid>
                <a:gridCol w="2174000"/>
                <a:gridCol w="1942250"/>
              </a:tblGrid>
              <a:tr h="609600">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Produktgruppe im Einzelhandel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Lebensmittel-</a:t>
                      </a:r>
                      <a:br>
                        <a:rPr b="1" lang="de-DE" sz="2000" u="none" cap="none" strike="noStrike">
                          <a:solidFill>
                            <a:schemeClr val="lt1"/>
                          </a:solidFill>
                          <a:latin typeface="Calibri"/>
                          <a:ea typeface="Calibri"/>
                          <a:cs typeface="Calibri"/>
                          <a:sym typeface="Calibri"/>
                        </a:rPr>
                      </a:br>
                      <a:r>
                        <a:rPr b="1" lang="de-DE" sz="2000" u="none" cap="none" strike="noStrike">
                          <a:solidFill>
                            <a:schemeClr val="lt1"/>
                          </a:solidFill>
                          <a:latin typeface="Calibri"/>
                          <a:ea typeface="Calibri"/>
                          <a:cs typeface="Calibri"/>
                          <a:sym typeface="Calibri"/>
                        </a:rPr>
                        <a:t>abfall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Obst und Gemüse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328.200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Brot und Backwaren</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206.400 t/a</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Molkereiprodukte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60.300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Fleisch und Wurst</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58.300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übrige Lebensmittel</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48.300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bl>
          </a:graphicData>
        </a:graphic>
      </p:graphicFrame>
      <p:pic>
        <p:nvPicPr>
          <p:cNvPr id="145" name="Google Shape;145;p8"/>
          <p:cNvPicPr preferRelativeResize="0"/>
          <p:nvPr/>
        </p:nvPicPr>
        <p:blipFill rotWithShape="1">
          <a:blip r:embed="rId4">
            <a:alphaModFix/>
          </a:blip>
          <a:srcRect b="0" l="0" r="0" t="0"/>
          <a:stretch/>
        </p:blipFill>
        <p:spPr>
          <a:xfrm>
            <a:off x="9222559" y="4895794"/>
            <a:ext cx="1067715" cy="1131930"/>
          </a:xfrm>
          <a:prstGeom prst="rect">
            <a:avLst/>
          </a:prstGeom>
          <a:noFill/>
          <a:ln>
            <a:noFill/>
          </a:ln>
        </p:spPr>
      </p:pic>
      <p:sp>
        <p:nvSpPr>
          <p:cNvPr id="146" name="Google Shape;146;p8"/>
          <p:cNvSpPr/>
          <p:nvPr/>
        </p:nvSpPr>
        <p:spPr>
          <a:xfrm>
            <a:off x="9248840" y="4540789"/>
            <a:ext cx="1067724" cy="723047"/>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8,5</a:t>
            </a:r>
            <a:r>
              <a:rPr b="1" i="0" lang="de-DE" sz="1400" u="none" cap="none" strike="noStrike">
                <a:solidFill>
                  <a:schemeClr val="dk1"/>
                </a:solidFill>
                <a:latin typeface="Arial"/>
                <a:ea typeface="Arial"/>
                <a:cs typeface="Arial"/>
                <a:sym typeface="Arial"/>
              </a:rPr>
              <a:t>kg/Kopf</a:t>
            </a:r>
            <a:endParaRPr b="0" i="0" sz="1200" u="none" cap="none" strike="noStrike">
              <a:solidFill>
                <a:srgbClr val="000000"/>
              </a:solidFill>
              <a:latin typeface="Arial"/>
              <a:ea typeface="Arial"/>
              <a:cs typeface="Arial"/>
              <a:sym typeface="Arial"/>
            </a:endParaRPr>
          </a:p>
        </p:txBody>
      </p:sp>
      <p:sp>
        <p:nvSpPr>
          <p:cNvPr id="147" name="Google Shape;147;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sind denkbar?</a:t>
            </a:r>
            <a:endParaRPr/>
          </a:p>
        </p:txBody>
      </p:sp>
      <p:sp>
        <p:nvSpPr>
          <p:cNvPr id="148" name="Google Shape;148;p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Schmidt et al. 2019, eigene Graphiken</a:t>
            </a:r>
            <a:endParaRPr/>
          </a:p>
          <a:p>
            <a:pPr indent="-233363" lvl="0" marL="233363" rtl="0" algn="l">
              <a:lnSpc>
                <a:spcPct val="110000"/>
              </a:lnSpc>
              <a:spcBef>
                <a:spcPts val="0"/>
              </a:spcBef>
              <a:spcAft>
                <a:spcPts val="0"/>
              </a:spcAft>
              <a:buSzPts val="1200"/>
              <a:buNone/>
            </a:pPr>
            <a:r>
              <a:rPr lang="de-DE"/>
              <a:t>Bild: Noun-Project:  Oksana Latysheva, UA</a:t>
            </a:r>
            <a:endParaRPr/>
          </a:p>
        </p:txBody>
      </p:sp>
      <p:sp>
        <p:nvSpPr>
          <p:cNvPr id="149" name="Google Shape;149;p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50" name="Google Shape;150;p8"/>
          <p:cNvSpPr/>
          <p:nvPr/>
        </p:nvSpPr>
        <p:spPr>
          <a:xfrm>
            <a:off x="8596513" y="1665798"/>
            <a:ext cx="3440101" cy="246919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Arial"/>
                <a:ea typeface="Arial"/>
                <a:cs typeface="Arial"/>
                <a:sym typeface="Arial"/>
              </a:rPr>
              <a:t>Welche Lebensmittel werfen Sie am Häufigsten in den Abfall? </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Arial"/>
                <a:ea typeface="Arial"/>
                <a:cs typeface="Arial"/>
                <a:sym typeface="Arial"/>
              </a:rPr>
              <a:t>Schlagen Sie Maßnahmen vor und diskutieren Sie sie untereinander</a:t>
            </a:r>
            <a:endParaRPr b="0" i="0" sz="1800" u="none" cap="none" strike="noStrike">
              <a:solidFill>
                <a:srgbClr val="000000"/>
              </a:solidFill>
              <a:latin typeface="Arial"/>
              <a:ea typeface="Arial"/>
              <a:cs typeface="Arial"/>
              <a:sym typeface="Arial"/>
            </a:endParaRPr>
          </a:p>
        </p:txBody>
      </p:sp>
      <p:sp>
        <p:nvSpPr>
          <p:cNvPr id="151" name="Google Shape;151;p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52" name="Google Shape;152;p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a:t>
            </a:r>
            <a:endParaRPr/>
          </a:p>
          <a:p>
            <a:pPr indent="-233363" lvl="0" marL="233363" rtl="0" algn="l">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type="title"/>
          </p:nvPr>
        </p:nvSpPr>
        <p:spPr>
          <a:xfrm>
            <a:off x="360000" y="180000"/>
            <a:ext cx="96039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159" name="Google Shape;159;p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Kuntscher et al. / Thünen 2020</a:t>
            </a:r>
            <a:endParaRPr/>
          </a:p>
        </p:txBody>
      </p:sp>
      <p:sp>
        <p:nvSpPr>
          <p:cNvPr id="160" name="Google Shape;160;p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61" name="Google Shape;161;p3"/>
          <p:cNvSpPr/>
          <p:nvPr/>
        </p:nvSpPr>
        <p:spPr>
          <a:xfrm>
            <a:off x="8414850" y="2017701"/>
            <a:ext cx="3098100" cy="2631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000"/>
              <a:buFont typeface="Arial"/>
              <a:buChar char="•"/>
            </a:pPr>
            <a:r>
              <a:rPr b="0" i="0" lang="de-DE" sz="1800" u="none" cap="none" strike="noStrike">
                <a:solidFill>
                  <a:srgbClr val="C00000"/>
                </a:solidFill>
                <a:latin typeface="Arial"/>
                <a:ea typeface="Arial"/>
                <a:cs typeface="Arial"/>
                <a:sym typeface="Arial"/>
              </a:rPr>
              <a:t>Wo fallen bei Ihnen im Betrieb die meisten Abfälle an? </a:t>
            </a:r>
            <a:endParaRPr b="0" i="0" sz="1800" u="none" cap="none" strike="noStrike">
              <a:solidFill>
                <a:srgbClr val="C00000"/>
              </a:solidFill>
              <a:latin typeface="Arial"/>
              <a:ea typeface="Arial"/>
              <a:cs typeface="Arial"/>
              <a:sym typeface="Arial"/>
            </a:endParaRPr>
          </a:p>
          <a:p>
            <a:pPr indent="-158750" lvl="0" marL="28575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Char char="•"/>
            </a:pPr>
            <a:r>
              <a:rPr b="0" i="0" lang="de-DE" sz="1800" u="none" cap="none" strike="noStrike">
                <a:solidFill>
                  <a:srgbClr val="C00000"/>
                </a:solidFill>
                <a:latin typeface="Arial"/>
                <a:ea typeface="Arial"/>
                <a:cs typeface="Arial"/>
                <a:sym typeface="Arial"/>
              </a:rPr>
              <a:t>Messen bzw. wiegen Sie die Mengen und überlegen Sie sich Maßnahmen. </a:t>
            </a:r>
            <a:endParaRPr b="0" i="0" sz="1200" u="none" cap="none" strike="noStrike">
              <a:solidFill>
                <a:srgbClr val="000000"/>
              </a:solidFill>
              <a:latin typeface="Arial"/>
              <a:ea typeface="Arial"/>
              <a:cs typeface="Arial"/>
              <a:sym typeface="Arial"/>
            </a:endParaRPr>
          </a:p>
        </p:txBody>
      </p:sp>
      <p:sp>
        <p:nvSpPr>
          <p:cNvPr id="162" name="Google Shape;162;p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pic>
        <p:nvPicPr>
          <p:cNvPr id="163" name="Google Shape;163;p3"/>
          <p:cNvPicPr preferRelativeResize="0"/>
          <p:nvPr/>
        </p:nvPicPr>
        <p:blipFill rotWithShape="1">
          <a:blip r:embed="rId3">
            <a:alphaModFix/>
          </a:blip>
          <a:srcRect b="1470" l="884" r="2578" t="15412"/>
          <a:stretch/>
        </p:blipFill>
        <p:spPr>
          <a:xfrm>
            <a:off x="263352" y="1967024"/>
            <a:ext cx="7344816" cy="3982256"/>
          </a:xfrm>
          <a:prstGeom prst="rect">
            <a:avLst/>
          </a:prstGeom>
          <a:noFill/>
          <a:ln>
            <a:noFill/>
          </a:ln>
        </p:spPr>
      </p:pic>
      <p:sp>
        <p:nvSpPr>
          <p:cNvPr id="164" name="Google Shape;164;p3"/>
          <p:cNvSpPr txBox="1"/>
          <p:nvPr/>
        </p:nvSpPr>
        <p:spPr>
          <a:xfrm>
            <a:off x="1701210" y="1560336"/>
            <a:ext cx="41168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Geschätzte Lebensmittelabfälle in AHV-Betrieben</a:t>
            </a:r>
            <a:endParaRPr b="0" i="0" sz="1400" u="none" cap="none" strike="noStrike">
              <a:solidFill>
                <a:srgbClr val="000000"/>
              </a:solidFill>
              <a:latin typeface="Arial"/>
              <a:ea typeface="Arial"/>
              <a:cs typeface="Arial"/>
              <a:sym typeface="Arial"/>
            </a:endParaRPr>
          </a:p>
        </p:txBody>
      </p:sp>
      <p:sp>
        <p:nvSpPr>
          <p:cNvPr id="165" name="Google Shape;165;p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a:t>
            </a:r>
            <a:endParaRPr/>
          </a:p>
          <a:p>
            <a:pPr indent="-233363" lvl="0" marL="233363" rtl="0" algn="l">
              <a:lnSpc>
                <a:spcPct val="110000"/>
              </a:lnSpc>
              <a:spcBef>
                <a:spcPts val="0"/>
              </a:spcBef>
              <a:spcAft>
                <a:spcPts val="0"/>
              </a:spcAft>
              <a:buSzPts val="1200"/>
              <a:buNone/>
            </a:pPr>
            <a:r>
              <a:rPr lang="de-DE"/>
              <a:t>für Restaurants und Veranstaltungsgastronomie</a:t>
            </a:r>
            <a:endParaRPr/>
          </a:p>
        </p:txBody>
      </p:sp>
      <p:sp>
        <p:nvSpPr>
          <p:cNvPr id="166" name="Google Shape;166;p3"/>
          <p:cNvSpPr txBox="1"/>
          <p:nvPr/>
        </p:nvSpPr>
        <p:spPr>
          <a:xfrm>
            <a:off x="7968208" y="5157978"/>
            <a:ext cx="3525324" cy="86177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1,9 Millionen Tonnen pro Jahr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15 bis 25 % Abfallquote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4" name="Google Shape;174;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175" name="Google Shape;175;p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Abbildung nach AMI Verbraucherpreisspiegel, Ökolandbau 2021</a:t>
            </a:r>
            <a:endParaRPr/>
          </a:p>
        </p:txBody>
      </p:sp>
      <p:sp>
        <p:nvSpPr>
          <p:cNvPr id="176" name="Google Shape;176;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pic>
        <p:nvPicPr>
          <p:cNvPr id="177" name="Google Shape;177;p5"/>
          <p:cNvPicPr preferRelativeResize="0"/>
          <p:nvPr/>
        </p:nvPicPr>
        <p:blipFill rotWithShape="1">
          <a:blip r:embed="rId3">
            <a:alphaModFix/>
          </a:blip>
          <a:srcRect b="0" l="0" r="0" t="0"/>
          <a:stretch/>
        </p:blipFill>
        <p:spPr>
          <a:xfrm>
            <a:off x="4712772" y="2545080"/>
            <a:ext cx="7277400" cy="3593700"/>
          </a:xfrm>
          <a:prstGeom prst="rect">
            <a:avLst/>
          </a:prstGeom>
          <a:noFill/>
          <a:ln>
            <a:noFill/>
          </a:ln>
        </p:spPr>
      </p:pic>
      <p:sp>
        <p:nvSpPr>
          <p:cNvPr id="178" name="Google Shape;178;p5"/>
          <p:cNvSpPr txBox="1"/>
          <p:nvPr/>
        </p:nvSpPr>
        <p:spPr>
          <a:xfrm>
            <a:off x="5382217" y="1656168"/>
            <a:ext cx="49987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Bio hat seinen Preis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Preisaufschläge für ausgewählte Bio-Lebensmittel gegenüber konventioneller Ware in Deutschland, 2020, in %</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180755" y="2071666"/>
            <a:ext cx="4259062" cy="294536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Wie groß ist der Anteil ihrer Bioprodukte in allen Zutaten?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Welche Mehrkosen nehmen Sie dafür in Kauf?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Wie kann man Eltern in der Schule vermitteln, dass Bio den Mehrpreis wert ist?</a:t>
            </a:r>
            <a:endParaRPr b="0" i="0" sz="1800" u="none" cap="none" strike="noStrike">
              <a:solidFill>
                <a:srgbClr val="C00000"/>
              </a:solidFill>
              <a:latin typeface="Arial"/>
              <a:ea typeface="Arial"/>
              <a:cs typeface="Arial"/>
              <a:sym typeface="Arial"/>
            </a:endParaRPr>
          </a:p>
        </p:txBody>
      </p:sp>
      <p:sp>
        <p:nvSpPr>
          <p:cNvPr id="180" name="Google Shape;180;p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a:t>
            </a:r>
            <a:endParaRPr/>
          </a:p>
          <a:p>
            <a:pPr indent="-233363" lvl="0" marL="233363" rtl="0" algn="l">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915bba6a60_0_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7" name="Google Shape;187;g1915bba6a60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saisonale Ernährung</a:t>
            </a:r>
            <a:br>
              <a:rPr lang="de-DE"/>
            </a:br>
            <a:r>
              <a:rPr lang="de-DE"/>
              <a:t>Frischekost in den Wintermonaten</a:t>
            </a:r>
            <a:endParaRPr/>
          </a:p>
        </p:txBody>
      </p:sp>
      <p:sp>
        <p:nvSpPr>
          <p:cNvPr id="188" name="Google Shape;188;g1915bba6a60_0_1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Fachmann und Fachfrau</a:t>
            </a:r>
            <a:br>
              <a:rPr lang="de-DE"/>
            </a:br>
            <a:r>
              <a:rPr lang="de-DE"/>
              <a:t>für Restaurants und Veranstaltungsgastronomie</a:t>
            </a:r>
            <a:endParaRPr/>
          </a:p>
        </p:txBody>
      </p:sp>
      <p:sp>
        <p:nvSpPr>
          <p:cNvPr id="189" name="Google Shape;189;g1915bba6a60_0_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 Bundeszentrum für Ernährung o.J.</a:t>
            </a:r>
            <a:endParaRPr/>
          </a:p>
        </p:txBody>
      </p:sp>
      <p:pic>
        <p:nvPicPr>
          <p:cNvPr id="190" name="Google Shape;190;g1915bba6a60_0_10"/>
          <p:cNvPicPr preferRelativeResize="0"/>
          <p:nvPr/>
        </p:nvPicPr>
        <p:blipFill rotWithShape="1">
          <a:blip r:embed="rId3">
            <a:alphaModFix/>
          </a:blip>
          <a:srcRect b="0" l="0" r="0" t="0"/>
          <a:stretch/>
        </p:blipFill>
        <p:spPr>
          <a:xfrm>
            <a:off x="4364380" y="1378050"/>
            <a:ext cx="7515663" cy="4758397"/>
          </a:xfrm>
          <a:prstGeom prst="rect">
            <a:avLst/>
          </a:prstGeom>
          <a:noFill/>
          <a:ln>
            <a:noFill/>
          </a:ln>
        </p:spPr>
      </p:pic>
      <p:sp>
        <p:nvSpPr>
          <p:cNvPr id="191" name="Google Shape;191;g1915bba6a60_0_10"/>
          <p:cNvSpPr/>
          <p:nvPr/>
        </p:nvSpPr>
        <p:spPr>
          <a:xfrm>
            <a:off x="619501" y="2060848"/>
            <a:ext cx="2958224" cy="291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Schauen Sie auf ihren Menüplan für November bis Februar?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Welchen Anteil des Gemüses können Sie mit saisonalem Gemüse abdecken?</a:t>
            </a:r>
            <a:endParaRPr b="0" i="0" sz="1800" u="none" cap="none" strike="noStrike">
              <a:solidFill>
                <a:srgbClr val="C00000"/>
              </a:solidFill>
              <a:latin typeface="Arial"/>
              <a:ea typeface="Arial"/>
              <a:cs typeface="Arial"/>
              <a:sym typeface="Arial"/>
            </a:endParaRPr>
          </a:p>
        </p:txBody>
      </p:sp>
      <p:sp>
        <p:nvSpPr>
          <p:cNvPr id="192" name="Google Shape;192;g1915bba6a60_0_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9" name="Google Shape;199;p12"/>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pflanzliche Ernährung</a:t>
            </a:r>
            <a:br>
              <a:rPr lang="de-DE"/>
            </a:br>
            <a:r>
              <a:rPr lang="de-DE"/>
              <a:t>Klimaschutz vs. Wünsche der Tischgäste</a:t>
            </a:r>
            <a:endParaRPr/>
          </a:p>
        </p:txBody>
      </p:sp>
      <p:pic>
        <p:nvPicPr>
          <p:cNvPr id="200" name="Google Shape;200;p12"/>
          <p:cNvPicPr preferRelativeResize="0"/>
          <p:nvPr/>
        </p:nvPicPr>
        <p:blipFill rotWithShape="1">
          <a:blip r:embed="rId3">
            <a:alphaModFix/>
          </a:blip>
          <a:srcRect b="0" l="0" r="0" t="0"/>
          <a:stretch/>
        </p:blipFill>
        <p:spPr>
          <a:xfrm>
            <a:off x="6816080" y="1626799"/>
            <a:ext cx="4848300" cy="3890100"/>
          </a:xfrm>
          <a:prstGeom prst="rect">
            <a:avLst/>
          </a:prstGeom>
          <a:noFill/>
          <a:ln>
            <a:noFill/>
          </a:ln>
        </p:spPr>
      </p:pic>
      <p:sp>
        <p:nvSpPr>
          <p:cNvPr id="201" name="Google Shape;201;p12"/>
          <p:cNvSpPr/>
          <p:nvPr/>
        </p:nvSpPr>
        <p:spPr>
          <a:xfrm>
            <a:off x="9762500" y="3157999"/>
            <a:ext cx="1149900" cy="827700"/>
          </a:xfrm>
          <a:prstGeom prst="ellipse">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CO</a:t>
            </a:r>
            <a:r>
              <a:rPr b="0" baseline="-25000" i="0" lang="de-DE" sz="1400" u="none" cap="none" strike="noStrike">
                <a:solidFill>
                  <a:schemeClr val="lt1"/>
                </a:solidFill>
                <a:latin typeface="Arial"/>
                <a:ea typeface="Arial"/>
                <a:cs typeface="Arial"/>
                <a:sym typeface="Arial"/>
              </a:rPr>
              <a:t>2</a:t>
            </a:r>
            <a:r>
              <a:rPr b="0" i="0" lang="de-DE" sz="1400" u="none" cap="none" strike="noStrike">
                <a:solidFill>
                  <a:schemeClr val="lt1"/>
                </a:solidFill>
                <a:latin typeface="Arial"/>
                <a:ea typeface="Arial"/>
                <a:cs typeface="Arial"/>
                <a:sym typeface="Arial"/>
              </a:rPr>
              <a:t>-Reduktion </a:t>
            </a:r>
            <a:r>
              <a:rPr b="1" i="0" lang="de-DE" sz="1400" u="none" cap="none" strike="noStrike">
                <a:solidFill>
                  <a:schemeClr val="lt1"/>
                </a:solidFill>
                <a:latin typeface="Arial"/>
                <a:ea typeface="Arial"/>
                <a:cs typeface="Arial"/>
                <a:sym typeface="Arial"/>
              </a:rPr>
              <a:t>62 %</a:t>
            </a:r>
            <a:endParaRPr b="0" i="0" sz="1400" u="none" cap="none" strike="noStrike">
              <a:solidFill>
                <a:srgbClr val="000000"/>
              </a:solidFill>
              <a:latin typeface="Arial"/>
              <a:ea typeface="Arial"/>
              <a:cs typeface="Arial"/>
              <a:sym typeface="Arial"/>
            </a:endParaRPr>
          </a:p>
        </p:txBody>
      </p:sp>
      <p:sp>
        <p:nvSpPr>
          <p:cNvPr id="202" name="Google Shape;202;p1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203" name="Google Shape;203;p1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Fachmann und Fachfrau</a:t>
            </a:r>
            <a:br>
              <a:rPr lang="de-DE"/>
            </a:br>
            <a:r>
              <a:rPr lang="de-DE"/>
              <a:t>für Restaurants und Veranstaltungsgastronomie</a:t>
            </a:r>
            <a:endParaRPr/>
          </a:p>
        </p:txBody>
      </p:sp>
      <p:sp>
        <p:nvSpPr>
          <p:cNvPr id="204" name="Google Shape;204;p12"/>
          <p:cNvSpPr txBox="1"/>
          <p:nvPr/>
        </p:nvSpPr>
        <p:spPr>
          <a:xfrm>
            <a:off x="2718425" y="1822400"/>
            <a:ext cx="3546300" cy="301618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Calibri"/>
              <a:buChar char="●"/>
            </a:pPr>
            <a:r>
              <a:rPr b="0" i="0" lang="de-DE" sz="1700" u="none" cap="none" strike="noStrike">
                <a:solidFill>
                  <a:srgbClr val="000000"/>
                </a:solidFill>
                <a:latin typeface="Calibri"/>
                <a:ea typeface="Calibri"/>
                <a:cs typeface="Calibri"/>
                <a:sym typeface="Calibri"/>
              </a:rPr>
              <a:t>Durch das Ersetzen von Rinderhack mit Sojagranulat werden 62% THG-Emissionen eingespart</a:t>
            </a:r>
            <a:endParaRPr b="0" i="0" sz="1700" u="none" cap="none" strike="noStrike">
              <a:solidFill>
                <a:srgbClr val="000000"/>
              </a:solidFill>
              <a:latin typeface="Calibri"/>
              <a:ea typeface="Calibri"/>
              <a:cs typeface="Calibri"/>
              <a:sym typeface="Calibri"/>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Gericht: 200g Bolognese vom Rind bzw. Sojabolognese und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150g Nudel (Vollkorn)</a:t>
            </a:r>
            <a:endParaRPr b="0" i="0" sz="1500" u="none" cap="none" strike="noStrike">
              <a:solidFill>
                <a:schemeClr val="dk1"/>
              </a:solidFill>
              <a:latin typeface="Trebuchet MS"/>
              <a:ea typeface="Trebuchet MS"/>
              <a:cs typeface="Trebuchet MS"/>
              <a:sym typeface="Trebuchet MS"/>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Einsparung je 10 Portionen: </a:t>
            </a:r>
            <a:br>
              <a:rPr b="0" i="0" lang="de-DE" sz="1500" u="none" cap="none" strike="noStrike">
                <a:solidFill>
                  <a:schemeClr val="dk1"/>
                </a:solidFill>
                <a:latin typeface="Trebuchet MS"/>
                <a:ea typeface="Trebuchet MS"/>
                <a:cs typeface="Trebuchet MS"/>
                <a:sym typeface="Trebuchet MS"/>
              </a:rPr>
            </a:br>
            <a:r>
              <a:rPr b="0" i="0" lang="de-DE" sz="1500" u="none" cap="none" strike="noStrike">
                <a:solidFill>
                  <a:schemeClr val="dk1"/>
                </a:solidFill>
                <a:latin typeface="Trebuchet MS"/>
                <a:ea typeface="Trebuchet MS"/>
                <a:cs typeface="Trebuchet MS"/>
                <a:sym typeface="Trebuchet MS"/>
              </a:rPr>
              <a:t>2 kg CO</a:t>
            </a:r>
            <a:r>
              <a:rPr b="0" baseline="-25000" i="0" lang="de-DE" sz="1500" u="none" cap="none" strike="noStrike">
                <a:solidFill>
                  <a:schemeClr val="dk1"/>
                </a:solidFill>
                <a:latin typeface="Trebuchet MS"/>
                <a:ea typeface="Trebuchet MS"/>
                <a:cs typeface="Trebuchet MS"/>
                <a:sym typeface="Trebuchet MS"/>
              </a:rPr>
              <a:t>2</a:t>
            </a:r>
            <a:r>
              <a:rPr b="0" i="0" lang="de-DE" sz="1500" u="none" cap="none" strike="noStrike">
                <a:solidFill>
                  <a:schemeClr val="dk1"/>
                </a:solidFill>
                <a:latin typeface="Trebuchet MS"/>
                <a:ea typeface="Trebuchet MS"/>
                <a:cs typeface="Trebuchet MS"/>
                <a:sym typeface="Trebuchet MS"/>
              </a:rPr>
              <a:t>-Äquivalente: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2 kg</a:t>
            </a:r>
            <a:endParaRPr b="0" i="0" sz="15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205" name="Google Shape;205;p12"/>
          <p:cNvSpPr/>
          <p:nvPr/>
        </p:nvSpPr>
        <p:spPr>
          <a:xfrm>
            <a:off x="191343" y="1473315"/>
            <a:ext cx="2527081" cy="304270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800" u="none" cap="none" strike="noStrike">
                <a:solidFill>
                  <a:srgbClr val="C00000"/>
                </a:solidFill>
                <a:latin typeface="Arial"/>
                <a:ea typeface="Arial"/>
                <a:cs typeface="Arial"/>
                <a:sym typeface="Arial"/>
              </a:rPr>
              <a:t>Bieten Sie in Ihrer Küche vegane oder vegetarische Alternativen als Eiweißquellen 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1800" u="none" cap="none" strike="noStrike">
                <a:solidFill>
                  <a:srgbClr val="C00000"/>
                </a:solidFill>
                <a:latin typeface="Arial"/>
                <a:ea typeface="Arial"/>
                <a:cs typeface="Arial"/>
                <a:sym typeface="Arial"/>
              </a:rPr>
              <a:t>Wie groß ist der Anteil der vegetarischen oder veganen Gerichte?</a:t>
            </a:r>
            <a:endParaRPr b="0" i="0" sz="1800" u="none" cap="none" strike="noStrike">
              <a:solidFill>
                <a:srgbClr val="C00000"/>
              </a:solidFill>
              <a:latin typeface="Arial"/>
              <a:ea typeface="Arial"/>
              <a:cs typeface="Arial"/>
              <a:sym typeface="Arial"/>
            </a:endParaRPr>
          </a:p>
        </p:txBody>
      </p:sp>
      <p:pic>
        <p:nvPicPr>
          <p:cNvPr id="206" name="Google Shape;206;p12"/>
          <p:cNvPicPr preferRelativeResize="0"/>
          <p:nvPr/>
        </p:nvPicPr>
        <p:blipFill rotWithShape="1">
          <a:blip r:embed="rId4">
            <a:alphaModFix/>
          </a:blip>
          <a:srcRect b="0" l="0" r="0" t="0"/>
          <a:stretch/>
        </p:blipFill>
        <p:spPr>
          <a:xfrm>
            <a:off x="360000" y="4622300"/>
            <a:ext cx="2186074" cy="1418882"/>
          </a:xfrm>
          <a:prstGeom prst="rect">
            <a:avLst/>
          </a:prstGeom>
          <a:noFill/>
          <a:ln>
            <a:noFill/>
          </a:ln>
        </p:spPr>
      </p:pic>
      <p:sp>
        <p:nvSpPr>
          <p:cNvPr id="207" name="Google Shape;207;p12"/>
          <p:cNvSpPr/>
          <p:nvPr/>
        </p:nvSpPr>
        <p:spPr>
          <a:xfrm>
            <a:off x="2718424" y="4581128"/>
            <a:ext cx="4466860" cy="153536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800" u="none" cap="none" strike="noStrike">
                <a:solidFill>
                  <a:srgbClr val="C00000"/>
                </a:solidFill>
                <a:latin typeface="Arial"/>
                <a:ea typeface="Arial"/>
                <a:cs typeface="Arial"/>
                <a:sym typeface="Arial"/>
              </a:rPr>
              <a:t>Berechnen Sie Ihre jährlichen THG-Emissionen Ihres Verbrauchs von Rindfleisch (13 kg/kg), Butter (9,5 kg/kg) und Reis (3,5 kg/kg). Wie viele kg CO</a:t>
            </a:r>
            <a:r>
              <a:rPr b="0" baseline="-25000" i="0" lang="de-DE" sz="1800" u="none" cap="none" strike="noStrike">
                <a:solidFill>
                  <a:srgbClr val="C00000"/>
                </a:solidFill>
                <a:latin typeface="Arial"/>
                <a:ea typeface="Arial"/>
                <a:cs typeface="Arial"/>
                <a:sym typeface="Arial"/>
              </a:rPr>
              <a:t>2</a:t>
            </a:r>
            <a:r>
              <a:rPr b="0" i="0" lang="de-DE" sz="1800" u="none" cap="none" strike="noStrike">
                <a:solidFill>
                  <a:srgbClr val="C00000"/>
                </a:solidFill>
                <a:latin typeface="Arial"/>
                <a:ea typeface="Arial"/>
                <a:cs typeface="Arial"/>
                <a:sym typeface="Arial"/>
              </a:rPr>
              <a:t>-Äq sind dies im Jahr?</a:t>
            </a:r>
            <a:endParaRPr b="0" i="0" sz="1800" u="none" cap="none" strike="noStrike">
              <a:solidFill>
                <a:srgbClr val="C00000"/>
              </a:solidFill>
              <a:latin typeface="Arial"/>
              <a:ea typeface="Arial"/>
              <a:cs typeface="Arial"/>
              <a:sym typeface="Arial"/>
            </a:endParaRPr>
          </a:p>
        </p:txBody>
      </p:sp>
      <p:sp>
        <p:nvSpPr>
          <p:cNvPr id="208" name="Google Shape;208;p1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Bildquelle: Pixabay, Eigne Darstellung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