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7104050" cy="10234600"/>
  <p:embeddedFontLst>
    <p:embeddedFont>
      <p:font typeface="Merriweather"/>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2D200454-40CA-4A62-9FC3-DE9A4176ACB9}">
      <p15:notesGuideLst>
        <p15:guide id="1" orient="horz" pos="3226">
          <p15:clr>
            <a:srgbClr val="A4A3A4"/>
          </p15:clr>
        </p15:guide>
        <p15:guide id="2" pos="2237">
          <p15:clr>
            <a:srgbClr val="A4A3A4"/>
          </p15:clr>
        </p15:guide>
      </p15:notesGuideLst>
    </p:ext>
    <p:ext uri="GoogleSlidesCustomDataVersion2">
      <go:slidesCustomData xmlns:go="http://customooxmlschemas.google.com/" r:id="rId25" roundtripDataSignature="AMtx7miCw64gPjrYh+Ez0SMh2egAOfTR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notesViewPr>
    <p:cSldViewPr snapToGrid="0">
      <p:cViewPr varScale="1">
        <p:scale>
          <a:sx n="100" d="100"/>
          <a:sy n="100" d="100"/>
        </p:scale>
        <p:origin x="0" y="0"/>
      </p:cViewPr>
      <p:guideLst>
        <p:guide pos="3226" orient="horz"/>
        <p:guide pos="2237"/>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erriweather-bold.fntdata"/><Relationship Id="rId21" Type="http://schemas.openxmlformats.org/officeDocument/2006/relationships/font" Target="fonts/Merriweather-regular.fntdata"/><Relationship Id="rId24" Type="http://schemas.openxmlformats.org/officeDocument/2006/relationships/font" Target="fonts/Merriweather-boldItalic.fntdata"/><Relationship Id="rId23" Type="http://schemas.openxmlformats.org/officeDocument/2006/relationships/font" Target="fonts/Merriweather-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79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daten/verkehr/emissionen-des-verkehrs#strassenguterverkehr" TargetMode="External"/><Relationship Id="rId3" Type="http://schemas.openxmlformats.org/officeDocument/2006/relationships/hyperlink" Target="https://www.umweltbundesamt.de/sites/default/files/medien/384/bilder/dateien/2_abb_spezifische-emissionen-pkw_2022-04-22.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daten/verkehr/emissionen-des-verkehrs#strassenguterverkehr"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lauer-engel.de/de/produktwelt/schmierstoffe-hydraulikfluessigkeiten-bis-12-2022" TargetMode="External"/><Relationship Id="rId3" Type="http://schemas.openxmlformats.org/officeDocument/2006/relationships/hyperlink" Target="https://www.tuvsud.com/de-de/dienstleistungen/auditierung-und-zertifizierung/energiemanagementsysteme/iso-50001" TargetMode="External"/><Relationship Id="rId4" Type="http://schemas.openxmlformats.org/officeDocument/2006/relationships/hyperlink" Target="https://worldsteel.org/steel-by-topic/sustainability/steel-recognition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ramr.tv/de/blog/7-unterschatzte-vorteile-der-digitalisierung-im-unternehmen/" TargetMode="External"/><Relationship Id="rId3" Type="http://schemas.openxmlformats.org/officeDocument/2006/relationships/hyperlink" Target="https://www.flixcheck.de/vor-und-nachteile-digitalisierun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sites/default/files/medien/361/dokumente/2021_03_10_trendtabellen_thg_nach_sektoren_v1.0.xlsx" TargetMode="External"/><Relationship Id="rId3" Type="http://schemas.openxmlformats.org/officeDocument/2006/relationships/hyperlink" Target="https://www.umweltbundesamt.de/sites/default/files/medien/361/dokumente/2021_03_10_trendtabellen_thg_nach_sektoren_v1.0.xlsx" TargetMode="External"/><Relationship Id="rId4" Type="http://schemas.openxmlformats.org/officeDocument/2006/relationships/hyperlink" Target="https://fdoc.ffg.at/s/vdb/public/node/content/8nKEL-hcRnqkwYOL8MHgxg/1.0?a=tru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themen/wirtschaft-konsum/konsum-umwelt-zentrale-handlungsfelder#bedarfsfelder" TargetMode="External"/><Relationship Id="rId3" Type="http://schemas.openxmlformats.org/officeDocument/2006/relationships/hyperlink" Target="https://zerowasteeurope.eu/wp-content/uploads/2020/11/Landfill-emission-reductions-only-tell-half-the-story-as-GHG-emissions-from-waste-to-energy-incineration-double.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sites/default/files/medien/479/publikationen/texte_113-2020_analyse_von_siedlungsrestabfaellen_abschlussbericht.pdf" TargetMode="External"/><Relationship Id="rId3" Type="http://schemas.openxmlformats.org/officeDocument/2006/relationships/hyperlink" Target="https://zerowasteeurope.eu/wp-content/uploads/2020/11/Landfill-emission-reductions-only-tell-half-the-story-as-GHG-emissions-from-waste-to-energy-incineration-double.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zerowasteeurope.eu/wp-content/uploads/2020/11/Landfill-emission-reductions-only-tell-half-the-story-as-GHG-emissions-from-waste-to-energy-incineration-double.pdf" TargetMode="External"/><Relationship Id="rId3" Type="http://schemas.openxmlformats.org/officeDocument/2006/relationships/hyperlink" Target="https://zerowasteeurope.eu/wp-content/uploads/2020/11/Landfill-emission-reductions-only-tell-half-the-story-as-GHG-emissions-from-waste-to-energy-incineration-double.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doc.ffg.at/s/vdb/public/node/content/8nKEL-hcRnqkwYOL8MHgxg/1.0?a=tru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doc.ffg.at/s/vdb/public/node/content/8nKEL-hcRnqkwYOL8MHgxg/1.0?a=tru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1:notes"/>
          <p:cNvSpPr txBox="1"/>
          <p:nvPr>
            <p:ph idx="1" type="body"/>
          </p:nvPr>
        </p:nvSpPr>
        <p:spPr>
          <a:xfrm>
            <a:off x="215900" y="4073888"/>
            <a:ext cx="6654800" cy="5536329"/>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p:txBody>
      </p:sp>
      <p:sp>
        <p:nvSpPr>
          <p:cNvPr id="77" name="Google Shape;77;p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0: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0:notes"/>
          <p:cNvSpPr txBox="1"/>
          <p:nvPr>
            <p:ph idx="1" type="body"/>
          </p:nvPr>
        </p:nvSpPr>
        <p:spPr>
          <a:xfrm>
            <a:off x="215900" y="3995738"/>
            <a:ext cx="6654800" cy="553646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a:t>Beschreibung</a:t>
            </a:r>
            <a:endParaRPr/>
          </a:p>
          <a:p>
            <a:pPr indent="0" lvl="0" marL="0" rtl="0" algn="l">
              <a:lnSpc>
                <a:spcPct val="100000"/>
              </a:lnSpc>
              <a:spcBef>
                <a:spcPts val="0"/>
              </a:spcBef>
              <a:spcAft>
                <a:spcPts val="0"/>
              </a:spcAft>
              <a:buClr>
                <a:schemeClr val="dk1"/>
              </a:buClr>
              <a:buSzPts val="1800"/>
              <a:buNone/>
            </a:pPr>
            <a:r>
              <a:rPr lang="de-DE"/>
              <a:t>Im Rahmen der sogenannten Verkehrswende spielt die Dekarbonisierung der Antriebe eine zentrale Rolle, denn die Treibhausgasemissionen der Mobilität sind, mit rund 149 Mio. t CO2-Äq bzw. fast 20% aller CO2-Emissionen allein in  Deutschland im Jahr 2021, maßgeblich für den Klimawandel verantwortlich (UBA 2022a). Differenziert nach verschiedenen Verkehrsarten zeigt sich, dass der Straßengüterverkehr 2020 rund 46 Mio. t CO2-Äq bzw. 30% der Verkehrsemissionen verursacht (ebd.) hat. Es sind somit zwei Trends wirksam: Zum einen eine Minderung der Emissionen (insbesondere der Schadstoffe), die aber bei LKWs deutlich größer sind (-32%) als bei PKWs (-5%). Zum anderen stieg für beide die Zahl der gefahrenen Kilometer - die PKW-Fahrleistung hat sich seit 1995 verdoppelt, die des Güterverkehrs per LKW ist um 74% gestiegen (UBA 2022b).</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de-DE"/>
              <a:t>Aufgabe</a:t>
            </a:r>
            <a:endParaRPr/>
          </a:p>
          <a:p>
            <a:pPr indent="-171450" lvl="0" marL="171450" rtl="0" algn="l">
              <a:lnSpc>
                <a:spcPct val="100000"/>
              </a:lnSpc>
              <a:spcBef>
                <a:spcPts val="0"/>
              </a:spcBef>
              <a:spcAft>
                <a:spcPts val="0"/>
              </a:spcAft>
              <a:buClr>
                <a:schemeClr val="dk1"/>
              </a:buClr>
              <a:buSzPts val="1100"/>
              <a:buChar char="•"/>
            </a:pPr>
            <a:r>
              <a:rPr lang="de-DE"/>
              <a:t>Welchen Beitrag leistet Ihr Betrieb im Mobilitätsbereich zum Klimawandel?</a:t>
            </a:r>
            <a:endParaRPr/>
          </a:p>
          <a:p>
            <a:pPr indent="-171450" lvl="0" marL="171450" rtl="0" algn="l">
              <a:lnSpc>
                <a:spcPct val="100000"/>
              </a:lnSpc>
              <a:spcBef>
                <a:spcPts val="0"/>
              </a:spcBef>
              <a:spcAft>
                <a:spcPts val="0"/>
              </a:spcAft>
              <a:buClr>
                <a:schemeClr val="dk1"/>
              </a:buClr>
              <a:buSzPts val="1100"/>
              <a:buChar char="•"/>
            </a:pPr>
            <a:r>
              <a:rPr lang="de-DE"/>
              <a:t>Was unternehmen Sie in Ihrem Betrieb, um CO</a:t>
            </a:r>
            <a:r>
              <a:rPr baseline="-25000" lang="de-DE"/>
              <a:t>2</a:t>
            </a:r>
            <a:r>
              <a:rPr lang="de-DE"/>
              <a:t>-Emissionen aus der betriebseigenen PKW-Flotte zu verringern?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de-DE"/>
              <a:t>Quelle</a:t>
            </a:r>
            <a:endParaRPr b="1"/>
          </a:p>
          <a:p>
            <a:pPr indent="-182563" lvl="0" marL="182563" rtl="0" algn="l">
              <a:lnSpc>
                <a:spcPct val="100000"/>
              </a:lnSpc>
              <a:spcBef>
                <a:spcPts val="0"/>
              </a:spcBef>
              <a:spcAft>
                <a:spcPts val="0"/>
              </a:spcAft>
              <a:buSzPts val="1100"/>
              <a:buFont typeface="Arial"/>
              <a:buChar char="•"/>
            </a:pPr>
            <a:r>
              <a:rPr lang="de-DE" sz="1000"/>
              <a:t>UBA Umweltbundesamt (2022a): Spezifische Emissionen des Straßenverkehrs. Online: </a:t>
            </a:r>
            <a:r>
              <a:rPr lang="de-DE" sz="1000" u="sng">
                <a:solidFill>
                  <a:schemeClr val="hlink"/>
                </a:solidFill>
                <a:hlinkClick r:id="rId2"/>
              </a:rPr>
              <a:t>https://www.umweltbundesamt.de/daten/verkehr/emissionen-des-verkehrs#strassenguterverkehr</a:t>
            </a:r>
            <a:endParaRPr sz="1000" u="sng"/>
          </a:p>
          <a:p>
            <a:pPr indent="-182563" lvl="0" marL="182563" rtl="0" algn="l">
              <a:lnSpc>
                <a:spcPct val="100000"/>
              </a:lnSpc>
              <a:spcBef>
                <a:spcPts val="0"/>
              </a:spcBef>
              <a:spcAft>
                <a:spcPts val="0"/>
              </a:spcAft>
              <a:buSzPts val="1100"/>
              <a:buFont typeface="Arial"/>
              <a:buChar char="•"/>
            </a:pPr>
            <a:r>
              <a:rPr lang="de-DE" sz="1000"/>
              <a:t>Umweltbundesamt (2022b)Spezifische Emissionen PKW. Online: </a:t>
            </a:r>
            <a:r>
              <a:rPr lang="de-DE" sz="1000" u="sng">
                <a:solidFill>
                  <a:schemeClr val="hlink"/>
                </a:solidFill>
                <a:hlinkClick r:id="rId3"/>
              </a:rPr>
              <a:t>https://www.umweltbundesamt.de/sites/default/files/medien/384/bilder/dateien/2_abb_spezifische-emissionen-pkw_2022-04-22.pdf</a:t>
            </a:r>
            <a:endParaRPr sz="1000"/>
          </a:p>
          <a:p>
            <a:pPr indent="-228600" lvl="0" marL="457200" rtl="0" algn="l">
              <a:lnSpc>
                <a:spcPct val="100000"/>
              </a:lnSpc>
              <a:spcBef>
                <a:spcPts val="0"/>
              </a:spcBef>
              <a:spcAft>
                <a:spcPts val="0"/>
              </a:spcAft>
              <a:buSzPts val="1100"/>
              <a:buNone/>
            </a:pPr>
            <a:r>
              <a:t/>
            </a:r>
            <a:endParaRPr b="1" sz="1100"/>
          </a:p>
        </p:txBody>
      </p:sp>
      <p:sp>
        <p:nvSpPr>
          <p:cNvPr id="214" name="Google Shape;214;p1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1:notes"/>
          <p:cNvSpPr/>
          <p:nvPr>
            <p:ph idx="2" type="sldImg"/>
          </p:nvPr>
        </p:nvSpPr>
        <p:spPr>
          <a:xfrm>
            <a:off x="215900" y="252413"/>
            <a:ext cx="6656388"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1:notes"/>
          <p:cNvSpPr txBox="1"/>
          <p:nvPr>
            <p:ph idx="1" type="body"/>
          </p:nvPr>
        </p:nvSpPr>
        <p:spPr>
          <a:xfrm>
            <a:off x="215900" y="3995738"/>
            <a:ext cx="6656388" cy="623887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900"/>
              <a:t>Beschreibung</a:t>
            </a:r>
            <a:endParaRPr sz="900"/>
          </a:p>
          <a:p>
            <a:pPr indent="0" lvl="0" marL="0" rtl="0" algn="l">
              <a:lnSpc>
                <a:spcPct val="100000"/>
              </a:lnSpc>
              <a:spcBef>
                <a:spcPts val="0"/>
              </a:spcBef>
              <a:spcAft>
                <a:spcPts val="0"/>
              </a:spcAft>
              <a:buClr>
                <a:schemeClr val="dk1"/>
              </a:buClr>
              <a:buSzPts val="1800"/>
              <a:buNone/>
            </a:pPr>
            <a:r>
              <a:rPr lang="de-DE" sz="900"/>
              <a:t>Differenziert nach verschiedenen Verkehrsarten zeigt sich, dass der Straßengüterverkehr 2020 rund 46 Mio. t CO2-Äq bzw. 30% der Verkehrsemissionen verursacht (UBA 2022) hat. Es sind somit zwei Trends wirksam: Zum einen eine Minderung der Emissionen (insbesondere der Schadstoffe), die aber bei LKWs deutlich größer sind (-32%) als bei PKWs (-5%). Zum anderen stieg für beide die Zahl der gefahrenen Kilometer - die PKW-Fahrleistung hat sich seit 1995 verdoppelt, die des Güterverkehrs per LKW ist um 74% gestiegen (UBA 2022b). Für den LKW-Verkehr bieten sich verschiedene Alternativen an:</a:t>
            </a:r>
            <a:endParaRPr/>
          </a:p>
          <a:p>
            <a:pPr indent="-80963" lvl="0" marL="90488" rtl="0" algn="l">
              <a:lnSpc>
                <a:spcPct val="100000"/>
              </a:lnSpc>
              <a:spcBef>
                <a:spcPts val="0"/>
              </a:spcBef>
              <a:spcAft>
                <a:spcPts val="0"/>
              </a:spcAft>
              <a:buClr>
                <a:schemeClr val="dk1"/>
              </a:buClr>
              <a:buSzPts val="810"/>
              <a:buFont typeface="Arial"/>
              <a:buChar char="•"/>
            </a:pPr>
            <a:r>
              <a:rPr lang="de-DE" sz="900"/>
              <a:t>Die USB Bochum GmbH (Umweltservice Bochum), ein kommunales Unternehmen der Abfall- und Entsorgungswirtschaft in der nordrhein-westfälischen Stadt Bochum, hat im Juni 2021 das erste mit Wasserstoff angetriebene Abfallsammelfahrzeug in seine Flotte aufgenommen. In der Stadtreinigung sind mittlerweile 4 umgebaute Kehricht Sammelwagen (Lkw-Kipper) unterwegs, die als konventionelle Diesel-Fahrzeuge auf E-Antrieb umgerüstet wurden. Für die Abfallsammlung zum Transport von Kühlgeräten wird ein Orten E 100 (vormals Mercedes Atego) als vollelektrischer Lkw eingesetzt (www.usb-bochum.de)</a:t>
            </a:r>
            <a:endParaRPr/>
          </a:p>
          <a:p>
            <a:pPr indent="-80963" lvl="0" marL="90488" rtl="0" algn="l">
              <a:lnSpc>
                <a:spcPct val="100000"/>
              </a:lnSpc>
              <a:spcBef>
                <a:spcPts val="0"/>
              </a:spcBef>
              <a:spcAft>
                <a:spcPts val="0"/>
              </a:spcAft>
              <a:buClr>
                <a:schemeClr val="dk1"/>
              </a:buClr>
              <a:buSzPts val="810"/>
              <a:buFont typeface="Arial"/>
              <a:buChar char="•"/>
            </a:pPr>
            <a:r>
              <a:rPr lang="de-DE" sz="900"/>
              <a:t>Der Zweckverband Abfallwirtschaft Region Hannover  (aha) erprobt zur Zeit den Einsatz eines Abfallsammelfahrzeugen mit Brennstoffzellenantrieb im Betriebsalltag (www.aha-region.de)</a:t>
            </a:r>
            <a:endParaRPr/>
          </a:p>
          <a:p>
            <a:pPr indent="-80963" lvl="0" marL="90488" rtl="0" algn="l">
              <a:lnSpc>
                <a:spcPct val="100000"/>
              </a:lnSpc>
              <a:spcBef>
                <a:spcPts val="0"/>
              </a:spcBef>
              <a:spcAft>
                <a:spcPts val="0"/>
              </a:spcAft>
              <a:buClr>
                <a:schemeClr val="dk1"/>
              </a:buClr>
              <a:buSzPts val="810"/>
              <a:buFont typeface="Arial"/>
              <a:buChar char="•"/>
            </a:pPr>
            <a:r>
              <a:rPr lang="de-DE" sz="900"/>
              <a:t>Bei den Wirtschaftsbetriebe Duisburg, Anstalt des öffentlichen Rechts  und entsorgungspflichtige Körperschaft,  kommt seit Mai 2021 ein mit 3Brennstoffzellen ausgestattetes Abfallsammelfahrzeug vom Typ Bluepower in der Hausmüllsammlung zum Einsatz. Es handelt sich hierbei um ein vollelektrisches Fahrgestell mit Batterie und Wasserstoff-Brennstoffzellen. Die Brennstoffzellen wandeln den getankten Wasserstoff in Strom und Wasser um. Über den erzeugten Strom wird zum einen der Fahrantrieb mit Energie versorgt und zum anderen die verbaute Batterie geladen; diese dient dem Fahrzeug zur Abdeckung von „Leistungsspitzen“, zum Beispiel bei der Beschleunigung und beim Anfahren mit einem voll beladenen Fahrzeug. Die Betankung erfolgt an einer zentral in Duisburg gelegenen öffentlichen Tankstelle. Grundsätzlich ist der Aufwand für die Betankung mit dem bei einem konventionellen Fahrzeug gleichzusetzen (www.wb-duisburg.de)</a:t>
            </a:r>
            <a:endParaRPr/>
          </a:p>
          <a:p>
            <a:pPr indent="-80963" lvl="0" marL="90488" rtl="0" algn="l">
              <a:lnSpc>
                <a:spcPct val="100000"/>
              </a:lnSpc>
              <a:spcBef>
                <a:spcPts val="0"/>
              </a:spcBef>
              <a:spcAft>
                <a:spcPts val="0"/>
              </a:spcAft>
              <a:buClr>
                <a:schemeClr val="dk1"/>
              </a:buClr>
              <a:buSzPts val="810"/>
              <a:buFont typeface="Arial"/>
              <a:buChar char="•"/>
            </a:pPr>
            <a:r>
              <a:rPr lang="de-DE" sz="900"/>
              <a:t>Der kommunale Entsorgungsbetrieb AWM München setzt seit dem Jahr 2020 den vollelektrischen Abrollkipper Volvo FE Electric (27 Tonnen) im Stadtgebiet für die Containerlogistik der Wertstoffhöfe ein. Das Fahrzeug ist für die Aufnahme verschiedener Arten von Containern ausgelegt. Für diesen speziellen Einsatz hat das Fahrzeug eine Reichweite von ca. 120 Kilometern. Der Lkw verfügt über zwei Synchron-Wechselstrom-Elektromotoren. Vier Lithium-Ionen-Batterien mit je 50 kWh sorgen hierbei für die nötige Energie (www.awm-muenchen.de).</a:t>
            </a:r>
            <a:endParaRPr/>
          </a:p>
          <a:p>
            <a:pPr indent="-80963" lvl="0" marL="90488" rtl="0" algn="l">
              <a:lnSpc>
                <a:spcPct val="100000"/>
              </a:lnSpc>
              <a:spcBef>
                <a:spcPts val="0"/>
              </a:spcBef>
              <a:spcAft>
                <a:spcPts val="0"/>
              </a:spcAft>
              <a:buClr>
                <a:schemeClr val="dk1"/>
              </a:buClr>
              <a:buSzPts val="810"/>
              <a:buFont typeface="Arial"/>
              <a:buChar char="•"/>
            </a:pPr>
            <a:r>
              <a:rPr lang="de-DE" sz="900"/>
              <a:t>Die Stadtreinigung Hamburg (SRH) setzt seit 2020 eine vollelektrische Großkehrmaschine zur Reinigung auf dem Gelände des St. Pauli Fischmarkts ein. Zum Einsatz kommt der Maschinentyp VS 6e der Fa. Brock. Die Kehrmaschinen haben, wie die Diesel angetriebene Standard-Maschinen der SRH,  ein zulässiges maximales Gesamtgewicht von 15 t. Der Elektro-Antriebsmotor verfügt über eine maximale Leistung von 250 kW und ein maximales Drehmoment von 3.400 Nm. Die CO2-Ersparnis gegenüber einem baugleichen Fahrzeug mit Dieselantrieb beträgt rund 30 Tonnen pro Jahr und darüber hinaus ist dieser Prototyp mit 57 Dezibel um etwa 20 Dezibel leiser als herkömmliche Großkehrmaschinen (ZfK 2020). Die Stadtreinigung Hamburg setzt schon seit vielen Jahren verstärkt auf das Thema E-Mobilität. Dabei lag der Fokus bisher auf umweltfreundlichen und emissionsarmen Pkw’s und Kleintransportern. Die SRH hat aktuell mehr als 90 elektrische Fahrzeuge bis 3,5 Tonnen im Einsatz (www.stadtreinigung.hamburg)</a:t>
            </a:r>
            <a:endParaRPr/>
          </a:p>
          <a:p>
            <a:pPr indent="-80963" lvl="0" marL="90488" rtl="0" algn="l">
              <a:lnSpc>
                <a:spcPct val="100000"/>
              </a:lnSpc>
              <a:spcBef>
                <a:spcPts val="0"/>
              </a:spcBef>
              <a:spcAft>
                <a:spcPts val="0"/>
              </a:spcAft>
              <a:buClr>
                <a:schemeClr val="dk1"/>
              </a:buClr>
              <a:buSzPts val="810"/>
              <a:buFont typeface="Arial"/>
              <a:buChar char="•"/>
            </a:pPr>
            <a:r>
              <a:rPr lang="de-DE" sz="900"/>
              <a:t>Das mittelständische Unternehmen FAUN Umwelttechnik entwickelt  Abfallsammel- und Kehrfahrzeuge auf  Brennstoffzellenbasis. Diese basieren auf herkömmlichen Nutzfahrzeugen, können jedoch modular an die Bedürfnisse der Kunden angepasst werden und sind durch ihren Antrieb emissionsfrei und leise. Im Emsland wird ab Ende 2022 ein erstes, von FAUN hergestelltes Sperrmüllfahrzeug auf Brennstoffzellenbasis unterwegs sein (www.faun.com)</a:t>
            </a:r>
            <a:endParaRPr sz="900"/>
          </a:p>
          <a:p>
            <a:pPr indent="0" lvl="0" marL="0" rtl="0" algn="l">
              <a:lnSpc>
                <a:spcPct val="100000"/>
              </a:lnSpc>
              <a:spcBef>
                <a:spcPts val="0"/>
              </a:spcBef>
              <a:spcAft>
                <a:spcPts val="0"/>
              </a:spcAft>
              <a:buSzPts val="1100"/>
              <a:buFont typeface="Arial"/>
              <a:buNone/>
            </a:pPr>
            <a:r>
              <a:rPr b="1" lang="de-DE" sz="900"/>
              <a:t>Aufgabe</a:t>
            </a:r>
            <a:endParaRPr sz="900"/>
          </a:p>
          <a:p>
            <a:pPr indent="-171450" lvl="0" marL="171450" rtl="0" algn="l">
              <a:lnSpc>
                <a:spcPct val="100000"/>
              </a:lnSpc>
              <a:spcBef>
                <a:spcPts val="0"/>
              </a:spcBef>
              <a:spcAft>
                <a:spcPts val="0"/>
              </a:spcAft>
              <a:buSzPts val="1100"/>
              <a:buFont typeface="Arial"/>
              <a:buChar char="•"/>
            </a:pPr>
            <a:r>
              <a:rPr lang="de-DE" sz="900"/>
              <a:t>Welchen Beitrag leistet Ihr Betrieb im Mobilitätsbereich zum Klimawandel?</a:t>
            </a:r>
            <a:endParaRPr sz="900"/>
          </a:p>
          <a:p>
            <a:pPr indent="-171450" lvl="0" marL="171450" rtl="0" algn="l">
              <a:lnSpc>
                <a:spcPct val="100000"/>
              </a:lnSpc>
              <a:spcBef>
                <a:spcPts val="0"/>
              </a:spcBef>
              <a:spcAft>
                <a:spcPts val="0"/>
              </a:spcAft>
              <a:buSzPts val="1100"/>
              <a:buFont typeface="Arial"/>
              <a:buChar char="•"/>
            </a:pPr>
            <a:r>
              <a:rPr lang="de-DE" sz="900"/>
              <a:t>Was unternehmen Sie in Ihrem Betrieb, um CO</a:t>
            </a:r>
            <a:r>
              <a:rPr baseline="-25000" lang="de-DE" sz="900"/>
              <a:t>2</a:t>
            </a:r>
            <a:r>
              <a:rPr lang="de-DE" sz="900"/>
              <a:t>-Emissionen aus der betriebseigenen PKW-Flotte zu verringern</a:t>
            </a:r>
            <a:r>
              <a:rPr b="1" lang="de-DE" sz="900"/>
              <a:t>?</a:t>
            </a:r>
            <a:endParaRPr b="1"/>
          </a:p>
          <a:p>
            <a:pPr indent="0" lvl="0" marL="0" rtl="0" algn="l">
              <a:lnSpc>
                <a:spcPct val="100000"/>
              </a:lnSpc>
              <a:spcBef>
                <a:spcPts val="0"/>
              </a:spcBef>
              <a:spcAft>
                <a:spcPts val="0"/>
              </a:spcAft>
              <a:buSzPts val="1100"/>
              <a:buNone/>
            </a:pPr>
            <a:r>
              <a:rPr b="1" lang="de-DE" sz="900"/>
              <a:t>Quelle</a:t>
            </a:r>
            <a:endParaRPr b="1"/>
          </a:p>
          <a:p>
            <a:pPr indent="-171450" lvl="0" marL="171450" rtl="0" algn="l">
              <a:lnSpc>
                <a:spcPct val="100000"/>
              </a:lnSpc>
              <a:spcBef>
                <a:spcPts val="0"/>
              </a:spcBef>
              <a:spcAft>
                <a:spcPts val="0"/>
              </a:spcAft>
              <a:buSzPts val="1100"/>
              <a:buFont typeface="Arial"/>
              <a:buChar char="•"/>
            </a:pPr>
            <a:r>
              <a:rPr lang="de-DE" sz="900"/>
              <a:t>UBA Umweltbundesamt (2022a): Spezifische Emissionen des Straßenverkehrs. Online: </a:t>
            </a:r>
            <a:r>
              <a:rPr lang="de-DE" sz="900" u="sng">
                <a:solidFill>
                  <a:schemeClr val="hlink"/>
                </a:solidFill>
                <a:hlinkClick r:id="rId2"/>
              </a:rPr>
              <a:t>https://www.umweltbundesamt.de/daten/verkehr/emissionen-des-verkehrs#strassenguterverkehr</a:t>
            </a:r>
            <a:endParaRPr sz="900"/>
          </a:p>
        </p:txBody>
      </p:sp>
      <p:sp>
        <p:nvSpPr>
          <p:cNvPr id="226" name="Google Shape;226;p1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60d8011edd_0_0:notes"/>
          <p:cNvSpPr/>
          <p:nvPr>
            <p:ph idx="2" type="sldImg"/>
          </p:nvPr>
        </p:nvSpPr>
        <p:spPr>
          <a:xfrm>
            <a:off x="217488" y="252413"/>
            <a:ext cx="6656387" cy="3744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260d8011edd_0_0:notes"/>
          <p:cNvSpPr txBox="1"/>
          <p:nvPr>
            <p:ph idx="1" type="body"/>
          </p:nvPr>
        </p:nvSpPr>
        <p:spPr>
          <a:xfrm>
            <a:off x="216000" y="3995999"/>
            <a:ext cx="6643687" cy="551532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latin typeface="Calibri"/>
                <a:ea typeface="Calibri"/>
                <a:cs typeface="Calibri"/>
                <a:sym typeface="Calibri"/>
              </a:rPr>
              <a:t>Beschreibung</a:t>
            </a:r>
            <a:endParaRPr>
              <a:latin typeface="Calibri"/>
              <a:ea typeface="Calibri"/>
              <a:cs typeface="Calibri"/>
              <a:sym typeface="Calibri"/>
            </a:endParaRPr>
          </a:p>
          <a:p>
            <a:pPr indent="0" lvl="0" marL="0" rtl="0" algn="l">
              <a:lnSpc>
                <a:spcPct val="100000"/>
              </a:lnSpc>
              <a:spcBef>
                <a:spcPts val="0"/>
              </a:spcBef>
              <a:spcAft>
                <a:spcPts val="0"/>
              </a:spcAft>
              <a:buSzPts val="1400"/>
              <a:buNone/>
            </a:pPr>
            <a:r>
              <a:rPr lang="de-DE">
                <a:latin typeface="Calibri"/>
                <a:ea typeface="Calibri"/>
                <a:cs typeface="Calibri"/>
                <a:sym typeface="Calibri"/>
              </a:rPr>
              <a:t>Auf der Folie sind wichtige Siegel aufgeführt und erläutert, die für die Metallindustrie einen Rolle spielen.</a:t>
            </a:r>
            <a:endParaRPr/>
          </a:p>
          <a:p>
            <a:pPr indent="0" lvl="0" marL="0" rtl="0" algn="l">
              <a:lnSpc>
                <a:spcPct val="100000"/>
              </a:lnSpc>
              <a:spcBef>
                <a:spcPts val="0"/>
              </a:spcBef>
              <a:spcAft>
                <a:spcPts val="0"/>
              </a:spcAft>
              <a:buSzPts val="1400"/>
              <a:buNone/>
            </a:pPr>
            <a:r>
              <a:rPr lang="de-DE">
                <a:solidFill>
                  <a:schemeClr val="dk1"/>
                </a:solidFill>
                <a:latin typeface="Calibri"/>
                <a:ea typeface="Calibri"/>
                <a:cs typeface="Calibri"/>
                <a:sym typeface="Calibri"/>
              </a:rPr>
              <a:t>Die Orientierung auf Nachhaltigkeit beim Einkauf und / oder bei der Nutzung von Rohstoffen und Materialien bedeutet (zunächst) einen höheren Aufwand bei der Beschaffung entsprechender Informationen bzw. bei der Erlangung entsprechender Normen oder Siegel. Andererseits kann der Nachweis einen Nachhaltigkeitsorientierung zunehmend einen Wettbewerbsvorteil darstellen, bspw. bei Kreditanträgen bei der Bank, oder Fördermittelgebern, bzw. gegenüber der Versicherung, wenn es darum geht Risiken zu versichern, bzw. den aktiven Beitrag zum Klimaschutz nachzuweisen. </a:t>
            </a:r>
            <a:endParaRPr>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a:solidFill>
                  <a:schemeClr val="dk1"/>
                </a:solidFill>
                <a:latin typeface="Calibri"/>
                <a:ea typeface="Calibri"/>
                <a:cs typeface="Calibri"/>
                <a:sym typeface="Calibri"/>
              </a:rPr>
              <a:t>Aufgabenstellung:</a:t>
            </a:r>
            <a:endParaRPr>
              <a:latin typeface="Calibri"/>
              <a:ea typeface="Calibri"/>
              <a:cs typeface="Calibri"/>
              <a:sym typeface="Calibri"/>
            </a:endParaRPr>
          </a:p>
          <a:p>
            <a:pPr indent="-171450" lvl="0" marL="171450" rtl="0" algn="l">
              <a:lnSpc>
                <a:spcPct val="100000"/>
              </a:lnSpc>
              <a:spcBef>
                <a:spcPts val="0"/>
              </a:spcBef>
              <a:spcAft>
                <a:spcPts val="0"/>
              </a:spcAft>
              <a:buSzPts val="1050"/>
              <a:buFont typeface="Arial"/>
              <a:buChar char="•"/>
            </a:pPr>
            <a:r>
              <a:rPr lang="de-DE">
                <a:latin typeface="Calibri"/>
                <a:ea typeface="Calibri"/>
                <a:cs typeface="Calibri"/>
                <a:sym typeface="Calibri"/>
              </a:rPr>
              <a:t>Wie zeigen die Siegel, dass Unternehmen Nachhaltigkeitsansätze verfolgen können?</a:t>
            </a:r>
            <a:endParaRPr>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50"/>
              <a:buFont typeface="Arial"/>
              <a:buChar char="•"/>
            </a:pPr>
            <a:r>
              <a:rPr lang="de-DE">
                <a:solidFill>
                  <a:schemeClr val="dk1"/>
                </a:solidFill>
                <a:latin typeface="Calibri"/>
                <a:ea typeface="Calibri"/>
                <a:cs typeface="Calibri"/>
                <a:sym typeface="Calibri"/>
              </a:rPr>
              <a:t>Wie bewerten Sie die Siegel?</a:t>
            </a:r>
            <a:endParaRPr>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50"/>
              <a:buFont typeface="Arial"/>
              <a:buChar char="•"/>
            </a:pPr>
            <a:r>
              <a:rPr lang="de-DE">
                <a:solidFill>
                  <a:schemeClr val="dk1"/>
                </a:solidFill>
                <a:latin typeface="Calibri"/>
                <a:ea typeface="Calibri"/>
                <a:cs typeface="Calibri"/>
                <a:sym typeface="Calibri"/>
              </a:rPr>
              <a:t>Welche Siegel spielen bei Ihnen im Unternehmen ein Rolle bei der Beschaffung von Rohstoffen und Materialien?</a:t>
            </a:r>
            <a:endParaRPr>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400"/>
              <a:buFont typeface="Arial"/>
              <a:buNone/>
            </a:pPr>
            <a:r>
              <a:rPr b="1" lang="de-DE">
                <a:solidFill>
                  <a:schemeClr val="dk1"/>
                </a:solidFill>
                <a:latin typeface="Calibri"/>
                <a:ea typeface="Calibri"/>
                <a:cs typeface="Calibri"/>
                <a:sym typeface="Calibri"/>
              </a:rPr>
              <a:t>Quellen für Siegel</a:t>
            </a:r>
            <a:endParaRPr>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Blauer Engel: </a:t>
            </a:r>
            <a:r>
              <a:rPr lang="de-DE" sz="1000" u="sng">
                <a:solidFill>
                  <a:schemeClr val="dk1"/>
                </a:solidFill>
                <a:latin typeface="Calibri"/>
                <a:ea typeface="Calibri"/>
                <a:cs typeface="Calibri"/>
                <a:sym typeface="Calibri"/>
                <a:hlinkClick r:id="rId2">
                  <a:extLst>
                    <a:ext uri="{A12FA001-AC4F-418D-AE19-62706E023703}">
                      <ahyp:hlinkClr val="tx"/>
                    </a:ext>
                  </a:extLst>
                </a:hlinkClick>
              </a:rPr>
              <a:t>https://www.blauer-engel.de/de/produktwelt/schmierstoffe-hydraulikfluessigkeiten-bis-12-2022</a:t>
            </a:r>
            <a:endParaRPr sz="10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Cradle-to-Cradle: https://c2ccertified.org/</a:t>
            </a:r>
            <a:endParaRPr sz="10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Zertifiziertes Energiemanagementsystem ISO 5001: </a:t>
            </a:r>
            <a:r>
              <a:rPr lang="de-DE" sz="1000" u="sng">
                <a:solidFill>
                  <a:schemeClr val="dk1"/>
                </a:solidFill>
                <a:latin typeface="Calibri"/>
                <a:ea typeface="Calibri"/>
                <a:cs typeface="Calibri"/>
                <a:sym typeface="Calibri"/>
                <a:hlinkClick r:id="rId3">
                  <a:extLst>
                    <a:ext uri="{A12FA001-AC4F-418D-AE19-62706E023703}">
                      <ahyp:hlinkClr val="tx"/>
                    </a:ext>
                  </a:extLst>
                </a:hlinkClick>
              </a:rPr>
              <a:t>https://www.tuvsud.com/de-de/dienstleistungen/auditierung-und-zertifizierung/energiemanagementsysteme/iso-50001</a:t>
            </a:r>
            <a:endParaRPr sz="10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Siegel Steel Sustainable Champion: </a:t>
            </a:r>
            <a:r>
              <a:rPr lang="de-DE" sz="1000" u="sng">
                <a:solidFill>
                  <a:schemeClr val="dk1"/>
                </a:solidFill>
                <a:latin typeface="Calibri"/>
                <a:ea typeface="Calibri"/>
                <a:cs typeface="Calibri"/>
                <a:sym typeface="Calibri"/>
                <a:hlinkClick r:id="rId4">
                  <a:extLst>
                    <a:ext uri="{A12FA001-AC4F-418D-AE19-62706E023703}">
                      <ahyp:hlinkClr val="tx"/>
                    </a:ext>
                  </a:extLst>
                </a:hlinkClick>
              </a:rPr>
              <a:t>https://worldsteel.org/steel-by-topic/sustainability/steel-recognitions/</a:t>
            </a:r>
            <a:r>
              <a:rPr lang="de-DE" sz="1000" u="sng">
                <a:latin typeface="Calibri"/>
                <a:ea typeface="Calibri"/>
                <a:cs typeface="Calibri"/>
                <a:sym typeface="Calibri"/>
              </a:rPr>
              <a:t> </a:t>
            </a:r>
            <a:endParaRPr sz="1000">
              <a:solidFill>
                <a:schemeClr val="dk1"/>
              </a:solidFill>
              <a:latin typeface="Calibri"/>
              <a:ea typeface="Calibri"/>
              <a:cs typeface="Calibri"/>
              <a:sym typeface="Calibri"/>
            </a:endParaRPr>
          </a:p>
        </p:txBody>
      </p:sp>
      <p:sp>
        <p:nvSpPr>
          <p:cNvPr id="238" name="Google Shape;238;g260d8011edd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60d8011edd_0_18:notes"/>
          <p:cNvSpPr/>
          <p:nvPr>
            <p:ph idx="2" type="sldImg"/>
          </p:nvPr>
        </p:nvSpPr>
        <p:spPr>
          <a:xfrm>
            <a:off x="215900" y="252413"/>
            <a:ext cx="6656388" cy="3744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260d8011edd_0_18:notes"/>
          <p:cNvSpPr txBox="1"/>
          <p:nvPr>
            <p:ph idx="1" type="body"/>
          </p:nvPr>
        </p:nvSpPr>
        <p:spPr>
          <a:xfrm>
            <a:off x="216000" y="3996000"/>
            <a:ext cx="6656388" cy="4606800"/>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None/>
            </a:pPr>
            <a:r>
              <a:rPr b="1" lang="de-DE"/>
              <a:t>Beschreibung</a:t>
            </a:r>
            <a:endParaRPr b="1"/>
          </a:p>
          <a:p>
            <a:pPr indent="0" lvl="0" marL="50400" marR="0" rtl="0" algn="l">
              <a:lnSpc>
                <a:spcPct val="100000"/>
              </a:lnSpc>
              <a:spcBef>
                <a:spcPts val="0"/>
              </a:spcBef>
              <a:spcAft>
                <a:spcPts val="0"/>
              </a:spcAft>
              <a:buClr>
                <a:srgbClr val="000000"/>
              </a:buClr>
              <a:buSzPts val="1400"/>
              <a:buNone/>
            </a:pPr>
            <a:r>
              <a:rPr lang="de-DE"/>
              <a:t>Die Effekte der Einführung neuer Technologien oder Abläufe können in Unternehmen verpuffen, wenn diese auf den Widerstand der Belegschaft stoßen bzw. Konflikte verursachen. Angst vor Veränderungen kann zu Widerstand führen, wenn die Ziele der Veränderungen nicht klar kommuniziert werden oder wenn die Betroffen nicht oder zu wenig einbezogen sind und sie keine Perspektiven der Verbesserung für sich und ihrer Arbeitssituation erkennen. Veränderte Prozesse oder Arbeitsplätze können z.B. auch veränderte Kompetenzanforderungen mit sich bringen. Werden die Beschäftigten nicht darauf vorbereitet, dafür qualifiziert, ist der Widerstand vorprogrammiert. Deshalb ist bei allen Digitalisierungsprojekten schon mit Beginn der Planung, noch vor der Umsetzung, an eine Partizipation betroffener Gruppen, von Betriebsräten und anderen Stakeholdern angeraten.</a:t>
            </a:r>
            <a:endParaRPr/>
          </a:p>
          <a:p>
            <a:pPr indent="0" lvl="0" marL="228600" marR="0" rtl="0" algn="l">
              <a:lnSpc>
                <a:spcPct val="100000"/>
              </a:lnSpc>
              <a:spcBef>
                <a:spcPts val="0"/>
              </a:spcBef>
              <a:spcAft>
                <a:spcPts val="0"/>
              </a:spcAft>
              <a:buClr>
                <a:srgbClr val="000000"/>
              </a:buClr>
              <a:buSzPts val="1400"/>
              <a:buNone/>
            </a:pPr>
            <a:r>
              <a:t/>
            </a:r>
            <a:endParaRPr/>
          </a:p>
          <a:p>
            <a:pPr indent="0" lvl="0" marL="0" marR="0" rtl="0" algn="l">
              <a:lnSpc>
                <a:spcPct val="100000"/>
              </a:lnSpc>
              <a:spcBef>
                <a:spcPts val="0"/>
              </a:spcBef>
              <a:spcAft>
                <a:spcPts val="0"/>
              </a:spcAft>
              <a:buClr>
                <a:srgbClr val="000000"/>
              </a:buClr>
              <a:buSzPts val="1400"/>
              <a:buNone/>
            </a:pPr>
            <a:r>
              <a:rPr b="1" lang="de-DE"/>
              <a:t>Arbeitsaufgaben:</a:t>
            </a:r>
            <a:endParaRPr/>
          </a:p>
          <a:p>
            <a:pPr indent="-171450" lvl="0" marL="171450" marR="0" rtl="0" algn="l">
              <a:lnSpc>
                <a:spcPct val="100000"/>
              </a:lnSpc>
              <a:spcBef>
                <a:spcPts val="0"/>
              </a:spcBef>
              <a:spcAft>
                <a:spcPts val="0"/>
              </a:spcAft>
              <a:buClr>
                <a:srgbClr val="000000"/>
              </a:buClr>
              <a:buSzPts val="1400"/>
              <a:buFont typeface="Arial"/>
              <a:buChar char="•"/>
            </a:pPr>
            <a:r>
              <a:rPr lang="de-DE" sz="1200">
                <a:solidFill>
                  <a:schemeClr val="dk1"/>
                </a:solidFill>
                <a:latin typeface="Calibri"/>
                <a:ea typeface="Calibri"/>
                <a:cs typeface="Calibri"/>
                <a:sym typeface="Calibri"/>
              </a:rPr>
              <a:t>Welche Vorteile der Digitalisierung werden bei Ihnen genutzt? Welche Veränderungen sind noch geplant?</a:t>
            </a:r>
            <a:endParaRPr/>
          </a:p>
          <a:p>
            <a:pPr indent="-171450" lvl="0" marL="171450" marR="0" rtl="0" algn="l">
              <a:lnSpc>
                <a:spcPct val="100000"/>
              </a:lnSpc>
              <a:spcBef>
                <a:spcPts val="0"/>
              </a:spcBef>
              <a:spcAft>
                <a:spcPts val="0"/>
              </a:spcAft>
              <a:buClr>
                <a:srgbClr val="000000"/>
              </a:buClr>
              <a:buSzPts val="1400"/>
              <a:buFont typeface="Arial"/>
              <a:buChar char="•"/>
            </a:pPr>
            <a:r>
              <a:rPr lang="de-DE" sz="1200">
                <a:solidFill>
                  <a:schemeClr val="dk1"/>
                </a:solidFill>
                <a:latin typeface="Calibri"/>
                <a:ea typeface="Calibri"/>
                <a:cs typeface="Calibri"/>
                <a:sym typeface="Calibri"/>
              </a:rPr>
              <a:t>Wie gehen Sie im Unternehmen bei der Einführung neuer Technologien und Abläufe vor? </a:t>
            </a:r>
            <a:endParaRPr/>
          </a:p>
          <a:p>
            <a:pPr indent="-171450" lvl="0" marL="171450" marR="0" rtl="0" algn="l">
              <a:lnSpc>
                <a:spcPct val="100000"/>
              </a:lnSpc>
              <a:spcBef>
                <a:spcPts val="0"/>
              </a:spcBef>
              <a:spcAft>
                <a:spcPts val="0"/>
              </a:spcAft>
              <a:buClr>
                <a:srgbClr val="000000"/>
              </a:buClr>
              <a:buSzPts val="1400"/>
              <a:buFont typeface="Arial"/>
              <a:buChar char="•"/>
            </a:pPr>
            <a:r>
              <a:rPr lang="de-DE" sz="1200">
                <a:solidFill>
                  <a:schemeClr val="dk1"/>
                </a:solidFill>
                <a:latin typeface="Calibri"/>
                <a:ea typeface="Calibri"/>
                <a:cs typeface="Calibri"/>
                <a:sym typeface="Calibri"/>
              </a:rPr>
              <a:t>Wer ist in die Vorbereitung einbezogen?</a:t>
            </a:r>
            <a:endParaRPr/>
          </a:p>
          <a:p>
            <a:pPr indent="0" lvl="0" marL="228600" marR="0" rtl="0" algn="l">
              <a:lnSpc>
                <a:spcPct val="100000"/>
              </a:lnSpc>
              <a:spcBef>
                <a:spcPts val="0"/>
              </a:spcBef>
              <a:spcAft>
                <a:spcPts val="0"/>
              </a:spcAft>
              <a:buClr>
                <a:srgbClr val="000000"/>
              </a:buClr>
              <a:buSzPts val="1400"/>
              <a:buNone/>
            </a:pPr>
            <a:r>
              <a:t/>
            </a:r>
            <a:endParaRPr b="1">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None/>
            </a:pPr>
            <a:r>
              <a:rPr b="1" lang="de-DE" sz="1200">
                <a:solidFill>
                  <a:schemeClr val="dk1"/>
                </a:solidFill>
                <a:latin typeface="Calibri"/>
                <a:ea typeface="Calibri"/>
                <a:cs typeface="Calibri"/>
                <a:sym typeface="Calibri"/>
              </a:rPr>
              <a:t>Quellen: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solidFill>
                  <a:schemeClr val="dk1"/>
                </a:solidFill>
                <a:latin typeface="Calibri"/>
                <a:ea typeface="Calibri"/>
                <a:cs typeface="Calibri"/>
                <a:sym typeface="Calibri"/>
              </a:rPr>
              <a:t>Lucas (2022) 7 Vorteile der Digitalisierung: </a:t>
            </a:r>
            <a:r>
              <a:rPr lang="de-DE" sz="1000" u="sng">
                <a:solidFill>
                  <a:schemeClr val="dk1"/>
                </a:solidFill>
                <a:latin typeface="Calibri"/>
                <a:ea typeface="Calibri"/>
                <a:cs typeface="Calibri"/>
                <a:sym typeface="Calibri"/>
                <a:hlinkClick r:id="rId2">
                  <a:extLst>
                    <a:ext uri="{A12FA001-AC4F-418D-AE19-62706E023703}">
                      <ahyp:hlinkClr val="tx"/>
                    </a:ext>
                  </a:extLst>
                </a:hlinkClick>
              </a:rPr>
              <a:t>https://framr.tv/de/blog/7-unterschatzte-vorteile-der-digitalisierung-im-unternehmen/</a:t>
            </a:r>
            <a:endParaRPr sz="10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lang="de-DE" sz="1000">
                <a:solidFill>
                  <a:schemeClr val="dk1"/>
                </a:solidFill>
                <a:latin typeface="Calibri"/>
                <a:ea typeface="Calibri"/>
                <a:cs typeface="Calibri"/>
                <a:sym typeface="Calibri"/>
              </a:rPr>
              <a:t>Flixcheck (2022) Die Vor- und Nachteile der Digitalisierung. </a:t>
            </a:r>
            <a:r>
              <a:rPr lang="de-DE" sz="1000" u="sng">
                <a:solidFill>
                  <a:schemeClr val="dk1"/>
                </a:solidFill>
                <a:latin typeface="Calibri"/>
                <a:ea typeface="Calibri"/>
                <a:cs typeface="Calibri"/>
                <a:sym typeface="Calibri"/>
                <a:hlinkClick r:id="rId3">
                  <a:extLst>
                    <a:ext uri="{A12FA001-AC4F-418D-AE19-62706E023703}">
                      <ahyp:hlinkClr val="tx"/>
                    </a:ext>
                  </a:extLst>
                </a:hlinkClick>
              </a:rPr>
              <a:t>https://www.flixcheck.de/vor-und-nachteile-digitalisierung/</a:t>
            </a:r>
            <a:endParaRPr sz="1000">
              <a:solidFill>
                <a:schemeClr val="dk1"/>
              </a:solidFill>
              <a:latin typeface="Calibri"/>
              <a:ea typeface="Calibri"/>
              <a:cs typeface="Calibri"/>
              <a:sym typeface="Calibri"/>
            </a:endParaRPr>
          </a:p>
        </p:txBody>
      </p:sp>
      <p:sp>
        <p:nvSpPr>
          <p:cNvPr id="257" name="Google Shape;257;g260d8011edd_0_18: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60d8011edd_0_31:notes"/>
          <p:cNvSpPr/>
          <p:nvPr>
            <p:ph idx="2" type="sldImg"/>
          </p:nvPr>
        </p:nvSpPr>
        <p:spPr>
          <a:xfrm>
            <a:off x="215900" y="252413"/>
            <a:ext cx="6656388" cy="3744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260d8011edd_0_31:notes"/>
          <p:cNvSpPr txBox="1"/>
          <p:nvPr>
            <p:ph idx="1" type="body"/>
          </p:nvPr>
        </p:nvSpPr>
        <p:spPr>
          <a:xfrm>
            <a:off x="215900" y="3996000"/>
            <a:ext cx="6672263" cy="62535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50" u="none" strike="noStrike">
                <a:solidFill>
                  <a:schemeClr val="dk1"/>
                </a:solidFill>
                <a:latin typeface="Calibri"/>
                <a:ea typeface="Calibri"/>
                <a:cs typeface="Calibri"/>
                <a:sym typeface="Calibri"/>
              </a:rPr>
              <a:t>Beschreibung</a:t>
            </a:r>
            <a:endParaRPr sz="1050">
              <a:latin typeface="Calibri"/>
              <a:ea typeface="Calibri"/>
              <a:cs typeface="Calibri"/>
              <a:sym typeface="Calibri"/>
            </a:endParaRPr>
          </a:p>
          <a:p>
            <a:pPr indent="0" lvl="0" marL="0" rtl="0" algn="l">
              <a:lnSpc>
                <a:spcPct val="100000"/>
              </a:lnSpc>
              <a:spcBef>
                <a:spcPts val="200"/>
              </a:spcBef>
              <a:spcAft>
                <a:spcPts val="0"/>
              </a:spcAft>
              <a:buSzPts val="1400"/>
              <a:buNone/>
            </a:pPr>
            <a:r>
              <a:rPr lang="de-DE" sz="1050"/>
              <a:t>Aufgrund des Klimawandels ist eine Auseinandersetzung mit dem Thema der Nachhaltigkeit heute in allen Bereichen unumgänglich. Die </a:t>
            </a:r>
            <a:r>
              <a:rPr lang="de-DE" sz="105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b="0" i="0" lang="de-DE" sz="1050" u="none" cap="none" strike="noStrike">
                <a:solidFill>
                  <a:schemeClr val="dk1"/>
                </a:solidFill>
                <a:latin typeface="Calibri"/>
                <a:ea typeface="Calibri"/>
                <a:cs typeface="Calibri"/>
                <a:sym typeface="Calibri"/>
              </a:rPr>
              <a:t>Biosphäre eingebettet, sie ist die Basis für alles. Das Cake-Prinzip bedeutet „</a:t>
            </a:r>
            <a:r>
              <a:rPr b="0" i="1" lang="de-DE" sz="1050" u="none" cap="none" strike="noStrike">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b="0" i="0" lang="de-DE" sz="1050" u="none" cap="none" strike="noStrike">
                <a:solidFill>
                  <a:schemeClr val="dk1"/>
                </a:solidFill>
                <a:latin typeface="Calibri"/>
                <a:ea typeface="Calibri"/>
                <a:cs typeface="Calibri"/>
                <a:sym typeface="Calibri"/>
              </a:rPr>
              <a:t>“</a:t>
            </a:r>
            <a:r>
              <a:rPr b="0" i="1" lang="de-DE" sz="105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a:t>
            </a:r>
            <a:r>
              <a:rPr b="0" i="0" lang="de-DE" sz="1050">
                <a:latin typeface="Calibri"/>
                <a:ea typeface="Calibri"/>
                <a:cs typeface="Calibri"/>
                <a:sym typeface="Calibri"/>
              </a:rPr>
              <a:t>Stockholm Resilience Centre o.J.). Auf der Basis der Biosphäre werden </a:t>
            </a:r>
            <a:r>
              <a:rPr lang="de-DE" sz="105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sz="1050"/>
          </a:p>
          <a:p>
            <a:pPr indent="0" lvl="0" marL="0" rtl="0" algn="l">
              <a:lnSpc>
                <a:spcPct val="100000"/>
              </a:lnSpc>
              <a:spcBef>
                <a:spcPts val="200"/>
              </a:spcBef>
              <a:spcAft>
                <a:spcPts val="0"/>
              </a:spcAft>
              <a:buSzPts val="1400"/>
              <a:buNone/>
            </a:pPr>
            <a:r>
              <a:rPr lang="de-DE" sz="105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sz="1050"/>
          </a:p>
          <a:p>
            <a:pPr indent="0" lvl="0" marL="0" rtl="0" algn="l">
              <a:lnSpc>
                <a:spcPct val="100000"/>
              </a:lnSpc>
              <a:spcBef>
                <a:spcPts val="200"/>
              </a:spcBef>
              <a:spcAft>
                <a:spcPts val="0"/>
              </a:spcAft>
              <a:buSzPts val="1400"/>
              <a:buNone/>
            </a:pPr>
            <a:r>
              <a:rPr b="1" lang="de-DE" sz="1050">
                <a:latin typeface="Calibri"/>
                <a:ea typeface="Calibri"/>
                <a:cs typeface="Calibri"/>
                <a:sym typeface="Calibri"/>
              </a:rPr>
              <a:t>Aufgabe</a:t>
            </a:r>
            <a:endParaRPr sz="1050"/>
          </a:p>
          <a:p>
            <a:pPr indent="0" lvl="0" marL="0" rtl="0" algn="l">
              <a:lnSpc>
                <a:spcPct val="100000"/>
              </a:lnSpc>
              <a:spcBef>
                <a:spcPts val="200"/>
              </a:spcBef>
              <a:spcAft>
                <a:spcPts val="0"/>
              </a:spcAft>
              <a:buSzPts val="1400"/>
              <a:buNone/>
            </a:pPr>
            <a:r>
              <a:rPr lang="de-DE" sz="105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sz="1050"/>
          </a:p>
          <a:p>
            <a:pPr indent="-171450" lvl="0" marL="171450" marR="0" rtl="0" algn="l">
              <a:lnSpc>
                <a:spcPct val="100000"/>
              </a:lnSpc>
              <a:spcBef>
                <a:spcPts val="200"/>
              </a:spcBef>
              <a:spcAft>
                <a:spcPts val="0"/>
              </a:spcAft>
              <a:buClr>
                <a:srgbClr val="000000"/>
              </a:buClr>
              <a:buSzPts val="1000"/>
              <a:buFont typeface="Arial"/>
              <a:buChar char="•"/>
            </a:pPr>
            <a:r>
              <a:rPr lang="de-DE" sz="1050">
                <a:solidFill>
                  <a:schemeClr val="dk1"/>
                </a:solidFill>
                <a:latin typeface="Calibri"/>
                <a:ea typeface="Calibri"/>
                <a:cs typeface="Calibri"/>
                <a:sym typeface="Calibri"/>
              </a:rPr>
              <a:t>Welche Rolle spielen die SDG für Ihr Unternehmen</a:t>
            </a:r>
            <a:endParaRPr b="0" i="0" sz="1050" u="none" cap="none" strike="noStrike">
              <a:solidFill>
                <a:schemeClr val="dk1"/>
              </a:solidFill>
              <a:latin typeface="Calibri"/>
              <a:ea typeface="Calibri"/>
              <a:cs typeface="Calibri"/>
              <a:sym typeface="Calibri"/>
            </a:endParaRPr>
          </a:p>
          <a:p>
            <a:pPr indent="-171450" lvl="0" marL="171450" marR="0" rtl="0" algn="l">
              <a:lnSpc>
                <a:spcPct val="100000"/>
              </a:lnSpc>
              <a:spcBef>
                <a:spcPts val="200"/>
              </a:spcBef>
              <a:spcAft>
                <a:spcPts val="0"/>
              </a:spcAft>
              <a:buClr>
                <a:srgbClr val="000000"/>
              </a:buClr>
              <a:buSzPts val="1000"/>
              <a:buFont typeface="Arial"/>
              <a:buChar char="•"/>
            </a:pPr>
            <a:r>
              <a:rPr b="0" i="0" lang="de-DE" sz="1050" u="none" cap="none" strike="noStrike">
                <a:solidFill>
                  <a:schemeClr val="dk1"/>
                </a:solidFill>
                <a:latin typeface="Calibri"/>
                <a:ea typeface="Calibri"/>
                <a:cs typeface="Calibri"/>
                <a:sym typeface="Calibri"/>
              </a:rPr>
              <a:t>Wie stellen Sie Ihr Unternehmen für die Zukunft auf?</a:t>
            </a:r>
            <a:endParaRPr sz="1050">
              <a:latin typeface="Calibri"/>
              <a:ea typeface="Calibri"/>
              <a:cs typeface="Calibri"/>
              <a:sym typeface="Calibri"/>
            </a:endParaRPr>
          </a:p>
          <a:p>
            <a:pPr indent="0" lvl="0" marL="0" rtl="0" algn="l">
              <a:lnSpc>
                <a:spcPct val="100000"/>
              </a:lnSpc>
              <a:spcBef>
                <a:spcPts val="200"/>
              </a:spcBef>
              <a:spcAft>
                <a:spcPts val="0"/>
              </a:spcAft>
              <a:buClr>
                <a:schemeClr val="dk1"/>
              </a:buClr>
              <a:buSzPts val="1100"/>
              <a:buFont typeface="Arial"/>
              <a:buNone/>
            </a:pPr>
            <a:r>
              <a:rPr b="1" lang="de-DE" sz="1050">
                <a:latin typeface="Calibri"/>
                <a:ea typeface="Calibri"/>
                <a:cs typeface="Calibri"/>
                <a:sym typeface="Calibri"/>
              </a:rPr>
              <a:t>Quellen und Abbildung</a:t>
            </a:r>
            <a:endParaRPr sz="1050"/>
          </a:p>
          <a:p>
            <a:pPr indent="-171450" lvl="0" marL="171450" marR="0" rtl="0" algn="l">
              <a:lnSpc>
                <a:spcPct val="100000"/>
              </a:lnSpc>
              <a:spcBef>
                <a:spcPts val="0"/>
              </a:spcBef>
              <a:spcAft>
                <a:spcPts val="0"/>
              </a:spcAft>
              <a:buClr>
                <a:schemeClr val="dk1"/>
              </a:buClr>
              <a:buSzPts val="1200"/>
              <a:buFont typeface="Arial"/>
              <a:buChar char="•"/>
            </a:pPr>
            <a:r>
              <a:rPr b="0" lang="de-DE" sz="900">
                <a:latin typeface="Calibri"/>
                <a:ea typeface="Calibri"/>
                <a:cs typeface="Calibri"/>
                <a:sym typeface="Calibri"/>
              </a:rPr>
              <a:t>Cake: Stockholm Resilience Centre (o.J.): </a:t>
            </a:r>
            <a:r>
              <a:rPr b="0" i="0" lang="de-DE" sz="9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a:latin typeface="Calibri"/>
                <a:ea typeface="Calibri"/>
                <a:cs typeface="Calibri"/>
                <a:sym typeface="Calibri"/>
              </a:rPr>
              <a:t>(Lizenz: </a:t>
            </a:r>
            <a:r>
              <a:rPr b="0" i="0" lang="de-DE" sz="900" u="none" cap="none" strike="noStrike">
                <a:solidFill>
                  <a:schemeClr val="dk1"/>
                </a:solidFill>
                <a:latin typeface="Calibri"/>
                <a:ea typeface="Calibri"/>
                <a:cs typeface="Calibri"/>
                <a:sym typeface="Calibri"/>
              </a:rPr>
              <a:t>CC BY-ND 3.0)</a:t>
            </a:r>
            <a:endParaRPr sz="900"/>
          </a:p>
          <a:p>
            <a:pPr indent="-171450" lvl="0" marL="17145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9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a:latin typeface="Calibri"/>
              <a:ea typeface="Calibri"/>
              <a:cs typeface="Calibri"/>
              <a:sym typeface="Calibri"/>
            </a:endParaRPr>
          </a:p>
        </p:txBody>
      </p:sp>
      <p:sp>
        <p:nvSpPr>
          <p:cNvPr id="271" name="Google Shape;271;g260d8011edd_0_3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8bbb6e442b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28bbb6e442b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2:notes"/>
          <p:cNvSpPr txBox="1"/>
          <p:nvPr>
            <p:ph idx="1" type="body"/>
          </p:nvPr>
        </p:nvSpPr>
        <p:spPr>
          <a:xfrm>
            <a:off x="215900" y="3995738"/>
            <a:ext cx="6654800" cy="553632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rtl="0" algn="l">
              <a:lnSpc>
                <a:spcPct val="100000"/>
              </a:lnSpc>
              <a:spcBef>
                <a:spcPts val="0"/>
              </a:spcBef>
              <a:spcAft>
                <a:spcPts val="0"/>
              </a:spcAft>
              <a:buSzPts val="1400"/>
              <a:buNone/>
            </a:pPr>
            <a:r>
              <a:rPr lang="de-DE" sz="120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baseline="-25000" lang="de-DE" sz="1200"/>
              <a:t>2</a:t>
            </a:r>
            <a:r>
              <a:rPr lang="de-DE" sz="120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a:p>
          <a:p>
            <a:pPr indent="-171450" lvl="0" marL="171450" rtl="0" algn="l">
              <a:lnSpc>
                <a:spcPct val="100000"/>
              </a:lnSpc>
              <a:spcBef>
                <a:spcPts val="0"/>
              </a:spcBef>
              <a:spcAft>
                <a:spcPts val="0"/>
              </a:spcAft>
              <a:buSzPts val="1100"/>
              <a:buFont typeface="Arial"/>
              <a:buChar char="•"/>
            </a:pPr>
            <a:r>
              <a:rPr lang="de-DE" sz="1200"/>
              <a:t>Wohnen mit 18%: Hier kann Heizwärme eingespart werden durch ein Herunterdrehen der Heizung oder durch eine Wärmedämmung des Gebäudes.</a:t>
            </a:r>
            <a:endParaRPr/>
          </a:p>
          <a:p>
            <a:pPr indent="-171450" lvl="0" marL="171450" rtl="0" algn="l">
              <a:lnSpc>
                <a:spcPct val="100000"/>
              </a:lnSpc>
              <a:spcBef>
                <a:spcPts val="0"/>
              </a:spcBef>
              <a:spcAft>
                <a:spcPts val="0"/>
              </a:spcAft>
              <a:buSzPts val="1100"/>
              <a:buFont typeface="Arial"/>
              <a:buChar char="•"/>
            </a:pPr>
            <a:r>
              <a:rPr lang="de-DE" sz="1200"/>
              <a:t>Strom mit 6%: Durch die Nutzung möglichst stromsparender Geräte (hohe Energieeffizienzklassen wie B oder A) kann eine gleiche Leistung erbracht werden, die aber viel weniger Strom verbraucht.</a:t>
            </a:r>
            <a:endParaRPr/>
          </a:p>
          <a:p>
            <a:pPr indent="-171450" lvl="0" marL="171450" rtl="0" algn="l">
              <a:lnSpc>
                <a:spcPct val="100000"/>
              </a:lnSpc>
              <a:spcBef>
                <a:spcPts val="0"/>
              </a:spcBef>
              <a:spcAft>
                <a:spcPts val="0"/>
              </a:spcAft>
              <a:buSzPts val="1100"/>
              <a:buFont typeface="Arial"/>
              <a:buChar char="•"/>
            </a:pPr>
            <a:r>
              <a:rPr lang="de-DE" sz="1200"/>
              <a:t>Mobilität mit 19%: Einfach weniger Autofahren und stattdessen Bahn, Bus oder Fahrrad nutzen oder viele Strecken zu Fuß zurücklegen. Den Urlaub lieber mit der Bahn oder dem Fernbus antreten.</a:t>
            </a:r>
            <a:endParaRPr/>
          </a:p>
          <a:p>
            <a:pPr indent="-171450" lvl="0" marL="171450" rtl="0" algn="l">
              <a:lnSpc>
                <a:spcPct val="100000"/>
              </a:lnSpc>
              <a:spcBef>
                <a:spcPts val="0"/>
              </a:spcBef>
              <a:spcAft>
                <a:spcPts val="0"/>
              </a:spcAft>
              <a:buSzPts val="1100"/>
              <a:buFont typeface="Arial"/>
              <a:buChar char="•"/>
            </a:pPr>
            <a:r>
              <a:rPr lang="de-DE" sz="1200"/>
              <a:t>Ernährung mit 15%: Man muss nicht Veganer werden, es bringt schon viel wenn man den Konsum von Rindfleisch reduziert,  insgesamt weniger Fleisch und Reis isst sowie den Anteil an hochfetthaltigen Milchprodukten (vor allem Käse und Butter) verringert.</a:t>
            </a:r>
            <a:endParaRPr/>
          </a:p>
          <a:p>
            <a:pPr indent="-101600" lvl="0" marL="171450" rtl="0" algn="l">
              <a:lnSpc>
                <a:spcPct val="100000"/>
              </a:lnSpc>
              <a:spcBef>
                <a:spcPts val="0"/>
              </a:spcBef>
              <a:spcAft>
                <a:spcPts val="0"/>
              </a:spcAft>
              <a:buSzPts val="1100"/>
              <a:buFont typeface="Arial"/>
              <a:buNone/>
            </a:pPr>
            <a:r>
              <a:t/>
            </a:r>
            <a:endParaRPr sz="1200"/>
          </a:p>
          <a:p>
            <a:pPr indent="0" lvl="0" marL="0" rtl="0" algn="l">
              <a:lnSpc>
                <a:spcPct val="100000"/>
              </a:lnSpc>
              <a:spcBef>
                <a:spcPts val="0"/>
              </a:spcBef>
              <a:spcAft>
                <a:spcPts val="0"/>
              </a:spcAft>
              <a:buSzPts val="1100"/>
              <a:buFont typeface="Arial"/>
              <a:buNone/>
            </a:pPr>
            <a:r>
              <a:rPr b="1" lang="de-DE" sz="1200"/>
              <a:t>Aufgabe</a:t>
            </a:r>
            <a:endParaRPr/>
          </a:p>
          <a:p>
            <a:pPr indent="-171450" lvl="0" marL="171450" rtl="0" algn="l">
              <a:lnSpc>
                <a:spcPct val="100000"/>
              </a:lnSpc>
              <a:spcBef>
                <a:spcPts val="0"/>
              </a:spcBef>
              <a:spcAft>
                <a:spcPts val="0"/>
              </a:spcAft>
              <a:buSzPts val="1100"/>
              <a:buFont typeface="Arial"/>
              <a:buChar char="•"/>
            </a:pPr>
            <a:r>
              <a:rPr lang="de-DE" sz="1200"/>
              <a:t>Welchen Beitrag leistet Ihr Betrieb zum Klimawandel?</a:t>
            </a:r>
            <a:endParaRPr/>
          </a:p>
          <a:p>
            <a:pPr indent="-171450" lvl="0" marL="171450" rtl="0" algn="l">
              <a:lnSpc>
                <a:spcPct val="100000"/>
              </a:lnSpc>
              <a:spcBef>
                <a:spcPts val="0"/>
              </a:spcBef>
              <a:spcAft>
                <a:spcPts val="0"/>
              </a:spcAft>
              <a:buSzPts val="1100"/>
              <a:buFont typeface="Arial"/>
              <a:buChar char="•"/>
            </a:pPr>
            <a:r>
              <a:rPr lang="de-DE" sz="1200"/>
              <a:t>Was unternehmen Sie in Ihrem Betrieb, um CO</a:t>
            </a:r>
            <a:r>
              <a:rPr baseline="-25000" lang="de-DE" sz="1200"/>
              <a:t>2</a:t>
            </a:r>
            <a:r>
              <a:rPr lang="de-DE" sz="1200"/>
              <a:t>-Emissionen zu verringern?</a:t>
            </a:r>
            <a:endParaRPr/>
          </a:p>
          <a:p>
            <a:pPr indent="0" lvl="0" marL="0" rtl="0" algn="l">
              <a:lnSpc>
                <a:spcPct val="100000"/>
              </a:lnSpc>
              <a:spcBef>
                <a:spcPts val="0"/>
              </a:spcBef>
              <a:spcAft>
                <a:spcPts val="0"/>
              </a:spcAft>
              <a:buClr>
                <a:schemeClr val="dk1"/>
              </a:buClr>
              <a:buSzPts val="1100"/>
              <a:buNone/>
            </a:pPr>
            <a:r>
              <a:t/>
            </a:r>
            <a:endParaRPr sz="1200"/>
          </a:p>
          <a:p>
            <a:pPr indent="0" lvl="0" marL="0" rtl="0" algn="l">
              <a:lnSpc>
                <a:spcPct val="100000"/>
              </a:lnSpc>
              <a:spcBef>
                <a:spcPts val="0"/>
              </a:spcBef>
              <a:spcAft>
                <a:spcPts val="0"/>
              </a:spcAft>
              <a:buSzPts val="1400"/>
              <a:buNone/>
            </a:pPr>
            <a:r>
              <a:rPr b="1" lang="de-DE" sz="1200"/>
              <a:t>Quelle</a:t>
            </a:r>
            <a:endParaRPr b="1"/>
          </a:p>
          <a:p>
            <a:pPr indent="-177800" lvl="0" marL="177800" rtl="0" algn="l">
              <a:lnSpc>
                <a:spcPct val="100000"/>
              </a:lnSpc>
              <a:spcBef>
                <a:spcPts val="0"/>
              </a:spcBef>
              <a:spcAft>
                <a:spcPts val="0"/>
              </a:spcAft>
              <a:buSzPts val="1100"/>
              <a:buFont typeface="Arial"/>
              <a:buChar char="•"/>
            </a:pPr>
            <a:r>
              <a:rPr lang="de-DE" sz="1100"/>
              <a:t>Umweltbundesamt 2021: Konsum und Umwelt: Zentrale Handlungsfelder. Online: https://www.umweltbundesamt.de/themen/wirtschaft-konsum/konsum-umwelt-zentrale-handlungsfelder#bedarfsfelder</a:t>
            </a:r>
            <a:endParaRPr sz="1100"/>
          </a:p>
        </p:txBody>
      </p:sp>
      <p:sp>
        <p:nvSpPr>
          <p:cNvPr id="88" name="Google Shape;88;p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p:nvPr>
            <p:ph idx="2" type="sldImg"/>
          </p:nvPr>
        </p:nvSpPr>
        <p:spPr>
          <a:xfrm>
            <a:off x="215900" y="252413"/>
            <a:ext cx="6656388"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3:notes"/>
          <p:cNvSpPr txBox="1"/>
          <p:nvPr>
            <p:ph idx="1" type="body"/>
          </p:nvPr>
        </p:nvSpPr>
        <p:spPr>
          <a:xfrm>
            <a:off x="215900" y="3995737"/>
            <a:ext cx="6656388" cy="623887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t>Beschreibung</a:t>
            </a:r>
            <a:r>
              <a:rPr lang="de-DE" sz="1000"/>
              <a:t>:</a:t>
            </a:r>
            <a:endParaRPr sz="1000"/>
          </a:p>
          <a:p>
            <a:pPr indent="0" lvl="0" marL="0" rtl="0" algn="l">
              <a:lnSpc>
                <a:spcPct val="100000"/>
              </a:lnSpc>
              <a:spcBef>
                <a:spcPts val="0"/>
              </a:spcBef>
              <a:spcAft>
                <a:spcPts val="0"/>
              </a:spcAft>
              <a:buSzPts val="1400"/>
              <a:buNone/>
            </a:pPr>
            <a:r>
              <a:rPr lang="de-DE" sz="1000"/>
              <a:t>Der gemäß Klimarahmenkonvention der UN (UNFCCC 1992) und Kyoto-Protokoll (UNFCCC 1997) erstellte nationale Inventarbericht zum Deutschen Treibhausgasinventar (NIR 2022) beziffert die Menge an CO</a:t>
            </a:r>
            <a:r>
              <a:rPr baseline="-25000" lang="de-DE" sz="1000"/>
              <a:t>2</a:t>
            </a:r>
            <a:r>
              <a:rPr lang="de-DE" sz="1000"/>
              <a:t>-Äquivalenten, welche von der Abfallwirtschaft emittiert werden, für das Jahr 2020 auf 9 Millionen Tonnen. Das entspricht einem Anteil an den gesamten nationalen Treibhausgas-Emissionen von 1,2% (UBA 2022). Damit bleibt der Abfallsektor unter der im Bundesklimaschutzgesetz festgelegten Jahresemissionsmenge von 9 Mio. Tonnen CO2-Äquivalenten. </a:t>
            </a:r>
            <a:endParaRPr/>
          </a:p>
          <a:p>
            <a:pPr indent="-171450" lvl="0" marL="171450" rtl="0" algn="l">
              <a:lnSpc>
                <a:spcPct val="100000"/>
              </a:lnSpc>
              <a:spcBef>
                <a:spcPts val="0"/>
              </a:spcBef>
              <a:spcAft>
                <a:spcPts val="0"/>
              </a:spcAft>
              <a:buSzPts val="1200"/>
              <a:buFont typeface="Arial"/>
              <a:buChar char="•"/>
            </a:pPr>
            <a:r>
              <a:rPr lang="de-DE" sz="1000"/>
              <a:t>Bei der biologischen Abfallbehandlung (CRF 5.B) entweichen CH4- und N2O- Emissionen aus Kompostierungsanlagen (CRF 5.B.1) und aus der Vergärung von Bioabfall in Biogasanlagen (CRF 5.B.2). Die biologische Abfallbehandlung ist eine Hauptkategorie für CH4- und für N2O-Emissionen nach dem Trend. D.h.: Die CH4- und N2O-Emissionen die aus der biologischen Abfallbehandlung entweichen, bestimmen wesentlich die zeitliche Entwicklung der Gesamtemissionen dieser Schadstoffe  </a:t>
            </a:r>
            <a:endParaRPr/>
          </a:p>
          <a:p>
            <a:pPr indent="-171450" lvl="0" marL="171450" rtl="0" algn="l">
              <a:lnSpc>
                <a:spcPct val="100000"/>
              </a:lnSpc>
              <a:spcBef>
                <a:spcPts val="0"/>
              </a:spcBef>
              <a:spcAft>
                <a:spcPts val="0"/>
              </a:spcAft>
              <a:buSzPts val="1200"/>
              <a:buFont typeface="Arial"/>
              <a:buChar char="•"/>
            </a:pPr>
            <a:r>
              <a:rPr lang="de-DE" sz="1000"/>
              <a:t>Bei der kommunalen (CRF 5.D.1) wie auch der industriellen (CRF 5.D.2) Abwasserbehandlung entweichen CH4- und N2O-Emissionen. Emissionsquellen sind Kläranlagen, Anaerob-Anlagen zur Abwasserbehandlung sowie Vorfluter bzw. Gewässer. Die kommunale Abwasserbehandlung in der Kategorie Abwasserbehandlung ist für CH4-Emissionen sowie für N2O-Emissionen dem Trend nach eine Hauptquellgruppe.</a:t>
            </a:r>
            <a:endParaRPr/>
          </a:p>
          <a:p>
            <a:pPr indent="-171450" lvl="0" marL="171450" rtl="0" algn="l">
              <a:lnSpc>
                <a:spcPct val="100000"/>
              </a:lnSpc>
              <a:spcBef>
                <a:spcPts val="0"/>
              </a:spcBef>
              <a:spcAft>
                <a:spcPts val="0"/>
              </a:spcAft>
              <a:buSzPts val="1200"/>
              <a:buFont typeface="Arial"/>
              <a:buChar char="•"/>
            </a:pPr>
            <a:r>
              <a:rPr lang="de-DE" sz="1000"/>
              <a:t>Bei der mechanisch-biologischen Abfallbehandlung (CRF 5.E.1) wird insbesondere N2O freigesetzt. Die N2O-Emissionen entstehen während des biologischen Umsatzes der organischen Substanz im Zuge der Rotte (primäres Lachgas) aber auch bei der biologischen und der thermischen Abluftreinigung (sekundäres Lachgas, BMLFUW.at 2012) </a:t>
            </a:r>
            <a:endParaRPr/>
          </a:p>
          <a:p>
            <a:pPr indent="0" lvl="0" marL="0" rtl="0" algn="l">
              <a:lnSpc>
                <a:spcPct val="100000"/>
              </a:lnSpc>
              <a:spcBef>
                <a:spcPts val="0"/>
              </a:spcBef>
              <a:spcAft>
                <a:spcPts val="0"/>
              </a:spcAft>
              <a:buSzPts val="1400"/>
              <a:buNone/>
            </a:pPr>
            <a:r>
              <a:rPr lang="de-DE" sz="1000"/>
              <a:t>Der ⁠Trend⁠ wird im Wesentlichen durch die sinkenden Emissionen der Abfalldeponierung bestimmt. Zudem hat die Einführung eines verstärkten Recyclings von wiederverwertbaren Stoffen (Gelber Sack, Verpackungsverordnung u.a .) sowie die seit Juni 2005 nicht mehr zugelassene Deponierung von biologisch abbaubaren Abfällen (zum überwiegenden Teil realisiert durch die Mechanisch Biologische Abfallbehandlung) zu einer Verringerung der jährlich deponierten Abfallmengen geführt und damit eine Minderung von 80,2 % im Bereich der Deponieemissionen verursacht. Die ebenfalls zu dieser Kategorie gehörenden Emissionen aus der Abwasserbehandlung treten mengenmäßig deutlich hinter den Deponieemissionen zurück, sanken jedoch ebenfalls sehr stark (NIR 2022).</a:t>
            </a:r>
            <a:br>
              <a:rPr lang="de-DE" sz="1000"/>
            </a:br>
            <a:endParaRPr sz="1000"/>
          </a:p>
          <a:p>
            <a:pPr indent="0" lvl="0" marL="0" rtl="0" algn="l">
              <a:lnSpc>
                <a:spcPct val="100000"/>
              </a:lnSpc>
              <a:spcBef>
                <a:spcPts val="0"/>
              </a:spcBef>
              <a:spcAft>
                <a:spcPts val="0"/>
              </a:spcAft>
              <a:buSzPts val="1100"/>
              <a:buFont typeface="Arial"/>
              <a:buNone/>
            </a:pPr>
            <a:r>
              <a:rPr b="1" lang="de-DE" sz="1000"/>
              <a:t>Aufgabe</a:t>
            </a:r>
            <a:endParaRPr sz="1000"/>
          </a:p>
          <a:p>
            <a:pPr indent="-182563" lvl="0" marL="182563" rtl="0" algn="l">
              <a:lnSpc>
                <a:spcPct val="100000"/>
              </a:lnSpc>
              <a:spcBef>
                <a:spcPts val="0"/>
              </a:spcBef>
              <a:spcAft>
                <a:spcPts val="0"/>
              </a:spcAft>
              <a:buSzPts val="1200"/>
              <a:buFont typeface="Arial"/>
              <a:buChar char="•"/>
            </a:pPr>
            <a:r>
              <a:rPr lang="de-DE" sz="1000"/>
              <a:t>Welchen Art der Abfallbehandlung trägt in welcher Höhe zum Klimawandel bei?</a:t>
            </a:r>
            <a:endParaRPr sz="1000"/>
          </a:p>
          <a:p>
            <a:pPr indent="-182563" lvl="0" marL="182563" rtl="0" algn="l">
              <a:lnSpc>
                <a:spcPct val="100000"/>
              </a:lnSpc>
              <a:spcBef>
                <a:spcPts val="0"/>
              </a:spcBef>
              <a:spcAft>
                <a:spcPts val="0"/>
              </a:spcAft>
              <a:buSzPts val="1200"/>
              <a:buFont typeface="Arial"/>
              <a:buChar char="•"/>
            </a:pPr>
            <a:r>
              <a:rPr lang="de-DE" sz="1000"/>
              <a:t>Welchen Beitrag leistet Ihr Betrieb zum Klimawandel?</a:t>
            </a:r>
            <a:endParaRPr sz="1000"/>
          </a:p>
          <a:p>
            <a:pPr indent="-182563" lvl="0" marL="182563" rtl="0" algn="l">
              <a:lnSpc>
                <a:spcPct val="100000"/>
              </a:lnSpc>
              <a:spcBef>
                <a:spcPts val="0"/>
              </a:spcBef>
              <a:spcAft>
                <a:spcPts val="0"/>
              </a:spcAft>
              <a:buSzPts val="1200"/>
              <a:buFont typeface="Arial"/>
              <a:buChar char="•"/>
            </a:pPr>
            <a:r>
              <a:rPr lang="de-DE" sz="1000"/>
              <a:t>Was unternehmen Sie in Ihrem Betrieb, um Emissionen von Treibhausgasen zu verringern?</a:t>
            </a:r>
            <a:endParaRPr sz="1000"/>
          </a:p>
          <a:p>
            <a:pPr indent="0" lvl="0" marL="0" rtl="0" algn="l">
              <a:lnSpc>
                <a:spcPct val="100000"/>
              </a:lnSpc>
              <a:spcBef>
                <a:spcPts val="0"/>
              </a:spcBef>
              <a:spcAft>
                <a:spcPts val="0"/>
              </a:spcAft>
              <a:buClr>
                <a:schemeClr val="dk1"/>
              </a:buClr>
              <a:buSzPts val="1100"/>
              <a:buNone/>
            </a:pPr>
            <a:r>
              <a:t/>
            </a:r>
            <a:endParaRPr sz="1000"/>
          </a:p>
          <a:p>
            <a:pPr indent="0" lvl="0" marL="0" rtl="0" algn="l">
              <a:lnSpc>
                <a:spcPct val="100000"/>
              </a:lnSpc>
              <a:spcBef>
                <a:spcPts val="0"/>
              </a:spcBef>
              <a:spcAft>
                <a:spcPts val="0"/>
              </a:spcAft>
              <a:buSzPts val="1400"/>
              <a:buNone/>
            </a:pPr>
            <a:r>
              <a:rPr b="1" lang="de-DE" sz="1000"/>
              <a:t>Quelle</a:t>
            </a:r>
            <a:endParaRPr b="1" sz="1000"/>
          </a:p>
          <a:p>
            <a:pPr indent="-171450" lvl="0" marL="171450" rtl="0" algn="l">
              <a:lnSpc>
                <a:spcPct val="100000"/>
              </a:lnSpc>
              <a:spcBef>
                <a:spcPts val="0"/>
              </a:spcBef>
              <a:spcAft>
                <a:spcPts val="0"/>
              </a:spcAft>
              <a:buSzPts val="1100"/>
              <a:buFont typeface="Arial"/>
              <a:buChar char="•"/>
            </a:pPr>
            <a:r>
              <a:rPr lang="de-DE" sz="1000"/>
              <a:t>Umweltbundesamt 2022: </a:t>
            </a:r>
            <a:r>
              <a:rPr lang="de-DE" sz="1000">
                <a:solidFill>
                  <a:schemeClr val="hlink"/>
                </a:solidFill>
                <a:uFill>
                  <a:noFill/>
                </a:uFill>
                <a:hlinkClick r:id="rId2"/>
              </a:rPr>
              <a:t>Emissionsübersichten in den Sektoren des Bundesklimaschutzgesetzes</a:t>
            </a:r>
            <a:r>
              <a:rPr lang="de-DE" sz="1000"/>
              <a:t> Online: </a:t>
            </a:r>
            <a:r>
              <a:rPr lang="de-DE" sz="1000" u="sng">
                <a:solidFill>
                  <a:schemeClr val="hlink"/>
                </a:solidFill>
                <a:hlinkClick r:id="rId3"/>
              </a:rPr>
              <a:t>https://www.umweltbundesamt.de/sites/default/files/medien/361/dokumente/2021_03_10_trendtabellen_thg_nach_sektoren_v1.0.xlsx</a:t>
            </a:r>
            <a:endParaRPr sz="1000" u="sng">
              <a:solidFill>
                <a:schemeClr val="hlink"/>
              </a:solidFill>
            </a:endParaRPr>
          </a:p>
          <a:p>
            <a:pPr indent="-171450" lvl="0" marL="171450" rtl="0" algn="l">
              <a:lnSpc>
                <a:spcPct val="100000"/>
              </a:lnSpc>
              <a:spcBef>
                <a:spcPts val="0"/>
              </a:spcBef>
              <a:spcAft>
                <a:spcPts val="0"/>
              </a:spcAft>
              <a:buSzPts val="1100"/>
              <a:buFont typeface="Arial"/>
              <a:buChar char="•"/>
            </a:pPr>
            <a:r>
              <a:rPr lang="de-DE" sz="1000"/>
              <a:t>BMWK (2022): Österreichisches Bundesministerium für Klimaschutz, Umwelt, Energie, Mobilität, Innovation und Technologie (BMWK): FTI-Initiative Kreislaufwirtschaft - Österreich auf dem Weg zu einer nachhaltigen und zirkulären Gesellschaft. Online:</a:t>
            </a:r>
            <a:r>
              <a:rPr lang="de-DE" sz="1000" u="sng">
                <a:solidFill>
                  <a:schemeClr val="hlink"/>
                </a:solidFill>
                <a:hlinkClick r:id="rId4"/>
              </a:rPr>
              <a:t> https://fdoc.ffg.at/s/vdb/public/node/content/8nKEL-hcRnqkwYOL8MHgxg/1.0?a=true</a:t>
            </a:r>
            <a:endParaRPr sz="1000"/>
          </a:p>
        </p:txBody>
      </p:sp>
      <p:sp>
        <p:nvSpPr>
          <p:cNvPr id="120" name="Google Shape;120;p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4:notes"/>
          <p:cNvSpPr txBox="1"/>
          <p:nvPr>
            <p:ph idx="1" type="body"/>
          </p:nvPr>
        </p:nvSpPr>
        <p:spPr>
          <a:xfrm>
            <a:off x="215900" y="3995738"/>
            <a:ext cx="6654800" cy="553646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t>Beschreibung</a:t>
            </a:r>
            <a:endParaRPr/>
          </a:p>
          <a:p>
            <a:pPr indent="0" lvl="0" marL="0" rtl="0" algn="l">
              <a:lnSpc>
                <a:spcPct val="100000"/>
              </a:lnSpc>
              <a:spcBef>
                <a:spcPts val="0"/>
              </a:spcBef>
              <a:spcAft>
                <a:spcPts val="0"/>
              </a:spcAft>
              <a:buSzPts val="1400"/>
              <a:buNone/>
            </a:pPr>
            <a:r>
              <a:rPr lang="de-DE"/>
              <a:t>Für das Jahr 2018 betrug die Menge an Abfall, die in Müllverbrennungsanlagen und die Menge an festen, flüssigen oder gasförmigen Abfällen, die als Ersatzbrennstoffen (EBS) die in EBS-Kraftwerken der Industrie verbrannt wurden insgesamt 26,3 Mio. Tonnen (NABU 2019) . Zum Vergleich: Das jährliche Aufkommen an haushaltstypischen Siedlungsabfällen wie Restmüll, Sperrmüll, Bioabfälle, Glas, Papier und Verpackungen betrug in Deutschland im Jahr 2020 insgesamt 46 Mio. Tonnen. Dabei wurden fast 24 Millionen Tonnen CO2 freigesetzt. Davon stammen 13,1 Mio. aus fossiler Herkunft und 10,3 aus der Verbrennung von Biomasse (Zero Waste Europe 2020). Für einen maximalen Klima- und Ressourcenschutz sollten Abfälle jedoch in erster Linie vermieden oder recycelt und die enthaltenen Wertstoffe nicht verheizt werden. Die CO2-intensive Abfallverbrennung, bei der zusätzlich giftige Rückstände wie Schlacken und Filterstäube zurückbleiben, erschwert daher die Transformation zu einer Kreislaufwirtschaft. </a:t>
            </a:r>
            <a:endParaRPr/>
          </a:p>
          <a:p>
            <a:pPr indent="0" lvl="0" marL="0" rtl="0" algn="l">
              <a:lnSpc>
                <a:spcPct val="100000"/>
              </a:lnSpc>
              <a:spcBef>
                <a:spcPts val="0"/>
              </a:spcBef>
              <a:spcAft>
                <a:spcPts val="0"/>
              </a:spcAft>
              <a:buSzPts val="1400"/>
              <a:buNone/>
            </a:pPr>
            <a:r>
              <a:rPr lang="de-DE"/>
              <a:t>Ein besonders hohes Verwertungspotential besitzen Baurestmassen, denn sie machen über die Hälfte des gesamten Abfallaufkommens aus  (Destatis 2022b). Jährlich sind es über 80 Millionen Tonnen, die einer Verwertung oder einer Beseitigung zugeführt werden müssen. Im Wesentlichen handelt es sich dabei um Bauschutt, Straßenaufbruch, Baustellenabfällen sowie die Fraktion Boden und Steine. Dabei sind größere Mengen an Aushubmaterial, wie Boden und Steine, typisch für bauvorbereitende Handlungen im Hoch- und Tiefbau. Abbruchabfälle hingegen sind inhomogene Gemische, die aus einer Vielzahl von Materialien, wie Boden, Sand, Natursteinen, Betonstücken, Keramik, Ziegel, Fliesen, behandelten und unbehandelten Hölzern, Metallteilen oder Asphalt zusammengesetzt sein können.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b="1" lang="de-DE"/>
              <a:t>Aufgabe</a:t>
            </a:r>
            <a:endParaRPr/>
          </a:p>
          <a:p>
            <a:pPr indent="-171450" lvl="0" marL="196850" rtl="0" algn="l">
              <a:lnSpc>
                <a:spcPct val="100000"/>
              </a:lnSpc>
              <a:spcBef>
                <a:spcPts val="0"/>
              </a:spcBef>
              <a:spcAft>
                <a:spcPts val="0"/>
              </a:spcAft>
              <a:buClr>
                <a:schemeClr val="dk1"/>
              </a:buClr>
              <a:buSzPts val="1200"/>
              <a:buFont typeface="Arial"/>
              <a:buChar char="•"/>
            </a:pPr>
            <a:r>
              <a:rPr lang="de-DE"/>
              <a:t>Welche Arten von Abfällen werden in Ihrem Ausbildungsbetrieb angeliefert oder eingesammelt?</a:t>
            </a:r>
            <a:endParaRPr/>
          </a:p>
          <a:p>
            <a:pPr indent="-102869" lvl="0" marL="265430" rtl="0" algn="l">
              <a:lnSpc>
                <a:spcPct val="100000"/>
              </a:lnSpc>
              <a:spcBef>
                <a:spcPts val="0"/>
              </a:spcBef>
              <a:spcAft>
                <a:spcPts val="0"/>
              </a:spcAft>
              <a:buClr>
                <a:schemeClr val="dk1"/>
              </a:buClr>
              <a:buSzPts val="1080"/>
              <a:buFont typeface="Arial"/>
              <a:buNone/>
            </a:pPr>
            <a:r>
              <a:t/>
            </a:r>
            <a:endParaRPr b="1"/>
          </a:p>
          <a:p>
            <a:pPr indent="0" lvl="0" marL="0" rtl="0" algn="l">
              <a:lnSpc>
                <a:spcPct val="100000"/>
              </a:lnSpc>
              <a:spcBef>
                <a:spcPts val="0"/>
              </a:spcBef>
              <a:spcAft>
                <a:spcPts val="0"/>
              </a:spcAft>
              <a:buSzPts val="1400"/>
              <a:buNone/>
            </a:pPr>
            <a:r>
              <a:rPr b="1" lang="de-DE"/>
              <a:t>Quelle</a:t>
            </a:r>
            <a:endParaRPr b="1"/>
          </a:p>
          <a:p>
            <a:pPr indent="-171450" lvl="0" marL="187325" rtl="0" algn="l">
              <a:lnSpc>
                <a:spcPct val="100000"/>
              </a:lnSpc>
              <a:spcBef>
                <a:spcPts val="0"/>
              </a:spcBef>
              <a:spcAft>
                <a:spcPts val="0"/>
              </a:spcAft>
              <a:buSzPts val="1000"/>
              <a:buFont typeface="Arial"/>
              <a:buChar char="•"/>
            </a:pPr>
            <a:r>
              <a:rPr lang="de-DE" sz="1000"/>
              <a:t>Destatis Statistisches Bundesamt 2022 Abfallbilanz 2020 https://www.destatis.de/DE/Themen/Gesellschaft-Umwelt/Umwelt/Abfallwirtschaft/Publikationen/Downloads-Abfallwirtschaft/abfallbilanz-pdf-5321001.pdf</a:t>
            </a:r>
            <a:endParaRPr sz="1000"/>
          </a:p>
        </p:txBody>
      </p:sp>
      <p:sp>
        <p:nvSpPr>
          <p:cNvPr id="133" name="Google Shape;133;p4: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5:notes"/>
          <p:cNvSpPr txBox="1"/>
          <p:nvPr>
            <p:ph idx="1" type="body"/>
          </p:nvPr>
        </p:nvSpPr>
        <p:spPr>
          <a:xfrm>
            <a:off x="215900" y="3995738"/>
            <a:ext cx="6654800" cy="572536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rtl="0" algn="l">
              <a:lnSpc>
                <a:spcPct val="100000"/>
              </a:lnSpc>
              <a:spcBef>
                <a:spcPts val="0"/>
              </a:spcBef>
              <a:spcAft>
                <a:spcPts val="0"/>
              </a:spcAft>
              <a:buSzPts val="1100"/>
              <a:buNone/>
            </a:pPr>
            <a:r>
              <a:rPr lang="de-DE"/>
              <a:t>Das jährliche Aufkommen an haushaltstypischen Siedlungsabfällen wie Restmüll, Sperrmüll, Bioabfälle, Glas, Papier und Verpackungen betrug in Deutschland im Jahr 2020 insgesamt 46 Mio. Tonnen. Dabei wurden fast 24 Millionen Tonnen CO2 freigesetzt. Davon stammen 13,1 Mio. aus fossiler Herkunft und 10,3 aus der Verbrennung von Biomasse (Zero Waste Europe 2020). </a:t>
            </a:r>
            <a:endParaRPr/>
          </a:p>
          <a:p>
            <a:pPr indent="0" lvl="0" marL="0" rtl="0" algn="l">
              <a:lnSpc>
                <a:spcPct val="100000"/>
              </a:lnSpc>
              <a:spcBef>
                <a:spcPts val="0"/>
              </a:spcBef>
              <a:spcAft>
                <a:spcPts val="0"/>
              </a:spcAft>
              <a:buSzPts val="1100"/>
              <a:buNone/>
            </a:pPr>
            <a:r>
              <a:rPr lang="de-DE"/>
              <a:t>Ein besonderes Potential der Abfallvermeidung findet sich bei den Verpackungsabfällen. Im Jahr 2020 fielen ca. 6,4 Mio. t. Verpackungsabfälle an (Destatis 2022). Das entspricht ca. 14% aller haushaltstypischen Siedlungsabfälle (ebd.). Davon entfielen je ca. 30% auf Verpackungen aus Glas sowie aus Papier, Pappe und Karton. 20% entfielen auf Kunststoffverpackungen und ca. 6% auf Metallverpackungen. Bei dem Rest handelt es sich um Sortierreste und sonstiges Verpackungsmaterial. Seit 2010 ist das Verpackungsaufkommen um 18% gestiegen. Maßgeblich ursächlich sind die zunehmenden Umverpackungen, die zunehmende Verbreitung von verpackungsintensiven convenience Food, der steigende Anteil von separat verpackten Einzelportionen sowie die zunehmende Nutzung des Onlinehandels und die Inanspruchnahme von Lieferservice.</a:t>
            </a:r>
            <a:endParaRPr/>
          </a:p>
          <a:p>
            <a:pPr indent="0" lvl="0" marL="0" rtl="0" algn="l">
              <a:lnSpc>
                <a:spcPct val="100000"/>
              </a:lnSpc>
              <a:spcBef>
                <a:spcPts val="0"/>
              </a:spcBef>
              <a:spcAft>
                <a:spcPts val="0"/>
              </a:spcAft>
              <a:buSzPts val="1100"/>
              <a:buNone/>
            </a:pPr>
            <a:r>
              <a:rPr lang="de-DE"/>
              <a:t>Beim Sperrmüll gibt es hinsichtlich der Wiederverwendbarkeit die größten Potenziale bei den Polster- und Verbundmöbeln, im Besonderen bei den im Bringsystem erfassten Mengen mit bundesweit ca. 14 Gew.-%. Von den Holzmöbeln sind etwa 11 Gew.-% für eine Wiederverwendung geeignet. Bei vollständiger Ausschleusung der als wiederverwendbar eingeschätzten Anteile würde die aktuelle Sperrmüllmenge in Deutschland um ca. 240.000 Mg zurückgehen (UBA Texte 113/2020)</a:t>
            </a:r>
            <a:endParaRPr sz="1200"/>
          </a:p>
          <a:p>
            <a:pPr indent="0" lvl="0" marL="0" rtl="0" algn="l">
              <a:lnSpc>
                <a:spcPct val="100000"/>
              </a:lnSpc>
              <a:spcBef>
                <a:spcPts val="0"/>
              </a:spcBef>
              <a:spcAft>
                <a:spcPts val="0"/>
              </a:spcAft>
              <a:buSzPts val="1100"/>
              <a:buFont typeface="Arial"/>
              <a:buNone/>
            </a:pPr>
            <a:r>
              <a:rPr b="1" lang="de-DE" sz="1200"/>
              <a:t>Aufgabe</a:t>
            </a:r>
            <a:endParaRPr/>
          </a:p>
          <a:p>
            <a:pPr indent="-182563" lvl="0" marL="182563" rtl="0" algn="l">
              <a:lnSpc>
                <a:spcPct val="100000"/>
              </a:lnSpc>
              <a:spcBef>
                <a:spcPts val="0"/>
              </a:spcBef>
              <a:spcAft>
                <a:spcPts val="0"/>
              </a:spcAft>
              <a:buClr>
                <a:schemeClr val="dk1"/>
              </a:buClr>
              <a:buSzPts val="1000"/>
              <a:buFont typeface="Calibri"/>
              <a:buChar char="•"/>
            </a:pPr>
            <a:r>
              <a:rPr lang="de-DE"/>
              <a:t>Welche Haushaltsabfälle werden in Ihrem Ausbildungsbetrieb angeliefert?</a:t>
            </a:r>
            <a:endParaRPr/>
          </a:p>
          <a:p>
            <a:pPr indent="-182563" lvl="0" marL="182563" rtl="0" algn="l">
              <a:lnSpc>
                <a:spcPct val="100000"/>
              </a:lnSpc>
              <a:spcBef>
                <a:spcPts val="0"/>
              </a:spcBef>
              <a:spcAft>
                <a:spcPts val="0"/>
              </a:spcAft>
              <a:buClr>
                <a:schemeClr val="dk1"/>
              </a:buClr>
              <a:buSzPts val="1000"/>
              <a:buFont typeface="Calibri"/>
              <a:buChar char="•"/>
            </a:pPr>
            <a:r>
              <a:rPr lang="de-DE"/>
              <a:t>Welche Abfälle lassen sich z.B. durch Wieder- und Weiterverwendung vermeiden?</a:t>
            </a:r>
            <a:endParaRPr sz="800"/>
          </a:p>
          <a:p>
            <a:pPr indent="0" lvl="0" marL="0" rtl="0" algn="l">
              <a:lnSpc>
                <a:spcPct val="100000"/>
              </a:lnSpc>
              <a:spcBef>
                <a:spcPts val="0"/>
              </a:spcBef>
              <a:spcAft>
                <a:spcPts val="0"/>
              </a:spcAft>
              <a:buSzPts val="1400"/>
              <a:buNone/>
            </a:pPr>
            <a:r>
              <a:rPr b="1" lang="de-DE" sz="1200"/>
              <a:t>Quelle</a:t>
            </a:r>
            <a:endParaRPr b="1"/>
          </a:p>
          <a:p>
            <a:pPr indent="-165100" lvl="0" marL="180975" rtl="0" algn="l">
              <a:lnSpc>
                <a:spcPct val="100000"/>
              </a:lnSpc>
              <a:spcBef>
                <a:spcPts val="0"/>
              </a:spcBef>
              <a:spcAft>
                <a:spcPts val="0"/>
              </a:spcAft>
              <a:buSzPts val="1100"/>
              <a:buFont typeface="Arial"/>
              <a:buChar char="•"/>
            </a:pPr>
            <a:r>
              <a:rPr lang="de-DE" sz="1000"/>
              <a:t>Destatis Statistisches Bundesamt 2022 Abfallbilanz 2020 https://www.destatis.de/DE/Themen/Gesellschaft-Umwelt/Umwelt/Abfallwirtschaft/Publikationen/Downloads-Abfallwirtschaft/abfallbilanz-pdf-5321001.pdf</a:t>
            </a:r>
            <a:endParaRPr/>
          </a:p>
          <a:p>
            <a:pPr indent="-165100" lvl="0" marL="180975" rtl="0" algn="l">
              <a:lnSpc>
                <a:spcPct val="100000"/>
              </a:lnSpc>
              <a:spcBef>
                <a:spcPts val="0"/>
              </a:spcBef>
              <a:spcAft>
                <a:spcPts val="0"/>
              </a:spcAft>
              <a:buSzPts val="1100"/>
              <a:buFont typeface="Arial"/>
              <a:buChar char="•"/>
            </a:pPr>
            <a:r>
              <a:rPr lang="de-DE" sz="1000"/>
              <a:t>Umweltbundesamt 2021: Konsum und Umwelt: Zentrale Handlungsfelder. Online: </a:t>
            </a:r>
            <a:r>
              <a:rPr lang="de-DE" sz="1000" u="sng">
                <a:solidFill>
                  <a:schemeClr val="hlink"/>
                </a:solidFill>
                <a:hlinkClick r:id="rId2"/>
              </a:rPr>
              <a:t>https://www.umweltbundesamt.de/themen/wirtschaft-konsum/konsum-umwelt-zentrale-handlungsfelder#bedarfsfelder</a:t>
            </a:r>
            <a:endParaRPr sz="1000"/>
          </a:p>
          <a:p>
            <a:pPr indent="-165100" lvl="0" marL="180975" rtl="0" algn="l">
              <a:lnSpc>
                <a:spcPct val="100000"/>
              </a:lnSpc>
              <a:spcBef>
                <a:spcPts val="0"/>
              </a:spcBef>
              <a:spcAft>
                <a:spcPts val="0"/>
              </a:spcAft>
              <a:buSzPts val="1100"/>
              <a:buFont typeface="Arial"/>
              <a:buChar char="•"/>
            </a:pPr>
            <a:r>
              <a:rPr lang="de-DE" sz="1000"/>
              <a:t>Zero Waste Europe (2020): Janek Vahk (2020): Landfill emission reductions only tell half the story as GHG emissions from Waste-to-Energy incineration double - Policy Briefing. Zero Waste Europe. 27.11.2020. Online: </a:t>
            </a:r>
            <a:r>
              <a:rPr lang="de-DE" sz="1000" u="sng">
                <a:solidFill>
                  <a:schemeClr val="hlink"/>
                </a:solidFill>
                <a:hlinkClick r:id="rId3"/>
              </a:rPr>
              <a:t>https://zerowasteeurope.eu/wp-content/uploads/2020/11/Landfill-emission-reductions-only-tell-half-the-story-as-GHG-emissions-from-waste-to-energy-incineration-double.pdf</a:t>
            </a:r>
            <a:r>
              <a:rPr lang="de-DE" sz="1000"/>
              <a:t> </a:t>
            </a:r>
            <a:endParaRPr sz="1000"/>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t/>
            </a:r>
            <a:endParaRPr sz="1200"/>
          </a:p>
        </p:txBody>
      </p:sp>
      <p:sp>
        <p:nvSpPr>
          <p:cNvPr id="147" name="Google Shape;147;p5: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6:notes"/>
          <p:cNvSpPr txBox="1"/>
          <p:nvPr>
            <p:ph idx="1" type="body"/>
          </p:nvPr>
        </p:nvSpPr>
        <p:spPr>
          <a:xfrm>
            <a:off x="215900" y="3995738"/>
            <a:ext cx="6654800" cy="553646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rtl="0" algn="l">
              <a:lnSpc>
                <a:spcPct val="100000"/>
              </a:lnSpc>
              <a:spcBef>
                <a:spcPts val="0"/>
              </a:spcBef>
              <a:spcAft>
                <a:spcPts val="0"/>
              </a:spcAft>
              <a:buSzPts val="1400"/>
              <a:buNone/>
            </a:pPr>
            <a:r>
              <a:rPr lang="de-DE"/>
              <a:t>Das jährliche Aufkommen an haushaltstypischen Siedlungsabfällen wie Restmüll, Sperrmüll, Bioabfälle, Glas, Papier und Verpackungen betrug in Deutschland im Jahr 2020 insgesamt 46 Mio. Tonnen. Dabei wurden fast 24 Millionen Tonnen CO2 freigesetzt. Davon stammen 13,1 Mio aus fossiler Herkunft und 10,3 aus der Verbrennung von Biomasse (Zero Waste Europe 2020). </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100"/>
              <a:buFont typeface="Arial"/>
              <a:buNone/>
            </a:pPr>
            <a:r>
              <a:rPr b="1" lang="de-DE" sz="1200"/>
              <a:t>Aufgabe</a:t>
            </a:r>
            <a:endParaRPr/>
          </a:p>
          <a:p>
            <a:pPr indent="-182563" lvl="0" marL="182563" rtl="0" algn="l">
              <a:lnSpc>
                <a:spcPct val="100000"/>
              </a:lnSpc>
              <a:spcBef>
                <a:spcPts val="0"/>
              </a:spcBef>
              <a:spcAft>
                <a:spcPts val="0"/>
              </a:spcAft>
              <a:buClr>
                <a:schemeClr val="dk1"/>
              </a:buClr>
              <a:buSzPts val="1200"/>
              <a:buFont typeface="Calibri"/>
              <a:buChar char="•"/>
            </a:pPr>
            <a:r>
              <a:rPr lang="de-DE"/>
              <a:t>Was gehört nicht in den Restabfall?</a:t>
            </a:r>
            <a:endParaRPr/>
          </a:p>
          <a:p>
            <a:pPr indent="-182563" lvl="0" marL="182563" rtl="0" algn="l">
              <a:lnSpc>
                <a:spcPct val="100000"/>
              </a:lnSpc>
              <a:spcBef>
                <a:spcPts val="0"/>
              </a:spcBef>
              <a:spcAft>
                <a:spcPts val="0"/>
              </a:spcAft>
              <a:buClr>
                <a:schemeClr val="dk1"/>
              </a:buClr>
              <a:buSzPts val="1200"/>
              <a:buFont typeface="Calibri"/>
              <a:buChar char="•"/>
            </a:pPr>
            <a:r>
              <a:rPr lang="de-DE"/>
              <a:t>Wie lassen sich Fehlwürfe in die Restmülltonne vermeiden?</a:t>
            </a:r>
            <a:endParaRPr/>
          </a:p>
          <a:p>
            <a:pPr indent="-182563" lvl="0" marL="182563" rtl="0" algn="l">
              <a:lnSpc>
                <a:spcPct val="100000"/>
              </a:lnSpc>
              <a:spcBef>
                <a:spcPts val="0"/>
              </a:spcBef>
              <a:spcAft>
                <a:spcPts val="0"/>
              </a:spcAft>
              <a:buClr>
                <a:schemeClr val="dk1"/>
              </a:buClr>
              <a:buSzPts val="1200"/>
              <a:buFont typeface="Calibri"/>
              <a:buChar char="•"/>
            </a:pPr>
            <a:r>
              <a:rPr lang="de-DE"/>
              <a:t>Wie lässt sich die Menge an organischen Abfälle in der Restmülltonne verringern?</a:t>
            </a:r>
            <a:endParaRPr/>
          </a:p>
          <a:p>
            <a:pPr indent="0" lvl="0" marL="0" rtl="0" algn="l">
              <a:lnSpc>
                <a:spcPct val="100000"/>
              </a:lnSpc>
              <a:spcBef>
                <a:spcPts val="0"/>
              </a:spcBef>
              <a:spcAft>
                <a:spcPts val="0"/>
              </a:spcAft>
              <a:buClr>
                <a:schemeClr val="dk1"/>
              </a:buClr>
              <a:buSzPts val="1100"/>
              <a:buNone/>
            </a:pPr>
            <a:r>
              <a:t/>
            </a:r>
            <a:endParaRPr sz="1200"/>
          </a:p>
          <a:p>
            <a:pPr indent="0" lvl="0" marL="0" rtl="0" algn="l">
              <a:lnSpc>
                <a:spcPct val="100000"/>
              </a:lnSpc>
              <a:spcBef>
                <a:spcPts val="0"/>
              </a:spcBef>
              <a:spcAft>
                <a:spcPts val="0"/>
              </a:spcAft>
              <a:buSzPts val="1400"/>
              <a:buNone/>
            </a:pPr>
            <a:r>
              <a:rPr b="1" lang="de-DE" sz="1200"/>
              <a:t>Quelle</a:t>
            </a:r>
            <a:endParaRPr b="1"/>
          </a:p>
          <a:p>
            <a:pPr indent="-182563" lvl="0" marL="182563" rtl="0" algn="l">
              <a:lnSpc>
                <a:spcPct val="110000"/>
              </a:lnSpc>
              <a:spcBef>
                <a:spcPts val="0"/>
              </a:spcBef>
              <a:spcAft>
                <a:spcPts val="0"/>
              </a:spcAft>
              <a:buSzPts val="1100"/>
              <a:buFont typeface="Arial"/>
              <a:buChar char="•"/>
            </a:pPr>
            <a:r>
              <a:rPr lang="de-DE" sz="1000"/>
              <a:t>Heinz-Josef Dornbusch, Lara Hannes, Manfred Santjer, Carsten Böhm, Susanne Wüst, Bertram Zwisele, Michael Kern, Hans-Jörg Siepenkothen, Manfred Kanthak (2020): Vergleichende Analyse von Siedlungsrestabfällen aus repräsentativen Regionen in Deutschland zur Bestimmung des Anteils an Problemstoffen und verwertbaren Materialien: Online: </a:t>
            </a:r>
            <a:r>
              <a:rPr lang="de-DE" sz="1000" u="sng">
                <a:solidFill>
                  <a:schemeClr val="hlink"/>
                </a:solidFill>
                <a:hlinkClick r:id="rId2"/>
              </a:rPr>
              <a:t>https://www.umweltbundesamt.de/sites/default/files/medien/479/publikationen/texte_113-2020_analyse_von_siedlungsrestabfaellen_abschlussbericht.pdf</a:t>
            </a:r>
            <a:endParaRPr sz="1000"/>
          </a:p>
          <a:p>
            <a:pPr indent="-182563" lvl="0" marL="182563" rtl="0" algn="l">
              <a:lnSpc>
                <a:spcPct val="110000"/>
              </a:lnSpc>
              <a:spcBef>
                <a:spcPts val="0"/>
              </a:spcBef>
              <a:spcAft>
                <a:spcPts val="0"/>
              </a:spcAft>
              <a:buSzPts val="1100"/>
              <a:buFont typeface="Arial"/>
              <a:buChar char="•"/>
            </a:pPr>
            <a:r>
              <a:rPr lang="de-DE" sz="1000"/>
              <a:t>Zero Waste Europe (2020): Janek Vahk (2020): Landfill emission reductions only tell half the story as GHG emissions from Waste-to-Energy incineration double - Policy Briefing. Zero Waste Europe. 27.11.2020. Online: </a:t>
            </a:r>
            <a:r>
              <a:rPr lang="de-DE" sz="1000" u="sng">
                <a:solidFill>
                  <a:schemeClr val="hlink"/>
                </a:solidFill>
                <a:hlinkClick r:id="rId3"/>
              </a:rPr>
              <a:t>https://zerowasteeurope.eu/wp-content/uploads/2020/11/Landfill-emission-reductions-only-tell-half-the-story-as-GHG-emissions-from-waste-to-energy-incineration-double.pdf</a:t>
            </a:r>
            <a:r>
              <a:rPr lang="de-DE" sz="1000"/>
              <a:t> </a:t>
            </a:r>
            <a:endParaRPr sz="1000"/>
          </a:p>
        </p:txBody>
      </p:sp>
      <p:sp>
        <p:nvSpPr>
          <p:cNvPr id="159" name="Google Shape;159;p6: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7: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7:notes"/>
          <p:cNvSpPr txBox="1"/>
          <p:nvPr>
            <p:ph idx="1" type="body"/>
          </p:nvPr>
        </p:nvSpPr>
        <p:spPr>
          <a:xfrm>
            <a:off x="215900" y="3995738"/>
            <a:ext cx="6654800" cy="5777584"/>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t>Beschreibung</a:t>
            </a:r>
            <a:endParaRPr b="1"/>
          </a:p>
          <a:p>
            <a:pPr indent="0" lvl="0" marL="0" rtl="0" algn="l">
              <a:lnSpc>
                <a:spcPct val="100000"/>
              </a:lnSpc>
              <a:spcBef>
                <a:spcPts val="0"/>
              </a:spcBef>
              <a:spcAft>
                <a:spcPts val="0"/>
              </a:spcAft>
              <a:buSzPts val="1400"/>
              <a:buNone/>
            </a:pPr>
            <a:r>
              <a:rPr lang="de-DE"/>
              <a:t>Für das Jahr 2018 betrug die Menge an Abfall, die in Müllverbrennungsanlagen und die Menge an feste, flüssige oder gasförmige Abfälle die als Ersatzbrennstoffen (EBS) die in EBS-Kraftwerken der Industrie verbrannt wurden insgesamt 26,3 Mio. Tonnen (NABU 2019) . Zum Vergleich: Das jährliche Aufkommen an haushaltstypischen Siedlungsabfällen wie Restmüll, Sperrmüll, Bioabfälle, Glas, Papier und Verpackungen betrug in Deutschland im Jahr 2020 insgesamt 46 Mio. Tonnen. Dabei wurden fast 24 Millionen Tonnen CO2 freigesetzt. Davon stammen 13,1 Mio aus fossiler Herkunft und 10,3 aus der Verbrennung von Biomasse (Zero Waste Europe 2020). </a:t>
            </a:r>
            <a:endParaRPr/>
          </a:p>
          <a:p>
            <a:pPr indent="0" lvl="0" marL="0" rtl="0" algn="l">
              <a:lnSpc>
                <a:spcPct val="100000"/>
              </a:lnSpc>
              <a:spcBef>
                <a:spcPts val="0"/>
              </a:spcBef>
              <a:spcAft>
                <a:spcPts val="0"/>
              </a:spcAft>
              <a:buSzPts val="1400"/>
              <a:buNone/>
            </a:pPr>
            <a:r>
              <a:rPr lang="de-DE"/>
              <a:t>Insgesamt fielen im Jahr 2021 in Deutschland 5,7 Mio. t Kunststoffabfälle an. Der Mengenanteil der Post-Consumer-Abfälle betrug rund 5,44 Mio. t, während Post-Industrial-Abfälle rund 0,24 Mio. t ausmachten. 5,67 Mio. t. aller Kunststoffabfälle und damit über 99% wurden verwertet. Mit knapp 3 Mio t wurde ca. die Hälfte der Kunststoffabfälle in Müllverbrennungsanlagen oder als Ersatzbrennstoff thermisch verwertet. Der Rest in Höhe von ca. 2,5 Mio. t wurde im Wesentlichen werkstofflich verwertet. Die rohstoffliche Verwertung ist mit 0,03 Mio. t weitgehend vernachlässigbar. Lediglich ca. 40.000 t und damit unter einem Prozent aller Kunststoffabfälle wurden durch Deponierung oder durch Verbrennung in Anlagen ohne hinreichende Auskopplung von Energie beseitigt (UBA o.J.c).</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de-DE"/>
              <a:t>Aufgaben</a:t>
            </a:r>
            <a:endParaRPr b="1"/>
          </a:p>
          <a:p>
            <a:pPr indent="-182563" lvl="0" marL="182563" rtl="0" algn="l">
              <a:lnSpc>
                <a:spcPct val="100000"/>
              </a:lnSpc>
              <a:spcBef>
                <a:spcPts val="0"/>
              </a:spcBef>
              <a:spcAft>
                <a:spcPts val="0"/>
              </a:spcAft>
              <a:buClr>
                <a:schemeClr val="dk1"/>
              </a:buClr>
              <a:buSzPts val="1200"/>
              <a:buFont typeface="Calibri"/>
              <a:buChar char="•"/>
            </a:pPr>
            <a:r>
              <a:rPr lang="de-DE"/>
              <a:t>Welche der genannten Abfallarten werden in Ihrem Ausbildungsbetrieb angeliefert oder eingesammelt?</a:t>
            </a:r>
            <a:endParaRPr/>
          </a:p>
          <a:p>
            <a:pPr indent="-182563" lvl="0" marL="182563" rtl="0" algn="l">
              <a:lnSpc>
                <a:spcPct val="100000"/>
              </a:lnSpc>
              <a:spcBef>
                <a:spcPts val="0"/>
              </a:spcBef>
              <a:spcAft>
                <a:spcPts val="0"/>
              </a:spcAft>
              <a:buClr>
                <a:schemeClr val="dk1"/>
              </a:buClr>
              <a:buSzPts val="1200"/>
              <a:buFont typeface="Calibri"/>
              <a:buChar char="•"/>
            </a:pPr>
            <a:r>
              <a:rPr lang="de-DE"/>
              <a:t>Welche Abfallarten in Ihrem Ausbildungsbetrieb werden thermisch verwertet?</a:t>
            </a:r>
            <a:endParaRPr/>
          </a:p>
          <a:p>
            <a:pPr indent="-182563" lvl="0" marL="182563" rtl="0" algn="l">
              <a:lnSpc>
                <a:spcPct val="100000"/>
              </a:lnSpc>
              <a:spcBef>
                <a:spcPts val="0"/>
              </a:spcBef>
              <a:spcAft>
                <a:spcPts val="0"/>
              </a:spcAft>
              <a:buClr>
                <a:schemeClr val="dk1"/>
              </a:buClr>
              <a:buSzPts val="1200"/>
              <a:buFont typeface="Calibri"/>
              <a:buChar char="•"/>
            </a:pPr>
            <a:r>
              <a:rPr lang="de-DE"/>
              <a:t>Wie lassen sich die thermisch verwertet Abfälle in Ihrem Ausbildungsbetrieb reduzieren?</a:t>
            </a:r>
            <a:endParaRPr sz="800"/>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de-DE"/>
              <a:t>Quelle</a:t>
            </a:r>
            <a:endParaRPr b="1"/>
          </a:p>
          <a:p>
            <a:pPr indent="-182563" lvl="0" marL="182563" rtl="0" algn="l">
              <a:lnSpc>
                <a:spcPct val="100000"/>
              </a:lnSpc>
              <a:spcBef>
                <a:spcPts val="0"/>
              </a:spcBef>
              <a:spcAft>
                <a:spcPts val="0"/>
              </a:spcAft>
              <a:buSzPts val="1100"/>
              <a:buFont typeface="Arial"/>
              <a:buChar char="•"/>
            </a:pPr>
            <a:r>
              <a:rPr lang="de-DE" sz="1000"/>
              <a:t>UBA- Umweltbundesamt (o.J.c): Kunststoffabfälle. Desssau-Roßlau (o.J.). Online: https://www.umweltbundesamt.de/daten/ressourcen-abfall/verwertung-entsorgung-ausgewaehlter-abfallarten/kunststoffabfaelle#kunststoffe-produktion-verwendung-und-verwertung</a:t>
            </a:r>
            <a:endParaRPr sz="1000"/>
          </a:p>
          <a:p>
            <a:pPr indent="-182563" lvl="0" marL="182563" rtl="0" algn="l">
              <a:lnSpc>
                <a:spcPct val="100000"/>
              </a:lnSpc>
              <a:spcBef>
                <a:spcPts val="0"/>
              </a:spcBef>
              <a:spcAft>
                <a:spcPts val="0"/>
              </a:spcAft>
              <a:buSzPts val="1100"/>
              <a:buFont typeface="Arial"/>
              <a:buChar char="•"/>
            </a:pPr>
            <a:r>
              <a:rPr lang="de-DE" sz="1000"/>
              <a:t>Zero Waste Europe 2020: Janek Vahk (2020): Landfill emission reductions only tell half the story as GHG emissions from Waste-to-Energy incineration double - Policy Briefing. Zero Waste Europe. 27.11.2020. Online:</a:t>
            </a:r>
            <a:r>
              <a:rPr lang="de-DE" sz="1000">
                <a:solidFill>
                  <a:schemeClr val="hlink"/>
                </a:solidFill>
                <a:uFill>
                  <a:noFill/>
                </a:uFill>
                <a:hlinkClick r:id="rId2"/>
              </a:rPr>
              <a:t> </a:t>
            </a:r>
            <a:r>
              <a:rPr lang="de-DE" sz="1000" u="sng">
                <a:solidFill>
                  <a:schemeClr val="hlink"/>
                </a:solidFill>
                <a:hlinkClick r:id="rId3"/>
              </a:rPr>
              <a:t>https://zerowasteeurope.eu/wp-content/uploads/2020/11/Landfill-emission-reductions-only-tell-half-the-story-as-GHG-emissions-from-waste-to-energy-incineration-double.pdf</a:t>
            </a:r>
            <a:endParaRPr sz="1000"/>
          </a:p>
        </p:txBody>
      </p:sp>
      <p:sp>
        <p:nvSpPr>
          <p:cNvPr id="171" name="Google Shape;171;p7: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8:notes"/>
          <p:cNvSpPr txBox="1"/>
          <p:nvPr>
            <p:ph idx="1" type="body"/>
          </p:nvPr>
        </p:nvSpPr>
        <p:spPr>
          <a:xfrm>
            <a:off x="215900" y="3995738"/>
            <a:ext cx="6654800" cy="553646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b="1" sz="1200"/>
          </a:p>
          <a:p>
            <a:pPr indent="0" lvl="0" marL="0" rtl="0" algn="l">
              <a:lnSpc>
                <a:spcPct val="100000"/>
              </a:lnSpc>
              <a:spcBef>
                <a:spcPts val="0"/>
              </a:spcBef>
              <a:spcAft>
                <a:spcPts val="0"/>
              </a:spcAft>
              <a:buSzPts val="1400"/>
              <a:buNone/>
            </a:pPr>
            <a:r>
              <a:rPr lang="de-DE"/>
              <a:t>Das SDG 12 fordert im Kern zu nachhaltigem Konsum und nachhaltigen Produktionsmustern auf. Die Ent­wick­lung ei­ner funk­tio­nie­ren­den Ab­fall- und Kreis­lauf­wirt­schaft kann die folgenden Ziele fördern:</a:t>
            </a:r>
            <a:endParaRPr/>
          </a:p>
          <a:p>
            <a:pPr indent="-171450" lvl="0" marL="171450" rtl="0" algn="l">
              <a:lnSpc>
                <a:spcPct val="100000"/>
              </a:lnSpc>
              <a:spcBef>
                <a:spcPts val="0"/>
              </a:spcBef>
              <a:spcAft>
                <a:spcPts val="0"/>
              </a:spcAft>
              <a:buSzPts val="1400"/>
              <a:buFont typeface="Arial"/>
              <a:buChar char="•"/>
            </a:pPr>
            <a:r>
              <a:rPr lang="de-DE"/>
              <a:t>SDG 12.2: “Bis 2030 die nachhaltige Bewirtschaftung und effiziente Nutzung der natürlichen Ressourcen erreichen.”</a:t>
            </a:r>
            <a:endParaRPr/>
          </a:p>
          <a:p>
            <a:pPr indent="-171450" lvl="0" marL="171450" rtl="0" algn="l">
              <a:lnSpc>
                <a:spcPct val="100000"/>
              </a:lnSpc>
              <a:spcBef>
                <a:spcPts val="0"/>
              </a:spcBef>
              <a:spcAft>
                <a:spcPts val="0"/>
              </a:spcAft>
              <a:buSzPts val="1400"/>
              <a:buFont typeface="Arial"/>
              <a:buChar char="•"/>
            </a:pPr>
            <a:r>
              <a:rPr lang="de-DE"/>
              <a:t>SDG 12.4: "Bis 2020 einen um­welt­ver­träglichen Umgang mit Chemikalien und allen Abfällen während ihres gesamten Lebens­zyklus in Über­ein­stimmung mit den verein­barten internationalen Rahmen­regelungen erreichen und ihre Frei­setzung in Luft, Wasser und Boden erheblich verringern, um ihre nachteiligen Aus­wirkungen auf die menschliche Gesundheit und die Umwelt auf ein Mindest­maß zu beschränken."</a:t>
            </a:r>
            <a:endParaRPr/>
          </a:p>
          <a:p>
            <a:pPr indent="-171450" lvl="0" marL="171450" rtl="0" algn="l">
              <a:lnSpc>
                <a:spcPct val="100000"/>
              </a:lnSpc>
              <a:spcBef>
                <a:spcPts val="0"/>
              </a:spcBef>
              <a:spcAft>
                <a:spcPts val="0"/>
              </a:spcAft>
              <a:buSzPts val="1400"/>
              <a:buFont typeface="Arial"/>
              <a:buChar char="•"/>
            </a:pPr>
            <a:r>
              <a:rPr lang="de-DE"/>
              <a:t>​SDG 12.5: "Bis 2030 das Abfall­auf­kommen durch Ver­meidung, Ver­minderung, Wieder­ver­wertung und Wieder­ver­wendung deutlich verringern."</a:t>
            </a:r>
            <a:endParaRPr/>
          </a:p>
          <a:p>
            <a:pPr indent="-171450" lvl="0" marL="171450" rtl="0" algn="l">
              <a:lnSpc>
                <a:spcPct val="100000"/>
              </a:lnSpc>
              <a:spcBef>
                <a:spcPts val="0"/>
              </a:spcBef>
              <a:spcAft>
                <a:spcPts val="0"/>
              </a:spcAft>
              <a:buSzPts val="1400"/>
              <a:buFont typeface="Arial"/>
              <a:buChar char="•"/>
            </a:pPr>
            <a:r>
              <a:rPr lang="de-DE"/>
              <a:t>Darüber hinaus sind erwähnenswert:</a:t>
            </a:r>
            <a:endParaRPr/>
          </a:p>
          <a:p>
            <a:pPr indent="-171450" lvl="0" marL="171450" rtl="0" algn="l">
              <a:lnSpc>
                <a:spcPct val="100000"/>
              </a:lnSpc>
              <a:spcBef>
                <a:spcPts val="0"/>
              </a:spcBef>
              <a:spcAft>
                <a:spcPts val="0"/>
              </a:spcAft>
              <a:buSzPts val="1400"/>
              <a:buFont typeface="Arial"/>
              <a:buChar char="•"/>
            </a:pPr>
            <a:r>
              <a:rPr lang="de-DE"/>
              <a:t>SDG 12.1: “Die Umsetzung des Zehnjahresprogramms für nachhaltige Konsum- und Produktionsmuster der UNO.”</a:t>
            </a:r>
            <a:endParaRPr/>
          </a:p>
          <a:p>
            <a:pPr indent="-171450" lvl="0" marL="171450" rtl="0" algn="l">
              <a:lnSpc>
                <a:spcPct val="100000"/>
              </a:lnSpc>
              <a:spcBef>
                <a:spcPts val="0"/>
              </a:spcBef>
              <a:spcAft>
                <a:spcPts val="0"/>
              </a:spcAft>
              <a:buSzPts val="1400"/>
              <a:buFont typeface="Arial"/>
              <a:buChar char="•"/>
            </a:pPr>
            <a:r>
              <a:rPr lang="de-DE"/>
              <a:t>SDG 12.3: “Bis 2030 die weltweite Nahrungsmittelverschwendung pro Kopf auf Einzelhandels- und Verbraucherebene halbieren.”</a:t>
            </a:r>
            <a:endParaRPr/>
          </a:p>
          <a:p>
            <a:pPr indent="-171450" lvl="0" marL="171450" rtl="0" algn="l">
              <a:lnSpc>
                <a:spcPct val="100000"/>
              </a:lnSpc>
              <a:spcBef>
                <a:spcPts val="0"/>
              </a:spcBef>
              <a:spcAft>
                <a:spcPts val="0"/>
              </a:spcAft>
              <a:buSzPts val="1400"/>
              <a:buFont typeface="Arial"/>
              <a:buChar char="•"/>
            </a:pPr>
            <a:r>
              <a:rPr lang="de-DE"/>
              <a:t>SDG 12.6: “Unternehmen zu einer nachhaltigen Unternehmensführung ermutigen.”</a:t>
            </a:r>
            <a:endParaRPr/>
          </a:p>
          <a:p>
            <a:pPr indent="-171450" lvl="0" marL="171450" rtl="0" algn="l">
              <a:lnSpc>
                <a:spcPct val="100000"/>
              </a:lnSpc>
              <a:spcBef>
                <a:spcPts val="0"/>
              </a:spcBef>
              <a:spcAft>
                <a:spcPts val="0"/>
              </a:spcAft>
              <a:buSzPts val="1400"/>
              <a:buFont typeface="Arial"/>
              <a:buChar char="•"/>
            </a:pPr>
            <a:r>
              <a:rPr lang="de-DE"/>
              <a:t>SDG 12.7: “Nachhaltigkeitskriterien im öffentlichen Beschaffungswesen fördern.”</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100"/>
              <a:buFont typeface="Arial"/>
              <a:buNone/>
            </a:pPr>
            <a:r>
              <a:rPr b="1" lang="de-DE" sz="1200"/>
              <a:t>Aufgabe</a:t>
            </a:r>
            <a:endParaRPr/>
          </a:p>
          <a:p>
            <a:pPr indent="-171450" lvl="0" marL="187325" rtl="0" algn="l">
              <a:lnSpc>
                <a:spcPct val="100000"/>
              </a:lnSpc>
              <a:spcBef>
                <a:spcPts val="0"/>
              </a:spcBef>
              <a:spcAft>
                <a:spcPts val="0"/>
              </a:spcAft>
              <a:buClr>
                <a:schemeClr val="dk1"/>
              </a:buClr>
              <a:buSzPts val="1200"/>
              <a:buFont typeface="Arial"/>
              <a:buChar char="•"/>
            </a:pPr>
            <a:r>
              <a:rPr lang="de-DE"/>
              <a:t>In welchem Handlungsfeld kann Ihr Betrieb einen Beitrag zur Kreislaufwirtschaft leisten?</a:t>
            </a:r>
            <a:endParaRPr/>
          </a:p>
          <a:p>
            <a:pPr indent="-171450" lvl="0" marL="187325" rtl="0" algn="l">
              <a:lnSpc>
                <a:spcPct val="100000"/>
              </a:lnSpc>
              <a:spcBef>
                <a:spcPts val="0"/>
              </a:spcBef>
              <a:spcAft>
                <a:spcPts val="0"/>
              </a:spcAft>
              <a:buClr>
                <a:schemeClr val="dk1"/>
              </a:buClr>
              <a:buSzPts val="1200"/>
              <a:buFont typeface="Arial"/>
              <a:buChar char="•"/>
            </a:pPr>
            <a:r>
              <a:rPr lang="de-DE"/>
              <a:t>Wie kann Ihr Betrieb dazu beitragen die Mengen an Restabfall zu reduzieren? </a:t>
            </a:r>
            <a:endParaRPr/>
          </a:p>
          <a:p>
            <a:pPr indent="-101600" lvl="0" marL="187325" rtl="0" algn="l">
              <a:lnSpc>
                <a:spcPct val="100000"/>
              </a:lnSpc>
              <a:spcBef>
                <a:spcPts val="0"/>
              </a:spcBef>
              <a:spcAft>
                <a:spcPts val="0"/>
              </a:spcAft>
              <a:buClr>
                <a:schemeClr val="dk1"/>
              </a:buClr>
              <a:buSzPts val="1100"/>
              <a:buFont typeface="Arial"/>
              <a:buNone/>
            </a:pPr>
            <a:r>
              <a:t/>
            </a:r>
            <a:endParaRPr sz="1200"/>
          </a:p>
          <a:p>
            <a:pPr indent="0" lvl="0" marL="15875" rtl="0" algn="l">
              <a:lnSpc>
                <a:spcPct val="100000"/>
              </a:lnSpc>
              <a:spcBef>
                <a:spcPts val="0"/>
              </a:spcBef>
              <a:spcAft>
                <a:spcPts val="0"/>
              </a:spcAft>
              <a:buSzPts val="1400"/>
              <a:buNone/>
            </a:pPr>
            <a:r>
              <a:rPr b="1" lang="de-DE" sz="1200"/>
              <a:t>Quelle</a:t>
            </a:r>
            <a:endParaRPr b="1"/>
          </a:p>
          <a:p>
            <a:pPr indent="-171450" lvl="0" marL="187325" rtl="0" algn="l">
              <a:lnSpc>
                <a:spcPct val="115000"/>
              </a:lnSpc>
              <a:spcBef>
                <a:spcPts val="0"/>
              </a:spcBef>
              <a:spcAft>
                <a:spcPts val="0"/>
              </a:spcAft>
              <a:buSzPts val="1100"/>
              <a:buFont typeface="Arial"/>
              <a:buChar char="•"/>
            </a:pPr>
            <a:r>
              <a:rPr lang="de-DE" sz="1000"/>
              <a:t>(BMWK 2022): Österreichisches Bundesministerium für Klimaschutz, Umwelt, Energie, Mobilität, Innovation und Technologie (BMWK): FTI-Initiative Kreislaufwirtschaft - Österreich auf dem Weg zu einer nachhaltigen und zirkulären Gesellschaft. Online: </a:t>
            </a:r>
            <a:r>
              <a:rPr lang="de-DE" sz="1000">
                <a:solidFill>
                  <a:schemeClr val="hlink"/>
                </a:solidFill>
                <a:uFill>
                  <a:noFill/>
                </a:uFill>
                <a:hlinkClick r:id="rId2"/>
              </a:rPr>
              <a:t>https://fdoc.ffg.at/s/vdb/public/node/content/8nKEL-hcRnqkwYOL8MHgxg/1.0?a=true</a:t>
            </a:r>
            <a:endParaRPr sz="1000"/>
          </a:p>
          <a:p>
            <a:pPr indent="0" lvl="0" marL="0" rtl="0" algn="l">
              <a:lnSpc>
                <a:spcPct val="100000"/>
              </a:lnSpc>
              <a:spcBef>
                <a:spcPts val="1000"/>
              </a:spcBef>
              <a:spcAft>
                <a:spcPts val="0"/>
              </a:spcAft>
              <a:buSzPts val="1400"/>
              <a:buNone/>
            </a:pPr>
            <a:r>
              <a:t/>
            </a:r>
            <a:endParaRPr sz="1200"/>
          </a:p>
          <a:p>
            <a:pPr indent="0" lvl="0" marL="0" rtl="0" algn="l">
              <a:lnSpc>
                <a:spcPct val="100000"/>
              </a:lnSpc>
              <a:spcBef>
                <a:spcPts val="0"/>
              </a:spcBef>
              <a:spcAft>
                <a:spcPts val="0"/>
              </a:spcAft>
              <a:buSzPts val="1400"/>
              <a:buNone/>
            </a:pPr>
            <a:r>
              <a:t/>
            </a:r>
            <a:endParaRPr sz="1200"/>
          </a:p>
        </p:txBody>
      </p:sp>
      <p:sp>
        <p:nvSpPr>
          <p:cNvPr id="183" name="Google Shape;183;p8: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9: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9:notes"/>
          <p:cNvSpPr txBox="1"/>
          <p:nvPr>
            <p:ph idx="1" type="body"/>
          </p:nvPr>
        </p:nvSpPr>
        <p:spPr>
          <a:xfrm>
            <a:off x="215900" y="3995738"/>
            <a:ext cx="6654800" cy="623887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t>Beschreibung</a:t>
            </a:r>
            <a:endParaRPr sz="1000"/>
          </a:p>
          <a:p>
            <a:pPr indent="0" lvl="0" marL="0" rtl="0" algn="l">
              <a:lnSpc>
                <a:spcPct val="100000"/>
              </a:lnSpc>
              <a:spcBef>
                <a:spcPts val="0"/>
              </a:spcBef>
              <a:spcAft>
                <a:spcPts val="0"/>
              </a:spcAft>
              <a:buSzPts val="1400"/>
              <a:buNone/>
            </a:pPr>
            <a:r>
              <a:rPr lang="de-DE" sz="1000"/>
              <a:t>Die Abfallwirtschaft mit ihrer Sammlung und der Annahme von Abfällen zählt zu den zentralen Infrastrukturen der öffentlichen Hand. Sie entscheidet maßgeblich über die Menge der anfallenden Abfälle und das Abfallverhalten der Bürger und Bürgerinnen. Zu den wesentliche Faktoren der Einflußnahme auf das Abfallverhalten zählen insbesondere die Preisgestaltung für die Abholung der Abfälle, die angebotenen Abfallbehälter für die Getrenntsammlung, aber auch das Behältervolumen selbst und die entsprechend gestaffelten Gebühren haben Einfluß auf das Abfallverhalten. Zudem entscheidet das Angebot, welche Abfälle, z.B. auf Wertstoffhöfen, von Abfallerzeugern angeliefert und an Sammelstellen angenommen werden.  Die Kosten, die dabei für den Abfallerzeuger entstehen, und in welchem Maße derartige Angebote wahrgenommen und Abfälle getrennt erfasst werden oder doch über die Restmülltonnen “entsorgt” werden. Entsprechende Anreize stellen die Gebühren für die Restmülltonne dar. Die Gebühren für die Abholung der Getrenntsammlungen sollten deutlich unter denen der Restmülltonne liegen. Um z.B. den Anteil der organischen Abfälle im Restmüll zu verringern, bietet sich an, die Abholung von entsprechenden Abfällen über eine Biotonne kostenfrei anzubieten.</a:t>
            </a:r>
            <a:endParaRPr/>
          </a:p>
          <a:p>
            <a:pPr indent="0" lvl="0" marL="0" rtl="0" algn="l">
              <a:lnSpc>
                <a:spcPct val="100000"/>
              </a:lnSpc>
              <a:spcBef>
                <a:spcPts val="0"/>
              </a:spcBef>
              <a:spcAft>
                <a:spcPts val="0"/>
              </a:spcAft>
              <a:buSzPts val="1400"/>
              <a:buNone/>
            </a:pPr>
            <a:r>
              <a:rPr lang="de-DE" sz="1000"/>
              <a:t>Bei der Transformation von einer linearen Wirtschaft hin zu einer zirkulär organisierten Kreislaufwirtschaft spielt die Infrastruktur der Abfallwirtschaft eine entscheidende Rolle. Das zentrale Ziel einer zirkulär organisierten Kreislaufwirtschaft ist es möglichst viele Anfälle zu vermeiden, indem Altprodukte wieder-oder weiterverwendet, repariert oder aufgearbeitet werden. Um diese Art der Abfallvermeidung zu realisieren kommt den Entsorgungsbetrieben eine zentrale Rolle zu, indem sie z.B. wiederverwendbare Altprodukte aus der gängigen Abfallbehandlung wie der thermischen Verwertung ausschleusen und als Gebrauchsgüter anbieten. </a:t>
            </a:r>
            <a:endParaRPr/>
          </a:p>
          <a:p>
            <a:pPr indent="0" lvl="0" marL="0" rtl="0" algn="l">
              <a:lnSpc>
                <a:spcPct val="100000"/>
              </a:lnSpc>
              <a:spcBef>
                <a:spcPts val="0"/>
              </a:spcBef>
              <a:spcAft>
                <a:spcPts val="0"/>
              </a:spcAft>
              <a:buSzPts val="1400"/>
              <a:buNone/>
            </a:pPr>
            <a:r>
              <a:rPr lang="de-DE" sz="1000"/>
              <a:t>Allerdings ist auch in einer kreislauforientierten Gesellschaft die Entstehung von Reststoffen und Abfall nicht in Gänze vermeidbar. Kreislauffähiges Wirtschaften zielt dabei darauf ab, mittels Recycling unvermeidbarer Abfälle anfallende Reststoffe optimal zu nutzen und Abfallströme ressourceneffizient zu Sekundärrohstoffen aufzubereiten und anschließend in den Produktionskreislauf zurückzuführen. Dabei versteht man unter Recycling die Rückführung von Produktions- und Konsumabfällen in den Wirtschaftskreislauf. Voraussetzung dafür ist jedoch eine Infrastruktur, die über Prozesse und Verfahren verfügt, die in der Lage ist, verschiedenste Materialien sortenrein zu trennen und in unterschiedliche Fraktionen aufzuteilen. Besonders digitale Technologien bergen durch intelligente Datenanalyse, Robotik, Sensorik und Automatisation großes Potenzial, hochwertige Fraktionen zu gewinnen. Mit ihrer Hilfe lassen sich potenzieller Sekundärrohstoffe effektiv und effizient erkennen, abtrennen und fraktionieren.</a:t>
            </a:r>
            <a:endParaRPr sz="1000"/>
          </a:p>
          <a:p>
            <a:pPr indent="0" lvl="0" marL="0" rtl="0" algn="l">
              <a:lnSpc>
                <a:spcPct val="100000"/>
              </a:lnSpc>
              <a:spcBef>
                <a:spcPts val="0"/>
              </a:spcBef>
              <a:spcAft>
                <a:spcPts val="0"/>
              </a:spcAft>
              <a:buSzPts val="1100"/>
              <a:buFont typeface="Arial"/>
              <a:buNone/>
            </a:pPr>
            <a:r>
              <a:rPr b="1" lang="de-DE" sz="1000"/>
              <a:t>Aufgabe</a:t>
            </a:r>
            <a:endParaRPr sz="1000"/>
          </a:p>
          <a:p>
            <a:pPr indent="-298450" lvl="0" marL="457200" rtl="0" algn="l">
              <a:lnSpc>
                <a:spcPct val="100000"/>
              </a:lnSpc>
              <a:spcBef>
                <a:spcPts val="0"/>
              </a:spcBef>
              <a:spcAft>
                <a:spcPts val="0"/>
              </a:spcAft>
              <a:buClr>
                <a:schemeClr val="dk1"/>
              </a:buClr>
              <a:buSzPts val="1100"/>
              <a:buFont typeface="Calibri"/>
              <a:buChar char="•"/>
            </a:pPr>
            <a:r>
              <a:rPr lang="de-DE" sz="1000"/>
              <a:t>Ordnen Sie die Abfälle und Altprodukte, die in Ihrer Ausbildungsstätte angeliefert werden, die zu empfehlende kreislaufwirtschaftliche Strategie zur Erhöhung der Zirkularität zu.</a:t>
            </a:r>
            <a:endParaRPr sz="1000"/>
          </a:p>
          <a:p>
            <a:pPr indent="-298450" lvl="0" marL="457200" rtl="0" algn="l">
              <a:lnSpc>
                <a:spcPct val="100000"/>
              </a:lnSpc>
              <a:spcBef>
                <a:spcPts val="0"/>
              </a:spcBef>
              <a:spcAft>
                <a:spcPts val="0"/>
              </a:spcAft>
              <a:buClr>
                <a:schemeClr val="dk1"/>
              </a:buClr>
              <a:buSzPts val="1100"/>
              <a:buFont typeface="Calibri"/>
              <a:buChar char="•"/>
            </a:pPr>
            <a:r>
              <a:rPr lang="de-DE" sz="1000"/>
              <a:t>Formulieren Sie strategische Maßnahmen zur Umsetzung der zugeordneten kreislaufwirtschaftlichen Strategie für die Abfälle und Altprodukte, die in Ihrer Ausbildungsstätte angeliefert werden</a:t>
            </a:r>
            <a:endParaRPr b="1" sz="1000"/>
          </a:p>
          <a:p>
            <a:pPr indent="0" lvl="0" marL="0" rtl="0" algn="l">
              <a:lnSpc>
                <a:spcPct val="100000"/>
              </a:lnSpc>
              <a:spcBef>
                <a:spcPts val="0"/>
              </a:spcBef>
              <a:spcAft>
                <a:spcPts val="0"/>
              </a:spcAft>
              <a:buClr>
                <a:schemeClr val="dk1"/>
              </a:buClr>
              <a:buSzPts val="1100"/>
              <a:buNone/>
            </a:pPr>
            <a:r>
              <a:t/>
            </a:r>
            <a:endParaRPr sz="1000"/>
          </a:p>
          <a:p>
            <a:pPr indent="0" lvl="0" marL="0" rtl="0" algn="l">
              <a:lnSpc>
                <a:spcPct val="100000"/>
              </a:lnSpc>
              <a:spcBef>
                <a:spcPts val="0"/>
              </a:spcBef>
              <a:spcAft>
                <a:spcPts val="0"/>
              </a:spcAft>
              <a:buSzPts val="1400"/>
              <a:buNone/>
            </a:pPr>
            <a:r>
              <a:rPr b="1" lang="de-DE" sz="1000"/>
              <a:t>Quelle</a:t>
            </a:r>
            <a:endParaRPr b="1" sz="1000"/>
          </a:p>
          <a:p>
            <a:pPr indent="-298450" lvl="0" marL="457200" rtl="0" algn="l">
              <a:lnSpc>
                <a:spcPct val="115000"/>
              </a:lnSpc>
              <a:spcBef>
                <a:spcPts val="0"/>
              </a:spcBef>
              <a:spcAft>
                <a:spcPts val="0"/>
              </a:spcAft>
              <a:buSzPts val="1100"/>
              <a:buFont typeface="Arial"/>
              <a:buChar char="•"/>
            </a:pPr>
            <a:r>
              <a:rPr lang="de-DE" sz="1000"/>
              <a:t>(BMWK 2022): Österreichisches Bundesministerium für Klimaschutz, Umwelt, Energie, Mobilität, Innovation und Technologie (BMWK): FTI-Initiative Kreislaufwirtschaft - Österreich auf dem Weg zu einer nachhaltigen und zirkulären Gesellschaft. Online: </a:t>
            </a:r>
            <a:r>
              <a:rPr lang="de-DE" sz="1000">
                <a:solidFill>
                  <a:schemeClr val="hlink"/>
                </a:solidFill>
                <a:uFill>
                  <a:noFill/>
                </a:uFill>
                <a:hlinkClick r:id="rId2"/>
              </a:rPr>
              <a:t>https://fdoc.ffg.at/s/vdb/public/node/content/8nKEL-hcRnqkwYOL8MHgxg/1.0?a=true</a:t>
            </a:r>
            <a:endParaRPr sz="1000"/>
          </a:p>
        </p:txBody>
      </p:sp>
      <p:sp>
        <p:nvSpPr>
          <p:cNvPr id="196" name="Google Shape;196;p9: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14"/>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4"/>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14"/>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14"/>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14"/>
          <p:cNvSpPr/>
          <p:nvPr>
            <p:ph idx="2" type="pic"/>
          </p:nvPr>
        </p:nvSpPr>
        <p:spPr>
          <a:xfrm>
            <a:off x="9091423" y="1418600"/>
            <a:ext cx="2681986" cy="1431290"/>
          </a:xfrm>
          <a:prstGeom prst="rect">
            <a:avLst/>
          </a:prstGeom>
          <a:noFill/>
          <a:ln>
            <a:noFill/>
          </a:ln>
        </p:spPr>
      </p:sp>
      <p:sp>
        <p:nvSpPr>
          <p:cNvPr id="22" name="Google Shape;22;p14"/>
          <p:cNvSpPr/>
          <p:nvPr>
            <p:ph idx="3" type="pic"/>
          </p:nvPr>
        </p:nvSpPr>
        <p:spPr>
          <a:xfrm>
            <a:off x="9091422" y="3009656"/>
            <a:ext cx="2681986" cy="1431290"/>
          </a:xfrm>
          <a:prstGeom prst="rect">
            <a:avLst/>
          </a:prstGeom>
          <a:noFill/>
          <a:ln>
            <a:noFill/>
          </a:ln>
        </p:spPr>
      </p:sp>
      <p:sp>
        <p:nvSpPr>
          <p:cNvPr id="23" name="Google Shape;23;p14"/>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14"/>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32" name="Shape 32"/>
        <p:cNvGrpSpPr/>
        <p:nvPr/>
      </p:nvGrpSpPr>
      <p:grpSpPr>
        <a:xfrm>
          <a:off x="0" y="0"/>
          <a:ext cx="0" cy="0"/>
          <a:chOff x="0" y="0"/>
          <a:chExt cx="0" cy="0"/>
        </a:xfrm>
      </p:grpSpPr>
      <p:sp>
        <p:nvSpPr>
          <p:cNvPr id="33" name="Google Shape;33;p17"/>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4" name="Google Shape;34;p1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7"/>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7" name="Google Shape;37;p17"/>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17"/>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9" name="Google Shape;39;p17"/>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40" name="Shape 40"/>
        <p:cNvGrpSpPr/>
        <p:nvPr/>
      </p:nvGrpSpPr>
      <p:grpSpPr>
        <a:xfrm>
          <a:off x="0" y="0"/>
          <a:ext cx="0" cy="0"/>
          <a:chOff x="0" y="0"/>
          <a:chExt cx="0" cy="0"/>
        </a:xfrm>
      </p:grpSpPr>
      <p:sp>
        <p:nvSpPr>
          <p:cNvPr id="41" name="Google Shape;41;p16"/>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6"/>
          <p:cNvSpPr/>
          <p:nvPr>
            <p:ph idx="2" type="pic"/>
          </p:nvPr>
        </p:nvSpPr>
        <p:spPr>
          <a:xfrm>
            <a:off x="360363" y="1368000"/>
            <a:ext cx="11518900" cy="4680000"/>
          </a:xfrm>
          <a:prstGeom prst="rect">
            <a:avLst/>
          </a:prstGeom>
          <a:noFill/>
          <a:ln>
            <a:noFill/>
          </a:ln>
        </p:spPr>
      </p:sp>
      <p:sp>
        <p:nvSpPr>
          <p:cNvPr id="43" name="Google Shape;43;p16"/>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4" name="Google Shape;44;p16"/>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6"/>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16"/>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7" name="Google Shape;47;p16"/>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8"/>
          <p:cNvSpPr/>
          <p:nvPr>
            <p:ph idx="2" type="pic"/>
          </p:nvPr>
        </p:nvSpPr>
        <p:spPr>
          <a:xfrm>
            <a:off x="5400009" y="1367999"/>
            <a:ext cx="6480000" cy="4680000"/>
          </a:xfrm>
          <a:prstGeom prst="rect">
            <a:avLst/>
          </a:prstGeom>
          <a:noFill/>
          <a:ln>
            <a:noFill/>
          </a:ln>
        </p:spPr>
      </p:sp>
      <p:sp>
        <p:nvSpPr>
          <p:cNvPr id="51" name="Google Shape;51;p1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8"/>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8"/>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8"/>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8"/>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8"/>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p1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p19"/>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p1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p1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2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20"/>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20"/>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20"/>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20"/>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20"/>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2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3"/>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3"/>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3"/>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3"/>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hyperlink" Target="mailto:v.handke@izt.de" TargetMode="External"/><Relationship Id="rId5" Type="http://schemas.openxmlformats.org/officeDocument/2006/relationships/hyperlink" Target="mailto:m.scharp@izt.de" TargetMode="External"/><Relationship Id="rId6"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4.jpg"/><Relationship Id="rId4" Type="http://schemas.openxmlformats.org/officeDocument/2006/relationships/image" Target="../media/image22.jpg"/><Relationship Id="rId5" Type="http://schemas.openxmlformats.org/officeDocument/2006/relationships/image" Target="../media/image24.jpg"/><Relationship Id="rId6"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png"/><Relationship Id="rId11" Type="http://schemas.openxmlformats.org/officeDocument/2006/relationships/image" Target="../media/image10.png"/><Relationship Id="rId10" Type="http://schemas.openxmlformats.org/officeDocument/2006/relationships/image" Target="../media/image23.png"/><Relationship Id="rId9"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12.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Fachkraft für </a:t>
            </a:r>
            <a:endParaRPr b="1"/>
          </a:p>
          <a:p>
            <a:pPr indent="0" lvl="0" marL="0" rtl="0" algn="ctr">
              <a:lnSpc>
                <a:spcPct val="90000"/>
              </a:lnSpc>
              <a:spcBef>
                <a:spcPts val="0"/>
              </a:spcBef>
              <a:spcAft>
                <a:spcPts val="0"/>
              </a:spcAft>
              <a:buSzPts val="4444"/>
              <a:buNone/>
            </a:pPr>
            <a:r>
              <a:rPr b="1" lang="de-DE"/>
              <a:t>Kreislauf- und Abfallwirtschaft</a:t>
            </a:r>
            <a:endParaRPr b="1"/>
          </a:p>
        </p:txBody>
      </p:sp>
      <p:sp>
        <p:nvSpPr>
          <p:cNvPr id="80" name="Google Shape;80;p1"/>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in der Kreislauf- und Abfallwirtschaft</a:t>
            </a:r>
            <a:endParaRPr/>
          </a:p>
        </p:txBody>
      </p:sp>
      <p:sp>
        <p:nvSpPr>
          <p:cNvPr id="81" name="Google Shape;81;p1"/>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Dipl.-Ing. Volker Handke </a:t>
            </a:r>
            <a:endParaRPr sz="1200">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82" name="Google Shape;82;p1"/>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83" name="Google Shape;83;p1"/>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625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Dipl.-Ing. Volker Handke (</a:t>
            </a:r>
            <a:r>
              <a:rPr lang="de-DE" u="sng">
                <a:solidFill>
                  <a:schemeClr val="hlink"/>
                </a:solidFill>
                <a:hlinkClick r:id="rId4"/>
              </a:rPr>
              <a:t>v.handke@izt.de</a:t>
            </a:r>
            <a:r>
              <a:rPr lang="de-DE"/>
              <a:t>)</a:t>
            </a:r>
            <a:endParaRPr/>
          </a:p>
          <a:p>
            <a:pPr indent="0" lvl="0" marL="50800" rtl="0" algn="l">
              <a:lnSpc>
                <a:spcPct val="90000"/>
              </a:lnSpc>
              <a:spcBef>
                <a:spcPts val="1000"/>
              </a:spcBef>
              <a:spcAft>
                <a:spcPts val="0"/>
              </a:spcAft>
              <a:buSzPct val="248886"/>
              <a:buNone/>
            </a:pPr>
            <a:r>
              <a:rPr lang="de-DE"/>
              <a:t>Dr. Michael Scharp (</a:t>
            </a:r>
            <a:r>
              <a:rPr lang="de-DE" u="sng">
                <a:solidFill>
                  <a:schemeClr val="hlink"/>
                </a:solidFill>
                <a:hlinkClick r:id="rId5"/>
              </a:rPr>
              <a:t>m.scharp@izt.de</a:t>
            </a:r>
            <a:r>
              <a:rPr lang="de-DE"/>
              <a:t>) </a:t>
            </a:r>
            <a:endParaRPr/>
          </a:p>
        </p:txBody>
      </p:sp>
      <p:pic>
        <p:nvPicPr>
          <p:cNvPr id="84" name="Google Shape;84;p1"/>
          <p:cNvPicPr preferRelativeResize="0"/>
          <p:nvPr/>
        </p:nvPicPr>
        <p:blipFill rotWithShape="1">
          <a:blip r:embed="rId6">
            <a:alphaModFix/>
          </a:blip>
          <a:srcRect b="0" l="0" r="9867" t="0"/>
          <a:stretch/>
        </p:blipFill>
        <p:spPr>
          <a:xfrm>
            <a:off x="8967882" y="3230428"/>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17" name="Google Shape;217;p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Klima- und Umweltwirkung Verkehr:</a:t>
            </a:r>
            <a:endParaRPr/>
          </a:p>
          <a:p>
            <a:pPr indent="0" lvl="0" marL="0" rtl="0" algn="l">
              <a:lnSpc>
                <a:spcPct val="100000"/>
              </a:lnSpc>
              <a:spcBef>
                <a:spcPts val="0"/>
              </a:spcBef>
              <a:spcAft>
                <a:spcPts val="0"/>
              </a:spcAft>
              <a:buSzPts val="1800"/>
              <a:buNone/>
            </a:pPr>
            <a:r>
              <a:rPr lang="de-DE"/>
              <a:t>Atmosphärische Emissionen Pkw-Verkehr</a:t>
            </a:r>
            <a:endParaRPr/>
          </a:p>
        </p:txBody>
      </p:sp>
      <p:sp>
        <p:nvSpPr>
          <p:cNvPr id="218" name="Google Shape;218;p1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Abfall- und Kreislaufwirtschaft (FK)</a:t>
            </a:r>
            <a:endParaRPr/>
          </a:p>
        </p:txBody>
      </p:sp>
      <p:sp>
        <p:nvSpPr>
          <p:cNvPr id="219" name="Google Shape;219;p1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Umweltbundesamt (2022)</a:t>
            </a:r>
            <a:endParaRPr/>
          </a:p>
        </p:txBody>
      </p:sp>
      <p:sp>
        <p:nvSpPr>
          <p:cNvPr id="220" name="Google Shape;220;p1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221" name="Google Shape;221;p10"/>
          <p:cNvPicPr preferRelativeResize="0"/>
          <p:nvPr/>
        </p:nvPicPr>
        <p:blipFill rotWithShape="1">
          <a:blip r:embed="rId3">
            <a:alphaModFix/>
          </a:blip>
          <a:srcRect b="0" l="0" r="0" t="0"/>
          <a:stretch/>
        </p:blipFill>
        <p:spPr>
          <a:xfrm>
            <a:off x="0" y="1412400"/>
            <a:ext cx="7480114" cy="4689698"/>
          </a:xfrm>
          <a:prstGeom prst="rect">
            <a:avLst/>
          </a:prstGeom>
          <a:noFill/>
          <a:ln>
            <a:noFill/>
          </a:ln>
        </p:spPr>
      </p:pic>
      <p:sp>
        <p:nvSpPr>
          <p:cNvPr id="222" name="Google Shape;222;p10"/>
          <p:cNvSpPr/>
          <p:nvPr/>
        </p:nvSpPr>
        <p:spPr>
          <a:xfrm>
            <a:off x="7632173" y="2420168"/>
            <a:ext cx="4360500" cy="267416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rgbClr val="C00000"/>
              </a:buClr>
              <a:buSzPts val="1600"/>
              <a:buFont typeface="Arial"/>
              <a:buChar char="●"/>
            </a:pPr>
            <a:r>
              <a:rPr b="0" i="0" lang="de-DE" sz="1800" u="none" cap="none" strike="noStrike">
                <a:solidFill>
                  <a:srgbClr val="C00000"/>
                </a:solidFill>
                <a:latin typeface="Arial"/>
                <a:ea typeface="Arial"/>
                <a:cs typeface="Arial"/>
                <a:sym typeface="Arial"/>
              </a:rPr>
              <a:t>Welchen Beitrag leistet Ihr Betrieb im Mobilitätsbereich zum Klimawandel?</a:t>
            </a:r>
            <a:endParaRPr b="0" i="0" sz="1800" u="none" cap="none" strike="noStrike">
              <a:solidFill>
                <a:srgbClr val="C00000"/>
              </a:solidFill>
              <a:latin typeface="Arial"/>
              <a:ea typeface="Arial"/>
              <a:cs typeface="Arial"/>
              <a:sym typeface="Arial"/>
            </a:endParaRPr>
          </a:p>
          <a:p>
            <a:pPr indent="-330200" lvl="0" marL="457200" marR="0" rtl="0" algn="l">
              <a:lnSpc>
                <a:spcPct val="100000"/>
              </a:lnSpc>
              <a:spcBef>
                <a:spcPts val="0"/>
              </a:spcBef>
              <a:spcAft>
                <a:spcPts val="0"/>
              </a:spcAft>
              <a:buClr>
                <a:srgbClr val="C00000"/>
              </a:buClr>
              <a:buSzPts val="1600"/>
              <a:buFont typeface="Arial"/>
              <a:buChar char="●"/>
            </a:pPr>
            <a:r>
              <a:rPr b="0" i="0" lang="de-DE" sz="1800" u="none" cap="none" strike="noStrike">
                <a:solidFill>
                  <a:srgbClr val="C00000"/>
                </a:solidFill>
                <a:latin typeface="Arial"/>
                <a:ea typeface="Arial"/>
                <a:cs typeface="Arial"/>
                <a:sym typeface="Arial"/>
              </a:rPr>
              <a:t>Was unternehmen Sie in Ihrem Betrieb, um die Emissionen von CO</a:t>
            </a:r>
            <a:r>
              <a:rPr b="0" baseline="-25000" i="0" lang="de-DE" sz="1800" u="none" cap="none" strike="noStrike">
                <a:solidFill>
                  <a:srgbClr val="C00000"/>
                </a:solidFill>
                <a:latin typeface="Arial"/>
                <a:ea typeface="Arial"/>
                <a:cs typeface="Arial"/>
                <a:sym typeface="Arial"/>
              </a:rPr>
              <a:t>2</a:t>
            </a:r>
            <a:r>
              <a:rPr b="0" i="0" lang="de-DE" sz="1800" u="none" cap="none" strike="noStrike">
                <a:solidFill>
                  <a:srgbClr val="C00000"/>
                </a:solidFill>
                <a:latin typeface="Arial"/>
                <a:ea typeface="Arial"/>
                <a:cs typeface="Arial"/>
                <a:sym typeface="Arial"/>
              </a:rPr>
              <a:t> und anderer Luftschadstoffe aus der betriebseigenen PKW-Flotte zu verringern?</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29" name="Google Shape;229;p1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Klima- und Umweltwirkung Verkehr:</a:t>
            </a:r>
            <a:endParaRPr/>
          </a:p>
          <a:p>
            <a:pPr indent="0" lvl="0" marL="0" rtl="0" algn="l">
              <a:lnSpc>
                <a:spcPct val="100000"/>
              </a:lnSpc>
              <a:spcBef>
                <a:spcPts val="0"/>
              </a:spcBef>
              <a:spcAft>
                <a:spcPts val="0"/>
              </a:spcAft>
              <a:buSzPts val="1800"/>
              <a:buNone/>
            </a:pPr>
            <a:r>
              <a:rPr lang="de-DE"/>
              <a:t>Atmosphärische Emissionen Lkw-Verkehr</a:t>
            </a:r>
            <a:endParaRPr/>
          </a:p>
        </p:txBody>
      </p:sp>
      <p:sp>
        <p:nvSpPr>
          <p:cNvPr id="230" name="Google Shape;230;p11"/>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Abfall- und Kreislaufwirtschaft (FK)</a:t>
            </a:r>
            <a:endParaRPr/>
          </a:p>
        </p:txBody>
      </p:sp>
      <p:sp>
        <p:nvSpPr>
          <p:cNvPr id="231" name="Google Shape;231;p1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Umweltbundesamt (2022)</a:t>
            </a:r>
            <a:endParaRPr/>
          </a:p>
        </p:txBody>
      </p:sp>
      <p:sp>
        <p:nvSpPr>
          <p:cNvPr id="232" name="Google Shape;232;p1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233" name="Google Shape;233;p11"/>
          <p:cNvSpPr/>
          <p:nvPr/>
        </p:nvSpPr>
        <p:spPr>
          <a:xfrm>
            <a:off x="7428350" y="2816128"/>
            <a:ext cx="4603800" cy="2281472"/>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30200" lvl="0" marL="457200" marR="0" rtl="0" algn="l">
              <a:lnSpc>
                <a:spcPct val="100000"/>
              </a:lnSpc>
              <a:spcBef>
                <a:spcPts val="0"/>
              </a:spcBef>
              <a:spcAft>
                <a:spcPts val="0"/>
              </a:spcAft>
              <a:buClr>
                <a:srgbClr val="C00000"/>
              </a:buClr>
              <a:buSzPts val="1600"/>
              <a:buFont typeface="Arial"/>
              <a:buChar char="•"/>
            </a:pPr>
            <a:r>
              <a:rPr b="0" i="0" lang="de-DE" sz="1800" u="none" cap="none" strike="noStrike">
                <a:solidFill>
                  <a:srgbClr val="C00000"/>
                </a:solidFill>
                <a:latin typeface="Arial"/>
                <a:ea typeface="Arial"/>
                <a:cs typeface="Arial"/>
                <a:sym typeface="Arial"/>
              </a:rPr>
              <a:t>Welchen Beitrag leistet Ihr Betrieb im Mobilitätsbereich zum Klimawandel?</a:t>
            </a:r>
            <a:endParaRPr b="0" i="0" sz="1800" u="none" cap="none" strike="noStrike">
              <a:solidFill>
                <a:srgbClr val="C00000"/>
              </a:solidFill>
              <a:latin typeface="Arial"/>
              <a:ea typeface="Arial"/>
              <a:cs typeface="Arial"/>
              <a:sym typeface="Arial"/>
            </a:endParaRPr>
          </a:p>
          <a:p>
            <a:pPr indent="-330200" lvl="0" marL="457200" marR="0" rtl="0" algn="l">
              <a:lnSpc>
                <a:spcPct val="100000"/>
              </a:lnSpc>
              <a:spcBef>
                <a:spcPts val="0"/>
              </a:spcBef>
              <a:spcAft>
                <a:spcPts val="0"/>
              </a:spcAft>
              <a:buClr>
                <a:srgbClr val="C00000"/>
              </a:buClr>
              <a:buSzPts val="1600"/>
              <a:buFont typeface="Arial"/>
              <a:buChar char="•"/>
            </a:pPr>
            <a:r>
              <a:rPr b="0" i="0" lang="de-DE" sz="1800" u="none" cap="none" strike="noStrike">
                <a:solidFill>
                  <a:srgbClr val="C00000"/>
                </a:solidFill>
                <a:latin typeface="Arial"/>
                <a:ea typeface="Arial"/>
                <a:cs typeface="Arial"/>
                <a:sym typeface="Arial"/>
              </a:rPr>
              <a:t>Was unternehmen Sie in Ihrem Betrieb, um die Emissionen von CO</a:t>
            </a:r>
            <a:r>
              <a:rPr b="0" baseline="-25000" i="0" lang="de-DE" sz="1800" u="none" cap="none" strike="noStrike">
                <a:solidFill>
                  <a:srgbClr val="C00000"/>
                </a:solidFill>
                <a:latin typeface="Arial"/>
                <a:ea typeface="Arial"/>
                <a:cs typeface="Arial"/>
                <a:sym typeface="Arial"/>
              </a:rPr>
              <a:t>2</a:t>
            </a:r>
            <a:r>
              <a:rPr b="0" i="0" lang="de-DE" sz="1800" u="none" cap="none" strike="noStrike">
                <a:solidFill>
                  <a:srgbClr val="C00000"/>
                </a:solidFill>
                <a:latin typeface="Arial"/>
                <a:ea typeface="Arial"/>
                <a:cs typeface="Arial"/>
                <a:sym typeface="Arial"/>
              </a:rPr>
              <a:t> und anderer Luftschadstoffe aus der betriebseigenen LKW-Flotte zu verringern?</a:t>
            </a:r>
            <a:endParaRPr b="0" i="0" sz="1600" u="none" cap="none" strike="noStrike">
              <a:solidFill>
                <a:srgbClr val="000000"/>
              </a:solidFill>
              <a:latin typeface="Arial"/>
              <a:ea typeface="Arial"/>
              <a:cs typeface="Arial"/>
              <a:sym typeface="Arial"/>
            </a:endParaRPr>
          </a:p>
        </p:txBody>
      </p:sp>
      <p:pic>
        <p:nvPicPr>
          <p:cNvPr id="234" name="Google Shape;234;p11"/>
          <p:cNvPicPr preferRelativeResize="0"/>
          <p:nvPr/>
        </p:nvPicPr>
        <p:blipFill rotWithShape="1">
          <a:blip r:embed="rId3">
            <a:alphaModFix/>
          </a:blip>
          <a:srcRect b="0" l="0" r="0" t="0"/>
          <a:stretch/>
        </p:blipFill>
        <p:spPr>
          <a:xfrm>
            <a:off x="0" y="1400100"/>
            <a:ext cx="7428348" cy="46098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60d8011edd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41" name="Google Shape;241;g260d8011edd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latin typeface="Trebuchet MS"/>
                <a:ea typeface="Trebuchet MS"/>
                <a:cs typeface="Trebuchet MS"/>
                <a:sym typeface="Trebuchet MS"/>
              </a:rPr>
              <a:t>Nachhaltigkeit und Kommunikation: Nachhaltigkeitssiegel</a:t>
            </a:r>
            <a:endParaRPr>
              <a:latin typeface="Trebuchet MS"/>
              <a:ea typeface="Trebuchet MS"/>
              <a:cs typeface="Trebuchet MS"/>
              <a:sym typeface="Trebuchet MS"/>
            </a:endParaRPr>
          </a:p>
        </p:txBody>
      </p:sp>
      <p:sp>
        <p:nvSpPr>
          <p:cNvPr id="242" name="Google Shape;242;g260d8011edd_0_0"/>
          <p:cNvSpPr/>
          <p:nvPr/>
        </p:nvSpPr>
        <p:spPr>
          <a:xfrm>
            <a:off x="6528405" y="2574441"/>
            <a:ext cx="5663700" cy="20511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36000" spcFirstLastPara="1" rIns="0" wrap="square" tIns="0">
            <a:noAutofit/>
          </a:bodyPr>
          <a:lstStyle/>
          <a:p>
            <a:pPr indent="-285750" lvl="0" marL="400050" marR="0" rtl="0" algn="l">
              <a:lnSpc>
                <a:spcPct val="100000"/>
              </a:lnSpc>
              <a:spcBef>
                <a:spcPts val="0"/>
              </a:spcBef>
              <a:spcAft>
                <a:spcPts val="0"/>
              </a:spcAft>
              <a:buClr>
                <a:srgbClr val="C00000"/>
              </a:buClr>
              <a:buSzPts val="1800"/>
              <a:buFont typeface="Arial"/>
              <a:buChar char="•"/>
            </a:pPr>
            <a:r>
              <a:rPr b="0" i="0" lang="de-DE" sz="1800" u="none" cap="none" strike="noStrike">
                <a:solidFill>
                  <a:srgbClr val="C00000"/>
                </a:solidFill>
                <a:latin typeface="Arial"/>
                <a:ea typeface="Arial"/>
                <a:cs typeface="Arial"/>
                <a:sym typeface="Arial"/>
              </a:rPr>
              <a:t>Wie bewerten Sie diese Siegel?</a:t>
            </a:r>
            <a:endParaRPr b="0" i="0" sz="1800" u="none" cap="none" strike="noStrike">
              <a:solidFill>
                <a:srgbClr val="C00000"/>
              </a:solidFill>
              <a:latin typeface="Arial"/>
              <a:ea typeface="Arial"/>
              <a:cs typeface="Arial"/>
              <a:sym typeface="Arial"/>
            </a:endParaRPr>
          </a:p>
          <a:p>
            <a:pPr indent="-285750" lvl="0" marL="400050" marR="0" rtl="0" algn="l">
              <a:lnSpc>
                <a:spcPct val="100000"/>
              </a:lnSpc>
              <a:spcBef>
                <a:spcPts val="0"/>
              </a:spcBef>
              <a:spcAft>
                <a:spcPts val="0"/>
              </a:spcAft>
              <a:buClr>
                <a:srgbClr val="C00000"/>
              </a:buClr>
              <a:buSzPts val="1800"/>
              <a:buFont typeface="Arial"/>
              <a:buChar char="•"/>
            </a:pPr>
            <a:r>
              <a:rPr b="0" i="0" lang="de-DE" sz="1800" u="none" cap="none" strike="noStrike">
                <a:solidFill>
                  <a:srgbClr val="C00000"/>
                </a:solidFill>
                <a:latin typeface="Arial"/>
                <a:ea typeface="Arial"/>
                <a:cs typeface="Arial"/>
                <a:sym typeface="Arial"/>
              </a:rPr>
              <a:t>Wie zeigen die Siegel, dass Unternehmen  Nachhaltigkeitsansätze verfolgen können?</a:t>
            </a:r>
            <a:endParaRPr b="0" i="0" sz="1800" u="none" cap="none" strike="noStrike">
              <a:solidFill>
                <a:srgbClr val="C00000"/>
              </a:solidFill>
              <a:latin typeface="Arial"/>
              <a:ea typeface="Arial"/>
              <a:cs typeface="Arial"/>
              <a:sym typeface="Arial"/>
            </a:endParaRPr>
          </a:p>
          <a:p>
            <a:pPr indent="-285750" lvl="0" marL="400050" marR="0" rtl="0" algn="l">
              <a:lnSpc>
                <a:spcPct val="100000"/>
              </a:lnSpc>
              <a:spcBef>
                <a:spcPts val="0"/>
              </a:spcBef>
              <a:spcAft>
                <a:spcPts val="0"/>
              </a:spcAft>
              <a:buClr>
                <a:srgbClr val="C00000"/>
              </a:buClr>
              <a:buSzPts val="1800"/>
              <a:buFont typeface="Arial"/>
              <a:buChar char="•"/>
            </a:pPr>
            <a:r>
              <a:rPr b="0" i="0" lang="de-DE" sz="1800" u="none" cap="none" strike="noStrike">
                <a:solidFill>
                  <a:srgbClr val="C00000"/>
                </a:solidFill>
                <a:latin typeface="Arial"/>
                <a:ea typeface="Arial"/>
                <a:cs typeface="Arial"/>
                <a:sym typeface="Arial"/>
              </a:rPr>
              <a:t>Welche Siegel spiegeln bei Ihnen im Unternehmen ein Rolle bei der Beschaffung von Rohstoffen und Materialien?</a:t>
            </a:r>
            <a:endParaRPr b="0" i="0" sz="1800" u="none" cap="none" strike="noStrike">
              <a:solidFill>
                <a:srgbClr val="C00000"/>
              </a:solidFill>
              <a:latin typeface="Arial"/>
              <a:ea typeface="Arial"/>
              <a:cs typeface="Arial"/>
              <a:sym typeface="Arial"/>
            </a:endParaRPr>
          </a:p>
        </p:txBody>
      </p:sp>
      <p:pic>
        <p:nvPicPr>
          <p:cNvPr id="243" name="Google Shape;243;g260d8011edd_0_0"/>
          <p:cNvPicPr preferRelativeResize="0"/>
          <p:nvPr/>
        </p:nvPicPr>
        <p:blipFill rotWithShape="1">
          <a:blip r:embed="rId3">
            <a:alphaModFix/>
          </a:blip>
          <a:srcRect b="0" l="0" r="0" t="0"/>
          <a:stretch/>
        </p:blipFill>
        <p:spPr>
          <a:xfrm>
            <a:off x="335606" y="1376306"/>
            <a:ext cx="3076460" cy="1029355"/>
          </a:xfrm>
          <a:prstGeom prst="rect">
            <a:avLst/>
          </a:prstGeom>
          <a:noFill/>
          <a:ln>
            <a:noFill/>
          </a:ln>
        </p:spPr>
      </p:pic>
      <p:sp>
        <p:nvSpPr>
          <p:cNvPr id="244" name="Google Shape;244;g260d8011edd_0_0"/>
          <p:cNvSpPr txBox="1"/>
          <p:nvPr/>
        </p:nvSpPr>
        <p:spPr>
          <a:xfrm>
            <a:off x="1288656" y="1409393"/>
            <a:ext cx="10903200" cy="1062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Umweltzeichen, u.a. genutzt für biologisch abbaubare Schmierstoffe und Hydraulikflüssigkeiten. Anwender wählen z. B. Produkte aus nachwachsenden Rohstoffen, die sich durch eine gute biologische Abbaubarkeit auszeichnen</a:t>
            </a:r>
            <a:r>
              <a:rPr b="0" i="0" lang="de-DE" sz="14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45" name="Google Shape;245;g260d8011edd_0_0"/>
          <p:cNvPicPr preferRelativeResize="0"/>
          <p:nvPr/>
        </p:nvPicPr>
        <p:blipFill rotWithShape="1">
          <a:blip r:embed="rId4">
            <a:alphaModFix/>
          </a:blip>
          <a:srcRect b="0" l="0" r="0" t="0"/>
          <a:stretch/>
        </p:blipFill>
        <p:spPr>
          <a:xfrm>
            <a:off x="225951" y="4535916"/>
            <a:ext cx="964897" cy="945778"/>
          </a:xfrm>
          <a:prstGeom prst="rect">
            <a:avLst/>
          </a:prstGeom>
          <a:noFill/>
          <a:ln>
            <a:noFill/>
          </a:ln>
        </p:spPr>
      </p:pic>
      <p:sp>
        <p:nvSpPr>
          <p:cNvPr id="246" name="Google Shape;246;g260d8011edd_0_0"/>
          <p:cNvSpPr txBox="1"/>
          <p:nvPr/>
        </p:nvSpPr>
        <p:spPr>
          <a:xfrm>
            <a:off x="1190848" y="4730348"/>
            <a:ext cx="81192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Worldsteel spielen bei der Schaffung einer wirklich nachhaltigen Stahlindustrie und Gesellschaft eine Vorreiterrolle. Unternehmen mit Engagement für Nachhaltigkeit und Kreislaufwirtschaft, werden als Steel Sustainability Champions ausgezeichnet.</a:t>
            </a:r>
            <a:endParaRPr b="0" i="0" sz="1400" u="none" cap="none" strike="noStrike">
              <a:solidFill>
                <a:srgbClr val="000000"/>
              </a:solidFill>
              <a:latin typeface="Arial"/>
              <a:ea typeface="Arial"/>
              <a:cs typeface="Arial"/>
              <a:sym typeface="Arial"/>
            </a:endParaRPr>
          </a:p>
        </p:txBody>
      </p:sp>
      <p:pic>
        <p:nvPicPr>
          <p:cNvPr id="247" name="Google Shape;247;g260d8011edd_0_0"/>
          <p:cNvPicPr preferRelativeResize="0"/>
          <p:nvPr/>
        </p:nvPicPr>
        <p:blipFill rotWithShape="1">
          <a:blip r:embed="rId5">
            <a:alphaModFix/>
          </a:blip>
          <a:srcRect b="0" l="0" r="0" t="0"/>
          <a:stretch/>
        </p:blipFill>
        <p:spPr>
          <a:xfrm>
            <a:off x="46509" y="3429000"/>
            <a:ext cx="1242146" cy="1029355"/>
          </a:xfrm>
          <a:prstGeom prst="rect">
            <a:avLst/>
          </a:prstGeom>
          <a:noFill/>
          <a:ln>
            <a:noFill/>
          </a:ln>
        </p:spPr>
      </p:pic>
      <p:sp>
        <p:nvSpPr>
          <p:cNvPr id="248" name="Google Shape;248;g260d8011edd_0_0"/>
          <p:cNvSpPr txBox="1"/>
          <p:nvPr/>
        </p:nvSpPr>
        <p:spPr>
          <a:xfrm>
            <a:off x="1207905" y="3700993"/>
            <a:ext cx="5320500" cy="10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Energiemanagementsystems im Unternehmen analysieren und optimieren energierelevante Abläufe und Vorgänge. </a:t>
            </a:r>
            <a:endParaRPr b="0" i="0" sz="1400" u="none" cap="none" strike="noStrike">
              <a:solidFill>
                <a:srgbClr val="000000"/>
              </a:solidFill>
              <a:latin typeface="Arial"/>
              <a:ea typeface="Arial"/>
              <a:cs typeface="Arial"/>
              <a:sym typeface="Arial"/>
            </a:endParaRPr>
          </a:p>
        </p:txBody>
      </p:sp>
      <p:pic>
        <p:nvPicPr>
          <p:cNvPr id="249" name="Google Shape;249;g260d8011edd_0_0"/>
          <p:cNvPicPr preferRelativeResize="0"/>
          <p:nvPr/>
        </p:nvPicPr>
        <p:blipFill rotWithShape="1">
          <a:blip r:embed="rId6">
            <a:alphaModFix/>
          </a:blip>
          <a:srcRect b="-8225" l="8442" r="8376" t="0"/>
          <a:stretch/>
        </p:blipFill>
        <p:spPr>
          <a:xfrm>
            <a:off x="46509" y="2522138"/>
            <a:ext cx="1255921" cy="906862"/>
          </a:xfrm>
          <a:prstGeom prst="rect">
            <a:avLst/>
          </a:prstGeom>
          <a:noFill/>
          <a:ln>
            <a:noFill/>
          </a:ln>
        </p:spPr>
      </p:pic>
      <p:sp>
        <p:nvSpPr>
          <p:cNvPr id="250" name="Google Shape;250;g260d8011edd_0_0"/>
          <p:cNvSpPr txBox="1"/>
          <p:nvPr/>
        </p:nvSpPr>
        <p:spPr>
          <a:xfrm>
            <a:off x="1302430" y="2591753"/>
            <a:ext cx="5472300" cy="10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Produkte werden u.a. entsprechend ihrer Eignung für zirkuläres Wirtschaften zertifiziert. </a:t>
            </a:r>
            <a:endParaRPr b="0" i="0" sz="1400" u="none" cap="none" strike="noStrike">
              <a:solidFill>
                <a:srgbClr val="000000"/>
              </a:solidFill>
              <a:latin typeface="Arial"/>
              <a:ea typeface="Arial"/>
              <a:cs typeface="Arial"/>
              <a:sym typeface="Arial"/>
            </a:endParaRPr>
          </a:p>
        </p:txBody>
      </p:sp>
      <p:sp>
        <p:nvSpPr>
          <p:cNvPr id="251" name="Google Shape;251;g260d8011edd_0_0"/>
          <p:cNvSpPr txBox="1"/>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Dipl.-Ing. Volker Handke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Die Projektagentur BBNE</a:t>
            </a:r>
            <a:endParaRPr b="0" i="0" sz="1200" u="none" cap="none" strike="noStrike">
              <a:solidFill>
                <a:schemeClr val="lt1"/>
              </a:solidFill>
              <a:latin typeface="Trebuchet MS"/>
              <a:ea typeface="Trebuchet MS"/>
              <a:cs typeface="Trebuchet MS"/>
              <a:sym typeface="Trebuchet MS"/>
            </a:endParaRPr>
          </a:p>
        </p:txBody>
      </p:sp>
      <p:sp>
        <p:nvSpPr>
          <p:cNvPr id="252" name="Google Shape;252;g260d8011edd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Abfall- und Kreislaufwirtschaft (FK)</a:t>
            </a:r>
            <a:endParaRPr/>
          </a:p>
        </p:txBody>
      </p:sp>
      <p:sp>
        <p:nvSpPr>
          <p:cNvPr id="253" name="Google Shape;253;g260d8011edd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eigene Darstellung nach BUND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260d8011edd_0_18"/>
          <p:cNvSpPr txBox="1"/>
          <p:nvPr>
            <p:ph type="title"/>
          </p:nvPr>
        </p:nvSpPr>
        <p:spPr>
          <a:xfrm>
            <a:off x="359999" y="180000"/>
            <a:ext cx="91374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Digitale Transformastion</a:t>
            </a:r>
            <a:endParaRPr/>
          </a:p>
        </p:txBody>
      </p:sp>
      <p:sp>
        <p:nvSpPr>
          <p:cNvPr id="260" name="Google Shape;260;g260d8011edd_0_18"/>
          <p:cNvSpPr txBox="1"/>
          <p:nvPr>
            <p:ph idx="3" type="body"/>
          </p:nvPr>
        </p:nvSpPr>
        <p:spPr>
          <a:xfrm>
            <a:off x="0" y="1334951"/>
            <a:ext cx="5476500" cy="3010200"/>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800"/>
              <a:buNone/>
            </a:pPr>
            <a:r>
              <a:rPr b="1" lang="de-DE" sz="2100">
                <a:latin typeface="Trebuchet MS"/>
                <a:ea typeface="Trebuchet MS"/>
                <a:cs typeface="Trebuchet MS"/>
                <a:sym typeface="Trebuchet MS"/>
              </a:rPr>
              <a:t>Mögliche Vorteile</a:t>
            </a:r>
            <a:endParaRPr/>
          </a:p>
          <a:p>
            <a:pPr indent="-406400" lvl="0" marL="457200" rtl="0" algn="l">
              <a:lnSpc>
                <a:spcPct val="90000"/>
              </a:lnSpc>
              <a:spcBef>
                <a:spcPts val="1000"/>
              </a:spcBef>
              <a:spcAft>
                <a:spcPts val="0"/>
              </a:spcAft>
              <a:buSzPts val="2800"/>
              <a:buChar char="•"/>
            </a:pPr>
            <a:r>
              <a:rPr lang="de-DE" sz="2100">
                <a:latin typeface="Trebuchet MS"/>
                <a:ea typeface="Trebuchet MS"/>
                <a:cs typeface="Trebuchet MS"/>
                <a:sym typeface="Trebuchet MS"/>
              </a:rPr>
              <a:t>Einfachere, sichere Abläufe </a:t>
            </a:r>
            <a:endParaRPr/>
          </a:p>
          <a:p>
            <a:pPr indent="-406400" lvl="0" marL="457200" rtl="0" algn="l">
              <a:lnSpc>
                <a:spcPct val="90000"/>
              </a:lnSpc>
              <a:spcBef>
                <a:spcPts val="1000"/>
              </a:spcBef>
              <a:spcAft>
                <a:spcPts val="0"/>
              </a:spcAft>
              <a:buSzPts val="2800"/>
              <a:buChar char="•"/>
            </a:pPr>
            <a:r>
              <a:rPr lang="de-DE" sz="2100">
                <a:latin typeface="Trebuchet MS"/>
                <a:ea typeface="Trebuchet MS"/>
                <a:cs typeface="Trebuchet MS"/>
                <a:sym typeface="Trebuchet MS"/>
              </a:rPr>
              <a:t>Neue Arbeitszeit- und Arbeitsplatzmodelle entstehen</a:t>
            </a:r>
            <a:endParaRPr/>
          </a:p>
          <a:p>
            <a:pPr indent="-406400" lvl="0" marL="457200" rtl="0" algn="l">
              <a:lnSpc>
                <a:spcPct val="90000"/>
              </a:lnSpc>
              <a:spcBef>
                <a:spcPts val="1000"/>
              </a:spcBef>
              <a:spcAft>
                <a:spcPts val="0"/>
              </a:spcAft>
              <a:buSzPts val="2800"/>
              <a:buChar char="•"/>
            </a:pPr>
            <a:r>
              <a:rPr lang="de-DE" sz="2100">
                <a:latin typeface="Trebuchet MS"/>
                <a:ea typeface="Trebuchet MS"/>
                <a:cs typeface="Trebuchet MS"/>
                <a:sym typeface="Trebuchet MS"/>
              </a:rPr>
              <a:t>Schelle Übertragung und Verarbeitung von Informationen  werden möglich</a:t>
            </a:r>
            <a:endParaRPr/>
          </a:p>
          <a:p>
            <a:pPr indent="-406400" lvl="0" marL="457200" rtl="0" algn="l">
              <a:lnSpc>
                <a:spcPct val="90000"/>
              </a:lnSpc>
              <a:spcBef>
                <a:spcPts val="1000"/>
              </a:spcBef>
              <a:spcAft>
                <a:spcPts val="0"/>
              </a:spcAft>
              <a:buSzPts val="2800"/>
              <a:buChar char="•"/>
            </a:pPr>
            <a:r>
              <a:rPr lang="de-DE" sz="2100">
                <a:latin typeface="Trebuchet MS"/>
                <a:ea typeface="Trebuchet MS"/>
                <a:cs typeface="Trebuchet MS"/>
                <a:sym typeface="Trebuchet MS"/>
              </a:rPr>
              <a:t>Optimierung von Produkten/Prozessen</a:t>
            </a:r>
            <a:endParaRPr/>
          </a:p>
        </p:txBody>
      </p:sp>
      <p:sp>
        <p:nvSpPr>
          <p:cNvPr id="261" name="Google Shape;261;g260d8011edd_0_18"/>
          <p:cNvSpPr txBox="1"/>
          <p:nvPr/>
        </p:nvSpPr>
        <p:spPr>
          <a:xfrm>
            <a:off x="6442300" y="1316213"/>
            <a:ext cx="5216100" cy="2594100"/>
          </a:xfrm>
          <a:prstGeom prst="rect">
            <a:avLst/>
          </a:prstGeom>
          <a:noFill/>
          <a:ln>
            <a:noFill/>
          </a:ln>
        </p:spPr>
        <p:txBody>
          <a:bodyPr anchorCtr="0" anchor="t" bIns="45700" lIns="91425" spcFirstLastPara="1" rIns="91425" wrap="square" tIns="45700">
            <a:normAutofit/>
          </a:bodyPr>
          <a:lstStyle/>
          <a:p>
            <a:pPr indent="0" lvl="0" marL="50800" marR="0" rtl="0" algn="l">
              <a:lnSpc>
                <a:spcPct val="90000"/>
              </a:lnSpc>
              <a:spcBef>
                <a:spcPts val="1000"/>
              </a:spcBef>
              <a:spcAft>
                <a:spcPts val="0"/>
              </a:spcAft>
              <a:buClr>
                <a:schemeClr val="dk1"/>
              </a:buClr>
              <a:buSzPts val="2800"/>
              <a:buFont typeface="Arial"/>
              <a:buNone/>
            </a:pPr>
            <a:r>
              <a:rPr b="1" i="0" lang="de-DE" sz="2100" u="none" cap="none" strike="noStrike">
                <a:solidFill>
                  <a:schemeClr val="dk1"/>
                </a:solidFill>
                <a:latin typeface="Trebuchet MS"/>
                <a:ea typeface="Trebuchet MS"/>
                <a:cs typeface="Trebuchet MS"/>
                <a:sym typeface="Trebuchet MS"/>
              </a:rPr>
              <a:t>Mögliche Nachteile</a:t>
            </a:r>
            <a:endParaRPr b="0" i="0" sz="1400" u="none" cap="none" strike="noStrike">
              <a:solidFill>
                <a:srgbClr val="000000"/>
              </a:solidFill>
              <a:latin typeface="Arial"/>
              <a:ea typeface="Arial"/>
              <a:cs typeface="Arial"/>
              <a:sym typeface="Arial"/>
            </a:endParaRPr>
          </a:p>
          <a:p>
            <a:pPr indent="-406400" lvl="0" marL="457200" marR="0" rtl="0" algn="l">
              <a:lnSpc>
                <a:spcPct val="90000"/>
              </a:lnSpc>
              <a:spcBef>
                <a:spcPts val="1000"/>
              </a:spcBef>
              <a:spcAft>
                <a:spcPts val="0"/>
              </a:spcAft>
              <a:buClr>
                <a:schemeClr val="dk1"/>
              </a:buClr>
              <a:buSzPts val="2800"/>
              <a:buFont typeface="Arial"/>
              <a:buChar char="•"/>
            </a:pPr>
            <a:r>
              <a:rPr b="0" i="0" lang="de-DE" sz="2100" u="none" cap="none" strike="noStrike">
                <a:solidFill>
                  <a:schemeClr val="dk1"/>
                </a:solidFill>
                <a:latin typeface="Trebuchet MS"/>
                <a:ea typeface="Trebuchet MS"/>
                <a:cs typeface="Trebuchet MS"/>
                <a:sym typeface="Trebuchet MS"/>
              </a:rPr>
              <a:t>Investitionen werden notwendig</a:t>
            </a:r>
            <a:endParaRPr b="0" i="0" sz="1400" u="none" cap="none" strike="noStrike">
              <a:solidFill>
                <a:srgbClr val="000000"/>
              </a:solidFill>
              <a:latin typeface="Arial"/>
              <a:ea typeface="Arial"/>
              <a:cs typeface="Arial"/>
              <a:sym typeface="Arial"/>
            </a:endParaRPr>
          </a:p>
          <a:p>
            <a:pPr indent="-406400" lvl="0" marL="457200" marR="0" rtl="0" algn="l">
              <a:lnSpc>
                <a:spcPct val="90000"/>
              </a:lnSpc>
              <a:spcBef>
                <a:spcPts val="1000"/>
              </a:spcBef>
              <a:spcAft>
                <a:spcPts val="0"/>
              </a:spcAft>
              <a:buClr>
                <a:schemeClr val="dk1"/>
              </a:buClr>
              <a:buSzPts val="2800"/>
              <a:buFont typeface="Arial"/>
              <a:buChar char="•"/>
            </a:pPr>
            <a:r>
              <a:rPr b="0" i="0" lang="de-DE" sz="2100" u="none" cap="none" strike="noStrike">
                <a:solidFill>
                  <a:schemeClr val="dk1"/>
                </a:solidFill>
                <a:latin typeface="Trebuchet MS"/>
                <a:ea typeface="Trebuchet MS"/>
                <a:cs typeface="Trebuchet MS"/>
                <a:sym typeface="Trebuchet MS"/>
              </a:rPr>
              <a:t>Veränderung verursachen Angst</a:t>
            </a:r>
            <a:endParaRPr b="0" i="0" sz="1400" u="none" cap="none" strike="noStrike">
              <a:solidFill>
                <a:srgbClr val="000000"/>
              </a:solidFill>
              <a:latin typeface="Arial"/>
              <a:ea typeface="Arial"/>
              <a:cs typeface="Arial"/>
              <a:sym typeface="Arial"/>
            </a:endParaRPr>
          </a:p>
          <a:p>
            <a:pPr indent="-406400" lvl="0" marL="457200" marR="0" rtl="0" algn="l">
              <a:lnSpc>
                <a:spcPct val="90000"/>
              </a:lnSpc>
              <a:spcBef>
                <a:spcPts val="1000"/>
              </a:spcBef>
              <a:spcAft>
                <a:spcPts val="0"/>
              </a:spcAft>
              <a:buClr>
                <a:schemeClr val="dk1"/>
              </a:buClr>
              <a:buSzPts val="2800"/>
              <a:buFont typeface="Arial"/>
              <a:buChar char="•"/>
            </a:pPr>
            <a:r>
              <a:rPr b="0" i="0" lang="de-DE" sz="2100" u="none" cap="none" strike="noStrike">
                <a:solidFill>
                  <a:schemeClr val="dk1"/>
                </a:solidFill>
                <a:latin typeface="Trebuchet MS"/>
                <a:ea typeface="Trebuchet MS"/>
                <a:cs typeface="Trebuchet MS"/>
                <a:sym typeface="Trebuchet MS"/>
              </a:rPr>
              <a:t>Soziale Konstrukte zerbrechen</a:t>
            </a:r>
            <a:endParaRPr b="0" i="0" sz="1400" u="none" cap="none" strike="noStrike">
              <a:solidFill>
                <a:srgbClr val="000000"/>
              </a:solidFill>
              <a:latin typeface="Arial"/>
              <a:ea typeface="Arial"/>
              <a:cs typeface="Arial"/>
              <a:sym typeface="Arial"/>
            </a:endParaRPr>
          </a:p>
          <a:p>
            <a:pPr indent="-406400" lvl="0" marL="457200" marR="0" rtl="0" algn="l">
              <a:lnSpc>
                <a:spcPct val="90000"/>
              </a:lnSpc>
              <a:spcBef>
                <a:spcPts val="1000"/>
              </a:spcBef>
              <a:spcAft>
                <a:spcPts val="0"/>
              </a:spcAft>
              <a:buClr>
                <a:schemeClr val="dk1"/>
              </a:buClr>
              <a:buSzPts val="2800"/>
              <a:buFont typeface="Arial"/>
              <a:buChar char="•"/>
            </a:pPr>
            <a:r>
              <a:rPr b="0" i="0" lang="de-DE" sz="2100" u="none" cap="none" strike="noStrike">
                <a:solidFill>
                  <a:schemeClr val="dk1"/>
                </a:solidFill>
                <a:latin typeface="Trebuchet MS"/>
                <a:ea typeface="Trebuchet MS"/>
                <a:cs typeface="Trebuchet MS"/>
                <a:sym typeface="Trebuchet MS"/>
              </a:rPr>
              <a:t>Gefahr der Cyberkriminalität</a:t>
            </a:r>
            <a:endParaRPr b="0" i="0" sz="1400" u="none" cap="none" strike="noStrike">
              <a:solidFill>
                <a:srgbClr val="000000"/>
              </a:solidFill>
              <a:latin typeface="Arial"/>
              <a:ea typeface="Arial"/>
              <a:cs typeface="Arial"/>
              <a:sym typeface="Arial"/>
            </a:endParaRPr>
          </a:p>
        </p:txBody>
      </p:sp>
      <p:sp>
        <p:nvSpPr>
          <p:cNvPr id="262" name="Google Shape;262;g260d8011edd_0_18"/>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63" name="Google Shape;263;g260d8011edd_0_18"/>
          <p:cNvSpPr/>
          <p:nvPr/>
        </p:nvSpPr>
        <p:spPr>
          <a:xfrm>
            <a:off x="5476500" y="4168238"/>
            <a:ext cx="6540600" cy="16512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23850" lvl="0" marL="342900" marR="0" rtl="0" algn="l">
              <a:lnSpc>
                <a:spcPct val="100000"/>
              </a:lnSpc>
              <a:spcBef>
                <a:spcPts val="0"/>
              </a:spcBef>
              <a:spcAft>
                <a:spcPts val="0"/>
              </a:spcAft>
              <a:buClr>
                <a:srgbClr val="980000"/>
              </a:buClr>
              <a:buSzPts val="1800"/>
              <a:buFont typeface="Arial"/>
              <a:buChar char="•"/>
            </a:pPr>
            <a:r>
              <a:rPr b="0" i="0" lang="de-DE" sz="1800" u="none" cap="none" strike="noStrike">
                <a:solidFill>
                  <a:srgbClr val="980000"/>
                </a:solidFill>
                <a:latin typeface="Arial"/>
                <a:ea typeface="Arial"/>
                <a:cs typeface="Arial"/>
                <a:sym typeface="Arial"/>
              </a:rPr>
              <a:t>Welche Vorteile der Digitalisierung werden genutzt? </a:t>
            </a:r>
            <a:endParaRPr b="0" i="0" sz="1800" u="none" cap="none" strike="noStrike">
              <a:solidFill>
                <a:srgbClr val="980000"/>
              </a:solidFill>
              <a:latin typeface="Arial"/>
              <a:ea typeface="Arial"/>
              <a:cs typeface="Arial"/>
              <a:sym typeface="Arial"/>
            </a:endParaRPr>
          </a:p>
          <a:p>
            <a:pPr indent="-323850" lvl="0" marL="342900" marR="0" rtl="0" algn="l">
              <a:lnSpc>
                <a:spcPct val="100000"/>
              </a:lnSpc>
              <a:spcBef>
                <a:spcPts val="0"/>
              </a:spcBef>
              <a:spcAft>
                <a:spcPts val="0"/>
              </a:spcAft>
              <a:buClr>
                <a:srgbClr val="980000"/>
              </a:buClr>
              <a:buSzPts val="1800"/>
              <a:buFont typeface="Arial"/>
              <a:buChar char="•"/>
            </a:pPr>
            <a:r>
              <a:rPr b="0" i="0" lang="de-DE" sz="1800" u="none" cap="none" strike="noStrike">
                <a:solidFill>
                  <a:srgbClr val="980000"/>
                </a:solidFill>
                <a:latin typeface="Arial"/>
                <a:ea typeface="Arial"/>
                <a:cs typeface="Arial"/>
                <a:sym typeface="Arial"/>
              </a:rPr>
              <a:t>Welche Veränderungen sind noch geplant?</a:t>
            </a:r>
            <a:endParaRPr b="0" i="0" sz="1800" u="none" cap="none" strike="noStrike">
              <a:solidFill>
                <a:srgbClr val="980000"/>
              </a:solidFill>
              <a:latin typeface="Arial"/>
              <a:ea typeface="Arial"/>
              <a:cs typeface="Arial"/>
              <a:sym typeface="Arial"/>
            </a:endParaRPr>
          </a:p>
          <a:p>
            <a:pPr indent="-323850" lvl="0" marL="342900" marR="0" rtl="0" algn="l">
              <a:lnSpc>
                <a:spcPct val="100000"/>
              </a:lnSpc>
              <a:spcBef>
                <a:spcPts val="0"/>
              </a:spcBef>
              <a:spcAft>
                <a:spcPts val="0"/>
              </a:spcAft>
              <a:buClr>
                <a:srgbClr val="980000"/>
              </a:buClr>
              <a:buSzPts val="1800"/>
              <a:buFont typeface="Arial"/>
              <a:buChar char="•"/>
            </a:pPr>
            <a:r>
              <a:rPr b="0" i="0" lang="de-DE" sz="1800" u="none" cap="none" strike="noStrike">
                <a:solidFill>
                  <a:srgbClr val="980000"/>
                </a:solidFill>
                <a:latin typeface="Arial"/>
                <a:ea typeface="Arial"/>
                <a:cs typeface="Arial"/>
                <a:sym typeface="Arial"/>
              </a:rPr>
              <a:t>Wie geht Ihr Ausbildungsbetrieb bei der Einführung digitaler Technologien vor?</a:t>
            </a:r>
            <a:endParaRPr b="0" i="0" sz="1800" u="none" cap="none" strike="noStrike">
              <a:solidFill>
                <a:srgbClr val="980000"/>
              </a:solidFill>
              <a:latin typeface="Arial"/>
              <a:ea typeface="Arial"/>
              <a:cs typeface="Arial"/>
              <a:sym typeface="Arial"/>
            </a:endParaRPr>
          </a:p>
        </p:txBody>
      </p:sp>
      <p:sp>
        <p:nvSpPr>
          <p:cNvPr id="264" name="Google Shape;264;g260d8011edd_0_18"/>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265" name="Google Shape;265;g260d8011edd_0_18"/>
          <p:cNvPicPr preferRelativeResize="0"/>
          <p:nvPr/>
        </p:nvPicPr>
        <p:blipFill rotWithShape="1">
          <a:blip r:embed="rId3">
            <a:alphaModFix/>
          </a:blip>
          <a:srcRect b="0" l="0" r="0" t="0"/>
          <a:stretch/>
        </p:blipFill>
        <p:spPr>
          <a:xfrm>
            <a:off x="790950" y="4270212"/>
            <a:ext cx="2961121" cy="1850712"/>
          </a:xfrm>
          <a:prstGeom prst="rect">
            <a:avLst/>
          </a:prstGeom>
          <a:noFill/>
          <a:ln>
            <a:noFill/>
          </a:ln>
        </p:spPr>
      </p:pic>
      <p:sp>
        <p:nvSpPr>
          <p:cNvPr id="266" name="Google Shape;266;g260d8011edd_0_18"/>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Abfall- und Kreislaufwirtschaft (FK)</a:t>
            </a:r>
            <a:endParaRPr/>
          </a:p>
        </p:txBody>
      </p:sp>
      <p:sp>
        <p:nvSpPr>
          <p:cNvPr id="267" name="Google Shape;267;g260d8011edd_0_18"/>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freeimg.net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60d8011edd_0_3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74" name="Google Shape;274;g260d8011edd_0_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275" name="Google Shape;275;g260d8011edd_0_3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76" name="Google Shape;276;g260d8011edd_0_31"/>
          <p:cNvSpPr txBox="1"/>
          <p:nvPr/>
        </p:nvSpPr>
        <p:spPr>
          <a:xfrm>
            <a:off x="6425612" y="3335413"/>
            <a:ext cx="1821300" cy="400200"/>
          </a:xfrm>
          <a:prstGeom prst="rect">
            <a:avLst/>
          </a:prstGeom>
          <a:solidFill>
            <a:srgbClr val="0096FF"/>
          </a:solidFill>
          <a:ln>
            <a:noFill/>
          </a:ln>
          <a:effectLst>
            <a:outerShdw blurRad="57150" rotWithShape="0" algn="bl" dir="5400000" dist="19050">
              <a:srgbClr val="000000">
                <a:alpha val="48235"/>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277" name="Google Shape;277;g260d8011edd_0_31"/>
          <p:cNvSpPr txBox="1"/>
          <p:nvPr/>
        </p:nvSpPr>
        <p:spPr>
          <a:xfrm>
            <a:off x="8346662"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278" name="Google Shape;278;g260d8011edd_0_31"/>
          <p:cNvSpPr txBox="1"/>
          <p:nvPr/>
        </p:nvSpPr>
        <p:spPr>
          <a:xfrm>
            <a:off x="10267712"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279" name="Google Shape;279;g260d8011edd_0_31"/>
          <p:cNvSpPr/>
          <p:nvPr/>
        </p:nvSpPr>
        <p:spPr>
          <a:xfrm>
            <a:off x="6425613"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280" name="Google Shape;280;g260d8011edd_0_31"/>
          <p:cNvSpPr/>
          <p:nvPr/>
        </p:nvSpPr>
        <p:spPr>
          <a:xfrm>
            <a:off x="6461977"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281" name="Google Shape;281;g260d8011edd_0_31"/>
          <p:cNvSpPr txBox="1"/>
          <p:nvPr/>
        </p:nvSpPr>
        <p:spPr>
          <a:xfrm>
            <a:off x="7199169" y="2741183"/>
            <a:ext cx="1821300" cy="400200"/>
          </a:xfrm>
          <a:prstGeom prst="rect">
            <a:avLst/>
          </a:prstGeom>
          <a:solidFill>
            <a:srgbClr val="FF2F92"/>
          </a:solidFill>
          <a:ln>
            <a:noFill/>
          </a:ln>
          <a:effectLst>
            <a:outerShdw blurRad="57150" rotWithShape="0" algn="bl" dir="5400000" dist="19050">
              <a:srgbClr val="000000">
                <a:alpha val="48235"/>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282" name="Google Shape;282;g260d8011edd_0_31"/>
          <p:cNvSpPr txBox="1"/>
          <p:nvPr/>
        </p:nvSpPr>
        <p:spPr>
          <a:xfrm>
            <a:off x="9682179" y="2741183"/>
            <a:ext cx="1821300" cy="400200"/>
          </a:xfrm>
          <a:prstGeom prst="rect">
            <a:avLst/>
          </a:prstGeom>
          <a:solidFill>
            <a:srgbClr val="FF40FF"/>
          </a:solidFill>
          <a:ln>
            <a:noFill/>
          </a:ln>
          <a:effectLst>
            <a:outerShdw blurRad="57150" rotWithShape="0" algn="bl" dir="5400000" dist="19050">
              <a:srgbClr val="000000">
                <a:alpha val="48235"/>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pic>
        <p:nvPicPr>
          <p:cNvPr id="283" name="Google Shape;283;g260d8011edd_0_31"/>
          <p:cNvPicPr preferRelativeResize="0"/>
          <p:nvPr/>
        </p:nvPicPr>
        <p:blipFill rotWithShape="1">
          <a:blip r:embed="rId3">
            <a:alphaModFix/>
          </a:blip>
          <a:srcRect b="0" l="0" r="0" t="0"/>
          <a:stretch/>
        </p:blipFill>
        <p:spPr>
          <a:xfrm>
            <a:off x="72050" y="1469757"/>
            <a:ext cx="6357067" cy="4589516"/>
          </a:xfrm>
          <a:prstGeom prst="rect">
            <a:avLst/>
          </a:prstGeom>
          <a:noFill/>
          <a:ln>
            <a:noFill/>
          </a:ln>
        </p:spPr>
      </p:pic>
      <p:sp>
        <p:nvSpPr>
          <p:cNvPr id="284" name="Google Shape;284;g260d8011edd_0_31"/>
          <p:cNvSpPr/>
          <p:nvPr/>
        </p:nvSpPr>
        <p:spPr>
          <a:xfrm>
            <a:off x="5570546" y="5228225"/>
            <a:ext cx="6518553"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457200" marR="0" rtl="0" algn="l">
              <a:lnSpc>
                <a:spcPct val="100000"/>
              </a:lnSpc>
              <a:spcBef>
                <a:spcPts val="0"/>
              </a:spcBef>
              <a:spcAft>
                <a:spcPts val="0"/>
              </a:spcAft>
              <a:buClr>
                <a:srgbClr val="980000"/>
              </a:buClr>
              <a:buSzPts val="1800"/>
              <a:buFont typeface="Arial"/>
              <a:buChar char="●"/>
            </a:pPr>
            <a:r>
              <a:rPr b="0" i="0" lang="de-DE" sz="1800" u="none" cap="none" strike="noStrike">
                <a:solidFill>
                  <a:srgbClr val="980000"/>
                </a:solidFill>
                <a:latin typeface="Arial"/>
                <a:ea typeface="Arial"/>
                <a:cs typeface="Arial"/>
                <a:sym typeface="Arial"/>
              </a:rPr>
              <a:t>Welche Rolle spielen die SDG für Ihr Unternehmen</a:t>
            </a:r>
            <a:endParaRPr b="0" i="0" sz="1800" u="none" cap="none" strike="noStrike">
              <a:solidFill>
                <a:srgbClr val="980000"/>
              </a:solidFill>
              <a:latin typeface="Arial"/>
              <a:ea typeface="Arial"/>
              <a:cs typeface="Arial"/>
              <a:sym typeface="Arial"/>
            </a:endParaRPr>
          </a:p>
          <a:p>
            <a:pPr indent="-342900" lvl="0" marL="457200" marR="0" rtl="0" algn="l">
              <a:lnSpc>
                <a:spcPct val="100000"/>
              </a:lnSpc>
              <a:spcBef>
                <a:spcPts val="0"/>
              </a:spcBef>
              <a:spcAft>
                <a:spcPts val="0"/>
              </a:spcAft>
              <a:buClr>
                <a:srgbClr val="980000"/>
              </a:buClr>
              <a:buSzPts val="1800"/>
              <a:buFont typeface="Arial"/>
              <a:buChar char="●"/>
            </a:pPr>
            <a:r>
              <a:rPr b="0" i="0" lang="de-DE" sz="1800" u="none" cap="none" strike="noStrike">
                <a:solidFill>
                  <a:srgbClr val="980000"/>
                </a:solidFill>
                <a:latin typeface="Arial"/>
                <a:ea typeface="Arial"/>
                <a:cs typeface="Arial"/>
                <a:sym typeface="Arial"/>
              </a:rPr>
              <a:t>Wie stellen Sie Ihr Unternehmen für die Zukunft auf?</a:t>
            </a:r>
            <a:endParaRPr b="0" i="0" sz="1800" u="none" cap="none" strike="noStrike">
              <a:solidFill>
                <a:srgbClr val="980000"/>
              </a:solidFill>
              <a:latin typeface="Arial"/>
              <a:ea typeface="Arial"/>
              <a:cs typeface="Arial"/>
              <a:sym typeface="Arial"/>
            </a:endParaRPr>
          </a:p>
        </p:txBody>
      </p:sp>
      <p:sp>
        <p:nvSpPr>
          <p:cNvPr id="285" name="Google Shape;285;g260d8011edd_0_3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286" name="Google Shape;286;g260d8011edd_0_31"/>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Abfall- und Kreislaufwirtschaft (FK)</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8bbb6e442b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292" name="Google Shape;292;g28bbb6e442b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293" name="Google Shape;293;g28bbb6e442b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294" name="Google Shape;294;g28bbb6e442b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295" name="Google Shape;295;g28bbb6e442b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296" name="Google Shape;296;g28bbb6e442b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297" name="Google Shape;297;g28bbb6e442b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298" name="Google Shape;298;g28bbb6e442b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91" name="Google Shape;91;p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92" name="Google Shape;92;p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Abfall und Kreislaufwirtschaft (FK)</a:t>
            </a:r>
            <a:endParaRPr/>
          </a:p>
        </p:txBody>
      </p:sp>
      <p:sp>
        <p:nvSpPr>
          <p:cNvPr id="93" name="Google Shape;93;p2"/>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UBA 2021</a:t>
            </a:r>
            <a:endParaRPr/>
          </a:p>
        </p:txBody>
      </p:sp>
      <p:sp>
        <p:nvSpPr>
          <p:cNvPr id="94" name="Google Shape;94;p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sz="1400">
              <a:latin typeface="Arial"/>
              <a:ea typeface="Arial"/>
              <a:cs typeface="Arial"/>
              <a:sym typeface="Arial"/>
            </a:endParaRPr>
          </a:p>
        </p:txBody>
      </p:sp>
      <p:sp>
        <p:nvSpPr>
          <p:cNvPr id="95" name="Google Shape;95;p2"/>
          <p:cNvSpPr/>
          <p:nvPr/>
        </p:nvSpPr>
        <p:spPr>
          <a:xfrm>
            <a:off x="714625" y="4945806"/>
            <a:ext cx="418500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6" name="Google Shape;96;p2"/>
          <p:cNvSpPr/>
          <p:nvPr/>
        </p:nvSpPr>
        <p:spPr>
          <a:xfrm>
            <a:off x="714625" y="4693806"/>
            <a:ext cx="418500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7" name="Google Shape;97;p2"/>
          <p:cNvSpPr/>
          <p:nvPr/>
        </p:nvSpPr>
        <p:spPr>
          <a:xfrm>
            <a:off x="714625" y="3937807"/>
            <a:ext cx="418500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8" name="Google Shape;98;p2"/>
          <p:cNvSpPr/>
          <p:nvPr/>
        </p:nvSpPr>
        <p:spPr>
          <a:xfrm>
            <a:off x="714625" y="3315584"/>
            <a:ext cx="418500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9" name="Google Shape;99;p2"/>
          <p:cNvSpPr/>
          <p:nvPr/>
        </p:nvSpPr>
        <p:spPr>
          <a:xfrm>
            <a:off x="714625" y="1942475"/>
            <a:ext cx="418500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00" name="Google Shape;100;p2"/>
          <p:cNvSpPr/>
          <p:nvPr/>
        </p:nvSpPr>
        <p:spPr>
          <a:xfrm>
            <a:off x="714625" y="1623225"/>
            <a:ext cx="4185000" cy="319249"/>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101" name="Google Shape;101;p2"/>
          <p:cNvSpPr/>
          <p:nvPr/>
        </p:nvSpPr>
        <p:spPr>
          <a:xfrm>
            <a:off x="4895358" y="4953426"/>
            <a:ext cx="73980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102" name="Google Shape;102;p2"/>
          <p:cNvSpPr/>
          <p:nvPr/>
        </p:nvSpPr>
        <p:spPr>
          <a:xfrm>
            <a:off x="4895358" y="4701426"/>
            <a:ext cx="73980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103" name="Google Shape;103;p2"/>
          <p:cNvSpPr/>
          <p:nvPr/>
        </p:nvSpPr>
        <p:spPr>
          <a:xfrm>
            <a:off x="4895358" y="3945427"/>
            <a:ext cx="73980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104" name="Google Shape;104;p2"/>
          <p:cNvSpPr/>
          <p:nvPr/>
        </p:nvSpPr>
        <p:spPr>
          <a:xfrm>
            <a:off x="4895358" y="3323204"/>
            <a:ext cx="73980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105" name="Google Shape;105;p2"/>
          <p:cNvSpPr/>
          <p:nvPr/>
        </p:nvSpPr>
        <p:spPr>
          <a:xfrm>
            <a:off x="4895358" y="1950095"/>
            <a:ext cx="73980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106" name="Google Shape;106;p2"/>
          <p:cNvSpPr/>
          <p:nvPr/>
        </p:nvSpPr>
        <p:spPr>
          <a:xfrm>
            <a:off x="4895358" y="1623225"/>
            <a:ext cx="739800" cy="32687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107" name="Google Shape;107;p2"/>
          <p:cNvPicPr preferRelativeResize="0"/>
          <p:nvPr/>
        </p:nvPicPr>
        <p:blipFill rotWithShape="1">
          <a:blip r:embed="rId3">
            <a:alphaModFix/>
          </a:blip>
          <a:srcRect b="0" l="0" r="0" t="0"/>
          <a:stretch/>
        </p:blipFill>
        <p:spPr>
          <a:xfrm>
            <a:off x="859779" y="3996623"/>
            <a:ext cx="636671" cy="613182"/>
          </a:xfrm>
          <a:prstGeom prst="rect">
            <a:avLst/>
          </a:prstGeom>
          <a:noFill/>
          <a:ln>
            <a:noFill/>
          </a:ln>
        </p:spPr>
      </p:pic>
      <p:pic>
        <p:nvPicPr>
          <p:cNvPr id="108" name="Google Shape;108;p2"/>
          <p:cNvPicPr preferRelativeResize="0"/>
          <p:nvPr/>
        </p:nvPicPr>
        <p:blipFill rotWithShape="1">
          <a:blip r:embed="rId4">
            <a:alphaModFix/>
          </a:blip>
          <a:srcRect b="0" l="0" r="0" t="0"/>
          <a:stretch/>
        </p:blipFill>
        <p:spPr>
          <a:xfrm>
            <a:off x="1789722" y="4015281"/>
            <a:ext cx="564098" cy="543286"/>
          </a:xfrm>
          <a:prstGeom prst="rect">
            <a:avLst/>
          </a:prstGeom>
          <a:noFill/>
          <a:ln>
            <a:noFill/>
          </a:ln>
        </p:spPr>
      </p:pic>
      <p:pic>
        <p:nvPicPr>
          <p:cNvPr id="109" name="Google Shape;109;p2"/>
          <p:cNvPicPr preferRelativeResize="0"/>
          <p:nvPr/>
        </p:nvPicPr>
        <p:blipFill rotWithShape="1">
          <a:blip r:embed="rId5">
            <a:alphaModFix/>
          </a:blip>
          <a:srcRect b="0" l="0" r="0" t="0"/>
          <a:stretch/>
        </p:blipFill>
        <p:spPr>
          <a:xfrm>
            <a:off x="859777" y="3397028"/>
            <a:ext cx="482139" cy="464351"/>
          </a:xfrm>
          <a:prstGeom prst="rect">
            <a:avLst/>
          </a:prstGeom>
          <a:noFill/>
          <a:ln>
            <a:noFill/>
          </a:ln>
        </p:spPr>
      </p:pic>
      <p:pic>
        <p:nvPicPr>
          <p:cNvPr id="110" name="Google Shape;110;p2"/>
          <p:cNvPicPr preferRelativeResize="0"/>
          <p:nvPr/>
        </p:nvPicPr>
        <p:blipFill rotWithShape="1">
          <a:blip r:embed="rId6">
            <a:alphaModFix/>
          </a:blip>
          <a:srcRect b="0" l="0" r="0" t="0"/>
          <a:stretch/>
        </p:blipFill>
        <p:spPr>
          <a:xfrm>
            <a:off x="1740251" y="2493852"/>
            <a:ext cx="663037" cy="638575"/>
          </a:xfrm>
          <a:prstGeom prst="rect">
            <a:avLst/>
          </a:prstGeom>
          <a:noFill/>
          <a:ln>
            <a:noFill/>
          </a:ln>
        </p:spPr>
      </p:pic>
      <p:pic>
        <p:nvPicPr>
          <p:cNvPr id="111" name="Google Shape;111;p2"/>
          <p:cNvPicPr preferRelativeResize="0"/>
          <p:nvPr/>
        </p:nvPicPr>
        <p:blipFill rotWithShape="1">
          <a:blip r:embed="rId7">
            <a:alphaModFix/>
          </a:blip>
          <a:srcRect b="0" l="0" r="0" t="0"/>
          <a:stretch/>
        </p:blipFill>
        <p:spPr>
          <a:xfrm>
            <a:off x="950800" y="2175917"/>
            <a:ext cx="553274" cy="532861"/>
          </a:xfrm>
          <a:prstGeom prst="rect">
            <a:avLst/>
          </a:prstGeom>
          <a:noFill/>
          <a:ln>
            <a:noFill/>
          </a:ln>
        </p:spPr>
      </p:pic>
      <p:pic>
        <p:nvPicPr>
          <p:cNvPr id="112" name="Google Shape;112;p2"/>
          <p:cNvPicPr preferRelativeResize="0"/>
          <p:nvPr/>
        </p:nvPicPr>
        <p:blipFill rotWithShape="1">
          <a:blip r:embed="rId8">
            <a:alphaModFix/>
          </a:blip>
          <a:srcRect b="0" l="0" r="0" t="0"/>
          <a:stretch/>
        </p:blipFill>
        <p:spPr>
          <a:xfrm>
            <a:off x="1487071" y="3277687"/>
            <a:ext cx="733831" cy="706757"/>
          </a:xfrm>
          <a:prstGeom prst="rect">
            <a:avLst/>
          </a:prstGeom>
          <a:noFill/>
          <a:ln>
            <a:noFill/>
          </a:ln>
        </p:spPr>
      </p:pic>
      <p:pic>
        <p:nvPicPr>
          <p:cNvPr id="113" name="Google Shape;113;p2"/>
          <p:cNvPicPr preferRelativeResize="0"/>
          <p:nvPr/>
        </p:nvPicPr>
        <p:blipFill rotWithShape="1">
          <a:blip r:embed="rId9">
            <a:alphaModFix/>
          </a:blip>
          <a:srcRect b="0" l="0" r="0" t="0"/>
          <a:stretch/>
        </p:blipFill>
        <p:spPr>
          <a:xfrm>
            <a:off x="1374785" y="4589402"/>
            <a:ext cx="478465" cy="460812"/>
          </a:xfrm>
          <a:prstGeom prst="rect">
            <a:avLst/>
          </a:prstGeom>
          <a:noFill/>
          <a:ln>
            <a:noFill/>
          </a:ln>
        </p:spPr>
      </p:pic>
      <p:pic>
        <p:nvPicPr>
          <p:cNvPr id="114" name="Google Shape;114;p2"/>
          <p:cNvPicPr preferRelativeResize="0"/>
          <p:nvPr/>
        </p:nvPicPr>
        <p:blipFill rotWithShape="1">
          <a:blip r:embed="rId10">
            <a:alphaModFix/>
          </a:blip>
          <a:srcRect b="0" l="0" r="0" t="0"/>
          <a:stretch/>
        </p:blipFill>
        <p:spPr>
          <a:xfrm>
            <a:off x="1867196" y="5064114"/>
            <a:ext cx="555103" cy="534623"/>
          </a:xfrm>
          <a:prstGeom prst="rect">
            <a:avLst/>
          </a:prstGeom>
          <a:noFill/>
          <a:ln>
            <a:noFill/>
          </a:ln>
        </p:spPr>
      </p:pic>
      <p:pic>
        <p:nvPicPr>
          <p:cNvPr id="115" name="Google Shape;115;p2"/>
          <p:cNvPicPr preferRelativeResize="0"/>
          <p:nvPr/>
        </p:nvPicPr>
        <p:blipFill rotWithShape="1">
          <a:blip r:embed="rId11">
            <a:alphaModFix/>
          </a:blip>
          <a:srcRect b="0" l="0" r="0" t="0"/>
          <a:stretch/>
        </p:blipFill>
        <p:spPr>
          <a:xfrm flipH="1">
            <a:off x="974172" y="1456525"/>
            <a:ext cx="532377" cy="512735"/>
          </a:xfrm>
          <a:prstGeom prst="rect">
            <a:avLst/>
          </a:prstGeom>
          <a:solidFill>
            <a:schemeClr val="lt1"/>
          </a:solidFill>
          <a:ln>
            <a:noFill/>
          </a:ln>
        </p:spPr>
      </p:pic>
      <p:sp>
        <p:nvSpPr>
          <p:cNvPr id="116" name="Google Shape;116;p2"/>
          <p:cNvSpPr/>
          <p:nvPr/>
        </p:nvSpPr>
        <p:spPr>
          <a:xfrm>
            <a:off x="6931900" y="2716625"/>
            <a:ext cx="3834600" cy="20649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15000"/>
              </a:lnSpc>
              <a:spcBef>
                <a:spcPts val="1000"/>
              </a:spcBef>
              <a:spcAft>
                <a:spcPts val="0"/>
              </a:spcAft>
              <a:buClr>
                <a:srgbClr val="C00000"/>
              </a:buClr>
              <a:buSzPts val="1800"/>
              <a:buFont typeface="Arial"/>
              <a:buChar char="•"/>
            </a:pPr>
            <a:r>
              <a:rPr b="0" i="0" lang="de-DE" sz="1800" u="none" cap="none" strike="noStrike">
                <a:solidFill>
                  <a:srgbClr val="C00000"/>
                </a:solidFill>
                <a:latin typeface="Arial"/>
                <a:ea typeface="Arial"/>
                <a:cs typeface="Arial"/>
                <a:sym typeface="Arial"/>
              </a:rPr>
              <a:t>Welchen Beitrag leistet Ihr Betrieb zum Klimawandel?</a:t>
            </a:r>
            <a:endParaRPr b="0" i="0" sz="1800" u="none" cap="none" strike="noStrike">
              <a:solidFill>
                <a:srgbClr val="C00000"/>
              </a:solidFill>
              <a:latin typeface="Arial"/>
              <a:ea typeface="Arial"/>
              <a:cs typeface="Arial"/>
              <a:sym typeface="Arial"/>
            </a:endParaRPr>
          </a:p>
          <a:p>
            <a:pPr indent="-171450" lvl="0" marL="171450" marR="0" rtl="0" algn="l">
              <a:lnSpc>
                <a:spcPct val="115000"/>
              </a:lnSpc>
              <a:spcBef>
                <a:spcPts val="1000"/>
              </a:spcBef>
              <a:spcAft>
                <a:spcPts val="0"/>
              </a:spcAft>
              <a:buClr>
                <a:srgbClr val="C00000"/>
              </a:buClr>
              <a:buSzPts val="1800"/>
              <a:buFont typeface="Arial"/>
              <a:buChar char="•"/>
            </a:pPr>
            <a:r>
              <a:rPr b="0" i="0" lang="de-DE" sz="1800" u="none" cap="none" strike="noStrike">
                <a:solidFill>
                  <a:srgbClr val="C00000"/>
                </a:solidFill>
                <a:latin typeface="Arial"/>
                <a:ea typeface="Arial"/>
                <a:cs typeface="Arial"/>
                <a:sym typeface="Arial"/>
              </a:rPr>
              <a:t>Was unternehmen Sie in Ihrem Betrieb, um CO</a:t>
            </a:r>
            <a:r>
              <a:rPr b="0" baseline="-25000" i="0" lang="de-DE" sz="1800" u="none" cap="none" strike="noStrike">
                <a:solidFill>
                  <a:srgbClr val="C00000"/>
                </a:solidFill>
                <a:latin typeface="Arial"/>
                <a:ea typeface="Arial"/>
                <a:cs typeface="Arial"/>
                <a:sym typeface="Arial"/>
              </a:rPr>
              <a:t>2</a:t>
            </a:r>
            <a:r>
              <a:rPr b="0" i="0" lang="de-DE" sz="1800" u="none" cap="none" strike="noStrike">
                <a:solidFill>
                  <a:srgbClr val="C00000"/>
                </a:solidFill>
                <a:latin typeface="Arial"/>
                <a:ea typeface="Arial"/>
                <a:cs typeface="Arial"/>
                <a:sym typeface="Arial"/>
              </a:rPr>
              <a:t>-Emissionen zu verringern?</a:t>
            </a:r>
            <a:endParaRPr b="0" i="0" sz="1800" u="none" cap="none" strike="noStrike">
              <a:solidFill>
                <a:srgbClr val="C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23" name="Google Shape;123;p3"/>
          <p:cNvSpPr txBox="1"/>
          <p:nvPr>
            <p:ph type="title"/>
          </p:nvPr>
        </p:nvSpPr>
        <p:spPr>
          <a:xfrm>
            <a:off x="360000" y="180000"/>
            <a:ext cx="91515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56250"/>
              <a:buNone/>
            </a:pPr>
            <a:r>
              <a:rPr lang="de-DE"/>
              <a:t>Nachhaltigkeit und Klimawandel:</a:t>
            </a:r>
            <a:br>
              <a:rPr lang="de-DE"/>
            </a:br>
            <a:r>
              <a:rPr lang="de-DE"/>
              <a:t>Emissionen von Treibhausgase aus der Abfallwirtschaft</a:t>
            </a:r>
            <a:endParaRPr/>
          </a:p>
        </p:txBody>
      </p:sp>
      <p:sp>
        <p:nvSpPr>
          <p:cNvPr id="124" name="Google Shape;124;p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Abfall- und Kreislaufwirtschaft (FK)</a:t>
            </a:r>
            <a:endParaRPr/>
          </a:p>
        </p:txBody>
      </p:sp>
      <p:sp>
        <p:nvSpPr>
          <p:cNvPr id="125" name="Google Shape;125;p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UBA 2022</a:t>
            </a:r>
            <a:endParaRPr/>
          </a:p>
        </p:txBody>
      </p:sp>
      <p:sp>
        <p:nvSpPr>
          <p:cNvPr id="126" name="Google Shape;126;p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127" name="Google Shape;127;p3"/>
          <p:cNvPicPr preferRelativeResize="0"/>
          <p:nvPr/>
        </p:nvPicPr>
        <p:blipFill rotWithShape="1">
          <a:blip r:embed="rId3">
            <a:alphaModFix/>
          </a:blip>
          <a:srcRect b="17314" l="0" r="0" t="0"/>
          <a:stretch/>
        </p:blipFill>
        <p:spPr>
          <a:xfrm>
            <a:off x="0" y="1373038"/>
            <a:ext cx="7357700" cy="4768425"/>
          </a:xfrm>
          <a:prstGeom prst="rect">
            <a:avLst/>
          </a:prstGeom>
          <a:noFill/>
          <a:ln>
            <a:noFill/>
          </a:ln>
        </p:spPr>
      </p:pic>
      <p:sp>
        <p:nvSpPr>
          <p:cNvPr id="128" name="Google Shape;128;p3"/>
          <p:cNvSpPr/>
          <p:nvPr/>
        </p:nvSpPr>
        <p:spPr>
          <a:xfrm>
            <a:off x="7366550" y="2660000"/>
            <a:ext cx="4616400" cy="24375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C00000"/>
              </a:buClr>
              <a:buSzPts val="1300"/>
              <a:buFont typeface="Arial"/>
              <a:buChar char="•"/>
            </a:pPr>
            <a:r>
              <a:rPr b="0" i="0" lang="de-DE" sz="1800" u="none" cap="none" strike="noStrike">
                <a:solidFill>
                  <a:srgbClr val="C00000"/>
                </a:solidFill>
                <a:latin typeface="Arial"/>
                <a:ea typeface="Arial"/>
                <a:cs typeface="Arial"/>
                <a:sym typeface="Arial"/>
              </a:rPr>
              <a:t>Welchen Art der Abfallbehandlung trägt in welcher Höhe zum Klimawandel bei?</a:t>
            </a:r>
            <a:endParaRPr b="0" i="0" sz="1800" u="none" cap="none" strike="noStrike">
              <a:solidFill>
                <a:srgbClr val="C00000"/>
              </a:solidFill>
              <a:latin typeface="Arial"/>
              <a:ea typeface="Arial"/>
              <a:cs typeface="Arial"/>
              <a:sym typeface="Arial"/>
            </a:endParaRPr>
          </a:p>
          <a:p>
            <a:pPr indent="-171450" lvl="0" marL="171450" marR="0" rtl="0" algn="l">
              <a:lnSpc>
                <a:spcPct val="100000"/>
              </a:lnSpc>
              <a:spcBef>
                <a:spcPts val="0"/>
              </a:spcBef>
              <a:spcAft>
                <a:spcPts val="0"/>
              </a:spcAft>
              <a:buClr>
                <a:srgbClr val="C00000"/>
              </a:buClr>
              <a:buSzPts val="1300"/>
              <a:buFont typeface="Arial"/>
              <a:buChar char="•"/>
            </a:pPr>
            <a:r>
              <a:rPr b="0" i="0" lang="de-DE" sz="1800" u="none" cap="none" strike="noStrike">
                <a:solidFill>
                  <a:srgbClr val="C00000"/>
                </a:solidFill>
                <a:latin typeface="Arial"/>
                <a:ea typeface="Arial"/>
                <a:cs typeface="Arial"/>
                <a:sym typeface="Arial"/>
              </a:rPr>
              <a:t>Welchen Beitrag leistet Ihr Betrieb zum Klimawandel?</a:t>
            </a:r>
            <a:endParaRPr b="0" i="0" sz="1800" u="none" cap="none" strike="noStrike">
              <a:solidFill>
                <a:srgbClr val="C00000"/>
              </a:solidFill>
              <a:latin typeface="Arial"/>
              <a:ea typeface="Arial"/>
              <a:cs typeface="Arial"/>
              <a:sym typeface="Arial"/>
            </a:endParaRPr>
          </a:p>
          <a:p>
            <a:pPr indent="-171450" lvl="0" marL="171450" marR="0" rtl="0" algn="l">
              <a:lnSpc>
                <a:spcPct val="100000"/>
              </a:lnSpc>
              <a:spcBef>
                <a:spcPts val="0"/>
              </a:spcBef>
              <a:spcAft>
                <a:spcPts val="0"/>
              </a:spcAft>
              <a:buClr>
                <a:srgbClr val="C00000"/>
              </a:buClr>
              <a:buSzPts val="1300"/>
              <a:buFont typeface="Arial"/>
              <a:buChar char="•"/>
            </a:pPr>
            <a:r>
              <a:rPr b="0" i="0" lang="de-DE" sz="1800" u="none" cap="none" strike="noStrike">
                <a:solidFill>
                  <a:srgbClr val="C00000"/>
                </a:solidFill>
                <a:latin typeface="Arial"/>
                <a:ea typeface="Arial"/>
                <a:cs typeface="Arial"/>
                <a:sym typeface="Arial"/>
              </a:rPr>
              <a:t>Was unternehmen Sie in Ihrem Betrieb, um Emissionen von Treibhausgasen zu verringern?</a:t>
            </a:r>
            <a:endParaRPr b="0" i="0" sz="1600" u="none" cap="none" strike="noStrike">
              <a:solidFill>
                <a:srgbClr val="C00000"/>
              </a:solidFill>
              <a:latin typeface="Arial"/>
              <a:ea typeface="Arial"/>
              <a:cs typeface="Arial"/>
              <a:sym typeface="Arial"/>
            </a:endParaRPr>
          </a:p>
        </p:txBody>
      </p:sp>
      <p:pic>
        <p:nvPicPr>
          <p:cNvPr id="129" name="Google Shape;129;p3"/>
          <p:cNvPicPr preferRelativeResize="0"/>
          <p:nvPr/>
        </p:nvPicPr>
        <p:blipFill rotWithShape="1">
          <a:blip r:embed="rId3">
            <a:alphaModFix/>
          </a:blip>
          <a:srcRect b="0" l="0" r="20133" t="82923"/>
          <a:stretch/>
        </p:blipFill>
        <p:spPr>
          <a:xfrm>
            <a:off x="906550" y="4790275"/>
            <a:ext cx="4393100" cy="835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36" name="Google Shape;136;p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Welche Abfälle fallen insgesamt an?</a:t>
            </a:r>
            <a:endParaRPr/>
          </a:p>
        </p:txBody>
      </p:sp>
      <p:sp>
        <p:nvSpPr>
          <p:cNvPr id="137" name="Google Shape;137;p4"/>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Abfall- und Kreislaufwirtschaft (FK)</a:t>
            </a:r>
            <a:endParaRPr/>
          </a:p>
        </p:txBody>
      </p:sp>
      <p:sp>
        <p:nvSpPr>
          <p:cNvPr id="138" name="Google Shape;138;p4"/>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DESTATIS 2022</a:t>
            </a:r>
            <a:endParaRPr/>
          </a:p>
        </p:txBody>
      </p:sp>
      <p:sp>
        <p:nvSpPr>
          <p:cNvPr id="139" name="Google Shape;139;p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140" name="Google Shape;140;p4"/>
          <p:cNvPicPr preferRelativeResize="0"/>
          <p:nvPr/>
        </p:nvPicPr>
        <p:blipFill rotWithShape="1">
          <a:blip r:embed="rId3">
            <a:alphaModFix/>
          </a:blip>
          <a:srcRect b="0" l="0" r="0" t="0"/>
          <a:stretch/>
        </p:blipFill>
        <p:spPr>
          <a:xfrm>
            <a:off x="619500" y="1412400"/>
            <a:ext cx="1733550" cy="257175"/>
          </a:xfrm>
          <a:prstGeom prst="rect">
            <a:avLst/>
          </a:prstGeom>
          <a:noFill/>
          <a:ln>
            <a:noFill/>
          </a:ln>
        </p:spPr>
      </p:pic>
      <p:pic>
        <p:nvPicPr>
          <p:cNvPr id="141" name="Google Shape;141;p4"/>
          <p:cNvPicPr preferRelativeResize="0"/>
          <p:nvPr/>
        </p:nvPicPr>
        <p:blipFill rotWithShape="1">
          <a:blip r:embed="rId4">
            <a:alphaModFix/>
          </a:blip>
          <a:srcRect b="0" l="0" r="0" t="0"/>
          <a:stretch/>
        </p:blipFill>
        <p:spPr>
          <a:xfrm>
            <a:off x="0" y="1808886"/>
            <a:ext cx="6322103" cy="4310987"/>
          </a:xfrm>
          <a:prstGeom prst="rect">
            <a:avLst/>
          </a:prstGeom>
          <a:noFill/>
          <a:ln>
            <a:noFill/>
          </a:ln>
        </p:spPr>
      </p:pic>
      <p:sp>
        <p:nvSpPr>
          <p:cNvPr id="142" name="Google Shape;142;p4"/>
          <p:cNvSpPr txBox="1"/>
          <p:nvPr/>
        </p:nvSpPr>
        <p:spPr>
          <a:xfrm>
            <a:off x="0" y="1393375"/>
            <a:ext cx="44544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de-DE" sz="1700" u="none" cap="none" strike="noStrike">
                <a:solidFill>
                  <a:srgbClr val="000000"/>
                </a:solidFill>
                <a:latin typeface="Calibri"/>
                <a:ea typeface="Calibri"/>
                <a:cs typeface="Calibri"/>
                <a:sym typeface="Calibri"/>
              </a:rPr>
              <a:t>Gesamtes Abfallaufkommen 2020</a:t>
            </a:r>
            <a:endParaRPr b="1" i="0" sz="1700" u="none" cap="none" strike="noStrike">
              <a:solidFill>
                <a:srgbClr val="000000"/>
              </a:solidFill>
              <a:latin typeface="Calibri"/>
              <a:ea typeface="Calibri"/>
              <a:cs typeface="Calibri"/>
              <a:sym typeface="Calibri"/>
            </a:endParaRPr>
          </a:p>
        </p:txBody>
      </p:sp>
      <p:sp>
        <p:nvSpPr>
          <p:cNvPr id="143" name="Google Shape;143;p4"/>
          <p:cNvSpPr/>
          <p:nvPr/>
        </p:nvSpPr>
        <p:spPr>
          <a:xfrm>
            <a:off x="6870625" y="2922025"/>
            <a:ext cx="4836300" cy="20847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C00000"/>
              </a:buClr>
              <a:buSzPts val="1800"/>
              <a:buFont typeface="Arial"/>
              <a:buChar char="•"/>
            </a:pPr>
            <a:r>
              <a:rPr b="0" i="0" lang="de-DE" sz="1800" u="none" cap="none" strike="noStrike">
                <a:solidFill>
                  <a:srgbClr val="C00000"/>
                </a:solidFill>
                <a:latin typeface="Arial"/>
                <a:ea typeface="Arial"/>
                <a:cs typeface="Arial"/>
                <a:sym typeface="Arial"/>
              </a:rPr>
              <a:t>Welche Arten von Abfällen werden in Ihrem Ausbildungsbetrieb angeliefert oder eingesammelt?</a:t>
            </a:r>
            <a:endParaRPr b="0" i="0" sz="1800" u="none" cap="none" strike="noStrike">
              <a:solidFill>
                <a:srgbClr val="C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0" name="Google Shape;150;p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Welche Abfälle fallen im Haushalt an?</a:t>
            </a:r>
            <a:endParaRPr/>
          </a:p>
        </p:txBody>
      </p:sp>
      <p:sp>
        <p:nvSpPr>
          <p:cNvPr id="151" name="Google Shape;151;p5"/>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Abfall- und Kreislaufwirtschaft (FK)</a:t>
            </a:r>
            <a:endParaRPr/>
          </a:p>
        </p:txBody>
      </p:sp>
      <p:sp>
        <p:nvSpPr>
          <p:cNvPr id="152" name="Google Shape;152;p5"/>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Statistisches Bundesamt (Destatis) 2022</a:t>
            </a:r>
            <a:endParaRPr/>
          </a:p>
        </p:txBody>
      </p:sp>
      <p:sp>
        <p:nvSpPr>
          <p:cNvPr id="153" name="Google Shape;153;p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154" name="Google Shape;154;p5"/>
          <p:cNvPicPr preferRelativeResize="0"/>
          <p:nvPr/>
        </p:nvPicPr>
        <p:blipFill rotWithShape="1">
          <a:blip r:embed="rId3">
            <a:alphaModFix/>
          </a:blip>
          <a:srcRect b="0" l="0" r="0" t="0"/>
          <a:stretch/>
        </p:blipFill>
        <p:spPr>
          <a:xfrm>
            <a:off x="152400" y="1412400"/>
            <a:ext cx="6041860" cy="4689697"/>
          </a:xfrm>
          <a:prstGeom prst="rect">
            <a:avLst/>
          </a:prstGeom>
          <a:noFill/>
          <a:ln>
            <a:noFill/>
          </a:ln>
        </p:spPr>
      </p:pic>
      <p:sp>
        <p:nvSpPr>
          <p:cNvPr id="155" name="Google Shape;155;p5"/>
          <p:cNvSpPr/>
          <p:nvPr/>
        </p:nvSpPr>
        <p:spPr>
          <a:xfrm>
            <a:off x="6787125" y="2698100"/>
            <a:ext cx="4793700" cy="21183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42900" lvl="0" marL="457200" marR="0" rtl="0" algn="l">
              <a:lnSpc>
                <a:spcPct val="100000"/>
              </a:lnSpc>
              <a:spcBef>
                <a:spcPts val="1000"/>
              </a:spcBef>
              <a:spcAft>
                <a:spcPts val="0"/>
              </a:spcAft>
              <a:buClr>
                <a:srgbClr val="C00000"/>
              </a:buClr>
              <a:buSzPts val="1800"/>
              <a:buFont typeface="Arial"/>
              <a:buChar char="●"/>
            </a:pPr>
            <a:r>
              <a:rPr b="0" i="0" lang="de-DE" sz="1800" u="none" cap="none" strike="noStrike">
                <a:solidFill>
                  <a:srgbClr val="C00000"/>
                </a:solidFill>
                <a:latin typeface="Arial"/>
                <a:ea typeface="Arial"/>
                <a:cs typeface="Arial"/>
                <a:sym typeface="Arial"/>
              </a:rPr>
              <a:t>Welche Haushaltsabfälle werden in Ihrem Ausbildungsbetrieb angeliefert?</a:t>
            </a:r>
            <a:endParaRPr b="0" i="0" sz="1800" u="none" cap="none" strike="noStrike">
              <a:solidFill>
                <a:srgbClr val="C00000"/>
              </a:solidFill>
              <a:latin typeface="Arial"/>
              <a:ea typeface="Arial"/>
              <a:cs typeface="Arial"/>
              <a:sym typeface="Arial"/>
            </a:endParaRPr>
          </a:p>
          <a:p>
            <a:pPr indent="-342900" lvl="0" marL="457200" marR="0" rtl="0" algn="l">
              <a:lnSpc>
                <a:spcPct val="100000"/>
              </a:lnSpc>
              <a:spcBef>
                <a:spcPts val="1000"/>
              </a:spcBef>
              <a:spcAft>
                <a:spcPts val="0"/>
              </a:spcAft>
              <a:buClr>
                <a:srgbClr val="C00000"/>
              </a:buClr>
              <a:buSzPts val="1800"/>
              <a:buFont typeface="Arial"/>
              <a:buChar char="●"/>
            </a:pPr>
            <a:r>
              <a:rPr b="0" i="0" lang="de-DE" sz="1800" u="none" cap="none" strike="noStrike">
                <a:solidFill>
                  <a:srgbClr val="C00000"/>
                </a:solidFill>
                <a:latin typeface="Arial"/>
                <a:ea typeface="Arial"/>
                <a:cs typeface="Arial"/>
                <a:sym typeface="Arial"/>
              </a:rPr>
              <a:t>Welche Abfälle lassen sich z.B.durch Wieder- und Weiterverwendung vermeiden?</a:t>
            </a:r>
            <a:endParaRPr b="0" i="0" sz="1800" u="none" cap="none" strike="noStrike">
              <a:solidFill>
                <a:srgbClr val="C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6"/>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62" name="Google Shape;162;p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56250"/>
              <a:buNone/>
            </a:pPr>
            <a:r>
              <a:rPr lang="de-DE"/>
              <a:t>Nachhaltigkeit und Klimawandel:</a:t>
            </a:r>
            <a:br>
              <a:rPr lang="de-DE"/>
            </a:br>
            <a:r>
              <a:rPr lang="de-DE"/>
              <a:t>Wie setzt sich der Restmüll der Haushalte zusammen?</a:t>
            </a:r>
            <a:endParaRPr/>
          </a:p>
        </p:txBody>
      </p:sp>
      <p:sp>
        <p:nvSpPr>
          <p:cNvPr id="163" name="Google Shape;163;p6"/>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Abfall- und Kreislaufwirtschaft (FK)</a:t>
            </a:r>
            <a:endParaRPr/>
          </a:p>
        </p:txBody>
      </p:sp>
      <p:sp>
        <p:nvSpPr>
          <p:cNvPr id="164" name="Google Shape;164;p6"/>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UBA Texte 113/2020. </a:t>
            </a:r>
            <a:endParaRPr/>
          </a:p>
        </p:txBody>
      </p:sp>
      <p:sp>
        <p:nvSpPr>
          <p:cNvPr id="165" name="Google Shape;165;p6"/>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
        <p:nvSpPr>
          <p:cNvPr id="166" name="Google Shape;166;p6"/>
          <p:cNvSpPr/>
          <p:nvPr/>
        </p:nvSpPr>
        <p:spPr>
          <a:xfrm>
            <a:off x="7718150" y="2640450"/>
            <a:ext cx="4161900" cy="25662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42900" lvl="0" marL="457200" marR="0" rtl="0" algn="l">
              <a:lnSpc>
                <a:spcPct val="100000"/>
              </a:lnSpc>
              <a:spcBef>
                <a:spcPts val="1000"/>
              </a:spcBef>
              <a:spcAft>
                <a:spcPts val="0"/>
              </a:spcAft>
              <a:buClr>
                <a:srgbClr val="C00000"/>
              </a:buClr>
              <a:buSzPts val="1800"/>
              <a:buFont typeface="Arial"/>
              <a:buChar char="●"/>
            </a:pPr>
            <a:r>
              <a:rPr b="0" i="0" lang="de-DE" sz="1800" u="none" cap="none" strike="noStrike">
                <a:solidFill>
                  <a:srgbClr val="C00000"/>
                </a:solidFill>
                <a:latin typeface="Arial"/>
                <a:ea typeface="Arial"/>
                <a:cs typeface="Arial"/>
                <a:sym typeface="Arial"/>
              </a:rPr>
              <a:t>Was gehört nicht in den Restabfall?</a:t>
            </a:r>
            <a:endParaRPr b="0" i="0" sz="1800" u="none" cap="none" strike="noStrike">
              <a:solidFill>
                <a:srgbClr val="C00000"/>
              </a:solidFill>
              <a:latin typeface="Arial"/>
              <a:ea typeface="Arial"/>
              <a:cs typeface="Arial"/>
              <a:sym typeface="Arial"/>
            </a:endParaRPr>
          </a:p>
          <a:p>
            <a:pPr indent="-342900" lvl="0" marL="457200" marR="0" rtl="0" algn="l">
              <a:lnSpc>
                <a:spcPct val="100000"/>
              </a:lnSpc>
              <a:spcBef>
                <a:spcPts val="1000"/>
              </a:spcBef>
              <a:spcAft>
                <a:spcPts val="0"/>
              </a:spcAft>
              <a:buClr>
                <a:srgbClr val="C00000"/>
              </a:buClr>
              <a:buSzPts val="1800"/>
              <a:buFont typeface="Arial"/>
              <a:buChar char="●"/>
            </a:pPr>
            <a:r>
              <a:rPr b="0" i="0" lang="de-DE" sz="1800" u="none" cap="none" strike="noStrike">
                <a:solidFill>
                  <a:srgbClr val="C00000"/>
                </a:solidFill>
                <a:latin typeface="Arial"/>
                <a:ea typeface="Arial"/>
                <a:cs typeface="Arial"/>
                <a:sym typeface="Arial"/>
              </a:rPr>
              <a:t>Wie lassen sich Fehlwürfe in die Restmülltonne vermeiden?</a:t>
            </a:r>
            <a:endParaRPr b="0" i="0" sz="1800" u="none" cap="none" strike="noStrike">
              <a:solidFill>
                <a:srgbClr val="C00000"/>
              </a:solidFill>
              <a:latin typeface="Arial"/>
              <a:ea typeface="Arial"/>
              <a:cs typeface="Arial"/>
              <a:sym typeface="Arial"/>
            </a:endParaRPr>
          </a:p>
          <a:p>
            <a:pPr indent="-342900" lvl="0" marL="457200" marR="0" rtl="0" algn="l">
              <a:lnSpc>
                <a:spcPct val="100000"/>
              </a:lnSpc>
              <a:spcBef>
                <a:spcPts val="1000"/>
              </a:spcBef>
              <a:spcAft>
                <a:spcPts val="0"/>
              </a:spcAft>
              <a:buClr>
                <a:srgbClr val="C00000"/>
              </a:buClr>
              <a:buSzPts val="1800"/>
              <a:buFont typeface="Arial"/>
              <a:buChar char="●"/>
            </a:pPr>
            <a:r>
              <a:rPr b="0" i="0" lang="de-DE" sz="1800" u="none" cap="none" strike="noStrike">
                <a:solidFill>
                  <a:srgbClr val="C00000"/>
                </a:solidFill>
                <a:latin typeface="Arial"/>
                <a:ea typeface="Arial"/>
                <a:cs typeface="Arial"/>
                <a:sym typeface="Arial"/>
              </a:rPr>
              <a:t>Wie lässt sich die Menge an organischen Abfälle in der Restmülltonne verringern?</a:t>
            </a:r>
            <a:endParaRPr b="0" i="0" sz="1600" u="none" cap="none" strike="noStrike">
              <a:solidFill>
                <a:srgbClr val="000000"/>
              </a:solidFill>
              <a:latin typeface="Arial"/>
              <a:ea typeface="Arial"/>
              <a:cs typeface="Arial"/>
              <a:sym typeface="Arial"/>
            </a:endParaRPr>
          </a:p>
        </p:txBody>
      </p:sp>
      <p:pic>
        <p:nvPicPr>
          <p:cNvPr id="167" name="Google Shape;167;p6"/>
          <p:cNvPicPr preferRelativeResize="0"/>
          <p:nvPr/>
        </p:nvPicPr>
        <p:blipFill rotWithShape="1">
          <a:blip r:embed="rId3">
            <a:alphaModFix/>
          </a:blip>
          <a:srcRect b="0" l="0" r="0" t="0"/>
          <a:stretch/>
        </p:blipFill>
        <p:spPr>
          <a:xfrm>
            <a:off x="152400" y="1412400"/>
            <a:ext cx="7295783" cy="46896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74" name="Google Shape;174;p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Abfallverbrennung in Deutschland:</a:t>
            </a:r>
            <a:endParaRPr/>
          </a:p>
          <a:p>
            <a:pPr indent="0" lvl="0" marL="0" rtl="0" algn="l">
              <a:lnSpc>
                <a:spcPct val="100000"/>
              </a:lnSpc>
              <a:spcBef>
                <a:spcPts val="0"/>
              </a:spcBef>
              <a:spcAft>
                <a:spcPts val="0"/>
              </a:spcAft>
              <a:buSzPts val="1800"/>
              <a:buNone/>
            </a:pPr>
            <a:r>
              <a:rPr lang="de-DE"/>
              <a:t>Abfallarten die verbrannt werden</a:t>
            </a:r>
            <a:endParaRPr/>
          </a:p>
        </p:txBody>
      </p:sp>
      <p:sp>
        <p:nvSpPr>
          <p:cNvPr id="175" name="Google Shape;175;p7"/>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Font typeface="Arial"/>
              <a:buNone/>
            </a:pPr>
            <a:r>
              <a:rPr lang="de-DE"/>
              <a:t>Abfall- und Kreislaufwirtschaft (FK)</a:t>
            </a:r>
            <a:endParaRPr/>
          </a:p>
        </p:txBody>
      </p:sp>
      <p:sp>
        <p:nvSpPr>
          <p:cNvPr id="176" name="Google Shape;176;p7"/>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Zero Waste Europe 2020</a:t>
            </a:r>
            <a:endParaRPr/>
          </a:p>
        </p:txBody>
      </p:sp>
      <p:pic>
        <p:nvPicPr>
          <p:cNvPr id="177" name="Google Shape;177;p7"/>
          <p:cNvPicPr preferRelativeResize="0"/>
          <p:nvPr/>
        </p:nvPicPr>
        <p:blipFill rotWithShape="1">
          <a:blip r:embed="rId3">
            <a:alphaModFix/>
          </a:blip>
          <a:srcRect b="0" l="0" r="0" t="0"/>
          <a:stretch/>
        </p:blipFill>
        <p:spPr>
          <a:xfrm>
            <a:off x="76750" y="1412400"/>
            <a:ext cx="6741815" cy="4689696"/>
          </a:xfrm>
          <a:prstGeom prst="rect">
            <a:avLst/>
          </a:prstGeom>
          <a:noFill/>
          <a:ln>
            <a:noFill/>
          </a:ln>
        </p:spPr>
      </p:pic>
      <p:sp>
        <p:nvSpPr>
          <p:cNvPr id="178" name="Google Shape;178;p7"/>
          <p:cNvSpPr/>
          <p:nvPr/>
        </p:nvSpPr>
        <p:spPr>
          <a:xfrm>
            <a:off x="6685250" y="2147000"/>
            <a:ext cx="5283900" cy="32205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42900" lvl="0" marL="457200" marR="0" rtl="0" algn="l">
              <a:lnSpc>
                <a:spcPct val="100000"/>
              </a:lnSpc>
              <a:spcBef>
                <a:spcPts val="1000"/>
              </a:spcBef>
              <a:spcAft>
                <a:spcPts val="0"/>
              </a:spcAft>
              <a:buClr>
                <a:srgbClr val="C00000"/>
              </a:buClr>
              <a:buSzPts val="1800"/>
              <a:buFont typeface="Arial"/>
              <a:buChar char="•"/>
            </a:pPr>
            <a:r>
              <a:rPr b="0" i="0" lang="de-DE" sz="1800" u="none" cap="none" strike="noStrike">
                <a:solidFill>
                  <a:srgbClr val="C00000"/>
                </a:solidFill>
                <a:latin typeface="Arial"/>
                <a:ea typeface="Arial"/>
                <a:cs typeface="Arial"/>
                <a:sym typeface="Arial"/>
              </a:rPr>
              <a:t>Welche der genannten Abfallarten werden in Ihrem Ausbildungsbetrieb angeliefert oder eingesammelt?</a:t>
            </a:r>
            <a:endParaRPr b="0" i="0" sz="1800" u="none" cap="none" strike="noStrike">
              <a:solidFill>
                <a:srgbClr val="C00000"/>
              </a:solidFill>
              <a:latin typeface="Arial"/>
              <a:ea typeface="Arial"/>
              <a:cs typeface="Arial"/>
              <a:sym typeface="Arial"/>
            </a:endParaRPr>
          </a:p>
          <a:p>
            <a:pPr indent="-342900" lvl="0" marL="457200" marR="0" rtl="0" algn="l">
              <a:lnSpc>
                <a:spcPct val="100000"/>
              </a:lnSpc>
              <a:spcBef>
                <a:spcPts val="1000"/>
              </a:spcBef>
              <a:spcAft>
                <a:spcPts val="0"/>
              </a:spcAft>
              <a:buClr>
                <a:srgbClr val="C00000"/>
              </a:buClr>
              <a:buSzPts val="1800"/>
              <a:buFont typeface="Arial"/>
              <a:buChar char="•"/>
            </a:pPr>
            <a:r>
              <a:rPr b="0" i="0" lang="de-DE" sz="1800" u="none" cap="none" strike="noStrike">
                <a:solidFill>
                  <a:srgbClr val="C00000"/>
                </a:solidFill>
                <a:latin typeface="Arial"/>
                <a:ea typeface="Arial"/>
                <a:cs typeface="Arial"/>
                <a:sym typeface="Arial"/>
              </a:rPr>
              <a:t>Welche Abfallarten in Ihrem Ausbildungsbetrieb werden thermisch verwertet?</a:t>
            </a:r>
            <a:endParaRPr b="0" i="0" sz="1800" u="none" cap="none" strike="noStrike">
              <a:solidFill>
                <a:srgbClr val="C00000"/>
              </a:solidFill>
              <a:latin typeface="Arial"/>
              <a:ea typeface="Arial"/>
              <a:cs typeface="Arial"/>
              <a:sym typeface="Arial"/>
            </a:endParaRPr>
          </a:p>
          <a:p>
            <a:pPr indent="-330200" lvl="0" marL="457200" marR="0" rtl="0" algn="l">
              <a:lnSpc>
                <a:spcPct val="100000"/>
              </a:lnSpc>
              <a:spcBef>
                <a:spcPts val="1000"/>
              </a:spcBef>
              <a:spcAft>
                <a:spcPts val="0"/>
              </a:spcAft>
              <a:buClr>
                <a:srgbClr val="C00000"/>
              </a:buClr>
              <a:buSzPts val="1600"/>
              <a:buFont typeface="Arial"/>
              <a:buChar char="•"/>
            </a:pPr>
            <a:r>
              <a:rPr b="0" i="0" lang="de-DE" sz="1800" u="none" cap="none" strike="noStrike">
                <a:solidFill>
                  <a:srgbClr val="C00000"/>
                </a:solidFill>
                <a:latin typeface="Arial"/>
                <a:ea typeface="Arial"/>
                <a:cs typeface="Arial"/>
                <a:sym typeface="Arial"/>
              </a:rPr>
              <a:t>Wie lassen sich die thermisch verwertet Abfälle in Ihrem Ausbildungsbetrieb reduzieren?</a:t>
            </a:r>
            <a:r>
              <a:rPr b="0" i="0" lang="de-DE" sz="1600" u="none" cap="none" strike="noStrike">
                <a:solidFill>
                  <a:srgbClr val="C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9" name="Google Shape;179;p7"/>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8"/>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86" name="Google Shape;186;p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Kreislaufwirtschaft:</a:t>
            </a:r>
            <a:br>
              <a:rPr lang="de-DE"/>
            </a:br>
            <a:r>
              <a:rPr lang="de-DE"/>
              <a:t>Welche Handlungsfelder gibt es?</a:t>
            </a:r>
            <a:endParaRPr/>
          </a:p>
        </p:txBody>
      </p:sp>
      <p:sp>
        <p:nvSpPr>
          <p:cNvPr id="187" name="Google Shape;187;p8"/>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Abfall- und Kreislaufwirtschaft (FK)</a:t>
            </a:r>
            <a:endParaRPr/>
          </a:p>
        </p:txBody>
      </p:sp>
      <p:sp>
        <p:nvSpPr>
          <p:cNvPr id="188" name="Google Shape;188;p8"/>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BMWK 2022</a:t>
            </a:r>
            <a:endParaRPr/>
          </a:p>
        </p:txBody>
      </p:sp>
      <p:sp>
        <p:nvSpPr>
          <p:cNvPr id="189" name="Google Shape;189;p8"/>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rgbClr val="7F7F7F"/>
              </a:buClr>
              <a:buSzPts val="1800"/>
              <a:buFont typeface="Calibri"/>
              <a:buNone/>
            </a:pPr>
            <a:r>
              <a:rPr lang="de-DE"/>
              <a:t>Die Projektagentur BBNE</a:t>
            </a:r>
            <a:endParaRPr/>
          </a:p>
        </p:txBody>
      </p:sp>
      <p:pic>
        <p:nvPicPr>
          <p:cNvPr id="190" name="Google Shape;190;p8"/>
          <p:cNvPicPr preferRelativeResize="0"/>
          <p:nvPr/>
        </p:nvPicPr>
        <p:blipFill rotWithShape="1">
          <a:blip r:embed="rId3">
            <a:alphaModFix/>
          </a:blip>
          <a:srcRect b="0" l="0" r="0" t="0"/>
          <a:stretch/>
        </p:blipFill>
        <p:spPr>
          <a:xfrm>
            <a:off x="95774" y="1412400"/>
            <a:ext cx="4797712" cy="4689696"/>
          </a:xfrm>
          <a:prstGeom prst="rect">
            <a:avLst/>
          </a:prstGeom>
          <a:noFill/>
          <a:ln>
            <a:noFill/>
          </a:ln>
        </p:spPr>
      </p:pic>
      <p:sp>
        <p:nvSpPr>
          <p:cNvPr id="191" name="Google Shape;191;p8"/>
          <p:cNvSpPr/>
          <p:nvPr/>
        </p:nvSpPr>
        <p:spPr>
          <a:xfrm>
            <a:off x="4806890" y="4689446"/>
            <a:ext cx="7290035" cy="1433498"/>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42900" lvl="0" marL="457200" marR="0" rtl="0" algn="l">
              <a:lnSpc>
                <a:spcPct val="100000"/>
              </a:lnSpc>
              <a:spcBef>
                <a:spcPts val="1000"/>
              </a:spcBef>
              <a:spcAft>
                <a:spcPts val="0"/>
              </a:spcAft>
              <a:buClr>
                <a:srgbClr val="C00000"/>
              </a:buClr>
              <a:buSzPts val="1800"/>
              <a:buFont typeface="Arial"/>
              <a:buChar char="●"/>
            </a:pPr>
            <a:r>
              <a:rPr b="0" i="0" lang="de-DE" sz="1800" u="none" cap="none" strike="noStrike">
                <a:solidFill>
                  <a:srgbClr val="C00000"/>
                </a:solidFill>
                <a:latin typeface="Arial"/>
                <a:ea typeface="Arial"/>
                <a:cs typeface="Arial"/>
                <a:sym typeface="Arial"/>
              </a:rPr>
              <a:t>In welchem Handlungsfeld kann Ihr Betrieb einen Beitrag zur Kreislaufwirtschaft leisten?</a:t>
            </a:r>
            <a:endParaRPr b="0" i="0" sz="1800" u="none" cap="none" strike="noStrike">
              <a:solidFill>
                <a:srgbClr val="C00000"/>
              </a:solidFill>
              <a:latin typeface="Arial"/>
              <a:ea typeface="Arial"/>
              <a:cs typeface="Arial"/>
              <a:sym typeface="Arial"/>
            </a:endParaRPr>
          </a:p>
          <a:p>
            <a:pPr indent="-342900" lvl="0" marL="457200" marR="0" rtl="0" algn="l">
              <a:lnSpc>
                <a:spcPct val="100000"/>
              </a:lnSpc>
              <a:spcBef>
                <a:spcPts val="1000"/>
              </a:spcBef>
              <a:spcAft>
                <a:spcPts val="0"/>
              </a:spcAft>
              <a:buClr>
                <a:srgbClr val="C00000"/>
              </a:buClr>
              <a:buSzPts val="1800"/>
              <a:buFont typeface="Arial"/>
              <a:buChar char="●"/>
            </a:pPr>
            <a:r>
              <a:rPr b="0" i="0" lang="de-DE" sz="1800" u="none" cap="none" strike="noStrike">
                <a:solidFill>
                  <a:srgbClr val="C00000"/>
                </a:solidFill>
                <a:latin typeface="Arial"/>
                <a:ea typeface="Arial"/>
                <a:cs typeface="Arial"/>
                <a:sym typeface="Arial"/>
              </a:rPr>
              <a:t>Wie kann Ihr Betrieb dazu beitragen die Mengen an Restabfall zu reduzieren? </a:t>
            </a:r>
            <a:endParaRPr b="0" i="0" sz="1800" u="none" cap="none" strike="noStrike">
              <a:solidFill>
                <a:srgbClr val="C00000"/>
              </a:solidFill>
              <a:latin typeface="Arial"/>
              <a:ea typeface="Arial"/>
              <a:cs typeface="Arial"/>
              <a:sym typeface="Arial"/>
            </a:endParaRPr>
          </a:p>
        </p:txBody>
      </p:sp>
      <p:sp>
        <p:nvSpPr>
          <p:cNvPr id="192" name="Google Shape;192;p8"/>
          <p:cNvSpPr/>
          <p:nvPr/>
        </p:nvSpPr>
        <p:spPr>
          <a:xfrm>
            <a:off x="4806892" y="1391553"/>
            <a:ext cx="7290033" cy="3145492"/>
          </a:xfrm>
          <a:prstGeom prst="roundRect">
            <a:avLst>
              <a:gd fmla="val 16667" name="adj"/>
            </a:avLst>
          </a:prstGeom>
          <a:solidFill>
            <a:srgbClr val="FFD579"/>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SDG 12.2: “Bis 2030 die nachhaltige Bewirtschaftung und effiziente Nutzung der natürlichen Ressourcen erreichen.”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SDG 12.4: "Bis 2020 einen um­welt­ver­träglichen Umgang mit Chemikalien und allen Abfällen während ihres gesamten Lebens­zyklus … erreichen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​SDG 12.5: "Bis 2030 das Abfall­auf­kommen durch Ver­meidung, Ver­minderung, Wieder­ver­wertung und Wieder­ver­wendung deutlich verringern."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SDG 12.1: “Die Umsetzung des Zehnjahresprogramms für nachhaltige Konsum- und Produktionsmuster der UNO.”</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SDG 12.3: “Bis 2030 die weltweite Nahrungsmittelverschwendung pro Kopf auf Einzelhandels- und Verbraucherebene halbieren.”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SDG 12.6: “Unternehmen zu einer nachhaltigen Unternehmensführung ermutigen.”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Arial"/>
                <a:ea typeface="Arial"/>
                <a:cs typeface="Arial"/>
                <a:sym typeface="Arial"/>
              </a:rPr>
              <a:t>SDG 12.7: “Nachhaltigkeitskriterien im öffentlichen Beschaffungswesen fördern.”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9"/>
          <p:cNvPicPr preferRelativeResize="0"/>
          <p:nvPr/>
        </p:nvPicPr>
        <p:blipFill rotWithShape="1">
          <a:blip r:embed="rId3">
            <a:alphaModFix/>
          </a:blip>
          <a:srcRect b="0" l="0" r="0" t="4725"/>
          <a:stretch/>
        </p:blipFill>
        <p:spPr>
          <a:xfrm>
            <a:off x="2395275" y="1494750"/>
            <a:ext cx="5554400" cy="2355600"/>
          </a:xfrm>
          <a:prstGeom prst="rect">
            <a:avLst/>
          </a:prstGeom>
          <a:noFill/>
          <a:ln>
            <a:noFill/>
          </a:ln>
        </p:spPr>
      </p:pic>
      <p:sp>
        <p:nvSpPr>
          <p:cNvPr id="199" name="Google Shape;199;p9"/>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00" name="Google Shape;200;p9"/>
          <p:cNvSpPr txBox="1"/>
          <p:nvPr>
            <p:ph type="title"/>
          </p:nvPr>
        </p:nvSpPr>
        <p:spPr>
          <a:xfrm>
            <a:off x="316925" y="22845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56250"/>
              <a:buNone/>
            </a:pPr>
            <a:r>
              <a:rPr lang="de-DE"/>
              <a:t>Nachhaltigkeit und Kreislaufwirtschaft </a:t>
            </a:r>
            <a:endParaRPr/>
          </a:p>
          <a:p>
            <a:pPr indent="0" lvl="0" marL="0" rtl="0" algn="l">
              <a:lnSpc>
                <a:spcPct val="100000"/>
              </a:lnSpc>
              <a:spcBef>
                <a:spcPts val="0"/>
              </a:spcBef>
              <a:spcAft>
                <a:spcPts val="0"/>
              </a:spcAft>
              <a:buSzPct val="56250"/>
              <a:buNone/>
            </a:pPr>
            <a:r>
              <a:rPr lang="de-DE"/>
              <a:t>Von einer linearen zu einer zirkulären Wirtschaft</a:t>
            </a:r>
            <a:endParaRPr/>
          </a:p>
        </p:txBody>
      </p:sp>
      <p:sp>
        <p:nvSpPr>
          <p:cNvPr id="201" name="Google Shape;201;p9"/>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Abfall- und Kreislaufwirtschaft (FK)</a:t>
            </a:r>
            <a:endParaRPr/>
          </a:p>
        </p:txBody>
      </p:sp>
      <p:sp>
        <p:nvSpPr>
          <p:cNvPr id="202" name="Google Shape;202;p9"/>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BMWK 2022</a:t>
            </a:r>
            <a:endParaRPr/>
          </a:p>
        </p:txBody>
      </p:sp>
      <p:sp>
        <p:nvSpPr>
          <p:cNvPr id="203" name="Google Shape;203;p9"/>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Dipl.-Ing. Volker Handke </a:t>
            </a:r>
            <a:endParaRPr/>
          </a:p>
          <a:p>
            <a:pPr indent="0" lvl="0" marL="0" rtl="0" algn="l">
              <a:lnSpc>
                <a:spcPct val="100000"/>
              </a:lnSpc>
              <a:spcBef>
                <a:spcPts val="0"/>
              </a:spcBef>
              <a:spcAft>
                <a:spcPts val="0"/>
              </a:spcAft>
              <a:buClr>
                <a:schemeClr val="dk1"/>
              </a:buClr>
              <a:buSzPts val="1800"/>
              <a:buFont typeface="Arial"/>
              <a:buNone/>
            </a:pPr>
            <a:r>
              <a:rPr lang="de-DE"/>
              <a:t>Die Projektagentur BBNE</a:t>
            </a:r>
            <a:endParaRPr/>
          </a:p>
        </p:txBody>
      </p:sp>
      <p:pic>
        <p:nvPicPr>
          <p:cNvPr id="204" name="Google Shape;204;p9"/>
          <p:cNvPicPr preferRelativeResize="0"/>
          <p:nvPr/>
        </p:nvPicPr>
        <p:blipFill rotWithShape="1">
          <a:blip r:embed="rId4">
            <a:alphaModFix/>
          </a:blip>
          <a:srcRect b="-17755" l="0" r="0" t="0"/>
          <a:stretch/>
        </p:blipFill>
        <p:spPr>
          <a:xfrm>
            <a:off x="8361825" y="1384650"/>
            <a:ext cx="3293076" cy="2799125"/>
          </a:xfrm>
          <a:prstGeom prst="rect">
            <a:avLst/>
          </a:prstGeom>
          <a:noFill/>
          <a:ln>
            <a:noFill/>
          </a:ln>
        </p:spPr>
      </p:pic>
      <p:pic>
        <p:nvPicPr>
          <p:cNvPr id="205" name="Google Shape;205;p9"/>
          <p:cNvPicPr preferRelativeResize="0"/>
          <p:nvPr/>
        </p:nvPicPr>
        <p:blipFill rotWithShape="1">
          <a:blip r:embed="rId5">
            <a:alphaModFix/>
          </a:blip>
          <a:srcRect b="0" l="0" r="0" t="0"/>
          <a:stretch/>
        </p:blipFill>
        <p:spPr>
          <a:xfrm>
            <a:off x="4156701" y="3306525"/>
            <a:ext cx="3665976" cy="2559375"/>
          </a:xfrm>
          <a:prstGeom prst="rect">
            <a:avLst/>
          </a:prstGeom>
          <a:noFill/>
          <a:ln>
            <a:noFill/>
          </a:ln>
        </p:spPr>
      </p:pic>
      <p:pic>
        <p:nvPicPr>
          <p:cNvPr id="206" name="Google Shape;206;p9"/>
          <p:cNvPicPr preferRelativeResize="0"/>
          <p:nvPr/>
        </p:nvPicPr>
        <p:blipFill rotWithShape="1">
          <a:blip r:embed="rId6">
            <a:alphaModFix/>
          </a:blip>
          <a:srcRect b="0" l="0" r="0" t="0"/>
          <a:stretch/>
        </p:blipFill>
        <p:spPr>
          <a:xfrm>
            <a:off x="97075" y="4075150"/>
            <a:ext cx="3763649" cy="1878349"/>
          </a:xfrm>
          <a:prstGeom prst="rect">
            <a:avLst/>
          </a:prstGeom>
          <a:noFill/>
          <a:ln>
            <a:noFill/>
          </a:ln>
        </p:spPr>
      </p:pic>
      <p:sp>
        <p:nvSpPr>
          <p:cNvPr id="207" name="Google Shape;207;p9"/>
          <p:cNvSpPr txBox="1"/>
          <p:nvPr/>
        </p:nvSpPr>
        <p:spPr>
          <a:xfrm>
            <a:off x="1154300" y="5854300"/>
            <a:ext cx="1525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Lineare Wirtschaft</a:t>
            </a:r>
            <a:endParaRPr b="0" i="0" sz="1400" u="none" cap="none" strike="noStrike">
              <a:solidFill>
                <a:srgbClr val="000000"/>
              </a:solidFill>
              <a:latin typeface="Calibri"/>
              <a:ea typeface="Calibri"/>
              <a:cs typeface="Calibri"/>
              <a:sym typeface="Calibri"/>
            </a:endParaRPr>
          </a:p>
        </p:txBody>
      </p:sp>
      <p:sp>
        <p:nvSpPr>
          <p:cNvPr id="208" name="Google Shape;208;p9"/>
          <p:cNvSpPr/>
          <p:nvPr/>
        </p:nvSpPr>
        <p:spPr>
          <a:xfrm>
            <a:off x="76200" y="1384650"/>
            <a:ext cx="3365400" cy="16032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C00000"/>
                </a:solidFill>
                <a:latin typeface="Arial"/>
                <a:ea typeface="Arial"/>
                <a:cs typeface="Arial"/>
                <a:sym typeface="Arial"/>
              </a:rPr>
              <a:t>Formulieren Sie strategische Maßnahmen zur Umsetzung der zugeordneten kreislaufwirtschaftlichen Strategie.</a:t>
            </a:r>
            <a:endParaRPr b="0" i="0" sz="1600" u="none" cap="none" strike="noStrike">
              <a:solidFill>
                <a:srgbClr val="000000"/>
              </a:solidFill>
              <a:latin typeface="Arial"/>
              <a:ea typeface="Arial"/>
              <a:cs typeface="Arial"/>
              <a:sym typeface="Arial"/>
            </a:endParaRPr>
          </a:p>
        </p:txBody>
      </p:sp>
      <p:sp>
        <p:nvSpPr>
          <p:cNvPr id="209" name="Google Shape;209;p9"/>
          <p:cNvSpPr txBox="1"/>
          <p:nvPr/>
        </p:nvSpPr>
        <p:spPr>
          <a:xfrm>
            <a:off x="8765450" y="1418538"/>
            <a:ext cx="2541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Zirkuläre Wirtschaft</a:t>
            </a:r>
            <a:endParaRPr b="0" i="0" sz="1400" u="none" cap="none" strike="noStrike">
              <a:solidFill>
                <a:srgbClr val="000000"/>
              </a:solidFill>
              <a:latin typeface="Calibri"/>
              <a:ea typeface="Calibri"/>
              <a:cs typeface="Calibri"/>
              <a:sym typeface="Calibri"/>
            </a:endParaRPr>
          </a:p>
        </p:txBody>
      </p:sp>
      <p:sp>
        <p:nvSpPr>
          <p:cNvPr id="210" name="Google Shape;210;p9"/>
          <p:cNvSpPr/>
          <p:nvPr/>
        </p:nvSpPr>
        <p:spPr>
          <a:xfrm>
            <a:off x="8118650" y="3976475"/>
            <a:ext cx="3834600" cy="20757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C00000"/>
                </a:solidFill>
                <a:latin typeface="Arial"/>
                <a:ea typeface="Arial"/>
                <a:cs typeface="Arial"/>
                <a:sym typeface="Arial"/>
              </a:rPr>
              <a:t>Ordnen Sie die Abfälle und Altprodukte, die in Ihrer Ausbildungsstätte angeliefert werden, die zu empfehlende kreislaufwirtschaftliche Strategie zur Erhöhung der Zirkularität zu.</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Malte</dc:creator>
</cp:coreProperties>
</file>