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7104050" cy="10234600"/>
  <p:embeddedFontLst>
    <p:embeddedFont>
      <p:font typeface="Merriweather"/>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6" roundtripDataSignature="AMtx7mj9WXe7vzjOOeF4IXwap4346pGN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C3F12A-C69C-42FF-9C3E-13F37EF25972}">
  <a:tblStyle styleId="{C0C3F12A-C69C-42FF-9C3E-13F37EF2597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6ABB280-33E3-4996-AA1A-35A6CDBD35B3}"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Merriweather-regular.fntdata"/><Relationship Id="rId21" Type="http://schemas.openxmlformats.org/officeDocument/2006/relationships/slide" Target="slides/slide14.xml"/><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customschemas.google.com/relationships/presentationmetadata" Target="metadata"/><Relationship Id="rId25"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de-DE" sz="1600" b="1" dirty="0"/>
              <a:t>Flächenanteil für 100% EE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percentStacked"/>
        <c:varyColors val="0"/>
        <c:ser>
          <c:idx val="0"/>
          <c:order val="0"/>
          <c:tx>
            <c:strRef>
              <c:f>Tabelle1!$B$1</c:f>
              <c:strCache>
                <c:ptCount val="1"/>
                <c:pt idx="0">
                  <c:v>Fläche ohne EE</c:v>
                </c:pt>
              </c:strCache>
            </c:strRef>
          </c:tx>
          <c:spPr>
            <a:solidFill>
              <a:srgbClr val="92D050"/>
            </a:solidFill>
            <a:ln>
              <a:noFill/>
            </a:ln>
            <a:effectLst/>
          </c:spPr>
          <c:invertIfNegative val="0"/>
          <c:cat>
            <c:strRef>
              <c:f>Tabelle1!$A$2:$A$3</c:f>
              <c:strCache>
                <c:ptCount val="2"/>
                <c:pt idx="0">
                  <c:v>Szenario Energiewende</c:v>
                </c:pt>
                <c:pt idx="1">
                  <c:v>Szenario Solar+</c:v>
                </c:pt>
              </c:strCache>
            </c:strRef>
          </c:cat>
          <c:val>
            <c:numRef>
              <c:f>Tabelle1!$B$2:$B$3</c:f>
              <c:numCache>
                <c:formatCode>0%</c:formatCode>
                <c:ptCount val="2"/>
                <c:pt idx="0" formatCode="0.00%">
                  <c:v>0.975</c:v>
                </c:pt>
                <c:pt idx="1">
                  <c:v>0.98</c:v>
                </c:pt>
              </c:numCache>
            </c:numRef>
          </c:val>
          <c:extLst xmlns:c16r2="http://schemas.microsoft.com/office/drawing/2015/06/chart">
            <c:ext xmlns:c16="http://schemas.microsoft.com/office/drawing/2014/chart" uri="{C3380CC4-5D6E-409C-BE32-E72D297353CC}">
              <c16:uniqueId val="{00000000-8D26-7947-8524-57CD5C5E8085}"/>
            </c:ext>
          </c:extLst>
        </c:ser>
        <c:ser>
          <c:idx val="1"/>
          <c:order val="1"/>
          <c:tx>
            <c:strRef>
              <c:f>Tabelle1!$C$1</c:f>
              <c:strCache>
                <c:ptCount val="1"/>
                <c:pt idx="0">
                  <c:v>Fläche On-Offshore-PV</c:v>
                </c:pt>
              </c:strCache>
            </c:strRef>
          </c:tx>
          <c:spPr>
            <a:solidFill>
              <a:schemeClr val="accent1"/>
            </a:solidFill>
            <a:ln>
              <a:noFill/>
            </a:ln>
            <a:effectLst/>
          </c:spPr>
          <c:invertIfNegative val="0"/>
          <c:cat>
            <c:strRef>
              <c:f>Tabelle1!$A$2:$A$3</c:f>
              <c:strCache>
                <c:ptCount val="2"/>
                <c:pt idx="0">
                  <c:v>Szenario Energiewende</c:v>
                </c:pt>
                <c:pt idx="1">
                  <c:v>Szenario Solar+</c:v>
                </c:pt>
              </c:strCache>
            </c:strRef>
          </c:cat>
          <c:val>
            <c:numRef>
              <c:f>Tabelle1!$C$2:$C$3</c:f>
              <c:numCache>
                <c:formatCode>0%</c:formatCode>
                <c:ptCount val="2"/>
                <c:pt idx="0" formatCode="0.00%">
                  <c:v>0.025</c:v>
                </c:pt>
                <c:pt idx="1">
                  <c:v>0.02</c:v>
                </c:pt>
              </c:numCache>
            </c:numRef>
          </c:val>
          <c:extLst xmlns:c16r2="http://schemas.microsoft.com/office/drawing/2015/06/chart">
            <c:ext xmlns:c16="http://schemas.microsoft.com/office/drawing/2014/chart" uri="{C3380CC4-5D6E-409C-BE32-E72D297353CC}">
              <c16:uniqueId val="{00000001-8D26-7947-8524-57CD5C5E8085}"/>
            </c:ext>
          </c:extLst>
        </c:ser>
        <c:dLbls>
          <c:showLegendKey val="0"/>
          <c:showVal val="0"/>
          <c:showCatName val="0"/>
          <c:showSerName val="0"/>
          <c:showPercent val="0"/>
          <c:showBubbleSize val="0"/>
        </c:dLbls>
        <c:gapWidth val="150"/>
        <c:overlap val="100"/>
        <c:axId val="1024625184"/>
        <c:axId val="1035351792"/>
      </c:barChart>
      <c:catAx>
        <c:axId val="102462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35351792"/>
        <c:crosses val="autoZero"/>
        <c:auto val="1"/>
        <c:lblAlgn val="ctr"/>
        <c:lblOffset val="100"/>
        <c:noMultiLvlLbl val="0"/>
      </c:catAx>
      <c:valAx>
        <c:axId val="1035351792"/>
        <c:scaling>
          <c:orientation val="minMax"/>
          <c:min val="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024625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93703" y="549206"/>
            <a:ext cx="6330141" cy="355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93702" y="4410982"/>
            <a:ext cx="6330141" cy="5170819"/>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J4qtPij73raHShjk2NhbQhTihcjZnTQpm1BiSb-_4tI/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atjes.de/news-presse/pressemitteilungen/detail/beginn-einer-suessen-revolution-der-erste-3d-drucker-fuer-fruchtgummis-von-katjes.html" TargetMode="External"/><Relationship Id="rId3" Type="http://schemas.openxmlformats.org/officeDocument/2006/relationships/hyperlink" Target="https://www.katjes.de/news-presse/pressemitteilungen/detail/beginn-einer-suessen-revolution-der-erste-3d-drucker-fuer-fruchtgummis-von-katjes.html" TargetMode="External"/><Relationship Id="rId4" Type="http://schemas.openxmlformats.org/officeDocument/2006/relationships/hyperlink" Target="https://www.boeckler.de/fpdf/HBS-006586/p_fofoe_WP_038_2017.pdf" TargetMode="External"/><Relationship Id="rId5" Type="http://schemas.openxmlformats.org/officeDocument/2006/relationships/hyperlink" Target="https://www.boeckler.de/fpdf/HBS-006586/p_fofoe_WP_038_2017.pdf" TargetMode="External"/><Relationship Id="rId6" Type="http://schemas.openxmlformats.org/officeDocument/2006/relationships/hyperlink" Target="https://www.ww-cs.de/das-update-4-0-der-lebensmittelbranche-teil-2/" TargetMode="External"/><Relationship Id="rId7" Type="http://schemas.openxmlformats.org/officeDocument/2006/relationships/hyperlink" Target="https://www.ww-cs.de/das-update-4-0-der-lebensmittelbranche-teil-2/"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andelsblatt.com/meinung/gastbeitraege/expertenrat/wenzel/expertenrat-eike-wenzel-wertschoepfung-und-wertschaetzung-fuenf-ideen-fuer-die-ernaehrung-der-zukunft/26996104.html" TargetMode="External"/><Relationship Id="rId3" Type="http://schemas.openxmlformats.org/officeDocument/2006/relationships/hyperlink" Target="https://www.bund.net/fileadmin/user_upload_bund/publikationen/landwirtschaft/landwirtschaft_konzernatlas_2017_01.pdf" TargetMode="External"/><Relationship Id="rId4" Type="http://schemas.openxmlformats.org/officeDocument/2006/relationships/hyperlink" Target="https://www.spiegel.de/wirtschaft/ferrero-wie-viel-ausbeutung-steckt-in-der-ernte-von-haselnuessen-palmoel-und-kakao-a-577060b9-015f-4a4b-8348-121c62aa4e33"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vl.bund.de/DE/Arbeitsbereiche/01_Lebensmittel/03_Verbraucher/05_Zusatzstoffe/lm_zusatzst_node.html" TargetMode="External"/><Relationship Id="rId3" Type="http://schemas.openxmlformats.org/officeDocument/2006/relationships/hyperlink" Target="https://www.bvl.bund.de/DE/Arbeitsbereiche/01_Lebensmittel/03_Verbraucher/05_Zusatzstoffe/lm_zusatzst_node.html" TargetMode="External"/><Relationship Id="rId4" Type="http://schemas.openxmlformats.org/officeDocument/2006/relationships/hyperlink" Target="https://www.dge.de/blog/2022/05/12/hochverarbeitete-lebensmittel/" TargetMode="External"/><Relationship Id="rId9" Type="http://schemas.openxmlformats.org/officeDocument/2006/relationships/hyperlink" Target="https://www.efsa.europa.eu/de/news/titanium-dioxide-e171-no-longer-considered-safe-when-used-food-additive" TargetMode="External"/><Relationship Id="rId5" Type="http://schemas.openxmlformats.org/officeDocument/2006/relationships/hyperlink" Target="https://www.dge.de/blog/2022/05/12/hochverarbeitete-lebensmittel/" TargetMode="External"/><Relationship Id="rId6" Type="http://schemas.openxmlformats.org/officeDocument/2006/relationships/hyperlink" Target="https://www.bfr.bund.de/de/titandioxid___gibt_es_gesundheitliche_risiken_-240812.html" TargetMode="External"/><Relationship Id="rId7" Type="http://schemas.openxmlformats.org/officeDocument/2006/relationships/hyperlink" Target="https://www.bfr.bund.de/de/titandioxid___gibt_es_gesundheitliche_risiken_-240812.html" TargetMode="External"/><Relationship Id="rId8" Type="http://schemas.openxmlformats.org/officeDocument/2006/relationships/hyperlink" Target="https://www.efsa.europa.eu/de/news/titanium-dioxide-e171-no-longer-considered-safe-when-used-food-additiv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ekolandbau.de/handel/marketing/preis/preisaufschlaege-fuer-bioprodukte/" TargetMode="External"/><Relationship Id="rId3" Type="http://schemas.openxmlformats.org/officeDocument/2006/relationships/hyperlink" Target="http://www.oekolandbau.de/handel/marketing/preis/preisaufschlaege-fuer-bioprodukte/" TargetMode="External"/><Relationship Id="rId4" Type="http://schemas.openxmlformats.org/officeDocument/2006/relationships/hyperlink" Target="https://www.boelw.de/themen/zahlen-fakten/handel/artikel/bio-handel-europa-usa-2019/" TargetMode="External"/><Relationship Id="rId5" Type="http://schemas.openxmlformats.org/officeDocument/2006/relationships/hyperlink" Target="https://eatsmarter.de/blogs/green-living/7-tipps-bio-produkte-guenstig-einkaufen" TargetMode="External"/><Relationship Id="rId6" Type="http://schemas.openxmlformats.org/officeDocument/2006/relationships/hyperlink" Target="https://de.statista.com/statistik/daten/studie/943059/umfrage/preisvergleich-zwischen-biologischen-und-konventionell-erzeugten-lebensmitteln-in-deutschland/"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le.de/SharedDocs/Pressemitteilungen/DE/2017/170905_Brotgetreide-BZL.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bfallmanager-medizin.de/recht/gewerbeabfallverordnung-gewabfv/" TargetMode="External"/><Relationship Id="rId3" Type="http://schemas.openxmlformats.org/officeDocument/2006/relationships/hyperlink" Target="https://www.abfallmanager-medizin.de/recht/novelle-kreislaufwirtschaftsgesetz-krwg/" TargetMode="External"/><Relationship Id="rId4" Type="http://schemas.openxmlformats.org/officeDocument/2006/relationships/hyperlink" Target="https://www.bmas.de/DE/Service/Gesetze-und-Gesetzesvorhaben/gesetz-unternehmerische-sorgfaltspflichten-lieferketten.html" TargetMode="External"/><Relationship Id="rId5" Type="http://schemas.openxmlformats.org/officeDocument/2006/relationships/hyperlink" Target="https://www.bmas.de/DE/Service/Gesetze-und-Gesetzesvorhaben/gesetz-unternehmerische-sorgfaltspflichten-lieferketten.html" TargetMode="External"/><Relationship Id="rId6" Type="http://schemas.openxmlformats.org/officeDocument/2006/relationships/hyperlink" Target="https://www.bmel.de/DE/themen/ernaehrung/lebensmittelverschwendung/studie-lebensmittelabfaelle-deutschland.html" TargetMode="External"/><Relationship Id="rId7" Type="http://schemas.openxmlformats.org/officeDocument/2006/relationships/hyperlink" Target="https://www.bmel.de/DE/themen/ernaehrung/lebensmittelverschwendung/studie-lebensmittelabfaelle-deutschland.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p:nvPr>
            <p:ph idx="2" type="sldImg"/>
          </p:nvPr>
        </p:nvSpPr>
        <p:spPr>
          <a:xfrm>
            <a:off x="223838" y="2016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2:notes"/>
          <p:cNvSpPr txBox="1"/>
          <p:nvPr>
            <p:ph idx="1" type="body"/>
          </p:nvPr>
        </p:nvSpPr>
        <p:spPr>
          <a:xfrm>
            <a:off x="223838" y="4076700"/>
            <a:ext cx="6654799" cy="627710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Office-Dokumente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sz="1100"/>
          </a:p>
        </p:txBody>
      </p:sp>
      <p:sp>
        <p:nvSpPr>
          <p:cNvPr id="142" name="Google Shape;142;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7: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7:notes"/>
          <p:cNvSpPr txBox="1"/>
          <p:nvPr>
            <p:ph idx="1" type="body"/>
          </p:nvPr>
        </p:nvSpPr>
        <p:spPr>
          <a:xfrm>
            <a:off x="223838" y="3996000"/>
            <a:ext cx="6654800" cy="627538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a:p>
          <a:p>
            <a:pPr indent="-171450" lvl="0" marL="171450" rtl="0" algn="l">
              <a:lnSpc>
                <a:spcPct val="100000"/>
              </a:lnSpc>
              <a:spcBef>
                <a:spcPts val="0"/>
              </a:spcBef>
              <a:spcAft>
                <a:spcPts val="0"/>
              </a:spcAft>
              <a:buSzPts val="1400"/>
              <a:buFont typeface="Arial"/>
              <a:buChar char="•"/>
            </a:pPr>
            <a:r>
              <a:rPr lang="de-DE" sz="1000"/>
              <a:t>Treibstoffverbrauch v- Schiffen u. LKWs für den Transport v. 20t Mandeln. (Menge, die für die Herstellung von Mandel Plätzchen  in der Weihnachtszeit gebraucht wird)</a:t>
            </a:r>
            <a:endParaRPr/>
          </a:p>
          <a:p>
            <a:pPr indent="-171450" lvl="0" marL="171450" rtl="0" algn="l">
              <a:lnSpc>
                <a:spcPct val="100000"/>
              </a:lnSpc>
              <a:spcBef>
                <a:spcPts val="0"/>
              </a:spcBef>
              <a:spcAft>
                <a:spcPts val="0"/>
              </a:spcAft>
              <a:buSzPts val="1400"/>
              <a:buFont typeface="Arial"/>
              <a:buChar char="•"/>
            </a:pPr>
            <a:r>
              <a:rPr lang="de-DE" sz="1000"/>
              <a:t>Meist aus Kalifornien per Schiffskontainer</a:t>
            </a:r>
            <a:endParaRPr sz="1000"/>
          </a:p>
          <a:p>
            <a:pPr indent="-171450" lvl="0" marL="171450" rtl="0" algn="l">
              <a:lnSpc>
                <a:spcPct val="100000"/>
              </a:lnSpc>
              <a:spcBef>
                <a:spcPts val="0"/>
              </a:spcBef>
              <a:spcAft>
                <a:spcPts val="0"/>
              </a:spcAft>
              <a:buSzPts val="1400"/>
              <a:buFont typeface="Arial"/>
              <a:buChar char="•"/>
            </a:pPr>
            <a:r>
              <a:rPr lang="de-DE" sz="1000"/>
              <a:t>Lieferung zu den Großhändlern: LKW fährt 22 Stationen ab einmal rund durch Deutschland</a:t>
            </a:r>
            <a:endParaRPr/>
          </a:p>
          <a:p>
            <a:pPr indent="-171450" lvl="0" marL="171450" rtl="0" algn="l">
              <a:lnSpc>
                <a:spcPct val="100000"/>
              </a:lnSpc>
              <a:spcBef>
                <a:spcPts val="0"/>
              </a:spcBef>
              <a:spcAft>
                <a:spcPts val="0"/>
              </a:spcAft>
              <a:buSzPts val="1400"/>
              <a:buFont typeface="Arial"/>
              <a:buChar char="•"/>
            </a:pPr>
            <a:r>
              <a:rPr lang="de-DE" sz="1000"/>
              <a:t>-&gt; Fernstransporte = geringere Emissionen als Verteilungsverkehr</a:t>
            </a:r>
            <a:endParaRPr sz="1000"/>
          </a:p>
          <a:p>
            <a:pPr indent="0" lvl="0" marL="0" rtl="0" algn="l">
              <a:lnSpc>
                <a:spcPct val="100000"/>
              </a:lnSpc>
              <a:spcBef>
                <a:spcPts val="0"/>
              </a:spcBef>
              <a:spcAft>
                <a:spcPts val="0"/>
              </a:spcAft>
              <a:buSzPts val="1400"/>
              <a:buNone/>
            </a:pPr>
            <a:r>
              <a:rPr b="1" lang="de-DE" sz="1000"/>
              <a:t>Aufgabe</a:t>
            </a:r>
            <a:endParaRPr sz="1000"/>
          </a:p>
          <a:p>
            <a:pPr indent="-99450" lvl="0" marL="99450" rtl="0" algn="l">
              <a:lnSpc>
                <a:spcPct val="100000"/>
              </a:lnSpc>
              <a:spcBef>
                <a:spcPts val="0"/>
              </a:spcBef>
              <a:spcAft>
                <a:spcPts val="0"/>
              </a:spcAft>
              <a:buSzPts val="1400"/>
              <a:buFont typeface="Arial"/>
              <a:buChar char="•"/>
            </a:pPr>
            <a:r>
              <a:rPr lang="de-DE" sz="1000"/>
              <a:t>Berechnen Sie die Emissionen des Transportes per LKW eines typischen Lebensmittels aus Ihrem Betrieb, welches Sie aus Südeuropa oder Nordafrika beziehen. </a:t>
            </a:r>
            <a:endParaRPr/>
          </a:p>
          <a:p>
            <a:pPr indent="-99450" lvl="0" marL="99450" rtl="0" algn="l">
              <a:lnSpc>
                <a:spcPct val="100000"/>
              </a:lnSpc>
              <a:spcBef>
                <a:spcPts val="0"/>
              </a:spcBef>
              <a:spcAft>
                <a:spcPts val="0"/>
              </a:spcAft>
              <a:buSzPts val="1400"/>
              <a:buFont typeface="Arial"/>
              <a:buChar char="•"/>
            </a:pPr>
            <a:r>
              <a:rPr lang="de-DE" sz="1000"/>
              <a:t>Vergleichen Sie dies mit Ihren Lieferprozessen zu Ihren Kunden.</a:t>
            </a:r>
            <a:endParaRPr/>
          </a:p>
          <a:p>
            <a:pPr indent="-82550" lvl="0" marL="171450" rtl="0" algn="l">
              <a:lnSpc>
                <a:spcPct val="100000"/>
              </a:lnSpc>
              <a:spcBef>
                <a:spcPts val="600"/>
              </a:spcBef>
              <a:spcAft>
                <a:spcPts val="0"/>
              </a:spcAft>
              <a:buSzPts val="1400"/>
              <a:buFont typeface="Arial"/>
              <a:buNone/>
            </a:pPr>
            <a:r>
              <a:t/>
            </a:r>
            <a:endParaRPr sz="1000"/>
          </a:p>
          <a:p>
            <a:pPr indent="0" lvl="0" marL="0" rtl="0" algn="l">
              <a:lnSpc>
                <a:spcPct val="100000"/>
              </a:lnSpc>
              <a:spcBef>
                <a:spcPts val="0"/>
              </a:spcBef>
              <a:spcAft>
                <a:spcPts val="0"/>
              </a:spcAft>
              <a:buSzPts val="1400"/>
              <a:buFont typeface="Arial"/>
              <a:buNone/>
            </a:pPr>
            <a:r>
              <a:t/>
            </a:r>
            <a:endParaRPr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0"/>
              </a:spcBef>
              <a:spcAft>
                <a:spcPts val="0"/>
              </a:spcAft>
              <a:buSzPts val="1400"/>
              <a:buFont typeface="Arial"/>
              <a:buNone/>
            </a:pPr>
            <a:r>
              <a:t/>
            </a:r>
            <a:endParaRPr b="1" sz="1000"/>
          </a:p>
          <a:p>
            <a:pPr indent="0" lvl="0" marL="0" rtl="0" algn="l">
              <a:lnSpc>
                <a:spcPct val="100000"/>
              </a:lnSpc>
              <a:spcBef>
                <a:spcPts val="400"/>
              </a:spcBef>
              <a:spcAft>
                <a:spcPts val="0"/>
              </a:spcAft>
              <a:buSzPts val="1400"/>
              <a:buFont typeface="Arial"/>
              <a:buNone/>
            </a:pPr>
            <a:r>
              <a:rPr b="1" lang="de-DE" sz="1000"/>
              <a:t>Daten: Schiffstransport von Containern</a:t>
            </a:r>
            <a:endParaRPr sz="1000"/>
          </a:p>
          <a:p>
            <a:pPr indent="-171450" lvl="0" marL="171450" rtl="0" algn="l">
              <a:lnSpc>
                <a:spcPct val="100000"/>
              </a:lnSpc>
              <a:spcBef>
                <a:spcPts val="0"/>
              </a:spcBef>
              <a:spcAft>
                <a:spcPts val="0"/>
              </a:spcAft>
              <a:buSzPts val="1400"/>
              <a:buFont typeface="Arial"/>
              <a:buChar char="•"/>
            </a:pPr>
            <a:r>
              <a:rPr lang="de-DE" sz="1000"/>
              <a:t>Treibstoffbedarf für den Transport eines Container von China nach Deutschland: 0,8 t (Schweröl), ca. 400 Euro (2021)</a:t>
            </a:r>
            <a:endParaRPr sz="1000"/>
          </a:p>
          <a:p>
            <a:pPr indent="-171450" lvl="0" marL="171450" marR="0" rtl="0" algn="l">
              <a:lnSpc>
                <a:spcPct val="100000"/>
              </a:lnSpc>
              <a:spcBef>
                <a:spcPts val="0"/>
              </a:spcBef>
              <a:spcAft>
                <a:spcPts val="0"/>
              </a:spcAft>
              <a:buClr>
                <a:schemeClr val="dk1"/>
              </a:buClr>
              <a:buSzPts val="1200"/>
              <a:buFont typeface="Arial"/>
              <a:buChar char="•"/>
            </a:pPr>
            <a:r>
              <a:rPr lang="de-DE" sz="1000"/>
              <a:t>Treibstoffbedarf für den Transport eines Container von Kalifornien mit Mandeln nach Deutschland: 0,6 t (Schweröl), ca. 400 Euro (2021)</a:t>
            </a:r>
            <a:endParaRPr sz="1000"/>
          </a:p>
          <a:p>
            <a:pPr indent="-171450" lvl="0" marL="171450" rtl="0" algn="l">
              <a:lnSpc>
                <a:spcPct val="100000"/>
              </a:lnSpc>
              <a:spcBef>
                <a:spcPts val="0"/>
              </a:spcBef>
              <a:spcAft>
                <a:spcPts val="0"/>
              </a:spcAft>
              <a:buSzPts val="1400"/>
              <a:buFont typeface="Arial"/>
              <a:buChar char="•"/>
            </a:pPr>
            <a:r>
              <a:rPr lang="de-DE" sz="1000"/>
              <a:t>Zuladung eines 20 Fuß-Containers: ca. 22 Tonnen Mandeln, genug für 27 Millionen Mandeln</a:t>
            </a:r>
            <a:endParaRPr sz="1000"/>
          </a:p>
          <a:p>
            <a:pPr indent="-171450" lvl="0" marL="171450" rtl="0" algn="l">
              <a:lnSpc>
                <a:spcPct val="100000"/>
              </a:lnSpc>
              <a:spcBef>
                <a:spcPts val="0"/>
              </a:spcBef>
              <a:spcAft>
                <a:spcPts val="0"/>
              </a:spcAft>
              <a:buSzPts val="1400"/>
              <a:buFont typeface="Arial"/>
              <a:buChar char="•"/>
            </a:pPr>
            <a:r>
              <a:rPr lang="de-DE" sz="1000"/>
              <a:t>Emissionen von Seeschiffen: 15 g/t*km &lt;-&gt; Emissionen von LKW: 50 g/t*km</a:t>
            </a:r>
            <a:endParaRPr sz="1000"/>
          </a:p>
          <a:p>
            <a:pPr indent="-171450" lvl="0" marL="171450" rtl="0" algn="l">
              <a:lnSpc>
                <a:spcPct val="100000"/>
              </a:lnSpc>
              <a:spcBef>
                <a:spcPts val="0"/>
              </a:spcBef>
              <a:spcAft>
                <a:spcPts val="0"/>
              </a:spcAft>
              <a:buSzPts val="1400"/>
              <a:buFont typeface="Arial"/>
              <a:buChar char="•"/>
            </a:pPr>
            <a:r>
              <a:rPr lang="de-DE" sz="1000"/>
              <a:t>Hamburg-San Franzisko ca. 7.800 sm ; Shanghai-Hamburg ca. 10.500 sm</a:t>
            </a:r>
            <a:endParaRPr sz="1000"/>
          </a:p>
          <a:p>
            <a:pPr indent="0" lvl="0" marL="0" rtl="0" algn="l">
              <a:lnSpc>
                <a:spcPct val="100000"/>
              </a:lnSpc>
              <a:spcBef>
                <a:spcPts val="0"/>
              </a:spcBef>
              <a:spcAft>
                <a:spcPts val="0"/>
              </a:spcAft>
              <a:buSzPts val="1400"/>
              <a:buFont typeface="Arial"/>
              <a:buNone/>
            </a:pPr>
            <a:r>
              <a:rPr b="1" lang="de-DE" sz="1000"/>
              <a:t>Berechnung Emissionen LKW</a:t>
            </a:r>
            <a:endParaRPr sz="1000"/>
          </a:p>
          <a:p>
            <a:pPr indent="-171450" lvl="1" marL="171450" rtl="0" algn="l">
              <a:lnSpc>
                <a:spcPct val="100000"/>
              </a:lnSpc>
              <a:spcBef>
                <a:spcPts val="0"/>
              </a:spcBef>
              <a:spcAft>
                <a:spcPts val="0"/>
              </a:spcAft>
              <a:buSzPts val="1400"/>
              <a:buFont typeface="Arial"/>
              <a:buChar char="•"/>
            </a:pPr>
            <a:r>
              <a:rPr lang="de-DE" sz="1000"/>
              <a:t>40 Tonner = 18 t + 22 t Mandeln bzw. 18 t + 5,5 t Mandeln</a:t>
            </a:r>
            <a:endParaRPr sz="1000"/>
          </a:p>
          <a:p>
            <a:pPr indent="-171450" lvl="1" marL="171450" rtl="0" algn="l">
              <a:lnSpc>
                <a:spcPct val="100000"/>
              </a:lnSpc>
              <a:spcBef>
                <a:spcPts val="0"/>
              </a:spcBef>
              <a:spcAft>
                <a:spcPts val="0"/>
              </a:spcAft>
              <a:buSzPts val="1400"/>
              <a:buFont typeface="Arial"/>
              <a:buChar char="•"/>
            </a:pPr>
            <a:r>
              <a:rPr lang="de-DE" sz="1000"/>
              <a:t>LKW fährt rundum durch Deutschland u. beliefert je 22 Bäcker mit 1.000 kg Mandeln</a:t>
            </a:r>
            <a:endParaRPr/>
          </a:p>
          <a:p>
            <a:pPr indent="-171450" lvl="1" marL="171450" marR="0" rtl="0" algn="l">
              <a:lnSpc>
                <a:spcPct val="100000"/>
              </a:lnSpc>
              <a:spcBef>
                <a:spcPts val="0"/>
              </a:spcBef>
              <a:spcAft>
                <a:spcPts val="0"/>
              </a:spcAft>
              <a:buClr>
                <a:schemeClr val="dk1"/>
              </a:buClr>
              <a:buSzPts val="1200"/>
              <a:buFont typeface="Arial"/>
              <a:buChar char="•"/>
            </a:pPr>
            <a:r>
              <a:rPr lang="de-DE" sz="1000"/>
              <a:t>Die Emissionen verringern sich immer um die ausgeladenen Menge</a:t>
            </a:r>
            <a:endParaRPr/>
          </a:p>
          <a:p>
            <a:pPr indent="-171450" lvl="1" marL="171450" rtl="0" algn="l">
              <a:lnSpc>
                <a:spcPct val="100000"/>
              </a:lnSpc>
              <a:spcBef>
                <a:spcPts val="0"/>
              </a:spcBef>
              <a:spcAft>
                <a:spcPts val="0"/>
              </a:spcAft>
              <a:buSzPts val="1400"/>
              <a:buFont typeface="Arial"/>
              <a:buChar char="•"/>
            </a:pPr>
            <a:r>
              <a:rPr lang="de-DE" sz="1000"/>
              <a:t>Gesamtstrecke: 3.700 km -&gt; Gesamtemissionen: ca. 17 t CO2-Äq</a:t>
            </a:r>
            <a:endParaRPr sz="1000"/>
          </a:p>
          <a:p>
            <a:pPr indent="0" lvl="0" marL="0" rtl="0" algn="l">
              <a:lnSpc>
                <a:spcPct val="100000"/>
              </a:lnSpc>
              <a:spcBef>
                <a:spcPts val="0"/>
              </a:spcBef>
              <a:spcAft>
                <a:spcPts val="0"/>
              </a:spcAft>
              <a:buSzPts val="1400"/>
              <a:buNone/>
            </a:pPr>
            <a:r>
              <a:rPr b="1" lang="de-DE" sz="1000"/>
              <a:t>Berechnung</a:t>
            </a:r>
            <a:r>
              <a:rPr lang="de-DE" sz="1000"/>
              <a:t>: </a:t>
            </a:r>
            <a:r>
              <a:rPr lang="de-DE" sz="1000" u="sng">
                <a:solidFill>
                  <a:schemeClr val="hlink"/>
                </a:solidFill>
                <a:hlinkClick r:id="rId2"/>
              </a:rPr>
              <a:t>https://docs.google.com/spreadsheets/d/1J4qtPij73raHShjk2NhbQhTihcjZnTQpm1BiSb-_4tI/edit?usp=sharing</a:t>
            </a:r>
            <a:endParaRPr sz="1000"/>
          </a:p>
          <a:p>
            <a:pPr indent="0" lvl="0" marL="0" rtl="0" algn="l">
              <a:lnSpc>
                <a:spcPct val="100000"/>
              </a:lnSpc>
              <a:spcBef>
                <a:spcPts val="200"/>
              </a:spcBef>
              <a:spcAft>
                <a:spcPts val="0"/>
              </a:spcAft>
              <a:buSzPts val="1400"/>
              <a:buNone/>
            </a:pPr>
            <a:r>
              <a:rPr b="1" lang="de-DE" sz="1000"/>
              <a:t>Quellen</a:t>
            </a:r>
            <a:endParaRPr sz="1000"/>
          </a:p>
          <a:p>
            <a:pPr indent="-174625" lvl="0" marL="184150" rtl="0" algn="l">
              <a:lnSpc>
                <a:spcPct val="100000"/>
              </a:lnSpc>
              <a:spcBef>
                <a:spcPts val="0"/>
              </a:spcBef>
              <a:spcAft>
                <a:spcPts val="0"/>
              </a:spcAft>
              <a:buSzPts val="1400"/>
              <a:buFont typeface="Arial"/>
              <a:buChar char="•"/>
            </a:pPr>
            <a:r>
              <a:rPr lang="de-DE" sz="900"/>
              <a:t>Treibstoffbedarf: Spiegel Online (2021): Wir müssen neue Schiffe mit fossilem Antrieb komplett verbieten.</a:t>
            </a:r>
            <a:endParaRPr/>
          </a:p>
          <a:p>
            <a:pPr indent="-174625" lvl="0" marL="184150" rtl="0" algn="l">
              <a:lnSpc>
                <a:spcPct val="100000"/>
              </a:lnSpc>
              <a:spcBef>
                <a:spcPts val="0"/>
              </a:spcBef>
              <a:spcAft>
                <a:spcPts val="0"/>
              </a:spcAft>
              <a:buSzPts val="1400"/>
              <a:buFont typeface="Arial"/>
              <a:buChar char="•"/>
            </a:pPr>
            <a:r>
              <a:rPr lang="de-DE" sz="900"/>
              <a:t>Zuladung: http://www.hamburg-container.com/containerladung.html.</a:t>
            </a:r>
            <a:endParaRPr/>
          </a:p>
          <a:p>
            <a:pPr indent="-174625" lvl="0" marL="184150" rtl="0" algn="l">
              <a:lnSpc>
                <a:spcPct val="100000"/>
              </a:lnSpc>
              <a:spcBef>
                <a:spcPts val="0"/>
              </a:spcBef>
              <a:spcAft>
                <a:spcPts val="0"/>
              </a:spcAft>
              <a:buSzPts val="1400"/>
              <a:buFont typeface="Arial"/>
              <a:buChar char="•"/>
            </a:pPr>
            <a:r>
              <a:rPr lang="de-DE" sz="900"/>
              <a:t>Schiffsentfernungen: https://www.schiffe-kaufen.de</a:t>
            </a:r>
            <a:endParaRPr sz="900"/>
          </a:p>
          <a:p>
            <a:pPr indent="-174625" lvl="0" marL="184150" rtl="0" algn="l">
              <a:lnSpc>
                <a:spcPct val="100000"/>
              </a:lnSpc>
              <a:spcBef>
                <a:spcPts val="0"/>
              </a:spcBef>
              <a:spcAft>
                <a:spcPts val="0"/>
              </a:spcAft>
              <a:buSzPts val="1400"/>
              <a:buFont typeface="Arial"/>
              <a:buChar char="•"/>
            </a:pPr>
            <a:r>
              <a:rPr lang="de-DE" sz="900"/>
              <a:t>Emissionen von Schiffen und LKW: NABU o.J.: Mythos klimafreundliche Containerschiffe. Online: https://www.nabu.de/umwelt-und-ressourcen/verkehr/schifffahrt/containerschifffahrt/16646.html</a:t>
            </a:r>
            <a:endParaRPr/>
          </a:p>
          <a:p>
            <a:pPr indent="0" lvl="0" marL="0" rtl="0" algn="l">
              <a:lnSpc>
                <a:spcPct val="100000"/>
              </a:lnSpc>
              <a:spcBef>
                <a:spcPts val="0"/>
              </a:spcBef>
              <a:spcAft>
                <a:spcPts val="0"/>
              </a:spcAft>
              <a:buSzPts val="1400"/>
              <a:buFont typeface="Arial"/>
              <a:buNone/>
            </a:pPr>
            <a:r>
              <a:t/>
            </a:r>
            <a:endParaRPr sz="1000"/>
          </a:p>
        </p:txBody>
      </p:sp>
      <p:graphicFrame>
        <p:nvGraphicFramePr>
          <p:cNvPr id="299" name="Google Shape;299;p7:notes"/>
          <p:cNvGraphicFramePr/>
          <p:nvPr/>
        </p:nvGraphicFramePr>
        <p:xfrm>
          <a:off x="227967" y="5601554"/>
          <a:ext cx="3000000" cy="3000000"/>
        </p:xfrm>
        <a:graphic>
          <a:graphicData uri="http://schemas.openxmlformats.org/drawingml/2006/table">
            <a:tbl>
              <a:tblPr bandRow="1" firstRow="1">
                <a:noFill/>
                <a:tableStyleId>{C0C3F12A-C69C-42FF-9C3E-13F37EF25972}</a:tableStyleId>
              </a:tblPr>
              <a:tblGrid>
                <a:gridCol w="3168350"/>
                <a:gridCol w="3486450"/>
              </a:tblGrid>
              <a:tr h="167600">
                <a:tc>
                  <a:txBody>
                    <a:bodyPr/>
                    <a:lstStyle/>
                    <a:p>
                      <a:pPr indent="0" lvl="0" marL="0" marR="0" rtl="0" algn="ctr">
                        <a:lnSpc>
                          <a:spcPct val="100000"/>
                        </a:lnSpc>
                        <a:spcBef>
                          <a:spcPts val="0"/>
                        </a:spcBef>
                        <a:spcAft>
                          <a:spcPts val="0"/>
                        </a:spcAft>
                        <a:buClr>
                          <a:srgbClr val="000000"/>
                        </a:buClr>
                        <a:buSzPts val="1000"/>
                        <a:buFont typeface="Arial"/>
                        <a:buNone/>
                      </a:pPr>
                      <a:r>
                        <a:rPr b="1" lang="de-DE" sz="1000">
                          <a:latin typeface="Calibri"/>
                          <a:ea typeface="Calibri"/>
                          <a:cs typeface="Calibri"/>
                          <a:sym typeface="Calibri"/>
                        </a:rPr>
                        <a:t>THG-Emissionen für den Mandeltransport per Schiff</a:t>
                      </a:r>
                      <a:endParaRPr sz="1000">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i="0" lang="de-DE" sz="1000" u="none" cap="none" strike="noStrike">
                          <a:solidFill>
                            <a:schemeClr val="dk1"/>
                          </a:solidFill>
                          <a:latin typeface="Calibri"/>
                          <a:ea typeface="Calibri"/>
                          <a:cs typeface="Calibri"/>
                          <a:sym typeface="Calibri"/>
                        </a:rPr>
                        <a:t> THG-Em.</a:t>
                      </a:r>
                      <a:r>
                        <a:rPr b="1" lang="de-DE" sz="1000">
                          <a:latin typeface="Calibri"/>
                          <a:ea typeface="Calibri"/>
                          <a:cs typeface="Calibri"/>
                          <a:sym typeface="Calibri"/>
                        </a:rPr>
                        <a:t> für die Belieferung v. Bäckern (Dt.) mit Mandeln</a:t>
                      </a:r>
                      <a:endParaRPr sz="1000">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Leergewicht 20 Fuß-Container ca. 2.300 kg</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Belieferung von 22 Bäckern mit je 100 kg Mandeln von </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Gewicht mit Mandeln ca. 25 t</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1.600 km HH, Schwerin, Ber, Lzg, Dresden, Nbg, Rgb, Muc, Stgt</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52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Distanz San Franzisko-Hamburg 7.800 km</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1.400 km Villingen, Freiburg, Karlsruhe, Frankfurt, Saarbrücken, Köln, Aachen, Duisburg</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Tonne und Kilometer: 15 g</a:t>
                      </a:r>
                      <a:endParaRPr sz="1000">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700 km Münster Bielefeld, Hannover, Bremen, Hamburger Hafen</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pro Container und Kilometer: 375 g/km</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SzPts val="1000"/>
                        <a:buFont typeface="Calibri"/>
                        <a:buNone/>
                      </a:pPr>
                      <a:r>
                        <a:rPr lang="de-DE" sz="1000">
                          <a:latin typeface="Calibri"/>
                          <a:ea typeface="Calibri"/>
                          <a:cs typeface="Calibri"/>
                          <a:sym typeface="Calibri"/>
                        </a:rPr>
                        <a:t>Emissionen pro Tonne und Kilometer: 50 g/t*km</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35200">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Emissionen für den Transport San-Franzisco-Hamburg: 14.500 km * 375 g/km = 5,6 t CO2-Äq</a:t>
                      </a:r>
                      <a:endParaRPr sz="1800"/>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Gesamtstrecke: 3.700 km</a:t>
                      </a:r>
                      <a:endParaRPr sz="1800"/>
                    </a:p>
                    <a:p>
                      <a:pPr indent="0" lvl="0" marL="0" rtl="0" algn="ctr">
                        <a:spcBef>
                          <a:spcPts val="0"/>
                        </a:spcBef>
                        <a:spcAft>
                          <a:spcPts val="0"/>
                        </a:spcAft>
                        <a:buSzPts val="1000"/>
                        <a:buFont typeface="Arial"/>
                        <a:buNone/>
                      </a:pPr>
                      <a:r>
                        <a:t/>
                      </a:r>
                      <a:endParaRPr sz="1000">
                        <a:latin typeface="Calibri"/>
                        <a:ea typeface="Calibri"/>
                        <a:cs typeface="Calibri"/>
                        <a:sym typeface="Calibri"/>
                      </a:endParaRPr>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7600">
                <a:tc>
                  <a:txBody>
                    <a:bodyPr/>
                    <a:lstStyle/>
                    <a:p>
                      <a:pPr indent="0" lvl="0" marL="0" rtl="0" algn="ctr">
                        <a:spcBef>
                          <a:spcPts val="0"/>
                        </a:spcBef>
                        <a:spcAft>
                          <a:spcPts val="0"/>
                        </a:spcAft>
                        <a:buSzPts val="1000"/>
                        <a:buFont typeface="Arial"/>
                        <a:buNone/>
                      </a:pPr>
                      <a:r>
                        <a:t/>
                      </a:r>
                      <a:endParaRPr sz="1000">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de-DE" sz="1000">
                          <a:latin typeface="Calibri"/>
                          <a:ea typeface="Calibri"/>
                          <a:cs typeface="Calibri"/>
                          <a:sym typeface="Calibri"/>
                        </a:rPr>
                        <a:t>Gesamtemissionen: ca. 17 t CO2-Äq</a:t>
                      </a:r>
                      <a:endParaRPr sz="1800"/>
                    </a:p>
                  </a:txBody>
                  <a:tcPr marT="0" marB="0" marR="0" marL="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00" name="Google Shape;300;p7: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b69282d6ca_1_25:notes"/>
          <p:cNvSpPr/>
          <p:nvPr>
            <p:ph idx="2" type="sldImg"/>
          </p:nvPr>
        </p:nvSpPr>
        <p:spPr>
          <a:xfrm>
            <a:off x="355600" y="338138"/>
            <a:ext cx="6507163" cy="36607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1b69282d6ca_1_25:notes"/>
          <p:cNvSpPr txBox="1"/>
          <p:nvPr>
            <p:ph idx="1" type="body"/>
          </p:nvPr>
        </p:nvSpPr>
        <p:spPr>
          <a:xfrm>
            <a:off x="293702" y="3990974"/>
            <a:ext cx="6330000" cy="600392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lang="de-DE" sz="1000"/>
              <a:t>Auch wenn der Begriff “Industrie 4.0” bei einer Recherche im Internet zu rund 40 Millionen Treffer führt (Google Suche am 3.2.2023), so ist er in der Nahrungsmittelindustrie bisher wenig verbreitet. Dies bestätigt eine Studie von 2017 mit Unternehmen der Nahrungsmittelindustrie (Göcking et al. 2017). Gemäß den Interviews wird der Begriff in den Unternehmen kaum verwendet. Allerdings wird die Digitalisierung der Produktion und der Prozesse intensiv ausgebaut. w+w consulting nannte folgende Beispiele (ebd. o.J.): </a:t>
            </a:r>
            <a:endParaRPr sz="1000"/>
          </a:p>
          <a:p>
            <a:pPr indent="-298450" lvl="0" marL="457200" rtl="0" algn="l">
              <a:lnSpc>
                <a:spcPct val="100000"/>
              </a:lnSpc>
              <a:spcBef>
                <a:spcPts val="0"/>
              </a:spcBef>
              <a:spcAft>
                <a:spcPts val="0"/>
              </a:spcAft>
              <a:buClr>
                <a:schemeClr val="dk1"/>
              </a:buClr>
              <a:buSzPts val="1100"/>
              <a:buFont typeface="Calibri"/>
              <a:buChar char="●"/>
            </a:pPr>
            <a:r>
              <a:rPr lang="de-DE" sz="1000"/>
              <a:t>3D-Druck von Lebensmitteln: Die Drucktechnologie soll die Möglichkeit bieten, individuelle Kompositionen zu erstellen. Katjes stellt z.B. mittels 3D-Druck personalisierte Fruchtgummis her (Blumhofer 2015). Die 3D-Drucktechnologie ist aber eine langsame Technologie, wenn man sie mit der Extrusion vergleicht (DLG 2022). Genau wie Extruder Zutaten mischen, wässern, texturieren sowie Garprozesse durchführen können, soll dies auch der 3D-Druck ermöglichen. Hierzu muss sich aber die Lasertechnologie weiterentwickeln, insbesondere blaue Laser zum Garen und rote Laser zum Bräunen.</a:t>
            </a:r>
            <a:endParaRPr sz="1000"/>
          </a:p>
          <a:p>
            <a:pPr indent="-298450" lvl="0" marL="457200" rtl="0" algn="l">
              <a:lnSpc>
                <a:spcPct val="100000"/>
              </a:lnSpc>
              <a:spcBef>
                <a:spcPts val="0"/>
              </a:spcBef>
              <a:spcAft>
                <a:spcPts val="0"/>
              </a:spcAft>
              <a:buClr>
                <a:schemeClr val="dk1"/>
              </a:buClr>
              <a:buSzPts val="1100"/>
              <a:buFont typeface="Calibri"/>
              <a:buChar char="●"/>
            </a:pPr>
            <a:r>
              <a:rPr lang="de-DE" sz="1000"/>
              <a:t>Künstliche Intelligenz: Das Startup Creator will mit Künstlicher Intelligenz einerseits die Prozesse optimieren (z.B. Sortieren von Kartoffeln, um zu entscheiden, welche sich am besten für Chips oder Pommes eignen). Andererseits haben sie sich auch vorgenommen, neue Produkte und neue Geschmacksrichtungen mit KI zu entwickeln. Auch wenn es bisher kaum Beispiele gibt, wird KI vor allem durch Bild- und Mustererkennung für die Lebensmittelindustrie verwendet.</a:t>
            </a:r>
            <a:endParaRPr sz="1000"/>
          </a:p>
          <a:p>
            <a:pPr indent="-298450" lvl="0" marL="457200" rtl="0" algn="l">
              <a:lnSpc>
                <a:spcPct val="100000"/>
              </a:lnSpc>
              <a:spcBef>
                <a:spcPts val="0"/>
              </a:spcBef>
              <a:spcAft>
                <a:spcPts val="0"/>
              </a:spcAft>
              <a:buClr>
                <a:schemeClr val="dk1"/>
              </a:buClr>
              <a:buSzPts val="1100"/>
              <a:buFont typeface="Calibri"/>
              <a:buChar char="●"/>
            </a:pPr>
            <a:r>
              <a:rPr lang="de-DE" sz="1000"/>
              <a:t>Smarte Verpackungen: Bisherige Strichcodes oder QR-Codes können nur eine beschränkte Anzahl von Informationen enthalten. RFID-Chips hingegen können viele Informationen über komplexe Produkte wie z.B. Lebensmittel speichern (smart-TEC o.J.). Sie enthalten einen Mikrochip und eine Antenne und werden induktiv durch das anfragende Gerät mit Energie versorgt. Nachteile sind die Kosten und das im Gerät enthaltene Kupfer. Infineon gibt die Kosten mit 50 Cent pro Stück an. Dies  ist für Waren wie einen Joghurtbecher viel zu hoch. Ein RFID-Chip enthält ca. 100 mg Kupfer (UBA 2009). In Europa gibt es rund 76 Mio. Rinder (statista 2022) und 130 Mio. Schweine (Schweine.net 2021). Allein hierfür werden rund 20 t Kupfer benötigt. Würde man das Fleisch der zerlegten Tiere würde man 30 Mrd. Fleischportionen à 1 kg erhalten. Stattet man jedes “Fleischpaket” mit einem RFID-Chip aus, so würde man 3.000 t Kupfer benötigen.</a:t>
            </a:r>
            <a:br>
              <a:rPr lang="de-DE" sz="1000"/>
            </a:br>
            <a:r>
              <a:rPr lang="de-DE" sz="1000"/>
              <a:t>Um dieses Problem umweltfreundlicher zu lösen, hat sich ein Forschungsteam dem “Smart Paper” gewidmet. Hierbei wurden Etiketten auf Papier hergestellt, bei denen mit hochfluorierten Molekülen eine organische Schaltung ohne Batterie erzeugt wird (w+w Consulting 2020). Durch die Drucktechnologie können so wichtige Ressourcen eingespart werden, auch wenn die Etiketten für Massen-Einwegprodukte genutzt werden.  </a:t>
            </a:r>
            <a:endParaRPr sz="1000"/>
          </a:p>
          <a:p>
            <a:pPr indent="0" lvl="0" marL="0" rtl="0" algn="l">
              <a:lnSpc>
                <a:spcPct val="100000"/>
              </a:lnSpc>
              <a:spcBef>
                <a:spcPts val="0"/>
              </a:spcBef>
              <a:spcAft>
                <a:spcPts val="0"/>
              </a:spcAft>
              <a:buSzPts val="1400"/>
              <a:buNone/>
            </a:pPr>
            <a:r>
              <a:rPr lang="de-DE" sz="1000"/>
              <a:t>Aufgabe:</a:t>
            </a:r>
            <a:endParaRPr sz="1000"/>
          </a:p>
          <a:p>
            <a:pPr indent="-298450" lvl="0" marL="457200" rtl="0" algn="l">
              <a:lnSpc>
                <a:spcPct val="100000"/>
              </a:lnSpc>
              <a:spcBef>
                <a:spcPts val="0"/>
              </a:spcBef>
              <a:spcAft>
                <a:spcPts val="0"/>
              </a:spcAft>
              <a:buSzPts val="1100"/>
              <a:buChar char="●"/>
            </a:pPr>
            <a:r>
              <a:rPr lang="de-DE" sz="1000"/>
              <a:t>An welchen Stellen können Produktionsprozesse in Ihrem Betrieb durch KI optimiert werden?</a:t>
            </a:r>
            <a:endParaRPr sz="1000"/>
          </a:p>
          <a:p>
            <a:pPr indent="-298450" lvl="0" marL="457200" rtl="0" algn="l">
              <a:lnSpc>
                <a:spcPct val="100000"/>
              </a:lnSpc>
              <a:spcBef>
                <a:spcPts val="0"/>
              </a:spcBef>
              <a:spcAft>
                <a:spcPts val="0"/>
              </a:spcAft>
              <a:buSzPts val="1100"/>
              <a:buChar char="●"/>
            </a:pPr>
            <a:r>
              <a:rPr lang="de-DE" sz="1000"/>
              <a:t>Warum wäre dies nachhaltig?</a:t>
            </a:r>
            <a:endParaRPr sz="1000"/>
          </a:p>
          <a:p>
            <a:pPr indent="0" lvl="0" marL="0" rtl="0" algn="l">
              <a:lnSpc>
                <a:spcPct val="100000"/>
              </a:lnSpc>
              <a:spcBef>
                <a:spcPts val="0"/>
              </a:spcBef>
              <a:spcAft>
                <a:spcPts val="0"/>
              </a:spcAft>
              <a:buSzPts val="1400"/>
              <a:buNone/>
            </a:pPr>
            <a:r>
              <a:rPr lang="de-DE" sz="1000"/>
              <a:t>Quellen:</a:t>
            </a:r>
            <a:endParaRPr sz="1000"/>
          </a:p>
          <a:p>
            <a:pPr indent="-298450" lvl="0" marL="457200" rtl="0" algn="l">
              <a:lnSpc>
                <a:spcPct val="100000"/>
              </a:lnSpc>
              <a:spcBef>
                <a:spcPts val="0"/>
              </a:spcBef>
              <a:spcAft>
                <a:spcPts val="0"/>
              </a:spcAft>
              <a:buClr>
                <a:schemeClr val="dk1"/>
              </a:buClr>
              <a:buSzPts val="1100"/>
              <a:buFont typeface="Calibri"/>
              <a:buChar char="●"/>
            </a:pPr>
            <a:r>
              <a:rPr lang="de-DE" sz="800"/>
              <a:t>Blumhofer, G. (2015) Katjes Pressemitteilung [online]. Abrufbar unter:</a:t>
            </a:r>
            <a:r>
              <a:rPr lang="de-DE" sz="800">
                <a:solidFill>
                  <a:schemeClr val="hlink"/>
                </a:solidFill>
                <a:uFill>
                  <a:noFill/>
                </a:uFill>
                <a:hlinkClick r:id="rId2"/>
              </a:rPr>
              <a:t> </a:t>
            </a:r>
            <a:r>
              <a:rPr lang="de-DE" sz="800" u="sng">
                <a:solidFill>
                  <a:srgbClr val="1155CC"/>
                </a:solidFill>
                <a:hlinkClick r:id="rId3">
                  <a:extLst>
                    <a:ext uri="{A12FA001-AC4F-418D-AE19-62706E023703}">
                      <ahyp:hlinkClr val="tx"/>
                    </a:ext>
                  </a:extLst>
                </a:hlinkClick>
              </a:rPr>
              <a:t>https://www.katjes.de/news-presse/pressemitteilungen/detail/beginn-einer-suessen-revolution-der-erste-3d-drucker-fuer-fruchtgummis-von-katjes.html</a:t>
            </a:r>
            <a:r>
              <a:rPr lang="de-DE" sz="800"/>
              <a:t> </a:t>
            </a:r>
            <a:endParaRPr sz="800"/>
          </a:p>
          <a:p>
            <a:pPr indent="-298450" lvl="0" marL="457200" rtl="0" algn="l">
              <a:lnSpc>
                <a:spcPct val="100000"/>
              </a:lnSpc>
              <a:spcBef>
                <a:spcPts val="0"/>
              </a:spcBef>
              <a:spcAft>
                <a:spcPts val="0"/>
              </a:spcAft>
              <a:buClr>
                <a:schemeClr val="dk1"/>
              </a:buClr>
              <a:buSzPts val="1100"/>
              <a:buFont typeface="Calibri"/>
              <a:buChar char="●"/>
            </a:pPr>
            <a:r>
              <a:rPr lang="de-DE" sz="800"/>
              <a:t>Göcking, Jens; Kleinhempel, Karla; Satzer, Angelika; Steinberger, Viktor (2017): Industrie 4.0 in der Nahrungsmittelindustrie. Online:</a:t>
            </a:r>
            <a:r>
              <a:rPr lang="de-DE" sz="800">
                <a:solidFill>
                  <a:schemeClr val="hlink"/>
                </a:solidFill>
                <a:uFill>
                  <a:noFill/>
                </a:uFill>
                <a:hlinkClick r:id="rId4"/>
              </a:rPr>
              <a:t> </a:t>
            </a:r>
            <a:r>
              <a:rPr lang="de-DE" sz="800" u="sng">
                <a:solidFill>
                  <a:srgbClr val="1155CC"/>
                </a:solidFill>
                <a:hlinkClick r:id="rId5">
                  <a:extLst>
                    <a:ext uri="{A12FA001-AC4F-418D-AE19-62706E023703}">
                      <ahyp:hlinkClr val="tx"/>
                    </a:ext>
                  </a:extLst>
                </a:hlinkClick>
              </a:rPr>
              <a:t>https://www.boeckler.de/fpdf/HBS-006586/p_fofoe_WP_038_2017.pdf</a:t>
            </a:r>
            <a:endParaRPr sz="800" u="sng">
              <a:solidFill>
                <a:srgbClr val="1155CC"/>
              </a:solidFill>
            </a:endParaRPr>
          </a:p>
          <a:p>
            <a:pPr indent="-298450" lvl="0" marL="457200" rtl="0" algn="l">
              <a:lnSpc>
                <a:spcPct val="100000"/>
              </a:lnSpc>
              <a:spcBef>
                <a:spcPts val="0"/>
              </a:spcBef>
              <a:spcAft>
                <a:spcPts val="0"/>
              </a:spcAft>
              <a:buClr>
                <a:schemeClr val="dk1"/>
              </a:buClr>
              <a:buSzPts val="1100"/>
              <a:buFont typeface="Calibri"/>
              <a:buChar char="●"/>
            </a:pPr>
            <a:r>
              <a:rPr lang="de-DE" sz="800"/>
              <a:t>w+w CONSULTING (2020): DAS UPDATE 4.0 DER LEBENSMITTELBRANCHE - TEIL 2. Online:</a:t>
            </a:r>
            <a:r>
              <a:rPr lang="de-DE" sz="800">
                <a:solidFill>
                  <a:schemeClr val="hlink"/>
                </a:solidFill>
                <a:uFill>
                  <a:noFill/>
                </a:uFill>
                <a:hlinkClick r:id="rId6"/>
              </a:rPr>
              <a:t> </a:t>
            </a:r>
            <a:r>
              <a:rPr lang="de-DE" sz="800" u="sng">
                <a:solidFill>
                  <a:srgbClr val="1155CC"/>
                </a:solidFill>
                <a:hlinkClick r:id="rId7">
                  <a:extLst>
                    <a:ext uri="{A12FA001-AC4F-418D-AE19-62706E023703}">
                      <ahyp:hlinkClr val="tx"/>
                    </a:ext>
                  </a:extLst>
                </a:hlinkClick>
              </a:rPr>
              <a:t>www.ww-cs.de/das-update-4-0-der-lebensmittelbranche-teil-2/</a:t>
            </a:r>
            <a:r>
              <a:rPr lang="de-DE" sz="800"/>
              <a:t> </a:t>
            </a:r>
            <a:endParaRPr/>
          </a:p>
          <a:p>
            <a:pPr indent="-298450" lvl="0" marL="457200" rtl="0" algn="l">
              <a:lnSpc>
                <a:spcPct val="100000"/>
              </a:lnSpc>
              <a:spcBef>
                <a:spcPts val="0"/>
              </a:spcBef>
              <a:spcAft>
                <a:spcPts val="0"/>
              </a:spcAft>
              <a:buClr>
                <a:schemeClr val="dk1"/>
              </a:buClr>
              <a:buSzPts val="1100"/>
              <a:buFont typeface="Calibri"/>
              <a:buChar char="●"/>
            </a:pPr>
            <a:r>
              <a:rPr lang="de-DE" sz="800"/>
              <a:t>Pixabay, geralt (2020): Arbeiter, Technik. Online: https://pixabay.com/de/illustrations/arbeiter-technik-industrie-5246640/  </a:t>
            </a:r>
            <a:endParaRPr sz="800"/>
          </a:p>
        </p:txBody>
      </p:sp>
      <p:sp>
        <p:nvSpPr>
          <p:cNvPr id="326" name="Google Shape;326;g1b69282d6ca_1_2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b69282d6ca_1_0:notes"/>
          <p:cNvSpPr/>
          <p:nvPr>
            <p:ph idx="2" type="sldImg"/>
          </p:nvPr>
        </p:nvSpPr>
        <p:spPr>
          <a:xfrm>
            <a:off x="373063" y="549275"/>
            <a:ext cx="6329362" cy="35607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1b69282d6ca_1_0:notes"/>
          <p:cNvSpPr txBox="1"/>
          <p:nvPr>
            <p:ph idx="1" type="body"/>
          </p:nvPr>
        </p:nvSpPr>
        <p:spPr>
          <a:xfrm>
            <a:off x="293701" y="4410982"/>
            <a:ext cx="6408723" cy="554581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00"/>
              <a:t>Beschreibung</a:t>
            </a:r>
            <a:endParaRPr/>
          </a:p>
          <a:p>
            <a:pPr indent="0" lvl="0" marL="0" rtl="0" algn="l">
              <a:lnSpc>
                <a:spcPct val="100000"/>
              </a:lnSpc>
              <a:spcBef>
                <a:spcPts val="0"/>
              </a:spcBef>
              <a:spcAft>
                <a:spcPts val="0"/>
              </a:spcAft>
              <a:buSzPts val="1400"/>
              <a:buNone/>
            </a:pPr>
            <a:r>
              <a:rPr lang="de-DE" sz="1000"/>
              <a:t>Deutschland ist der drittgrößte Lebensmittelexporteur der Welt. Vor allem Fleischerzeugnisse, Süßwaren, Milchprodukte und Fertiggerichte werden exportiert. Dabei  gehen ca. 70 Prozent in die EU. Diese Exporte können nur durch ein komplexes Logistiknetzwerk ausgeführt werden, das sehr geringe Gewinnspannen aufzeigt. So legen Lebensmittel im Durchschnitt eine Transportstrecke von 2500 Kilometer zurück, bevor sich bei den Verbraucher*innen ankommen (Wenzel 2021). Neben den Emissionen, die durch den Transport entstehen (siehe SDG 12: “Nachhaltige/r Konsum und Produktion”), ist im Rahmen der komplexen Wertschöpfungskette in der Lebensmittelindustrie auch die Marktkonzentration und die daraus entstehenden Folgen für die globale Nahrungsmittelversorgung zu beachten (ebd.). </a:t>
            </a:r>
            <a:endParaRPr/>
          </a:p>
          <a:p>
            <a:pPr indent="0" lvl="0" marL="0" rtl="0" algn="l">
              <a:lnSpc>
                <a:spcPct val="100000"/>
              </a:lnSpc>
              <a:spcBef>
                <a:spcPts val="0"/>
              </a:spcBef>
              <a:spcAft>
                <a:spcPts val="0"/>
              </a:spcAft>
              <a:buSzPts val="1400"/>
              <a:buNone/>
            </a:pPr>
            <a:r>
              <a:rPr lang="de-DE" sz="1000"/>
              <a:t>Heute bestimmen “einige wenige globale Konzerne die großen Trends in der Landwirtschaft und beim Nahrungskonsum” (Wilkinson 2017: 11). Mittlerweile verschiebt sich der Fokus der globalen Konzerne auch auf Entwicklungsländer und Asien. Vor allem die großen globalen Lebensmittelkonzerne sind häufig mit der Kritik konfrontiert, dass sie zu wenig gesellschaftliche Verantwortung übernehmen (ebd.). Zahlreiche Skandale (siehe auch SDG 3: “Gesundheit und Wohlergehen) zeugen von einer geringen unternehmerischen Verantwortung der Lebensmittelindustrie, die oft globale Auswirkungen hat. Immer wieder werden zum Beispiel Missstände, wie Ausbeutung und Kinderarbeit innerhalb der Wertschöpfungsketten global agierender Lebensmittelkonzerne bekannt (Klawitter &amp; Höflinger 2022; Hirschi 2020; Amann et al. 2017).</a:t>
            </a:r>
            <a:br>
              <a:rPr lang="de-DE" sz="1000"/>
            </a:br>
            <a:endParaRPr sz="1000"/>
          </a:p>
          <a:p>
            <a:pPr indent="0" lvl="0" marL="0" rtl="0" algn="l">
              <a:lnSpc>
                <a:spcPct val="100000"/>
              </a:lnSpc>
              <a:spcBef>
                <a:spcPts val="0"/>
              </a:spcBef>
              <a:spcAft>
                <a:spcPts val="0"/>
              </a:spcAft>
              <a:buSzPts val="1400"/>
              <a:buNone/>
            </a:pPr>
            <a:r>
              <a:rPr b="1" lang="de-DE" sz="1000"/>
              <a:t>Aufgaben: </a:t>
            </a:r>
            <a:endParaRPr/>
          </a:p>
          <a:p>
            <a:pPr indent="-171450" lvl="0" marL="171450" rtl="0" algn="l">
              <a:lnSpc>
                <a:spcPct val="100000"/>
              </a:lnSpc>
              <a:spcBef>
                <a:spcPts val="0"/>
              </a:spcBef>
              <a:spcAft>
                <a:spcPts val="0"/>
              </a:spcAft>
              <a:buSzPts val="1400"/>
              <a:buFont typeface="Arial"/>
              <a:buChar char="•"/>
            </a:pPr>
            <a:r>
              <a:rPr lang="de-DE" sz="1000"/>
              <a:t>Überlegen Sie wie die wie die einzelnen SDGs der Grafik global zu einer nachhaltigen Lebensmittelproduktion beitragen können, wenn Sie zunehmend als wichtige Rahmenziele und Regeln wirtschaftlichen Handelns akzeptiert werden!</a:t>
            </a:r>
            <a:endParaRPr/>
          </a:p>
          <a:p>
            <a:pPr indent="-171450" lvl="0" marL="171450" rtl="0" algn="l">
              <a:lnSpc>
                <a:spcPct val="100000"/>
              </a:lnSpc>
              <a:spcBef>
                <a:spcPts val="0"/>
              </a:spcBef>
              <a:spcAft>
                <a:spcPts val="0"/>
              </a:spcAft>
              <a:buSzPts val="1400"/>
              <a:buFont typeface="Arial"/>
              <a:buChar char="•"/>
            </a:pPr>
            <a:r>
              <a:rPr lang="de-DE" sz="1000"/>
              <a:t>Diskutieren Sie welche SDGs für die Lebensmittelindustrie und deren weltweiten Handelsstrukturen von besonderer Bedeutung sind und welche weniger. Haben wir SDGs vergessen? Oder hat NaReLe Nachhaltigkeitsziele aufgenommen, die für den Lebensmittelbereich weniger wichtig sind?   </a:t>
            </a:r>
            <a:br>
              <a:rPr lang="de-DE" sz="1000"/>
            </a:br>
            <a:endParaRPr sz="1000"/>
          </a:p>
          <a:p>
            <a:pPr indent="0" lvl="0" marL="0" rtl="0" algn="l">
              <a:lnSpc>
                <a:spcPct val="100000"/>
              </a:lnSpc>
              <a:spcBef>
                <a:spcPts val="0"/>
              </a:spcBef>
              <a:spcAft>
                <a:spcPts val="0"/>
              </a:spcAft>
              <a:buSzPts val="1400"/>
              <a:buFont typeface="Arial"/>
              <a:buNone/>
            </a:pPr>
            <a:r>
              <a:rPr b="1" lang="de-DE" sz="1000"/>
              <a:t>Quellen:</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Wenzel, Eike (2021): Wertschöpfung und Wertschätzung: Fünf Ideen für die Ernährung der Zukunft. Online: </a:t>
            </a:r>
            <a:r>
              <a:rPr b="0" i="0" lang="de-DE" sz="9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https://www.handelsblatt.com/meinung/gastbeitraege/expertenrat/wenzel/expertenrat-eike-wenzel-wertschoepfung-und-wertschaetzung-fuenf-ideen-fuer-die-ernaehrung-der-zukunft/26996104.html</a:t>
            </a:r>
            <a:r>
              <a:rPr b="0" i="0" lang="de-DE" sz="9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Wilkinson, John (2017): Der Trend zum global Player. Online: </a:t>
            </a:r>
            <a:r>
              <a:rPr b="0" i="0" lang="de-DE" sz="9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https://www.bund.net/fileadmin/user_upload_bund/publikationen/landwirtschaft/landwirtschaft_konzernatlas_2017_01.pdf</a:t>
            </a:r>
            <a:r>
              <a:rPr b="0" i="0" lang="de-DE" sz="9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Klawitter, Nils; Höflinger, Laura (2022): Die Nutella-Macher. Online: </a:t>
            </a:r>
            <a:r>
              <a:rPr b="0" i="0" lang="de-DE" sz="9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https://www.spiegel.de/wirtschaft/ferrero-wie-viel-ausbeutung-steckt-in-der-ernte-von-haselnuessen-palmoel-und-kakao-a-577060b9-015f-4a4b-8348-121c62aa4e33</a:t>
            </a:r>
            <a:r>
              <a:rPr b="0" i="0" lang="de-DE" sz="900" u="none" cap="none" strike="noStrike">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900" u="none" cap="none" strike="noStrike">
                <a:solidFill>
                  <a:schemeClr val="dk1"/>
                </a:solidFill>
                <a:latin typeface="Calibri"/>
                <a:ea typeface="Calibri"/>
                <a:cs typeface="Calibri"/>
                <a:sym typeface="Calibri"/>
              </a:rPr>
              <a:t>NaReLe: BASISMODULE – Nachhaltige Resonanzräume in der Lebensmittelindustrie. Online:  https://narele.de/wp-content/uploads/2021/11/NaReLe_gesamt_Auszubildende_A5_lowRes_Formular.pdf </a:t>
            </a:r>
            <a:endParaRPr/>
          </a:p>
        </p:txBody>
      </p:sp>
      <p:sp>
        <p:nvSpPr>
          <p:cNvPr id="339" name="Google Shape;339;g1b69282d6ca_1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e55b8e91aa_0_0:notes"/>
          <p:cNvSpPr/>
          <p:nvPr>
            <p:ph idx="2" type="sldImg"/>
          </p:nvPr>
        </p:nvSpPr>
        <p:spPr>
          <a:xfrm>
            <a:off x="479425" y="287338"/>
            <a:ext cx="61437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1e55b8e91aa_0_0:notes"/>
          <p:cNvSpPr txBox="1"/>
          <p:nvPr>
            <p:ph idx="1" type="body"/>
          </p:nvPr>
        </p:nvSpPr>
        <p:spPr>
          <a:xfrm>
            <a:off x="479425" y="3892474"/>
            <a:ext cx="6143700" cy="59880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indent="0" lvl="0" marL="0" rtl="0" algn="l">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352" name="Google Shape;352;g1e55b8e91aa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8bda3d58fa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28bda3d58fa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1:notes"/>
          <p:cNvSpPr txBox="1"/>
          <p:nvPr>
            <p:ph idx="1" type="body"/>
          </p:nvPr>
        </p:nvSpPr>
        <p:spPr>
          <a:xfrm>
            <a:off x="223838" y="4222800"/>
            <a:ext cx="6654799" cy="463892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t>Beschreibung</a:t>
            </a:r>
            <a:endParaRPr sz="1050"/>
          </a:p>
          <a:p>
            <a:pPr indent="0" lvl="0" marL="0" rtl="0" algn="l">
              <a:lnSpc>
                <a:spcPct val="100000"/>
              </a:lnSpc>
              <a:spcBef>
                <a:spcPts val="200"/>
              </a:spcBef>
              <a:spcAft>
                <a:spcPts val="0"/>
              </a:spcAft>
              <a:buSzPts val="1400"/>
              <a:buNone/>
            </a:pPr>
            <a:r>
              <a:rPr lang="de-DE" sz="105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baseline="-25000" lang="de-DE" sz="1050"/>
              <a:t>2</a:t>
            </a:r>
            <a:r>
              <a:rPr lang="de-DE" sz="1050"/>
              <a:t>-Äq) verantwortlich sind, so zeigen sich 6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050"/>
          </a:p>
          <a:p>
            <a:pPr indent="-171450" lvl="0" marL="171450" rtl="0" algn="l">
              <a:lnSpc>
                <a:spcPct val="100000"/>
              </a:lnSpc>
              <a:spcBef>
                <a:spcPts val="0"/>
              </a:spcBef>
              <a:spcAft>
                <a:spcPts val="0"/>
              </a:spcAft>
              <a:buSzPts val="1100"/>
              <a:buFont typeface="Arial"/>
              <a:buChar char="•"/>
            </a:pPr>
            <a:r>
              <a:rPr lang="de-DE" sz="1050"/>
              <a:t>Wohnen mit 18%: Hier kann Heizwärme eingespart werden durch ein Herunterdrehen der Heizung oder durch eine Wärmedämmung des Gebäudes.</a:t>
            </a:r>
            <a:endParaRPr sz="1050"/>
          </a:p>
          <a:p>
            <a:pPr indent="-171450" lvl="0" marL="171450" rtl="0" algn="l">
              <a:lnSpc>
                <a:spcPct val="100000"/>
              </a:lnSpc>
              <a:spcBef>
                <a:spcPts val="0"/>
              </a:spcBef>
              <a:spcAft>
                <a:spcPts val="0"/>
              </a:spcAft>
              <a:buSzPts val="1100"/>
              <a:buFont typeface="Arial"/>
              <a:buChar char="•"/>
            </a:pPr>
            <a:r>
              <a:rPr lang="de-DE" sz="1050"/>
              <a:t>Strom mit 6%: Durch die Nutzung möglichst stromsparender Geräte (hohe Energieeffizienzklassen wie B oder A) kann eine gleiche Leistung erbracht werden, die aber viel weniger Strom verbraucht.</a:t>
            </a:r>
            <a:endParaRPr sz="1050"/>
          </a:p>
          <a:p>
            <a:pPr indent="-171450" lvl="0" marL="171450" rtl="0" algn="l">
              <a:lnSpc>
                <a:spcPct val="100000"/>
              </a:lnSpc>
              <a:spcBef>
                <a:spcPts val="0"/>
              </a:spcBef>
              <a:spcAft>
                <a:spcPts val="0"/>
              </a:spcAft>
              <a:buSzPts val="1100"/>
              <a:buFont typeface="Arial"/>
              <a:buChar char="•"/>
            </a:pPr>
            <a:r>
              <a:rPr lang="de-DE" sz="1050"/>
              <a:t>Mobilität mit 19%: Einfach weniger Autofahren und stattdessen Bahn, Bus oder Fahrrad nutzen oder viele Strecken zu Fuß zurücklegen. Den Urlaub lieber mit der Bahn oder dem Fernbus antreten.</a:t>
            </a:r>
            <a:endParaRPr sz="1050"/>
          </a:p>
          <a:p>
            <a:pPr indent="-171450" lvl="0" marL="171450" rtl="0" algn="l">
              <a:lnSpc>
                <a:spcPct val="100000"/>
              </a:lnSpc>
              <a:spcBef>
                <a:spcPts val="0"/>
              </a:spcBef>
              <a:spcAft>
                <a:spcPts val="0"/>
              </a:spcAft>
              <a:buSzPts val="1100"/>
              <a:buFont typeface="Arial"/>
              <a:buChar char="•"/>
            </a:pPr>
            <a:r>
              <a:rPr lang="de-DE" sz="1050"/>
              <a:t>Ernährung mit 15%: Man muss nicht Veganer werden, es bringt schon viel wenn man den Konsum von Rindfleisch reduziert,  insgesamt weniger Fleisch und Reis isst sowie den Anteil an hochfetthaltigen Milchprodukten (vor allem Käse und Butter) verringert.</a:t>
            </a:r>
            <a:endParaRPr sz="1050"/>
          </a:p>
          <a:p>
            <a:pPr indent="-101600" lvl="0" marL="171450" rtl="0" algn="l">
              <a:lnSpc>
                <a:spcPct val="100000"/>
              </a:lnSpc>
              <a:spcBef>
                <a:spcPts val="0"/>
              </a:spcBef>
              <a:spcAft>
                <a:spcPts val="0"/>
              </a:spcAft>
              <a:buSzPts val="1100"/>
              <a:buFont typeface="Arial"/>
              <a:buNone/>
            </a:pPr>
            <a:r>
              <a:t/>
            </a:r>
            <a:endParaRPr sz="1050"/>
          </a:p>
          <a:p>
            <a:pPr indent="0" lvl="0" marL="0" rtl="0" algn="l">
              <a:lnSpc>
                <a:spcPct val="100000"/>
              </a:lnSpc>
              <a:spcBef>
                <a:spcPts val="0"/>
              </a:spcBef>
              <a:spcAft>
                <a:spcPts val="0"/>
              </a:spcAft>
              <a:buSzPts val="1100"/>
              <a:buFont typeface="Arial"/>
              <a:buNone/>
            </a:pPr>
            <a:r>
              <a:rPr b="1" lang="de-DE" sz="1050"/>
              <a:t>Aufgabe</a:t>
            </a:r>
            <a:endParaRPr sz="1050"/>
          </a:p>
          <a:p>
            <a:pPr indent="-171450" lvl="0" marL="171450" rtl="0" algn="l">
              <a:lnSpc>
                <a:spcPct val="100000"/>
              </a:lnSpc>
              <a:spcBef>
                <a:spcPts val="200"/>
              </a:spcBef>
              <a:spcAft>
                <a:spcPts val="0"/>
              </a:spcAft>
              <a:buSzPts val="1100"/>
              <a:buFont typeface="Arial"/>
              <a:buChar char="•"/>
            </a:pPr>
            <a:r>
              <a:rPr lang="de-DE" sz="1050"/>
              <a:t>Welchen Beitrag leistet Ihr Betrieb zum Klimawandel?</a:t>
            </a:r>
            <a:endParaRPr sz="1050"/>
          </a:p>
          <a:p>
            <a:pPr indent="-171450" lvl="0" marL="171450" rtl="0" algn="l">
              <a:lnSpc>
                <a:spcPct val="100000"/>
              </a:lnSpc>
              <a:spcBef>
                <a:spcPts val="0"/>
              </a:spcBef>
              <a:spcAft>
                <a:spcPts val="0"/>
              </a:spcAft>
              <a:buSzPts val="1100"/>
              <a:buFont typeface="Arial"/>
              <a:buChar char="•"/>
            </a:pPr>
            <a:r>
              <a:rPr lang="de-DE" sz="1050"/>
              <a:t>Was unternehmen Sie in Ihrem Betrieb, um CO</a:t>
            </a:r>
            <a:r>
              <a:rPr baseline="-25000" lang="de-DE" sz="1050"/>
              <a:t>2</a:t>
            </a:r>
            <a:r>
              <a:rPr lang="de-DE" sz="1050"/>
              <a:t>-Emissionen zu verringern?</a:t>
            </a:r>
            <a:br>
              <a:rPr lang="de-DE" sz="1050"/>
            </a:br>
            <a:endParaRPr sz="1050"/>
          </a:p>
          <a:p>
            <a:pPr indent="0" lvl="0" marL="0" rtl="0" algn="l">
              <a:lnSpc>
                <a:spcPct val="100000"/>
              </a:lnSpc>
              <a:spcBef>
                <a:spcPts val="0"/>
              </a:spcBef>
              <a:spcAft>
                <a:spcPts val="0"/>
              </a:spcAft>
              <a:buSzPts val="1100"/>
              <a:buNone/>
            </a:pPr>
            <a:r>
              <a:rPr b="1" lang="de-DE" sz="1050"/>
              <a:t>Quelle</a:t>
            </a:r>
            <a:endParaRPr/>
          </a:p>
          <a:p>
            <a:pPr indent="-171450" lvl="0" marL="171450" rtl="0" algn="l">
              <a:lnSpc>
                <a:spcPct val="100000"/>
              </a:lnSpc>
              <a:spcBef>
                <a:spcPts val="0"/>
              </a:spcBef>
              <a:spcAft>
                <a:spcPts val="0"/>
              </a:spcAft>
              <a:buSzPts val="1100"/>
              <a:buFont typeface="Arial"/>
              <a:buChar char="•"/>
            </a:pPr>
            <a:r>
              <a:rPr lang="de-DE" sz="1050"/>
              <a:t>Umweltbundesamt 2021: Konsum und Umwelt: Zentrale Handlungsfelder. Online: https://www.umweltbundesamt.de/themen/wirtschaft-konsum/konsum-umwelt-zentrale-handlungsfelder#bedarfsfelder</a:t>
            </a:r>
            <a:endParaRPr sz="1050"/>
          </a:p>
          <a:p>
            <a:pPr indent="0" lvl="0" marL="0" rtl="0" algn="l">
              <a:lnSpc>
                <a:spcPct val="100000"/>
              </a:lnSpc>
              <a:spcBef>
                <a:spcPts val="0"/>
              </a:spcBef>
              <a:spcAft>
                <a:spcPts val="0"/>
              </a:spcAft>
              <a:buSzPts val="1400"/>
              <a:buNone/>
            </a:pPr>
            <a:r>
              <a:t/>
            </a:r>
            <a:endParaRPr sz="1050"/>
          </a:p>
          <a:p>
            <a:pPr indent="0" lvl="0" marL="0" rtl="0" algn="l">
              <a:lnSpc>
                <a:spcPct val="100000"/>
              </a:lnSpc>
              <a:spcBef>
                <a:spcPts val="0"/>
              </a:spcBef>
              <a:spcAft>
                <a:spcPts val="0"/>
              </a:spcAft>
              <a:buSzPts val="1400"/>
              <a:buNone/>
            </a:pPr>
            <a:r>
              <a:t/>
            </a:r>
            <a:endParaRPr sz="1050"/>
          </a:p>
        </p:txBody>
      </p:sp>
      <p:sp>
        <p:nvSpPr>
          <p:cNvPr id="153" name="Google Shape;153;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b69282d6ca_3_65:notes"/>
          <p:cNvSpPr txBox="1"/>
          <p:nvPr>
            <p:ph idx="1" type="body"/>
          </p:nvPr>
        </p:nvSpPr>
        <p:spPr>
          <a:xfrm>
            <a:off x="223200" y="4222800"/>
            <a:ext cx="6649850" cy="558795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200"/>
              </a:spcBef>
              <a:spcAft>
                <a:spcPts val="0"/>
              </a:spcAft>
              <a:buSzPts val="1400"/>
              <a:buNone/>
            </a:pPr>
            <a:r>
              <a:rPr b="1" lang="de-DE" sz="1000">
                <a:solidFill>
                  <a:schemeClr val="dk1"/>
                </a:solidFill>
                <a:latin typeface="Calibri"/>
                <a:ea typeface="Calibri"/>
                <a:cs typeface="Calibri"/>
                <a:sym typeface="Calibri"/>
              </a:rPr>
              <a:t>Beschreibung</a:t>
            </a:r>
            <a:endParaRPr sz="1000"/>
          </a:p>
          <a:p>
            <a:pPr indent="0" lvl="0" marL="0" rtl="0" algn="l">
              <a:lnSpc>
                <a:spcPct val="100000"/>
              </a:lnSpc>
              <a:spcBef>
                <a:spcPts val="0"/>
              </a:spcBef>
              <a:spcAft>
                <a:spcPts val="0"/>
              </a:spcAft>
              <a:buClr>
                <a:schemeClr val="dk1"/>
              </a:buClr>
              <a:buSzPts val="1100"/>
              <a:buFont typeface="Arial"/>
              <a:buNone/>
            </a:pPr>
            <a:r>
              <a:rPr lang="de-DE" sz="1000"/>
              <a:t>Für die industrielle Herstellung von Lebensmitteln sind Zusatzstoffe von hoher Relevanz, da sie Prozesssicherheit während der Produktion sicherstellen. Die erzeugten Produkte haben so zum einen den gleichen Geschmack, weiterhin können Unterschiede der Ausgangsprodukte (beispielsweise Kartoffeln bei der Herstellung von Pommes-Frites) kompensiert werden (Hudson &amp; Elsermann 2020, 35 f.). Die verwendeten Zusatzstoffe müssen gemäß der Verordnung (EG) Nr. 1333/2008 zugelassen und dementsprechend für gesundheitlich unbedenklich eingestuft sein. Sie werden mit einer entsprechenden E-Nummer auf den Verpackungen der Lebensmittelprodukte gekennzeichnet. In der EU gibt es derzeit rund 320 zugelassene Zusatzstoffe, die nach ihrem Verwendungszweck eingeteilt werden. Eine vollständige Auflistung liefert das Bundesamt für Verbraucherschutz und Lebensmittelsicherheit (BVL):</a:t>
            </a:r>
            <a:r>
              <a:rPr lang="de-DE" sz="1000">
                <a:solidFill>
                  <a:schemeClr val="hlink"/>
                </a:solidFill>
                <a:uFill>
                  <a:noFill/>
                </a:uFill>
                <a:hlinkClick r:id="rId2"/>
              </a:rPr>
              <a:t> </a:t>
            </a:r>
            <a:r>
              <a:rPr lang="de-DE" sz="1000" u="sng">
                <a:solidFill>
                  <a:srgbClr val="1155CC"/>
                </a:solidFill>
                <a:hlinkClick r:id="rId3">
                  <a:extLst>
                    <a:ext uri="{A12FA001-AC4F-418D-AE19-62706E023703}">
                      <ahyp:hlinkClr val="tx"/>
                    </a:ext>
                  </a:extLst>
                </a:hlinkClick>
              </a:rPr>
              <a:t>Überblick über die einzelnen Klassen der Zusatzstoffe</a:t>
            </a:r>
            <a:r>
              <a:rPr lang="de-DE" sz="1000" u="sng">
                <a:solidFill>
                  <a:srgbClr val="1155CC"/>
                </a:solidFill>
              </a:rPr>
              <a:t>.</a:t>
            </a:r>
            <a:endParaRPr sz="1000"/>
          </a:p>
          <a:p>
            <a:pPr indent="0" lvl="0" marL="0" rtl="0" algn="l">
              <a:lnSpc>
                <a:spcPct val="100000"/>
              </a:lnSpc>
              <a:spcBef>
                <a:spcPts val="0"/>
              </a:spcBef>
              <a:spcAft>
                <a:spcPts val="0"/>
              </a:spcAft>
              <a:buClr>
                <a:schemeClr val="dk1"/>
              </a:buClr>
              <a:buSzPts val="1100"/>
              <a:buFont typeface="Arial"/>
              <a:buNone/>
            </a:pPr>
            <a:r>
              <a:rPr lang="de-DE" sz="1000"/>
              <a:t>Seitens der Wissenschaft bestehen allerdings Bedenken “hinsichtlich nicht untersuchter langfristiger bzw. durch Kombination mehrerer Zusatzstoffe ausgelöster negativer gesundheitlicher Wirkungen, z. B. auf das Darmmikrobiom” (Bechthold 2022 nach Fardet et al. 2020, Lee et al. 2020). Die Europäische Behörde für Lebensmittelsicherheit (EFSA) bewertet die Zulassung von Zusatzstoffen, die vor dem 20. Januar 2009 in der EU zur Verwendung zugelassen wurden, nach einer EU-Rechtsvorschrift von 2008 neu. Die Prüfung ist aufgrund des Datenvolumen noch nicht abgeschlossen (EFSA 2021a). Allerdings wurde beispielsweise schon der als Lebensmittelfarbstoff eingesetzte Zusatzstoff Titandioxid (E171), der in feinen Backwaren, Suppen, Brühen, Soßen, Salaten und herzhaften Brotaufstrichen verwendet wird, von der EFSA 2021 als nicht mehr sicher eingestuft (EFSA 2021a). Trotzdem ist Titandioxid weiterhin als Zusatzstoff zugelassen. Ein grundsätzliches Verbot muss erst von der EU-Kommission, den EU-Mitgliedsstaaten und dem EU-Parlament beschlossen werden (BfR 2021). </a:t>
            </a:r>
            <a:endParaRPr sz="1000"/>
          </a:p>
          <a:p>
            <a:pPr indent="0" lvl="0" marL="0" rtl="0" algn="l">
              <a:lnSpc>
                <a:spcPct val="100000"/>
              </a:lnSpc>
              <a:spcBef>
                <a:spcPts val="0"/>
              </a:spcBef>
              <a:spcAft>
                <a:spcPts val="0"/>
              </a:spcAft>
              <a:buSzPts val="1400"/>
              <a:buNone/>
            </a:pPr>
            <a:r>
              <a:rPr lang="de-DE" sz="1000"/>
              <a:t>Unternehmen der Lebensmittelindustrie sind dementsprechend hinsichtlich ihrer Verantwortung gegenüber den Verbraucher*innen selbst dazu aufgerufen, ihre Rezepturen zu überprüfen und bei neuen wissenschaftlichen Erkenntnissen zu gesundheitlichen Risiken von Inhalts- und Zusatzstoffen anzupassen.</a:t>
            </a:r>
            <a:endParaRPr sz="1000"/>
          </a:p>
          <a:p>
            <a:pPr indent="0" lvl="0" marL="0" rtl="0" algn="l">
              <a:lnSpc>
                <a:spcPct val="100000"/>
              </a:lnSpc>
              <a:spcBef>
                <a:spcPts val="1000"/>
              </a:spcBef>
              <a:spcAft>
                <a:spcPts val="0"/>
              </a:spcAft>
              <a:buSzPts val="1400"/>
              <a:buNone/>
            </a:pPr>
            <a:r>
              <a:rPr b="1" lang="de-DE" sz="1000">
                <a:solidFill>
                  <a:schemeClr val="dk1"/>
                </a:solidFill>
                <a:latin typeface="Calibri"/>
                <a:ea typeface="Calibri"/>
                <a:cs typeface="Calibri"/>
                <a:sym typeface="Calibri"/>
              </a:rPr>
              <a:t>Aufgabe</a:t>
            </a:r>
            <a:endParaRPr sz="1000"/>
          </a:p>
          <a:p>
            <a:pPr indent="-298450" lvl="0" marL="457200" rtl="0" algn="l">
              <a:lnSpc>
                <a:spcPct val="100000"/>
              </a:lnSpc>
              <a:spcBef>
                <a:spcPts val="0"/>
              </a:spcBef>
              <a:spcAft>
                <a:spcPts val="0"/>
              </a:spcAft>
              <a:buClr>
                <a:schemeClr val="dk1"/>
              </a:buClr>
              <a:buSzPts val="1100"/>
              <a:buFont typeface="Arial"/>
              <a:buChar char="•"/>
            </a:pPr>
            <a:r>
              <a:rPr lang="de-DE" sz="1000"/>
              <a:t>Wie gewichtigen Sie die Argumente?</a:t>
            </a:r>
            <a:endParaRPr sz="1000"/>
          </a:p>
          <a:p>
            <a:pPr indent="-298450" lvl="0" marL="457200" rtl="0" algn="l">
              <a:lnSpc>
                <a:spcPct val="100000"/>
              </a:lnSpc>
              <a:spcBef>
                <a:spcPts val="0"/>
              </a:spcBef>
              <a:spcAft>
                <a:spcPts val="0"/>
              </a:spcAft>
              <a:buClr>
                <a:schemeClr val="dk1"/>
              </a:buClr>
              <a:buSzPts val="1100"/>
              <a:buFont typeface="Arial"/>
              <a:buChar char="•"/>
            </a:pPr>
            <a:r>
              <a:rPr lang="de-DE" sz="1000"/>
              <a:t>Welche Zusatzstoffe kennen Sie?</a:t>
            </a:r>
            <a:endParaRPr sz="1000"/>
          </a:p>
          <a:p>
            <a:pPr indent="-298450" lvl="0" marL="457200" rtl="0" algn="l">
              <a:lnSpc>
                <a:spcPct val="100000"/>
              </a:lnSpc>
              <a:spcBef>
                <a:spcPts val="0"/>
              </a:spcBef>
              <a:spcAft>
                <a:spcPts val="0"/>
              </a:spcAft>
              <a:buClr>
                <a:schemeClr val="dk1"/>
              </a:buClr>
              <a:buSzPts val="1100"/>
              <a:buFont typeface="Arial"/>
              <a:buChar char="•"/>
            </a:pPr>
            <a:r>
              <a:rPr lang="de-DE" sz="1000"/>
              <a:t>Welche Möglichkeiten bestehen, um weniger Zusatzstoffe in der Produktion einsetzen zu müssen?</a:t>
            </a:r>
            <a:endParaRPr sz="1000"/>
          </a:p>
          <a:p>
            <a:pPr indent="0" lvl="0" marL="0" rtl="0" algn="l">
              <a:lnSpc>
                <a:spcPct val="100000"/>
              </a:lnSpc>
              <a:spcBef>
                <a:spcPts val="200"/>
              </a:spcBef>
              <a:spcAft>
                <a:spcPts val="0"/>
              </a:spcAft>
              <a:buSzPts val="1400"/>
              <a:buNone/>
            </a:pPr>
            <a:r>
              <a:t/>
            </a:r>
            <a:endParaRPr b="1" sz="1000"/>
          </a:p>
          <a:p>
            <a:pPr indent="0" lvl="0" marL="0" rtl="0" algn="l">
              <a:lnSpc>
                <a:spcPct val="100000"/>
              </a:lnSpc>
              <a:spcBef>
                <a:spcPts val="200"/>
              </a:spcBef>
              <a:spcAft>
                <a:spcPts val="0"/>
              </a:spcAft>
              <a:buSzPts val="1400"/>
              <a:buNone/>
            </a:pPr>
            <a:r>
              <a:rPr b="1" lang="de-DE" sz="1000">
                <a:solidFill>
                  <a:schemeClr val="dk1"/>
                </a:solidFill>
                <a:latin typeface="Calibri"/>
                <a:ea typeface="Calibri"/>
                <a:cs typeface="Calibri"/>
                <a:sym typeface="Calibri"/>
              </a:rPr>
              <a:t>Quellen</a:t>
            </a:r>
            <a:endParaRPr sz="1000"/>
          </a:p>
          <a:p>
            <a:pPr indent="-171450" lvl="0" marL="330200" rtl="0" algn="l">
              <a:lnSpc>
                <a:spcPct val="100000"/>
              </a:lnSpc>
              <a:spcBef>
                <a:spcPts val="0"/>
              </a:spcBef>
              <a:spcAft>
                <a:spcPts val="0"/>
              </a:spcAft>
              <a:buSzPts val="1100"/>
              <a:buFont typeface="Arial"/>
              <a:buChar char="•"/>
            </a:pPr>
            <a:r>
              <a:rPr lang="de-DE" sz="800"/>
              <a:t>Bechthold, Angela (2022): Hochverarbeitete Lebensmittel. Online:</a:t>
            </a:r>
            <a:r>
              <a:rPr lang="de-DE" sz="800">
                <a:solidFill>
                  <a:schemeClr val="hlink"/>
                </a:solidFill>
                <a:uFill>
                  <a:noFill/>
                </a:uFill>
                <a:hlinkClick r:id="rId4"/>
              </a:rPr>
              <a:t> </a:t>
            </a:r>
            <a:r>
              <a:rPr lang="de-DE" sz="800" u="sng">
                <a:solidFill>
                  <a:srgbClr val="1155CC"/>
                </a:solidFill>
                <a:hlinkClick r:id="rId5">
                  <a:extLst>
                    <a:ext uri="{A12FA001-AC4F-418D-AE19-62706E023703}">
                      <ahyp:hlinkClr val="tx"/>
                    </a:ext>
                  </a:extLst>
                </a:hlinkClick>
              </a:rPr>
              <a:t>https://www.dge.de/blog/2022/05/12/hochverarbeitete-lebensmittel/#</a:t>
            </a:r>
            <a:r>
              <a:rPr lang="de-DE" sz="800"/>
              <a:t> </a:t>
            </a:r>
            <a:endParaRPr sz="800"/>
          </a:p>
          <a:p>
            <a:pPr indent="-171450" lvl="0" marL="330200" rtl="0" algn="l">
              <a:lnSpc>
                <a:spcPct val="100000"/>
              </a:lnSpc>
              <a:spcBef>
                <a:spcPts val="0"/>
              </a:spcBef>
              <a:spcAft>
                <a:spcPts val="0"/>
              </a:spcAft>
              <a:buSzPts val="1100"/>
              <a:buFont typeface="Arial"/>
              <a:buChar char="•"/>
            </a:pPr>
            <a:r>
              <a:rPr lang="de-DE" sz="800"/>
              <a:t>BfR Bundesinstitut für Risikobewertung (2021): Titandioxid - gibt es gesundheitliche Risiken? Online:</a:t>
            </a:r>
            <a:r>
              <a:rPr lang="de-DE" sz="800">
                <a:solidFill>
                  <a:schemeClr val="hlink"/>
                </a:solidFill>
                <a:uFill>
                  <a:noFill/>
                </a:uFill>
                <a:hlinkClick r:id="rId6"/>
              </a:rPr>
              <a:t> </a:t>
            </a:r>
            <a:r>
              <a:rPr lang="de-DE" sz="800" u="sng">
                <a:solidFill>
                  <a:srgbClr val="1155CC"/>
                </a:solidFill>
                <a:hlinkClick r:id="rId7">
                  <a:extLst>
                    <a:ext uri="{A12FA001-AC4F-418D-AE19-62706E023703}">
                      <ahyp:hlinkClr val="tx"/>
                    </a:ext>
                  </a:extLst>
                </a:hlinkClick>
              </a:rPr>
              <a:t>https://www.bfr.bund.de/de/titandioxid___gibt_es_gesundheitliche_risiken_-240812.html</a:t>
            </a:r>
            <a:r>
              <a:rPr lang="de-DE" sz="800"/>
              <a:t>  </a:t>
            </a:r>
            <a:endParaRPr sz="800"/>
          </a:p>
          <a:p>
            <a:pPr indent="-171450" lvl="0" marL="330200" rtl="0" algn="l">
              <a:lnSpc>
                <a:spcPct val="100000"/>
              </a:lnSpc>
              <a:spcBef>
                <a:spcPts val="0"/>
              </a:spcBef>
              <a:spcAft>
                <a:spcPts val="0"/>
              </a:spcAft>
              <a:buSzPts val="1100"/>
              <a:buFont typeface="Arial"/>
              <a:buChar char="•"/>
            </a:pPr>
            <a:r>
              <a:rPr lang="de-DE" sz="800"/>
              <a:t>EFSA Europäische Behörde für Lebensmittelsicherheit (2021b): Titandioxid: E171 gilt bei Verwendung als Lebensmittelzusatzstoff nicht mehr als sicher. Online:</a:t>
            </a:r>
            <a:r>
              <a:rPr lang="de-DE" sz="800">
                <a:solidFill>
                  <a:schemeClr val="hlink"/>
                </a:solidFill>
                <a:uFill>
                  <a:noFill/>
                </a:uFill>
                <a:hlinkClick r:id="rId8"/>
              </a:rPr>
              <a:t> </a:t>
            </a:r>
            <a:r>
              <a:rPr lang="de-DE" sz="800" u="sng">
                <a:solidFill>
                  <a:srgbClr val="1155CC"/>
                </a:solidFill>
                <a:hlinkClick r:id="rId9">
                  <a:extLst>
                    <a:ext uri="{A12FA001-AC4F-418D-AE19-62706E023703}">
                      <ahyp:hlinkClr val="tx"/>
                    </a:ext>
                  </a:extLst>
                </a:hlinkClick>
              </a:rPr>
              <a:t>https://www.efsa.europa.eu/de/news/titanium-dioxide-e171-no-longer-considered-safe-when-used-food-additive</a:t>
            </a:r>
            <a:r>
              <a:rPr lang="de-DE" sz="800"/>
              <a:t> </a:t>
            </a:r>
            <a:endParaRPr sz="800"/>
          </a:p>
          <a:p>
            <a:pPr indent="-171450" lvl="0" marL="330200" rtl="0" algn="l">
              <a:lnSpc>
                <a:spcPct val="100000"/>
              </a:lnSpc>
              <a:spcBef>
                <a:spcPts val="0"/>
              </a:spcBef>
              <a:spcAft>
                <a:spcPts val="0"/>
              </a:spcAft>
              <a:buSzPts val="1100"/>
              <a:buFont typeface="Arial"/>
              <a:buChar char="•"/>
            </a:pPr>
            <a:r>
              <a:rPr lang="de-DE" sz="800"/>
              <a:t>Fardet A, Rock E: Ultra-Processed Foods and Food System Sustainability: What Are the Links? Sustainability 12 (2020) 6280</a:t>
            </a:r>
            <a:endParaRPr sz="800"/>
          </a:p>
          <a:p>
            <a:pPr indent="-171450" lvl="0" marL="330200" rtl="0" algn="l">
              <a:lnSpc>
                <a:spcPct val="100000"/>
              </a:lnSpc>
              <a:spcBef>
                <a:spcPts val="0"/>
              </a:spcBef>
              <a:spcAft>
                <a:spcPts val="0"/>
              </a:spcAft>
              <a:buSzPts val="1100"/>
              <a:buFont typeface="Arial"/>
              <a:buChar char="•"/>
            </a:pPr>
            <a:r>
              <a:rPr lang="de-DE" sz="800"/>
              <a:t>Hudson, Ursula &amp; Elsermann, Angelika (2020): Slow Food. In: Klotter, Christoph &amp; Endres, Eva-Maria (Hrsg.): Gute – Böse Lebensmittelindustrie. Ein Diskurs der Ernährungsakteure. Wiesbaden,  25-44. </a:t>
            </a:r>
            <a:endParaRPr sz="800"/>
          </a:p>
          <a:p>
            <a:pPr indent="-171450" lvl="0" marL="330200" rtl="0" algn="l">
              <a:lnSpc>
                <a:spcPct val="100000"/>
              </a:lnSpc>
              <a:spcBef>
                <a:spcPts val="0"/>
              </a:spcBef>
              <a:spcAft>
                <a:spcPts val="0"/>
              </a:spcAft>
              <a:buSzPts val="1100"/>
              <a:buFont typeface="Arial"/>
              <a:buChar char="•"/>
            </a:pPr>
            <a:r>
              <a:rPr lang="de-DE" sz="800"/>
              <a:t>Lee KH, Song Y, Wu W et al.: The gut microbiota, environmental factors, and links to the development of food allergy. Clin Mol Allergy 18 (2020) 5 </a:t>
            </a:r>
            <a:endParaRPr sz="800"/>
          </a:p>
          <a:p>
            <a:pPr indent="-82550" lvl="0" marL="628650" rtl="0" algn="l">
              <a:lnSpc>
                <a:spcPct val="100000"/>
              </a:lnSpc>
              <a:spcBef>
                <a:spcPts val="0"/>
              </a:spcBef>
              <a:spcAft>
                <a:spcPts val="0"/>
              </a:spcAft>
              <a:buSzPts val="1400"/>
              <a:buFont typeface="Arial"/>
              <a:buNone/>
            </a:pPr>
            <a:r>
              <a:t/>
            </a:r>
            <a:endParaRPr sz="1000">
              <a:solidFill>
                <a:srgbClr val="000000"/>
              </a:solidFill>
            </a:endParaRPr>
          </a:p>
          <a:p>
            <a:pPr indent="-228600" lvl="0" marL="457200" rtl="0" algn="l">
              <a:lnSpc>
                <a:spcPct val="100000"/>
              </a:lnSpc>
              <a:spcBef>
                <a:spcPts val="200"/>
              </a:spcBef>
              <a:spcAft>
                <a:spcPts val="0"/>
              </a:spcAft>
              <a:buSzPts val="1400"/>
              <a:buNone/>
            </a:pPr>
            <a:r>
              <a:t/>
            </a:r>
            <a:endParaRPr sz="1100">
              <a:solidFill>
                <a:schemeClr val="dk1"/>
              </a:solidFill>
              <a:latin typeface="Calibri"/>
              <a:ea typeface="Calibri"/>
              <a:cs typeface="Calibri"/>
              <a:sym typeface="Calibri"/>
            </a:endParaRPr>
          </a:p>
        </p:txBody>
      </p:sp>
      <p:sp>
        <p:nvSpPr>
          <p:cNvPr id="184" name="Google Shape;184;g1b69282d6ca_3_65: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85" name="Google Shape;185;g1b69282d6ca_3_65:notes"/>
          <p:cNvSpPr/>
          <p:nvPr>
            <p:ph idx="2" type="sldImg"/>
          </p:nvPr>
        </p:nvSpPr>
        <p:spPr>
          <a:xfrm>
            <a:off x="223838" y="190500"/>
            <a:ext cx="6648450" cy="3740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3:notes"/>
          <p:cNvSpPr txBox="1"/>
          <p:nvPr>
            <p:ph idx="1" type="body"/>
          </p:nvPr>
        </p:nvSpPr>
        <p:spPr>
          <a:xfrm>
            <a:off x="222174" y="4070843"/>
            <a:ext cx="6659713" cy="5936757"/>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20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Beschreibung</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Produkte in Bioqualität stellen einen großen Schritt in Richtung Nachhaltigkeit für unser Ernährungssystem dar. </a:t>
            </a:r>
            <a:r>
              <a:rPr b="0" i="1" lang="de-DE" sz="1100" u="none" cap="none" strike="noStrike">
                <a:solidFill>
                  <a:schemeClr val="dk1"/>
                </a:solidFill>
                <a:latin typeface="Calibri"/>
                <a:ea typeface="Calibri"/>
                <a:cs typeface="Calibri"/>
                <a:sym typeface="Calibri"/>
              </a:rPr>
              <a:t>Der ökologische Landbau ist eine besonders ressourcenschonende und umweltverträgliche Wirtschaftsform, die sich am Prinzip der Nachhaltigkeit orientiert</a:t>
            </a:r>
            <a:r>
              <a:rPr b="0" i="0" lang="de-DE" sz="1100" u="none" cap="none" strike="noStrike">
                <a:solidFill>
                  <a:schemeClr val="dk1"/>
                </a:solidFill>
                <a:latin typeface="Calibri"/>
                <a:ea typeface="Calibri"/>
                <a:cs typeface="Calibri"/>
                <a:sym typeface="Calibri"/>
              </a:rPr>
              <a:t> (BMEL o.J.). In Deutschland soll der Anteil der ökologischen Ackerflächen bis 2030 auf 30% der gesamten Landwirtschaftsfläche steigen (ebd.). Die Vorteile des ökologischen Landbaus sind ohne Frage der Schutz der Biodiversität, des Bodens und des (Grund-)Wassers sowie ein höchstes Maß an Tierwohl. Zwei Nachteile gibt es aber auch: Aufgrund des fehlenden Kunstdüngereinsatzes sind die Erträge geringer und aufgrund des Verzichts von Pestiziden ist das Ausfallrisiko höher. Bei der Vieh- und Geflügelzucht sind zudem Weide- und Auslaufflächen notwendig und der Tierbestand pro Tier niedriger, was sich auch in einem geringen Ertrag niederschlägt. In der Folge sind deshalb die Preise für Bio-Produkte höher, wobei bei Lebensmitteln wie Nudeln, Kartoffeln, Mehl, Haferflocken und Getreide nur ein geringer Preisunterschied zur konventionellen Ware besteht. In 2020 waren die Preisaufschläge wie folgt: Hähnchenschnitzel 175%, Eier ca. 130%, Kartoffeln 80%, Äpfel ca. 60%, Möhren ca. 50%, Frischmilch und Rinderhack ca. 40% (ökolandbau o.J.,Eat Smarter, 2022).</a:t>
            </a:r>
            <a:endParaRPr/>
          </a:p>
          <a:p>
            <a:pPr indent="0" lvl="0" marL="0" marR="0" rtl="0" algn="l">
              <a:lnSpc>
                <a:spcPct val="100000"/>
              </a:lnSpc>
              <a:spcBef>
                <a:spcPts val="200"/>
              </a:spcBef>
              <a:spcAft>
                <a:spcPts val="0"/>
              </a:spcAft>
              <a:buClr>
                <a:srgbClr val="000000"/>
              </a:buClr>
              <a:buSzPts val="1400"/>
              <a:buFont typeface="Arial"/>
              <a:buNone/>
            </a:pPr>
            <a:r>
              <a:t/>
            </a:r>
            <a:endParaRPr b="0" i="0" sz="1100" u="none" cap="none" strike="noStrike">
              <a:solidFill>
                <a:schemeClr val="accent5"/>
              </a:solidFill>
              <a:latin typeface="Calibri"/>
              <a:ea typeface="Calibri"/>
              <a:cs typeface="Calibri"/>
              <a:sym typeface="Calibri"/>
            </a:endParaRPr>
          </a:p>
          <a:p>
            <a:pPr indent="0" lvl="0" marL="0" marR="0" rtl="0" algn="l">
              <a:lnSpc>
                <a:spcPct val="100000"/>
              </a:lnSpc>
              <a:spcBef>
                <a:spcPts val="20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Aufgabe</a:t>
            </a:r>
            <a:endParaRPr b="0" i="0" sz="1100" u="none" cap="none" strike="noStrike">
              <a:solidFill>
                <a:schemeClr val="dk1"/>
              </a:solidFill>
              <a:latin typeface="Calibri"/>
              <a:ea typeface="Calibri"/>
              <a:cs typeface="Calibri"/>
              <a:sym typeface="Calibri"/>
            </a:endParaRPr>
          </a:p>
          <a:p>
            <a:pPr indent="-180975" lvl="0" marL="180975" rtl="0" algn="l">
              <a:lnSpc>
                <a:spcPct val="100000"/>
              </a:lnSpc>
              <a:spcBef>
                <a:spcPts val="0"/>
              </a:spcBef>
              <a:spcAft>
                <a:spcPts val="0"/>
              </a:spcAft>
              <a:buClr>
                <a:schemeClr val="dk1"/>
              </a:buClr>
              <a:buSzPts val="1100"/>
              <a:buFont typeface="Calibri"/>
              <a:buChar char="•"/>
            </a:pPr>
            <a:r>
              <a:rPr lang="de-DE" sz="1100"/>
              <a:t>Wie groß ist der Anteil Ihrer Bioprodukte bei allen Rezepturen?</a:t>
            </a:r>
            <a:endParaRPr sz="1100"/>
          </a:p>
          <a:p>
            <a:pPr indent="-180975" lvl="0" marL="180975" rtl="0" algn="l">
              <a:lnSpc>
                <a:spcPct val="100000"/>
              </a:lnSpc>
              <a:spcBef>
                <a:spcPts val="0"/>
              </a:spcBef>
              <a:spcAft>
                <a:spcPts val="0"/>
              </a:spcAft>
              <a:buClr>
                <a:schemeClr val="dk1"/>
              </a:buClr>
              <a:buSzPts val="1100"/>
              <a:buFont typeface="Calibri"/>
              <a:buChar char="•"/>
            </a:pPr>
            <a:r>
              <a:rPr lang="de-DE" sz="1100"/>
              <a:t>Der Umsatzanteil an Bio-Produkten am Lebensmittelmarkt betrug 2019 in Deutschland nur 6 %. Woran könnte das liegen?</a:t>
            </a:r>
            <a:endParaRPr sz="1100"/>
          </a:p>
          <a:p>
            <a:pPr indent="-180975" lvl="0" marL="180975" rtl="0" algn="l">
              <a:lnSpc>
                <a:spcPct val="100000"/>
              </a:lnSpc>
              <a:spcBef>
                <a:spcPts val="0"/>
              </a:spcBef>
              <a:spcAft>
                <a:spcPts val="0"/>
              </a:spcAft>
              <a:buClr>
                <a:schemeClr val="dk1"/>
              </a:buClr>
              <a:buSzPts val="1100"/>
              <a:buFont typeface="Calibri"/>
              <a:buChar char="•"/>
            </a:pPr>
            <a:r>
              <a:rPr lang="de-DE" sz="1100"/>
              <a:t>Wie kann man Verbraucher*innen davon überzeugen, dass Bio den Mehrpreis wert ist?</a:t>
            </a:r>
            <a:endParaRPr sz="1100"/>
          </a:p>
          <a:p>
            <a:pPr indent="0" lvl="0" marL="0" rtl="0" algn="l">
              <a:lnSpc>
                <a:spcPct val="100000"/>
              </a:lnSpc>
              <a:spcBef>
                <a:spcPts val="200"/>
              </a:spcBef>
              <a:spcAft>
                <a:spcPts val="0"/>
              </a:spcAft>
              <a:buSzPts val="1400"/>
              <a:buNone/>
            </a:pPr>
            <a:r>
              <a:t/>
            </a:r>
            <a:endParaRPr sz="110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1" lang="de-DE" sz="1100">
                <a:latin typeface="Calibri"/>
                <a:ea typeface="Calibri"/>
                <a:cs typeface="Calibri"/>
                <a:sym typeface="Calibri"/>
              </a:rPr>
              <a:t>Quellen</a:t>
            </a:r>
            <a:endParaRPr sz="1100">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BMEL Bundesministerium für Ernährung und Landwirtschaft (o.J.): Ökologischer Landbau. Online:</a:t>
            </a:r>
            <a:r>
              <a:rPr b="0" i="0" lang="de-DE" sz="1100" u="sng" cap="none" strike="noStrike">
                <a:solidFill>
                  <a:schemeClr val="dk1"/>
                </a:solidFill>
                <a:latin typeface="Calibri"/>
                <a:ea typeface="Calibri"/>
                <a:cs typeface="Calibri"/>
                <a:sym typeface="Calibri"/>
                <a:hlinkClick r:id="rId2">
                  <a:extLst>
                    <a:ext uri="{A12FA001-AC4F-418D-AE19-62706E023703}">
                      <ahyp:hlinkClr val="tx"/>
                    </a:ext>
                  </a:extLst>
                </a:hlinkClick>
              </a:rPr>
              <a:t> </a:t>
            </a:r>
            <a:r>
              <a:rPr b="0" i="0" lang="de-DE"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www.oekolandbau.de/handel/marketing/preis/preisaufschlaege-fuer-bioprodukte/</a:t>
            </a:r>
            <a:r>
              <a:rPr b="0" i="0" lang="de-DE"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a:p>
            <a:pPr indent="-152400" lvl="0" marL="171450" marR="0" rtl="0" algn="l">
              <a:lnSpc>
                <a:spcPct val="100000"/>
              </a:lnSpc>
              <a:spcBef>
                <a:spcPts val="0"/>
              </a:spcBef>
              <a:spcAft>
                <a:spcPts val="0"/>
              </a:spcAft>
              <a:buSzPts val="1100"/>
              <a:buChar char="•"/>
            </a:pPr>
            <a:r>
              <a:rPr lang="de-DE" sz="1100"/>
              <a:t>BÖLW Bund Ökologische Lebensmittelwirtschaft (2021): Europas Bio-Markt erreicht 45 Mrd. €. Online: </a:t>
            </a:r>
            <a:r>
              <a:rPr lang="de-DE" sz="1100" u="sng">
                <a:solidFill>
                  <a:schemeClr val="hlink"/>
                </a:solidFill>
                <a:hlinkClick r:id="rId4"/>
              </a:rPr>
              <a:t>https://www.boelw.de/themen/zahlen-fakten/handel/artikel/bio-handel-europa-usa-2019/</a:t>
            </a:r>
            <a:r>
              <a:rPr lang="de-DE" sz="1100"/>
              <a:t>  </a:t>
            </a:r>
            <a:endParaRPr sz="1100"/>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Eat Smarter (2022): Bio günstig einkaufen. Online:</a:t>
            </a:r>
            <a:r>
              <a:rPr b="0" i="0" lang="de-DE" sz="1100" u="sng" cap="none" strike="noStrike">
                <a:solidFill>
                  <a:schemeClr val="dk1"/>
                </a:solidFill>
                <a:latin typeface="Calibri"/>
                <a:ea typeface="Calibri"/>
                <a:cs typeface="Calibri"/>
                <a:sym typeface="Calibri"/>
                <a:hlinkClick r:id="rId5">
                  <a:extLst>
                    <a:ext uri="{A12FA001-AC4F-418D-AE19-62706E023703}">
                      <ahyp:hlinkClr val="tx"/>
                    </a:ext>
                  </a:extLst>
                </a:hlinkClick>
              </a:rPr>
              <a:t> https://eatsmarter.de/blogs/green-living/7-tipps-bio-produkte-guenstig-einkaufen</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ökolandbau (o.J.): Preisaufschläge für Bio-Produkte. Online:</a:t>
            </a:r>
            <a:r>
              <a:rPr b="0" i="0" lang="de-DE" sz="1100" u="sng" cap="none" strike="noStrike">
                <a:solidFill>
                  <a:schemeClr val="dk1"/>
                </a:solidFill>
                <a:latin typeface="Calibri"/>
                <a:ea typeface="Calibri"/>
                <a:cs typeface="Calibri"/>
                <a:sym typeface="Calibri"/>
                <a:hlinkClick r:id="rId6">
                  <a:extLst>
                    <a:ext uri="{A12FA001-AC4F-418D-AE19-62706E023703}">
                      <ahyp:hlinkClr val="tx"/>
                    </a:ext>
                  </a:extLst>
                </a:hlinkClick>
              </a:rPr>
              <a:t> https://de.statista.com/statistik/daten/studie/943059/umfrage/preisvergleich-zwischen-biologischen-und-konventionell-erzeugten-lebensmitteln-in-deutschland/</a:t>
            </a:r>
            <a:r>
              <a:rPr b="0" i="0" lang="de-DE" sz="11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20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t/>
            </a:r>
            <a:endParaRPr sz="1100">
              <a:latin typeface="Calibri"/>
              <a:ea typeface="Calibri"/>
              <a:cs typeface="Calibri"/>
              <a:sym typeface="Calibri"/>
            </a:endParaRPr>
          </a:p>
        </p:txBody>
      </p:sp>
      <p:sp>
        <p:nvSpPr>
          <p:cNvPr id="199" name="Google Shape;199;p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00" name="Google Shape;200;p3:notes"/>
          <p:cNvSpPr/>
          <p:nvPr>
            <p:ph idx="2" type="sldImg"/>
          </p:nvPr>
        </p:nvSpPr>
        <p:spPr>
          <a:xfrm>
            <a:off x="222250" y="227013"/>
            <a:ext cx="6661150" cy="3746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6:notes"/>
          <p:cNvSpPr/>
          <p:nvPr>
            <p:ph idx="2" type="sldImg"/>
          </p:nvPr>
        </p:nvSpPr>
        <p:spPr>
          <a:xfrm>
            <a:off x="222250" y="179388"/>
            <a:ext cx="6656388" cy="3744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6:notes"/>
          <p:cNvSpPr txBox="1"/>
          <p:nvPr>
            <p:ph idx="1" type="body"/>
          </p:nvPr>
        </p:nvSpPr>
        <p:spPr>
          <a:xfrm>
            <a:off x="223044" y="3923999"/>
            <a:ext cx="6656387" cy="631061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de-DE" sz="1050"/>
              <a:t>Beschreibung</a:t>
            </a:r>
            <a:endParaRPr sz="1050"/>
          </a:p>
          <a:p>
            <a:pPr indent="0" lvl="0" marL="0" rtl="0" algn="l">
              <a:lnSpc>
                <a:spcPct val="100000"/>
              </a:lnSpc>
              <a:spcBef>
                <a:spcPts val="360"/>
              </a:spcBef>
              <a:spcAft>
                <a:spcPts val="0"/>
              </a:spcAft>
              <a:buSzPts val="1200"/>
              <a:buNone/>
            </a:pPr>
            <a:r>
              <a:rPr lang="de-DE" sz="1050"/>
              <a:t>Die Abbildung zeigt die durchschnittlichen Umweltbelastungen bei der Produktion von Milch und Milchalternativen in Europa. Kuhmilch weist bei diesen Kriterien die schlechteste Öko-Bilanz auf. Haferdrinks schneiden insgesamt gut ab. Bei der Kuhmilch sind es die Methan-Emissionen der Kühe, die den hohen THG-Wert verursachen. Hafer und Soja hingegen brauchen nur Dünger (der energieintensiv hergestellt wird). Aber das trifft auch auf die Futterpflanzen der Milchkühe zu. Hafer wird zudem häufig regional angebaut und die Transportwege sind kurz. Auch Sojabohnen werden für Lebensmittel inzwischen großflächig in Europa angebaut. Bei Kuhmilch kommen noch energieintensive Reinigungsschritte und alle Kühlprozesse hinzu, weshalb sich die THG-Emissionen deutlich unterscheiden. Im Tierfutter dagegen steckt viel Soja, das in Südamerika angebaut wird. Allerdings ist der Transport mit Schiffen über den Atlantik aufgrund der langen Strecke nicht sehr energieeffizient trotz der effizienten Schiffsantriebe und der großen Transportmassen. </a:t>
            </a:r>
            <a:endParaRPr sz="1050"/>
          </a:p>
          <a:p>
            <a:pPr indent="0" lvl="0" marL="0" rtl="0" algn="l">
              <a:lnSpc>
                <a:spcPct val="100000"/>
              </a:lnSpc>
              <a:spcBef>
                <a:spcPts val="0"/>
              </a:spcBef>
              <a:spcAft>
                <a:spcPts val="0"/>
              </a:spcAft>
              <a:buClr>
                <a:schemeClr val="dk1"/>
              </a:buClr>
              <a:buSzPts val="1100"/>
              <a:buFont typeface="Arial"/>
              <a:buNone/>
            </a:pPr>
            <a:r>
              <a:rPr i="1" lang="de-DE" sz="1050"/>
              <a:t>* Bei Mandeldrink handelt es sich um weltweite Daten.</a:t>
            </a:r>
            <a:endParaRPr i="1" sz="1050"/>
          </a:p>
          <a:p>
            <a:pPr indent="0" lvl="0" marL="0" rtl="0" algn="l">
              <a:lnSpc>
                <a:spcPct val="100000"/>
              </a:lnSpc>
              <a:spcBef>
                <a:spcPts val="0"/>
              </a:spcBef>
              <a:spcAft>
                <a:spcPts val="0"/>
              </a:spcAft>
              <a:buClr>
                <a:schemeClr val="dk1"/>
              </a:buClr>
              <a:buSzPts val="1100"/>
              <a:buFont typeface="Arial"/>
              <a:buNone/>
            </a:pPr>
            <a:r>
              <a:rPr i="1" lang="de-DE" sz="1050"/>
              <a:t>** Mit CO</a:t>
            </a:r>
            <a:r>
              <a:rPr baseline="-25000" i="1" lang="de-DE" sz="1050"/>
              <a:t>2</a:t>
            </a:r>
            <a:r>
              <a:rPr i="1" lang="de-DE" sz="1050"/>
              <a:t>-Äquivalenten können Treibhausgasemissionen umgerechnet und zusammengefasst werden. So wird die Klimawirkung verschiedener Treibhausgase wie CO</a:t>
            </a:r>
            <a:r>
              <a:rPr baseline="-25000" i="1" lang="de-DE" sz="1050"/>
              <a:t>2</a:t>
            </a:r>
            <a:r>
              <a:rPr i="1" lang="de-DE" sz="1050"/>
              <a:t>, Methan oder Lachgas in einer Maßeinheit vergleichbar gemacht. Phosphat-Äquivalente sind eine Maßeinheit, um das Überdüngungspotenzial von Emissionen aus Luft und Wasser zu ermitteln. </a:t>
            </a:r>
            <a:endParaRPr sz="1050"/>
          </a:p>
          <a:p>
            <a:pPr indent="0" lvl="0" marL="0" rtl="0" algn="l">
              <a:lnSpc>
                <a:spcPct val="100000"/>
              </a:lnSpc>
              <a:spcBef>
                <a:spcPts val="400"/>
              </a:spcBef>
              <a:spcAft>
                <a:spcPts val="0"/>
              </a:spcAft>
              <a:buSzPts val="1200"/>
              <a:buNone/>
            </a:pPr>
            <a:r>
              <a:rPr b="1" lang="de-DE" sz="1050"/>
              <a:t>Aufgabe</a:t>
            </a:r>
            <a:endParaRPr sz="1050"/>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Diskutieren Sie die Nachhaltigkeit von Milch und “Grünen Milchprodukten”.</a:t>
            </a:r>
            <a:endParaRPr/>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Wie können Sie Ihre Speisen klimaeffizienter durch alternative Milchprodukte zusammenstellen?</a:t>
            </a:r>
            <a:endParaRPr/>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Was spricht aus Nachhaltigkeits-gründen für oder gegen den Konsum?</a:t>
            </a:r>
            <a:endParaRPr/>
          </a:p>
          <a:p>
            <a:pPr indent="-285750" lvl="0" marL="400050" rtl="0" algn="l">
              <a:lnSpc>
                <a:spcPct val="100000"/>
              </a:lnSpc>
              <a:spcBef>
                <a:spcPts val="0"/>
              </a:spcBef>
              <a:spcAft>
                <a:spcPts val="0"/>
              </a:spcAft>
              <a:buClr>
                <a:schemeClr val="dk1"/>
              </a:buClr>
              <a:buSzPts val="1260"/>
              <a:buChar char="•"/>
            </a:pPr>
            <a:r>
              <a:rPr lang="de-DE" sz="1050">
                <a:solidFill>
                  <a:schemeClr val="dk1"/>
                </a:solidFill>
              </a:rPr>
              <a:t>Wie können Ideen für den Alltag aussehen?</a:t>
            </a:r>
            <a:endParaRPr sz="1050">
              <a:solidFill>
                <a:schemeClr val="dk1"/>
              </a:solidFill>
            </a:endParaRPr>
          </a:p>
          <a:p>
            <a:pPr indent="0" lvl="0" marL="0" rtl="0" algn="l">
              <a:lnSpc>
                <a:spcPct val="100000"/>
              </a:lnSpc>
              <a:spcBef>
                <a:spcPts val="400"/>
              </a:spcBef>
              <a:spcAft>
                <a:spcPts val="0"/>
              </a:spcAft>
              <a:buSzPts val="1200"/>
              <a:buNone/>
            </a:pPr>
            <a:r>
              <a:rPr b="1" lang="de-DE" sz="1050">
                <a:solidFill>
                  <a:schemeClr val="dk1"/>
                </a:solidFill>
              </a:rPr>
              <a:t>Daten</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Reisdrink: Landnutzung in m</a:t>
            </a:r>
            <a:r>
              <a:rPr baseline="30000" lang="de-DE" sz="1050">
                <a:solidFill>
                  <a:schemeClr val="dk1"/>
                </a:solidFill>
              </a:rPr>
              <a:t>2</a:t>
            </a:r>
            <a:r>
              <a:rPr lang="de-DE" sz="1050">
                <a:solidFill>
                  <a:schemeClr val="dk1"/>
                </a:solidFill>
              </a:rPr>
              <a:t> 0,3; Treibhausgasemissionen in kgCO</a:t>
            </a:r>
            <a:r>
              <a:rPr baseline="-25000" lang="de-DE" sz="1050">
                <a:solidFill>
                  <a:schemeClr val="dk1"/>
                </a:solidFill>
              </a:rPr>
              <a:t>2</a:t>
            </a:r>
            <a:r>
              <a:rPr lang="de-DE" sz="1050">
                <a:solidFill>
                  <a:schemeClr val="dk1"/>
                </a:solidFill>
              </a:rPr>
              <a:t>-Äquivalente 0,9; Gewässerbelastung Phosphat-Äq. 1,1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Haferdrink: Landnutzung in m</a:t>
            </a:r>
            <a:r>
              <a:rPr baseline="30000" lang="de-DE" sz="1050">
                <a:solidFill>
                  <a:schemeClr val="dk1"/>
                </a:solidFill>
              </a:rPr>
              <a:t>2</a:t>
            </a:r>
            <a:r>
              <a:rPr lang="de-DE" sz="1050">
                <a:solidFill>
                  <a:schemeClr val="dk1"/>
                </a:solidFill>
              </a:rPr>
              <a:t> 0,4; Treibhausgasemissionen in kgCO</a:t>
            </a:r>
            <a:r>
              <a:rPr baseline="-25000" lang="de-DE" sz="1050">
                <a:solidFill>
                  <a:schemeClr val="dk1"/>
                </a:solidFill>
              </a:rPr>
              <a:t>2</a:t>
            </a:r>
            <a:r>
              <a:rPr lang="de-DE" sz="1050">
                <a:solidFill>
                  <a:schemeClr val="dk1"/>
                </a:solidFill>
              </a:rPr>
              <a:t>-Äquivalente 0,6; Gewässerbelastung Phosphat-Äq. 1,4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Mandeldrink:  Landnutzung in m</a:t>
            </a:r>
            <a:r>
              <a:rPr baseline="30000" lang="de-DE" sz="1050">
                <a:solidFill>
                  <a:schemeClr val="dk1"/>
                </a:solidFill>
              </a:rPr>
              <a:t>2</a:t>
            </a:r>
            <a:r>
              <a:rPr lang="de-DE" sz="1050">
                <a:solidFill>
                  <a:schemeClr val="dk1"/>
                </a:solidFill>
              </a:rPr>
              <a:t> 0,5; Treibhausgasemissionen in kg CO</a:t>
            </a:r>
            <a:r>
              <a:rPr baseline="-25000" lang="de-DE" sz="1050">
                <a:solidFill>
                  <a:schemeClr val="dk1"/>
                </a:solidFill>
              </a:rPr>
              <a:t>2</a:t>
            </a:r>
            <a:r>
              <a:rPr lang="de-DE" sz="1050">
                <a:solidFill>
                  <a:schemeClr val="dk1"/>
                </a:solidFill>
              </a:rPr>
              <a:t>-Äquivalente 0,7; Gewässerbelastung Phosphat-Äq. 1,5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Milch:  Landnutzung in m</a:t>
            </a:r>
            <a:r>
              <a:rPr baseline="30000" lang="de-DE" sz="1050">
                <a:solidFill>
                  <a:schemeClr val="dk1"/>
                </a:solidFill>
              </a:rPr>
              <a:t>2</a:t>
            </a:r>
            <a:r>
              <a:rPr lang="de-DE" sz="1050">
                <a:solidFill>
                  <a:schemeClr val="dk1"/>
                </a:solidFill>
              </a:rPr>
              <a:t> 2,2; Treibhausgasemissionen in kg CO</a:t>
            </a:r>
            <a:r>
              <a:rPr baseline="-25000" lang="de-DE" sz="1050">
                <a:solidFill>
                  <a:schemeClr val="dk1"/>
                </a:solidFill>
              </a:rPr>
              <a:t>2</a:t>
            </a:r>
            <a:r>
              <a:rPr lang="de-DE" sz="1050">
                <a:solidFill>
                  <a:schemeClr val="dk1"/>
                </a:solidFill>
              </a:rPr>
              <a:t>-Äquivalente 2,2; Gewässerbelastung Phosphat-Äq. 9,2 g</a:t>
            </a:r>
            <a:endParaRPr sz="1050">
              <a:solidFill>
                <a:schemeClr val="dk1"/>
              </a:solidFill>
            </a:endParaRPr>
          </a:p>
          <a:p>
            <a:pPr indent="-258762" lvl="0" marL="355600" marR="0" rtl="0" algn="l">
              <a:lnSpc>
                <a:spcPct val="100000"/>
              </a:lnSpc>
              <a:spcBef>
                <a:spcPts val="0"/>
              </a:spcBef>
              <a:spcAft>
                <a:spcPts val="0"/>
              </a:spcAft>
              <a:buClr>
                <a:srgbClr val="000000"/>
              </a:buClr>
              <a:buSzPts val="1260"/>
              <a:buFont typeface="Arial"/>
              <a:buChar char="•"/>
            </a:pPr>
            <a:r>
              <a:rPr lang="de-DE" sz="1050">
                <a:solidFill>
                  <a:schemeClr val="dk1"/>
                </a:solidFill>
              </a:rPr>
              <a:t>Sojadrink:  Landnutzung in m</a:t>
            </a:r>
            <a:r>
              <a:rPr baseline="30000" lang="de-DE" sz="1050">
                <a:solidFill>
                  <a:schemeClr val="dk1"/>
                </a:solidFill>
              </a:rPr>
              <a:t>2</a:t>
            </a:r>
            <a:r>
              <a:rPr lang="de-DE" sz="1050">
                <a:solidFill>
                  <a:schemeClr val="dk1"/>
                </a:solidFill>
              </a:rPr>
              <a:t> 0,5; Treibhausgasemissionen in kg CO</a:t>
            </a:r>
            <a:r>
              <a:rPr baseline="-25000" lang="de-DE" sz="1050">
                <a:solidFill>
                  <a:schemeClr val="dk1"/>
                </a:solidFill>
              </a:rPr>
              <a:t>2</a:t>
            </a:r>
            <a:r>
              <a:rPr lang="de-DE" sz="1050">
                <a:solidFill>
                  <a:schemeClr val="dk1"/>
                </a:solidFill>
              </a:rPr>
              <a:t>-Äquivalente 0,9; Gewässerbelastung Phosphat-Äq. 4,2 g</a:t>
            </a:r>
            <a:endParaRPr sz="1050">
              <a:solidFill>
                <a:schemeClr val="dk1"/>
              </a:solidFill>
            </a:endParaRPr>
          </a:p>
          <a:p>
            <a:pPr indent="0" lvl="0" marL="0" rtl="0" algn="l">
              <a:lnSpc>
                <a:spcPct val="100000"/>
              </a:lnSpc>
              <a:spcBef>
                <a:spcPts val="0"/>
              </a:spcBef>
              <a:spcAft>
                <a:spcPts val="0"/>
              </a:spcAft>
              <a:buSzPts val="1400"/>
              <a:buFont typeface="Arial"/>
              <a:buNone/>
            </a:pPr>
            <a:r>
              <a:rPr b="1" lang="de-DE" sz="1050"/>
              <a:t>Quellen</a:t>
            </a:r>
            <a:endParaRPr b="1" sz="1050"/>
          </a:p>
          <a:p>
            <a:pPr indent="-263525" lvl="0" marL="360363" rtl="0" algn="l">
              <a:lnSpc>
                <a:spcPct val="100000"/>
              </a:lnSpc>
              <a:spcBef>
                <a:spcPts val="0"/>
              </a:spcBef>
              <a:spcAft>
                <a:spcPts val="0"/>
              </a:spcAft>
              <a:buSzPts val="1260"/>
              <a:buFont typeface="Arial"/>
              <a:buChar char="•"/>
            </a:pPr>
            <a:r>
              <a:rPr lang="de-DE" sz="1050"/>
              <a:t>Marquardt, Maria / Spiegel-Online (2022): So nachhaltig sind die Milchalternativen aus Hafer, Soja oder Mandeln wirklich. spiegel-online. Online:     www.spiegel.de/wirtschaft/service/milch-alternativen-warum-sie-oft-teuer-aber-meist-nachhaltig-sind-a-da49b0b9-207d-4515-8455-01c01802dc7f </a:t>
            </a:r>
            <a:endParaRPr sz="1050"/>
          </a:p>
          <a:p>
            <a:pPr indent="0" lvl="0" marL="457200" rtl="0" algn="l">
              <a:lnSpc>
                <a:spcPct val="100000"/>
              </a:lnSpc>
              <a:spcBef>
                <a:spcPts val="0"/>
              </a:spcBef>
              <a:spcAft>
                <a:spcPts val="0"/>
              </a:spcAft>
              <a:buSzPts val="1400"/>
              <a:buNone/>
            </a:pPr>
            <a:r>
              <a:t/>
            </a:r>
            <a:endParaRPr sz="1050"/>
          </a:p>
          <a:p>
            <a:pPr indent="0" lvl="0" marL="0" rtl="0" algn="l">
              <a:lnSpc>
                <a:spcPct val="100000"/>
              </a:lnSpc>
              <a:spcBef>
                <a:spcPts val="360"/>
              </a:spcBef>
              <a:spcAft>
                <a:spcPts val="0"/>
              </a:spcAft>
              <a:buSzPts val="1200"/>
              <a:buNone/>
            </a:pPr>
            <a:r>
              <a:t/>
            </a:r>
            <a:endParaRPr sz="1050"/>
          </a:p>
        </p:txBody>
      </p:sp>
      <p:sp>
        <p:nvSpPr>
          <p:cNvPr id="213" name="Google Shape;213;p16: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p:nvPr>
            <p:ph idx="2" type="sldImg"/>
          </p:nvPr>
        </p:nvSpPr>
        <p:spPr>
          <a:xfrm>
            <a:off x="22225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21:notes"/>
          <p:cNvSpPr txBox="1"/>
          <p:nvPr>
            <p:ph idx="1" type="body"/>
          </p:nvPr>
        </p:nvSpPr>
        <p:spPr>
          <a:xfrm>
            <a:off x="222249" y="3996000"/>
            <a:ext cx="6656389" cy="610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200"/>
              <a:buNone/>
            </a:pPr>
            <a:r>
              <a:rPr b="1" lang="de-DE" sz="1100"/>
              <a:t>Beschreibung</a:t>
            </a:r>
            <a:endParaRPr sz="1100"/>
          </a:p>
          <a:p>
            <a:pPr indent="0" lvl="0" marL="0" rtl="0" algn="l">
              <a:lnSpc>
                <a:spcPct val="100000"/>
              </a:lnSpc>
              <a:spcBef>
                <a:spcPts val="360"/>
              </a:spcBef>
              <a:spcAft>
                <a:spcPts val="0"/>
              </a:spcAft>
              <a:buSzPts val="1200"/>
              <a:buNone/>
            </a:pPr>
            <a:r>
              <a:rPr lang="de-DE" sz="1100"/>
              <a:t>Die Abbildung zeigt den Wasserverbrauch bei der Produktion von Milch und Milchalternativen in Europa. 80 Prozent der weltweit verkauften Mandeln stammen aus Kalifornien, nächster bedeutender Lieferant ist Spanien. In beiden Gegenden ist das Wasser knapp. Zugleich gelten Mandeln als bewässerungsintensive Anbaukultur. Lt. WWF ist der Wasserverbrauch bei kalifornischen Mandeln besonders hoch. Je nachdem, aus welchem Blickwinkel man die Dinge betrachtet, ergeben sich unterschiedliche Ergebnisse. Die Betrachtung aus ernährungsphysiologischer Sicht würde wieder ein anderes Ergebnis bringen. </a:t>
            </a:r>
            <a:endParaRPr sz="1100"/>
          </a:p>
          <a:p>
            <a:pPr indent="0" lvl="0" marL="0" rtl="0" algn="l">
              <a:lnSpc>
                <a:spcPct val="100000"/>
              </a:lnSpc>
              <a:spcBef>
                <a:spcPts val="0"/>
              </a:spcBef>
              <a:spcAft>
                <a:spcPts val="0"/>
              </a:spcAft>
              <a:buClr>
                <a:schemeClr val="dk1"/>
              </a:buClr>
              <a:buSzPts val="1100"/>
              <a:buFont typeface="Arial"/>
              <a:buNone/>
            </a:pPr>
            <a:r>
              <a:rPr i="1" lang="de-DE" sz="1050"/>
              <a:t>* Bei Mandeldrink handelt es sich um weltweite Daten.</a:t>
            </a:r>
            <a:endParaRPr i="1" sz="1050"/>
          </a:p>
          <a:p>
            <a:pPr indent="0" lvl="0" marL="0" rtl="0" algn="l">
              <a:lnSpc>
                <a:spcPct val="100000"/>
              </a:lnSpc>
              <a:spcBef>
                <a:spcPts val="0"/>
              </a:spcBef>
              <a:spcAft>
                <a:spcPts val="0"/>
              </a:spcAft>
              <a:buClr>
                <a:schemeClr val="dk1"/>
              </a:buClr>
              <a:buSzPts val="1100"/>
              <a:buFont typeface="Arial"/>
              <a:buNone/>
            </a:pPr>
            <a:r>
              <a:rPr i="1" lang="de-DE" sz="1050"/>
              <a:t>** Mit CO</a:t>
            </a:r>
            <a:r>
              <a:rPr baseline="-25000" i="1" lang="de-DE" sz="1050"/>
              <a:t>2</a:t>
            </a:r>
            <a:r>
              <a:rPr i="1" lang="de-DE" sz="1050"/>
              <a:t>-Äquivalenten können Treibhausgasemissionen umgerechnet und zusammengefasst werden. So wird die Klimawirkung verschiedener Treibhausgase wie CO</a:t>
            </a:r>
            <a:r>
              <a:rPr baseline="-25000" i="1" lang="de-DE" sz="1050"/>
              <a:t>2</a:t>
            </a:r>
            <a:r>
              <a:rPr i="1" lang="de-DE" sz="1050"/>
              <a:t>, Methan oder Lachgas in einer Maßeinheit vergleichbar gemacht. Phosphat-Äquivalente sind eine Maßeinheit, um das Überdüngungspotenzial von Emissionen aus Luft und Wasser zu ermitteln. </a:t>
            </a:r>
            <a:endParaRPr i="1" sz="1050"/>
          </a:p>
          <a:p>
            <a:pPr indent="0" lvl="0" marL="0" rtl="0" algn="l">
              <a:lnSpc>
                <a:spcPct val="100000"/>
              </a:lnSpc>
              <a:spcBef>
                <a:spcPts val="360"/>
              </a:spcBef>
              <a:spcAft>
                <a:spcPts val="0"/>
              </a:spcAft>
              <a:buSzPts val="1200"/>
              <a:buNone/>
            </a:pPr>
            <a:r>
              <a:rPr lang="de-DE" sz="1100"/>
              <a:t>Milch und Milchprodukte (ohne Speiseeis) haben einen Anteil am Gesamtumsatz der Ernährungsindustrie (2020) von 15,5 Prozent. Einen größeren Anteil haben nur noch die Fleisch und Fleischprodukte mit 24,3 Prozent. (bve-Statistik). Der Pro-Kopf-Verbrauch von Frischmilcherzeugnissen (z. B. Milch, Sauermilch-, Kefir- und Joghurt Milchmischerzeugnisse) liegt in Deutschland bei ca. 86 Prozent. Konsummilch macht davon den größten Anteil aus. Der Absatz von pflanzlichen Milchalternativen hat sich im Vergleich zum Jahr 2018 im Jahr 2020 verdoppelt.</a:t>
            </a:r>
            <a:endParaRPr b="1" sz="1100"/>
          </a:p>
          <a:p>
            <a:pPr indent="0" lvl="0" marL="0" rtl="0" algn="l">
              <a:lnSpc>
                <a:spcPct val="100000"/>
              </a:lnSpc>
              <a:spcBef>
                <a:spcPts val="360"/>
              </a:spcBef>
              <a:spcAft>
                <a:spcPts val="0"/>
              </a:spcAft>
              <a:buSzPts val="1200"/>
              <a:buNone/>
            </a:pPr>
            <a:r>
              <a:rPr b="1" lang="de-DE" sz="1100"/>
              <a:t>Aufgabe</a:t>
            </a:r>
            <a:endParaRPr sz="1100"/>
          </a:p>
          <a:p>
            <a:pPr indent="-171450" lvl="0" marL="171450" rtl="0" algn="l">
              <a:lnSpc>
                <a:spcPct val="100000"/>
              </a:lnSpc>
              <a:spcBef>
                <a:spcPts val="200"/>
              </a:spcBef>
              <a:spcAft>
                <a:spcPts val="0"/>
              </a:spcAft>
              <a:buSzPts val="1200"/>
              <a:buFont typeface="Arial"/>
              <a:buChar char="•"/>
            </a:pPr>
            <a:r>
              <a:rPr lang="de-DE" sz="1100"/>
              <a:t>Aus welchem Grund verbauchen die Milch und Milchprodukte unterschiedlich viel Wasser?</a:t>
            </a:r>
            <a:endParaRPr sz="1100"/>
          </a:p>
          <a:p>
            <a:pPr indent="-171450" lvl="0" marL="171450" rtl="0" algn="l">
              <a:lnSpc>
                <a:spcPct val="100000"/>
              </a:lnSpc>
              <a:spcBef>
                <a:spcPts val="200"/>
              </a:spcBef>
              <a:spcAft>
                <a:spcPts val="0"/>
              </a:spcAft>
              <a:buSzPts val="1200"/>
              <a:buFont typeface="Arial"/>
              <a:buChar char="•"/>
            </a:pPr>
            <a:r>
              <a:rPr lang="de-DE" sz="1100"/>
              <a:t>Diskutieren Sie unter dem Aspekt Wasserverbrauch die Nachhaltigkeit von Milch und “Grünen Milchprodukten”</a:t>
            </a:r>
            <a:endParaRPr/>
          </a:p>
          <a:p>
            <a:pPr indent="-171450" lvl="0" marL="171450" rtl="0" algn="l">
              <a:lnSpc>
                <a:spcPct val="100000"/>
              </a:lnSpc>
              <a:spcBef>
                <a:spcPts val="0"/>
              </a:spcBef>
              <a:spcAft>
                <a:spcPts val="0"/>
              </a:spcAft>
              <a:buSzPts val="1200"/>
              <a:buFont typeface="Arial"/>
              <a:buChar char="•"/>
            </a:pPr>
            <a:r>
              <a:rPr lang="de-DE" sz="1100"/>
              <a:t>In welchen Rezepturen könnten Sie “Grüne Milch” nutzen?</a:t>
            </a:r>
            <a:endParaRPr sz="1100"/>
          </a:p>
          <a:p>
            <a:pPr indent="0" lvl="0" marL="0" rtl="0" algn="l">
              <a:lnSpc>
                <a:spcPct val="100000"/>
              </a:lnSpc>
              <a:spcBef>
                <a:spcPts val="360"/>
              </a:spcBef>
              <a:spcAft>
                <a:spcPts val="0"/>
              </a:spcAft>
              <a:buSzPts val="1200"/>
              <a:buNone/>
            </a:pPr>
            <a:r>
              <a:rPr b="1" lang="de-DE" sz="1100"/>
              <a:t>Daten</a:t>
            </a:r>
            <a:endParaRPr b="1" sz="1100"/>
          </a:p>
          <a:p>
            <a:pPr indent="-174625" lvl="0" marL="184150" marR="0" rtl="0" algn="l">
              <a:lnSpc>
                <a:spcPct val="100000"/>
              </a:lnSpc>
              <a:spcBef>
                <a:spcPts val="0"/>
              </a:spcBef>
              <a:spcAft>
                <a:spcPts val="0"/>
              </a:spcAft>
              <a:buClr>
                <a:schemeClr val="dk1"/>
              </a:buClr>
              <a:buSzPts val="1200"/>
              <a:buFont typeface="Arial"/>
              <a:buChar char="•"/>
            </a:pPr>
            <a:r>
              <a:rPr lang="de-DE" sz="1100"/>
              <a:t>Reisdrink:          586,0 l</a:t>
            </a:r>
            <a:endParaRPr/>
          </a:p>
          <a:p>
            <a:pPr indent="-174625" lvl="0" marL="184150" marR="0" rtl="0" algn="l">
              <a:lnSpc>
                <a:spcPct val="100000"/>
              </a:lnSpc>
              <a:spcBef>
                <a:spcPts val="0"/>
              </a:spcBef>
              <a:spcAft>
                <a:spcPts val="0"/>
              </a:spcAft>
              <a:buClr>
                <a:schemeClr val="dk1"/>
              </a:buClr>
              <a:buSzPts val="1200"/>
              <a:buFont typeface="Arial"/>
              <a:buChar char="•"/>
            </a:pPr>
            <a:r>
              <a:rPr lang="de-DE" sz="1100"/>
              <a:t>Haferdrink:            3,4 l</a:t>
            </a:r>
            <a:endParaRPr/>
          </a:p>
          <a:p>
            <a:pPr indent="-174625" lvl="0" marL="184150" marR="0" rtl="0" algn="l">
              <a:lnSpc>
                <a:spcPct val="100000"/>
              </a:lnSpc>
              <a:spcBef>
                <a:spcPts val="0"/>
              </a:spcBef>
              <a:spcAft>
                <a:spcPts val="0"/>
              </a:spcAft>
              <a:buClr>
                <a:schemeClr val="dk1"/>
              </a:buClr>
              <a:buSzPts val="1200"/>
              <a:buFont typeface="Arial"/>
              <a:buChar char="•"/>
            </a:pPr>
            <a:r>
              <a:rPr lang="de-DE" sz="1100"/>
              <a:t>Mandeldrink:    371,0 l</a:t>
            </a:r>
            <a:endParaRPr/>
          </a:p>
          <a:p>
            <a:pPr indent="-174625" lvl="0" marL="184150" marR="0" rtl="0" algn="l">
              <a:lnSpc>
                <a:spcPct val="100000"/>
              </a:lnSpc>
              <a:spcBef>
                <a:spcPts val="0"/>
              </a:spcBef>
              <a:spcAft>
                <a:spcPts val="0"/>
              </a:spcAft>
              <a:buClr>
                <a:schemeClr val="dk1"/>
              </a:buClr>
              <a:buSzPts val="1200"/>
              <a:buFont typeface="Arial"/>
              <a:buChar char="•"/>
            </a:pPr>
            <a:r>
              <a:rPr lang="de-DE" sz="1100"/>
              <a:t>Milch:                 248,0 l</a:t>
            </a:r>
            <a:endParaRPr/>
          </a:p>
          <a:p>
            <a:pPr indent="-174625" lvl="0" marL="184150" marR="0" rtl="0" algn="l">
              <a:lnSpc>
                <a:spcPct val="100000"/>
              </a:lnSpc>
              <a:spcBef>
                <a:spcPts val="0"/>
              </a:spcBef>
              <a:spcAft>
                <a:spcPts val="0"/>
              </a:spcAft>
              <a:buClr>
                <a:schemeClr val="dk1"/>
              </a:buClr>
              <a:buSzPts val="1200"/>
              <a:buFont typeface="Arial"/>
              <a:buChar char="•"/>
            </a:pPr>
            <a:r>
              <a:rPr lang="de-DE" sz="1100"/>
              <a:t>Sojadrink:               1,2 l </a:t>
            </a:r>
            <a:endParaRPr/>
          </a:p>
          <a:p>
            <a:pPr indent="-98425" lvl="0" marL="184150" marR="0" rtl="0" algn="l">
              <a:lnSpc>
                <a:spcPct val="100000"/>
              </a:lnSpc>
              <a:spcBef>
                <a:spcPts val="0"/>
              </a:spcBef>
              <a:spcAft>
                <a:spcPts val="0"/>
              </a:spcAft>
              <a:buClr>
                <a:schemeClr val="dk1"/>
              </a:buClr>
              <a:buSzPts val="1200"/>
              <a:buFont typeface="Arial"/>
              <a:buNone/>
            </a:pPr>
            <a:r>
              <a:t/>
            </a:r>
            <a:endParaRPr sz="1100"/>
          </a:p>
          <a:p>
            <a:pPr indent="0" lvl="0" marL="9525" marR="0" rtl="0" algn="l">
              <a:lnSpc>
                <a:spcPct val="100000"/>
              </a:lnSpc>
              <a:spcBef>
                <a:spcPts val="0"/>
              </a:spcBef>
              <a:spcAft>
                <a:spcPts val="0"/>
              </a:spcAft>
              <a:buClr>
                <a:schemeClr val="dk1"/>
              </a:buClr>
              <a:buSzPts val="1200"/>
              <a:buNone/>
            </a:pPr>
            <a:r>
              <a:rPr b="1" lang="de-DE" sz="1100"/>
              <a:t>Quelle</a:t>
            </a:r>
            <a:endParaRPr/>
          </a:p>
          <a:p>
            <a:pPr indent="-174625" lvl="0" marL="184150" marR="0" rtl="0" algn="l">
              <a:lnSpc>
                <a:spcPct val="100000"/>
              </a:lnSpc>
              <a:spcBef>
                <a:spcPts val="0"/>
              </a:spcBef>
              <a:spcAft>
                <a:spcPts val="0"/>
              </a:spcAft>
              <a:buClr>
                <a:schemeClr val="dk1"/>
              </a:buClr>
              <a:buSzPts val="1200"/>
              <a:buFont typeface="Arial"/>
              <a:buChar char="•"/>
            </a:pPr>
            <a:r>
              <a:rPr lang="de-DE" sz="1100"/>
              <a:t>Marquardt, Maria (2022): So nachhaltig sind die Michalternativen aus Hafer, Soja oder Mandeln wirklich. spiegel-online. Online: www.spiegel.de/wirtschaft/service/milch-alternativen-warum-sie-oft-teuer-aber-meist-nachhaltig-sind-a-da49b0b9-207d-4515-8455-01c01802dc7f</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t/>
            </a:r>
            <a:endParaRPr sz="1100"/>
          </a:p>
          <a:p>
            <a:pPr indent="0" lvl="0" marL="457200" rtl="0" algn="l">
              <a:lnSpc>
                <a:spcPct val="100000"/>
              </a:lnSpc>
              <a:spcBef>
                <a:spcPts val="0"/>
              </a:spcBef>
              <a:spcAft>
                <a:spcPts val="0"/>
              </a:spcAft>
              <a:buSzPts val="1400"/>
              <a:buNone/>
            </a:pPr>
            <a:r>
              <a:t/>
            </a:r>
            <a:endParaRPr sz="1100"/>
          </a:p>
          <a:p>
            <a:pPr indent="0" lvl="0" marL="0" rtl="0" algn="l">
              <a:lnSpc>
                <a:spcPct val="100000"/>
              </a:lnSpc>
              <a:spcBef>
                <a:spcPts val="360"/>
              </a:spcBef>
              <a:spcAft>
                <a:spcPts val="0"/>
              </a:spcAft>
              <a:buSzPts val="1200"/>
              <a:buNone/>
            </a:pPr>
            <a:r>
              <a:t/>
            </a:r>
            <a:endParaRPr sz="1100"/>
          </a:p>
        </p:txBody>
      </p:sp>
      <p:sp>
        <p:nvSpPr>
          <p:cNvPr id="226" name="Google Shape;226;p2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p:nvPr>
            <p:ph idx="2" type="sldImg"/>
          </p:nvPr>
        </p:nvSpPr>
        <p:spPr>
          <a:xfrm>
            <a:off x="23018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9:notes"/>
          <p:cNvSpPr txBox="1"/>
          <p:nvPr>
            <p:ph idx="1" type="body"/>
          </p:nvPr>
        </p:nvSpPr>
        <p:spPr>
          <a:xfrm>
            <a:off x="223200" y="4222800"/>
            <a:ext cx="6654800" cy="588967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b="1" i="0" lang="de-DE" sz="1100" u="none" cap="none" strike="noStrike">
                <a:solidFill>
                  <a:schemeClr val="dk1"/>
                </a:solidFill>
                <a:latin typeface="Calibri"/>
                <a:ea typeface="Calibri"/>
                <a:cs typeface="Calibri"/>
                <a:sym typeface="Calibri"/>
              </a:rPr>
              <a:t>Beschreibung</a:t>
            </a:r>
            <a:endParaRPr sz="1100"/>
          </a:p>
          <a:p>
            <a:pPr indent="0" lvl="0" marL="0" rtl="0" algn="l">
              <a:lnSpc>
                <a:spcPct val="100000"/>
              </a:lnSpc>
              <a:spcBef>
                <a:spcPts val="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Backwaren gehören zu den am </a:t>
            </a:r>
            <a:r>
              <a:rPr lang="de-DE" sz="1100"/>
              <a:t>meisten</a:t>
            </a:r>
            <a:r>
              <a:rPr b="0" i="0" lang="de-DE" sz="1100" u="none" cap="none" strike="noStrike">
                <a:solidFill>
                  <a:schemeClr val="dk1"/>
                </a:solidFill>
                <a:latin typeface="Calibri"/>
                <a:ea typeface="Calibri"/>
                <a:cs typeface="Calibri"/>
                <a:sym typeface="Calibri"/>
              </a:rPr>
              <a:t> weggeworfenen Lebensmitteln. Ihre Haltbarkeit ist nur gering, so dass alle gastronomischen Berufe die Bestellmenge und den Verbrauch besonders beachten sollten.</a:t>
            </a:r>
            <a:endParaRPr sz="1100"/>
          </a:p>
          <a:p>
            <a:pPr indent="0" lvl="0" marL="0" rtl="0" algn="l">
              <a:lnSpc>
                <a:spcPct val="100000"/>
              </a:lnSpc>
              <a:spcBef>
                <a:spcPts val="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Die Bedeutung des Backwarenabfalls ergibt sich aus den Flächenbedarfen. Für ein Weizenbrot von 1 Kilogramm ist eine Weizenernte von 850 Gramm notwendig. Dies sind etwa 17.000 Weizenkörner. Im Durchschnitt werden in Deutschland pro Quadratmeter 800 Gramm Weizen geerntet. Dies sind in etwas 16.000 Weizenkörner pro Quadratmeter. Somit müssen rund 1.06 Quadratmeter Acker mit Weizen geerntet werden, um 1 Kilogramm Brot zu erzeugen.</a:t>
            </a:r>
            <a:endParaRPr sz="1100"/>
          </a:p>
          <a:p>
            <a:pPr indent="0" lvl="0" marL="0" rtl="0" algn="l">
              <a:lnSpc>
                <a:spcPct val="100000"/>
              </a:lnSpc>
              <a:spcBef>
                <a:spcPts val="0"/>
              </a:spcBef>
              <a:spcAft>
                <a:spcPts val="0"/>
              </a:spcAft>
              <a:buSzPts val="1400"/>
              <a:buFont typeface="Arial"/>
              <a:buNone/>
            </a:pPr>
            <a:r>
              <a:rPr b="0" i="0" lang="de-DE" sz="1100" u="none" cap="none" strike="noStrike">
                <a:solidFill>
                  <a:schemeClr val="dk1"/>
                </a:solidFill>
                <a:latin typeface="Calibri"/>
                <a:ea typeface="Calibri"/>
                <a:cs typeface="Calibri"/>
                <a:sym typeface="Calibri"/>
              </a:rPr>
              <a:t>In 2018 wurden rund 1,7 Millionen Tonnen Backwaren entsorgt. Nimmt man im Mittel 1,06 qm pro Kilogramm Backware an, so braucht man rund 178.000 Hektar für 1,7 Millionen Tonnen Backwaren. Dies sind fast 1.800 Quadratkilometer. Das Saarland hat eine Fläche von rund 2.600 Quadratkilometern.</a:t>
            </a:r>
            <a:endParaRPr sz="1100"/>
          </a:p>
          <a:p>
            <a:pPr indent="0" lvl="0" marL="0" marR="0" rtl="0" algn="l">
              <a:lnSpc>
                <a:spcPct val="100000"/>
              </a:lnSpc>
              <a:spcBef>
                <a:spcPts val="0"/>
              </a:spcBef>
              <a:spcAft>
                <a:spcPts val="0"/>
              </a:spcAft>
              <a:buClr>
                <a:srgbClr val="000000"/>
              </a:buClr>
              <a:buSzPts val="1400"/>
              <a:buFont typeface="Arial"/>
              <a:buNone/>
            </a:pPr>
            <a:r>
              <a:rPr lang="de-DE" sz="1100"/>
              <a:t>Um </a:t>
            </a:r>
            <a:r>
              <a:rPr b="0" i="0" lang="de-DE" sz="1100" u="none" cap="none" strike="noStrike">
                <a:solidFill>
                  <a:schemeClr val="dk1"/>
                </a:solidFill>
                <a:latin typeface="Calibri"/>
                <a:ea typeface="Calibri"/>
                <a:cs typeface="Calibri"/>
                <a:sym typeface="Calibri"/>
              </a:rPr>
              <a:t>Deutschland mit 100% EE zu </a:t>
            </a:r>
            <a:r>
              <a:rPr lang="de-DE" sz="1100"/>
              <a:t>versorgen, hat</a:t>
            </a:r>
            <a:r>
              <a:rPr b="0" i="0" lang="de-DE" sz="1100" u="none" cap="none" strike="noStrike">
                <a:solidFill>
                  <a:schemeClr val="dk1"/>
                </a:solidFill>
                <a:latin typeface="Calibri"/>
                <a:ea typeface="Calibri"/>
                <a:cs typeface="Calibri"/>
                <a:sym typeface="Calibri"/>
              </a:rPr>
              <a:t> der WWF berechnet, welche Flächen benötigt werden. Es wurden als Restriktionen berücksichtigt: Abstandsregeln, Natur- und Artenschutz. Im Szenario „Energiewende-Referenz“ sind dies 2,5% der Landesfläche bzw. ca. 8.900 qkm: Im Szenario „Fokus Solar“ mit einem höheren PV-Anteil mit 313 GW wären dies ca. 7.500 qkm. Allein für den Backwarenabfall mit Getreidefeldern nutzen wir 1.800 qkm, dies sind fast 25% der benötigten Fläche für 100% EE!</a:t>
            </a:r>
            <a:endParaRPr b="0" i="0" sz="1100" u="none" cap="none" strike="noStrike">
              <a:solidFill>
                <a:schemeClr val="dk1"/>
              </a:solidFill>
              <a:latin typeface="Calibri"/>
              <a:ea typeface="Calibri"/>
              <a:cs typeface="Calibri"/>
              <a:sym typeface="Calibri"/>
            </a:endParaRPr>
          </a:p>
          <a:p>
            <a:pPr indent="-82550" lvl="0" marL="17145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Aufgaben</a:t>
            </a:r>
            <a:endParaRPr sz="1100"/>
          </a:p>
          <a:p>
            <a:pPr indent="-171450" lvl="0" marL="171450" marR="0" rtl="0" algn="l">
              <a:lnSpc>
                <a:spcPct val="100000"/>
              </a:lnSpc>
              <a:spcBef>
                <a:spcPts val="20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Bestimmen Sie den Backwarenabfall in Ihrem Betrieb.</a:t>
            </a:r>
            <a:endParaRPr sz="1100"/>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Wie wird der Backwarenabfall bei Ihnen entsorgt – welche Möglichkeiten gibt es noch?</a:t>
            </a:r>
            <a:endParaRPr sz="1100"/>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de-DE" sz="1100" u="none" cap="none" strike="noStrike">
                <a:solidFill>
                  <a:schemeClr val="dk1"/>
                </a:solidFill>
                <a:latin typeface="Calibri"/>
                <a:ea typeface="Calibri"/>
                <a:cs typeface="Calibri"/>
                <a:sym typeface="Calibri"/>
              </a:rPr>
              <a:t>Quellen</a:t>
            </a:r>
            <a:endParaRPr sz="1100"/>
          </a:p>
          <a:p>
            <a:pPr indent="-171450" lvl="0" marL="171450" marR="0" rtl="0" algn="l">
              <a:lnSpc>
                <a:spcPct val="100000"/>
              </a:lnSpc>
              <a:spcBef>
                <a:spcPts val="0"/>
              </a:spcBef>
              <a:spcAft>
                <a:spcPts val="0"/>
              </a:spcAft>
              <a:buClr>
                <a:schemeClr val="dk1"/>
              </a:buClr>
              <a:buSzPts val="1200"/>
              <a:buFont typeface="Arial"/>
              <a:buChar char="•"/>
            </a:pPr>
            <a:r>
              <a:rPr lang="de-DE" sz="1100"/>
              <a:t>BLE Bundesanstalt für Landwirtschaft und Ernährung (o.J.): </a:t>
            </a:r>
            <a:r>
              <a:rPr b="0" i="0" lang="de-DE" sz="1100" u="none" cap="none" strike="noStrike">
                <a:solidFill>
                  <a:schemeClr val="dk1"/>
                </a:solidFill>
                <a:latin typeface="Calibri"/>
                <a:ea typeface="Calibri"/>
                <a:cs typeface="Calibri"/>
                <a:sym typeface="Calibri"/>
              </a:rPr>
              <a:t>Landwirtschaft heute: Wie viel Getreide benötigt man für ein Brot? Online: </a:t>
            </a:r>
            <a:r>
              <a:rPr lang="de-DE" sz="1100" u="sng">
                <a:solidFill>
                  <a:schemeClr val="hlink"/>
                </a:solidFill>
                <a:hlinkClick r:id="rId2"/>
              </a:rPr>
              <a:t>https://www.ble.de/SharedDocs/Pressemitteilungen/DE/2017/170905_Brotgetreide-BZL.html</a:t>
            </a:r>
            <a:r>
              <a:rPr lang="de-DE" sz="1100"/>
              <a:t>. Zugriff Juli 2019</a:t>
            </a:r>
            <a:endParaRPr sz="1100"/>
          </a:p>
          <a:p>
            <a:pPr indent="-171450" lvl="0" marL="171450" rtl="0" algn="l">
              <a:lnSpc>
                <a:spcPct val="100000"/>
              </a:lnSpc>
              <a:spcBef>
                <a:spcPts val="0"/>
              </a:spcBef>
              <a:spcAft>
                <a:spcPts val="0"/>
              </a:spcAft>
              <a:buSzPts val="1400"/>
              <a:buFont typeface="Arial"/>
              <a:buChar char="•"/>
            </a:pPr>
            <a:r>
              <a:rPr lang="de-DE" sz="1100"/>
              <a:t>Leverenz, D. und Hafner,  G. (2018). Chancen und Grenzen bei der Vermeidung von Backwarenverlusten. Refowas Abschlusskonferenz. Online: https://refowas.de/images/Material_Abschlusskonferenz/04---REFOWAS_Bckereien-Final.pdf. </a:t>
            </a:r>
            <a:endParaRPr sz="1100"/>
          </a:p>
          <a:p>
            <a:pPr indent="-171450" lvl="0" marL="171450" marR="0" rtl="0" algn="l">
              <a:lnSpc>
                <a:spcPct val="100000"/>
              </a:lnSpc>
              <a:spcBef>
                <a:spcPts val="0"/>
              </a:spcBef>
              <a:spcAft>
                <a:spcPts val="0"/>
              </a:spcAft>
              <a:buClr>
                <a:schemeClr val="dk1"/>
              </a:buClr>
              <a:buSzPts val="1200"/>
              <a:buFont typeface="Arial"/>
              <a:buChar char="•"/>
            </a:pPr>
            <a:r>
              <a:rPr b="0" lang="de-DE" sz="1100"/>
              <a:t>Jäger, Sabine (2018). Unser Täglich Brot. Von überschüssigen Brotkanten und wachsenden Brotbergen. WWF Deutschland (Hrsg.). Online: </a:t>
            </a:r>
            <a:r>
              <a:rPr lang="de-DE" sz="1100"/>
              <a:t>https://www.wwf.de/fileadmin/fm-wwf/Publikationen-PDF/WWF-Studie-Unser-taeglich-Brot_Von-ueberschuessigen-Brotkanten-und-wachsenden-Brotbergen_102018.pdf</a:t>
            </a:r>
            <a:endParaRPr sz="1100"/>
          </a:p>
          <a:p>
            <a:pPr indent="0" lvl="0" marL="0" marR="0" rtl="0" algn="l">
              <a:lnSpc>
                <a:spcPct val="100000"/>
              </a:lnSpc>
              <a:spcBef>
                <a:spcPts val="0"/>
              </a:spcBef>
              <a:spcAft>
                <a:spcPts val="0"/>
              </a:spcAft>
              <a:buSzPts val="1400"/>
              <a:buNone/>
            </a:pPr>
            <a:r>
              <a:t/>
            </a:r>
            <a:endParaRPr b="1" sz="1100">
              <a:solidFill>
                <a:srgbClr val="000000"/>
              </a:solidFill>
            </a:endParaRPr>
          </a:p>
        </p:txBody>
      </p:sp>
      <p:sp>
        <p:nvSpPr>
          <p:cNvPr id="239" name="Google Shape;239;p9: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p:nvPr>
            <p:ph idx="2" type="sldImg"/>
          </p:nvPr>
        </p:nvSpPr>
        <p:spPr>
          <a:xfrm>
            <a:off x="222250" y="252413"/>
            <a:ext cx="6656388"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2:notes"/>
          <p:cNvSpPr txBox="1"/>
          <p:nvPr>
            <p:ph idx="1" type="body"/>
          </p:nvPr>
        </p:nvSpPr>
        <p:spPr>
          <a:xfrm>
            <a:off x="222250" y="4133850"/>
            <a:ext cx="6656387" cy="58483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de-DE" sz="1000">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i="0" lang="de-DE" sz="1000" u="none" cap="none" strike="noStrike">
                <a:solidFill>
                  <a:schemeClr val="dk1"/>
                </a:solidFill>
                <a:latin typeface="Calibri"/>
                <a:ea typeface="Calibri"/>
                <a:cs typeface="Calibri"/>
                <a:sym typeface="Calibri"/>
              </a:rPr>
              <a:t>Lebensmittelabfälle sind für den Klimaschutz relevant, da alle im Produktionsprozess erzeugten Emissionen unnötig angefallen sind. Mit der Biogas-Verwertung wird nur ein kleiner Teil der Energie zurückgewonnen. Besonders kritisch sind tierische Lebensmittelabfälle zu sehen, da diese die höchsten THG-Werte aufweisen. Aber auch hoch-fetthaltige Soßen oder zu viel Reis als Sättigungsbeilage führen zu unnötigen THG-Emissionen. Bei der Außer-Haus-Verpflegung fallen 17 Prozent (1,9 Mio. Tonnen) der Abfälle an (Thünen 2020). </a:t>
            </a:r>
            <a:r>
              <a:rPr lang="de-DE" sz="1000">
                <a:latin typeface="Calibri"/>
                <a:ea typeface="Calibri"/>
                <a:cs typeface="Calibri"/>
                <a:sym typeface="Calibri"/>
              </a:rPr>
              <a:t>Im Jahr 2020 fielen ca. 11 Millionen Tonnen entlang der gesamten Lebensmittelversorgungskette an Lebensmittelabfällen an. 15 % (1,6 Tonnen) entstanden hierbei bei Verarbeitungsprozessen in der Lebensmittelindustrie (BMEL 2022).  “Abfall” ist eine eigene Position 3d in der Standardberufsbildposition “Umweltschutz und Nachhaltigkeit: „</a:t>
            </a:r>
            <a:r>
              <a:rPr i="1" lang="de-DE" sz="1000">
                <a:latin typeface="Calibri"/>
                <a:ea typeface="Calibri"/>
                <a:cs typeface="Calibri"/>
                <a:sym typeface="Calibri"/>
              </a:rPr>
              <a:t>Abfälle vermeiden sowie Stoffe und Materialien einer umweltschonenden Wiederverwertung oder Entsorgung zuführen“</a:t>
            </a:r>
            <a:endParaRPr i="1"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Bei der Entstehung von Lebensmittelabfällen ist in der Lebensmittelindustrie zwischen nicht vermeidbaren und vermeidbaren Abfallprodukten zu unterscheiden:</a:t>
            </a:r>
            <a:endParaRPr sz="1000">
              <a:latin typeface="Calibri"/>
              <a:ea typeface="Calibri"/>
              <a:cs typeface="Calibri"/>
              <a:sym typeface="Calibri"/>
            </a:endParaRPr>
          </a:p>
          <a:p>
            <a:pPr indent="-180975" lvl="0" marL="180975" rtl="0" algn="l">
              <a:lnSpc>
                <a:spcPct val="100000"/>
              </a:lnSpc>
              <a:spcBef>
                <a:spcPts val="0"/>
              </a:spcBef>
              <a:spcAft>
                <a:spcPts val="0"/>
              </a:spcAft>
              <a:buClr>
                <a:schemeClr val="dk1"/>
              </a:buClr>
              <a:buSzPts val="1100"/>
              <a:buFont typeface="Calibri"/>
              <a:buChar char="●"/>
            </a:pPr>
            <a:r>
              <a:rPr i="1" lang="de-DE" sz="1000">
                <a:latin typeface="Calibri"/>
                <a:ea typeface="Calibri"/>
                <a:cs typeface="Calibri"/>
                <a:sym typeface="Calibri"/>
              </a:rPr>
              <a:t>Nicht vermeidbare organische Nebenprodukte/Reststoffe/Abfälle</a:t>
            </a:r>
            <a:r>
              <a:rPr lang="de-DE" sz="1000">
                <a:latin typeface="Calibri"/>
                <a:ea typeface="Calibri"/>
                <a:cs typeface="Calibri"/>
                <a:sym typeface="Calibri"/>
              </a:rPr>
              <a:t> entstehen im Zuge des Herstellungsprozesses und sind für den menschlichen Verzehr nicht geeignet. Deshalb müssen sie entsprechend entsorgt, verwertet oder weiterverarbeitet werden. Nicht vermeidbare Lebensmittelabfälle sind beispielsweise Knochen, Blut, Schlachtabfälle, Sauermolke, Trester etc.). </a:t>
            </a:r>
            <a:endParaRPr sz="1000">
              <a:latin typeface="Calibri"/>
              <a:ea typeface="Calibri"/>
              <a:cs typeface="Calibri"/>
              <a:sym typeface="Calibri"/>
            </a:endParaRPr>
          </a:p>
          <a:p>
            <a:pPr indent="-180975" lvl="0" marL="180975" rtl="0" algn="l">
              <a:lnSpc>
                <a:spcPct val="100000"/>
              </a:lnSpc>
              <a:spcBef>
                <a:spcPts val="0"/>
              </a:spcBef>
              <a:spcAft>
                <a:spcPts val="0"/>
              </a:spcAft>
              <a:buClr>
                <a:schemeClr val="dk1"/>
              </a:buClr>
              <a:buSzPts val="1100"/>
              <a:buFont typeface="Calibri"/>
              <a:buChar char="●"/>
            </a:pPr>
            <a:r>
              <a:rPr i="1" lang="de-DE" sz="1000">
                <a:latin typeface="Calibri"/>
                <a:ea typeface="Calibri"/>
                <a:cs typeface="Calibri"/>
                <a:sym typeface="Calibri"/>
              </a:rPr>
              <a:t>Vermeidbare Lebensmittelabfälle</a:t>
            </a:r>
            <a:r>
              <a:rPr lang="de-DE" sz="1000">
                <a:latin typeface="Calibri"/>
                <a:ea typeface="Calibri"/>
                <a:cs typeface="Calibri"/>
                <a:sym typeface="Calibri"/>
              </a:rPr>
              <a:t> sind beispielsweise fertig verpackte Produkte, überlagerte Lebensmittel oder Retourware, die als Abfall anfallen und entsorgt werden müssen (Österreichisches Ökologie-Institut 2017: 4).  </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Lebensmittelabfälle sind gemäß den Regelungen der Gewerbeabfallverordnung (</a:t>
            </a:r>
            <a:r>
              <a:rPr lang="de-DE" sz="1000" u="sng">
                <a:solidFill>
                  <a:schemeClr val="hlink"/>
                </a:solidFill>
                <a:latin typeface="Calibri"/>
                <a:ea typeface="Calibri"/>
                <a:cs typeface="Calibri"/>
                <a:sym typeface="Calibri"/>
                <a:hlinkClick r:id="rId2"/>
              </a:rPr>
              <a:t>GewAbfV</a:t>
            </a:r>
            <a:r>
              <a:rPr lang="de-DE" sz="1000">
                <a:latin typeface="Calibri"/>
                <a:ea typeface="Calibri"/>
                <a:cs typeface="Calibri"/>
                <a:sym typeface="Calibri"/>
              </a:rPr>
              <a:t>) zu entsorgen. Sie müssen entsprechend § 3 Abs. 7 Kreislaufwirtschaftsgesetz (</a:t>
            </a:r>
            <a:r>
              <a:rPr lang="de-DE" sz="1000" u="sng">
                <a:solidFill>
                  <a:schemeClr val="hlink"/>
                </a:solidFill>
                <a:latin typeface="Calibri"/>
                <a:ea typeface="Calibri"/>
                <a:cs typeface="Calibri"/>
                <a:sym typeface="Calibri"/>
                <a:hlinkClick r:id="rId3"/>
              </a:rPr>
              <a:t>KrWG</a:t>
            </a:r>
            <a:r>
              <a:rPr lang="de-DE" sz="1000">
                <a:latin typeface="Calibri"/>
                <a:ea typeface="Calibri"/>
                <a:cs typeface="Calibri"/>
                <a:sym typeface="Calibri"/>
              </a:rPr>
              <a:t>) getrennt, gesammelt und befördert sowie in zugelassenen Bioabfallbehandlungsanlagen verwertet werden. Verpackte Lebensmittelabfälle sollen vor Entsorgung aus ihrer Verpackung entnommen werden, um eine hochwertige Entsorgung zu gewährleisten (LAGA nach abfallmanager-medizin 2022).</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Lebensmittelabfälle sind insofern für den Klimaschutz relevant, als dass alle im Produktionsprozess erzeugten Emissionen unnötig angefallen sind. Mit der Biogas-Verwertung wird nur ein kleiner Teil der Energie zurückgewonnen. Besonders kritisch sind tierische Lebensmittelabfälle zu sehen, da diese die höchsten THG-Werte aufweisen. Aber auch hoch-fetthaltige Soßen oder als Sättigungsbeilage zu große Reisportionen führen zu unnötigen THG-Emissionen. </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sz="1000">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de-DE" sz="1000">
                <a:latin typeface="Calibri"/>
                <a:ea typeface="Calibri"/>
                <a:cs typeface="Calibri"/>
                <a:sym typeface="Calibri"/>
              </a:rPr>
              <a:t>Wo fallen in Ihrem Betrieb im Rahmen der Produktionsprozesse die meisten Lebensmittelabfälle an? </a:t>
            </a:r>
            <a:endParaRPr sz="1000">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de-DE" sz="1000">
                <a:latin typeface="Calibri"/>
                <a:ea typeface="Calibri"/>
                <a:cs typeface="Calibri"/>
                <a:sym typeface="Calibri"/>
              </a:rPr>
              <a:t>Welche Abfälle davon sind vermeidbar und welche nicht?</a:t>
            </a:r>
            <a:endParaRPr sz="1000">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Calibri"/>
              <a:buChar char="•"/>
            </a:pPr>
            <a:r>
              <a:rPr lang="de-DE" sz="1000">
                <a:latin typeface="Calibri"/>
                <a:ea typeface="Calibri"/>
                <a:cs typeface="Calibri"/>
                <a:sym typeface="Calibri"/>
              </a:rPr>
              <a:t>Überlegen Sie sich Maßnahmen, wie Lebensmittelabfälle bei der Produktion vermieden werden können.</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lang="de-DE" sz="1000">
                <a:latin typeface="Calibri"/>
                <a:ea typeface="Calibri"/>
                <a:cs typeface="Calibri"/>
                <a:sym typeface="Calibri"/>
              </a:rPr>
              <a:t>Quelle und Grafik</a:t>
            </a:r>
            <a:endParaRPr sz="1000">
              <a:latin typeface="Calibri"/>
              <a:ea typeface="Calibri"/>
              <a:cs typeface="Calibri"/>
              <a:sym typeface="Calibri"/>
            </a:endParaRPr>
          </a:p>
          <a:p>
            <a:pPr indent="-165100" lvl="0" marL="171450" rtl="0" algn="l">
              <a:lnSpc>
                <a:spcPct val="100000"/>
              </a:lnSpc>
              <a:spcBef>
                <a:spcPts val="0"/>
              </a:spcBef>
              <a:spcAft>
                <a:spcPts val="0"/>
              </a:spcAft>
              <a:buClr>
                <a:schemeClr val="dk1"/>
              </a:buClr>
              <a:buSzPts val="1100"/>
              <a:buFont typeface="Calibri"/>
              <a:buChar char="•"/>
            </a:pPr>
            <a:r>
              <a:rPr lang="de-DE" sz="800">
                <a:latin typeface="Calibri"/>
                <a:ea typeface="Calibri"/>
                <a:cs typeface="Calibri"/>
                <a:sym typeface="Calibri"/>
              </a:rPr>
              <a:t>BMAS Bundesministerium für Arbeit und Soziales (2022): Sorgfaltspflichtengesetz - Gesetz über die unternehmerischen Sorgfaltspflichten zur Vermeidung von Menschenrechtsverletzungen in Lieferketten. Online:</a:t>
            </a:r>
            <a:r>
              <a:rPr lang="de-DE" sz="800">
                <a:solidFill>
                  <a:schemeClr val="hlink"/>
                </a:solidFill>
                <a:uFill>
                  <a:noFill/>
                </a:uFill>
                <a:latin typeface="Calibri"/>
                <a:ea typeface="Calibri"/>
                <a:cs typeface="Calibri"/>
                <a:sym typeface="Calibri"/>
                <a:hlinkClick r:id="rId4"/>
              </a:rPr>
              <a:t> </a:t>
            </a:r>
            <a:r>
              <a:rPr lang="de-DE" sz="800" u="sng">
                <a:solidFill>
                  <a:srgbClr val="1155CC"/>
                </a:solidFill>
                <a:latin typeface="Calibri"/>
                <a:ea typeface="Calibri"/>
                <a:cs typeface="Calibri"/>
                <a:sym typeface="Calibri"/>
                <a:hlinkClick r:id="rId5">
                  <a:extLst>
                    <a:ext uri="{A12FA001-AC4F-418D-AE19-62706E023703}">
                      <ahyp:hlinkClr val="tx"/>
                    </a:ext>
                  </a:extLst>
                </a:hlinkClick>
              </a:rPr>
              <a:t>https://www.bmas.de/DE/Service/Gesetze-und-Gesetzesvorhaben/gesetz-unternehmerische-sorgfaltspflichten-lieferketten.html</a:t>
            </a:r>
            <a:r>
              <a:rPr lang="de-DE" sz="800">
                <a:latin typeface="Calibri"/>
                <a:ea typeface="Calibri"/>
                <a:cs typeface="Calibri"/>
                <a:sym typeface="Calibri"/>
              </a:rPr>
              <a:t> </a:t>
            </a:r>
            <a:endParaRPr sz="800">
              <a:latin typeface="Calibri"/>
              <a:ea typeface="Calibri"/>
              <a:cs typeface="Calibri"/>
              <a:sym typeface="Calibri"/>
            </a:endParaRPr>
          </a:p>
          <a:p>
            <a:pPr indent="-165100" lvl="0" marL="171450" rtl="0" algn="l">
              <a:lnSpc>
                <a:spcPct val="100000"/>
              </a:lnSpc>
              <a:spcBef>
                <a:spcPts val="0"/>
              </a:spcBef>
              <a:spcAft>
                <a:spcPts val="0"/>
              </a:spcAft>
              <a:buClr>
                <a:schemeClr val="dk1"/>
              </a:buClr>
              <a:buSzPts val="1100"/>
              <a:buFont typeface="Calibri"/>
              <a:buChar char="•"/>
            </a:pPr>
            <a:r>
              <a:rPr lang="de-DE" sz="800">
                <a:latin typeface="Calibri"/>
                <a:ea typeface="Calibri"/>
                <a:cs typeface="Calibri"/>
                <a:sym typeface="Calibri"/>
              </a:rPr>
              <a:t>BMEL Bundesministerium für Ernährung und Landwirtschaft (2022): Lebensmittelabfälle in Deutschland: Aktuelle Zahlen zur Höhe der Lebensmittelabfälle nach Sektoren. Online:</a:t>
            </a:r>
            <a:r>
              <a:rPr lang="de-DE" sz="800">
                <a:solidFill>
                  <a:schemeClr val="hlink"/>
                </a:solidFill>
                <a:uFill>
                  <a:noFill/>
                </a:uFill>
                <a:latin typeface="Calibri"/>
                <a:ea typeface="Calibri"/>
                <a:cs typeface="Calibri"/>
                <a:sym typeface="Calibri"/>
                <a:hlinkClick r:id="rId6"/>
              </a:rPr>
              <a:t> </a:t>
            </a:r>
            <a:r>
              <a:rPr lang="de-DE" sz="800" u="sng">
                <a:solidFill>
                  <a:srgbClr val="1155CC"/>
                </a:solidFill>
                <a:latin typeface="Calibri"/>
                <a:ea typeface="Calibri"/>
                <a:cs typeface="Calibri"/>
                <a:sym typeface="Calibri"/>
                <a:hlinkClick r:id="rId7">
                  <a:extLst>
                    <a:ext uri="{A12FA001-AC4F-418D-AE19-62706E023703}">
                      <ahyp:hlinkClr val="tx"/>
                    </a:ext>
                  </a:extLst>
                </a:hlinkClick>
              </a:rPr>
              <a:t>https://www.bmel.de/DE/themen/ernaehrung/lebensmittelverschwendung/studie-lebensmittelabfaelle-deutschland.html</a:t>
            </a:r>
            <a:r>
              <a:rPr lang="de-DE" sz="800">
                <a:latin typeface="Calibri"/>
                <a:ea typeface="Calibri"/>
                <a:cs typeface="Calibri"/>
                <a:sym typeface="Calibri"/>
              </a:rPr>
              <a:t> </a:t>
            </a:r>
            <a:endParaRPr sz="800">
              <a:latin typeface="Calibri"/>
              <a:ea typeface="Calibri"/>
              <a:cs typeface="Calibri"/>
              <a:sym typeface="Calibri"/>
            </a:endParaRPr>
          </a:p>
          <a:p>
            <a:pPr indent="-165100" lvl="0" marL="171450" rtl="0" algn="l">
              <a:lnSpc>
                <a:spcPct val="100000"/>
              </a:lnSpc>
              <a:spcBef>
                <a:spcPts val="0"/>
              </a:spcBef>
              <a:spcAft>
                <a:spcPts val="0"/>
              </a:spcAft>
              <a:buClr>
                <a:schemeClr val="dk1"/>
              </a:buClr>
              <a:buSzPts val="1100"/>
              <a:buFont typeface="Calibri"/>
              <a:buChar char="•"/>
            </a:pPr>
            <a:r>
              <a:rPr lang="de-DE" sz="800">
                <a:latin typeface="Calibri"/>
                <a:ea typeface="Calibri"/>
                <a:cs typeface="Calibri"/>
                <a:sym typeface="Calibri"/>
              </a:rPr>
              <a:t>Manuela Kuntscher, Thomas Schmidt, Yanne Goossens (2020): Lebensmittelabfälle in der AHV – Ursachen, Hemmnisse und Perspektiven - Thünen Paper 161. Online: https://literatur.thuenen.de/digbib_extern/dn063075.pdf</a:t>
            </a:r>
            <a:endParaRPr sz="800">
              <a:latin typeface="Calibri"/>
              <a:ea typeface="Calibri"/>
              <a:cs typeface="Calibri"/>
              <a:sym typeface="Calibri"/>
            </a:endParaRPr>
          </a:p>
        </p:txBody>
      </p:sp>
      <p:sp>
        <p:nvSpPr>
          <p:cNvPr id="256" name="Google Shape;256;p2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4:notes"/>
          <p:cNvSpPr/>
          <p:nvPr>
            <p:ph idx="2" type="sldImg"/>
          </p:nvPr>
        </p:nvSpPr>
        <p:spPr>
          <a:xfrm>
            <a:off x="223838"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4:notes"/>
          <p:cNvSpPr txBox="1"/>
          <p:nvPr>
            <p:ph idx="1" type="body"/>
          </p:nvPr>
        </p:nvSpPr>
        <p:spPr>
          <a:xfrm>
            <a:off x="223837" y="4032000"/>
            <a:ext cx="6654799" cy="6190799"/>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000"/>
              <a:t>Beschreibung</a:t>
            </a:r>
            <a:r>
              <a:rPr lang="de-DE" sz="1000"/>
              <a:t>: </a:t>
            </a:r>
            <a:endParaRPr/>
          </a:p>
          <a:p>
            <a:pPr indent="0" lvl="0" marL="0" marR="0" rtl="0" algn="l">
              <a:lnSpc>
                <a:spcPct val="100000"/>
              </a:lnSpc>
              <a:spcBef>
                <a:spcPts val="0"/>
              </a:spcBef>
              <a:spcAft>
                <a:spcPts val="0"/>
              </a:spcAft>
              <a:buClr>
                <a:srgbClr val="000000"/>
              </a:buClr>
              <a:buSzPts val="1400"/>
              <a:buFont typeface="Arial"/>
              <a:buNone/>
            </a:pPr>
            <a:r>
              <a:rPr b="0" i="0" lang="de-DE" sz="1000" u="none" cap="none" strike="noStrike">
                <a:solidFill>
                  <a:schemeClr val="dk1"/>
                </a:solidFill>
                <a:latin typeface="Calibri"/>
                <a:ea typeface="Calibri"/>
                <a:cs typeface="Calibri"/>
                <a:sym typeface="Calibri"/>
              </a:rPr>
              <a:t>Fast die Hälfte der Fläche in Deutschland (2020/2021) wird von der Landwirtschaft genutzt: 16,6 Millionen Hektar. 70% der Fläche wird zum Ackerbau für Weizen, Raps, Zuckerrüben, Mais, Kartoffeln oder Gemüse benötigt. Fast </a:t>
            </a:r>
            <a:r>
              <a:rPr lang="de-DE" sz="1000"/>
              <a:t>30% davon</a:t>
            </a:r>
            <a:r>
              <a:rPr b="0" i="0" lang="de-DE" sz="1000" u="none" cap="none" strike="noStrike">
                <a:solidFill>
                  <a:schemeClr val="dk1"/>
                </a:solidFill>
                <a:latin typeface="Calibri"/>
                <a:ea typeface="Calibri"/>
                <a:cs typeface="Calibri"/>
                <a:sym typeface="Calibri"/>
              </a:rPr>
              <a:t> sind dauergrüne Wiesen, die restliche Fläche wird für Obst, Wein oder andere Dauerkulturen genutzt. 37% der landwirtschaftlichen Fläche wird für Getreide genutzt, die Hälfte davon für Weizen. Der Gesamtverbrauch an Weizen betrug in 2020/2021 fast 43 Mio. t, fast 60% davon wurden an Tiere verfüttert. Warum ist das ein Problem? Zum einen gibt es weltweit hunderte Millionen </a:t>
            </a:r>
            <a:r>
              <a:rPr lang="de-DE" sz="1000"/>
              <a:t>Menschen, die</a:t>
            </a:r>
            <a:r>
              <a:rPr b="0" i="0" lang="de-DE" sz="1000" u="none" cap="none" strike="noStrike">
                <a:solidFill>
                  <a:schemeClr val="dk1"/>
                </a:solidFill>
                <a:latin typeface="Calibri"/>
                <a:ea typeface="Calibri"/>
                <a:cs typeface="Calibri"/>
                <a:sym typeface="Calibri"/>
              </a:rPr>
              <a:t> </a:t>
            </a:r>
            <a:r>
              <a:rPr lang="de-DE" sz="1000"/>
              <a:t>hungern.</a:t>
            </a:r>
            <a:r>
              <a:rPr b="0" i="0" lang="de-DE" sz="1000" u="none" cap="none" strike="noStrike">
                <a:solidFill>
                  <a:schemeClr val="dk1"/>
                </a:solidFill>
                <a:latin typeface="Calibri"/>
                <a:ea typeface="Calibri"/>
                <a:cs typeface="Calibri"/>
                <a:sym typeface="Calibri"/>
              </a:rPr>
              <a:t> Zum anderen braucht ein Rindvieh sehr viel Getreide, um Fleisch anzusetzen. Und dabei geht die Energie des Weizens verloren. Mit anderen </a:t>
            </a:r>
            <a:r>
              <a:rPr lang="de-DE" sz="1000"/>
              <a:t>Worten:</a:t>
            </a:r>
            <a:r>
              <a:rPr b="0" i="0" lang="de-DE" sz="1000" u="none" cap="none" strike="noStrike">
                <a:solidFill>
                  <a:schemeClr val="dk1"/>
                </a:solidFill>
                <a:latin typeface="Calibri"/>
                <a:ea typeface="Calibri"/>
                <a:cs typeface="Calibri"/>
                <a:sym typeface="Calibri"/>
              </a:rPr>
              <a:t> Mit dem Weizen könnte man mehr Menschen </a:t>
            </a:r>
            <a:r>
              <a:rPr lang="de-DE" sz="1000"/>
              <a:t>ernähren, als</a:t>
            </a:r>
            <a:r>
              <a:rPr b="0" i="0" lang="de-DE" sz="1000" u="none" cap="none" strike="noStrike">
                <a:solidFill>
                  <a:schemeClr val="dk1"/>
                </a:solidFill>
                <a:latin typeface="Calibri"/>
                <a:ea typeface="Calibri"/>
                <a:cs typeface="Calibri"/>
                <a:sym typeface="Calibri"/>
              </a:rPr>
              <a:t> wenn wir es zur Erzeugung von Rindfleisch nutzen.</a:t>
            </a:r>
            <a:endParaRPr/>
          </a:p>
          <a:p>
            <a:pPr indent="0" lvl="0" marL="0" marR="0" rtl="0" algn="l">
              <a:lnSpc>
                <a:spcPct val="100000"/>
              </a:lnSpc>
              <a:spcBef>
                <a:spcPts val="400"/>
              </a:spcBef>
              <a:spcAft>
                <a:spcPts val="0"/>
              </a:spcAft>
              <a:buClr>
                <a:srgbClr val="000000"/>
              </a:buClr>
              <a:buSzPts val="1400"/>
              <a:buFont typeface="Arial"/>
              <a:buNone/>
            </a:pPr>
            <a:r>
              <a:rPr b="1" lang="de-DE" sz="1000"/>
              <a:t>Aufgabe</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Aus ca. 670 g Weizen wird ein Brot von einem Kilogramm gewonnen.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Der Kaloriengehalt von 1 Kilogramm Brot beträgt ca. 2.650 kcal.</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 durchschnittlicher Mann (25 bis 51 Jahre) braucht pro Tag 2.400 Kcal.</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Nehmen wir der Einfachheit an, dass jeder Mann jeden Tag ein ganzes Brot isst (weil er schwer arbeitet).</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Wie viele Menschen könnten sich 1 Jahr von Getreide, das wir als Viehfutter verwenden, ernähren?</a:t>
            </a:r>
            <a:endParaRPr/>
          </a:p>
          <a:p>
            <a:pPr indent="0" lvl="0" marL="0" marR="0" rtl="0" algn="l">
              <a:lnSpc>
                <a:spcPct val="100000"/>
              </a:lnSpc>
              <a:spcBef>
                <a:spcPts val="400"/>
              </a:spcBef>
              <a:spcAft>
                <a:spcPts val="0"/>
              </a:spcAft>
              <a:buClr>
                <a:srgbClr val="000000"/>
              </a:buClr>
              <a:buSzPts val="1400"/>
              <a:buNone/>
            </a:pPr>
            <a:r>
              <a:rPr b="1" lang="de-DE" sz="1000"/>
              <a:t>Lösung</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Brote: 25.000.000.000 kg / 0,65 kg = 37.300.000.000 Stück</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Brote im Jahr: 365 Stück</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Anzahl der Männer, die ein Jahr jeden Tag ein Brot essen: 102.000.000</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Demokratische Republik Kongo: 99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Deutschland: ca. 84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Irak: ca. 44,5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Afghanistan: ca. 44,5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Einwohnerzahl Mali: ca. 22 Millionen</a:t>
            </a:r>
            <a:endParaRPr/>
          </a:p>
          <a:p>
            <a:pPr indent="-171450" lvl="0" marL="171450" marR="0" rtl="0" algn="l">
              <a:lnSpc>
                <a:spcPct val="100000"/>
              </a:lnSpc>
              <a:spcBef>
                <a:spcPts val="0"/>
              </a:spcBef>
              <a:spcAft>
                <a:spcPts val="0"/>
              </a:spcAft>
              <a:buClr>
                <a:srgbClr val="000000"/>
              </a:buClr>
              <a:buSzPts val="1400"/>
              <a:buFont typeface="Arial"/>
              <a:buChar char="•"/>
            </a:pPr>
            <a:r>
              <a:rPr lang="de-DE" sz="1000"/>
              <a:t>Ergebnis: Wenn wir Getreide nicht als Viehfutter nutzen würden, könnten wir arme Länder wie die Demokratische Republik Kongo oder z.B. Mali damit unterstützen. </a:t>
            </a:r>
            <a:endParaRPr/>
          </a:p>
          <a:p>
            <a:pPr indent="0" lvl="0" marL="0" marR="0" rtl="0" algn="l">
              <a:lnSpc>
                <a:spcPct val="100000"/>
              </a:lnSpc>
              <a:spcBef>
                <a:spcPts val="500"/>
              </a:spcBef>
              <a:spcAft>
                <a:spcPts val="0"/>
              </a:spcAft>
              <a:buClr>
                <a:srgbClr val="000000"/>
              </a:buClr>
              <a:buSzPts val="1400"/>
              <a:buNone/>
            </a:pPr>
            <a:r>
              <a:rPr b="1" lang="de-DE" sz="1000"/>
              <a:t>Quellen</a:t>
            </a:r>
            <a:r>
              <a:rPr lang="de-DE" sz="1000"/>
              <a:t>:</a:t>
            </a:r>
            <a:endParaRPr sz="1000"/>
          </a:p>
          <a:p>
            <a:pPr indent="-171450" lvl="0" marL="171450" marR="0" rtl="0" algn="l">
              <a:lnSpc>
                <a:spcPct val="100000"/>
              </a:lnSpc>
              <a:spcBef>
                <a:spcPts val="0"/>
              </a:spcBef>
              <a:spcAft>
                <a:spcPts val="0"/>
              </a:spcAft>
              <a:buClr>
                <a:srgbClr val="000000"/>
              </a:buClr>
              <a:buSzPts val="1400"/>
              <a:buFont typeface="Arial"/>
              <a:buChar char="•"/>
            </a:pPr>
            <a:r>
              <a:rPr lang="de-DE" sz="900"/>
              <a:t>Getreideerzeugung: Bundesinformationszentrum Landwirtschaft(o.J.): </a:t>
            </a:r>
            <a:r>
              <a:rPr b="0" i="0" lang="de-DE" sz="900" u="none" cap="none" strike="noStrike">
                <a:solidFill>
                  <a:schemeClr val="dk1"/>
                </a:solidFill>
                <a:latin typeface="Calibri"/>
                <a:ea typeface="Calibri"/>
                <a:cs typeface="Calibri"/>
                <a:sym typeface="Calibri"/>
              </a:rPr>
              <a:t>Was wächst auf Deutschlands Feldern? </a:t>
            </a:r>
            <a:r>
              <a:rPr lang="de-DE" sz="900"/>
              <a:t>https://www.landwirtschaft.de/landwirtschaft-verstehen/wie-arbeiten-foerster-und-pflanzenbauer/was-waechst-auf-deutschlands-feldern/</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Mehl für Brot: Mein Mehl</a:t>
            </a:r>
            <a:r>
              <a:rPr i="0" lang="de-DE" sz="900"/>
              <a:t>: </a:t>
            </a:r>
            <a:r>
              <a:rPr b="0" i="0" lang="de-DE" sz="900" u="none" cap="none" strike="noStrike">
                <a:solidFill>
                  <a:schemeClr val="dk1"/>
                </a:solidFill>
                <a:latin typeface="Calibri"/>
                <a:ea typeface="Calibri"/>
                <a:cs typeface="Calibri"/>
                <a:sym typeface="Calibri"/>
              </a:rPr>
              <a:t>Wie viele Weizenkörner stecken eigentlich in einem Kilo Brot?</a:t>
            </a:r>
            <a:r>
              <a:rPr lang="de-DE" sz="900"/>
              <a:t> https://www.mein-mehl.de/mehlblog/nachricht/?tx_news_pi1%5Bnews%5D=200&amp;cHash=9c7cf4ca8803971c7dd3e5e6358ec0e7%C2%A0</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Kalorienverbrauch: TK Techniker Krankenkasse (o.J.): </a:t>
            </a:r>
            <a:r>
              <a:rPr b="0" i="0" lang="de-DE" sz="900" u="none" cap="none" strike="noStrike">
                <a:solidFill>
                  <a:schemeClr val="dk1"/>
                </a:solidFill>
                <a:latin typeface="Calibri"/>
                <a:ea typeface="Calibri"/>
                <a:cs typeface="Calibri"/>
                <a:sym typeface="Calibri"/>
              </a:rPr>
              <a:t>Wie viele Kalo­rien brau­chen wir? </a:t>
            </a:r>
            <a:r>
              <a:rPr lang="de-DE" sz="900"/>
              <a:t>https://www.tk.de/techniker/magazin/ernaehrung/uebergewicht-und-diaet/wie-viele-kalorien-pro-tag-2006758?tkcm=aaus</a:t>
            </a:r>
            <a:endParaRPr sz="900"/>
          </a:p>
          <a:p>
            <a:pPr indent="-171450" lvl="0" marL="171450" marR="0" rtl="0" algn="l">
              <a:lnSpc>
                <a:spcPct val="100000"/>
              </a:lnSpc>
              <a:spcBef>
                <a:spcPts val="0"/>
              </a:spcBef>
              <a:spcAft>
                <a:spcPts val="0"/>
              </a:spcAft>
              <a:buClr>
                <a:srgbClr val="000000"/>
              </a:buClr>
              <a:buSzPts val="1400"/>
              <a:buFont typeface="Arial"/>
              <a:buChar char="•"/>
            </a:pPr>
            <a:r>
              <a:rPr lang="de-DE" sz="900"/>
              <a:t>Einwohnerzahlen: Wikipedia o.J.: Länder nach Einwohnerzahlen. https://de.wikipedia.org/wiki/Liste_von_Staaten_und_Territorien_nach_Einwohnerzahl</a:t>
            </a:r>
            <a:endParaRPr sz="900"/>
          </a:p>
          <a:p>
            <a:pPr indent="-171450" lvl="0" marL="171450" marR="0" rtl="0" algn="l">
              <a:lnSpc>
                <a:spcPct val="100000"/>
              </a:lnSpc>
              <a:spcBef>
                <a:spcPts val="0"/>
              </a:spcBef>
              <a:spcAft>
                <a:spcPts val="0"/>
              </a:spcAft>
              <a:buClr>
                <a:srgbClr val="000000"/>
              </a:buClr>
              <a:buSzPts val="1400"/>
              <a:buFont typeface="Arial"/>
              <a:buChar char="•"/>
            </a:pPr>
            <a:r>
              <a:rPr lang="de-DE" sz="900"/>
              <a:t>Abbildung: Eigene Darstellng nach Bundesinformationszentrum Landwirtschaft</a:t>
            </a:r>
            <a:endParaRPr/>
          </a:p>
          <a:p>
            <a:pPr indent="-171450" lvl="0" marL="171450" marR="0" rtl="0" algn="l">
              <a:lnSpc>
                <a:spcPct val="100000"/>
              </a:lnSpc>
              <a:spcBef>
                <a:spcPts val="0"/>
              </a:spcBef>
              <a:spcAft>
                <a:spcPts val="0"/>
              </a:spcAft>
              <a:buClr>
                <a:srgbClr val="000000"/>
              </a:buClr>
              <a:buSzPts val="1400"/>
              <a:buFont typeface="Arial"/>
              <a:buChar char="•"/>
            </a:pPr>
            <a:r>
              <a:rPr lang="de-DE" sz="900"/>
              <a:t>Icons: Noun-project.com (lizenzfreie Icons)</a:t>
            </a:r>
            <a:endParaRPr sz="900"/>
          </a:p>
        </p:txBody>
      </p:sp>
      <p:sp>
        <p:nvSpPr>
          <p:cNvPr id="268" name="Google Shape;268;p2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97" name="Shape 97"/>
        <p:cNvGrpSpPr/>
        <p:nvPr/>
      </p:nvGrpSpPr>
      <p:grpSpPr>
        <a:xfrm>
          <a:off x="0" y="0"/>
          <a:ext cx="0" cy="0"/>
          <a:chOff x="0" y="0"/>
          <a:chExt cx="0" cy="0"/>
        </a:xfrm>
      </p:grpSpPr>
      <p:sp>
        <p:nvSpPr>
          <p:cNvPr id="98" name="Google Shape;98;g1b69282d6ca_3_23"/>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1b69282d6ca_3_23"/>
          <p:cNvSpPr/>
          <p:nvPr>
            <p:ph idx="2" type="pic"/>
          </p:nvPr>
        </p:nvSpPr>
        <p:spPr>
          <a:xfrm>
            <a:off x="360363" y="1368000"/>
            <a:ext cx="11518900" cy="4680000"/>
          </a:xfrm>
          <a:prstGeom prst="rect">
            <a:avLst/>
          </a:prstGeom>
          <a:noFill/>
          <a:ln>
            <a:noFill/>
          </a:ln>
        </p:spPr>
      </p:sp>
      <p:sp>
        <p:nvSpPr>
          <p:cNvPr id="100" name="Google Shape;100;g1b69282d6ca_3_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1" name="Google Shape;101;g1b69282d6ca_3_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1b69282d6ca_3_23"/>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3" name="Google Shape;103;g1b69282d6ca_3_23"/>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4" name="Google Shape;104;g1b69282d6ca_3_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105" name="Shape 105"/>
        <p:cNvGrpSpPr/>
        <p:nvPr/>
      </p:nvGrpSpPr>
      <p:grpSpPr>
        <a:xfrm>
          <a:off x="0" y="0"/>
          <a:ext cx="0" cy="0"/>
          <a:chOff x="0" y="0"/>
          <a:chExt cx="0" cy="0"/>
        </a:xfrm>
      </p:grpSpPr>
      <p:sp>
        <p:nvSpPr>
          <p:cNvPr id="106" name="Google Shape;106;g1b69282d6ca_3_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7" name="Google Shape;107;g1b69282d6ca_3_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1b69282d6ca_3_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1b69282d6ca_3_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0" name="Google Shape;110;g1b69282d6ca_3_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1" name="Google Shape;111;g1b69282d6ca_3_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112" name="Google Shape;112;g1b69282d6ca_3_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113" name="Shape 113"/>
        <p:cNvGrpSpPr/>
        <p:nvPr/>
      </p:nvGrpSpPr>
      <p:grpSpPr>
        <a:xfrm>
          <a:off x="0" y="0"/>
          <a:ext cx="0" cy="0"/>
          <a:chOff x="0" y="0"/>
          <a:chExt cx="0" cy="0"/>
        </a:xfrm>
      </p:grpSpPr>
      <p:sp>
        <p:nvSpPr>
          <p:cNvPr id="114" name="Google Shape;114;g1b69282d6ca_3_3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g1b69282d6ca_3_39"/>
          <p:cNvSpPr/>
          <p:nvPr>
            <p:ph idx="2" type="pic"/>
          </p:nvPr>
        </p:nvSpPr>
        <p:spPr>
          <a:xfrm>
            <a:off x="5400009" y="1367999"/>
            <a:ext cx="6480000" cy="4680000"/>
          </a:xfrm>
          <a:prstGeom prst="rect">
            <a:avLst/>
          </a:prstGeom>
          <a:noFill/>
          <a:ln>
            <a:noFill/>
          </a:ln>
        </p:spPr>
      </p:sp>
      <p:sp>
        <p:nvSpPr>
          <p:cNvPr id="116" name="Google Shape;116;g1b69282d6ca_3_3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17" name="Google Shape;117;g1b69282d6ca_3_3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1b69282d6ca_3_39"/>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9" name="Google Shape;119;g1b69282d6ca_3_39"/>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0" name="Google Shape;120;g1b69282d6ca_3_39"/>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1" name="Google Shape;121;g1b69282d6ca_3_3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122" name="Shape 122"/>
        <p:cNvGrpSpPr/>
        <p:nvPr/>
      </p:nvGrpSpPr>
      <p:grpSpPr>
        <a:xfrm>
          <a:off x="0" y="0"/>
          <a:ext cx="0" cy="0"/>
          <a:chOff x="0" y="0"/>
          <a:chExt cx="0" cy="0"/>
        </a:xfrm>
      </p:grpSpPr>
      <p:sp>
        <p:nvSpPr>
          <p:cNvPr id="123" name="Google Shape;123;g1b69282d6ca_3_4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g1b69282d6ca_3_4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25" name="Google Shape;125;g1b69282d6ca_3_48"/>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g1b69282d6ca_3_48"/>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1b69282d6ca_3_4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8" name="Google Shape;128;g1b69282d6ca_3_48"/>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9" name="Google Shape;129;g1b69282d6ca_3_4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130" name="Shape 130"/>
        <p:cNvGrpSpPr/>
        <p:nvPr/>
      </p:nvGrpSpPr>
      <p:grpSpPr>
        <a:xfrm>
          <a:off x="0" y="0"/>
          <a:ext cx="0" cy="0"/>
          <a:chOff x="0" y="0"/>
          <a:chExt cx="0" cy="0"/>
        </a:xfrm>
      </p:grpSpPr>
      <p:sp>
        <p:nvSpPr>
          <p:cNvPr id="131" name="Google Shape;131;g1b69282d6ca_3_5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1b69282d6ca_3_5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33" name="Google Shape;133;g1b69282d6ca_3_56"/>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g1b69282d6ca_3_56"/>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1b69282d6ca_3_56"/>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6" name="Google Shape;136;g1b69282d6ca_3_56"/>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7" name="Google Shape;137;g1b69282d6ca_3_56"/>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8" name="Google Shape;138;g1b69282d6ca_3_5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32" name="Shape 32"/>
        <p:cNvGrpSpPr/>
        <p:nvPr/>
      </p:nvGrpSpPr>
      <p:grpSpPr>
        <a:xfrm>
          <a:off x="0" y="0"/>
          <a:ext cx="0" cy="0"/>
          <a:chOff x="0" y="0"/>
          <a:chExt cx="0" cy="0"/>
        </a:xfrm>
      </p:grpSpPr>
      <p:sp>
        <p:nvSpPr>
          <p:cNvPr id="33" name="Google Shape;33;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4" name="Google Shape;34;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7" name="Google Shape;37;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9" name="Google Shape;39;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40" name="Shape 40"/>
        <p:cNvGrpSpPr/>
        <p:nvPr/>
      </p:nvGrpSpPr>
      <p:grpSpPr>
        <a:xfrm>
          <a:off x="0" y="0"/>
          <a:ext cx="0" cy="0"/>
          <a:chOff x="0" y="0"/>
          <a:chExt cx="0" cy="0"/>
        </a:xfrm>
      </p:grpSpPr>
      <p:sp>
        <p:nvSpPr>
          <p:cNvPr id="41" name="Google Shape;41;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g13c8bb42d54_0_79"/>
          <p:cNvSpPr/>
          <p:nvPr>
            <p:ph idx="2" type="pic"/>
          </p:nvPr>
        </p:nvSpPr>
        <p:spPr>
          <a:xfrm>
            <a:off x="360363" y="1368000"/>
            <a:ext cx="11518900" cy="4680000"/>
          </a:xfrm>
          <a:prstGeom prst="rect">
            <a:avLst/>
          </a:prstGeom>
          <a:noFill/>
          <a:ln>
            <a:noFill/>
          </a:ln>
        </p:spPr>
      </p:sp>
      <p:sp>
        <p:nvSpPr>
          <p:cNvPr id="43" name="Google Shape;43;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4" name="Google Shape;44;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81" name="Shape 81"/>
        <p:cNvGrpSpPr/>
        <p:nvPr/>
      </p:nvGrpSpPr>
      <p:grpSpPr>
        <a:xfrm>
          <a:off x="0" y="0"/>
          <a:ext cx="0" cy="0"/>
          <a:chOff x="0" y="0"/>
          <a:chExt cx="0" cy="0"/>
        </a:xfrm>
      </p:grpSpPr>
      <p:sp>
        <p:nvSpPr>
          <p:cNvPr id="82" name="Google Shape;82;g1b69282d6ca_3_16"/>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83" name="Google Shape;83;g1b69282d6ca_3_1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1b69282d6ca_3_16"/>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1b69282d6ca_3_1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6" name="Google Shape;86;g1b69282d6ca_3_16"/>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7" name="Google Shape;87;g1b69282d6ca_3_16"/>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88" name="Shape 88"/>
        <p:cNvGrpSpPr/>
        <p:nvPr/>
      </p:nvGrpSpPr>
      <p:grpSpPr>
        <a:xfrm>
          <a:off x="0" y="0"/>
          <a:ext cx="0" cy="0"/>
          <a:chOff x="0" y="0"/>
          <a:chExt cx="0" cy="0"/>
        </a:xfrm>
      </p:grpSpPr>
      <p:sp>
        <p:nvSpPr>
          <p:cNvPr id="89" name="Google Shape;89;g1b69282d6ca_3_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1b69282d6ca_3_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91" name="Google Shape;91;g1b69282d6ca_3_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92" name="Google Shape;92;g1b69282d6ca_3_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93" name="Google Shape;93;g1b69282d6ca_3_7"/>
          <p:cNvSpPr/>
          <p:nvPr>
            <p:ph idx="2" type="pic"/>
          </p:nvPr>
        </p:nvSpPr>
        <p:spPr>
          <a:xfrm>
            <a:off x="9091423" y="1418600"/>
            <a:ext cx="2681986" cy="1431290"/>
          </a:xfrm>
          <a:prstGeom prst="rect">
            <a:avLst/>
          </a:prstGeom>
          <a:noFill/>
          <a:ln>
            <a:noFill/>
          </a:ln>
        </p:spPr>
      </p:sp>
      <p:sp>
        <p:nvSpPr>
          <p:cNvPr id="94" name="Google Shape;94;g1b69282d6ca_3_7"/>
          <p:cNvSpPr/>
          <p:nvPr>
            <p:ph idx="3" type="pic"/>
          </p:nvPr>
        </p:nvSpPr>
        <p:spPr>
          <a:xfrm>
            <a:off x="9091422" y="3009656"/>
            <a:ext cx="2681986" cy="1431290"/>
          </a:xfrm>
          <a:prstGeom prst="rect">
            <a:avLst/>
          </a:prstGeom>
          <a:noFill/>
          <a:ln>
            <a:noFill/>
          </a:ln>
        </p:spPr>
      </p:sp>
      <p:sp>
        <p:nvSpPr>
          <p:cNvPr id="95" name="Google Shape;95;g1b69282d6ca_3_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96" name="Google Shape;96;g1b69282d6ca_3_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3.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sp>
        <p:nvSpPr>
          <p:cNvPr id="75" name="Google Shape;75;g1b69282d6ca_3_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g1b69282d6ca_3_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g1b69282d6ca_3_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g1b69282d6ca_3_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79" name="Google Shape;79;g1b69282d6ca_3_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80" name="Google Shape;80;g1b69282d6ca_3_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png"/><Relationship Id="rId11" Type="http://schemas.openxmlformats.org/officeDocument/2006/relationships/image" Target="../media/image5.png"/><Relationship Id="rId10" Type="http://schemas.openxmlformats.org/officeDocument/2006/relationships/image" Target="../media/image8.png"/><Relationship Id="rId9"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5.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31.png"/><Relationship Id="rId5" Type="http://schemas.openxmlformats.org/officeDocument/2006/relationships/image" Target="../media/image22.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
          <p:cNvSpPr txBox="1"/>
          <p:nvPr>
            <p:ph type="ctrTitle"/>
          </p:nvPr>
        </p:nvSpPr>
        <p:spPr>
          <a:xfrm>
            <a:off x="312928" y="1122363"/>
            <a:ext cx="8278368" cy="238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Fachkraft für Lebensmitteltechnik</a:t>
            </a:r>
            <a:endParaRPr b="1"/>
          </a:p>
        </p:txBody>
      </p:sp>
      <p:sp>
        <p:nvSpPr>
          <p:cNvPr id="145" name="Google Shape;145;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146" name="Google Shape;146;p2"/>
          <p:cNvSpPr txBox="1"/>
          <p:nvPr>
            <p:ph idx="11" type="ftr"/>
          </p:nvPr>
        </p:nvSpPr>
        <p:spPr>
          <a:xfrm>
            <a:off x="711428" y="6258563"/>
            <a:ext cx="33372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000"/>
              <a:t>Dr. Michael Scharp </a:t>
            </a:r>
            <a:endParaRPr sz="1000"/>
          </a:p>
          <a:p>
            <a:pPr indent="0" lvl="0" marL="0" rtl="0" algn="l">
              <a:lnSpc>
                <a:spcPct val="100000"/>
              </a:lnSpc>
              <a:spcBef>
                <a:spcPts val="0"/>
              </a:spcBef>
              <a:spcAft>
                <a:spcPts val="0"/>
              </a:spcAft>
              <a:buSzPts val="1800"/>
              <a:buNone/>
            </a:pPr>
            <a:r>
              <a:rPr lang="de-DE" sz="1000"/>
              <a:t>Malte Schmidthals </a:t>
            </a:r>
            <a:endParaRPr sz="1000"/>
          </a:p>
          <a:p>
            <a:pPr indent="0" lvl="0" marL="0" rtl="0" algn="l">
              <a:lnSpc>
                <a:spcPct val="100000"/>
              </a:lnSpc>
              <a:spcBef>
                <a:spcPts val="0"/>
              </a:spcBef>
              <a:spcAft>
                <a:spcPts val="0"/>
              </a:spcAft>
              <a:buSzPts val="1800"/>
              <a:buNone/>
            </a:pPr>
            <a:r>
              <a:rPr lang="de-DE" sz="1000"/>
              <a:t>Jan Pranger</a:t>
            </a:r>
            <a:endParaRPr sz="1000"/>
          </a:p>
          <a:p>
            <a:pPr indent="0" lvl="0" marL="0" rtl="0" algn="l">
              <a:lnSpc>
                <a:spcPct val="100000"/>
              </a:lnSpc>
              <a:spcBef>
                <a:spcPts val="0"/>
              </a:spcBef>
              <a:spcAft>
                <a:spcPts val="0"/>
              </a:spcAft>
              <a:buSzPts val="1800"/>
              <a:buNone/>
            </a:pPr>
            <a:r>
              <a:rPr lang="de-DE" sz="1000"/>
              <a:t>Projektagentur BBNE</a:t>
            </a:r>
            <a:endParaRPr sz="1000"/>
          </a:p>
        </p:txBody>
      </p:sp>
      <p:sp>
        <p:nvSpPr>
          <p:cNvPr id="147" name="Google Shape;147;p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48" name="Google Shape;148;p2"/>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625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4"/>
              </a:rPr>
              <a:t>m.scharp@izt.de)</a:t>
            </a:r>
            <a:endParaRPr/>
          </a:p>
          <a:p>
            <a:pPr indent="0" lvl="0" marL="50800" rtl="0" algn="l">
              <a:lnSpc>
                <a:spcPct val="90000"/>
              </a:lnSpc>
              <a:spcBef>
                <a:spcPts val="1000"/>
              </a:spcBef>
              <a:spcAft>
                <a:spcPts val="0"/>
              </a:spcAft>
              <a:buSzPct val="248886"/>
              <a:buNone/>
            </a:pPr>
            <a:r>
              <a:rPr lang="de-DE"/>
              <a:t>Jan Pranger (</a:t>
            </a:r>
            <a:r>
              <a:rPr lang="de-DE" u="sng">
                <a:solidFill>
                  <a:schemeClr val="hlink"/>
                </a:solidFill>
                <a:hlinkClick r:id="rId5"/>
              </a:rPr>
              <a:t>jan.pranger@posteo.de)</a:t>
            </a:r>
            <a:r>
              <a:rPr lang="de-DE"/>
              <a:t> </a:t>
            </a:r>
            <a:endParaRPr/>
          </a:p>
        </p:txBody>
      </p:sp>
      <p:pic>
        <p:nvPicPr>
          <p:cNvPr id="149" name="Google Shape;149;p2"/>
          <p:cNvPicPr preferRelativeResize="0"/>
          <p:nvPr/>
        </p:nvPicPr>
        <p:blipFill rotWithShape="1">
          <a:blip r:embed="rId6">
            <a:alphaModFix/>
          </a:blip>
          <a:srcRect b="0" l="0" r="9867" t="0"/>
          <a:stretch/>
        </p:blipFill>
        <p:spPr>
          <a:xfrm>
            <a:off x="8922657" y="335710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7"/>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03" name="Google Shape;303;p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solidFill>
                  <a:schemeClr val="dk1"/>
                </a:solidFill>
              </a:rPr>
              <a:t>Nachhaltigkeit und </a:t>
            </a:r>
            <a:r>
              <a:rPr lang="de-DE"/>
              <a:t>Transporte</a:t>
            </a:r>
            <a:br>
              <a:rPr lang="de-DE">
                <a:solidFill>
                  <a:schemeClr val="dk1"/>
                </a:solidFill>
              </a:rPr>
            </a:br>
            <a:r>
              <a:rPr lang="de-DE">
                <a:solidFill>
                  <a:schemeClr val="dk1"/>
                </a:solidFill>
              </a:rPr>
              <a:t>Sind Langstreckentransporte ein Problem?</a:t>
            </a:r>
            <a:endParaRPr/>
          </a:p>
        </p:txBody>
      </p:sp>
      <p:sp>
        <p:nvSpPr>
          <p:cNvPr id="304" name="Google Shape;304;p7"/>
          <p:cNvSpPr txBox="1"/>
          <p:nvPr>
            <p:ph idx="1" type="body"/>
          </p:nvPr>
        </p:nvSpPr>
        <p:spPr>
          <a:xfrm>
            <a:off x="3350684" y="6254497"/>
            <a:ext cx="3834467" cy="557468"/>
          </a:xfrm>
          <a:prstGeom prst="rect">
            <a:avLst/>
          </a:prstGeom>
          <a:noFill/>
          <a:ln>
            <a:noFill/>
          </a:ln>
        </p:spPr>
        <p:txBody>
          <a:bodyPr anchorCtr="0" anchor="ctr" bIns="45700" lIns="90000" spcFirstLastPara="1" rIns="91425" wrap="square" tIns="45700">
            <a:normAutofit/>
          </a:bodyPr>
          <a:lstStyle/>
          <a:p>
            <a:pPr indent="-233363" lvl="0" marL="233363" rtl="0" algn="l">
              <a:lnSpc>
                <a:spcPct val="110000"/>
              </a:lnSpc>
              <a:spcBef>
                <a:spcPts val="0"/>
              </a:spcBef>
              <a:spcAft>
                <a:spcPts val="0"/>
              </a:spcAft>
              <a:buSzPts val="1200"/>
              <a:buNone/>
            </a:pPr>
            <a:r>
              <a:rPr lang="de-DE"/>
              <a:t>Fachkraft für Lebensmitteltechnik</a:t>
            </a:r>
            <a:endParaRPr/>
          </a:p>
        </p:txBody>
      </p:sp>
      <p:sp>
        <p:nvSpPr>
          <p:cNvPr id="305" name="Google Shape;305;p7"/>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Quelle: Eigene Berechnungen</a:t>
            </a:r>
            <a:endParaRPr/>
          </a:p>
        </p:txBody>
      </p:sp>
      <p:sp>
        <p:nvSpPr>
          <p:cNvPr id="306" name="Google Shape;306;p7"/>
          <p:cNvSpPr/>
          <p:nvPr/>
        </p:nvSpPr>
        <p:spPr>
          <a:xfrm>
            <a:off x="3060482" y="1467419"/>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Von wo nach wo?</a:t>
            </a:r>
            <a:endParaRPr b="0" i="0" sz="1400" u="none" cap="none" strike="noStrike">
              <a:solidFill>
                <a:srgbClr val="000000"/>
              </a:solidFill>
              <a:latin typeface="Arial"/>
              <a:ea typeface="Arial"/>
              <a:cs typeface="Arial"/>
              <a:sym typeface="Arial"/>
            </a:endParaRPr>
          </a:p>
        </p:txBody>
      </p:sp>
      <p:sp>
        <p:nvSpPr>
          <p:cNvPr id="307" name="Google Shape;307;p7"/>
          <p:cNvSpPr/>
          <p:nvPr/>
        </p:nvSpPr>
        <p:spPr>
          <a:xfrm>
            <a:off x="5301244" y="1467419"/>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San Francisco . Hamburg Hafen</a:t>
            </a:r>
            <a:endParaRPr b="0" i="0" sz="1400" u="none" cap="none" strike="noStrike">
              <a:solidFill>
                <a:srgbClr val="000000"/>
              </a:solidFill>
              <a:latin typeface="Arial"/>
              <a:ea typeface="Arial"/>
              <a:cs typeface="Arial"/>
              <a:sym typeface="Arial"/>
            </a:endParaRPr>
          </a:p>
        </p:txBody>
      </p:sp>
      <p:sp>
        <p:nvSpPr>
          <p:cNvPr id="308" name="Google Shape;308;p7"/>
          <p:cNvSpPr/>
          <p:nvPr/>
        </p:nvSpPr>
        <p:spPr>
          <a:xfrm>
            <a:off x="8142700" y="1467419"/>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Deutschland (HH, SN, B, DD, L, N, R, M, S, VS, FR, SB, KA, F, SB, K, AA, DU, BI, Ha, HB, HH</a:t>
            </a:r>
            <a:endParaRPr b="0" i="0" sz="1400" u="none" cap="none" strike="noStrike">
              <a:solidFill>
                <a:srgbClr val="000000"/>
              </a:solidFill>
              <a:latin typeface="Arial"/>
              <a:ea typeface="Arial"/>
              <a:cs typeface="Arial"/>
              <a:sym typeface="Arial"/>
            </a:endParaRPr>
          </a:p>
        </p:txBody>
      </p:sp>
      <p:sp>
        <p:nvSpPr>
          <p:cNvPr id="309" name="Google Shape;309;p7"/>
          <p:cNvSpPr/>
          <p:nvPr/>
        </p:nvSpPr>
        <p:spPr>
          <a:xfrm>
            <a:off x="3060482" y="2639883"/>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Gewicht</a:t>
            </a:r>
            <a:endParaRPr b="0" i="0" sz="1400" u="none" cap="none" strike="noStrike">
              <a:solidFill>
                <a:srgbClr val="000000"/>
              </a:solidFill>
              <a:latin typeface="Arial"/>
              <a:ea typeface="Arial"/>
              <a:cs typeface="Arial"/>
              <a:sym typeface="Arial"/>
            </a:endParaRPr>
          </a:p>
        </p:txBody>
      </p:sp>
      <p:sp>
        <p:nvSpPr>
          <p:cNvPr id="310" name="Google Shape;310;p7"/>
          <p:cNvSpPr/>
          <p:nvPr/>
        </p:nvSpPr>
        <p:spPr>
          <a:xfrm>
            <a:off x="5301244" y="2639883"/>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22 t Mandeln in 20 Fuß-Container, ca. 25 t Gesamtgewicht</a:t>
            </a:r>
            <a:endParaRPr b="0" i="0" sz="1400" u="none" cap="none" strike="noStrike">
              <a:solidFill>
                <a:srgbClr val="000000"/>
              </a:solidFill>
              <a:latin typeface="Arial"/>
              <a:ea typeface="Arial"/>
              <a:cs typeface="Arial"/>
              <a:sym typeface="Arial"/>
            </a:endParaRPr>
          </a:p>
        </p:txBody>
      </p:sp>
      <p:sp>
        <p:nvSpPr>
          <p:cNvPr id="311" name="Google Shape;311;p7"/>
          <p:cNvSpPr/>
          <p:nvPr/>
        </p:nvSpPr>
        <p:spPr>
          <a:xfrm>
            <a:off x="8142700" y="2639883"/>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40 t Lkw </a:t>
            </a:r>
            <a:br>
              <a:rPr b="0" i="0" lang="de-DE" sz="1800" u="none" cap="none" strike="noStrike">
                <a:solidFill>
                  <a:schemeClr val="lt1"/>
                </a:solidFill>
                <a:latin typeface="Arial"/>
                <a:ea typeface="Arial"/>
                <a:cs typeface="Arial"/>
                <a:sym typeface="Arial"/>
              </a:rPr>
            </a:br>
            <a:r>
              <a:rPr b="0" i="0" lang="de-DE" sz="1800" u="none" cap="none" strike="noStrike">
                <a:solidFill>
                  <a:schemeClr val="lt1"/>
                </a:solidFill>
                <a:latin typeface="Arial"/>
                <a:ea typeface="Arial"/>
                <a:cs typeface="Arial"/>
                <a:sym typeface="Arial"/>
              </a:rPr>
              <a:t>(18 t Fahrzeug, 22 t Mandeln)</a:t>
            </a:r>
            <a:endParaRPr b="0" i="0" sz="1400" u="none" cap="none" strike="noStrike">
              <a:solidFill>
                <a:srgbClr val="000000"/>
              </a:solidFill>
              <a:latin typeface="Arial"/>
              <a:ea typeface="Arial"/>
              <a:cs typeface="Arial"/>
              <a:sym typeface="Arial"/>
            </a:endParaRPr>
          </a:p>
        </p:txBody>
      </p:sp>
      <p:sp>
        <p:nvSpPr>
          <p:cNvPr id="312" name="Google Shape;312;p7"/>
          <p:cNvSpPr/>
          <p:nvPr/>
        </p:nvSpPr>
        <p:spPr>
          <a:xfrm>
            <a:off x="3060482" y="3812347"/>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Transportdis-tanz</a:t>
            </a:r>
            <a:endParaRPr b="0" i="0" sz="1400" u="none" cap="none" strike="noStrike">
              <a:solidFill>
                <a:srgbClr val="000000"/>
              </a:solidFill>
              <a:latin typeface="Arial"/>
              <a:ea typeface="Arial"/>
              <a:cs typeface="Arial"/>
              <a:sym typeface="Arial"/>
            </a:endParaRPr>
          </a:p>
        </p:txBody>
      </p:sp>
      <p:sp>
        <p:nvSpPr>
          <p:cNvPr id="313" name="Google Shape;313;p7"/>
          <p:cNvSpPr/>
          <p:nvPr/>
        </p:nvSpPr>
        <p:spPr>
          <a:xfrm>
            <a:off x="5301244" y="3812347"/>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rgbClr val="FF0000"/>
                </a:solidFill>
                <a:latin typeface="Arial"/>
                <a:ea typeface="Arial"/>
                <a:cs typeface="Arial"/>
                <a:sym typeface="Arial"/>
              </a:rPr>
              <a:t>7.800 km</a:t>
            </a:r>
            <a:endParaRPr b="0" i="0" sz="1400" u="none" cap="none" strike="noStrike">
              <a:solidFill>
                <a:srgbClr val="000000"/>
              </a:solidFill>
              <a:latin typeface="Arial"/>
              <a:ea typeface="Arial"/>
              <a:cs typeface="Arial"/>
              <a:sym typeface="Arial"/>
            </a:endParaRPr>
          </a:p>
        </p:txBody>
      </p:sp>
      <p:sp>
        <p:nvSpPr>
          <p:cNvPr id="314" name="Google Shape;314;p7"/>
          <p:cNvSpPr/>
          <p:nvPr/>
        </p:nvSpPr>
        <p:spPr>
          <a:xfrm>
            <a:off x="8142700" y="3812347"/>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de-DE" sz="1800" u="none" cap="none" strike="noStrike">
                <a:solidFill>
                  <a:schemeClr val="lt1"/>
                </a:solidFill>
                <a:latin typeface="Arial"/>
                <a:ea typeface="Arial"/>
                <a:cs typeface="Arial"/>
                <a:sym typeface="Arial"/>
              </a:rPr>
              <a:t>22 Stationen a 1t Mandeln, Gesamtstrecke </a:t>
            </a:r>
            <a:r>
              <a:rPr b="1" i="0" lang="de-DE" sz="1800" u="none" cap="none" strike="noStrike">
                <a:solidFill>
                  <a:srgbClr val="FF0000"/>
                </a:solidFill>
                <a:latin typeface="Arial"/>
                <a:ea typeface="Arial"/>
                <a:cs typeface="Arial"/>
                <a:sym typeface="Arial"/>
              </a:rPr>
              <a:t>3.700 km</a:t>
            </a:r>
            <a:endParaRPr b="0" i="0" sz="1400" u="none" cap="none" strike="noStrike">
              <a:solidFill>
                <a:srgbClr val="000000"/>
              </a:solidFill>
              <a:latin typeface="Arial"/>
              <a:ea typeface="Arial"/>
              <a:cs typeface="Arial"/>
              <a:sym typeface="Arial"/>
            </a:endParaRPr>
          </a:p>
        </p:txBody>
      </p:sp>
      <p:sp>
        <p:nvSpPr>
          <p:cNvPr id="315" name="Google Shape;315;p7"/>
          <p:cNvSpPr/>
          <p:nvPr/>
        </p:nvSpPr>
        <p:spPr>
          <a:xfrm>
            <a:off x="3060482" y="4977283"/>
            <a:ext cx="17922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Arial"/>
                <a:ea typeface="Arial"/>
                <a:cs typeface="Arial"/>
                <a:sym typeface="Arial"/>
              </a:rPr>
              <a:t>Emissionen für den Transport</a:t>
            </a:r>
            <a:endParaRPr b="0" i="0" sz="1400" u="none" cap="none" strike="noStrike">
              <a:solidFill>
                <a:srgbClr val="000000"/>
              </a:solidFill>
              <a:latin typeface="Arial"/>
              <a:ea typeface="Arial"/>
              <a:cs typeface="Arial"/>
              <a:sym typeface="Arial"/>
            </a:endParaRPr>
          </a:p>
        </p:txBody>
      </p:sp>
      <p:sp>
        <p:nvSpPr>
          <p:cNvPr id="316" name="Google Shape;316;p7"/>
          <p:cNvSpPr/>
          <p:nvPr/>
        </p:nvSpPr>
        <p:spPr>
          <a:xfrm>
            <a:off x="5301244" y="4977283"/>
            <a:ext cx="2401824"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0000"/>
                </a:solidFill>
                <a:latin typeface="Arial"/>
                <a:ea typeface="Arial"/>
                <a:cs typeface="Arial"/>
                <a:sym typeface="Arial"/>
              </a:rPr>
              <a:t>Schiff: 5,6 t CO2-Äq (15 g/t*km)</a:t>
            </a:r>
            <a:endParaRPr b="0" i="0" sz="1400" u="none" cap="none" strike="noStrike">
              <a:solidFill>
                <a:srgbClr val="000000"/>
              </a:solidFill>
              <a:latin typeface="Arial"/>
              <a:ea typeface="Arial"/>
              <a:cs typeface="Arial"/>
              <a:sym typeface="Arial"/>
            </a:endParaRPr>
          </a:p>
        </p:txBody>
      </p:sp>
      <p:sp>
        <p:nvSpPr>
          <p:cNvPr id="317" name="Google Shape;317;p7"/>
          <p:cNvSpPr/>
          <p:nvPr/>
        </p:nvSpPr>
        <p:spPr>
          <a:xfrm>
            <a:off x="8142700" y="4977283"/>
            <a:ext cx="3855197" cy="950976"/>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FF0000"/>
                </a:solidFill>
                <a:latin typeface="Arial"/>
                <a:ea typeface="Arial"/>
                <a:cs typeface="Arial"/>
                <a:sym typeface="Arial"/>
              </a:rPr>
              <a:t>LKW: 17 t CO2-Äq </a:t>
            </a:r>
            <a:br>
              <a:rPr b="1" i="0" lang="de-DE" sz="2000" u="none" cap="none" strike="noStrike">
                <a:solidFill>
                  <a:srgbClr val="FF0000"/>
                </a:solidFill>
                <a:latin typeface="Arial"/>
                <a:ea typeface="Arial"/>
                <a:cs typeface="Arial"/>
                <a:sym typeface="Arial"/>
              </a:rPr>
            </a:br>
            <a:r>
              <a:rPr b="1" i="0" lang="de-DE" sz="2000" u="none" cap="none" strike="noStrike">
                <a:solidFill>
                  <a:srgbClr val="FF0000"/>
                </a:solidFill>
                <a:latin typeface="Arial"/>
                <a:ea typeface="Arial"/>
                <a:cs typeface="Arial"/>
                <a:sym typeface="Arial"/>
              </a:rPr>
              <a:t>(50 g/t*km)</a:t>
            </a:r>
            <a:endParaRPr b="0" i="0" sz="1400" u="none" cap="none" strike="noStrike">
              <a:solidFill>
                <a:srgbClr val="000000"/>
              </a:solidFill>
              <a:latin typeface="Arial"/>
              <a:ea typeface="Arial"/>
              <a:cs typeface="Arial"/>
              <a:sym typeface="Arial"/>
            </a:endParaRPr>
          </a:p>
        </p:txBody>
      </p:sp>
      <p:sp>
        <p:nvSpPr>
          <p:cNvPr id="318" name="Google Shape;318;p7"/>
          <p:cNvSpPr/>
          <p:nvPr/>
        </p:nvSpPr>
        <p:spPr>
          <a:xfrm>
            <a:off x="4926577" y="1629613"/>
            <a:ext cx="348916" cy="3423935"/>
          </a:xfrm>
          <a:prstGeom prst="down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9" name="Google Shape;319;p7"/>
          <p:cNvSpPr/>
          <p:nvPr/>
        </p:nvSpPr>
        <p:spPr>
          <a:xfrm>
            <a:off x="7719912" y="1663024"/>
            <a:ext cx="348916" cy="3482505"/>
          </a:xfrm>
          <a:prstGeom prst="down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0" name="Google Shape;320;p7"/>
          <p:cNvSpPr/>
          <p:nvPr/>
        </p:nvSpPr>
        <p:spPr>
          <a:xfrm>
            <a:off x="7550233" y="4762807"/>
            <a:ext cx="1184933" cy="735848"/>
          </a:xfrm>
          <a:prstGeom prst="cloud">
            <a:avLst/>
          </a:prstGeom>
          <a:solidFill>
            <a:srgbClr val="A5A5A5"/>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1" name="Google Shape;321;p7"/>
          <p:cNvSpPr/>
          <p:nvPr/>
        </p:nvSpPr>
        <p:spPr>
          <a:xfrm>
            <a:off x="145872" y="1450716"/>
            <a:ext cx="2624382" cy="45870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Berechnen Sie die Emissionen des Transports per LKW eines typischen Lebensmittels, welches Sie aus Südeuropa oder Nordafrika beziehen. Vergleichen Sie dies mit Ihren Lieferprozessen zu Ihren Kunden.</a:t>
            </a:r>
            <a:endParaRPr b="0" i="0" sz="1400" u="none" cap="none" strike="noStrike">
              <a:solidFill>
                <a:srgbClr val="000000"/>
              </a:solidFill>
              <a:latin typeface="Arial"/>
              <a:ea typeface="Arial"/>
              <a:cs typeface="Arial"/>
              <a:sym typeface="Arial"/>
            </a:endParaRPr>
          </a:p>
        </p:txBody>
      </p:sp>
      <p:sp>
        <p:nvSpPr>
          <p:cNvPr id="322" name="Google Shape;322;p7"/>
          <p:cNvSpPr txBox="1"/>
          <p:nvPr/>
        </p:nvSpPr>
        <p:spPr>
          <a:xfrm>
            <a:off x="444225" y="6142200"/>
            <a:ext cx="3000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Dr. Michael Scharp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Malte Schmidthals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Jan Pranger</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Projektagentur BBNE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1b69282d6ca_1_2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29" name="Google Shape;329;g1b69282d6ca_1_25"/>
          <p:cNvSpPr txBox="1"/>
          <p:nvPr>
            <p:ph type="title"/>
          </p:nvPr>
        </p:nvSpPr>
        <p:spPr>
          <a:xfrm>
            <a:off x="360000" y="46103"/>
            <a:ext cx="9000000" cy="121389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Industrie 4.0</a:t>
            </a:r>
            <a:endParaRPr/>
          </a:p>
          <a:p>
            <a:pPr indent="0" lvl="0" marL="0" rtl="0" algn="l">
              <a:lnSpc>
                <a:spcPct val="100000"/>
              </a:lnSpc>
              <a:spcBef>
                <a:spcPts val="0"/>
              </a:spcBef>
              <a:spcAft>
                <a:spcPts val="0"/>
              </a:spcAft>
              <a:buSzPct val="67181"/>
              <a:buNone/>
            </a:pPr>
            <a:r>
              <a:rPr lang="de-DE" sz="2977"/>
              <a:t>Wie kann KI zur nachhaltigen Lebensmittelproduktion beitragen?</a:t>
            </a:r>
            <a:endParaRPr sz="2977"/>
          </a:p>
        </p:txBody>
      </p:sp>
      <p:sp>
        <p:nvSpPr>
          <p:cNvPr id="330" name="Google Shape;330;g1b69282d6ca_1_2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sz="1300"/>
              <a:t>Fachkraft für Lebensmitteltechnik</a:t>
            </a:r>
            <a:endParaRPr/>
          </a:p>
        </p:txBody>
      </p:sp>
      <p:sp>
        <p:nvSpPr>
          <p:cNvPr id="331" name="Google Shape;331;g1b69282d6ca_1_2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Bildquelle: pixabay, geralt</a:t>
            </a:r>
            <a:endParaRPr/>
          </a:p>
        </p:txBody>
      </p:sp>
      <p:pic>
        <p:nvPicPr>
          <p:cNvPr id="332" name="Google Shape;332;g1b69282d6ca_1_25"/>
          <p:cNvPicPr preferRelativeResize="0"/>
          <p:nvPr/>
        </p:nvPicPr>
        <p:blipFill rotWithShape="1">
          <a:blip r:embed="rId3">
            <a:alphaModFix/>
          </a:blip>
          <a:srcRect b="0" l="0" r="0" t="0"/>
          <a:stretch/>
        </p:blipFill>
        <p:spPr>
          <a:xfrm>
            <a:off x="8111350" y="1524075"/>
            <a:ext cx="3994973" cy="2134824"/>
          </a:xfrm>
          <a:prstGeom prst="rect">
            <a:avLst/>
          </a:prstGeom>
          <a:noFill/>
          <a:ln>
            <a:noFill/>
          </a:ln>
        </p:spPr>
      </p:pic>
      <p:graphicFrame>
        <p:nvGraphicFramePr>
          <p:cNvPr id="333" name="Google Shape;333;g1b69282d6ca_1_25"/>
          <p:cNvGraphicFramePr/>
          <p:nvPr/>
        </p:nvGraphicFramePr>
        <p:xfrm>
          <a:off x="219400" y="1524075"/>
          <a:ext cx="3000000" cy="3000000"/>
        </p:xfrm>
        <a:graphic>
          <a:graphicData uri="http://schemas.openxmlformats.org/drawingml/2006/table">
            <a:tbl>
              <a:tblPr>
                <a:noFill/>
                <a:tableStyleId>{E6ABB280-33E3-4996-AA1A-35A6CDBD35B3}</a:tableStyleId>
              </a:tblPr>
              <a:tblGrid>
                <a:gridCol w="1597000"/>
                <a:gridCol w="6090150"/>
              </a:tblGrid>
              <a:tr h="381000">
                <a:tc>
                  <a:txBody>
                    <a:bodyPr/>
                    <a:lstStyle/>
                    <a:p>
                      <a:pPr indent="0" lvl="0" marL="0" marR="0" rtl="0" algn="ctr">
                        <a:lnSpc>
                          <a:spcPct val="100000"/>
                        </a:lnSpc>
                        <a:spcBef>
                          <a:spcPts val="0"/>
                        </a:spcBef>
                        <a:spcAft>
                          <a:spcPts val="0"/>
                        </a:spcAft>
                        <a:buClr>
                          <a:srgbClr val="000000"/>
                        </a:buClr>
                        <a:buSzPts val="1200"/>
                        <a:buFont typeface="Arial"/>
                        <a:buNone/>
                      </a:pPr>
                      <a:r>
                        <a:rPr b="1" lang="de-DE" sz="1200" u="none" cap="none" strike="noStrike"/>
                        <a:t>Qualitätskontrolle</a:t>
                      </a:r>
                      <a:endParaRPr b="1" sz="12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de-DE" sz="1100" u="none" cap="none" strike="noStrike"/>
                        <a:t>KI kann genutzt werden, um Produkte automatisch auf Qualität und Unversehrtheit zu prüfen. Zum Beispiel können Bilderkennungs- oder Sensortechnologien verwendet werden, um die Farbe, Textur, Größe und Form von Lebensmitteln zu überwachen.</a:t>
                      </a:r>
                      <a:endParaRPr sz="11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b="1" lang="de-DE" sz="1200" u="none" cap="none" strike="noStrike"/>
                        <a:t>Vorhersage von Verarbeitungs</a:t>
                      </a:r>
                      <a:endParaRPr b="1" sz="1200" u="none" cap="none" strike="noStrike"/>
                    </a:p>
                    <a:p>
                      <a:pPr indent="0" lvl="0" marL="0" marR="0" rtl="0" algn="ctr">
                        <a:lnSpc>
                          <a:spcPct val="100000"/>
                        </a:lnSpc>
                        <a:spcBef>
                          <a:spcPts val="0"/>
                        </a:spcBef>
                        <a:spcAft>
                          <a:spcPts val="0"/>
                        </a:spcAft>
                        <a:buClr>
                          <a:srgbClr val="000000"/>
                        </a:buClr>
                        <a:buSzPts val="1200"/>
                        <a:buFont typeface="Arial"/>
                        <a:buNone/>
                      </a:pPr>
                      <a:r>
                        <a:rPr b="1" lang="de-DE" sz="1200" u="none" cap="none" strike="noStrike"/>
                        <a:t>prozessen</a:t>
                      </a:r>
                      <a:endParaRPr b="1" sz="12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de-DE" sz="1100" u="none" cap="none" strike="noStrike"/>
                        <a:t>KI kann zur Vorhersage von Verarbeitungsprozessen und zur Optimierung von Produktionseinstellungen eingesetzt werden. Zum Beispiel kann KI verwendet werden, um die optimalen Verarbeitungsparameter für einen bestimmten Prozess zu finden, um den Energieverbrauch zu minimieren und die Effizienz zu maximieren.</a:t>
                      </a:r>
                      <a:endParaRPr sz="11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b="1" lang="de-DE" sz="1200" u="none" cap="none" strike="noStrike"/>
                        <a:t>Personalisierung von Lebensmitteln </a:t>
                      </a:r>
                      <a:endParaRPr b="1" sz="12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de-DE" sz="1100" u="none" cap="none" strike="noStrike"/>
                        <a:t>KI kann verwendet werden, um personalisierte Lebensmittelprodukte basierend auf individuellen Ernährungsbedürfnissen und Präferenzen zu erstellen. Zum Beispiel können Lebensmittelhersteller KI-basierte Algorithmen verwenden, um personalisierte Lebensmittelzusammensetzungen für Menschen mit bestimmten Ernährungsbedürfnissen zu entwickeln.</a:t>
                      </a:r>
                      <a:endParaRPr sz="11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b="1" lang="de-DE" sz="1200" u="none" cap="none" strike="noStrike"/>
                        <a:t>Nachverfolgung von Lebensmitteln</a:t>
                      </a:r>
                      <a:endParaRPr b="1" sz="12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de-DE" sz="1100" u="none" cap="none" strike="noStrike"/>
                        <a:t>KI kann verwendet werden, um die Rückverfolgbarkeit von Lebensmitteln in der Lieferkette zu verbessern und potenzielle Risiken für die Lebensmittelsicherheit zu minimieren. Zum Beispiel kann Blockchain-Technologie in Kombination mit KI zur Überwachung von Lebensmitteltransporten und zur Identifizierung von Lebensmittelsicherheitsproblemen eingesetzt werden</a:t>
                      </a:r>
                      <a:endParaRPr sz="11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200"/>
                        <a:buFont typeface="Arial"/>
                        <a:buNone/>
                      </a:pPr>
                      <a:r>
                        <a:rPr b="1" lang="de-DE" sz="1200" u="none" cap="none" strike="noStrike"/>
                        <a:t>Produkt</a:t>
                      </a:r>
                      <a:endParaRPr b="1" sz="1200" u="none" cap="none" strike="noStrike"/>
                    </a:p>
                    <a:p>
                      <a:pPr indent="0" lvl="0" marL="0" marR="0" rtl="0" algn="ctr">
                        <a:lnSpc>
                          <a:spcPct val="100000"/>
                        </a:lnSpc>
                        <a:spcBef>
                          <a:spcPts val="0"/>
                        </a:spcBef>
                        <a:spcAft>
                          <a:spcPts val="0"/>
                        </a:spcAft>
                        <a:buClr>
                          <a:srgbClr val="000000"/>
                        </a:buClr>
                        <a:buSzPts val="1200"/>
                        <a:buFont typeface="Arial"/>
                        <a:buNone/>
                      </a:pPr>
                      <a:r>
                        <a:rPr b="1" lang="de-DE" sz="1200" u="none" cap="none" strike="noStrike"/>
                        <a:t>entwicklung</a:t>
                      </a:r>
                      <a:endParaRPr b="1" sz="12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de-DE" sz="1100" u="none" cap="none" strike="noStrike"/>
                        <a:t>KI kann bei der Produktentwicklung unterstützen, indem es Datenanalyse und Prognosemodelle anwendet. Beispielsweise kann KI-Technologie verwendet werden, um Verbrauchertrends zu analysieren und neue Lebensmittelprodukte zu entwickeln, die den Bedürfnissen und Vorlieben der Verbraucher entsprechen.</a:t>
                      </a:r>
                      <a:endParaRPr sz="11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
        <p:nvSpPr>
          <p:cNvPr id="334" name="Google Shape;334;g1b69282d6ca_1_25"/>
          <p:cNvSpPr/>
          <p:nvPr/>
        </p:nvSpPr>
        <p:spPr>
          <a:xfrm>
            <a:off x="8111350" y="3753825"/>
            <a:ext cx="3768900" cy="21348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800" u="none" cap="none" strike="noStrike">
                <a:solidFill>
                  <a:srgbClr val="C00000"/>
                </a:solidFill>
                <a:latin typeface="Arial"/>
                <a:ea typeface="Arial"/>
                <a:cs typeface="Arial"/>
                <a:sym typeface="Arial"/>
              </a:rPr>
              <a:t>An welchen Stellen können Produktionsprozesse in Ihrem Betrieb durch KI optimiert werden?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800" u="none" cap="none" strike="noStrike">
                <a:solidFill>
                  <a:srgbClr val="C00000"/>
                </a:solidFill>
                <a:latin typeface="Arial"/>
                <a:ea typeface="Arial"/>
                <a:cs typeface="Arial"/>
                <a:sym typeface="Arial"/>
              </a:rPr>
              <a:t>Warum wäre dies nachhaltig? </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800" u="none" cap="none" strike="noStrike">
              <a:solidFill>
                <a:srgbClr val="C00000"/>
              </a:solidFill>
              <a:latin typeface="Arial"/>
              <a:ea typeface="Arial"/>
              <a:cs typeface="Arial"/>
              <a:sym typeface="Arial"/>
            </a:endParaRPr>
          </a:p>
        </p:txBody>
      </p:sp>
      <p:sp>
        <p:nvSpPr>
          <p:cNvPr id="335" name="Google Shape;335;g1b69282d6ca_1_25"/>
          <p:cNvSpPr txBox="1"/>
          <p:nvPr>
            <p:ph idx="11" type="ftr"/>
          </p:nvPr>
        </p:nvSpPr>
        <p:spPr>
          <a:xfrm>
            <a:off x="711428" y="6258563"/>
            <a:ext cx="33372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000"/>
              <a:t>Dr. Michael Scharp </a:t>
            </a:r>
            <a:endParaRPr sz="1000"/>
          </a:p>
          <a:p>
            <a:pPr indent="0" lvl="0" marL="0" rtl="0" algn="l">
              <a:lnSpc>
                <a:spcPct val="100000"/>
              </a:lnSpc>
              <a:spcBef>
                <a:spcPts val="0"/>
              </a:spcBef>
              <a:spcAft>
                <a:spcPts val="0"/>
              </a:spcAft>
              <a:buSzPts val="1800"/>
              <a:buNone/>
            </a:pPr>
            <a:r>
              <a:rPr lang="de-DE" sz="1000"/>
              <a:t>Malte Schmidthals </a:t>
            </a:r>
            <a:endParaRPr sz="1000"/>
          </a:p>
          <a:p>
            <a:pPr indent="0" lvl="0" marL="0" rtl="0" algn="l">
              <a:lnSpc>
                <a:spcPct val="100000"/>
              </a:lnSpc>
              <a:spcBef>
                <a:spcPts val="0"/>
              </a:spcBef>
              <a:spcAft>
                <a:spcPts val="0"/>
              </a:spcAft>
              <a:buSzPts val="1800"/>
              <a:buNone/>
            </a:pPr>
            <a:r>
              <a:rPr lang="de-DE" sz="1000"/>
              <a:t>Jan Pranger</a:t>
            </a:r>
            <a:endParaRPr sz="1000"/>
          </a:p>
          <a:p>
            <a:pPr indent="0" lvl="0" marL="0" rtl="0" algn="l">
              <a:lnSpc>
                <a:spcPct val="100000"/>
              </a:lnSpc>
              <a:spcBef>
                <a:spcPts val="0"/>
              </a:spcBef>
              <a:spcAft>
                <a:spcPts val="0"/>
              </a:spcAft>
              <a:buSzPts val="1800"/>
              <a:buNone/>
            </a:pPr>
            <a:r>
              <a:rPr lang="de-DE" sz="1000"/>
              <a:t>Projektagentur BBNE</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1b69282d6ca_1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42" name="Google Shape;342;g1b69282d6ca_1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Globale Verantwortung</a:t>
            </a:r>
            <a:endParaRPr/>
          </a:p>
          <a:p>
            <a:pPr indent="0" lvl="0" marL="0" rtl="0" algn="l">
              <a:lnSpc>
                <a:spcPct val="100000"/>
              </a:lnSpc>
              <a:spcBef>
                <a:spcPts val="0"/>
              </a:spcBef>
              <a:spcAft>
                <a:spcPts val="0"/>
              </a:spcAft>
              <a:buSzPct val="82576"/>
              <a:buNone/>
            </a:pPr>
            <a:r>
              <a:rPr lang="de-DE" sz="2422"/>
              <a:t>Welche Bedeutung haben die SDG´s in der Lebensmittelproduktion?</a:t>
            </a:r>
            <a:endParaRPr sz="2422"/>
          </a:p>
        </p:txBody>
      </p:sp>
      <p:sp>
        <p:nvSpPr>
          <p:cNvPr id="343" name="Google Shape;343;g1b69282d6ca_1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Fachkraft für Lebensmitteltechnik</a:t>
            </a:r>
            <a:endParaRPr/>
          </a:p>
        </p:txBody>
      </p:sp>
      <p:sp>
        <p:nvSpPr>
          <p:cNvPr id="344" name="Google Shape;344;g1b69282d6ca_1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Grafik: NaReLe (CC-Lizenz) </a:t>
            </a:r>
            <a:endParaRPr/>
          </a:p>
        </p:txBody>
      </p:sp>
      <p:pic>
        <p:nvPicPr>
          <p:cNvPr id="345" name="Google Shape;345;g1b69282d6ca_1_0"/>
          <p:cNvPicPr preferRelativeResize="0"/>
          <p:nvPr/>
        </p:nvPicPr>
        <p:blipFill rotWithShape="1">
          <a:blip r:embed="rId3">
            <a:alphaModFix/>
          </a:blip>
          <a:srcRect b="0" l="0" r="0" t="0"/>
          <a:stretch/>
        </p:blipFill>
        <p:spPr>
          <a:xfrm>
            <a:off x="6390825" y="1412400"/>
            <a:ext cx="5612569" cy="4689697"/>
          </a:xfrm>
          <a:prstGeom prst="rect">
            <a:avLst/>
          </a:prstGeom>
          <a:noFill/>
          <a:ln>
            <a:noFill/>
          </a:ln>
        </p:spPr>
      </p:pic>
      <p:sp>
        <p:nvSpPr>
          <p:cNvPr id="346" name="Google Shape;346;g1b69282d6ca_1_0"/>
          <p:cNvSpPr/>
          <p:nvPr/>
        </p:nvSpPr>
        <p:spPr>
          <a:xfrm>
            <a:off x="180750" y="3034175"/>
            <a:ext cx="6025500" cy="2926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800" u="none" cap="none" strike="noStrike">
                <a:solidFill>
                  <a:srgbClr val="C00000"/>
                </a:solidFill>
                <a:latin typeface="Arial"/>
                <a:ea typeface="Arial"/>
                <a:cs typeface="Arial"/>
                <a:sym typeface="Arial"/>
              </a:rPr>
              <a:t>Wie können die jeweiligen SDG`s zu einer nachhaltigen Wertschöpfungskette in der Lebensmittelproduktion beitragen? </a:t>
            </a:r>
            <a:endParaRPr b="0" i="0" sz="1800" u="none" cap="none" strike="noStrike">
              <a:solidFill>
                <a:srgbClr val="C00000"/>
              </a:solidFill>
              <a:latin typeface="Arial"/>
              <a:ea typeface="Arial"/>
              <a:cs typeface="Arial"/>
              <a:sym typeface="Arial"/>
            </a:endParaRPr>
          </a:p>
          <a:p>
            <a:pPr indent="-342900" lvl="0" marL="457200" marR="0" rtl="0" algn="ctr">
              <a:lnSpc>
                <a:spcPct val="100000"/>
              </a:lnSpc>
              <a:spcBef>
                <a:spcPts val="0"/>
              </a:spcBef>
              <a:spcAft>
                <a:spcPts val="0"/>
              </a:spcAft>
              <a:buClr>
                <a:srgbClr val="C00000"/>
              </a:buClr>
              <a:buSzPts val="1800"/>
              <a:buFont typeface="Arial"/>
              <a:buAutoNum type="arabicPeriod"/>
            </a:pPr>
            <a:r>
              <a:rPr b="0" i="0" lang="de-DE" sz="1800" u="none" cap="none" strike="noStrike">
                <a:solidFill>
                  <a:srgbClr val="C00000"/>
                </a:solidFill>
                <a:latin typeface="Arial"/>
                <a:ea typeface="Arial"/>
                <a:cs typeface="Arial"/>
                <a:sym typeface="Arial"/>
              </a:rPr>
              <a:t>Nennen Sie Beispiele für die jeweiligen Bereiche. </a:t>
            </a:r>
            <a:endParaRPr b="0" i="0" sz="1800" u="none" cap="none" strike="noStrike">
              <a:solidFill>
                <a:srgbClr val="C00000"/>
              </a:solidFill>
              <a:latin typeface="Arial"/>
              <a:ea typeface="Arial"/>
              <a:cs typeface="Arial"/>
              <a:sym typeface="Arial"/>
            </a:endParaRPr>
          </a:p>
          <a:p>
            <a:pPr indent="-342900" lvl="0" marL="457200" marR="0" rtl="0" algn="ctr">
              <a:lnSpc>
                <a:spcPct val="100000"/>
              </a:lnSpc>
              <a:spcBef>
                <a:spcPts val="0"/>
              </a:spcBef>
              <a:spcAft>
                <a:spcPts val="0"/>
              </a:spcAft>
              <a:buClr>
                <a:srgbClr val="C00000"/>
              </a:buClr>
              <a:buSzPts val="1800"/>
              <a:buFont typeface="Arial"/>
              <a:buAutoNum type="arabicPeriod"/>
            </a:pPr>
            <a:r>
              <a:rPr b="0" i="0" lang="de-DE" sz="1800" u="none" cap="none" strike="noStrike">
                <a:solidFill>
                  <a:srgbClr val="C00000"/>
                </a:solidFill>
                <a:latin typeface="Arial"/>
                <a:ea typeface="Arial"/>
                <a:cs typeface="Arial"/>
                <a:sym typeface="Arial"/>
              </a:rPr>
              <a:t>Einige SDG`s fehlen in der Grafik. Überlegen Sie, ob diese ebenfalls eine Relevanz für die Lebensmittelproduktion haben. </a:t>
            </a:r>
            <a:endParaRPr b="0" i="0" sz="1800" u="none" cap="none" strike="noStrike">
              <a:solidFill>
                <a:srgbClr val="C00000"/>
              </a:solidFill>
              <a:latin typeface="Arial"/>
              <a:ea typeface="Arial"/>
              <a:cs typeface="Arial"/>
              <a:sym typeface="Arial"/>
            </a:endParaRPr>
          </a:p>
        </p:txBody>
      </p:sp>
      <p:sp>
        <p:nvSpPr>
          <p:cNvPr id="347" name="Google Shape;347;g1b69282d6ca_1_0"/>
          <p:cNvSpPr txBox="1"/>
          <p:nvPr>
            <p:ph idx="4294967295" type="body"/>
          </p:nvPr>
        </p:nvSpPr>
        <p:spPr>
          <a:xfrm>
            <a:off x="591001" y="1596300"/>
            <a:ext cx="5205000" cy="135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5600"/>
              <a:buNone/>
            </a:pPr>
            <a:r>
              <a:rPr lang="de-DE" sz="2400">
                <a:solidFill>
                  <a:srgbClr val="000000"/>
                </a:solidFill>
                <a:latin typeface="Arial"/>
                <a:ea typeface="Arial"/>
                <a:cs typeface="Arial"/>
                <a:sym typeface="Arial"/>
              </a:rPr>
              <a:t>Beispielhafte Zuordnung der SDG`s in der Wertschöpfungskette der industriellen Lebensmittelproduktion:</a:t>
            </a:r>
            <a:endParaRPr sz="2400">
              <a:solidFill>
                <a:srgbClr val="000000"/>
              </a:solidFill>
              <a:latin typeface="Arial"/>
              <a:ea typeface="Arial"/>
              <a:cs typeface="Arial"/>
              <a:sym typeface="Arial"/>
            </a:endParaRPr>
          </a:p>
        </p:txBody>
      </p:sp>
      <p:sp>
        <p:nvSpPr>
          <p:cNvPr id="348" name="Google Shape;348;g1b69282d6ca_1_0"/>
          <p:cNvSpPr txBox="1"/>
          <p:nvPr/>
        </p:nvSpPr>
        <p:spPr>
          <a:xfrm>
            <a:off x="444225" y="6142200"/>
            <a:ext cx="3000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Dr. Michael Scharp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Malte Schmidthals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Jan Pranger</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Projektagentur BBNE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1e55b8e91aa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55" name="Google Shape;355;g1e55b8e91aa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356" name="Google Shape;356;g1e55b8e91aa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SzPts val="1200"/>
              <a:buNone/>
            </a:pPr>
            <a:r>
              <a:rPr lang="de-DE"/>
              <a:t>Koch und Köchin, Fachkraft Küche</a:t>
            </a:r>
            <a:endParaRPr/>
          </a:p>
        </p:txBody>
      </p:sp>
      <p:sp>
        <p:nvSpPr>
          <p:cNvPr id="357" name="Google Shape;357;g1e55b8e91aa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358" name="Google Shape;358;g1e55b8e91aa_0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359" name="Google Shape;359;g1e55b8e91aa_0_0"/>
          <p:cNvGrpSpPr/>
          <p:nvPr/>
        </p:nvGrpSpPr>
        <p:grpSpPr>
          <a:xfrm>
            <a:off x="6425612" y="1454200"/>
            <a:ext cx="5663465" cy="4537299"/>
            <a:chOff x="6095999" y="1454200"/>
            <a:chExt cx="5663465" cy="4537299"/>
          </a:xfrm>
        </p:grpSpPr>
        <p:sp>
          <p:nvSpPr>
            <p:cNvPr id="360" name="Google Shape;360;g1e55b8e91aa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361" name="Google Shape;361;g1e55b8e91aa_0_0"/>
            <p:cNvSpPr/>
            <p:nvPr/>
          </p:nvSpPr>
          <p:spPr>
            <a:xfrm>
              <a:off x="6096000" y="5144899"/>
              <a:ext cx="56634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362" name="Google Shape;362;g1e55b8e91aa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363" name="Google Shape;363;g1e55b8e91aa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364" name="Google Shape;364;g1e55b8e91aa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365" name="Google Shape;365;g1e55b8e91aa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366" name="Google Shape;366;g1e55b8e91aa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367" name="Google Shape;367;g1e55b8e91aa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368" name="Google Shape;368;g1e55b8e91aa_0_0"/>
          <p:cNvPicPr preferRelativeResize="0"/>
          <p:nvPr/>
        </p:nvPicPr>
        <p:blipFill rotWithShape="1">
          <a:blip r:embed="rId3">
            <a:alphaModFix/>
          </a:blip>
          <a:srcRect b="7474" l="0" r="11016" t="0"/>
          <a:stretch/>
        </p:blipFill>
        <p:spPr>
          <a:xfrm>
            <a:off x="72050" y="1469757"/>
            <a:ext cx="6357069" cy="45895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28bda3d58fa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374" name="Google Shape;374;g28bda3d58fa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375" name="Google Shape;375;g28bda3d58fa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376" name="Google Shape;376;g28bda3d58fa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377" name="Google Shape;377;g28bda3d58fa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378" name="Google Shape;378;g28bda3d58fa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379" name="Google Shape;379;g28bda3d58fa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380" name="Google Shape;380;g28bda3d58fa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6" name="Google Shape;156;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157" name="Google Shape;157;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 UBA 2021</a:t>
            </a:r>
            <a:endParaRPr/>
          </a:p>
        </p:txBody>
      </p:sp>
      <p:sp>
        <p:nvSpPr>
          <p:cNvPr id="158" name="Google Shape;158;p1"/>
          <p:cNvSpPr/>
          <p:nvPr/>
        </p:nvSpPr>
        <p:spPr>
          <a:xfrm>
            <a:off x="181216" y="4945797"/>
            <a:ext cx="4030368"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2,1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59" name="Google Shape;159;p1"/>
          <p:cNvSpPr/>
          <p:nvPr/>
        </p:nvSpPr>
        <p:spPr>
          <a:xfrm>
            <a:off x="181216" y="4693797"/>
            <a:ext cx="4030368"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Strom 0,7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0" name="Google Shape;160;p1"/>
          <p:cNvSpPr/>
          <p:nvPr/>
        </p:nvSpPr>
        <p:spPr>
          <a:xfrm>
            <a:off x="181216" y="3937797"/>
            <a:ext cx="4030368" cy="756000"/>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Mobilität 2,1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1" name="Google Shape;161;p1"/>
          <p:cNvSpPr/>
          <p:nvPr/>
        </p:nvSpPr>
        <p:spPr>
          <a:xfrm>
            <a:off x="181216" y="3315574"/>
            <a:ext cx="4030368"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Ernährung 1,7 t CO</a:t>
            </a:r>
            <a:r>
              <a:rPr b="1" baseline="-25000" i="0" lang="de-DE" sz="1800" u="none" cap="none" strike="noStrike">
                <a:solidFill>
                  <a:schemeClr val="dk1"/>
                </a:solidFill>
                <a:latin typeface="Calibri"/>
                <a:ea typeface="Calibri"/>
                <a:cs typeface="Calibri"/>
                <a:sym typeface="Calibri"/>
              </a:rPr>
              <a:t>2</a:t>
            </a:r>
            <a:r>
              <a:rPr b="1" i="0" lang="de-DE" sz="1800" u="none" cap="none" strike="noStrike">
                <a:solidFill>
                  <a:schemeClr val="dk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2" name="Google Shape;162;p1"/>
          <p:cNvSpPr/>
          <p:nvPr/>
        </p:nvSpPr>
        <p:spPr>
          <a:xfrm>
            <a:off x="146579" y="1918320"/>
            <a:ext cx="4030368"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Sonstiger Konsum </a:t>
            </a:r>
            <a:br>
              <a:rPr b="1" i="0" lang="de-DE" sz="1800" u="none" cap="none" strike="noStrike">
                <a:solidFill>
                  <a:schemeClr val="lt1"/>
                </a:solidFill>
                <a:latin typeface="Calibri"/>
                <a:ea typeface="Calibri"/>
                <a:cs typeface="Calibri"/>
                <a:sym typeface="Calibri"/>
              </a:rPr>
            </a:br>
            <a:r>
              <a:rPr b="1" i="0" lang="de-DE" sz="1800" u="none" cap="none" strike="noStrike">
                <a:solidFill>
                  <a:schemeClr val="lt1"/>
                </a:solidFill>
                <a:latin typeface="Calibri"/>
                <a:ea typeface="Calibri"/>
                <a:cs typeface="Calibri"/>
                <a:sym typeface="Calibri"/>
              </a:rPr>
              <a:t>3,8 t CO</a:t>
            </a:r>
            <a:r>
              <a:rPr b="1" baseline="-25000" i="0" lang="de-DE" sz="1800" u="none" cap="none" strike="noStrike">
                <a:solidFill>
                  <a:schemeClr val="lt1"/>
                </a:solidFill>
                <a:latin typeface="Calibri"/>
                <a:ea typeface="Calibri"/>
                <a:cs typeface="Calibri"/>
                <a:sym typeface="Calibri"/>
              </a:rPr>
              <a:t>2</a:t>
            </a:r>
            <a:r>
              <a:rPr b="1" i="0" lang="de-DE" sz="1800" u="none" cap="none" strike="noStrike">
                <a:solidFill>
                  <a:schemeClr val="lt1"/>
                </a:solidFill>
                <a:latin typeface="Calibri"/>
                <a:ea typeface="Calibri"/>
                <a:cs typeface="Calibri"/>
                <a:sym typeface="Calibri"/>
              </a:rPr>
              <a:t>-Äq</a:t>
            </a:r>
            <a:endParaRPr b="0" i="0" sz="1400" u="none" cap="none" strike="noStrike">
              <a:solidFill>
                <a:srgbClr val="000000"/>
              </a:solidFill>
              <a:latin typeface="Arial"/>
              <a:ea typeface="Arial"/>
              <a:cs typeface="Arial"/>
              <a:sym typeface="Arial"/>
            </a:endParaRPr>
          </a:p>
        </p:txBody>
      </p:sp>
      <p:sp>
        <p:nvSpPr>
          <p:cNvPr id="163" name="Google Shape;163;p1"/>
          <p:cNvSpPr/>
          <p:nvPr/>
        </p:nvSpPr>
        <p:spPr>
          <a:xfrm>
            <a:off x="181216" y="1618463"/>
            <a:ext cx="4030368" cy="32400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Öffentliche Infrastruktur 0,9 t CO</a:t>
            </a:r>
            <a:r>
              <a:rPr b="1" baseline="-25000" i="0" lang="de-DE" sz="1600" u="none" cap="none" strike="noStrike">
                <a:solidFill>
                  <a:schemeClr val="lt1"/>
                </a:solidFill>
                <a:latin typeface="Calibri"/>
                <a:ea typeface="Calibri"/>
                <a:cs typeface="Calibri"/>
                <a:sym typeface="Calibri"/>
              </a:rPr>
              <a:t>2</a:t>
            </a:r>
            <a:r>
              <a:rPr b="1" i="0" lang="de-DE" sz="1600" u="none" cap="none" strike="noStrike">
                <a:solidFill>
                  <a:schemeClr val="lt1"/>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64" name="Google Shape;164;p1"/>
          <p:cNvSpPr/>
          <p:nvPr/>
        </p:nvSpPr>
        <p:spPr>
          <a:xfrm>
            <a:off x="4207711" y="4953417"/>
            <a:ext cx="712470" cy="756000"/>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18 %</a:t>
            </a:r>
            <a:endParaRPr b="0" i="0" sz="1400" u="none" cap="none" strike="noStrike">
              <a:solidFill>
                <a:srgbClr val="000000"/>
              </a:solidFill>
              <a:latin typeface="Arial"/>
              <a:ea typeface="Arial"/>
              <a:cs typeface="Arial"/>
              <a:sym typeface="Arial"/>
            </a:endParaRPr>
          </a:p>
        </p:txBody>
      </p:sp>
      <p:sp>
        <p:nvSpPr>
          <p:cNvPr id="165" name="Google Shape;165;p1"/>
          <p:cNvSpPr/>
          <p:nvPr/>
        </p:nvSpPr>
        <p:spPr>
          <a:xfrm>
            <a:off x="4207711" y="4701417"/>
            <a:ext cx="712470" cy="25200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6 %</a:t>
            </a:r>
            <a:endParaRPr b="0" i="0" sz="1400" u="none" cap="none" strike="noStrike">
              <a:solidFill>
                <a:srgbClr val="000000"/>
              </a:solidFill>
              <a:latin typeface="Arial"/>
              <a:ea typeface="Arial"/>
              <a:cs typeface="Arial"/>
              <a:sym typeface="Arial"/>
            </a:endParaRPr>
          </a:p>
        </p:txBody>
      </p:sp>
      <p:sp>
        <p:nvSpPr>
          <p:cNvPr id="166" name="Google Shape;166;p1"/>
          <p:cNvSpPr/>
          <p:nvPr/>
        </p:nvSpPr>
        <p:spPr>
          <a:xfrm>
            <a:off x="4207711" y="3945417"/>
            <a:ext cx="712470" cy="752859"/>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19 %</a:t>
            </a:r>
            <a:endParaRPr b="0" i="0" sz="1400" u="none" cap="none" strike="noStrike">
              <a:solidFill>
                <a:srgbClr val="000000"/>
              </a:solidFill>
              <a:latin typeface="Arial"/>
              <a:ea typeface="Arial"/>
              <a:cs typeface="Arial"/>
              <a:sym typeface="Arial"/>
            </a:endParaRPr>
          </a:p>
        </p:txBody>
      </p:sp>
      <p:sp>
        <p:nvSpPr>
          <p:cNvPr id="167" name="Google Shape;167;p1"/>
          <p:cNvSpPr/>
          <p:nvPr/>
        </p:nvSpPr>
        <p:spPr>
          <a:xfrm>
            <a:off x="4207711" y="3323194"/>
            <a:ext cx="712470"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Calibri"/>
                <a:ea typeface="Calibri"/>
                <a:cs typeface="Calibri"/>
                <a:sym typeface="Calibri"/>
              </a:rPr>
              <a:t>15 %</a:t>
            </a:r>
            <a:endParaRPr b="0" i="0" sz="1400" u="none" cap="none" strike="noStrike">
              <a:solidFill>
                <a:srgbClr val="000000"/>
              </a:solidFill>
              <a:latin typeface="Arial"/>
              <a:ea typeface="Arial"/>
              <a:cs typeface="Arial"/>
              <a:sym typeface="Arial"/>
            </a:endParaRPr>
          </a:p>
        </p:txBody>
      </p:sp>
      <p:sp>
        <p:nvSpPr>
          <p:cNvPr id="168" name="Google Shape;168;p1"/>
          <p:cNvSpPr/>
          <p:nvPr/>
        </p:nvSpPr>
        <p:spPr>
          <a:xfrm>
            <a:off x="4207711" y="1950083"/>
            <a:ext cx="712470"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34 %</a:t>
            </a:r>
            <a:endParaRPr b="0" i="0" sz="1400" u="none" cap="none" strike="noStrike">
              <a:solidFill>
                <a:srgbClr val="000000"/>
              </a:solidFill>
              <a:latin typeface="Arial"/>
              <a:ea typeface="Arial"/>
              <a:cs typeface="Arial"/>
              <a:sym typeface="Arial"/>
            </a:endParaRPr>
          </a:p>
        </p:txBody>
      </p:sp>
      <p:sp>
        <p:nvSpPr>
          <p:cNvPr id="169" name="Google Shape;169;p1"/>
          <p:cNvSpPr/>
          <p:nvPr/>
        </p:nvSpPr>
        <p:spPr>
          <a:xfrm>
            <a:off x="4207711" y="1618488"/>
            <a:ext cx="712470" cy="331595"/>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Calibri"/>
                <a:ea typeface="Calibri"/>
                <a:cs typeface="Calibri"/>
                <a:sym typeface="Calibri"/>
              </a:rPr>
              <a:t>8 %</a:t>
            </a:r>
            <a:endParaRPr b="0" i="0" sz="1400" u="none" cap="none" strike="noStrike">
              <a:solidFill>
                <a:srgbClr val="000000"/>
              </a:solidFill>
              <a:latin typeface="Arial"/>
              <a:ea typeface="Arial"/>
              <a:cs typeface="Arial"/>
              <a:sym typeface="Arial"/>
            </a:endParaRPr>
          </a:p>
        </p:txBody>
      </p:sp>
      <p:pic>
        <p:nvPicPr>
          <p:cNvPr id="170" name="Google Shape;170;p1"/>
          <p:cNvPicPr preferRelativeResize="0"/>
          <p:nvPr/>
        </p:nvPicPr>
        <p:blipFill rotWithShape="1">
          <a:blip r:embed="rId3">
            <a:alphaModFix/>
          </a:blip>
          <a:srcRect b="0" l="0" r="0" t="0"/>
          <a:stretch/>
        </p:blipFill>
        <p:spPr>
          <a:xfrm>
            <a:off x="321015" y="3996613"/>
            <a:ext cx="613183" cy="613183"/>
          </a:xfrm>
          <a:prstGeom prst="rect">
            <a:avLst/>
          </a:prstGeom>
          <a:noFill/>
          <a:ln>
            <a:noFill/>
          </a:ln>
        </p:spPr>
      </p:pic>
      <p:pic>
        <p:nvPicPr>
          <p:cNvPr id="171" name="Google Shape;171;p1"/>
          <p:cNvPicPr preferRelativeResize="0"/>
          <p:nvPr/>
        </p:nvPicPr>
        <p:blipFill rotWithShape="1">
          <a:blip r:embed="rId4">
            <a:alphaModFix/>
          </a:blip>
          <a:srcRect b="0" l="0" r="0" t="0"/>
          <a:stretch/>
        </p:blipFill>
        <p:spPr>
          <a:xfrm>
            <a:off x="1216650" y="4015271"/>
            <a:ext cx="543287" cy="543287"/>
          </a:xfrm>
          <a:prstGeom prst="rect">
            <a:avLst/>
          </a:prstGeom>
          <a:noFill/>
          <a:ln>
            <a:noFill/>
          </a:ln>
        </p:spPr>
      </p:pic>
      <p:pic>
        <p:nvPicPr>
          <p:cNvPr id="172" name="Google Shape;172;p1"/>
          <p:cNvPicPr preferRelativeResize="0"/>
          <p:nvPr/>
        </p:nvPicPr>
        <p:blipFill rotWithShape="1">
          <a:blip r:embed="rId5">
            <a:alphaModFix/>
          </a:blip>
          <a:srcRect b="0" l="0" r="0" t="0"/>
          <a:stretch/>
        </p:blipFill>
        <p:spPr>
          <a:xfrm>
            <a:off x="321013" y="3397018"/>
            <a:ext cx="464352" cy="464352"/>
          </a:xfrm>
          <a:prstGeom prst="rect">
            <a:avLst/>
          </a:prstGeom>
          <a:noFill/>
          <a:ln>
            <a:noFill/>
          </a:ln>
        </p:spPr>
      </p:pic>
      <p:pic>
        <p:nvPicPr>
          <p:cNvPr id="173" name="Google Shape;173;p1"/>
          <p:cNvPicPr preferRelativeResize="0"/>
          <p:nvPr/>
        </p:nvPicPr>
        <p:blipFill rotWithShape="1">
          <a:blip r:embed="rId6">
            <a:alphaModFix/>
          </a:blip>
          <a:srcRect b="0" l="0" r="0" t="0"/>
          <a:stretch/>
        </p:blipFill>
        <p:spPr>
          <a:xfrm>
            <a:off x="1169004" y="2493841"/>
            <a:ext cx="638576" cy="638576"/>
          </a:xfrm>
          <a:prstGeom prst="rect">
            <a:avLst/>
          </a:prstGeom>
          <a:noFill/>
          <a:ln>
            <a:noFill/>
          </a:ln>
        </p:spPr>
      </p:pic>
      <p:pic>
        <p:nvPicPr>
          <p:cNvPr id="174" name="Google Shape;174;p1"/>
          <p:cNvPicPr preferRelativeResize="0"/>
          <p:nvPr/>
        </p:nvPicPr>
        <p:blipFill rotWithShape="1">
          <a:blip r:embed="rId7">
            <a:alphaModFix/>
          </a:blip>
          <a:srcRect b="0" l="0" r="0" t="0"/>
          <a:stretch/>
        </p:blipFill>
        <p:spPr>
          <a:xfrm>
            <a:off x="408678" y="2175906"/>
            <a:ext cx="532862" cy="532862"/>
          </a:xfrm>
          <a:prstGeom prst="rect">
            <a:avLst/>
          </a:prstGeom>
          <a:noFill/>
          <a:ln>
            <a:noFill/>
          </a:ln>
        </p:spPr>
      </p:pic>
      <p:pic>
        <p:nvPicPr>
          <p:cNvPr id="175" name="Google Shape;175;p1"/>
          <p:cNvPicPr preferRelativeResize="0"/>
          <p:nvPr/>
        </p:nvPicPr>
        <p:blipFill rotWithShape="1">
          <a:blip r:embed="rId8">
            <a:alphaModFix/>
          </a:blip>
          <a:srcRect b="0" l="0" r="0" t="0"/>
          <a:stretch/>
        </p:blipFill>
        <p:spPr>
          <a:xfrm>
            <a:off x="925164" y="3277677"/>
            <a:ext cx="706758" cy="706758"/>
          </a:xfrm>
          <a:prstGeom prst="rect">
            <a:avLst/>
          </a:prstGeom>
          <a:noFill/>
          <a:ln>
            <a:noFill/>
          </a:ln>
        </p:spPr>
      </p:pic>
      <p:pic>
        <p:nvPicPr>
          <p:cNvPr id="176" name="Google Shape;176;p1"/>
          <p:cNvPicPr preferRelativeResize="0"/>
          <p:nvPr/>
        </p:nvPicPr>
        <p:blipFill rotWithShape="1">
          <a:blip r:embed="rId9">
            <a:alphaModFix/>
          </a:blip>
          <a:srcRect b="0" l="0" r="0" t="0"/>
          <a:stretch/>
        </p:blipFill>
        <p:spPr>
          <a:xfrm>
            <a:off x="817021" y="4589393"/>
            <a:ext cx="460813" cy="460813"/>
          </a:xfrm>
          <a:prstGeom prst="rect">
            <a:avLst/>
          </a:prstGeom>
          <a:noFill/>
          <a:ln>
            <a:noFill/>
          </a:ln>
        </p:spPr>
      </p:pic>
      <p:pic>
        <p:nvPicPr>
          <p:cNvPr id="177" name="Google Shape;177;p1"/>
          <p:cNvPicPr preferRelativeResize="0"/>
          <p:nvPr/>
        </p:nvPicPr>
        <p:blipFill rotWithShape="1">
          <a:blip r:embed="rId10">
            <a:alphaModFix/>
          </a:blip>
          <a:srcRect b="0" l="0" r="0" t="0"/>
          <a:stretch/>
        </p:blipFill>
        <p:spPr>
          <a:xfrm>
            <a:off x="1291266" y="5064105"/>
            <a:ext cx="534624" cy="534624"/>
          </a:xfrm>
          <a:prstGeom prst="rect">
            <a:avLst/>
          </a:prstGeom>
          <a:noFill/>
          <a:ln>
            <a:noFill/>
          </a:ln>
        </p:spPr>
      </p:pic>
      <p:pic>
        <p:nvPicPr>
          <p:cNvPr id="178" name="Google Shape;178;p1"/>
          <p:cNvPicPr preferRelativeResize="0"/>
          <p:nvPr/>
        </p:nvPicPr>
        <p:blipFill rotWithShape="1">
          <a:blip r:embed="rId11">
            <a:alphaModFix/>
          </a:blip>
          <a:srcRect b="0" l="0" r="0" t="0"/>
          <a:stretch/>
        </p:blipFill>
        <p:spPr>
          <a:xfrm flipH="1">
            <a:off x="431187" y="1456513"/>
            <a:ext cx="512736" cy="512736"/>
          </a:xfrm>
          <a:prstGeom prst="rect">
            <a:avLst/>
          </a:prstGeom>
          <a:solidFill>
            <a:schemeClr val="lt1"/>
          </a:solidFill>
          <a:ln>
            <a:noFill/>
          </a:ln>
        </p:spPr>
      </p:pic>
      <p:sp>
        <p:nvSpPr>
          <p:cNvPr id="179" name="Google Shape;179;p1"/>
          <p:cNvSpPr/>
          <p:nvPr/>
        </p:nvSpPr>
        <p:spPr>
          <a:xfrm>
            <a:off x="5925786" y="1721922"/>
            <a:ext cx="6139543" cy="332828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In welchen Bereichen verursacht Ihr Betrieb Emissionen?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Benennen Sie die Prozesse, von denen Sie glauben, dass sie viele Emissionen verursachen.</a:t>
            </a:r>
            <a:endParaRPr b="0" i="0" sz="2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Arial"/>
              <a:buAutoNum type="arabicPeriod"/>
            </a:pPr>
            <a:r>
              <a:rPr b="0" i="0" lang="de-DE" sz="2400" u="none" cap="none" strike="noStrike">
                <a:solidFill>
                  <a:srgbClr val="941651"/>
                </a:solidFill>
                <a:latin typeface="Arial"/>
                <a:ea typeface="Arial"/>
                <a:cs typeface="Arial"/>
                <a:sym typeface="Arial"/>
              </a:rPr>
              <a:t>Was unternehmen Sie in Ihrem Betrieb, um CO</a:t>
            </a:r>
            <a:r>
              <a:rPr b="0" baseline="-25000" i="0" lang="de-DE" sz="2400" u="none" cap="none" strike="noStrike">
                <a:solidFill>
                  <a:srgbClr val="941651"/>
                </a:solidFill>
                <a:latin typeface="Arial"/>
                <a:ea typeface="Arial"/>
                <a:cs typeface="Arial"/>
                <a:sym typeface="Arial"/>
              </a:rPr>
              <a:t>2</a:t>
            </a:r>
            <a:r>
              <a:rPr b="0" i="0" lang="de-DE" sz="2400" u="none" cap="none" strike="noStrike">
                <a:solidFill>
                  <a:srgbClr val="941651"/>
                </a:solidFill>
                <a:latin typeface="Arial"/>
                <a:ea typeface="Arial"/>
                <a:cs typeface="Arial"/>
                <a:sym typeface="Arial"/>
              </a:rPr>
              <a:t>-Emissionen zu verringern?</a:t>
            </a:r>
            <a:endParaRPr b="0" i="0" sz="1400" u="none" cap="none" strike="noStrike">
              <a:solidFill>
                <a:srgbClr val="000000"/>
              </a:solidFill>
              <a:latin typeface="Arial"/>
              <a:ea typeface="Arial"/>
              <a:cs typeface="Arial"/>
              <a:sym typeface="Arial"/>
            </a:endParaRPr>
          </a:p>
        </p:txBody>
      </p:sp>
      <p:sp>
        <p:nvSpPr>
          <p:cNvPr id="180" name="Google Shape;180;p1"/>
          <p:cNvSpPr txBox="1"/>
          <p:nvPr>
            <p:ph idx="11" type="ftr"/>
          </p:nvPr>
        </p:nvSpPr>
        <p:spPr>
          <a:xfrm>
            <a:off x="711428" y="6258563"/>
            <a:ext cx="33372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000"/>
              <a:t>Dr. Michael Scharp </a:t>
            </a:r>
            <a:endParaRPr sz="1000"/>
          </a:p>
          <a:p>
            <a:pPr indent="0" lvl="0" marL="0" rtl="0" algn="l">
              <a:lnSpc>
                <a:spcPct val="100000"/>
              </a:lnSpc>
              <a:spcBef>
                <a:spcPts val="0"/>
              </a:spcBef>
              <a:spcAft>
                <a:spcPts val="0"/>
              </a:spcAft>
              <a:buSzPts val="1800"/>
              <a:buNone/>
            </a:pPr>
            <a:r>
              <a:rPr lang="de-DE" sz="1000"/>
              <a:t>Malte Schmidthals </a:t>
            </a:r>
            <a:endParaRPr sz="1000"/>
          </a:p>
          <a:p>
            <a:pPr indent="0" lvl="0" marL="0" rtl="0" algn="l">
              <a:lnSpc>
                <a:spcPct val="100000"/>
              </a:lnSpc>
              <a:spcBef>
                <a:spcPts val="0"/>
              </a:spcBef>
              <a:spcAft>
                <a:spcPts val="0"/>
              </a:spcAft>
              <a:buSzPts val="1800"/>
              <a:buNone/>
            </a:pPr>
            <a:r>
              <a:rPr lang="de-DE" sz="1000"/>
              <a:t>Jan Pranger</a:t>
            </a:r>
            <a:endParaRPr sz="1000"/>
          </a:p>
          <a:p>
            <a:pPr indent="0" lvl="0" marL="0" rtl="0" algn="l">
              <a:lnSpc>
                <a:spcPct val="100000"/>
              </a:lnSpc>
              <a:spcBef>
                <a:spcPts val="0"/>
              </a:spcBef>
              <a:spcAft>
                <a:spcPts val="0"/>
              </a:spcAft>
              <a:buSzPts val="1800"/>
              <a:buNone/>
            </a:pPr>
            <a:r>
              <a:rPr lang="de-DE" sz="1000"/>
              <a:t>Projektagentur BBNE</a:t>
            </a:r>
            <a:endParaRPr sz="1000"/>
          </a:p>
        </p:txBody>
      </p:sp>
      <p:sp>
        <p:nvSpPr>
          <p:cNvPr id="181" name="Google Shape;181;p1"/>
          <p:cNvSpPr txBox="1"/>
          <p:nvPr>
            <p:ph idx="1" type="body"/>
          </p:nvPr>
        </p:nvSpPr>
        <p:spPr>
          <a:xfrm>
            <a:off x="3323134" y="6261722"/>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sz="1300">
                <a:solidFill>
                  <a:schemeClr val="lt1"/>
                </a:solidFill>
              </a:rPr>
              <a:t>Fachkraft für Lebensmitteltechnik</a:t>
            </a:r>
            <a:endParaRPr sz="13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b69282d6ca_3_6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8" name="Google Shape;188;g1b69282d6ca_3_65"/>
          <p:cNvSpPr txBox="1"/>
          <p:nvPr>
            <p:ph type="title"/>
          </p:nvPr>
        </p:nvSpPr>
        <p:spPr>
          <a:xfrm>
            <a:off x="360000" y="180000"/>
            <a:ext cx="93807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000000"/>
              </a:buClr>
              <a:buSzPct val="56250"/>
              <a:buFont typeface="Calibri"/>
              <a:buNone/>
            </a:pPr>
            <a:r>
              <a:rPr lang="de-DE"/>
              <a:t>Nachhaltigkeit und industrielle Lebensmittelproduktion</a:t>
            </a:r>
            <a:br>
              <a:rPr lang="de-DE"/>
            </a:br>
            <a:r>
              <a:rPr lang="de-DE"/>
              <a:t>Der Einsatz von Zusatzstoffen</a:t>
            </a:r>
            <a:endParaRPr/>
          </a:p>
        </p:txBody>
      </p:sp>
      <p:sp>
        <p:nvSpPr>
          <p:cNvPr id="189" name="Google Shape;189;g1b69282d6ca_3_6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Quellen: Hudson &amp; Elsermann 2020: 35; Bechthold 2022 nach Fardet et al. 2020, Lee et al. 2020 </a:t>
            </a:r>
            <a:endParaRPr/>
          </a:p>
        </p:txBody>
      </p:sp>
      <p:graphicFrame>
        <p:nvGraphicFramePr>
          <p:cNvPr id="190" name="Google Shape;190;g1b69282d6ca_3_65"/>
          <p:cNvGraphicFramePr/>
          <p:nvPr/>
        </p:nvGraphicFramePr>
        <p:xfrm>
          <a:off x="2494776" y="1715122"/>
          <a:ext cx="3000000" cy="3000000"/>
        </p:xfrm>
        <a:graphic>
          <a:graphicData uri="http://schemas.openxmlformats.org/drawingml/2006/table">
            <a:tbl>
              <a:tblPr>
                <a:noFill/>
                <a:tableStyleId>{C0C3F12A-C69C-42FF-9C3E-13F37EF25972}</a:tableStyleId>
              </a:tblPr>
              <a:tblGrid>
                <a:gridCol w="4820700"/>
                <a:gridCol w="4560050"/>
              </a:tblGrid>
              <a:tr h="766875">
                <a:tc>
                  <a:txBody>
                    <a:bodyPr/>
                    <a:lstStyle/>
                    <a:p>
                      <a:pPr indent="0" lvl="0" marL="0" marR="0" rtl="0" algn="ctr">
                        <a:lnSpc>
                          <a:spcPct val="100000"/>
                        </a:lnSpc>
                        <a:spcBef>
                          <a:spcPts val="0"/>
                        </a:spcBef>
                        <a:spcAft>
                          <a:spcPts val="0"/>
                        </a:spcAft>
                        <a:buClr>
                          <a:srgbClr val="000000"/>
                        </a:buClr>
                        <a:buSzPts val="2200"/>
                        <a:buFont typeface="Arial"/>
                        <a:buNone/>
                      </a:pPr>
                      <a:r>
                        <a:rPr b="1" lang="de-DE" sz="2200" u="none" cap="none" strike="noStrike"/>
                        <a:t>Vorteile</a:t>
                      </a:r>
                      <a:endParaRPr b="1" sz="2200" u="none" cap="none" strike="noStrike"/>
                    </a:p>
                  </a:txBody>
                  <a:tcPr marT="91425" marB="91425" marR="91425" marL="91425">
                    <a:solidFill>
                      <a:srgbClr val="D9E397"/>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de-DE" sz="2200" u="none" cap="none" strike="noStrike"/>
                        <a:t>Nachteile</a:t>
                      </a:r>
                      <a:endParaRPr b="1" sz="2200" u="none" cap="none" strike="noStrike"/>
                    </a:p>
                  </a:txBody>
                  <a:tcPr marT="91425" marB="91425" marR="91425" marL="91425">
                    <a:solidFill>
                      <a:srgbClr val="EA9999"/>
                    </a:solidFill>
                  </a:tcPr>
                </a:tc>
              </a:tr>
              <a:tr h="2618200">
                <a:tc>
                  <a:txBody>
                    <a:bodyPr/>
                    <a:lstStyle/>
                    <a:p>
                      <a:pPr indent="-336550" lvl="0" marL="457200" marR="0" rtl="0" algn="l">
                        <a:lnSpc>
                          <a:spcPct val="115000"/>
                        </a:lnSpc>
                        <a:spcBef>
                          <a:spcPts val="0"/>
                        </a:spcBef>
                        <a:spcAft>
                          <a:spcPts val="0"/>
                        </a:spcAft>
                        <a:buClr>
                          <a:schemeClr val="dk1"/>
                        </a:buClr>
                        <a:buSzPts val="1700"/>
                        <a:buFont typeface="Arial"/>
                        <a:buChar char="●"/>
                      </a:pPr>
                      <a:r>
                        <a:rPr lang="de-DE" sz="1700" u="none" cap="none" strike="noStrike">
                          <a:solidFill>
                            <a:schemeClr val="dk1"/>
                          </a:solidFill>
                        </a:rPr>
                        <a:t>Verbesserung der Haltbarkeit von Lebensmitteln.</a:t>
                      </a:r>
                      <a:endParaRPr sz="1700" u="none" cap="none" strike="noStrike">
                        <a:solidFill>
                          <a:schemeClr val="dk1"/>
                        </a:solidFill>
                      </a:endParaRPr>
                    </a:p>
                    <a:p>
                      <a:pPr indent="-336550" lvl="0" marL="457200" marR="0" rtl="0" algn="l">
                        <a:lnSpc>
                          <a:spcPct val="115000"/>
                        </a:lnSpc>
                        <a:spcBef>
                          <a:spcPts val="0"/>
                        </a:spcBef>
                        <a:spcAft>
                          <a:spcPts val="0"/>
                        </a:spcAft>
                        <a:buClr>
                          <a:schemeClr val="dk1"/>
                        </a:buClr>
                        <a:buSzPts val="1700"/>
                        <a:buFont typeface="Arial"/>
                        <a:buChar char="●"/>
                      </a:pPr>
                      <a:r>
                        <a:rPr lang="de-DE" sz="1700" u="none" cap="none" strike="noStrike">
                          <a:solidFill>
                            <a:schemeClr val="dk1"/>
                          </a:solidFill>
                        </a:rPr>
                        <a:t>Verbesserung der sensorischen Eigenschaften von Lebensmitteln (Geschmack, Farbe, Konsistenz).</a:t>
                      </a:r>
                      <a:endParaRPr sz="1700" u="none" cap="none" strike="noStrike">
                        <a:solidFill>
                          <a:schemeClr val="dk1"/>
                        </a:solidFill>
                      </a:endParaRPr>
                    </a:p>
                    <a:p>
                      <a:pPr indent="-336550" lvl="0" marL="457200" marR="0" rtl="0" algn="l">
                        <a:lnSpc>
                          <a:spcPct val="115000"/>
                        </a:lnSpc>
                        <a:spcBef>
                          <a:spcPts val="0"/>
                        </a:spcBef>
                        <a:spcAft>
                          <a:spcPts val="0"/>
                        </a:spcAft>
                        <a:buClr>
                          <a:schemeClr val="dk1"/>
                        </a:buClr>
                        <a:buSzPts val="1700"/>
                        <a:buFont typeface="Arial"/>
                        <a:buChar char="●"/>
                      </a:pPr>
                      <a:r>
                        <a:rPr lang="de-DE" sz="1700" u="none" cap="none" strike="noStrike">
                          <a:solidFill>
                            <a:schemeClr val="dk1"/>
                          </a:solidFill>
                        </a:rPr>
                        <a:t>Möglichkeit, spezielle diätetische Anforderungen zu erfüllen.</a:t>
                      </a:r>
                      <a:endParaRPr sz="1700" u="none" cap="none" strike="noStrike">
                        <a:solidFill>
                          <a:schemeClr val="dk1"/>
                        </a:solidFill>
                      </a:endParaRPr>
                    </a:p>
                    <a:p>
                      <a:pPr indent="-336550" lvl="0" marL="457200" marR="0" rtl="0" algn="l">
                        <a:lnSpc>
                          <a:spcPct val="115000"/>
                        </a:lnSpc>
                        <a:spcBef>
                          <a:spcPts val="0"/>
                        </a:spcBef>
                        <a:spcAft>
                          <a:spcPts val="0"/>
                        </a:spcAft>
                        <a:buClr>
                          <a:schemeClr val="dk1"/>
                        </a:buClr>
                        <a:buSzPts val="1700"/>
                        <a:buFont typeface="Arial"/>
                        <a:buChar char="●"/>
                      </a:pPr>
                      <a:r>
                        <a:rPr lang="de-DE" sz="1700" u="none" cap="none" strike="noStrike">
                          <a:solidFill>
                            <a:schemeClr val="dk1"/>
                          </a:solidFill>
                        </a:rPr>
                        <a:t>Verbesserung der Sicherheit von Lebensmitteln durch Konservierungsmittel.</a:t>
                      </a:r>
                      <a:endParaRPr sz="1700" u="none" cap="none" strike="noStrike">
                        <a:solidFill>
                          <a:schemeClr val="dk1"/>
                        </a:solidFill>
                      </a:endParaRPr>
                    </a:p>
                    <a:p>
                      <a:pPr indent="-336550" lvl="0" marL="457200" marR="0" rtl="0" algn="l">
                        <a:lnSpc>
                          <a:spcPct val="115000"/>
                        </a:lnSpc>
                        <a:spcBef>
                          <a:spcPts val="0"/>
                        </a:spcBef>
                        <a:spcAft>
                          <a:spcPts val="0"/>
                        </a:spcAft>
                        <a:buClr>
                          <a:schemeClr val="dk1"/>
                        </a:buClr>
                        <a:buSzPts val="1700"/>
                        <a:buFont typeface="Arial"/>
                        <a:buChar char="●"/>
                      </a:pPr>
                      <a:r>
                        <a:rPr lang="de-DE" sz="1700" u="none" cap="none" strike="noStrike">
                          <a:solidFill>
                            <a:schemeClr val="dk1"/>
                          </a:solidFill>
                        </a:rPr>
                        <a:t>Reduzierung von Lebensmittelverlusten durch längere Haltbarkeit.</a:t>
                      </a:r>
                      <a:endParaRPr sz="1700" u="none" cap="none" strike="noStrike">
                        <a:solidFill>
                          <a:schemeClr val="dk1"/>
                        </a:solidFill>
                      </a:endParaRPr>
                    </a:p>
                  </a:txBody>
                  <a:tcPr marT="91425" marB="91425" marR="91425" marL="91425">
                    <a:solidFill>
                      <a:srgbClr val="D9E397"/>
                    </a:solidFill>
                  </a:tcPr>
                </a:tc>
                <a:tc>
                  <a:txBody>
                    <a:bodyPr/>
                    <a:lstStyle/>
                    <a:p>
                      <a:pPr indent="-336550" lvl="0" marL="457200" marR="0" rtl="0" algn="l">
                        <a:lnSpc>
                          <a:spcPct val="115000"/>
                        </a:lnSpc>
                        <a:spcBef>
                          <a:spcPts val="0"/>
                        </a:spcBef>
                        <a:spcAft>
                          <a:spcPts val="0"/>
                        </a:spcAft>
                        <a:buClr>
                          <a:schemeClr val="dk1"/>
                        </a:buClr>
                        <a:buSzPts val="1700"/>
                        <a:buFont typeface="Arial"/>
                        <a:buChar char="●"/>
                      </a:pPr>
                      <a:r>
                        <a:rPr lang="de-DE" sz="1700" u="none" cap="none" strike="noStrike">
                          <a:solidFill>
                            <a:schemeClr val="dk1"/>
                          </a:solidFill>
                        </a:rPr>
                        <a:t>Mögliche gesundheitliche Risiken durch den Einsatz von Zusatzstoffen.</a:t>
                      </a:r>
                      <a:endParaRPr sz="1700" u="none" cap="none" strike="noStrike">
                        <a:solidFill>
                          <a:schemeClr val="dk1"/>
                        </a:solidFill>
                      </a:endParaRPr>
                    </a:p>
                    <a:p>
                      <a:pPr indent="-336550" lvl="0" marL="457200" marR="0" rtl="0" algn="l">
                        <a:lnSpc>
                          <a:spcPct val="115000"/>
                        </a:lnSpc>
                        <a:spcBef>
                          <a:spcPts val="0"/>
                        </a:spcBef>
                        <a:spcAft>
                          <a:spcPts val="0"/>
                        </a:spcAft>
                        <a:buClr>
                          <a:schemeClr val="dk1"/>
                        </a:buClr>
                        <a:buSzPts val="1700"/>
                        <a:buFont typeface="Arial"/>
                        <a:buChar char="●"/>
                      </a:pPr>
                      <a:r>
                        <a:rPr lang="de-DE" sz="1700" u="none" cap="none" strike="noStrike">
                          <a:solidFill>
                            <a:schemeClr val="dk1"/>
                          </a:solidFill>
                        </a:rPr>
                        <a:t>Schwierigkeit, den tatsächlichen Gehalt an Zusatzstoffen in Lebensmitteln zu bestimmen.</a:t>
                      </a:r>
                      <a:endParaRPr sz="1700" u="none" cap="none" strike="noStrike">
                        <a:solidFill>
                          <a:schemeClr val="dk1"/>
                        </a:solidFill>
                      </a:endParaRPr>
                    </a:p>
                    <a:p>
                      <a:pPr indent="-336550" lvl="0" marL="457200" marR="0" rtl="0" algn="l">
                        <a:lnSpc>
                          <a:spcPct val="115000"/>
                        </a:lnSpc>
                        <a:spcBef>
                          <a:spcPts val="0"/>
                        </a:spcBef>
                        <a:spcAft>
                          <a:spcPts val="0"/>
                        </a:spcAft>
                        <a:buClr>
                          <a:schemeClr val="dk1"/>
                        </a:buClr>
                        <a:buSzPts val="1700"/>
                        <a:buFont typeface="Arial"/>
                        <a:buChar char="●"/>
                      </a:pPr>
                      <a:r>
                        <a:rPr lang="de-DE" sz="1700" u="none" cap="none" strike="noStrike">
                          <a:solidFill>
                            <a:schemeClr val="dk1"/>
                          </a:solidFill>
                        </a:rPr>
                        <a:t>Negative Umweltauswirkungen bei der Herstellung und Entsorgung von Zusatzstoffen.</a:t>
                      </a:r>
                      <a:endParaRPr sz="1700" u="none" cap="none" strike="noStrike">
                        <a:solidFill>
                          <a:schemeClr val="dk1"/>
                        </a:solidFill>
                      </a:endParaRPr>
                    </a:p>
                    <a:p>
                      <a:pPr indent="-336550" lvl="0" marL="457200" marR="0" rtl="0" algn="l">
                        <a:lnSpc>
                          <a:spcPct val="115000"/>
                        </a:lnSpc>
                        <a:spcBef>
                          <a:spcPts val="0"/>
                        </a:spcBef>
                        <a:spcAft>
                          <a:spcPts val="0"/>
                        </a:spcAft>
                        <a:buClr>
                          <a:schemeClr val="dk1"/>
                        </a:buClr>
                        <a:buSzPts val="1700"/>
                        <a:buFont typeface="Arial"/>
                        <a:buChar char="●"/>
                      </a:pPr>
                      <a:r>
                        <a:rPr lang="de-DE" sz="1700" u="none" cap="none" strike="noStrike">
                          <a:solidFill>
                            <a:schemeClr val="dk1"/>
                          </a:solidFill>
                        </a:rPr>
                        <a:t>Gefahr von unerwünschten Nebenwirkungen durch die Kombination verschiedener Zusatzstoffe.</a:t>
                      </a:r>
                      <a:endParaRPr sz="1700" u="none" cap="none" strike="noStrike">
                        <a:solidFill>
                          <a:schemeClr val="dk1"/>
                        </a:solidFill>
                      </a:endParaRPr>
                    </a:p>
                  </a:txBody>
                  <a:tcPr marT="91425" marB="91425" marR="91425" marL="91425">
                    <a:solidFill>
                      <a:srgbClr val="EA9999"/>
                    </a:solidFill>
                  </a:tcPr>
                </a:tc>
              </a:tr>
            </a:tbl>
          </a:graphicData>
        </a:graphic>
      </p:graphicFrame>
      <p:pic>
        <p:nvPicPr>
          <p:cNvPr id="191" name="Google Shape;191;g1b69282d6ca_3_65"/>
          <p:cNvPicPr preferRelativeResize="0"/>
          <p:nvPr/>
        </p:nvPicPr>
        <p:blipFill rotWithShape="1">
          <a:blip r:embed="rId3">
            <a:alphaModFix/>
          </a:blip>
          <a:srcRect b="0" l="0" r="0" t="0"/>
          <a:stretch/>
        </p:blipFill>
        <p:spPr>
          <a:xfrm>
            <a:off x="2116619" y="1399058"/>
            <a:ext cx="937400" cy="906500"/>
          </a:xfrm>
          <a:prstGeom prst="rect">
            <a:avLst/>
          </a:prstGeom>
          <a:noFill/>
          <a:ln>
            <a:noFill/>
          </a:ln>
        </p:spPr>
      </p:pic>
      <p:pic>
        <p:nvPicPr>
          <p:cNvPr id="192" name="Google Shape;192;g1b69282d6ca_3_65"/>
          <p:cNvPicPr preferRelativeResize="0"/>
          <p:nvPr/>
        </p:nvPicPr>
        <p:blipFill rotWithShape="1">
          <a:blip r:embed="rId4">
            <a:alphaModFix/>
          </a:blip>
          <a:srcRect b="0" l="0" r="0" t="0"/>
          <a:stretch/>
        </p:blipFill>
        <p:spPr>
          <a:xfrm>
            <a:off x="10657171" y="1573554"/>
            <a:ext cx="1222829" cy="557475"/>
          </a:xfrm>
          <a:prstGeom prst="rect">
            <a:avLst/>
          </a:prstGeom>
          <a:noFill/>
          <a:ln>
            <a:noFill/>
          </a:ln>
        </p:spPr>
      </p:pic>
      <p:sp>
        <p:nvSpPr>
          <p:cNvPr id="193" name="Google Shape;193;g1b69282d6ca_3_65"/>
          <p:cNvSpPr/>
          <p:nvPr/>
        </p:nvSpPr>
        <p:spPr>
          <a:xfrm>
            <a:off x="197100" y="1518465"/>
            <a:ext cx="2030400" cy="410903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600" u="none" cap="none" strike="noStrike">
                <a:solidFill>
                  <a:srgbClr val="C00000"/>
                </a:solidFill>
                <a:latin typeface="Arial"/>
                <a:ea typeface="Arial"/>
                <a:cs typeface="Arial"/>
                <a:sym typeface="Arial"/>
              </a:rPr>
              <a:t>Wie gewichtigen Sie die Argumente?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600" u="none" cap="none" strike="noStrike">
                <a:solidFill>
                  <a:srgbClr val="C00000"/>
                </a:solidFill>
                <a:latin typeface="Arial"/>
                <a:ea typeface="Arial"/>
                <a:cs typeface="Arial"/>
                <a:sym typeface="Arial"/>
              </a:rPr>
              <a:t>Welche Zusatzstoffe kennen Sie?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rgbClr val="C00000"/>
                </a:solidFill>
                <a:latin typeface="Arial"/>
                <a:ea typeface="Arial"/>
                <a:cs typeface="Arial"/>
                <a:sym typeface="Arial"/>
              </a:rPr>
              <a:t>Welche Möglichkeiten bestehen, um weniger Zusatzstoffe in der Produktion einsetzen zu müssen?</a:t>
            </a:r>
            <a:endParaRPr b="0" i="0" sz="1400" u="none" cap="none" strike="noStrike">
              <a:solidFill>
                <a:srgbClr val="000000"/>
              </a:solidFill>
              <a:latin typeface="Arial"/>
              <a:ea typeface="Arial"/>
              <a:cs typeface="Arial"/>
              <a:sym typeface="Arial"/>
            </a:endParaRPr>
          </a:p>
        </p:txBody>
      </p:sp>
      <p:sp>
        <p:nvSpPr>
          <p:cNvPr id="194" name="Google Shape;194;g1b69282d6ca_3_65"/>
          <p:cNvSpPr txBox="1"/>
          <p:nvPr/>
        </p:nvSpPr>
        <p:spPr>
          <a:xfrm>
            <a:off x="270975" y="5419400"/>
            <a:ext cx="267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95" name="Google Shape;195;g1b69282d6ca_3_65"/>
          <p:cNvSpPr txBox="1"/>
          <p:nvPr>
            <p:ph idx="11" type="ftr"/>
          </p:nvPr>
        </p:nvSpPr>
        <p:spPr>
          <a:xfrm>
            <a:off x="711428" y="6258563"/>
            <a:ext cx="33372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000"/>
              <a:t>Dr. Michael Scharp </a:t>
            </a:r>
            <a:endParaRPr sz="1000"/>
          </a:p>
          <a:p>
            <a:pPr indent="0" lvl="0" marL="0" rtl="0" algn="l">
              <a:lnSpc>
                <a:spcPct val="100000"/>
              </a:lnSpc>
              <a:spcBef>
                <a:spcPts val="0"/>
              </a:spcBef>
              <a:spcAft>
                <a:spcPts val="0"/>
              </a:spcAft>
              <a:buSzPts val="1800"/>
              <a:buNone/>
            </a:pPr>
            <a:r>
              <a:rPr lang="de-DE" sz="1000"/>
              <a:t>Malte Schmidthals </a:t>
            </a:r>
            <a:endParaRPr sz="1000"/>
          </a:p>
          <a:p>
            <a:pPr indent="0" lvl="0" marL="0" rtl="0" algn="l">
              <a:lnSpc>
                <a:spcPct val="100000"/>
              </a:lnSpc>
              <a:spcBef>
                <a:spcPts val="0"/>
              </a:spcBef>
              <a:spcAft>
                <a:spcPts val="0"/>
              </a:spcAft>
              <a:buSzPts val="1800"/>
              <a:buNone/>
            </a:pPr>
            <a:r>
              <a:rPr lang="de-DE" sz="1000"/>
              <a:t>Jan Pranger</a:t>
            </a:r>
            <a:endParaRPr sz="1000"/>
          </a:p>
          <a:p>
            <a:pPr indent="0" lvl="0" marL="0" rtl="0" algn="l">
              <a:lnSpc>
                <a:spcPct val="100000"/>
              </a:lnSpc>
              <a:spcBef>
                <a:spcPts val="0"/>
              </a:spcBef>
              <a:spcAft>
                <a:spcPts val="0"/>
              </a:spcAft>
              <a:buSzPts val="1800"/>
              <a:buNone/>
            </a:pPr>
            <a:r>
              <a:rPr lang="de-DE" sz="1000"/>
              <a:t>Projektagentur BBNE</a:t>
            </a:r>
            <a:endParaRPr sz="1000"/>
          </a:p>
        </p:txBody>
      </p:sp>
      <p:sp>
        <p:nvSpPr>
          <p:cNvPr id="196" name="Google Shape;196;g1b69282d6ca_3_65"/>
          <p:cNvSpPr txBox="1"/>
          <p:nvPr>
            <p:ph idx="1" type="body"/>
          </p:nvPr>
        </p:nvSpPr>
        <p:spPr>
          <a:xfrm>
            <a:off x="3323134" y="6261722"/>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sz="1300">
                <a:solidFill>
                  <a:schemeClr val="lt1"/>
                </a:solidFill>
              </a:rPr>
              <a:t>Fachkraft für Lebensmitteltechnik</a:t>
            </a:r>
            <a:endParaRPr sz="13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3" name="Google Shape;203;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Bio-Produkte</a:t>
            </a:r>
            <a:br>
              <a:rPr lang="de-DE"/>
            </a:br>
            <a:r>
              <a:rPr lang="de-DE"/>
              <a:t>Bio-Produkte und ihre Verkaufspreise</a:t>
            </a:r>
            <a:endParaRPr/>
          </a:p>
        </p:txBody>
      </p:sp>
      <p:sp>
        <p:nvSpPr>
          <p:cNvPr id="204" name="Google Shape;204;p3"/>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a:t>Grafik: Eigene Abbildung nach AMI Verbraucherpreisspiegel, Ökolandbau 2021</a:t>
            </a:r>
            <a:endParaRPr/>
          </a:p>
        </p:txBody>
      </p:sp>
      <p:pic>
        <p:nvPicPr>
          <p:cNvPr id="205" name="Google Shape;205;p3"/>
          <p:cNvPicPr preferRelativeResize="0"/>
          <p:nvPr/>
        </p:nvPicPr>
        <p:blipFill rotWithShape="1">
          <a:blip r:embed="rId3">
            <a:alphaModFix/>
          </a:blip>
          <a:srcRect b="0" l="0" r="0" t="0"/>
          <a:stretch/>
        </p:blipFill>
        <p:spPr>
          <a:xfrm>
            <a:off x="4712772" y="2545080"/>
            <a:ext cx="7277400" cy="3593700"/>
          </a:xfrm>
          <a:prstGeom prst="rect">
            <a:avLst/>
          </a:prstGeom>
          <a:noFill/>
          <a:ln>
            <a:noFill/>
          </a:ln>
        </p:spPr>
      </p:pic>
      <p:sp>
        <p:nvSpPr>
          <p:cNvPr id="206" name="Google Shape;206;p3"/>
          <p:cNvSpPr txBox="1"/>
          <p:nvPr/>
        </p:nvSpPr>
        <p:spPr>
          <a:xfrm>
            <a:off x="5382217" y="1656168"/>
            <a:ext cx="499872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Bio hat seinen Preis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Preisaufschläge für ausgewählte Bio-Lebensmittel gegenüber konventioneller Ware in Deutschland, 2020, in %</a:t>
            </a:r>
            <a:endParaRPr b="0" i="0" sz="1400" u="none" cap="none" strike="noStrike">
              <a:solidFill>
                <a:srgbClr val="000000"/>
              </a:solidFill>
              <a:latin typeface="Arial"/>
              <a:ea typeface="Arial"/>
              <a:cs typeface="Arial"/>
              <a:sym typeface="Arial"/>
            </a:endParaRPr>
          </a:p>
        </p:txBody>
      </p:sp>
      <p:sp>
        <p:nvSpPr>
          <p:cNvPr id="207" name="Google Shape;207;p3"/>
          <p:cNvSpPr/>
          <p:nvPr/>
        </p:nvSpPr>
        <p:spPr>
          <a:xfrm>
            <a:off x="180750" y="1656175"/>
            <a:ext cx="4370100" cy="4071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de-DE" sz="1800" u="none" cap="none" strike="noStrike">
                <a:solidFill>
                  <a:srgbClr val="C00000"/>
                </a:solidFill>
                <a:latin typeface="Arial"/>
                <a:ea typeface="Arial"/>
                <a:cs typeface="Arial"/>
                <a:sym typeface="Arial"/>
              </a:rPr>
              <a:t>Wie groß ist der Anteil Ihrer Bioprodukte bei allen Rezepturen?</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800" u="none" cap="none" strike="noStrike">
                <a:solidFill>
                  <a:srgbClr val="C00000"/>
                </a:solidFill>
                <a:latin typeface="Arial"/>
                <a:ea typeface="Arial"/>
                <a:cs typeface="Arial"/>
                <a:sym typeface="Arial"/>
              </a:rPr>
              <a:t>Der Umsatzanteil an Bio-Produkten am Lebensmittelmarkt betrug 2019 in Deutschland nur 6 %. Woran könnte das liegen?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de-DE" sz="1800" u="none" cap="none" strike="noStrike">
                <a:solidFill>
                  <a:srgbClr val="C00000"/>
                </a:solidFill>
                <a:latin typeface="Arial"/>
                <a:ea typeface="Arial"/>
                <a:cs typeface="Arial"/>
                <a:sym typeface="Arial"/>
              </a:rPr>
              <a:t>Wie kann man Verbraucher*innen davon überzeugen, dass Bio den Mehrpreis wert ist?</a:t>
            </a:r>
            <a:endParaRPr b="0" i="0" sz="1800" u="none" cap="none" strike="noStrike">
              <a:solidFill>
                <a:srgbClr val="C00000"/>
              </a:solidFill>
              <a:latin typeface="Arial"/>
              <a:ea typeface="Arial"/>
              <a:cs typeface="Arial"/>
              <a:sym typeface="Arial"/>
            </a:endParaRPr>
          </a:p>
        </p:txBody>
      </p:sp>
      <p:sp>
        <p:nvSpPr>
          <p:cNvPr id="208" name="Google Shape;208;p3"/>
          <p:cNvSpPr txBox="1"/>
          <p:nvPr>
            <p:ph idx="1" type="body"/>
          </p:nvPr>
        </p:nvSpPr>
        <p:spPr>
          <a:xfrm>
            <a:off x="3323134" y="6261722"/>
            <a:ext cx="38346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sz="1300">
                <a:solidFill>
                  <a:schemeClr val="lt1"/>
                </a:solidFill>
              </a:rPr>
              <a:t>Fachkraft für Lebensmitteltechnik</a:t>
            </a:r>
            <a:endParaRPr sz="1300">
              <a:solidFill>
                <a:schemeClr val="lt1"/>
              </a:solidFill>
            </a:endParaRPr>
          </a:p>
        </p:txBody>
      </p:sp>
      <p:sp>
        <p:nvSpPr>
          <p:cNvPr id="209" name="Google Shape;209;p3"/>
          <p:cNvSpPr txBox="1"/>
          <p:nvPr>
            <p:ph idx="11" type="ftr"/>
          </p:nvPr>
        </p:nvSpPr>
        <p:spPr>
          <a:xfrm>
            <a:off x="711428" y="6258563"/>
            <a:ext cx="33372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000"/>
              <a:t>Dr. Michael Scharp </a:t>
            </a:r>
            <a:endParaRPr sz="1000"/>
          </a:p>
          <a:p>
            <a:pPr indent="0" lvl="0" marL="0" rtl="0" algn="l">
              <a:lnSpc>
                <a:spcPct val="100000"/>
              </a:lnSpc>
              <a:spcBef>
                <a:spcPts val="0"/>
              </a:spcBef>
              <a:spcAft>
                <a:spcPts val="0"/>
              </a:spcAft>
              <a:buSzPts val="1800"/>
              <a:buNone/>
            </a:pPr>
            <a:r>
              <a:rPr lang="de-DE" sz="1000"/>
              <a:t>Malte Schmidthals </a:t>
            </a:r>
            <a:endParaRPr sz="1000"/>
          </a:p>
          <a:p>
            <a:pPr indent="0" lvl="0" marL="0" rtl="0" algn="l">
              <a:lnSpc>
                <a:spcPct val="100000"/>
              </a:lnSpc>
              <a:spcBef>
                <a:spcPts val="0"/>
              </a:spcBef>
              <a:spcAft>
                <a:spcPts val="0"/>
              </a:spcAft>
              <a:buSzPts val="1800"/>
              <a:buNone/>
            </a:pPr>
            <a:r>
              <a:rPr lang="de-DE" sz="1000"/>
              <a:t>Jan Pranger</a:t>
            </a:r>
            <a:endParaRPr sz="1000"/>
          </a:p>
          <a:p>
            <a:pPr indent="0" lvl="0" marL="0" rtl="0" algn="l">
              <a:lnSpc>
                <a:spcPct val="100000"/>
              </a:lnSpc>
              <a:spcBef>
                <a:spcPts val="0"/>
              </a:spcBef>
              <a:spcAft>
                <a:spcPts val="0"/>
              </a:spcAft>
              <a:buSzPts val="1800"/>
              <a:buNone/>
            </a:pPr>
            <a:r>
              <a:rPr lang="de-DE" sz="1000"/>
              <a:t>Projektagentur BBNE</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6"/>
          <p:cNvPicPr preferRelativeResize="0"/>
          <p:nvPr/>
        </p:nvPicPr>
        <p:blipFill rotWithShape="1">
          <a:blip r:embed="rId3">
            <a:alphaModFix/>
          </a:blip>
          <a:srcRect b="0" l="0" r="0" t="0"/>
          <a:stretch/>
        </p:blipFill>
        <p:spPr>
          <a:xfrm>
            <a:off x="5026500" y="1412400"/>
            <a:ext cx="7013100" cy="4490376"/>
          </a:xfrm>
          <a:prstGeom prst="rect">
            <a:avLst/>
          </a:prstGeom>
          <a:noFill/>
          <a:ln>
            <a:noFill/>
          </a:ln>
        </p:spPr>
      </p:pic>
      <p:sp>
        <p:nvSpPr>
          <p:cNvPr id="216" name="Google Shape;216;p1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7" name="Google Shape;217;p16"/>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Milch</a:t>
            </a:r>
            <a:br>
              <a:rPr lang="de-DE"/>
            </a:br>
            <a:r>
              <a:rPr lang="de-DE"/>
              <a:t>Klimaschutz durch “Grüne Milch” </a:t>
            </a:r>
            <a:endParaRPr/>
          </a:p>
        </p:txBody>
      </p:sp>
      <p:sp>
        <p:nvSpPr>
          <p:cNvPr id="218" name="Google Shape;218;p16"/>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Marquardt 2022</a:t>
            </a:r>
            <a:endParaRPr/>
          </a:p>
        </p:txBody>
      </p:sp>
      <p:sp>
        <p:nvSpPr>
          <p:cNvPr id="219" name="Google Shape;219;p16"/>
          <p:cNvSpPr txBox="1"/>
          <p:nvPr>
            <p:ph idx="3" type="body"/>
          </p:nvPr>
        </p:nvSpPr>
        <p:spPr>
          <a:xfrm>
            <a:off x="7263643" y="1663049"/>
            <a:ext cx="4514100" cy="96135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 Umweltbelastungen bei der Produktion von Milch und Milchalternativen in Europa*, pro Liter</a:t>
            </a:r>
            <a:endParaRPr sz="2000">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t/>
            </a:r>
            <a:endParaRPr sz="1200">
              <a:solidFill>
                <a:srgbClr val="000000"/>
              </a:solidFill>
              <a:latin typeface="Arial"/>
              <a:ea typeface="Arial"/>
              <a:cs typeface="Arial"/>
              <a:sym typeface="Arial"/>
            </a:endParaRPr>
          </a:p>
        </p:txBody>
      </p:sp>
      <p:sp>
        <p:nvSpPr>
          <p:cNvPr id="220" name="Google Shape;220;p16"/>
          <p:cNvSpPr/>
          <p:nvPr/>
        </p:nvSpPr>
        <p:spPr>
          <a:xfrm>
            <a:off x="112426" y="1663049"/>
            <a:ext cx="4331983" cy="4392127"/>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Diskutieren Sie die Nachhaltigkeit von Milch und “Grünen Milchprodukten”</a:t>
            </a:r>
            <a:endParaRPr b="0" i="0" sz="20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Wie können Sie Ihre Rezepturen klimaeffizienter durch alternative Milchprodukte zusammenstellen?</a:t>
            </a:r>
            <a:endParaRPr b="0" i="0" sz="20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Was spricht aus Nachhaltigkeitsgründen für oder gegen den Konsum?</a:t>
            </a:r>
            <a:endParaRPr b="0" i="0" sz="20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de-DE" sz="2000" u="none" cap="none" strike="noStrike">
                <a:solidFill>
                  <a:srgbClr val="C00000"/>
                </a:solidFill>
                <a:latin typeface="Arial"/>
                <a:ea typeface="Arial"/>
                <a:cs typeface="Arial"/>
                <a:sym typeface="Arial"/>
              </a:rPr>
              <a:t>Wie können Ideen für den Alltag aussehen?</a:t>
            </a:r>
            <a:endParaRPr b="0" i="0" sz="2000" u="none" cap="none" strike="noStrike">
              <a:solidFill>
                <a:srgbClr val="C00000"/>
              </a:solidFill>
              <a:latin typeface="Arial"/>
              <a:ea typeface="Arial"/>
              <a:cs typeface="Arial"/>
              <a:sym typeface="Arial"/>
            </a:endParaRPr>
          </a:p>
        </p:txBody>
      </p:sp>
      <p:sp>
        <p:nvSpPr>
          <p:cNvPr id="221" name="Google Shape;221;p16"/>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solidFill>
                  <a:schemeClr val="lt1"/>
                </a:solidFill>
              </a:rPr>
              <a:t>Fach</a:t>
            </a:r>
            <a:r>
              <a:rPr lang="de-DE"/>
              <a:t>kraft für Lebensmitteltechnik </a:t>
            </a:r>
            <a:endParaRPr/>
          </a:p>
        </p:txBody>
      </p:sp>
      <p:sp>
        <p:nvSpPr>
          <p:cNvPr id="222" name="Google Shape;222;p16"/>
          <p:cNvSpPr txBox="1"/>
          <p:nvPr/>
        </p:nvSpPr>
        <p:spPr>
          <a:xfrm>
            <a:off x="457200" y="6133000"/>
            <a:ext cx="3000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Dr. Michael Scharp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Malte Schmidthals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Jan Pranger</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Projektagentur BBNE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21"/>
          <p:cNvPicPr preferRelativeResize="0"/>
          <p:nvPr/>
        </p:nvPicPr>
        <p:blipFill rotWithShape="1">
          <a:blip r:embed="rId3">
            <a:alphaModFix/>
          </a:blip>
          <a:srcRect b="0" l="0" r="0" t="0"/>
          <a:stretch/>
        </p:blipFill>
        <p:spPr>
          <a:xfrm>
            <a:off x="5082925" y="1412400"/>
            <a:ext cx="6956676" cy="4465876"/>
          </a:xfrm>
          <a:prstGeom prst="rect">
            <a:avLst/>
          </a:prstGeom>
          <a:noFill/>
          <a:ln>
            <a:noFill/>
          </a:ln>
        </p:spPr>
      </p:pic>
      <p:sp>
        <p:nvSpPr>
          <p:cNvPr id="229" name="Google Shape;229;p2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30" name="Google Shape;230;p21"/>
          <p:cNvSpPr txBox="1"/>
          <p:nvPr>
            <p:ph type="title"/>
          </p:nvPr>
        </p:nvSpPr>
        <p:spPr>
          <a:xfrm>
            <a:off x="360000" y="180000"/>
            <a:ext cx="9000000" cy="1080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de-DE"/>
              <a:t>Nachhaltigkeit und Wasser</a:t>
            </a:r>
            <a:br>
              <a:rPr lang="de-DE"/>
            </a:br>
            <a:r>
              <a:rPr lang="de-DE"/>
              <a:t>Das Beispiel “grüne Milch” </a:t>
            </a:r>
            <a:endParaRPr/>
          </a:p>
        </p:txBody>
      </p:sp>
      <p:sp>
        <p:nvSpPr>
          <p:cNvPr id="231" name="Google Shape;231;p21"/>
          <p:cNvSpPr txBox="1"/>
          <p:nvPr>
            <p:ph idx="1" type="body"/>
          </p:nvPr>
        </p:nvSpPr>
        <p:spPr>
          <a:xfrm>
            <a:off x="3350684" y="6254497"/>
            <a:ext cx="3834600" cy="557400"/>
          </a:xfrm>
          <a:prstGeom prst="rect">
            <a:avLst/>
          </a:prstGeom>
          <a:noFill/>
          <a:ln>
            <a:noFill/>
          </a:ln>
        </p:spPr>
        <p:txBody>
          <a:bodyPr anchorCtr="0" anchor="ctr" bIns="0" lIns="90000" spcFirstLastPara="1" rIns="90000" wrap="square" tIns="0">
            <a:noAutofit/>
          </a:bodyPr>
          <a:lstStyle/>
          <a:p>
            <a:pPr indent="0" lvl="0" marL="0" rtl="0" algn="l">
              <a:lnSpc>
                <a:spcPct val="110000"/>
              </a:lnSpc>
              <a:spcBef>
                <a:spcPts val="0"/>
              </a:spcBef>
              <a:spcAft>
                <a:spcPts val="0"/>
              </a:spcAft>
              <a:buSzPts val="1200"/>
              <a:buNone/>
            </a:pPr>
            <a:r>
              <a:rPr lang="de-DE"/>
              <a:t>Fachkraft für Lebensmitteltechnik</a:t>
            </a:r>
            <a:endParaRPr/>
          </a:p>
        </p:txBody>
      </p:sp>
      <p:sp>
        <p:nvSpPr>
          <p:cNvPr id="232" name="Google Shape;232;p2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Poore &amp; Nemecek (2018)</a:t>
            </a:r>
            <a:endParaRPr/>
          </a:p>
        </p:txBody>
      </p:sp>
      <p:sp>
        <p:nvSpPr>
          <p:cNvPr id="233" name="Google Shape;233;p21"/>
          <p:cNvSpPr txBox="1"/>
          <p:nvPr>
            <p:ph idx="3" type="body"/>
          </p:nvPr>
        </p:nvSpPr>
        <p:spPr>
          <a:xfrm>
            <a:off x="415216" y="4715487"/>
            <a:ext cx="4514100" cy="135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2800"/>
              <a:buNone/>
            </a:pPr>
            <a:r>
              <a:t/>
            </a:r>
            <a:endParaRPr b="1">
              <a:solidFill>
                <a:srgbClr val="000000"/>
              </a:solidFill>
              <a:latin typeface="Arial"/>
              <a:ea typeface="Arial"/>
              <a:cs typeface="Arial"/>
              <a:sym typeface="Arial"/>
            </a:endParaRPr>
          </a:p>
          <a:p>
            <a:pPr indent="0" lvl="0" marL="0" rtl="0" algn="l">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Durchschnittlicher Wasserverbrauch bei der Produktion von Milch und Milchalternativen in Europa*, pro Liter</a:t>
            </a:r>
            <a:endParaRPr sz="1200">
              <a:solidFill>
                <a:srgbClr val="000000"/>
              </a:solidFill>
              <a:latin typeface="Arial"/>
              <a:ea typeface="Arial"/>
              <a:cs typeface="Arial"/>
              <a:sym typeface="Arial"/>
            </a:endParaRPr>
          </a:p>
        </p:txBody>
      </p:sp>
      <p:sp>
        <p:nvSpPr>
          <p:cNvPr id="234" name="Google Shape;234;p21"/>
          <p:cNvSpPr/>
          <p:nvPr/>
        </p:nvSpPr>
        <p:spPr>
          <a:xfrm>
            <a:off x="202019" y="1400239"/>
            <a:ext cx="4880906" cy="321450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Aus welchem Grund verbrauchen die Milch und Milchprodukte unterschiedlich viel Wasser? </a:t>
            </a:r>
            <a:endParaRPr b="0" i="0" sz="20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Diskutieren Sie nun unter dem Aspekt Wasserverbrauch die Nachhaltigkeit von Milch und “Grünen Milchprodukten”.</a:t>
            </a:r>
            <a:endParaRPr b="0" i="0" sz="2000" u="none" cap="none" strike="noStrike">
              <a:solidFill>
                <a:srgbClr val="C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de-DE" sz="2000" u="none" cap="none" strike="noStrike">
                <a:solidFill>
                  <a:srgbClr val="C00000"/>
                </a:solidFill>
                <a:latin typeface="Arial"/>
                <a:ea typeface="Arial"/>
                <a:cs typeface="Arial"/>
                <a:sym typeface="Arial"/>
              </a:rPr>
              <a:t>In welchen Rezepturen könnten Sie „Grüne Milch“ nutzen?</a:t>
            </a:r>
            <a:endParaRPr b="0" i="0" sz="1400" u="none" cap="none" strike="noStrike">
              <a:solidFill>
                <a:srgbClr val="000000"/>
              </a:solidFill>
              <a:latin typeface="Arial"/>
              <a:ea typeface="Arial"/>
              <a:cs typeface="Arial"/>
              <a:sym typeface="Arial"/>
            </a:endParaRPr>
          </a:p>
        </p:txBody>
      </p:sp>
      <p:sp>
        <p:nvSpPr>
          <p:cNvPr id="235" name="Google Shape;235;p21"/>
          <p:cNvSpPr txBox="1"/>
          <p:nvPr/>
        </p:nvSpPr>
        <p:spPr>
          <a:xfrm>
            <a:off x="415225" y="6133000"/>
            <a:ext cx="3000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Dr. Michael Scharp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Malte Schmidthals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Jan Pranger</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Projektagentur BBNE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b="0" l="0" r="0" t="0"/>
          <a:stretch/>
        </p:blipFill>
        <p:spPr>
          <a:xfrm>
            <a:off x="195885" y="1408968"/>
            <a:ext cx="3053600" cy="1874260"/>
          </a:xfrm>
          <a:prstGeom prst="rect">
            <a:avLst/>
          </a:prstGeom>
          <a:noFill/>
          <a:ln>
            <a:noFill/>
          </a:ln>
        </p:spPr>
      </p:pic>
      <p:pic>
        <p:nvPicPr>
          <p:cNvPr id="242" name="Google Shape;242;p9"/>
          <p:cNvPicPr preferRelativeResize="0"/>
          <p:nvPr/>
        </p:nvPicPr>
        <p:blipFill rotWithShape="1">
          <a:blip r:embed="rId4">
            <a:alphaModFix/>
          </a:blip>
          <a:srcRect b="0" l="0" r="0" t="0"/>
          <a:stretch/>
        </p:blipFill>
        <p:spPr>
          <a:xfrm>
            <a:off x="2575289" y="3233529"/>
            <a:ext cx="3003875" cy="2915387"/>
          </a:xfrm>
          <a:prstGeom prst="rect">
            <a:avLst/>
          </a:prstGeom>
          <a:noFill/>
          <a:ln>
            <a:noFill/>
          </a:ln>
        </p:spPr>
      </p:pic>
      <p:sp>
        <p:nvSpPr>
          <p:cNvPr id="243" name="Google Shape;243;p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4" name="Google Shape;244;p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Backwarenabfälle und Flächennutzung</a:t>
            </a:r>
            <a:endParaRPr/>
          </a:p>
        </p:txBody>
      </p:sp>
      <p:sp>
        <p:nvSpPr>
          <p:cNvPr id="245" name="Google Shape;245;p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Fachkraft für Lebensmitteltechnik</a:t>
            </a:r>
            <a:endParaRPr/>
          </a:p>
        </p:txBody>
      </p:sp>
      <p:sp>
        <p:nvSpPr>
          <p:cNvPr id="246" name="Google Shape;246;p9"/>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Clr>
                <a:srgbClr val="888888"/>
              </a:buClr>
              <a:buSzPts val="1200"/>
              <a:buNone/>
            </a:pPr>
            <a:r>
              <a:rPr lang="de-DE"/>
              <a:t>Quelle: Eigene Berechnungen nach KORN</a:t>
            </a:r>
            <a:endParaRPr/>
          </a:p>
        </p:txBody>
      </p:sp>
      <p:sp>
        <p:nvSpPr>
          <p:cNvPr id="247" name="Google Shape;247;p9"/>
          <p:cNvSpPr/>
          <p:nvPr/>
        </p:nvSpPr>
        <p:spPr>
          <a:xfrm>
            <a:off x="3367275" y="1554740"/>
            <a:ext cx="2365784" cy="1440298"/>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viele Backwaren werden in Ihrem Betrieb entsorgt?</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a:off x="132296" y="4085497"/>
            <a:ext cx="2249675" cy="174546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C00000"/>
                </a:solidFill>
                <a:latin typeface="Arial"/>
                <a:ea typeface="Arial"/>
                <a:cs typeface="Arial"/>
                <a:sym typeface="Arial"/>
              </a:rPr>
              <a:t>Wie kann man alte Backwaren sinnvoll verwerten? </a:t>
            </a:r>
            <a:endParaRPr b="0" i="0" sz="1400" u="none" cap="none" strike="noStrike">
              <a:solidFill>
                <a:srgbClr val="000000"/>
              </a:solidFill>
              <a:latin typeface="Arial"/>
              <a:ea typeface="Arial"/>
              <a:cs typeface="Arial"/>
              <a:sym typeface="Arial"/>
            </a:endParaRPr>
          </a:p>
        </p:txBody>
      </p:sp>
      <p:graphicFrame>
        <p:nvGraphicFramePr>
          <p:cNvPr id="249" name="Google Shape;249;p9"/>
          <p:cNvGraphicFramePr/>
          <p:nvPr/>
        </p:nvGraphicFramePr>
        <p:xfrm>
          <a:off x="8383495" y="1408968"/>
          <a:ext cx="3568497" cy="4607519"/>
        </p:xfrm>
        <a:graphic>
          <a:graphicData uri="http://schemas.openxmlformats.org/drawingml/2006/chart">
            <c:chart r:id="rId5"/>
          </a:graphicData>
        </a:graphic>
      </p:graphicFrame>
      <p:sp>
        <p:nvSpPr>
          <p:cNvPr id="250" name="Google Shape;250;p9"/>
          <p:cNvSpPr txBox="1"/>
          <p:nvPr/>
        </p:nvSpPr>
        <p:spPr>
          <a:xfrm>
            <a:off x="5788646" y="2968675"/>
            <a:ext cx="2539261" cy="28622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Es werden 7.500 qm Fläche gebraucht für 100% EE-Energieversorgung!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Aber 1.800 qm wird für Getreide gebraucht, das für Backwarenabfall angebaut wird.</a:t>
            </a:r>
            <a:endParaRPr b="0" i="0" sz="1400" u="none" cap="none" strike="noStrike">
              <a:solidFill>
                <a:srgbClr val="000000"/>
              </a:solidFill>
              <a:latin typeface="Arial"/>
              <a:ea typeface="Arial"/>
              <a:cs typeface="Arial"/>
              <a:sym typeface="Arial"/>
            </a:endParaRPr>
          </a:p>
        </p:txBody>
      </p:sp>
      <p:sp>
        <p:nvSpPr>
          <p:cNvPr id="251" name="Google Shape;251;p9"/>
          <p:cNvSpPr txBox="1"/>
          <p:nvPr/>
        </p:nvSpPr>
        <p:spPr>
          <a:xfrm>
            <a:off x="2991481" y="4257773"/>
            <a:ext cx="2203371" cy="830997"/>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000000"/>
                </a:solidFill>
                <a:latin typeface="Arial"/>
                <a:ea typeface="Arial"/>
                <a:cs typeface="Arial"/>
                <a:sym typeface="Arial"/>
              </a:rPr>
              <a:t>Backwaren-</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de-DE" sz="2400" u="none" cap="none" strike="noStrike">
                <a:solidFill>
                  <a:srgbClr val="000000"/>
                </a:solidFill>
                <a:latin typeface="Arial"/>
                <a:ea typeface="Arial"/>
                <a:cs typeface="Arial"/>
                <a:sym typeface="Arial"/>
              </a:rPr>
              <a:t>abfall</a:t>
            </a:r>
            <a:endParaRPr b="0" i="0" sz="1400" u="none" cap="none" strike="noStrike">
              <a:solidFill>
                <a:srgbClr val="000000"/>
              </a:solidFill>
              <a:latin typeface="Arial"/>
              <a:ea typeface="Arial"/>
              <a:cs typeface="Arial"/>
              <a:sym typeface="Arial"/>
            </a:endParaRPr>
          </a:p>
        </p:txBody>
      </p:sp>
      <p:sp>
        <p:nvSpPr>
          <p:cNvPr id="252" name="Google Shape;252;p9"/>
          <p:cNvSpPr txBox="1"/>
          <p:nvPr/>
        </p:nvSpPr>
        <p:spPr>
          <a:xfrm>
            <a:off x="516425" y="6133025"/>
            <a:ext cx="3000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Dr. Michael Scharp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Malte Schmidthals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Jan Pranger</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Projektagentur BBNE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2"/>
          <p:cNvSpPr txBox="1"/>
          <p:nvPr>
            <p:ph type="title"/>
          </p:nvPr>
        </p:nvSpPr>
        <p:spPr>
          <a:xfrm>
            <a:off x="360000" y="180000"/>
            <a:ext cx="96039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2000"/>
              <a:buFont typeface="Calibri"/>
              <a:buNone/>
            </a:pPr>
            <a:r>
              <a:rPr lang="de-DE">
                <a:solidFill>
                  <a:schemeClr val="dk1"/>
                </a:solidFill>
              </a:rPr>
              <a:t>Nachhaltigkeit und Abfälle</a:t>
            </a:r>
            <a:br>
              <a:rPr lang="de-DE">
                <a:solidFill>
                  <a:schemeClr val="dk1"/>
                </a:solidFill>
              </a:rPr>
            </a:br>
            <a:r>
              <a:rPr lang="de-DE">
                <a:solidFill>
                  <a:schemeClr val="dk1"/>
                </a:solidFill>
              </a:rPr>
              <a:t>Welche Maßnahmen schlagen Sie vor?</a:t>
            </a:r>
            <a:endParaRPr/>
          </a:p>
        </p:txBody>
      </p:sp>
      <p:sp>
        <p:nvSpPr>
          <p:cNvPr id="259" name="Google Shape;259;p2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Fachkraft für Lebensmitteltechnik</a:t>
            </a:r>
            <a:endParaRPr/>
          </a:p>
        </p:txBody>
      </p:sp>
      <p:sp>
        <p:nvSpPr>
          <p:cNvPr id="260" name="Google Shape;260;p2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233361" lvl="0" marL="233361" rtl="0" algn="l">
              <a:lnSpc>
                <a:spcPct val="110000"/>
              </a:lnSpc>
              <a:spcBef>
                <a:spcPts val="0"/>
              </a:spcBef>
              <a:spcAft>
                <a:spcPts val="0"/>
              </a:spcAft>
              <a:buClr>
                <a:srgbClr val="888888"/>
              </a:buClr>
              <a:buSzPts val="1200"/>
              <a:buNone/>
            </a:pPr>
            <a:r>
              <a:rPr lang="de-DE"/>
              <a:t>Quelle: BMEL 2022</a:t>
            </a:r>
            <a:endParaRPr sz="1300"/>
          </a:p>
        </p:txBody>
      </p:sp>
      <p:sp>
        <p:nvSpPr>
          <p:cNvPr id="261" name="Google Shape;261;p22"/>
          <p:cNvSpPr/>
          <p:nvPr/>
        </p:nvSpPr>
        <p:spPr>
          <a:xfrm>
            <a:off x="7543800" y="1422175"/>
            <a:ext cx="4155000" cy="45213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55600" lvl="0" marL="457200" marR="0" rtl="0" algn="l">
              <a:lnSpc>
                <a:spcPct val="100000"/>
              </a:lnSpc>
              <a:spcBef>
                <a:spcPts val="0"/>
              </a:spcBef>
              <a:spcAft>
                <a:spcPts val="0"/>
              </a:spcAft>
              <a:buClr>
                <a:srgbClr val="C00000"/>
              </a:buClr>
              <a:buSzPts val="2000"/>
              <a:buFont typeface="Arial"/>
              <a:buChar char="●"/>
            </a:pPr>
            <a:r>
              <a:rPr b="0" i="0" lang="de-DE" sz="2000" u="none" cap="none" strike="noStrike">
                <a:solidFill>
                  <a:srgbClr val="C00000"/>
                </a:solidFill>
                <a:latin typeface="Arial"/>
                <a:ea typeface="Arial"/>
                <a:cs typeface="Arial"/>
                <a:sym typeface="Arial"/>
              </a:rPr>
              <a:t>Wo fallen in Ihrem Betrieb im Rahmen der Produktionsprozesse die meisten Lebensmittelabfälle an? </a:t>
            </a:r>
            <a:endParaRPr b="0" i="0" sz="2000" u="none" cap="none" strike="noStrike">
              <a:solidFill>
                <a:srgbClr val="C00000"/>
              </a:solidFill>
              <a:latin typeface="Arial"/>
              <a:ea typeface="Arial"/>
              <a:cs typeface="Arial"/>
              <a:sym typeface="Arial"/>
            </a:endParaRPr>
          </a:p>
          <a:p>
            <a:pPr indent="-355600" lvl="0" marL="457200" marR="0" rtl="0" algn="l">
              <a:lnSpc>
                <a:spcPct val="100000"/>
              </a:lnSpc>
              <a:spcBef>
                <a:spcPts val="0"/>
              </a:spcBef>
              <a:spcAft>
                <a:spcPts val="0"/>
              </a:spcAft>
              <a:buClr>
                <a:srgbClr val="C00000"/>
              </a:buClr>
              <a:buSzPts val="2000"/>
              <a:buFont typeface="Arial"/>
              <a:buChar char="●"/>
            </a:pPr>
            <a:r>
              <a:rPr b="0" i="0" lang="de-DE" sz="2000" u="none" cap="none" strike="noStrike">
                <a:solidFill>
                  <a:srgbClr val="C00000"/>
                </a:solidFill>
                <a:latin typeface="Arial"/>
                <a:ea typeface="Arial"/>
                <a:cs typeface="Arial"/>
                <a:sym typeface="Arial"/>
              </a:rPr>
              <a:t>Welche Abfälle davon sind vermeidbar und welche nicht?</a:t>
            </a:r>
            <a:endParaRPr b="0" i="0" sz="2000" u="none" cap="none" strike="noStrike">
              <a:solidFill>
                <a:srgbClr val="C00000"/>
              </a:solidFill>
              <a:latin typeface="Arial"/>
              <a:ea typeface="Arial"/>
              <a:cs typeface="Arial"/>
              <a:sym typeface="Arial"/>
            </a:endParaRPr>
          </a:p>
          <a:p>
            <a:pPr indent="-355600" lvl="0" marL="457200" marR="0" rtl="0" algn="l">
              <a:lnSpc>
                <a:spcPct val="100000"/>
              </a:lnSpc>
              <a:spcBef>
                <a:spcPts val="0"/>
              </a:spcBef>
              <a:spcAft>
                <a:spcPts val="0"/>
              </a:spcAft>
              <a:buClr>
                <a:srgbClr val="C00000"/>
              </a:buClr>
              <a:buSzPts val="2000"/>
              <a:buFont typeface="Arial"/>
              <a:buChar char="●"/>
            </a:pPr>
            <a:r>
              <a:rPr b="0" i="0" lang="de-DE" sz="2000" u="none" cap="none" strike="noStrike">
                <a:solidFill>
                  <a:srgbClr val="C00000"/>
                </a:solidFill>
                <a:latin typeface="Arial"/>
                <a:ea typeface="Arial"/>
                <a:cs typeface="Arial"/>
                <a:sym typeface="Arial"/>
              </a:rPr>
              <a:t>Überlegen Sie sich Maßnahmen, wie Lebensmittelabfälle bei der Produktion vermieden werden können. </a:t>
            </a:r>
            <a:endParaRPr b="0" i="0" sz="20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pic>
        <p:nvPicPr>
          <p:cNvPr id="263" name="Google Shape;263;p22" title="Points scored"/>
          <p:cNvPicPr preferRelativeResize="0"/>
          <p:nvPr/>
        </p:nvPicPr>
        <p:blipFill rotWithShape="1">
          <a:blip r:embed="rId3">
            <a:alphaModFix/>
          </a:blip>
          <a:srcRect b="0" l="0" r="0" t="0"/>
          <a:stretch/>
        </p:blipFill>
        <p:spPr>
          <a:xfrm>
            <a:off x="152400" y="1753452"/>
            <a:ext cx="7032876" cy="4348649"/>
          </a:xfrm>
          <a:prstGeom prst="rect">
            <a:avLst/>
          </a:prstGeom>
          <a:noFill/>
          <a:ln>
            <a:noFill/>
          </a:ln>
        </p:spPr>
      </p:pic>
      <p:sp>
        <p:nvSpPr>
          <p:cNvPr id="264" name="Google Shape;264;p22"/>
          <p:cNvSpPr txBox="1"/>
          <p:nvPr/>
        </p:nvSpPr>
        <p:spPr>
          <a:xfrm>
            <a:off x="541425" y="6102100"/>
            <a:ext cx="3000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Dr. Michael Scharp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Malte Schmidthals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Jan Pranger</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Projektagentur BBNE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1" name="Google Shape;271;p2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und Hunger</a:t>
            </a:r>
            <a:br>
              <a:rPr lang="de-DE"/>
            </a:br>
            <a:r>
              <a:rPr lang="de-DE"/>
              <a:t>Getreide – Viehfutter oder Brot?</a:t>
            </a:r>
            <a:endParaRPr/>
          </a:p>
        </p:txBody>
      </p:sp>
      <p:sp>
        <p:nvSpPr>
          <p:cNvPr id="272" name="Google Shape;272;p24"/>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Fachkraft für Lebensmitteltechnik</a:t>
            </a:r>
            <a:endParaRPr/>
          </a:p>
        </p:txBody>
      </p:sp>
      <p:sp>
        <p:nvSpPr>
          <p:cNvPr id="273" name="Google Shape;273;p24"/>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landwirtschaft.de</a:t>
            </a:r>
            <a:endParaRPr/>
          </a:p>
          <a:p>
            <a:pPr indent="-36000" lvl="0" marL="36000" rtl="0" algn="l">
              <a:lnSpc>
                <a:spcPct val="110000"/>
              </a:lnSpc>
              <a:spcBef>
                <a:spcPts val="0"/>
              </a:spcBef>
              <a:spcAft>
                <a:spcPts val="0"/>
              </a:spcAft>
              <a:buClr>
                <a:srgbClr val="888888"/>
              </a:buClr>
              <a:buSzPts val="1200"/>
              <a:buNone/>
            </a:pPr>
            <a:r>
              <a:rPr lang="de-DE"/>
              <a:t>Bilder: Eigene Darstellung nach BIL 2022</a:t>
            </a:r>
            <a:endParaRPr/>
          </a:p>
        </p:txBody>
      </p:sp>
      <p:pic>
        <p:nvPicPr>
          <p:cNvPr id="274" name="Google Shape;274;p24"/>
          <p:cNvPicPr preferRelativeResize="0"/>
          <p:nvPr/>
        </p:nvPicPr>
        <p:blipFill rotWithShape="1">
          <a:blip r:embed="rId3">
            <a:alphaModFix/>
          </a:blip>
          <a:srcRect b="0" l="0" r="0" t="0"/>
          <a:stretch/>
        </p:blipFill>
        <p:spPr>
          <a:xfrm>
            <a:off x="6345120" y="2347836"/>
            <a:ext cx="5506759" cy="3401075"/>
          </a:xfrm>
          <a:prstGeom prst="rect">
            <a:avLst/>
          </a:prstGeom>
          <a:noFill/>
          <a:ln>
            <a:noFill/>
          </a:ln>
        </p:spPr>
      </p:pic>
      <p:sp>
        <p:nvSpPr>
          <p:cNvPr id="275" name="Google Shape;275;p24"/>
          <p:cNvSpPr txBox="1"/>
          <p:nvPr/>
        </p:nvSpPr>
        <p:spPr>
          <a:xfrm>
            <a:off x="10804337" y="3889059"/>
            <a:ext cx="123944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58,2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25,0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Futter</a:t>
            </a:r>
            <a:endParaRPr b="0" i="0" sz="1400" u="none" cap="none" strike="noStrike">
              <a:solidFill>
                <a:srgbClr val="000000"/>
              </a:solidFill>
              <a:latin typeface="Arial"/>
              <a:ea typeface="Arial"/>
              <a:cs typeface="Arial"/>
              <a:sym typeface="Arial"/>
            </a:endParaRPr>
          </a:p>
        </p:txBody>
      </p:sp>
      <p:cxnSp>
        <p:nvCxnSpPr>
          <p:cNvPr id="276" name="Google Shape;276;p24"/>
          <p:cNvCxnSpPr>
            <a:stCxn id="275" idx="1"/>
          </p:cNvCxnSpPr>
          <p:nvPr/>
        </p:nvCxnSpPr>
        <p:spPr>
          <a:xfrm rot="10800000">
            <a:off x="9949637" y="4258391"/>
            <a:ext cx="854700" cy="0"/>
          </a:xfrm>
          <a:prstGeom prst="straightConnector1">
            <a:avLst/>
          </a:prstGeom>
          <a:noFill/>
          <a:ln cap="flat" cmpd="sng" w="9525">
            <a:solidFill>
              <a:schemeClr val="dk1"/>
            </a:solidFill>
            <a:prstDash val="solid"/>
            <a:round/>
            <a:headEnd len="sm" w="sm" type="none"/>
            <a:tailEnd len="sm" w="sm" type="none"/>
          </a:ln>
        </p:spPr>
      </p:cxnSp>
      <p:sp>
        <p:nvSpPr>
          <p:cNvPr id="277" name="Google Shape;277;p24"/>
          <p:cNvSpPr txBox="1"/>
          <p:nvPr/>
        </p:nvSpPr>
        <p:spPr>
          <a:xfrm>
            <a:off x="6153220" y="4690318"/>
            <a:ext cx="123944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20,1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8,6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Nahrung</a:t>
            </a:r>
            <a:endParaRPr b="0" i="0" sz="1400" u="none" cap="none" strike="noStrike">
              <a:solidFill>
                <a:srgbClr val="000000"/>
              </a:solidFill>
              <a:latin typeface="Arial"/>
              <a:ea typeface="Arial"/>
              <a:cs typeface="Arial"/>
              <a:sym typeface="Arial"/>
            </a:endParaRPr>
          </a:p>
        </p:txBody>
      </p:sp>
      <p:sp>
        <p:nvSpPr>
          <p:cNvPr id="278" name="Google Shape;278;p24"/>
          <p:cNvSpPr txBox="1"/>
          <p:nvPr/>
        </p:nvSpPr>
        <p:spPr>
          <a:xfrm>
            <a:off x="6085979" y="3150395"/>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8,9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3,8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Energie</a:t>
            </a:r>
            <a:endParaRPr b="0" i="0" sz="1400" u="none" cap="none" strike="noStrike">
              <a:solidFill>
                <a:srgbClr val="000000"/>
              </a:solidFill>
              <a:latin typeface="Arial"/>
              <a:ea typeface="Arial"/>
              <a:cs typeface="Arial"/>
              <a:sym typeface="Arial"/>
            </a:endParaRPr>
          </a:p>
        </p:txBody>
      </p:sp>
      <p:sp>
        <p:nvSpPr>
          <p:cNvPr id="279" name="Google Shape;279;p24"/>
          <p:cNvSpPr txBox="1"/>
          <p:nvPr/>
        </p:nvSpPr>
        <p:spPr>
          <a:xfrm>
            <a:off x="9360000" y="1446085"/>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2,1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0,9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Saatgut</a:t>
            </a:r>
            <a:endParaRPr b="0" i="0" sz="1400" u="none" cap="none" strike="noStrike">
              <a:solidFill>
                <a:srgbClr val="000000"/>
              </a:solidFill>
              <a:latin typeface="Arial"/>
              <a:ea typeface="Arial"/>
              <a:cs typeface="Arial"/>
              <a:sym typeface="Arial"/>
            </a:endParaRPr>
          </a:p>
        </p:txBody>
      </p:sp>
      <p:sp>
        <p:nvSpPr>
          <p:cNvPr id="280" name="Google Shape;280;p24"/>
          <p:cNvSpPr txBox="1"/>
          <p:nvPr/>
        </p:nvSpPr>
        <p:spPr>
          <a:xfrm>
            <a:off x="7423078" y="1662338"/>
            <a:ext cx="114005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3,3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1,4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Verluste</a:t>
            </a:r>
            <a:endParaRPr b="0" i="0" sz="1400" u="none" cap="none" strike="noStrike">
              <a:solidFill>
                <a:srgbClr val="000000"/>
              </a:solidFill>
              <a:latin typeface="Arial"/>
              <a:ea typeface="Arial"/>
              <a:cs typeface="Arial"/>
              <a:sym typeface="Arial"/>
            </a:endParaRPr>
          </a:p>
        </p:txBody>
      </p:sp>
      <p:sp>
        <p:nvSpPr>
          <p:cNvPr id="281" name="Google Shape;281;p24"/>
          <p:cNvSpPr txBox="1"/>
          <p:nvPr/>
        </p:nvSpPr>
        <p:spPr>
          <a:xfrm>
            <a:off x="5911309" y="2259715"/>
            <a:ext cx="2173993"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7,5 Prozent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E57C4"/>
                </a:solidFill>
                <a:latin typeface="Arial"/>
                <a:ea typeface="Arial"/>
                <a:cs typeface="Arial"/>
                <a:sym typeface="Arial"/>
              </a:rPr>
              <a:t>3,2 Mio. 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339933"/>
                </a:solidFill>
                <a:latin typeface="Arial"/>
                <a:ea typeface="Arial"/>
                <a:cs typeface="Arial"/>
                <a:sym typeface="Arial"/>
              </a:rPr>
              <a:t>Industrielle Verwertung</a:t>
            </a:r>
            <a:endParaRPr b="0" i="0" sz="1400" u="none" cap="none" strike="noStrike">
              <a:solidFill>
                <a:srgbClr val="000000"/>
              </a:solidFill>
              <a:latin typeface="Arial"/>
              <a:ea typeface="Arial"/>
              <a:cs typeface="Arial"/>
              <a:sym typeface="Arial"/>
            </a:endParaRPr>
          </a:p>
        </p:txBody>
      </p:sp>
      <p:sp>
        <p:nvSpPr>
          <p:cNvPr id="282" name="Google Shape;282;p24"/>
          <p:cNvSpPr txBox="1"/>
          <p:nvPr/>
        </p:nvSpPr>
        <p:spPr>
          <a:xfrm>
            <a:off x="5700323" y="5673913"/>
            <a:ext cx="3725207"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de-DE" sz="2000" u="none" cap="none" strike="noStrike">
                <a:solidFill>
                  <a:srgbClr val="0E57C4"/>
                </a:solidFill>
                <a:latin typeface="Arial"/>
                <a:ea typeface="Arial"/>
                <a:cs typeface="Arial"/>
                <a:sym typeface="Arial"/>
              </a:rPr>
              <a:t>42,9 Mio. t Gesamtverbrauch</a:t>
            </a:r>
            <a:endParaRPr b="0" i="0" sz="2000" u="none" cap="none" strike="noStrike">
              <a:solidFill>
                <a:srgbClr val="000000"/>
              </a:solidFill>
              <a:latin typeface="Arial"/>
              <a:ea typeface="Arial"/>
              <a:cs typeface="Arial"/>
              <a:sym typeface="Arial"/>
            </a:endParaRPr>
          </a:p>
        </p:txBody>
      </p:sp>
      <p:sp>
        <p:nvSpPr>
          <p:cNvPr id="283" name="Google Shape;283;p24"/>
          <p:cNvSpPr txBox="1"/>
          <p:nvPr/>
        </p:nvSpPr>
        <p:spPr>
          <a:xfrm>
            <a:off x="9780090" y="4744691"/>
            <a:ext cx="2038007"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de-DE" sz="2400" u="none" cap="none" strike="noStrike">
                <a:solidFill>
                  <a:srgbClr val="00B050"/>
                </a:solidFill>
                <a:latin typeface="Arial"/>
                <a:ea typeface="Arial"/>
                <a:cs typeface="Arial"/>
                <a:sym typeface="Arial"/>
              </a:rPr>
              <a:t>Getreide- Verwendung 2020/2021</a:t>
            </a:r>
            <a:endParaRPr b="0" i="0" sz="1100" u="none" cap="none" strike="noStrike">
              <a:solidFill>
                <a:srgbClr val="000000"/>
              </a:solidFill>
              <a:latin typeface="Arial"/>
              <a:ea typeface="Arial"/>
              <a:cs typeface="Arial"/>
              <a:sym typeface="Arial"/>
            </a:endParaRPr>
          </a:p>
        </p:txBody>
      </p:sp>
      <p:cxnSp>
        <p:nvCxnSpPr>
          <p:cNvPr id="284" name="Google Shape;284;p24"/>
          <p:cNvCxnSpPr/>
          <p:nvPr/>
        </p:nvCxnSpPr>
        <p:spPr>
          <a:xfrm flipH="1">
            <a:off x="9075560" y="1993428"/>
            <a:ext cx="757200" cy="946500"/>
          </a:xfrm>
          <a:prstGeom prst="straightConnector1">
            <a:avLst/>
          </a:prstGeom>
          <a:noFill/>
          <a:ln cap="flat" cmpd="sng" w="9525">
            <a:solidFill>
              <a:schemeClr val="dk1"/>
            </a:solidFill>
            <a:prstDash val="solid"/>
            <a:round/>
            <a:headEnd len="sm" w="sm" type="none"/>
            <a:tailEnd len="sm" w="sm" type="none"/>
          </a:ln>
        </p:spPr>
      </p:cxnSp>
      <p:cxnSp>
        <p:nvCxnSpPr>
          <p:cNvPr id="285" name="Google Shape;285;p24"/>
          <p:cNvCxnSpPr>
            <a:stCxn id="280" idx="3"/>
          </p:cNvCxnSpPr>
          <p:nvPr/>
        </p:nvCxnSpPr>
        <p:spPr>
          <a:xfrm>
            <a:off x="8563134" y="2031670"/>
            <a:ext cx="253200" cy="908100"/>
          </a:xfrm>
          <a:prstGeom prst="straightConnector1">
            <a:avLst/>
          </a:prstGeom>
          <a:noFill/>
          <a:ln cap="flat" cmpd="sng" w="9525">
            <a:solidFill>
              <a:schemeClr val="dk1"/>
            </a:solidFill>
            <a:prstDash val="solid"/>
            <a:round/>
            <a:headEnd len="sm" w="sm" type="none"/>
            <a:tailEnd len="sm" w="sm" type="none"/>
          </a:ln>
        </p:spPr>
      </p:cxnSp>
      <p:cxnSp>
        <p:nvCxnSpPr>
          <p:cNvPr id="286" name="Google Shape;286;p24"/>
          <p:cNvCxnSpPr>
            <a:stCxn id="281" idx="3"/>
          </p:cNvCxnSpPr>
          <p:nvPr/>
        </p:nvCxnSpPr>
        <p:spPr>
          <a:xfrm>
            <a:off x="8085302" y="2629047"/>
            <a:ext cx="311700" cy="457500"/>
          </a:xfrm>
          <a:prstGeom prst="straightConnector1">
            <a:avLst/>
          </a:prstGeom>
          <a:noFill/>
          <a:ln cap="flat" cmpd="sng" w="9525">
            <a:solidFill>
              <a:schemeClr val="dk1"/>
            </a:solidFill>
            <a:prstDash val="solid"/>
            <a:round/>
            <a:headEnd len="sm" w="sm" type="none"/>
            <a:tailEnd len="sm" w="sm" type="none"/>
          </a:ln>
        </p:spPr>
      </p:cxnSp>
      <p:cxnSp>
        <p:nvCxnSpPr>
          <p:cNvPr id="287" name="Google Shape;287;p24"/>
          <p:cNvCxnSpPr>
            <a:stCxn id="278" idx="3"/>
          </p:cNvCxnSpPr>
          <p:nvPr/>
        </p:nvCxnSpPr>
        <p:spPr>
          <a:xfrm>
            <a:off x="7226035" y="3519727"/>
            <a:ext cx="1033800" cy="92100"/>
          </a:xfrm>
          <a:prstGeom prst="straightConnector1">
            <a:avLst/>
          </a:prstGeom>
          <a:noFill/>
          <a:ln cap="flat" cmpd="sng" w="9525">
            <a:solidFill>
              <a:schemeClr val="dk1"/>
            </a:solidFill>
            <a:prstDash val="solid"/>
            <a:round/>
            <a:headEnd len="sm" w="sm" type="none"/>
            <a:tailEnd len="sm" w="sm" type="none"/>
          </a:ln>
        </p:spPr>
      </p:cxnSp>
      <p:cxnSp>
        <p:nvCxnSpPr>
          <p:cNvPr id="288" name="Google Shape;288;p24"/>
          <p:cNvCxnSpPr/>
          <p:nvPr/>
        </p:nvCxnSpPr>
        <p:spPr>
          <a:xfrm flipH="1" rot="10800000">
            <a:off x="7392662" y="4368594"/>
            <a:ext cx="867310" cy="691056"/>
          </a:xfrm>
          <a:prstGeom prst="straightConnector1">
            <a:avLst/>
          </a:prstGeom>
          <a:noFill/>
          <a:ln cap="flat" cmpd="sng" w="9525">
            <a:solidFill>
              <a:schemeClr val="dk1"/>
            </a:solidFill>
            <a:prstDash val="solid"/>
            <a:round/>
            <a:headEnd len="sm" w="sm" type="none"/>
            <a:tailEnd len="sm" w="sm" type="none"/>
          </a:ln>
        </p:spPr>
      </p:cxnSp>
      <p:pic>
        <p:nvPicPr>
          <p:cNvPr id="289" name="Google Shape;289;p24"/>
          <p:cNvPicPr preferRelativeResize="0"/>
          <p:nvPr/>
        </p:nvPicPr>
        <p:blipFill rotWithShape="1">
          <a:blip r:embed="rId4">
            <a:alphaModFix/>
          </a:blip>
          <a:srcRect b="0" l="0" r="0" t="0"/>
          <a:stretch/>
        </p:blipFill>
        <p:spPr>
          <a:xfrm>
            <a:off x="9881148" y="2259715"/>
            <a:ext cx="2166729" cy="2166729"/>
          </a:xfrm>
          <a:prstGeom prst="rect">
            <a:avLst/>
          </a:prstGeom>
          <a:noFill/>
          <a:ln>
            <a:noFill/>
          </a:ln>
        </p:spPr>
      </p:pic>
      <p:pic>
        <p:nvPicPr>
          <p:cNvPr id="290" name="Google Shape;290;p24"/>
          <p:cNvPicPr preferRelativeResize="0"/>
          <p:nvPr/>
        </p:nvPicPr>
        <p:blipFill rotWithShape="1">
          <a:blip r:embed="rId5">
            <a:alphaModFix/>
          </a:blip>
          <a:srcRect b="21029" l="0" r="0" t="0"/>
          <a:stretch/>
        </p:blipFill>
        <p:spPr>
          <a:xfrm>
            <a:off x="7382057" y="2437542"/>
            <a:ext cx="3386350" cy="2674225"/>
          </a:xfrm>
          <a:prstGeom prst="rect">
            <a:avLst/>
          </a:prstGeom>
          <a:noFill/>
          <a:ln>
            <a:noFill/>
          </a:ln>
        </p:spPr>
      </p:pic>
      <p:pic>
        <p:nvPicPr>
          <p:cNvPr id="291" name="Google Shape;291;p24"/>
          <p:cNvPicPr preferRelativeResize="0"/>
          <p:nvPr/>
        </p:nvPicPr>
        <p:blipFill rotWithShape="1">
          <a:blip r:embed="rId6">
            <a:alphaModFix/>
          </a:blip>
          <a:srcRect b="0" l="0" r="0" t="0"/>
          <a:stretch/>
        </p:blipFill>
        <p:spPr>
          <a:xfrm>
            <a:off x="5978700" y="3579951"/>
            <a:ext cx="1457734" cy="1292802"/>
          </a:xfrm>
          <a:prstGeom prst="rect">
            <a:avLst/>
          </a:prstGeom>
          <a:noFill/>
          <a:ln>
            <a:noFill/>
          </a:ln>
        </p:spPr>
      </p:pic>
      <p:pic>
        <p:nvPicPr>
          <p:cNvPr id="292" name="Google Shape;292;p24"/>
          <p:cNvPicPr preferRelativeResize="0"/>
          <p:nvPr/>
        </p:nvPicPr>
        <p:blipFill rotWithShape="1">
          <a:blip r:embed="rId7">
            <a:alphaModFix/>
          </a:blip>
          <a:srcRect b="0" l="0" r="0" t="0"/>
          <a:stretch/>
        </p:blipFill>
        <p:spPr>
          <a:xfrm>
            <a:off x="5915830" y="984946"/>
            <a:ext cx="1377000" cy="1377000"/>
          </a:xfrm>
          <a:prstGeom prst="rect">
            <a:avLst/>
          </a:prstGeom>
          <a:noFill/>
          <a:ln>
            <a:noFill/>
          </a:ln>
        </p:spPr>
      </p:pic>
      <p:pic>
        <p:nvPicPr>
          <p:cNvPr id="293" name="Google Shape;293;p24"/>
          <p:cNvPicPr preferRelativeResize="0"/>
          <p:nvPr/>
        </p:nvPicPr>
        <p:blipFill rotWithShape="1">
          <a:blip r:embed="rId8">
            <a:alphaModFix/>
          </a:blip>
          <a:srcRect b="0" l="0" r="0" t="0"/>
          <a:stretch/>
        </p:blipFill>
        <p:spPr>
          <a:xfrm>
            <a:off x="9894232" y="1341324"/>
            <a:ext cx="1779136" cy="1779136"/>
          </a:xfrm>
          <a:prstGeom prst="rect">
            <a:avLst/>
          </a:prstGeom>
          <a:noFill/>
          <a:ln>
            <a:noFill/>
          </a:ln>
        </p:spPr>
      </p:pic>
      <p:sp>
        <p:nvSpPr>
          <p:cNvPr id="294" name="Google Shape;294;p24"/>
          <p:cNvSpPr/>
          <p:nvPr/>
        </p:nvSpPr>
        <p:spPr>
          <a:xfrm>
            <a:off x="170425" y="1762999"/>
            <a:ext cx="5529900" cy="3988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36000" lIns="36000" spcFirstLastPara="1" rIns="36000" wrap="square" tIns="46800">
            <a:noAutofit/>
          </a:bodyPr>
          <a:lstStyle/>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Aus ca. 670 g Weizen wird 1 kg Brot gewonnen.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Der Kaloriengehalt eines Brotes beträgt ca. 2.650 kcal.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Ein durchschnittlicher Mann (25 bis 51 Jahre) braucht pro Tag 2.400 Kcal.</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Annahme: 1 Mann isst ein Brot pro Tag (weil er schwer arbeitet).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de-DE" sz="2000" u="none" cap="none" strike="noStrike">
                <a:solidFill>
                  <a:srgbClr val="C00000"/>
                </a:solidFill>
                <a:latin typeface="Arial"/>
                <a:ea typeface="Arial"/>
                <a:cs typeface="Arial"/>
                <a:sym typeface="Arial"/>
              </a:rPr>
              <a:t>Wie viele Männer könnten sich 1 Jahr von dem Getreide, das wir als Viehfutter verwenden, ernähren?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95" name="Google Shape;295;p24"/>
          <p:cNvSpPr txBox="1"/>
          <p:nvPr/>
        </p:nvSpPr>
        <p:spPr>
          <a:xfrm>
            <a:off x="673775" y="6133025"/>
            <a:ext cx="3000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Dr. Michael Scharp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Malte Schmidthals </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Jan Pranger</a:t>
            </a:r>
            <a:endParaRPr b="0" i="0" sz="10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b="0" i="0" lang="de-DE" sz="1000" u="none" cap="none" strike="noStrike">
                <a:solidFill>
                  <a:schemeClr val="lt1"/>
                </a:solidFill>
                <a:latin typeface="Trebuchet MS"/>
                <a:ea typeface="Trebuchet MS"/>
                <a:cs typeface="Trebuchet MS"/>
                <a:sym typeface="Trebuchet MS"/>
              </a:rPr>
              <a:t>Projektagentur BBNE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