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12192000"/>
  <p:notesSz cx="7104050" cy="10234600"/>
  <p:embeddedFontLs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36" roundtripDataSignature="AMtx7mh4KzFgu1+4i3+DykxXoVJIguFF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DCB5C6-9522-4402-986D-595B0CFBCF2E}">
  <a:tblStyle styleId="{16DCB5C6-9522-4402-986D-595B0CFBCF2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erriweather-bold.fntdata"/><Relationship Id="rId10" Type="http://schemas.openxmlformats.org/officeDocument/2006/relationships/slide" Target="slides/slide3.xml"/><Relationship Id="rId32" Type="http://schemas.openxmlformats.org/officeDocument/2006/relationships/font" Target="fonts/Merriweather-regular.fntdata"/><Relationship Id="rId13" Type="http://schemas.openxmlformats.org/officeDocument/2006/relationships/slide" Target="slides/slide6.xml"/><Relationship Id="rId35" Type="http://schemas.openxmlformats.org/officeDocument/2006/relationships/font" Target="fonts/Merriweather-boldItalic.fntdata"/><Relationship Id="rId12" Type="http://schemas.openxmlformats.org/officeDocument/2006/relationships/slide" Target="slides/slide5.xml"/><Relationship Id="rId34" Type="http://schemas.openxmlformats.org/officeDocument/2006/relationships/font" Target="fonts/Merriweather-italic.fntdata"/><Relationship Id="rId15" Type="http://schemas.openxmlformats.org/officeDocument/2006/relationships/slide" Target="slides/slide8.xml"/><Relationship Id="rId14" Type="http://schemas.openxmlformats.org/officeDocument/2006/relationships/slide" Target="slides/slide7.xml"/><Relationship Id="rId36" Type="http://customschemas.google.com/relationships/presentationmetadata" Target="meta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ervice/glossar/p?tag=PRTR#alphaba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8: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38:notes"/>
          <p:cNvSpPr txBox="1"/>
          <p:nvPr>
            <p:ph idx="1" type="body"/>
          </p:nvPr>
        </p:nvSpPr>
        <p:spPr>
          <a:xfrm>
            <a:off x="479424" y="3943274"/>
            <a:ext cx="6143625" cy="5988126"/>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Ziel des Projektes ist die Gründung einer </a:t>
            </a:r>
            <a:r>
              <a:rPr b="0" i="1" lang="de-DE" sz="105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05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050" u="none" cap="none" strike="noStrike">
                <a:solidFill>
                  <a:schemeClr val="dk1"/>
                </a:solidFill>
                <a:latin typeface="Calibri"/>
                <a:ea typeface="Calibri"/>
                <a:cs typeface="Calibri"/>
                <a:sym typeface="Calibri"/>
              </a:rPr>
              <a:t>Beruflichen Bildung für Nachhaltige Entwicklung </a:t>
            </a:r>
            <a:r>
              <a:rPr b="0" i="0" lang="de-DE" sz="105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indent="-171450" lvl="1" marL="6286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tabellarische didaktische Einordnung (Didaktisches Impulspapier, IP),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Handout (FS) z. B. mit der Darstellung von Zielkonflikten oder weiteren Aufgabenstellungen.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176" name="Google Shape;176;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8ca3fc6d9_0_545:notes"/>
          <p:cNvSpPr/>
          <p:nvPr>
            <p:ph idx="2" type="sldImg"/>
          </p:nvPr>
        </p:nvSpPr>
        <p:spPr>
          <a:xfrm>
            <a:off x="478800" y="288000"/>
            <a:ext cx="6142687"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78ca3fc6d9_0_545:notes"/>
          <p:cNvSpPr txBox="1"/>
          <p:nvPr>
            <p:ph idx="1" type="body"/>
          </p:nvPr>
        </p:nvSpPr>
        <p:spPr>
          <a:xfrm>
            <a:off x="478800" y="3743999"/>
            <a:ext cx="6142687" cy="5391533"/>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Beschreibung </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de-DE"/>
              <a:t>Zielkonflikt: Vom technischen Fortschritt profitieren zunehmend mehr Menschen. </a:t>
            </a:r>
            <a:endParaRPr/>
          </a:p>
          <a:p>
            <a:pPr indent="0" lvl="0" marL="0" marR="0" rtl="0" algn="l">
              <a:lnSpc>
                <a:spcPct val="100000"/>
              </a:lnSpc>
              <a:spcBef>
                <a:spcPts val="0"/>
              </a:spcBef>
              <a:spcAft>
                <a:spcPts val="0"/>
              </a:spcAft>
              <a:buClr>
                <a:srgbClr val="000000"/>
              </a:buClr>
              <a:buSzPts val="1400"/>
              <a:buFont typeface="Arial"/>
              <a:buNone/>
            </a:pPr>
            <a:r>
              <a:rPr lang="de-DE"/>
              <a:t>Die Rohstoffe werden eingesetzt, um das Leben zu erleichtern. Doch der Aufwand, die ökologischen Folgen und die Kosten für Rohstoffabbau steigen.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DE">
                <a:solidFill>
                  <a:schemeClr val="dk1"/>
                </a:solidFill>
              </a:rPr>
              <a:t>Auf der Folie sind zunehmende Vielfalt an eingesetzten Metallen dargestellt, die für die Metallindustrie eine Rolle spielen (können).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Auch der technische Fortschritt kann Zielkonflikte mit sich bringen: Vom technischen Fortschritt profitieren zunehmend mehr Menschen auf der Erde. Die Rohstoffe werden eingesetzt, um das Leben zu erleichtern. Doch der Aufwand, die ökologischen Folgen und die Koste</a:t>
            </a:r>
            <a:r>
              <a:rPr b="0" lang="de-DE">
                <a:solidFill>
                  <a:schemeClr val="dk1"/>
                </a:solidFill>
                <a:latin typeface="Calibri"/>
                <a:ea typeface="Calibri"/>
                <a:cs typeface="Calibri"/>
                <a:sym typeface="Calibri"/>
              </a:rPr>
              <a:t>n für den Rohstoffabbau steigen. </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steigende Bewusstheit für die Notwendigkeit einer nachhaltige Entwicklung sorgt nicht automatisch schon für Verbesserungen. Gleichzeitig werden Forschungsergebnisse und technische Entwicklungen für die Allgemeinheit verfügbar gemacht, meist als Innovationen, die jedoch den</a:t>
            </a:r>
            <a:r>
              <a:rPr lang="de-DE">
                <a:latin typeface="Calibri"/>
                <a:ea typeface="Calibri"/>
                <a:cs typeface="Calibri"/>
                <a:sym typeface="Calibri"/>
              </a:rPr>
              <a:t> weltweiten Bedarf an Rohstoffen rasant ansteigen lassen. Neben bspw. der Auto- und Informationstechnologieproduktion, verbrauchen auch die Erzeugungsanlagen für die erneuerbare Energien enorme Mengen an Metall: „</a:t>
            </a:r>
            <a:r>
              <a:rPr i="1" lang="de-DE">
                <a:latin typeface="Calibri"/>
                <a:ea typeface="Calibri"/>
                <a:cs typeface="Calibri"/>
                <a:sym typeface="Calibri"/>
              </a:rPr>
              <a:t>In einer Windkraftturbine sind beispielsweise 500 Kilogramm Nickel, 1.000 Kilogramm Kupfer und 1.000 Kilogramm Seltene Erden verbaut</a:t>
            </a:r>
            <a:r>
              <a:rPr lang="de-DE">
                <a:latin typeface="Calibri"/>
                <a:ea typeface="Calibri"/>
                <a:cs typeface="Calibri"/>
                <a:sym typeface="Calibri"/>
              </a:rPr>
              <a:t>.“ </a:t>
            </a:r>
            <a:endParaRPr/>
          </a:p>
          <a:p>
            <a:pPr indent="0" lvl="0" marL="0" rtl="0" algn="l">
              <a:lnSpc>
                <a:spcPct val="100000"/>
              </a:lnSpc>
              <a:spcBef>
                <a:spcPts val="0"/>
              </a:spcBef>
              <a:spcAft>
                <a:spcPts val="0"/>
              </a:spcAft>
              <a:buSzPts val="1800"/>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rPr b="1" lang="de-DE">
                <a:solidFill>
                  <a:schemeClr val="dk1"/>
                </a:solidFill>
                <a:latin typeface="Calibri"/>
                <a:ea typeface="Calibri"/>
                <a:cs typeface="Calibri"/>
                <a:sym typeface="Calibri"/>
              </a:rPr>
              <a:t>Aufgabenstellung: </a:t>
            </a:r>
            <a:endParaRPr/>
          </a:p>
          <a:p>
            <a:pPr indent="-171450" lvl="0" marL="171450" marR="0" rtl="0" algn="l">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Welche Materialien werden in ihrem Unternehmen genutzt? </a:t>
            </a:r>
            <a:endParaRPr/>
          </a:p>
          <a:p>
            <a:pPr indent="-171450" lvl="0" marL="171450" marR="0" rtl="0" algn="l">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Wie ist die Entwicklung der Materialvielfalt im Laufe der Zeit? </a:t>
            </a:r>
            <a:endParaRPr/>
          </a:p>
          <a:p>
            <a:pPr indent="-171450" lvl="0" marL="171450" marR="0" rtl="0" algn="l">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Wie ist die Entwicklung der Kosten im Laufe der Zeit?</a:t>
            </a:r>
            <a:endParaRPr/>
          </a:p>
          <a:p>
            <a:pPr indent="0" lvl="0" marL="0" marR="0" rtl="0" algn="l">
              <a:lnSpc>
                <a:spcPct val="100000"/>
              </a:lnSpc>
              <a:spcBef>
                <a:spcPts val="0"/>
              </a:spcBef>
              <a:spcAft>
                <a:spcPts val="0"/>
              </a:spcAft>
              <a:buClr>
                <a:srgbClr val="000000"/>
              </a:buClr>
              <a:buSzPts val="1400"/>
              <a:buNone/>
            </a:pPr>
            <a:r>
              <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None/>
            </a:pPr>
            <a:r>
              <a:rPr b="1" lang="de-DE">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Heinrich-Böll-Stiftung (2017): Meeresatlas. S. 34. https://meeresatlas.org/wp-content/uploads/2017/06/Meeresatlas-Web-DE.pdf, Lizewnz CC BY 4.0</a:t>
            </a:r>
            <a:endParaRPr/>
          </a:p>
        </p:txBody>
      </p:sp>
      <p:sp>
        <p:nvSpPr>
          <p:cNvPr id="311" name="Google Shape;311;g278ca3fc6d9_0_54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78ca3fc6d9_0_614:notes"/>
          <p:cNvSpPr/>
          <p:nvPr>
            <p:ph idx="2" type="sldImg"/>
          </p:nvPr>
        </p:nvSpPr>
        <p:spPr>
          <a:xfrm>
            <a:off x="478800" y="288000"/>
            <a:ext cx="6145468"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78ca3fc6d9_0_614:notes"/>
          <p:cNvSpPr txBox="1"/>
          <p:nvPr>
            <p:ph idx="1" type="body"/>
          </p:nvPr>
        </p:nvSpPr>
        <p:spPr>
          <a:xfrm>
            <a:off x="478800" y="3744000"/>
            <a:ext cx="6145468" cy="565400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Auf der Folie sind </a:t>
            </a:r>
            <a:r>
              <a:rPr lang="de-DE">
                <a:latin typeface="Calibri"/>
                <a:ea typeface="Calibri"/>
                <a:cs typeface="Calibri"/>
                <a:sym typeface="Calibri"/>
              </a:rPr>
              <a:t>die Verhältnisse zwischen den Metallvorkommen an Land und im Meer dargestellt. Zielkonflikt: 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a:t>
            </a:r>
            <a:endParaRPr/>
          </a:p>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 des Zielkonfliktes:</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Mit zunehmenden Informationen über die Bedingungen, unter denen Rohstoffe gewonnen werden, steigen auch Bewusstheit und Verantwortung für die anderen Akteure in der Lieferkette. Doch auch die Meere brauchen Schutz. „</a:t>
            </a:r>
            <a:r>
              <a:rPr lang="de-DE">
                <a:latin typeface="Calibri"/>
                <a:ea typeface="Calibri"/>
                <a:cs typeface="Calibri"/>
                <a:sym typeface="Calibri"/>
              </a:rPr>
              <a:t>Was hier zerstört wird, regeneriert sich lange nicht. Vor dem Abbau müsste mehr Wissen über die Folgen für die Ökosysteme der Tiefsee gesammelt werden“ (Heinrich-Böll-Stiftung (2017). </a:t>
            </a:r>
            <a:r>
              <a:rPr lang="de-DE" sz="1200">
                <a:latin typeface="Trebuchet MS"/>
                <a:ea typeface="Trebuchet MS"/>
                <a:cs typeface="Trebuchet MS"/>
                <a:sym typeface="Trebuchet MS"/>
              </a:rPr>
              <a:t>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unvollständig.</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Aufgabenstellung: </a:t>
            </a:r>
            <a:endParaRPr/>
          </a:p>
          <a:p>
            <a:pPr indent="-228600" lvl="0" marL="228600" marR="0" rtl="0" algn="l">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Woher stammen die Materialien, mit denen ihr Unternehmen umgeht? </a:t>
            </a:r>
            <a:endParaRPr/>
          </a:p>
          <a:p>
            <a:pPr indent="-228600" lvl="0" marL="228600" marR="0" rtl="0" algn="l">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Welche Informationen hat das Unternehmen noch über die Lieferkette? </a:t>
            </a:r>
            <a:endParaRPr/>
          </a:p>
          <a:p>
            <a:pPr indent="-228600" lvl="0" marL="228600" marR="0" rtl="0" algn="l">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Worauf wird beim Einkauf geachtet?</a:t>
            </a:r>
            <a:endParaRPr/>
          </a:p>
          <a:p>
            <a:pPr indent="0" lvl="0" marL="0" marR="0" rtl="0" algn="l">
              <a:lnSpc>
                <a:spcPct val="100000"/>
              </a:lnSpc>
              <a:spcBef>
                <a:spcPts val="100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Heinrich-Böll-Stiftung (2017): Meeresatlas. S. 34. https://meeresatlas.org/wp-content/uploads/2017/06/Meeresatlas-Web-DE.pdf</a:t>
            </a:r>
            <a:endParaRPr/>
          </a:p>
        </p:txBody>
      </p:sp>
      <p:sp>
        <p:nvSpPr>
          <p:cNvPr id="323" name="Google Shape;323;g278ca3fc6d9_0_61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78ca3fc6d9_0_683:notes"/>
          <p:cNvSpPr/>
          <p:nvPr>
            <p:ph idx="2" type="sldImg"/>
          </p:nvPr>
        </p:nvSpPr>
        <p:spPr>
          <a:xfrm>
            <a:off x="478800" y="288000"/>
            <a:ext cx="6145468"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78ca3fc6d9_0_683:notes"/>
          <p:cNvSpPr txBox="1"/>
          <p:nvPr>
            <p:ph idx="1" type="body"/>
          </p:nvPr>
        </p:nvSpPr>
        <p:spPr>
          <a:xfrm>
            <a:off x="478800" y="3744000"/>
            <a:ext cx="6145468" cy="626360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None/>
            </a:pPr>
            <a:r>
              <a:rPr b="1" lang="de-DE" sz="12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internationale Spezialisierung und Arbeitsteilung  bringt einen </a:t>
            </a:r>
            <a:r>
              <a:rPr b="0" lang="de-DE" sz="1200">
                <a:solidFill>
                  <a:schemeClr val="dk1"/>
                </a:solidFill>
                <a:latin typeface="Calibri"/>
                <a:ea typeface="Calibri"/>
                <a:cs typeface="Calibri"/>
                <a:sym typeface="Calibri"/>
              </a:rPr>
              <a:t>Zielkonflikt mit sich: Lieferketten sind global organisiert. Einzelne Materialien und Komponenten werden zum Teil nur in einem Land hergestellt. Spezialisierung hat Vorteile, schafft jedoch auch Abhängigkeiten von Anbietern.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rPr b="0" lang="de-DE" sz="1200">
                <a:solidFill>
                  <a:schemeClr val="dk1"/>
                </a:solidFill>
                <a:latin typeface="Calibri"/>
                <a:ea typeface="Calibri"/>
                <a:cs typeface="Calibri"/>
                <a:sym typeface="Calibri"/>
              </a:rPr>
              <a:t>Zu modernen Produktionsmethoden gehören Sensoren und andere digitale Tools, die Einwegartikel sind. Es bestehen Abhängigkeiten von den Rohstofflieferanten, teils in Ländern ohne Demokratie oder Sozialstandards. Auch und gerade weil wir die Vorteile der digitalisierten Wirtschaft hoch schätzen, gilt:</a:t>
            </a:r>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a:t>
            </a:r>
            <a:r>
              <a:rPr i="1" lang="de-DE">
                <a:latin typeface="Calibri"/>
                <a:ea typeface="Calibri"/>
                <a:cs typeface="Calibri"/>
                <a:sym typeface="Calibri"/>
              </a:rPr>
              <a:t>Der Zugang zu Ressourcen ist von strategischer Bedeutung für das Ziel Europas, den Grünen Deal zu verwirklichen. Die neue Industriestrategie für Europa sieht vor, die offene strategische Autonomie Europas zu stärken, und es wird davor gewarnt, dass der Übergang Europas zur Klimaneutralität die aktuelle Abhängigkeit von fossilen Brennstoffen auf Rohstoffe verlagern könnte, die zum Großteil aus dem Ausland stammen und um die sich der globale Wettbewerb zunehmend verschärft. Die offene strategische Autonomie der EU in diesen Sektoren wird daher weiterhin in einem diversifizierten und von Marktverzerrungen unbeeinträchtigten Zugang zu den globalen Rohstoffmärkten verankert sein müssen. Gleichzeitig, und um externe Abhängigkeiten und Umweltbelastungen zu verringern, muss das zugrunde liegende Problem des rasch steigenden weltweiten Ressourcenbedarfs angegangen werden, indem der Materialeinsatz verringert und Materialien wiederverwendet werden, bevor sie recycelt werden.“</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Aufgabe:</a:t>
            </a:r>
            <a:endParaRPr/>
          </a:p>
          <a:p>
            <a:pPr indent="-304800" lvl="0" marL="457200" rtl="0" algn="l">
              <a:lnSpc>
                <a:spcPct val="100000"/>
              </a:lnSpc>
              <a:spcBef>
                <a:spcPts val="0"/>
              </a:spcBef>
              <a:spcAft>
                <a:spcPts val="0"/>
              </a:spcAft>
              <a:buClr>
                <a:schemeClr val="dk1"/>
              </a:buClr>
              <a:buSzPts val="1200"/>
              <a:buFont typeface="Calibri"/>
              <a:buChar char="•"/>
            </a:pPr>
            <a:r>
              <a:rPr lang="de-DE"/>
              <a:t>Welche Rohstoffe, die Ihr Betrieb bezieht sind als „kritisch“ einzustufen? </a:t>
            </a:r>
            <a:endParaRPr/>
          </a:p>
          <a:p>
            <a:pPr indent="-304800" lvl="0" marL="457200" rtl="0" algn="l">
              <a:lnSpc>
                <a:spcPct val="100000"/>
              </a:lnSpc>
              <a:spcBef>
                <a:spcPts val="0"/>
              </a:spcBef>
              <a:spcAft>
                <a:spcPts val="0"/>
              </a:spcAft>
              <a:buClr>
                <a:schemeClr val="dk1"/>
              </a:buClr>
              <a:buSzPts val="1200"/>
              <a:buFont typeface="Calibri"/>
              <a:buChar char="•"/>
            </a:pPr>
            <a:r>
              <a:rPr lang="de-DE"/>
              <a:t>Aus welchen Gründen sind sie „kritisch“?</a:t>
            </a:r>
            <a:endParaRPr/>
          </a:p>
          <a:p>
            <a:pPr indent="-304800" lvl="0" marL="457200" rtl="0" algn="l">
              <a:lnSpc>
                <a:spcPct val="100000"/>
              </a:lnSpc>
              <a:spcBef>
                <a:spcPts val="0"/>
              </a:spcBef>
              <a:spcAft>
                <a:spcPts val="0"/>
              </a:spcAft>
              <a:buClr>
                <a:schemeClr val="dk1"/>
              </a:buClr>
              <a:buSzPts val="1200"/>
              <a:buFont typeface="Calibri"/>
              <a:buChar char="•"/>
            </a:pPr>
            <a:r>
              <a:rPr lang="de-DE"/>
              <a:t>Sind dafür Alternativen vorhanden oder entwickelbar?</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a:t>
            </a:r>
            <a:endParaRPr/>
          </a:p>
          <a:p>
            <a:pPr indent="-268287" lvl="0" marL="268287" rtl="0" algn="l">
              <a:lnSpc>
                <a:spcPct val="100000"/>
              </a:lnSpc>
              <a:spcBef>
                <a:spcPts val="0"/>
              </a:spcBef>
              <a:spcAft>
                <a:spcPts val="0"/>
              </a:spcAft>
              <a:buSzPts val="1400"/>
              <a:buFont typeface="Arial"/>
              <a:buChar char="•"/>
            </a:pPr>
            <a:r>
              <a:rPr lang="de-DE">
                <a:latin typeface="Calibri"/>
                <a:ea typeface="Calibri"/>
                <a:cs typeface="Calibri"/>
                <a:sym typeface="Calibri"/>
              </a:rPr>
              <a:t>Europäische Kommission (2020): Widerstandsfähigkeit der EU bei kritischen Rohstoffen: Einen Pfad hin zu größerer Sicherheit und Nachhaltigkeit abstecken. https://www.re-source.com/wp-content/uploads/2022/05/EU-KOM-2020-Kritische-Rohstoffe.pdf</a:t>
            </a:r>
            <a:endParaRPr/>
          </a:p>
        </p:txBody>
      </p:sp>
      <p:sp>
        <p:nvSpPr>
          <p:cNvPr id="335" name="Google Shape;335;g278ca3fc6d9_0_68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78ca3fc6d9_0_773:notes"/>
          <p:cNvSpPr/>
          <p:nvPr>
            <p:ph idx="2" type="sldImg"/>
          </p:nvPr>
        </p:nvSpPr>
        <p:spPr>
          <a:xfrm>
            <a:off x="478800" y="288000"/>
            <a:ext cx="6144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78ca3fc6d9_0_773:notes"/>
          <p:cNvSpPr txBox="1"/>
          <p:nvPr>
            <p:ph idx="1" type="body"/>
          </p:nvPr>
        </p:nvSpPr>
        <p:spPr>
          <a:xfrm>
            <a:off x="478800" y="3744000"/>
            <a:ext cx="6144000" cy="578793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rtl="0" algn="l">
              <a:lnSpc>
                <a:spcPct val="100000"/>
              </a:lnSpc>
              <a:spcBef>
                <a:spcPts val="0"/>
              </a:spcBef>
              <a:spcAft>
                <a:spcPts val="0"/>
              </a:spcAft>
              <a:buClr>
                <a:srgbClr val="000000"/>
              </a:buClr>
              <a:buSzPts val="1400"/>
              <a:buFont typeface="Arial"/>
              <a:buNone/>
            </a:pPr>
            <a:r>
              <a:rPr lang="de-DE"/>
              <a:t>Zielkonflikt: Produkte können so designt werden, dass sie reparierbar, recycelbar und weiter nutzbar sind, mit vielen Vorteilen. Die Umstellungen in den Wertschöpfungsketten sind jedoch aufwendig/tiefgreifend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de-DE">
                <a:latin typeface="Calibri"/>
                <a:ea typeface="Calibri"/>
                <a:cs typeface="Calibri"/>
                <a:sym typeface="Calibri"/>
              </a:rPr>
              <a:t>Wenn es möglich ist zirkulär resourcenerhaltend zu wirtschaften und dies bisher nicht geschieht, ist die Frage: Warum? Bisherige Wirtschaftsweisen sind in der Regel nicht zirkulär organisiert und die Verantwortlichen können Veränderungen als bedrohlich auffassen, zumindest aber als zu aufwendig und tiefgreifend.</a:t>
            </a:r>
            <a:endParaRPr/>
          </a:p>
          <a:p>
            <a:pPr indent="0" lvl="0" marL="0" marR="0" rtl="0" algn="l">
              <a:lnSpc>
                <a:spcPct val="100000"/>
              </a:lnSpc>
              <a:spcBef>
                <a:spcPts val="0"/>
              </a:spcBef>
              <a:spcAft>
                <a:spcPts val="0"/>
              </a:spcAft>
              <a:buClr>
                <a:srgbClr val="000000"/>
              </a:buClr>
              <a:buSzPts val="1400"/>
              <a:buNone/>
            </a:pPr>
            <a:r>
              <a:rPr b="0" lang="de-DE" sz="1200">
                <a:latin typeface="Calibri"/>
                <a:ea typeface="Calibri"/>
                <a:cs typeface="Calibri"/>
                <a:sym typeface="Calibri"/>
              </a:rPr>
              <a:t>Es ergibt sich also ein Zielkonflikt zwischen dem eingeübten, gewohnten und erfolgreichen „Weiter so“ und den längerfristig notwendigen aber zunächst ungemütlichen, unsicheren und gewachsene Hierarchien Infrage stellenden Änderungen: </a:t>
            </a:r>
            <a:endParaRPr/>
          </a:p>
          <a:p>
            <a:pPr indent="0" lvl="0" marL="0" marR="0" rtl="0" algn="l">
              <a:lnSpc>
                <a:spcPct val="100000"/>
              </a:lnSpc>
              <a:spcBef>
                <a:spcPts val="0"/>
              </a:spcBef>
              <a:spcAft>
                <a:spcPts val="0"/>
              </a:spcAft>
              <a:buClr>
                <a:srgbClr val="000000"/>
              </a:buClr>
              <a:buSzPts val="1400"/>
              <a:buNone/>
            </a:pPr>
            <a:r>
              <a:rPr lang="de-DE" sz="1200">
                <a:latin typeface="Calibri"/>
                <a:ea typeface="Calibri"/>
                <a:cs typeface="Calibri"/>
                <a:sym typeface="Calibri"/>
              </a:rPr>
              <a:t>Produkte können so designt werden, dass sie reparierbar, recycelbar und weiter nutzbar sind, mit vielen Vorteilen. Die Umstellungen in den Wertschöpfungsketten sind jedoch aufwendig/tiefgreifend.</a:t>
            </a:r>
            <a:endParaRPr/>
          </a:p>
          <a:p>
            <a:pPr indent="0" lvl="0" marL="0" rtl="0" algn="l">
              <a:lnSpc>
                <a:spcPct val="100000"/>
              </a:lnSpc>
              <a:spcBef>
                <a:spcPts val="0"/>
              </a:spcBef>
              <a:spcAft>
                <a:spcPts val="0"/>
              </a:spcAft>
              <a:buSzPts val="1400"/>
              <a:buNone/>
            </a:pPr>
            <a:r>
              <a:t/>
            </a:r>
            <a:endParaRPr b="0">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Arbeitsaufgaben:</a:t>
            </a:r>
            <a:endParaRPr/>
          </a:p>
          <a:p>
            <a:pPr indent="-171450" lvl="0" marL="171450" rtl="0" algn="l">
              <a:lnSpc>
                <a:spcPct val="100000"/>
              </a:lnSpc>
              <a:spcBef>
                <a:spcPts val="0"/>
              </a:spcBef>
              <a:spcAft>
                <a:spcPts val="0"/>
              </a:spcAft>
              <a:buSzPts val="1080"/>
              <a:buFont typeface="Arial"/>
              <a:buChar char="•"/>
            </a:pPr>
            <a:r>
              <a:rPr b="0" i="0" lang="de-DE" sz="1200" u="none" cap="none" strike="noStrike">
                <a:solidFill>
                  <a:schemeClr val="dk1"/>
                </a:solidFill>
                <a:latin typeface="Calibri"/>
                <a:ea typeface="Calibri"/>
                <a:cs typeface="Calibri"/>
                <a:sym typeface="Calibri"/>
              </a:rPr>
              <a:t>Welche Werkstoffe oder Bauteile, die in Ihrem Betrieb hergestellt/genutzt werden, könnten im Sinne der </a:t>
            </a:r>
            <a:r>
              <a:rPr lang="de-DE" sz="1200">
                <a:solidFill>
                  <a:schemeClr val="dk1"/>
                </a:solidFill>
                <a:latin typeface="Calibri"/>
                <a:ea typeface="Calibri"/>
                <a:cs typeface="Calibri"/>
                <a:sym typeface="Calibri"/>
              </a:rPr>
              <a:t>Kreislaufwirtschaft </a:t>
            </a:r>
            <a:r>
              <a:rPr b="0" i="0" lang="de-DE" sz="1200" u="none" cap="none" strike="noStrike">
                <a:solidFill>
                  <a:schemeClr val="dk1"/>
                </a:solidFill>
                <a:latin typeface="Calibri"/>
                <a:ea typeface="Calibri"/>
                <a:cs typeface="Calibri"/>
                <a:sym typeface="Calibri"/>
              </a:rPr>
              <a:t>verwendet werden?</a:t>
            </a:r>
            <a:endParaRPr/>
          </a:p>
          <a:p>
            <a:pPr indent="-171450" lvl="0" marL="171450" rtl="0" algn="l">
              <a:lnSpc>
                <a:spcPct val="100000"/>
              </a:lnSpc>
              <a:spcBef>
                <a:spcPts val="0"/>
              </a:spcBef>
              <a:spcAft>
                <a:spcPts val="0"/>
              </a:spcAft>
              <a:buSzPts val="1080"/>
              <a:buFont typeface="Arial"/>
              <a:buChar char="•"/>
            </a:pPr>
            <a:r>
              <a:rPr b="0" i="0" lang="de-DE" sz="1200" u="none" cap="none" strike="noStrike">
                <a:solidFill>
                  <a:schemeClr val="dk1"/>
                </a:solidFill>
                <a:latin typeface="Calibri"/>
                <a:ea typeface="Calibri"/>
                <a:cs typeface="Calibri"/>
                <a:sym typeface="Calibri"/>
              </a:rPr>
              <a:t>Welche Voraussetzungen müssten geschaffen werden, dass dies in größerem Umfang möglich wäre?</a:t>
            </a:r>
            <a:endParaRPr/>
          </a:p>
          <a:p>
            <a:pPr indent="-102870" lvl="0" marL="171450" rtl="0" algn="l">
              <a:lnSpc>
                <a:spcPct val="100000"/>
              </a:lnSpc>
              <a:spcBef>
                <a:spcPts val="0"/>
              </a:spcBef>
              <a:spcAft>
                <a:spcPts val="0"/>
              </a:spcAft>
              <a:buSzPts val="108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2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200"/>
              <a:buFont typeface="Arial"/>
              <a:buChar char="•"/>
            </a:pPr>
            <a:r>
              <a:rPr lang="de-DE" sz="1200">
                <a:solidFill>
                  <a:schemeClr val="dk1"/>
                </a:solidFill>
                <a:latin typeface="Calibri"/>
                <a:ea typeface="Calibri"/>
                <a:cs typeface="Calibri"/>
                <a:sym typeface="Calibri"/>
              </a:rPr>
              <a:t>Jane. Penty (ohne Jahr): Changing How Young Designers Think About Circular Economy. Online: https://ellenmacarthurfoundation.org/videos/changing-how-young-designers-think-about-circular-economy</a:t>
            </a:r>
            <a:endParaRPr/>
          </a:p>
          <a:p>
            <a:pPr indent="-171450" lvl="0" marL="171450" marR="0" rtl="0" algn="l">
              <a:lnSpc>
                <a:spcPct val="100000"/>
              </a:lnSpc>
              <a:spcBef>
                <a:spcPts val="0"/>
              </a:spcBef>
              <a:spcAft>
                <a:spcPts val="0"/>
              </a:spcAft>
              <a:buClr>
                <a:srgbClr val="000000"/>
              </a:buClr>
              <a:buSzPts val="1200"/>
              <a:buFont typeface="Arial"/>
              <a:buChar char="•"/>
            </a:pPr>
            <a:r>
              <a:rPr lang="de-DE">
                <a:latin typeface="Calibri"/>
                <a:ea typeface="Calibri"/>
                <a:cs typeface="Calibri"/>
                <a:sym typeface="Calibri"/>
              </a:rPr>
              <a:t>Ellen Mac Arthur Foundation (2013): Towards a circular economy - Economic and business rationale for an accelerated transition. P. 24. Online: https://ellenmacarthurfoundation.org/towards-the-circular-economy-vol-1-an-economic-and-business-rationale-for-an</a:t>
            </a:r>
            <a:endParaRPr sz="1200">
              <a:solidFill>
                <a:schemeClr val="dk1"/>
              </a:solidFill>
              <a:latin typeface="Calibri"/>
              <a:ea typeface="Calibri"/>
              <a:cs typeface="Calibri"/>
              <a:sym typeface="Calibri"/>
            </a:endParaRPr>
          </a:p>
        </p:txBody>
      </p:sp>
      <p:sp>
        <p:nvSpPr>
          <p:cNvPr id="349" name="Google Shape;349;g278ca3fc6d9_0_77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78ca3fc6d9_0_323: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278ca3fc6d9_0_323:notes"/>
          <p:cNvSpPr txBox="1"/>
          <p:nvPr>
            <p:ph idx="1" type="body"/>
          </p:nvPr>
        </p:nvSpPr>
        <p:spPr>
          <a:xfrm>
            <a:off x="479424" y="3743325"/>
            <a:ext cx="6145200" cy="56940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Clr>
                <a:srgbClr val="000000"/>
              </a:buClr>
              <a:buSzPts val="1400"/>
              <a:buFont typeface="Arial"/>
              <a:buNone/>
            </a:pPr>
            <a:r>
              <a:rPr lang="de-DE">
                <a:solidFill>
                  <a:schemeClr val="dk1"/>
                </a:solidFill>
              </a:rPr>
              <a:t>Hierarchische Typologie kreislaufwirtschaftlicher Maßnahmen zur Erhöhung der Zirkularität. </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1. Refuse: Überflüssig machen. Produkte werden überflüssig, der Produktnutzen wird anders erbracht</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2. Rethink: Neu denken und zirkulär designen. Produkte neu gestalten und intensiver nutzen, z.B. durch Teilen.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3. Reduce: Reduzieren. Steigerung der Effizienz bei der Produktherstellung oder -nutzung durch geringeren Verbrauch von natürlichen Ressourcen und Materialien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4. Reuse: Wiederverwenden. Funktionsfähige Produkte wiederverwenden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5. Repair: Reparatur. Produkte warten und durch Reparatur weiternutzen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6. Refurbish: Verbessern. Alte Produkte aufarbeiten und auf den neuesten Stand bringen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7. Remanufacture: Wiederaufbereiten. Teile aus defekten Produkten für neue Produkte nutzen, die dieselben Funktionen erfüllen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8. Repurpose: Anders weiternutzen. Teile aus defekten Produkten für neue Produkte nutzen, die andere Funktionen erfüllen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9. Recycle: Recycling. Aufbereiten von Materialien, um eine hohe Qualität zu erhalten und sie wieder in den Materialkreislauf zurückführen</a:t>
            </a:r>
            <a:endParaRPr>
              <a:solidFill>
                <a:schemeClr val="dk1"/>
              </a:solidFill>
            </a:endParaRPr>
          </a:p>
          <a:p>
            <a:pPr indent="0" lvl="0" marL="0" rtl="0" algn="l">
              <a:lnSpc>
                <a:spcPct val="100000"/>
              </a:lnSpc>
              <a:spcBef>
                <a:spcPts val="0"/>
              </a:spcBef>
              <a:spcAft>
                <a:spcPts val="0"/>
              </a:spcAft>
              <a:buSzPts val="1400"/>
              <a:buNone/>
            </a:pPr>
            <a:r>
              <a:rPr lang="de-DE">
                <a:solidFill>
                  <a:schemeClr val="dk1"/>
                </a:solidFill>
              </a:rPr>
              <a:t>10. Recover: Thermische Verwertung mit Energierückgewinnung</a:t>
            </a:r>
            <a:endParaRPr>
              <a:solidFill>
                <a:schemeClr val="dk1"/>
              </a:solidFill>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Welche Prinzipien ließen sich in Ihrem Betrieb möglicherweise verwirklichen? Diskutieren Sie Strategien und Möglichkeiten</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a:t>(BMWK 2022): Österreichisches Bundesministerium für Klimaschutz, Umwelt, Energie, Mobilität, Innovation und Technologie (BMWK): FTI-Initiative Kreislaufwirtschaft - Österreich auf dem Weg zu einer nachhaltigen und zirkulären Gesellschaft. Online: https://fdoc.ffg.at/s/vdb/public/node/content/8nKEL-hcRnqkwYOL8MHgxg/1.0?a=true </a:t>
            </a:r>
            <a:endParaRPr/>
          </a:p>
        </p:txBody>
      </p:sp>
      <p:sp>
        <p:nvSpPr>
          <p:cNvPr id="361" name="Google Shape;361;g278ca3fc6d9_0_32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8ca3fc6d9_0_932: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78ca3fc6d9_0_932:notes"/>
          <p:cNvSpPr txBox="1"/>
          <p:nvPr>
            <p:ph idx="1" type="body"/>
          </p:nvPr>
        </p:nvSpPr>
        <p:spPr>
          <a:xfrm>
            <a:off x="479424" y="3743988"/>
            <a:ext cx="6145213" cy="6202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b="1"/>
          </a:p>
          <a:p>
            <a:pPr indent="0" lvl="0" marL="0" rtl="0" algn="l">
              <a:lnSpc>
                <a:spcPct val="100000"/>
              </a:lnSpc>
              <a:spcBef>
                <a:spcPts val="0"/>
              </a:spcBef>
              <a:spcAft>
                <a:spcPts val="0"/>
              </a:spcAft>
              <a:buSzPts val="1400"/>
              <a:buNone/>
            </a:pPr>
            <a:r>
              <a:rPr lang="de-DE"/>
              <a:t>Z</a:t>
            </a:r>
            <a:r>
              <a:rPr b="0" i="0" lang="de-DE" sz="1200" u="none" cap="none" strike="noStrike">
                <a:solidFill>
                  <a:schemeClr val="dk1"/>
                </a:solidFill>
                <a:latin typeface="Calibri"/>
                <a:ea typeface="Calibri"/>
                <a:cs typeface="Calibri"/>
                <a:sym typeface="Calibri"/>
              </a:rPr>
              <a:t>usammen mit der Digitalisierung von Wirtschaft und Gesellschaft führt die Verbreitung von Umwelttechnologien zu einer zunehmenden Nachfrage nach Technologiemetallen. Sie sind aufgrund ihrer Eigenschaften für die Funktionalität von Umwelttechnologien unerlässlich. Allgemein kennzeichnend ist die Tendenz zu Produkten mit größerer Stoffvielfalt und Stoffgemischen, dominiert von unterschiedlichen Metallen (Reller et al. 2011). Wichtig ist auch, dass in Produkten des Hochtechnologiesektors einzelne Materialien ganz spezifische Funktionen erfüllen und daher nur schwer ersetzt werden. Bei der Aufarbeitung von technologiemetallhaltigen Abfällen muss der Tatsache Rechnung getragen werden, dass Technologieprodukte immer komplexer werden und sich ihre Zusammensetzung aufgrund kurzer Innovationszyklen ständig verändert. Um neue und immer bessere Funktionen zu ermöglichen, werden heute allein in Mikrochips über 60 verschiedene Elemente eingesetzt. Schätzungen gehen davon aus, dass mittlerweile von den 103 Elementen des Periodensystems nahezu 90 Elemente in Technologieprodukten verwendet werden. Das heißt, dass die Kenntnis der Eigenschaften von Werkstoffen und der sparsame Umgang mit ihnen in der Metall verarbeitenden Industrie immer wichtiger wird.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a:t>Aufgabenstellung</a:t>
            </a:r>
            <a:endParaRPr b="1"/>
          </a:p>
          <a:p>
            <a:pPr indent="0" lvl="0" marL="0" rtl="0" algn="l">
              <a:lnSpc>
                <a:spcPct val="100000"/>
              </a:lnSpc>
              <a:spcBef>
                <a:spcPts val="0"/>
              </a:spcBef>
              <a:spcAft>
                <a:spcPts val="0"/>
              </a:spcAft>
              <a:buSzPts val="1400"/>
              <a:buNone/>
            </a:pPr>
            <a:r>
              <a:rPr lang="de-DE"/>
              <a:t>Welche Werkstoffe oder Bauteile, die in Ihrem Betrieb hergestellt oder genutzt werden, könnten in den einzelnen Stufen der Stufen der Kreislaufwirtschaft weiter verwendet werden?</a:t>
            </a:r>
            <a:endParaRPr/>
          </a:p>
          <a:p>
            <a:pPr indent="0" lvl="0" marL="0" rtl="0" algn="l">
              <a:lnSpc>
                <a:spcPct val="100000"/>
              </a:lnSpc>
              <a:spcBef>
                <a:spcPts val="0"/>
              </a:spcBef>
              <a:spcAft>
                <a:spcPts val="0"/>
              </a:spcAft>
              <a:buSzPts val="1400"/>
              <a:buNone/>
            </a:pPr>
            <a:r>
              <a:rPr lang="de-DE"/>
              <a:t> Welche Voraussetzungen müssten geschaffen werden, dass dies in größerem Umfang möglich werden würde?</a:t>
            </a:r>
            <a:endParaRPr/>
          </a:p>
          <a:p>
            <a:pPr indent="0" lvl="0" marL="0" rtl="0" algn="l">
              <a:lnSpc>
                <a:spcPct val="100000"/>
              </a:lnSpc>
              <a:spcBef>
                <a:spcPts val="0"/>
              </a:spcBef>
              <a:spcAft>
                <a:spcPts val="0"/>
              </a:spcAft>
              <a:buClr>
                <a:schemeClr val="dk1"/>
              </a:buClr>
              <a:buSzPts val="1400"/>
              <a:buFont typeface="Arial"/>
              <a:buNone/>
            </a:pPr>
            <a:r>
              <a:rPr b="1" lang="de-DE"/>
              <a:t>Quelle</a:t>
            </a:r>
            <a:endParaRPr b="1"/>
          </a:p>
          <a:p>
            <a:pPr indent="0" lvl="0" marL="0" rtl="0" algn="l">
              <a:lnSpc>
                <a:spcPct val="100000"/>
              </a:lnSpc>
              <a:spcBef>
                <a:spcPts val="0"/>
              </a:spcBef>
              <a:spcAft>
                <a:spcPts val="0"/>
              </a:spcAft>
              <a:buSzPts val="1400"/>
              <a:buNone/>
            </a:pPr>
            <a:r>
              <a:rPr lang="de-DE"/>
              <a:t>Reller, A., Achzet, B., Zepf, V. (2011): Unternehmensstrategien zur Sicherung von Rohstoffen. In: PUTSCH Thema Umwelt 2/2011. </a:t>
            </a:r>
            <a:endParaRPr/>
          </a:p>
          <a:p>
            <a:pPr indent="0" lvl="0" marL="0" rtl="0" algn="l">
              <a:lnSpc>
                <a:spcPct val="100000"/>
              </a:lnSpc>
              <a:spcBef>
                <a:spcPts val="0"/>
              </a:spcBef>
              <a:spcAft>
                <a:spcPts val="0"/>
              </a:spcAft>
              <a:buSzPts val="1400"/>
              <a:buNone/>
            </a:pPr>
            <a:r>
              <a:rPr lang="de-DE"/>
              <a:t>https://www.wu.ac.at/fileadmin/wu/d/i/wgi/reller/reller6_unternehmensstrategien_zur_sicherung_von_rohstoffen.pdf</a:t>
            </a:r>
            <a:endParaRPr/>
          </a:p>
        </p:txBody>
      </p:sp>
      <p:sp>
        <p:nvSpPr>
          <p:cNvPr id="378" name="Google Shape;378;g278ca3fc6d9_0_93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6: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6:notes"/>
          <p:cNvSpPr txBox="1"/>
          <p:nvPr>
            <p:ph idx="1" type="body"/>
          </p:nvPr>
        </p:nvSpPr>
        <p:spPr>
          <a:xfrm>
            <a:off x="479425" y="3743988"/>
            <a:ext cx="6145213" cy="61694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b="1"/>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Zusammen mit der Digitalisierung von Wirtschaft und Gesellschaft führt die Verbreitung von Umwelttechnologien zu einer zunehmenden Nachfrage nach Technologiemetallen. Sie sind aufgrund ihrer Eigenschaften für die Funktionalität von Umwelttechnologien unerlässlich. Allgemein kennzeichnend ist die Tendenz zu Produkten mit größerer Stoffvielfalt und Stoffgemischen, dominiert von unterschiedlichen Metallen (Reller et al. 2011). Wichtig ist auch, dass in Produkten des Hochtechnologiesektors einzelne Materialien ganz spezifische Funktionen erfüllen und daher nur schwer ersetzt werden. Bei der Aufarbeitung von technologiemetallhaltigen Abfällen muss der Tatsache Rechnung getragen werden, dass Technologieprodukte immer komplexer werden und sich ihre Zusammensetzung aufgrund kurzer Innovationszyklen ständig verändert. Um neue und immer bessere Funktionen zu ermöglichen, werden heute allein in Mikrochips über 60 verschiedene Elemente eingesetzt. Schätzungen gehen davon aus, dass mittlerweile von den 103 Elementen des Periodensystems nahezu 90 Elemente in Technologieprodukten verwendet werden. Das heißt, dass die Kenntnis der Eigenschaften von Werkstoffen und der sparsame Umgang mit ihnen in der Metall verarbeitenden Industrie immer wichtiger wird.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1" lang="de-DE"/>
              <a:t>Aufgabenstellung</a:t>
            </a:r>
            <a:endParaRPr b="1"/>
          </a:p>
          <a:p>
            <a:pPr indent="0" lvl="0" marL="0" rtl="0" algn="l">
              <a:lnSpc>
                <a:spcPct val="100000"/>
              </a:lnSpc>
              <a:spcBef>
                <a:spcPts val="0"/>
              </a:spcBef>
              <a:spcAft>
                <a:spcPts val="0"/>
              </a:spcAft>
              <a:buSzPts val="1400"/>
              <a:buNone/>
            </a:pPr>
            <a:r>
              <a:rPr lang="de-DE"/>
              <a:t>Welche der genannten Werkstoffe oder Bauteile kommen in Ihrem Betrieb zum Einsatz?</a:t>
            </a:r>
            <a:endParaRPr/>
          </a:p>
          <a:p>
            <a:pPr indent="0" lvl="0" marL="0" rtl="0" algn="l">
              <a:lnSpc>
                <a:spcPct val="100000"/>
              </a:lnSpc>
              <a:spcBef>
                <a:spcPts val="0"/>
              </a:spcBef>
              <a:spcAft>
                <a:spcPts val="0"/>
              </a:spcAft>
              <a:buSzPts val="1400"/>
              <a:buNone/>
            </a:pPr>
            <a:r>
              <a:rPr lang="de-DE"/>
              <a:t>Spezifizieren Sie die eingesetzten Werkstoffe und Bauteile so genau wie möglich.</a:t>
            </a:r>
            <a:endParaRPr/>
          </a:p>
          <a:p>
            <a:pPr indent="0" lvl="0" marL="0" rtl="0" algn="l">
              <a:lnSpc>
                <a:spcPct val="100000"/>
              </a:lnSpc>
              <a:spcBef>
                <a:spcPts val="0"/>
              </a:spcBef>
              <a:spcAft>
                <a:spcPts val="0"/>
              </a:spcAft>
              <a:buSzPts val="1400"/>
              <a:buNone/>
            </a:pPr>
            <a:r>
              <a:rPr lang="de-DE"/>
              <a:t>Welche chemischen Elemente sind in ihnen enthalten? </a:t>
            </a:r>
            <a:endParaRPr/>
          </a:p>
          <a:p>
            <a:pPr indent="0" lvl="0" marL="0" rtl="0" algn="l">
              <a:lnSpc>
                <a:spcPct val="100000"/>
              </a:lnSpc>
              <a:spcBef>
                <a:spcPts val="0"/>
              </a:spcBef>
              <a:spcAft>
                <a:spcPts val="0"/>
              </a:spcAft>
              <a:buClr>
                <a:schemeClr val="dk1"/>
              </a:buClr>
              <a:buSzPts val="1400"/>
              <a:buFont typeface="Arial"/>
              <a:buNone/>
            </a:pPr>
            <a:r>
              <a:rPr b="1" lang="de-DE"/>
              <a:t>Quelle:</a:t>
            </a:r>
            <a:endParaRPr b="1"/>
          </a:p>
          <a:p>
            <a:pPr indent="0" lvl="0" marL="0" rtl="0" algn="l">
              <a:lnSpc>
                <a:spcPct val="100000"/>
              </a:lnSpc>
              <a:spcBef>
                <a:spcPts val="0"/>
              </a:spcBef>
              <a:spcAft>
                <a:spcPts val="0"/>
              </a:spcAft>
              <a:buSzPts val="1400"/>
              <a:buNone/>
            </a:pPr>
            <a:r>
              <a:rPr lang="de-DE"/>
              <a:t>Reller, A., Achzet, B., Zepf, V. (2011): Unternehmensstrategien zur Sicherung von Rohstoffen. In:</a:t>
            </a:r>
            <a:endParaRPr/>
          </a:p>
          <a:p>
            <a:pPr indent="0" lvl="0" marL="0" rtl="0" algn="l">
              <a:lnSpc>
                <a:spcPct val="100000"/>
              </a:lnSpc>
              <a:spcBef>
                <a:spcPts val="0"/>
              </a:spcBef>
              <a:spcAft>
                <a:spcPts val="0"/>
              </a:spcAft>
              <a:buSzPts val="1400"/>
              <a:buNone/>
            </a:pPr>
            <a:r>
              <a:rPr lang="de-DE"/>
              <a:t>PUTSCH Thema Umwelt 2/2011. https://www.wu.ac.at/fileadmin/wu/d/i/wgi/reller/reller6_unternehmensstrategien_zur_sicherung_von_rohstoffen.pdf</a:t>
            </a:r>
            <a:endParaRPr/>
          </a:p>
        </p:txBody>
      </p:sp>
      <p:sp>
        <p:nvSpPr>
          <p:cNvPr id="391" name="Google Shape;391;p2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9: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9:notes"/>
          <p:cNvSpPr txBox="1"/>
          <p:nvPr>
            <p:ph idx="1" type="body"/>
          </p:nvPr>
        </p:nvSpPr>
        <p:spPr>
          <a:xfrm>
            <a:off x="479424" y="3743987"/>
            <a:ext cx="6145213" cy="578808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b="1"/>
          </a:p>
          <a:p>
            <a:pPr indent="0" lvl="0" marL="0" rtl="0" algn="l">
              <a:lnSpc>
                <a:spcPct val="100000"/>
              </a:lnSpc>
              <a:spcBef>
                <a:spcPts val="0"/>
              </a:spcBef>
              <a:spcAft>
                <a:spcPts val="0"/>
              </a:spcAft>
              <a:buSzPts val="1400"/>
              <a:buNone/>
            </a:pPr>
            <a:r>
              <a:rPr lang="de-DE"/>
              <a:t>Die laufenden Trends von Rationalisierung, Automatisierung und Digitalisierung im Werkzeugbau dürfte aufgrund ihrer Bedeutung in der metallverarbeitenden Industrie weiterhin hoch sein, und damit zu einem abnehmenden Gesamtarbeitsvolumen führen (soziale Auswirkungen, Gefahr von Arbeitsplatzverlusten bzw. Chance von Arbeitszeitverkürzungen). Vor allem die Automobil- und Stahlbranche befindet sich in einer tiefen Umbruchphase. Hier sind mögliche und realisierbare Alternativen in den Blick zu nehmen, wie z.B. neue Arbeitszeitmodelle. Beispielsweise wird seit Jahren von Australien ausgehend immer häufiger eine 4-Tage-Woche angewendet. Auch das Konzept „Kurze Vollzeit für Alle“ (Wuppertalinstitut) ist hier zu nennen.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Aufgabenstellung</a:t>
            </a:r>
            <a:endParaRPr b="1"/>
          </a:p>
          <a:p>
            <a:pPr indent="0" lvl="0" marL="0" rtl="0" algn="l">
              <a:lnSpc>
                <a:spcPct val="100000"/>
              </a:lnSpc>
              <a:spcBef>
                <a:spcPts val="0"/>
              </a:spcBef>
              <a:spcAft>
                <a:spcPts val="0"/>
              </a:spcAft>
              <a:buSzPts val="1400"/>
              <a:buNone/>
            </a:pPr>
            <a:r>
              <a:rPr lang="de-DE"/>
              <a:t>Warum nimmt die Arbeitszeit je Erwerbstätigen ab?</a:t>
            </a:r>
            <a:endParaRPr/>
          </a:p>
          <a:p>
            <a:pPr indent="0" lvl="0" marL="0" rtl="0" algn="l">
              <a:lnSpc>
                <a:spcPct val="100000"/>
              </a:lnSpc>
              <a:spcBef>
                <a:spcPts val="0"/>
              </a:spcBef>
              <a:spcAft>
                <a:spcPts val="0"/>
              </a:spcAft>
              <a:buSzPts val="1400"/>
              <a:buNone/>
            </a:pPr>
            <a:r>
              <a:rPr lang="de-DE"/>
              <a:t>Warum stagniert das Arbeitsvolume</a:t>
            </a:r>
            <a:endParaRPr/>
          </a:p>
          <a:p>
            <a:pPr indent="0" lvl="0" marL="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SzPts val="1400"/>
              <a:buNone/>
            </a:pPr>
            <a:r>
              <a:rPr b="1" lang="de-DE"/>
              <a:t>Quelle: </a:t>
            </a:r>
            <a:endParaRPr b="1"/>
          </a:p>
          <a:p>
            <a:pPr indent="0" lvl="0" marL="0" rtl="0" algn="l">
              <a:lnSpc>
                <a:spcPct val="100000"/>
              </a:lnSpc>
              <a:spcBef>
                <a:spcPts val="0"/>
              </a:spcBef>
              <a:spcAft>
                <a:spcPts val="0"/>
              </a:spcAft>
              <a:buSzPts val="1400"/>
              <a:buNone/>
            </a:pPr>
            <a:r>
              <a:rPr lang="de-DE"/>
              <a:t>Institut Arbeit und Qualifikation der Universität Duisburg-Essen, abbIV66_Thema_Monat_02_2021. </a:t>
            </a:r>
            <a:endParaRPr/>
          </a:p>
          <a:p>
            <a:pPr indent="0" lvl="0" marL="0" rtl="0" algn="l">
              <a:lnSpc>
                <a:spcPct val="100000"/>
              </a:lnSpc>
              <a:spcBef>
                <a:spcPts val="0"/>
              </a:spcBef>
              <a:spcAft>
                <a:spcPts val="0"/>
              </a:spcAft>
              <a:buSzPts val="1400"/>
              <a:buNone/>
            </a:pPr>
            <a:r>
              <a:rPr lang="de-DE"/>
              <a:t>https://www.sozialpolitik-aktuell.de/files/sozialpolitik-aktuell/_Politikfelder/Arbeitsmarkt/Datensammlung/PDF-Dateien/abbIV66_Thema_Monat_02_2021.pdf</a:t>
            </a:r>
            <a:endParaRPr/>
          </a:p>
        </p:txBody>
      </p:sp>
      <p:sp>
        <p:nvSpPr>
          <p:cNvPr id="403" name="Google Shape;403;p2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3: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33:notes"/>
          <p:cNvSpPr txBox="1"/>
          <p:nvPr>
            <p:ph idx="1" type="body"/>
          </p:nvPr>
        </p:nvSpPr>
        <p:spPr>
          <a:xfrm>
            <a:off x="479425" y="3743987"/>
            <a:ext cx="6145213" cy="626980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b="1"/>
          </a:p>
          <a:p>
            <a:pPr indent="0" lvl="0" marL="0" marR="0" rtl="0" algn="l">
              <a:lnSpc>
                <a:spcPct val="100000"/>
              </a:lnSpc>
              <a:spcBef>
                <a:spcPts val="0"/>
              </a:spcBef>
              <a:spcAft>
                <a:spcPts val="0"/>
              </a:spcAft>
              <a:buClr>
                <a:srgbClr val="000000"/>
              </a:buClr>
              <a:buSzPts val="1400"/>
              <a:buFont typeface="Arial"/>
              <a:buNone/>
            </a:pPr>
            <a:r>
              <a:rPr lang="de-DE"/>
              <a:t>Emissionen aus PRTR-Betrieben der Roheisen- und Stahlerzeugung. Anlagen zur Herstellung von Roheisen oder Stahl einschließlich Stranggießen mit einer Kapazität von mehr als 2,5 Tonnen pro Stunde (t/h) stoßen u.a. erhebliche Mengen an Kohlendioxid, Kohlenmonoxid, Stickoxiden, Feinstaub und Schwefeloxiden in die Luft aus. A</a:t>
            </a:r>
            <a:r>
              <a:rPr lang="de-DE">
                <a:solidFill>
                  <a:srgbClr val="404040"/>
                </a:solidFill>
              </a:rPr>
              <a:t>nlagen zur Herstellung von Roheisen oder Stahl einschließlich Stranggießen mit einer Kapazität von mehr als 2,5 Tonnen pro Stunde (t/h) stoßen u.a. erhebliche Mengen an Kohlendioxid, Kohlenmonoxid, Stickoxiden, Feinstaub und Schwefeloxiden in die Luft aus (siehe Tab. „TOP 10 Emissionen von Luftschadstoffen aus ⁠</a:t>
            </a:r>
            <a:r>
              <a:rPr lang="de-DE">
                <a:solidFill>
                  <a:srgbClr val="007626"/>
                </a:solidFill>
                <a:uFill>
                  <a:noFill/>
                </a:uFill>
                <a:hlinkClick r:id="rId2">
                  <a:extLst>
                    <a:ext uri="{A12FA001-AC4F-418D-AE19-62706E023703}">
                      <ahyp:hlinkClr val="tx"/>
                    </a:ext>
                  </a:extLst>
                </a:hlinkClick>
              </a:rPr>
              <a:t>PRTR</a:t>
            </a:r>
            <a:r>
              <a:rPr lang="de-DE">
                <a:solidFill>
                  <a:srgbClr val="404040"/>
                </a:solidFill>
              </a:rPr>
              <a:t>⁠-Betrieben der Roheisen- und Stahlerzeugung 2021“). Im Jahr 2021 wurden z.B. 29,5 Millionen Tonnen (Mio. t) Kohlendioxid von berichtspflichtigen PRTR-Betrieben der Roheisen- und Stahlerzeugung in die Luft abgegeben. Dies entspricht einem Anteil von 8,5 % an der Gesamtmenge der im PRTR berichteten Kohlendioxid-Emissionen in die Luft. Darüber hinaus werden Chloride, organischer Kohlenstoff (TOC), Gesamtstickstoff und Fluoride vor allem in Gewässer freigesetzt (siehe Tab. „TOP 10 Emissionen von Wasserschadstoffen aus PRTR-Betrieben der Roheisen- und Stahlerzeugung im 2021“). Im Jahr 2021 wurden z.B. Einleitungen von 3.210 t Chloriden von berichtspflichtigen PRTR-Betrieben der Roheisen- und Stahlerzeugung berichtet; gemessen an der Gesamtmenge der im PRTR berichteten Freisetzungen von Chloriden in die Gewässer, ist dies jedoch nur ein Anteil von etwa 0,05 %.</a:t>
            </a:r>
            <a:endParaRPr/>
          </a:p>
          <a:p>
            <a:pPr indent="0" lvl="0" marL="0" marR="0" rtl="0" algn="l">
              <a:lnSpc>
                <a:spcPct val="100000"/>
              </a:lnSpc>
              <a:spcBef>
                <a:spcPts val="0"/>
              </a:spcBef>
              <a:spcAft>
                <a:spcPts val="0"/>
              </a:spcAft>
              <a:buClr>
                <a:srgbClr val="000000"/>
              </a:buClr>
              <a:buSzPts val="1400"/>
              <a:buFont typeface="Arial"/>
              <a:buNone/>
            </a:pPr>
            <a:r>
              <a:rPr b="1" lang="de-DE"/>
              <a:t>Aufgabenstellung</a:t>
            </a:r>
            <a:endParaRPr b="1"/>
          </a:p>
          <a:p>
            <a:pPr indent="0" lvl="0" marL="0" rtl="0" algn="l">
              <a:lnSpc>
                <a:spcPct val="100000"/>
              </a:lnSpc>
              <a:spcBef>
                <a:spcPts val="0"/>
              </a:spcBef>
              <a:spcAft>
                <a:spcPts val="0"/>
              </a:spcAft>
              <a:buClr>
                <a:schemeClr val="dk1"/>
              </a:buClr>
              <a:buSzPts val="1400"/>
              <a:buFont typeface="Arial"/>
              <a:buNone/>
            </a:pPr>
            <a:r>
              <a:rPr lang="de-DE"/>
              <a:t>Beschreiben Sie die Wirkung der genannten Schadstoffe auf das Klima, die Umwelt und die menschliche Gesundheit</a:t>
            </a:r>
            <a:endParaRPr/>
          </a:p>
          <a:p>
            <a:pPr indent="0" lvl="0" marL="0" rtl="0" algn="l">
              <a:lnSpc>
                <a:spcPct val="100000"/>
              </a:lnSpc>
              <a:spcBef>
                <a:spcPts val="0"/>
              </a:spcBef>
              <a:spcAft>
                <a:spcPts val="0"/>
              </a:spcAft>
              <a:buClr>
                <a:schemeClr val="dk1"/>
              </a:buClr>
              <a:buSzPts val="1400"/>
              <a:buFont typeface="Arial"/>
              <a:buNone/>
            </a:pPr>
            <a:r>
              <a:rPr lang="de-DE"/>
              <a:t>Welche Schadstoffe sind vordringlich zu vermeiden?</a:t>
            </a:r>
            <a:endParaRPr/>
          </a:p>
          <a:p>
            <a:pPr indent="0" lvl="0" marL="0" rtl="0" algn="l">
              <a:lnSpc>
                <a:spcPct val="100000"/>
              </a:lnSpc>
              <a:spcBef>
                <a:spcPts val="0"/>
              </a:spcBef>
              <a:spcAft>
                <a:spcPts val="0"/>
              </a:spcAft>
              <a:buClr>
                <a:schemeClr val="dk1"/>
              </a:buClr>
              <a:buSzPts val="1400"/>
              <a:buFont typeface="Arial"/>
              <a:buNone/>
            </a:pPr>
            <a:r>
              <a:rPr lang="de-DE"/>
              <a:t>Begründen Sie Ihre Entscheidung</a:t>
            </a:r>
            <a:endParaRPr/>
          </a:p>
          <a:p>
            <a:pPr indent="0" lvl="0" marL="0" rtl="0" algn="l">
              <a:lnSpc>
                <a:spcPct val="100000"/>
              </a:lnSpc>
              <a:spcBef>
                <a:spcPts val="0"/>
              </a:spcBef>
              <a:spcAft>
                <a:spcPts val="0"/>
              </a:spcAft>
              <a:buClr>
                <a:schemeClr val="dk1"/>
              </a:buClr>
              <a:buSzPts val="1400"/>
              <a:buFont typeface="Arial"/>
              <a:buNone/>
            </a:pPr>
            <a:r>
              <a:rPr b="1" lang="de-DE"/>
              <a:t>Quelle: </a:t>
            </a:r>
            <a:endParaRPr b="1"/>
          </a:p>
          <a:p>
            <a:pPr indent="0" lvl="0" marL="0" marR="0" rtl="0" algn="l">
              <a:lnSpc>
                <a:spcPct val="100000"/>
              </a:lnSpc>
              <a:spcBef>
                <a:spcPts val="0"/>
              </a:spcBef>
              <a:spcAft>
                <a:spcPts val="0"/>
              </a:spcAft>
              <a:buClr>
                <a:srgbClr val="000000"/>
              </a:buClr>
              <a:buSzPts val="1400"/>
              <a:buFont typeface="Arial"/>
              <a:buNone/>
            </a:pPr>
            <a:r>
              <a:rPr lang="de-DE"/>
              <a:t>Umweltbundesamt (2023): </a:t>
            </a:r>
            <a:r>
              <a:rPr lang="de-DE">
                <a:solidFill>
                  <a:srgbClr val="404040"/>
                </a:solidFill>
              </a:rPr>
              <a:t>Emissionen aus Betrieben der Metallindustrie. Online: </a:t>
            </a:r>
            <a:r>
              <a:rPr lang="de-DE"/>
              <a:t>https://www.umweltbundesamt.de/sites/default/files/medien/384/bilder/5_tab_top10-luftschadstoffe-roheisen-stahlerzeug_2023-02-08.png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15" name="Google Shape;415;p3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4: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34:notes"/>
          <p:cNvSpPr txBox="1"/>
          <p:nvPr>
            <p:ph idx="1" type="body"/>
          </p:nvPr>
        </p:nvSpPr>
        <p:spPr>
          <a:xfrm>
            <a:off x="479424" y="3743988"/>
            <a:ext cx="6145213" cy="622520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b="1"/>
          </a:p>
          <a:p>
            <a:pPr indent="0" lvl="0" marL="0" rtl="0" algn="l">
              <a:lnSpc>
                <a:spcPct val="100000"/>
              </a:lnSpc>
              <a:spcBef>
                <a:spcPts val="0"/>
              </a:spcBef>
              <a:spcAft>
                <a:spcPts val="0"/>
              </a:spcAft>
              <a:buClr>
                <a:schemeClr val="dk1"/>
              </a:buClr>
              <a:buSzPts val="1400"/>
              <a:buFont typeface="Arial"/>
              <a:buNone/>
            </a:pPr>
            <a:r>
              <a:rPr lang="de-DE"/>
              <a:t>Emissionen aus der Gewinnung von Nichteisenrohmetallen. Anlagen zur Gewinnung von Nichteisenrohmetallen aus Erzen, Konzentraten oder sekundären Rohstoffen durch metallurgische, chemische oder elektrolytische Verfahren stoßen vorwiegend die Schadstoffe Kohlendioxid, Kohlenmonoxid, Schwefeloxide, Stickoxide und anorganische Fluorverbindungen in die Luft aus. Anlagen zur Gewinnung von Nichteisenrohmetallen aus Erzen, Konzentraten oder sekundären Rohstoffen durch metallurgische, chemische oder elektrolytische Verfahren stoßen vorwiegend die Schadstoffe Kohlendioxid, Kohlenmonoxid, Schwefeloxide, Stickoxide und anorganische Fluorverbindungen in die Luft aus (siehe Tab. „TOP 10 Emissionen von Luftschadstoffen aus der Nichteisenrohmetall-Industrie 2021“). Im Jahr 2021 wurden z.B. 1,48 Millionen Tonnen (Mio. t) Kohlendioxid von berichtspflichtigen Betrieben der Nichteisenmetall-Industrie in die Luft abgegeben. Dies entspricht einem Anteil von 0,4 % an der Gesamtmenge der im ⁠PRTR⁠ berichteten Kohlendioxid-Emissionen in die Luft. Außerdem werden von der Nichteisenmetall-Industrie Freisetzungen von sechs Wasserschadstoffen berichtet (siehe Tab. „TOP 6 Emissionen von Wasserschadstoffen aus der Nichteisenrohmetall-Industrie 2021“). Im Jahr 2021 wurden z.B. 368.000 Kilogramm Fluoride von berichtspflichtigen PRTR-Betrieben der Nichteisenmetall-Industrie in Gewässer abgegeben; gemessen an der Gesamtmenge der im PRTR berichteten Freisetzungen von Fluoriden in die Gewässer, machte der Anteil 24 % aus</a:t>
            </a:r>
            <a:endParaRPr/>
          </a:p>
          <a:p>
            <a:pPr indent="0" lvl="0" marL="0" rtl="0" algn="l">
              <a:lnSpc>
                <a:spcPct val="100000"/>
              </a:lnSpc>
              <a:spcBef>
                <a:spcPts val="0"/>
              </a:spcBef>
              <a:spcAft>
                <a:spcPts val="0"/>
              </a:spcAft>
              <a:buClr>
                <a:schemeClr val="dk1"/>
              </a:buClr>
              <a:buSzPts val="1400"/>
              <a:buFont typeface="Arial"/>
              <a:buNone/>
            </a:pPr>
            <a:r>
              <a:rPr b="1" lang="de-DE"/>
              <a:t>Aufgabenstellung</a:t>
            </a:r>
            <a:endParaRPr b="1"/>
          </a:p>
          <a:p>
            <a:pPr indent="0" lvl="0" marL="0" rtl="0" algn="l">
              <a:lnSpc>
                <a:spcPct val="100000"/>
              </a:lnSpc>
              <a:spcBef>
                <a:spcPts val="0"/>
              </a:spcBef>
              <a:spcAft>
                <a:spcPts val="0"/>
              </a:spcAft>
              <a:buClr>
                <a:schemeClr val="dk1"/>
              </a:buClr>
              <a:buSzPts val="1400"/>
              <a:buFont typeface="Arial"/>
              <a:buNone/>
            </a:pPr>
            <a:r>
              <a:rPr lang="de-DE"/>
              <a:t>Beschreiben Sie die Wirkung der genannten Schadstoffe auf das Klima, die Umwelt und die menschliche Gesundheit</a:t>
            </a:r>
            <a:endParaRPr/>
          </a:p>
          <a:p>
            <a:pPr indent="0" lvl="0" marL="0" rtl="0" algn="l">
              <a:lnSpc>
                <a:spcPct val="100000"/>
              </a:lnSpc>
              <a:spcBef>
                <a:spcPts val="0"/>
              </a:spcBef>
              <a:spcAft>
                <a:spcPts val="0"/>
              </a:spcAft>
              <a:buClr>
                <a:schemeClr val="dk1"/>
              </a:buClr>
              <a:buSzPts val="1400"/>
              <a:buFont typeface="Arial"/>
              <a:buNone/>
            </a:pPr>
            <a:r>
              <a:rPr lang="de-DE"/>
              <a:t>Welche Schadstoffe sind vordringlich zu vermeiden?</a:t>
            </a:r>
            <a:endParaRPr/>
          </a:p>
          <a:p>
            <a:pPr indent="0" lvl="0" marL="0" rtl="0" algn="l">
              <a:lnSpc>
                <a:spcPct val="100000"/>
              </a:lnSpc>
              <a:spcBef>
                <a:spcPts val="0"/>
              </a:spcBef>
              <a:spcAft>
                <a:spcPts val="0"/>
              </a:spcAft>
              <a:buClr>
                <a:schemeClr val="dk1"/>
              </a:buClr>
              <a:buSzPts val="1400"/>
              <a:buFont typeface="Arial"/>
              <a:buNone/>
            </a:pPr>
            <a:r>
              <a:rPr lang="de-DE"/>
              <a:t>Begründen Sie Ihre Entscheidung</a:t>
            </a:r>
            <a:endParaRPr b="1"/>
          </a:p>
          <a:p>
            <a:pPr indent="0" lvl="0" marL="0" marR="0" rtl="0" algn="l">
              <a:lnSpc>
                <a:spcPct val="100000"/>
              </a:lnSpc>
              <a:spcBef>
                <a:spcPts val="0"/>
              </a:spcBef>
              <a:spcAft>
                <a:spcPts val="0"/>
              </a:spcAft>
              <a:buClr>
                <a:srgbClr val="000000"/>
              </a:buClr>
              <a:buSzPts val="1400"/>
              <a:buFont typeface="Arial"/>
              <a:buNone/>
            </a:pPr>
            <a:r>
              <a:rPr b="1" lang="de-DE"/>
              <a:t>Quelle: </a:t>
            </a:r>
            <a:endParaRPr b="1"/>
          </a:p>
          <a:p>
            <a:pPr indent="0" lvl="0" marL="0" marR="0" rtl="0" algn="l">
              <a:lnSpc>
                <a:spcPct val="100000"/>
              </a:lnSpc>
              <a:spcBef>
                <a:spcPts val="0"/>
              </a:spcBef>
              <a:spcAft>
                <a:spcPts val="0"/>
              </a:spcAft>
              <a:buClr>
                <a:srgbClr val="000000"/>
              </a:buClr>
              <a:buSzPts val="1400"/>
              <a:buFont typeface="Arial"/>
              <a:buNone/>
            </a:pPr>
            <a:r>
              <a:rPr lang="de-DE"/>
              <a:t>Umweltbundesamt (2023): </a:t>
            </a:r>
            <a:r>
              <a:rPr lang="de-DE">
                <a:solidFill>
                  <a:srgbClr val="404040"/>
                </a:solidFill>
              </a:rPr>
              <a:t>Emissionen aus Betrieben der Metallindustrie. Online: </a:t>
            </a:r>
            <a:r>
              <a:rPr lang="de-DE"/>
              <a:t>https://www.umweltbundesamt.de/sites/default/files/medien/384/bilder/3_tab_top10-luftschadstoffe-eisenmetallgiessereien_2023-02-08.png</a:t>
            </a:r>
            <a:endParaRPr/>
          </a:p>
        </p:txBody>
      </p:sp>
      <p:sp>
        <p:nvSpPr>
          <p:cNvPr id="427" name="Google Shape;427;p3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15bba6a60_0_10:notes"/>
          <p:cNvSpPr/>
          <p:nvPr>
            <p:ph idx="2" type="sldImg"/>
          </p:nvPr>
        </p:nvSpPr>
        <p:spPr>
          <a:xfrm>
            <a:off x="478800" y="288000"/>
            <a:ext cx="6144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915bba6a60_0_10:notes"/>
          <p:cNvSpPr txBox="1"/>
          <p:nvPr>
            <p:ph idx="1" type="body"/>
          </p:nvPr>
        </p:nvSpPr>
        <p:spPr>
          <a:xfrm>
            <a:off x="478801" y="3744000"/>
            <a:ext cx="6144000" cy="51177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lang="de-DE"/>
              <a:t>Der gefährliche Klimawandel wird zum größten Teil direkt durch die Verbrennung fossiler Energieträger wie Kohle, Öl und Gas hervorgebracht. Wenn wir einen Blick auf unser Leben werfen und bilanzieren, welche Bereiche für die Emissionen von Treibhausgas-Äquivalenten (CO</a:t>
            </a:r>
            <a:r>
              <a:rPr baseline="-25000" lang="de-DE"/>
              <a:t>2</a:t>
            </a:r>
            <a:r>
              <a:rPr lang="de-DE"/>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rtl="0" algn="l">
              <a:lnSpc>
                <a:spcPct val="100000"/>
              </a:lnSpc>
              <a:spcBef>
                <a:spcPts val="0"/>
              </a:spcBef>
              <a:spcAft>
                <a:spcPts val="0"/>
              </a:spcAft>
              <a:buSzPts val="1100"/>
              <a:buFont typeface="Arial"/>
              <a:buNone/>
            </a:pPr>
            <a:r>
              <a:rPr b="1" lang="de-DE"/>
              <a:t>Aufgabe</a:t>
            </a:r>
            <a:endParaRPr/>
          </a:p>
          <a:p>
            <a:pPr indent="-171450" lvl="0" marL="171450" rtl="0" algn="l">
              <a:lnSpc>
                <a:spcPct val="100000"/>
              </a:lnSpc>
              <a:spcBef>
                <a:spcPts val="200"/>
              </a:spcBef>
              <a:spcAft>
                <a:spcPts val="0"/>
              </a:spcAft>
              <a:buSzPts val="1100"/>
              <a:buFont typeface="Arial"/>
              <a:buChar char="•"/>
            </a:pPr>
            <a:r>
              <a:rPr lang="de-DE"/>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a:t>Was unternehmen Sie in Ihrem Betrieb, um CO</a:t>
            </a:r>
            <a:r>
              <a:rPr baseline="-25000" lang="de-DE"/>
              <a:t>2</a:t>
            </a:r>
            <a:r>
              <a:rPr lang="de-DE"/>
              <a:t>-Emissionen zu verringern?</a:t>
            </a:r>
            <a:endParaRPr/>
          </a:p>
          <a:p>
            <a:pPr indent="0" lvl="0" marL="0" rtl="0" algn="l">
              <a:lnSpc>
                <a:spcPct val="100000"/>
              </a:lnSpc>
              <a:spcBef>
                <a:spcPts val="0"/>
              </a:spcBef>
              <a:spcAft>
                <a:spcPts val="0"/>
              </a:spcAft>
              <a:buSzPts val="1400"/>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Umweltbundesamt 2021: Konsum und Umwelt: Zentrale Handlungsfelder. Online: https://www.umweltbundesamt.de/themen/wirtschaft-konsum/konsum-umwelt-zentrale-handlungsfelder#bedarfsfelder</a:t>
            </a:r>
            <a:endParaRPr/>
          </a:p>
        </p:txBody>
      </p:sp>
      <p:sp>
        <p:nvSpPr>
          <p:cNvPr id="188" name="Google Shape;188;g1915bba6a60_0_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5: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35:notes"/>
          <p:cNvSpPr txBox="1"/>
          <p:nvPr>
            <p:ph idx="1" type="body"/>
          </p:nvPr>
        </p:nvSpPr>
        <p:spPr>
          <a:xfrm>
            <a:off x="479426" y="3743987"/>
            <a:ext cx="6145212" cy="578808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b="1"/>
          </a:p>
          <a:p>
            <a:pPr indent="0" lvl="0" marL="0" rtl="0" algn="l">
              <a:lnSpc>
                <a:spcPct val="100000"/>
              </a:lnSpc>
              <a:spcBef>
                <a:spcPts val="0"/>
              </a:spcBef>
              <a:spcAft>
                <a:spcPts val="0"/>
              </a:spcAft>
              <a:buSzPts val="1400"/>
              <a:buNone/>
            </a:pPr>
            <a:r>
              <a:rPr lang="de-DE"/>
              <a:t>Grüner Stahl wird mit Wasserstoff statt Kohlenstoff hergestellt. Derzeit entstehen bei der Stahlherstellung noch pro Tonne Stahl etwa 1,5 Tonnen CO2. Durch die Zufuhr sogenannten grünen Wasserstoffs entstünde hingegen kein Kohlendioxid. Verfahren hierfür sind noch eher im </a:t>
            </a:r>
            <a:r>
              <a:rPr b="0" i="0" lang="de-DE" sz="1200" u="none" cap="none" strike="noStrike">
                <a:solidFill>
                  <a:schemeClr val="dk1"/>
                </a:solidFill>
                <a:latin typeface="Calibri"/>
                <a:ea typeface="Calibri"/>
                <a:cs typeface="Calibri"/>
                <a:sym typeface="Calibri"/>
              </a:rPr>
              <a:t>Entwicklungsstadium</a:t>
            </a:r>
            <a:r>
              <a:rPr lang="de-DE"/>
              <a:t>. Schweden ist derzeit einer der Technologieführer hierfür. Der grüne Stahl bietet auch Vorteile von den Materialeigenschaften, weil kein Phosphor und Schwefel enthalten ist.</a:t>
            </a:r>
            <a:endParaRPr/>
          </a:p>
          <a:p>
            <a:pPr indent="0" lvl="0" marL="0" rtl="0" algn="l">
              <a:lnSpc>
                <a:spcPct val="100000"/>
              </a:lnSpc>
              <a:spcBef>
                <a:spcPts val="0"/>
              </a:spcBef>
              <a:spcAft>
                <a:spcPts val="0"/>
              </a:spcAft>
              <a:buSzPts val="1400"/>
              <a:buNone/>
            </a:pPr>
            <a:r>
              <a:rPr lang="de-DE"/>
              <a:t>Dafür wurde im Juli 2020 von der Bundesregierung das Handlungskonzept Stahl beschlossen </a:t>
            </a:r>
            <a:endParaRPr/>
          </a:p>
          <a:p>
            <a:pPr indent="0" lvl="0" marL="0" rtl="0" algn="l">
              <a:lnSpc>
                <a:spcPct val="100000"/>
              </a:lnSpc>
              <a:spcBef>
                <a:spcPts val="0"/>
              </a:spcBef>
              <a:spcAft>
                <a:spcPts val="0"/>
              </a:spcAft>
              <a:buClr>
                <a:schemeClr val="dk1"/>
              </a:buClr>
              <a:buSzPts val="1400"/>
              <a:buFont typeface="Arial"/>
              <a:buNone/>
            </a:pPr>
            <a:r>
              <a:rPr b="1" lang="de-DE"/>
              <a:t>Aufgabenstellung</a:t>
            </a:r>
            <a:endParaRPr/>
          </a:p>
          <a:p>
            <a:pPr indent="-317500" lvl="0" marL="457200" rtl="0" algn="l">
              <a:lnSpc>
                <a:spcPct val="100000"/>
              </a:lnSpc>
              <a:spcBef>
                <a:spcPts val="0"/>
              </a:spcBef>
              <a:spcAft>
                <a:spcPts val="0"/>
              </a:spcAft>
              <a:buSzPts val="1400"/>
              <a:buChar char="●"/>
            </a:pPr>
            <a:r>
              <a:rPr lang="de-DE"/>
              <a:t>In welchen Ihrer beruflichen Bereiche ist der zukünftige Einsatz von grünem Wasserstoff sehr wahrscheinlich und in welchen Bereichen eher nicht?</a:t>
            </a:r>
            <a:endParaRPr/>
          </a:p>
          <a:p>
            <a:pPr indent="-317500" lvl="0" marL="457200" rtl="0" algn="l">
              <a:lnSpc>
                <a:spcPct val="100000"/>
              </a:lnSpc>
              <a:spcBef>
                <a:spcPts val="0"/>
              </a:spcBef>
              <a:spcAft>
                <a:spcPts val="0"/>
              </a:spcAft>
              <a:buSzPts val="1400"/>
              <a:buChar char="●"/>
            </a:pPr>
            <a:r>
              <a:rPr lang="de-DE"/>
              <a:t>Begründen Sie Ihre Auswahl.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de-DE"/>
              <a:t>Quelle: </a:t>
            </a:r>
            <a:endParaRPr b="1"/>
          </a:p>
          <a:p>
            <a:pPr indent="0" lvl="0" marL="0" rtl="0" algn="l">
              <a:lnSpc>
                <a:spcPct val="100000"/>
              </a:lnSpc>
              <a:spcBef>
                <a:spcPts val="0"/>
              </a:spcBef>
              <a:spcAft>
                <a:spcPts val="0"/>
              </a:spcAft>
              <a:buSzPts val="1400"/>
              <a:buNone/>
            </a:pPr>
            <a:r>
              <a:rPr lang="de-DE"/>
              <a:t>Creative Common by Gregor Hagedorn, Wolf-Peter Schill &amp; Martin Kittel, based on Michael Liebreich/Liebreich Associates, Clean Hydrogen Ladder, Version 4.1, 2021. Concept credit: Adrian Hiel, Energy Cities</a:t>
            </a:r>
            <a:endParaRPr/>
          </a:p>
          <a:p>
            <a:pPr indent="0" lvl="0" marL="0" rtl="0" algn="l">
              <a:lnSpc>
                <a:spcPct val="100000"/>
              </a:lnSpc>
              <a:spcBef>
                <a:spcPts val="0"/>
              </a:spcBef>
              <a:spcAft>
                <a:spcPts val="0"/>
              </a:spcAft>
              <a:buSzPts val="1400"/>
              <a:buNone/>
            </a:pPr>
            <a:r>
              <a:rPr lang="de-DE"/>
              <a:t>Breaking Lab (2021): Wasserstoff für Stahlproduktion - Wie sinnvoll ist das neue Verfahren? Zugriff: </a:t>
            </a:r>
            <a:endParaRPr/>
          </a:p>
          <a:p>
            <a:pPr indent="0" lvl="0" marL="0" rtl="0" algn="l">
              <a:lnSpc>
                <a:spcPct val="100000"/>
              </a:lnSpc>
              <a:spcBef>
                <a:spcPts val="0"/>
              </a:spcBef>
              <a:spcAft>
                <a:spcPts val="0"/>
              </a:spcAft>
              <a:buSzPts val="1400"/>
              <a:buNone/>
            </a:pPr>
            <a:r>
              <a:rPr lang="de-DE"/>
              <a:t>https://www.youtube.com/watch?v=qL7MBWdM8GM</a:t>
            </a:r>
            <a:endParaRPr/>
          </a:p>
        </p:txBody>
      </p:sp>
      <p:sp>
        <p:nvSpPr>
          <p:cNvPr id="439" name="Google Shape;439;p3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78ca3fc6d9_0_217: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78ca3fc6d9_0_217:notes"/>
          <p:cNvSpPr txBox="1"/>
          <p:nvPr>
            <p:ph idx="1" type="body"/>
          </p:nvPr>
        </p:nvSpPr>
        <p:spPr>
          <a:xfrm>
            <a:off x="479425" y="3743987"/>
            <a:ext cx="6145200" cy="573868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 des Zielkonfliktes:</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Beschreibung der Folie:</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Auf der Folie sind wichtige Siegel aufgeführt und erläutert, die für die Metallindustrie einen. Rolle spielen (können).</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Aufgabenstellung:</a:t>
            </a:r>
            <a:endParaRPr>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bewerten Sie die Siegel?</a:t>
            </a:r>
            <a:endParaRPr>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zeigen die Siegel, dass Unternehmen Nachhaltigkeitsansätze verfolgen können?</a:t>
            </a:r>
            <a:endParaRPr>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Welche Siegel spielen bei Ihnen im Unternehmen ein Rolle bei der Beschaffung von Rohstoffen und Materialien?</a:t>
            </a:r>
            <a:endParaRPr>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 für Siegel:</a:t>
            </a:r>
            <a:endParaRPr>
              <a:latin typeface="Calibri"/>
              <a:ea typeface="Calibri"/>
              <a:cs typeface="Calibri"/>
              <a:sym typeface="Calibri"/>
            </a:endParaRPr>
          </a:p>
          <a:p>
            <a:pPr indent="0" lvl="0" marL="0" rtl="0" algn="l">
              <a:lnSpc>
                <a:spcPct val="100000"/>
              </a:lnSpc>
              <a:spcBef>
                <a:spcPts val="1000"/>
              </a:spcBef>
              <a:spcAft>
                <a:spcPts val="0"/>
              </a:spcAft>
              <a:buSzPts val="1400"/>
              <a:buNone/>
            </a:pPr>
            <a:r>
              <a:rPr lang="de-DE">
                <a:latin typeface="Calibri"/>
                <a:ea typeface="Calibri"/>
                <a:cs typeface="Calibri"/>
                <a:sym typeface="Calibri"/>
              </a:rPr>
              <a:t>Blauer Engel: https://www.blauer-engel.de/de/produktwelt/schmierstoffe-hydraulikfluessigkeiten-bis-12-2022</a:t>
            </a:r>
            <a:endParaRPr>
              <a:latin typeface="Calibri"/>
              <a:ea typeface="Calibri"/>
              <a:cs typeface="Calibri"/>
              <a:sym typeface="Calibri"/>
            </a:endParaRPr>
          </a:p>
          <a:p>
            <a:pPr indent="0" lvl="0" marL="0" rtl="0" algn="l">
              <a:lnSpc>
                <a:spcPct val="100000"/>
              </a:lnSpc>
              <a:spcBef>
                <a:spcPts val="1000"/>
              </a:spcBef>
              <a:spcAft>
                <a:spcPts val="0"/>
              </a:spcAft>
              <a:buSzPts val="1400"/>
              <a:buNone/>
            </a:pPr>
            <a:r>
              <a:rPr lang="de-DE">
                <a:latin typeface="Calibri"/>
                <a:ea typeface="Calibri"/>
                <a:cs typeface="Calibri"/>
                <a:sym typeface="Calibri"/>
              </a:rPr>
              <a:t>Cradle-to-Cradle: https://c2ccertified.org/</a:t>
            </a:r>
            <a:endParaRPr>
              <a:latin typeface="Calibri"/>
              <a:ea typeface="Calibri"/>
              <a:cs typeface="Calibri"/>
              <a:sym typeface="Calibri"/>
            </a:endParaRPr>
          </a:p>
          <a:p>
            <a:pPr indent="0" lvl="0" marL="0" rtl="0" algn="l">
              <a:lnSpc>
                <a:spcPct val="100000"/>
              </a:lnSpc>
              <a:spcBef>
                <a:spcPts val="1000"/>
              </a:spcBef>
              <a:spcAft>
                <a:spcPts val="0"/>
              </a:spcAft>
              <a:buSzPts val="1400"/>
              <a:buNone/>
            </a:pPr>
            <a:r>
              <a:rPr lang="de-DE">
                <a:latin typeface="Calibri"/>
                <a:ea typeface="Calibri"/>
                <a:cs typeface="Calibri"/>
                <a:sym typeface="Calibri"/>
              </a:rPr>
              <a:t>Zertifiziertes Energiemanagementsystem ISO 5001: https://www.tuvsud.com/de-de/dienstleistungen/auditierung-und-zertifizierung/energiemanagementsysteme/iso-50001</a:t>
            </a:r>
            <a:endParaRPr>
              <a:latin typeface="Calibri"/>
              <a:ea typeface="Calibri"/>
              <a:cs typeface="Calibri"/>
              <a:sym typeface="Calibri"/>
            </a:endParaRPr>
          </a:p>
          <a:p>
            <a:pPr indent="0" lvl="0" marL="0" rtl="0" algn="l">
              <a:lnSpc>
                <a:spcPct val="100000"/>
              </a:lnSpc>
              <a:spcBef>
                <a:spcPts val="1000"/>
              </a:spcBef>
              <a:spcAft>
                <a:spcPts val="0"/>
              </a:spcAft>
              <a:buSzPts val="1400"/>
              <a:buNone/>
            </a:pPr>
            <a:r>
              <a:rPr lang="de-DE">
                <a:latin typeface="Calibri"/>
                <a:ea typeface="Calibri"/>
                <a:cs typeface="Calibri"/>
                <a:sym typeface="Calibri"/>
              </a:rPr>
              <a:t>Siegel Steel Sustainable Champion: https://worldsteel.org/steel-by-topic/sustainability/steel-recognitions/</a:t>
            </a:r>
            <a:endParaRPr>
              <a:solidFill>
                <a:schemeClr val="dk1"/>
              </a:solidFill>
              <a:latin typeface="Calibri"/>
              <a:ea typeface="Calibri"/>
              <a:cs typeface="Calibri"/>
              <a:sym typeface="Calibri"/>
            </a:endParaRPr>
          </a:p>
        </p:txBody>
      </p:sp>
      <p:sp>
        <p:nvSpPr>
          <p:cNvPr id="451" name="Google Shape;451;g278ca3fc6d9_0_21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78ca3fc6d9_0_235: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78ca3fc6d9_0_235:notes"/>
          <p:cNvSpPr txBox="1"/>
          <p:nvPr>
            <p:ph idx="1" type="body"/>
          </p:nvPr>
        </p:nvSpPr>
        <p:spPr>
          <a:xfrm>
            <a:off x="479424" y="3743987"/>
            <a:ext cx="6145213" cy="6269808"/>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t>Beschreibung</a:t>
            </a:r>
            <a:endParaRPr b="1"/>
          </a:p>
          <a:p>
            <a:pPr indent="-14399" lvl="0" marL="64800" marR="0" rtl="0" algn="l">
              <a:lnSpc>
                <a:spcPct val="100000"/>
              </a:lnSpc>
              <a:spcBef>
                <a:spcPts val="0"/>
              </a:spcBef>
              <a:spcAft>
                <a:spcPts val="0"/>
              </a:spcAft>
              <a:buClr>
                <a:srgbClr val="000000"/>
              </a:buClr>
              <a:buSzPts val="1400"/>
              <a:buFont typeface="Arial"/>
              <a:buNone/>
            </a:pPr>
            <a:r>
              <a:rPr lang="de-DE"/>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0" lvl="0" marL="0" marR="0" rtl="0" algn="l">
              <a:lnSpc>
                <a:spcPct val="100000"/>
              </a:lnSpc>
              <a:spcBef>
                <a:spcPts val="0"/>
              </a:spcBef>
              <a:spcAft>
                <a:spcPts val="0"/>
              </a:spcAft>
              <a:buClr>
                <a:srgbClr val="000000"/>
              </a:buClr>
              <a:buSzPts val="1400"/>
              <a:buFont typeface="Arial"/>
              <a:buNone/>
            </a:pPr>
            <a:r>
              <a:rPr b="1" lang="de-DE"/>
              <a:t>Arbeitsaufgaben:</a:t>
            </a:r>
            <a:endParaRPr/>
          </a:p>
          <a:p>
            <a:pPr indent="-169199" lvl="0" marL="169199"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Welche Vorteile der Digitalisierung werden bei Ihnen genutzt? Welche Veränderungen sind noch geplant?</a:t>
            </a:r>
            <a:endParaRPr/>
          </a:p>
          <a:p>
            <a:pPr indent="-169199" lvl="0" marL="169199"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a:t>
            </a:r>
            <a:endParaRPr/>
          </a:p>
          <a:p>
            <a:pPr indent="-169199" lvl="0" marL="169199"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Wer ist in die Vorbereitung einbezogen?</a:t>
            </a:r>
            <a:endParaRPr/>
          </a:p>
          <a:p>
            <a:pPr indent="-172800" lvl="0" marL="172800" marR="0" rtl="0" algn="l">
              <a:lnSpc>
                <a:spcPct val="100000"/>
              </a:lnSpc>
              <a:spcBef>
                <a:spcPts val="0"/>
              </a:spcBef>
              <a:spcAft>
                <a:spcPts val="0"/>
              </a:spcAft>
              <a:buClr>
                <a:srgbClr val="000000"/>
              </a:buClr>
              <a:buSzPts val="1400"/>
              <a:buFont typeface="Arial"/>
              <a:buNone/>
            </a:pPr>
            <a:r>
              <a:rPr b="1" lang="de-DE" sz="1200">
                <a:solidFill>
                  <a:schemeClr val="dk1"/>
                </a:solidFill>
                <a:latin typeface="Calibri"/>
                <a:ea typeface="Calibri"/>
                <a:cs typeface="Calibri"/>
                <a:sym typeface="Calibri"/>
              </a:rPr>
              <a:t>Quellen:</a:t>
            </a:r>
            <a:endParaRPr/>
          </a:p>
          <a:p>
            <a:pPr indent="-172800" lvl="0" marL="172800" rtl="0" algn="l">
              <a:lnSpc>
                <a:spcPct val="100000"/>
              </a:lnSpc>
              <a:spcBef>
                <a:spcPts val="0"/>
              </a:spcBef>
              <a:spcAft>
                <a:spcPts val="0"/>
              </a:spcAft>
              <a:buSzPts val="1400"/>
              <a:buNone/>
            </a:pPr>
            <a:r>
              <a:rPr lang="de-DE"/>
              <a:t>Lucas (2022) 7 Vorteile der Digitalisierung: https://framr.tv/de/blog/7-unterschatzte-vorteile-der-digitalisierung-im-unternehmen/</a:t>
            </a:r>
            <a:endParaRPr/>
          </a:p>
          <a:p>
            <a:pPr indent="-172800" lvl="0" marL="172800" rtl="0" algn="l">
              <a:lnSpc>
                <a:spcPct val="100000"/>
              </a:lnSpc>
              <a:spcBef>
                <a:spcPts val="0"/>
              </a:spcBef>
              <a:spcAft>
                <a:spcPts val="0"/>
              </a:spcAft>
              <a:buSzPts val="1400"/>
              <a:buNone/>
            </a:pPr>
            <a:r>
              <a:rPr lang="de-DE"/>
              <a:t>Flixcheck (2022) Die Vor- und Nachteile der Digitalisierung. https://www.flixcheck.de/vor-und-nachteile-digitalisierung/</a:t>
            </a:r>
            <a:endParaRPr/>
          </a:p>
          <a:p>
            <a:pPr indent="-172800" lvl="0" marL="172800" rtl="0" algn="l">
              <a:lnSpc>
                <a:spcPct val="100000"/>
              </a:lnSpc>
              <a:spcBef>
                <a:spcPts val="0"/>
              </a:spcBef>
              <a:spcAft>
                <a:spcPts val="0"/>
              </a:spcAft>
              <a:buSzPts val="1400"/>
              <a:buNone/>
            </a:pPr>
            <a:r>
              <a:rPr lang="de-DE"/>
              <a:t>Gerd Altmann by pixabay. Online: https://pixabay.com/de/illustrations/digitalisierung-transformation-5029467/</a:t>
            </a:r>
            <a:endParaRPr/>
          </a:p>
          <a:p>
            <a:pPr indent="-172800" lvl="0" marL="1728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lang="de-DE"/>
              <a:t>	</a:t>
            </a:r>
            <a:endParaRPr/>
          </a:p>
          <a:p>
            <a:pPr indent="-228600" lvl="0" marL="457200" marR="0" rtl="0" algn="l">
              <a:lnSpc>
                <a:spcPct val="100000"/>
              </a:lnSpc>
              <a:spcBef>
                <a:spcPts val="0"/>
              </a:spcBef>
              <a:spcAft>
                <a:spcPts val="0"/>
              </a:spcAft>
              <a:buClr>
                <a:srgbClr val="000000"/>
              </a:buClr>
              <a:buSzPts val="1400"/>
              <a:buFont typeface="Arial"/>
              <a:buNone/>
            </a:pPr>
            <a:r>
              <a:rPr lang="de-DE"/>
              <a:t>	</a:t>
            </a:r>
            <a:endParaRPr/>
          </a:p>
          <a:p>
            <a:pPr indent="-228600" lvl="0" marL="457200" marR="0" rtl="0" algn="l">
              <a:lnSpc>
                <a:spcPct val="100000"/>
              </a:lnSpc>
              <a:spcBef>
                <a:spcPts val="0"/>
              </a:spcBef>
              <a:spcAft>
                <a:spcPts val="0"/>
              </a:spcAft>
              <a:buClr>
                <a:srgbClr val="000000"/>
              </a:buClr>
              <a:buSzPts val="1400"/>
              <a:buFont typeface="Arial"/>
              <a:buNone/>
            </a:pPr>
            <a:r>
              <a:rPr lang="de-DE"/>
              <a:t> </a:t>
            </a:r>
            <a:endParaRPr/>
          </a:p>
        </p:txBody>
      </p:sp>
      <p:sp>
        <p:nvSpPr>
          <p:cNvPr id="470" name="Google Shape;470;g278ca3fc6d9_0_23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78d34895d5_0_0:notes"/>
          <p:cNvSpPr/>
          <p:nvPr>
            <p:ph idx="2" type="sldImg"/>
          </p:nvPr>
        </p:nvSpPr>
        <p:spPr>
          <a:xfrm>
            <a:off x="479425" y="2873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78d34895d5_0_0:notes"/>
          <p:cNvSpPr txBox="1"/>
          <p:nvPr>
            <p:ph idx="1" type="body"/>
          </p:nvPr>
        </p:nvSpPr>
        <p:spPr>
          <a:xfrm>
            <a:off x="479425" y="3743326"/>
            <a:ext cx="6143700" cy="607800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486" name="Google Shape;486;g278d34895d5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8bdb339634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8bdb339634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8ca3fc6d9_0_1: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78ca3fc6d9_0_1:notes"/>
          <p:cNvSpPr txBox="1"/>
          <p:nvPr>
            <p:ph idx="1" type="body"/>
          </p:nvPr>
        </p:nvSpPr>
        <p:spPr>
          <a:xfrm>
            <a:off x="479425" y="3743987"/>
            <a:ext cx="6145200" cy="53112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 </a:t>
            </a:r>
            <a:endParaRPr/>
          </a:p>
          <a:p>
            <a:pPr indent="0" lvl="0" marL="0" rtl="0" algn="l">
              <a:lnSpc>
                <a:spcPct val="100000"/>
              </a:lnSpc>
              <a:spcBef>
                <a:spcPts val="0"/>
              </a:spcBef>
              <a:spcAft>
                <a:spcPts val="0"/>
              </a:spcAft>
              <a:buClr>
                <a:schemeClr val="dk1"/>
              </a:buClr>
              <a:buSzPts val="1100"/>
              <a:buFont typeface="Arial"/>
              <a:buNone/>
            </a:pPr>
            <a:r>
              <a:rPr lang="de-DE"/>
              <a:t>Nachhaltige Ressourcennutzung. Earth Overshoot Day. Der Earth Overshoot Day markiert den Tag, an dem die Menschheit alle natürlichen Ressourcen, die die Erde innerhalb eines Jahres zur Verfügung stellen kann, aufgebraucht hat.</a:t>
            </a:r>
            <a:endParaRPr/>
          </a:p>
          <a:p>
            <a:pPr indent="0" lvl="0" marL="0" rtl="0" algn="l">
              <a:lnSpc>
                <a:spcPct val="100000"/>
              </a:lnSpc>
              <a:spcBef>
                <a:spcPts val="0"/>
              </a:spcBef>
              <a:spcAft>
                <a:spcPts val="0"/>
              </a:spcAft>
              <a:buSzPts val="1400"/>
              <a:buNone/>
            </a:pPr>
            <a:r>
              <a:rPr lang="de-DE"/>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a:p>
          <a:p>
            <a:pPr indent="0" lvl="0" marL="0" rtl="0" algn="l">
              <a:lnSpc>
                <a:spcPct val="100000"/>
              </a:lnSpc>
              <a:spcBef>
                <a:spcPts val="0"/>
              </a:spcBef>
              <a:spcAft>
                <a:spcPts val="0"/>
              </a:spcAft>
              <a:buSzPts val="1400"/>
              <a:buNone/>
            </a:pPr>
            <a:r>
              <a:rPr lang="de-DE"/>
              <a:t>German Overshoot Day</a:t>
            </a:r>
            <a:endParaRPr/>
          </a:p>
          <a:p>
            <a:pPr indent="0" lvl="0" marL="0" rtl="0" algn="l">
              <a:lnSpc>
                <a:spcPct val="100000"/>
              </a:lnSpc>
              <a:spcBef>
                <a:spcPts val="0"/>
              </a:spcBef>
              <a:spcAft>
                <a:spcPts val="0"/>
              </a:spcAft>
              <a:buSzPts val="1400"/>
              <a:buNone/>
            </a:pPr>
            <a:r>
              <a:rPr lang="de-DE"/>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Aufgaben</a:t>
            </a:r>
            <a:endParaRPr/>
          </a:p>
          <a:p>
            <a:pPr indent="-171450" lvl="0" marL="171450" rtl="0" algn="l">
              <a:lnSpc>
                <a:spcPct val="100000"/>
              </a:lnSpc>
              <a:spcBef>
                <a:spcPts val="0"/>
              </a:spcBef>
              <a:spcAft>
                <a:spcPts val="0"/>
              </a:spcAft>
              <a:buSzPts val="1400"/>
              <a:buFont typeface="Arial"/>
              <a:buChar char="•"/>
            </a:pPr>
            <a:r>
              <a:rPr lang="de-DE"/>
              <a:t>Erklären Sie was der Earth Overshoot day ist.</a:t>
            </a:r>
            <a:endParaRPr/>
          </a:p>
          <a:p>
            <a:pPr indent="-171450" lvl="0" marL="171450" rtl="0" algn="l">
              <a:lnSpc>
                <a:spcPct val="100000"/>
              </a:lnSpc>
              <a:spcBef>
                <a:spcPts val="0"/>
              </a:spcBef>
              <a:spcAft>
                <a:spcPts val="0"/>
              </a:spcAft>
              <a:buSzPts val="1400"/>
              <a:buFont typeface="Arial"/>
              <a:buChar char="•"/>
            </a:pPr>
            <a:r>
              <a:rPr lang="de-DE"/>
              <a:t>Auf welches Datum fällt der Earth Overshoot Day im Jahr 2023?</a:t>
            </a:r>
            <a:endParaRPr/>
          </a:p>
          <a:p>
            <a:pPr indent="-171450" lvl="0" marL="171450" rtl="0" algn="l">
              <a:lnSpc>
                <a:spcPct val="100000"/>
              </a:lnSpc>
              <a:spcBef>
                <a:spcPts val="0"/>
              </a:spcBef>
              <a:spcAft>
                <a:spcPts val="0"/>
              </a:spcAft>
              <a:buSzPts val="1400"/>
              <a:buFont typeface="Arial"/>
              <a:buChar char="•"/>
            </a:pPr>
            <a:r>
              <a:rPr lang="de-DE"/>
              <a:t>Auf welches Datum fällt der German  Overshoot Day im Jahr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Quelle</a:t>
            </a:r>
            <a:endParaRPr b="1"/>
          </a:p>
          <a:p>
            <a:pPr indent="-171450" lvl="0" marL="171450" rtl="0" algn="l">
              <a:lnSpc>
                <a:spcPct val="100000"/>
              </a:lnSpc>
              <a:spcBef>
                <a:spcPts val="0"/>
              </a:spcBef>
              <a:spcAft>
                <a:spcPts val="0"/>
              </a:spcAft>
              <a:buSzPts val="1400"/>
              <a:buFont typeface="Arial"/>
              <a:buChar char="•"/>
            </a:pPr>
            <a:r>
              <a:rPr lang="de-DE"/>
              <a:t>Quelle: Earth overshoot day (2023): Earth Overshoot Day (Hrsg.): Country Overshoot Days. Global Footprint Network. CH-Geneva. Online: https://www.overshootday.org/newsroom/press-release-german-overshoot-day-2023-de/</a:t>
            </a:r>
            <a:endParaRPr/>
          </a:p>
        </p:txBody>
      </p:sp>
      <p:sp>
        <p:nvSpPr>
          <p:cNvPr id="220" name="Google Shape;220;g278ca3fc6d9_0_1:notes"/>
          <p:cNvSpPr txBox="1"/>
          <p:nvPr>
            <p:ph idx="12" type="sldNum"/>
          </p:nvPr>
        </p:nvSpPr>
        <p:spPr>
          <a:xfrm>
            <a:off x="4023991" y="9768000"/>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78ca3fc6d9_0_12: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78ca3fc6d9_0_12:notes"/>
          <p:cNvSpPr txBox="1"/>
          <p:nvPr>
            <p:ph idx="1" type="body"/>
          </p:nvPr>
        </p:nvSpPr>
        <p:spPr>
          <a:xfrm>
            <a:off x="479425" y="3743987"/>
            <a:ext cx="6145200" cy="49758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a:p>
          <a:p>
            <a:pPr indent="0" lvl="0" marL="0" rtl="0" algn="l">
              <a:lnSpc>
                <a:spcPct val="100000"/>
              </a:lnSpc>
              <a:spcBef>
                <a:spcPts val="0"/>
              </a:spcBef>
              <a:spcAft>
                <a:spcPts val="0"/>
              </a:spcAft>
              <a:buSzPts val="1400"/>
              <a:buNone/>
            </a:pPr>
            <a:r>
              <a:rPr lang="de-DE"/>
              <a:t>Nachhaltige Ressourcennutzung. Earth Overshoot Day. </a:t>
            </a:r>
            <a:endParaRPr/>
          </a:p>
          <a:p>
            <a:pPr indent="0" lvl="0" marL="0" rtl="0" algn="l">
              <a:lnSpc>
                <a:spcPct val="100000"/>
              </a:lnSpc>
              <a:spcBef>
                <a:spcPts val="0"/>
              </a:spcBef>
              <a:spcAft>
                <a:spcPts val="0"/>
              </a:spcAft>
              <a:buSzPts val="1400"/>
              <a:buNone/>
            </a:pPr>
            <a:r>
              <a:rPr lang="de-DE"/>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a:p>
          <a:p>
            <a:pPr indent="0" lvl="0" marL="0" rtl="0" algn="l">
              <a:lnSpc>
                <a:spcPct val="100000"/>
              </a:lnSpc>
              <a:spcBef>
                <a:spcPts val="0"/>
              </a:spcBef>
              <a:spcAft>
                <a:spcPts val="0"/>
              </a:spcAft>
              <a:buSzPts val="1400"/>
              <a:buNone/>
            </a:pPr>
            <a:r>
              <a:rPr lang="de-DE"/>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None/>
            </a:pPr>
            <a:r>
              <a:rPr b="1" lang="de-DE"/>
              <a:t>Aufgabe</a:t>
            </a:r>
            <a:endParaRPr/>
          </a:p>
          <a:p>
            <a:pPr indent="-171450" lvl="0" marL="171450" rtl="0" algn="l">
              <a:lnSpc>
                <a:spcPct val="100000"/>
              </a:lnSpc>
              <a:spcBef>
                <a:spcPts val="0"/>
              </a:spcBef>
              <a:spcAft>
                <a:spcPts val="0"/>
              </a:spcAft>
              <a:buSzPts val="1400"/>
              <a:buFont typeface="Arial"/>
              <a:buChar char="•"/>
            </a:pPr>
            <a:r>
              <a:rPr lang="de-DE"/>
              <a:t>Erklären Sie warum fällt der Earth Overshoot Day auf ein immer früheres Datum im Jahr fällt?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b="1" lang="de-DE"/>
              <a:t>Quelle</a:t>
            </a:r>
            <a:endParaRPr b="1"/>
          </a:p>
          <a:p>
            <a:pPr indent="-171450" lvl="0" marL="171450" rtl="0" algn="l">
              <a:lnSpc>
                <a:spcPct val="100000"/>
              </a:lnSpc>
              <a:spcBef>
                <a:spcPts val="0"/>
              </a:spcBef>
              <a:spcAft>
                <a:spcPts val="0"/>
              </a:spcAft>
              <a:buClr>
                <a:schemeClr val="dk1"/>
              </a:buClr>
              <a:buSzPts val="1100"/>
              <a:buFont typeface="Arial"/>
              <a:buChar char="•"/>
            </a:pPr>
            <a:r>
              <a:rPr lang="de-DE"/>
              <a:t>Klima ohne Grenzen (2023):  Earth Overshoot Day 2023 Ressourcen für dieses Jahr am 2. August aufgebraucht. Klima ohne Grenzen gemeinnützige GmbH (Hrsg.) Online: https://klimaohnegrenzen.de/artikel/2022/10/19/earth-overshoot-day-2022-ressourcen-fuer-dieses-jahr-am-28-juli-aufgebraucht</a:t>
            </a:r>
            <a:endParaRPr/>
          </a:p>
        </p:txBody>
      </p:sp>
      <p:sp>
        <p:nvSpPr>
          <p:cNvPr id="232" name="Google Shape;232;g278ca3fc6d9_0_12:notes"/>
          <p:cNvSpPr txBox="1"/>
          <p:nvPr>
            <p:ph idx="12" type="sldNum"/>
          </p:nvPr>
        </p:nvSpPr>
        <p:spPr>
          <a:xfrm>
            <a:off x="4023991" y="9768000"/>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8ca3fc6d9_0_24: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78ca3fc6d9_0_2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45" name="Google Shape;245;g278ca3fc6d9_0_24:notes"/>
          <p:cNvSpPr txBox="1"/>
          <p:nvPr>
            <p:ph idx="1" type="body"/>
          </p:nvPr>
        </p:nvSpPr>
        <p:spPr>
          <a:xfrm>
            <a:off x="479425" y="3743987"/>
            <a:ext cx="6145200" cy="571261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Inländische Rohstoffentnahme</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a:p>
          <a:p>
            <a:pPr indent="0" lvl="0" marL="0" rtl="0" algn="l">
              <a:lnSpc>
                <a:spcPct val="100000"/>
              </a:lnSpc>
              <a:spcBef>
                <a:spcPts val="0"/>
              </a:spcBef>
              <a:spcAft>
                <a:spcPts val="0"/>
              </a:spcAft>
              <a:buSzPts val="1400"/>
              <a:buNone/>
            </a:pPr>
            <a:r>
              <a:t/>
            </a:r>
            <a:endParaRPr b="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Neu in Anspruch genommene Fläche durch Rohstoffabbau im Tagebau</a:t>
            </a:r>
            <a:endParaRPr/>
          </a:p>
          <a:p>
            <a:pPr indent="0" lvl="0" marL="0" rtl="0" algn="l">
              <a:lnSpc>
                <a:spcPct val="100000"/>
              </a:lnSpc>
              <a:spcBef>
                <a:spcPts val="0"/>
              </a:spcBef>
              <a:spcAft>
                <a:spcPts val="0"/>
              </a:spcAft>
              <a:buSzPts val="1400"/>
              <a:buNone/>
            </a:pPr>
            <a:r>
              <a:rPr b="0" lang="de-DE">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a:p>
          <a:p>
            <a:pPr indent="0" lvl="0" marL="0" marR="0" rtl="0" algn="l">
              <a:lnSpc>
                <a:spcPct val="100000"/>
              </a:lnSpc>
              <a:spcBef>
                <a:spcPts val="0"/>
              </a:spcBef>
              <a:spcAft>
                <a:spcPts val="0"/>
              </a:spcAft>
              <a:buClr>
                <a:srgbClr val="000000"/>
              </a:buClr>
              <a:buSzPts val="1400"/>
              <a:buFont typeface="Arial"/>
              <a:buNone/>
            </a:pPr>
            <a:r>
              <a:rPr b="0" lang="de-DE">
                <a:latin typeface="Calibri"/>
                <a:ea typeface="Calibri"/>
                <a:cs typeface="Calibri"/>
                <a:sym typeface="Calibri"/>
              </a:rPr>
              <a:t> </a:t>
            </a:r>
            <a:endParaRPr b="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a:t>
            </a:r>
            <a:endParaRPr>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Woher stammen die </a:t>
            </a:r>
            <a:r>
              <a:rPr lang="de-DE">
                <a:solidFill>
                  <a:schemeClr val="dk1"/>
                </a:solidFill>
                <a:latin typeface="Calibri"/>
                <a:ea typeface="Calibri"/>
                <a:cs typeface="Calibri"/>
                <a:sym typeface="Calibri"/>
              </a:rPr>
              <a:t>Rohstoffe und Baumaterialien, die in ihrem Betrieb verwendet werden</a:t>
            </a:r>
            <a:r>
              <a:rPr b="0" i="0" lang="de-DE"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Welche Informationen hat Ihr Ausbildungsbetrieb über die Lieferkette? </a:t>
            </a:r>
            <a:endParaRPr/>
          </a:p>
          <a:p>
            <a:pPr indent="-171450" lvl="0" marL="171450" marR="0" rtl="0" algn="l">
              <a:lnSpc>
                <a:spcPct val="100000"/>
              </a:lnSpc>
              <a:spcBef>
                <a:spcPts val="0"/>
              </a:spcBef>
              <a:spcAft>
                <a:spcPts val="0"/>
              </a:spcAft>
              <a:buSzPts val="1400"/>
              <a:buFont typeface="Arial"/>
              <a:buChar char="•"/>
            </a:pPr>
            <a:r>
              <a:rPr b="0" i="0" lang="de-DE" u="none" cap="none" strike="noStrike">
                <a:solidFill>
                  <a:schemeClr val="dk1"/>
                </a:solidFill>
                <a:latin typeface="Calibri"/>
                <a:ea typeface="Calibri"/>
                <a:cs typeface="Calibri"/>
                <a:sym typeface="Calibri"/>
              </a:rPr>
              <a:t>Worauf wird beim Einkauf geachtet?</a:t>
            </a:r>
            <a:endParaRPr/>
          </a:p>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1" i="0" lang="de-DE" u="none" cap="none" strike="noStrike">
                <a:solidFill>
                  <a:schemeClr val="dk1"/>
                </a:solidFill>
                <a:latin typeface="Calibri"/>
                <a:ea typeface="Calibri"/>
                <a:cs typeface="Calibri"/>
                <a:sym typeface="Calibri"/>
              </a:rPr>
              <a:t>Quelle</a:t>
            </a:r>
            <a:endParaRPr b="1" i="0" u="none" cap="none" strike="noStrike">
              <a:latin typeface="Calibri"/>
              <a:ea typeface="Calibri"/>
              <a:cs typeface="Calibri"/>
              <a:sym typeface="Calibri"/>
            </a:endParaRPr>
          </a:p>
          <a:p>
            <a:pPr indent="-171450" lvl="0" marL="171450" marR="0" rtl="0" algn="l">
              <a:lnSpc>
                <a:spcPct val="100000"/>
              </a:lnSpc>
              <a:spcBef>
                <a:spcPts val="0"/>
              </a:spcBef>
              <a:spcAft>
                <a:spcPts val="0"/>
              </a:spcAft>
              <a:buSzPts val="1400"/>
              <a:buFont typeface="Arial"/>
              <a:buChar char="•"/>
            </a:pPr>
            <a:r>
              <a:rPr b="0" lang="de-DE">
                <a:solidFill>
                  <a:schemeClr val="dk1"/>
                </a:solidFill>
                <a:latin typeface="Calibri"/>
                <a:ea typeface="Calibri"/>
                <a:cs typeface="Calibri"/>
                <a:sym typeface="Calibri"/>
              </a:rPr>
              <a:t>Umweltbundesamt (Hrsg) (2023): </a:t>
            </a:r>
            <a:r>
              <a:rPr b="0" i="0" lang="de-DE" u="none" cap="none" strike="noStrike">
                <a:solidFill>
                  <a:schemeClr val="dk1"/>
                </a:solidFill>
                <a:latin typeface="Calibri"/>
                <a:ea typeface="Calibri"/>
                <a:cs typeface="Calibri"/>
                <a:sym typeface="Calibri"/>
              </a:rPr>
              <a:t>Inländische Rohstoffentnahme. Dessau-Roßlau 23.01.2023. O</a:t>
            </a:r>
            <a:r>
              <a:rPr b="0" lang="de-DE">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b="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8ca3fc6d9_0_474:notes"/>
          <p:cNvSpPr/>
          <p:nvPr>
            <p:ph idx="2" type="sldImg"/>
          </p:nvPr>
        </p:nvSpPr>
        <p:spPr>
          <a:xfrm>
            <a:off x="478800" y="288000"/>
            <a:ext cx="6144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78ca3fc6d9_0_474:notes"/>
          <p:cNvSpPr txBox="1"/>
          <p:nvPr>
            <p:ph idx="1" type="body"/>
          </p:nvPr>
        </p:nvSpPr>
        <p:spPr>
          <a:xfrm>
            <a:off x="478800" y="3744000"/>
            <a:ext cx="6144000" cy="51177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200"/>
              </a:spcBef>
              <a:spcAft>
                <a:spcPts val="0"/>
              </a:spcAft>
              <a:buSzPts val="1400"/>
              <a:buNone/>
            </a:pPr>
            <a:r>
              <a:rPr lang="de-DE">
                <a:latin typeface="Calibri"/>
                <a:ea typeface="Calibri"/>
                <a:cs typeface="Calibri"/>
                <a:sym typeface="Calibri"/>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a:latin typeface="Calibri"/>
                <a:ea typeface="Calibri"/>
                <a:cs typeface="Calibri"/>
                <a:sym typeface="Calibri"/>
              </a:rPr>
              <a:t>2</a:t>
            </a:r>
            <a:r>
              <a:rPr lang="de-DE">
                <a:latin typeface="Calibri"/>
                <a:ea typeface="Calibri"/>
                <a:cs typeface="Calibri"/>
                <a:sym typeface="Calibri"/>
              </a:rPr>
              <a:t>-Äq) verantwortlich sind, so zeigen sich mehrere Bereiche: Die Energiewirtschaft, die Strom zur Verfügung stellt, der Verkehr, die Industrie, Hauswärme, Landwirtschaft, Bodennutzung und Abfälle.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lang="de-DE">
                <a:solidFill>
                  <a:schemeClr val="dk1"/>
                </a:solidFill>
                <a:latin typeface="Calibri"/>
                <a:ea typeface="Calibri"/>
                <a:cs typeface="Calibri"/>
                <a:sym typeface="Calibri"/>
              </a:rPr>
              <a:t>In welchen Bereichen benötigt Ihr Betrieb Energie?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Henschel, Karl - Martin 2020: Handbuch Klimaschutz. Basiswissen, Fakten Maßnahmen. Oekom Verlag München 2020, S. 24-25</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259" name="Google Shape;259;g278ca3fc6d9_0_47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8ca3fc6d9_0_945:notes"/>
          <p:cNvSpPr/>
          <p:nvPr>
            <p:ph idx="2" type="sldImg"/>
          </p:nvPr>
        </p:nvSpPr>
        <p:spPr>
          <a:xfrm>
            <a:off x="479425" y="288000"/>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78ca3fc6d9_0_945: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74" name="Google Shape;274;g278ca3fc6d9_0_945:notes"/>
          <p:cNvSpPr txBox="1"/>
          <p:nvPr>
            <p:ph idx="1" type="body"/>
          </p:nvPr>
        </p:nvSpPr>
        <p:spPr>
          <a:xfrm>
            <a:off x="478803" y="3743987"/>
            <a:ext cx="6143700" cy="6130263"/>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sz="1100"/>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Rund 20 % aller Emissionen entstehen durch Landwirtschaft und Landnutzung, v.a. durch Konsum tierischer Produkte.</a:t>
            </a:r>
            <a:endParaRPr sz="1100"/>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a:p>
          <a:p>
            <a:pPr indent="0" lvl="0" marL="0" marR="0" rtl="0" algn="l">
              <a:lnSpc>
                <a:spcPct val="100000"/>
              </a:lnSpc>
              <a:spcBef>
                <a:spcPts val="0"/>
              </a:spcBef>
              <a:spcAft>
                <a:spcPts val="0"/>
              </a:spcAft>
              <a:buClr>
                <a:srgbClr val="000000"/>
              </a:buClr>
              <a:buSzPts val="14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Calibri"/>
                <a:ea typeface="Calibri"/>
                <a:cs typeface="Calibri"/>
                <a:sym typeface="Calibri"/>
              </a:rPr>
              <a:t>Aufgabe</a:t>
            </a:r>
            <a:endParaRPr sz="1100"/>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Wie können Sie als Schornsteinfeger oder Schornsteinfegerin dazu beitragen, dass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verringert oder vermieden werden?</a:t>
            </a:r>
            <a:endParaRPr/>
          </a:p>
          <a:p>
            <a:pPr indent="0" lvl="0" marL="0" marR="0" rtl="0" algn="l">
              <a:lnSpc>
                <a:spcPct val="100000"/>
              </a:lnSpc>
              <a:spcBef>
                <a:spcPts val="0"/>
              </a:spcBef>
              <a:spcAft>
                <a:spcPts val="0"/>
              </a:spcAft>
              <a:buClr>
                <a:srgbClr val="000000"/>
              </a:buClr>
              <a:buSzPts val="1400"/>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rPr b="1" lang="de-DE" sz="1100"/>
              <a:t>Beispiele</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beraten zu:</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Dämmung der Gebäudehülle, um den Energiebedarf zu reduzieren</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alter Heizsysteme durch energieeffizientere Geräte</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Förderprogrammen</a:t>
            </a:r>
            <a:endParaRPr sz="1100"/>
          </a:p>
          <a:p>
            <a:pPr indent="-171450" lvl="1"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Ressourcenschonenden Heizungseinstellungen (z.B. Nachtabsenkung) und Emissionsarmen Anheizmethoden (Holzheizung)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sz="1100"/>
          </a:p>
          <a:p>
            <a:pPr indent="-171450" lvl="0" marL="171450" rtl="0" algn="l">
              <a:lnSpc>
                <a:spcPct val="100000"/>
              </a:lnSpc>
              <a:spcBef>
                <a:spcPts val="0"/>
              </a:spcBef>
              <a:spcAft>
                <a:spcPts val="0"/>
              </a:spcAft>
              <a:buSzPts val="1400"/>
              <a:buFont typeface="Arial"/>
              <a:buChar char="•"/>
            </a:pPr>
            <a:r>
              <a:rPr lang="de-DE" sz="1050"/>
              <a:t>Verursacher der weltweiten menschengemachten Treibhausgasemissionen im Jahr 2018 in Prozent von David Nelles und Christian Serrer, eigene Darstellung durch Stephan Arnold, lizenziert unter CC BY 4.0.</a:t>
            </a:r>
            <a:endParaRPr/>
          </a:p>
          <a:p>
            <a:pPr indent="-171450" lvl="0" marL="171450" rtl="0" algn="l">
              <a:lnSpc>
                <a:spcPct val="100000"/>
              </a:lnSpc>
              <a:spcBef>
                <a:spcPts val="0"/>
              </a:spcBef>
              <a:spcAft>
                <a:spcPts val="0"/>
              </a:spcAft>
              <a:buSzPts val="1400"/>
              <a:buFont typeface="Arial"/>
              <a:buChar char="•"/>
            </a:pPr>
            <a:r>
              <a:rPr lang="de-DE" sz="1050"/>
              <a:t>Umweltbundesamt (Hrsg. 2020): Heizen mit Holz. Ein Ratgeber zum richtigen und sauberen Heizen. Online: www.umweltbundesamt.de/sites/default/files/medien/1410/publikationen/2020_heizen_mit_holz_bf.pdf</a:t>
            </a:r>
            <a:endParaRPr/>
          </a:p>
          <a:p>
            <a:pPr indent="-171450" lvl="0" marL="171450" rtl="0" algn="l">
              <a:lnSpc>
                <a:spcPct val="100000"/>
              </a:lnSpc>
              <a:spcBef>
                <a:spcPts val="0"/>
              </a:spcBef>
              <a:spcAft>
                <a:spcPts val="0"/>
              </a:spcAft>
              <a:buSzPts val="1400"/>
              <a:buFont typeface="Arial"/>
              <a:buChar char="•"/>
            </a:pPr>
            <a:r>
              <a:rPr lang="de-DE" sz="1050"/>
              <a:t>Hentschel, Karl-Martin et al. (2020): Handbuch Klimaschutz. Wie Deutschland das 1,5-Grad-Ziel einhalten kann.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8ca3fc6d9_0_850:notes"/>
          <p:cNvSpPr/>
          <p:nvPr>
            <p:ph idx="2" type="sldImg"/>
          </p:nvPr>
        </p:nvSpPr>
        <p:spPr>
          <a:xfrm>
            <a:off x="479425" y="288000"/>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78ca3fc6d9_0_850:notes"/>
          <p:cNvSpPr txBox="1"/>
          <p:nvPr>
            <p:ph idx="1" type="body"/>
          </p:nvPr>
        </p:nvSpPr>
        <p:spPr>
          <a:xfrm>
            <a:off x="479425" y="3743987"/>
            <a:ext cx="6145200" cy="56841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SzPts val="1100"/>
              <a:buNone/>
            </a:pPr>
            <a:r>
              <a:rPr lang="de-DE">
                <a:solidFill>
                  <a:schemeClr val="dk1"/>
                </a:solidFill>
              </a:rPr>
              <a:t>In Deutschland schreitet der Ausbau der erneuerbaren Energieerzeugung zwar langsam, aber vor allem beim Strom, stetig voran. Bei der erneuerbaren Wärmeerzeugung und erneuerbaren Kraftstoffen gilt es den Ausbau zu beschleunigen. Der Anteil von erneuerbaren Energien am Endenergieverbrauch für Raumwärme und Warmwasser ist seit 1990 aber durchaus auch gestiegen. Da einige der Anlagen zum Betrieb Strom benötigen, ist für die Klimaneutralität von Heizung und Warmwasser auch der Einsatz von Strom aus erneuerbaren Quellen essentiell.</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Vergleichen und diskutieren Sie die Entwicklungen der erneuerbaren Energien in den Bereichen Strom, Wärme und Verkehr</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Wie kann Ihr Betrieb zur Umstellung auf erneuerbare Energien beitragen?</a:t>
            </a:r>
            <a:endParaRPr>
              <a:solidFill>
                <a:schemeClr val="dk1"/>
              </a:solidFill>
            </a:endParaRPr>
          </a:p>
          <a:p>
            <a:pPr indent="0" lvl="0" marL="45720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a:t>
            </a:r>
            <a:endParaRPr b="1">
              <a:solidFill>
                <a:schemeClr val="dk1"/>
              </a:solidFill>
            </a:endParaRPr>
          </a:p>
          <a:p>
            <a:pPr indent="-171450" lvl="0" marL="330200" rtl="0" algn="l">
              <a:lnSpc>
                <a:spcPct val="100000"/>
              </a:lnSpc>
              <a:spcBef>
                <a:spcPts val="0"/>
              </a:spcBef>
              <a:spcAft>
                <a:spcPts val="0"/>
              </a:spcAft>
              <a:buSzPts val="1100"/>
              <a:buFont typeface="Arial"/>
              <a:buChar char="•"/>
            </a:pPr>
            <a:r>
              <a:rPr lang="de-DE" sz="1100"/>
              <a:t>UBA Umweltbundesamt (2022): Erneuerbare Energien in Zahlen. Online: https://www.umweltbundesamt.de/themen/klima-energie/erneuerbare-energien/erneuerbare-energien-in-zahlen </a:t>
            </a:r>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287" name="Google Shape;287;g278ca3fc6d9_0_85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78ca3fc6d9_0_405:notes"/>
          <p:cNvSpPr/>
          <p:nvPr>
            <p:ph idx="2" type="sldImg"/>
          </p:nvPr>
        </p:nvSpPr>
        <p:spPr>
          <a:xfrm>
            <a:off x="478800" y="288000"/>
            <a:ext cx="6144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78ca3fc6d9_0_405:notes"/>
          <p:cNvSpPr txBox="1"/>
          <p:nvPr>
            <p:ph idx="1" type="body"/>
          </p:nvPr>
        </p:nvSpPr>
        <p:spPr>
          <a:xfrm>
            <a:off x="478800" y="3744000"/>
            <a:ext cx="6144000" cy="613598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lang="de-DE"/>
              <a:t>Zielkonflikt: Alle beruflichen Tätigkeiten tragen zu unserer Lebensqualität bei. Gleichzeitig führen sie zu Effekten, die unsere Lebensgrundlagen und die der Wirtschaft bedrohen und zerstören:   überschrittene planetare Grenzen.</a:t>
            </a:r>
            <a:endParaRPr/>
          </a:p>
          <a:p>
            <a:pPr indent="0" lvl="0" marL="0" rtl="0" algn="l">
              <a:lnSpc>
                <a:spcPct val="100000"/>
              </a:lnSpc>
              <a:spcBef>
                <a:spcPts val="200"/>
              </a:spcBef>
              <a:spcAft>
                <a:spcPts val="0"/>
              </a:spcAft>
              <a:buSzPts val="1400"/>
              <a:buNone/>
            </a:pPr>
            <a:r>
              <a:rPr lang="de-DE"/>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a:t>
            </a:r>
            <a:r>
              <a:rPr lang="de-DE">
                <a:latin typeface="Calibri"/>
                <a:ea typeface="Calibri"/>
                <a:cs typeface="Calibri"/>
                <a:sym typeface="Calibri"/>
              </a:rPr>
              <a:t> und Phosphorkreisläufe, müssen nun auch das pflanzenverfügbare Süßwasser als gefährdet angesehen werden, weil über mehrere Jahre hinweg nicht mehr ausreichend zur Verfügung stand. Auch die chemische Verschmutzung, die Abholzung und Ozeanversauerung haben kritische Größen erlangt. Das Konzept wurde ursprünglich von einer 28-köpfigen Gruppe von Erdsystem- und Umweltwissenschaftlern unter Leitung von Johan Rockström im Stockholm Resilience Centre entwickelt und 2009 erstmals veröffentlicht. Zu den Verfassern gehören unter anderem Will Steffen (Australian National University), Hans-Joachim Schellnhuber (Potsdam-Institut für Klimafolgenforschung), der Nobelpreisträger Paul Crutzen und zuletzt Linn Persson.</a:t>
            </a:r>
            <a:endParaRPr/>
          </a:p>
          <a:p>
            <a:pPr indent="0" lvl="0" marL="0" rtl="0" algn="l">
              <a:lnSpc>
                <a:spcPct val="100000"/>
              </a:lnSpc>
              <a:spcBef>
                <a:spcPts val="0"/>
              </a:spcBef>
              <a:spcAft>
                <a:spcPts val="0"/>
              </a:spcAft>
              <a:buSzPts val="11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0" lvl="0" marL="0" rtl="0" algn="l">
              <a:lnSpc>
                <a:spcPct val="100000"/>
              </a:lnSpc>
              <a:spcBef>
                <a:spcPts val="0"/>
              </a:spcBef>
              <a:spcAft>
                <a:spcPts val="0"/>
              </a:spcAft>
              <a:buSzPts val="1100"/>
              <a:buFont typeface="Arial"/>
              <a:buNone/>
            </a:pPr>
            <a:r>
              <a:rPr lang="de-DE">
                <a:latin typeface="Calibri"/>
                <a:ea typeface="Calibri"/>
                <a:cs typeface="Calibri"/>
                <a:sym typeface="Calibri"/>
              </a:rPr>
              <a:t>In welchen Bereichen, für die die Entwicklungen beobachtet werden, trägt Ihr Betrieb bei? Falls hier nur Fragezeichen in den Augen aber keine Antworten kommen, verweisen Sie bitte auf die folgenden Folien und darauf, dass diese inhaltlich zur Klärung beitragen werden.</a:t>
            </a:r>
            <a:endParaRPr/>
          </a:p>
          <a:p>
            <a:pPr indent="0" lvl="0" marL="0" rtl="0" algn="l">
              <a:lnSpc>
                <a:spcPct val="100000"/>
              </a:lnSpc>
              <a:spcBef>
                <a:spcPts val="0"/>
              </a:spcBef>
              <a:spcAft>
                <a:spcPts val="0"/>
              </a:spcAft>
              <a:buSzPts val="1100"/>
              <a:buFont typeface="Arial"/>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Quellen</a:t>
            </a:r>
            <a:endParaRPr>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a:t>Planetare Grenzen überschritten, Schmidt C. Transformierendes Arbeiten und Lernen, In: Systemwissen für die vernetzte Energie- und Mobilitätswende. 2022. S. 243. https://ibbf.berlin/assets/images/Dokumente/220627_IBBF_Kompendium_2022_WEB_final%20(1).pdf  in Anlehnung an </a:t>
            </a:r>
            <a:endParaRPr/>
          </a:p>
          <a:p>
            <a:pPr indent="-171450" lvl="0" marL="171450" rtl="0" algn="l">
              <a:lnSpc>
                <a:spcPct val="100000"/>
              </a:lnSpc>
              <a:spcBef>
                <a:spcPts val="0"/>
              </a:spcBef>
              <a:spcAft>
                <a:spcPts val="0"/>
              </a:spcAft>
              <a:buSzPts val="1400"/>
              <a:buFont typeface="Arial"/>
              <a:buChar char="•"/>
            </a:pPr>
            <a:r>
              <a:rPr lang="de-DE"/>
              <a:t>Persson et mult. al. (2022):  Outside the Safe Operating Space of the Planetary Boundary for Novel Entities. Environ. Sci. Technol. 2022, 56, 3, 1510–1521. January 18, 2022. https://doi.org/10.1021/acs.est.1c04158</a:t>
            </a:r>
            <a:endParaRPr/>
          </a:p>
        </p:txBody>
      </p:sp>
      <p:sp>
        <p:nvSpPr>
          <p:cNvPr id="299" name="Google Shape;299;g278ca3fc6d9_0_40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81" name="Shape 81"/>
        <p:cNvGrpSpPr/>
        <p:nvPr/>
      </p:nvGrpSpPr>
      <p:grpSpPr>
        <a:xfrm>
          <a:off x="0" y="0"/>
          <a:ext cx="0" cy="0"/>
          <a:chOff x="0" y="0"/>
          <a:chExt cx="0" cy="0"/>
        </a:xfrm>
      </p:grpSpPr>
      <p:sp>
        <p:nvSpPr>
          <p:cNvPr id="82" name="Google Shape;82;p4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 type="body"/>
          </p:nvPr>
        </p:nvSpPr>
        <p:spPr>
          <a:xfrm>
            <a:off x="334434" y="1619251"/>
            <a:ext cx="11523133" cy="486251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Font typeface="Noto Sans Symbols"/>
              <a:buChar char="−"/>
              <a:defRPr/>
            </a:lvl1pPr>
            <a:lvl2pPr indent="-381000" lvl="1" marL="914400" algn="l">
              <a:lnSpc>
                <a:spcPct val="90000"/>
              </a:lnSpc>
              <a:spcBef>
                <a:spcPts val="500"/>
              </a:spcBef>
              <a:spcAft>
                <a:spcPts val="0"/>
              </a:spcAft>
              <a:buSzPts val="2400"/>
              <a:buFont typeface="Noto Sans Symbols"/>
              <a:buChar char="−"/>
              <a:defRPr/>
            </a:lvl2pPr>
            <a:lvl3pPr indent="-355600" lvl="2" marL="1371600" algn="l">
              <a:lnSpc>
                <a:spcPct val="90000"/>
              </a:lnSpc>
              <a:spcBef>
                <a:spcPts val="500"/>
              </a:spcBef>
              <a:spcAft>
                <a:spcPts val="0"/>
              </a:spcAft>
              <a:buSzPts val="2000"/>
              <a:buFont typeface="Noto Sans Symbols"/>
              <a:buChar char="−"/>
              <a:defRPr/>
            </a:lvl3pPr>
            <a:lvl4pPr indent="-342900" lvl="3" marL="1828800" algn="l">
              <a:lnSpc>
                <a:spcPct val="90000"/>
              </a:lnSpc>
              <a:spcBef>
                <a:spcPts val="500"/>
              </a:spcBef>
              <a:spcAft>
                <a:spcPts val="0"/>
              </a:spcAft>
              <a:buSzPts val="1800"/>
              <a:buFont typeface="Noto Sans Symbols"/>
              <a:buChar char="−"/>
              <a:defRPr/>
            </a:lvl4pPr>
            <a:lvl5pPr indent="-342900" lvl="4" marL="2286000" algn="l">
              <a:lnSpc>
                <a:spcPct val="90000"/>
              </a:lnSpc>
              <a:spcBef>
                <a:spcPts val="500"/>
              </a:spcBef>
              <a:spcAft>
                <a:spcPts val="0"/>
              </a:spcAft>
              <a:buSzPts val="1800"/>
              <a:buFont typeface="Noto Sans Symbols"/>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4" name="Google Shape;84;p40"/>
          <p:cNvSpPr txBox="1"/>
          <p:nvPr>
            <p:ph idx="11" type="ftr"/>
          </p:nvPr>
        </p:nvSpPr>
        <p:spPr>
          <a:xfrm>
            <a:off x="334434" y="6678000"/>
            <a:ext cx="7969252" cy="1800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SzPts val="1800"/>
              <a:buNone/>
              <a:defRPr b="0" sz="1000">
                <a:solidFill>
                  <a:srgbClr val="5F5F5F"/>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pic>
        <p:nvPicPr>
          <p:cNvPr id="85" name="Google Shape;85;p40"/>
          <p:cNvPicPr preferRelativeResize="0"/>
          <p:nvPr/>
        </p:nvPicPr>
        <p:blipFill rotWithShape="1">
          <a:blip r:embed="rId2">
            <a:alphaModFix/>
          </a:blip>
          <a:srcRect b="0" l="0" r="0" t="0"/>
          <a:stretch/>
        </p:blipFill>
        <p:spPr>
          <a:xfrm>
            <a:off x="10831038" y="5996205"/>
            <a:ext cx="1026529" cy="5836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D">
  <p:cSld name="Standard-D">
    <p:spTree>
      <p:nvGrpSpPr>
        <p:cNvPr id="86" name="Shape 86"/>
        <p:cNvGrpSpPr/>
        <p:nvPr/>
      </p:nvGrpSpPr>
      <p:grpSpPr>
        <a:xfrm>
          <a:off x="0" y="0"/>
          <a:ext cx="0" cy="0"/>
          <a:chOff x="0" y="0"/>
          <a:chExt cx="0" cy="0"/>
        </a:xfrm>
      </p:grpSpPr>
      <p:sp>
        <p:nvSpPr>
          <p:cNvPr id="87" name="Google Shape;87;p41"/>
          <p:cNvSpPr txBox="1"/>
          <p:nvPr>
            <p:ph type="title"/>
          </p:nvPr>
        </p:nvSpPr>
        <p:spPr>
          <a:xfrm>
            <a:off x="0" y="304582"/>
            <a:ext cx="12192000" cy="531812"/>
          </a:xfrm>
          <a:prstGeom prst="rect">
            <a:avLst/>
          </a:prstGeom>
          <a:noFill/>
          <a:ln>
            <a:noFill/>
          </a:ln>
        </p:spPr>
        <p:txBody>
          <a:bodyPr anchorCtr="0" anchor="t" bIns="0" lIns="36000" spcFirstLastPara="1" rIns="36000" wrap="square" tIns="0">
            <a:spAutoFit/>
          </a:bodyPr>
          <a:lstStyle>
            <a:lvl1pPr lvl="0" algn="l">
              <a:lnSpc>
                <a:spcPct val="90000"/>
              </a:lnSpc>
              <a:spcBef>
                <a:spcPts val="0"/>
              </a:spcBef>
              <a:spcAft>
                <a:spcPts val="0"/>
              </a:spcAft>
              <a:buSzPts val="4000"/>
              <a:buNone/>
              <a:defRPr sz="38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1"/>
          <p:cNvSpPr txBox="1"/>
          <p:nvPr>
            <p:ph idx="1" type="body"/>
          </p:nvPr>
        </p:nvSpPr>
        <p:spPr>
          <a:xfrm>
            <a:off x="2399282" y="6783185"/>
            <a:ext cx="9789204" cy="194733"/>
          </a:xfrm>
          <a:prstGeom prst="rect">
            <a:avLst/>
          </a:prstGeom>
          <a:noFill/>
          <a:ln>
            <a:noFill/>
          </a:ln>
        </p:spPr>
        <p:txBody>
          <a:bodyPr anchorCtr="0" anchor="t" bIns="0" lIns="0" spcFirstLastPara="1" rIns="0" wrap="square" tIns="0">
            <a:spAutoFit/>
          </a:bodyPr>
          <a:lstStyle>
            <a:lvl1pPr indent="-406400" lvl="0" marL="457200" algn="r">
              <a:lnSpc>
                <a:spcPct val="90000"/>
              </a:lnSpc>
              <a:spcBef>
                <a:spcPts val="1000"/>
              </a:spcBef>
              <a:spcAft>
                <a:spcPts val="0"/>
              </a:spcAft>
              <a:buSzPts val="2800"/>
              <a:buChar char="•"/>
              <a:defRPr sz="480">
                <a:solidFill>
                  <a:srgbClr val="BFBFBF"/>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9" name="Google Shape;89;p41"/>
          <p:cNvSpPr txBox="1"/>
          <p:nvPr>
            <p:ph idx="2" type="body"/>
          </p:nvPr>
        </p:nvSpPr>
        <p:spPr>
          <a:xfrm rot="-5400000">
            <a:off x="8799685" y="3337819"/>
            <a:ext cx="6696000" cy="194733"/>
          </a:xfrm>
          <a:prstGeom prst="rect">
            <a:avLst/>
          </a:prstGeom>
          <a:noFill/>
          <a:ln>
            <a:noFill/>
          </a:ln>
        </p:spPr>
        <p:txBody>
          <a:bodyPr anchorCtr="0" anchor="t" bIns="0" lIns="0" spcFirstLastPara="1" rIns="0" wrap="square" tIns="0">
            <a:spAutoFit/>
          </a:bodyPr>
          <a:lstStyle>
            <a:lvl1pPr indent="-406400" lvl="0" marL="457200" algn="ctr">
              <a:lnSpc>
                <a:spcPct val="90000"/>
              </a:lnSpc>
              <a:spcBef>
                <a:spcPts val="1000"/>
              </a:spcBef>
              <a:spcAft>
                <a:spcPts val="0"/>
              </a:spcAft>
              <a:buSzPts val="2800"/>
              <a:buChar char="•"/>
              <a:defRPr sz="480">
                <a:solidFill>
                  <a:srgbClr val="BFBFBF"/>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0" name="Google Shape;90;p41"/>
          <p:cNvSpPr txBox="1"/>
          <p:nvPr>
            <p:ph idx="3" type="body"/>
          </p:nvPr>
        </p:nvSpPr>
        <p:spPr>
          <a:xfrm>
            <a:off x="495300" y="1257300"/>
            <a:ext cx="11525251" cy="259574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1" name="Google Shape;91;p41"/>
          <p:cNvSpPr txBox="1"/>
          <p:nvPr>
            <p:ph idx="4" type="body"/>
          </p:nvPr>
        </p:nvSpPr>
        <p:spPr>
          <a:xfrm>
            <a:off x="-815010" y="1"/>
            <a:ext cx="804803" cy="2215991"/>
          </a:xfrm>
          <a:prstGeom prst="rect">
            <a:avLst/>
          </a:prstGeom>
          <a:noFill/>
          <a:ln>
            <a:noFill/>
          </a:ln>
        </p:spPr>
        <p:txBody>
          <a:bodyPr anchorCtr="0" anchor="t" bIns="0" lIns="0" spcFirstLastPara="1" rIns="0" wrap="square" tIns="0">
            <a:normAutofit/>
          </a:bodyPr>
          <a:lstStyle>
            <a:lvl1pPr indent="-406400" lvl="0" marL="457200" algn="l">
              <a:lnSpc>
                <a:spcPct val="90000"/>
              </a:lnSpc>
              <a:spcBef>
                <a:spcPts val="1000"/>
              </a:spcBef>
              <a:spcAft>
                <a:spcPts val="0"/>
              </a:spcAft>
              <a:buSzPts val="2800"/>
              <a:buChar char="•"/>
              <a:defRPr b="0" sz="2400">
                <a:solidFill>
                  <a:srgbClr val="FF0000"/>
                </a:solidFill>
              </a:defRPr>
            </a:lvl1pPr>
            <a:lvl2pPr indent="-381000" lvl="1" marL="914400" algn="l">
              <a:lnSpc>
                <a:spcPct val="90000"/>
              </a:lnSpc>
              <a:spcBef>
                <a:spcPts val="500"/>
              </a:spcBef>
              <a:spcAft>
                <a:spcPts val="0"/>
              </a:spcAft>
              <a:buSzPts val="2400"/>
              <a:buChar char="•"/>
              <a:defRPr b="1" sz="2640">
                <a:solidFill>
                  <a:srgbClr val="FF0000"/>
                </a:solidFill>
              </a:defRPr>
            </a:lvl2pPr>
            <a:lvl3pPr indent="-355600" lvl="2" marL="1371600" algn="l">
              <a:lnSpc>
                <a:spcPct val="90000"/>
              </a:lnSpc>
              <a:spcBef>
                <a:spcPts val="500"/>
              </a:spcBef>
              <a:spcAft>
                <a:spcPts val="0"/>
              </a:spcAft>
              <a:buSzPts val="2000"/>
              <a:buChar char="•"/>
              <a:defRPr b="1" sz="2640">
                <a:solidFill>
                  <a:srgbClr val="FF0000"/>
                </a:solidFill>
              </a:defRPr>
            </a:lvl3pPr>
            <a:lvl4pPr indent="-342900" lvl="3" marL="1828800" algn="l">
              <a:lnSpc>
                <a:spcPct val="90000"/>
              </a:lnSpc>
              <a:spcBef>
                <a:spcPts val="500"/>
              </a:spcBef>
              <a:spcAft>
                <a:spcPts val="0"/>
              </a:spcAft>
              <a:buSzPts val="1800"/>
              <a:buChar char="•"/>
              <a:defRPr b="1" sz="2640">
                <a:solidFill>
                  <a:srgbClr val="FF0000"/>
                </a:solidFill>
              </a:defRPr>
            </a:lvl4pPr>
            <a:lvl5pPr indent="-342900" lvl="4" marL="2286000" algn="l">
              <a:lnSpc>
                <a:spcPct val="90000"/>
              </a:lnSpc>
              <a:spcBef>
                <a:spcPts val="500"/>
              </a:spcBef>
              <a:spcAft>
                <a:spcPts val="0"/>
              </a:spcAft>
              <a:buSzPts val="1800"/>
              <a:buChar char="•"/>
              <a:defRPr b="1" sz="2640">
                <a:solidFill>
                  <a:srgbClr val="FF0000"/>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2" name="Google Shape;92;p41"/>
          <p:cNvSpPr txBox="1"/>
          <p:nvPr>
            <p:ph idx="5" type="body"/>
          </p:nvPr>
        </p:nvSpPr>
        <p:spPr>
          <a:xfrm>
            <a:off x="-815010" y="4642009"/>
            <a:ext cx="804803" cy="1698926"/>
          </a:xfrm>
          <a:prstGeom prst="rect">
            <a:avLst/>
          </a:prstGeom>
          <a:noFill/>
          <a:ln>
            <a:noFill/>
          </a:ln>
        </p:spPr>
        <p:txBody>
          <a:bodyPr anchorCtr="0" anchor="t" bIns="0" lIns="0" spcFirstLastPara="1" rIns="0" wrap="square" tIns="0">
            <a:normAutofit/>
          </a:bodyPr>
          <a:lstStyle>
            <a:lvl1pPr indent="-406400" lvl="0" marL="457200" algn="l">
              <a:lnSpc>
                <a:spcPct val="90000"/>
              </a:lnSpc>
              <a:spcBef>
                <a:spcPts val="1000"/>
              </a:spcBef>
              <a:spcAft>
                <a:spcPts val="0"/>
              </a:spcAft>
              <a:buSzPts val="2800"/>
              <a:buChar char="•"/>
              <a:defRPr b="0" sz="2160">
                <a:solidFill>
                  <a:srgbClr val="FF0000"/>
                </a:solidFill>
              </a:defRPr>
            </a:lvl1pPr>
            <a:lvl2pPr indent="-381000" lvl="1" marL="914400" algn="l">
              <a:lnSpc>
                <a:spcPct val="90000"/>
              </a:lnSpc>
              <a:spcBef>
                <a:spcPts val="500"/>
              </a:spcBef>
              <a:spcAft>
                <a:spcPts val="0"/>
              </a:spcAft>
              <a:buSzPts val="2400"/>
              <a:buChar char="•"/>
              <a:defRPr b="1" sz="2640">
                <a:solidFill>
                  <a:srgbClr val="FF0000"/>
                </a:solidFill>
              </a:defRPr>
            </a:lvl2pPr>
            <a:lvl3pPr indent="-355600" lvl="2" marL="1371600" algn="l">
              <a:lnSpc>
                <a:spcPct val="90000"/>
              </a:lnSpc>
              <a:spcBef>
                <a:spcPts val="500"/>
              </a:spcBef>
              <a:spcAft>
                <a:spcPts val="0"/>
              </a:spcAft>
              <a:buSzPts val="2000"/>
              <a:buChar char="•"/>
              <a:defRPr b="1" sz="2640">
                <a:solidFill>
                  <a:srgbClr val="FF0000"/>
                </a:solidFill>
              </a:defRPr>
            </a:lvl3pPr>
            <a:lvl4pPr indent="-342900" lvl="3" marL="1828800" algn="l">
              <a:lnSpc>
                <a:spcPct val="90000"/>
              </a:lnSpc>
              <a:spcBef>
                <a:spcPts val="500"/>
              </a:spcBef>
              <a:spcAft>
                <a:spcPts val="0"/>
              </a:spcAft>
              <a:buSzPts val="1800"/>
              <a:buChar char="•"/>
              <a:defRPr b="1" sz="2640">
                <a:solidFill>
                  <a:srgbClr val="FF0000"/>
                </a:solidFill>
              </a:defRPr>
            </a:lvl4pPr>
            <a:lvl5pPr indent="-342900" lvl="4" marL="2286000" algn="l">
              <a:lnSpc>
                <a:spcPct val="90000"/>
              </a:lnSpc>
              <a:spcBef>
                <a:spcPts val="500"/>
              </a:spcBef>
              <a:spcAft>
                <a:spcPts val="0"/>
              </a:spcAft>
              <a:buSzPts val="1800"/>
              <a:buChar char="•"/>
              <a:defRPr b="1" sz="2640">
                <a:solidFill>
                  <a:srgbClr val="FF0000"/>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type="title">
  <p:cSld name="TITLE">
    <p:spTree>
      <p:nvGrpSpPr>
        <p:cNvPr id="93" name="Shape 93"/>
        <p:cNvGrpSpPr/>
        <p:nvPr/>
      </p:nvGrpSpPr>
      <p:grpSpPr>
        <a:xfrm>
          <a:off x="0" y="0"/>
          <a:ext cx="0" cy="0"/>
          <a:chOff x="0" y="0"/>
          <a:chExt cx="0" cy="0"/>
        </a:xfrm>
      </p:grpSpPr>
      <p:sp>
        <p:nvSpPr>
          <p:cNvPr id="94" name="Google Shape;94;p4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a:lvl1pPr>
            <a:lvl2pPr lvl="1" algn="ctr">
              <a:lnSpc>
                <a:spcPct val="90000"/>
              </a:lnSpc>
              <a:spcBef>
                <a:spcPts val="500"/>
              </a:spcBef>
              <a:spcAft>
                <a:spcPts val="0"/>
              </a:spcAft>
              <a:buSzPts val="2400"/>
              <a:buNone/>
              <a:defRPr/>
            </a:lvl2pPr>
            <a:lvl3pPr lvl="2" algn="ctr">
              <a:lnSpc>
                <a:spcPct val="90000"/>
              </a:lnSpc>
              <a:spcBef>
                <a:spcPts val="500"/>
              </a:spcBef>
              <a:spcAft>
                <a:spcPts val="0"/>
              </a:spcAft>
              <a:buSzPts val="2000"/>
              <a:buNone/>
              <a:defRPr/>
            </a:lvl3pPr>
            <a:lvl4pPr lvl="3" algn="ctr">
              <a:lnSpc>
                <a:spcPct val="90000"/>
              </a:lnSpc>
              <a:spcBef>
                <a:spcPts val="500"/>
              </a:spcBef>
              <a:spcAft>
                <a:spcPts val="0"/>
              </a:spcAft>
              <a:buSzPts val="1800"/>
              <a:buNone/>
              <a:defRPr/>
            </a:lvl4pPr>
            <a:lvl5pPr lvl="4" algn="ctr">
              <a:lnSpc>
                <a:spcPct val="90000"/>
              </a:lnSpc>
              <a:spcBef>
                <a:spcPts val="500"/>
              </a:spcBef>
              <a:spcAft>
                <a:spcPts val="0"/>
              </a:spcAft>
              <a:buSzPts val="1800"/>
              <a:buNone/>
              <a:defRPr/>
            </a:lvl5pPr>
            <a:lvl6pPr lvl="5" algn="ctr">
              <a:lnSpc>
                <a:spcPct val="90000"/>
              </a:lnSpc>
              <a:spcBef>
                <a:spcPts val="500"/>
              </a:spcBef>
              <a:spcAft>
                <a:spcPts val="0"/>
              </a:spcAft>
              <a:buSzPts val="1800"/>
              <a:buNone/>
              <a:defRPr/>
            </a:lvl6pPr>
            <a:lvl7pPr lvl="6" algn="ctr">
              <a:lnSpc>
                <a:spcPct val="90000"/>
              </a:lnSpc>
              <a:spcBef>
                <a:spcPts val="500"/>
              </a:spcBef>
              <a:spcAft>
                <a:spcPts val="0"/>
              </a:spcAft>
              <a:buSzPts val="1800"/>
              <a:buNone/>
              <a:defRPr/>
            </a:lvl7pPr>
            <a:lvl8pPr lvl="7" algn="ctr">
              <a:lnSpc>
                <a:spcPct val="90000"/>
              </a:lnSpc>
              <a:spcBef>
                <a:spcPts val="500"/>
              </a:spcBef>
              <a:spcAft>
                <a:spcPts val="0"/>
              </a:spcAft>
              <a:buSzPts val="1800"/>
              <a:buNone/>
              <a:defRPr/>
            </a:lvl8pPr>
            <a:lvl9pPr lvl="8" algn="ctr">
              <a:lnSpc>
                <a:spcPct val="90000"/>
              </a:lnSpc>
              <a:spcBef>
                <a:spcPts val="500"/>
              </a:spcBef>
              <a:spcAft>
                <a:spcPts val="0"/>
              </a:spcAft>
              <a:buSzPts val="1800"/>
              <a:buNone/>
              <a:defRPr/>
            </a:lvl9pPr>
          </a:lstStyle>
          <a:p/>
        </p:txBody>
      </p:sp>
      <p:sp>
        <p:nvSpPr>
          <p:cNvPr id="96" name="Google Shape;96;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4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8" name="Google Shape;98;p4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99" name="Shape 99"/>
        <p:cNvGrpSpPr/>
        <p:nvPr/>
      </p:nvGrpSpPr>
      <p:grpSpPr>
        <a:xfrm>
          <a:off x="0" y="0"/>
          <a:ext cx="0" cy="0"/>
          <a:chOff x="0" y="0"/>
          <a:chExt cx="0" cy="0"/>
        </a:xfrm>
      </p:grpSpPr>
      <p:sp>
        <p:nvSpPr>
          <p:cNvPr id="100" name="Google Shape;10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2" name="Google Shape;10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5" name="Google Shape;10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6" name="Google Shape;10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7" name="Google Shape;10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115" name="Shape 115"/>
        <p:cNvGrpSpPr/>
        <p:nvPr/>
      </p:nvGrpSpPr>
      <p:grpSpPr>
        <a:xfrm>
          <a:off x="0" y="0"/>
          <a:ext cx="0" cy="0"/>
          <a:chOff x="0" y="0"/>
          <a:chExt cx="0" cy="0"/>
        </a:xfrm>
      </p:grpSpPr>
      <p:sp>
        <p:nvSpPr>
          <p:cNvPr id="116" name="Google Shape;116;g278ca3fc6d9_0_26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278ca3fc6d9_0_26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78ca3fc6d9_0_266"/>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278ca3fc6d9_0_26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278ca3fc6d9_0_26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278ca3fc6d9_0_26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22" name="Shape 122"/>
        <p:cNvGrpSpPr/>
        <p:nvPr/>
      </p:nvGrpSpPr>
      <p:grpSpPr>
        <a:xfrm>
          <a:off x="0" y="0"/>
          <a:ext cx="0" cy="0"/>
          <a:chOff x="0" y="0"/>
          <a:chExt cx="0" cy="0"/>
        </a:xfrm>
      </p:grpSpPr>
      <p:sp>
        <p:nvSpPr>
          <p:cNvPr id="123" name="Google Shape;123;g278ca3fc6d9_0_28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4" name="Google Shape;124;g278ca3fc6d9_0_28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278ca3fc6d9_0_281"/>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78ca3fc6d9_0_28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7" name="Google Shape;127;g278ca3fc6d9_0_28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278ca3fc6d9_0_28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29" name="Google Shape;129;g278ca3fc6d9_0_281"/>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30" name="Shape 130"/>
        <p:cNvGrpSpPr/>
        <p:nvPr/>
      </p:nvGrpSpPr>
      <p:grpSpPr>
        <a:xfrm>
          <a:off x="0" y="0"/>
          <a:ext cx="0" cy="0"/>
          <a:chOff x="0" y="0"/>
          <a:chExt cx="0" cy="0"/>
        </a:xfrm>
      </p:grpSpPr>
      <p:sp>
        <p:nvSpPr>
          <p:cNvPr id="131" name="Google Shape;131;g278ca3fc6d9_0_257"/>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78ca3fc6d9_0_257"/>
          <p:cNvSpPr txBox="1"/>
          <p:nvPr>
            <p:ph idx="1" type="subTitle"/>
          </p:nvPr>
        </p:nvSpPr>
        <p:spPr>
          <a:xfrm>
            <a:off x="312928" y="3602038"/>
            <a:ext cx="82785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33" name="Google Shape;133;g278ca3fc6d9_0_257"/>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34" name="Google Shape;134;g278ca3fc6d9_0_257"/>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5" name="Google Shape;135;g278ca3fc6d9_0_257"/>
          <p:cNvSpPr/>
          <p:nvPr>
            <p:ph idx="2" type="pic"/>
          </p:nvPr>
        </p:nvSpPr>
        <p:spPr>
          <a:xfrm>
            <a:off x="9091423" y="1418600"/>
            <a:ext cx="2682000" cy="1431300"/>
          </a:xfrm>
          <a:prstGeom prst="rect">
            <a:avLst/>
          </a:prstGeom>
          <a:noFill/>
          <a:ln>
            <a:noFill/>
          </a:ln>
        </p:spPr>
      </p:sp>
      <p:sp>
        <p:nvSpPr>
          <p:cNvPr id="136" name="Google Shape;136;g278ca3fc6d9_0_257"/>
          <p:cNvSpPr/>
          <p:nvPr>
            <p:ph idx="3" type="pic"/>
          </p:nvPr>
        </p:nvSpPr>
        <p:spPr>
          <a:xfrm>
            <a:off x="9091422" y="3009656"/>
            <a:ext cx="2682000" cy="1431300"/>
          </a:xfrm>
          <a:prstGeom prst="rect">
            <a:avLst/>
          </a:prstGeom>
          <a:noFill/>
          <a:ln>
            <a:noFill/>
          </a:ln>
        </p:spPr>
      </p:sp>
      <p:sp>
        <p:nvSpPr>
          <p:cNvPr id="137" name="Google Shape;137;g278ca3fc6d9_0_257"/>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38" name="Google Shape;138;g278ca3fc6d9_0_257"/>
          <p:cNvSpPr/>
          <p:nvPr/>
        </p:nvSpPr>
        <p:spPr>
          <a:xfrm>
            <a:off x="309691" y="3548557"/>
            <a:ext cx="8280000" cy="246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139" name="Shape 139"/>
        <p:cNvGrpSpPr/>
        <p:nvPr/>
      </p:nvGrpSpPr>
      <p:grpSpPr>
        <a:xfrm>
          <a:off x="0" y="0"/>
          <a:ext cx="0" cy="0"/>
          <a:chOff x="0" y="0"/>
          <a:chExt cx="0" cy="0"/>
        </a:xfrm>
      </p:grpSpPr>
      <p:sp>
        <p:nvSpPr>
          <p:cNvPr id="140" name="Google Shape;140;g278ca3fc6d9_0_273"/>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278ca3fc6d9_0_273"/>
          <p:cNvSpPr/>
          <p:nvPr>
            <p:ph idx="2" type="pic"/>
          </p:nvPr>
        </p:nvSpPr>
        <p:spPr>
          <a:xfrm>
            <a:off x="360363" y="1368000"/>
            <a:ext cx="11518800" cy="4680000"/>
          </a:xfrm>
          <a:prstGeom prst="rect">
            <a:avLst/>
          </a:prstGeom>
          <a:noFill/>
          <a:ln>
            <a:noFill/>
          </a:ln>
        </p:spPr>
      </p:sp>
      <p:sp>
        <p:nvSpPr>
          <p:cNvPr id="142" name="Google Shape;142;g278ca3fc6d9_0_27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3" name="Google Shape;143;g278ca3fc6d9_0_273"/>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78ca3fc6d9_0_27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5" name="Google Shape;145;g278ca3fc6d9_0_273"/>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6" name="Google Shape;146;g278ca3fc6d9_0_27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47" name="Shape 147"/>
        <p:cNvGrpSpPr/>
        <p:nvPr/>
      </p:nvGrpSpPr>
      <p:grpSpPr>
        <a:xfrm>
          <a:off x="0" y="0"/>
          <a:ext cx="0" cy="0"/>
          <a:chOff x="0" y="0"/>
          <a:chExt cx="0" cy="0"/>
        </a:xfrm>
      </p:grpSpPr>
      <p:sp>
        <p:nvSpPr>
          <p:cNvPr id="148" name="Google Shape;148;g278ca3fc6d9_0_28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278ca3fc6d9_0_289"/>
          <p:cNvSpPr/>
          <p:nvPr>
            <p:ph idx="2" type="pic"/>
          </p:nvPr>
        </p:nvSpPr>
        <p:spPr>
          <a:xfrm>
            <a:off x="5400009" y="1367999"/>
            <a:ext cx="6480000" cy="4680000"/>
          </a:xfrm>
          <a:prstGeom prst="rect">
            <a:avLst/>
          </a:prstGeom>
          <a:noFill/>
          <a:ln>
            <a:noFill/>
          </a:ln>
        </p:spPr>
      </p:sp>
      <p:sp>
        <p:nvSpPr>
          <p:cNvPr id="150" name="Google Shape;150;g278ca3fc6d9_0_28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51" name="Google Shape;151;g278ca3fc6d9_0_289"/>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78ca3fc6d9_0_289"/>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3" name="Google Shape;153;g278ca3fc6d9_0_289"/>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4" name="Google Shape;154;g278ca3fc6d9_0_289"/>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g278ca3fc6d9_0_28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56" name="Shape 156"/>
        <p:cNvGrpSpPr/>
        <p:nvPr/>
      </p:nvGrpSpPr>
      <p:grpSpPr>
        <a:xfrm>
          <a:off x="0" y="0"/>
          <a:ext cx="0" cy="0"/>
          <a:chOff x="0" y="0"/>
          <a:chExt cx="0" cy="0"/>
        </a:xfrm>
      </p:grpSpPr>
      <p:sp>
        <p:nvSpPr>
          <p:cNvPr id="157" name="Google Shape;157;g278ca3fc6d9_0_29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278ca3fc6d9_0_29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59" name="Google Shape;159;g278ca3fc6d9_0_298"/>
          <p:cNvSpPr/>
          <p:nvPr>
            <p:ph idx="2" type="chart"/>
          </p:nvPr>
        </p:nvSpPr>
        <p:spPr>
          <a:xfrm>
            <a:off x="360363" y="1368000"/>
            <a:ext cx="115188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g278ca3fc6d9_0_298"/>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78ca3fc6d9_0_29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g278ca3fc6d9_0_298"/>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g278ca3fc6d9_0_29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64" name="Shape 164"/>
        <p:cNvGrpSpPr/>
        <p:nvPr/>
      </p:nvGrpSpPr>
      <p:grpSpPr>
        <a:xfrm>
          <a:off x="0" y="0"/>
          <a:ext cx="0" cy="0"/>
          <a:chOff x="0" y="0"/>
          <a:chExt cx="0" cy="0"/>
        </a:xfrm>
      </p:grpSpPr>
      <p:sp>
        <p:nvSpPr>
          <p:cNvPr id="165" name="Google Shape;165;g278ca3fc6d9_0_30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278ca3fc6d9_0_30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67" name="Google Shape;167;g278ca3fc6d9_0_306"/>
          <p:cNvSpPr/>
          <p:nvPr>
            <p:ph idx="2" type="chart"/>
          </p:nvPr>
        </p:nvSpPr>
        <p:spPr>
          <a:xfrm>
            <a:off x="5400009" y="1367999"/>
            <a:ext cx="64011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g278ca3fc6d9_0_306"/>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78ca3fc6d9_0_306"/>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0" name="Google Shape;170;g278ca3fc6d9_0_306"/>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1" name="Google Shape;171;g278ca3fc6d9_0_306"/>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2" name="Google Shape;172;g278ca3fc6d9_0_30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1">
  <p:cSld name="Abbildung Bild">
    <p:spTree>
      <p:nvGrpSpPr>
        <p:cNvPr id="32" name="Shape 32"/>
        <p:cNvGrpSpPr/>
        <p:nvPr/>
      </p:nvGrpSpPr>
      <p:grpSpPr>
        <a:xfrm>
          <a:off x="0" y="0"/>
          <a:ext cx="0" cy="0"/>
          <a:chOff x="0" y="0"/>
          <a:chExt cx="0" cy="0"/>
        </a:xfrm>
      </p:grpSpPr>
      <p:sp>
        <p:nvSpPr>
          <p:cNvPr id="33" name="Google Shape;33;g278ca3fc6d9_0_1022"/>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278ca3fc6d9_0_1022"/>
          <p:cNvSpPr/>
          <p:nvPr>
            <p:ph idx="2" type="pic"/>
          </p:nvPr>
        </p:nvSpPr>
        <p:spPr>
          <a:xfrm>
            <a:off x="360363" y="1368000"/>
            <a:ext cx="11518800" cy="4680000"/>
          </a:xfrm>
          <a:prstGeom prst="rect">
            <a:avLst/>
          </a:prstGeom>
          <a:noFill/>
          <a:ln>
            <a:noFill/>
          </a:ln>
        </p:spPr>
      </p:sp>
      <p:sp>
        <p:nvSpPr>
          <p:cNvPr id="35" name="Google Shape;35;g278ca3fc6d9_0_10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278ca3fc6d9_0_102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78ca3fc6d9_0_102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278ca3fc6d9_0_1022"/>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278ca3fc6d9_0_102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1">
  <p:cSld name="Standardfolie">
    <p:spTree>
      <p:nvGrpSpPr>
        <p:cNvPr id="40" name="Shape 40"/>
        <p:cNvGrpSpPr/>
        <p:nvPr/>
      </p:nvGrpSpPr>
      <p:grpSpPr>
        <a:xfrm>
          <a:off x="0" y="0"/>
          <a:ext cx="0" cy="0"/>
          <a:chOff x="0" y="0"/>
          <a:chExt cx="0" cy="0"/>
        </a:xfrm>
      </p:grpSpPr>
      <p:sp>
        <p:nvSpPr>
          <p:cNvPr id="41" name="Google Shape;41;g278ca3fc6d9_0_76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g278ca3fc6d9_0_76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278ca3fc6d9_0_766"/>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278ca3fc6d9_0_76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g278ca3fc6d9_0_76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g278ca3fc6d9_0_76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2">
  <p:cSld name="Standart Text - lleer">
    <p:spTree>
      <p:nvGrpSpPr>
        <p:cNvPr id="47" name="Shape 47"/>
        <p:cNvGrpSpPr/>
        <p:nvPr/>
      </p:nvGrpSpPr>
      <p:grpSpPr>
        <a:xfrm>
          <a:off x="0" y="0"/>
          <a:ext cx="0" cy="0"/>
          <a:chOff x="0" y="0"/>
          <a:chExt cx="0" cy="0"/>
        </a:xfrm>
      </p:grpSpPr>
      <p:sp>
        <p:nvSpPr>
          <p:cNvPr id="48" name="Google Shape;48;g278ca3fc6d9_0_84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9" name="Google Shape;49;g278ca3fc6d9_0_84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78ca3fc6d9_0_842"/>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278ca3fc6d9_0_84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2" name="Google Shape;52;g278ca3fc6d9_0_84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3" name="Google Shape;53;g278ca3fc6d9_0_84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54" name="Google Shape;54;g278ca3fc6d9_0_842"/>
          <p:cNvSpPr txBox="1"/>
          <p:nvPr>
            <p:ph idx="3" type="body"/>
          </p:nvPr>
        </p:nvSpPr>
        <p:spPr>
          <a:xfrm>
            <a:off x="360001" y="1465263"/>
            <a:ext cx="5871000" cy="4656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5" name="Shape 55"/>
        <p:cNvGrpSpPr/>
        <p:nvPr/>
      </p:nvGrpSpPr>
      <p:grpSpPr>
        <a:xfrm>
          <a:off x="0" y="0"/>
          <a:ext cx="0" cy="0"/>
          <a:chOff x="0" y="0"/>
          <a:chExt cx="0" cy="0"/>
        </a:xfrm>
      </p:grpSpPr>
      <p:sp>
        <p:nvSpPr>
          <p:cNvPr id="56" name="Google Shape;56;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8" name="Google Shape;58;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1" name="Google Shape;61;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2" name="Google Shape;62;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63" name="Shape 63"/>
        <p:cNvGrpSpPr/>
        <p:nvPr/>
      </p:nvGrpSpPr>
      <p:grpSpPr>
        <a:xfrm>
          <a:off x="0" y="0"/>
          <a:ext cx="0" cy="0"/>
          <a:chOff x="0" y="0"/>
          <a:chExt cx="0" cy="0"/>
        </a:xfrm>
      </p:grpSpPr>
      <p:sp>
        <p:nvSpPr>
          <p:cNvPr id="64" name="Google Shape;64;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22"/>
          <p:cNvSpPr/>
          <p:nvPr>
            <p:ph idx="2" type="pic"/>
          </p:nvPr>
        </p:nvSpPr>
        <p:spPr>
          <a:xfrm>
            <a:off x="5400009" y="1367999"/>
            <a:ext cx="6480000" cy="4680000"/>
          </a:xfrm>
          <a:prstGeom prst="rect">
            <a:avLst/>
          </a:prstGeom>
          <a:noFill/>
          <a:ln>
            <a:noFill/>
          </a:ln>
        </p:spPr>
      </p:sp>
      <p:sp>
        <p:nvSpPr>
          <p:cNvPr id="66" name="Google Shape;66;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7" name="Google Shape;67;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9" name="Google Shape;69;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0" name="Google Shape;70;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72" name="Shape 72"/>
        <p:cNvGrpSpPr/>
        <p:nvPr/>
      </p:nvGrpSpPr>
      <p:grpSpPr>
        <a:xfrm>
          <a:off x="0" y="0"/>
          <a:ext cx="0" cy="0"/>
          <a:chOff x="0" y="0"/>
          <a:chExt cx="0" cy="0"/>
        </a:xfrm>
      </p:grpSpPr>
      <p:sp>
        <p:nvSpPr>
          <p:cNvPr id="73" name="Google Shape;73;p37"/>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3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6" name="Google Shape;76;p3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77" name="Shape 77"/>
        <p:cNvGrpSpPr/>
        <p:nvPr/>
      </p:nvGrpSpPr>
      <p:grpSpPr>
        <a:xfrm>
          <a:off x="0" y="0"/>
          <a:ext cx="0" cy="0"/>
          <a:chOff x="0" y="0"/>
          <a:chExt cx="0" cy="0"/>
        </a:xfrm>
      </p:grpSpPr>
      <p:sp>
        <p:nvSpPr>
          <p:cNvPr id="78" name="Google Shape;78;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39"/>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0" name="Google Shape;80;p39"/>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g278ca3fc6d9_0_250"/>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g278ca3fc6d9_0_250"/>
          <p:cNvSpPr txBox="1"/>
          <p:nvPr>
            <p:ph type="title"/>
          </p:nvPr>
        </p:nvSpPr>
        <p:spPr>
          <a:xfrm>
            <a:off x="360000" y="180000"/>
            <a:ext cx="911580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g278ca3fc6d9_0_250"/>
          <p:cNvSpPr txBox="1"/>
          <p:nvPr>
            <p:ph idx="1" type="body"/>
          </p:nvPr>
        </p:nvSpPr>
        <p:spPr>
          <a:xfrm>
            <a:off x="360000" y="1440000"/>
            <a:ext cx="115200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g278ca3fc6d9_0_250"/>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3" name="Google Shape;113;g278ca3fc6d9_0_25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14" name="Google Shape;114;g278ca3fc6d9_0_250"/>
          <p:cNvPicPr preferRelativeResize="0"/>
          <p:nvPr/>
        </p:nvPicPr>
        <p:blipFill rotWithShape="1">
          <a:blip r:embed="rId1">
            <a:alphaModFix/>
          </a:blip>
          <a:srcRect b="0" l="0" r="0" t="0"/>
          <a:stretch/>
        </p:blipFill>
        <p:spPr>
          <a:xfrm>
            <a:off x="9573491" y="222778"/>
            <a:ext cx="2306508" cy="1037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v.handke@izt.de" TargetMode="External"/><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6.jpg"/><Relationship Id="rId6"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8"/>
          <p:cNvSpPr txBox="1"/>
          <p:nvPr>
            <p:ph type="ctrTitle"/>
          </p:nvPr>
        </p:nvSpPr>
        <p:spPr>
          <a:xfrm>
            <a:off x="312928" y="836579"/>
            <a:ext cx="8278368" cy="267338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92592"/>
              <a:buNone/>
            </a:pPr>
            <a:r>
              <a:rPr b="1" lang="de-DE"/>
              <a:t>Werkzeugmechaniker_in</a:t>
            </a:r>
            <a:br>
              <a:rPr b="1" lang="de-DE"/>
            </a:br>
            <a:r>
              <a:rPr b="1" lang="de-DE"/>
              <a:t>Fertigungsmechaniker_in</a:t>
            </a:r>
            <a:br>
              <a:rPr b="1" lang="de-DE"/>
            </a:br>
            <a:r>
              <a:rPr b="1" lang="de-DE"/>
              <a:t>Feinwerkmechaniker_in</a:t>
            </a:r>
            <a:br>
              <a:rPr b="1" lang="de-DE"/>
            </a:br>
            <a:r>
              <a:rPr b="1" lang="de-DE"/>
              <a:t>Fachkraft Metalltechnik</a:t>
            </a:r>
            <a:endParaRPr b="1"/>
          </a:p>
        </p:txBody>
      </p:sp>
      <p:sp>
        <p:nvSpPr>
          <p:cNvPr id="179" name="Google Shape;179;p38"/>
          <p:cNvSpPr txBox="1"/>
          <p:nvPr>
            <p:ph idx="1" type="subTitle"/>
          </p:nvPr>
        </p:nvSpPr>
        <p:spPr>
          <a:xfrm>
            <a:off x="309691" y="4048532"/>
            <a:ext cx="8278368" cy="1244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im Werkzeugbau und Metallbereich</a:t>
            </a:r>
            <a:endParaRPr/>
          </a:p>
        </p:txBody>
      </p:sp>
      <p:sp>
        <p:nvSpPr>
          <p:cNvPr id="180" name="Google Shape;180;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81" name="Google Shape;181;p38"/>
          <p:cNvSpPr txBox="1"/>
          <p:nvPr>
            <p:ph idx="4" type="body"/>
          </p:nvPr>
        </p:nvSpPr>
        <p:spPr>
          <a:xfrm>
            <a:off x="8961121" y="4531540"/>
            <a:ext cx="2811780" cy="1523185"/>
          </a:xfrm>
          <a:prstGeom prst="rect">
            <a:avLst/>
          </a:prstGeom>
          <a:noFill/>
          <a:ln>
            <a:noFill/>
          </a:ln>
        </p:spPr>
        <p:txBody>
          <a:bodyPr anchorCtr="0" anchor="t" bIns="45700" lIns="91425" spcFirstLastPara="1" rIns="91425" wrap="square" tIns="45700">
            <a:normAutofit fontScale="85000" lnSpcReduction="1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Volker Handke </a:t>
            </a:r>
            <a:r>
              <a:rPr lang="de-DE" u="sng">
                <a:solidFill>
                  <a:schemeClr val="hlink"/>
                </a:solidFill>
                <a:hlinkClick r:id="rId4"/>
              </a:rPr>
              <a:t>v.handke@izt.de</a:t>
            </a:r>
            <a:r>
              <a:rPr lang="de-DE"/>
              <a:t> </a:t>
            </a:r>
            <a:endParaRPr/>
          </a:p>
        </p:txBody>
      </p:sp>
      <p:pic>
        <p:nvPicPr>
          <p:cNvPr id="182" name="Google Shape;182;p38"/>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
        <p:nvSpPr>
          <p:cNvPr id="183" name="Google Shape;183;p38"/>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
        <p:nvSpPr>
          <p:cNvPr id="184" name="Google Shape;184;p38"/>
          <p:cNvSpPr txBox="1"/>
          <p:nvPr>
            <p:ph idx="4"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latin typeface="Trebuchet MS"/>
                <a:ea typeface="Trebuchet MS"/>
                <a:cs typeface="Trebuchet MS"/>
                <a:sym typeface="Trebuchet MS"/>
              </a:rPr>
              <a:t>Werkzeug-, Fertigungs- und Feinwerkmechaniker und FK Metalltechnik</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78ca3fc6d9_0_54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4" name="Google Shape;314;g278ca3fc6d9_0_54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Metallberufe</a:t>
            </a:r>
            <a:r>
              <a:rPr lang="de-DE">
                <a:latin typeface="Trebuchet MS"/>
                <a:ea typeface="Trebuchet MS"/>
                <a:cs typeface="Trebuchet MS"/>
                <a:sym typeface="Trebuchet MS"/>
              </a:rPr>
              <a:t> und Rohstoffe:</a:t>
            </a:r>
            <a:br>
              <a:rPr lang="de-DE">
                <a:latin typeface="Trebuchet MS"/>
                <a:ea typeface="Trebuchet MS"/>
                <a:cs typeface="Trebuchet MS"/>
                <a:sym typeface="Trebuchet MS"/>
              </a:rPr>
            </a:br>
            <a:r>
              <a:rPr lang="de-DE">
                <a:latin typeface="Trebuchet MS"/>
                <a:ea typeface="Trebuchet MS"/>
                <a:cs typeface="Trebuchet MS"/>
                <a:sym typeface="Trebuchet MS"/>
              </a:rPr>
              <a:t>Technologie-Entwicklung und Metallverbrauch</a:t>
            </a:r>
            <a:endParaRPr>
              <a:latin typeface="Trebuchet MS"/>
              <a:ea typeface="Trebuchet MS"/>
              <a:cs typeface="Trebuchet MS"/>
              <a:sym typeface="Trebuchet MS"/>
            </a:endParaRPr>
          </a:p>
        </p:txBody>
      </p:sp>
      <p:sp>
        <p:nvSpPr>
          <p:cNvPr id="315" name="Google Shape;315;g278ca3fc6d9_0_545"/>
          <p:cNvSpPr txBox="1"/>
          <p:nvPr>
            <p:ph idx="11" type="ftr"/>
          </p:nvPr>
        </p:nvSpPr>
        <p:spPr>
          <a:xfrm>
            <a:off x="8785185" y="6258585"/>
            <a:ext cx="31158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latin typeface="Arial"/>
                <a:ea typeface="Arial"/>
                <a:cs typeface="Arial"/>
                <a:sym typeface="Arial"/>
              </a:rPr>
              <a:t>Quelle: Heinrich-Böll-Stiftung, 2017 </a:t>
            </a:r>
            <a:endParaRPr/>
          </a:p>
        </p:txBody>
      </p:sp>
      <p:sp>
        <p:nvSpPr>
          <p:cNvPr id="316" name="Google Shape;316;g278ca3fc6d9_0_545"/>
          <p:cNvSpPr/>
          <p:nvPr/>
        </p:nvSpPr>
        <p:spPr>
          <a:xfrm>
            <a:off x="7991375" y="1795535"/>
            <a:ext cx="3909600" cy="4074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68300" lvl="0" marL="457200" marR="0" rtl="0" algn="l">
              <a:lnSpc>
                <a:spcPct val="100000"/>
              </a:lnSpc>
              <a:spcBef>
                <a:spcPts val="0"/>
              </a:spcBef>
              <a:spcAft>
                <a:spcPts val="0"/>
              </a:spcAft>
              <a:buClr>
                <a:srgbClr val="FF0000"/>
              </a:buClr>
              <a:buSzPts val="2200"/>
              <a:buFont typeface="Trebuchet MS"/>
              <a:buChar char="●"/>
            </a:pPr>
            <a:r>
              <a:rPr b="1" i="0" lang="de-DE" sz="2200" u="none" cap="none" strike="noStrike">
                <a:solidFill>
                  <a:srgbClr val="FF0000"/>
                </a:solidFill>
                <a:latin typeface="Trebuchet MS"/>
                <a:ea typeface="Trebuchet MS"/>
                <a:cs typeface="Trebuchet MS"/>
                <a:sym typeface="Trebuchet MS"/>
              </a:rPr>
              <a:t>Welche Materialien werden in ihrem Unternehmen genutzt? </a:t>
            </a:r>
            <a:endParaRPr b="1" i="0" sz="2200" u="none" cap="none" strike="noStrike">
              <a:solidFill>
                <a:srgbClr val="FF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0000"/>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rgbClr val="FF0000"/>
              </a:buClr>
              <a:buSzPts val="2200"/>
              <a:buFont typeface="Trebuchet MS"/>
              <a:buChar char="●"/>
            </a:pPr>
            <a:r>
              <a:rPr b="1" i="0" lang="de-DE" sz="2200" u="none" cap="none" strike="noStrike">
                <a:solidFill>
                  <a:srgbClr val="FF0000"/>
                </a:solidFill>
                <a:latin typeface="Trebuchet MS"/>
                <a:ea typeface="Trebuchet MS"/>
                <a:cs typeface="Trebuchet MS"/>
                <a:sym typeface="Trebuchet MS"/>
              </a:rPr>
              <a:t>Wie ist die Entwicklung der Materialvielfalt und der Kosten im Laufe der Zeit?</a:t>
            </a:r>
            <a:endParaRPr b="1" i="0" sz="2200" u="none" cap="none" strike="noStrike">
              <a:solidFill>
                <a:srgbClr val="FF0000"/>
              </a:solidFill>
              <a:latin typeface="Arial"/>
              <a:ea typeface="Arial"/>
              <a:cs typeface="Arial"/>
              <a:sym typeface="Arial"/>
            </a:endParaRPr>
          </a:p>
        </p:txBody>
      </p:sp>
      <p:pic>
        <p:nvPicPr>
          <p:cNvPr id="317" name="Google Shape;317;g278ca3fc6d9_0_545"/>
          <p:cNvPicPr preferRelativeResize="0"/>
          <p:nvPr/>
        </p:nvPicPr>
        <p:blipFill rotWithShape="1">
          <a:blip r:embed="rId3">
            <a:alphaModFix/>
          </a:blip>
          <a:srcRect b="16938" l="18424" r="19306" t="28937"/>
          <a:stretch/>
        </p:blipFill>
        <p:spPr>
          <a:xfrm>
            <a:off x="278977" y="1339943"/>
            <a:ext cx="7661340" cy="4642904"/>
          </a:xfrm>
          <a:prstGeom prst="rect">
            <a:avLst/>
          </a:prstGeom>
          <a:noFill/>
          <a:ln>
            <a:noFill/>
          </a:ln>
        </p:spPr>
      </p:pic>
      <p:sp>
        <p:nvSpPr>
          <p:cNvPr id="318" name="Google Shape;318;g278ca3fc6d9_0_545"/>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19" name="Google Shape;319;g278ca3fc6d9_0_545"/>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78ca3fc6d9_0_61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6" name="Google Shape;326;g278ca3fc6d9_0_6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Metallberufe</a:t>
            </a:r>
            <a:r>
              <a:rPr lang="de-DE">
                <a:latin typeface="Trebuchet MS"/>
                <a:ea typeface="Trebuchet MS"/>
                <a:cs typeface="Trebuchet MS"/>
                <a:sym typeface="Trebuchet MS"/>
              </a:rPr>
              <a:t> und Rohstoffe:</a:t>
            </a:r>
            <a:br>
              <a:rPr lang="de-DE">
                <a:latin typeface="Trebuchet MS"/>
                <a:ea typeface="Trebuchet MS"/>
                <a:cs typeface="Trebuchet MS"/>
                <a:sym typeface="Trebuchet MS"/>
              </a:rPr>
            </a:br>
            <a:r>
              <a:rPr lang="de-DE">
                <a:latin typeface="Trebuchet MS"/>
                <a:ea typeface="Trebuchet MS"/>
                <a:cs typeface="Trebuchet MS"/>
                <a:sym typeface="Trebuchet MS"/>
              </a:rPr>
              <a:t>Metallvorkommen an Land und im Meer</a:t>
            </a:r>
            <a:endParaRPr>
              <a:latin typeface="Trebuchet MS"/>
              <a:ea typeface="Trebuchet MS"/>
              <a:cs typeface="Trebuchet MS"/>
              <a:sym typeface="Trebuchet MS"/>
            </a:endParaRPr>
          </a:p>
        </p:txBody>
      </p:sp>
      <p:sp>
        <p:nvSpPr>
          <p:cNvPr id="327" name="Google Shape;327;g278ca3fc6d9_0_614"/>
          <p:cNvSpPr txBox="1"/>
          <p:nvPr>
            <p:ph idx="11" type="ftr"/>
          </p:nvPr>
        </p:nvSpPr>
        <p:spPr>
          <a:xfrm>
            <a:off x="8942518" y="6258585"/>
            <a:ext cx="29586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latin typeface="Arial"/>
                <a:ea typeface="Arial"/>
                <a:cs typeface="Arial"/>
                <a:sym typeface="Arial"/>
              </a:rPr>
              <a:t>Quelle: Heinrich-Böll-Stiftung, 2017 </a:t>
            </a:r>
            <a:endParaRPr/>
          </a:p>
        </p:txBody>
      </p:sp>
      <p:sp>
        <p:nvSpPr>
          <p:cNvPr id="328" name="Google Shape;328;g278ca3fc6d9_0_614"/>
          <p:cNvSpPr/>
          <p:nvPr/>
        </p:nvSpPr>
        <p:spPr>
          <a:xfrm>
            <a:off x="5798925" y="2550952"/>
            <a:ext cx="6262500" cy="3431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61950" lvl="0" marL="457200" marR="0" rtl="0" algn="l">
              <a:lnSpc>
                <a:spcPct val="100000"/>
              </a:lnSpc>
              <a:spcBef>
                <a:spcPts val="0"/>
              </a:spcBef>
              <a:spcAft>
                <a:spcPts val="0"/>
              </a:spcAft>
              <a:buClr>
                <a:srgbClr val="FF0000"/>
              </a:buClr>
              <a:buSzPts val="2100"/>
              <a:buFont typeface="Trebuchet MS"/>
              <a:buChar char="●"/>
            </a:pPr>
            <a:r>
              <a:rPr b="1" i="0" lang="de-DE" sz="2100" u="none" cap="none" strike="noStrike">
                <a:solidFill>
                  <a:srgbClr val="FF0000"/>
                </a:solidFill>
                <a:latin typeface="Trebuchet MS"/>
                <a:ea typeface="Trebuchet MS"/>
                <a:cs typeface="Trebuchet MS"/>
                <a:sym typeface="Trebuchet MS"/>
              </a:rPr>
              <a:t>Woher stammen die Materialien, mit denen ihr Unternehmen umgeht? </a:t>
            </a:r>
            <a:endParaRPr b="1" i="0" sz="2100" u="none" cap="none" strike="noStrike">
              <a:solidFill>
                <a:srgbClr val="FF0000"/>
              </a:solidFill>
              <a:latin typeface="Trebuchet MS"/>
              <a:ea typeface="Trebuchet MS"/>
              <a:cs typeface="Trebuchet MS"/>
              <a:sym typeface="Trebuchet MS"/>
            </a:endParaRPr>
          </a:p>
          <a:p>
            <a:pPr indent="-361950" lvl="0" marL="457200" marR="0" rtl="0" algn="l">
              <a:lnSpc>
                <a:spcPct val="100000"/>
              </a:lnSpc>
              <a:spcBef>
                <a:spcPts val="0"/>
              </a:spcBef>
              <a:spcAft>
                <a:spcPts val="0"/>
              </a:spcAft>
              <a:buClr>
                <a:srgbClr val="FF0000"/>
              </a:buClr>
              <a:buSzPts val="2100"/>
              <a:buFont typeface="Trebuchet MS"/>
              <a:buChar char="●"/>
            </a:pPr>
            <a:r>
              <a:rPr b="1" i="0" lang="de-DE" sz="2100" u="none" cap="none" strike="noStrike">
                <a:solidFill>
                  <a:srgbClr val="FF0000"/>
                </a:solidFill>
                <a:latin typeface="Trebuchet MS"/>
                <a:ea typeface="Trebuchet MS"/>
                <a:cs typeface="Trebuchet MS"/>
                <a:sym typeface="Trebuchet MS"/>
              </a:rPr>
              <a:t>Welche Informationen hat das Unternehmen noch über die Lieferkette? </a:t>
            </a:r>
            <a:endParaRPr b="1" i="0" sz="2100" u="none" cap="none" strike="noStrike">
              <a:solidFill>
                <a:srgbClr val="FF0000"/>
              </a:solidFill>
              <a:latin typeface="Trebuchet MS"/>
              <a:ea typeface="Trebuchet MS"/>
              <a:cs typeface="Trebuchet MS"/>
              <a:sym typeface="Trebuchet MS"/>
            </a:endParaRPr>
          </a:p>
          <a:p>
            <a:pPr indent="-361950" lvl="0" marL="457200" marR="0" rtl="0" algn="l">
              <a:lnSpc>
                <a:spcPct val="100000"/>
              </a:lnSpc>
              <a:spcBef>
                <a:spcPts val="0"/>
              </a:spcBef>
              <a:spcAft>
                <a:spcPts val="0"/>
              </a:spcAft>
              <a:buClr>
                <a:srgbClr val="FF0000"/>
              </a:buClr>
              <a:buSzPts val="2100"/>
              <a:buFont typeface="Trebuchet MS"/>
              <a:buChar char="●"/>
            </a:pPr>
            <a:r>
              <a:rPr b="1" i="0" lang="de-DE" sz="2100" u="none" cap="none" strike="noStrike">
                <a:solidFill>
                  <a:srgbClr val="FF0000"/>
                </a:solidFill>
                <a:latin typeface="Trebuchet MS"/>
                <a:ea typeface="Trebuchet MS"/>
                <a:cs typeface="Trebuchet MS"/>
                <a:sym typeface="Trebuchet MS"/>
              </a:rPr>
              <a:t>Worauf wird beim Einkauf geachtet?</a:t>
            </a:r>
            <a:endParaRPr b="1" i="0" sz="1400" u="none" cap="none" strike="noStrike">
              <a:solidFill>
                <a:srgbClr val="FF0000"/>
              </a:solidFill>
              <a:latin typeface="Arial"/>
              <a:ea typeface="Arial"/>
              <a:cs typeface="Arial"/>
              <a:sym typeface="Arial"/>
            </a:endParaRPr>
          </a:p>
        </p:txBody>
      </p:sp>
      <p:pic>
        <p:nvPicPr>
          <p:cNvPr id="329" name="Google Shape;329;g278ca3fc6d9_0_614"/>
          <p:cNvPicPr preferRelativeResize="0"/>
          <p:nvPr/>
        </p:nvPicPr>
        <p:blipFill rotWithShape="1">
          <a:blip r:embed="rId3">
            <a:alphaModFix/>
          </a:blip>
          <a:srcRect b="13586" l="46140" r="11517" t="18371"/>
          <a:stretch/>
        </p:blipFill>
        <p:spPr>
          <a:xfrm>
            <a:off x="360000" y="1351334"/>
            <a:ext cx="5162309" cy="4666237"/>
          </a:xfrm>
          <a:prstGeom prst="rect">
            <a:avLst/>
          </a:prstGeom>
          <a:noFill/>
          <a:ln>
            <a:noFill/>
          </a:ln>
        </p:spPr>
      </p:pic>
      <p:sp>
        <p:nvSpPr>
          <p:cNvPr id="330" name="Google Shape;330;g278ca3fc6d9_0_614"/>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31" name="Google Shape;331;g278ca3fc6d9_0_614"/>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78ca3fc6d9_0_68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b="0" i="0" lang="de-DE" sz="1200" u="none" cap="none" strike="noStrike">
                <a:solidFill>
                  <a:srgbClr val="FFFFFF"/>
                </a:solidFill>
                <a:latin typeface="Trebuchet MS"/>
                <a:ea typeface="Trebuchet MS"/>
                <a:cs typeface="Trebuchet MS"/>
                <a:sym typeface="Trebuchet MS"/>
              </a:rPr>
              <a:t>‹#›</a:t>
            </a:fld>
            <a:endParaRPr b="0" i="0" sz="1200" u="none" cap="none" strike="noStrike">
              <a:solidFill>
                <a:srgbClr val="FFFFFF"/>
              </a:solidFill>
              <a:latin typeface="Trebuchet MS"/>
              <a:ea typeface="Trebuchet MS"/>
              <a:cs typeface="Trebuchet MS"/>
              <a:sym typeface="Trebuchet MS"/>
            </a:endParaRPr>
          </a:p>
        </p:txBody>
      </p:sp>
      <p:sp>
        <p:nvSpPr>
          <p:cNvPr id="338" name="Google Shape;338;g278ca3fc6d9_0_68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Metallberufe und kritische Rohstoffe:</a:t>
            </a:r>
            <a:br>
              <a:rPr lang="de-DE"/>
            </a:br>
            <a:r>
              <a:rPr lang="de-DE">
                <a:solidFill>
                  <a:srgbClr val="000000"/>
                </a:solidFill>
                <a:latin typeface="Trebuchet MS"/>
                <a:ea typeface="Trebuchet MS"/>
                <a:cs typeface="Trebuchet MS"/>
                <a:sym typeface="Trebuchet MS"/>
              </a:rPr>
              <a:t>Wichtige Lieferländer für die Europäische Union</a:t>
            </a:r>
            <a:endParaRPr/>
          </a:p>
        </p:txBody>
      </p:sp>
      <p:sp>
        <p:nvSpPr>
          <p:cNvPr id="339" name="Google Shape;339;g278ca3fc6d9_0_683"/>
          <p:cNvSpPr txBox="1"/>
          <p:nvPr>
            <p:ph idx="2" type="body"/>
          </p:nvPr>
        </p:nvSpPr>
        <p:spPr>
          <a:xfrm>
            <a:off x="8337948" y="6254500"/>
            <a:ext cx="35421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Europäische Kommission, 2020</a:t>
            </a:r>
            <a:endParaRPr/>
          </a:p>
        </p:txBody>
      </p:sp>
      <p:pic>
        <p:nvPicPr>
          <p:cNvPr id="340" name="Google Shape;340;g278ca3fc6d9_0_683"/>
          <p:cNvPicPr preferRelativeResize="0"/>
          <p:nvPr/>
        </p:nvPicPr>
        <p:blipFill rotWithShape="1">
          <a:blip r:embed="rId3">
            <a:alphaModFix/>
          </a:blip>
          <a:srcRect b="8192" l="3025" r="607" t="6531"/>
          <a:stretch/>
        </p:blipFill>
        <p:spPr>
          <a:xfrm>
            <a:off x="12350" y="1346650"/>
            <a:ext cx="8999999" cy="4729450"/>
          </a:xfrm>
          <a:prstGeom prst="rect">
            <a:avLst/>
          </a:prstGeom>
          <a:noFill/>
          <a:ln>
            <a:noFill/>
          </a:ln>
        </p:spPr>
      </p:pic>
      <p:sp>
        <p:nvSpPr>
          <p:cNvPr id="341" name="Google Shape;341;g278ca3fc6d9_0_683"/>
          <p:cNvSpPr txBox="1"/>
          <p:nvPr/>
        </p:nvSpPr>
        <p:spPr>
          <a:xfrm>
            <a:off x="6944998" y="4872913"/>
            <a:ext cx="3122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Anteil der Produktion weltweit</a:t>
            </a:r>
            <a:endParaRPr b="0" i="0" sz="1400" u="none" cap="none" strike="noStrike">
              <a:solidFill>
                <a:srgbClr val="000000"/>
              </a:solidFill>
              <a:latin typeface="Arial"/>
              <a:ea typeface="Arial"/>
              <a:cs typeface="Arial"/>
              <a:sym typeface="Arial"/>
            </a:endParaRPr>
          </a:p>
        </p:txBody>
      </p:sp>
      <p:sp>
        <p:nvSpPr>
          <p:cNvPr id="342" name="Google Shape;342;g278ca3fc6d9_0_683"/>
          <p:cNvSpPr/>
          <p:nvPr/>
        </p:nvSpPr>
        <p:spPr>
          <a:xfrm>
            <a:off x="6121190" y="5098436"/>
            <a:ext cx="823800" cy="4761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3" name="Google Shape;343;g278ca3fc6d9_0_683"/>
          <p:cNvSpPr/>
          <p:nvPr/>
        </p:nvSpPr>
        <p:spPr>
          <a:xfrm>
            <a:off x="8811916" y="2515692"/>
            <a:ext cx="3282300" cy="3560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1800" u="none" cap="none" strike="noStrike">
                <a:solidFill>
                  <a:srgbClr val="FF0000"/>
                </a:solidFill>
                <a:latin typeface="Arial"/>
                <a:ea typeface="Arial"/>
                <a:cs typeface="Arial"/>
                <a:sym typeface="Arial"/>
              </a:rPr>
              <a:t>Welche Rohstoffe, die Ihr Betrieb bezieht sind als „kritisch“ einzustufen? </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1800" u="none" cap="none" strike="noStrike">
                <a:solidFill>
                  <a:srgbClr val="FF0000"/>
                </a:solidFill>
                <a:latin typeface="Arial"/>
                <a:ea typeface="Arial"/>
                <a:cs typeface="Arial"/>
                <a:sym typeface="Arial"/>
              </a:rPr>
              <a:t>Aus welchen Gründen sind sie „kritisch“?</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1800" u="none" cap="none" strike="noStrike">
                <a:solidFill>
                  <a:srgbClr val="FF0000"/>
                </a:solidFill>
                <a:latin typeface="Arial"/>
                <a:ea typeface="Arial"/>
                <a:cs typeface="Arial"/>
                <a:sym typeface="Arial"/>
              </a:rPr>
              <a:t>Sind dafür Alternativen vorhanden oder entwickelbar?</a:t>
            </a:r>
            <a:endParaRPr b="1" i="0" sz="1200" u="none" cap="none" strike="noStrike">
              <a:solidFill>
                <a:srgbClr val="FF0000"/>
              </a:solidFill>
              <a:latin typeface="Arial"/>
              <a:ea typeface="Arial"/>
              <a:cs typeface="Arial"/>
              <a:sym typeface="Arial"/>
            </a:endParaRPr>
          </a:p>
        </p:txBody>
      </p:sp>
      <p:sp>
        <p:nvSpPr>
          <p:cNvPr id="344" name="Google Shape;344;g278ca3fc6d9_0_683"/>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45" name="Google Shape;345;g278ca3fc6d9_0_683"/>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78ca3fc6d9_0_773"/>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rgbClr val="000000"/>
                </a:solidFill>
              </a:rPr>
              <a:t>Metallberufe und Kreislaufwirtschaft </a:t>
            </a:r>
            <a:r>
              <a:rPr lang="de-DE">
                <a:latin typeface="Calibri"/>
                <a:ea typeface="Calibri"/>
                <a:cs typeface="Calibri"/>
                <a:sym typeface="Calibri"/>
              </a:rPr>
              <a:t>:</a:t>
            </a:r>
            <a:br>
              <a:rPr lang="de-DE">
                <a:latin typeface="Calibri"/>
                <a:ea typeface="Calibri"/>
                <a:cs typeface="Calibri"/>
                <a:sym typeface="Calibri"/>
              </a:rPr>
            </a:br>
            <a:r>
              <a:rPr lang="de-DE">
                <a:solidFill>
                  <a:srgbClr val="000000"/>
                </a:solidFill>
                <a:latin typeface="Trebuchet MS"/>
                <a:ea typeface="Trebuchet MS"/>
                <a:cs typeface="Trebuchet MS"/>
                <a:sym typeface="Trebuchet MS"/>
              </a:rPr>
              <a:t>Kreislaufsystem in der Circular Economy</a:t>
            </a:r>
            <a:endParaRPr>
              <a:latin typeface="Calibri"/>
              <a:ea typeface="Calibri"/>
              <a:cs typeface="Calibri"/>
              <a:sym typeface="Calibri"/>
            </a:endParaRPr>
          </a:p>
        </p:txBody>
      </p:sp>
      <p:sp>
        <p:nvSpPr>
          <p:cNvPr id="352" name="Google Shape;352;g278ca3fc6d9_0_773"/>
          <p:cNvSpPr txBox="1"/>
          <p:nvPr>
            <p:ph idx="1" type="body"/>
          </p:nvPr>
        </p:nvSpPr>
        <p:spPr>
          <a:xfrm>
            <a:off x="7824071"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Calibri"/>
                <a:ea typeface="Calibri"/>
                <a:cs typeface="Calibri"/>
                <a:sym typeface="Calibri"/>
              </a:rPr>
              <a:t>Quelle: Ellen Mac Arthur Foundation 2013 </a:t>
            </a:r>
            <a:endParaRPr/>
          </a:p>
        </p:txBody>
      </p:sp>
      <p:sp>
        <p:nvSpPr>
          <p:cNvPr id="353" name="Google Shape;353;g278ca3fc6d9_0_77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11</a:t>
            </a:r>
            <a:endParaRPr sz="1200">
              <a:latin typeface="Trebuchet MS"/>
              <a:ea typeface="Trebuchet MS"/>
              <a:cs typeface="Trebuchet MS"/>
              <a:sym typeface="Trebuchet MS"/>
            </a:endParaRPr>
          </a:p>
        </p:txBody>
      </p:sp>
      <p:sp>
        <p:nvSpPr>
          <p:cNvPr id="354" name="Google Shape;354;g278ca3fc6d9_0_773"/>
          <p:cNvSpPr/>
          <p:nvPr/>
        </p:nvSpPr>
        <p:spPr>
          <a:xfrm>
            <a:off x="8344725" y="1642255"/>
            <a:ext cx="3726900" cy="4443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0" spcFirstLastPara="1" rIns="0" wrap="square" tIns="45700">
            <a:noAutofit/>
          </a:bodyPr>
          <a:lstStyle/>
          <a:p>
            <a:pPr indent="-361950" lvl="0" marL="457200" marR="0" rtl="0" algn="l">
              <a:lnSpc>
                <a:spcPct val="100000"/>
              </a:lnSpc>
              <a:spcBef>
                <a:spcPts val="0"/>
              </a:spcBef>
              <a:spcAft>
                <a:spcPts val="0"/>
              </a:spcAft>
              <a:buClr>
                <a:srgbClr val="FF0000"/>
              </a:buClr>
              <a:buSzPts val="2100"/>
              <a:buFont typeface="Trebuchet MS"/>
              <a:buChar char="●"/>
            </a:pPr>
            <a:r>
              <a:rPr b="1" i="0" lang="de-DE" sz="2100" u="none" cap="none" strike="noStrike">
                <a:solidFill>
                  <a:srgbClr val="FF0000"/>
                </a:solidFill>
                <a:latin typeface="Trebuchet MS"/>
                <a:ea typeface="Trebuchet MS"/>
                <a:cs typeface="Trebuchet MS"/>
                <a:sym typeface="Trebuchet MS"/>
              </a:rPr>
              <a:t>Welche Werkstoffe oder Bauteile, die in Ihrem Betrieb hergestellt/genutzt werden, könnten zirkulär verwendet werden?  </a:t>
            </a:r>
            <a:endParaRPr b="1" i="0" sz="2100" u="none" cap="none" strike="noStrike">
              <a:solidFill>
                <a:srgbClr val="FF0000"/>
              </a:solidFill>
              <a:latin typeface="Trebuchet MS"/>
              <a:ea typeface="Trebuchet MS"/>
              <a:cs typeface="Trebuchet MS"/>
              <a:sym typeface="Trebuchet MS"/>
            </a:endParaRPr>
          </a:p>
          <a:p>
            <a:pPr indent="-361950" lvl="0" marL="457200" marR="0" rtl="0" algn="l">
              <a:lnSpc>
                <a:spcPct val="100000"/>
              </a:lnSpc>
              <a:spcBef>
                <a:spcPts val="0"/>
              </a:spcBef>
              <a:spcAft>
                <a:spcPts val="0"/>
              </a:spcAft>
              <a:buClr>
                <a:srgbClr val="FF0000"/>
              </a:buClr>
              <a:buSzPts val="2100"/>
              <a:buFont typeface="Trebuchet MS"/>
              <a:buChar char="●"/>
            </a:pPr>
            <a:r>
              <a:rPr b="1" i="0" lang="de-DE" sz="2100" u="none" cap="none" strike="noStrike">
                <a:solidFill>
                  <a:srgbClr val="FF0000"/>
                </a:solidFill>
                <a:latin typeface="Trebuchet MS"/>
                <a:ea typeface="Trebuchet MS"/>
                <a:cs typeface="Trebuchet MS"/>
                <a:sym typeface="Trebuchet MS"/>
              </a:rPr>
              <a:t>Welche Voraussetzungen müssten dafür geschaffen werden?</a:t>
            </a:r>
            <a:endParaRPr b="1" i="0" sz="2100" u="none" cap="none" strike="noStrike">
              <a:solidFill>
                <a:srgbClr val="FF0000"/>
              </a:solidFill>
              <a:latin typeface="Trebuchet MS"/>
              <a:ea typeface="Trebuchet MS"/>
              <a:cs typeface="Trebuchet MS"/>
              <a:sym typeface="Trebuchet MS"/>
            </a:endParaRPr>
          </a:p>
        </p:txBody>
      </p:sp>
      <p:pic>
        <p:nvPicPr>
          <p:cNvPr id="355" name="Google Shape;355;g278ca3fc6d9_0_773"/>
          <p:cNvPicPr preferRelativeResize="0"/>
          <p:nvPr/>
        </p:nvPicPr>
        <p:blipFill rotWithShape="1">
          <a:blip r:embed="rId3">
            <a:alphaModFix/>
          </a:blip>
          <a:srcRect b="11139" l="17466" r="17408" t="28188"/>
          <a:stretch/>
        </p:blipFill>
        <p:spPr>
          <a:xfrm>
            <a:off x="154325" y="1348599"/>
            <a:ext cx="8088077" cy="4736599"/>
          </a:xfrm>
          <a:prstGeom prst="rect">
            <a:avLst/>
          </a:prstGeom>
          <a:noFill/>
          <a:ln>
            <a:noFill/>
          </a:ln>
        </p:spPr>
      </p:pic>
      <p:sp>
        <p:nvSpPr>
          <p:cNvPr id="356" name="Google Shape;356;g278ca3fc6d9_0_773"/>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57" name="Google Shape;357;g278ca3fc6d9_0_773"/>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278ca3fc6d9_0_323"/>
          <p:cNvPicPr preferRelativeResize="0"/>
          <p:nvPr/>
        </p:nvPicPr>
        <p:blipFill rotWithShape="1">
          <a:blip r:embed="rId3">
            <a:alphaModFix/>
          </a:blip>
          <a:srcRect b="0" l="0" r="0" t="0"/>
          <a:stretch/>
        </p:blipFill>
        <p:spPr>
          <a:xfrm>
            <a:off x="1535311" y="1384638"/>
            <a:ext cx="5468425" cy="2472475"/>
          </a:xfrm>
          <a:prstGeom prst="rect">
            <a:avLst/>
          </a:prstGeom>
          <a:noFill/>
          <a:ln>
            <a:noFill/>
          </a:ln>
        </p:spPr>
      </p:pic>
      <p:sp>
        <p:nvSpPr>
          <p:cNvPr id="364" name="Google Shape;364;g278ca3fc6d9_0_32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5" name="Google Shape;365;g278ca3fc6d9_0_3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DE"/>
              <a:t>Nachhaltigkeit und Kreislaufwirtschaft:</a:t>
            </a:r>
            <a:endParaRPr/>
          </a:p>
          <a:p>
            <a:pPr indent="0" lvl="0" marL="0" rtl="0" algn="l">
              <a:lnSpc>
                <a:spcPct val="100000"/>
              </a:lnSpc>
              <a:spcBef>
                <a:spcPts val="0"/>
              </a:spcBef>
              <a:spcAft>
                <a:spcPts val="0"/>
              </a:spcAft>
              <a:buSzPts val="1100"/>
              <a:buNone/>
            </a:pPr>
            <a:r>
              <a:rPr lang="de-DE"/>
              <a:t>Von der linearen zu einer zirkulären Wirtschaft</a:t>
            </a:r>
            <a:endParaRPr/>
          </a:p>
        </p:txBody>
      </p:sp>
      <p:sp>
        <p:nvSpPr>
          <p:cNvPr id="366" name="Google Shape;366;g278ca3fc6d9_0_323"/>
          <p:cNvSpPr txBox="1"/>
          <p:nvPr>
            <p:ph idx="2" type="body"/>
          </p:nvPr>
        </p:nvSpPr>
        <p:spPr>
          <a:xfrm>
            <a:off x="9356847" y="6222275"/>
            <a:ext cx="2541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sp>
        <p:nvSpPr>
          <p:cNvPr id="367" name="Google Shape;367;g278ca3fc6d9_0_323"/>
          <p:cNvSpPr txBox="1"/>
          <p:nvPr/>
        </p:nvSpPr>
        <p:spPr>
          <a:xfrm>
            <a:off x="1152900" y="4342175"/>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Lineare Wirtschaft</a:t>
            </a:r>
            <a:endParaRPr b="1" i="0" sz="1800" u="none" cap="none" strike="noStrike">
              <a:solidFill>
                <a:srgbClr val="000000"/>
              </a:solidFill>
              <a:latin typeface="Calibri"/>
              <a:ea typeface="Calibri"/>
              <a:cs typeface="Calibri"/>
              <a:sym typeface="Calibri"/>
            </a:endParaRPr>
          </a:p>
        </p:txBody>
      </p:sp>
      <p:sp>
        <p:nvSpPr>
          <p:cNvPr id="368" name="Google Shape;368;g278ca3fc6d9_0_323"/>
          <p:cNvSpPr txBox="1"/>
          <p:nvPr/>
        </p:nvSpPr>
        <p:spPr>
          <a:xfrm>
            <a:off x="9084850" y="1384638"/>
            <a:ext cx="2541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Calibri"/>
                <a:ea typeface="Calibri"/>
                <a:cs typeface="Calibri"/>
                <a:sym typeface="Calibri"/>
              </a:rPr>
              <a:t>Zirkuläre Wirtschaft</a:t>
            </a:r>
            <a:endParaRPr b="1" i="0" sz="1800" u="none" cap="none" strike="noStrike">
              <a:solidFill>
                <a:srgbClr val="000000"/>
              </a:solidFill>
              <a:latin typeface="Calibri"/>
              <a:ea typeface="Calibri"/>
              <a:cs typeface="Calibri"/>
              <a:sym typeface="Calibri"/>
            </a:endParaRPr>
          </a:p>
        </p:txBody>
      </p:sp>
      <p:graphicFrame>
        <p:nvGraphicFramePr>
          <p:cNvPr id="369" name="Google Shape;369;g278ca3fc6d9_0_323"/>
          <p:cNvGraphicFramePr/>
          <p:nvPr/>
        </p:nvGraphicFramePr>
        <p:xfrm>
          <a:off x="304788" y="4794938"/>
          <a:ext cx="3000000" cy="3000000"/>
        </p:xfrm>
        <a:graphic>
          <a:graphicData uri="http://schemas.openxmlformats.org/drawingml/2006/table">
            <a:tbl>
              <a:tblPr>
                <a:noFill/>
                <a:tableStyleId>{16DCB5C6-9522-4402-986D-595B0CFBCF2E}</a:tableStyleId>
              </a:tblPr>
              <a:tblGrid>
                <a:gridCol w="1284900"/>
                <a:gridCol w="2406350"/>
              </a:tblGrid>
              <a:tr h="3863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Wiederverwerten von Materialien</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3725"/>
                      </a:srgbClr>
                    </a:solidFill>
                  </a:tcPr>
                </a:tc>
                <a:tc hMerge="1"/>
              </a:tr>
              <a:tr h="4404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9. Recycle </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Recycling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3333"/>
                      </a:srgbClr>
                    </a:solidFill>
                  </a:tcPr>
                </a:tc>
              </a:tr>
              <a:tr h="421500">
                <a:tc>
                  <a:txBody>
                    <a:bodyPr/>
                    <a:lstStyle/>
                    <a:p>
                      <a:pPr indent="0" lvl="0" marL="0" marR="0" rtl="0" algn="l">
                        <a:lnSpc>
                          <a:spcPct val="100000"/>
                        </a:lnSpc>
                        <a:spcBef>
                          <a:spcPts val="0"/>
                        </a:spcBef>
                        <a:spcAft>
                          <a:spcPts val="0"/>
                        </a:spcAft>
                        <a:buClr>
                          <a:schemeClr val="dk1"/>
                        </a:buClr>
                        <a:buSzPts val="1100"/>
                        <a:buFont typeface="Arial"/>
                        <a:buNone/>
                      </a:pPr>
                      <a:r>
                        <a:rPr lang="de-DE" sz="1600" u="none" cap="none" strike="noStrike">
                          <a:solidFill>
                            <a:schemeClr val="dk1"/>
                          </a:solidFill>
                        </a:rPr>
                        <a:t>10. Recover</a:t>
                      </a:r>
                      <a:endParaRPr sz="1600" u="none" cap="none" strike="noStrike">
                        <a:solidFill>
                          <a:schemeClr val="dk1"/>
                        </a:solidFill>
                      </a:endParaRPr>
                    </a:p>
                  </a:txBody>
                  <a:tcPr marT="91425" marB="91425" marR="91425" marL="91425" anchor="ctr">
                    <a:lnL cap="flat" cmpd="sng" w="19050">
                      <a:solidFill>
                        <a:schemeClr val="lt1">
                          <a:alpha val="0"/>
                        </a:schemeClr>
                      </a:solidFill>
                      <a:prstDash val="dot"/>
                      <a:round/>
                      <a:headEnd len="sm" w="sm" type="none"/>
                      <a:tailEnd len="sm" w="sm" type="none"/>
                    </a:lnL>
                    <a:lnR cap="flat" cmpd="sng" w="19050">
                      <a:solidFill>
                        <a:srgbClr val="69A5D4">
                          <a:alpha val="0"/>
                        </a:srgb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Thermische Verwertung</a:t>
                      </a:r>
                      <a:endParaRPr sz="1600" u="none" cap="none" strike="noStrike"/>
                    </a:p>
                  </a:txBody>
                  <a:tcPr marT="91425" marB="91425" marR="91425" marL="91425" anchor="ctr">
                    <a:lnL cap="flat" cmpd="sng" w="19050">
                      <a:solidFill>
                        <a:srgbClr val="69A5D4">
                          <a:alpha val="0"/>
                        </a:srgbClr>
                      </a:solidFill>
                      <a:prstDash val="dot"/>
                      <a:round/>
                      <a:headEnd len="sm" w="sm" type="none"/>
                      <a:tailEnd len="sm" w="sm" type="none"/>
                    </a:lnL>
                    <a:lnR cap="flat" cmpd="sng" w="19050">
                      <a:solidFill>
                        <a:schemeClr val="lt1">
                          <a:alpha val="0"/>
                        </a:schemeClr>
                      </a:solidFill>
                      <a:prstDash val="dot"/>
                      <a:round/>
                      <a:headEnd len="sm" w="sm" type="none"/>
                      <a:tailEnd len="sm" w="sm" type="none"/>
                    </a:lnR>
                    <a:lnT cap="flat" cmpd="sng" w="19050">
                      <a:solidFill>
                        <a:schemeClr val="lt1">
                          <a:alpha val="0"/>
                        </a:schemeClr>
                      </a:solidFill>
                      <a:prstDash val="dot"/>
                      <a:round/>
                      <a:headEnd len="sm" w="sm" type="none"/>
                      <a:tailEnd len="sm" w="sm" type="none"/>
                    </a:lnT>
                    <a:lnB cap="flat" cmpd="sng" w="19050">
                      <a:solidFill>
                        <a:schemeClr val="lt1">
                          <a:alpha val="0"/>
                        </a:schemeClr>
                      </a:solidFill>
                      <a:prstDash val="dot"/>
                      <a:round/>
                      <a:headEnd len="sm" w="sm" type="none"/>
                      <a:tailEnd len="sm" w="sm" type="none"/>
                    </a:lnB>
                    <a:solidFill>
                      <a:srgbClr val="69A5D4">
                        <a:alpha val="33333"/>
                      </a:srgbClr>
                    </a:solidFill>
                  </a:tcPr>
                </a:tc>
              </a:tr>
            </a:tbl>
          </a:graphicData>
        </a:graphic>
      </p:graphicFrame>
      <p:graphicFrame>
        <p:nvGraphicFramePr>
          <p:cNvPr id="370" name="Google Shape;370;g278ca3fc6d9_0_323"/>
          <p:cNvGraphicFramePr/>
          <p:nvPr/>
        </p:nvGraphicFramePr>
        <p:xfrm>
          <a:off x="3842688" y="3119913"/>
          <a:ext cx="3000000" cy="3000000"/>
        </p:xfrm>
        <a:graphic>
          <a:graphicData uri="http://schemas.openxmlformats.org/drawingml/2006/table">
            <a:tbl>
              <a:tblPr>
                <a:noFill/>
                <a:tableStyleId>{16DCB5C6-9522-4402-986D-595B0CFBCF2E}</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Verlängerte Lebensdauer</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3725"/>
                      </a:srgbClr>
                    </a:solidFill>
                  </a:tcPr>
                </a:tc>
                <a:tc hMerge="1"/>
              </a:tr>
              <a:tr h="4450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4. Reuse </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3725"/>
                      </a:srgbClr>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de-DE" sz="1700" u="none" cap="none" strike="noStrike"/>
                        <a:t>Wiederverwenden</a:t>
                      </a:r>
                      <a:endParaRPr sz="17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1568"/>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5. Repair</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Reparatur</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1568"/>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6. Refurbish</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Verbessern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1568"/>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7. Remanufacture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Wiederaufbereiten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1568"/>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8. Repurpose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Anders weiternutzen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7AB89E">
                        <a:alpha val="41568"/>
                      </a:srgbClr>
                    </a:solidFill>
                  </a:tcPr>
                </a:tc>
              </a:tr>
            </a:tbl>
          </a:graphicData>
        </a:graphic>
      </p:graphicFrame>
      <p:graphicFrame>
        <p:nvGraphicFramePr>
          <p:cNvPr id="371" name="Google Shape;371;g278ca3fc6d9_0_323"/>
          <p:cNvGraphicFramePr/>
          <p:nvPr/>
        </p:nvGraphicFramePr>
        <p:xfrm>
          <a:off x="7730875" y="1844663"/>
          <a:ext cx="3000000" cy="3000000"/>
        </p:xfrm>
        <a:graphic>
          <a:graphicData uri="http://schemas.openxmlformats.org/drawingml/2006/table">
            <a:tbl>
              <a:tblPr>
                <a:noFill/>
                <a:tableStyleId>{16DCB5C6-9522-4402-986D-595B0CFBCF2E}</a:tableStyleId>
              </a:tblPr>
              <a:tblGrid>
                <a:gridCol w="1933325"/>
                <a:gridCol w="2138450"/>
              </a:tblGrid>
              <a:tr h="331500">
                <a:tc gridSpan="2">
                  <a:txBody>
                    <a:bodyPr/>
                    <a:lstStyle/>
                    <a:p>
                      <a:pPr indent="0" lvl="0" marL="0" marR="0" rtl="0" algn="ctr">
                        <a:lnSpc>
                          <a:spcPct val="100000"/>
                        </a:lnSpc>
                        <a:spcBef>
                          <a:spcPts val="0"/>
                        </a:spcBef>
                        <a:spcAft>
                          <a:spcPts val="0"/>
                        </a:spcAft>
                        <a:buClr>
                          <a:srgbClr val="000000"/>
                        </a:buClr>
                        <a:buSzPts val="1600"/>
                        <a:buFont typeface="Arial"/>
                        <a:buNone/>
                      </a:pPr>
                      <a:r>
                        <a:rPr b="1" lang="de-DE" sz="1600" u="none" cap="none" strike="noStrike">
                          <a:solidFill>
                            <a:schemeClr val="lt1"/>
                          </a:solidFill>
                        </a:rPr>
                        <a:t>Intelligente Nutzung und Herstellung</a:t>
                      </a:r>
                      <a:endParaRPr b="1" sz="1600" u="none" cap="none" strike="noStrike">
                        <a:solidFill>
                          <a:schemeClr val="lt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3725"/>
                      </a:srgbClr>
                    </a:solidFill>
                  </a:tcPr>
                </a:tc>
                <a:tc hMerge="1"/>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1. Refuse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Überflüssig machen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29019"/>
                      </a:srgbClr>
                    </a:solidFill>
                  </a:tcPr>
                </a:tc>
              </a:tr>
              <a:tr h="506175">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2. Rethink</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Neu denken und zirkulär designen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29019"/>
                      </a:srgbClr>
                    </a:solidFill>
                  </a:tcPr>
                </a:tc>
              </a:tr>
              <a:tr h="42590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solidFill>
                            <a:schemeClr val="dk1"/>
                          </a:solidFill>
                        </a:rPr>
                        <a:t>3. Reduce</a:t>
                      </a:r>
                      <a:endParaRPr sz="1600" u="none" cap="none" strike="noStrike">
                        <a:solidFill>
                          <a:schemeClr val="dk1"/>
                        </a:solidFill>
                      </a:endParaRPr>
                    </a:p>
                  </a:txBody>
                  <a:tcPr marT="91425" marB="91425" marR="91425" marL="91425" anchor="ctr">
                    <a:lnL cap="flat" cmpd="sng" w="19050">
                      <a:solidFill>
                        <a:schemeClr val="lt1">
                          <a:alpha val="0"/>
                        </a:schemeClr>
                      </a:solidFill>
                      <a:prstDash val="solid"/>
                      <a:round/>
                      <a:headEnd len="sm" w="sm" type="none"/>
                      <a:tailEnd len="sm" w="sm" type="none"/>
                    </a:lnL>
                    <a:lnR cap="flat" cmpd="sng" w="19050">
                      <a:solidFill>
                        <a:srgbClr val="69A5D4">
                          <a:alpha val="0"/>
                        </a:srgb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73725"/>
                      </a:srgbClr>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Reduzieren</a:t>
                      </a:r>
                      <a:endParaRPr sz="1600" u="none" cap="none" strike="noStrike"/>
                    </a:p>
                  </a:txBody>
                  <a:tcPr marT="91425" marB="91425" marR="91425" marL="91425" anchor="ctr">
                    <a:lnL cap="flat" cmpd="sng" w="19050">
                      <a:solidFill>
                        <a:srgbClr val="69A5D4">
                          <a:alpha val="0"/>
                        </a:srgbClr>
                      </a:solidFill>
                      <a:prstDash val="solid"/>
                      <a:round/>
                      <a:headEnd len="sm" w="sm" type="none"/>
                      <a:tailEnd len="sm" w="sm" type="none"/>
                    </a:lnL>
                    <a:lnR cap="flat" cmpd="sng" w="19050">
                      <a:solidFill>
                        <a:schemeClr val="lt1">
                          <a:alpha val="0"/>
                        </a:schemeClr>
                      </a:solidFill>
                      <a:prstDash val="solid"/>
                      <a:round/>
                      <a:headEnd len="sm" w="sm" type="none"/>
                      <a:tailEnd len="sm" w="sm" type="none"/>
                    </a:lnR>
                    <a:lnT cap="flat" cmpd="sng" w="19050">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solidFill>
                      <a:srgbClr val="ADDA98">
                        <a:alpha val="29019"/>
                      </a:srgbClr>
                    </a:solidFill>
                  </a:tcPr>
                </a:tc>
              </a:tr>
            </a:tbl>
          </a:graphicData>
        </a:graphic>
      </p:graphicFrame>
      <p:sp>
        <p:nvSpPr>
          <p:cNvPr id="372" name="Google Shape;372;g278ca3fc6d9_0_323"/>
          <p:cNvSpPr/>
          <p:nvPr/>
        </p:nvSpPr>
        <p:spPr>
          <a:xfrm>
            <a:off x="8063251" y="4211642"/>
            <a:ext cx="3834600" cy="1594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0"/>
              </a:spcBef>
              <a:spcAft>
                <a:spcPts val="0"/>
              </a:spcAft>
              <a:buClr>
                <a:srgbClr val="FF0000"/>
              </a:buClr>
              <a:buSzPts val="1800"/>
              <a:buFont typeface="Arial"/>
              <a:buChar char="●"/>
            </a:pPr>
            <a:r>
              <a:rPr b="0" i="0" lang="de-DE" sz="1800" u="none" cap="none" strike="noStrike">
                <a:solidFill>
                  <a:srgbClr val="FF0000"/>
                </a:solidFill>
                <a:latin typeface="Arial"/>
                <a:ea typeface="Arial"/>
                <a:cs typeface="Arial"/>
                <a:sym typeface="Arial"/>
              </a:rPr>
              <a:t>Welche Prinzipien ließen sich in Ihrem Betrieb möglicherweise verwirklichen? </a:t>
            </a:r>
            <a:endParaRPr b="0" i="0" sz="1800" u="none" cap="none" strike="noStrike">
              <a:solidFill>
                <a:srgbClr val="FF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0" i="0" lang="de-DE" sz="1800" u="none" cap="none" strike="noStrike">
                <a:solidFill>
                  <a:srgbClr val="FF0000"/>
                </a:solidFill>
                <a:latin typeface="Arial"/>
                <a:ea typeface="Arial"/>
                <a:cs typeface="Arial"/>
                <a:sym typeface="Arial"/>
              </a:rPr>
              <a:t>Diskutieren Sie Strategien und Möglichkeiten </a:t>
            </a:r>
            <a:endParaRPr b="0" i="0" sz="1800" u="none" cap="none" strike="noStrike">
              <a:solidFill>
                <a:srgbClr val="FF0000"/>
              </a:solidFill>
              <a:latin typeface="Arial"/>
              <a:ea typeface="Arial"/>
              <a:cs typeface="Arial"/>
              <a:sym typeface="Arial"/>
            </a:endParaRPr>
          </a:p>
        </p:txBody>
      </p:sp>
      <p:sp>
        <p:nvSpPr>
          <p:cNvPr id="373" name="Google Shape;373;g278ca3fc6d9_0_323"/>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74" name="Google Shape;374;g278ca3fc6d9_0_323"/>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78ca3fc6d9_0_93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81" name="Google Shape;381;g278ca3fc6d9_0_932"/>
          <p:cNvSpPr txBox="1"/>
          <p:nvPr>
            <p:ph idx="3" type="body"/>
          </p:nvPr>
        </p:nvSpPr>
        <p:spPr>
          <a:xfrm>
            <a:off x="9503097" y="6254500"/>
            <a:ext cx="23769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Reller, A. et al 2011</a:t>
            </a:r>
            <a:endParaRPr/>
          </a:p>
        </p:txBody>
      </p:sp>
      <p:pic>
        <p:nvPicPr>
          <p:cNvPr id="382" name="Google Shape;382;g278ca3fc6d9_0_932"/>
          <p:cNvPicPr preferRelativeResize="0"/>
          <p:nvPr/>
        </p:nvPicPr>
        <p:blipFill rotWithShape="1">
          <a:blip r:embed="rId3">
            <a:alphaModFix/>
          </a:blip>
          <a:srcRect b="0" l="0" r="0" t="7723"/>
          <a:stretch/>
        </p:blipFill>
        <p:spPr>
          <a:xfrm>
            <a:off x="0" y="1430325"/>
            <a:ext cx="5616475" cy="4675150"/>
          </a:xfrm>
          <a:prstGeom prst="rect">
            <a:avLst/>
          </a:prstGeom>
          <a:noFill/>
          <a:ln>
            <a:noFill/>
          </a:ln>
        </p:spPr>
      </p:pic>
      <p:sp>
        <p:nvSpPr>
          <p:cNvPr id="383" name="Google Shape;383;g278ca3fc6d9_0_932"/>
          <p:cNvSpPr/>
          <p:nvPr/>
        </p:nvSpPr>
        <p:spPr>
          <a:xfrm>
            <a:off x="7630949" y="1731525"/>
            <a:ext cx="4365600" cy="4007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302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Welche Werkstoffe oder Bauteile, die in Ihrem Betrieb hergestellt oder genutzt werden, könnten in den einzelnen Stufen der Stufen der Kreislaufwirtschaft weiter verwendet werden?</a:t>
            </a:r>
            <a:endParaRPr b="1" i="0" sz="1800" u="none" cap="none" strike="noStrike">
              <a:solidFill>
                <a:srgbClr val="FF0000"/>
              </a:solidFill>
              <a:latin typeface="Arial"/>
              <a:ea typeface="Arial"/>
              <a:cs typeface="Arial"/>
              <a:sym typeface="Arial"/>
            </a:endParaRPr>
          </a:p>
          <a:p>
            <a:pPr indent="-215900" lvl="0" marL="2286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 Welche Voraussetzungen müssten geschaffen werden, dass dies in größerem Umfang möglich werden würde?</a:t>
            </a:r>
            <a:endParaRPr b="1" i="0" sz="1800" u="none" cap="none" strike="noStrike">
              <a:solidFill>
                <a:srgbClr val="FF0000"/>
              </a:solidFill>
              <a:latin typeface="Arial"/>
              <a:ea typeface="Arial"/>
              <a:cs typeface="Arial"/>
              <a:sym typeface="Arial"/>
            </a:endParaRPr>
          </a:p>
        </p:txBody>
      </p:sp>
      <p:sp>
        <p:nvSpPr>
          <p:cNvPr id="384" name="Google Shape;384;g278ca3fc6d9_0_932"/>
          <p:cNvSpPr txBox="1"/>
          <p:nvPr>
            <p:ph type="title"/>
          </p:nvPr>
        </p:nvSpPr>
        <p:spPr>
          <a:xfrm>
            <a:off x="156725" y="310550"/>
            <a:ext cx="9115800" cy="807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de-DE"/>
              <a:t>Wertstoffnutzung in Kreislaufwirtschaft</a:t>
            </a:r>
            <a:endParaRPr/>
          </a:p>
        </p:txBody>
      </p:sp>
      <p:sp>
        <p:nvSpPr>
          <p:cNvPr id="385" name="Google Shape;385;g278ca3fc6d9_0_932"/>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86" name="Google Shape;386;g278ca3fc6d9_0_932"/>
          <p:cNvSpPr txBox="1"/>
          <p:nvPr/>
        </p:nvSpPr>
        <p:spPr>
          <a:xfrm>
            <a:off x="78825" y="1349300"/>
            <a:ext cx="2249100" cy="30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highlight>
                  <a:schemeClr val="lt1"/>
                </a:highlight>
                <a:latin typeface="Calibri"/>
                <a:ea typeface="Calibri"/>
                <a:cs typeface="Calibri"/>
                <a:sym typeface="Calibri"/>
              </a:rPr>
              <a:t>Circular processing ladder</a:t>
            </a:r>
            <a:endParaRPr b="0" i="0" sz="1400" u="none" cap="none" strike="noStrike">
              <a:solidFill>
                <a:srgbClr val="000000"/>
              </a:solidFill>
              <a:highlight>
                <a:schemeClr val="lt1"/>
              </a:highlight>
              <a:latin typeface="Calibri"/>
              <a:ea typeface="Calibri"/>
              <a:cs typeface="Calibri"/>
              <a:sym typeface="Calibri"/>
            </a:endParaRPr>
          </a:p>
        </p:txBody>
      </p:sp>
      <p:sp>
        <p:nvSpPr>
          <p:cNvPr id="387" name="Google Shape;387;g278ca3fc6d9_0_932"/>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Immer mehr Elemente und Verbundwerkstoffe</a:t>
            </a:r>
            <a:endParaRPr/>
          </a:p>
        </p:txBody>
      </p:sp>
      <p:sp>
        <p:nvSpPr>
          <p:cNvPr id="394" name="Google Shape;394;p2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395" name="Google Shape;395;p26"/>
          <p:cNvPicPr preferRelativeResize="0"/>
          <p:nvPr>
            <p:ph idx="2" type="chart"/>
          </p:nvPr>
        </p:nvPicPr>
        <p:blipFill rotWithShape="1">
          <a:blip r:embed="rId3">
            <a:alphaModFix/>
          </a:blip>
          <a:srcRect b="0" l="0" r="0" t="8359"/>
          <a:stretch/>
        </p:blipFill>
        <p:spPr>
          <a:xfrm>
            <a:off x="63117" y="1403153"/>
            <a:ext cx="8579700" cy="4708200"/>
          </a:xfrm>
          <a:prstGeom prst="rect">
            <a:avLst/>
          </a:prstGeom>
          <a:noFill/>
          <a:ln>
            <a:noFill/>
          </a:ln>
        </p:spPr>
      </p:pic>
      <p:sp>
        <p:nvSpPr>
          <p:cNvPr id="396" name="Google Shape;396;p26"/>
          <p:cNvSpPr/>
          <p:nvPr/>
        </p:nvSpPr>
        <p:spPr>
          <a:xfrm>
            <a:off x="8714825" y="1731525"/>
            <a:ext cx="3281700" cy="4007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302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Welche der genannten Werkstoffe oder Bauteile kommen in Ihrem Betrieb zum Einsatz?</a:t>
            </a:r>
            <a:endParaRPr b="1" i="0" sz="1800" u="none" cap="none" strike="noStrike">
              <a:solidFill>
                <a:srgbClr val="FF0000"/>
              </a:solidFill>
              <a:latin typeface="Arial"/>
              <a:ea typeface="Arial"/>
              <a:cs typeface="Arial"/>
              <a:sym typeface="Arial"/>
            </a:endParaRPr>
          </a:p>
          <a:p>
            <a:pPr indent="-3302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Spezifizieren Sie die eingesetzten Werkstoffe und Bauteile so genau wie möglich.</a:t>
            </a:r>
            <a:endParaRPr b="1" i="0" sz="1800" u="none" cap="none" strike="noStrike">
              <a:solidFill>
                <a:srgbClr val="FF0000"/>
              </a:solidFill>
              <a:latin typeface="Arial"/>
              <a:ea typeface="Arial"/>
              <a:cs typeface="Arial"/>
              <a:sym typeface="Arial"/>
            </a:endParaRPr>
          </a:p>
          <a:p>
            <a:pPr indent="-3302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Welche chemischen Elemente sind in ihnen enthalten? </a:t>
            </a:r>
            <a:endParaRPr b="1" i="0" sz="1800" u="none" cap="none" strike="noStrike">
              <a:solidFill>
                <a:srgbClr val="FF0000"/>
              </a:solidFill>
              <a:latin typeface="Arial"/>
              <a:ea typeface="Arial"/>
              <a:cs typeface="Arial"/>
              <a:sym typeface="Arial"/>
            </a:endParaRPr>
          </a:p>
        </p:txBody>
      </p:sp>
      <p:sp>
        <p:nvSpPr>
          <p:cNvPr id="397" name="Google Shape;397;p26"/>
          <p:cNvSpPr txBox="1"/>
          <p:nvPr>
            <p:ph idx="3" type="body"/>
          </p:nvPr>
        </p:nvSpPr>
        <p:spPr>
          <a:xfrm>
            <a:off x="8966647" y="6254500"/>
            <a:ext cx="29133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Reller, A. et al 2011</a:t>
            </a:r>
            <a:endParaRPr/>
          </a:p>
        </p:txBody>
      </p:sp>
      <p:sp>
        <p:nvSpPr>
          <p:cNvPr id="398" name="Google Shape;398;p26"/>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99" name="Google Shape;399;p26"/>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ph type="title"/>
          </p:nvPr>
        </p:nvSpPr>
        <p:spPr>
          <a:xfrm>
            <a:off x="360000" y="180000"/>
            <a:ext cx="9165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Zielkonflikte im Werkzeugbau und Metallbereich</a:t>
            </a:r>
            <a:endParaRPr/>
          </a:p>
        </p:txBody>
      </p:sp>
      <p:pic>
        <p:nvPicPr>
          <p:cNvPr id="406" name="Google Shape;406;p29"/>
          <p:cNvPicPr preferRelativeResize="0"/>
          <p:nvPr>
            <p:ph idx="2" type="pic"/>
          </p:nvPr>
        </p:nvPicPr>
        <p:blipFill rotWithShape="1">
          <a:blip r:embed="rId3">
            <a:alphaModFix/>
          </a:blip>
          <a:srcRect b="16827" l="4697" r="5479" t="8349"/>
          <a:stretch/>
        </p:blipFill>
        <p:spPr>
          <a:xfrm>
            <a:off x="0" y="1441688"/>
            <a:ext cx="7871824" cy="4631125"/>
          </a:xfrm>
          <a:prstGeom prst="rect">
            <a:avLst/>
          </a:prstGeom>
          <a:noFill/>
          <a:ln>
            <a:noFill/>
          </a:ln>
        </p:spPr>
      </p:pic>
      <p:sp>
        <p:nvSpPr>
          <p:cNvPr id="407" name="Google Shape;407;p2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08" name="Google Shape;408;p29"/>
          <p:cNvSpPr txBox="1"/>
          <p:nvPr>
            <p:ph idx="4" type="body"/>
          </p:nvPr>
        </p:nvSpPr>
        <p:spPr>
          <a:xfrm>
            <a:off x="8714825" y="6254500"/>
            <a:ext cx="3165300" cy="557400"/>
          </a:xfrm>
          <a:prstGeom prst="rect">
            <a:avLst/>
          </a:prstGeom>
          <a:noFill/>
          <a:ln>
            <a:noFill/>
          </a:ln>
        </p:spPr>
        <p:txBody>
          <a:bodyPr anchorCtr="0" anchor="ctr" bIns="45700" lIns="91425" spcFirstLastPara="1" rIns="91425" wrap="square" tIns="45700">
            <a:normAutofit/>
          </a:bodyPr>
          <a:lstStyle/>
          <a:p>
            <a:pPr indent="0" lvl="0" marL="228600" rtl="0" algn="l">
              <a:lnSpc>
                <a:spcPct val="110000"/>
              </a:lnSpc>
              <a:spcBef>
                <a:spcPts val="0"/>
              </a:spcBef>
              <a:spcAft>
                <a:spcPts val="0"/>
              </a:spcAft>
              <a:buClr>
                <a:srgbClr val="888888"/>
              </a:buClr>
              <a:buSzPts val="1200"/>
              <a:buFont typeface="Arial"/>
              <a:buNone/>
            </a:pPr>
            <a:r>
              <a:rPr lang="de-DE"/>
              <a:t>Quelle: DESTATIS 2021 nach IAO</a:t>
            </a:r>
            <a:endParaRPr/>
          </a:p>
        </p:txBody>
      </p:sp>
      <p:sp>
        <p:nvSpPr>
          <p:cNvPr id="409" name="Google Shape;409;p29"/>
          <p:cNvSpPr/>
          <p:nvPr/>
        </p:nvSpPr>
        <p:spPr>
          <a:xfrm>
            <a:off x="8714825" y="1731525"/>
            <a:ext cx="3281700" cy="2406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302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Warum nimmt die Arbeitszeit je Erwerbstätigen ab?</a:t>
            </a:r>
            <a:endParaRPr b="1" i="0" sz="1800" u="none" cap="none" strike="noStrike">
              <a:solidFill>
                <a:srgbClr val="FF0000"/>
              </a:solidFill>
              <a:latin typeface="Arial"/>
              <a:ea typeface="Arial"/>
              <a:cs typeface="Arial"/>
              <a:sym typeface="Arial"/>
            </a:endParaRPr>
          </a:p>
          <a:p>
            <a:pPr indent="-330200" lvl="0" marL="3429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Warum stagniert das Arbeitsvolumen</a:t>
            </a:r>
            <a:endParaRPr b="1" i="0" sz="1800" u="none" cap="none" strike="noStrike">
              <a:solidFill>
                <a:srgbClr val="FF0000"/>
              </a:solidFill>
              <a:latin typeface="Arial"/>
              <a:ea typeface="Arial"/>
              <a:cs typeface="Arial"/>
              <a:sym typeface="Arial"/>
            </a:endParaRPr>
          </a:p>
        </p:txBody>
      </p:sp>
      <p:sp>
        <p:nvSpPr>
          <p:cNvPr id="410" name="Google Shape;410;p29"/>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411" name="Google Shape;411;p29"/>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de-DE"/>
              <a:t>Emissionen von Luftschadstoffen aus der Roheisen- und Stahlerzeugung</a:t>
            </a:r>
            <a:endParaRPr/>
          </a:p>
        </p:txBody>
      </p:sp>
      <p:sp>
        <p:nvSpPr>
          <p:cNvPr id="418" name="Google Shape;418;p3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19" name="Google Shape;419;p33"/>
          <p:cNvSpPr txBox="1"/>
          <p:nvPr>
            <p:ph idx="4" type="body"/>
          </p:nvPr>
        </p:nvSpPr>
        <p:spPr>
          <a:xfrm>
            <a:off x="8714825" y="6254500"/>
            <a:ext cx="3165300" cy="557400"/>
          </a:xfrm>
          <a:prstGeom prst="rect">
            <a:avLst/>
          </a:prstGeom>
          <a:noFill/>
          <a:ln>
            <a:noFill/>
          </a:ln>
        </p:spPr>
        <p:txBody>
          <a:bodyPr anchorCtr="0" anchor="ctr" bIns="45700" lIns="91425" spcFirstLastPara="1" rIns="91425" wrap="square" tIns="45700">
            <a:normAutofit/>
          </a:bodyPr>
          <a:lstStyle/>
          <a:p>
            <a:pPr indent="0" lvl="0" marL="228600" rtl="0" algn="l">
              <a:lnSpc>
                <a:spcPct val="110000"/>
              </a:lnSpc>
              <a:spcBef>
                <a:spcPts val="0"/>
              </a:spcBef>
              <a:spcAft>
                <a:spcPts val="0"/>
              </a:spcAft>
              <a:buClr>
                <a:srgbClr val="888888"/>
              </a:buClr>
              <a:buSzPts val="1200"/>
              <a:buNone/>
            </a:pPr>
            <a:r>
              <a:rPr lang="de-DE"/>
              <a:t>Quelle:  UBA 2023</a:t>
            </a:r>
            <a:endParaRPr/>
          </a:p>
        </p:txBody>
      </p:sp>
      <p:sp>
        <p:nvSpPr>
          <p:cNvPr id="420" name="Google Shape;420;p33"/>
          <p:cNvSpPr txBox="1"/>
          <p:nvPr>
            <p:ph idx="1" type="body"/>
          </p:nvPr>
        </p:nvSpPr>
        <p:spPr>
          <a:xfrm>
            <a:off x="2816450" y="62904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421" name="Google Shape;421;p33"/>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pic>
        <p:nvPicPr>
          <p:cNvPr id="422" name="Google Shape;422;p33"/>
          <p:cNvPicPr preferRelativeResize="0"/>
          <p:nvPr/>
        </p:nvPicPr>
        <p:blipFill rotWithShape="1">
          <a:blip r:embed="rId3">
            <a:alphaModFix/>
          </a:blip>
          <a:srcRect b="0" l="0" r="0" t="0"/>
          <a:stretch/>
        </p:blipFill>
        <p:spPr>
          <a:xfrm>
            <a:off x="87630" y="1521944"/>
            <a:ext cx="9780270" cy="4470606"/>
          </a:xfrm>
          <a:prstGeom prst="rect">
            <a:avLst/>
          </a:prstGeom>
          <a:noFill/>
          <a:ln>
            <a:noFill/>
          </a:ln>
        </p:spPr>
      </p:pic>
      <p:sp>
        <p:nvSpPr>
          <p:cNvPr id="423" name="Google Shape;423;p33"/>
          <p:cNvSpPr/>
          <p:nvPr/>
        </p:nvSpPr>
        <p:spPr>
          <a:xfrm>
            <a:off x="8780525" y="2430525"/>
            <a:ext cx="3281700" cy="3342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23850" lvl="0" marL="342900" marR="0" rtl="0" algn="l">
              <a:lnSpc>
                <a:spcPct val="100000"/>
              </a:lnSpc>
              <a:spcBef>
                <a:spcPts val="0"/>
              </a:spcBef>
              <a:spcAft>
                <a:spcPts val="0"/>
              </a:spcAft>
              <a:buClr>
                <a:srgbClr val="FF0000"/>
              </a:buClr>
              <a:buSzPts val="1700"/>
              <a:buFont typeface="Arial"/>
              <a:buChar char="●"/>
            </a:pPr>
            <a:r>
              <a:rPr b="1" i="0" lang="de-DE" sz="1700" u="none" cap="none" strike="noStrike">
                <a:solidFill>
                  <a:srgbClr val="FF0000"/>
                </a:solidFill>
                <a:latin typeface="Arial"/>
                <a:ea typeface="Arial"/>
                <a:cs typeface="Arial"/>
                <a:sym typeface="Arial"/>
              </a:rPr>
              <a:t>Beschreiben Sie die Wirkung der genannten Schadstoffe auf das Klima, die Umwelt und die menschliche Gesundheit</a:t>
            </a:r>
            <a:endParaRPr b="1" i="0" sz="1700" u="none" cap="none" strike="noStrike">
              <a:solidFill>
                <a:srgbClr val="FF0000"/>
              </a:solidFill>
              <a:latin typeface="Arial"/>
              <a:ea typeface="Arial"/>
              <a:cs typeface="Arial"/>
              <a:sym typeface="Arial"/>
            </a:endParaRPr>
          </a:p>
          <a:p>
            <a:pPr indent="-323850" lvl="0" marL="342900" marR="0" rtl="0" algn="l">
              <a:lnSpc>
                <a:spcPct val="100000"/>
              </a:lnSpc>
              <a:spcBef>
                <a:spcPts val="0"/>
              </a:spcBef>
              <a:spcAft>
                <a:spcPts val="0"/>
              </a:spcAft>
              <a:buClr>
                <a:srgbClr val="FF0000"/>
              </a:buClr>
              <a:buSzPts val="1700"/>
              <a:buFont typeface="Arial"/>
              <a:buChar char="●"/>
            </a:pPr>
            <a:r>
              <a:rPr b="1" i="0" lang="de-DE" sz="1700" u="none" cap="none" strike="noStrike">
                <a:solidFill>
                  <a:srgbClr val="FF0000"/>
                </a:solidFill>
                <a:latin typeface="Arial"/>
                <a:ea typeface="Arial"/>
                <a:cs typeface="Arial"/>
                <a:sym typeface="Arial"/>
              </a:rPr>
              <a:t>Welche Schadstoffe sind vordringlich zu vermeiden?</a:t>
            </a:r>
            <a:endParaRPr b="1" i="0" sz="1700" u="none" cap="none" strike="noStrike">
              <a:solidFill>
                <a:srgbClr val="FF0000"/>
              </a:solidFill>
              <a:latin typeface="Arial"/>
              <a:ea typeface="Arial"/>
              <a:cs typeface="Arial"/>
              <a:sym typeface="Arial"/>
            </a:endParaRPr>
          </a:p>
          <a:p>
            <a:pPr indent="-323850" lvl="0" marL="342900" marR="0" rtl="0" algn="l">
              <a:lnSpc>
                <a:spcPct val="100000"/>
              </a:lnSpc>
              <a:spcBef>
                <a:spcPts val="0"/>
              </a:spcBef>
              <a:spcAft>
                <a:spcPts val="0"/>
              </a:spcAft>
              <a:buClr>
                <a:srgbClr val="FF0000"/>
              </a:buClr>
              <a:buSzPts val="1700"/>
              <a:buFont typeface="Arial"/>
              <a:buChar char="●"/>
            </a:pPr>
            <a:r>
              <a:rPr b="1" i="0" lang="de-DE" sz="1700" u="none" cap="none" strike="noStrike">
                <a:solidFill>
                  <a:srgbClr val="FF0000"/>
                </a:solidFill>
                <a:latin typeface="Arial"/>
                <a:ea typeface="Arial"/>
                <a:cs typeface="Arial"/>
                <a:sym typeface="Arial"/>
              </a:rPr>
              <a:t>Begründen Sie Ihre Entscheidung</a:t>
            </a:r>
            <a:endParaRPr b="1" i="0" sz="1700" u="none" cap="none" strike="noStrik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Emissionen von Luftschadstoffen aus Gießereien</a:t>
            </a:r>
            <a:endParaRPr/>
          </a:p>
        </p:txBody>
      </p:sp>
      <p:sp>
        <p:nvSpPr>
          <p:cNvPr id="430" name="Google Shape;430;p3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31" name="Google Shape;431;p34"/>
          <p:cNvSpPr txBox="1"/>
          <p:nvPr>
            <p:ph idx="4" type="body"/>
          </p:nvPr>
        </p:nvSpPr>
        <p:spPr>
          <a:xfrm>
            <a:off x="8780525" y="6238750"/>
            <a:ext cx="3165300" cy="557400"/>
          </a:xfrm>
          <a:prstGeom prst="rect">
            <a:avLst/>
          </a:prstGeom>
          <a:noFill/>
          <a:ln>
            <a:noFill/>
          </a:ln>
        </p:spPr>
        <p:txBody>
          <a:bodyPr anchorCtr="0" anchor="ctr" bIns="45700" lIns="91425" spcFirstLastPara="1" rIns="91425" wrap="square" tIns="45700">
            <a:normAutofit/>
          </a:bodyPr>
          <a:lstStyle/>
          <a:p>
            <a:pPr indent="0" lvl="0" marL="228600" rtl="0" algn="l">
              <a:lnSpc>
                <a:spcPct val="110000"/>
              </a:lnSpc>
              <a:spcBef>
                <a:spcPts val="0"/>
              </a:spcBef>
              <a:spcAft>
                <a:spcPts val="0"/>
              </a:spcAft>
              <a:buClr>
                <a:srgbClr val="888888"/>
              </a:buClr>
              <a:buSzPts val="1200"/>
              <a:buNone/>
            </a:pPr>
            <a:r>
              <a:rPr lang="de-DE"/>
              <a:t>Quelle:  UBA 2023 </a:t>
            </a:r>
            <a:endParaRPr/>
          </a:p>
        </p:txBody>
      </p:sp>
      <p:sp>
        <p:nvSpPr>
          <p:cNvPr id="432" name="Google Shape;432;p34"/>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433" name="Google Shape;433;p34"/>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pic>
        <p:nvPicPr>
          <p:cNvPr id="434" name="Google Shape;434;p34"/>
          <p:cNvPicPr preferRelativeResize="0"/>
          <p:nvPr/>
        </p:nvPicPr>
        <p:blipFill rotWithShape="1">
          <a:blip r:embed="rId3">
            <a:alphaModFix/>
          </a:blip>
          <a:srcRect b="0" l="0" r="0" t="0"/>
          <a:stretch/>
        </p:blipFill>
        <p:spPr>
          <a:xfrm>
            <a:off x="186690" y="1433725"/>
            <a:ext cx="10367010" cy="4647045"/>
          </a:xfrm>
          <a:prstGeom prst="rect">
            <a:avLst/>
          </a:prstGeom>
          <a:noFill/>
          <a:ln>
            <a:noFill/>
          </a:ln>
        </p:spPr>
      </p:pic>
      <p:sp>
        <p:nvSpPr>
          <p:cNvPr id="435" name="Google Shape;435;p34"/>
          <p:cNvSpPr/>
          <p:nvPr/>
        </p:nvSpPr>
        <p:spPr>
          <a:xfrm>
            <a:off x="8780525" y="2430525"/>
            <a:ext cx="3281700" cy="3342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23850" lvl="0" marL="342900" marR="0" rtl="0" algn="l">
              <a:lnSpc>
                <a:spcPct val="100000"/>
              </a:lnSpc>
              <a:spcBef>
                <a:spcPts val="0"/>
              </a:spcBef>
              <a:spcAft>
                <a:spcPts val="0"/>
              </a:spcAft>
              <a:buClr>
                <a:srgbClr val="FF0000"/>
              </a:buClr>
              <a:buSzPts val="1700"/>
              <a:buFont typeface="Arial"/>
              <a:buChar char="●"/>
            </a:pPr>
            <a:r>
              <a:rPr b="1" i="0" lang="de-DE" sz="1700" u="none" cap="none" strike="noStrike">
                <a:solidFill>
                  <a:srgbClr val="FF0000"/>
                </a:solidFill>
                <a:latin typeface="Arial"/>
                <a:ea typeface="Arial"/>
                <a:cs typeface="Arial"/>
                <a:sym typeface="Arial"/>
              </a:rPr>
              <a:t>Beschreiben Sie die Wirkung der genannten Schadstoffe auf das Klima, die Umwelt und die menschliche Gesundheit</a:t>
            </a:r>
            <a:endParaRPr b="1" i="0" sz="1700" u="none" cap="none" strike="noStrike">
              <a:solidFill>
                <a:srgbClr val="FF0000"/>
              </a:solidFill>
              <a:latin typeface="Arial"/>
              <a:ea typeface="Arial"/>
              <a:cs typeface="Arial"/>
              <a:sym typeface="Arial"/>
            </a:endParaRPr>
          </a:p>
          <a:p>
            <a:pPr indent="-323850" lvl="0" marL="342900" marR="0" rtl="0" algn="l">
              <a:lnSpc>
                <a:spcPct val="100000"/>
              </a:lnSpc>
              <a:spcBef>
                <a:spcPts val="0"/>
              </a:spcBef>
              <a:spcAft>
                <a:spcPts val="0"/>
              </a:spcAft>
              <a:buClr>
                <a:srgbClr val="FF0000"/>
              </a:buClr>
              <a:buSzPts val="1700"/>
              <a:buFont typeface="Arial"/>
              <a:buChar char="●"/>
            </a:pPr>
            <a:r>
              <a:rPr b="1" i="0" lang="de-DE" sz="1700" u="none" cap="none" strike="noStrike">
                <a:solidFill>
                  <a:srgbClr val="FF0000"/>
                </a:solidFill>
                <a:latin typeface="Arial"/>
                <a:ea typeface="Arial"/>
                <a:cs typeface="Arial"/>
                <a:sym typeface="Arial"/>
              </a:rPr>
              <a:t>Welche Schadstoffe sind vordringlich zu vermeiden?</a:t>
            </a:r>
            <a:endParaRPr b="1" i="0" sz="1700" u="none" cap="none" strike="noStrike">
              <a:solidFill>
                <a:srgbClr val="FF0000"/>
              </a:solidFill>
              <a:latin typeface="Arial"/>
              <a:ea typeface="Arial"/>
              <a:cs typeface="Arial"/>
              <a:sym typeface="Arial"/>
            </a:endParaRPr>
          </a:p>
          <a:p>
            <a:pPr indent="-323850" lvl="0" marL="342900" marR="0" rtl="0" algn="l">
              <a:lnSpc>
                <a:spcPct val="100000"/>
              </a:lnSpc>
              <a:spcBef>
                <a:spcPts val="0"/>
              </a:spcBef>
              <a:spcAft>
                <a:spcPts val="0"/>
              </a:spcAft>
              <a:buClr>
                <a:srgbClr val="FF0000"/>
              </a:buClr>
              <a:buSzPts val="1700"/>
              <a:buFont typeface="Arial"/>
              <a:buChar char="●"/>
            </a:pPr>
            <a:r>
              <a:rPr b="1" i="0" lang="de-DE" sz="1700" u="none" cap="none" strike="noStrike">
                <a:solidFill>
                  <a:srgbClr val="FF0000"/>
                </a:solidFill>
                <a:latin typeface="Arial"/>
                <a:ea typeface="Arial"/>
                <a:cs typeface="Arial"/>
                <a:sym typeface="Arial"/>
              </a:rPr>
              <a:t>Begründen Sie Ihre Entscheidung</a:t>
            </a:r>
            <a:endParaRPr b="1" i="0" sz="17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915bba6a60_0_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1" name="Google Shape;191;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92" name="Google Shape;192;g1915bba6a60_0_10"/>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
        <p:nvSpPr>
          <p:cNvPr id="193" name="Google Shape;193;g1915bba6a60_0_10"/>
          <p:cNvSpPr txBox="1"/>
          <p:nvPr>
            <p:ph idx="2" type="body"/>
          </p:nvPr>
        </p:nvSpPr>
        <p:spPr>
          <a:xfrm>
            <a:off x="8580775" y="6254500"/>
            <a:ext cx="32991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194" name="Google Shape;194;g1915bba6a60_0_10"/>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95" name="Google Shape;195;g1915bba6a60_0_10"/>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96" name="Google Shape;196;g1915bba6a60_0_10"/>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97" name="Google Shape;197;g1915bba6a60_0_10"/>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98" name="Google Shape;198;g1915bba6a60_0_10"/>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99" name="Google Shape;199;g1915bba6a60_0_10"/>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200" name="Google Shape;200;g1915bba6a60_0_10"/>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201" name="Google Shape;201;g1915bba6a60_0_10"/>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202" name="Google Shape;202;g1915bba6a60_0_10"/>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203" name="Google Shape;203;g1915bba6a60_0_10"/>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204" name="Google Shape;204;g1915bba6a60_0_10"/>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205" name="Google Shape;205;g1915bba6a60_0_10"/>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206" name="Google Shape;206;g1915bba6a60_0_10"/>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207" name="Google Shape;207;g1915bba6a60_0_10"/>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208" name="Google Shape;208;g1915bba6a60_0_10"/>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209" name="Google Shape;209;g1915bba6a60_0_10"/>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210" name="Google Shape;210;g1915bba6a60_0_10"/>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211" name="Google Shape;211;g1915bba6a60_0_10"/>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212" name="Google Shape;212;g1915bba6a60_0_10"/>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213" name="Google Shape;213;g1915bba6a60_0_10"/>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214" name="Google Shape;214;g1915bba6a60_0_10"/>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215" name="Google Shape;215;g1915bba6a60_0_10"/>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38150" lvl="0" marL="457200" marR="0" rtl="0" algn="l">
              <a:lnSpc>
                <a:spcPct val="100000"/>
              </a:lnSpc>
              <a:spcBef>
                <a:spcPts val="0"/>
              </a:spcBef>
              <a:spcAft>
                <a:spcPts val="0"/>
              </a:spcAft>
              <a:buClr>
                <a:srgbClr val="FF0000"/>
              </a:buClr>
              <a:buSzPts val="2100"/>
              <a:buFont typeface="Arial"/>
              <a:buChar char="●"/>
            </a:pPr>
            <a:r>
              <a:rPr b="1" i="0" lang="de-DE" sz="2100" u="none" cap="none" strike="noStrike">
                <a:solidFill>
                  <a:srgbClr val="FF0000"/>
                </a:solidFill>
                <a:latin typeface="Arial"/>
                <a:ea typeface="Arial"/>
                <a:cs typeface="Arial"/>
                <a:sym typeface="Arial"/>
              </a:rPr>
              <a:t>In welchen Bereichen verursacht Ihr Betrieb Emissionen?</a:t>
            </a:r>
            <a:endParaRPr b="1" i="0" sz="2100" u="none" cap="none" strike="noStrike">
              <a:solidFill>
                <a:srgbClr val="FF0000"/>
              </a:solidFill>
              <a:latin typeface="Arial"/>
              <a:ea typeface="Arial"/>
              <a:cs typeface="Arial"/>
              <a:sym typeface="Arial"/>
            </a:endParaRPr>
          </a:p>
          <a:p>
            <a:pPr indent="-438150" lvl="0" marL="457200" marR="0" rtl="0" algn="l">
              <a:lnSpc>
                <a:spcPct val="100000"/>
              </a:lnSpc>
              <a:spcBef>
                <a:spcPts val="0"/>
              </a:spcBef>
              <a:spcAft>
                <a:spcPts val="0"/>
              </a:spcAft>
              <a:buClr>
                <a:srgbClr val="FF0000"/>
              </a:buClr>
              <a:buSzPts val="2100"/>
              <a:buFont typeface="Arial"/>
              <a:buChar char="●"/>
            </a:pPr>
            <a:r>
              <a:rPr b="1" i="0" lang="de-DE" sz="2100" u="none" cap="none" strike="noStrike">
                <a:solidFill>
                  <a:srgbClr val="FF0000"/>
                </a:solidFill>
                <a:latin typeface="Arial"/>
                <a:ea typeface="Arial"/>
                <a:cs typeface="Arial"/>
                <a:sym typeface="Arial"/>
              </a:rPr>
              <a:t>Benennen Sie die Prozesse, von denen Sie glauben, dass sie viele Emissionen verursachen.</a:t>
            </a:r>
            <a:endParaRPr b="1" i="0" sz="2100" u="none" cap="none" strike="noStrike">
              <a:solidFill>
                <a:srgbClr val="FF0000"/>
              </a:solidFill>
              <a:latin typeface="Arial"/>
              <a:ea typeface="Arial"/>
              <a:cs typeface="Arial"/>
              <a:sym typeface="Arial"/>
            </a:endParaRPr>
          </a:p>
          <a:p>
            <a:pPr indent="-438150" lvl="0" marL="457200" marR="0" rtl="0" algn="l">
              <a:lnSpc>
                <a:spcPct val="100000"/>
              </a:lnSpc>
              <a:spcBef>
                <a:spcPts val="0"/>
              </a:spcBef>
              <a:spcAft>
                <a:spcPts val="0"/>
              </a:spcAft>
              <a:buClr>
                <a:srgbClr val="FF0000"/>
              </a:buClr>
              <a:buSzPts val="2100"/>
              <a:buFont typeface="Arial"/>
              <a:buChar char="●"/>
            </a:pPr>
            <a:r>
              <a:rPr b="1" i="0" lang="de-DE" sz="2100" u="none" cap="none" strike="noStrike">
                <a:solidFill>
                  <a:srgbClr val="FF0000"/>
                </a:solidFill>
                <a:latin typeface="Arial"/>
                <a:ea typeface="Arial"/>
                <a:cs typeface="Arial"/>
                <a:sym typeface="Arial"/>
              </a:rPr>
              <a:t>Was unternehmen Sie in Ihrem Betrieb, um CO</a:t>
            </a:r>
            <a:r>
              <a:rPr b="1" baseline="-25000" i="0" lang="de-DE" sz="2100" u="none" cap="none" strike="noStrike">
                <a:solidFill>
                  <a:srgbClr val="FF0000"/>
                </a:solidFill>
                <a:latin typeface="Arial"/>
                <a:ea typeface="Arial"/>
                <a:cs typeface="Arial"/>
                <a:sym typeface="Arial"/>
              </a:rPr>
              <a:t>2</a:t>
            </a:r>
            <a:r>
              <a:rPr b="1" i="0" lang="de-DE" sz="2100" u="none" cap="none" strike="noStrike">
                <a:solidFill>
                  <a:srgbClr val="FF0000"/>
                </a:solidFill>
                <a:latin typeface="Arial"/>
                <a:ea typeface="Arial"/>
                <a:cs typeface="Arial"/>
                <a:sym typeface="Arial"/>
              </a:rPr>
              <a:t>-Emissionen zu verringern?</a:t>
            </a:r>
            <a:endParaRPr b="1" i="0" sz="2100" u="none" cap="none" strike="noStrike">
              <a:solidFill>
                <a:srgbClr val="FF0000"/>
              </a:solidFill>
              <a:latin typeface="Arial"/>
              <a:ea typeface="Arial"/>
              <a:cs typeface="Arial"/>
              <a:sym typeface="Arial"/>
            </a:endParaRPr>
          </a:p>
        </p:txBody>
      </p:sp>
      <p:sp>
        <p:nvSpPr>
          <p:cNvPr id="216" name="Google Shape;216;g1915bba6a60_0_10"/>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Nachhaltigkeit und grüner Wasserstoff</a:t>
            </a:r>
            <a:endParaRPr/>
          </a:p>
        </p:txBody>
      </p:sp>
      <p:sp>
        <p:nvSpPr>
          <p:cNvPr id="442" name="Google Shape;442;p3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43" name="Google Shape;443;p35"/>
          <p:cNvSpPr txBox="1"/>
          <p:nvPr>
            <p:ph idx="4" type="body"/>
          </p:nvPr>
        </p:nvSpPr>
        <p:spPr>
          <a:xfrm>
            <a:off x="8714825" y="6254500"/>
            <a:ext cx="3165300" cy="557400"/>
          </a:xfrm>
          <a:prstGeom prst="rect">
            <a:avLst/>
          </a:prstGeom>
          <a:noFill/>
          <a:ln>
            <a:noFill/>
          </a:ln>
        </p:spPr>
        <p:txBody>
          <a:bodyPr anchorCtr="0" anchor="ctr" bIns="45700" lIns="91425" spcFirstLastPara="1" rIns="91425" wrap="square" tIns="45700">
            <a:normAutofit/>
          </a:bodyPr>
          <a:lstStyle/>
          <a:p>
            <a:pPr indent="0" lvl="0" marL="228600" rtl="0" algn="l">
              <a:lnSpc>
                <a:spcPct val="110000"/>
              </a:lnSpc>
              <a:spcBef>
                <a:spcPts val="0"/>
              </a:spcBef>
              <a:spcAft>
                <a:spcPts val="0"/>
              </a:spcAft>
              <a:buClr>
                <a:srgbClr val="888888"/>
              </a:buClr>
              <a:buSzPts val="1200"/>
              <a:buNone/>
            </a:pPr>
            <a:r>
              <a:rPr lang="de-DE"/>
              <a:t>Quelle: Hagedorn et al. 2021 cc</a:t>
            </a:r>
            <a:endParaRPr/>
          </a:p>
        </p:txBody>
      </p:sp>
      <p:sp>
        <p:nvSpPr>
          <p:cNvPr id="444" name="Google Shape;444;p35"/>
          <p:cNvSpPr/>
          <p:nvPr/>
        </p:nvSpPr>
        <p:spPr>
          <a:xfrm>
            <a:off x="8506800" y="1487275"/>
            <a:ext cx="3492600" cy="333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457200" marR="0" rtl="0" algn="l">
              <a:lnSpc>
                <a:spcPct val="100000"/>
              </a:lnSpc>
              <a:spcBef>
                <a:spcPts val="0"/>
              </a:spcBef>
              <a:spcAft>
                <a:spcPts val="0"/>
              </a:spcAft>
              <a:buClr>
                <a:srgbClr val="FF0000"/>
              </a:buClr>
              <a:buSzPts val="1800"/>
              <a:buFont typeface="Trebuchet MS"/>
              <a:buChar char="●"/>
            </a:pPr>
            <a:r>
              <a:rPr b="1" i="0" lang="de-DE" sz="1800" u="none" cap="none" strike="noStrike">
                <a:solidFill>
                  <a:srgbClr val="FF0000"/>
                </a:solidFill>
                <a:latin typeface="Arial"/>
                <a:ea typeface="Arial"/>
                <a:cs typeface="Arial"/>
                <a:sym typeface="Arial"/>
              </a:rPr>
              <a:t>In welchen Ihrer beruflichen Bereiche ist der zukünftige Einsatz von grünem Wasserstoff sehr wahrscheinlich und in welchen Bereichen eher nicht?</a:t>
            </a:r>
            <a:endParaRPr b="1" i="0" sz="1800" u="none" cap="none" strike="noStrike">
              <a:solidFill>
                <a:srgbClr val="FF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Trebuchet MS"/>
              <a:buChar char="●"/>
            </a:pPr>
            <a:r>
              <a:rPr b="1" i="0" lang="de-DE" sz="1800" u="none" cap="none" strike="noStrike">
                <a:solidFill>
                  <a:srgbClr val="FF0000"/>
                </a:solidFill>
                <a:latin typeface="Arial"/>
                <a:ea typeface="Arial"/>
                <a:cs typeface="Arial"/>
                <a:sym typeface="Arial"/>
              </a:rPr>
              <a:t>Begründen Sie Ihre Auswahl.</a:t>
            </a:r>
            <a:endParaRPr b="1" i="0" sz="1800" u="none" cap="none" strike="noStrike">
              <a:solidFill>
                <a:srgbClr val="FF0000"/>
              </a:solidFill>
              <a:latin typeface="Arial"/>
              <a:ea typeface="Arial"/>
              <a:cs typeface="Arial"/>
              <a:sym typeface="Arial"/>
            </a:endParaRPr>
          </a:p>
        </p:txBody>
      </p:sp>
      <p:pic>
        <p:nvPicPr>
          <p:cNvPr id="445" name="Google Shape;445;p35"/>
          <p:cNvPicPr preferRelativeResize="0"/>
          <p:nvPr/>
        </p:nvPicPr>
        <p:blipFill rotWithShape="1">
          <a:blip r:embed="rId3">
            <a:alphaModFix/>
          </a:blip>
          <a:srcRect b="5115" l="2295" r="1661" t="3341"/>
          <a:stretch/>
        </p:blipFill>
        <p:spPr>
          <a:xfrm>
            <a:off x="109475" y="1347925"/>
            <a:ext cx="8221174" cy="4728374"/>
          </a:xfrm>
          <a:prstGeom prst="rect">
            <a:avLst/>
          </a:prstGeom>
          <a:noFill/>
          <a:ln>
            <a:noFill/>
          </a:ln>
        </p:spPr>
      </p:pic>
      <p:sp>
        <p:nvSpPr>
          <p:cNvPr id="446" name="Google Shape;446;p35"/>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447" name="Google Shape;447;p35"/>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78ca3fc6d9_0_21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54" name="Google Shape;454;g278ca3fc6d9_0_21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55" name="Google Shape;455;g278ca3fc6d9_0_217"/>
          <p:cNvSpPr txBox="1"/>
          <p:nvPr>
            <p:ph idx="11" type="ftr"/>
          </p:nvPr>
        </p:nvSpPr>
        <p:spPr>
          <a:xfrm>
            <a:off x="8530542" y="6258585"/>
            <a:ext cx="33705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Quelle: eigene Darstellung nach BUND</a:t>
            </a:r>
            <a:endParaRPr/>
          </a:p>
        </p:txBody>
      </p:sp>
      <p:sp>
        <p:nvSpPr>
          <p:cNvPr id="456" name="Google Shape;456;g278ca3fc6d9_0_217"/>
          <p:cNvSpPr/>
          <p:nvPr/>
        </p:nvSpPr>
        <p:spPr>
          <a:xfrm>
            <a:off x="6528400" y="2582125"/>
            <a:ext cx="5569500" cy="2051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457200" marR="0" rtl="0" algn="l">
              <a:lnSpc>
                <a:spcPct val="100000"/>
              </a:lnSpc>
              <a:spcBef>
                <a:spcPts val="0"/>
              </a:spcBef>
              <a:spcAft>
                <a:spcPts val="0"/>
              </a:spcAft>
              <a:buClr>
                <a:srgbClr val="FF0000"/>
              </a:buClr>
              <a:buSzPts val="1800"/>
              <a:buFont typeface="Trebuchet MS"/>
              <a:buChar char="●"/>
            </a:pPr>
            <a:r>
              <a:rPr b="1" i="0" lang="de-DE" sz="1800" u="none" cap="none" strike="noStrike">
                <a:solidFill>
                  <a:srgbClr val="FF0000"/>
                </a:solidFill>
                <a:latin typeface="Trebuchet MS"/>
                <a:ea typeface="Trebuchet MS"/>
                <a:cs typeface="Trebuchet MS"/>
                <a:sym typeface="Trebuchet MS"/>
              </a:rPr>
              <a:t>Wie bewerten Sie diese Siegel?</a:t>
            </a:r>
            <a:endParaRPr b="1" i="0" sz="1800" u="none" cap="none" strike="noStrike">
              <a:solidFill>
                <a:srgbClr val="FF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Trebuchet MS"/>
              <a:buChar char="●"/>
            </a:pPr>
            <a:r>
              <a:rPr b="1" i="0" lang="de-DE" sz="1800" u="none" cap="none" strike="noStrike">
                <a:solidFill>
                  <a:srgbClr val="FF0000"/>
                </a:solidFill>
                <a:latin typeface="Trebuchet MS"/>
                <a:ea typeface="Trebuchet MS"/>
                <a:cs typeface="Trebuchet MS"/>
                <a:sym typeface="Trebuchet MS"/>
              </a:rPr>
              <a:t>Wie zeigen die Siegel, dass Unternehmen  Nachhaltigkeitsansätze verfolgen können?</a:t>
            </a:r>
            <a:endParaRPr b="1" i="0" sz="1800" u="none" cap="none" strike="noStrike">
              <a:solidFill>
                <a:srgbClr val="FF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Trebuchet MS"/>
              <a:buChar char="●"/>
            </a:pPr>
            <a:r>
              <a:rPr b="1" i="0" lang="de-DE" sz="1800" u="none" cap="none" strike="noStrike">
                <a:solidFill>
                  <a:srgbClr val="FF0000"/>
                </a:solidFill>
                <a:latin typeface="Trebuchet MS"/>
                <a:ea typeface="Trebuchet MS"/>
                <a:cs typeface="Trebuchet MS"/>
                <a:sym typeface="Trebuchet MS"/>
              </a:rPr>
              <a:t>Welche Siegel spiegeln bei Ihnen im Unternehmen ein Rolle bei der Beschaffung von Rohstoffen und Materialien?</a:t>
            </a:r>
            <a:endParaRPr b="1" i="0" sz="1800" u="none" cap="none" strike="noStrike">
              <a:solidFill>
                <a:srgbClr val="FF0000"/>
              </a:solidFill>
              <a:latin typeface="Arial"/>
              <a:ea typeface="Arial"/>
              <a:cs typeface="Arial"/>
              <a:sym typeface="Arial"/>
            </a:endParaRPr>
          </a:p>
        </p:txBody>
      </p:sp>
      <p:pic>
        <p:nvPicPr>
          <p:cNvPr id="457" name="Google Shape;457;g278ca3fc6d9_0_217"/>
          <p:cNvPicPr preferRelativeResize="0"/>
          <p:nvPr/>
        </p:nvPicPr>
        <p:blipFill rotWithShape="1">
          <a:blip r:embed="rId3">
            <a:alphaModFix/>
          </a:blip>
          <a:srcRect b="0" l="0" r="0" t="0"/>
          <a:stretch/>
        </p:blipFill>
        <p:spPr>
          <a:xfrm>
            <a:off x="335606" y="1376306"/>
            <a:ext cx="3076460" cy="1029355"/>
          </a:xfrm>
          <a:prstGeom prst="rect">
            <a:avLst/>
          </a:prstGeom>
          <a:noFill/>
          <a:ln>
            <a:noFill/>
          </a:ln>
        </p:spPr>
      </p:pic>
      <p:sp>
        <p:nvSpPr>
          <p:cNvPr id="458" name="Google Shape;458;g278ca3fc6d9_0_217"/>
          <p:cNvSpPr txBox="1"/>
          <p:nvPr/>
        </p:nvSpPr>
        <p:spPr>
          <a:xfrm>
            <a:off x="1288656" y="1409393"/>
            <a:ext cx="10903200" cy="1062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b="0" i="0" lang="de-DE"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459" name="Google Shape;459;g278ca3fc6d9_0_217"/>
          <p:cNvPicPr preferRelativeResize="0"/>
          <p:nvPr/>
        </p:nvPicPr>
        <p:blipFill rotWithShape="1">
          <a:blip r:embed="rId4">
            <a:alphaModFix/>
          </a:blip>
          <a:srcRect b="0" l="0" r="0" t="0"/>
          <a:stretch/>
        </p:blipFill>
        <p:spPr>
          <a:xfrm>
            <a:off x="225951" y="4535916"/>
            <a:ext cx="964897" cy="945778"/>
          </a:xfrm>
          <a:prstGeom prst="rect">
            <a:avLst/>
          </a:prstGeom>
          <a:noFill/>
          <a:ln>
            <a:noFill/>
          </a:ln>
        </p:spPr>
      </p:pic>
      <p:sp>
        <p:nvSpPr>
          <p:cNvPr id="460" name="Google Shape;460;g278ca3fc6d9_0_217"/>
          <p:cNvSpPr txBox="1"/>
          <p:nvPr/>
        </p:nvSpPr>
        <p:spPr>
          <a:xfrm>
            <a:off x="1190848" y="4730348"/>
            <a:ext cx="8119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b="0" i="0" sz="1400" u="none" cap="none" strike="noStrike">
              <a:solidFill>
                <a:srgbClr val="000000"/>
              </a:solidFill>
              <a:latin typeface="Arial"/>
              <a:ea typeface="Arial"/>
              <a:cs typeface="Arial"/>
              <a:sym typeface="Arial"/>
            </a:endParaRPr>
          </a:p>
        </p:txBody>
      </p:sp>
      <p:pic>
        <p:nvPicPr>
          <p:cNvPr id="461" name="Google Shape;461;g278ca3fc6d9_0_217"/>
          <p:cNvPicPr preferRelativeResize="0"/>
          <p:nvPr/>
        </p:nvPicPr>
        <p:blipFill rotWithShape="1">
          <a:blip r:embed="rId5">
            <a:alphaModFix/>
          </a:blip>
          <a:srcRect b="0" l="0" r="0" t="0"/>
          <a:stretch/>
        </p:blipFill>
        <p:spPr>
          <a:xfrm>
            <a:off x="46509" y="3429000"/>
            <a:ext cx="1242146" cy="1029355"/>
          </a:xfrm>
          <a:prstGeom prst="rect">
            <a:avLst/>
          </a:prstGeom>
          <a:noFill/>
          <a:ln>
            <a:noFill/>
          </a:ln>
        </p:spPr>
      </p:pic>
      <p:sp>
        <p:nvSpPr>
          <p:cNvPr id="462" name="Google Shape;462;g278ca3fc6d9_0_217"/>
          <p:cNvSpPr txBox="1"/>
          <p:nvPr/>
        </p:nvSpPr>
        <p:spPr>
          <a:xfrm>
            <a:off x="1207905" y="3700993"/>
            <a:ext cx="53205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Energiemanagementsystems im Unternehmen analysieren und optimieren energierelevante Abläufe und Vorgänge. </a:t>
            </a:r>
            <a:endParaRPr b="0" i="0" sz="1400" u="none" cap="none" strike="noStrike">
              <a:solidFill>
                <a:srgbClr val="000000"/>
              </a:solidFill>
              <a:latin typeface="Arial"/>
              <a:ea typeface="Arial"/>
              <a:cs typeface="Arial"/>
              <a:sym typeface="Arial"/>
            </a:endParaRPr>
          </a:p>
        </p:txBody>
      </p:sp>
      <p:pic>
        <p:nvPicPr>
          <p:cNvPr id="463" name="Google Shape;463;g278ca3fc6d9_0_217"/>
          <p:cNvPicPr preferRelativeResize="0"/>
          <p:nvPr/>
        </p:nvPicPr>
        <p:blipFill rotWithShape="1">
          <a:blip r:embed="rId6">
            <a:alphaModFix/>
          </a:blip>
          <a:srcRect b="-8225" l="8442" r="8376" t="0"/>
          <a:stretch/>
        </p:blipFill>
        <p:spPr>
          <a:xfrm>
            <a:off x="46509" y="2522138"/>
            <a:ext cx="1255921" cy="906862"/>
          </a:xfrm>
          <a:prstGeom prst="rect">
            <a:avLst/>
          </a:prstGeom>
          <a:noFill/>
          <a:ln>
            <a:noFill/>
          </a:ln>
        </p:spPr>
      </p:pic>
      <p:sp>
        <p:nvSpPr>
          <p:cNvPr id="464" name="Google Shape;464;g278ca3fc6d9_0_217"/>
          <p:cNvSpPr txBox="1"/>
          <p:nvPr/>
        </p:nvSpPr>
        <p:spPr>
          <a:xfrm>
            <a:off x="1302430" y="2591753"/>
            <a:ext cx="54723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Produkte werden u.a. entsprechend ihrer Eignung für zirkuläres Wirtschaften zertifiziert. </a:t>
            </a:r>
            <a:endParaRPr b="0" i="0" sz="1400" u="none" cap="none" strike="noStrike">
              <a:solidFill>
                <a:srgbClr val="000000"/>
              </a:solidFill>
              <a:latin typeface="Arial"/>
              <a:ea typeface="Arial"/>
              <a:cs typeface="Arial"/>
              <a:sym typeface="Arial"/>
            </a:endParaRPr>
          </a:p>
        </p:txBody>
      </p:sp>
      <p:sp>
        <p:nvSpPr>
          <p:cNvPr id="465" name="Google Shape;465;g278ca3fc6d9_0_217"/>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
        <p:nvSpPr>
          <p:cNvPr id="466" name="Google Shape;466;g278ca3fc6d9_0_217"/>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g278ca3fc6d9_0_235"/>
          <p:cNvPicPr preferRelativeResize="0"/>
          <p:nvPr/>
        </p:nvPicPr>
        <p:blipFill rotWithShape="1">
          <a:blip r:embed="rId3">
            <a:alphaModFix/>
          </a:blip>
          <a:srcRect b="0" l="0" r="0" t="0"/>
          <a:stretch/>
        </p:blipFill>
        <p:spPr>
          <a:xfrm flipH="1">
            <a:off x="-1" y="88424"/>
            <a:ext cx="9325401" cy="6013022"/>
          </a:xfrm>
          <a:prstGeom prst="rect">
            <a:avLst/>
          </a:prstGeom>
          <a:noFill/>
          <a:ln>
            <a:noFill/>
          </a:ln>
        </p:spPr>
      </p:pic>
      <p:sp>
        <p:nvSpPr>
          <p:cNvPr id="473" name="Google Shape;473;g278ca3fc6d9_0_235"/>
          <p:cNvSpPr txBox="1"/>
          <p:nvPr/>
        </p:nvSpPr>
        <p:spPr>
          <a:xfrm>
            <a:off x="6803600" y="1391213"/>
            <a:ext cx="5216100" cy="3633900"/>
          </a:xfrm>
          <a:prstGeom prst="rect">
            <a:avLst/>
          </a:prstGeom>
          <a:noFill/>
          <a:ln>
            <a:noFill/>
          </a:ln>
        </p:spPr>
        <p:txBody>
          <a:bodyPr anchorCtr="0" anchor="t" bIns="45700" lIns="91425" spcFirstLastPara="1" rIns="91425" wrap="square" tIns="45700">
            <a:normAutofit lnSpcReduction="10000"/>
          </a:bodyPr>
          <a:lstStyle/>
          <a:p>
            <a:pPr indent="0" lvl="0" marL="50800" marR="0" rtl="0" algn="l">
              <a:lnSpc>
                <a:spcPct val="90000"/>
              </a:lnSpc>
              <a:spcBef>
                <a:spcPts val="1000"/>
              </a:spcBef>
              <a:spcAft>
                <a:spcPts val="0"/>
              </a:spcAft>
              <a:buClr>
                <a:schemeClr val="dk1"/>
              </a:buClr>
              <a:buSzPts val="2800"/>
              <a:buFont typeface="Arial"/>
              <a:buNone/>
            </a:pPr>
            <a:r>
              <a:rPr b="1" i="0" lang="de-DE" sz="2000" u="none" cap="none" strike="noStrike">
                <a:solidFill>
                  <a:schemeClr val="dk1"/>
                </a:solidFill>
                <a:highlight>
                  <a:schemeClr val="lt1"/>
                </a:highlight>
                <a:latin typeface="Trebuchet MS"/>
                <a:ea typeface="Trebuchet MS"/>
                <a:cs typeface="Trebuchet MS"/>
                <a:sym typeface="Trebuchet MS"/>
              </a:rPr>
              <a:t>Mögliche Nachteile : </a:t>
            </a:r>
            <a:endParaRPr b="0" i="0" sz="2000" u="none" cap="none" strike="noStrike">
              <a:solidFill>
                <a:srgbClr val="000000"/>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Investitionen werden notwendig</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Veränderung verursachen Angst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Soziale Konstrukte zerbrechen</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Gefahr der Cyberkriminalität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Verlust an Handlungssouveränität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Arbeitsplatzverluste</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Ständige berufliche Erreichbarkeit</a:t>
            </a:r>
            <a:endParaRPr b="0" i="0" sz="2000" u="none" cap="none" strike="noStrike">
              <a:solidFill>
                <a:schemeClr val="dk1"/>
              </a:solidFill>
              <a:highlight>
                <a:schemeClr val="lt1"/>
              </a:highlight>
              <a:latin typeface="Trebuchet MS"/>
              <a:ea typeface="Trebuchet MS"/>
              <a:cs typeface="Trebuchet MS"/>
              <a:sym typeface="Trebuchet MS"/>
            </a:endParaRPr>
          </a:p>
          <a:p>
            <a:pPr indent="-355600" lvl="0" marL="457200" marR="0" rtl="0" algn="l">
              <a:lnSpc>
                <a:spcPct val="90000"/>
              </a:lnSpc>
              <a:spcBef>
                <a:spcPts val="1000"/>
              </a:spcBef>
              <a:spcAft>
                <a:spcPts val="0"/>
              </a:spcAft>
              <a:buClr>
                <a:schemeClr val="dk1"/>
              </a:buClr>
              <a:buSzPts val="2000"/>
              <a:buFont typeface="Trebuchet MS"/>
              <a:buChar char="•"/>
            </a:pPr>
            <a:r>
              <a:rPr b="0" i="0" lang="de-DE" sz="2000" u="none" cap="none" strike="noStrike">
                <a:solidFill>
                  <a:schemeClr val="dk1"/>
                </a:solidFill>
                <a:highlight>
                  <a:schemeClr val="lt1"/>
                </a:highlight>
                <a:latin typeface="Trebuchet MS"/>
                <a:ea typeface="Trebuchet MS"/>
                <a:cs typeface="Trebuchet MS"/>
                <a:sym typeface="Trebuchet MS"/>
              </a:rPr>
              <a:t>Kontrolle und Überwachung</a:t>
            </a:r>
            <a:endParaRPr b="0" i="0" sz="2000" u="none" cap="none" strike="noStrike">
              <a:solidFill>
                <a:schemeClr val="dk1"/>
              </a:solidFill>
              <a:highlight>
                <a:schemeClr val="lt1"/>
              </a:highlight>
              <a:latin typeface="Trebuchet MS"/>
              <a:ea typeface="Trebuchet MS"/>
              <a:cs typeface="Trebuchet MS"/>
              <a:sym typeface="Trebuchet MS"/>
            </a:endParaRPr>
          </a:p>
        </p:txBody>
      </p:sp>
      <p:sp>
        <p:nvSpPr>
          <p:cNvPr id="474" name="Google Shape;474;g278ca3fc6d9_0_235"/>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b="1" lang="de-DE">
                <a:highlight>
                  <a:schemeClr val="lt1"/>
                </a:highlight>
              </a:rPr>
              <a:t> Nachhaltige Digitalisierung</a:t>
            </a:r>
            <a:r>
              <a:rPr b="1" lang="de-DE">
                <a:solidFill>
                  <a:schemeClr val="lt1"/>
                </a:solidFill>
                <a:highlight>
                  <a:schemeClr val="lt1"/>
                </a:highlight>
              </a:rPr>
              <a:t>-</a:t>
            </a:r>
            <a:r>
              <a:rPr b="1" lang="de-DE">
                <a:highlight>
                  <a:schemeClr val="lt1"/>
                </a:highlight>
              </a:rPr>
              <a:t> </a:t>
            </a:r>
            <a:endParaRPr b="1">
              <a:highlight>
                <a:schemeClr val="lt1"/>
              </a:highlight>
            </a:endParaRPr>
          </a:p>
        </p:txBody>
      </p:sp>
      <p:sp>
        <p:nvSpPr>
          <p:cNvPr id="475" name="Google Shape;475;g278ca3fc6d9_0_235"/>
          <p:cNvSpPr txBox="1"/>
          <p:nvPr>
            <p:ph idx="3" type="body"/>
          </p:nvPr>
        </p:nvSpPr>
        <p:spPr>
          <a:xfrm>
            <a:off x="0" y="1402574"/>
            <a:ext cx="5476500" cy="32937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de-DE" sz="2000">
                <a:highlight>
                  <a:schemeClr val="lt1"/>
                </a:highlight>
                <a:latin typeface="Trebuchet MS"/>
                <a:ea typeface="Trebuchet MS"/>
                <a:cs typeface="Trebuchet MS"/>
                <a:sym typeface="Trebuchet MS"/>
              </a:rPr>
              <a:t>Mögliche Vorteile :</a:t>
            </a:r>
            <a:r>
              <a:rPr b="1" lang="de-DE" sz="2000">
                <a:solidFill>
                  <a:schemeClr val="lt1"/>
                </a:solidFill>
                <a:highlight>
                  <a:schemeClr val="lt1"/>
                </a:highlight>
                <a:latin typeface="Trebuchet MS"/>
                <a:ea typeface="Trebuchet MS"/>
                <a:cs typeface="Trebuchet MS"/>
                <a:sym typeface="Trebuchet MS"/>
              </a:rPr>
              <a:t>_</a:t>
            </a:r>
            <a:endParaRPr sz="2000">
              <a:solidFill>
                <a:schemeClr val="lt1"/>
              </a:solidFill>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Einfachere, sichere Abläufe</a:t>
            </a:r>
            <a:r>
              <a:rPr lang="de-DE" sz="2000">
                <a:solidFill>
                  <a:schemeClr val="lt1"/>
                </a:solidFill>
                <a:highlight>
                  <a:schemeClr val="lt1"/>
                </a:highlight>
                <a:latin typeface="Trebuchet MS"/>
                <a:ea typeface="Trebuchet MS"/>
                <a:cs typeface="Trebuchet MS"/>
                <a:sym typeface="Trebuchet MS"/>
              </a:rPr>
              <a:t>_</a:t>
            </a:r>
            <a:r>
              <a:rPr lang="de-DE" sz="2000">
                <a:highlight>
                  <a:schemeClr val="lt1"/>
                </a:highlight>
                <a:latin typeface="Trebuchet MS"/>
                <a:ea typeface="Trebuchet MS"/>
                <a:cs typeface="Trebuchet MS"/>
                <a:sym typeface="Trebuchet MS"/>
              </a:rPr>
              <a:t>  </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Neue Arbeitszeit- und</a:t>
            </a:r>
            <a:r>
              <a:rPr lang="de-DE" sz="2000">
                <a:solidFill>
                  <a:schemeClr val="lt1"/>
                </a:solidFill>
                <a:highlight>
                  <a:schemeClr val="lt1"/>
                </a:highlight>
                <a:latin typeface="Trebuchet MS"/>
                <a:ea typeface="Trebuchet MS"/>
                <a:cs typeface="Trebuchet MS"/>
                <a:sym typeface="Trebuchet MS"/>
              </a:rPr>
              <a:t>_</a:t>
            </a:r>
            <a:r>
              <a:rPr lang="de-DE" sz="2000">
                <a:highlight>
                  <a:schemeClr val="lt1"/>
                </a:highlight>
                <a:latin typeface="Trebuchet MS"/>
                <a:ea typeface="Trebuchet MS"/>
                <a:cs typeface="Trebuchet MS"/>
                <a:sym typeface="Trebuchet MS"/>
              </a:rPr>
              <a:t> Arbeitsplatzmodelle entstehen</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Schnelle Übertragung und Verarbeitung</a:t>
            </a:r>
            <a:r>
              <a:rPr lang="de-DE" sz="2000">
                <a:solidFill>
                  <a:schemeClr val="lt1"/>
                </a:solidFill>
                <a:highlight>
                  <a:schemeClr val="lt1"/>
                </a:highlight>
                <a:latin typeface="Trebuchet MS"/>
                <a:ea typeface="Trebuchet MS"/>
                <a:cs typeface="Trebuchet MS"/>
                <a:sym typeface="Trebuchet MS"/>
              </a:rPr>
              <a:t>_</a:t>
            </a:r>
            <a:r>
              <a:rPr lang="de-DE" sz="2000">
                <a:highlight>
                  <a:schemeClr val="lt1"/>
                </a:highlight>
                <a:latin typeface="Trebuchet MS"/>
                <a:ea typeface="Trebuchet MS"/>
                <a:cs typeface="Trebuchet MS"/>
                <a:sym typeface="Trebuchet MS"/>
              </a:rPr>
              <a:t> von</a:t>
            </a:r>
            <a:r>
              <a:rPr lang="de-DE" sz="2000">
                <a:solidFill>
                  <a:schemeClr val="lt1"/>
                </a:solidFill>
                <a:highlight>
                  <a:schemeClr val="lt1"/>
                </a:highlight>
                <a:latin typeface="Trebuchet MS"/>
                <a:ea typeface="Trebuchet MS"/>
                <a:cs typeface="Trebuchet MS"/>
                <a:sym typeface="Trebuchet MS"/>
              </a:rPr>
              <a:t> </a:t>
            </a:r>
            <a:r>
              <a:rPr lang="de-DE" sz="2000">
                <a:highlight>
                  <a:schemeClr val="lt1"/>
                </a:highlight>
                <a:latin typeface="Trebuchet MS"/>
                <a:ea typeface="Trebuchet MS"/>
                <a:cs typeface="Trebuchet MS"/>
                <a:sym typeface="Trebuchet MS"/>
              </a:rPr>
              <a:t>Informationen  werden möglich</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Char char="•"/>
            </a:pPr>
            <a:r>
              <a:rPr lang="de-DE" sz="2000">
                <a:highlight>
                  <a:schemeClr val="lt1"/>
                </a:highlight>
                <a:latin typeface="Trebuchet MS"/>
                <a:ea typeface="Trebuchet MS"/>
                <a:cs typeface="Trebuchet MS"/>
                <a:sym typeface="Trebuchet MS"/>
              </a:rPr>
              <a:t>Optimierung von Produkten/Prozessen</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a:p>
            <a:pPr indent="-355600" lvl="0" marL="457200" rtl="0" algn="l">
              <a:lnSpc>
                <a:spcPct val="90000"/>
              </a:lnSpc>
              <a:spcBef>
                <a:spcPts val="1000"/>
              </a:spcBef>
              <a:spcAft>
                <a:spcPts val="0"/>
              </a:spcAft>
              <a:buSzPts val="2000"/>
              <a:buFont typeface="Trebuchet MS"/>
              <a:buChar char="•"/>
            </a:pPr>
            <a:r>
              <a:rPr lang="de-DE" sz="2000">
                <a:highlight>
                  <a:schemeClr val="lt1"/>
                </a:highlight>
                <a:latin typeface="Trebuchet MS"/>
                <a:ea typeface="Trebuchet MS"/>
                <a:cs typeface="Trebuchet MS"/>
                <a:sym typeface="Trebuchet MS"/>
              </a:rPr>
              <a:t>Entlastung von monotonen Tätigkeiten</a:t>
            </a:r>
            <a:r>
              <a:rPr lang="de-DE" sz="2000">
                <a:solidFill>
                  <a:schemeClr val="lt1"/>
                </a:solidFill>
                <a:highlight>
                  <a:schemeClr val="lt1"/>
                </a:highlight>
                <a:latin typeface="Trebuchet MS"/>
                <a:ea typeface="Trebuchet MS"/>
                <a:cs typeface="Trebuchet MS"/>
                <a:sym typeface="Trebuchet MS"/>
              </a:rPr>
              <a:t>_</a:t>
            </a:r>
            <a:endParaRPr sz="2000">
              <a:highlight>
                <a:schemeClr val="lt1"/>
              </a:highlight>
              <a:latin typeface="Trebuchet MS"/>
              <a:ea typeface="Trebuchet MS"/>
              <a:cs typeface="Trebuchet MS"/>
              <a:sym typeface="Trebuchet MS"/>
            </a:endParaRPr>
          </a:p>
        </p:txBody>
      </p:sp>
      <p:sp>
        <p:nvSpPr>
          <p:cNvPr id="476" name="Google Shape;476;g278ca3fc6d9_0_235"/>
          <p:cNvSpPr/>
          <p:nvPr/>
        </p:nvSpPr>
        <p:spPr>
          <a:xfrm>
            <a:off x="305350" y="5102116"/>
            <a:ext cx="11768400" cy="1006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6550" lvl="0" marL="342900" marR="0" rtl="0" algn="l">
              <a:lnSpc>
                <a:spcPct val="100000"/>
              </a:lnSpc>
              <a:spcBef>
                <a:spcPts val="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Welche Vorteile der Digitalisierung werden genutzt? </a:t>
            </a:r>
            <a:endParaRPr b="1" i="0" sz="20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Welche Veränderungen sind noch geplant?</a:t>
            </a:r>
            <a:endParaRPr b="1" i="0" sz="2000" u="none" cap="none" strike="noStrike">
              <a:solidFill>
                <a:srgbClr val="FF0000"/>
              </a:solidFill>
              <a:latin typeface="Arial"/>
              <a:ea typeface="Arial"/>
              <a:cs typeface="Arial"/>
              <a:sym typeface="Arial"/>
            </a:endParaRPr>
          </a:p>
          <a:p>
            <a:pPr indent="-336550" lvl="0" marL="342900" marR="0" rtl="0" algn="l">
              <a:lnSpc>
                <a:spcPct val="100000"/>
              </a:lnSpc>
              <a:spcBef>
                <a:spcPts val="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Wie geht Ihr Ausbildungsbetrieb bei der Einführung digitaler Technologien vor?</a:t>
            </a:r>
            <a:endParaRPr b="1" i="0" sz="2000" u="none" cap="none" strike="noStrike">
              <a:solidFill>
                <a:srgbClr val="FF0000"/>
              </a:solidFill>
              <a:latin typeface="Arial"/>
              <a:ea typeface="Arial"/>
              <a:cs typeface="Arial"/>
              <a:sym typeface="Arial"/>
            </a:endParaRPr>
          </a:p>
        </p:txBody>
      </p:sp>
      <p:sp>
        <p:nvSpPr>
          <p:cNvPr id="477" name="Google Shape;477;g278ca3fc6d9_0_23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78" name="Google Shape;478;g278ca3fc6d9_0_235"/>
          <p:cNvSpPr txBox="1"/>
          <p:nvPr>
            <p:ph idx="11" type="ftr"/>
          </p:nvPr>
        </p:nvSpPr>
        <p:spPr>
          <a:xfrm>
            <a:off x="8530542" y="6258585"/>
            <a:ext cx="33705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Quelle: Pixabay</a:t>
            </a:r>
            <a:endParaRPr/>
          </a:p>
        </p:txBody>
      </p:sp>
      <p:cxnSp>
        <p:nvCxnSpPr>
          <p:cNvPr id="479" name="Google Shape;479;g278ca3fc6d9_0_235"/>
          <p:cNvCxnSpPr/>
          <p:nvPr/>
        </p:nvCxnSpPr>
        <p:spPr>
          <a:xfrm rot="10800000">
            <a:off x="0" y="1316940"/>
            <a:ext cx="1296600" cy="2700"/>
          </a:xfrm>
          <a:prstGeom prst="straightConnector1">
            <a:avLst/>
          </a:prstGeom>
          <a:noFill/>
          <a:ln cap="flat" cmpd="sng" w="38100">
            <a:solidFill>
              <a:srgbClr val="FF7E79"/>
            </a:solidFill>
            <a:prstDash val="solid"/>
            <a:round/>
            <a:headEnd len="sm" w="sm" type="none"/>
            <a:tailEnd len="sm" w="sm" type="none"/>
          </a:ln>
        </p:spPr>
      </p:cxnSp>
      <p:cxnSp>
        <p:nvCxnSpPr>
          <p:cNvPr id="480" name="Google Shape;480;g278ca3fc6d9_0_235"/>
          <p:cNvCxnSpPr/>
          <p:nvPr/>
        </p:nvCxnSpPr>
        <p:spPr>
          <a:xfrm flipH="1">
            <a:off x="7925700" y="1313602"/>
            <a:ext cx="4211100" cy="600"/>
          </a:xfrm>
          <a:prstGeom prst="straightConnector1">
            <a:avLst/>
          </a:prstGeom>
          <a:noFill/>
          <a:ln cap="flat" cmpd="sng" w="38100">
            <a:solidFill>
              <a:srgbClr val="FF7E79"/>
            </a:solidFill>
            <a:prstDash val="solid"/>
            <a:round/>
            <a:headEnd len="sm" w="sm" type="none"/>
            <a:tailEnd len="sm" w="sm" type="none"/>
          </a:ln>
          <a:effectLst>
            <a:reflection blurRad="0" dir="5400000" dist="38100" endA="0" endPos="30000" fadeDir="5400012" kx="0" rotWithShape="0" algn="bl" stPos="0" sy="-100000" ky="0"/>
          </a:effectLst>
        </p:spPr>
      </p:cxnSp>
      <p:sp>
        <p:nvSpPr>
          <p:cNvPr id="481" name="Google Shape;481;g278ca3fc6d9_0_235"/>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
        <p:nvSpPr>
          <p:cNvPr id="482" name="Google Shape;482;g278ca3fc6d9_0_235"/>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78d34895d5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89" name="Google Shape;489;g278d34895d5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90" name="Google Shape;490;g278d34895d5_0_0"/>
          <p:cNvSpPr txBox="1"/>
          <p:nvPr>
            <p:ph idx="2" type="body"/>
          </p:nvPr>
        </p:nvSpPr>
        <p:spPr>
          <a:xfrm>
            <a:off x="8075849" y="6254500"/>
            <a:ext cx="3786900" cy="5574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110000"/>
              </a:lnSpc>
              <a:spcBef>
                <a:spcPts val="0"/>
              </a:spcBef>
              <a:spcAft>
                <a:spcPts val="0"/>
              </a:spcAft>
              <a:buClr>
                <a:srgbClr val="888888"/>
              </a:buClr>
              <a:buSzPct val="100000"/>
              <a:buNone/>
            </a:pPr>
            <a:r>
              <a:rPr lang="de-DE"/>
              <a:t>Bildquellen: links - Stockholm Resilience Centre o.J., </a:t>
            </a:r>
            <a:br>
              <a:rPr lang="de-DE"/>
            </a:br>
            <a:r>
              <a:rPr lang="de-DE"/>
              <a:t>rechts - eigene Abbildung nach sph o.J.</a:t>
            </a:r>
            <a:endParaRPr/>
          </a:p>
        </p:txBody>
      </p:sp>
      <p:sp>
        <p:nvSpPr>
          <p:cNvPr id="491" name="Google Shape;491;g278d34895d5_0_0"/>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492" name="Google Shape;492;g278d34895d5_0_0"/>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493" name="Google Shape;493;g278d34895d5_0_0"/>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494" name="Google Shape;494;g278d34895d5_0_0"/>
          <p:cNvSpPr/>
          <p:nvPr/>
        </p:nvSpPr>
        <p:spPr>
          <a:xfrm>
            <a:off x="6425613"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495" name="Google Shape;495;g278d34895d5_0_0"/>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496" name="Google Shape;496;g278d34895d5_0_0"/>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497" name="Google Shape;497;g278d34895d5_0_0"/>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498" name="Google Shape;498;g278d34895d5_0_0"/>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499" name="Google Shape;499;g278d34895d5_0_0"/>
          <p:cNvSpPr/>
          <p:nvPr/>
        </p:nvSpPr>
        <p:spPr>
          <a:xfrm>
            <a:off x="5374800" y="5228225"/>
            <a:ext cx="67143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Welche Rolle spielen die SDG für Ihr Unternehmen</a:t>
            </a:r>
            <a:endParaRPr b="1" i="0" sz="1800" u="none" cap="none" strike="noStrike">
              <a:solidFill>
                <a:srgbClr val="FF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FF0000"/>
                </a:solidFill>
                <a:latin typeface="Arial"/>
                <a:ea typeface="Arial"/>
                <a:cs typeface="Arial"/>
                <a:sym typeface="Arial"/>
              </a:rPr>
              <a:t>Wie stellen Sie Ihr Unternehmen für die Zukunft auf?</a:t>
            </a:r>
            <a:endParaRPr b="1" i="0" sz="1800" u="none" cap="none" strike="noStrike">
              <a:solidFill>
                <a:srgbClr val="FF0000"/>
              </a:solidFill>
              <a:latin typeface="Arial"/>
              <a:ea typeface="Arial"/>
              <a:cs typeface="Arial"/>
              <a:sym typeface="Arial"/>
            </a:endParaRPr>
          </a:p>
        </p:txBody>
      </p:sp>
      <p:sp>
        <p:nvSpPr>
          <p:cNvPr id="500" name="Google Shape;500;g278d34895d5_0_0"/>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
        <p:nvSpPr>
          <p:cNvPr id="501" name="Google Shape;501;g278d34895d5_0_0"/>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8bdb339634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507" name="Google Shape;507;g28bdb339634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508" name="Google Shape;508;g28bdb339634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509" name="Google Shape;509;g28bdb339634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510" name="Google Shape;510;g28bdb339634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511" name="Google Shape;511;g28bdb339634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512" name="Google Shape;512;g28bdb339634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513" name="Google Shape;513;g28bdb339634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78ca3fc6d9_0_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3" name="Google Shape;223;g278ca3fc6d9_0_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 Ressourcennutzung</a:t>
            </a:r>
            <a:endParaRPr/>
          </a:p>
        </p:txBody>
      </p:sp>
      <p:sp>
        <p:nvSpPr>
          <p:cNvPr id="224" name="Google Shape;224;g278ca3fc6d9_0_1"/>
          <p:cNvSpPr txBox="1"/>
          <p:nvPr>
            <p:ph idx="2" type="body"/>
          </p:nvPr>
        </p:nvSpPr>
        <p:spPr>
          <a:xfrm>
            <a:off x="8459298" y="6254500"/>
            <a:ext cx="3420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Global Footprint Network  2023</a:t>
            </a:r>
            <a:endParaRPr/>
          </a:p>
        </p:txBody>
      </p:sp>
      <p:sp>
        <p:nvSpPr>
          <p:cNvPr id="225" name="Google Shape;225;g278ca3fc6d9_0_1"/>
          <p:cNvSpPr/>
          <p:nvPr/>
        </p:nvSpPr>
        <p:spPr>
          <a:xfrm>
            <a:off x="7181683" y="2078156"/>
            <a:ext cx="4474500" cy="3388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Erklären Sie was der Earth Overshoot day ist.</a:t>
            </a:r>
            <a:endParaRPr b="1" i="0" sz="1800" u="none" cap="none" strike="noStrike">
              <a:solidFill>
                <a:srgbClr val="FF0000"/>
              </a:solidFill>
              <a:latin typeface="Arial"/>
              <a:ea typeface="Arial"/>
              <a:cs typeface="Arial"/>
              <a:sym typeface="Arial"/>
            </a:endParaRPr>
          </a:p>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Auf welches Datum fällt der Earth Overshoot Day im Jahr 2023</a:t>
            </a:r>
            <a:endParaRPr b="1" i="0" sz="1800" u="none" cap="none" strike="noStrike">
              <a:solidFill>
                <a:srgbClr val="FF0000"/>
              </a:solidFill>
              <a:latin typeface="Arial"/>
              <a:ea typeface="Arial"/>
              <a:cs typeface="Arial"/>
              <a:sym typeface="Arial"/>
            </a:endParaRPr>
          </a:p>
          <a:p>
            <a:pPr indent="-368300" lvl="0" marL="457200" marR="0" rtl="0" algn="l">
              <a:lnSpc>
                <a:spcPct val="100000"/>
              </a:lnSpc>
              <a:spcBef>
                <a:spcPts val="60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Auf welches Datum fällt der German  Overshoot Day im Jahr 2023</a:t>
            </a:r>
            <a:endParaRPr b="1" i="0" sz="1800" u="none" cap="none" strike="noStrike">
              <a:solidFill>
                <a:srgbClr val="FF0000"/>
              </a:solidFill>
              <a:latin typeface="Arial"/>
              <a:ea typeface="Arial"/>
              <a:cs typeface="Arial"/>
              <a:sym typeface="Arial"/>
            </a:endParaRPr>
          </a:p>
        </p:txBody>
      </p:sp>
      <p:pic>
        <p:nvPicPr>
          <p:cNvPr id="226" name="Google Shape;226;g278ca3fc6d9_0_1"/>
          <p:cNvPicPr preferRelativeResize="0"/>
          <p:nvPr/>
        </p:nvPicPr>
        <p:blipFill rotWithShape="1">
          <a:blip r:embed="rId3">
            <a:alphaModFix/>
          </a:blip>
          <a:srcRect b="0" l="0" r="0" t="0"/>
          <a:stretch/>
        </p:blipFill>
        <p:spPr>
          <a:xfrm>
            <a:off x="613577" y="1412400"/>
            <a:ext cx="4945498" cy="4689696"/>
          </a:xfrm>
          <a:prstGeom prst="rect">
            <a:avLst/>
          </a:prstGeom>
          <a:noFill/>
          <a:ln>
            <a:noFill/>
          </a:ln>
        </p:spPr>
      </p:pic>
      <p:sp>
        <p:nvSpPr>
          <p:cNvPr id="227" name="Google Shape;227;g278ca3fc6d9_0_1"/>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
        <p:nvSpPr>
          <p:cNvPr id="228" name="Google Shape;228;g278ca3fc6d9_0_1"/>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78ca3fc6d9_0_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5" name="Google Shape;235;g278ca3fc6d9_0_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de-DE"/>
              <a:t>Nachhaltige Ressourcennutzung</a:t>
            </a:r>
            <a:endParaRPr/>
          </a:p>
        </p:txBody>
      </p:sp>
      <p:sp>
        <p:nvSpPr>
          <p:cNvPr id="236" name="Google Shape;236;g278ca3fc6d9_0_12"/>
          <p:cNvSpPr txBox="1"/>
          <p:nvPr>
            <p:ph idx="2" type="body"/>
          </p:nvPr>
        </p:nvSpPr>
        <p:spPr>
          <a:xfrm>
            <a:off x="8635998" y="6254500"/>
            <a:ext cx="32439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Klima ohne Grenzen 2023</a:t>
            </a:r>
            <a:endParaRPr/>
          </a:p>
        </p:txBody>
      </p:sp>
      <p:sp>
        <p:nvSpPr>
          <p:cNvPr id="237" name="Google Shape;237;g278ca3fc6d9_0_12"/>
          <p:cNvSpPr/>
          <p:nvPr/>
        </p:nvSpPr>
        <p:spPr>
          <a:xfrm>
            <a:off x="8543443" y="2806553"/>
            <a:ext cx="3336600" cy="1901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68300" lvl="0" marL="457200" marR="0" rtl="0" algn="l">
              <a:lnSpc>
                <a:spcPct val="100000"/>
              </a:lnSpc>
              <a:spcBef>
                <a:spcPts val="0"/>
              </a:spcBef>
              <a:spcAft>
                <a:spcPts val="0"/>
              </a:spcAft>
              <a:buClr>
                <a:srgbClr val="FF0000"/>
              </a:buClr>
              <a:buSzPts val="2200"/>
              <a:buFont typeface="Arial"/>
              <a:buChar char="•"/>
            </a:pPr>
            <a:r>
              <a:rPr b="1" i="0" lang="de-DE" sz="1800" u="none" cap="none" strike="noStrike">
                <a:solidFill>
                  <a:srgbClr val="FF0000"/>
                </a:solidFill>
                <a:latin typeface="Arial"/>
                <a:ea typeface="Arial"/>
                <a:cs typeface="Arial"/>
                <a:sym typeface="Arial"/>
              </a:rPr>
              <a:t>Warum fällt der Earth Overshoot Day auf ein immer früheres Datum im Jahr?</a:t>
            </a:r>
            <a:endParaRPr b="1" i="0" sz="1800" u="none" cap="none" strike="noStrike">
              <a:solidFill>
                <a:srgbClr val="FF0000"/>
              </a:solidFill>
              <a:latin typeface="Arial"/>
              <a:ea typeface="Arial"/>
              <a:cs typeface="Arial"/>
              <a:sym typeface="Arial"/>
            </a:endParaRPr>
          </a:p>
        </p:txBody>
      </p:sp>
      <p:pic>
        <p:nvPicPr>
          <p:cNvPr id="238" name="Google Shape;238;g278ca3fc6d9_0_12"/>
          <p:cNvPicPr preferRelativeResize="0"/>
          <p:nvPr/>
        </p:nvPicPr>
        <p:blipFill rotWithShape="1">
          <a:blip r:embed="rId3">
            <a:alphaModFix/>
          </a:blip>
          <a:srcRect b="0" l="0" r="0" t="0"/>
          <a:stretch/>
        </p:blipFill>
        <p:spPr>
          <a:xfrm>
            <a:off x="0" y="1411938"/>
            <a:ext cx="7986757" cy="4690637"/>
          </a:xfrm>
          <a:prstGeom prst="rect">
            <a:avLst/>
          </a:prstGeom>
          <a:noFill/>
          <a:ln>
            <a:noFill/>
          </a:ln>
        </p:spPr>
      </p:pic>
      <p:pic>
        <p:nvPicPr>
          <p:cNvPr id="239" name="Google Shape;239;g278ca3fc6d9_0_12"/>
          <p:cNvPicPr preferRelativeResize="0"/>
          <p:nvPr/>
        </p:nvPicPr>
        <p:blipFill rotWithShape="1">
          <a:blip r:embed="rId4">
            <a:alphaModFix/>
          </a:blip>
          <a:srcRect b="0" l="0" r="0" t="0"/>
          <a:stretch/>
        </p:blipFill>
        <p:spPr>
          <a:xfrm>
            <a:off x="619500" y="4111200"/>
            <a:ext cx="7314350" cy="982325"/>
          </a:xfrm>
          <a:prstGeom prst="rect">
            <a:avLst/>
          </a:prstGeom>
          <a:noFill/>
          <a:ln>
            <a:noFill/>
          </a:ln>
        </p:spPr>
      </p:pic>
      <p:sp>
        <p:nvSpPr>
          <p:cNvPr id="240" name="Google Shape;240;g278ca3fc6d9_0_12"/>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
        <p:nvSpPr>
          <p:cNvPr id="241" name="Google Shape;241;g278ca3fc6d9_0_12"/>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78ca3fc6d9_0_2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8" name="Google Shape;248;g278ca3fc6d9_0_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Rohstoffschonung:</a:t>
            </a:r>
            <a:endParaRPr/>
          </a:p>
          <a:p>
            <a:pPr indent="0" lvl="0" marL="0" rtl="0" algn="l">
              <a:lnSpc>
                <a:spcPct val="100000"/>
              </a:lnSpc>
              <a:spcBef>
                <a:spcPts val="0"/>
              </a:spcBef>
              <a:spcAft>
                <a:spcPts val="0"/>
              </a:spcAft>
              <a:buSzPct val="56250"/>
              <a:buNone/>
            </a:pPr>
            <a:r>
              <a:rPr lang="de-DE"/>
              <a:t>Inländische Rohstoffentnahme</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pic>
        <p:nvPicPr>
          <p:cNvPr id="249" name="Google Shape;249;g278ca3fc6d9_0_24"/>
          <p:cNvPicPr preferRelativeResize="0"/>
          <p:nvPr/>
        </p:nvPicPr>
        <p:blipFill rotWithShape="1">
          <a:blip r:embed="rId3">
            <a:alphaModFix/>
          </a:blip>
          <a:srcRect b="0" l="0" r="0" t="0"/>
          <a:stretch/>
        </p:blipFill>
        <p:spPr>
          <a:xfrm>
            <a:off x="6804264" y="1419782"/>
            <a:ext cx="2138254" cy="4679005"/>
          </a:xfrm>
          <a:prstGeom prst="rect">
            <a:avLst/>
          </a:prstGeom>
          <a:noFill/>
          <a:ln>
            <a:noFill/>
          </a:ln>
        </p:spPr>
      </p:pic>
      <p:pic>
        <p:nvPicPr>
          <p:cNvPr descr="https://www.umweltbundesamt.de/sites/default/files/medien/384/bilder/2_abb_inlaend-entnahme-rohstoffe_2023-01-23.png" id="250" name="Google Shape;250;g278ca3fc6d9_0_24"/>
          <p:cNvPicPr preferRelativeResize="0"/>
          <p:nvPr/>
        </p:nvPicPr>
        <p:blipFill rotWithShape="1">
          <a:blip r:embed="rId4">
            <a:alphaModFix/>
          </a:blip>
          <a:srcRect b="13521" l="12567" r="28561" t="10804"/>
          <a:stretch/>
        </p:blipFill>
        <p:spPr>
          <a:xfrm>
            <a:off x="107755" y="1417747"/>
            <a:ext cx="6448687" cy="4679002"/>
          </a:xfrm>
          <a:prstGeom prst="rect">
            <a:avLst/>
          </a:prstGeom>
          <a:noFill/>
          <a:ln>
            <a:noFill/>
          </a:ln>
        </p:spPr>
      </p:pic>
      <p:pic>
        <p:nvPicPr>
          <p:cNvPr id="251" name="Google Shape;251;g278ca3fc6d9_0_24"/>
          <p:cNvPicPr preferRelativeResize="0"/>
          <p:nvPr/>
        </p:nvPicPr>
        <p:blipFill rotWithShape="1">
          <a:blip r:embed="rId5">
            <a:alphaModFix/>
          </a:blip>
          <a:srcRect b="0" l="0" r="0" t="0"/>
          <a:stretch/>
        </p:blipFill>
        <p:spPr>
          <a:xfrm>
            <a:off x="1780239" y="1810508"/>
            <a:ext cx="4776204" cy="491286"/>
          </a:xfrm>
          <a:prstGeom prst="rect">
            <a:avLst/>
          </a:prstGeom>
          <a:noFill/>
          <a:ln>
            <a:noFill/>
          </a:ln>
        </p:spPr>
      </p:pic>
      <p:sp>
        <p:nvSpPr>
          <p:cNvPr id="252" name="Google Shape;252;g278ca3fc6d9_0_24"/>
          <p:cNvSpPr/>
          <p:nvPr/>
        </p:nvSpPr>
        <p:spPr>
          <a:xfrm>
            <a:off x="8839153" y="1639577"/>
            <a:ext cx="3249600" cy="4319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342900" lvl="0" marL="342900" marR="0" rtl="0" algn="l">
              <a:lnSpc>
                <a:spcPct val="100000"/>
              </a:lnSpc>
              <a:spcBef>
                <a:spcPts val="60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Woher stammen die Rohstoffe und Baumaterialien die in ihrem Betrieb verwendet werden?</a:t>
            </a:r>
            <a:endParaRPr b="1" i="0" sz="2000" u="none" cap="none" strike="noStrike">
              <a:solidFill>
                <a:srgbClr val="FF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Welche Informationen hat Ihr Ausbildungsbetrieb über die Lieferkette? </a:t>
            </a:r>
            <a:endParaRPr b="1" i="0" sz="2000" u="none" cap="none" strike="noStrike">
              <a:solidFill>
                <a:srgbClr val="FF0000"/>
              </a:solidFill>
              <a:latin typeface="Arial"/>
              <a:ea typeface="Arial"/>
              <a:cs typeface="Arial"/>
              <a:sym typeface="Arial"/>
            </a:endParaRPr>
          </a:p>
          <a:p>
            <a:pPr indent="-342900" lvl="0" marL="342900" marR="0" rtl="0" algn="l">
              <a:lnSpc>
                <a:spcPct val="100000"/>
              </a:lnSpc>
              <a:spcBef>
                <a:spcPts val="600"/>
              </a:spcBef>
              <a:spcAft>
                <a:spcPts val="0"/>
              </a:spcAft>
              <a:buClr>
                <a:srgbClr val="FF0000"/>
              </a:buClr>
              <a:buSzPts val="2000"/>
              <a:buFont typeface="Arial"/>
              <a:buChar char="•"/>
            </a:pPr>
            <a:r>
              <a:rPr b="1" i="0" lang="de-DE" sz="2000" u="none" cap="none" strike="noStrike">
                <a:solidFill>
                  <a:srgbClr val="FF0000"/>
                </a:solidFill>
                <a:latin typeface="Arial"/>
                <a:ea typeface="Arial"/>
                <a:cs typeface="Arial"/>
                <a:sym typeface="Arial"/>
              </a:rPr>
              <a:t>Worauf wird beim Einkauf geachtet?</a:t>
            </a:r>
            <a:endParaRPr b="1" i="0" sz="2000" u="none" cap="none" strike="noStrike">
              <a:solidFill>
                <a:srgbClr val="FF0000"/>
              </a:solidFill>
              <a:latin typeface="Arial"/>
              <a:ea typeface="Arial"/>
              <a:cs typeface="Arial"/>
              <a:sym typeface="Arial"/>
            </a:endParaRPr>
          </a:p>
        </p:txBody>
      </p:sp>
      <p:sp>
        <p:nvSpPr>
          <p:cNvPr id="253" name="Google Shape;253;g278ca3fc6d9_0_24"/>
          <p:cNvSpPr txBox="1"/>
          <p:nvPr/>
        </p:nvSpPr>
        <p:spPr>
          <a:xfrm>
            <a:off x="9251297" y="6254500"/>
            <a:ext cx="2628600" cy="55740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UBA 2023</a:t>
            </a:r>
            <a:endParaRPr b="0" i="0" sz="1400" u="none" cap="none" strike="noStrike">
              <a:solidFill>
                <a:srgbClr val="000000"/>
              </a:solidFill>
              <a:latin typeface="Arial"/>
              <a:ea typeface="Arial"/>
              <a:cs typeface="Arial"/>
              <a:sym typeface="Arial"/>
            </a:endParaRPr>
          </a:p>
        </p:txBody>
      </p:sp>
      <p:sp>
        <p:nvSpPr>
          <p:cNvPr id="254" name="Google Shape;254;g278ca3fc6d9_0_24"/>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Werkzeug-,  Fertigungs- und Feinwerkmechaniker und FK Metalltechnik</a:t>
            </a:r>
            <a:endParaRPr/>
          </a:p>
        </p:txBody>
      </p:sp>
      <p:sp>
        <p:nvSpPr>
          <p:cNvPr id="255" name="Google Shape;255;g278ca3fc6d9_0_24"/>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78ca3fc6d9_0_47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262" name="Google Shape;262;g278ca3fc6d9_0_474"/>
          <p:cNvSpPr txBox="1"/>
          <p:nvPr>
            <p:ph idx="2" type="body"/>
          </p:nvPr>
        </p:nvSpPr>
        <p:spPr>
          <a:xfrm>
            <a:off x="8287850" y="6357725"/>
            <a:ext cx="36150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Grafik nach: Henschel, K.-M. 2020</a:t>
            </a:r>
            <a:endParaRPr/>
          </a:p>
        </p:txBody>
      </p:sp>
      <p:sp>
        <p:nvSpPr>
          <p:cNvPr id="263" name="Google Shape;263;g278ca3fc6d9_0_474"/>
          <p:cNvSpPr/>
          <p:nvPr/>
        </p:nvSpPr>
        <p:spPr>
          <a:xfrm>
            <a:off x="7760558" y="4152318"/>
            <a:ext cx="40410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1" i="0" lang="de-DE" sz="1900" u="none" cap="none" strike="noStrike">
                <a:solidFill>
                  <a:srgbClr val="FF0000"/>
                </a:solidFill>
                <a:latin typeface="Arial"/>
                <a:ea typeface="Arial"/>
                <a:cs typeface="Arial"/>
                <a:sym typeface="Arial"/>
              </a:rPr>
              <a:t>In welchen der nebenstehenden Bereiche benötigt Ihr Betrieb Energie? </a:t>
            </a:r>
            <a:endParaRPr b="1" i="0" sz="1900" u="none" cap="none" strike="noStrike">
              <a:solidFill>
                <a:srgbClr val="FF0000"/>
              </a:solidFill>
              <a:latin typeface="Arial"/>
              <a:ea typeface="Arial"/>
              <a:cs typeface="Arial"/>
              <a:sym typeface="Arial"/>
            </a:endParaRPr>
          </a:p>
        </p:txBody>
      </p:sp>
      <p:sp>
        <p:nvSpPr>
          <p:cNvPr id="264" name="Google Shape;264;g278ca3fc6d9_0_474"/>
          <p:cNvSpPr/>
          <p:nvPr/>
        </p:nvSpPr>
        <p:spPr>
          <a:xfrm>
            <a:off x="56800" y="1348955"/>
            <a:ext cx="2235300" cy="842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g278ca3fc6d9_0_47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6" name="Google Shape;266;g278ca3fc6d9_0_474"/>
          <p:cNvSpPr txBox="1"/>
          <p:nvPr/>
        </p:nvSpPr>
        <p:spPr>
          <a:xfrm>
            <a:off x="7561358" y="1680605"/>
            <a:ext cx="42402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b="0" i="0" sz="1400" u="none" cap="none" strike="noStrike">
              <a:solidFill>
                <a:srgbClr val="000000"/>
              </a:solidFill>
              <a:latin typeface="Arial"/>
              <a:ea typeface="Arial"/>
              <a:cs typeface="Arial"/>
              <a:sym typeface="Arial"/>
            </a:endParaRPr>
          </a:p>
        </p:txBody>
      </p:sp>
      <p:pic>
        <p:nvPicPr>
          <p:cNvPr id="267" name="Google Shape;267;g278ca3fc6d9_0_474"/>
          <p:cNvPicPr preferRelativeResize="0"/>
          <p:nvPr/>
        </p:nvPicPr>
        <p:blipFill rotWithShape="1">
          <a:blip r:embed="rId3">
            <a:alphaModFix/>
          </a:blip>
          <a:srcRect b="0" l="0" r="0" t="0"/>
          <a:stretch/>
        </p:blipFill>
        <p:spPr>
          <a:xfrm>
            <a:off x="88505" y="1348955"/>
            <a:ext cx="5295063" cy="4776271"/>
          </a:xfrm>
          <a:prstGeom prst="rect">
            <a:avLst/>
          </a:prstGeom>
          <a:noFill/>
          <a:ln>
            <a:noFill/>
          </a:ln>
        </p:spPr>
      </p:pic>
      <p:sp>
        <p:nvSpPr>
          <p:cNvPr id="268" name="Google Shape;268;g278ca3fc6d9_0_474"/>
          <p:cNvSpPr txBox="1"/>
          <p:nvPr/>
        </p:nvSpPr>
        <p:spPr>
          <a:xfrm>
            <a:off x="2072064" y="1493346"/>
            <a:ext cx="4500000" cy="276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Trebuchet MS"/>
                <a:ea typeface="Trebuchet MS"/>
                <a:cs typeface="Trebuchet MS"/>
                <a:sym typeface="Trebuchet MS"/>
              </a:rPr>
              <a:t>Treibhausgasquellen in Deutschland im Jahr 2017</a:t>
            </a:r>
            <a:endParaRPr b="1" i="0" sz="1200" u="none" cap="none" strike="noStrike">
              <a:solidFill>
                <a:srgbClr val="000000"/>
              </a:solidFill>
              <a:latin typeface="Arial"/>
              <a:ea typeface="Arial"/>
              <a:cs typeface="Arial"/>
              <a:sym typeface="Arial"/>
            </a:endParaRPr>
          </a:p>
        </p:txBody>
      </p:sp>
      <p:sp>
        <p:nvSpPr>
          <p:cNvPr id="269" name="Google Shape;269;g278ca3fc6d9_0_474"/>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270" name="Google Shape;270;g278ca3fc6d9_0_474"/>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g278ca3fc6d9_0_945"/>
          <p:cNvPicPr preferRelativeResize="0"/>
          <p:nvPr/>
        </p:nvPicPr>
        <p:blipFill rotWithShape="1">
          <a:blip r:embed="rId3">
            <a:alphaModFix/>
          </a:blip>
          <a:srcRect b="14071" l="0" r="0" t="4347"/>
          <a:stretch/>
        </p:blipFill>
        <p:spPr>
          <a:xfrm>
            <a:off x="0" y="1437775"/>
            <a:ext cx="9795150" cy="4441450"/>
          </a:xfrm>
          <a:prstGeom prst="rect">
            <a:avLst/>
          </a:prstGeom>
          <a:noFill/>
          <a:ln>
            <a:noFill/>
          </a:ln>
        </p:spPr>
      </p:pic>
      <p:sp>
        <p:nvSpPr>
          <p:cNvPr id="277" name="Google Shape;277;g278ca3fc6d9_0_945"/>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20000"/>
              </a:lnSpc>
              <a:spcBef>
                <a:spcPts val="0"/>
              </a:spcBef>
              <a:spcAft>
                <a:spcPts val="0"/>
              </a:spcAft>
              <a:buSzPct val="89210"/>
              <a:buNone/>
            </a:pPr>
            <a:r>
              <a:rPr lang="de-DE" sz="3100">
                <a:highlight>
                  <a:schemeClr val="lt1"/>
                </a:highlight>
              </a:rPr>
              <a:t>Nachhaltigkeit und Klimawandel:</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278" name="Google Shape;278;g278ca3fc6d9_0_94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9" name="Google Shape;279;g278ca3fc6d9_0_945"/>
          <p:cNvSpPr txBox="1"/>
          <p:nvPr>
            <p:ph idx="3" type="body"/>
          </p:nvPr>
        </p:nvSpPr>
        <p:spPr>
          <a:xfrm>
            <a:off x="8145524" y="6254500"/>
            <a:ext cx="38052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280" name="Google Shape;280;g278ca3fc6d9_0_945"/>
          <p:cNvSpPr txBox="1"/>
          <p:nvPr/>
        </p:nvSpPr>
        <p:spPr>
          <a:xfrm>
            <a:off x="7811249" y="1437775"/>
            <a:ext cx="40689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81" name="Google Shape;281;g278ca3fc6d9_0_945"/>
          <p:cNvSpPr/>
          <p:nvPr/>
        </p:nvSpPr>
        <p:spPr>
          <a:xfrm>
            <a:off x="9498891" y="2826699"/>
            <a:ext cx="2638500" cy="2917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9999" lvl="0" marL="179999" marR="0" rtl="0" algn="l">
              <a:lnSpc>
                <a:spcPct val="100000"/>
              </a:lnSpc>
              <a:spcBef>
                <a:spcPts val="600"/>
              </a:spcBef>
              <a:spcAft>
                <a:spcPts val="0"/>
              </a:spcAft>
              <a:buClr>
                <a:srgbClr val="FF0000"/>
              </a:buClr>
              <a:buSzPts val="1600"/>
              <a:buFont typeface="Noto Sans Symbols"/>
              <a:buChar char="▪"/>
            </a:pPr>
            <a:r>
              <a:rPr b="1" i="0" lang="de-DE" sz="1800" u="none" cap="none" strike="noStrike">
                <a:solidFill>
                  <a:srgbClr val="FF0000"/>
                </a:solidFill>
                <a:latin typeface="Arial"/>
                <a:ea typeface="Arial"/>
                <a:cs typeface="Arial"/>
                <a:sym typeface="Arial"/>
              </a:rPr>
              <a:t>Wie können Sie in Ihrem Beruf dazu beitragen, dass </a:t>
            </a:r>
            <a:br>
              <a:rPr b="1" i="0" lang="de-DE" sz="1800" u="none" cap="none" strike="noStrike">
                <a:solidFill>
                  <a:srgbClr val="FF0000"/>
                </a:solidFill>
                <a:latin typeface="Arial"/>
                <a:ea typeface="Arial"/>
                <a:cs typeface="Arial"/>
                <a:sym typeface="Arial"/>
              </a:rPr>
            </a:br>
            <a:r>
              <a:rPr b="1" i="0" lang="de-DE" sz="1800" u="none" cap="none" strike="noStrike">
                <a:solidFill>
                  <a:srgbClr val="FF0000"/>
                </a:solidFill>
                <a:latin typeface="Arial"/>
                <a:ea typeface="Arial"/>
                <a:cs typeface="Arial"/>
                <a:sym typeface="Arial"/>
              </a:rPr>
              <a:t>CO</a:t>
            </a:r>
            <a:r>
              <a:rPr b="1" baseline="-25000" i="0" lang="de-DE" sz="1800" u="none" cap="none" strike="noStrike">
                <a:solidFill>
                  <a:srgbClr val="FF0000"/>
                </a:solidFill>
                <a:latin typeface="Arial"/>
                <a:ea typeface="Arial"/>
                <a:cs typeface="Arial"/>
                <a:sym typeface="Arial"/>
              </a:rPr>
              <a:t>2</a:t>
            </a:r>
            <a:r>
              <a:rPr b="1" i="0" lang="de-DE" sz="1800" u="none" cap="none" strike="noStrike">
                <a:solidFill>
                  <a:srgbClr val="FF0000"/>
                </a:solidFill>
                <a:latin typeface="Arial"/>
                <a:ea typeface="Arial"/>
                <a:cs typeface="Arial"/>
                <a:sym typeface="Arial"/>
              </a:rPr>
              <a:t>-Emissionen verringert oder vermieden werden?</a:t>
            </a:r>
            <a:endParaRPr b="1" i="0" sz="1800" u="none" cap="none" strike="noStrike">
              <a:solidFill>
                <a:srgbClr val="FF0000"/>
              </a:solidFill>
              <a:latin typeface="Arial"/>
              <a:ea typeface="Arial"/>
              <a:cs typeface="Arial"/>
              <a:sym typeface="Arial"/>
            </a:endParaRPr>
          </a:p>
        </p:txBody>
      </p:sp>
      <p:sp>
        <p:nvSpPr>
          <p:cNvPr id="282" name="Google Shape;282;g278ca3fc6d9_0_945"/>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283" name="Google Shape;283;g278ca3fc6d9_0_945"/>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78ca3fc6d9_0_85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0" name="Google Shape;290;g278ca3fc6d9_0_85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Erneuerbare Energien:</a:t>
            </a:r>
            <a:br>
              <a:rPr lang="de-DE"/>
            </a:br>
            <a:r>
              <a:rPr lang="de-DE"/>
              <a:t>Entwicklung erneuerbare Energien</a:t>
            </a:r>
            <a:endParaRPr/>
          </a:p>
        </p:txBody>
      </p:sp>
      <p:sp>
        <p:nvSpPr>
          <p:cNvPr id="291" name="Google Shape;291;g278ca3fc6d9_0_850"/>
          <p:cNvSpPr txBox="1"/>
          <p:nvPr>
            <p:ph idx="2" type="body"/>
          </p:nvPr>
        </p:nvSpPr>
        <p:spPr>
          <a:xfrm>
            <a:off x="8988522" y="6254500"/>
            <a:ext cx="2891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a:t>
            </a:r>
            <a:endParaRPr/>
          </a:p>
        </p:txBody>
      </p:sp>
      <p:sp>
        <p:nvSpPr>
          <p:cNvPr id="292" name="Google Shape;292;g278ca3fc6d9_0_850"/>
          <p:cNvSpPr/>
          <p:nvPr/>
        </p:nvSpPr>
        <p:spPr>
          <a:xfrm>
            <a:off x="9689200" y="1376550"/>
            <a:ext cx="2441400" cy="4677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FF0000"/>
              </a:buClr>
              <a:buSzPts val="2160"/>
              <a:buFont typeface="Arial"/>
              <a:buChar char="•"/>
            </a:pPr>
            <a:r>
              <a:rPr b="1" i="0" lang="de-DE" sz="1800" u="none" cap="none" strike="noStrike">
                <a:solidFill>
                  <a:srgbClr val="FF0000"/>
                </a:solidFill>
                <a:latin typeface="Arial"/>
                <a:ea typeface="Arial"/>
                <a:cs typeface="Arial"/>
                <a:sym typeface="Arial"/>
              </a:rPr>
              <a:t>Vergleichen Sie die Entwicklungen der erneuerbaren Energien in den Bereichen Strom, Wärme und Verkehr</a:t>
            </a:r>
            <a:endParaRPr b="1" i="0" sz="1800" u="none" cap="none" strike="noStrike">
              <a:solidFill>
                <a:srgbClr val="FF0000"/>
              </a:solidFill>
              <a:latin typeface="Arial"/>
              <a:ea typeface="Arial"/>
              <a:cs typeface="Arial"/>
              <a:sym typeface="Arial"/>
            </a:endParaRPr>
          </a:p>
          <a:p>
            <a:pPr indent="-285750" lvl="0" marL="400050" marR="0" rtl="0" algn="l">
              <a:lnSpc>
                <a:spcPct val="100000"/>
              </a:lnSpc>
              <a:spcBef>
                <a:spcPts val="0"/>
              </a:spcBef>
              <a:spcAft>
                <a:spcPts val="0"/>
              </a:spcAft>
              <a:buClr>
                <a:srgbClr val="FF0000"/>
              </a:buClr>
              <a:buSzPts val="2160"/>
              <a:buFont typeface="Arial"/>
              <a:buChar char="•"/>
            </a:pPr>
            <a:r>
              <a:rPr b="1" i="0" lang="de-DE" sz="1800" u="none" cap="none" strike="noStrike">
                <a:solidFill>
                  <a:srgbClr val="FF0000"/>
                </a:solidFill>
                <a:latin typeface="Arial"/>
                <a:ea typeface="Arial"/>
                <a:cs typeface="Arial"/>
                <a:sym typeface="Arial"/>
              </a:rPr>
              <a:t>Wie kann Ihr Betrieb zur Umstellung auf erneuerbare Energien beitragen?</a:t>
            </a:r>
            <a:endParaRPr b="1" i="0" sz="1800" u="none" cap="none" strike="noStrike">
              <a:solidFill>
                <a:srgbClr val="FF0000"/>
              </a:solidFill>
              <a:latin typeface="Arial"/>
              <a:ea typeface="Arial"/>
              <a:cs typeface="Arial"/>
              <a:sym typeface="Arial"/>
            </a:endParaRPr>
          </a:p>
        </p:txBody>
      </p:sp>
      <p:pic>
        <p:nvPicPr>
          <p:cNvPr id="293" name="Google Shape;293;g278ca3fc6d9_0_850"/>
          <p:cNvPicPr preferRelativeResize="0"/>
          <p:nvPr/>
        </p:nvPicPr>
        <p:blipFill rotWithShape="1">
          <a:blip r:embed="rId3">
            <a:alphaModFix/>
          </a:blip>
          <a:srcRect b="7077" l="3493" r="2582" t="4760"/>
          <a:stretch/>
        </p:blipFill>
        <p:spPr>
          <a:xfrm>
            <a:off x="0" y="1376551"/>
            <a:ext cx="9594866" cy="4747000"/>
          </a:xfrm>
          <a:prstGeom prst="rect">
            <a:avLst/>
          </a:prstGeom>
          <a:noFill/>
          <a:ln>
            <a:noFill/>
          </a:ln>
        </p:spPr>
      </p:pic>
      <p:sp>
        <p:nvSpPr>
          <p:cNvPr id="294" name="Google Shape;294;g278ca3fc6d9_0_850"/>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295" name="Google Shape;295;g278ca3fc6d9_0_850"/>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78ca3fc6d9_0_40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solidFill>
                  <a:schemeClr val="dk1"/>
                </a:solidFill>
              </a:rPr>
              <a:t>Metallberufe und nachhaltige Entwicklung:</a:t>
            </a:r>
            <a:br>
              <a:rPr lang="de-DE">
                <a:solidFill>
                  <a:schemeClr val="dk1"/>
                </a:solidFill>
              </a:rPr>
            </a:br>
            <a:r>
              <a:rPr lang="de-DE">
                <a:solidFill>
                  <a:schemeClr val="dk1"/>
                </a:solidFill>
              </a:rPr>
              <a:t>Der Status Quo der planetaren Grenzen</a:t>
            </a:r>
            <a:endParaRPr>
              <a:solidFill>
                <a:schemeClr val="dk1"/>
              </a:solidFill>
            </a:endParaRPr>
          </a:p>
        </p:txBody>
      </p:sp>
      <p:sp>
        <p:nvSpPr>
          <p:cNvPr id="302" name="Google Shape;302;g278ca3fc6d9_0_405"/>
          <p:cNvSpPr txBox="1"/>
          <p:nvPr>
            <p:ph idx="2" type="body"/>
          </p:nvPr>
        </p:nvSpPr>
        <p:spPr>
          <a:xfrm>
            <a:off x="8172425" y="6357725"/>
            <a:ext cx="3629100" cy="351000"/>
          </a:xfrm>
          <a:prstGeom prst="rect">
            <a:avLst/>
          </a:prstGeom>
          <a:noFill/>
          <a:ln>
            <a:noFill/>
          </a:ln>
        </p:spPr>
        <p:txBody>
          <a:bodyPr anchorCtr="0" anchor="ctr" bIns="45700" lIns="91425" spcFirstLastPara="1" rIns="91425" wrap="square" tIns="45700">
            <a:normAutofit fontScale="85000" lnSpcReduction="10000"/>
          </a:bodyPr>
          <a:lstStyle/>
          <a:p>
            <a:pPr indent="-35999" lvl="0" marL="35999" rtl="0" algn="l">
              <a:lnSpc>
                <a:spcPct val="110000"/>
              </a:lnSpc>
              <a:spcBef>
                <a:spcPts val="0"/>
              </a:spcBef>
              <a:spcAft>
                <a:spcPts val="0"/>
              </a:spcAft>
              <a:buClr>
                <a:srgbClr val="888888"/>
              </a:buClr>
              <a:buSzPct val="100000"/>
              <a:buNone/>
            </a:pPr>
            <a:r>
              <a:rPr lang="de-DE"/>
              <a:t>Quelle: eigene Abbildung, basiert auf Persson et al. 2022</a:t>
            </a:r>
            <a:endParaRPr/>
          </a:p>
        </p:txBody>
      </p:sp>
      <p:sp>
        <p:nvSpPr>
          <p:cNvPr id="303" name="Google Shape;303;g278ca3fc6d9_0_405"/>
          <p:cNvSpPr/>
          <p:nvPr/>
        </p:nvSpPr>
        <p:spPr>
          <a:xfrm>
            <a:off x="8172425" y="1711950"/>
            <a:ext cx="3848100" cy="3434100"/>
          </a:xfrm>
          <a:prstGeom prst="roundRect">
            <a:avLst>
              <a:gd fmla="val 16667" name="adj"/>
            </a:avLst>
          </a:prstGeom>
          <a:solidFill>
            <a:srgbClr val="FFC000"/>
          </a:solidFill>
          <a:ln cap="flat" cmpd="sng" w="254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1" i="0" lang="de-DE" sz="2200" u="none" cap="none" strike="noStrike">
                <a:solidFill>
                  <a:srgbClr val="FF0000"/>
                </a:solidFill>
                <a:latin typeface="Trebuchet MS"/>
                <a:ea typeface="Trebuchet MS"/>
                <a:cs typeface="Trebuchet MS"/>
                <a:sym typeface="Trebuchet MS"/>
              </a:rPr>
              <a:t>In welchen Bereichen dieser Darstellung trägt Ihr Betrieb auf welche Weise bei?</a:t>
            </a:r>
            <a:endParaRPr b="1" i="0" sz="2200" u="none" cap="none" strike="noStrike">
              <a:solidFill>
                <a:srgbClr val="FF0000"/>
              </a:solidFill>
              <a:latin typeface="Trebuchet MS"/>
              <a:ea typeface="Trebuchet MS"/>
              <a:cs typeface="Trebuchet MS"/>
              <a:sym typeface="Trebuchet MS"/>
            </a:endParaRPr>
          </a:p>
        </p:txBody>
      </p:sp>
      <p:pic>
        <p:nvPicPr>
          <p:cNvPr id="304" name="Google Shape;304;g278ca3fc6d9_0_405"/>
          <p:cNvPicPr preferRelativeResize="0"/>
          <p:nvPr/>
        </p:nvPicPr>
        <p:blipFill rotWithShape="1">
          <a:blip r:embed="rId3">
            <a:alphaModFix/>
          </a:blip>
          <a:srcRect b="0" l="8734" r="0" t="0"/>
          <a:stretch/>
        </p:blipFill>
        <p:spPr>
          <a:xfrm>
            <a:off x="0" y="1364650"/>
            <a:ext cx="6705651" cy="4759375"/>
          </a:xfrm>
          <a:prstGeom prst="rect">
            <a:avLst/>
          </a:prstGeom>
          <a:noFill/>
          <a:ln>
            <a:noFill/>
          </a:ln>
        </p:spPr>
      </p:pic>
      <p:sp>
        <p:nvSpPr>
          <p:cNvPr id="305" name="Google Shape;305;g278ca3fc6d9_0_40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6" name="Google Shape;306;g278ca3fc6d9_0_405"/>
          <p:cNvSpPr txBox="1"/>
          <p:nvPr>
            <p:ph idx="1" type="body"/>
          </p:nvPr>
        </p:nvSpPr>
        <p:spPr>
          <a:xfrm>
            <a:off x="2860250" y="6254500"/>
            <a:ext cx="5477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90000"/>
              </a:lnSpc>
              <a:spcBef>
                <a:spcPts val="0"/>
              </a:spcBef>
              <a:spcAft>
                <a:spcPts val="0"/>
              </a:spcAft>
              <a:buClr>
                <a:srgbClr val="888888"/>
              </a:buClr>
              <a:buSzPts val="930"/>
              <a:buNone/>
            </a:pPr>
            <a:r>
              <a:rPr lang="de-DE" sz="1200">
                <a:solidFill>
                  <a:schemeClr val="lt1"/>
                </a:solidFill>
              </a:rPr>
              <a:t>Werkzeug-, Fertigungs- und Feinwerkmechaniker und FK Metalltechnik</a:t>
            </a:r>
            <a:endParaRPr sz="1200">
              <a:solidFill>
                <a:schemeClr val="lt1"/>
              </a:solidFill>
            </a:endParaRPr>
          </a:p>
        </p:txBody>
      </p:sp>
      <p:sp>
        <p:nvSpPr>
          <p:cNvPr id="307" name="Google Shape;307;g278ca3fc6d9_0_405"/>
          <p:cNvSpPr txBox="1"/>
          <p:nvPr/>
        </p:nvSpPr>
        <p:spPr>
          <a:xfrm>
            <a:off x="444200" y="6224222"/>
            <a:ext cx="2541000" cy="44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Volker Handke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Die Projektagentur BBNE</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