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7104050" cy="10234600"/>
  <p:embeddedFontLst>
    <p:embeddedFont>
      <p:font typeface="Quattrocento Sans"/>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8" roundtripDataSignature="AMtx7mj9WKYTVbWbKqDchicgrCwEdPyg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22" Type="http://schemas.openxmlformats.org/officeDocument/2006/relationships/font" Target="fonts/QuattrocentoSans-italic.fntdata"/><Relationship Id="rId21" Type="http://schemas.openxmlformats.org/officeDocument/2006/relationships/font" Target="fonts/QuattrocentoSans-bold.fntdata"/><Relationship Id="rId24" Type="http://schemas.openxmlformats.org/officeDocument/2006/relationships/font" Target="fonts/Merriweather-regular.fntdata"/><Relationship Id="rId23" Type="http://schemas.openxmlformats.org/officeDocument/2006/relationships/font" Target="fonts/Quattrocento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8" Type="http://customschemas.google.com/relationships/presentationmetadata" Target="meta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charlotte.schifer\Desktop\GrafikenF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charlotte.schifer\Desktop\GrafikenFS.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Mappe1"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charlotte.schifer\Desktop\GrafikenF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120" normalizeH="0" baseline="0">
                <a:solidFill>
                  <a:schemeClr val="tx1">
                    <a:lumMod val="65000"/>
                    <a:lumOff val="35000"/>
                  </a:schemeClr>
                </a:solidFill>
                <a:latin typeface="+mn-lt"/>
                <a:ea typeface="+mn-ea"/>
                <a:cs typeface="+mn-cs"/>
              </a:defRPr>
            </a:pPr>
            <a:r>
              <a:rPr lang="de-DE" sz="1800" b="1" cap="none" baseline="0" dirty="0">
                <a:solidFill>
                  <a:schemeClr val="tx1"/>
                </a:solidFill>
                <a:latin typeface="Calibri Light" panose="020F0302020204030204" pitchFamily="34" charset="0"/>
                <a:cs typeface="Calibri Light" panose="020F0302020204030204" pitchFamily="34" charset="0"/>
              </a:rPr>
              <a:t>Vergleich Ausstoß CO2-Äquivalente in Kilogramm pro Kilogramm produziertes Material</a:t>
            </a:r>
          </a:p>
        </c:rich>
      </c:tx>
      <c:layout>
        <c:manualLayout>
          <c:xMode val="edge"/>
          <c:yMode val="edge"/>
          <c:x val="0.131721256710435"/>
          <c:y val="0.0213210810426042"/>
        </c:manualLayout>
      </c:layout>
      <c:overlay val="0"/>
      <c:spPr>
        <a:noFill/>
        <a:ln>
          <a:noFill/>
        </a:ln>
        <a:effectLst/>
      </c:spPr>
      <c:txPr>
        <a:bodyPr rot="0" spcFirstLastPara="1" vertOverflow="ellipsis" vert="horz" wrap="square" anchor="ctr" anchorCtr="1"/>
        <a:lstStyle/>
        <a:p>
          <a:pPr>
            <a:defRPr sz="2128" b="1" i="0" u="none" strike="noStrike" kern="1200" cap="none" spc="120" normalizeH="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0787106889887074"/>
          <c:y val="0.298281923786033"/>
          <c:w val="0.900436286471895"/>
          <c:h val="0.574815001848387"/>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[Grafik_CO2_Verkehrsmittel.xlsx]Tabelle2!$B$9:$F$9</c:f>
              <c:strCache>
                <c:ptCount val="5"/>
                <c:pt idx="0">
                  <c:v>Aluminium</c:v>
                </c:pt>
                <c:pt idx="1">
                  <c:v>Stahl</c:v>
                </c:pt>
                <c:pt idx="2">
                  <c:v>Carbon</c:v>
                </c:pt>
                <c:pt idx="3">
                  <c:v>Titan</c:v>
                </c:pt>
                <c:pt idx="4">
                  <c:v>Bambus</c:v>
                </c:pt>
              </c:strCache>
            </c:strRef>
          </c:cat>
          <c:val>
            <c:numRef>
              <c:f>[Grafik_CO2_Verkehrsmittel.xlsx]Tabelle2!$B$10:$F$10</c:f>
              <c:numCache>
                <c:formatCode>General</c:formatCode>
                <c:ptCount val="5"/>
                <c:pt idx="0">
                  <c:v>18.0</c:v>
                </c:pt>
                <c:pt idx="1">
                  <c:v>1.9</c:v>
                </c:pt>
                <c:pt idx="2">
                  <c:v>20.0</c:v>
                </c:pt>
                <c:pt idx="3">
                  <c:v>10.0</c:v>
                </c:pt>
                <c:pt idx="4">
                  <c:v>-266.5</c:v>
                </c:pt>
              </c:numCache>
            </c:numRef>
          </c:val>
          <c:extLst xmlns:c16r2="http://schemas.microsoft.com/office/drawing/2015/06/chart">
            <c:ext xmlns:c16="http://schemas.microsoft.com/office/drawing/2014/chart" uri="{C3380CC4-5D6E-409C-BE32-E72D297353CC}">
              <c16:uniqueId val="{00000000-C311-405C-AB85-9AF51F13A9D0}"/>
            </c:ext>
          </c:extLst>
        </c:ser>
        <c:dLbls>
          <c:dLblPos val="outEnd"/>
          <c:showLegendKey val="0"/>
          <c:showVal val="1"/>
          <c:showCatName val="0"/>
          <c:showSerName val="0"/>
          <c:showPercent val="0"/>
          <c:showBubbleSize val="0"/>
        </c:dLbls>
        <c:gapWidth val="444"/>
        <c:overlap val="-90"/>
        <c:axId val="2144406928"/>
        <c:axId val="2144409248"/>
      </c:barChart>
      <c:catAx>
        <c:axId val="2144406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none" spc="120" normalizeH="0" baseline="0">
                <a:solidFill>
                  <a:schemeClr val="tx1">
                    <a:lumMod val="65000"/>
                    <a:lumOff val="35000"/>
                  </a:schemeClr>
                </a:solidFill>
                <a:latin typeface="+mn-lt"/>
                <a:ea typeface="+mn-ea"/>
                <a:cs typeface="+mn-cs"/>
              </a:defRPr>
            </a:pPr>
            <a:endParaRPr lang="de-DE"/>
          </a:p>
        </c:txPr>
        <c:crossAx val="2144409248"/>
        <c:crosses val="autoZero"/>
        <c:auto val="1"/>
        <c:lblAlgn val="ctr"/>
        <c:lblOffset val="100"/>
        <c:noMultiLvlLbl val="0"/>
      </c:catAx>
      <c:valAx>
        <c:axId val="2144409248"/>
        <c:scaling>
          <c:orientation val="minMax"/>
        </c:scaling>
        <c:delete val="1"/>
        <c:axPos val="l"/>
        <c:numFmt formatCode="General" sourceLinked="1"/>
        <c:majorTickMark val="none"/>
        <c:minorTickMark val="none"/>
        <c:tickLblPos val="nextTo"/>
        <c:crossAx val="214440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de-DE" sz="1600" baseline="0" dirty="0">
                <a:solidFill>
                  <a:schemeClr val="tx1"/>
                </a:solidFill>
              </a:rPr>
              <a:t>Klimawirkung verschiedener Verkehrsmittel Deutschland</a:t>
            </a:r>
          </a:p>
        </c:rich>
      </c:tx>
      <c:layout>
        <c:manualLayout>
          <c:xMode val="edge"/>
          <c:yMode val="edge"/>
          <c:x val="0.182080670369745"/>
          <c:y val="0.0291051931371417"/>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253652437801277"/>
          <c:y val="0.160791349370104"/>
          <c:w val="0.697337357934109"/>
          <c:h val="0.45161961618566"/>
        </c:manualLayout>
      </c:layout>
      <c:barChart>
        <c:barDir val="bar"/>
        <c:grouping val="stacked"/>
        <c:varyColors val="0"/>
        <c:ser>
          <c:idx val="0"/>
          <c:order val="0"/>
          <c:tx>
            <c:strRef>
              <c:f>Tabelle1!$C$1</c:f>
              <c:strCache>
                <c:ptCount val="1"/>
                <c:pt idx="0">
                  <c:v>Emissionen durch aufgewendetes Material, Herstellung, Wartung &amp; Entsorgung</c:v>
                </c:pt>
              </c:strCache>
            </c:strRef>
          </c:tx>
          <c:spPr>
            <a:solidFill>
              <a:srgbClr val="C00000"/>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Tabelle1!$C$2:$C$7</c:f>
              <c:numCache>
                <c:formatCode>General</c:formatCode>
                <c:ptCount val="6"/>
                <c:pt idx="0">
                  <c:v>8.68</c:v>
                </c:pt>
                <c:pt idx="1">
                  <c:v>10.62</c:v>
                </c:pt>
                <c:pt idx="2">
                  <c:v>4.81</c:v>
                </c:pt>
                <c:pt idx="3">
                  <c:v>6.51</c:v>
                </c:pt>
                <c:pt idx="4">
                  <c:v>36.54</c:v>
                </c:pt>
                <c:pt idx="5">
                  <c:v>20.14</c:v>
                </c:pt>
              </c:numCache>
            </c:numRef>
          </c:val>
          <c:extLst xmlns:c16r2="http://schemas.microsoft.com/office/drawing/2015/06/chart">
            <c:ext xmlns:c16="http://schemas.microsoft.com/office/drawing/2014/chart" uri="{C3380CC4-5D6E-409C-BE32-E72D297353CC}">
              <c16:uniqueId val="{00000000-CE68-4FA6-9835-9E82C5BD465A}"/>
            </c:ext>
          </c:extLst>
        </c:ser>
        <c:ser>
          <c:idx val="1"/>
          <c:order val="1"/>
          <c:tx>
            <c:strRef>
              <c:f>Tabelle1!$D$1</c:f>
              <c:strCache>
                <c:ptCount val="1"/>
                <c:pt idx="0">
                  <c:v>Emissionen während der Nutzung</c:v>
                </c:pt>
              </c:strCache>
            </c:strRef>
          </c:tx>
          <c:spPr>
            <a:solidFill>
              <a:srgbClr val="FFC000"/>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Tabelle1!$D$2:$D$7</c:f>
              <c:numCache>
                <c:formatCode>General</c:formatCode>
                <c:ptCount val="6"/>
                <c:pt idx="0">
                  <c:v>0.0</c:v>
                </c:pt>
                <c:pt idx="1">
                  <c:v>0.0</c:v>
                </c:pt>
                <c:pt idx="2">
                  <c:v>0.0</c:v>
                </c:pt>
                <c:pt idx="3">
                  <c:v>69.02</c:v>
                </c:pt>
                <c:pt idx="4">
                  <c:v>130.69</c:v>
                </c:pt>
                <c:pt idx="5">
                  <c:v>151.29</c:v>
                </c:pt>
              </c:numCache>
            </c:numRef>
          </c:val>
          <c:extLst xmlns:c16r2="http://schemas.microsoft.com/office/drawing/2015/06/chart">
            <c:ext xmlns:c16="http://schemas.microsoft.com/office/drawing/2014/chart" uri="{C3380CC4-5D6E-409C-BE32-E72D297353CC}">
              <c16:uniqueId val="{00000001-CE68-4FA6-9835-9E82C5BD465A}"/>
            </c:ext>
          </c:extLst>
        </c:ser>
        <c:ser>
          <c:idx val="2"/>
          <c:order val="2"/>
          <c:tx>
            <c:strRef>
              <c:f>Tabelle1!$E$1</c:f>
              <c:strCache>
                <c:ptCount val="1"/>
                <c:pt idx="0">
                  <c:v>Emissionen Bereitstellung Antriebsenergie</c:v>
                </c:pt>
              </c:strCache>
            </c:strRef>
          </c:tx>
          <c:spPr>
            <a:solidFill>
              <a:schemeClr val="tx2"/>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Tabelle1!$E$2:$E$7</c:f>
              <c:numCache>
                <c:formatCode>General</c:formatCode>
                <c:ptCount val="6"/>
                <c:pt idx="0">
                  <c:v>0.0</c:v>
                </c:pt>
                <c:pt idx="1">
                  <c:v>3.9</c:v>
                </c:pt>
                <c:pt idx="2">
                  <c:v>59.3</c:v>
                </c:pt>
                <c:pt idx="3">
                  <c:v>11.52</c:v>
                </c:pt>
                <c:pt idx="4">
                  <c:v>22.17</c:v>
                </c:pt>
                <c:pt idx="5">
                  <c:v>22.01</c:v>
                </c:pt>
              </c:numCache>
            </c:numRef>
          </c:val>
          <c:extLst xmlns:c16r2="http://schemas.microsoft.com/office/drawing/2015/06/chart">
            <c:ext xmlns:c16="http://schemas.microsoft.com/office/drawing/2014/chart" uri="{C3380CC4-5D6E-409C-BE32-E72D297353CC}">
              <c16:uniqueId val="{00000002-CE68-4FA6-9835-9E82C5BD465A}"/>
            </c:ext>
          </c:extLst>
        </c:ser>
        <c:dLbls>
          <c:showLegendKey val="0"/>
          <c:showVal val="0"/>
          <c:showCatName val="0"/>
          <c:showSerName val="0"/>
          <c:showPercent val="0"/>
          <c:showBubbleSize val="0"/>
        </c:dLbls>
        <c:gapWidth val="150"/>
        <c:overlap val="100"/>
        <c:axId val="2130598096"/>
        <c:axId val="2130521168"/>
      </c:barChart>
      <c:catAx>
        <c:axId val="213059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30521168"/>
        <c:crosses val="autoZero"/>
        <c:auto val="1"/>
        <c:lblAlgn val="ctr"/>
        <c:lblOffset val="100"/>
        <c:noMultiLvlLbl val="0"/>
      </c:catAx>
      <c:valAx>
        <c:axId val="213052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de-DE" sz="1100" dirty="0">
                    <a:solidFill>
                      <a:schemeClr val="tx1"/>
                    </a:solidFill>
                  </a:rPr>
                  <a:t>Gramm</a:t>
                </a:r>
                <a:r>
                  <a:rPr lang="de-DE" sz="1100" baseline="0" dirty="0">
                    <a:solidFill>
                      <a:schemeClr val="tx1"/>
                    </a:solidFill>
                  </a:rPr>
                  <a:t> CO</a:t>
                </a:r>
                <a:r>
                  <a:rPr lang="de-DE" sz="1100" baseline="-25000" dirty="0">
                    <a:solidFill>
                      <a:schemeClr val="tx1"/>
                    </a:solidFill>
                  </a:rPr>
                  <a:t>2</a:t>
                </a:r>
                <a:r>
                  <a:rPr lang="de-DE" sz="1100" baseline="0" dirty="0">
                    <a:solidFill>
                      <a:schemeClr val="tx1"/>
                    </a:solidFill>
                  </a:rPr>
                  <a:t>-Äquivalente in Personenkilometer</a:t>
                </a:r>
                <a:endParaRPr lang="de-DE" sz="1100" dirty="0">
                  <a:solidFill>
                    <a:schemeClr val="tx1"/>
                  </a:solidFill>
                </a:endParaRPr>
              </a:p>
            </c:rich>
          </c:tx>
          <c:layout>
            <c:manualLayout>
              <c:xMode val="edge"/>
              <c:yMode val="edge"/>
              <c:x val="0.280524550184009"/>
              <c:y val="0.673078197266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30598096"/>
        <c:crosses val="autoZero"/>
        <c:crossBetween val="between"/>
      </c:valAx>
      <c:spPr>
        <a:noFill/>
        <a:ln>
          <a:noFill/>
        </a:ln>
        <a:effectLst/>
      </c:spPr>
    </c:plotArea>
    <c:legend>
      <c:legendPos val="b"/>
      <c:layout>
        <c:manualLayout>
          <c:xMode val="edge"/>
          <c:yMode val="edge"/>
          <c:x val="0.128573529813963"/>
          <c:y val="0.727938576448492"/>
          <c:w val="0.871426470186037"/>
          <c:h val="0.270762905883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dirty="0" err="1">
                <a:solidFill>
                  <a:schemeClr val="tx1"/>
                </a:solidFill>
              </a:rPr>
              <a:t>Zurückgelegte</a:t>
            </a:r>
            <a:r>
              <a:rPr lang="en-US" baseline="0" dirty="0">
                <a:solidFill>
                  <a:schemeClr val="tx1"/>
                </a:solidFill>
              </a:rPr>
              <a:t> </a:t>
            </a:r>
            <a:r>
              <a:rPr lang="en-US" baseline="0" dirty="0" err="1">
                <a:solidFill>
                  <a:schemeClr val="tx1"/>
                </a:solidFill>
              </a:rPr>
              <a:t>Strecken</a:t>
            </a:r>
            <a:r>
              <a:rPr lang="en-US" baseline="0" dirty="0">
                <a:solidFill>
                  <a:schemeClr val="tx1"/>
                </a:solidFill>
              </a:rPr>
              <a:t> </a:t>
            </a:r>
            <a:r>
              <a:rPr lang="en-US" baseline="0" dirty="0" err="1">
                <a:solidFill>
                  <a:schemeClr val="tx1"/>
                </a:solidFill>
              </a:rPr>
              <a:t>nach</a:t>
            </a:r>
            <a:r>
              <a:rPr lang="en-US" baseline="0" dirty="0">
                <a:solidFill>
                  <a:schemeClr val="tx1"/>
                </a:solidFill>
              </a:rPr>
              <a:t> </a:t>
            </a:r>
            <a:r>
              <a:rPr lang="en-US" baseline="0" dirty="0" err="1">
                <a:solidFill>
                  <a:schemeClr val="tx1"/>
                </a:solidFill>
              </a:rPr>
              <a:t>Zweck</a:t>
            </a:r>
            <a:r>
              <a:rPr lang="en-US" baseline="0" dirty="0">
                <a:solidFill>
                  <a:schemeClr val="tx1"/>
                </a:solidFill>
              </a:rPr>
              <a:t> in </a:t>
            </a:r>
            <a:r>
              <a:rPr lang="en-US" baseline="0" dirty="0" err="1">
                <a:solidFill>
                  <a:schemeClr val="tx1"/>
                </a:solidFill>
              </a:rPr>
              <a:t>Kilometern</a:t>
            </a:r>
            <a:endParaRPr lang="en-US"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Tabelle3!$F$10</c:f>
              <c:strCache>
                <c:ptCount val="1"/>
                <c:pt idx="0">
                  <c:v>Strecke in Kilometern</c:v>
                </c:pt>
              </c:strCache>
            </c:strRef>
          </c:tx>
          <c:spPr>
            <a:solidFill>
              <a:srgbClr val="FFC000"/>
            </a:solidFill>
            <a:ln>
              <a:solidFill>
                <a:schemeClr val="bg1"/>
              </a:solidFill>
            </a:ln>
            <a:effectLst/>
          </c:spPr>
          <c:invertIfNegative val="0"/>
          <c:cat>
            <c:strRef>
              <c:f>Tabelle3!$E$11:$E$17</c:f>
              <c:strCache>
                <c:ptCount val="7"/>
                <c:pt idx="0">
                  <c:v>Ausbildung</c:v>
                </c:pt>
                <c:pt idx="1">
                  <c:v>Einkauf</c:v>
                </c:pt>
                <c:pt idx="2">
                  <c:v>Begleitung</c:v>
                </c:pt>
                <c:pt idx="3">
                  <c:v>Erledigung</c:v>
                </c:pt>
                <c:pt idx="4">
                  <c:v>dienstlich</c:v>
                </c:pt>
                <c:pt idx="5">
                  <c:v>Arbeit</c:v>
                </c:pt>
                <c:pt idx="6">
                  <c:v>Freizeit</c:v>
                </c:pt>
              </c:strCache>
            </c:strRef>
          </c:cat>
          <c:val>
            <c:numRef>
              <c:f>Tabelle3!$F$11:$F$17</c:f>
              <c:numCache>
                <c:formatCode>General</c:formatCode>
                <c:ptCount val="7"/>
                <c:pt idx="0">
                  <c:v>2.0</c:v>
                </c:pt>
                <c:pt idx="1">
                  <c:v>3.0</c:v>
                </c:pt>
                <c:pt idx="2">
                  <c:v>3.0</c:v>
                </c:pt>
                <c:pt idx="3">
                  <c:v>5.0</c:v>
                </c:pt>
                <c:pt idx="4">
                  <c:v>8.0</c:v>
                </c:pt>
                <c:pt idx="5">
                  <c:v>10.0</c:v>
                </c:pt>
                <c:pt idx="6">
                  <c:v>16.0</c:v>
                </c:pt>
              </c:numCache>
            </c:numRef>
          </c:val>
          <c:extLst xmlns:c16r2="http://schemas.microsoft.com/office/drawing/2015/06/chart">
            <c:ext xmlns:c16="http://schemas.microsoft.com/office/drawing/2014/chart" uri="{C3380CC4-5D6E-409C-BE32-E72D297353CC}">
              <c16:uniqueId val="{00000000-6595-49C2-B330-FFA563C8E524}"/>
            </c:ext>
          </c:extLst>
        </c:ser>
        <c:dLbls>
          <c:showLegendKey val="0"/>
          <c:showVal val="0"/>
          <c:showCatName val="0"/>
          <c:showSerName val="0"/>
          <c:showPercent val="0"/>
          <c:showBubbleSize val="0"/>
        </c:dLbls>
        <c:gapWidth val="219"/>
        <c:overlap val="-27"/>
        <c:axId val="2130571328"/>
        <c:axId val="2130556160"/>
      </c:barChart>
      <c:catAx>
        <c:axId val="2130571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baseline="0">
                    <a:solidFill>
                      <a:schemeClr val="tx1"/>
                    </a:solidFill>
                  </a:rPr>
                  <a:t>Wegzweck</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30556160"/>
        <c:crosses val="autoZero"/>
        <c:auto val="1"/>
        <c:lblAlgn val="ctr"/>
        <c:lblOffset val="100"/>
        <c:noMultiLvlLbl val="0"/>
      </c:catAx>
      <c:valAx>
        <c:axId val="213055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Kilometer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3057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a:solidFill>
                  <a:schemeClr val="tx1"/>
                </a:solidFill>
              </a:rPr>
              <a:t>In Deutschland genutzte Verkehrsmittel in Prozent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Tabelle3!$E$22</c:f>
              <c:strCache>
                <c:ptCount val="1"/>
              </c:strCache>
            </c:strRef>
          </c:tx>
          <c:spPr>
            <a:solidFill>
              <a:srgbClr val="C00000"/>
            </a:solidFill>
            <a:ln>
              <a:noFill/>
            </a:ln>
            <a:effectLst/>
          </c:spPr>
          <c:invertIfNegative val="0"/>
          <c:cat>
            <c:strRef>
              <c:f>Tabelle3!$D$23:$D$26</c:f>
              <c:strCache>
                <c:ptCount val="4"/>
                <c:pt idx="0">
                  <c:v>Fahrrad</c:v>
                </c:pt>
                <c:pt idx="1">
                  <c:v>Öffentliche Verkehrsmittel</c:v>
                </c:pt>
                <c:pt idx="2">
                  <c:v>zu Fuß</c:v>
                </c:pt>
                <c:pt idx="3">
                  <c:v>Motorisierter Individualverkehr</c:v>
                </c:pt>
              </c:strCache>
            </c:strRef>
          </c:cat>
          <c:val>
            <c:numRef>
              <c:f>Tabelle3!$E$23:$E$26</c:f>
              <c:numCache>
                <c:formatCode>General</c:formatCode>
                <c:ptCount val="4"/>
                <c:pt idx="0">
                  <c:v>17.0</c:v>
                </c:pt>
                <c:pt idx="1">
                  <c:v>18.0</c:v>
                </c:pt>
                <c:pt idx="2">
                  <c:v>37.0</c:v>
                </c:pt>
                <c:pt idx="3">
                  <c:v>48.0</c:v>
                </c:pt>
              </c:numCache>
            </c:numRef>
          </c:val>
          <c:extLst xmlns:c16r2="http://schemas.microsoft.com/office/drawing/2015/06/chart">
            <c:ext xmlns:c16="http://schemas.microsoft.com/office/drawing/2014/chart" uri="{C3380CC4-5D6E-409C-BE32-E72D297353CC}">
              <c16:uniqueId val="{00000000-5603-4B7F-BE87-AEAF8754C452}"/>
            </c:ext>
          </c:extLst>
        </c:ser>
        <c:dLbls>
          <c:showLegendKey val="0"/>
          <c:showVal val="0"/>
          <c:showCatName val="0"/>
          <c:showSerName val="0"/>
          <c:showPercent val="0"/>
          <c:showBubbleSize val="0"/>
        </c:dLbls>
        <c:gapWidth val="219"/>
        <c:overlap val="-27"/>
        <c:axId val="-2012715136"/>
        <c:axId val="-2012808000"/>
      </c:barChart>
      <c:catAx>
        <c:axId val="-2012715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dirty="0" err="1">
                    <a:solidFill>
                      <a:schemeClr val="tx1"/>
                    </a:solidFill>
                  </a:rPr>
                  <a:t>Verkehrsmittel</a:t>
                </a:r>
                <a:endParaRPr lang="en-US"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2012808000"/>
        <c:crosses val="autoZero"/>
        <c:auto val="1"/>
        <c:lblAlgn val="ctr"/>
        <c:lblOffset val="100"/>
        <c:noMultiLvlLbl val="0"/>
      </c:catAx>
      <c:valAx>
        <c:axId val="-201280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Prozent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271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de-DE" sz="1800" b="1" i="0" cap="none" baseline="0" dirty="0">
                <a:solidFill>
                  <a:schemeClr val="tx1"/>
                </a:solidFill>
                <a:effectLst/>
                <a:latin typeface="+mj-lt"/>
              </a:rPr>
              <a:t>Anteil an Klimawirkung der einzelnen Komponenten eines Antriebssystems für E-Bikes</a:t>
            </a:r>
            <a:endParaRPr lang="de-DE" cap="none" baseline="0" dirty="0">
              <a:solidFill>
                <a:schemeClr val="tx1"/>
              </a:solidFill>
              <a:effectLst/>
              <a:latin typeface="+mj-lt"/>
            </a:endParaRP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42473016106366"/>
          <c:y val="0.379573973714648"/>
          <c:w val="0.857526983893634"/>
          <c:h val="0.602570657583705"/>
        </c:manualLayout>
      </c:layout>
      <c:barChart>
        <c:barDir val="bar"/>
        <c:grouping val="stacked"/>
        <c:varyColors val="0"/>
        <c:ser>
          <c:idx val="0"/>
          <c:order val="0"/>
          <c:tx>
            <c:strRef>
              <c:f>[Grafik_CO2_Verkehrsmittel.xlsx]Tabelle4!$B$2</c:f>
              <c:strCache>
                <c:ptCount val="1"/>
                <c:pt idx="0">
                  <c:v>Bildschirm</c:v>
                </c:pt>
              </c:strCache>
            </c:strRef>
          </c:tx>
          <c:spPr>
            <a:solidFill>
              <a:srgbClr val="C00000"/>
            </a:solidFill>
            <a:ln>
              <a:noFill/>
            </a:ln>
            <a:effectLst/>
          </c:spPr>
          <c:invertIfNegative val="0"/>
          <c:dLbls>
            <c:dLbl>
              <c:idx val="0"/>
              <c:layout>
                <c:manualLayout>
                  <c:x val="0.0116955460982837"/>
                  <c:y val="-0.206824687460751"/>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fld id="{19513171-3D42-427B-86D0-0EB6382575C6}" type="VALUE">
                      <a:rPr lang="mr-IN">
                        <a:solidFill>
                          <a:schemeClr val="tx1"/>
                        </a:solidFill>
                      </a:rPr>
                      <a:pPr>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E93-4FE0-B991-43FDA4AA888E}"/>
                </c:ext>
                <c:ext xmlns:c15="http://schemas.microsoft.com/office/drawing/2012/chart" uri="{CE6537A1-D6FC-4f65-9D91-7224C49458BB}">
                  <c15:layout>
                    <c:manualLayout>
                      <c:w val="0.0649952556435405"/>
                      <c:h val="0.045218838398134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[Grafik_CO2_Verkehrsmittel.xlsx]Tabelle4!$B$3</c:f>
              <c:numCache>
                <c:formatCode>0%</c:formatCode>
                <c:ptCount val="1"/>
                <c:pt idx="0">
                  <c:v>0.03</c:v>
                </c:pt>
              </c:numCache>
            </c:numRef>
          </c:val>
          <c:extLst xmlns:c16r2="http://schemas.microsoft.com/office/drawing/2015/06/chart">
            <c:ext xmlns:c16="http://schemas.microsoft.com/office/drawing/2014/chart" uri="{C3380CC4-5D6E-409C-BE32-E72D297353CC}">
              <c16:uniqueId val="{00000000-3E93-4FE0-B991-43FDA4AA888E}"/>
            </c:ext>
          </c:extLst>
        </c:ser>
        <c:ser>
          <c:idx val="1"/>
          <c:order val="1"/>
          <c:tx>
            <c:strRef>
              <c:f>[Grafik_CO2_Verkehrsmittel.xlsx]Tabelle4!$C$2</c:f>
              <c:strCache>
                <c:ptCount val="1"/>
                <c:pt idx="0">
                  <c:v>Batterie</c:v>
                </c:pt>
              </c:strCache>
            </c:strRef>
          </c:tx>
          <c:spPr>
            <a:solidFill>
              <a:srgbClr val="FFC000"/>
            </a:solidFill>
            <a:ln>
              <a:noFill/>
            </a:ln>
            <a:effectLst/>
          </c:spPr>
          <c:invertIfNegative val="0"/>
          <c:dLbls>
            <c:dLbl>
              <c:idx val="0"/>
              <c:layout>
                <c:manualLayout>
                  <c:x val="0.0138220090252445"/>
                  <c:y val="-0.205336740068947"/>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fld id="{C071C981-83E5-499B-987F-8E81FE7AAA81}" type="VALUE">
                      <a:rPr lang="mr-IN">
                        <a:solidFill>
                          <a:schemeClr val="tx1"/>
                        </a:solidFill>
                      </a:rPr>
                      <a:pPr>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93-4FE0-B991-43FDA4AA888E}"/>
                </c:ext>
                <c:ext xmlns:c15="http://schemas.microsoft.com/office/drawing/2012/chart" uri="{CE6537A1-D6FC-4f65-9D91-7224C49458BB}">
                  <c15:layout>
                    <c:manualLayout>
                      <c:w val="0.0616994055447772"/>
                      <c:h val="0.048194733181742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[Grafik_CO2_Verkehrsmittel.xlsx]Tabelle4!$C$3</c:f>
              <c:numCache>
                <c:formatCode>0%</c:formatCode>
                <c:ptCount val="1"/>
                <c:pt idx="0">
                  <c:v>0.59</c:v>
                </c:pt>
              </c:numCache>
            </c:numRef>
          </c:val>
          <c:extLst xmlns:c16r2="http://schemas.microsoft.com/office/drawing/2015/06/chart">
            <c:ext xmlns:c16="http://schemas.microsoft.com/office/drawing/2014/chart" uri="{C3380CC4-5D6E-409C-BE32-E72D297353CC}">
              <c16:uniqueId val="{00000001-3E93-4FE0-B991-43FDA4AA888E}"/>
            </c:ext>
          </c:extLst>
        </c:ser>
        <c:ser>
          <c:idx val="2"/>
          <c:order val="2"/>
          <c:tx>
            <c:strRef>
              <c:f>[Grafik_CO2_Verkehrsmittel.xlsx]Tabelle4!$D$2</c:f>
              <c:strCache>
                <c:ptCount val="1"/>
                <c:pt idx="0">
                  <c:v>Antriebseinheit</c:v>
                </c:pt>
              </c:strCache>
            </c:strRef>
          </c:tx>
          <c:spPr>
            <a:solidFill>
              <a:schemeClr val="tx2"/>
            </a:solidFill>
            <a:ln>
              <a:noFill/>
            </a:ln>
            <a:effectLst/>
          </c:spPr>
          <c:invertIfNegative val="0"/>
          <c:dLbls>
            <c:dLbl>
              <c:idx val="0"/>
              <c:layout>
                <c:manualLayout>
                  <c:x val="0.0233910921965674"/>
                  <c:y val="-0.211288529636163"/>
                </c:manualLayout>
              </c:layout>
              <c:tx>
                <c:rich>
                  <a:bodyPr/>
                  <a:lstStyle/>
                  <a:p>
                    <a:fld id="{36752A89-97B4-47CB-AB23-6B18527D0299}" type="VALUE">
                      <a:rPr lang="mr-IN">
                        <a:solidFill>
                          <a:schemeClr val="tx1"/>
                        </a:solidFill>
                      </a:rPr>
                      <a:pPr/>
                      <a:t>[WERT]</a:t>
                    </a:fld>
                    <a:endParaRPr lang="de-D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E93-4FE0-B991-43FDA4AA888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[Grafik_CO2_Verkehrsmittel.xlsx]Tabelle4!$D$3</c:f>
              <c:numCache>
                <c:formatCode>0%</c:formatCode>
                <c:ptCount val="1"/>
                <c:pt idx="0">
                  <c:v>0.38</c:v>
                </c:pt>
              </c:numCache>
            </c:numRef>
          </c:val>
          <c:extLst xmlns:c16r2="http://schemas.microsoft.com/office/drawing/2015/06/chart">
            <c:ext xmlns:c16="http://schemas.microsoft.com/office/drawing/2014/chart" uri="{C3380CC4-5D6E-409C-BE32-E72D297353CC}">
              <c16:uniqueId val="{00000002-3E93-4FE0-B991-43FDA4AA888E}"/>
            </c:ext>
          </c:extLst>
        </c:ser>
        <c:dLbls>
          <c:showLegendKey val="0"/>
          <c:showVal val="1"/>
          <c:showCatName val="0"/>
          <c:showSerName val="0"/>
          <c:showPercent val="0"/>
          <c:showBubbleSize val="0"/>
        </c:dLbls>
        <c:gapWidth val="79"/>
        <c:overlap val="100"/>
        <c:axId val="2147157328"/>
        <c:axId val="2147120336"/>
      </c:barChart>
      <c:catAx>
        <c:axId val="2147157328"/>
        <c:scaling>
          <c:orientation val="minMax"/>
        </c:scaling>
        <c:delete val="1"/>
        <c:axPos val="l"/>
        <c:majorGridlines>
          <c:spPr>
            <a:ln w="9525" cap="flat" cmpd="sng" algn="ctr">
              <a:noFill/>
              <a:round/>
            </a:ln>
            <a:effectLst/>
          </c:spPr>
        </c:majorGridlines>
        <c:majorTickMark val="none"/>
        <c:minorTickMark val="none"/>
        <c:tickLblPos val="nextTo"/>
        <c:crossAx val="2147120336"/>
        <c:crosses val="autoZero"/>
        <c:auto val="1"/>
        <c:lblAlgn val="ctr"/>
        <c:lblOffset val="100"/>
        <c:noMultiLvlLbl val="0"/>
      </c:catAx>
      <c:valAx>
        <c:axId val="2147120336"/>
        <c:scaling>
          <c:orientation val="minMax"/>
        </c:scaling>
        <c:delete val="1"/>
        <c:axPos val="b"/>
        <c:numFmt formatCode="0%" sourceLinked="1"/>
        <c:majorTickMark val="none"/>
        <c:minorTickMark val="none"/>
        <c:tickLblPos val="nextTo"/>
        <c:crossAx val="2147157328"/>
        <c:crosses val="autoZero"/>
        <c:crossBetween val="between"/>
      </c:valAx>
      <c:spPr>
        <a:noFill/>
        <a:ln>
          <a:noFill/>
        </a:ln>
        <a:effectLst/>
      </c:spPr>
    </c:plotArea>
    <c:legend>
      <c:legendPos val="t"/>
      <c:layout>
        <c:manualLayout>
          <c:xMode val="edge"/>
          <c:yMode val="edge"/>
          <c:x val="0.0268311064354973"/>
          <c:y val="0.324670120891625"/>
          <c:w val="0.912314212859609"/>
          <c:h val="0.0474641158640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Wie viele</a:t>
            </a:r>
            <a:r>
              <a:rPr lang="de-DE" baseline="0" dirty="0"/>
              <a:t> Kilometer können mit dem Energieaufwand von 3 Litern Diesel zurück gelegt werden?</a:t>
            </a:r>
            <a:endParaRPr lang="de-D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Tabelle1!$A$2</c:f>
              <c:strCache>
                <c:ptCount val="1"/>
                <c:pt idx="0">
                  <c:v>Dieselauto</c:v>
                </c:pt>
              </c:strCache>
            </c:strRef>
          </c:tx>
          <c:spPr>
            <a:solidFill>
              <a:schemeClr val="tx2"/>
            </a:solidFill>
            <a:ln>
              <a:noFill/>
            </a:ln>
            <a:effectLst/>
          </c:spPr>
          <c:invertIfNegative val="0"/>
          <c:cat>
            <c:strRef>
              <c:f>Tabelle1!$B$1:$C$1</c:f>
              <c:strCache>
                <c:ptCount val="2"/>
                <c:pt idx="0">
                  <c:v>Energieaufwand in kWh</c:v>
                </c:pt>
                <c:pt idx="1">
                  <c:v>Strecke in Kilometern</c:v>
                </c:pt>
              </c:strCache>
            </c:strRef>
          </c:cat>
          <c:val>
            <c:numRef>
              <c:f>Tabelle1!$B$2:$C$2</c:f>
              <c:numCache>
                <c:formatCode>General</c:formatCode>
                <c:ptCount val="2"/>
                <c:pt idx="0">
                  <c:v>21.0</c:v>
                </c:pt>
                <c:pt idx="1">
                  <c:v>42.5</c:v>
                </c:pt>
              </c:numCache>
            </c:numRef>
          </c:val>
          <c:extLst xmlns:c16r2="http://schemas.microsoft.com/office/drawing/2015/06/chart">
            <c:ext xmlns:c16="http://schemas.microsoft.com/office/drawing/2014/chart" uri="{C3380CC4-5D6E-409C-BE32-E72D297353CC}">
              <c16:uniqueId val="{00000000-23AD-4F48-945D-A88C3D765250}"/>
            </c:ext>
          </c:extLst>
        </c:ser>
        <c:ser>
          <c:idx val="1"/>
          <c:order val="1"/>
          <c:tx>
            <c:strRef>
              <c:f>Tabelle1!$A$3</c:f>
              <c:strCache>
                <c:ptCount val="1"/>
                <c:pt idx="0">
                  <c:v>E-Auto</c:v>
                </c:pt>
              </c:strCache>
            </c:strRef>
          </c:tx>
          <c:spPr>
            <a:solidFill>
              <a:srgbClr val="FFC000"/>
            </a:solidFill>
            <a:ln>
              <a:noFill/>
            </a:ln>
            <a:effectLst/>
          </c:spPr>
          <c:invertIfNegative val="0"/>
          <c:cat>
            <c:strRef>
              <c:f>Tabelle1!$B$1:$C$1</c:f>
              <c:strCache>
                <c:ptCount val="2"/>
                <c:pt idx="0">
                  <c:v>Energieaufwand in kWh</c:v>
                </c:pt>
                <c:pt idx="1">
                  <c:v>Strecke in Kilometern</c:v>
                </c:pt>
              </c:strCache>
            </c:strRef>
          </c:cat>
          <c:val>
            <c:numRef>
              <c:f>Tabelle1!$B$3:$C$3</c:f>
              <c:numCache>
                <c:formatCode>General</c:formatCode>
                <c:ptCount val="2"/>
                <c:pt idx="0">
                  <c:v>21.0</c:v>
                </c:pt>
                <c:pt idx="1">
                  <c:v>100.0</c:v>
                </c:pt>
              </c:numCache>
            </c:numRef>
          </c:val>
          <c:extLst xmlns:c16r2="http://schemas.microsoft.com/office/drawing/2015/06/chart">
            <c:ext xmlns:c16="http://schemas.microsoft.com/office/drawing/2014/chart" uri="{C3380CC4-5D6E-409C-BE32-E72D297353CC}">
              <c16:uniqueId val="{00000001-23AD-4F48-945D-A88C3D765250}"/>
            </c:ext>
          </c:extLst>
        </c:ser>
        <c:ser>
          <c:idx val="2"/>
          <c:order val="2"/>
          <c:tx>
            <c:strRef>
              <c:f>Tabelle1!$A$4</c:f>
              <c:strCache>
                <c:ptCount val="1"/>
                <c:pt idx="0">
                  <c:v>E-Bike</c:v>
                </c:pt>
              </c:strCache>
            </c:strRef>
          </c:tx>
          <c:spPr>
            <a:solidFill>
              <a:srgbClr val="C00000"/>
            </a:solidFill>
            <a:ln>
              <a:noFill/>
            </a:ln>
            <a:effectLst/>
          </c:spPr>
          <c:invertIfNegative val="0"/>
          <c:cat>
            <c:strRef>
              <c:f>Tabelle1!$B$1:$C$1</c:f>
              <c:strCache>
                <c:ptCount val="2"/>
                <c:pt idx="0">
                  <c:v>Energieaufwand in kWh</c:v>
                </c:pt>
                <c:pt idx="1">
                  <c:v>Strecke in Kilometern</c:v>
                </c:pt>
              </c:strCache>
            </c:strRef>
          </c:cat>
          <c:val>
            <c:numRef>
              <c:f>Tabelle1!$B$4:$C$4</c:f>
              <c:numCache>
                <c:formatCode>General</c:formatCode>
                <c:ptCount val="2"/>
                <c:pt idx="0">
                  <c:v>0.7</c:v>
                </c:pt>
                <c:pt idx="1">
                  <c:v>100.0</c:v>
                </c:pt>
              </c:numCache>
            </c:numRef>
          </c:val>
          <c:extLst xmlns:c16r2="http://schemas.microsoft.com/office/drawing/2015/06/chart">
            <c:ext xmlns:c16="http://schemas.microsoft.com/office/drawing/2014/chart" uri="{C3380CC4-5D6E-409C-BE32-E72D297353CC}">
              <c16:uniqueId val="{00000002-23AD-4F48-945D-A88C3D765250}"/>
            </c:ext>
          </c:extLst>
        </c:ser>
        <c:dLbls>
          <c:showLegendKey val="0"/>
          <c:showVal val="0"/>
          <c:showCatName val="0"/>
          <c:showSerName val="0"/>
          <c:showPercent val="0"/>
          <c:showBubbleSize val="0"/>
        </c:dLbls>
        <c:gapWidth val="182"/>
        <c:axId val="-2011944464"/>
        <c:axId val="-2011942688"/>
      </c:barChart>
      <c:catAx>
        <c:axId val="-201194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1942688"/>
        <c:crosses val="autoZero"/>
        <c:auto val="1"/>
        <c:lblAlgn val="ctr"/>
        <c:lblOffset val="100"/>
        <c:noMultiLvlLbl val="0"/>
      </c:catAx>
      <c:valAx>
        <c:axId val="-201194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1944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120" normalizeH="0" baseline="0">
                <a:solidFill>
                  <a:schemeClr val="tx1"/>
                </a:solidFill>
                <a:latin typeface="+mn-lt"/>
                <a:ea typeface="+mn-ea"/>
                <a:cs typeface="+mn-cs"/>
              </a:defRPr>
            </a:pPr>
            <a:r>
              <a:rPr lang="en-US" b="0" i="0" cap="none" baseline="0">
                <a:solidFill>
                  <a:schemeClr val="tx1"/>
                </a:solidFill>
              </a:rPr>
              <a:t>CO2-Emissionen in Gramm/Kilometer</a:t>
            </a:r>
          </a:p>
        </c:rich>
      </c:tx>
      <c:layout/>
      <c:overlay val="0"/>
      <c:spPr>
        <a:noFill/>
        <a:ln>
          <a:noFill/>
        </a:ln>
        <a:effectLst/>
      </c:spPr>
      <c:txPr>
        <a:bodyPr rot="0" spcFirstLastPara="1" vertOverflow="ellipsis" vert="horz" wrap="square" anchor="ctr" anchorCtr="1"/>
        <a:lstStyle/>
        <a:p>
          <a:pPr>
            <a:defRPr sz="2128" b="0" i="0" u="none" strike="noStrike" kern="1200" cap="none" spc="120" normalizeH="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Tabelle2!$C$1</c:f>
              <c:strCache>
                <c:ptCount val="1"/>
                <c:pt idx="0">
                  <c:v>Gramm CO2/Kilometer</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Tabelle2!$B$2:$B$6</c:f>
              <c:strCache>
                <c:ptCount val="5"/>
                <c:pt idx="0">
                  <c:v>Dieselauto</c:v>
                </c:pt>
                <c:pt idx="1">
                  <c:v>E-Auto aktueller Strommix</c:v>
                </c:pt>
                <c:pt idx="2">
                  <c:v>E-Auto Ökostrom</c:v>
                </c:pt>
                <c:pt idx="3">
                  <c:v>E-Bike aktueller Strommix</c:v>
                </c:pt>
                <c:pt idx="4">
                  <c:v>E-Bike Ökostrom</c:v>
                </c:pt>
              </c:strCache>
            </c:strRef>
          </c:cat>
          <c:val>
            <c:numRef>
              <c:f>Tabelle2!$C$2:$C$6</c:f>
              <c:numCache>
                <c:formatCode>General</c:formatCode>
                <c:ptCount val="5"/>
                <c:pt idx="0">
                  <c:v>135.0</c:v>
                </c:pt>
                <c:pt idx="1">
                  <c:v>100.0</c:v>
                </c:pt>
                <c:pt idx="2">
                  <c:v>15.0</c:v>
                </c:pt>
                <c:pt idx="3">
                  <c:v>8.0</c:v>
                </c:pt>
                <c:pt idx="4">
                  <c:v>0.2</c:v>
                </c:pt>
              </c:numCache>
            </c:numRef>
          </c:val>
          <c:extLst xmlns:c16r2="http://schemas.microsoft.com/office/drawing/2015/06/chart">
            <c:ext xmlns:c16="http://schemas.microsoft.com/office/drawing/2014/chart" uri="{C3380CC4-5D6E-409C-BE32-E72D297353CC}">
              <c16:uniqueId val="{00000000-FDDF-4BD9-89CD-BF3DC7FF26F8}"/>
            </c:ext>
          </c:extLst>
        </c:ser>
        <c:dLbls>
          <c:dLblPos val="outEnd"/>
          <c:showLegendKey val="0"/>
          <c:showVal val="1"/>
          <c:showCatName val="0"/>
          <c:showSerName val="0"/>
          <c:showPercent val="0"/>
          <c:showBubbleSize val="0"/>
        </c:dLbls>
        <c:gapWidth val="444"/>
        <c:overlap val="-90"/>
        <c:axId val="-2012361632"/>
        <c:axId val="-2012342352"/>
      </c:barChart>
      <c:catAx>
        <c:axId val="-2012361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solidFill>
                <a:latin typeface="+mn-lt"/>
                <a:ea typeface="+mn-ea"/>
                <a:cs typeface="+mn-cs"/>
              </a:defRPr>
            </a:pPr>
            <a:endParaRPr lang="de-DE"/>
          </a:p>
        </c:txPr>
        <c:crossAx val="-2012342352"/>
        <c:crosses val="autoZero"/>
        <c:auto val="1"/>
        <c:lblAlgn val="ctr"/>
        <c:lblOffset val="100"/>
        <c:noMultiLvlLbl val="0"/>
      </c:catAx>
      <c:valAx>
        <c:axId val="-2012342352"/>
        <c:scaling>
          <c:orientation val="minMax"/>
        </c:scaling>
        <c:delete val="1"/>
        <c:axPos val="l"/>
        <c:numFmt formatCode="General" sourceLinked="1"/>
        <c:majorTickMark val="none"/>
        <c:minorTickMark val="none"/>
        <c:tickLblPos val="nextTo"/>
        <c:crossAx val="-201236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787/9789264307452-en" TargetMode="External"/><Relationship Id="rId3" Type="http://schemas.openxmlformats.org/officeDocument/2006/relationships/hyperlink" Target="https://www.umweltbundesamt.de/themen/earth-overshoot-day-2020-ressourcenbudge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ringerprofessional.de/elektromobilitaet/dieselmotor/endenergiebezogene-analyse-diesel-versus-elektromobilitaet/1667369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direkt.de/nachhaltigkeit/ratgeber/co2-bilanz-von-pkws" TargetMode="External"/><Relationship Id="rId3" Type="http://schemas.openxmlformats.org/officeDocument/2006/relationships/hyperlink" Target="https://focus-mobility.de/magazin/e-bikes-und-die-co2-bilanz" TargetMode="External"/><Relationship Id="rId4" Type="http://schemas.openxmlformats.org/officeDocument/2006/relationships/hyperlink" Target="https://www.umweltbundesamt.de/themen/co2-emissionen-pro-kilowattstunde-strom-steigen" TargetMode="External"/><Relationship Id="rId5" Type="http://schemas.openxmlformats.org/officeDocument/2006/relationships/hyperlink" Target="https://www.umweltbundesamt.de/themen/klima-energie/erneuerbare-energien/erneuerbare-energien-in-zahle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ervice/glossary/c" TargetMode="External"/><Relationship Id="rId3" Type="http://schemas.openxmlformats.org/officeDocument/2006/relationships/hyperlink" Target="https://www.bikeradar.com/features/long-reads/cycling-environmental-impact/" TargetMode="External"/><Relationship Id="rId4" Type="http://schemas.openxmlformats.org/officeDocument/2006/relationships/hyperlink" Target="https://www.nature.com/articles/d42473-021-00166-8" TargetMode="External"/><Relationship Id="rId5" Type="http://schemas.openxmlformats.org/officeDocument/2006/relationships/hyperlink" Target="https://www.welt.de/wirtschaft/webwelt/article239358077/Rahmen-aus-Bambus-Eker-Stark-im-Test-So-gut-ist-das-Oeko-Mountainbike.html" TargetMode="External"/><Relationship Id="rId6" Type="http://schemas.openxmlformats.org/officeDocument/2006/relationships/hyperlink" Target="https://citizensustainable.com/de/carbon-nachhalti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7/s42452-019-0721-z"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verkehr-laerm/nachhaltige-mobilitaet/radverkeh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ervice/glossar/c?tag=CO2#alphabar" TargetMode="External"/><Relationship Id="rId3" Type="http://schemas.openxmlformats.org/officeDocument/2006/relationships/hyperlink" Target="https://www.umweltbundesamt.de/themen/verkehr-laerm/nachhaltige-mobilitaet/radverkehr" TargetMode="External"/><Relationship Id="rId4" Type="http://schemas.openxmlformats.org/officeDocument/2006/relationships/hyperlink" Target="https://www.umweltbundesamt.de/themen/verkehr-laerm/klimaschutz-im-verkeh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sch-ebike.com/us/service/sustainabil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uroparl.europa.eu/news/de/headlines/economy/20151201STO05603/kreislaufwirtschaft-definition-und-vorteile" TargetMode="External"/><Relationship Id="rId3" Type="http://schemas.openxmlformats.org/officeDocument/2006/relationships/hyperlink" Target="https://doi.org/10.1177/1012690222113803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sch-ebike.com/us/service/sustainability" TargetMode="External"/><Relationship Id="rId3" Type="http://schemas.openxmlformats.org/officeDocument/2006/relationships/hyperlink" Target="https://ebike-news.de/nachhaltigkeit-und-e-bike-passt-das-zusammen/18776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Branchen-Unternehmen/Energie/_Grafik/_Interaktiv/bruttostromerzeugung-erneuerbare-energien.html" TargetMode="External"/><Relationship Id="rId3" Type="http://schemas.openxmlformats.org/officeDocument/2006/relationships/hyperlink" Target="https://www.umweltbundesamt.de/daten/energie/erneuerbare-energien-vermiedene-treibhausgase" TargetMode="External"/><Relationship Id="rId4" Type="http://schemas.openxmlformats.org/officeDocument/2006/relationships/hyperlink" Target="https://www.umweltbundesamt.de/daten/energie/erneuerbare-energien-vermiedene-treibhausgase" TargetMode="External"/><Relationship Id="rId5" Type="http://schemas.openxmlformats.org/officeDocument/2006/relationships/hyperlink" Target="https://www.umweltbundesamt.de/daten/energie/erneuerbare-energien-vermiedene-treibhausgas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78800"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424" y="3743987"/>
            <a:ext cx="6144589" cy="6100768"/>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Arial"/>
                <a:ea typeface="Arial"/>
                <a:cs typeface="Arial"/>
                <a:sym typeface="Arial"/>
              </a:rPr>
              <a:t>Ziel des Projektes ist die Gründung einer </a:t>
            </a:r>
            <a:r>
              <a:rPr b="0" i="1" lang="de-DE" sz="1000" u="none" cap="none" strike="noStrike">
                <a:solidFill>
                  <a:schemeClr val="dk1"/>
                </a:solidFill>
                <a:latin typeface="Arial"/>
                <a:ea typeface="Arial"/>
                <a:cs typeface="Arial"/>
                <a:sym typeface="Arial"/>
              </a:rPr>
              <a:t>Projektagentur Berufliche Bildung für Nachhaltige Entwicklung (PA-BBNE) des Partnernetzwerkes Berufliche Bildung am IZT. </a:t>
            </a:r>
            <a:r>
              <a:rPr b="0" i="0" lang="de-DE" sz="1000" u="none" cap="none" strike="noStrike">
                <a:solidFill>
                  <a:schemeClr val="dk1"/>
                </a:solidFill>
                <a:latin typeface="Arial"/>
                <a:ea typeface="Arial"/>
                <a:cs typeface="Arial"/>
                <a:sym typeface="Arial"/>
              </a:rPr>
              <a:t>Für eine Vielzahl von Ausbildungsberufen erstellt die Projektagentur Begleitmaterialien zur </a:t>
            </a:r>
            <a:r>
              <a:rPr b="0" i="1" lang="de-DE" sz="1000" u="none" cap="none" strike="noStrike">
                <a:solidFill>
                  <a:schemeClr val="dk1"/>
                </a:solidFill>
                <a:latin typeface="Arial"/>
                <a:ea typeface="Arial"/>
                <a:cs typeface="Arial"/>
                <a:sym typeface="Arial"/>
              </a:rPr>
              <a:t>Beruflichen Bildung für Nachhaltige Entwicklung </a:t>
            </a:r>
            <a:r>
              <a:rPr b="0" i="0" lang="de-DE" sz="1000" u="none" cap="none" strike="noStrike">
                <a:solidFill>
                  <a:schemeClr val="dk1"/>
                </a:solidFill>
                <a:latin typeface="Arial"/>
                <a:ea typeface="Arial"/>
                <a:cs typeface="Arial"/>
                <a:sym typeface="Arial"/>
              </a:rPr>
              <a:t>(BBNE). Dabei werden alle für die Berufsausbildung relevanten Dimensionen der Nachhaltigkeit berücksichtigt. Diese Impulspapiere und Weiterbildungsmaterialien sollen Anregungen für mehr Nachhaltigkeit in der beruflichen Bildung geben. </a:t>
            </a:r>
            <a:endParaRPr sz="1000">
              <a:latin typeface="Arial"/>
              <a:ea typeface="Arial"/>
              <a:cs typeface="Arial"/>
              <a:sym typeface="Arial"/>
            </a:endParaRPr>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00">
              <a:latin typeface="Arial"/>
              <a:ea typeface="Arial"/>
              <a:cs typeface="Arial"/>
              <a:sym typeface="Arial"/>
            </a:endParaRPr>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00">
              <a:latin typeface="Arial"/>
              <a:ea typeface="Arial"/>
              <a:cs typeface="Arial"/>
              <a:sym typeface="Arial"/>
            </a:endParaRPr>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00">
              <a:latin typeface="Arial"/>
              <a:ea typeface="Arial"/>
              <a:cs typeface="Arial"/>
              <a:sym typeface="Arial"/>
            </a:endParaRPr>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die tabellarische didaktische Einordnung (Didaktisches Impulspapier, IP), </a:t>
            </a:r>
            <a:endParaRPr sz="1000">
              <a:latin typeface="Arial"/>
              <a:ea typeface="Arial"/>
              <a:cs typeface="Arial"/>
              <a:sym typeface="Arial"/>
            </a:endParaRPr>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ein Dokument zur Weiterbildung für Lehrende und Unterrichtende zu den Nachhaltigkeitszielen mit dem Bezug auf die spezifische Berufsausbildung (Hintergrundmaterial, HGM) </a:t>
            </a:r>
            <a:endParaRPr sz="1000">
              <a:latin typeface="Arial"/>
              <a:ea typeface="Arial"/>
              <a:cs typeface="Arial"/>
              <a:sym typeface="Arial"/>
            </a:endParaRPr>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Ein Handout (FS) z. B. mit der Darstellung von Zielkonflikten oder weiteren Aufgabenstellungen. </a:t>
            </a:r>
            <a:endParaRPr sz="1000">
              <a:latin typeface="Arial"/>
              <a:ea typeface="Arial"/>
              <a:cs typeface="Arial"/>
              <a:sym typeface="Arial"/>
            </a:endParaRPr>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latin typeface="Arial"/>
                <a:ea typeface="Arial"/>
                <a:cs typeface="Arial"/>
                <a:sym typeface="Arial"/>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00">
              <a:latin typeface="Arial"/>
              <a:ea typeface="Arial"/>
              <a:cs typeface="Arial"/>
              <a:sym typeface="Arial"/>
            </a:endParaRPr>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notes"/>
          <p:cNvSpPr txBox="1"/>
          <p:nvPr>
            <p:ph idx="1" type="body"/>
          </p:nvPr>
        </p:nvSpPr>
        <p:spPr>
          <a:xfrm>
            <a:off x="479424" y="3743987"/>
            <a:ext cx="6145213" cy="597712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chemeClr val="dk1"/>
                </a:solidFill>
                <a:latin typeface="Calibri"/>
                <a:ea typeface="Calibri"/>
                <a:cs typeface="Calibri"/>
                <a:sym typeface="Calibri"/>
              </a:rPr>
              <a:t>Die weltweite Nachfrage nach Rohstoffen nimmt permanent zu. Bis 2060 wird sich der Verbrauch von Rohstoffen verdoppeln (OECD, 2019).  Es werden schon jetzt 1,5 mal mehr  Ressourcen verbraucht als sich erneuern können. Dies macht auch der Earth-Overshoot-Day deutlich, welcher jedes Jahr ein bisschen früher eintritt. Der Aktionstag markiert, bis zu welchem Tag die Menschheit so viele Ressourcen verbraucht hat, wie die Natur in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200" u="none" cap="none" strike="noStrike">
                <a:solidFill>
                  <a:schemeClr val="dk1"/>
                </a:solidFill>
                <a:latin typeface="Calibri"/>
                <a:ea typeface="Calibri"/>
                <a:cs typeface="Calibri"/>
                <a:sym typeface="Calibri"/>
              </a:rPr>
              <a:t>einem Jahr regenerieren kann. Der steigende Bedarf hat starke Auswirkungen auf die Umwelt und die Bevölkerung (Umweltbundesamt, 2020). Deshalb ist es umso wichtiger, Rohstoffe so effizient wie möglich zu nutzen und zu recyceln.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t>Aufgabenstellung:</a:t>
            </a:r>
            <a:endParaRPr/>
          </a:p>
          <a:p>
            <a:pPr indent="-180000" lvl="0" marL="180000" rtl="0" algn="l">
              <a:lnSpc>
                <a:spcPct val="100000"/>
              </a:lnSpc>
              <a:spcBef>
                <a:spcPts val="0"/>
              </a:spcBef>
              <a:spcAft>
                <a:spcPts val="0"/>
              </a:spcAft>
              <a:buClr>
                <a:srgbClr val="8CBE41"/>
              </a:buClr>
              <a:buSzPts val="1600"/>
              <a:buFont typeface="Noto Sans Symbols"/>
              <a:buChar char="▪"/>
            </a:pPr>
            <a:r>
              <a:rPr lang="de-DE" sz="1100">
                <a:solidFill>
                  <a:schemeClr val="dk1"/>
                </a:solidFill>
                <a:latin typeface="Arial"/>
                <a:ea typeface="Arial"/>
                <a:cs typeface="Arial"/>
                <a:sym typeface="Arial"/>
              </a:rPr>
              <a:t>Listen Sie zu zweit auf aus welchen Bestandteilen ein Fahrrad besteht und schreiben Sie sie mit Pfeilen an das Fahrrad.</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600"/>
              <a:buFont typeface="Noto Sans Symbols"/>
              <a:buChar char="▪"/>
            </a:pPr>
            <a:r>
              <a:rPr lang="de-DE" sz="1100">
                <a:solidFill>
                  <a:schemeClr val="dk1"/>
                </a:solidFill>
                <a:latin typeface="Arial"/>
                <a:ea typeface="Arial"/>
                <a:cs typeface="Arial"/>
                <a:sym typeface="Arial"/>
              </a:rPr>
              <a:t>Teilen Sie sich nun auf: eine*r von Ihnen überlegt sich welche Teile für ein neues Fahrrad wiederverwertbar wären und der/die andere welche Teile nicht wiederverwertbar wären – und warum.</a:t>
            </a:r>
            <a:endParaRPr/>
          </a:p>
          <a:p>
            <a:pPr indent="-180000" lvl="0" marL="180000" rtl="0" algn="l">
              <a:lnSpc>
                <a:spcPct val="100000"/>
              </a:lnSpc>
              <a:spcBef>
                <a:spcPts val="600"/>
              </a:spcBef>
              <a:spcAft>
                <a:spcPts val="0"/>
              </a:spcAft>
              <a:buClr>
                <a:srgbClr val="8CBE41"/>
              </a:buClr>
              <a:buSzPts val="1600"/>
              <a:buFont typeface="Noto Sans Symbols"/>
              <a:buChar char="▪"/>
            </a:pPr>
            <a:r>
              <a:rPr lang="de-DE" sz="1100">
                <a:solidFill>
                  <a:schemeClr val="dk1"/>
                </a:solidFill>
                <a:latin typeface="Arial"/>
                <a:ea typeface="Arial"/>
                <a:cs typeface="Arial"/>
                <a:sym typeface="Arial"/>
              </a:rPr>
              <a:t>Vergleichen Sie nun Ihre Auflistungen. Sind Sie gleicher Meinung welche Teile wiederverwertbar sind und welche nicht? Diskutieren Sie über die Fahrradteile, bei denen Sie sich </a:t>
            </a:r>
            <a:r>
              <a:rPr lang="de-DE" sz="1100" u="sng">
                <a:solidFill>
                  <a:schemeClr val="dk1"/>
                </a:solidFill>
                <a:latin typeface="Arial"/>
                <a:ea typeface="Arial"/>
                <a:cs typeface="Arial"/>
                <a:sym typeface="Arial"/>
              </a:rPr>
              <a:t>nicht</a:t>
            </a:r>
            <a:r>
              <a:rPr lang="de-DE" sz="1100">
                <a:solidFill>
                  <a:schemeClr val="dk1"/>
                </a:solidFill>
                <a:latin typeface="Arial"/>
                <a:ea typeface="Arial"/>
                <a:cs typeface="Arial"/>
                <a:sym typeface="Arial"/>
              </a:rPr>
              <a:t> einig sind.</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i="0" lang="de-DE" sz="1200" u="none" cap="none" strike="noStrik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200" u="none" cap="none" strike="noStrike">
                <a:solidFill>
                  <a:schemeClr val="dk1"/>
                </a:solidFill>
                <a:latin typeface="Calibri"/>
                <a:ea typeface="Calibri"/>
                <a:cs typeface="Calibri"/>
                <a:sym typeface="Calibri"/>
              </a:rPr>
              <a:t>OECD (2019): Global Material Resources Outlook to 2060: Economic Drivers and Environmental Consequences. OECD. Online:</a:t>
            </a:r>
            <a:r>
              <a:rPr b="0" i="0" lang="de-DE"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 https://doi.org/10.1787/9789264307452-en</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200" u="none" cap="none" strike="noStrike">
                <a:solidFill>
                  <a:schemeClr val="dk1"/>
                </a:solidFill>
                <a:latin typeface="Calibri"/>
                <a:ea typeface="Calibri"/>
                <a:cs typeface="Calibri"/>
                <a:sym typeface="Calibri"/>
              </a:rPr>
              <a:t>Pixabay (o.J.). Online: https://pixabay.com/de/vectors/rennrad-rennfahrer-fahrrad-r%c3%a4der-161449/</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200" u="none" cap="none" strike="noStrike">
                <a:solidFill>
                  <a:schemeClr val="dk1"/>
                </a:solidFill>
                <a:latin typeface="Calibri"/>
                <a:ea typeface="Calibri"/>
                <a:cs typeface="Calibri"/>
                <a:sym typeface="Calibri"/>
              </a:rPr>
              <a:t>Umweltbundesamt (2020): Earth Overshoot Day 2020: Ressourcen Budget verbraucht. Online:</a:t>
            </a:r>
            <a:r>
              <a:rPr b="0" i="0" lang="de-DE"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https://www.umweltbundesamt.de/themen/earth-overshoot-day-2020-ressourcenbudget</a:t>
            </a:r>
            <a:endParaRPr b="0" i="0" sz="1200" u="none" cap="none" strike="noStrike">
              <a:solidFill>
                <a:schemeClr val="dk1"/>
              </a:solidFill>
              <a:latin typeface="Calibri"/>
              <a:ea typeface="Calibri"/>
              <a:cs typeface="Calibri"/>
              <a:sym typeface="Calibri"/>
            </a:endParaRPr>
          </a:p>
        </p:txBody>
      </p:sp>
      <p:sp>
        <p:nvSpPr>
          <p:cNvPr id="205" name="Google Shape;205;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478800"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notes"/>
          <p:cNvSpPr txBox="1"/>
          <p:nvPr>
            <p:ph idx="1" type="body"/>
          </p:nvPr>
        </p:nvSpPr>
        <p:spPr>
          <a:xfrm>
            <a:off x="478799" y="3744000"/>
            <a:ext cx="6143667" cy="6075860"/>
          </a:xfrm>
          <a:prstGeom prst="rect">
            <a:avLst/>
          </a:prstGeom>
          <a:noFill/>
          <a:ln>
            <a:noFill/>
          </a:ln>
        </p:spPr>
        <p:txBody>
          <a:bodyPr anchorCtr="0" anchor="t" bIns="94825" lIns="94825" spcFirstLastPara="1" rIns="94825" wrap="square" tIns="94825">
            <a:noAutofit/>
          </a:bodyPr>
          <a:lstStyle/>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Beschreibung:</a:t>
            </a:r>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 </a:t>
            </a:r>
            <a:r>
              <a:rPr b="0" i="0" lang="de-DE" sz="1100" u="none" cap="none" strike="noStrike">
                <a:solidFill>
                  <a:schemeClr val="dk1"/>
                </a:solidFill>
                <a:latin typeface="Arial"/>
                <a:ea typeface="Arial"/>
                <a:cs typeface="Arial"/>
                <a:sym typeface="Arial"/>
              </a:rPr>
              <a:t>Neben dem Einsatz erneuerbarer Energien zählt auch die rationelle Energienutzung zu den Maßnahmen, um das Energiesystem in Richtung Nachhaltigkeit zu transformieren. Zu den typischen Handlungsfeldern der rationellen Energienutzung gehört die Energieeffizienz. Bei der Energieeffizienz geht es darum, Geräte und Maschinen zu nutzen, die bei gleicher Funktionserfüllung einen geringeren Energiebedarf haben.  Effizienz ist dabei eine relationale Größe, die sich auf mindestens zwei vergleichbare Arten bezieht, Energie zu nutzen. Durch optimierte Prozesse sollen die quantitativen und qualitativen Verluste, die im Einzelnen bei der Umwandlung, dem Transport und der Speicherung von Energie entstehen, minimiert werden, um einen vorgegebenen (energetischen) Nutzen bei sinkendem Primär- bzw. Endenergieeinsatz zu erreichen.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rgbClr val="8CBE41"/>
              </a:buClr>
              <a:buSzPts val="1100"/>
              <a:buFont typeface="Noto Sans Symbols"/>
              <a:buNone/>
            </a:pPr>
            <a:r>
              <a:rPr b="1" lang="de-DE" sz="1100">
                <a:solidFill>
                  <a:schemeClr val="dk1"/>
                </a:solidFill>
                <a:latin typeface="Arial"/>
                <a:ea typeface="Arial"/>
                <a:cs typeface="Arial"/>
                <a:sym typeface="Arial"/>
              </a:rPr>
              <a:t>Aufgabenstellung: </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Werten Sie aus, welches Fahrzeug am energieeffizientesten fährt</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Überlegen Sie, was mit einem Energieaufwand von 21 Kilowattstunden noch gemacht werden kann</a:t>
            </a:r>
            <a:endParaRPr sz="1100">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1400"/>
              <a:buFont typeface="Arial"/>
              <a:buNone/>
            </a:pPr>
            <a:r>
              <a:rPr b="1" lang="de-DE" sz="1100">
                <a:solidFill>
                  <a:schemeClr val="dk1"/>
                </a:solidFill>
                <a:latin typeface="Arial"/>
                <a:ea typeface="Arial"/>
                <a:cs typeface="Arial"/>
                <a:sym typeface="Arial"/>
              </a:rPr>
              <a:t>Quelle: </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Arial"/>
                <a:ea typeface="Arial"/>
                <a:cs typeface="Arial"/>
                <a:sym typeface="Arial"/>
              </a:rPr>
              <a:t>Allekotte, Michael, Althaus, Hans-Jörg, Bergk, Fabian, Biemann, Kirsten, Knörr, Wolfram, &amp; Sutter, Daniel (2020): Umweltfreundlich mobil! Umweltbundesamt. Online: https://www.umweltbundesamt.de/publikationen/umweltfreundlich-mobil</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Burkert, Andreas  (2021): Endenergiebezogene Analyse Diesel versus Elektromobilität. </a:t>
            </a:r>
            <a:r>
              <a:rPr i="0" lang="de-DE" sz="1100">
                <a:solidFill>
                  <a:schemeClr val="dk1"/>
                </a:solidFill>
                <a:latin typeface="Arial"/>
                <a:ea typeface="Arial"/>
                <a:cs typeface="Arial"/>
                <a:sym typeface="Arial"/>
              </a:rPr>
              <a:t>springerprofessional.de. </a:t>
            </a:r>
            <a:r>
              <a:rPr lang="de-DE" sz="1100">
                <a:solidFill>
                  <a:schemeClr val="dk1"/>
                </a:solidFill>
                <a:latin typeface="Arial"/>
                <a:ea typeface="Arial"/>
                <a:cs typeface="Arial"/>
                <a:sym typeface="Arial"/>
              </a:rPr>
              <a:t>Online: </a:t>
            </a:r>
            <a:r>
              <a:rPr lang="de-DE" sz="1100" u="sng">
                <a:solidFill>
                  <a:schemeClr val="dk1"/>
                </a:solidFill>
                <a:latin typeface="Arial"/>
                <a:ea typeface="Arial"/>
                <a:cs typeface="Arial"/>
                <a:sym typeface="Arial"/>
                <a:hlinkClick r:id="rId2">
                  <a:extLst>
                    <a:ext uri="{A12FA001-AC4F-418D-AE19-62706E023703}">
                      <ahyp:hlinkClr val="tx"/>
                    </a:ext>
                  </a:extLst>
                </a:hlinkClick>
              </a:rPr>
              <a:t>https://www.springerprofessional.de/elektromobilitaet/dieselmotor/endenergiebezogene-analyse-diesel-versus-elektromobilitaet/16673694</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Arial"/>
                <a:ea typeface="Arial"/>
                <a:cs typeface="Arial"/>
                <a:sym typeface="Arial"/>
              </a:rPr>
              <a:t>Lienhop, Martina, Thomas, Dirk, Brandies, Alexander, Kämper, Claudia, Jöhrens, Julius, &amp; Helms, Hinrich (2015): Pedelection. Verlagerungs- und Klimaeffekte durch Pedelec-Nutzung im Individualverkehr. [Endbericht]. Institut für Energie- und Umweltforschung Heidelberg GmbH; Institut für Transportation Design (Hochschule für Bildende Künste Braunschweig)</a:t>
            </a:r>
            <a:endParaRPr sz="1100">
              <a:solidFill>
                <a:schemeClr val="dk1"/>
              </a:solidFill>
              <a:latin typeface="Arial"/>
              <a:ea typeface="Arial"/>
              <a:cs typeface="Arial"/>
              <a:sym typeface="Arial"/>
            </a:endParaRPr>
          </a:p>
        </p:txBody>
      </p:sp>
      <p:sp>
        <p:nvSpPr>
          <p:cNvPr id="217" name="Google Shape;217;p3: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18" name="Google Shape;218;p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notes"/>
          <p:cNvSpPr/>
          <p:nvPr>
            <p:ph idx="2" type="sldImg"/>
          </p:nvPr>
        </p:nvSpPr>
        <p:spPr>
          <a:xfrm>
            <a:off x="478800"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4:notes"/>
          <p:cNvSpPr txBox="1"/>
          <p:nvPr>
            <p:ph idx="1" type="body"/>
          </p:nvPr>
        </p:nvSpPr>
        <p:spPr>
          <a:xfrm>
            <a:off x="478799" y="3744000"/>
            <a:ext cx="6143667"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rgbClr val="8CBE41"/>
              </a:buClr>
              <a:buSzPts val="1100"/>
              <a:buFont typeface="Noto Sans Symbols"/>
              <a:buNone/>
            </a:pPr>
            <a:r>
              <a:rPr b="1" lang="de-DE" sz="1100">
                <a:solidFill>
                  <a:schemeClr val="dk1"/>
                </a:solidFill>
                <a:latin typeface="Arial"/>
                <a:ea typeface="Arial"/>
                <a:cs typeface="Arial"/>
                <a:sym typeface="Arial"/>
              </a:rPr>
              <a:t>Beschreibung:</a:t>
            </a:r>
            <a:endParaRPr sz="1100">
              <a:solidFill>
                <a:schemeClr val="dk1"/>
              </a:solidFill>
              <a:latin typeface="Arial"/>
              <a:ea typeface="Arial"/>
              <a:cs typeface="Arial"/>
              <a:sym typeface="Arial"/>
            </a:endParaRPr>
          </a:p>
          <a:p>
            <a:pPr indent="0" lvl="0" marL="0" rtl="0" algn="l">
              <a:lnSpc>
                <a:spcPct val="100000"/>
              </a:lnSpc>
              <a:spcBef>
                <a:spcPts val="600"/>
              </a:spcBef>
              <a:spcAft>
                <a:spcPts val="0"/>
              </a:spcAft>
              <a:buClr>
                <a:srgbClr val="8CBE41"/>
              </a:buClr>
              <a:buSzPts val="1200"/>
              <a:buFont typeface="Noto Sans Symbols"/>
              <a:buNone/>
            </a:pPr>
            <a:r>
              <a:rPr b="0" i="0" lang="de-DE" sz="1100" u="none" cap="none" strike="noStrike">
                <a:solidFill>
                  <a:schemeClr val="dk1"/>
                </a:solidFill>
                <a:latin typeface="Arial"/>
                <a:ea typeface="Arial"/>
                <a:cs typeface="Arial"/>
                <a:sym typeface="Arial"/>
              </a:rPr>
              <a:t>Im Rahmen der sogenannten Verkehrswende spielt die Dekarbonisierung der Antriebe eine zentrale Rolle, denn die Treibhausgasemissionen der Mobilität sind, mit rund 149 Mio. t CO</a:t>
            </a:r>
            <a:r>
              <a:rPr b="0" baseline="-25000" i="0" lang="de-DE" sz="1100" u="none" cap="none" strike="noStrike">
                <a:solidFill>
                  <a:schemeClr val="dk1"/>
                </a:solidFill>
                <a:latin typeface="Arial"/>
                <a:ea typeface="Arial"/>
                <a:cs typeface="Arial"/>
                <a:sym typeface="Arial"/>
              </a:rPr>
              <a:t>2</a:t>
            </a:r>
            <a:r>
              <a:rPr b="0" i="0" lang="de-DE" sz="1100" u="none" cap="none" strike="noStrike">
                <a:solidFill>
                  <a:schemeClr val="dk1"/>
                </a:solidFill>
                <a:latin typeface="Arial"/>
                <a:ea typeface="Arial"/>
                <a:cs typeface="Arial"/>
                <a:sym typeface="Arial"/>
              </a:rPr>
              <a:t>-Äq bzw. fast 20% aller CO</a:t>
            </a:r>
            <a:r>
              <a:rPr b="0" baseline="-25000" i="0" lang="de-DE" sz="1100" u="none" cap="none" strike="noStrike">
                <a:solidFill>
                  <a:schemeClr val="dk1"/>
                </a:solidFill>
                <a:latin typeface="Arial"/>
                <a:ea typeface="Arial"/>
                <a:cs typeface="Arial"/>
                <a:sym typeface="Arial"/>
              </a:rPr>
              <a:t>2</a:t>
            </a:r>
            <a:r>
              <a:rPr b="0" i="0" lang="de-DE" sz="1100" u="none" cap="none" strike="noStrike">
                <a:solidFill>
                  <a:schemeClr val="dk1"/>
                </a:solidFill>
                <a:latin typeface="Arial"/>
                <a:ea typeface="Arial"/>
                <a:cs typeface="Arial"/>
                <a:sym typeface="Arial"/>
              </a:rPr>
              <a:t>-Emissionen allein in  Deutschland im Jahr 2021, maßgeblich für den Klimawandel verantwortlich. Differenziert nach verschiedenen Verkehrsarten zeigt sich, dass der Straßengüterverkehr 2020 rund 46 Mio. t CO</a:t>
            </a:r>
            <a:r>
              <a:rPr b="0" baseline="-25000" i="0" lang="de-DE" sz="1100" u="none" cap="none" strike="noStrike">
                <a:solidFill>
                  <a:schemeClr val="dk1"/>
                </a:solidFill>
                <a:latin typeface="Arial"/>
                <a:ea typeface="Arial"/>
                <a:cs typeface="Arial"/>
                <a:sym typeface="Arial"/>
              </a:rPr>
              <a:t>2</a:t>
            </a:r>
            <a:r>
              <a:rPr b="0" i="0" lang="de-DE" sz="1100" u="none" cap="none" strike="noStrike">
                <a:solidFill>
                  <a:schemeClr val="dk1"/>
                </a:solidFill>
                <a:latin typeface="Arial"/>
                <a:ea typeface="Arial"/>
                <a:cs typeface="Arial"/>
                <a:sym typeface="Arial"/>
              </a:rPr>
              <a:t>-Äq bzw. 30% der Verkehrsemissionen verursacht (UBA, 2022)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(ebd.).</a:t>
            </a:r>
            <a:endParaRPr sz="1100">
              <a:solidFill>
                <a:schemeClr val="dk1"/>
              </a:solidFill>
              <a:latin typeface="Arial"/>
              <a:ea typeface="Arial"/>
              <a:cs typeface="Arial"/>
              <a:sym typeface="Arial"/>
            </a:endParaRPr>
          </a:p>
          <a:p>
            <a:pPr indent="0" lvl="0" marL="0" rtl="0" algn="l">
              <a:lnSpc>
                <a:spcPct val="100000"/>
              </a:lnSpc>
              <a:spcBef>
                <a:spcPts val="600"/>
              </a:spcBef>
              <a:spcAft>
                <a:spcPts val="0"/>
              </a:spcAft>
              <a:buClr>
                <a:srgbClr val="8CBE41"/>
              </a:buClr>
              <a:buSzPts val="1100"/>
              <a:buFont typeface="Noto Sans Symbols"/>
              <a:buNone/>
            </a:pPr>
            <a:r>
              <a:t/>
            </a:r>
            <a:endParaRPr b="1" sz="1100">
              <a:solidFill>
                <a:schemeClr val="dk1"/>
              </a:solidFill>
              <a:latin typeface="Arial"/>
              <a:ea typeface="Arial"/>
              <a:cs typeface="Arial"/>
              <a:sym typeface="Arial"/>
            </a:endParaRPr>
          </a:p>
          <a:p>
            <a:pPr indent="0" lvl="0" marL="0" rtl="0" algn="l">
              <a:lnSpc>
                <a:spcPct val="100000"/>
              </a:lnSpc>
              <a:spcBef>
                <a:spcPts val="600"/>
              </a:spcBef>
              <a:spcAft>
                <a:spcPts val="0"/>
              </a:spcAft>
              <a:buClr>
                <a:srgbClr val="8CBE41"/>
              </a:buClr>
              <a:buSzPts val="1100"/>
              <a:buFont typeface="Noto Sans Symbols"/>
              <a:buNone/>
            </a:pPr>
            <a:r>
              <a:rPr b="1" lang="de-DE" sz="1100">
                <a:solidFill>
                  <a:schemeClr val="dk1"/>
                </a:solidFill>
                <a:latin typeface="Arial"/>
                <a:ea typeface="Arial"/>
                <a:cs typeface="Arial"/>
                <a:sym typeface="Arial"/>
              </a:rPr>
              <a:t>Aufgabenstellung: </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Vergleichen Sie die CO2-Emissionen der verschiedenen Verkehrsmittel und Energiequellen</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Warum unterscheiden sich die Emissionen von E-Autos und E-Bikes pro Kilometer auch wenn sie mit der gleichen Stromquelle geladen werden?</a:t>
            </a:r>
            <a:endParaRPr b="1" sz="1100">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rPr b="1" lang="de-DE" sz="1100">
                <a:solidFill>
                  <a:schemeClr val="dk1"/>
                </a:solidFill>
                <a:latin typeface="Arial"/>
                <a:ea typeface="Arial"/>
                <a:cs typeface="Arial"/>
                <a:sym typeface="Arial"/>
              </a:rPr>
              <a:t>Quellen: </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Dadirekt (o. J): CO2-Emissionen: Das ist die Bilanz Ihres Autos. Online: </a:t>
            </a:r>
            <a:r>
              <a:rPr lang="de-DE" sz="1100" u="sng">
                <a:solidFill>
                  <a:schemeClr val="dk1"/>
                </a:solidFill>
                <a:latin typeface="Arial"/>
                <a:ea typeface="Arial"/>
                <a:cs typeface="Arial"/>
                <a:sym typeface="Arial"/>
                <a:hlinkClick r:id="rId2">
                  <a:extLst>
                    <a:ext uri="{A12FA001-AC4F-418D-AE19-62706E023703}">
                      <ahyp:hlinkClr val="tx"/>
                    </a:ext>
                  </a:extLst>
                </a:hlinkClick>
              </a:rPr>
              <a:t>https://www.da-direkt.de/nachhaltigkeit/ratgeber/co2-bilanz-von-pkws</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Ebach, Anna (2022): E-Bikes und die CO2-Bilanz. Online: </a:t>
            </a:r>
            <a:r>
              <a:rPr lang="de-DE" sz="1100" u="sng">
                <a:solidFill>
                  <a:schemeClr val="dk1"/>
                </a:solidFill>
                <a:latin typeface="Arial"/>
                <a:ea typeface="Arial"/>
                <a:cs typeface="Arial"/>
                <a:sym typeface="Arial"/>
                <a:hlinkClick r:id="rId3">
                  <a:extLst>
                    <a:ext uri="{A12FA001-AC4F-418D-AE19-62706E023703}">
                      <ahyp:hlinkClr val="tx"/>
                    </a:ext>
                  </a:extLst>
                </a:hlinkClick>
              </a:rPr>
              <a:t>https://focus-mobility.de/magazin/e-bikes-und-die-co2-bilanz</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Stallmann, Martin (2022): CO₂-Emissionen pro Kilowattstunde Strom steigen 2021 wieder an. </a:t>
            </a:r>
            <a:r>
              <a:rPr i="0" lang="de-DE" sz="1100">
                <a:solidFill>
                  <a:schemeClr val="dk1"/>
                </a:solidFill>
                <a:latin typeface="Arial"/>
                <a:ea typeface="Arial"/>
                <a:cs typeface="Arial"/>
                <a:sym typeface="Arial"/>
              </a:rPr>
              <a:t>Umweltbundesamt.</a:t>
            </a:r>
            <a:r>
              <a:rPr lang="de-DE" sz="1100">
                <a:solidFill>
                  <a:schemeClr val="dk1"/>
                </a:solidFill>
                <a:latin typeface="Arial"/>
                <a:ea typeface="Arial"/>
                <a:cs typeface="Arial"/>
                <a:sym typeface="Arial"/>
              </a:rPr>
              <a:t> Online: </a:t>
            </a:r>
            <a:r>
              <a:rPr lang="de-DE" sz="1100" u="sng">
                <a:solidFill>
                  <a:schemeClr val="dk1"/>
                </a:solidFill>
                <a:latin typeface="Arial"/>
                <a:ea typeface="Arial"/>
                <a:cs typeface="Arial"/>
                <a:sym typeface="Arial"/>
                <a:hlinkClick r:id="rId4">
                  <a:extLst>
                    <a:ext uri="{A12FA001-AC4F-418D-AE19-62706E023703}">
                      <ahyp:hlinkClr val="tx"/>
                    </a:ext>
                  </a:extLst>
                </a:hlinkClick>
              </a:rPr>
              <a:t>https://www.umweltbundesamt.de/themen/co2-emissionen-pro-kilowattstunde-strom-steigen</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Arial"/>
                <a:ea typeface="Arial"/>
                <a:cs typeface="Arial"/>
                <a:sym typeface="Arial"/>
              </a:rPr>
              <a:t>UBA Umweltbundesamt (2022): Erneuerbare Energien in Zahlen.</a:t>
            </a:r>
            <a:r>
              <a:rPr b="0" i="0" lang="de-DE" sz="1100" u="sng" cap="none" strike="noStrike">
                <a:solidFill>
                  <a:schemeClr val="dk1"/>
                </a:solidFill>
                <a:latin typeface="Arial"/>
                <a:ea typeface="Arial"/>
                <a:cs typeface="Arial"/>
                <a:sym typeface="Arial"/>
                <a:hlinkClick r:id="rId5">
                  <a:extLst>
                    <a:ext uri="{A12FA001-AC4F-418D-AE19-62706E023703}">
                      <ahyp:hlinkClr val="tx"/>
                    </a:ext>
                  </a:extLst>
                </a:hlinkClick>
              </a:rPr>
              <a:t> Online: https://www.umweltbundesamt.de/themen/klima-energie/erneuerbare-energien/erneuerbare-energien-in-zahlen</a:t>
            </a:r>
            <a:r>
              <a:rPr b="0" i="0" lang="de-DE" sz="1100" u="none" cap="none" strike="noStrike">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1000"/>
              </a:spcBef>
              <a:spcAft>
                <a:spcPts val="0"/>
              </a:spcAft>
              <a:buSzPts val="1400"/>
              <a:buNone/>
            </a:pPr>
            <a:r>
              <a:t/>
            </a:r>
            <a:endParaRPr sz="1100">
              <a:solidFill>
                <a:schemeClr val="dk1"/>
              </a:solidFill>
              <a:latin typeface="Arial"/>
              <a:ea typeface="Arial"/>
              <a:cs typeface="Arial"/>
              <a:sym typeface="Arial"/>
            </a:endParaRPr>
          </a:p>
        </p:txBody>
      </p:sp>
      <p:sp>
        <p:nvSpPr>
          <p:cNvPr id="232" name="Google Shape;232;p4: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33" name="Google Shape;233;p4:notes"/>
          <p:cNvSpPr txBox="1"/>
          <p:nvPr>
            <p:ph idx="3" type="hdr"/>
          </p:nvPr>
        </p:nvSpPr>
        <p:spPr>
          <a:xfrm>
            <a:off x="0" y="3"/>
            <a:ext cx="3078300" cy="51360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SzPts val="1400"/>
              <a:buNone/>
            </a:pPr>
            <a:r>
              <a:rPr lang="de-DE"/>
              <a:t>KRS - Ernährung</a:t>
            </a:r>
            <a:endParaRPr/>
          </a:p>
          <a:p>
            <a:pPr indent="0" lvl="0" marL="0" marR="0" rtl="0" algn="l">
              <a:lnSpc>
                <a:spcPct val="100000"/>
              </a:lnSpc>
              <a:spcBef>
                <a:spcPts val="0"/>
              </a:spcBef>
              <a:spcAft>
                <a:spcPts val="0"/>
              </a:spcAft>
              <a:buSzPts val="1400"/>
              <a:buNone/>
            </a:pPr>
            <a:r>
              <a:rPr lang="de-DE"/>
              <a:t>IZT - Dr. Michael Scharp / Malte Schmidthals</a:t>
            </a:r>
            <a:endParaRPr/>
          </a:p>
        </p:txBody>
      </p:sp>
      <p:sp>
        <p:nvSpPr>
          <p:cNvPr id="234" name="Google Shape;234;p4: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ef28ca424_0_0: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5ef28ca424_0_0:notes"/>
          <p:cNvSpPr txBox="1"/>
          <p:nvPr>
            <p:ph idx="1" type="body"/>
          </p:nvPr>
        </p:nvSpPr>
        <p:spPr>
          <a:xfrm>
            <a:off x="479425" y="3743338"/>
            <a:ext cx="6143700" cy="613713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Arial"/>
                <a:ea typeface="Arial"/>
                <a:cs typeface="Arial"/>
                <a:sym typeface="Arial"/>
              </a:rPr>
              <a:t>Beschreibung</a:t>
            </a:r>
            <a:endParaRPr sz="1000">
              <a:latin typeface="Arial"/>
              <a:ea typeface="Arial"/>
              <a:cs typeface="Arial"/>
              <a:sym typeface="Arial"/>
            </a:endParaRPr>
          </a:p>
          <a:p>
            <a:pPr indent="0" lvl="0" marL="0" rtl="0" algn="l">
              <a:lnSpc>
                <a:spcPct val="100000"/>
              </a:lnSpc>
              <a:spcBef>
                <a:spcPts val="0"/>
              </a:spcBef>
              <a:spcAft>
                <a:spcPts val="0"/>
              </a:spcAft>
              <a:buSzPts val="1400"/>
              <a:buNone/>
            </a:pPr>
            <a:r>
              <a:rPr lang="de-DE" sz="1000">
                <a:latin typeface="Arial"/>
                <a:ea typeface="Arial"/>
                <a:cs typeface="Arial"/>
                <a:sym typeface="Arial"/>
              </a:rPr>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latin typeface="Arial"/>
              <a:ea typeface="Arial"/>
              <a:cs typeface="Arial"/>
              <a:sym typeface="Arial"/>
            </a:endParaRPr>
          </a:p>
          <a:p>
            <a:pPr indent="0" lvl="0" marL="0" rtl="0" algn="l">
              <a:lnSpc>
                <a:spcPct val="100000"/>
              </a:lnSpc>
              <a:spcBef>
                <a:spcPts val="0"/>
              </a:spcBef>
              <a:spcAft>
                <a:spcPts val="0"/>
              </a:spcAft>
              <a:buSzPts val="1400"/>
              <a:buNone/>
            </a:pPr>
            <a:r>
              <a:rPr lang="de-DE" sz="1000">
                <a:latin typeface="Arial"/>
                <a:ea typeface="Arial"/>
                <a:cs typeface="Arial"/>
                <a:sym typeface="Arial"/>
              </a:rPr>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latin typeface="Arial"/>
              <a:ea typeface="Arial"/>
              <a:cs typeface="Arial"/>
              <a:sym typeface="Arial"/>
            </a:endParaRPr>
          </a:p>
          <a:p>
            <a:pPr indent="0" lvl="0" marL="0" rtl="0" algn="l">
              <a:lnSpc>
                <a:spcPct val="100000"/>
              </a:lnSpc>
              <a:spcBef>
                <a:spcPts val="0"/>
              </a:spcBef>
              <a:spcAft>
                <a:spcPts val="0"/>
              </a:spcAft>
              <a:buSzPts val="1400"/>
              <a:buNone/>
            </a:pPr>
            <a:r>
              <a:rPr lang="de-DE" sz="1000">
                <a:latin typeface="Arial"/>
                <a:ea typeface="Arial"/>
                <a:cs typeface="Arial"/>
                <a:sym typeface="Arial"/>
              </a:rPr>
              <a:t>. </a:t>
            </a:r>
            <a:endParaRPr sz="1000">
              <a:latin typeface="Arial"/>
              <a:ea typeface="Arial"/>
              <a:cs typeface="Arial"/>
              <a:sym typeface="Arial"/>
            </a:endParaRPr>
          </a:p>
          <a:p>
            <a:pPr indent="0" lvl="0" marL="0" rtl="0" algn="l">
              <a:lnSpc>
                <a:spcPct val="100000"/>
              </a:lnSpc>
              <a:spcBef>
                <a:spcPts val="0"/>
              </a:spcBef>
              <a:spcAft>
                <a:spcPts val="0"/>
              </a:spcAft>
              <a:buSzPts val="1400"/>
              <a:buNone/>
            </a:pPr>
            <a:r>
              <a:rPr b="1" lang="de-DE" sz="1000">
                <a:latin typeface="Arial"/>
                <a:ea typeface="Arial"/>
                <a:cs typeface="Arial"/>
                <a:sym typeface="Arial"/>
              </a:rPr>
              <a:t>Aufgabe</a:t>
            </a:r>
            <a:endParaRPr sz="1000">
              <a:latin typeface="Arial"/>
              <a:ea typeface="Arial"/>
              <a:cs typeface="Arial"/>
              <a:sym typeface="Arial"/>
            </a:endParaRPr>
          </a:p>
          <a:p>
            <a:pPr indent="0" lvl="0" marL="0" rtl="0" algn="l">
              <a:lnSpc>
                <a:spcPct val="100000"/>
              </a:lnSpc>
              <a:spcBef>
                <a:spcPts val="0"/>
              </a:spcBef>
              <a:spcAft>
                <a:spcPts val="0"/>
              </a:spcAft>
              <a:buSzPts val="1400"/>
              <a:buNone/>
            </a:pPr>
            <a:r>
              <a:rPr lang="de-DE" sz="1000">
                <a:latin typeface="Arial"/>
                <a:ea typeface="Arial"/>
                <a:cs typeface="Arial"/>
                <a:sym typeface="Arial"/>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Arial"/>
                <a:ea typeface="Arial"/>
                <a:cs typeface="Arial"/>
                <a:sym typeface="Arial"/>
              </a:rPr>
              <a:t>Welche Rolle spielen die SDG für Ihr Unternehmen</a:t>
            </a:r>
            <a:endParaRPr b="0" i="0" sz="10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Arial"/>
                <a:ea typeface="Arial"/>
                <a:cs typeface="Arial"/>
                <a:sym typeface="Arial"/>
              </a:rPr>
              <a:t>Wie stellen Sie Ihr Unternehmen für die Zukunft auf?</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de-DE" sz="1000">
                <a:latin typeface="Arial"/>
                <a:ea typeface="Arial"/>
                <a:cs typeface="Arial"/>
                <a:sym typeface="Arial"/>
              </a:rPr>
              <a:t>Quellen und Abbildung</a:t>
            </a:r>
            <a:endParaRPr sz="1000">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Arial"/>
                <a:ea typeface="Arial"/>
                <a:cs typeface="Arial"/>
                <a:sym typeface="Arial"/>
              </a:rPr>
              <a:t>Cake: Stockholm Resilience Centre (o.J.): </a:t>
            </a:r>
            <a:r>
              <a:rPr b="0" i="0" lang="de-DE" sz="1000" u="none" cap="none" strike="noStrike">
                <a:solidFill>
                  <a:schemeClr val="dk1"/>
                </a:solidFill>
                <a:latin typeface="Arial"/>
                <a:ea typeface="Arial"/>
                <a:cs typeface="Arial"/>
                <a:sym typeface="Arial"/>
              </a:rPr>
              <a:t>Eine neue Art, die Ziele für nachhaltige Entwicklung zu sehen und wie sie alle mit Lebensmitteln verbunden sind. Online: https://www.stockholmresilience.org/research/research-news/2016-06-14-the-sdgs-wedding-cake.html. </a:t>
            </a:r>
            <a:r>
              <a:rPr lang="de-DE" sz="1000">
                <a:latin typeface="Arial"/>
                <a:ea typeface="Arial"/>
                <a:cs typeface="Arial"/>
                <a:sym typeface="Arial"/>
              </a:rPr>
              <a:t>(Lizenz: </a:t>
            </a:r>
            <a:r>
              <a:rPr b="0" i="0" lang="de-DE" sz="1000" u="none" cap="none" strike="noStrike">
                <a:solidFill>
                  <a:schemeClr val="dk1"/>
                </a:solidFill>
                <a:latin typeface="Arial"/>
                <a:ea typeface="Arial"/>
                <a:cs typeface="Arial"/>
                <a:sym typeface="Arial"/>
              </a:rPr>
              <a:t>CC BY-ND 3.0)</a:t>
            </a:r>
            <a:endParaRPr sz="1000">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Arial"/>
                <a:ea typeface="Arial"/>
                <a:cs typeface="Arial"/>
                <a:sym typeface="Arial"/>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Arial"/>
                <a:ea typeface="Arial"/>
                <a:cs typeface="Arial"/>
                <a:sym typeface="Arial"/>
              </a:rPr>
              <a:t>Bundesregierung (o.J.): Berichte aus den Ministerien. Online: https://www.bundesregierung.de/breg-de/themen/nachhaltigkeitspolitik/berichte-und-reden-nachhaltigkeit/berichte-aus-den-ministerien-429902</a:t>
            </a:r>
            <a:endParaRPr sz="1000">
              <a:latin typeface="Arial"/>
              <a:ea typeface="Arial"/>
              <a:cs typeface="Arial"/>
              <a:sym typeface="Arial"/>
            </a:endParaRPr>
          </a:p>
        </p:txBody>
      </p:sp>
      <p:sp>
        <p:nvSpPr>
          <p:cNvPr id="246" name="Google Shape;246;g25ef28ca424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8be19d934d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8be19d934d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867283abfa_1_52: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1867283abfa_1_52: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Beschreibung: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latin typeface="Arial"/>
                <a:ea typeface="Arial"/>
                <a:cs typeface="Arial"/>
                <a:sym typeface="Arial"/>
              </a:rPr>
              <a:t>Die am häufigsten eingesetzten Materialien für Fahrradrahmen sind: </a:t>
            </a:r>
            <a:r>
              <a:rPr b="1" lang="de-DE" sz="1100">
                <a:solidFill>
                  <a:schemeClr val="dk1"/>
                </a:solidFill>
                <a:latin typeface="Arial"/>
                <a:ea typeface="Arial"/>
                <a:cs typeface="Arial"/>
                <a:sym typeface="Arial"/>
              </a:rPr>
              <a:t>Aluminium, Stahl, Carbon und Titan</a:t>
            </a:r>
            <a:r>
              <a:rPr lang="de-DE" sz="1100">
                <a:solidFill>
                  <a:schemeClr val="dk1"/>
                </a:solidFill>
                <a:latin typeface="Arial"/>
                <a:ea typeface="Arial"/>
                <a:cs typeface="Arial"/>
                <a:sym typeface="Arial"/>
              </a:rPr>
              <a:t>. Diese haben unterschiedliche Auswirkungen auf die Umwelt. Beispielsweise Transport-Emissionen im Zuge der Herstellung (auch von Einzelteilen), Umweltauswirkungen der Produktion (Wasser, Energie, Emissionen etc.)</a:t>
            </a:r>
            <a:r>
              <a:rPr b="1" lang="de-DE" sz="1100">
                <a:solidFill>
                  <a:schemeClr val="dk1"/>
                </a:solidFill>
                <a:latin typeface="Arial"/>
                <a:ea typeface="Arial"/>
                <a:cs typeface="Arial"/>
                <a:sym typeface="Arial"/>
              </a:rPr>
              <a:t>, </a:t>
            </a:r>
            <a:r>
              <a:rPr lang="de-DE" sz="1100">
                <a:solidFill>
                  <a:schemeClr val="dk1"/>
                </a:solidFill>
                <a:latin typeface="Arial"/>
                <a:ea typeface="Arial"/>
                <a:cs typeface="Arial"/>
                <a:sym typeface="Arial"/>
              </a:rPr>
              <a:t>Langlebigkeit und Reparaturfähigkeit</a:t>
            </a:r>
            <a:r>
              <a:rPr b="1" lang="de-DE" sz="1100">
                <a:solidFill>
                  <a:schemeClr val="dk1"/>
                </a:solidFill>
                <a:latin typeface="Arial"/>
                <a:ea typeface="Arial"/>
                <a:cs typeface="Arial"/>
                <a:sym typeface="Arial"/>
              </a:rPr>
              <a:t>, </a:t>
            </a:r>
            <a:r>
              <a:rPr lang="de-DE" sz="1100">
                <a:solidFill>
                  <a:schemeClr val="dk1"/>
                </a:solidFill>
                <a:latin typeface="Arial"/>
                <a:ea typeface="Arial"/>
                <a:cs typeface="Arial"/>
                <a:sym typeface="Arial"/>
              </a:rPr>
              <a:t>Recyclingfähigkeit.</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1" lang="de-DE" sz="1100">
                <a:solidFill>
                  <a:schemeClr val="dk1"/>
                </a:solidFill>
                <a:latin typeface="Arial"/>
                <a:ea typeface="Arial"/>
                <a:cs typeface="Arial"/>
                <a:sym typeface="Arial"/>
              </a:rPr>
              <a:t>CO2-Äquivalente:</a:t>
            </a:r>
            <a:r>
              <a:rPr lang="de-DE" sz="1100">
                <a:solidFill>
                  <a:schemeClr val="dk1"/>
                </a:solidFill>
                <a:latin typeface="Arial"/>
                <a:ea typeface="Arial"/>
                <a:cs typeface="Arial"/>
                <a:sym typeface="Arial"/>
              </a:rPr>
              <a:t> Eine Maßeinheit, die das Erwärmungspotential verschiedener Treibhausgase vergleichbar macht, dabei ist CO</a:t>
            </a:r>
            <a:r>
              <a:rPr baseline="-25000" lang="de-DE" sz="1100">
                <a:solidFill>
                  <a:schemeClr val="dk1"/>
                </a:solidFill>
                <a:latin typeface="Arial"/>
                <a:ea typeface="Arial"/>
                <a:cs typeface="Arial"/>
                <a:sym typeface="Arial"/>
              </a:rPr>
              <a:t>2</a:t>
            </a:r>
            <a:r>
              <a:rPr lang="de-DE" sz="1100">
                <a:solidFill>
                  <a:schemeClr val="dk1"/>
                </a:solidFill>
                <a:latin typeface="Arial"/>
                <a:ea typeface="Arial"/>
                <a:cs typeface="Arial"/>
                <a:sym typeface="Arial"/>
              </a:rPr>
              <a:t> = 1</a:t>
            </a:r>
            <a:endParaRPr baseline="30000"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Aufgabenstellung:</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Teilen Sie sich in fünf Gruppen auf und recherchieren Sie für je eines der oben genannten Materialien die Auswirkungen hinsichtlich CO2-Emissionen (auch Transport-Emissionen im Zuge der Produktion)</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Recherchieren Sie in den fünf Gruppen, welche Auswirkungen die oben genannten Materialien haben hinsichtlich des Wasser- und Energieverbrauchs </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Recherchieren Sie in den fünf Gruppen, wie langlebig, reparierfähig und recyclebar das oben genannte Material ist</a:t>
            </a:r>
            <a:endParaRPr sz="1100">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lang="de-DE" sz="1100">
                <a:solidFill>
                  <a:schemeClr val="dk1"/>
                </a:solidFill>
                <a:latin typeface="Arial"/>
                <a:ea typeface="Arial"/>
                <a:cs typeface="Arial"/>
                <a:sym typeface="Arial"/>
              </a:rPr>
              <a:t>Quellen: </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i="0" lang="de-DE" sz="1100">
                <a:solidFill>
                  <a:schemeClr val="dk1"/>
                </a:solidFill>
                <a:latin typeface="Arial"/>
                <a:ea typeface="Arial"/>
                <a:cs typeface="Arial"/>
                <a:sym typeface="Arial"/>
              </a:rPr>
              <a:t>Glossar beginnend mit C.</a:t>
            </a:r>
            <a:r>
              <a:rPr lang="de-DE" sz="1100">
                <a:solidFill>
                  <a:schemeClr val="dk1"/>
                </a:solidFill>
                <a:latin typeface="Arial"/>
                <a:ea typeface="Arial"/>
                <a:cs typeface="Arial"/>
                <a:sym typeface="Arial"/>
              </a:rPr>
              <a:t> (o. J.): Umweltbundesamt. Online: </a:t>
            </a:r>
            <a:r>
              <a:rPr lang="de-DE" sz="1100" u="sng">
                <a:solidFill>
                  <a:schemeClr val="dk1"/>
                </a:solidFill>
                <a:latin typeface="Arial"/>
                <a:ea typeface="Arial"/>
                <a:cs typeface="Arial"/>
                <a:sym typeface="Arial"/>
                <a:hlinkClick r:id="rId2">
                  <a:extLst>
                    <a:ext uri="{A12FA001-AC4F-418D-AE19-62706E023703}">
                      <ahyp:hlinkClr val="tx"/>
                    </a:ext>
                  </a:extLst>
                </a:hlinkClick>
              </a:rPr>
              <a:t>https://www.umweltbundesamt.de/service/glossary/c</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BikeRadar (2020): </a:t>
            </a:r>
            <a:r>
              <a:rPr i="0" lang="de-DE" sz="1100">
                <a:solidFill>
                  <a:schemeClr val="dk1"/>
                </a:solidFill>
                <a:latin typeface="Arial"/>
                <a:ea typeface="Arial"/>
                <a:cs typeface="Arial"/>
                <a:sym typeface="Arial"/>
              </a:rPr>
              <a:t>How green is cycling? Riding, walking, ebikes and driving ranked. Online: </a:t>
            </a:r>
            <a:r>
              <a:rPr lang="de-DE" sz="1100" u="sng">
                <a:solidFill>
                  <a:schemeClr val="dk1"/>
                </a:solidFill>
                <a:latin typeface="Arial"/>
                <a:ea typeface="Arial"/>
                <a:cs typeface="Arial"/>
                <a:sym typeface="Arial"/>
                <a:hlinkClick r:id="rId3">
                  <a:extLst>
                    <a:ext uri="{A12FA001-AC4F-418D-AE19-62706E023703}">
                      <ahyp:hlinkClr val="tx"/>
                    </a:ext>
                  </a:extLst>
                </a:hlinkClick>
              </a:rPr>
              <a:t>https://www.bikeradar.com/features/long-reads/cycling-environmental-impact/</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i="0" lang="de-DE" sz="1100">
                <a:solidFill>
                  <a:schemeClr val="dk1"/>
                </a:solidFill>
                <a:latin typeface="Arial"/>
                <a:ea typeface="Arial"/>
                <a:cs typeface="Arial"/>
                <a:sym typeface="Arial"/>
              </a:rPr>
              <a:t>Titanium takes on a greener hue</a:t>
            </a:r>
            <a:r>
              <a:rPr lang="de-DE" sz="1100">
                <a:solidFill>
                  <a:schemeClr val="dk1"/>
                </a:solidFill>
                <a:latin typeface="Arial"/>
                <a:ea typeface="Arial"/>
                <a:cs typeface="Arial"/>
                <a:sym typeface="Arial"/>
              </a:rPr>
              <a:t>. (o. J.). Abgerufen 14. März 2023, von </a:t>
            </a:r>
            <a:r>
              <a:rPr lang="de-DE" sz="1100" u="sng">
                <a:solidFill>
                  <a:schemeClr val="dk1"/>
                </a:solidFill>
                <a:latin typeface="Arial"/>
                <a:ea typeface="Arial"/>
                <a:cs typeface="Arial"/>
                <a:sym typeface="Arial"/>
                <a:hlinkClick r:id="rId4">
                  <a:extLst>
                    <a:ext uri="{A12FA001-AC4F-418D-AE19-62706E023703}">
                      <ahyp:hlinkClr val="tx"/>
                    </a:ext>
                  </a:extLst>
                </a:hlinkClick>
              </a:rPr>
              <a:t>https://www.nature.com/articles/d42473-021-00166-8</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DIE WELT (2020): </a:t>
            </a:r>
            <a:r>
              <a:rPr i="0" lang="de-DE" sz="1100">
                <a:solidFill>
                  <a:schemeClr val="dk1"/>
                </a:solidFill>
                <a:latin typeface="Arial"/>
                <a:ea typeface="Arial"/>
                <a:cs typeface="Arial"/>
                <a:sym typeface="Arial"/>
              </a:rPr>
              <a:t>Rahmen aus Bambus? Eker Stark im Test: So gut ist das Öko-Mountainbike - WELT</a:t>
            </a:r>
            <a:r>
              <a:rPr lang="de-DE" sz="1100">
                <a:solidFill>
                  <a:schemeClr val="dk1"/>
                </a:solidFill>
                <a:latin typeface="Arial"/>
                <a:ea typeface="Arial"/>
                <a:cs typeface="Arial"/>
                <a:sym typeface="Arial"/>
              </a:rPr>
              <a:t>. Online: </a:t>
            </a:r>
            <a:r>
              <a:rPr lang="de-DE" sz="1100" u="sng">
                <a:solidFill>
                  <a:schemeClr val="dk1"/>
                </a:solidFill>
                <a:latin typeface="Arial"/>
                <a:ea typeface="Arial"/>
                <a:cs typeface="Arial"/>
                <a:sym typeface="Arial"/>
                <a:hlinkClick r:id="rId5">
                  <a:extLst>
                    <a:ext uri="{A12FA001-AC4F-418D-AE19-62706E023703}">
                      <ahyp:hlinkClr val="tx"/>
                    </a:ext>
                  </a:extLst>
                </a:hlinkClick>
              </a:rPr>
              <a:t>https://www.welt.de/wirtschaft/webwelt/article239358077/Rahmen-aus-Bambus-Eker-Stark-im-Test-So-gut-ist-das-Oeko-Mountainbike.html</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Durant, Tobias (2021): </a:t>
            </a:r>
            <a:r>
              <a:rPr i="0" lang="de-DE" sz="1100">
                <a:solidFill>
                  <a:schemeClr val="dk1"/>
                </a:solidFill>
                <a:latin typeface="Arial"/>
                <a:ea typeface="Arial"/>
                <a:cs typeface="Arial"/>
                <a:sym typeface="Arial"/>
              </a:rPr>
              <a:t>Ist Carbon nachhaltig? (+ 5 Fakten zu seiner Nachhaltigkeit). </a:t>
            </a:r>
            <a:r>
              <a:rPr lang="de-DE" sz="1100">
                <a:solidFill>
                  <a:schemeClr val="dk1"/>
                </a:solidFill>
                <a:latin typeface="Arial"/>
                <a:ea typeface="Arial"/>
                <a:cs typeface="Arial"/>
                <a:sym typeface="Arial"/>
              </a:rPr>
              <a:t>Citizen Sustainable. Online: </a:t>
            </a:r>
            <a:r>
              <a:rPr lang="de-DE" sz="1100" u="sng">
                <a:solidFill>
                  <a:schemeClr val="dk1"/>
                </a:solidFill>
                <a:latin typeface="Arial"/>
                <a:ea typeface="Arial"/>
                <a:cs typeface="Arial"/>
                <a:sym typeface="Arial"/>
                <a:hlinkClick r:id="rId6">
                  <a:extLst>
                    <a:ext uri="{A12FA001-AC4F-418D-AE19-62706E023703}">
                      <ahyp:hlinkClr val="tx"/>
                    </a:ext>
                  </a:extLst>
                </a:hlinkClick>
              </a:rPr>
              <a:t>https://citizensustainable.com/de/carbon-nachhaltig/</a:t>
            </a:r>
            <a:endParaRPr sz="1100">
              <a:solidFill>
                <a:schemeClr val="dk1"/>
              </a:solidFill>
              <a:latin typeface="Arial"/>
              <a:ea typeface="Arial"/>
              <a:cs typeface="Arial"/>
              <a:sym typeface="Arial"/>
            </a:endParaRPr>
          </a:p>
        </p:txBody>
      </p:sp>
      <p:sp>
        <p:nvSpPr>
          <p:cNvPr id="90" name="Google Shape;90;g1867283abfa_1_52: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91" name="Google Shape;91;g1867283abfa_1_52:notes"/>
          <p:cNvSpPr txBox="1"/>
          <p:nvPr>
            <p:ph idx="3" type="hdr"/>
          </p:nvPr>
        </p:nvSpPr>
        <p:spPr>
          <a:xfrm>
            <a:off x="0" y="3"/>
            <a:ext cx="3078300" cy="51360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SzPts val="1400"/>
              <a:buNone/>
            </a:pPr>
            <a:r>
              <a:rPr lang="de-DE"/>
              <a:t>KRS - Ernährung</a:t>
            </a:r>
            <a:endParaRPr/>
          </a:p>
          <a:p>
            <a:pPr indent="0" lvl="0" marL="0" marR="0" rtl="0" algn="l">
              <a:lnSpc>
                <a:spcPct val="100000"/>
              </a:lnSpc>
              <a:spcBef>
                <a:spcPts val="0"/>
              </a:spcBef>
              <a:spcAft>
                <a:spcPts val="0"/>
              </a:spcAft>
              <a:buSzPts val="1400"/>
              <a:buNone/>
            </a:pPr>
            <a:r>
              <a:rPr lang="de-DE"/>
              <a:t>IZT - Dr. Michael Scharp / Malte Schmidthals</a:t>
            </a:r>
            <a:endParaRPr/>
          </a:p>
        </p:txBody>
      </p:sp>
      <p:sp>
        <p:nvSpPr>
          <p:cNvPr id="92" name="Google Shape;92;g1867283abfa_1_52: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9:notes"/>
          <p:cNvSpPr/>
          <p:nvPr>
            <p:ph idx="2" type="sldImg"/>
          </p:nvPr>
        </p:nvSpPr>
        <p:spPr>
          <a:xfrm>
            <a:off x="478803"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9:notes"/>
          <p:cNvSpPr txBox="1"/>
          <p:nvPr>
            <p:ph idx="1" type="body"/>
          </p:nvPr>
        </p:nvSpPr>
        <p:spPr>
          <a:xfrm>
            <a:off x="478803" y="3744000"/>
            <a:ext cx="6143666" cy="6075937"/>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Beschreibung:</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latin typeface="Arial"/>
                <a:ea typeface="Arial"/>
                <a:cs typeface="Arial"/>
                <a:sym typeface="Arial"/>
              </a:rPr>
              <a:t>Fahrradrahmen, aber auch andere Einzelteile haben Auswirkungen auf Mensch und Umwelt. Beispielsweise durch den Energie- und Wasserverbrauch, sowie die Klimawirksamkeit der emittierten Treibhausgase während Produktion, Transport, Nutzung und Recycling oder Entsorgung. Aber auch soziale Nachhaltigkeit spielt durch die Arbeitsbedingungen entlang des Lebenszyklus eines Fahrrads eine Rolle.</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Aufgabenstellung: </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Diskutieren Sie auf Grundlage der Recherche von Folie 1 gruppenübergreifend die Vor- und Nachteile der einzelnen Rahmenmaterialien</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Diskutieren und begründen Sie welche der oben genannten Nachhaltigkeitsaspekte Sie am wichtigsten finden</a:t>
            </a:r>
            <a:endParaRPr sz="1100">
              <a:solidFill>
                <a:schemeClr val="dk1"/>
              </a:solidFill>
              <a:latin typeface="Arial"/>
              <a:ea typeface="Arial"/>
              <a:cs typeface="Arial"/>
              <a:sym typeface="Arial"/>
            </a:endParaRPr>
          </a:p>
          <a:p>
            <a:pPr indent="0" lvl="0" marL="0" rtl="0" algn="l">
              <a:lnSpc>
                <a:spcPct val="100000"/>
              </a:lnSpc>
              <a:spcBef>
                <a:spcPts val="600"/>
              </a:spcBef>
              <a:spcAft>
                <a:spcPts val="0"/>
              </a:spcAft>
              <a:buSzPts val="1400"/>
              <a:buNone/>
            </a:pPr>
            <a:r>
              <a:t/>
            </a:r>
            <a:endParaRPr b="0"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Quellen:</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Arial"/>
                <a:ea typeface="Arial"/>
                <a:cs typeface="Arial"/>
                <a:sym typeface="Arial"/>
              </a:rPr>
              <a:t>Roy, Papon, Miah, Danesh, &amp; Zafar, Tasneem (2019): Environmental impacts of bicycle production in Bangladesh: A cradle-to-grave life cycle assessment approach. </a:t>
            </a:r>
            <a:r>
              <a:rPr i="1" lang="de-DE" sz="1100">
                <a:solidFill>
                  <a:schemeClr val="dk1"/>
                </a:solidFill>
                <a:latin typeface="Arial"/>
                <a:ea typeface="Arial"/>
                <a:cs typeface="Arial"/>
                <a:sym typeface="Arial"/>
              </a:rPr>
              <a:t>SN Applied Sciences</a:t>
            </a:r>
            <a:r>
              <a:rPr lang="de-DE" sz="1100">
                <a:solidFill>
                  <a:schemeClr val="dk1"/>
                </a:solidFill>
                <a:latin typeface="Arial"/>
                <a:ea typeface="Arial"/>
                <a:cs typeface="Arial"/>
                <a:sym typeface="Arial"/>
              </a:rPr>
              <a:t>, </a:t>
            </a:r>
            <a:r>
              <a:rPr i="1" lang="de-DE" sz="1100">
                <a:solidFill>
                  <a:schemeClr val="dk1"/>
                </a:solidFill>
                <a:latin typeface="Arial"/>
                <a:ea typeface="Arial"/>
                <a:cs typeface="Arial"/>
                <a:sym typeface="Arial"/>
              </a:rPr>
              <a:t>1</a:t>
            </a:r>
            <a:r>
              <a:rPr lang="de-DE" sz="1100">
                <a:solidFill>
                  <a:schemeClr val="dk1"/>
                </a:solidFill>
                <a:latin typeface="Arial"/>
                <a:ea typeface="Arial"/>
                <a:cs typeface="Arial"/>
                <a:sym typeface="Arial"/>
              </a:rPr>
              <a:t>(7), 700. </a:t>
            </a:r>
            <a:r>
              <a:rPr lang="de-DE" sz="1100" u="sng">
                <a:solidFill>
                  <a:schemeClr val="dk1"/>
                </a:solidFill>
                <a:latin typeface="Arial"/>
                <a:ea typeface="Arial"/>
                <a:cs typeface="Arial"/>
                <a:sym typeface="Arial"/>
                <a:hlinkClick r:id="rId2">
                  <a:extLst>
                    <a:ext uri="{A12FA001-AC4F-418D-AE19-62706E023703}">
                      <ahyp:hlinkClr val="tx"/>
                    </a:ext>
                  </a:extLst>
                </a:hlinkClick>
              </a:rPr>
              <a:t>https://doi.org/10.1007/s42452-019-0721-z</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p:txBody>
      </p:sp>
      <p:sp>
        <p:nvSpPr>
          <p:cNvPr id="106" name="Google Shape;106;p19:notes"/>
          <p:cNvSpPr txBox="1"/>
          <p:nvPr>
            <p:ph idx="12" type="sldNum"/>
          </p:nvPr>
        </p:nvSpPr>
        <p:spPr>
          <a:xfrm>
            <a:off x="3913147" y="10369185"/>
            <a:ext cx="2993626" cy="547739"/>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07" name="Google Shape;107;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867283abfa_1_0: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867283abfa_1_0: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Beschreibung:</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Arial"/>
                <a:ea typeface="Arial"/>
                <a:cs typeface="Arial"/>
                <a:sym typeface="Arial"/>
              </a:rPr>
              <a:t>Es gibt Kosten, die nicht vom Individuum, das ein Verkehrsmittel besitzt, sondern von der Allgemeinheit getragen werden. Sie sind das Ergebnis von Umweltwirkungen, wie Luftverschmutzung, Lärm, Emissionen von Klimagasen sowie dem Eingriff in Natur und Landschaft, die durch den motorisierten Verkehr entstehen. Diese sogenannten externen Kosten werden nicht nur von Verkehrteilnehmenden, sondern von der Allgemeinheit getragen. Je nach Treibstoff verursacht eine Fahrt im PKW bis zu 7,5 Cent an Umweltkosten pro Kilometer. Radverkehr dagegen verursacht kaum externe Kosten (Umweltbundesamt, 2022).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br>
              <a:rPr lang="de-DE" sz="1100">
                <a:solidFill>
                  <a:schemeClr val="dk1"/>
                </a:solidFill>
                <a:latin typeface="Arial"/>
                <a:ea typeface="Arial"/>
                <a:cs typeface="Arial"/>
                <a:sym typeface="Arial"/>
              </a:rPr>
            </a:br>
            <a:r>
              <a:rPr b="1" lang="de-DE" sz="1100">
                <a:solidFill>
                  <a:schemeClr val="dk1"/>
                </a:solidFill>
                <a:latin typeface="Arial"/>
                <a:ea typeface="Arial"/>
                <a:cs typeface="Arial"/>
                <a:sym typeface="Arial"/>
              </a:rPr>
              <a:t>Aufgabenstellung: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de-DE" sz="1100">
                <a:solidFill>
                  <a:schemeClr val="dk1"/>
                </a:solidFill>
                <a:latin typeface="Arial"/>
                <a:ea typeface="Arial"/>
                <a:cs typeface="Arial"/>
                <a:sym typeface="Arial"/>
              </a:rPr>
              <a:t>Schauen Sie sich die Grafik an:</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Vergleichen Sie die CO2-Bilanz der verschiedenen Transportmittel </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Ist ein Umstieg auf Fahrräder und E-Bikes immer die nachhaltigste Option?</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Warum sind die Emissionen durch aufgewendetes Material, Herstellung, Wartung und Entsorgung bei Pedelec und Fahrrad höher als bei Bus, U- und Straßenbahn?</a:t>
            </a:r>
            <a:endParaRPr/>
          </a:p>
          <a:p>
            <a:pPr indent="-110150" lvl="0" marL="180000" rtl="0" algn="l">
              <a:lnSpc>
                <a:spcPct val="100000"/>
              </a:lnSpc>
              <a:spcBef>
                <a:spcPts val="600"/>
              </a:spcBef>
              <a:spcAft>
                <a:spcPts val="0"/>
              </a:spcAft>
              <a:buClr>
                <a:srgbClr val="8CBE41"/>
              </a:buClr>
              <a:buSzPts val="1100"/>
              <a:buFont typeface="Noto Sans Symbols"/>
              <a:buNone/>
            </a:pPr>
            <a:r>
              <a:t/>
            </a:r>
            <a:endParaRPr sz="1100">
              <a:solidFill>
                <a:schemeClr val="dk1"/>
              </a:solidFill>
              <a:latin typeface="Arial"/>
              <a:ea typeface="Arial"/>
              <a:cs typeface="Arial"/>
              <a:sym typeface="Arial"/>
            </a:endParaRPr>
          </a:p>
          <a:p>
            <a:pPr indent="0" lvl="0" marL="0" rtl="0" algn="l">
              <a:lnSpc>
                <a:spcPct val="100000"/>
              </a:lnSpc>
              <a:spcBef>
                <a:spcPts val="600"/>
              </a:spcBef>
              <a:spcAft>
                <a:spcPts val="0"/>
              </a:spcAft>
              <a:buSzPts val="1400"/>
              <a:buNone/>
            </a:pPr>
            <a:r>
              <a:rPr b="1" lang="de-DE" sz="1100">
                <a:solidFill>
                  <a:schemeClr val="dk1"/>
                </a:solidFill>
                <a:latin typeface="Arial"/>
                <a:ea typeface="Arial"/>
                <a:cs typeface="Arial"/>
                <a:sym typeface="Arial"/>
              </a:rPr>
              <a:t>Quellen:</a:t>
            </a:r>
            <a:endParaRPr sz="11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de-DE" sz="1100">
                <a:solidFill>
                  <a:schemeClr val="dk1"/>
                </a:solidFill>
                <a:latin typeface="Arial"/>
                <a:ea typeface="Arial"/>
                <a:cs typeface="Arial"/>
                <a:sym typeface="Arial"/>
              </a:rPr>
              <a:t>Allekotte, Michael, Althaus, Hans-Jörg, Bergk, Fabian, Biemann, Kirsten, Knörr, Wolfram, &amp; Sutter, Daniel (2020): </a:t>
            </a:r>
            <a:r>
              <a:rPr i="1" lang="de-DE" sz="1100">
                <a:solidFill>
                  <a:schemeClr val="dk1"/>
                </a:solidFill>
                <a:latin typeface="Arial"/>
                <a:ea typeface="Arial"/>
                <a:cs typeface="Arial"/>
                <a:sym typeface="Arial"/>
              </a:rPr>
              <a:t>Umweltfreundlich mobil!</a:t>
            </a:r>
            <a:r>
              <a:rPr lang="de-DE" sz="1100">
                <a:solidFill>
                  <a:schemeClr val="dk1"/>
                </a:solidFill>
                <a:latin typeface="Arial"/>
                <a:ea typeface="Arial"/>
                <a:cs typeface="Arial"/>
                <a:sym typeface="Arial"/>
              </a:rPr>
              <a:t> Umweltbundesamt.</a:t>
            </a:r>
            <a:endParaRPr sz="11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Umweltbundesamt (2022): Radverkehr. Online: </a:t>
            </a:r>
            <a:r>
              <a:rPr b="0" i="0" lang="de-DE" sz="1100" u="sng" cap="none" strike="noStrike">
                <a:solidFill>
                  <a:schemeClr val="dk1"/>
                </a:solidFill>
                <a:latin typeface="Arial"/>
                <a:ea typeface="Arial"/>
                <a:cs typeface="Arial"/>
                <a:sym typeface="Arial"/>
                <a:hlinkClick r:id="rId2">
                  <a:extLst>
                    <a:ext uri="{A12FA001-AC4F-418D-AE19-62706E023703}">
                      <ahyp:hlinkClr val="tx"/>
                    </a:ext>
                  </a:extLst>
                </a:hlinkClick>
              </a:rPr>
              <a:t>https://www.umweltbundesamt.de/themen/verkehr-laerm/nachhaltige-mobilitaet/radverkehr</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p:txBody>
      </p:sp>
      <p:sp>
        <p:nvSpPr>
          <p:cNvPr id="122" name="Google Shape;122;g1867283abfa_1_0: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23" name="Google Shape;123;g1867283abfa_1_0: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867283abfa_1_13: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867283abfa_1_13: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Arial"/>
                <a:ea typeface="Arial"/>
                <a:cs typeface="Arial"/>
                <a:sym typeface="Arial"/>
              </a:rPr>
              <a:t>Beschreibung: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Der Verkehrssektor war im Jahr 2019 für 20% der Treibhausgasemissionen in Deutschland verantwortlich (Umweltbundesamt, 2023). Im Jahr 2022 konnten die im Klimaschutzgesetz festgelegten Ziele für den Verkehrssektor nicht eingehalten werden. Fahrradfahren ist gemeinsam mit dem Fußverkehr das klimaschonendste Verkehrsmittel. Denn pro Personenkilometer, der durch Fahrrad oder zu Fuß zurückgelegt wurde, können 140g Treibhausgas-Emissionen gegenüber der Fahrt mit dem Auto eingespart werden (Umweltbundesamt, 2022). Das Umweltbundesamt rechnet in diesem Zuge vor: “In der Praxis bedeutet das beispielsweise, dass eine Berufspendlerin oder Berufspendler, die oder der je 5 km mit dem Rad zur Arbeit hin und zurück fährt, durch Verzicht auf die Autonutzung im Jahr rund 300 kg ⁠</a:t>
            </a:r>
            <a:r>
              <a:rPr b="0" i="0" lang="de-DE" sz="1100" u="sng" cap="none" strike="noStrike">
                <a:solidFill>
                  <a:schemeClr val="dk1"/>
                </a:solidFill>
                <a:latin typeface="Arial"/>
                <a:ea typeface="Arial"/>
                <a:cs typeface="Arial"/>
                <a:sym typeface="Arial"/>
                <a:hlinkClick r:id="rId2">
                  <a:extLst>
                    <a:ext uri="{A12FA001-AC4F-418D-AE19-62706E023703}">
                      <ahyp:hlinkClr val="tx"/>
                    </a:ext>
                  </a:extLst>
                </a:hlinkClick>
              </a:rPr>
              <a:t>CO2</a:t>
            </a:r>
            <a:r>
              <a:rPr b="0" i="0" lang="de-DE" sz="1100" u="none" cap="none" strike="noStrike">
                <a:solidFill>
                  <a:schemeClr val="dk1"/>
                </a:solidFill>
                <a:latin typeface="Arial"/>
                <a:ea typeface="Arial"/>
                <a:cs typeface="Arial"/>
                <a:sym typeface="Arial"/>
              </a:rPr>
              <a:t>⁠-Emissionen einsparen kann.” (ebd.) In Deutschland werden täglich 11% der Wege und 3% der Personenkilometer mit dem Fahrrad zurückgelegt. 40% aller Autofahrten werden für Wege, die kürzer als 5 Kilometer sind, unternommen (Bundesministerium für Verkehr und digitale Infrastruktur, 2018). Die Treibhausgasemissionen sind hier besonders hoch, da Motoren im kalten Zustand überproportional viel Kraftstoff in Anspruch nehmen. Hier wird ein enormes Umstiegspotential deutlich, denn für Strecken von 5 Kilometern stellt das Fahrrad das ideale Verkehrsmittel dar (Umweltbundesamt, 2022).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Aufgabenstellung: </a:t>
            </a:r>
            <a:endParaRPr b="1"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Überlegen und Begründen Sie, welche Strecken aus der Darstellung Links mit dem Fahrrad zurückgelegt werden könnten</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Auf Grundlage der vorigen Folie berechnen Sie ungefähr die Emissionen, die eingespart werden könnten, wenn diese Fahrten mit dem Fahrrad statt dem Auto zurückgelegt werden</a:t>
            </a:r>
            <a:endParaRPr sz="1100">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lang="de-DE" sz="1100">
                <a:solidFill>
                  <a:schemeClr val="dk1"/>
                </a:solidFill>
                <a:latin typeface="Arial"/>
                <a:ea typeface="Arial"/>
                <a:cs typeface="Arial"/>
                <a:sym typeface="Arial"/>
              </a:rPr>
              <a:t>Quellen: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latin typeface="Arial"/>
                <a:ea typeface="Arial"/>
                <a:cs typeface="Arial"/>
                <a:sym typeface="Arial"/>
              </a:rPr>
              <a:t>Bundesministerium für Verkehr und digitale Infrastruktur (2018): </a:t>
            </a:r>
            <a:r>
              <a:rPr i="0" lang="de-DE" sz="1100">
                <a:solidFill>
                  <a:schemeClr val="dk1"/>
                </a:solidFill>
                <a:latin typeface="Arial"/>
                <a:ea typeface="Arial"/>
                <a:cs typeface="Arial"/>
                <a:sym typeface="Arial"/>
              </a:rPr>
              <a:t>Mobilität in Deutschland - MiD. Ergebnisbericht. Online: https://bmdv.bund.de/SharedDocs/DE/Anlage/G/mid-ergebnisbericht.pdf?__blob=publicationFile</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Umweltbundesamt (2022): Radverkehr. Online: </a:t>
            </a:r>
            <a:r>
              <a:rPr b="0" i="0" lang="de-DE"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https://www.umweltbundesamt.de/themen/verkehr-laerm/nachhaltige-mobilitaet/radverkehr</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Umweltbundesamt (2023): Klimaschutz im Verkehr. Online: </a:t>
            </a:r>
            <a:r>
              <a:rPr b="0" i="0" lang="de-DE" sz="1100" u="sng" cap="none" strike="noStrike">
                <a:solidFill>
                  <a:schemeClr val="dk1"/>
                </a:solidFill>
                <a:latin typeface="Arial"/>
                <a:ea typeface="Arial"/>
                <a:cs typeface="Arial"/>
                <a:sym typeface="Arial"/>
                <a:hlinkClick r:id="rId4">
                  <a:extLst>
                    <a:ext uri="{A12FA001-AC4F-418D-AE19-62706E023703}">
                      <ahyp:hlinkClr val="tx"/>
                    </a:ext>
                  </a:extLst>
                </a:hlinkClick>
              </a:rPr>
              <a:t> https://www.umweltbundesamt.de/themen/verkehr-laerm/klimaschutz-im-verkehr</a:t>
            </a:r>
            <a:r>
              <a:rPr b="0" i="0" lang="de-DE" sz="1100" u="none" cap="none" strike="noStrike">
                <a:solidFill>
                  <a:schemeClr val="dk1"/>
                </a:solidFill>
                <a:latin typeface="Arial"/>
                <a:ea typeface="Arial"/>
                <a:cs typeface="Arial"/>
                <a:sym typeface="Arial"/>
              </a:rPr>
              <a:t> </a:t>
            </a:r>
            <a:endParaRPr i="0"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p:txBody>
      </p:sp>
      <p:sp>
        <p:nvSpPr>
          <p:cNvPr id="135" name="Google Shape;135;g1867283abfa_1_13: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36" name="Google Shape;136;g1867283abfa_1_1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8ed698f2d_1_40:notes"/>
          <p:cNvSpPr/>
          <p:nvPr>
            <p:ph idx="2" type="sldImg"/>
          </p:nvPr>
        </p:nvSpPr>
        <p:spPr>
          <a:xfrm>
            <a:off x="478803"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88ed698f2d_1_40: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Arial"/>
                <a:ea typeface="Arial"/>
                <a:cs typeface="Arial"/>
                <a:sym typeface="Arial"/>
              </a:rPr>
              <a:t>Beschreibung:</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Arial"/>
                <a:ea typeface="Arial"/>
                <a:cs typeface="Arial"/>
                <a:sym typeface="Arial"/>
              </a:rPr>
              <a:t>Die Nutzungsdauer von Fahrrädern hängt von der Langlebigkeit der verwendeten Materialien, aber auch von der jeweiligen Pflege ab. Händler schätzen, dass ein normales Fahrrad 20 Jahre halten kann. Bei  E-Bikes und Pedelecs kommt zusätzlich der Aspekt der Elektronik hinzu. Es kann sein, dass nach 5 bis 10 Jahren Ersatzteile nicht mehr verfügbar sind, Software nicht mehr aktualisiert werden kann oder das Produkt nicht mehr unterstützt wird (Lienhop et al., 2015). Tendenziell lassen sich E-Bikes also nicht so lange nutzen wie Fahrräder. Problematisch daran ist, wie oben dargelegt, dass wertvolle Rohstoffe verschwendet werden. Darüber hinaus liegen jedoch die Emissionen der Herstellung eines E-Bikes oder Pedelecs zu 35% über denen eines Fahrrads (ebd.). Das liegt vor allem an den Komponenten des Antriebssystems und der Batterie. Die Herstellungsemissionen können um 72% ausgeglichen werden, wenn über einen Zeitraum von 6 Jahren 3.500 Kilometer gefahren werden. Werden über die gesamte Lebensdauer 6.000 Kilometer zurückgelegt, dann können sogar bis zu 90% abgeschrieben werden (ebd.).  Je länger also ein E-Bike gefahren wird, desto geringer sind die auf den gesamten Lebenszyklus fallenden Emissionen.</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1200"/>
              </a:spcBef>
              <a:spcAft>
                <a:spcPts val="0"/>
              </a:spcAft>
              <a:buSzPts val="1400"/>
              <a:buNone/>
            </a:pPr>
            <a:r>
              <a:rPr b="1" i="0" lang="de-DE" sz="1100" u="none" cap="none" strike="noStrike">
                <a:solidFill>
                  <a:schemeClr val="dk1"/>
                </a:solidFill>
                <a:latin typeface="Arial"/>
                <a:ea typeface="Arial"/>
                <a:cs typeface="Arial"/>
                <a:sym typeface="Arial"/>
              </a:rPr>
              <a:t>Aufgabenstellung: </a:t>
            </a:r>
            <a:endParaRPr b="1"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de-DE" sz="1100">
                <a:solidFill>
                  <a:schemeClr val="dk1"/>
                </a:solidFill>
                <a:latin typeface="Arial"/>
                <a:ea typeface="Arial"/>
                <a:cs typeface="Arial"/>
                <a:sym typeface="Arial"/>
              </a:rPr>
              <a:t>Vergleichen Sie mithilfe der Grafik die CO2-Bilanz von E-Bikes und Fahrrädern in der Herstellung</a:t>
            </a:r>
            <a:endParaRPr sz="1100">
              <a:solidFill>
                <a:schemeClr val="dk1"/>
              </a:solidFill>
              <a:latin typeface="Arial"/>
              <a:ea typeface="Arial"/>
              <a:cs typeface="Arial"/>
              <a:sym typeface="Arial"/>
            </a:endParaRPr>
          </a:p>
          <a:p>
            <a:pPr indent="0" lvl="0" marL="0" rtl="0" algn="l">
              <a:lnSpc>
                <a:spcPct val="100000"/>
              </a:lnSpc>
              <a:spcBef>
                <a:spcPts val="1200"/>
              </a:spcBef>
              <a:spcAft>
                <a:spcPts val="0"/>
              </a:spcAft>
              <a:buSzPts val="1400"/>
              <a:buNone/>
            </a:pPr>
            <a:r>
              <a:rPr b="1" lang="de-DE" sz="1100">
                <a:solidFill>
                  <a:schemeClr val="dk1"/>
                </a:solidFill>
                <a:latin typeface="Arial"/>
                <a:ea typeface="Arial"/>
                <a:cs typeface="Arial"/>
                <a:sym typeface="Arial"/>
              </a:rPr>
              <a:t>Quellen:</a:t>
            </a:r>
            <a:endParaRPr sz="11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Arial"/>
                <a:ea typeface="Arial"/>
                <a:cs typeface="Arial"/>
                <a:sym typeface="Arial"/>
              </a:rPr>
              <a:t>Lienhop, Martina; Thomas, Dirk;  Brandies,  Alexander; Kämper, Claudia;  Jöhrens, Julius; Helms, Hinrich (2015): Pedelection. Verlagerungs- und Klimaeffekte durch Pedelec-Nutzung im Individualverkehr. Endbericht. Institut für Energie- und Umweltforschung Heidelberg GmbH; </a:t>
            </a:r>
            <a:endParaRPr b="0" i="0" sz="1100" u="none" cap="none" strike="noStrike">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Arial"/>
                <a:ea typeface="Arial"/>
                <a:cs typeface="Arial"/>
                <a:sym typeface="Arial"/>
              </a:rPr>
              <a:t>Institut für Transportation Design (Hochschule für Bildende Künste Braunschweig).</a:t>
            </a:r>
            <a:r>
              <a:rPr i="0" lang="de-DE" sz="1100">
                <a:solidFill>
                  <a:schemeClr val="dk1"/>
                </a:solidFill>
                <a:latin typeface="Arial"/>
                <a:ea typeface="Arial"/>
                <a:cs typeface="Arial"/>
                <a:sym typeface="Arial"/>
              </a:rPr>
              <a:t>Bosch (o.J.): Sustainable mobility with the eBike</a:t>
            </a:r>
            <a:r>
              <a:rPr lang="de-DE" sz="1100">
                <a:solidFill>
                  <a:schemeClr val="dk1"/>
                </a:solidFill>
                <a:latin typeface="Arial"/>
                <a:ea typeface="Arial"/>
                <a:cs typeface="Arial"/>
                <a:sym typeface="Arial"/>
              </a:rPr>
              <a:t>. Online: </a:t>
            </a:r>
            <a:r>
              <a:rPr lang="de-DE" sz="1100" u="sng">
                <a:solidFill>
                  <a:schemeClr val="dk1"/>
                </a:solidFill>
                <a:latin typeface="Arial"/>
                <a:ea typeface="Arial"/>
                <a:cs typeface="Arial"/>
                <a:sym typeface="Arial"/>
                <a:hlinkClick r:id="rId2">
                  <a:extLst>
                    <a:ext uri="{A12FA001-AC4F-418D-AE19-62706E023703}">
                      <ahyp:hlinkClr val="tx"/>
                    </a:ext>
                  </a:extLst>
                </a:hlinkClick>
              </a:rPr>
              <a:t>https://www.bosch-ebike.com/us/service/sustainability</a:t>
            </a:r>
            <a:endParaRPr sz="1100">
              <a:solidFill>
                <a:schemeClr val="dk1"/>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solidFill>
                <a:schemeClr val="dk1"/>
              </a:solidFill>
              <a:latin typeface="Arial"/>
              <a:ea typeface="Arial"/>
              <a:cs typeface="Arial"/>
              <a:sym typeface="Arial"/>
            </a:endParaRPr>
          </a:p>
        </p:txBody>
      </p:sp>
      <p:sp>
        <p:nvSpPr>
          <p:cNvPr id="149" name="Google Shape;149;g188ed698f2d_1_40: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50" name="Google Shape;150;g188ed698f2d_1_40: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8ed698f2d_1_63:notes"/>
          <p:cNvSpPr/>
          <p:nvPr>
            <p:ph idx="2" type="sldImg"/>
          </p:nvPr>
        </p:nvSpPr>
        <p:spPr>
          <a:xfrm>
            <a:off x="478803"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88ed698f2d_1_63: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latin typeface="Arial"/>
                <a:ea typeface="Arial"/>
                <a:cs typeface="Arial"/>
                <a:sym typeface="Arial"/>
              </a:rPr>
              <a:t>Beschreibung</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Die weltweite Ressourcenverschwendung und damit einhergehende Knappheit, als auch die begleitenden Umweltauswirkungen zeigen, dass mit den vorhandenen Ressourcen effizient umgegangen werden muss. Gleichzeitig steigt auch das weltweite Abfallaufkommen an. Circa die Hälfte der globalen Treibhausgasemissionen gehen auf den Abbau und die Produktion von Rohstoffen zurück (Europäisches Parlament, 2015). In unserem Wirtschaftssystem werden die gewonnenen Rohstoffe verarbeitet, für den vorgesehenen Zweck verwendet, am Ende des Produktlebenszyklus werden sie zu Abfall und somit weggeworfen oder recycelt (ebd.). Um Abfälle und die damit verschwendeten Ressourcen und einhergehende Umweltauswirkungen zu minimieren, gibt es das Modell der Kreislaufwirtschaft. Der zugrunde liegende Gedanke ist, dass existierende Produkte und Materialien durch Teilen und Leasen, aber auch durch Reparatur, Aufarbeitung und Recycling so lange wie möglich verwendet werden. Ist ein Produkt nicht mehr benutzbar, verbleiben die Rohstoffe und Materialien im Wirtschaftssystem, um mit ihnen weiterhin Wertschöpfung zu erzeugen (ebd). </a:t>
            </a:r>
            <a:endParaRPr sz="1100">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Aufgabenstellung: </a:t>
            </a:r>
            <a:r>
              <a:rPr lang="de-DE" sz="1100">
                <a:solidFill>
                  <a:schemeClr val="dk1"/>
                </a:solidFill>
                <a:latin typeface="Arial"/>
                <a:ea typeface="Arial"/>
                <a:cs typeface="Arial"/>
                <a:sym typeface="Arial"/>
              </a:rPr>
              <a:t>Überlegen und diskutieren Sie, wie Fahrräder und die Einzelteile designt sein müssen um möglichst langlebig, leicht reparierbar und gut recycelbar zu sein</a:t>
            </a:r>
            <a:endParaRPr sz="1100">
              <a:solidFill>
                <a:schemeClr val="dk1"/>
              </a:solidFill>
              <a:latin typeface="Arial"/>
              <a:ea typeface="Arial"/>
              <a:cs typeface="Arial"/>
              <a:sym typeface="Arial"/>
            </a:endParaRPr>
          </a:p>
          <a:p>
            <a:pPr indent="0" lvl="0" marL="0" rtl="0" algn="l">
              <a:lnSpc>
                <a:spcPct val="100000"/>
              </a:lnSpc>
              <a:spcBef>
                <a:spcPts val="1000"/>
              </a:spcBef>
              <a:spcAft>
                <a:spcPts val="0"/>
              </a:spcAft>
              <a:buSzPts val="1400"/>
              <a:buNone/>
            </a:pPr>
            <a:r>
              <a:rPr b="1" i="0" lang="de-DE" sz="1100">
                <a:solidFill>
                  <a:schemeClr val="dk1"/>
                </a:solidFill>
                <a:latin typeface="Arial"/>
                <a:ea typeface="Arial"/>
                <a:cs typeface="Arial"/>
                <a:sym typeface="Arial"/>
              </a:rPr>
              <a:t>Quellen:</a:t>
            </a:r>
            <a:endParaRPr sz="1100">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Arial"/>
                <a:ea typeface="Arial"/>
                <a:cs typeface="Arial"/>
                <a:sym typeface="Arial"/>
              </a:rPr>
              <a:t>Europäisches Parlament (2015): Kreislaufwirtschaft: Definition und Vorteile. Europäisches Parlament.</a:t>
            </a:r>
            <a:r>
              <a:rPr b="0" i="0" lang="de-DE" sz="1100" u="sng" cap="none" strike="noStrike">
                <a:solidFill>
                  <a:schemeClr val="dk1"/>
                </a:solidFill>
                <a:latin typeface="Arial"/>
                <a:ea typeface="Arial"/>
                <a:cs typeface="Arial"/>
                <a:sym typeface="Arial"/>
                <a:hlinkClick r:id="rId2">
                  <a:extLst>
                    <a:ext uri="{A12FA001-AC4F-418D-AE19-62706E023703}">
                      <ahyp:hlinkClr val="tx"/>
                    </a:ext>
                  </a:extLst>
                </a:hlinkClick>
              </a:rPr>
              <a:t> Online: https://www.europarl.europa.eu/news/de/headlines/economy/20151201STO05603/kreislaufwirtschaft-definition-und-vorteile</a:t>
            </a:r>
            <a:endParaRPr sz="1100">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lang="de-DE" sz="1100">
                <a:latin typeface="Arial"/>
                <a:ea typeface="Arial"/>
                <a:cs typeface="Arial"/>
                <a:sym typeface="Arial"/>
              </a:rPr>
              <a:t>Szto, Courtney, und Brian Wilson. „Reduce, Re-Use, Re-Ride: Bike Waste and Moving towards a Circular Economy for Sporting Goods“. </a:t>
            </a:r>
            <a:r>
              <a:rPr i="1" lang="de-DE" sz="1100">
                <a:latin typeface="Arial"/>
                <a:ea typeface="Arial"/>
                <a:cs typeface="Arial"/>
                <a:sym typeface="Arial"/>
              </a:rPr>
              <a:t>International Review for the Sociology of Sport</a:t>
            </a:r>
            <a:r>
              <a:rPr lang="de-DE" sz="1100">
                <a:latin typeface="Arial"/>
                <a:ea typeface="Arial"/>
                <a:cs typeface="Arial"/>
                <a:sym typeface="Arial"/>
              </a:rPr>
              <a:t>, 16. November 2022, 101269022211380. </a:t>
            </a:r>
            <a:r>
              <a:rPr lang="de-DE" sz="1100" u="sng">
                <a:solidFill>
                  <a:schemeClr val="hlink"/>
                </a:solidFill>
                <a:latin typeface="Arial"/>
                <a:ea typeface="Arial"/>
                <a:cs typeface="Arial"/>
                <a:sym typeface="Arial"/>
                <a:hlinkClick r:id="rId3"/>
              </a:rPr>
              <a:t>https://doi.org/10.1177/10126902221138033</a:t>
            </a:r>
            <a:r>
              <a:rPr lang="de-DE" sz="1100">
                <a:latin typeface="Arial"/>
                <a:ea typeface="Arial"/>
                <a:cs typeface="Arial"/>
                <a:sym typeface="Arial"/>
              </a:rPr>
              <a:t>.</a:t>
            </a:r>
            <a:endParaRPr sz="1100">
              <a:latin typeface="Arial"/>
              <a:ea typeface="Arial"/>
              <a:cs typeface="Arial"/>
              <a:sym typeface="Arial"/>
            </a:endParaRPr>
          </a:p>
        </p:txBody>
      </p:sp>
      <p:sp>
        <p:nvSpPr>
          <p:cNvPr id="163" name="Google Shape;163;g188ed698f2d_1_63: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64" name="Google Shape;164;g188ed698f2d_1_6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8ed698f2d_1_94: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88ed698f2d_1_94: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Beschreibung:</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Bei E-Bikes und Pedelecs fallen 41% der Emissionen von CO2-Äquivalenten über den gesamten Lebenszyklus betrachtet auf die Materialbeschaffung und die Herstellung des Antriebssystems. Davon entfallen 53% der Klimawirkung auf die Batterie (Bosch</a:t>
            </a:r>
            <a:r>
              <a:rPr b="0" i="1" lang="de-DE" sz="1100" u="none" cap="none" strike="noStrike">
                <a:solidFill>
                  <a:schemeClr val="dk1"/>
                </a:solidFill>
                <a:latin typeface="Arial"/>
                <a:ea typeface="Arial"/>
                <a:cs typeface="Arial"/>
                <a:sym typeface="Arial"/>
              </a:rPr>
              <a:t>,</a:t>
            </a:r>
            <a:r>
              <a:rPr b="0" i="0" lang="de-DE" sz="1100" u="none" cap="none" strike="noStrike">
                <a:solidFill>
                  <a:schemeClr val="dk1"/>
                </a:solidFill>
                <a:latin typeface="Arial"/>
                <a:ea typeface="Arial"/>
                <a:cs typeface="Arial"/>
                <a:sym typeface="Arial"/>
              </a:rPr>
              <a:t> o. J.). Denn die benötigten Rohstoffe werden aktuell noch mit großem Aufwand extrahiert. Hier ist auch der Aspekt der sozialen Nachhaltigkeit nicht zu vernachlässigen, denn die Rohstoffe werden vor Ort oft unter menschenunwürdigen Bedingungen abgebaut und führen zu starker Umweltverschmutzung (Nils, 2020). Auch der hohe Aufwand im Recyclingprozess trägt zur Klimabelastung bei. Deshalb ist es wichtig, auf die Langlebigkeit von Akkus zu achten, denn laut UBA sind nach 150 bis 300 gefahrenen Kilometern die Emissionen der Herstellung von Akkus wieder ausgeglichen. Je länger ein E-Bike oder Pedelec gefahren wird, desto geringer die Klimawirkung.</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rgbClr val="8CBE41"/>
              </a:buClr>
              <a:buSzPts val="1100"/>
              <a:buFont typeface="Noto Sans Symbols"/>
              <a:buNone/>
            </a:pPr>
            <a:r>
              <a:rPr b="1" lang="de-DE" sz="1100">
                <a:solidFill>
                  <a:schemeClr val="dk1"/>
                </a:solidFill>
                <a:latin typeface="Arial"/>
                <a:ea typeface="Arial"/>
                <a:cs typeface="Arial"/>
                <a:sym typeface="Arial"/>
              </a:rPr>
              <a:t>Aufgabenstellung: </a:t>
            </a:r>
            <a:endParaRPr sz="1100">
              <a:solidFill>
                <a:schemeClr val="dk1"/>
              </a:solidFill>
              <a:latin typeface="Arial"/>
              <a:ea typeface="Arial"/>
              <a:cs typeface="Arial"/>
              <a:sym typeface="Arial"/>
            </a:endParaRPr>
          </a:p>
          <a:p>
            <a:pPr indent="-171450" lvl="0" marL="17145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Diskutieren Sie, warum Batterien den größten Anteil an der Klimawirkung des Antriebssystems von E-Bikes hat</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Benennen Sie die Auswirkungen auf die Umwelt der Produktion und Entsorgung von E-Bike-Akkus </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Wie lange muss ein E-Bike statt einem Auto gefahren werden, bis die Treibhausgas-Emissionen der Produktion neutralisiert sind?</a:t>
            </a:r>
            <a:endParaRPr sz="1100">
              <a:solidFill>
                <a:schemeClr val="dk1"/>
              </a:solidFill>
              <a:latin typeface="Arial"/>
              <a:ea typeface="Arial"/>
              <a:cs typeface="Arial"/>
              <a:sym typeface="Arial"/>
            </a:endParaRPr>
          </a:p>
          <a:p>
            <a:pPr indent="0" lvl="0" marL="0" rtl="0" algn="l">
              <a:lnSpc>
                <a:spcPct val="100000"/>
              </a:lnSpc>
              <a:spcBef>
                <a:spcPts val="1600"/>
              </a:spcBef>
              <a:spcAft>
                <a:spcPts val="0"/>
              </a:spcAft>
              <a:buSzPts val="1400"/>
              <a:buNone/>
            </a:pPr>
            <a:r>
              <a:rPr b="1" lang="de-DE" sz="1100">
                <a:latin typeface="Arial"/>
                <a:ea typeface="Arial"/>
                <a:cs typeface="Arial"/>
                <a:sym typeface="Arial"/>
              </a:rPr>
              <a:t>Quellen:</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i="0" lang="de-DE" sz="1100">
                <a:latin typeface="Arial"/>
                <a:ea typeface="Arial"/>
                <a:cs typeface="Arial"/>
                <a:sym typeface="Arial"/>
              </a:rPr>
              <a:t>Bosch (o.J.): Sustainable mobility with the eBike</a:t>
            </a:r>
            <a:r>
              <a:rPr lang="de-DE" sz="1100">
                <a:latin typeface="Arial"/>
                <a:ea typeface="Arial"/>
                <a:cs typeface="Arial"/>
                <a:sym typeface="Arial"/>
              </a:rPr>
              <a:t>. Online: </a:t>
            </a:r>
            <a:r>
              <a:rPr lang="de-DE" sz="1100" u="sng">
                <a:solidFill>
                  <a:schemeClr val="hlink"/>
                </a:solidFill>
                <a:latin typeface="Arial"/>
                <a:ea typeface="Arial"/>
                <a:cs typeface="Arial"/>
                <a:sym typeface="Arial"/>
                <a:hlinkClick r:id="rId2"/>
              </a:rPr>
              <a:t>https://www.bosch-ebike.com/us/service/sustainability</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Nils (2020): Nachhaltigkeit und E-Bike: Passt das zusammen?</a:t>
            </a:r>
            <a:r>
              <a:rPr b="0" i="0" lang="de-DE" sz="1100" u="sng" cap="none" strike="noStrike">
                <a:solidFill>
                  <a:schemeClr val="dk1"/>
                </a:solidFill>
                <a:latin typeface="Arial"/>
                <a:ea typeface="Arial"/>
                <a:cs typeface="Arial"/>
                <a:sym typeface="Arial"/>
                <a:hlinkClick r:id="rId3">
                  <a:extLst>
                    <a:ext uri="{A12FA001-AC4F-418D-AE19-62706E023703}">
                      <ahyp:hlinkClr val="tx"/>
                    </a:ext>
                  </a:extLst>
                </a:hlinkClick>
              </a:rPr>
              <a:t> Online: https://ebike-news.de/nachhaltigkeit-und-e-bike-passt-das-zusammen/187768/</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000"/>
              </a:spcBef>
              <a:spcAft>
                <a:spcPts val="0"/>
              </a:spcAft>
              <a:buSzPts val="1400"/>
              <a:buNone/>
            </a:pPr>
            <a:r>
              <a:t/>
            </a:r>
            <a:endParaRPr sz="1100">
              <a:latin typeface="Arial"/>
              <a:ea typeface="Arial"/>
              <a:cs typeface="Arial"/>
              <a:sym typeface="Arial"/>
            </a:endParaRPr>
          </a:p>
        </p:txBody>
      </p:sp>
      <p:sp>
        <p:nvSpPr>
          <p:cNvPr id="177" name="Google Shape;177;g188ed698f2d_1_94: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78" name="Google Shape;178;g188ed698f2d_1_94: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p:nvPr>
            <p:ph idx="2" type="sldImg"/>
          </p:nvPr>
        </p:nvSpPr>
        <p:spPr>
          <a:xfrm>
            <a:off x="478803" y="288000"/>
            <a:ext cx="6143666"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notes"/>
          <p:cNvSpPr txBox="1"/>
          <p:nvPr>
            <p:ph idx="1" type="body"/>
          </p:nvPr>
        </p:nvSpPr>
        <p:spPr>
          <a:xfrm>
            <a:off x="478803" y="3744000"/>
            <a:ext cx="6143666" cy="607586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latin typeface="Arial"/>
                <a:ea typeface="Arial"/>
                <a:cs typeface="Arial"/>
                <a:sym typeface="Arial"/>
              </a:rPr>
              <a:t>Beschreibung:</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Je nachdem, mit welchem Strom aus welcher Quelle die Akkus von E-Bikes und Pedelecs geladen werden, fällt die Klimabilanz unterschiedlich aus. Dabei ist die Nutzung von Strom aus Erneuerbaren Energien eindeutig der aus fossilen Energien vorzuziehen. Durch den Einsatz von Erneuerbaren Energien konnten im Jahr 2022 180 Millionen Tonnen Kohlendioxid-Äquivalente vermieden werden. (Wilke, 2016)</a:t>
            </a:r>
            <a:endParaRPr sz="1100">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1" i="0" lang="de-DE" sz="1100" u="none" cap="none" strike="noStrike">
                <a:solidFill>
                  <a:schemeClr val="dk1"/>
                </a:solidFill>
                <a:latin typeface="Arial"/>
                <a:ea typeface="Arial"/>
                <a:cs typeface="Arial"/>
                <a:sym typeface="Arial"/>
              </a:rPr>
              <a:t>Aufgabenstellung:</a:t>
            </a:r>
            <a:endParaRPr sz="1100">
              <a:solidFill>
                <a:schemeClr val="dk1"/>
              </a:solidFill>
              <a:latin typeface="Arial"/>
              <a:ea typeface="Arial"/>
              <a:cs typeface="Arial"/>
              <a:sym typeface="Arial"/>
            </a:endParaRPr>
          </a:p>
          <a:p>
            <a:pPr indent="-180000" lvl="0" marL="180000" rtl="0" algn="l">
              <a:lnSpc>
                <a:spcPct val="100000"/>
              </a:lnSpc>
              <a:spcBef>
                <a:spcPts val="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Diskutieren Sie, welchen Einfluss die Quelle des Stroms, welcher zum Laden eines E-Bikes genutzt wird, auf dessen Umweltfreundlichkeit hat</a:t>
            </a:r>
            <a:endParaRPr sz="1100">
              <a:solidFill>
                <a:schemeClr val="dk1"/>
              </a:solidFill>
              <a:latin typeface="Arial"/>
              <a:ea typeface="Arial"/>
              <a:cs typeface="Arial"/>
              <a:sym typeface="Arial"/>
            </a:endParaRPr>
          </a:p>
          <a:p>
            <a:pPr indent="-180000" lvl="0" marL="180000" rtl="0" algn="l">
              <a:lnSpc>
                <a:spcPct val="100000"/>
              </a:lnSpc>
              <a:spcBef>
                <a:spcPts val="600"/>
              </a:spcBef>
              <a:spcAft>
                <a:spcPts val="0"/>
              </a:spcAft>
              <a:buClr>
                <a:srgbClr val="8CBE41"/>
              </a:buClr>
              <a:buSzPts val="1100"/>
              <a:buFont typeface="Noto Sans Symbols"/>
              <a:buChar char="▪"/>
            </a:pPr>
            <a:r>
              <a:rPr lang="de-DE" sz="1100">
                <a:solidFill>
                  <a:schemeClr val="dk1"/>
                </a:solidFill>
                <a:latin typeface="Arial"/>
                <a:ea typeface="Arial"/>
                <a:cs typeface="Arial"/>
                <a:sym typeface="Arial"/>
              </a:rPr>
              <a:t>Simulieren Sie ein Beratungsgespräch, das Aspekte bezüglich Kauf; Lagerung, Ladung und Quelle des zum Laden genutzten Stroms abdeckt – Wie würden Sie Käufer und Käuferinnen von E-Bikes und Pedelecs zu einem nachhaltigen Kundenverhalten beraten? Nutzen Sie dazu auch die Quelle über den QR-Code der vorigen Folie</a:t>
            </a:r>
            <a:endParaRPr b="1" sz="1100">
              <a:solidFill>
                <a:schemeClr val="dk1"/>
              </a:solidFill>
              <a:latin typeface="Arial"/>
              <a:ea typeface="Arial"/>
              <a:cs typeface="Arial"/>
              <a:sym typeface="Arial"/>
            </a:endParaRPr>
          </a:p>
          <a:p>
            <a:pPr indent="0" lvl="0" marL="0" rtl="0" algn="l">
              <a:lnSpc>
                <a:spcPct val="100000"/>
              </a:lnSpc>
              <a:spcBef>
                <a:spcPts val="1600"/>
              </a:spcBef>
              <a:spcAft>
                <a:spcPts val="0"/>
              </a:spcAft>
              <a:buSzPts val="1400"/>
              <a:buNone/>
            </a:pPr>
            <a:r>
              <a:rPr b="1" lang="de-DE" sz="1100">
                <a:solidFill>
                  <a:schemeClr val="dk1"/>
                </a:solidFill>
                <a:latin typeface="Arial"/>
                <a:ea typeface="Arial"/>
                <a:cs typeface="Arial"/>
                <a:sym typeface="Arial"/>
              </a:rPr>
              <a:t>Quellen:</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DE" sz="1100">
                <a:latin typeface="Arial"/>
                <a:ea typeface="Arial"/>
                <a:cs typeface="Arial"/>
                <a:sym typeface="Arial"/>
              </a:rPr>
              <a:t>Statistisches Bundesamt (o. J.): </a:t>
            </a:r>
            <a:r>
              <a:rPr i="0" lang="de-DE" sz="1100">
                <a:latin typeface="Arial"/>
                <a:ea typeface="Arial"/>
                <a:cs typeface="Arial"/>
                <a:sym typeface="Arial"/>
              </a:rPr>
              <a:t>Bruttostromerzeugung 2022</a:t>
            </a:r>
            <a:r>
              <a:rPr lang="de-DE" sz="1100">
                <a:latin typeface="Arial"/>
                <a:ea typeface="Arial"/>
                <a:cs typeface="Arial"/>
                <a:sym typeface="Arial"/>
              </a:rPr>
              <a:t>. Online: </a:t>
            </a:r>
            <a:r>
              <a:rPr lang="de-DE" sz="1100" u="sng">
                <a:solidFill>
                  <a:schemeClr val="hlink"/>
                </a:solidFill>
                <a:latin typeface="Arial"/>
                <a:ea typeface="Arial"/>
                <a:cs typeface="Arial"/>
                <a:sym typeface="Arial"/>
                <a:hlinkClick r:id="rId2"/>
              </a:rPr>
              <a:t>https://www.destatis.de/DE/Themen/Branchen-Unternehmen/Energie/_Grafik/_Interaktiv/bruttostromerzeugung-erneuerbare-energien.html</a:t>
            </a:r>
            <a:endParaRPr sz="1100">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rPr b="0" i="0" lang="de-DE" sz="1100" u="none" cap="none" strike="noStrike">
                <a:solidFill>
                  <a:schemeClr val="dk1"/>
                </a:solidFill>
                <a:latin typeface="Arial"/>
                <a:ea typeface="Arial"/>
                <a:cs typeface="Arial"/>
                <a:sym typeface="Arial"/>
              </a:rPr>
              <a:t>Wilke, Sibylle (2016): Erneuerbare Energien – Vermiedene Treibhausgase. Umweltbundesamt. Online:</a:t>
            </a:r>
            <a:r>
              <a:rPr b="0" i="0" lang="de-DE" sz="1100" u="sng" cap="none" strike="noStrike">
                <a:solidFill>
                  <a:schemeClr val="dk1"/>
                </a:solidFill>
                <a:latin typeface="Arial"/>
                <a:ea typeface="Arial"/>
                <a:cs typeface="Arial"/>
                <a:sym typeface="Arial"/>
                <a:hlinkClick r:id="rId3">
                  <a:extLst>
                    <a:ext uri="{A12FA001-AC4F-418D-AE19-62706E023703}">
                      <ahyp:hlinkClr val="tx"/>
                    </a:ext>
                  </a:extLst>
                </a:hlinkClick>
              </a:rPr>
              <a:t> https://www.umweltbundesamt.de/daten/energie/erneuerbare-energien-vermiedene-treibhausgase</a:t>
            </a:r>
            <a:br>
              <a:rPr b="0" i="0" lang="de-DE" sz="1100" u="sng" cap="none" strike="noStrike">
                <a:solidFill>
                  <a:schemeClr val="dk1"/>
                </a:solidFill>
                <a:latin typeface="Arial"/>
                <a:ea typeface="Arial"/>
                <a:cs typeface="Arial"/>
                <a:sym typeface="Arial"/>
                <a:hlinkClick r:id="rId4">
                  <a:extLst>
                    <a:ext uri="{A12FA001-AC4F-418D-AE19-62706E023703}">
                      <ahyp:hlinkClr val="tx"/>
                    </a:ext>
                  </a:extLst>
                </a:hlinkClick>
              </a:rPr>
            </a:br>
            <a:br>
              <a:rPr b="0" i="0" lang="de-DE" sz="1100" u="sng" cap="none" strike="noStrike">
                <a:solidFill>
                  <a:schemeClr val="dk1"/>
                </a:solidFill>
                <a:latin typeface="Arial"/>
                <a:ea typeface="Arial"/>
                <a:cs typeface="Arial"/>
                <a:sym typeface="Arial"/>
                <a:hlinkClick r:id="rId5">
                  <a:extLst>
                    <a:ext uri="{A12FA001-AC4F-418D-AE19-62706E023703}">
                      <ahyp:hlinkClr val="tx"/>
                    </a:ext>
                  </a:extLst>
                </a:hlinkClick>
              </a:rPr>
            </a:b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sz="1100">
              <a:latin typeface="Arial"/>
              <a:ea typeface="Arial"/>
              <a:cs typeface="Arial"/>
              <a:sym typeface="Arial"/>
            </a:endParaRPr>
          </a:p>
          <a:p>
            <a:pPr indent="0" lvl="0" marL="0" rtl="0" algn="l">
              <a:lnSpc>
                <a:spcPct val="100000"/>
              </a:lnSpc>
              <a:spcBef>
                <a:spcPts val="1000"/>
              </a:spcBef>
              <a:spcAft>
                <a:spcPts val="0"/>
              </a:spcAft>
              <a:buSzPts val="1400"/>
              <a:buNone/>
            </a:pPr>
            <a:r>
              <a:t/>
            </a:r>
            <a:endParaRPr sz="1100">
              <a:latin typeface="Arial"/>
              <a:ea typeface="Arial"/>
              <a:cs typeface="Arial"/>
              <a:sym typeface="Arial"/>
            </a:endParaRPr>
          </a:p>
        </p:txBody>
      </p:sp>
      <p:sp>
        <p:nvSpPr>
          <p:cNvPr id="192" name="Google Shape;192;p1:notes"/>
          <p:cNvSpPr txBox="1"/>
          <p:nvPr>
            <p:ph idx="12" type="sldNum"/>
          </p:nvPr>
        </p:nvSpPr>
        <p:spPr>
          <a:xfrm>
            <a:off x="3913147" y="10369185"/>
            <a:ext cx="2993700" cy="5478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93" name="Google Shape;193;p1: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25" name="Shape 25"/>
        <p:cNvGrpSpPr/>
        <p:nvPr/>
      </p:nvGrpSpPr>
      <p:grpSpPr>
        <a:xfrm>
          <a:off x="0" y="0"/>
          <a:ext cx="0" cy="0"/>
          <a:chOff x="0" y="0"/>
          <a:chExt cx="0" cy="0"/>
        </a:xfrm>
      </p:grpSpPr>
      <p:sp>
        <p:nvSpPr>
          <p:cNvPr id="26" name="Google Shape;26;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3c8bb42d54_0_79"/>
          <p:cNvSpPr/>
          <p:nvPr>
            <p:ph idx="2" type="pic"/>
          </p:nvPr>
        </p:nvSpPr>
        <p:spPr>
          <a:xfrm>
            <a:off x="360363" y="1368000"/>
            <a:ext cx="11518900" cy="4680000"/>
          </a:xfrm>
          <a:prstGeom prst="rect">
            <a:avLst/>
          </a:prstGeom>
          <a:noFill/>
          <a:ln>
            <a:noFill/>
          </a:ln>
        </p:spPr>
      </p:sp>
      <p:sp>
        <p:nvSpPr>
          <p:cNvPr id="28" name="Google Shape;28;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3" name="Shape 33"/>
        <p:cNvGrpSpPr/>
        <p:nvPr/>
      </p:nvGrpSpPr>
      <p:grpSpPr>
        <a:xfrm>
          <a:off x="0" y="0"/>
          <a:ext cx="0" cy="0"/>
          <a:chOff x="0" y="0"/>
          <a:chExt cx="0" cy="0"/>
        </a:xfrm>
      </p:grpSpPr>
      <p:sp>
        <p:nvSpPr>
          <p:cNvPr id="34" name="Google Shape;34;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916357" y="222778"/>
            <a:ext cx="1963643" cy="8830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hyperlink" Target="http://www.ufu.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09691" y="969503"/>
            <a:ext cx="8278368"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82295"/>
              <a:buNone/>
            </a:pPr>
            <a:r>
              <a:rPr lang="de-DE"/>
              <a:t>Fahrradmonteurin und -monteure</a:t>
            </a:r>
            <a:br>
              <a:rPr lang="de-DE"/>
            </a:br>
            <a:r>
              <a:rPr lang="de-DE"/>
              <a:t>Zweiradmechatronikerin und Zweiradmechatroniker</a:t>
            </a:r>
            <a:endParaRPr/>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solidFill>
                  <a:schemeClr val="dk1"/>
                </a:solidFill>
              </a:rPr>
              <a:t>Folien zur Diskussion von Zielkonflikten</a:t>
            </a:r>
            <a:endParaRPr b="1">
              <a:solidFill>
                <a:srgbClr val="8CBE41"/>
              </a:solidFill>
              <a:latin typeface="Trebuchet MS"/>
              <a:ea typeface="Trebuchet MS"/>
              <a:cs typeface="Trebuchet MS"/>
              <a:sym typeface="Trebuchet MS"/>
            </a:endParaRPr>
          </a:p>
        </p:txBody>
      </p:sp>
      <p:sp>
        <p:nvSpPr>
          <p:cNvPr id="81" name="Google Shape;81;p38"/>
          <p:cNvSpPr txBox="1"/>
          <p:nvPr>
            <p:ph idx="11" type="ftr"/>
          </p:nvPr>
        </p:nvSpPr>
        <p:spPr>
          <a:xfrm>
            <a:off x="720591" y="6258560"/>
            <a:ext cx="6775583"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38"/>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pic>
        <p:nvPicPr>
          <p:cNvPr id="85" name="Google Shape;85;p38"/>
          <p:cNvPicPr preferRelativeResize="0"/>
          <p:nvPr/>
        </p:nvPicPr>
        <p:blipFill rotWithShape="1">
          <a:blip r:embed="rId6">
            <a:alphaModFix/>
          </a:blip>
          <a:srcRect b="0" l="0" r="0" t="0"/>
          <a:stretch/>
        </p:blipFill>
        <p:spPr>
          <a:xfrm>
            <a:off x="9091613" y="1477264"/>
            <a:ext cx="2903934" cy="580787"/>
          </a:xfrm>
          <a:prstGeom prst="rect">
            <a:avLst/>
          </a:prstGeom>
          <a:noFill/>
          <a:ln>
            <a:noFill/>
          </a:ln>
        </p:spPr>
      </p:pic>
      <p:sp>
        <p:nvSpPr>
          <p:cNvPr id="86" name="Google Shape;86;p38"/>
          <p:cNvSpPr txBox="1"/>
          <p:nvPr/>
        </p:nvSpPr>
        <p:spPr>
          <a:xfrm>
            <a:off x="9232474" y="2163303"/>
            <a:ext cx="287178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UfU – Unabhängiges Institut für Umweltfragen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Greifswalderstr. 4; 10405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Calibri"/>
                <a:ea typeface="Calibri"/>
                <a:cs typeface="Calibri"/>
                <a:sym typeface="Calibri"/>
                <a:hlinkClick r:id="rId7">
                  <a:extLst>
                    <a:ext uri="{A12FA001-AC4F-418D-AE19-62706E023703}">
                      <ahyp:hlinkClr val="tx"/>
                    </a:ext>
                  </a:extLst>
                </a:hlinkClick>
              </a:rPr>
              <a:t>www.ufu.de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500"/>
                                        <p:tgtEl>
                                          <p:spTgt spid="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Nachhaltigkeit durch Langlebigkeit</a:t>
            </a:r>
            <a:br>
              <a:rPr lang="de-DE"/>
            </a:br>
            <a:r>
              <a:rPr lang="de-DE"/>
              <a:t>Reparaturfähigkeit</a:t>
            </a:r>
            <a:endParaRPr/>
          </a:p>
        </p:txBody>
      </p:sp>
      <p:sp>
        <p:nvSpPr>
          <p:cNvPr id="208" name="Google Shape;208;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9" name="Google Shape;209;p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Pixabay o.J.</a:t>
            </a:r>
            <a:endParaRPr/>
          </a:p>
        </p:txBody>
      </p:sp>
      <p:sp>
        <p:nvSpPr>
          <p:cNvPr id="210" name="Google Shape;210;p2"/>
          <p:cNvSpPr txBox="1"/>
          <p:nvPr/>
        </p:nvSpPr>
        <p:spPr>
          <a:xfrm>
            <a:off x="7805529" y="1938241"/>
            <a:ext cx="4055817" cy="3693319"/>
          </a:xfrm>
          <a:prstGeom prst="rect">
            <a:avLst/>
          </a:prstGeom>
          <a:noFill/>
          <a:ln cap="flat" cmpd="sng" w="9525">
            <a:solidFill>
              <a:srgbClr val="8CBE41"/>
            </a:solidFill>
            <a:prstDash val="solid"/>
            <a:round/>
            <a:headEnd len="sm" w="sm" type="none"/>
            <a:tailEnd len="sm" w="sm" type="none"/>
          </a:ln>
        </p:spPr>
        <p:txBody>
          <a:bodyPr anchorCtr="0" anchor="t" bIns="45700" lIns="91425" spcFirstLastPara="1" rIns="91425" wrap="square" tIns="457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Listen Sie zu zweit auf aus welchen Bestandteilen ein Fahrrad besteht und schreiben Sie sie mit Pfeilen an das Fahrrad.</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Teilen Sie sich nun auf: eine*r von Ihnen überlegt sich welche Teile für ein neues Fahrrad wiederverwertbar wären und der/die andere welche Teile nicht wiederverwertbar wären – und warum.</a:t>
            </a:r>
            <a:endParaRPr b="0" i="0" sz="1600" u="none" cap="none" strike="noStrike">
              <a:solidFill>
                <a:srgbClr val="8CBE41"/>
              </a:solidFill>
              <a:latin typeface="Quattrocento Sans"/>
              <a:ea typeface="Quattrocento Sans"/>
              <a:cs typeface="Quattrocento Sans"/>
              <a:sym typeface="Quattrocento Sans"/>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Vergleichen Sie nun Ihre Auflistungen. Sind Sie gleicher Meinung welche Teile wiederverwertbar sind und welche nicht? Diskutieren Sie über die Fahrradteile, bei denen Sie sich </a:t>
            </a:r>
            <a:r>
              <a:rPr b="0" i="0" lang="de-DE" sz="1600" u="sng" cap="none" strike="noStrike">
                <a:solidFill>
                  <a:srgbClr val="8CBE41"/>
                </a:solidFill>
                <a:latin typeface="Quattrocento Sans"/>
                <a:ea typeface="Quattrocento Sans"/>
                <a:cs typeface="Quattrocento Sans"/>
                <a:sym typeface="Quattrocento Sans"/>
              </a:rPr>
              <a:t>nicht</a:t>
            </a:r>
            <a:r>
              <a:rPr b="0" i="0" lang="de-DE" sz="1600" u="none" cap="none" strike="noStrike">
                <a:solidFill>
                  <a:srgbClr val="8CBE41"/>
                </a:solidFill>
                <a:latin typeface="Quattrocento Sans"/>
                <a:ea typeface="Quattrocento Sans"/>
                <a:cs typeface="Quattrocento Sans"/>
                <a:sym typeface="Quattrocento Sans"/>
              </a:rPr>
              <a:t> einig sind.</a:t>
            </a:r>
            <a:endParaRPr b="0" i="0" sz="1600" u="none" cap="none" strike="noStrike">
              <a:solidFill>
                <a:srgbClr val="8CBE41"/>
              </a:solidFill>
              <a:latin typeface="Quattrocento Sans"/>
              <a:ea typeface="Quattrocento Sans"/>
              <a:cs typeface="Quattrocento Sans"/>
              <a:sym typeface="Quattrocento Sans"/>
            </a:endParaRPr>
          </a:p>
        </p:txBody>
      </p:sp>
      <p:pic>
        <p:nvPicPr>
          <p:cNvPr id="211" name="Google Shape;211;p2"/>
          <p:cNvPicPr preferRelativeResize="0"/>
          <p:nvPr/>
        </p:nvPicPr>
        <p:blipFill rotWithShape="1">
          <a:blip r:embed="rId3">
            <a:alphaModFix/>
          </a:blip>
          <a:srcRect b="0" l="0" r="0" t="0"/>
          <a:stretch/>
        </p:blipFill>
        <p:spPr>
          <a:xfrm>
            <a:off x="896471" y="1597959"/>
            <a:ext cx="6096000" cy="3733800"/>
          </a:xfrm>
          <a:prstGeom prst="rect">
            <a:avLst/>
          </a:prstGeom>
          <a:noFill/>
          <a:ln>
            <a:noFill/>
          </a:ln>
        </p:spPr>
      </p:pic>
      <p:sp>
        <p:nvSpPr>
          <p:cNvPr id="212" name="Google Shape;212;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213" name="Google Shape;213;p2"/>
          <p:cNvSpPr txBox="1"/>
          <p:nvPr/>
        </p:nvSpPr>
        <p:spPr>
          <a:xfrm>
            <a:off x="3406832" y="6246477"/>
            <a:ext cx="3834467" cy="557468"/>
          </a:xfrm>
          <a:prstGeom prst="rect">
            <a:avLst/>
          </a:prstGeom>
          <a:noFill/>
          <a:ln>
            <a:noFill/>
          </a:ln>
        </p:spPr>
        <p:txBody>
          <a:bodyPr anchorCtr="0" anchor="ctr" bIns="45700" lIns="91425" spcFirstLastPara="1" rIns="91425" wrap="square" tIns="45700">
            <a:normAutofit/>
          </a:bodyPr>
          <a:lstStyle/>
          <a:p>
            <a:pPr indent="0" lvl="0" marL="1587" marR="0" rtl="0" algn="ctr">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Fahrradmonteurinnen, -monteure &amp; Zweiradmechatronikerinnen und -mechatroniker</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527"/>
              <a:buNone/>
            </a:pPr>
            <a:r>
              <a:rPr lang="de-DE" sz="2780"/>
              <a:t>Nachhaltiger Umgang mit Energie</a:t>
            </a:r>
            <a:br>
              <a:rPr lang="de-DE" sz="2780"/>
            </a:br>
            <a:r>
              <a:rPr lang="de-DE" sz="3100"/>
              <a:t>Energieeffizienz</a:t>
            </a:r>
            <a:endParaRPr sz="2780"/>
          </a:p>
        </p:txBody>
      </p:sp>
      <p:sp>
        <p:nvSpPr>
          <p:cNvPr id="221" name="Google Shape;221;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2" name="Google Shape;222;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223" name="Google Shape;223;p3"/>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mit Daten von Burkert, 2021</a:t>
            </a:r>
            <a:endParaRPr/>
          </a:p>
        </p:txBody>
      </p:sp>
      <p:sp>
        <p:nvSpPr>
          <p:cNvPr id="224" name="Google Shape;224;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225" name="Google Shape;225;p3"/>
          <p:cNvSpPr txBox="1"/>
          <p:nvPr/>
        </p:nvSpPr>
        <p:spPr>
          <a:xfrm>
            <a:off x="6766560" y="1522158"/>
            <a:ext cx="4910328" cy="16782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txBox="1"/>
          <p:nvPr/>
        </p:nvSpPr>
        <p:spPr>
          <a:xfrm>
            <a:off x="6962929" y="2002218"/>
            <a:ext cx="46634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3 Liter Diesel entsprechen einem Energieaufwand von 21 Kilowattstunden.  </a:t>
            </a:r>
            <a:endParaRPr b="0" i="0" sz="1400" u="none" cap="none" strike="noStrike">
              <a:solidFill>
                <a:srgbClr val="000000"/>
              </a:solidFill>
              <a:latin typeface="Arial"/>
              <a:ea typeface="Arial"/>
              <a:cs typeface="Arial"/>
              <a:sym typeface="Arial"/>
            </a:endParaRPr>
          </a:p>
        </p:txBody>
      </p:sp>
      <p:sp>
        <p:nvSpPr>
          <p:cNvPr id="227" name="Google Shape;227;p3"/>
          <p:cNvSpPr txBox="1"/>
          <p:nvPr/>
        </p:nvSpPr>
        <p:spPr>
          <a:xfrm>
            <a:off x="6962929" y="2702098"/>
            <a:ext cx="4218996" cy="2594896"/>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2000"/>
              <a:buFont typeface="Noto Sans Symbols"/>
              <a:buChar char="▪"/>
            </a:pPr>
            <a:r>
              <a:rPr b="0" i="0" lang="de-DE" sz="2000" u="none" cap="none" strike="noStrike">
                <a:solidFill>
                  <a:srgbClr val="8CBE41"/>
                </a:solidFill>
                <a:latin typeface="Quattrocento Sans"/>
                <a:ea typeface="Quattrocento Sans"/>
                <a:cs typeface="Quattrocento Sans"/>
                <a:sym typeface="Quattrocento Sans"/>
              </a:rPr>
              <a:t>Werten Sie aus, welches Fahrzeug am energieeffizientesten fährt</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2000"/>
              <a:buFont typeface="Noto Sans Symbols"/>
              <a:buChar char="▪"/>
            </a:pPr>
            <a:r>
              <a:rPr b="0" i="0" lang="de-DE" sz="2000" u="none" cap="none" strike="noStrike">
                <a:solidFill>
                  <a:srgbClr val="8CBE41"/>
                </a:solidFill>
                <a:latin typeface="Quattrocento Sans"/>
                <a:ea typeface="Quattrocento Sans"/>
                <a:cs typeface="Quattrocento Sans"/>
                <a:sym typeface="Quattrocento Sans"/>
              </a:rPr>
              <a:t>Überlegen Sie, was mit einem Energieaufwand von 21 Kilowattstunden noch gemacht werden kann</a:t>
            </a:r>
            <a:endParaRPr b="0" i="0" sz="2000" u="none" cap="none" strike="noStrike">
              <a:solidFill>
                <a:srgbClr val="8CBE41"/>
              </a:solidFill>
              <a:latin typeface="Quattrocento Sans"/>
              <a:ea typeface="Quattrocento Sans"/>
              <a:cs typeface="Quattrocento Sans"/>
              <a:sym typeface="Quattrocento Sans"/>
            </a:endParaRPr>
          </a:p>
        </p:txBody>
      </p:sp>
      <p:graphicFrame>
        <p:nvGraphicFramePr>
          <p:cNvPr id="228" name="Google Shape;228;p3"/>
          <p:cNvGraphicFramePr/>
          <p:nvPr/>
        </p:nvGraphicFramePr>
        <p:xfrm>
          <a:off x="513037" y="1828800"/>
          <a:ext cx="5790944" cy="3958814"/>
        </p:xfrm>
        <a:graphic>
          <a:graphicData uri="http://schemas.openxmlformats.org/drawingml/2006/chart">
            <c:chart r:id="rId3"/>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
          <p:cNvSpPr txBox="1"/>
          <p:nvPr/>
        </p:nvSpPr>
        <p:spPr>
          <a:xfrm>
            <a:off x="8735210" y="2059690"/>
            <a:ext cx="2859084" cy="3395115"/>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Vergleichen Sie die CO2-Emissionen der verschiedenen Verkehrsmittel und Energiequellen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Warum unterscheiden sich die Emissionen von E-Autos und E-Bikes pro Kilometer auch wenn sie mit der gleichen Stromquelle geladen werden?</a:t>
            </a:r>
            <a:endParaRPr b="0" i="0" sz="1600" u="none" cap="none" strike="noStrike">
              <a:solidFill>
                <a:srgbClr val="8CBE41"/>
              </a:solidFill>
              <a:latin typeface="Quattrocento Sans"/>
              <a:ea typeface="Quattrocento Sans"/>
              <a:cs typeface="Quattrocento Sans"/>
              <a:sym typeface="Quattrocento Sans"/>
            </a:endParaRPr>
          </a:p>
        </p:txBody>
      </p:sp>
      <p:sp>
        <p:nvSpPr>
          <p:cNvPr id="237" name="Google Shape;237;p4"/>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527"/>
              <a:buNone/>
            </a:pPr>
            <a:r>
              <a:rPr lang="de-DE" sz="2780">
                <a:highlight>
                  <a:schemeClr val="lt1"/>
                </a:highlight>
              </a:rPr>
              <a:t>Strom aus nachhaltiger Erzeugung</a:t>
            </a:r>
            <a:br>
              <a:rPr lang="de-DE" sz="2780">
                <a:highlight>
                  <a:schemeClr val="lt1"/>
                </a:highlight>
              </a:rPr>
            </a:br>
            <a:r>
              <a:rPr lang="de-DE" sz="3100">
                <a:highlight>
                  <a:schemeClr val="lt1"/>
                </a:highlight>
              </a:rPr>
              <a:t>CO2-Emissionen</a:t>
            </a:r>
            <a:endParaRPr sz="2780">
              <a:highlight>
                <a:schemeClr val="lt1"/>
              </a:highlight>
            </a:endParaRPr>
          </a:p>
        </p:txBody>
      </p:sp>
      <p:sp>
        <p:nvSpPr>
          <p:cNvPr id="238" name="Google Shape;238;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9" name="Google Shape;239;p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240" name="Google Shape;240;p4"/>
          <p:cNvSpPr txBox="1"/>
          <p:nvPr>
            <p:ph idx="3" type="body"/>
          </p:nvPr>
        </p:nvSpPr>
        <p:spPr>
          <a:xfrm>
            <a:off x="7085513" y="6254496"/>
            <a:ext cx="4616357" cy="557468"/>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SzPts val="1200"/>
              <a:buNone/>
            </a:pPr>
            <a:r>
              <a:rPr lang="de-DE"/>
              <a:t>Quelle: Eigene Darstellung mit Daten von Stallmann 2022; Ebach 2022; DAdirekt o. J.</a:t>
            </a:r>
            <a:endParaRPr/>
          </a:p>
        </p:txBody>
      </p:sp>
      <p:sp>
        <p:nvSpPr>
          <p:cNvPr id="241" name="Google Shape;241;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242" name="Google Shape;242;p4"/>
          <p:cNvGraphicFramePr/>
          <p:nvPr/>
        </p:nvGraphicFramePr>
        <p:xfrm>
          <a:off x="309691" y="1488543"/>
          <a:ext cx="8059758" cy="4563122"/>
        </p:xfrm>
        <a:graphic>
          <a:graphicData uri="http://schemas.openxmlformats.org/drawingml/2006/chart">
            <c:chart r:id="rId3"/>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500"/>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5ef28ca424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9" name="Google Shape;249;g25ef28ca42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50" name="Google Shape;250;g25ef28ca424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51" name="Google Shape;251;g25ef28ca42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52" name="Google Shape;252;g25ef28ca424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53" name="Google Shape;253;g25ef28ca424_0_0"/>
          <p:cNvGrpSpPr/>
          <p:nvPr/>
        </p:nvGrpSpPr>
        <p:grpSpPr>
          <a:xfrm>
            <a:off x="6425612" y="1454200"/>
            <a:ext cx="5663465" cy="4537299"/>
            <a:chOff x="6095999" y="1454200"/>
            <a:chExt cx="5663465" cy="4537299"/>
          </a:xfrm>
        </p:grpSpPr>
        <p:sp>
          <p:nvSpPr>
            <p:cNvPr id="254" name="Google Shape;254;g25ef28ca424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55" name="Google Shape;255;g25ef28ca424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56" name="Google Shape;256;g25ef28ca424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57" name="Google Shape;257;g25ef28ca424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58" name="Google Shape;258;g25ef28ca424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59" name="Google Shape;259;g25ef28ca424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60" name="Google Shape;260;g25ef28ca424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61" name="Google Shape;261;g25ef28ca424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62" name="Google Shape;262;g25ef28ca424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8be19d934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68" name="Google Shape;268;g28be19d934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69" name="Google Shape;269;g28be19d934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70" name="Google Shape;270;g28be19d934d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71" name="Google Shape;271;g28be19d934d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72" name="Google Shape;272;g28be19d934d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73" name="Google Shape;273;g28be19d934d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74" name="Google Shape;274;g28be19d934d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867283abfa_1_52"/>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0286"/>
              <a:buNone/>
            </a:pPr>
            <a:r>
              <a:rPr lang="de-DE" sz="3100">
                <a:highlight>
                  <a:schemeClr val="lt1"/>
                </a:highlight>
              </a:rPr>
              <a:t>Nachhaltigkeit im Fahrradbau </a:t>
            </a:r>
            <a:br>
              <a:rPr lang="de-DE" sz="3100">
                <a:highlight>
                  <a:schemeClr val="lt1"/>
                </a:highlight>
              </a:rPr>
            </a:br>
            <a:r>
              <a:rPr lang="de-DE" sz="3100">
                <a:highlight>
                  <a:schemeClr val="lt1"/>
                </a:highlight>
              </a:rPr>
              <a:t>Unterschiedliche Rahmenmaterialien</a:t>
            </a:r>
            <a:endParaRPr sz="2700">
              <a:highlight>
                <a:schemeClr val="lt1"/>
              </a:highlight>
            </a:endParaRPr>
          </a:p>
        </p:txBody>
      </p:sp>
      <p:sp>
        <p:nvSpPr>
          <p:cNvPr id="95" name="Google Shape;95;g1867283abfa_1_5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6" name="Google Shape;96;g1867283abfa_1_5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97" name="Google Shape;97;g1867283abfa_1_5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sz="1000"/>
              <a:t>Quelle: eigene Darstellung mit Daten von Bike Radar 2020; Toho Titanium o. J.; DIE WELT, 2022; Durant, 2021</a:t>
            </a:r>
            <a:endParaRPr sz="1000"/>
          </a:p>
        </p:txBody>
      </p:sp>
      <p:sp>
        <p:nvSpPr>
          <p:cNvPr id="98" name="Google Shape;98;g1867283abfa_1_52"/>
          <p:cNvSpPr txBox="1"/>
          <p:nvPr>
            <p:ph idx="11" type="ftr"/>
          </p:nvPr>
        </p:nvSpPr>
        <p:spPr>
          <a:xfrm>
            <a:off x="697874" y="6232019"/>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99" name="Google Shape;99;g1867283abfa_1_52"/>
          <p:cNvSpPr txBox="1"/>
          <p:nvPr/>
        </p:nvSpPr>
        <p:spPr>
          <a:xfrm>
            <a:off x="7572203" y="1589461"/>
            <a:ext cx="3999235" cy="4210723"/>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Teilen Sie sich in fünf Gruppen auf und recherchieren Sie für je eines der oben genannten Materialien die Auswirkungen hinsichtlich CO2-Emissionen (auch Transport-Emissionen im Zuge der Produktion)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Recherchieren Sie in den fünf Gruppen, welche Auswirkungen die oben genannten Materialien haben hinsichtlich des Wasser- und Energieverbrauchs </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Recherchieren Sie in den fünf Gruppen, wie langlebig, reparabel und recyclebar das oben genannte Material ist</a:t>
            </a:r>
            <a:endParaRPr b="0" i="0" sz="1400" u="none" cap="none" strike="noStrike">
              <a:solidFill>
                <a:srgbClr val="000000"/>
              </a:solidFill>
              <a:latin typeface="Arial"/>
              <a:ea typeface="Arial"/>
              <a:cs typeface="Arial"/>
              <a:sym typeface="Arial"/>
            </a:endParaRPr>
          </a:p>
        </p:txBody>
      </p:sp>
      <p:sp>
        <p:nvSpPr>
          <p:cNvPr id="100" name="Google Shape;100;g1867283abfa_1_52"/>
          <p:cNvSpPr txBox="1"/>
          <p:nvPr/>
        </p:nvSpPr>
        <p:spPr>
          <a:xfrm>
            <a:off x="309751" y="3201945"/>
            <a:ext cx="3514715"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01" name="Google Shape;101;g1867283abfa_1_52"/>
          <p:cNvGraphicFramePr/>
          <p:nvPr/>
        </p:nvGraphicFramePr>
        <p:xfrm>
          <a:off x="469116" y="1616587"/>
          <a:ext cx="6699268" cy="2978273"/>
        </p:xfrm>
        <a:graphic>
          <a:graphicData uri="http://schemas.openxmlformats.org/drawingml/2006/chart">
            <c:chart r:id="rId3"/>
          </a:graphicData>
        </a:graphic>
      </p:graphicFrame>
      <p:sp>
        <p:nvSpPr>
          <p:cNvPr id="102" name="Google Shape;102;g1867283abfa_1_52"/>
          <p:cNvSpPr txBox="1"/>
          <p:nvPr/>
        </p:nvSpPr>
        <p:spPr>
          <a:xfrm>
            <a:off x="787400" y="5095080"/>
            <a:ext cx="63809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Unterschiedliche Rahmenmaterialien haben verschiedene Auswirkungen auf die Umwelt und sind unterschiedlich langlebig und reparabel.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5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5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500"/>
                                        <p:tgtEl>
                                          <p:spTgt spid="9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47399" y="132865"/>
            <a:ext cx="9000000" cy="1080001"/>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SzPts val="1800"/>
              <a:buNone/>
            </a:pPr>
            <a:r>
              <a:rPr lang="de-DE" sz="2800">
                <a:highlight>
                  <a:schemeClr val="lt1"/>
                </a:highlight>
              </a:rPr>
              <a:t>Nachhaltigkeit im Fahrradbau</a:t>
            </a:r>
            <a:br>
              <a:rPr lang="de-DE" sz="2800"/>
            </a:br>
            <a:r>
              <a:rPr lang="de-DE" sz="2800"/>
              <a:t>Vor- und Nachteile einzelner Rahmenmaterialien</a:t>
            </a:r>
            <a:endParaRPr sz="2800"/>
          </a:p>
        </p:txBody>
      </p:sp>
      <p:sp>
        <p:nvSpPr>
          <p:cNvPr id="110" name="Google Shape;110;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1" name="Google Shape;111;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12" name="Google Shape;112;p19"/>
          <p:cNvSpPr txBox="1"/>
          <p:nvPr>
            <p:ph idx="3" type="body"/>
          </p:nvPr>
        </p:nvSpPr>
        <p:spPr>
          <a:xfrm>
            <a:off x="7286351" y="6318821"/>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SzPts val="1200"/>
              <a:buNone/>
            </a:pPr>
            <a:r>
              <a:rPr lang="de-DE"/>
              <a:t>Quelle: Leicht veränderte Darstellung nach Roy et al., 2019</a:t>
            </a:r>
            <a:endParaRPr/>
          </a:p>
        </p:txBody>
      </p:sp>
      <p:sp>
        <p:nvSpPr>
          <p:cNvPr id="113" name="Google Shape;113;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114" name="Google Shape;114;p19"/>
          <p:cNvSpPr txBox="1"/>
          <p:nvPr/>
        </p:nvSpPr>
        <p:spPr>
          <a:xfrm>
            <a:off x="7465148" y="1572750"/>
            <a:ext cx="4082082" cy="14157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Calibri"/>
                <a:ea typeface="Calibri"/>
                <a:cs typeface="Calibri"/>
                <a:sym typeface="Calibri"/>
              </a:rPr>
              <a:t>Fahrradrahmen, aber auch andere Einzelteile haben Auswirkungen auf Mensch und Umwelt. Dabei spielen u.a. Energie und Wasserverbrauch, Klimawirksamkeit aber auch die soziale Nachhaltigkeit eine Rolle.</a:t>
            </a:r>
            <a:endParaRPr b="0" i="0" sz="1600" u="none" cap="none" strike="noStrike">
              <a:solidFill>
                <a:srgbClr val="000000"/>
              </a:solidFill>
              <a:latin typeface="Calibri"/>
              <a:ea typeface="Calibri"/>
              <a:cs typeface="Calibri"/>
              <a:sym typeface="Calibri"/>
            </a:endParaRPr>
          </a:p>
        </p:txBody>
      </p:sp>
      <p:sp>
        <p:nvSpPr>
          <p:cNvPr id="115" name="Google Shape;115;p19"/>
          <p:cNvSpPr txBox="1"/>
          <p:nvPr/>
        </p:nvSpPr>
        <p:spPr>
          <a:xfrm>
            <a:off x="7465148" y="3142601"/>
            <a:ext cx="4246205" cy="2656451"/>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Diskutieren Sie auf Grundlage der Recherche von Folie 1 gruppenübergreifend die Vor- und Nachteile der einzelnen Rahmenmaterialien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Diskutieren und begründen Sie welche der oben genannten Nachhaltigkeitsaspekte Sie am wichtigsten finden</a:t>
            </a:r>
            <a:endParaRPr b="0" i="0" sz="1400" u="none" cap="none" strike="noStrike">
              <a:solidFill>
                <a:srgbClr val="000000"/>
              </a:solidFill>
              <a:latin typeface="Arial"/>
              <a:ea typeface="Arial"/>
              <a:cs typeface="Arial"/>
              <a:sym typeface="Arial"/>
            </a:endParaRPr>
          </a:p>
        </p:txBody>
      </p:sp>
      <p:sp>
        <p:nvSpPr>
          <p:cNvPr id="116" name="Google Shape;116;p19"/>
          <p:cNvSpPr/>
          <p:nvPr/>
        </p:nvSpPr>
        <p:spPr>
          <a:xfrm>
            <a:off x="892885" y="2280621"/>
            <a:ext cx="5303520" cy="1284128"/>
          </a:xfrm>
          <a:prstGeom prst="roundRect">
            <a:avLst>
              <a:gd fmla="val 16667" name="adj"/>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 name="Google Shape;117;p19"/>
          <p:cNvSpPr/>
          <p:nvPr/>
        </p:nvSpPr>
        <p:spPr>
          <a:xfrm>
            <a:off x="2258567" y="4011123"/>
            <a:ext cx="2423161" cy="919408"/>
          </a:xfrm>
          <a:prstGeom prst="roundRect">
            <a:avLst>
              <a:gd fmla="val 16667" name="adj"/>
            </a:avLst>
          </a:prstGeom>
          <a:solidFill>
            <a:schemeClr val="accen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b="0" l="0" r="0" t="0"/>
          <a:stretch/>
        </p:blipFill>
        <p:spPr>
          <a:xfrm>
            <a:off x="309691" y="1446832"/>
            <a:ext cx="6754419" cy="43522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867283abfa_1_0"/>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240"/>
              <a:buNone/>
            </a:pPr>
            <a:r>
              <a:rPr lang="de-DE" sz="2800"/>
              <a:t>Nachhaltigkeit im Verkehr</a:t>
            </a:r>
            <a:br>
              <a:rPr lang="de-DE" sz="2800"/>
            </a:br>
            <a:r>
              <a:rPr lang="de-DE" sz="2800"/>
              <a:t>CO2-Bilanzen verschiedener Transportmittel</a:t>
            </a:r>
            <a:endParaRPr sz="2800"/>
          </a:p>
        </p:txBody>
      </p:sp>
      <p:sp>
        <p:nvSpPr>
          <p:cNvPr id="126" name="Google Shape;126;g1867283abfa_1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7" name="Google Shape;127;g1867283abfa_1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28" name="Google Shape;128;g1867283abfa_1_0"/>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SzPts val="1200"/>
              <a:buNone/>
            </a:pPr>
            <a:r>
              <a:rPr lang="de-DE"/>
              <a:t>Quelle: Eigene Darstellung mit Daten des Umweltbundesamts </a:t>
            </a:r>
            <a:r>
              <a:rPr i="1" lang="de-DE"/>
              <a:t>Umweltfreundlich mobil!</a:t>
            </a:r>
            <a:r>
              <a:rPr lang="de-DE"/>
              <a:t>, o. J.</a:t>
            </a:r>
            <a:endParaRPr/>
          </a:p>
        </p:txBody>
      </p:sp>
      <p:sp>
        <p:nvSpPr>
          <p:cNvPr id="129" name="Google Shape;129;g1867283abfa_1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130" name="Google Shape;130;g1867283abfa_1_0"/>
          <p:cNvSpPr txBox="1"/>
          <p:nvPr/>
        </p:nvSpPr>
        <p:spPr>
          <a:xfrm>
            <a:off x="7263643" y="1651887"/>
            <a:ext cx="4218996" cy="3918335"/>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8CBE41"/>
                </a:solidFill>
                <a:latin typeface="Quattrocento Sans"/>
                <a:ea typeface="Quattrocento Sans"/>
                <a:cs typeface="Quattrocento Sans"/>
                <a:sym typeface="Quattrocento Sans"/>
              </a:rPr>
              <a:t>Schauen Sie sich die Grafik an: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800"/>
              <a:buFont typeface="Noto Sans Symbols"/>
              <a:buChar char="▪"/>
            </a:pPr>
            <a:r>
              <a:rPr b="0" i="0" lang="de-DE" sz="1800" u="none" cap="none" strike="noStrike">
                <a:solidFill>
                  <a:srgbClr val="8CBE41"/>
                </a:solidFill>
                <a:latin typeface="Quattrocento Sans"/>
                <a:ea typeface="Quattrocento Sans"/>
                <a:cs typeface="Quattrocento Sans"/>
                <a:sym typeface="Quattrocento Sans"/>
              </a:rPr>
              <a:t>Vergleichen Sie die CO2-Bilanz der verschiedenen Transportmittel </a:t>
            </a:r>
            <a:endParaRPr b="0" i="0" sz="1800" u="none" cap="none" strike="noStrike">
              <a:solidFill>
                <a:srgbClr val="8CBE41"/>
              </a:solidFill>
              <a:latin typeface="Quattrocento Sans"/>
              <a:ea typeface="Quattrocento Sans"/>
              <a:cs typeface="Quattrocento Sans"/>
              <a:sym typeface="Quattrocento Sans"/>
            </a:endParaRPr>
          </a:p>
          <a:p>
            <a:pPr indent="-180000" lvl="0" marL="180000" marR="0" rtl="0" algn="l">
              <a:lnSpc>
                <a:spcPct val="100000"/>
              </a:lnSpc>
              <a:spcBef>
                <a:spcPts val="600"/>
              </a:spcBef>
              <a:spcAft>
                <a:spcPts val="0"/>
              </a:spcAft>
              <a:buClr>
                <a:srgbClr val="8CBE41"/>
              </a:buClr>
              <a:buSzPts val="1800"/>
              <a:buFont typeface="Noto Sans Symbols"/>
              <a:buChar char="▪"/>
            </a:pPr>
            <a:r>
              <a:rPr b="0" i="0" lang="de-DE" sz="1800" u="none" cap="none" strike="noStrike">
                <a:solidFill>
                  <a:srgbClr val="8CBE41"/>
                </a:solidFill>
                <a:latin typeface="Quattrocento Sans"/>
                <a:ea typeface="Quattrocento Sans"/>
                <a:cs typeface="Quattrocento Sans"/>
                <a:sym typeface="Quattrocento Sans"/>
              </a:rPr>
              <a:t>Ist ein Umstieg auf Fahrräder und E-Bikes immer die nachhaltigste Option?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800"/>
              <a:buFont typeface="Noto Sans Symbols"/>
              <a:buChar char="▪"/>
            </a:pPr>
            <a:r>
              <a:rPr b="0" i="0" lang="de-DE" sz="1800" u="none" cap="none" strike="noStrike">
                <a:solidFill>
                  <a:srgbClr val="8CBE41"/>
                </a:solidFill>
                <a:latin typeface="Quattrocento Sans"/>
                <a:ea typeface="Quattrocento Sans"/>
                <a:cs typeface="Quattrocento Sans"/>
                <a:sym typeface="Quattrocento Sans"/>
              </a:rPr>
              <a:t>Warum sind die Emissionen durch aufgewendetes Material, Herstellung, Wartung und Entsorgung bei Pedelec und Fahrrad höher als bei Bus, U- und Straßenbahn?</a:t>
            </a:r>
            <a:endParaRPr b="0" i="0" sz="1400" u="none" cap="none" strike="noStrike">
              <a:solidFill>
                <a:srgbClr val="000000"/>
              </a:solidFill>
              <a:latin typeface="Arial"/>
              <a:ea typeface="Arial"/>
              <a:cs typeface="Arial"/>
              <a:sym typeface="Arial"/>
            </a:endParaRPr>
          </a:p>
        </p:txBody>
      </p:sp>
      <p:graphicFrame>
        <p:nvGraphicFramePr>
          <p:cNvPr id="131" name="Google Shape;131;g1867283abfa_1_0"/>
          <p:cNvGraphicFramePr/>
          <p:nvPr/>
        </p:nvGraphicFramePr>
        <p:xfrm>
          <a:off x="619382" y="1415088"/>
          <a:ext cx="5996452" cy="4391931"/>
        </p:xfrm>
        <a:graphic>
          <a:graphicData uri="http://schemas.openxmlformats.org/drawingml/2006/chart">
            <c:chart r:id="rId3"/>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5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5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500"/>
                                        <p:tgtEl>
                                          <p:spTgt spid="13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867283abfa_1_1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103053"/>
              <a:buNone/>
            </a:pPr>
            <a:r>
              <a:rPr lang="de-DE"/>
              <a:t>Nachhaltigkeit im Verkehr</a:t>
            </a:r>
            <a:br>
              <a:rPr lang="de-DE" sz="3100"/>
            </a:br>
            <a:r>
              <a:rPr lang="de-DE" sz="3100"/>
              <a:t>Mobilität in Deutschland</a:t>
            </a:r>
            <a:endParaRPr sz="2780">
              <a:highlight>
                <a:schemeClr val="lt1"/>
              </a:highlight>
            </a:endParaRPr>
          </a:p>
        </p:txBody>
      </p:sp>
      <p:sp>
        <p:nvSpPr>
          <p:cNvPr id="139" name="Google Shape;139;g1867283abfa_1_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0" name="Google Shape;140;g1867283abfa_1_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41" name="Google Shape;141;g1867283abfa_1_13"/>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mit Daten von Bundesministerium für Verkehr und digitale Infrastruktur 2018</a:t>
            </a:r>
            <a:endParaRPr/>
          </a:p>
        </p:txBody>
      </p:sp>
      <p:sp>
        <p:nvSpPr>
          <p:cNvPr id="142" name="Google Shape;142;g1867283abfa_1_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143" name="Google Shape;143;g1867283abfa_1_13"/>
          <p:cNvGraphicFramePr/>
          <p:nvPr/>
        </p:nvGraphicFramePr>
        <p:xfrm>
          <a:off x="57032" y="1708383"/>
          <a:ext cx="4348713" cy="4061272"/>
        </p:xfrm>
        <a:graphic>
          <a:graphicData uri="http://schemas.openxmlformats.org/drawingml/2006/chart">
            <c:chart r:id="rId3"/>
          </a:graphicData>
        </a:graphic>
      </p:graphicFrame>
      <p:graphicFrame>
        <p:nvGraphicFramePr>
          <p:cNvPr id="144" name="Google Shape;144;g1867283abfa_1_13"/>
          <p:cNvGraphicFramePr/>
          <p:nvPr/>
        </p:nvGraphicFramePr>
        <p:xfrm>
          <a:off x="4405746" y="1726612"/>
          <a:ext cx="4203864" cy="4024814"/>
        </p:xfrm>
        <a:graphic>
          <a:graphicData uri="http://schemas.openxmlformats.org/drawingml/2006/chart">
            <c:chart r:id="rId4"/>
          </a:graphicData>
        </a:graphic>
      </p:graphicFrame>
      <p:sp>
        <p:nvSpPr>
          <p:cNvPr id="145" name="Google Shape;145;g1867283abfa_1_13"/>
          <p:cNvSpPr txBox="1"/>
          <p:nvPr/>
        </p:nvSpPr>
        <p:spPr>
          <a:xfrm>
            <a:off x="8887377" y="1938616"/>
            <a:ext cx="2992623" cy="3641336"/>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Überlegen und Begründen Sie, welche Strecken aus der Darstellung Links mit dem Fahrrad zurückgelegt werden könnten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Auf Grundlage der vorigen Folie berechnen Sie ungefähr die Emissionen, die eingespart werden könnten, wenn diese Fahrten mit dem Fahrrad statt dem Auto zurückgelegt werden</a:t>
            </a:r>
            <a:endParaRPr b="0" i="0" sz="1600" u="none" cap="none" strike="noStrike">
              <a:solidFill>
                <a:srgbClr val="8CBE4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500"/>
                                        <p:tgtEl>
                                          <p:spTgt spid="14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88ed698f2d_1_40"/>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240"/>
              <a:buNone/>
            </a:pPr>
            <a:r>
              <a:rPr lang="de-DE" sz="2800"/>
              <a:t>Nachhaltigkeit und E-Mobilität</a:t>
            </a:r>
            <a:br>
              <a:rPr lang="de-DE" sz="2800"/>
            </a:br>
            <a:r>
              <a:rPr lang="de-DE" sz="2800"/>
              <a:t>CO2-Emissionen von E-Bikes</a:t>
            </a:r>
            <a:endParaRPr sz="2800"/>
          </a:p>
        </p:txBody>
      </p:sp>
      <p:sp>
        <p:nvSpPr>
          <p:cNvPr id="153" name="Google Shape;153;g188ed698f2d_1_4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4" name="Google Shape;154;g188ed698f2d_1_4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55" name="Google Shape;155;g188ed698f2d_1_40"/>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mit Daten von </a:t>
            </a:r>
            <a:r>
              <a:rPr i="1" lang="de-DE"/>
              <a:t>Sustainable Bosch, </a:t>
            </a:r>
            <a:r>
              <a:rPr lang="de-DE"/>
              <a:t>o. J.</a:t>
            </a:r>
            <a:endParaRPr/>
          </a:p>
        </p:txBody>
      </p:sp>
      <p:sp>
        <p:nvSpPr>
          <p:cNvPr id="156" name="Google Shape;156;g188ed698f2d_1_4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157" name="Google Shape;157;g188ed698f2d_1_40"/>
          <p:cNvSpPr txBox="1"/>
          <p:nvPr/>
        </p:nvSpPr>
        <p:spPr>
          <a:xfrm>
            <a:off x="6766560" y="1522158"/>
            <a:ext cx="4910328" cy="16782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188ed698f2d_1_40"/>
          <p:cNvSpPr txBox="1"/>
          <p:nvPr/>
        </p:nvSpPr>
        <p:spPr>
          <a:xfrm>
            <a:off x="7389402" y="3746129"/>
            <a:ext cx="4218996" cy="1594622"/>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2000"/>
              <a:buFont typeface="Noto Sans Symbols"/>
              <a:buChar char="▪"/>
            </a:pPr>
            <a:r>
              <a:rPr b="0" i="0" lang="de-DE" sz="2000" u="none" cap="none" strike="noStrike">
                <a:solidFill>
                  <a:srgbClr val="8CBE41"/>
                </a:solidFill>
                <a:latin typeface="Quattrocento Sans"/>
                <a:ea typeface="Quattrocento Sans"/>
                <a:cs typeface="Quattrocento Sans"/>
                <a:sym typeface="Quattrocento Sans"/>
              </a:rPr>
              <a:t>Vergleichen Sie mithilfe der Grafik die CO2-Bilanz von E-Bikes und Fahrrädern in der Herstellung</a:t>
            </a:r>
            <a:endParaRPr b="0" i="0" sz="1400" u="none" cap="none" strike="noStrike">
              <a:solidFill>
                <a:srgbClr val="000000"/>
              </a:solidFill>
              <a:latin typeface="Arial"/>
              <a:ea typeface="Arial"/>
              <a:cs typeface="Arial"/>
              <a:sym typeface="Arial"/>
            </a:endParaRPr>
          </a:p>
        </p:txBody>
      </p:sp>
      <p:pic>
        <p:nvPicPr>
          <p:cNvPr id="159" name="Google Shape;159;g188ed698f2d_1_40"/>
          <p:cNvPicPr preferRelativeResize="0"/>
          <p:nvPr/>
        </p:nvPicPr>
        <p:blipFill rotWithShape="1">
          <a:blip r:embed="rId3">
            <a:alphaModFix/>
          </a:blip>
          <a:srcRect b="0" l="0" r="0" t="0"/>
          <a:stretch/>
        </p:blipFill>
        <p:spPr>
          <a:xfrm>
            <a:off x="360000" y="1503099"/>
            <a:ext cx="6596303" cy="44860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88ed698f2d_1_6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240"/>
              <a:buNone/>
            </a:pPr>
            <a:r>
              <a:rPr lang="de-DE" sz="2800">
                <a:highlight>
                  <a:schemeClr val="lt1"/>
                </a:highlight>
              </a:rPr>
              <a:t>Nachhaltigkeit und Produktdesign</a:t>
            </a:r>
            <a:br>
              <a:rPr lang="de-DE" sz="2800">
                <a:highlight>
                  <a:schemeClr val="lt1"/>
                </a:highlight>
              </a:rPr>
            </a:br>
            <a:r>
              <a:rPr lang="de-DE" sz="2800">
                <a:highlight>
                  <a:schemeClr val="lt1"/>
                </a:highlight>
              </a:rPr>
              <a:t>Kreislaufwirtschaft</a:t>
            </a:r>
            <a:endParaRPr sz="2800">
              <a:highlight>
                <a:schemeClr val="lt1"/>
              </a:highlight>
            </a:endParaRPr>
          </a:p>
        </p:txBody>
      </p:sp>
      <p:sp>
        <p:nvSpPr>
          <p:cNvPr id="167" name="Google Shape;167;g188ed698f2d_1_6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8" name="Google Shape;168;g188ed698f2d_1_6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69" name="Google Shape;169;g188ed698f2d_1_63"/>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SzPts val="1200"/>
              <a:buNone/>
            </a:pPr>
            <a:r>
              <a:t/>
            </a:r>
            <a:endParaRPr/>
          </a:p>
          <a:p>
            <a:pPr indent="0" lvl="0" marL="4762" rtl="0" algn="l">
              <a:lnSpc>
                <a:spcPct val="110000"/>
              </a:lnSpc>
              <a:spcBef>
                <a:spcPts val="0"/>
              </a:spcBef>
              <a:spcAft>
                <a:spcPts val="0"/>
              </a:spcAft>
              <a:buSzPts val="1200"/>
              <a:buNone/>
            </a:pPr>
            <a:r>
              <a:rPr lang="de-DE"/>
              <a:t>Quelle: Darstellung nach Szto &amp; Wilson, 2022</a:t>
            </a:r>
            <a:endParaRPr/>
          </a:p>
          <a:p>
            <a:pPr indent="0" lvl="0" marL="4762" rtl="0" algn="l">
              <a:lnSpc>
                <a:spcPct val="110000"/>
              </a:lnSpc>
              <a:spcBef>
                <a:spcPts val="0"/>
              </a:spcBef>
              <a:spcAft>
                <a:spcPts val="0"/>
              </a:spcAft>
              <a:buSzPts val="1200"/>
              <a:buNone/>
            </a:pPr>
            <a:r>
              <a:t/>
            </a:r>
            <a:endParaRPr/>
          </a:p>
        </p:txBody>
      </p:sp>
      <p:sp>
        <p:nvSpPr>
          <p:cNvPr id="170" name="Google Shape;170;g188ed698f2d_1_6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
        <p:nvSpPr>
          <p:cNvPr id="171" name="Google Shape;171;g188ed698f2d_1_63"/>
          <p:cNvSpPr txBox="1"/>
          <p:nvPr/>
        </p:nvSpPr>
        <p:spPr>
          <a:xfrm>
            <a:off x="8319423" y="3279376"/>
            <a:ext cx="2900803" cy="2333286"/>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Überlegen und diskutieren Sie, wie Fahrräder und die Einzelteile designt sein müssen um möglichst langlebig, leicht reparierbar und gut recycelbar zu sein</a:t>
            </a:r>
            <a:endParaRPr b="0" i="0" sz="1600" u="none" cap="none" strike="noStrike">
              <a:solidFill>
                <a:srgbClr val="8CBE41"/>
              </a:solidFill>
              <a:latin typeface="Quattrocento Sans"/>
              <a:ea typeface="Quattrocento Sans"/>
              <a:cs typeface="Quattrocento Sans"/>
              <a:sym typeface="Quattrocento Sans"/>
            </a:endParaRPr>
          </a:p>
        </p:txBody>
      </p:sp>
      <p:sp>
        <p:nvSpPr>
          <p:cNvPr id="172" name="Google Shape;172;g188ed698f2d_1_63"/>
          <p:cNvSpPr txBox="1"/>
          <p:nvPr/>
        </p:nvSpPr>
        <p:spPr>
          <a:xfrm>
            <a:off x="8319422" y="1891433"/>
            <a:ext cx="2900803"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Calibri"/>
                <a:ea typeface="Calibri"/>
                <a:cs typeface="Calibri"/>
                <a:sym typeface="Calibri"/>
              </a:rPr>
              <a:t>Die Kreislaufwirtschaft ist ein Konzept, nach welchem Produkte möglichst langlebig und nachhaltig gestaltet werden sollen.</a:t>
            </a:r>
            <a:endParaRPr b="0" i="0" sz="1600" u="none" cap="none" strike="noStrike">
              <a:solidFill>
                <a:srgbClr val="000000"/>
              </a:solidFill>
              <a:latin typeface="Calibri"/>
              <a:ea typeface="Calibri"/>
              <a:cs typeface="Calibri"/>
              <a:sym typeface="Calibri"/>
            </a:endParaRPr>
          </a:p>
        </p:txBody>
      </p:sp>
      <p:pic>
        <p:nvPicPr>
          <p:cNvPr id="173" name="Google Shape;173;g188ed698f2d_1_63"/>
          <p:cNvPicPr preferRelativeResize="0"/>
          <p:nvPr/>
        </p:nvPicPr>
        <p:blipFill rotWithShape="1">
          <a:blip r:embed="rId3">
            <a:alphaModFix/>
          </a:blip>
          <a:srcRect b="0" l="0" r="0" t="0"/>
          <a:stretch/>
        </p:blipFill>
        <p:spPr>
          <a:xfrm>
            <a:off x="88967" y="1636153"/>
            <a:ext cx="8076768" cy="44893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500"/>
                                        <p:tgtEl>
                                          <p:spTgt spid="1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88ed698f2d_1_94"/>
          <p:cNvSpPr txBox="1"/>
          <p:nvPr/>
        </p:nvSpPr>
        <p:spPr>
          <a:xfrm>
            <a:off x="7263643" y="1611265"/>
            <a:ext cx="3109108" cy="4456944"/>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Diskutieren Sie, warum Batterien den größten Anteil an der Klimawirkung des Antriebssystems von E-Bikes haben</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Benennen Sie die Auswirkungen auf die Umwelt der Produktion und Entsorgung von E-Bike-Akkus </a:t>
            </a:r>
            <a:endParaRPr b="0" i="0" sz="1600" u="none" cap="none" strike="noStrike">
              <a:solidFill>
                <a:srgbClr val="8CBE41"/>
              </a:solidFill>
              <a:latin typeface="Quattrocento Sans"/>
              <a:ea typeface="Quattrocento Sans"/>
              <a:cs typeface="Quattrocento Sans"/>
              <a:sym typeface="Quattrocento Sans"/>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Wie lange muss ein E-Bike statt einem Auto gefahren werden, bis die Treibhausgas-Emissionen der Produktion neutralisiert sind?</a:t>
            </a:r>
            <a:endParaRPr b="0" i="0" sz="1400" u="none" cap="none" strike="noStrike">
              <a:solidFill>
                <a:srgbClr val="000000"/>
              </a:solidFill>
              <a:latin typeface="Arial"/>
              <a:ea typeface="Arial"/>
              <a:cs typeface="Arial"/>
              <a:sym typeface="Arial"/>
            </a:endParaRPr>
          </a:p>
        </p:txBody>
      </p:sp>
      <p:sp>
        <p:nvSpPr>
          <p:cNvPr id="181" name="Google Shape;181;g188ed698f2d_1_94"/>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240"/>
              <a:buNone/>
            </a:pPr>
            <a:r>
              <a:rPr lang="de-DE" sz="2800">
                <a:highlight>
                  <a:schemeClr val="lt1"/>
                </a:highlight>
              </a:rPr>
              <a:t>Nachhaltigkeit und Batterien</a:t>
            </a:r>
            <a:br>
              <a:rPr lang="de-DE" sz="2800">
                <a:highlight>
                  <a:schemeClr val="lt1"/>
                </a:highlight>
              </a:rPr>
            </a:br>
            <a:r>
              <a:rPr lang="de-DE" sz="2800">
                <a:highlight>
                  <a:schemeClr val="lt1"/>
                </a:highlight>
              </a:rPr>
              <a:t>Akkus von E-Bikes</a:t>
            </a:r>
            <a:endParaRPr sz="2800">
              <a:highlight>
                <a:schemeClr val="lt1"/>
              </a:highlight>
            </a:endParaRPr>
          </a:p>
        </p:txBody>
      </p:sp>
      <p:sp>
        <p:nvSpPr>
          <p:cNvPr id="182" name="Google Shape;182;g188ed698f2d_1_9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3" name="Google Shape;183;g188ed698f2d_1_9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184" name="Google Shape;184;g188ed698f2d_1_94"/>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mit Daten von Bosch, o.J.</a:t>
            </a:r>
            <a:endParaRPr/>
          </a:p>
        </p:txBody>
      </p:sp>
      <p:sp>
        <p:nvSpPr>
          <p:cNvPr id="185" name="Google Shape;185;g188ed698f2d_1_9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186" name="Google Shape;186;g188ed698f2d_1_94"/>
          <p:cNvGraphicFramePr/>
          <p:nvPr/>
        </p:nvGraphicFramePr>
        <p:xfrm>
          <a:off x="-1" y="1498175"/>
          <a:ext cx="7185151" cy="4438163"/>
        </p:xfrm>
        <a:graphic>
          <a:graphicData uri="http://schemas.openxmlformats.org/drawingml/2006/chart">
            <c:chart r:id="rId3"/>
          </a:graphicData>
        </a:graphic>
      </p:graphicFrame>
      <p:pic>
        <p:nvPicPr>
          <p:cNvPr id="187" name="Google Shape;187;g188ed698f2d_1_94"/>
          <p:cNvPicPr preferRelativeResize="0"/>
          <p:nvPr/>
        </p:nvPicPr>
        <p:blipFill rotWithShape="1">
          <a:blip r:embed="rId4">
            <a:alphaModFix/>
          </a:blip>
          <a:srcRect b="0" l="0" r="0" t="0"/>
          <a:stretch/>
        </p:blipFill>
        <p:spPr>
          <a:xfrm>
            <a:off x="11201399" y="5008684"/>
            <a:ext cx="927655" cy="927655"/>
          </a:xfrm>
          <a:prstGeom prst="rect">
            <a:avLst/>
          </a:prstGeom>
          <a:noFill/>
          <a:ln>
            <a:noFill/>
          </a:ln>
        </p:spPr>
      </p:pic>
      <p:sp>
        <p:nvSpPr>
          <p:cNvPr id="188" name="Google Shape;188;g188ed698f2d_1_94"/>
          <p:cNvSpPr txBox="1"/>
          <p:nvPr/>
        </p:nvSpPr>
        <p:spPr>
          <a:xfrm>
            <a:off x="10372751" y="1576737"/>
            <a:ext cx="165729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Scannen Sie den untenstehenden QR-Code und beantworten Sie auf Grundlage der aufgerufenen Seite nebenstehende Fragen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
          <p:cNvPicPr preferRelativeResize="0"/>
          <p:nvPr/>
        </p:nvPicPr>
        <p:blipFill rotWithShape="1">
          <a:blip r:embed="rId3">
            <a:alphaModFix/>
          </a:blip>
          <a:srcRect b="9016" l="4054" r="8048" t="5123"/>
          <a:stretch/>
        </p:blipFill>
        <p:spPr>
          <a:xfrm>
            <a:off x="360000" y="1356222"/>
            <a:ext cx="7320960" cy="4654753"/>
          </a:xfrm>
          <a:prstGeom prst="rect">
            <a:avLst/>
          </a:prstGeom>
          <a:noFill/>
          <a:ln>
            <a:noFill/>
          </a:ln>
        </p:spPr>
      </p:pic>
      <p:sp>
        <p:nvSpPr>
          <p:cNvPr id="196" name="Google Shape;196;p1"/>
          <p:cNvSpPr txBox="1"/>
          <p:nvPr/>
        </p:nvSpPr>
        <p:spPr>
          <a:xfrm>
            <a:off x="7809743" y="1739819"/>
            <a:ext cx="3907911" cy="3887557"/>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Diskutieren Sie, welchen Einfluss die Quelle des Stroms, welcher zum Laden eines E-Bikes genutzt wird, auf dessen Umweltfreundlichkeit hat</a:t>
            </a:r>
            <a:endParaRPr b="0" i="0" sz="1400" u="none" cap="none" strike="noStrike">
              <a:solidFill>
                <a:srgbClr val="000000"/>
              </a:solidFill>
              <a:latin typeface="Arial"/>
              <a:ea typeface="Arial"/>
              <a:cs typeface="Arial"/>
              <a:sym typeface="Arial"/>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600" u="none" cap="none" strike="noStrike">
                <a:solidFill>
                  <a:srgbClr val="8CBE41"/>
                </a:solidFill>
                <a:latin typeface="Quattrocento Sans"/>
                <a:ea typeface="Quattrocento Sans"/>
                <a:cs typeface="Quattrocento Sans"/>
                <a:sym typeface="Quattrocento Sans"/>
              </a:rPr>
              <a:t>Simulieren Sie ein Beratungsgespräch, das Aspekte bezüglich Kauf; Lagerung, Ladung und Quelle des zum Laden genutzten Stroms abdeckt – Wie würden Sie Käufer und Käuferinnen von E-Bikes und Pedelecs zu einem nachhaltigen Kundenverhalten beraten? Nutzen Sie dazu auch die Quelle über den QR-Code der vorigen Folie</a:t>
            </a:r>
            <a:endParaRPr b="0" i="0" sz="1600" u="none" cap="none" strike="noStrike">
              <a:solidFill>
                <a:srgbClr val="8CBE41"/>
              </a:solidFill>
              <a:latin typeface="Quattrocento Sans"/>
              <a:ea typeface="Quattrocento Sans"/>
              <a:cs typeface="Quattrocento Sans"/>
              <a:sym typeface="Quattrocento Sans"/>
            </a:endParaRPr>
          </a:p>
        </p:txBody>
      </p:sp>
      <p:sp>
        <p:nvSpPr>
          <p:cNvPr id="197" name="Google Shape;197;p1"/>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240"/>
              <a:buNone/>
            </a:pPr>
            <a:r>
              <a:rPr lang="de-DE" sz="2800">
                <a:highlight>
                  <a:schemeClr val="lt1"/>
                </a:highlight>
              </a:rPr>
              <a:t>Nachhaltigkeit und Batterien</a:t>
            </a:r>
            <a:br>
              <a:rPr lang="de-DE" sz="2800">
                <a:highlight>
                  <a:schemeClr val="lt1"/>
                </a:highlight>
              </a:rPr>
            </a:br>
            <a:r>
              <a:rPr lang="de-DE" sz="2800">
                <a:highlight>
                  <a:schemeClr val="lt1"/>
                </a:highlight>
              </a:rPr>
              <a:t>Akkus von E-Bikes und Pedelecs</a:t>
            </a:r>
            <a:endParaRPr sz="2800">
              <a:highlight>
                <a:schemeClr val="lt1"/>
              </a:highlight>
            </a:endParaRPr>
          </a:p>
        </p:txBody>
      </p:sp>
      <p:sp>
        <p:nvSpPr>
          <p:cNvPr id="198" name="Google Shape;198;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9" name="Google Shape;199;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ctr">
              <a:lnSpc>
                <a:spcPct val="110000"/>
              </a:lnSpc>
              <a:spcBef>
                <a:spcPts val="0"/>
              </a:spcBef>
              <a:spcAft>
                <a:spcPts val="0"/>
              </a:spcAft>
              <a:buSzPts val="1200"/>
              <a:buNone/>
            </a:pPr>
            <a:r>
              <a:rPr lang="de-DE"/>
              <a:t>Fahrradmonteurinnen, -monteure &amp; Zweiradmechatronikerinnen und -mechatroniker</a:t>
            </a:r>
            <a:endParaRPr/>
          </a:p>
        </p:txBody>
      </p:sp>
      <p:sp>
        <p:nvSpPr>
          <p:cNvPr id="200" name="Google Shape;200;p1"/>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SzPts val="1200"/>
              <a:buNone/>
            </a:pPr>
            <a:r>
              <a:rPr lang="de-DE"/>
              <a:t>Quelle: </a:t>
            </a:r>
            <a:r>
              <a:rPr i="1" lang="de-DE"/>
              <a:t>Bruttostromerzeugung 2022</a:t>
            </a:r>
            <a:r>
              <a:rPr lang="de-DE"/>
              <a:t>, o. J.</a:t>
            </a:r>
            <a:endParaRPr/>
          </a:p>
        </p:txBody>
      </p:sp>
      <p:sp>
        <p:nvSpPr>
          <p:cNvPr id="201" name="Google Shape;201;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Hoai Tran, Charlotte Schifer / UfU – Unabhängiges Institut für Umweltfragen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500"/>
                                        <p:tgtEl>
                                          <p:spTgt spid="1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0x01010035A0539BD687CA4DB6DB6E4BDC97CE5C</vt:lpwstr>
  </property>
</Properties>
</file>