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ms-office.chartcolorstyle+xml" PartName="/ppt/charts/colors2.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2.xml"/>
  <Override ContentType="application/vnd.openxmlformats-officedocument.drawingml.chart+xml" PartName="/ppt/charts/chart1.xml"/>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themeOverride+xml" PartName="/ppt/theme/themeOverride1.xml"/>
  <Override ContentType="application/binary" PartName="/ppt/metadata"/>
  <Override ContentType="application/vnd.openxmlformats-officedocument.presentationml.notesMaster+xml" PartName="/ppt/notesMasters/notesMaster1.xml"/>
  <Override ContentType="application/vnd.ms-office.chartstyle+xml" PartName="/ppt/charts/style1.xml"/>
  <Override ContentType="application/vnd.ms-office.chartstyle+xml" PartName="/ppt/charts/style2.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Lst>
  <p:sldSz cy="6858000" cx="12192000"/>
  <p:notesSz cx="6797675" cy="9926625"/>
  <p:embeddedFontLst>
    <p:embeddedFont>
      <p:font typeface="Merriweather"/>
      <p:regular r:id="rId16"/>
      <p:bold r:id="rId17"/>
      <p:italic r:id="rId18"/>
      <p:boldItalic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2D200454-40CA-4A62-9FC3-DE9A4176ACB9}">
      <p15:notesGuideLst>
        <p15:guide id="1" orient="horz" pos="3126">
          <p15:clr>
            <a:srgbClr val="A4A3A4"/>
          </p15:clr>
        </p15:guide>
        <p15:guide id="2" pos="2141">
          <p15:clr>
            <a:srgbClr val="A4A3A4"/>
          </p15:clr>
        </p15:guide>
      </p15:notesGuideLst>
    </p:ext>
    <p:ext uri="GoogleSlidesCustomDataVersion2">
      <go:slidesCustomData xmlns:go="http://customooxmlschemas.google.com/" r:id="rId20" roundtripDataSignature="AMtx7mg2v9o/0CwfpI1eLhXuBWao8sn75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13F268B-D447-4F28-BFD6-691BC73FDC7D}">
  <a:tblStyle styleId="{613F268B-D447-4F28-BFD6-691BC73FDC7D}"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A6AA1148-69D5-43D9-8FD3-54970BF442B6}" styleName="Table_1">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notesViewPr>
    <p:cSldViewPr snapToGrid="0">
      <p:cViewPr varScale="1">
        <p:scale>
          <a:sx n="100" d="100"/>
          <a:sy n="100" d="100"/>
        </p:scale>
        <p:origin x="0" y="0"/>
      </p:cViewPr>
      <p:guideLst>
        <p:guide pos="3126" orient="horz"/>
        <p:guide pos="2141"/>
      </p:guideLst>
    </p:cSldViewPr>
  </p:notesViewPr>
</p:viewPr>
</file>

<file path=ppt/_rels/presentation.xml.rels><?xml version="1.0" encoding="UTF-8" standalone="yes"?><Relationships xmlns="http://schemas.openxmlformats.org/package/2006/relationships"><Relationship Id="rId20" Type="http://customschemas.google.com/relationships/presentationmetadata" Target="meta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font" Target="fonts/Merriweather-bold.fntdata"/><Relationship Id="rId16" Type="http://schemas.openxmlformats.org/officeDocument/2006/relationships/font" Target="fonts/Merriweather-regular.fntdata"/><Relationship Id="rId5" Type="http://schemas.openxmlformats.org/officeDocument/2006/relationships/slideMaster" Target="slideMasters/slideMaster1.xml"/><Relationship Id="rId19" Type="http://schemas.openxmlformats.org/officeDocument/2006/relationships/font" Target="fonts/Merriweather-boldItalic.fntdata"/><Relationship Id="rId6" Type="http://schemas.openxmlformats.org/officeDocument/2006/relationships/notesMaster" Target="notesMasters/notesMaster1.xml"/><Relationship Id="rId18" Type="http://schemas.openxmlformats.org/officeDocument/2006/relationships/font" Target="fonts/Merriweather-italic.fntdata"/><Relationship Id="rId7" Type="http://schemas.openxmlformats.org/officeDocument/2006/relationships/slide" Target="slides/slide1.xml"/><Relationship Id="rId8"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themeOverride" Target="../theme/themeOverride1.xml"/><Relationship Id="rId4" Type="http://schemas.openxmlformats.org/officeDocument/2006/relationships/package" Target="../embeddings/Microsoft_Excel_Sheet1.xlsx"/></Relationships>
</file>

<file path=ppt/charts/_rels/chart2.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package" Target="../embeddings/Microsoft_Excel_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r>
              <a:rPr lang="de-DE" dirty="0"/>
              <a:t>Anteil</a:t>
            </a:r>
            <a:r>
              <a:rPr lang="de-DE" baseline="0" dirty="0"/>
              <a:t> </a:t>
            </a:r>
            <a:r>
              <a:rPr lang="de-DE" baseline="0" dirty="0" err="1"/>
              <a:t>Tensidgruppen</a:t>
            </a:r>
            <a:r>
              <a:rPr lang="de-DE" baseline="0" dirty="0"/>
              <a:t> in Wasch-, Pflege- und Reinigungsmitteln in Dt. 2017</a:t>
            </a:r>
            <a:endParaRPr lang="de-DE" dirty="0"/>
          </a:p>
        </c:rich>
      </c:tx>
      <c:layout>
        <c:manualLayout>
          <c:xMode val="edge"/>
          <c:yMode val="edge"/>
          <c:x val="0.0931959242925848"/>
          <c:y val="0.0265882835692782"/>
        </c:manualLayout>
      </c:layout>
      <c:overlay val="0"/>
      <c:spPr>
        <a:noFill/>
        <a:ln>
          <a:noFill/>
        </a:ln>
        <a:effectLst/>
      </c:spPr>
      <c:txPr>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endParaRPr lang="de-DE"/>
        </a:p>
      </c:txPr>
    </c:title>
    <c:autoTitleDeleted val="0"/>
    <c:plotArea>
      <c:layout/>
      <c:pieChart>
        <c:varyColors val="1"/>
        <c:ser>
          <c:idx val="0"/>
          <c:order val="0"/>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xmlns:c16r2="http://schemas.microsoft.com/office/drawing/2015/06/chart">
              <c:ext xmlns:c16="http://schemas.microsoft.com/office/drawing/2014/chart" uri="{C3380CC4-5D6E-409C-BE32-E72D297353CC}">
                <c16:uniqueId val="{00000001-BD30-473D-9625-8D7F256278EA}"/>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xmlns:c16r2="http://schemas.microsoft.com/office/drawing/2015/06/chart">
              <c:ext xmlns:c16="http://schemas.microsoft.com/office/drawing/2014/chart" uri="{C3380CC4-5D6E-409C-BE32-E72D297353CC}">
                <c16:uniqueId val="{00000003-BD30-473D-9625-8D7F256278EA}"/>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xmlns:c16r2="http://schemas.microsoft.com/office/drawing/2015/06/chart">
              <c:ext xmlns:c16="http://schemas.microsoft.com/office/drawing/2014/chart" uri="{C3380CC4-5D6E-409C-BE32-E72D297353CC}">
                <c16:uniqueId val="{00000005-BD30-473D-9625-8D7F256278EA}"/>
              </c:ext>
            </c:extLst>
          </c:dPt>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lt1"/>
                    </a:solidFill>
                    <a:latin typeface="+mn-lt"/>
                    <a:ea typeface="+mn-ea"/>
                    <a:cs typeface="+mn-cs"/>
                  </a:defRPr>
                </a:pPr>
                <a:endParaRPr lang="de-DE"/>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Tabelle1!$A$12:$A$14</c:f>
              <c:strCache>
                <c:ptCount val="3"/>
                <c:pt idx="0">
                  <c:v>Mischtenside</c:v>
                </c:pt>
                <c:pt idx="1">
                  <c:v>petrochemische Tenside</c:v>
                </c:pt>
                <c:pt idx="2">
                  <c:v>biobasierte Tenside</c:v>
                </c:pt>
              </c:strCache>
            </c:strRef>
          </c:cat>
          <c:val>
            <c:numRef>
              <c:f>Tabelle1!$B$12:$B$14</c:f>
              <c:numCache>
                <c:formatCode>0%</c:formatCode>
                <c:ptCount val="3"/>
                <c:pt idx="0">
                  <c:v>0.43</c:v>
                </c:pt>
                <c:pt idx="1">
                  <c:v>0.5</c:v>
                </c:pt>
                <c:pt idx="2">
                  <c:v>0.07</c:v>
                </c:pt>
              </c:numCache>
            </c:numRef>
          </c:val>
          <c:extLst xmlns:c16r2="http://schemas.microsoft.com/office/drawing/2015/06/chart">
            <c:ext xmlns:c16="http://schemas.microsoft.com/office/drawing/2014/chart" uri="{C3380CC4-5D6E-409C-BE32-E72D297353CC}">
              <c16:uniqueId val="{00000006-BD30-473D-9625-8D7F256278EA}"/>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spc="120" normalizeH="0" baseline="0">
                <a:solidFill>
                  <a:schemeClr val="tx1">
                    <a:lumMod val="65000"/>
                    <a:lumOff val="35000"/>
                  </a:schemeClr>
                </a:solidFill>
                <a:latin typeface="+mn-lt"/>
                <a:ea typeface="+mn-ea"/>
                <a:cs typeface="+mn-cs"/>
              </a:defRPr>
            </a:pPr>
            <a:r>
              <a:rPr lang="de-DE" sz="1400" dirty="0"/>
              <a:t>Gründe für die Ablehnung von</a:t>
            </a:r>
            <a:r>
              <a:rPr lang="de-DE" sz="1400" baseline="0" dirty="0"/>
              <a:t> unverpackt </a:t>
            </a:r>
            <a:r>
              <a:rPr lang="de-DE" sz="1400" baseline="0" dirty="0" err="1"/>
              <a:t>läden</a:t>
            </a:r>
            <a:endParaRPr lang="de-DE" sz="1400" dirty="0"/>
          </a:p>
        </c:rich>
      </c:tx>
      <c:layout>
        <c:manualLayout>
          <c:xMode val="edge"/>
          <c:yMode val="edge"/>
          <c:x val="0.0411111111111111"/>
          <c:y val="0.0"/>
        </c:manualLayout>
      </c:layout>
      <c:overlay val="0"/>
      <c:spPr>
        <a:noFill/>
        <a:ln>
          <a:noFill/>
        </a:ln>
        <a:effectLst/>
      </c:spPr>
      <c:txPr>
        <a:bodyPr rot="0" spcFirstLastPara="1" vertOverflow="ellipsis" vert="horz" wrap="square" anchor="ctr" anchorCtr="1"/>
        <a:lstStyle/>
        <a:p>
          <a:pPr>
            <a:defRPr sz="1400" b="1" i="0" u="none" strike="noStrike" kern="1200" cap="all" spc="120" normalizeH="0" baseline="0">
              <a:solidFill>
                <a:schemeClr val="tx1">
                  <a:lumMod val="65000"/>
                  <a:lumOff val="35000"/>
                </a:schemeClr>
              </a:solidFill>
              <a:latin typeface="+mn-lt"/>
              <a:ea typeface="+mn-ea"/>
              <a:cs typeface="+mn-cs"/>
            </a:defRPr>
          </a:pPr>
          <a:endParaRPr lang="de-DE"/>
        </a:p>
      </c:txPr>
    </c:title>
    <c:autoTitleDeleted val="0"/>
    <c:plotArea>
      <c:layout/>
      <c:barChart>
        <c:barDir val="bar"/>
        <c:grouping val="stack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solidFill>
                    <a:latin typeface="+mn-lt"/>
                    <a:ea typeface="+mn-ea"/>
                    <a:cs typeface="+mn-cs"/>
                  </a:defRPr>
                </a:pPr>
                <a:endParaRPr lang="de-DE"/>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Tabelle1!$A$3:$A$6</c:f>
              <c:strCache>
                <c:ptCount val="4"/>
                <c:pt idx="0">
                  <c:v>aus hygienischen Gründen </c:v>
                </c:pt>
                <c:pt idx="1">
                  <c:v>es gibt keinen Unverpacktladen in meiner Nähe</c:v>
                </c:pt>
                <c:pt idx="2">
                  <c:v>Produkte zu teuer</c:v>
                </c:pt>
                <c:pt idx="3">
                  <c:v>Reinigung von Mehrwegverpackungen ist zu aufwendig</c:v>
                </c:pt>
              </c:strCache>
            </c:strRef>
          </c:cat>
          <c:val>
            <c:numRef>
              <c:f>Tabelle1!$B$3:$B$6</c:f>
              <c:numCache>
                <c:formatCode>0%</c:formatCode>
                <c:ptCount val="4"/>
                <c:pt idx="0">
                  <c:v>0.58</c:v>
                </c:pt>
                <c:pt idx="1">
                  <c:v>0.51</c:v>
                </c:pt>
                <c:pt idx="2">
                  <c:v>0.32</c:v>
                </c:pt>
                <c:pt idx="3">
                  <c:v>0.22</c:v>
                </c:pt>
              </c:numCache>
            </c:numRef>
          </c:val>
          <c:extLst xmlns:c16r2="http://schemas.microsoft.com/office/drawing/2015/06/chart">
            <c:ext xmlns:c16="http://schemas.microsoft.com/office/drawing/2014/chart" uri="{C3380CC4-5D6E-409C-BE32-E72D297353CC}">
              <c16:uniqueId val="{00000000-967E-4047-9B98-E1687F13E6AB}"/>
            </c:ext>
          </c:extLst>
        </c:ser>
        <c:dLbls>
          <c:dLblPos val="ctr"/>
          <c:showLegendKey val="0"/>
          <c:showVal val="1"/>
          <c:showCatName val="0"/>
          <c:showSerName val="0"/>
          <c:showPercent val="0"/>
          <c:showBubbleSize val="0"/>
        </c:dLbls>
        <c:gapWidth val="79"/>
        <c:overlap val="100"/>
        <c:axId val="-1359085504"/>
        <c:axId val="-1359083456"/>
      </c:barChart>
      <c:catAx>
        <c:axId val="-13590855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de-DE"/>
          </a:p>
        </c:txPr>
        <c:crossAx val="-1359083456"/>
        <c:crosses val="autoZero"/>
        <c:auto val="1"/>
        <c:lblAlgn val="ctr"/>
        <c:lblOffset val="100"/>
        <c:noMultiLvlLbl val="0"/>
      </c:catAx>
      <c:valAx>
        <c:axId val="-1359083456"/>
        <c:scaling>
          <c:orientation val="minMax"/>
        </c:scaling>
        <c:delete val="1"/>
        <c:axPos val="b"/>
        <c:numFmt formatCode="0%" sourceLinked="1"/>
        <c:majorTickMark val="none"/>
        <c:minorTickMark val="none"/>
        <c:tickLblPos val="nextTo"/>
        <c:crossAx val="-1359085504"/>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2945660" cy="498057"/>
          </a:xfrm>
          <a:prstGeom prst="rect">
            <a:avLst/>
          </a:prstGeom>
          <a:noFill/>
          <a:ln>
            <a:noFill/>
          </a:ln>
        </p:spPr>
        <p:txBody>
          <a:bodyPr anchorCtr="0" anchor="t" bIns="45700" lIns="91450" spcFirstLastPara="1" rIns="91450"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50442" y="3"/>
            <a:ext cx="2945660" cy="498057"/>
          </a:xfrm>
          <a:prstGeom prst="rect">
            <a:avLst/>
          </a:prstGeom>
          <a:noFill/>
          <a:ln>
            <a:noFill/>
          </a:ln>
        </p:spPr>
        <p:txBody>
          <a:bodyPr anchorCtr="0" anchor="t" bIns="45700" lIns="91450" spcFirstLastPara="1" rIns="91450"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20688" y="1239838"/>
            <a:ext cx="5956300" cy="335121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79768" y="4777194"/>
            <a:ext cx="5438140" cy="4468039"/>
          </a:xfrm>
          <a:prstGeom prst="rect">
            <a:avLst/>
          </a:prstGeom>
          <a:noFill/>
          <a:ln>
            <a:noFill/>
          </a:ln>
        </p:spPr>
        <p:txBody>
          <a:bodyPr anchorCtr="0" anchor="t" bIns="45700" lIns="91450" spcFirstLastPara="1" rIns="91450"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428584"/>
            <a:ext cx="2945660" cy="498054"/>
          </a:xfrm>
          <a:prstGeom prst="rect">
            <a:avLst/>
          </a:prstGeom>
          <a:noFill/>
          <a:ln>
            <a:noFill/>
          </a:ln>
        </p:spPr>
        <p:txBody>
          <a:bodyPr anchorCtr="0" anchor="b" bIns="45700" lIns="91450" spcFirstLastPara="1" rIns="91450"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50442" y="9428584"/>
            <a:ext cx="2945660" cy="498054"/>
          </a:xfrm>
          <a:prstGeom prst="rect">
            <a:avLst/>
          </a:prstGeom>
          <a:noFill/>
          <a:ln>
            <a:noFill/>
          </a:ln>
        </p:spPr>
        <p:txBody>
          <a:bodyPr anchorCtr="0" anchor="b" bIns="45700" lIns="91450" spcFirstLastPara="1" rIns="91450"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sites/default/files/medien/publikation/long/3485.pdf" TargetMode="External"/><Relationship Id="rId3" Type="http://schemas.openxmlformats.org/officeDocument/2006/relationships/hyperlink" Target="https://www.umweltbundesamt.de/publikationen/umweltbewusst-waschen" TargetMode="External"/><Relationship Id="rId4" Type="http://schemas.openxmlformats.org/officeDocument/2006/relationships/hyperlink" Target="https://www.umweltbundesamt.de/sites/default/files/medien/1410/publikationen/2019-08-19_texte_90-2019_be_biomassenutzung_wrm.pdf" TargetMode="External"/><Relationship Id="rId5" Type="http://schemas.openxmlformats.org/officeDocument/2006/relationships/hyperlink" Target="https://doi.org/10.23782/HUW_10_2017" TargetMode="External"/><Relationship Id="rId6" Type="http://schemas.openxmlformats.org/officeDocument/2006/relationships/hyperlink" Target="https://www.umweltbundesamt.de/themen/chemikalien/wasch-reinigungsmittel/inhaltsstoffe#a-bis-c"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plendid-research.com/de/statistiken/umfrage-ablehnung-unverpackt-supermarkt" TargetMode="External"/><Relationship Id="rId3" Type="http://schemas.openxmlformats.org/officeDocument/2006/relationships/hyperlink" Target="https://www.splendid-research.com/de/studie-unverpackt-einkaufen" TargetMode="External"/><Relationship Id="rId4" Type="http://schemas.openxmlformats.org/officeDocument/2006/relationships/hyperlink" Target="https://www.ioew.de/fileadmin/user_upload/BILDER_und_Downloaddateien/Publikationen/2020/Marken___Wagenfeld__2020__Einkaufsgewohnheiten_und_Einflussfaktoren_-_Unverpackt-Umfrage.pdf"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apetito.de/presse/2022/05/menue-charts-2021"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zfe.de/die-5-fertigungsstufen-von-convenience-produkten/"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oekolandbau.de/ausser-haus-verpflegung/stadt-land-und-bund/kommunen/praxisbeispiel-biostadt-karlsruhe/" TargetMode="External"/><Relationship Id="rId3" Type="http://schemas.openxmlformats.org/officeDocument/2006/relationships/hyperlink" Target="https://www.kgst.de/schuldenmanagement" TargetMode="External"/><Relationship Id="rId4" Type="http://schemas.openxmlformats.org/officeDocument/2006/relationships/hyperlink" Target="https://www.stuttgarter-zeitung.de/inhalt.mittagessen-fuer-geislinger-schueler-eine-loesung-muss-her.36395f45-d6ae-43e4-af16-e02030215aab.html" TargetMode="External"/><Relationship Id="rId5" Type="http://schemas.openxmlformats.org/officeDocument/2006/relationships/hyperlink" Target="https://www.baden-wuerttemberg.de/de/service/presse/pressemitteilung/pid/land-startet-projekt-zu-nachhaltigem-und-biozertifiziertem-schulessen/" TargetMode="External"/><Relationship Id="rId6" Type="http://schemas.openxmlformats.org/officeDocument/2006/relationships/hyperlink" Target="https://www.westfalen-blatt.de/owl/kreis-guetersloh/verl/mensa-essen-im-verler-schulzentrum-wird-teurer-2544717?&amp;npg"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p38:notes"/>
          <p:cNvSpPr/>
          <p:nvPr>
            <p:ph idx="2" type="sldImg"/>
          </p:nvPr>
        </p:nvSpPr>
        <p:spPr>
          <a:xfrm>
            <a:off x="419100" y="244475"/>
            <a:ext cx="5959475" cy="3352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 name="Google Shape;68;p38:notes"/>
          <p:cNvSpPr txBox="1"/>
          <p:nvPr>
            <p:ph idx="1" type="body"/>
          </p:nvPr>
        </p:nvSpPr>
        <p:spPr>
          <a:xfrm>
            <a:off x="419101" y="3602670"/>
            <a:ext cx="5959474" cy="5990910"/>
          </a:xfrm>
          <a:prstGeom prst="rect">
            <a:avLst/>
          </a:prstGeom>
          <a:noFill/>
          <a:ln>
            <a:noFill/>
          </a:ln>
        </p:spPr>
        <p:txBody>
          <a:bodyPr anchorCtr="0" anchor="t" bIns="45700" lIns="91450" spcFirstLastPara="1" rIns="91450" wrap="square" tIns="45700">
            <a:noAutofit/>
          </a:bodyPr>
          <a:lstStyle/>
          <a:p>
            <a:pPr indent="-165364" lvl="0" marL="165364" rtl="0" algn="l">
              <a:lnSpc>
                <a:spcPct val="100000"/>
              </a:lnSpc>
              <a:spcBef>
                <a:spcPts val="0"/>
              </a:spcBef>
              <a:spcAft>
                <a:spcPts val="0"/>
              </a:spcAft>
              <a:buSzPts val="1400"/>
              <a:buFont typeface="Arial"/>
              <a:buChar char="•"/>
            </a:pPr>
            <a:r>
              <a:rPr lang="de-DE" sz="1100"/>
              <a:t>Ziel des Projektes ist die Gründung einer </a:t>
            </a:r>
            <a:r>
              <a:rPr i="1" lang="de-DE" sz="1100"/>
              <a:t>Projektagentur Berufliche Bildung für Nachhaltige Entwicklung (PA-BBNE) des Partnernetzwerkes Berufliche Bildung am IZT. </a:t>
            </a:r>
            <a:r>
              <a:rPr lang="de-DE" sz="1100"/>
              <a:t>Für eine Vielzahl von Ausbildungsberufen erstellt die Projektagentur Begleitmaterialien zur </a:t>
            </a:r>
            <a:r>
              <a:rPr i="1" lang="de-DE" sz="1100"/>
              <a:t>Beruflichen Bildung für Nachhaltige Entwicklung </a:t>
            </a:r>
            <a:r>
              <a:rPr lang="de-DE" sz="1100"/>
              <a:t>(BBNE). Dabei werden alle für die Berufsausbildung relevanten Dimensionen der Nachhaltigkeit berücksichtigt. Diese Impulspapiere und Weiterbildungsmaterialien sollen Anregungen für mehr Nachhaltigkeit in der beruflichen Bildung geben. </a:t>
            </a:r>
            <a:endParaRPr sz="1100"/>
          </a:p>
          <a:p>
            <a:pPr indent="-165364" lvl="0" marL="165364" rtl="0" algn="l">
              <a:lnSpc>
                <a:spcPct val="100000"/>
              </a:lnSpc>
              <a:spcBef>
                <a:spcPts val="579"/>
              </a:spcBef>
              <a:spcAft>
                <a:spcPts val="0"/>
              </a:spcAft>
              <a:buSzPts val="1400"/>
              <a:buFont typeface="Arial"/>
              <a:buChar char="•"/>
            </a:pPr>
            <a:r>
              <a:rPr lang="de-DE" sz="1100"/>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sz="1100"/>
          </a:p>
          <a:p>
            <a:pPr indent="-165364" lvl="0" marL="165364" rtl="0" algn="l">
              <a:lnSpc>
                <a:spcPct val="100000"/>
              </a:lnSpc>
              <a:spcBef>
                <a:spcPts val="579"/>
              </a:spcBef>
              <a:spcAft>
                <a:spcPts val="0"/>
              </a:spcAft>
              <a:buSzPts val="1400"/>
              <a:buFont typeface="Arial"/>
              <a:buChar char="•"/>
            </a:pPr>
            <a:r>
              <a:rPr lang="de-DE" sz="1100"/>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indent="-165364" lvl="0" marL="165364" rtl="0" algn="l">
              <a:lnSpc>
                <a:spcPct val="100000"/>
              </a:lnSpc>
              <a:spcBef>
                <a:spcPts val="579"/>
              </a:spcBef>
              <a:spcAft>
                <a:spcPts val="0"/>
              </a:spcAft>
              <a:buSzPts val="1400"/>
              <a:buFont typeface="Arial"/>
              <a:buChar char="•"/>
            </a:pPr>
            <a:r>
              <a:rPr lang="de-DE" sz="1100"/>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sz="1100"/>
          </a:p>
          <a:p>
            <a:pPr indent="-165363" lvl="1" marL="606333" rtl="0" algn="l">
              <a:lnSpc>
                <a:spcPct val="100000"/>
              </a:lnSpc>
              <a:spcBef>
                <a:spcPts val="0"/>
              </a:spcBef>
              <a:spcAft>
                <a:spcPts val="0"/>
              </a:spcAft>
              <a:buSzPts val="1400"/>
              <a:buFont typeface="Arial"/>
              <a:buChar char="•"/>
            </a:pPr>
            <a:r>
              <a:rPr lang="de-DE" sz="1100"/>
              <a:t>die tabellarische didaktische Einordnung (Didaktisches Impulspapier, IP), </a:t>
            </a:r>
            <a:endParaRPr sz="1100"/>
          </a:p>
          <a:p>
            <a:pPr indent="-165363" lvl="1" marL="606333" rtl="0" algn="l">
              <a:lnSpc>
                <a:spcPct val="100000"/>
              </a:lnSpc>
              <a:spcBef>
                <a:spcPts val="0"/>
              </a:spcBef>
              <a:spcAft>
                <a:spcPts val="0"/>
              </a:spcAft>
              <a:buSzPts val="1400"/>
              <a:buFont typeface="Arial"/>
              <a:buChar char="•"/>
            </a:pPr>
            <a:r>
              <a:rPr lang="de-DE" sz="1100"/>
              <a:t>ein Dokument zur Weiterbildung für Lehrende und Unterrichtende zu den Nachhaltigkeitszielen mit dem Bezug auf die spezifische Berufsausbildung (Hintergrundmaterial, HGM) </a:t>
            </a:r>
            <a:endParaRPr sz="1100"/>
          </a:p>
          <a:p>
            <a:pPr indent="-165363" lvl="1" marL="606333" rtl="0" algn="l">
              <a:lnSpc>
                <a:spcPct val="100000"/>
              </a:lnSpc>
              <a:spcBef>
                <a:spcPts val="0"/>
              </a:spcBef>
              <a:spcAft>
                <a:spcPts val="0"/>
              </a:spcAft>
              <a:buSzPts val="1400"/>
              <a:buFont typeface="Arial"/>
              <a:buChar char="•"/>
            </a:pPr>
            <a:r>
              <a:rPr lang="de-DE" sz="1100"/>
              <a:t>Ein Handout (FS) z. B. mit der Darstellung von Zielkonflikten oder weiteren Aufgabenstellungen. </a:t>
            </a:r>
            <a:endParaRPr sz="1100"/>
          </a:p>
          <a:p>
            <a:pPr indent="-165364" lvl="0" marL="165364" rtl="0" algn="l">
              <a:lnSpc>
                <a:spcPct val="100000"/>
              </a:lnSpc>
              <a:spcBef>
                <a:spcPts val="579"/>
              </a:spcBef>
              <a:spcAft>
                <a:spcPts val="0"/>
              </a:spcAft>
              <a:buSzPts val="1400"/>
              <a:buFont typeface="Arial"/>
              <a:buChar char="•"/>
            </a:pPr>
            <a:r>
              <a:rPr lang="de-DE" sz="1100"/>
              <a:t>Die Materialien sollen Impulse und Orientierung geben, wie Nachhaltigkeit in die verschiedenen Berufsbilder integriert werden kann. Alle Materialien werden als Open Educational Ressources (OER-Materialien) im PDF-Format und als Oce-Dokumente (Word und PowerPoint) zur weiteren Verwendung veröffentlicht, d. h. sie können von den Nutzer*innen kopiert, ergänzt oder umstrukturiert werden. </a:t>
            </a:r>
            <a:endParaRPr sz="1100"/>
          </a:p>
          <a:p>
            <a:pPr indent="0" lvl="0" marL="0" rtl="0" algn="l">
              <a:lnSpc>
                <a:spcPct val="100000"/>
              </a:lnSpc>
              <a:spcBef>
                <a:spcPts val="579"/>
              </a:spcBef>
              <a:spcAft>
                <a:spcPts val="0"/>
              </a:spcAft>
              <a:buSzPts val="1400"/>
              <a:buNone/>
            </a:pPr>
            <a:r>
              <a:t/>
            </a:r>
            <a:endParaRPr/>
          </a:p>
        </p:txBody>
      </p:sp>
      <p:sp>
        <p:nvSpPr>
          <p:cNvPr id="69" name="Google Shape;69;p38:notes"/>
          <p:cNvSpPr txBox="1"/>
          <p:nvPr>
            <p:ph idx="12" type="sldNum"/>
          </p:nvPr>
        </p:nvSpPr>
        <p:spPr>
          <a:xfrm>
            <a:off x="3850442" y="9428584"/>
            <a:ext cx="2945660" cy="498054"/>
          </a:xfrm>
          <a:prstGeom prst="rect">
            <a:avLst/>
          </a:prstGeom>
          <a:noFill/>
          <a:ln>
            <a:noFill/>
          </a:ln>
        </p:spPr>
        <p:txBody>
          <a:bodyPr anchorCtr="0" anchor="b" bIns="45700" lIns="91450" spcFirstLastPara="1" rIns="91450" wrap="square" tIns="45700">
            <a:noAutofit/>
          </a:bodyPr>
          <a:lstStyle/>
          <a:p>
            <a:pPr indent="0" lvl="0" marL="0" rtl="0" algn="r">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194bc32f861_0_0:notes"/>
          <p:cNvSpPr/>
          <p:nvPr>
            <p:ph idx="2" type="sldImg"/>
          </p:nvPr>
        </p:nvSpPr>
        <p:spPr>
          <a:xfrm>
            <a:off x="419100" y="244475"/>
            <a:ext cx="5959475" cy="3352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 name="Google Shape;81;g194bc32f861_0_0:notes"/>
          <p:cNvSpPr txBox="1"/>
          <p:nvPr>
            <p:ph idx="1" type="body"/>
          </p:nvPr>
        </p:nvSpPr>
        <p:spPr>
          <a:xfrm>
            <a:off x="458748" y="3596808"/>
            <a:ext cx="6090977" cy="6088212"/>
          </a:xfrm>
          <a:prstGeom prst="rect">
            <a:avLst/>
          </a:prstGeom>
          <a:noFill/>
          <a:ln>
            <a:noFill/>
          </a:ln>
        </p:spPr>
        <p:txBody>
          <a:bodyPr anchorCtr="0" anchor="t" bIns="45700" lIns="91450" spcFirstLastPara="1" rIns="91450" wrap="square" tIns="45700">
            <a:noAutofit/>
          </a:bodyPr>
          <a:lstStyle/>
          <a:p>
            <a:pPr indent="0" lvl="0" marL="0" rtl="0" algn="l">
              <a:lnSpc>
                <a:spcPct val="100000"/>
              </a:lnSpc>
              <a:spcBef>
                <a:spcPts val="0"/>
              </a:spcBef>
              <a:spcAft>
                <a:spcPts val="0"/>
              </a:spcAft>
              <a:buSzPts val="1400"/>
              <a:buNone/>
            </a:pPr>
            <a:r>
              <a:rPr b="1" lang="de-DE" sz="1100"/>
              <a:t>Beschreibung:</a:t>
            </a:r>
            <a:br>
              <a:rPr lang="de-DE" sz="1100"/>
            </a:br>
            <a:r>
              <a:rPr lang="de-DE" sz="1100"/>
              <a:t>Die Frage des Out- und/oder Insourcing am Beispiel der Wäscherei kann aus unterschiedlichen Blickwinkeln betrachtet und mit den Auszubildenden analysiert werden. Dieses Szenario hierzu kann erste Impulse für den Einstieg liefern: </a:t>
            </a:r>
            <a:endParaRPr sz="1100"/>
          </a:p>
          <a:p>
            <a:pPr indent="0" lvl="0" marL="0" rtl="0" algn="l">
              <a:lnSpc>
                <a:spcPct val="100000"/>
              </a:lnSpc>
              <a:spcBef>
                <a:spcPts val="0"/>
              </a:spcBef>
              <a:spcAft>
                <a:spcPts val="0"/>
              </a:spcAft>
              <a:buSzPts val="1400"/>
              <a:buNone/>
            </a:pPr>
            <a:r>
              <a:rPr i="1" lang="de-DE" sz="1100">
                <a:latin typeface="Arial"/>
                <a:ea typeface="Arial"/>
                <a:cs typeface="Arial"/>
                <a:sym typeface="Arial"/>
              </a:rPr>
              <a:t>„I</a:t>
            </a:r>
            <a:r>
              <a:rPr i="1" lang="de-DE" sz="1100"/>
              <a:t>n einer Einrichtung (z.B. Tagungsakademie) sollen einzelne Bereiche (z.B. Wäschebereich) aus ökonomischen Gründen ausgelagert werden. Oftmals wird das günstigste Angebot wahrgenommen.  Die Entscheidung durch die Leitung wirft offene Fragen im Team auf, da u.a. gerade ein Nachhaltigkeitsleitbild für diese Einrichtung entstanden ist. Eine Kollegin bringt sich ein und berichtet von einer besuchten Veranstaltung zum Thema “Nachhaltigkeit in der Hauswirtschaft” und sieht gerade in diesem hauswirtschaftlichen Handlungsfeld große Potenziale und möchte an weitere Arbeitsbereiche anknüpfen. In der Mittagspause wird im Team diskutiert.“</a:t>
            </a:r>
            <a:endParaRPr sz="1100"/>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rPr b="1" lang="de-DE" sz="1100"/>
              <a:t>Aufgaben/Anknüpfungspunkte zu den aufgeführten Fragestellungen:</a:t>
            </a:r>
            <a:endParaRPr b="1" sz="1100"/>
          </a:p>
          <a:p>
            <a:pPr indent="0" lvl="0" marL="0" rtl="0" algn="l">
              <a:lnSpc>
                <a:spcPct val="100000"/>
              </a:lnSpc>
              <a:spcBef>
                <a:spcPts val="0"/>
              </a:spcBef>
              <a:spcAft>
                <a:spcPts val="0"/>
              </a:spcAft>
              <a:buSzPts val="1400"/>
              <a:buNone/>
            </a:pPr>
            <a:r>
              <a:rPr lang="de-DE" sz="1100"/>
              <a:t>Die Analyse bestehender Vergabekriterien kann für einzelne Einrichtungen mit Blick auf die Nachhaltigkeitsdimensionen Zielkonflikte aufrufen. Lassen Sie die Auszubildenden verschiedene Lösungswege für Anknüpfungspunkte am Beispiel der Wäscherei erarbeiten und diskutieren. Dieses Szenario können Sie auch auf andere berufliche Handlungssituationen (z.B. Outsourcing der Verpflegung → Catering; Reinigung) übertragen. </a:t>
            </a:r>
            <a:endParaRPr sz="1100"/>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rPr b="1" lang="de-DE" sz="1100" u="sng"/>
              <a:t>Mögliche Lösung zu den Fragen:</a:t>
            </a:r>
            <a:endParaRPr sz="1100"/>
          </a:p>
          <a:p>
            <a:pPr indent="-201434" lvl="0" marL="220484" rtl="0" algn="l">
              <a:lnSpc>
                <a:spcPct val="100000"/>
              </a:lnSpc>
              <a:spcBef>
                <a:spcPts val="0"/>
              </a:spcBef>
              <a:spcAft>
                <a:spcPts val="0"/>
              </a:spcAft>
              <a:buSzPts val="1100"/>
              <a:buFont typeface="Calibri"/>
              <a:buAutoNum type="alphaUcParenR"/>
            </a:pPr>
            <a:r>
              <a:rPr lang="de-DE" sz="1100"/>
              <a:t>Vorteile hauseigener Wäscherei: keine Transportwege der Wäsche (Umwelt/Nachhaltigkeit), Unabhängigkeit, Kontrolle der Wäsche selbst in der Hand (Qualitätssicherung/Hygiene), optimale Auslastung des Personals (Wirtschaftlichkeit), Änderungen hin zur nachhaltigen Wäscherei ist ohne Abstimmungen mit externen DL möglich, Ausgaben selbst unter Kontrolle (Wirtschaftlichkeit)</a:t>
            </a:r>
            <a:endParaRPr sz="1100"/>
          </a:p>
          <a:p>
            <a:pPr indent="-201434" lvl="0" marL="220484" rtl="0" algn="l">
              <a:lnSpc>
                <a:spcPct val="100000"/>
              </a:lnSpc>
              <a:spcBef>
                <a:spcPts val="0"/>
              </a:spcBef>
              <a:spcAft>
                <a:spcPts val="0"/>
              </a:spcAft>
              <a:buSzPts val="1100"/>
              <a:buFont typeface="Calibri"/>
              <a:buAutoNum type="alphaUcParenR"/>
            </a:pPr>
            <a:r>
              <a:rPr lang="de-DE" sz="1100"/>
              <a:t>Vorteile externer Wäscherei: Entlastung, mögliche Kostenersparnis (wegen einheitlicher Preise und weniger Prozesskosten im eigenen Haus und keine Investitionen), Professionalität des Dienstleisters und damit Qualitätssicherung (bessere Qualifizierung des dortigen Personals), zeitraubende Personalplanung entfällt (Stammpersonal kann sich auf das Kerngeschäft konzentrieren – Konzentration auf Kernkompetenz), nachhaltige Nutzung externer Ressourcen, Synergien, langfristige Kooperation und gute Planbarkeit im Budget, Nutzung von externem KnowHow, Flexibilität, Steigerung der Effizienz</a:t>
            </a:r>
            <a:endParaRPr sz="1100"/>
          </a:p>
          <a:p>
            <a:pPr indent="-201434" lvl="0" marL="220484" rtl="0" algn="l">
              <a:lnSpc>
                <a:spcPct val="100000"/>
              </a:lnSpc>
              <a:spcBef>
                <a:spcPts val="0"/>
              </a:spcBef>
              <a:spcAft>
                <a:spcPts val="0"/>
              </a:spcAft>
              <a:buSzPts val="1100"/>
              <a:buFont typeface="Calibri"/>
              <a:buAutoNum type="alphaUcParenR"/>
            </a:pPr>
            <a:r>
              <a:rPr lang="de-DE" sz="1100"/>
              <a:t>Kriterien: Nachhaltigkeit (Ökologie und Soziales); u.a. Art der Waschmittel, Methode der Reinigung, Entfernung des Betriebs wegen Transportwegen, Flexibilität, Nähe des Unternehmens</a:t>
            </a:r>
            <a:endParaRPr sz="1100"/>
          </a:p>
          <a:p>
            <a:pPr indent="0" lvl="0" marL="0" rtl="0" algn="l">
              <a:lnSpc>
                <a:spcPct val="100000"/>
              </a:lnSpc>
              <a:spcBef>
                <a:spcPts val="0"/>
              </a:spcBef>
              <a:spcAft>
                <a:spcPts val="0"/>
              </a:spcAft>
              <a:buSzPts val="1400"/>
              <a:buNone/>
            </a:pPr>
            <a:r>
              <a:rPr b="1" lang="de-DE" sz="1100"/>
              <a:t>Bildquelle:</a:t>
            </a:r>
            <a:endParaRPr b="1" sz="1100"/>
          </a:p>
          <a:p>
            <a:pPr indent="-146990" lvl="0" marL="165364" rtl="0" algn="l">
              <a:lnSpc>
                <a:spcPct val="100000"/>
              </a:lnSpc>
              <a:spcBef>
                <a:spcPts val="0"/>
              </a:spcBef>
              <a:spcAft>
                <a:spcPts val="0"/>
              </a:spcAft>
              <a:buSzPts val="1100"/>
              <a:buFont typeface="Calibri"/>
              <a:buChar char="•"/>
            </a:pPr>
            <a:r>
              <a:rPr lang="de-DE" sz="1100"/>
              <a:t>Pixabay</a:t>
            </a:r>
            <a:endParaRPr sz="1100"/>
          </a:p>
        </p:txBody>
      </p:sp>
      <p:sp>
        <p:nvSpPr>
          <p:cNvPr id="82" name="Google Shape;82;g194bc32f861_0_0:notes"/>
          <p:cNvSpPr txBox="1"/>
          <p:nvPr>
            <p:ph idx="12" type="sldNum"/>
          </p:nvPr>
        </p:nvSpPr>
        <p:spPr>
          <a:xfrm>
            <a:off x="3850442" y="9428584"/>
            <a:ext cx="2945537" cy="498145"/>
          </a:xfrm>
          <a:prstGeom prst="rect">
            <a:avLst/>
          </a:prstGeom>
          <a:noFill/>
          <a:ln>
            <a:noFill/>
          </a:ln>
        </p:spPr>
        <p:txBody>
          <a:bodyPr anchorCtr="0" anchor="b" bIns="45700" lIns="91450" spcFirstLastPara="1" rIns="91450" wrap="square" tIns="45700">
            <a:noAutofit/>
          </a:bodyPr>
          <a:lstStyle/>
          <a:p>
            <a:pPr indent="0" lvl="0" marL="0" rtl="0" algn="r">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1990542c032_1_0:notes"/>
          <p:cNvSpPr/>
          <p:nvPr>
            <p:ph idx="2" type="sldImg"/>
          </p:nvPr>
        </p:nvSpPr>
        <p:spPr>
          <a:xfrm>
            <a:off x="419100" y="244475"/>
            <a:ext cx="5959475" cy="3352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g1990542c032_1_0:notes"/>
          <p:cNvSpPr txBox="1"/>
          <p:nvPr>
            <p:ph idx="1" type="body"/>
          </p:nvPr>
        </p:nvSpPr>
        <p:spPr>
          <a:xfrm>
            <a:off x="383182" y="3597275"/>
            <a:ext cx="6055717" cy="6234937"/>
          </a:xfrm>
          <a:prstGeom prst="rect">
            <a:avLst/>
          </a:prstGeom>
          <a:noFill/>
          <a:ln>
            <a:noFill/>
          </a:ln>
        </p:spPr>
        <p:txBody>
          <a:bodyPr anchorCtr="0" anchor="t" bIns="45700" lIns="91450" spcFirstLastPara="1" rIns="91450" wrap="square" tIns="45700">
            <a:noAutofit/>
          </a:bodyPr>
          <a:lstStyle/>
          <a:p>
            <a:pPr indent="0" lvl="0" marL="0" rtl="0" algn="l">
              <a:lnSpc>
                <a:spcPct val="100000"/>
              </a:lnSpc>
              <a:spcBef>
                <a:spcPts val="0"/>
              </a:spcBef>
              <a:spcAft>
                <a:spcPts val="0"/>
              </a:spcAft>
              <a:buClr>
                <a:schemeClr val="dk1"/>
              </a:buClr>
              <a:buSzPts val="1100"/>
              <a:buNone/>
            </a:pPr>
            <a:r>
              <a:rPr b="1" lang="de-DE" sz="1050"/>
              <a:t>Beschreibung:</a:t>
            </a:r>
            <a:br>
              <a:rPr b="1" lang="de-DE" sz="1050"/>
            </a:br>
            <a:r>
              <a:rPr lang="de-DE" sz="1050"/>
              <a:t>In Deutschland werden pro Jahr ca. 630.000 Tonnen Waschmittel verbraucht. Jeder Einwohner verbraucht demnach fast 8 Kilogramm Waschmittel pro Jahr. Für Weichspüler und weitere Waschhilfsmittel und Wäschepflegemittel kommen insgesamt etwa 220.000 Tonnen pro Jahr hinzu. Die Herstellung verbraucht Energie und Chemikalien, die Gewässer und Kläranlagen belasten (UBA 2021b). In Wasch- und Pflegemitteln ist zudem häufig Mikroplastik enthalten, die z.B. über den Weg des Abwassers in die Gewässer/Meers gelangen. Auch das Waschen von Kunstfaserprodukten selbst ist problematisch – hierdurch entsteht sogar mehr Mikroplastik, welches in die Umwelt gelangt (weiterführend siehe HGM). Mikroplastik lässt sich auch teilweise in Öko-Produkten finden. Öko-Produkte nutzen hingegen weniger bzw. bis keine Duftstoffe. Wasch- und Reinigungsmitteln mit Duftstoffen verleihen dem Produkt einen angenehmen Duft. Die Stoffe z.B. Limonen oder Geraniol können Allergien auslösen (vgl. UBA 2015). Ein weiteres Feld stellen synthetische Tenside als Inhaltsstoffe dar, hergestellt aus Basis von Rohöl. Je nach Anbieter werden natürliche als auch synthetische Tenside in Wasch- und Reinigungsmitteln eingesetzt. Herkömmlich werden Tenside auf petrochemischer Basis gewonnen. Eine ressourcenschonende Variante wäre ohne Erdöl. Tenside auf Basis nachwachsender Rohstoffe sind hautfreundlicher und biologisch gut abbaubar. Viele Hersteller greifen auf Palmkern- oder Kokosöl als Alternative zurück. Der Einsatz tropischer Pflanzenöle ist nicht unumstritten, u.a. durch den Anbau der Palmplantagen und somit der Rodung der Regenwälder (vgl. Otterbein 2017, S. 6). Bestenfalls sollte jedoch auf nachhaltige Reinigungsmittel zurückgegriffen werden - wie z.B. Tenside auf Basis heimisch nachwachsender Rohstoffe, wie z.B. Raps also auf pflanzlicher Basis, die nicht im Konflikt mit der Produktion von Lebensmittel stehen (vgl. ebd. S. 6f).</a:t>
            </a:r>
            <a:endParaRPr sz="1050"/>
          </a:p>
          <a:p>
            <a:pPr indent="0" lvl="0" marL="0" rtl="0" algn="l">
              <a:lnSpc>
                <a:spcPct val="100000"/>
              </a:lnSpc>
              <a:spcBef>
                <a:spcPts val="0"/>
              </a:spcBef>
              <a:spcAft>
                <a:spcPts val="0"/>
              </a:spcAft>
              <a:buClr>
                <a:schemeClr val="dk1"/>
              </a:buClr>
              <a:buSzPts val="1100"/>
              <a:buNone/>
            </a:pPr>
            <a:r>
              <a:rPr b="1" lang="de-DE" sz="1050"/>
              <a:t>Aufgabe:</a:t>
            </a:r>
            <a:br>
              <a:rPr lang="de-DE" sz="1050"/>
            </a:br>
            <a:r>
              <a:rPr lang="de-DE" sz="1050"/>
              <a:t>Oftmals besteht der Wunsch von z.B. Bewohner*innen in Einrichtungen bzgl. frischer, duftender Wäsche vs. Nutzung von konventionellen Waschmitteln mit Mikroplastik oder petrochemischen Tensiden. Nehmen Sie neben den aufgeführten Fragestellungen für die Bewertung verschiedener Produkte die Aspekte (z.B. Herkunft, Produktionsbedingungen, Umweltauswirkungen, Gesundheit, Effizienz, Wäscheprozess/-kreislauf, Verwertbarkeit etc.) in den Blick. Es bietet sich an, mit einer Produktkategorie/Wäschestücke (z.B. Bettwäsche, Handtücher, Arbeitskleidung) zu starten. </a:t>
            </a:r>
            <a:endParaRPr sz="1050"/>
          </a:p>
          <a:p>
            <a:pPr indent="-171450" lvl="0" marL="171450" rtl="0" algn="l">
              <a:lnSpc>
                <a:spcPct val="100000"/>
              </a:lnSpc>
              <a:spcBef>
                <a:spcPts val="0"/>
              </a:spcBef>
              <a:spcAft>
                <a:spcPts val="0"/>
              </a:spcAft>
              <a:buClr>
                <a:schemeClr val="dk1"/>
              </a:buClr>
              <a:buSzPts val="1100"/>
              <a:buFont typeface="Arial"/>
              <a:buChar char="•"/>
            </a:pPr>
            <a:r>
              <a:rPr lang="de-DE" sz="900"/>
              <a:t>Weiterführende Links vom Umweltbundesamt (UBA):</a:t>
            </a:r>
            <a:br>
              <a:rPr lang="de-DE" sz="900"/>
            </a:br>
            <a:r>
              <a:rPr lang="de-DE" sz="900" u="sng">
                <a:solidFill>
                  <a:schemeClr val="hlink"/>
                </a:solidFill>
                <a:hlinkClick r:id="rId2"/>
              </a:rPr>
              <a:t>https://www.umweltbundesamt.de/sites/default/files/medien/publikation/long/3485.pdf</a:t>
            </a:r>
            <a:br>
              <a:rPr lang="de-DE" sz="900"/>
            </a:br>
            <a:r>
              <a:rPr lang="de-DE" sz="900" u="sng">
                <a:solidFill>
                  <a:srgbClr val="0563C1"/>
                </a:solidFill>
                <a:hlinkClick r:id="rId3">
                  <a:extLst>
                    <a:ext uri="{A12FA001-AC4F-418D-AE19-62706E023703}">
                      <ahyp:hlinkClr val="tx"/>
                    </a:ext>
                  </a:extLst>
                </a:hlinkClick>
              </a:rPr>
              <a:t>https://www.umweltbundesamt.de/publikationen/umweltbewusst-waschen</a:t>
            </a:r>
            <a:r>
              <a:rPr lang="de-DE" sz="900"/>
              <a:t> </a:t>
            </a:r>
            <a:br>
              <a:rPr lang="de-DE" sz="900"/>
            </a:br>
            <a:r>
              <a:rPr lang="de-DE" sz="900" u="sng">
                <a:solidFill>
                  <a:srgbClr val="0563C1"/>
                </a:solidFill>
                <a:hlinkClick r:id="rId4">
                  <a:extLst>
                    <a:ext uri="{A12FA001-AC4F-418D-AE19-62706E023703}">
                      <ahyp:hlinkClr val="tx"/>
                    </a:ext>
                  </a:extLst>
                </a:hlinkClick>
              </a:rPr>
              <a:t>https://www.umweltbundesamt.de/sites/default/files/medien/1410/publikationen/2019-08-19_texte_90-2019_be_biomassenutzung_wrm.pdf</a:t>
            </a:r>
            <a:endParaRPr sz="900" u="sng">
              <a:solidFill>
                <a:srgbClr val="0563C1"/>
              </a:solidFill>
            </a:endParaRPr>
          </a:p>
          <a:p>
            <a:pPr indent="0" lvl="0" marL="0" marR="0" rtl="0" algn="l">
              <a:lnSpc>
                <a:spcPct val="100000"/>
              </a:lnSpc>
              <a:spcBef>
                <a:spcPts val="0"/>
              </a:spcBef>
              <a:spcAft>
                <a:spcPts val="0"/>
              </a:spcAft>
              <a:buClr>
                <a:schemeClr val="dk1"/>
              </a:buClr>
              <a:buSzPts val="1100"/>
              <a:buNone/>
            </a:pPr>
            <a:r>
              <a:rPr b="1" lang="de-DE" sz="1000"/>
              <a:t>Quellen und Abbildungen:</a:t>
            </a:r>
            <a:endParaRPr/>
          </a:p>
          <a:p>
            <a:pPr indent="-171450" lvl="0" marL="171450" marR="0" rtl="0" algn="l">
              <a:lnSpc>
                <a:spcPct val="100000"/>
              </a:lnSpc>
              <a:spcBef>
                <a:spcPts val="0"/>
              </a:spcBef>
              <a:spcAft>
                <a:spcPts val="0"/>
              </a:spcAft>
              <a:buClr>
                <a:schemeClr val="dk1"/>
              </a:buClr>
              <a:buSzPts val="1100"/>
              <a:buFont typeface="Arial"/>
              <a:buChar char="•"/>
            </a:pPr>
            <a:r>
              <a:rPr b="0" lang="de-DE" sz="800"/>
              <a:t>F</a:t>
            </a:r>
            <a:r>
              <a:rPr lang="de-DE" sz="800"/>
              <a:t>achagentur Nachwachsende Rohstoffe e.V. (2021). Basisdaten Biobasierte Produkt 2021. Online: </a:t>
            </a:r>
            <a:r>
              <a:rPr lang="de-DE" sz="800" u="sng" cap="none" strike="noStrike"/>
              <a:t>www.fnr.de/fileadmin/allgemein/pdf/broschueren/basisdaten_biobasierte_produkte_2021_web.pdf</a:t>
            </a:r>
            <a:endParaRPr b="1" sz="800"/>
          </a:p>
          <a:p>
            <a:pPr indent="-171450" lvl="0" marL="171450" rtl="0" algn="l">
              <a:lnSpc>
                <a:spcPct val="100000"/>
              </a:lnSpc>
              <a:spcBef>
                <a:spcPts val="0"/>
              </a:spcBef>
              <a:spcAft>
                <a:spcPts val="0"/>
              </a:spcAft>
              <a:buClr>
                <a:schemeClr val="dk1"/>
              </a:buClr>
              <a:buSzPts val="1100"/>
              <a:buFont typeface="Arial"/>
              <a:buChar char="•"/>
            </a:pPr>
            <a:r>
              <a:rPr lang="de-DE" sz="800"/>
              <a:t>Otterbein, Jürgen (2017). Nachhaltige Reinigung in der professionellen Anwendung - Reinigungskraft, Anwenderfreundlichkeit und Ökologie im Einklang. Hauswirtschaft und Wissenschaft. Online: </a:t>
            </a:r>
            <a:r>
              <a:rPr lang="de-DE" sz="800" u="sng">
                <a:solidFill>
                  <a:schemeClr val="hlink"/>
                </a:solidFill>
                <a:hlinkClick r:id="rId5"/>
              </a:rPr>
              <a:t>https://doi.org/10.23782/HUW_10_2017</a:t>
            </a:r>
            <a:r>
              <a:rPr lang="de-DE" sz="800"/>
              <a:t> </a:t>
            </a:r>
            <a:br>
              <a:rPr lang="de-DE" sz="800"/>
            </a:br>
            <a:r>
              <a:rPr lang="de-DE" sz="800"/>
              <a:t>UBA (2015). Inhaltsstoffe. Online: </a:t>
            </a:r>
            <a:r>
              <a:rPr lang="de-DE" sz="800" u="sng">
                <a:solidFill>
                  <a:schemeClr val="hlink"/>
                </a:solidFill>
                <a:hlinkClick r:id="rId6"/>
              </a:rPr>
              <a:t>www.umweltbundesamt.de/themen/chemikalien/wasch-reinigungsmittel/inhaltsstoffe#a-bis-c</a:t>
            </a:r>
            <a:br>
              <a:rPr lang="de-DE" sz="800"/>
            </a:br>
            <a:r>
              <a:rPr lang="de-DE" sz="800"/>
              <a:t>UBA (2021). Wäsche waschen, Waschmittel. Online: </a:t>
            </a:r>
            <a:r>
              <a:rPr lang="de-DE" sz="800" u="sng" cap="none" strike="noStrike"/>
              <a:t>https://www.umweltbundesamt.de/umwelttipps-fuer-den-alltag/haushalt-wohnen/waesche-waschen-waschmittel#unsere-tipps</a:t>
            </a:r>
            <a:endParaRPr sz="800"/>
          </a:p>
        </p:txBody>
      </p:sp>
      <p:sp>
        <p:nvSpPr>
          <p:cNvPr id="95" name="Google Shape;95;g1990542c032_1_0:notes"/>
          <p:cNvSpPr txBox="1"/>
          <p:nvPr>
            <p:ph idx="12" type="sldNum"/>
          </p:nvPr>
        </p:nvSpPr>
        <p:spPr>
          <a:xfrm>
            <a:off x="3850442" y="9428584"/>
            <a:ext cx="2945537" cy="498145"/>
          </a:xfrm>
          <a:prstGeom prst="rect">
            <a:avLst/>
          </a:prstGeom>
          <a:noFill/>
          <a:ln>
            <a:noFill/>
          </a:ln>
        </p:spPr>
        <p:txBody>
          <a:bodyPr anchorCtr="0" anchor="b" bIns="45700" lIns="91450" spcFirstLastPara="1" rIns="91450" wrap="square" tIns="45700">
            <a:noAutofit/>
          </a:bodyPr>
          <a:lstStyle/>
          <a:p>
            <a:pPr indent="0" lvl="0" marL="0" rtl="0" algn="r">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5:notes"/>
          <p:cNvSpPr/>
          <p:nvPr>
            <p:ph idx="2" type="sldImg"/>
          </p:nvPr>
        </p:nvSpPr>
        <p:spPr>
          <a:xfrm>
            <a:off x="419100" y="244475"/>
            <a:ext cx="5959475" cy="3352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 name="Google Shape;108;p5:notes"/>
          <p:cNvSpPr txBox="1"/>
          <p:nvPr>
            <p:ph idx="1" type="body"/>
          </p:nvPr>
        </p:nvSpPr>
        <p:spPr>
          <a:xfrm>
            <a:off x="458748" y="3746491"/>
            <a:ext cx="5880179" cy="5682093"/>
          </a:xfrm>
          <a:prstGeom prst="rect">
            <a:avLst/>
          </a:prstGeom>
          <a:noFill/>
          <a:ln>
            <a:noFill/>
          </a:ln>
        </p:spPr>
        <p:txBody>
          <a:bodyPr anchorCtr="0" anchor="t" bIns="45700" lIns="91450" spcFirstLastPara="1" rIns="91450" wrap="square" tIns="45700">
            <a:noAutofit/>
          </a:bodyPr>
          <a:lstStyle/>
          <a:p>
            <a:pPr indent="0" lvl="0" marL="0" rtl="0" algn="l">
              <a:lnSpc>
                <a:spcPct val="100000"/>
              </a:lnSpc>
              <a:spcBef>
                <a:spcPts val="0"/>
              </a:spcBef>
              <a:spcAft>
                <a:spcPts val="0"/>
              </a:spcAft>
              <a:buSzPts val="1400"/>
              <a:buNone/>
            </a:pPr>
            <a:r>
              <a:rPr b="1" lang="de-DE" sz="1100"/>
              <a:t>Beschreibung:</a:t>
            </a:r>
            <a:endParaRPr b="1" sz="1100"/>
          </a:p>
          <a:p>
            <a:pPr indent="0" lvl="0" marL="0" rtl="0" algn="l">
              <a:lnSpc>
                <a:spcPct val="100000"/>
              </a:lnSpc>
              <a:spcBef>
                <a:spcPts val="0"/>
              </a:spcBef>
              <a:spcAft>
                <a:spcPts val="0"/>
              </a:spcAft>
              <a:buSzPts val="1400"/>
              <a:buNone/>
            </a:pPr>
            <a:r>
              <a:rPr lang="de-DE" sz="1100"/>
              <a:t>Unverpackte Waren (wie Lebens- oder Reinigungsmittel) sind ein Trend, der weniger Abfall produziert. Verpackungen erfüllen jedoch auch bestimmte Funktionen: Sie schützen die Lebensmittel vor Einflüssen, wie Licht oder Sauerstoff, vor Beschädigung durch Druck oder Feuchtigkeit, vor dem Austrocknen, vor Verschmutzung und vor dem Befall mit Schädlingen oder Mikroorganismen etc. </a:t>
            </a:r>
            <a:endParaRPr sz="1100">
              <a:solidFill>
                <a:srgbClr val="FF0000"/>
              </a:solidFill>
            </a:endParaRPr>
          </a:p>
          <a:p>
            <a:pPr indent="0" lvl="0" marL="0" rtl="0" algn="l">
              <a:lnSpc>
                <a:spcPct val="100000"/>
              </a:lnSpc>
              <a:spcBef>
                <a:spcPts val="0"/>
              </a:spcBef>
              <a:spcAft>
                <a:spcPts val="0"/>
              </a:spcAft>
              <a:buSzPts val="1400"/>
              <a:buNone/>
            </a:pPr>
            <a:r>
              <a:rPr lang="de-DE" sz="1100"/>
              <a:t>„Die Menschen, denen das Konzept eines Unverpackt-Supermarkts nicht gefällt, nennen eine Vielzahl an unterschiedlichen Gründen, die ihrer Meinung nach gegen einen Einkauf in einem solchen Geschäft sprächen: Der Hauptgrund sei die Angst vor mangelnder Hygiene - 58 Prozent geben dies an. Weitere Gründe seien höhere Preise der Produkte oder auch das Fehlen von Fertiggerichten. Interessant und für den Handel nicht zu vernachlässigen: 51 Prozent antworten auf die Frage, weshalb sie nicht in einem Unverpackt-Supermarkt einkaufen, es gäbe keinen verfügbaren in ihrer Nähe. Hier steckt mutmaßlich ein großes, aber bislang ungenutztes Potenzial.“ (</a:t>
            </a:r>
            <a:r>
              <a:rPr lang="de-DE" sz="1100" u="sng">
                <a:solidFill>
                  <a:schemeClr val="hlink"/>
                </a:solidFill>
                <a:hlinkClick r:id="rId2"/>
              </a:rPr>
              <a:t>https://www.splendid-research.com/de/statistiken/umfrage-ablehnung-unverpackt-supermarkt</a:t>
            </a:r>
            <a:r>
              <a:rPr lang="de-DE" sz="1100"/>
              <a:t>)</a:t>
            </a:r>
            <a:endParaRPr sz="1100"/>
          </a:p>
          <a:p>
            <a:pPr indent="0" lvl="0" marL="0" rtl="0" algn="l">
              <a:lnSpc>
                <a:spcPct val="100000"/>
              </a:lnSpc>
              <a:spcBef>
                <a:spcPts val="0"/>
              </a:spcBef>
              <a:spcAft>
                <a:spcPts val="0"/>
              </a:spcAft>
              <a:buClr>
                <a:schemeClr val="dk1"/>
              </a:buClr>
              <a:buSzPts val="1400"/>
              <a:buNone/>
            </a:pPr>
            <a:r>
              <a:t/>
            </a:r>
            <a:endParaRPr sz="1100"/>
          </a:p>
          <a:p>
            <a:pPr indent="0" lvl="0" marL="0" rtl="0" algn="l">
              <a:lnSpc>
                <a:spcPct val="100000"/>
              </a:lnSpc>
              <a:spcBef>
                <a:spcPts val="0"/>
              </a:spcBef>
              <a:spcAft>
                <a:spcPts val="0"/>
              </a:spcAft>
              <a:buSzPts val="1400"/>
              <a:buNone/>
            </a:pPr>
            <a:r>
              <a:rPr b="1" lang="de-DE" sz="1100"/>
              <a:t>Aufgaben/Anknüpfungspunkte zu den aufgeführten Fragestellungen:</a:t>
            </a:r>
            <a:endParaRPr b="1" sz="1100"/>
          </a:p>
          <a:p>
            <a:pPr indent="0" lvl="0" marL="0" rtl="0" algn="l">
              <a:lnSpc>
                <a:spcPct val="100000"/>
              </a:lnSpc>
              <a:spcBef>
                <a:spcPts val="0"/>
              </a:spcBef>
              <a:spcAft>
                <a:spcPts val="0"/>
              </a:spcAft>
              <a:buClr>
                <a:schemeClr val="dk1"/>
              </a:buClr>
              <a:buSzPts val="1600"/>
              <a:buNone/>
            </a:pPr>
            <a:r>
              <a:rPr lang="de-DE" sz="1100"/>
              <a:t>Diskutieren Sie darüber, welche Gründe entgegen des Diagramms </a:t>
            </a:r>
            <a:r>
              <a:rPr b="1" lang="de-DE" sz="1100"/>
              <a:t>dafür sprechen</a:t>
            </a:r>
            <a:r>
              <a:rPr lang="de-DE" sz="1100"/>
              <a:t>, unverpackte Lebens- oder Reinigungsmittel zu kaufen und dafür einen „Unverpackt-Supermarkt“ aufzusuchen bzw. mit Lieferanten Möglichkeiten zu thematisieren? Beziehen Sie Ihre Überlegungen auf Privathaushalte.</a:t>
            </a:r>
            <a:endParaRPr sz="1100"/>
          </a:p>
          <a:p>
            <a:pPr indent="0" lvl="0" marL="0" rtl="0" algn="l">
              <a:lnSpc>
                <a:spcPct val="100000"/>
              </a:lnSpc>
              <a:spcBef>
                <a:spcPts val="0"/>
              </a:spcBef>
              <a:spcAft>
                <a:spcPts val="0"/>
              </a:spcAft>
              <a:buSzPts val="1400"/>
              <a:buNone/>
            </a:pPr>
            <a:r>
              <a:t/>
            </a:r>
            <a:endParaRPr b="1" sz="1100"/>
          </a:p>
          <a:p>
            <a:pPr indent="0" lvl="0" marL="0" rtl="0" algn="l">
              <a:lnSpc>
                <a:spcPct val="100000"/>
              </a:lnSpc>
              <a:spcBef>
                <a:spcPts val="0"/>
              </a:spcBef>
              <a:spcAft>
                <a:spcPts val="0"/>
              </a:spcAft>
              <a:buSzPts val="1400"/>
              <a:buNone/>
            </a:pPr>
            <a:r>
              <a:rPr b="1" lang="de-DE" sz="1100"/>
              <a:t>Quellen und Abbildungen: </a:t>
            </a:r>
            <a:endParaRPr sz="1100"/>
          </a:p>
          <a:p>
            <a:pPr indent="-146990" lvl="0" marL="165364" rtl="0" algn="l">
              <a:lnSpc>
                <a:spcPct val="100000"/>
              </a:lnSpc>
              <a:spcBef>
                <a:spcPts val="0"/>
              </a:spcBef>
              <a:spcAft>
                <a:spcPts val="0"/>
              </a:spcAft>
              <a:buSzPts val="1100"/>
              <a:buFont typeface="Calibri"/>
              <a:buChar char="•"/>
            </a:pPr>
            <a:r>
              <a:rPr lang="de-DE" sz="1100"/>
              <a:t>SPLENDID RESEARCH GmbH (2018).Akzeptanz von unverpackt einkaufen in Deutschland. Eine repräsentative Umfrage unter 1.016 Deutschen zum Einkauf in Unverpackt-Läden. Hamburg. Online: </a:t>
            </a:r>
            <a:r>
              <a:rPr lang="de-DE" sz="1100" u="sng">
                <a:solidFill>
                  <a:schemeClr val="hlink"/>
                </a:solidFill>
                <a:hlinkClick r:id="rId3"/>
              </a:rPr>
              <a:t>https://www.splendid-research.com/de/studie-unverpackt-einkaufen</a:t>
            </a:r>
            <a:endParaRPr sz="1100"/>
          </a:p>
          <a:p>
            <a:pPr indent="-146990" lvl="0" marL="165364" rtl="0" algn="l">
              <a:lnSpc>
                <a:spcPct val="100000"/>
              </a:lnSpc>
              <a:spcBef>
                <a:spcPts val="0"/>
              </a:spcBef>
              <a:spcAft>
                <a:spcPts val="0"/>
              </a:spcAft>
              <a:buSzPts val="1100"/>
              <a:buFont typeface="Calibri"/>
              <a:buChar char="•"/>
            </a:pPr>
            <a:r>
              <a:rPr lang="de-DE" sz="1100"/>
              <a:t>Pixabay</a:t>
            </a:r>
            <a:endParaRPr sz="1100"/>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rPr b="1" lang="de-DE" sz="1100"/>
              <a:t>Weiterführende Literatur:</a:t>
            </a:r>
            <a:endParaRPr b="1" sz="1100"/>
          </a:p>
          <a:p>
            <a:pPr indent="-171450" lvl="0" marL="171450" rtl="0" algn="l">
              <a:lnSpc>
                <a:spcPct val="100000"/>
              </a:lnSpc>
              <a:spcBef>
                <a:spcPts val="0"/>
              </a:spcBef>
              <a:spcAft>
                <a:spcPts val="0"/>
              </a:spcAft>
              <a:buSzPts val="1400"/>
              <a:buFont typeface="Arial"/>
              <a:buChar char="•"/>
            </a:pPr>
            <a:r>
              <a:rPr lang="de-DE" sz="1100"/>
              <a:t>Einkaufsgewohnheiten und Einflussfaktoren beim Unverpackt-Einkauf. Ergebnisse einer Umfrage: </a:t>
            </a:r>
            <a:r>
              <a:rPr lang="de-DE" sz="1100" u="sng">
                <a:solidFill>
                  <a:schemeClr val="hlink"/>
                </a:solidFill>
                <a:hlinkClick r:id="rId4"/>
              </a:rPr>
              <a:t>https://www.ioew.de/fileadmin/user_upload/BILDER_und_Downloaddateien/Publikationen/2020/Marken___Wagenfeld__2020__Einkaufsgewohnheiten_und_Einflussfaktoren_-_Unverpackt-Umfrage.pdf</a:t>
            </a:r>
            <a:endParaRPr sz="1100"/>
          </a:p>
          <a:p>
            <a:pPr indent="0" lvl="0" marL="0" rtl="0" algn="l">
              <a:lnSpc>
                <a:spcPct val="100000"/>
              </a:lnSpc>
              <a:spcBef>
                <a:spcPts val="0"/>
              </a:spcBef>
              <a:spcAft>
                <a:spcPts val="0"/>
              </a:spcAft>
              <a:buSzPts val="1400"/>
              <a:buNone/>
            </a:pPr>
            <a:r>
              <a:t/>
            </a:r>
            <a:endParaRPr sz="1100"/>
          </a:p>
        </p:txBody>
      </p:sp>
      <p:sp>
        <p:nvSpPr>
          <p:cNvPr id="109" name="Google Shape;109;p5:notes"/>
          <p:cNvSpPr txBox="1"/>
          <p:nvPr>
            <p:ph idx="12" type="sldNum"/>
          </p:nvPr>
        </p:nvSpPr>
        <p:spPr>
          <a:xfrm>
            <a:off x="3850442" y="9428584"/>
            <a:ext cx="2945660" cy="498054"/>
          </a:xfrm>
          <a:prstGeom prst="rect">
            <a:avLst/>
          </a:prstGeom>
          <a:noFill/>
          <a:ln>
            <a:noFill/>
          </a:ln>
        </p:spPr>
        <p:txBody>
          <a:bodyPr anchorCtr="0" anchor="b" bIns="45700" lIns="91450" spcFirstLastPara="1" rIns="91450" wrap="square" tIns="45700">
            <a:noAutofit/>
          </a:bodyPr>
          <a:lstStyle/>
          <a:p>
            <a:pPr indent="0" lvl="0" marL="0" rtl="0" algn="r">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12:notes"/>
          <p:cNvSpPr/>
          <p:nvPr>
            <p:ph idx="2" type="sldImg"/>
          </p:nvPr>
        </p:nvSpPr>
        <p:spPr>
          <a:xfrm>
            <a:off x="419100" y="244475"/>
            <a:ext cx="5959475" cy="3352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p12:notes"/>
          <p:cNvSpPr txBox="1"/>
          <p:nvPr>
            <p:ph idx="1" type="body"/>
          </p:nvPr>
        </p:nvSpPr>
        <p:spPr>
          <a:xfrm>
            <a:off x="301147" y="3606470"/>
            <a:ext cx="6282533" cy="6109030"/>
          </a:xfrm>
          <a:prstGeom prst="rect">
            <a:avLst/>
          </a:prstGeom>
          <a:noFill/>
          <a:ln>
            <a:noFill/>
          </a:ln>
        </p:spPr>
        <p:txBody>
          <a:bodyPr anchorCtr="0" anchor="t" bIns="45700" lIns="91450" spcFirstLastPara="1" rIns="91450" wrap="square" tIns="45700">
            <a:noAutofit/>
          </a:bodyPr>
          <a:lstStyle/>
          <a:p>
            <a:pPr indent="0" lvl="0" marL="0" rtl="0" algn="l">
              <a:lnSpc>
                <a:spcPct val="100000"/>
              </a:lnSpc>
              <a:spcBef>
                <a:spcPts val="0"/>
              </a:spcBef>
              <a:spcAft>
                <a:spcPts val="0"/>
              </a:spcAft>
              <a:buSzPts val="1400"/>
              <a:buNone/>
            </a:pPr>
            <a:r>
              <a:rPr b="1" lang="de-DE" sz="1050"/>
              <a:t>Beschreibung:</a:t>
            </a:r>
            <a:r>
              <a:rPr lang="de-DE" sz="1050"/>
              <a:t> Ein attraktives, zielgruppengerechtes Speisenangebot entspricht nicht immer nachhaltigkeitsorientierten Kriterien. So kann es sein, dass ein frisches pflanzlich basiertes Menü in der Gemeinschaftsverpflegung nicht so gut angenommen wird wie die bekannte Currywurst mit Pommes. Oftmals sind die Klassiker wie “Currywurst mit Pommes” oder “Schnitzel” die Verkaufsschlager. Laut TK-Report war bis 2021 Currywurst-Pommes Platz 1 in Kantinen, erstmals seit 28 Jahren reicht es seit dem jedoch nur für Platz 2. Die neue Nummer 1 ist Spaghetti Bolognese. Insgesamt steige die Nachfrage nach vegetarischen Gerichten - Hier am beliebtesten: Falafel sowie die Bulgur-Curry-Pfanne. </a:t>
            </a:r>
            <a:endParaRPr sz="1050"/>
          </a:p>
          <a:p>
            <a:pPr indent="0" lvl="0" marL="0" rtl="0" algn="l">
              <a:lnSpc>
                <a:spcPct val="100000"/>
              </a:lnSpc>
              <a:spcBef>
                <a:spcPts val="0"/>
              </a:spcBef>
              <a:spcAft>
                <a:spcPts val="0"/>
              </a:spcAft>
              <a:buSzPts val="1400"/>
              <a:buNone/>
            </a:pPr>
            <a:r>
              <a:rPr b="1" lang="de-DE" sz="1050"/>
              <a:t>Kriterien einer nachhaltigen Ernährung </a:t>
            </a:r>
            <a:r>
              <a:rPr lang="de-DE" sz="1050"/>
              <a:t>(von Koerber et. al. 2012): </a:t>
            </a:r>
            <a:endParaRPr sz="1050"/>
          </a:p>
          <a:p>
            <a:pPr indent="-146314" lvl="0" marL="165364" rtl="0" algn="l">
              <a:lnSpc>
                <a:spcPct val="100000"/>
              </a:lnSpc>
              <a:spcBef>
                <a:spcPts val="0"/>
              </a:spcBef>
              <a:spcAft>
                <a:spcPts val="0"/>
              </a:spcAft>
              <a:buSzPts val="1100"/>
              <a:buFont typeface="Arial"/>
              <a:buChar char="•"/>
            </a:pPr>
            <a:r>
              <a:rPr lang="de-DE" sz="1050"/>
              <a:t>Bevorzugung pflanzlicher Lebensmittel (überwiegend lakto-vegetabile Kost),</a:t>
            </a:r>
            <a:endParaRPr sz="1050"/>
          </a:p>
          <a:p>
            <a:pPr indent="-146314" lvl="0" marL="165364" rtl="0" algn="l">
              <a:lnSpc>
                <a:spcPct val="100000"/>
              </a:lnSpc>
              <a:spcBef>
                <a:spcPts val="0"/>
              </a:spcBef>
              <a:spcAft>
                <a:spcPts val="0"/>
              </a:spcAft>
              <a:buSzPts val="1100"/>
              <a:buFont typeface="Arial"/>
              <a:buChar char="•"/>
            </a:pPr>
            <a:r>
              <a:rPr lang="de-DE" sz="1050"/>
              <a:t>Ökologisch erzeugte Lebensmittel,</a:t>
            </a:r>
            <a:endParaRPr sz="1050"/>
          </a:p>
          <a:p>
            <a:pPr indent="-146314" lvl="0" marL="165364" rtl="0" algn="l">
              <a:lnSpc>
                <a:spcPct val="100000"/>
              </a:lnSpc>
              <a:spcBef>
                <a:spcPts val="0"/>
              </a:spcBef>
              <a:spcAft>
                <a:spcPts val="0"/>
              </a:spcAft>
              <a:buSzPts val="1100"/>
              <a:buFont typeface="Arial"/>
              <a:buChar char="•"/>
            </a:pPr>
            <a:r>
              <a:rPr lang="de-DE" sz="1050"/>
              <a:t>Regionale und saisonale Erzeugnisse,</a:t>
            </a:r>
            <a:endParaRPr sz="1050"/>
          </a:p>
          <a:p>
            <a:pPr indent="-146314" lvl="0" marL="165364" rtl="0" algn="l">
              <a:lnSpc>
                <a:spcPct val="100000"/>
              </a:lnSpc>
              <a:spcBef>
                <a:spcPts val="0"/>
              </a:spcBef>
              <a:spcAft>
                <a:spcPts val="0"/>
              </a:spcAft>
              <a:buSzPts val="1100"/>
              <a:buFont typeface="Arial"/>
              <a:buChar char="•"/>
            </a:pPr>
            <a:r>
              <a:rPr lang="de-DE" sz="1050"/>
              <a:t>Bevorzugung gering verarbeiteter Lebensmittel,</a:t>
            </a:r>
            <a:endParaRPr sz="1050"/>
          </a:p>
          <a:p>
            <a:pPr indent="-146314" lvl="0" marL="165364" rtl="0" algn="l">
              <a:lnSpc>
                <a:spcPct val="100000"/>
              </a:lnSpc>
              <a:spcBef>
                <a:spcPts val="0"/>
              </a:spcBef>
              <a:spcAft>
                <a:spcPts val="0"/>
              </a:spcAft>
              <a:buSzPts val="1100"/>
              <a:buFont typeface="Arial"/>
              <a:buChar char="•"/>
            </a:pPr>
            <a:r>
              <a:rPr lang="de-DE" sz="1050"/>
              <a:t>Fair gehandelte Lebensmittel,</a:t>
            </a:r>
            <a:endParaRPr sz="1050"/>
          </a:p>
          <a:p>
            <a:pPr indent="-146314" lvl="0" marL="165364" rtl="0" algn="l">
              <a:lnSpc>
                <a:spcPct val="100000"/>
              </a:lnSpc>
              <a:spcBef>
                <a:spcPts val="0"/>
              </a:spcBef>
              <a:spcAft>
                <a:spcPts val="0"/>
              </a:spcAft>
              <a:buSzPts val="1100"/>
              <a:buFont typeface="Arial"/>
              <a:buChar char="•"/>
            </a:pPr>
            <a:r>
              <a:rPr lang="de-DE" sz="1050"/>
              <a:t>Ressourcenschonendes Haushalten,</a:t>
            </a:r>
            <a:endParaRPr sz="1050"/>
          </a:p>
          <a:p>
            <a:pPr indent="-146314" lvl="0" marL="165364" rtl="0" algn="l">
              <a:lnSpc>
                <a:spcPct val="100000"/>
              </a:lnSpc>
              <a:spcBef>
                <a:spcPts val="0"/>
              </a:spcBef>
              <a:spcAft>
                <a:spcPts val="0"/>
              </a:spcAft>
              <a:buSzPts val="1100"/>
              <a:buFont typeface="Arial"/>
              <a:buChar char="•"/>
            </a:pPr>
            <a:r>
              <a:rPr lang="de-DE" sz="1050"/>
              <a:t>Genussvolle und bekömmliche Speisen,</a:t>
            </a:r>
            <a:endParaRPr sz="1050"/>
          </a:p>
          <a:p>
            <a:pPr indent="0" lvl="0" marL="0" rtl="0" algn="l">
              <a:lnSpc>
                <a:spcPct val="100000"/>
              </a:lnSpc>
              <a:spcBef>
                <a:spcPts val="0"/>
              </a:spcBef>
              <a:spcAft>
                <a:spcPts val="0"/>
              </a:spcAft>
              <a:buSzPts val="1400"/>
              <a:buNone/>
            </a:pPr>
            <a:r>
              <a:rPr lang="de-DE" sz="1050"/>
              <a:t>Impulse und Hintergrundinformationen zu den </a:t>
            </a:r>
            <a:r>
              <a:rPr b="1" lang="de-DE" sz="1050"/>
              <a:t>Grundsätzen einer nachhaltigen Speiseplanung</a:t>
            </a:r>
            <a:r>
              <a:rPr lang="de-DE" sz="1050"/>
              <a:t> sowie der Bewertung von Speisen finden Sie über diesen Leitfaden mit praxisnahen Lösungsansätzen: Teitscheid, P.; Becker, M.; Engelmann, T.; Friderich, S.; Hielscher, J.; Steinmeier, F. (2021): Nachhaltigkeitsmanagement in der Außer-Haus-Gastronomie. Handlungsempfehlungen entlang der betrieblichen Kernprozesse. Hamburg: Behr’s Verlag. </a:t>
            </a:r>
            <a:endParaRPr b="1" sz="1050"/>
          </a:p>
          <a:p>
            <a:pPr indent="0" lvl="0" marL="0" rtl="0" algn="l">
              <a:lnSpc>
                <a:spcPct val="100000"/>
              </a:lnSpc>
              <a:spcBef>
                <a:spcPts val="0"/>
              </a:spcBef>
              <a:spcAft>
                <a:spcPts val="0"/>
              </a:spcAft>
              <a:buSzPts val="1400"/>
              <a:buNone/>
            </a:pPr>
            <a:r>
              <a:rPr b="1" lang="de-DE" sz="1050"/>
              <a:t>Aufgaben/Anknüpfungspunkte zu den aufgeführten Fragestellungen:</a:t>
            </a:r>
            <a:endParaRPr sz="1050"/>
          </a:p>
          <a:p>
            <a:pPr indent="0" lvl="0" marL="0" rtl="0" algn="l">
              <a:lnSpc>
                <a:spcPct val="100000"/>
              </a:lnSpc>
              <a:spcBef>
                <a:spcPts val="0"/>
              </a:spcBef>
              <a:spcAft>
                <a:spcPts val="0"/>
              </a:spcAft>
              <a:buSzPts val="1400"/>
              <a:buNone/>
            </a:pPr>
            <a:r>
              <a:rPr lang="de-DE" sz="1050"/>
              <a:t>Nehmen Sie auch hier Bezüge zu unterschiedlichen Speiseangeboten in unterschiedlichen Einrichtungen auf. Lassen Sie die Auszubildenden zum Beginn ein Ranking der stark nachgefragtesten/beliebtesten Gerichte aus Ihrer eigenen Einrichtung/ eigenem Betrieb aufstellen. Diskutieren Sie die Ergebnisse unter dem Aspekt einer nachhaltigen Ernährung (siehe dazu Informationen im HGM). </a:t>
            </a:r>
            <a:endParaRPr sz="1050"/>
          </a:p>
          <a:p>
            <a:pPr indent="-146990" lvl="0" marL="165364" rtl="0" algn="l">
              <a:lnSpc>
                <a:spcPct val="100000"/>
              </a:lnSpc>
              <a:spcBef>
                <a:spcPts val="0"/>
              </a:spcBef>
              <a:spcAft>
                <a:spcPts val="0"/>
              </a:spcAft>
              <a:buSzPts val="1100"/>
              <a:buFont typeface="Arial"/>
              <a:buChar char="•"/>
            </a:pPr>
            <a:r>
              <a:rPr lang="de-DE" sz="1050"/>
              <a:t>Wie können nachhaltigkeitsorientierte Speisen/Gerichte attraktiv zubereitet werden? </a:t>
            </a:r>
            <a:endParaRPr sz="1050"/>
          </a:p>
          <a:p>
            <a:pPr indent="-146990" lvl="0" marL="165364" rtl="0" algn="l">
              <a:lnSpc>
                <a:spcPct val="100000"/>
              </a:lnSpc>
              <a:spcBef>
                <a:spcPts val="0"/>
              </a:spcBef>
              <a:spcAft>
                <a:spcPts val="0"/>
              </a:spcAft>
              <a:buSzPts val="1100"/>
              <a:buFont typeface="Arial"/>
              <a:buChar char="•"/>
            </a:pPr>
            <a:r>
              <a:rPr lang="de-DE" sz="1050"/>
              <a:t>Welche zusätzlichen Maßnahmen könnten unterstützend sein (z.B. Wochenaktionen, Azubi-Gerichte der Woche, QR-Code zu den regionalen Erzeugern auf der Speisekarte etc.)? </a:t>
            </a:r>
            <a:endParaRPr sz="1050"/>
          </a:p>
          <a:p>
            <a:pPr indent="-146990" lvl="0" marL="165364" rtl="0" algn="l">
              <a:lnSpc>
                <a:spcPct val="100000"/>
              </a:lnSpc>
              <a:spcBef>
                <a:spcPts val="0"/>
              </a:spcBef>
              <a:spcAft>
                <a:spcPts val="0"/>
              </a:spcAft>
              <a:buSzPts val="1100"/>
              <a:buFont typeface="Arial"/>
              <a:buChar char="•"/>
            </a:pPr>
            <a:r>
              <a:rPr lang="de-DE" sz="1050"/>
              <a:t>Wie können auch die  Klassiker (siehe Tabelle in der Folie) anhand von Nachhaltigkeitsaspekten umgestaltet bzw. angereichert werden? </a:t>
            </a:r>
            <a:endParaRPr sz="1050"/>
          </a:p>
          <a:p>
            <a:pPr indent="0" lvl="0" marL="0" rtl="0" algn="l">
              <a:lnSpc>
                <a:spcPct val="100000"/>
              </a:lnSpc>
              <a:spcBef>
                <a:spcPts val="0"/>
              </a:spcBef>
              <a:spcAft>
                <a:spcPts val="0"/>
              </a:spcAft>
              <a:buSzPts val="1400"/>
              <a:buNone/>
            </a:pPr>
            <a:r>
              <a:rPr lang="de-DE" sz="1050"/>
              <a:t>Zudem können Sie hier an den Nahgast-Rechner (siehe Arbeitsaufgabe im Impulspapier Hauswirtschafter/ Hauswirtschafterin) mit den Auszubildenden anknüpfen. </a:t>
            </a:r>
            <a:endParaRPr sz="1050"/>
          </a:p>
          <a:p>
            <a:pPr indent="0" lvl="0" marL="0" rtl="0" algn="l">
              <a:lnSpc>
                <a:spcPct val="100000"/>
              </a:lnSpc>
              <a:spcBef>
                <a:spcPts val="0"/>
              </a:spcBef>
              <a:spcAft>
                <a:spcPts val="0"/>
              </a:spcAft>
              <a:buSzPts val="1400"/>
              <a:buNone/>
            </a:pPr>
            <a:r>
              <a:rPr b="1" lang="de-DE" sz="1050"/>
              <a:t>Quellen und Abbildungen: </a:t>
            </a:r>
            <a:endParaRPr sz="1050"/>
          </a:p>
          <a:p>
            <a:pPr indent="-146990" lvl="0" marL="165364" rtl="0" algn="l">
              <a:lnSpc>
                <a:spcPct val="100000"/>
              </a:lnSpc>
              <a:spcBef>
                <a:spcPts val="0"/>
              </a:spcBef>
              <a:spcAft>
                <a:spcPts val="0"/>
              </a:spcAft>
              <a:buSzPts val="1100"/>
              <a:buFont typeface="Arial"/>
              <a:buChar char="•"/>
            </a:pPr>
            <a:r>
              <a:rPr lang="de-DE" sz="1050"/>
              <a:t>Apetito AG (2022): apetito Menü-Charts 2021: Vielfalt ist gefragt. Online: </a:t>
            </a:r>
            <a:r>
              <a:rPr lang="de-DE" sz="1050" u="sng">
                <a:solidFill>
                  <a:schemeClr val="hlink"/>
                </a:solidFill>
                <a:hlinkClick r:id="rId2"/>
              </a:rPr>
              <a:t>https://www.apetito.de/presse/2022/05/menue-charts-2021</a:t>
            </a:r>
            <a:endParaRPr sz="1050" u="sng">
              <a:solidFill>
                <a:schemeClr val="hlink"/>
              </a:solidFill>
            </a:endParaRPr>
          </a:p>
          <a:p>
            <a:pPr indent="-146990" lvl="0" marL="165364" rtl="0" algn="l">
              <a:lnSpc>
                <a:spcPct val="100000"/>
              </a:lnSpc>
              <a:spcBef>
                <a:spcPts val="0"/>
              </a:spcBef>
              <a:spcAft>
                <a:spcPts val="0"/>
              </a:spcAft>
              <a:buSzPts val="1100"/>
              <a:buFont typeface="Arial"/>
              <a:buChar char="•"/>
            </a:pPr>
            <a:r>
              <a:rPr lang="de-DE" sz="1050"/>
              <a:t>von Koerber et. al. (2012): www.nachhaltigeernaehrung.de/Was-ist-Nachhaltige-Ernaehrung.3.0.html</a:t>
            </a:r>
            <a:endParaRPr sz="1050" u="sng"/>
          </a:p>
          <a:p>
            <a:pPr indent="-146990" lvl="0" marL="165364" rtl="0" algn="l">
              <a:lnSpc>
                <a:spcPct val="100000"/>
              </a:lnSpc>
              <a:spcBef>
                <a:spcPts val="0"/>
              </a:spcBef>
              <a:spcAft>
                <a:spcPts val="0"/>
              </a:spcAft>
              <a:buSzPts val="1100"/>
              <a:buFont typeface="Arial"/>
              <a:buChar char="•"/>
            </a:pPr>
            <a:r>
              <a:rPr lang="de-DE" sz="1050"/>
              <a:t>Pixabay</a:t>
            </a:r>
            <a:endParaRPr sz="1050"/>
          </a:p>
        </p:txBody>
      </p:sp>
      <p:sp>
        <p:nvSpPr>
          <p:cNvPr id="123" name="Google Shape;123;p12:notes"/>
          <p:cNvSpPr txBox="1"/>
          <p:nvPr>
            <p:ph idx="12" type="sldNum"/>
          </p:nvPr>
        </p:nvSpPr>
        <p:spPr>
          <a:xfrm>
            <a:off x="3850442" y="9428584"/>
            <a:ext cx="2945660" cy="498054"/>
          </a:xfrm>
          <a:prstGeom prst="rect">
            <a:avLst/>
          </a:prstGeom>
          <a:noFill/>
          <a:ln>
            <a:noFill/>
          </a:ln>
        </p:spPr>
        <p:txBody>
          <a:bodyPr anchorCtr="0" anchor="b" bIns="45700" lIns="91450" spcFirstLastPara="1" rIns="91450" wrap="square" tIns="45700">
            <a:noAutofit/>
          </a:bodyPr>
          <a:lstStyle/>
          <a:p>
            <a:pPr indent="0" lvl="0" marL="0" rtl="0" algn="r">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15:notes"/>
          <p:cNvSpPr txBox="1"/>
          <p:nvPr>
            <p:ph idx="1" type="body"/>
          </p:nvPr>
        </p:nvSpPr>
        <p:spPr>
          <a:xfrm>
            <a:off x="366846" y="3597275"/>
            <a:ext cx="6063981" cy="6102985"/>
          </a:xfrm>
          <a:prstGeom prst="rect">
            <a:avLst/>
          </a:prstGeom>
          <a:noFill/>
          <a:ln>
            <a:noFill/>
          </a:ln>
        </p:spPr>
        <p:txBody>
          <a:bodyPr anchorCtr="0" anchor="t" bIns="45700" lIns="91450" spcFirstLastPara="1" rIns="91450" wrap="square" tIns="45700">
            <a:noAutofit/>
          </a:bodyPr>
          <a:lstStyle/>
          <a:p>
            <a:pPr indent="0" lvl="0" marL="0" rtl="0" algn="l">
              <a:lnSpc>
                <a:spcPct val="100000"/>
              </a:lnSpc>
              <a:spcBef>
                <a:spcPts val="0"/>
              </a:spcBef>
              <a:spcAft>
                <a:spcPts val="0"/>
              </a:spcAft>
              <a:buSzPts val="1400"/>
              <a:buNone/>
            </a:pPr>
            <a:r>
              <a:rPr b="1" lang="de-DE" sz="1100"/>
              <a:t>Beschreibung:</a:t>
            </a:r>
            <a:endParaRPr b="1" sz="1100"/>
          </a:p>
          <a:p>
            <a:pPr indent="0" lvl="0" marL="0" rtl="0" algn="l">
              <a:lnSpc>
                <a:spcPct val="100000"/>
              </a:lnSpc>
              <a:spcBef>
                <a:spcPts val="0"/>
              </a:spcBef>
              <a:spcAft>
                <a:spcPts val="0"/>
              </a:spcAft>
              <a:buSzPts val="1400"/>
              <a:buNone/>
            </a:pPr>
            <a:r>
              <a:rPr lang="de-DE" sz="1100"/>
              <a:t>Convenience-Produkte ermöglichen große Zeiteinsparung, was aus ökonomischer Sicht und unter Berücksichtigung des Fachkräftemangels ein Vorteil ist.  Sie sind flexibel einsetzbar und immer verfügbar. Zubereitungstechniken und -schritte können jedoch dabei wegfallen oder umgelagert werden. Aus gesundheitlicher Sicht stehen diese Produkte in der Kritik (süß und zu fetthaltig und mit Zusatzstoffen versehen). Dennoch liegen Sie im Trend. Die Zubereitung frischer Speisen nimmt daneben zwar mehr Zeit in Anspruch, ist aber meist gesünder, bekömmlicher und kann individueller ausgerichtet und gestaltet werden. Vorverarbeitete Lebensmittel (z.B. geschälte und geschnittenes Gemüse) kann in Großküchen aber auch zur Arbeitserleichterung und Zeitersparnis beitragen. Auch das </a:t>
            </a:r>
            <a:r>
              <a:rPr lang="de-DE" sz="1100">
                <a:highlight>
                  <a:srgbClr val="FFFFFF"/>
                </a:highlight>
              </a:rPr>
              <a:t>Sortiment in Bioqualität ist zunehmend für viele Lebensmittelgruppen und Verarbeitungsstufen erhältlich.</a:t>
            </a:r>
            <a:endParaRPr sz="1100">
              <a:solidFill>
                <a:srgbClr val="C00000"/>
              </a:solidFill>
            </a:endParaRPr>
          </a:p>
          <a:p>
            <a:pPr indent="0" lvl="0" marL="0" rtl="0" algn="l">
              <a:lnSpc>
                <a:spcPct val="100000"/>
              </a:lnSpc>
              <a:spcBef>
                <a:spcPts val="0"/>
              </a:spcBef>
              <a:spcAft>
                <a:spcPts val="0"/>
              </a:spcAft>
              <a:buSzPts val="1400"/>
              <a:buNone/>
            </a:pPr>
            <a:r>
              <a:rPr lang="de-DE" sz="1100"/>
              <a:t>Der Einsatz und die Verwendung von Convenience-Produkten kann z.B. anhand der Dimensionen einer nachhaltigen Ernährung (Ökologie, Ökonomie, Soziales und Gesundheit) unterschiedlich betrachtet und bewertet werden. Hierbei sind vielfältige Faktoren und Perspektiven (z.B.  Fertigungsstufe, Verpflegungssystem, Zubereitungs- und Verarbeitungsschritte (z.B. Kühlung, Erwärmung),  Kosten, Arbeitszeit, Unterstützungsprozess, handwerkliche Zubereitungstechniken,  Menge und Verfügbarkeit, ernährungsphysiologische Aspekte etc.) zu beachten und abzuwägen. </a:t>
            </a:r>
            <a:endParaRPr sz="1100"/>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rPr b="1" lang="de-DE" sz="1100"/>
              <a:t>Aufgaben/Anknüpfungspunkte zu den aufgeführten Fragestellungen:</a:t>
            </a:r>
            <a:endParaRPr sz="1100"/>
          </a:p>
          <a:p>
            <a:pPr indent="0" lvl="0" marL="0" rtl="0" algn="l">
              <a:lnSpc>
                <a:spcPct val="100000"/>
              </a:lnSpc>
              <a:spcBef>
                <a:spcPts val="0"/>
              </a:spcBef>
              <a:spcAft>
                <a:spcPts val="0"/>
              </a:spcAft>
              <a:buClr>
                <a:schemeClr val="dk1"/>
              </a:buClr>
              <a:buSzPts val="1100"/>
              <a:buNone/>
            </a:pPr>
            <a:r>
              <a:rPr lang="de-DE" sz="1100"/>
              <a:t>Betrachten Sie einen Menüplan ihres Haushaltes oder ihrer Einrichtung. Ordnen Sie die Produkte den Stufen zu. Gehen Sie auf unterschiedliche Erfahrungen (privat/beruflich) der Auszubildenden ein. Diskutieren Sie die These bzw. Behauptung auf der Folie und erweitern Sie das Mind-Map mit den Vor- und Nachteilen auch unter dem Aspekt der Nachhaltigkeit. Es lohnt sich auch, erweitert durch einen Projekttag ausgewählte Produkte/Speisen ( z.B. selbst hergestellt, halbfertig, fertig bzw. verzehrfähig) zuzubereiten und diese unter den Aspekten (z.B. Zeit, Zubereitung, Kosten, Verpackungsaufkommen, Sensorik, Nachfrage) zu vergleichen bzw. zu bewerten. </a:t>
            </a:r>
            <a:endParaRPr sz="1100"/>
          </a:p>
          <a:p>
            <a:pPr indent="0" lvl="0" marL="0" rtl="0" algn="l">
              <a:lnSpc>
                <a:spcPct val="100000"/>
              </a:lnSpc>
              <a:spcBef>
                <a:spcPts val="0"/>
              </a:spcBef>
              <a:spcAft>
                <a:spcPts val="0"/>
              </a:spcAft>
              <a:buClr>
                <a:schemeClr val="dk1"/>
              </a:buClr>
              <a:buSzPts val="1100"/>
              <a:buNone/>
            </a:pPr>
            <a:r>
              <a:rPr lang="de-DE" sz="1100"/>
              <a:t>Weitere Informationen zu z.B. Qualitätsmerkmalen: Arens-Azevêdo U, Bölts M, Schnur E, Tecklenburg ME für die Deutsche Gesellschaft für Ernährung e.V. (DGE) (2020): Beurteilung ausgewählter Convenience-Produkte in der Gemeinschaftsverpflegung und Handlungsempfehlungen zur Optimierung. Bonn. </a:t>
            </a:r>
            <a:endParaRPr sz="1100"/>
          </a:p>
          <a:p>
            <a:pPr indent="0" lvl="0" marL="0" rtl="0" algn="l">
              <a:lnSpc>
                <a:spcPct val="100000"/>
              </a:lnSpc>
              <a:spcBef>
                <a:spcPts val="0"/>
              </a:spcBef>
              <a:spcAft>
                <a:spcPts val="0"/>
              </a:spcAft>
              <a:buClr>
                <a:schemeClr val="dk1"/>
              </a:buClr>
              <a:buSzPts val="1400"/>
              <a:buNone/>
            </a:pPr>
            <a:r>
              <a:t/>
            </a:r>
            <a:endParaRPr sz="1100"/>
          </a:p>
          <a:p>
            <a:pPr indent="0" lvl="0" marL="0" rtl="0" algn="l">
              <a:lnSpc>
                <a:spcPct val="100000"/>
              </a:lnSpc>
              <a:spcBef>
                <a:spcPts val="0"/>
              </a:spcBef>
              <a:spcAft>
                <a:spcPts val="0"/>
              </a:spcAft>
              <a:buClr>
                <a:schemeClr val="dk1"/>
              </a:buClr>
              <a:buSzPts val="1400"/>
              <a:buNone/>
            </a:pPr>
            <a:r>
              <a:rPr b="1" lang="de-DE" sz="1100"/>
              <a:t>Quellen und Abbildungen:</a:t>
            </a:r>
            <a:endParaRPr b="1" sz="1100"/>
          </a:p>
          <a:p>
            <a:pPr indent="-146314" lvl="0" marL="165364" rtl="0" algn="l">
              <a:lnSpc>
                <a:spcPct val="100000"/>
              </a:lnSpc>
              <a:spcBef>
                <a:spcPts val="0"/>
              </a:spcBef>
              <a:spcAft>
                <a:spcPts val="0"/>
              </a:spcAft>
              <a:buClr>
                <a:schemeClr val="dk1"/>
              </a:buClr>
              <a:buSzPts val="1100"/>
              <a:buFont typeface="Calibri"/>
              <a:buChar char="•"/>
            </a:pPr>
            <a:r>
              <a:rPr lang="de-DE" sz="1100"/>
              <a:t>Bundeszentrum für Ernährung (2020): Convenience-Lebensmittel. 5 Fertigungsstufen von Convenience-Produkten. Beitrag und Bilderstrecke vom 05.08.2020. Online: </a:t>
            </a:r>
            <a:r>
              <a:rPr lang="de-DE" sz="1100" u="sng">
                <a:solidFill>
                  <a:schemeClr val="hlink"/>
                </a:solidFill>
                <a:hlinkClick r:id="rId2"/>
              </a:rPr>
              <a:t>https://www.bzfe.de/die-5-fertigungsstufen-von-convenience-produkten/</a:t>
            </a:r>
            <a:r>
              <a:rPr lang="de-DE" sz="1100"/>
              <a:t> </a:t>
            </a:r>
            <a:endParaRPr sz="1100">
              <a:solidFill>
                <a:srgbClr val="FF0000"/>
              </a:solidFill>
            </a:endParaRPr>
          </a:p>
        </p:txBody>
      </p:sp>
      <p:sp>
        <p:nvSpPr>
          <p:cNvPr id="139" name="Google Shape;139;p15:notes"/>
          <p:cNvSpPr/>
          <p:nvPr>
            <p:ph idx="2" type="sldImg"/>
          </p:nvPr>
        </p:nvSpPr>
        <p:spPr>
          <a:xfrm>
            <a:off x="419100" y="244475"/>
            <a:ext cx="5959475" cy="3352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1a457a1b7d2_0_2:notes"/>
          <p:cNvSpPr/>
          <p:nvPr>
            <p:ph idx="2" type="sldImg"/>
          </p:nvPr>
        </p:nvSpPr>
        <p:spPr>
          <a:xfrm>
            <a:off x="417513" y="244475"/>
            <a:ext cx="5957887" cy="33512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g1a457a1b7d2_0_2:notes"/>
          <p:cNvSpPr txBox="1"/>
          <p:nvPr>
            <p:ph idx="1" type="body"/>
          </p:nvPr>
        </p:nvSpPr>
        <p:spPr>
          <a:xfrm>
            <a:off x="360138" y="3597275"/>
            <a:ext cx="6177822" cy="6171589"/>
          </a:xfrm>
          <a:prstGeom prst="rect">
            <a:avLst/>
          </a:prstGeom>
          <a:noFill/>
          <a:ln>
            <a:noFill/>
          </a:ln>
        </p:spPr>
        <p:txBody>
          <a:bodyPr anchorCtr="0" anchor="t" bIns="45700" lIns="91450" spcFirstLastPara="1" rIns="91450" wrap="square" tIns="45700">
            <a:noAutofit/>
          </a:bodyPr>
          <a:lstStyle/>
          <a:p>
            <a:pPr indent="0" lvl="0" marL="0" rtl="0" algn="l">
              <a:lnSpc>
                <a:spcPct val="100000"/>
              </a:lnSpc>
              <a:spcBef>
                <a:spcPts val="0"/>
              </a:spcBef>
              <a:spcAft>
                <a:spcPts val="0"/>
              </a:spcAft>
              <a:buSzPts val="1400"/>
              <a:buNone/>
            </a:pPr>
            <a:r>
              <a:rPr b="1" lang="de-DE" sz="1000">
                <a:solidFill>
                  <a:schemeClr val="dk1"/>
                </a:solidFill>
                <a:latin typeface="Calibri"/>
                <a:ea typeface="Calibri"/>
                <a:cs typeface="Calibri"/>
                <a:sym typeface="Calibri"/>
              </a:rPr>
              <a:t>Beschreibung:</a:t>
            </a:r>
            <a:endParaRPr b="1" sz="10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de-DE" sz="1000">
                <a:solidFill>
                  <a:schemeClr val="dk1"/>
                </a:solidFill>
                <a:latin typeface="Calibri"/>
                <a:ea typeface="Calibri"/>
                <a:cs typeface="Calibri"/>
                <a:sym typeface="Calibri"/>
              </a:rPr>
              <a:t>In einer Schulkantine/Mensa sollen Lebensmittel biologischer Herkunft verwendet werden. Bioprodukte sind in der Regel teurer als konventionelle. In der Schulverpflegung sind jedoch Mehrkosten von bspw. 10 Cent für ein Bioprodukt schon ein großes Hemmnis für einige Eltern. Für den Non-Profit-Bereich, wie die Kommunen (oder andere öffentlich-rechtliche Träger), gilt dies ebenso: Das Ziel „Schuldenfreier kommunaler Finanzhaushalt“ kann dem Ausbau und der Verbesserung kommunaler Bildungs- und Betreuungsangebote – u.a. in der Verpflegung – entgegenstehen. Denn, Bio- und Fairtrade-Produkte in Schulkantinen oder Pflegeheimen sind natürlich auch hier teurer als konventionelle Produkte. Viele Kommunen bezuschussen das Schulessen für SuS, sodass der Haushalt dieser Gemeinde bzw. Stadt belastet wird. Auch der Bau und die Instandhaltung von Mensen/Kantinen erfordert Investitionen auf Seiten der Kommunen. Dieses Geld muss erwirtschaftet werden. Oft werden für derartige Baumaßnahmen Kredite aufgenommen und die Schuldenlast, die den Folgegenerationen “vermacht” wird, steigt nochmals.</a:t>
            </a:r>
            <a:endParaRPr sz="1000"/>
          </a:p>
          <a:p>
            <a:pPr indent="0" lvl="0" marL="0" rtl="0" algn="l">
              <a:lnSpc>
                <a:spcPct val="100000"/>
              </a:lnSpc>
              <a:spcBef>
                <a:spcPts val="0"/>
              </a:spcBef>
              <a:spcAft>
                <a:spcPts val="0"/>
              </a:spcAft>
              <a:buSzPts val="1400"/>
              <a:buNone/>
            </a:pPr>
            <a:r>
              <a:rPr b="1" lang="de-DE" sz="1000">
                <a:solidFill>
                  <a:schemeClr val="dk1"/>
                </a:solidFill>
                <a:latin typeface="Calibri"/>
                <a:ea typeface="Calibri"/>
                <a:cs typeface="Calibri"/>
                <a:sym typeface="Calibri"/>
              </a:rPr>
              <a:t>Positiv-Praxisbeispiel: Biostadt Karlsruhe</a:t>
            </a:r>
            <a:endParaRPr sz="1000"/>
          </a:p>
          <a:p>
            <a:pPr indent="0" lvl="0" marL="0" rtl="0" algn="l">
              <a:lnSpc>
                <a:spcPct val="100000"/>
              </a:lnSpc>
              <a:spcBef>
                <a:spcPts val="0"/>
              </a:spcBef>
              <a:spcAft>
                <a:spcPts val="0"/>
              </a:spcAft>
              <a:buSzPts val="1400"/>
              <a:buNone/>
            </a:pPr>
            <a:r>
              <a:rPr lang="de-DE" sz="1000">
                <a:solidFill>
                  <a:schemeClr val="dk1"/>
                </a:solidFill>
                <a:latin typeface="Calibri"/>
                <a:ea typeface="Calibri"/>
                <a:cs typeface="Calibri"/>
                <a:sym typeface="Calibri"/>
              </a:rPr>
              <a:t>36 Schulmensen in städtischer Trägerschaft mit ca. 3.500 Mittagessen pro Tag, 25 Prozent Bio-Anteil, Orientierung der Speisepläne an den DGE-Empfehlungen, Essenspreise: 3,05 Euro im Grundschulbereich und mit Vertragsbindung, 3,50 Euro im Sekundarbereich und bei Einzelbuchung. Die Gebühren sind nicht kostendeckend. </a:t>
            </a:r>
            <a:r>
              <a:rPr b="1" lang="de-DE" sz="1000">
                <a:solidFill>
                  <a:schemeClr val="dk1"/>
                </a:solidFill>
                <a:latin typeface="Calibri"/>
                <a:ea typeface="Calibri"/>
                <a:cs typeface="Calibri"/>
                <a:sym typeface="Calibri"/>
              </a:rPr>
              <a:t>Die Stadtverwaltung übernimmt Mehrkosten unter anderem für Beauftragung, Qualitätssicherung und Küchenkräfte bei der Ausgabe.</a:t>
            </a:r>
            <a:r>
              <a:rPr lang="de-DE" sz="1000">
                <a:solidFill>
                  <a:schemeClr val="dk1"/>
                </a:solidFill>
                <a:latin typeface="Calibri"/>
                <a:ea typeface="Calibri"/>
                <a:cs typeface="Calibri"/>
                <a:sym typeface="Calibri"/>
              </a:rPr>
              <a:t>  </a:t>
            </a:r>
            <a:r>
              <a:rPr b="1" lang="de-DE" sz="1000" u="sng">
                <a:solidFill>
                  <a:schemeClr val="dk1"/>
                </a:solidFill>
                <a:latin typeface="Calibri"/>
                <a:ea typeface="Calibri"/>
                <a:cs typeface="Calibri"/>
                <a:sym typeface="Calibri"/>
              </a:rPr>
              <a:t>Dagegen spricht jedoch: </a:t>
            </a:r>
            <a:r>
              <a:rPr lang="de-DE" sz="1000">
                <a:solidFill>
                  <a:schemeClr val="dk1"/>
                </a:solidFill>
                <a:latin typeface="Calibri"/>
                <a:ea typeface="Calibri"/>
                <a:cs typeface="Calibri"/>
                <a:sym typeface="Calibri"/>
              </a:rPr>
              <a:t>Die Verschuldung der deutschen Kommunen ist nach wie vor signifikant. Ende des ersten Halbjahres 2020 waren die öffentlichen Haushalte der Gemeinden und ihrer Verbände in Deutschland mit rund </a:t>
            </a:r>
            <a:r>
              <a:rPr b="1" lang="de-DE" sz="1000">
                <a:solidFill>
                  <a:schemeClr val="dk1"/>
                </a:solidFill>
                <a:latin typeface="Calibri"/>
                <a:ea typeface="Calibri"/>
                <a:cs typeface="Calibri"/>
                <a:sym typeface="Calibri"/>
              </a:rPr>
              <a:t>132 Milliarden Euro </a:t>
            </a:r>
            <a:r>
              <a:rPr lang="de-DE" sz="1000">
                <a:solidFill>
                  <a:schemeClr val="dk1"/>
                </a:solidFill>
                <a:latin typeface="Calibri"/>
                <a:ea typeface="Calibri"/>
                <a:cs typeface="Calibri"/>
                <a:sym typeface="Calibri"/>
              </a:rPr>
              <a:t>beim nicht-öffentlichen Bereich verschuldet.</a:t>
            </a:r>
            <a:endParaRPr b="1" sz="100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400"/>
              <a:buNone/>
            </a:pPr>
            <a:r>
              <a:rPr b="1" lang="de-DE" sz="1000">
                <a:solidFill>
                  <a:schemeClr val="dk1"/>
                </a:solidFill>
                <a:latin typeface="Calibri"/>
                <a:ea typeface="Calibri"/>
                <a:cs typeface="Calibri"/>
                <a:sym typeface="Calibri"/>
              </a:rPr>
              <a:t>Weiterführende Aufgaben/Anknüpfungspunkte zu den aufgeführten Fragestellungen:</a:t>
            </a:r>
            <a:endParaRPr sz="1000"/>
          </a:p>
          <a:p>
            <a:pPr indent="0" lvl="0" marL="0" rtl="0" algn="l">
              <a:lnSpc>
                <a:spcPct val="100000"/>
              </a:lnSpc>
              <a:spcBef>
                <a:spcPts val="0"/>
              </a:spcBef>
              <a:spcAft>
                <a:spcPts val="0"/>
              </a:spcAft>
              <a:buClr>
                <a:schemeClr val="dk1"/>
              </a:buClr>
              <a:buSzPts val="1400"/>
              <a:buNone/>
            </a:pPr>
            <a:r>
              <a:rPr lang="de-DE" sz="1000">
                <a:solidFill>
                  <a:schemeClr val="dk1"/>
                </a:solidFill>
                <a:latin typeface="Calibri"/>
                <a:ea typeface="Calibri"/>
                <a:cs typeface="Calibri"/>
                <a:sym typeface="Calibri"/>
              </a:rPr>
              <a:t>- Sind biologisch erzeugte Lebensmittel in Ihren Augen immer gerecht für alle?</a:t>
            </a:r>
            <a:endParaRPr sz="1000" u="sng">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000" u="sng">
                <a:solidFill>
                  <a:schemeClr val="dk1"/>
                </a:solidFill>
                <a:latin typeface="Calibri"/>
                <a:ea typeface="Calibri"/>
                <a:cs typeface="Calibri"/>
                <a:sym typeface="Calibri"/>
              </a:rPr>
              <a:t>Extra-Auftrag:</a:t>
            </a:r>
            <a:endParaRPr b="1" sz="1000" u="sng">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de-DE" sz="1000">
                <a:solidFill>
                  <a:schemeClr val="dk1"/>
                </a:solidFill>
                <a:latin typeface="Calibri"/>
                <a:ea typeface="Calibri"/>
                <a:cs typeface="Calibri"/>
                <a:sym typeface="Calibri"/>
              </a:rPr>
              <a:t>Recherchieren Sie für die Kommune, in der Sie leben: …Wird das Schulessen durch die Gemeinde oder Stadt bezuschusst? Wenn ja, können Sie die Gründe dafür herausfinden und in welcher Höhe wird bezuschusst? Ist das Schulessen in der von ihnen gefundenen Mensa biologischer oder/und regionaler Herkunft? Halten Sie das Ergebnis für gerecht? Begründen Sie Ihre Meinung.</a:t>
            </a:r>
            <a:endParaRPr b="1" sz="100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None/>
            </a:pPr>
            <a:r>
              <a:rPr b="1" lang="de-DE" sz="1000">
                <a:solidFill>
                  <a:schemeClr val="dk1"/>
                </a:solidFill>
                <a:latin typeface="Calibri"/>
                <a:ea typeface="Calibri"/>
                <a:cs typeface="Calibri"/>
                <a:sym typeface="Calibri"/>
              </a:rPr>
              <a:t>Quellen und Abbildungen: </a:t>
            </a:r>
            <a:endParaRPr b="1" sz="1000">
              <a:solidFill>
                <a:schemeClr val="dk1"/>
              </a:solidFill>
              <a:latin typeface="Calibri"/>
              <a:ea typeface="Calibri"/>
              <a:cs typeface="Calibri"/>
              <a:sym typeface="Calibri"/>
            </a:endParaRPr>
          </a:p>
          <a:p>
            <a:pPr indent="-165364" lvl="0" marL="165364" rtl="0" algn="l">
              <a:lnSpc>
                <a:spcPct val="100000"/>
              </a:lnSpc>
              <a:spcBef>
                <a:spcPts val="0"/>
              </a:spcBef>
              <a:spcAft>
                <a:spcPts val="0"/>
              </a:spcAft>
              <a:buClr>
                <a:schemeClr val="dk1"/>
              </a:buClr>
              <a:buSzPts val="1100"/>
              <a:buFont typeface="Arial"/>
              <a:buChar char="•"/>
            </a:pPr>
            <a:r>
              <a:rPr lang="de-DE" sz="800">
                <a:solidFill>
                  <a:schemeClr val="dk1"/>
                </a:solidFill>
                <a:latin typeface="Calibri"/>
                <a:ea typeface="Calibri"/>
                <a:cs typeface="Calibri"/>
                <a:sym typeface="Calibri"/>
              </a:rPr>
              <a:t>Ökolandbau (2021): Praxisbeispiel: Biostadt Karlsruhe. Online: </a:t>
            </a:r>
            <a:r>
              <a:rPr lang="de-DE" sz="800" u="sng">
                <a:solidFill>
                  <a:schemeClr val="dk1"/>
                </a:solidFill>
                <a:latin typeface="Calibri"/>
                <a:ea typeface="Calibri"/>
                <a:cs typeface="Calibri"/>
                <a:sym typeface="Calibri"/>
                <a:hlinkClick r:id="rId2">
                  <a:extLst>
                    <a:ext uri="{A12FA001-AC4F-418D-AE19-62706E023703}">
                      <ahyp:hlinkClr val="tx"/>
                    </a:ext>
                  </a:extLst>
                </a:hlinkClick>
              </a:rPr>
              <a:t>https://www.oekolandbau.de/ausser-haus-verpflegung/stadt-land-und-bund/kommunen/praxisbeispiel-biostadt-karlsruhe/</a:t>
            </a:r>
            <a:endParaRPr sz="800">
              <a:solidFill>
                <a:schemeClr val="dk1"/>
              </a:solidFill>
              <a:latin typeface="Calibri"/>
              <a:ea typeface="Calibri"/>
              <a:cs typeface="Calibri"/>
              <a:sym typeface="Calibri"/>
            </a:endParaRPr>
          </a:p>
          <a:p>
            <a:pPr indent="-165364" lvl="0" marL="165364" rtl="0" algn="l">
              <a:lnSpc>
                <a:spcPct val="100000"/>
              </a:lnSpc>
              <a:spcBef>
                <a:spcPts val="0"/>
              </a:spcBef>
              <a:spcAft>
                <a:spcPts val="0"/>
              </a:spcAft>
              <a:buSzPts val="1100"/>
              <a:buChar char="•"/>
            </a:pPr>
            <a:r>
              <a:rPr lang="de-DE" sz="800">
                <a:solidFill>
                  <a:schemeClr val="dk1"/>
                </a:solidFill>
                <a:latin typeface="Calibri"/>
                <a:ea typeface="Calibri"/>
                <a:cs typeface="Calibri"/>
                <a:sym typeface="Calibri"/>
              </a:rPr>
              <a:t>Kommunale Gemeinschaftsstelle für Verwaltungsmanagement [KGSt] (o.J.): Schuldenmanagement. Online: </a:t>
            </a:r>
            <a:r>
              <a:rPr lang="de-DE" sz="800" u="sng">
                <a:solidFill>
                  <a:schemeClr val="dk1"/>
                </a:solidFill>
                <a:latin typeface="Calibri"/>
                <a:ea typeface="Calibri"/>
                <a:cs typeface="Calibri"/>
                <a:sym typeface="Calibri"/>
                <a:hlinkClick r:id="rId3">
                  <a:extLst>
                    <a:ext uri="{A12FA001-AC4F-418D-AE19-62706E023703}">
                      <ahyp:hlinkClr val="tx"/>
                    </a:ext>
                  </a:extLst>
                </a:hlinkClick>
              </a:rPr>
              <a:t>https://www.kgst.de/schuldenmanagement</a:t>
            </a:r>
            <a:endParaRPr sz="800">
              <a:solidFill>
                <a:schemeClr val="dk1"/>
              </a:solidFill>
              <a:latin typeface="Calibri"/>
              <a:ea typeface="Calibri"/>
              <a:cs typeface="Calibri"/>
              <a:sym typeface="Calibri"/>
            </a:endParaRPr>
          </a:p>
          <a:p>
            <a:pPr indent="-165364" lvl="0" marL="165364" rtl="0" algn="l">
              <a:lnSpc>
                <a:spcPct val="100000"/>
              </a:lnSpc>
              <a:spcBef>
                <a:spcPts val="0"/>
              </a:spcBef>
              <a:spcAft>
                <a:spcPts val="0"/>
              </a:spcAft>
              <a:buSzPts val="1100"/>
              <a:buChar char="•"/>
            </a:pPr>
            <a:r>
              <a:rPr lang="de-DE" sz="800">
                <a:solidFill>
                  <a:schemeClr val="dk1"/>
                </a:solidFill>
                <a:latin typeface="Calibri"/>
                <a:ea typeface="Calibri"/>
                <a:cs typeface="Calibri"/>
                <a:sym typeface="Calibri"/>
              </a:rPr>
              <a:t>Pixabay </a:t>
            </a:r>
            <a:endParaRPr sz="8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050">
                <a:solidFill>
                  <a:schemeClr val="dk1"/>
                </a:solidFill>
                <a:latin typeface="Calibri"/>
                <a:ea typeface="Calibri"/>
                <a:cs typeface="Calibri"/>
                <a:sym typeface="Calibri"/>
              </a:rPr>
              <a:t>Weiterführende Links:</a:t>
            </a:r>
            <a:endParaRPr b="1" sz="1050">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Clr>
                <a:schemeClr val="dk1"/>
              </a:buClr>
              <a:buSzPts val="1100"/>
              <a:buFont typeface="Arial"/>
              <a:buChar char="•"/>
            </a:pPr>
            <a:r>
              <a:rPr lang="de-DE" sz="800">
                <a:solidFill>
                  <a:schemeClr val="dk1"/>
                </a:solidFill>
                <a:latin typeface="Calibri"/>
                <a:ea typeface="Calibri"/>
                <a:cs typeface="Calibri"/>
                <a:sym typeface="Calibri"/>
              </a:rPr>
              <a:t>Stuttgarter Zeitung (2017): : </a:t>
            </a:r>
            <a:r>
              <a:rPr lang="de-DE" sz="800" u="sng">
                <a:solidFill>
                  <a:schemeClr val="dk1"/>
                </a:solidFill>
                <a:latin typeface="Calibri"/>
                <a:ea typeface="Calibri"/>
                <a:cs typeface="Calibri"/>
                <a:sym typeface="Calibri"/>
                <a:hlinkClick r:id="rId4">
                  <a:extLst>
                    <a:ext uri="{A12FA001-AC4F-418D-AE19-62706E023703}">
                      <ahyp:hlinkClr val="tx"/>
                    </a:ext>
                  </a:extLst>
                </a:hlinkClick>
              </a:rPr>
              <a:t>https://www.stuttgarter-zeitung.de/inhalt.mittagessen-fuer-geislinger-schueler-eine-loesung-muss-her.36395f45-d6ae-43e4-af16-e02030215aab.html</a:t>
            </a:r>
            <a:endParaRPr sz="800">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Clr>
                <a:schemeClr val="dk1"/>
              </a:buClr>
              <a:buSzPts val="1100"/>
              <a:buFont typeface="Arial"/>
              <a:buChar char="•"/>
            </a:pPr>
            <a:r>
              <a:rPr lang="de-DE" sz="800">
                <a:solidFill>
                  <a:schemeClr val="dk1"/>
                </a:solidFill>
                <a:latin typeface="Calibri"/>
                <a:ea typeface="Calibri"/>
                <a:cs typeface="Calibri"/>
                <a:sym typeface="Calibri"/>
              </a:rPr>
              <a:t>Land Baden-Würtemberg (2021): </a:t>
            </a:r>
            <a:r>
              <a:rPr lang="de-DE" sz="800" u="sng">
                <a:solidFill>
                  <a:schemeClr val="dk1"/>
                </a:solidFill>
                <a:latin typeface="Calibri"/>
                <a:ea typeface="Calibri"/>
                <a:cs typeface="Calibri"/>
                <a:sym typeface="Calibri"/>
                <a:hlinkClick r:id="rId5">
                  <a:extLst>
                    <a:ext uri="{A12FA001-AC4F-418D-AE19-62706E023703}">
                      <ahyp:hlinkClr val="tx"/>
                    </a:ext>
                  </a:extLst>
                </a:hlinkClick>
              </a:rPr>
              <a:t>https://www.baden-wuerttemberg.de/de/service/presse/pressemitteilung/pid/land-startet-projekt-zu-nachhaltigem-und-biozertifiziertem-schulessen/</a:t>
            </a:r>
            <a:endParaRPr sz="800">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Clr>
                <a:schemeClr val="dk1"/>
              </a:buClr>
              <a:buSzPts val="1100"/>
              <a:buFont typeface="Arial"/>
              <a:buChar char="•"/>
            </a:pPr>
            <a:r>
              <a:rPr lang="de-DE" sz="800" u="sng">
                <a:solidFill>
                  <a:schemeClr val="dk1"/>
                </a:solidFill>
                <a:latin typeface="Calibri"/>
                <a:ea typeface="Calibri"/>
                <a:cs typeface="Calibri"/>
                <a:sym typeface="Calibri"/>
                <a:hlinkClick r:id="rId6">
                  <a:extLst>
                    <a:ext uri="{A12FA001-AC4F-418D-AE19-62706E023703}">
                      <ahyp:hlinkClr val="tx"/>
                    </a:ext>
                  </a:extLst>
                </a:hlinkClick>
              </a:rPr>
              <a:t>Westfahlenblatt (2022): www.westfalen-blatt.de/owl/kreis-guetersloh/verl/mensa-essen-im-verler-schulzentrum-wird-teurer-2544717?&amp;npg</a:t>
            </a:r>
            <a:endParaRPr sz="800">
              <a:solidFill>
                <a:srgbClr val="FF0000"/>
              </a:solidFill>
            </a:endParaRPr>
          </a:p>
          <a:p>
            <a:pPr indent="0" lvl="0" marL="0" rtl="0" algn="l">
              <a:lnSpc>
                <a:spcPct val="115000"/>
              </a:lnSpc>
              <a:spcBef>
                <a:spcPts val="579"/>
              </a:spcBef>
              <a:spcAft>
                <a:spcPts val="0"/>
              </a:spcAft>
              <a:buSzPts val="1400"/>
              <a:buNone/>
            </a:pPr>
            <a:r>
              <a:t/>
            </a:r>
            <a:endParaRPr sz="1100"/>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5eb304b66e_0_0:notes"/>
          <p:cNvSpPr/>
          <p:nvPr>
            <p:ph idx="2" type="sldImg"/>
          </p:nvPr>
        </p:nvSpPr>
        <p:spPr>
          <a:xfrm>
            <a:off x="417513" y="252413"/>
            <a:ext cx="5954712" cy="335121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g25eb304b66e_0_0:notes"/>
          <p:cNvSpPr txBox="1"/>
          <p:nvPr>
            <p:ph idx="1" type="body"/>
          </p:nvPr>
        </p:nvSpPr>
        <p:spPr>
          <a:xfrm>
            <a:off x="417513" y="3603625"/>
            <a:ext cx="5954712" cy="6037529"/>
          </a:xfrm>
          <a:prstGeom prst="rect">
            <a:avLst/>
          </a:prstGeom>
          <a:noFill/>
          <a:ln>
            <a:noFill/>
          </a:ln>
        </p:spPr>
        <p:txBody>
          <a:bodyPr anchorCtr="0" anchor="t" bIns="45550" lIns="91150" spcFirstLastPara="1" rIns="91150" wrap="square" tIns="45550">
            <a:noAutofit/>
          </a:bodyPr>
          <a:lstStyle/>
          <a:p>
            <a:pPr indent="0" lvl="0" marL="0" rtl="0" algn="l">
              <a:lnSpc>
                <a:spcPct val="100000"/>
              </a:lnSpc>
              <a:spcBef>
                <a:spcPts val="0"/>
              </a:spcBef>
              <a:spcAft>
                <a:spcPts val="0"/>
              </a:spcAft>
              <a:buSzPts val="1300"/>
              <a:buFont typeface="Arial"/>
              <a:buNone/>
            </a:pPr>
            <a:r>
              <a:rPr b="1" i="0" lang="de-DE" sz="1000" u="none" strike="noStrike">
                <a:solidFill>
                  <a:schemeClr val="dk1"/>
                </a:solidFill>
                <a:latin typeface="Calibri"/>
                <a:ea typeface="Calibri"/>
                <a:cs typeface="Calibri"/>
                <a:sym typeface="Calibri"/>
              </a:rPr>
              <a:t>Beschreibung</a:t>
            </a:r>
            <a:endParaRPr sz="1000">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300"/>
              <a:buNone/>
            </a:pPr>
            <a:r>
              <a:rPr b="0" i="0" lang="de-DE" sz="1000" u="none" cap="none" strike="noStrike">
                <a:solidFill>
                  <a:schemeClr val="dk1"/>
                </a:solidFill>
                <a:latin typeface="Calibri"/>
                <a:ea typeface="Calibri"/>
                <a:cs typeface="Calibri"/>
                <a:sym typeface="Calibri"/>
              </a:rPr>
              <a:t>O</a:t>
            </a:r>
            <a:r>
              <a:rPr lang="de-DE" sz="1000">
                <a:solidFill>
                  <a:schemeClr val="dk1"/>
                </a:solidFill>
                <a:latin typeface="Calibri"/>
                <a:ea typeface="Calibri"/>
                <a:cs typeface="Calibri"/>
                <a:sym typeface="Calibri"/>
              </a:rPr>
              <a:t>hne eine intakte Umwelt kann die Gesellschaft nicht überleben, weswegen auf die Nutzung der natürlichen Ressourcen und den Erhalt von Lebensraum besonders geachtet werden muss. Unsere Gesellschaft und unsere Wirtschaft sind in die </a:t>
            </a:r>
            <a:r>
              <a:rPr b="0" i="0" lang="de-DE" sz="1000" u="none" cap="none" strike="noStrike">
                <a:solidFill>
                  <a:schemeClr val="dk1"/>
                </a:solidFill>
                <a:latin typeface="Calibri"/>
                <a:ea typeface="Calibri"/>
                <a:cs typeface="Calibri"/>
                <a:sym typeface="Calibri"/>
              </a:rPr>
              <a:t>Biosphäre eingebettet, sie ist die Basis für alles. Das Cake-Prinzip bedeutet „</a:t>
            </a:r>
            <a:r>
              <a:rPr b="0" i="1" lang="de-DE" sz="1000" u="none" cap="none" strike="noStrike">
                <a:solidFill>
                  <a:schemeClr val="dk1"/>
                </a:solidFill>
                <a:latin typeface="Calibri"/>
                <a:ea typeface="Calibri"/>
                <a:cs typeface="Calibri"/>
                <a:sym typeface="Calibri"/>
              </a:rPr>
              <a:t>eine Verschiebung weg vom aktuellen sektoralen Ansatz, bei dem soziale, wirtschaftliche und ökologische Entwicklung als separate Teile angesehen werden</a:t>
            </a:r>
            <a:r>
              <a:rPr b="0" i="0" lang="de-DE" sz="1000" u="none" cap="none" strike="noStrike">
                <a:solidFill>
                  <a:schemeClr val="dk1"/>
                </a:solidFill>
                <a:latin typeface="Calibri"/>
                <a:ea typeface="Calibri"/>
                <a:cs typeface="Calibri"/>
                <a:sym typeface="Calibri"/>
              </a:rPr>
              <a:t>“</a:t>
            </a:r>
            <a:r>
              <a:rPr b="0" i="1" lang="de-DE" sz="1000" u="none" cap="none" strike="noStrike">
                <a:solidFill>
                  <a:schemeClr val="dk1"/>
                </a:solidFill>
                <a:latin typeface="Calibri"/>
                <a:ea typeface="Calibri"/>
                <a:cs typeface="Calibri"/>
                <a:sym typeface="Calibri"/>
              </a:rPr>
              <a:t> </a:t>
            </a:r>
            <a:r>
              <a:rPr b="0" i="0" lang="de-DE" sz="1000" u="none" cap="none" strike="noStrike">
                <a:solidFill>
                  <a:schemeClr val="dk1"/>
                </a:solidFill>
                <a:latin typeface="Calibri"/>
                <a:ea typeface="Calibri"/>
                <a:cs typeface="Calibri"/>
                <a:sym typeface="Calibri"/>
              </a:rPr>
              <a:t>(</a:t>
            </a:r>
            <a:r>
              <a:rPr b="0" i="0" lang="de-DE" sz="1000">
                <a:solidFill>
                  <a:schemeClr val="dk1"/>
                </a:solidFill>
                <a:latin typeface="Calibri"/>
                <a:ea typeface="Calibri"/>
                <a:cs typeface="Calibri"/>
                <a:sym typeface="Calibri"/>
              </a:rPr>
              <a:t>Stockholm Resilience Centre o.J.). Auf der Basis der Biosphäre werden </a:t>
            </a:r>
            <a:r>
              <a:rPr lang="de-DE" sz="1000">
                <a:solidFill>
                  <a:schemeClr val="dk1"/>
                </a:solidFill>
                <a:latin typeface="Calibri"/>
                <a:ea typeface="Calibri"/>
                <a:cs typeface="Calibri"/>
                <a:sym typeface="Calibri"/>
              </a:rPr>
              <a:t>alle anderen SDGs eingeordnet werden müssen. Die nächste Ebene nach der Biosphäre bildet die Gesellschaft mit den jeweiligen SDG 1 bis 4, 7, 11 und 16. Die dritte Ebene bildet die Wirtschaft, denn diese ist abhängig von einer funktionierenden Gesellschaft. Diese Schichtung ist wohlbegründet, denn gesunde (3 Gesundheit und Wohlergehen) und wohlhabende (SDG 1 Keine Armut) Kund*innen sind auch die Konsument*innen der Unternehmen ohne die sie nicht existieren würden. Die dritte Ebene – die Wirtschaft – umfasst die SDG 8 Menschwürdige Arbeit und Wirtschaftswachstum, 9 Industrie, Innovation und Infrastruktur, 10 Ungleichheit sowie 12 Nachhaltige/r Konsum und Produktion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 </a:t>
            </a:r>
            <a:endParaRPr/>
          </a:p>
          <a:p>
            <a:pPr indent="0" lvl="0" marL="0" rtl="0" algn="l">
              <a:lnSpc>
                <a:spcPct val="100000"/>
              </a:lnSpc>
              <a:spcBef>
                <a:spcPts val="0"/>
              </a:spcBef>
              <a:spcAft>
                <a:spcPts val="0"/>
              </a:spcAft>
              <a:buSzPts val="1300"/>
              <a:buNone/>
            </a:pPr>
            <a:r>
              <a:rPr lang="de-DE" sz="1000">
                <a:solidFill>
                  <a:schemeClr val="dk1"/>
                </a:solidFill>
                <a:latin typeface="Calibri"/>
                <a:ea typeface="Calibri"/>
                <a:cs typeface="Calibri"/>
                <a:sym typeface="Calibri"/>
              </a:rPr>
              <a:t>Auch wenn das SDG 4 Hochwertige Bildung keine besondere Rolle in diesem Modell hat (und nur eingereiht ist zwischen allen anderen) – so kann nur Bildung den Teufelskreis der Armut durchbrechen, Krisen vermeiden und dysfunktionale Gesellschaften (Korruption, Rechtsunsicherheit, Umweltzerstörung, Verletzung der Menschenrechte) verändern. Aber auch in demokratischen Gesellschaften mit einer Wirtschaftsstruktur, die schon in vielen Teilen im Sinne der Nachhaltigkeit reguliert ist, werden die Ziele der nachhaltigen Entwicklung noch bei weitem nicht erreicht, zu groß sind die Defizite der SDG, wie selbst die Bundesregierung in den jeweiligen Nachhaltigkeitsberichten der Ministerien bestätigt (Bundesregierung o.J.). </a:t>
            </a:r>
            <a:endParaRPr/>
          </a:p>
          <a:p>
            <a:pPr indent="0" lvl="0" marL="0" rtl="0" algn="l">
              <a:lnSpc>
                <a:spcPct val="100000"/>
              </a:lnSpc>
              <a:spcBef>
                <a:spcPts val="200"/>
              </a:spcBef>
              <a:spcAft>
                <a:spcPts val="0"/>
              </a:spcAft>
              <a:buSzPts val="1300"/>
              <a:buNone/>
            </a:pPr>
            <a:r>
              <a:rPr b="1" lang="de-DE" sz="1000">
                <a:solidFill>
                  <a:schemeClr val="dk1"/>
                </a:solidFill>
                <a:latin typeface="Calibri"/>
                <a:ea typeface="Calibri"/>
                <a:cs typeface="Calibri"/>
                <a:sym typeface="Calibri"/>
              </a:rPr>
              <a:t>Aufgabe</a:t>
            </a:r>
            <a:endParaRPr/>
          </a:p>
          <a:p>
            <a:pPr indent="0" lvl="0" marL="0" rtl="0" algn="l">
              <a:lnSpc>
                <a:spcPct val="100000"/>
              </a:lnSpc>
              <a:spcBef>
                <a:spcPts val="200"/>
              </a:spcBef>
              <a:spcAft>
                <a:spcPts val="0"/>
              </a:spcAft>
              <a:buSzPts val="1300"/>
              <a:buNone/>
            </a:pPr>
            <a:r>
              <a:rPr lang="de-DE" sz="1000">
                <a:solidFill>
                  <a:schemeClr val="dk1"/>
                </a:solidFill>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a:p>
          <a:p>
            <a:pPr indent="-165100" lvl="0" marL="165100" marR="0" rtl="0" algn="l">
              <a:lnSpc>
                <a:spcPct val="100000"/>
              </a:lnSpc>
              <a:spcBef>
                <a:spcPts val="200"/>
              </a:spcBef>
              <a:spcAft>
                <a:spcPts val="0"/>
              </a:spcAft>
              <a:buClr>
                <a:srgbClr val="000000"/>
              </a:buClr>
              <a:buSzPts val="1000"/>
              <a:buFont typeface="Arial"/>
              <a:buChar char="•"/>
            </a:pPr>
            <a:r>
              <a:rPr lang="de-DE" sz="1000">
                <a:solidFill>
                  <a:schemeClr val="dk1"/>
                </a:solidFill>
                <a:latin typeface="Calibri"/>
                <a:ea typeface="Calibri"/>
                <a:cs typeface="Calibri"/>
                <a:sym typeface="Calibri"/>
              </a:rPr>
              <a:t>Welche Rolle spielen die SDG für Ihr Unternehmen</a:t>
            </a:r>
            <a:endParaRPr b="0" i="0" sz="1000" u="none" cap="none" strike="noStrike">
              <a:solidFill>
                <a:schemeClr val="dk1"/>
              </a:solidFill>
              <a:latin typeface="Calibri"/>
              <a:ea typeface="Calibri"/>
              <a:cs typeface="Calibri"/>
              <a:sym typeface="Calibri"/>
            </a:endParaRPr>
          </a:p>
          <a:p>
            <a:pPr indent="-165100" lvl="0" marL="165100" marR="0" rtl="0" algn="l">
              <a:lnSpc>
                <a:spcPct val="100000"/>
              </a:lnSpc>
              <a:spcBef>
                <a:spcPts val="0"/>
              </a:spcBef>
              <a:spcAft>
                <a:spcPts val="0"/>
              </a:spcAft>
              <a:buClr>
                <a:srgbClr val="000000"/>
              </a:buClr>
              <a:buSzPts val="1000"/>
              <a:buFont typeface="Arial"/>
              <a:buChar char="•"/>
            </a:pPr>
            <a:r>
              <a:rPr b="0" i="0" lang="de-DE" sz="1000" u="none" cap="none" strike="noStrike">
                <a:solidFill>
                  <a:schemeClr val="dk1"/>
                </a:solidFill>
                <a:latin typeface="Calibri"/>
                <a:ea typeface="Calibri"/>
                <a:cs typeface="Calibri"/>
                <a:sym typeface="Calibri"/>
              </a:rPr>
              <a:t>Wie stellen Sie Ihr Unternehmen für die Zukunft auf?</a:t>
            </a:r>
            <a:endParaRPr sz="100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de-DE" sz="1000">
                <a:solidFill>
                  <a:schemeClr val="dk1"/>
                </a:solidFill>
                <a:latin typeface="Calibri"/>
                <a:ea typeface="Calibri"/>
                <a:cs typeface="Calibri"/>
                <a:sym typeface="Calibri"/>
              </a:rPr>
              <a:t>Quellen und Abbildung</a:t>
            </a:r>
            <a:endParaRPr/>
          </a:p>
          <a:p>
            <a:pPr indent="-165100" lvl="0" marL="165100" marR="0" rtl="0" algn="l">
              <a:lnSpc>
                <a:spcPct val="100000"/>
              </a:lnSpc>
              <a:spcBef>
                <a:spcPts val="200"/>
              </a:spcBef>
              <a:spcAft>
                <a:spcPts val="0"/>
              </a:spcAft>
              <a:buClr>
                <a:schemeClr val="dk1"/>
              </a:buClr>
              <a:buSzPts val="1200"/>
              <a:buFont typeface="Arial"/>
              <a:buChar char="•"/>
            </a:pPr>
            <a:r>
              <a:rPr b="0" lang="de-DE" sz="900">
                <a:solidFill>
                  <a:schemeClr val="dk1"/>
                </a:solidFill>
                <a:latin typeface="Calibri"/>
                <a:ea typeface="Calibri"/>
                <a:cs typeface="Calibri"/>
                <a:sym typeface="Calibri"/>
              </a:rPr>
              <a:t>Cake: Stockholm Resilience Centre (o.J.): </a:t>
            </a:r>
            <a:r>
              <a:rPr b="0" i="0" lang="de-DE" sz="900" u="none" cap="none" strike="noStrike">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900">
                <a:solidFill>
                  <a:schemeClr val="dk1"/>
                </a:solidFill>
                <a:latin typeface="Calibri"/>
                <a:ea typeface="Calibri"/>
                <a:cs typeface="Calibri"/>
                <a:sym typeface="Calibri"/>
              </a:rPr>
              <a:t>(Lizenz: </a:t>
            </a:r>
            <a:r>
              <a:rPr b="0" i="0" lang="de-DE" sz="900" u="none" cap="none" strike="noStrike">
                <a:solidFill>
                  <a:schemeClr val="dk1"/>
                </a:solidFill>
                <a:latin typeface="Calibri"/>
                <a:ea typeface="Calibri"/>
                <a:cs typeface="Calibri"/>
                <a:sym typeface="Calibri"/>
              </a:rPr>
              <a:t>CC BY-ND 3.0)</a:t>
            </a:r>
            <a:endParaRPr/>
          </a:p>
          <a:p>
            <a:pPr indent="-165100" lvl="0" marL="16510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Nachhaltigkeitsstrategie - eigene Darstellung in Anlehung an: sph (o.J.): Strategische Ausrichtung. Online: https://sph-nachhaltig-wirtschaften.de/nachhaltige-strategische-ausrichtung-unternehmen/</a:t>
            </a:r>
            <a:endParaRPr b="0" i="0" sz="900" u="none" cap="none" strike="noStrike">
              <a:solidFill>
                <a:schemeClr val="dk1"/>
              </a:solidFill>
              <a:latin typeface="Calibri"/>
              <a:ea typeface="Calibri"/>
              <a:cs typeface="Calibri"/>
              <a:sym typeface="Calibri"/>
            </a:endParaRPr>
          </a:p>
          <a:p>
            <a:pPr indent="-165100" lvl="0" marL="16510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Bundesregierung (o.J.): Berichte aus den Ministerien. Online: https://www.bundesregierung.de/breg-de/themen/nachhaltigkeitspolitik/berichte-und-reden-nachhaltigkeit/berichte-aus-den-ministerien-429902</a:t>
            </a:r>
            <a:endParaRPr sz="900">
              <a:solidFill>
                <a:schemeClr val="dk1"/>
              </a:solidFill>
              <a:latin typeface="Calibri"/>
              <a:ea typeface="Calibri"/>
              <a:cs typeface="Calibri"/>
              <a:sym typeface="Calibri"/>
            </a:endParaRPr>
          </a:p>
          <a:p>
            <a:pPr indent="-228600" lvl="0" marL="444500" marR="0" rtl="0" algn="l">
              <a:lnSpc>
                <a:spcPct val="100000"/>
              </a:lnSpc>
              <a:spcBef>
                <a:spcPts val="0"/>
              </a:spcBef>
              <a:spcAft>
                <a:spcPts val="200"/>
              </a:spcAft>
              <a:buClr>
                <a:srgbClr val="000000"/>
              </a:buClr>
              <a:buSzPts val="1300"/>
              <a:buFont typeface="Arial"/>
              <a:buNone/>
            </a:pPr>
            <a:r>
              <a:t/>
            </a:r>
            <a:endParaRPr b="1" sz="1000">
              <a:solidFill>
                <a:schemeClr val="dk1"/>
              </a:solidFill>
              <a:latin typeface="Calibri"/>
              <a:ea typeface="Calibri"/>
              <a:cs typeface="Calibri"/>
              <a:sym typeface="Calibri"/>
            </a:endParaRPr>
          </a:p>
        </p:txBody>
      </p:sp>
      <p:sp>
        <p:nvSpPr>
          <p:cNvPr id="167" name="Google Shape;167;g25eb304b66e_0_0:notes"/>
          <p:cNvSpPr txBox="1"/>
          <p:nvPr>
            <p:ph idx="12" type="sldNum"/>
          </p:nvPr>
        </p:nvSpPr>
        <p:spPr>
          <a:xfrm>
            <a:off x="3850449" y="9428584"/>
            <a:ext cx="2945400" cy="498000"/>
          </a:xfrm>
          <a:prstGeom prst="rect">
            <a:avLst/>
          </a:prstGeom>
          <a:noFill/>
          <a:ln>
            <a:noFill/>
          </a:ln>
        </p:spPr>
        <p:txBody>
          <a:bodyPr anchorCtr="0" anchor="b" bIns="45550" lIns="91150" spcFirstLastPara="1" rIns="91150" wrap="square" tIns="4555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28bded4750d_0_0:notes"/>
          <p:cNvSpPr/>
          <p:nvPr>
            <p:ph idx="2" type="sldImg"/>
          </p:nvPr>
        </p:nvSpPr>
        <p:spPr>
          <a:xfrm>
            <a:off x="458749" y="278692"/>
            <a:ext cx="5880300" cy="3351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g28bded4750d_0_0:notes"/>
          <p:cNvSpPr txBox="1"/>
          <p:nvPr>
            <p:ph idx="1" type="body"/>
          </p:nvPr>
        </p:nvSpPr>
        <p:spPr>
          <a:xfrm>
            <a:off x="458732" y="3631337"/>
            <a:ext cx="5880300" cy="5613900"/>
          </a:xfrm>
          <a:prstGeom prst="rect">
            <a:avLst/>
          </a:prstGeom>
          <a:noFill/>
          <a:ln>
            <a:noFill/>
          </a:ln>
        </p:spPr>
        <p:txBody>
          <a:bodyPr anchorCtr="0" anchor="t" bIns="45550" lIns="91150" spcFirstLastPara="1" rIns="91150" wrap="square" tIns="45550">
            <a:noAutofit/>
          </a:bodyPr>
          <a:lstStyle/>
          <a:p>
            <a:pPr indent="0" lvl="0" marL="0" rtl="0" algn="l">
              <a:lnSpc>
                <a:spcPct val="100000"/>
              </a:lnSpc>
              <a:spcBef>
                <a:spcPts val="0"/>
              </a:spcBef>
              <a:spcAft>
                <a:spcPts val="0"/>
              </a:spcAft>
              <a:buSzPts val="1300"/>
              <a:buNone/>
            </a:pPr>
            <a:r>
              <a:rPr lang="de-DE" sz="100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00"/>
          </a:p>
          <a:p>
            <a:pPr indent="-222250" lvl="0" marL="228600" rtl="0" algn="l">
              <a:lnSpc>
                <a:spcPct val="100000"/>
              </a:lnSpc>
              <a:spcBef>
                <a:spcPts val="0"/>
              </a:spcBef>
              <a:spcAft>
                <a:spcPts val="0"/>
              </a:spcAft>
              <a:buSzPts val="1300"/>
              <a:buFont typeface="Arial"/>
              <a:buChar char="•"/>
            </a:pPr>
            <a:r>
              <a:rPr b="1" lang="de-DE" sz="1000"/>
              <a:t>BBNE-Impulspapier (IP): </a:t>
            </a:r>
            <a:r>
              <a:rPr lang="de-DE" sz="1000"/>
              <a:t>Betrachtung der Schnittstellen von Ausbildungsordnung in dem jeweiligen Berufsbild, Rahmenlehrplan und den Herausforderungen der Nachhaltigkeit in Anlehnung an die SDGs der Agenda 2030; Zielkonflikte und Aufgabenstellungen</a:t>
            </a:r>
            <a:endParaRPr sz="1000"/>
          </a:p>
          <a:p>
            <a:pPr indent="-222250" lvl="0" marL="228600" rtl="0" algn="l">
              <a:lnSpc>
                <a:spcPct val="100000"/>
              </a:lnSpc>
              <a:spcBef>
                <a:spcPts val="0"/>
              </a:spcBef>
              <a:spcAft>
                <a:spcPts val="0"/>
              </a:spcAft>
              <a:buSzPts val="1300"/>
              <a:buFont typeface="Arial"/>
              <a:buChar char="•"/>
            </a:pPr>
            <a:r>
              <a:rPr b="1" lang="de-DE" sz="1000"/>
              <a:t>BBBNE-Hintergrundmaterial (HGM): </a:t>
            </a:r>
            <a:r>
              <a:rPr lang="de-DE" sz="100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00"/>
          </a:p>
          <a:p>
            <a:pPr indent="-222250" lvl="0" marL="228600" rtl="0" algn="l">
              <a:lnSpc>
                <a:spcPct val="100000"/>
              </a:lnSpc>
              <a:spcBef>
                <a:spcPts val="0"/>
              </a:spcBef>
              <a:spcAft>
                <a:spcPts val="0"/>
              </a:spcAft>
              <a:buSzPts val="1300"/>
              <a:buFont typeface="Arial"/>
              <a:buChar char="•"/>
            </a:pPr>
            <a:r>
              <a:rPr b="1" lang="de-DE" sz="1000"/>
              <a:t>BBNE-Foliensammlung (FS): </a:t>
            </a:r>
            <a:r>
              <a:rPr lang="de-DE" sz="1000"/>
              <a:t>Folien mit wichtigen Zielkonflikten für das betrachtete Berufsbild, dargestellt mit Hilfe von Grafiken, Bildern und Smart Arts , die Anlass zur Diskussion der spezifischen Herausforderungen der Nachhaltigkeit bieten.</a:t>
            </a:r>
            <a:endParaRPr sz="1000"/>
          </a:p>
          <a:p>
            <a:pPr indent="-222250" lvl="0" marL="228600" rtl="0" algn="l">
              <a:lnSpc>
                <a:spcPct val="100000"/>
              </a:lnSpc>
              <a:spcBef>
                <a:spcPts val="0"/>
              </a:spcBef>
              <a:spcAft>
                <a:spcPts val="0"/>
              </a:spcAft>
              <a:buSzPts val="1300"/>
              <a:buFont typeface="Arial"/>
              <a:buChar char="•"/>
            </a:pPr>
            <a:r>
              <a:rPr b="1" lang="de-DE" sz="1000"/>
              <a:t>BBNE-Handreichung (HR): </a:t>
            </a:r>
            <a:r>
              <a:rPr lang="de-DE" sz="1000"/>
              <a:t>Foliensammlung mit einem Notiztext für das jeweilige Berufsbild, der Notiztext erläutert die Inhalte der Folie; diese Handreichung kann als Unterrichtsmaterial für Berufsschüler und Berufsschülerinnen und auch für Auszubildende genutzt werden.</a:t>
            </a:r>
            <a:endParaRPr sz="1000"/>
          </a:p>
          <a:p>
            <a:pPr indent="0" lvl="0" marL="0" rtl="0" algn="l">
              <a:lnSpc>
                <a:spcPct val="100000"/>
              </a:lnSpc>
              <a:spcBef>
                <a:spcPts val="400"/>
              </a:spcBef>
              <a:spcAft>
                <a:spcPts val="0"/>
              </a:spcAft>
              <a:buSzPts val="1300"/>
              <a:buNone/>
            </a:pPr>
            <a:r>
              <a:rPr lang="de-DE" sz="1000"/>
              <a:t>Weitere Materialien von PA-BBNE sind die folgenden ergänzenden Dokumente:</a:t>
            </a:r>
            <a:endParaRPr/>
          </a:p>
          <a:p>
            <a:pPr indent="-222250" lvl="0" marL="228600" rtl="0" algn="l">
              <a:lnSpc>
                <a:spcPct val="100000"/>
              </a:lnSpc>
              <a:spcBef>
                <a:spcPts val="0"/>
              </a:spcBef>
              <a:spcAft>
                <a:spcPts val="0"/>
              </a:spcAft>
              <a:buSzPts val="1300"/>
              <a:buFont typeface="Arial"/>
              <a:buChar char="•"/>
            </a:pPr>
            <a:r>
              <a:rPr b="1" lang="de-DE" sz="1000"/>
              <a:t>Nachhaltigkeitsorientierte Kompetenzen in der beruflichen Bildung: </a:t>
            </a:r>
            <a:r>
              <a:rPr lang="de-DE" sz="1000"/>
              <a:t>Leitfaden, Handout und PowerPoint zur Bestimmung und Beschreibung nachhaltigkeitsrelevanter Kompetenzen in der beruflichen Bildung </a:t>
            </a:r>
            <a:endParaRPr/>
          </a:p>
          <a:p>
            <a:pPr indent="-222250" lvl="0" marL="228600" rtl="0" algn="l">
              <a:lnSpc>
                <a:spcPct val="100000"/>
              </a:lnSpc>
              <a:spcBef>
                <a:spcPts val="0"/>
              </a:spcBef>
              <a:spcAft>
                <a:spcPts val="0"/>
              </a:spcAft>
              <a:buSzPts val="1300"/>
              <a:buFont typeface="Arial"/>
              <a:buChar char="•"/>
            </a:pPr>
            <a:r>
              <a:rPr b="1" lang="de-DE" sz="1000"/>
              <a:t>Umgang mit Zielkonflikten</a:t>
            </a:r>
            <a:r>
              <a:rPr lang="de-DE" sz="1000"/>
              <a:t>: Leitfaden, Handout und PowerPoint zum Umgang mit Zielkonflikten und Widersprüchen in der beruflichen Bildung</a:t>
            </a:r>
            <a:endParaRPr/>
          </a:p>
          <a:p>
            <a:pPr indent="-222250" lvl="0" marL="228600" rtl="0" algn="l">
              <a:lnSpc>
                <a:spcPct val="100000"/>
              </a:lnSpc>
              <a:spcBef>
                <a:spcPts val="0"/>
              </a:spcBef>
              <a:spcAft>
                <a:spcPts val="0"/>
              </a:spcAft>
              <a:buSzPts val="1300"/>
              <a:buFont typeface="Arial"/>
              <a:buChar char="•"/>
            </a:pPr>
            <a:r>
              <a:rPr b="1" lang="de-DE" sz="1000"/>
              <a:t>SDG 8 und die soziale Dimension der Nachhaltigkeit</a:t>
            </a:r>
            <a:r>
              <a:rPr lang="de-DE" sz="1000"/>
              <a:t>: Leitfaden zur Beschreibung der sozialen Dimension der Nachhaltigkeit für eine BBNE</a:t>
            </a:r>
            <a:endParaRPr/>
          </a:p>
          <a:p>
            <a:pPr indent="-222250" lvl="0" marL="228600" rtl="0" algn="l">
              <a:lnSpc>
                <a:spcPct val="100000"/>
              </a:lnSpc>
              <a:spcBef>
                <a:spcPts val="0"/>
              </a:spcBef>
              <a:spcAft>
                <a:spcPts val="0"/>
              </a:spcAft>
              <a:buSzPts val="1300"/>
              <a:buFont typeface="Arial"/>
              <a:buChar char="•"/>
            </a:pPr>
            <a:r>
              <a:rPr b="1" lang="de-DE" sz="1000"/>
              <a:t>Postkarten aus der Zukunft: </a:t>
            </a:r>
            <a:r>
              <a:rPr lang="de-DE" sz="100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300"/>
              <a:buNone/>
            </a:pPr>
            <a:r>
              <a:rPr lang="de-DE" sz="100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32" name="Shape 32"/>
        <p:cNvGrpSpPr/>
        <p:nvPr/>
      </p:nvGrpSpPr>
      <p:grpSpPr>
        <a:xfrm>
          <a:off x="0" y="0"/>
          <a:ext cx="0" cy="0"/>
          <a:chOff x="0" y="0"/>
          <a:chExt cx="0" cy="0"/>
        </a:xfrm>
      </p:grpSpPr>
      <p:sp>
        <p:nvSpPr>
          <p:cNvPr id="33" name="Google Shape;33;g13c8bb42d54_0_79"/>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g13c8bb42d54_0_79"/>
          <p:cNvSpPr/>
          <p:nvPr>
            <p:ph idx="2" type="pic"/>
          </p:nvPr>
        </p:nvSpPr>
        <p:spPr>
          <a:xfrm>
            <a:off x="360363" y="1368000"/>
            <a:ext cx="11518900" cy="4680000"/>
          </a:xfrm>
          <a:prstGeom prst="rect">
            <a:avLst/>
          </a:prstGeom>
          <a:noFill/>
          <a:ln>
            <a:noFill/>
          </a:ln>
        </p:spPr>
      </p:sp>
      <p:sp>
        <p:nvSpPr>
          <p:cNvPr id="35" name="Google Shape;35;g13c8bb42d54_0_7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6" name="Google Shape;36;g13c8bb42d54_0_79"/>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g13c8bb42d54_0_7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g13c8bb42d54_0_7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g13c8bb42d54_0_7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40" name="Shape 40"/>
        <p:cNvGrpSpPr/>
        <p:nvPr/>
      </p:nvGrpSpPr>
      <p:grpSpPr>
        <a:xfrm>
          <a:off x="0" y="0"/>
          <a:ext cx="0" cy="0"/>
          <a:chOff x="0" y="0"/>
          <a:chExt cx="0" cy="0"/>
        </a:xfrm>
      </p:grpSpPr>
      <p:sp>
        <p:nvSpPr>
          <p:cNvPr id="41" name="Google Shape;41;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22"/>
          <p:cNvSpPr/>
          <p:nvPr>
            <p:ph idx="2" type="pic"/>
          </p:nvPr>
        </p:nvSpPr>
        <p:spPr>
          <a:xfrm>
            <a:off x="5400009" y="1367999"/>
            <a:ext cx="6480000" cy="4680000"/>
          </a:xfrm>
          <a:prstGeom prst="rect">
            <a:avLst/>
          </a:prstGeom>
          <a:noFill/>
          <a:ln>
            <a:noFill/>
          </a:ln>
        </p:spPr>
      </p:sp>
      <p:sp>
        <p:nvSpPr>
          <p:cNvPr id="43" name="Google Shape;43;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4" name="Google Shape;44;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7" name="Google Shape;47;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8" name="Google Shape;48;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49" name="Shape 49"/>
        <p:cNvGrpSpPr/>
        <p:nvPr/>
      </p:nvGrpSpPr>
      <p:grpSpPr>
        <a:xfrm>
          <a:off x="0" y="0"/>
          <a:ext cx="0" cy="0"/>
          <a:chOff x="0" y="0"/>
          <a:chExt cx="0" cy="0"/>
        </a:xfrm>
      </p:grpSpPr>
      <p:sp>
        <p:nvSpPr>
          <p:cNvPr id="50" name="Google Shape;50;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 name="Google Shape;54;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57" name="Shape 57"/>
        <p:cNvGrpSpPr/>
        <p:nvPr/>
      </p:nvGrpSpPr>
      <p:grpSpPr>
        <a:xfrm>
          <a:off x="0" y="0"/>
          <a:ext cx="0" cy="0"/>
          <a:chOff x="0" y="0"/>
          <a:chExt cx="0" cy="0"/>
        </a:xfrm>
      </p:grpSpPr>
      <p:sp>
        <p:nvSpPr>
          <p:cNvPr id="58" name="Google Shape;58;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0" name="Google Shape;60;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3" name="Google Shape;63;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4" name="Google Shape;64;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5" name="Google Shape;65;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jpg"/><Relationship Id="rId4" Type="http://schemas.openxmlformats.org/officeDocument/2006/relationships/image" Target="../media/image2.jpg"/><Relationship Id="rId5" Type="http://schemas.openxmlformats.org/officeDocument/2006/relationships/hyperlink" Target="http://www.fh-muenster.de/isun" TargetMode="External"/><Relationship Id="rId6" Type="http://schemas.openxmlformats.org/officeDocument/2006/relationships/hyperlink" Target="mailto:kastrup@fh-muenster.de" TargetMode="External"/><Relationship Id="rId7" Type="http://schemas.openxmlformats.org/officeDocument/2006/relationships/hyperlink" Target="mailto:anna-franziska.kaehler@fh-muenster.d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chart" Target="../charts/char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chart" Target="../charts/chart2.xml"/><Relationship Id="rId4" Type="http://schemas.openxmlformats.org/officeDocument/2006/relationships/image" Target="../media/image4.png"/><Relationship Id="rId5"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6.png"/><Relationship Id="rId6" Type="http://schemas.openxmlformats.org/officeDocument/2006/relationships/image" Target="../media/image14.png"/><Relationship Id="rId7"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16.png"/><Relationship Id="rId5"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38"/>
          <p:cNvSpPr txBox="1"/>
          <p:nvPr>
            <p:ph type="ctrTitle"/>
          </p:nvPr>
        </p:nvSpPr>
        <p:spPr>
          <a:xfrm>
            <a:off x="309691" y="337312"/>
            <a:ext cx="8278368"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SzPts val="4444"/>
              <a:buNone/>
            </a:pPr>
            <a:r>
              <a:rPr lang="de-DE"/>
              <a:t>Hauswirtschafter und Hauswirtschafterin</a:t>
            </a:r>
            <a:endParaRPr/>
          </a:p>
        </p:txBody>
      </p:sp>
      <p:sp>
        <p:nvSpPr>
          <p:cNvPr id="72" name="Google Shape;72;p38"/>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zur Diskussion von Zielkonflikten in der Hauswirtschaft</a:t>
            </a:r>
            <a:endParaRPr/>
          </a:p>
        </p:txBody>
      </p:sp>
      <p:sp>
        <p:nvSpPr>
          <p:cNvPr id="73" name="Google Shape;73;p38"/>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74" name="Google Shape;74;p38"/>
          <p:cNvSpPr txBox="1"/>
          <p:nvPr/>
        </p:nvSpPr>
        <p:spPr>
          <a:xfrm>
            <a:off x="3351213" y="6254750"/>
            <a:ext cx="3833812" cy="557213"/>
          </a:xfrm>
          <a:prstGeom prst="rect">
            <a:avLst/>
          </a:prstGeom>
          <a:noFill/>
          <a:ln>
            <a:noFill/>
          </a:ln>
        </p:spPr>
        <p:txBody>
          <a:bodyPr anchorCtr="0" anchor="ctr" bIns="45700" lIns="91425" spcFirstLastPara="1" rIns="91425" wrap="square" tIns="45700">
            <a:normAutofit/>
          </a:bodyPr>
          <a:lstStyle/>
          <a:p>
            <a:pPr indent="-233363" lvl="0" marL="233363" marR="0" rtl="0" algn="l">
              <a:lnSpc>
                <a:spcPct val="110000"/>
              </a:lnSpc>
              <a:spcBef>
                <a:spcPts val="0"/>
              </a:spcBef>
              <a:spcAft>
                <a:spcPts val="0"/>
              </a:spcAft>
              <a:buClr>
                <a:schemeClr val="dk1"/>
              </a:buClr>
              <a:buSzPts val="1200"/>
              <a:buFont typeface="Arial"/>
              <a:buNone/>
            </a:pPr>
            <a:r>
              <a:rPr b="0" i="0" lang="de-DE" sz="1200" u="none" cap="none" strike="noStrike">
                <a:solidFill>
                  <a:schemeClr val="lt1"/>
                </a:solidFill>
                <a:latin typeface="Trebuchet MS"/>
                <a:ea typeface="Trebuchet MS"/>
                <a:cs typeface="Trebuchet MS"/>
                <a:sym typeface="Trebuchet MS"/>
              </a:rPr>
              <a:t>Hauswirtschafter und Hauswirtschafterin</a:t>
            </a:r>
            <a:endParaRPr b="0" i="0" sz="1400" u="none" cap="none" strike="noStrike">
              <a:solidFill>
                <a:srgbClr val="000000"/>
              </a:solidFill>
              <a:latin typeface="Trebuchet MS"/>
              <a:ea typeface="Trebuchet MS"/>
              <a:cs typeface="Trebuchet MS"/>
              <a:sym typeface="Trebuchet MS"/>
            </a:endParaRPr>
          </a:p>
        </p:txBody>
      </p:sp>
      <p:pic>
        <p:nvPicPr>
          <p:cNvPr id="75" name="Google Shape;75;p38"/>
          <p:cNvPicPr preferRelativeResize="0"/>
          <p:nvPr/>
        </p:nvPicPr>
        <p:blipFill rotWithShape="1">
          <a:blip r:embed="rId3">
            <a:alphaModFix/>
          </a:blip>
          <a:srcRect b="0" l="0" r="0" t="0"/>
          <a:stretch/>
        </p:blipFill>
        <p:spPr>
          <a:xfrm>
            <a:off x="8924772" y="2690418"/>
            <a:ext cx="3267228" cy="867519"/>
          </a:xfrm>
          <a:prstGeom prst="rect">
            <a:avLst/>
          </a:prstGeom>
          <a:noFill/>
          <a:ln>
            <a:noFill/>
          </a:ln>
        </p:spPr>
      </p:pic>
      <p:pic>
        <p:nvPicPr>
          <p:cNvPr id="76" name="Google Shape;76;p38"/>
          <p:cNvPicPr preferRelativeResize="0"/>
          <p:nvPr/>
        </p:nvPicPr>
        <p:blipFill rotWithShape="1">
          <a:blip r:embed="rId4">
            <a:alphaModFix/>
          </a:blip>
          <a:srcRect b="0" l="0" r="0" t="0"/>
          <a:stretch/>
        </p:blipFill>
        <p:spPr>
          <a:xfrm>
            <a:off x="9045817" y="3386665"/>
            <a:ext cx="3061319" cy="891823"/>
          </a:xfrm>
          <a:prstGeom prst="rect">
            <a:avLst/>
          </a:prstGeom>
          <a:noFill/>
          <a:ln>
            <a:noFill/>
          </a:ln>
        </p:spPr>
      </p:pic>
      <p:sp>
        <p:nvSpPr>
          <p:cNvPr id="77" name="Google Shape;77;p38"/>
          <p:cNvSpPr txBox="1"/>
          <p:nvPr/>
        </p:nvSpPr>
        <p:spPr>
          <a:xfrm>
            <a:off x="9086894" y="4100253"/>
            <a:ext cx="2942983" cy="1523185"/>
          </a:xfrm>
          <a:prstGeom prst="rect">
            <a:avLst/>
          </a:prstGeom>
          <a:noFill/>
          <a:ln>
            <a:noFill/>
          </a:ln>
        </p:spPr>
        <p:txBody>
          <a:bodyPr anchorCtr="0" anchor="t" bIns="45700" lIns="91425" spcFirstLastPara="1" rIns="91425" wrap="square" tIns="45700">
            <a:noAutofit/>
          </a:bodyPr>
          <a:lstStyle/>
          <a:p>
            <a:pPr indent="0" lvl="0" marL="50800" marR="0" rtl="0" algn="l">
              <a:lnSpc>
                <a:spcPct val="90000"/>
              </a:lnSpc>
              <a:spcBef>
                <a:spcPts val="1000"/>
              </a:spcBef>
              <a:spcAft>
                <a:spcPts val="0"/>
              </a:spcAft>
              <a:buClr>
                <a:schemeClr val="dk1"/>
              </a:buClr>
              <a:buSzPts val="2987"/>
              <a:buFont typeface="Arial"/>
              <a:buNone/>
            </a:pPr>
            <a:r>
              <a:rPr b="0" i="0" lang="de-DE" sz="1200" u="none" cap="none" strike="noStrike">
                <a:solidFill>
                  <a:schemeClr val="dk1"/>
                </a:solidFill>
                <a:latin typeface="Calibri"/>
                <a:ea typeface="Calibri"/>
                <a:cs typeface="Calibri"/>
                <a:sym typeface="Calibri"/>
              </a:rPr>
              <a:t>FH Münster </a:t>
            </a:r>
            <a:br>
              <a:rPr b="0" i="0" lang="de-DE" sz="1200" u="none" cap="none" strike="noStrike">
                <a:solidFill>
                  <a:schemeClr val="dk1"/>
                </a:solidFill>
                <a:latin typeface="Calibri"/>
                <a:ea typeface="Calibri"/>
                <a:cs typeface="Calibri"/>
                <a:sym typeface="Calibri"/>
              </a:rPr>
            </a:br>
            <a:r>
              <a:rPr b="0" i="0" lang="de-DE" sz="1200" u="none" cap="none" strike="noStrike">
                <a:solidFill>
                  <a:schemeClr val="dk1"/>
                </a:solidFill>
                <a:latin typeface="Calibri"/>
                <a:ea typeface="Calibri"/>
                <a:cs typeface="Calibri"/>
                <a:sym typeface="Calibri"/>
              </a:rPr>
              <a:t>iSuN – Institut für Nachhaltige Ernährung</a:t>
            </a:r>
            <a:endParaRPr b="0" i="0" sz="1400" u="none" cap="none" strike="noStrike">
              <a:solidFill>
                <a:srgbClr val="000000"/>
              </a:solidFill>
              <a:latin typeface="Arial"/>
              <a:ea typeface="Arial"/>
              <a:cs typeface="Arial"/>
              <a:sym typeface="Arial"/>
            </a:endParaRPr>
          </a:p>
          <a:p>
            <a:pPr indent="0" lvl="0" marL="50800" marR="0" rtl="0" algn="l">
              <a:lnSpc>
                <a:spcPct val="90000"/>
              </a:lnSpc>
              <a:spcBef>
                <a:spcPts val="1000"/>
              </a:spcBef>
              <a:spcAft>
                <a:spcPts val="0"/>
              </a:spcAft>
              <a:buClr>
                <a:schemeClr val="dk1"/>
              </a:buClr>
              <a:buSzPts val="2987"/>
              <a:buFont typeface="Arial"/>
              <a:buNone/>
            </a:pPr>
            <a:r>
              <a:rPr b="0" i="0" lang="de-DE" sz="1200" u="none" cap="none" strike="noStrike">
                <a:solidFill>
                  <a:schemeClr val="dk1"/>
                </a:solidFill>
                <a:latin typeface="Calibri"/>
                <a:ea typeface="Calibri"/>
                <a:cs typeface="Calibri"/>
                <a:sym typeface="Calibri"/>
              </a:rPr>
              <a:t>Corrensstraße 25; 48149 Münster; </a:t>
            </a:r>
            <a:r>
              <a:rPr b="0" i="0" lang="de-DE" sz="1200" u="sng" cap="none" strike="noStrike">
                <a:solidFill>
                  <a:schemeClr val="dk1"/>
                </a:solidFill>
                <a:latin typeface="Calibri"/>
                <a:ea typeface="Calibri"/>
                <a:cs typeface="Calibri"/>
                <a:sym typeface="Calibri"/>
                <a:hlinkClick r:id="rId5">
                  <a:extLst>
                    <a:ext uri="{A12FA001-AC4F-418D-AE19-62706E023703}">
                      <ahyp:hlinkClr val="tx"/>
                    </a:ext>
                  </a:extLst>
                </a:hlinkClick>
              </a:rPr>
              <a:t>www.fh-muenster.de/isun</a:t>
            </a:r>
            <a:endParaRPr b="0" i="0" sz="1200" u="none" cap="none" strike="noStrike">
              <a:solidFill>
                <a:schemeClr val="dk1"/>
              </a:solidFill>
              <a:latin typeface="Calibri"/>
              <a:ea typeface="Calibri"/>
              <a:cs typeface="Calibri"/>
              <a:sym typeface="Calibri"/>
            </a:endParaRPr>
          </a:p>
          <a:p>
            <a:pPr indent="0" lvl="0" marL="50800" marR="0" rtl="0" algn="l">
              <a:lnSpc>
                <a:spcPct val="90000"/>
              </a:lnSpc>
              <a:spcBef>
                <a:spcPts val="1000"/>
              </a:spcBef>
              <a:spcAft>
                <a:spcPts val="0"/>
              </a:spcAft>
              <a:buClr>
                <a:schemeClr val="dk1"/>
              </a:buClr>
              <a:buSzPts val="2987"/>
              <a:buFont typeface="Arial"/>
              <a:buNone/>
            </a:pPr>
            <a:r>
              <a:rPr b="0" i="0" lang="de-DE" sz="1200" u="none" cap="none" strike="noStrike">
                <a:solidFill>
                  <a:schemeClr val="dk1"/>
                </a:solidFill>
                <a:latin typeface="Calibri"/>
                <a:ea typeface="Calibri"/>
                <a:cs typeface="Calibri"/>
                <a:sym typeface="Calibri"/>
              </a:rPr>
              <a:t>Prof. Dr. Julia Kastrup </a:t>
            </a:r>
            <a:br>
              <a:rPr b="0" i="0" lang="de-DE" sz="1200" u="none" cap="none" strike="noStrike">
                <a:solidFill>
                  <a:schemeClr val="dk1"/>
                </a:solidFill>
                <a:latin typeface="Calibri"/>
                <a:ea typeface="Calibri"/>
                <a:cs typeface="Calibri"/>
                <a:sym typeface="Calibri"/>
              </a:rPr>
            </a:br>
            <a:r>
              <a:rPr b="0" i="0" lang="de-DE" sz="1200" u="none" cap="none" strike="noStrike">
                <a:solidFill>
                  <a:schemeClr val="dk1"/>
                </a:solidFill>
                <a:latin typeface="Calibri"/>
                <a:ea typeface="Calibri"/>
                <a:cs typeface="Calibri"/>
                <a:sym typeface="Calibri"/>
              </a:rPr>
              <a:t>(</a:t>
            </a:r>
            <a:r>
              <a:rPr b="0" i="0" lang="de-DE" sz="1200" u="sng" cap="none" strike="noStrike">
                <a:solidFill>
                  <a:schemeClr val="dk1"/>
                </a:solidFill>
                <a:latin typeface="Calibri"/>
                <a:ea typeface="Calibri"/>
                <a:cs typeface="Calibri"/>
                <a:sym typeface="Calibri"/>
                <a:hlinkClick r:id="rId6">
                  <a:extLst>
                    <a:ext uri="{A12FA001-AC4F-418D-AE19-62706E023703}">
                      <ahyp:hlinkClr val="tx"/>
                    </a:ext>
                  </a:extLst>
                </a:hlinkClick>
              </a:rPr>
              <a:t>kastrup@fh-muenster.de</a:t>
            </a:r>
            <a:r>
              <a:rPr b="0" i="0" lang="de-DE" sz="12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50800" marR="0" rtl="0" algn="l">
              <a:lnSpc>
                <a:spcPct val="90000"/>
              </a:lnSpc>
              <a:spcBef>
                <a:spcPts val="1000"/>
              </a:spcBef>
              <a:spcAft>
                <a:spcPts val="0"/>
              </a:spcAft>
              <a:buClr>
                <a:schemeClr val="dk1"/>
              </a:buClr>
              <a:buSzPts val="2987"/>
              <a:buFont typeface="Arial"/>
              <a:buNone/>
            </a:pPr>
            <a:r>
              <a:rPr b="0" i="0" lang="de-DE" sz="1200" u="none" cap="none" strike="noStrike">
                <a:solidFill>
                  <a:schemeClr val="dk1"/>
                </a:solidFill>
                <a:latin typeface="Calibri"/>
                <a:ea typeface="Calibri"/>
                <a:cs typeface="Calibri"/>
                <a:sym typeface="Calibri"/>
              </a:rPr>
              <a:t>Anna-Franziska Kähler</a:t>
            </a:r>
            <a:br>
              <a:rPr b="0" i="0" lang="de-DE" sz="1200" u="none" cap="none" strike="noStrike">
                <a:solidFill>
                  <a:schemeClr val="dk1"/>
                </a:solidFill>
                <a:latin typeface="Calibri"/>
                <a:ea typeface="Calibri"/>
                <a:cs typeface="Calibri"/>
                <a:sym typeface="Calibri"/>
              </a:rPr>
            </a:br>
            <a:r>
              <a:rPr b="0" i="0" lang="de-DE" sz="1200" u="none" cap="none" strike="noStrike">
                <a:solidFill>
                  <a:schemeClr val="dk1"/>
                </a:solidFill>
                <a:latin typeface="Calibri"/>
                <a:ea typeface="Calibri"/>
                <a:cs typeface="Calibri"/>
                <a:sym typeface="Calibri"/>
              </a:rPr>
              <a:t>(</a:t>
            </a:r>
            <a:r>
              <a:rPr b="0" i="0" lang="de-DE" sz="1200" u="sng" cap="none" strike="noStrike">
                <a:solidFill>
                  <a:schemeClr val="dk1"/>
                </a:solidFill>
                <a:latin typeface="Calibri"/>
                <a:ea typeface="Calibri"/>
                <a:cs typeface="Calibri"/>
                <a:sym typeface="Calibri"/>
                <a:hlinkClick r:id="rId7">
                  <a:extLst>
                    <a:ext uri="{A12FA001-AC4F-418D-AE19-62706E023703}">
                      <ahyp:hlinkClr val="tx"/>
                    </a:ext>
                  </a:extLst>
                </a:hlinkClick>
              </a:rPr>
              <a:t>anna-franziska.kaehler@fh-muenster.de</a:t>
            </a:r>
            <a:r>
              <a:rPr b="0" i="0" lang="de-DE" sz="12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78" name="Google Shape;78;p38"/>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FH Münster/ iSuN</a:t>
            </a:r>
            <a:endParaRPr/>
          </a:p>
          <a:p>
            <a:pPr indent="0" lvl="0" marL="0" rtl="0" algn="l">
              <a:lnSpc>
                <a:spcPct val="100000"/>
              </a:lnSpc>
              <a:spcBef>
                <a:spcPts val="0"/>
              </a:spcBef>
              <a:spcAft>
                <a:spcPts val="0"/>
              </a:spcAft>
              <a:buSzPts val="1800"/>
              <a:buNone/>
            </a:pPr>
            <a:r>
              <a:rPr lang="de-DE"/>
              <a:t>Projektagentur BBNE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g194bc32f861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85" name="Google Shape;85;g194bc32f861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Nachhaltige Wäschepflege: </a:t>
            </a:r>
            <a:endParaRPr/>
          </a:p>
          <a:p>
            <a:pPr indent="0" lvl="0" marL="0" rtl="0" algn="l">
              <a:lnSpc>
                <a:spcPct val="100000"/>
              </a:lnSpc>
              <a:spcBef>
                <a:spcPts val="0"/>
              </a:spcBef>
              <a:spcAft>
                <a:spcPts val="0"/>
              </a:spcAft>
              <a:buClr>
                <a:srgbClr val="000000"/>
              </a:buClr>
              <a:buSzPts val="1800"/>
              <a:buFont typeface="Calibri"/>
              <a:buNone/>
            </a:pPr>
            <a:r>
              <a:rPr lang="de-DE"/>
              <a:t>Out- oder Insourcing?</a:t>
            </a:r>
            <a:endParaRPr/>
          </a:p>
        </p:txBody>
      </p:sp>
      <p:sp>
        <p:nvSpPr>
          <p:cNvPr id="86" name="Google Shape;86;g194bc32f861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Bildquelle: Pixabay</a:t>
            </a:r>
            <a:endParaRPr/>
          </a:p>
        </p:txBody>
      </p:sp>
      <p:sp>
        <p:nvSpPr>
          <p:cNvPr id="87" name="Google Shape;87;g194bc32f861_0_0"/>
          <p:cNvSpPr/>
          <p:nvPr/>
        </p:nvSpPr>
        <p:spPr>
          <a:xfrm>
            <a:off x="432300" y="4479427"/>
            <a:ext cx="11327400" cy="1538400"/>
          </a:xfrm>
          <a:prstGeom prst="roundRect">
            <a:avLst>
              <a:gd fmla="val 16667" name="adj"/>
            </a:avLst>
          </a:prstGeom>
          <a:solidFill>
            <a:srgbClr val="FFE599"/>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A) Was sind die Vor- und Nachteile einer </a:t>
            </a:r>
            <a:r>
              <a:rPr b="0" i="0" lang="de-DE" sz="1600" u="sng" cap="none" strike="noStrike">
                <a:solidFill>
                  <a:schemeClr val="dk1"/>
                </a:solidFill>
                <a:latin typeface="Arial"/>
                <a:ea typeface="Arial"/>
                <a:cs typeface="Arial"/>
                <a:sym typeface="Arial"/>
              </a:rPr>
              <a:t>hauseigenen</a:t>
            </a:r>
            <a:r>
              <a:rPr b="0" i="0" lang="de-DE" sz="1600" u="none" cap="none" strike="noStrike">
                <a:solidFill>
                  <a:schemeClr val="dk1"/>
                </a:solidFill>
                <a:latin typeface="Arial"/>
                <a:ea typeface="Arial"/>
                <a:cs typeface="Arial"/>
                <a:sym typeface="Arial"/>
              </a:rPr>
              <a:t> Wäscherei (Insourcing)?</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B) Was sind die Vor- und Nachteile einer </a:t>
            </a:r>
            <a:r>
              <a:rPr b="0" i="0" lang="de-DE" sz="1600" u="sng" cap="none" strike="noStrike">
                <a:solidFill>
                  <a:schemeClr val="dk1"/>
                </a:solidFill>
                <a:latin typeface="Arial"/>
                <a:ea typeface="Arial"/>
                <a:cs typeface="Arial"/>
                <a:sym typeface="Arial"/>
              </a:rPr>
              <a:t>externen</a:t>
            </a:r>
            <a:r>
              <a:rPr b="0" i="0" lang="de-DE" sz="1600" u="none" cap="none" strike="noStrike">
                <a:solidFill>
                  <a:schemeClr val="dk1"/>
                </a:solidFill>
                <a:latin typeface="Arial"/>
                <a:ea typeface="Arial"/>
                <a:cs typeface="Arial"/>
                <a:sym typeface="Arial"/>
              </a:rPr>
              <a:t> Wäscherei bzw. der Fremdvergabe von Wäsche (Outsourcing)?</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C) Welche Kriterien sollten für die mögliche Angebotsvergabe auch eine Rolle spielen?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Beziehen Sie in Ihre Überlegungen sowohl soziale und ökologische als auch wirtschaftliche Aspekte für die jeweilige Einrichtung mit ein</a:t>
            </a:r>
            <a:r>
              <a:rPr b="0" i="0" lang="de-DE" sz="1600" u="none" cap="none" strike="noStrike">
                <a:solidFill>
                  <a:schemeClr val="dk1"/>
                </a:solidFill>
                <a:latin typeface="Calibri"/>
                <a:ea typeface="Calibri"/>
                <a:cs typeface="Calibri"/>
                <a:sym typeface="Calibri"/>
              </a:rPr>
              <a:t>.</a:t>
            </a:r>
            <a:endParaRPr b="0" i="0" sz="1400" u="none" cap="none" strike="noStrike">
              <a:solidFill>
                <a:schemeClr val="dk1"/>
              </a:solidFill>
              <a:latin typeface="Calibri"/>
              <a:ea typeface="Calibri"/>
              <a:cs typeface="Calibri"/>
              <a:sym typeface="Calibri"/>
            </a:endParaRPr>
          </a:p>
        </p:txBody>
      </p:sp>
      <p:sp>
        <p:nvSpPr>
          <p:cNvPr id="88" name="Google Shape;88;g194bc32f861_0_0"/>
          <p:cNvSpPr txBox="1"/>
          <p:nvPr/>
        </p:nvSpPr>
        <p:spPr>
          <a:xfrm>
            <a:off x="5444465" y="1689454"/>
            <a:ext cx="5713800" cy="1015800"/>
          </a:xfrm>
          <a:prstGeom prst="rect">
            <a:avLst/>
          </a:prstGeom>
          <a:solidFill>
            <a:srgbClr val="FFC000"/>
          </a:solidFill>
          <a:ln>
            <a:noFill/>
          </a:ln>
        </p:spPr>
        <p:txBody>
          <a:bodyPr anchorCtr="0" anchor="t" bIns="91425" lIns="91425" spcFirstLastPara="1" rIns="91425" wrap="square" tIns="91425">
            <a:spAutoFit/>
          </a:bodyPr>
          <a:lstStyle/>
          <a:p>
            <a:pPr indent="-228600" lvl="0" marL="457200" marR="0" rtl="0" algn="l">
              <a:lnSpc>
                <a:spcPct val="100000"/>
              </a:lnSpc>
              <a:spcBef>
                <a:spcPts val="0"/>
              </a:spcBef>
              <a:spcAft>
                <a:spcPts val="0"/>
              </a:spcAft>
              <a:buClr>
                <a:srgbClr val="000000"/>
              </a:buClr>
              <a:buSzPts val="1600"/>
              <a:buFont typeface="Arial"/>
              <a:buNone/>
            </a:pPr>
            <a:r>
              <a:rPr b="0" i="0" lang="de-DE" sz="1800" u="none" cap="none" strike="noStrike">
                <a:solidFill>
                  <a:schemeClr val="dk1"/>
                </a:solidFill>
                <a:latin typeface="Arial"/>
                <a:ea typeface="Arial"/>
                <a:cs typeface="Arial"/>
                <a:sym typeface="Arial"/>
              </a:rPr>
              <a:t>In einer Einrichtung (z.B. Tagungsakademie) sollen einzelne Bereiche (z.B. Wäschebereich) aus ökonomischen Gründen ausgelagert werden. </a:t>
            </a:r>
            <a:endParaRPr b="0" i="0" sz="1800" u="none" cap="none" strike="noStrike">
              <a:solidFill>
                <a:srgbClr val="000000"/>
              </a:solidFill>
              <a:latin typeface="Arial"/>
              <a:ea typeface="Arial"/>
              <a:cs typeface="Arial"/>
              <a:sym typeface="Arial"/>
            </a:endParaRPr>
          </a:p>
        </p:txBody>
      </p:sp>
      <p:sp>
        <p:nvSpPr>
          <p:cNvPr id="89" name="Google Shape;89;g194bc32f861_0_0"/>
          <p:cNvSpPr txBox="1"/>
          <p:nvPr>
            <p:ph idx="1" type="body"/>
          </p:nvPr>
        </p:nvSpPr>
        <p:spPr>
          <a:xfrm>
            <a:off x="3351213" y="6254750"/>
            <a:ext cx="3833812" cy="557213"/>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SzPts val="1200"/>
              <a:buNone/>
            </a:pPr>
            <a:r>
              <a:rPr lang="de-DE"/>
              <a:t>Hauswirtschafter und Hauswirtschafterin</a:t>
            </a:r>
            <a:endParaRPr/>
          </a:p>
        </p:txBody>
      </p:sp>
      <p:pic>
        <p:nvPicPr>
          <p:cNvPr descr="Ein Bild, das Haushaltsgerät, Weiße Ware, Wäschetrockner, Waschmaschine enthält.&#10;&#10;Automatisch generierte Beschreibung" id="90" name="Google Shape;90;g194bc32f861_0_0"/>
          <p:cNvPicPr preferRelativeResize="0"/>
          <p:nvPr/>
        </p:nvPicPr>
        <p:blipFill rotWithShape="1">
          <a:blip r:embed="rId3">
            <a:alphaModFix/>
          </a:blip>
          <a:srcRect b="0" l="0" r="0" t="0"/>
          <a:stretch/>
        </p:blipFill>
        <p:spPr>
          <a:xfrm>
            <a:off x="483200" y="1689454"/>
            <a:ext cx="3809570" cy="2443720"/>
          </a:xfrm>
          <a:prstGeom prst="rect">
            <a:avLst/>
          </a:prstGeom>
          <a:noFill/>
          <a:ln>
            <a:noFill/>
          </a:ln>
          <a:effectLst>
            <a:outerShdw blurRad="234261" sx="103340" rotWithShape="0" algn="tl" dir="3600000" dist="38100" sy="103340">
              <a:srgbClr val="000000">
                <a:alpha val="28627"/>
              </a:srgbClr>
            </a:outerShdw>
          </a:effectLst>
        </p:spPr>
      </p:pic>
      <p:sp>
        <p:nvSpPr>
          <p:cNvPr id="91" name="Google Shape;91;g194bc32f861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FH Münster/ iSuN</a:t>
            </a:r>
            <a:endParaRPr/>
          </a:p>
          <a:p>
            <a:pPr indent="0" lvl="0" marL="0" rtl="0" algn="l">
              <a:lnSpc>
                <a:spcPct val="100000"/>
              </a:lnSpc>
              <a:spcBef>
                <a:spcPts val="0"/>
              </a:spcBef>
              <a:spcAft>
                <a:spcPts val="0"/>
              </a:spcAft>
              <a:buSzPts val="1800"/>
              <a:buNone/>
            </a:pPr>
            <a:r>
              <a:rPr lang="de-DE"/>
              <a:t>Projektagentur BBNE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g1990542c032_1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98" name="Google Shape;98;g1990542c032_1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Clr>
                <a:srgbClr val="000000"/>
              </a:buClr>
              <a:buSzPct val="62500"/>
              <a:buFont typeface="Calibri"/>
              <a:buNone/>
            </a:pPr>
            <a:r>
              <a:rPr lang="de-DE"/>
              <a:t>Textilien umweltfreundlich Reinigen:</a:t>
            </a:r>
            <a:endParaRPr/>
          </a:p>
          <a:p>
            <a:pPr indent="0" lvl="0" marL="0" rtl="0" algn="l">
              <a:lnSpc>
                <a:spcPct val="100000"/>
              </a:lnSpc>
              <a:spcBef>
                <a:spcPts val="0"/>
              </a:spcBef>
              <a:spcAft>
                <a:spcPts val="0"/>
              </a:spcAft>
              <a:buClr>
                <a:srgbClr val="000000"/>
              </a:buClr>
              <a:buSzPct val="62500"/>
              <a:buFont typeface="Calibri"/>
              <a:buNone/>
            </a:pPr>
            <a:r>
              <a:rPr lang="de-DE"/>
              <a:t>Berücksichtigung unterschiedlicher Perspektiven</a:t>
            </a:r>
            <a:endParaRPr/>
          </a:p>
        </p:txBody>
      </p:sp>
      <p:sp>
        <p:nvSpPr>
          <p:cNvPr id="99" name="Google Shape;99;g1990542c032_1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fontScale="92500" lnSpcReduction="20000"/>
          </a:bodyPr>
          <a:lstStyle/>
          <a:p>
            <a:pPr indent="-228600" lvl="0" marL="457200" rtl="0" algn="l">
              <a:lnSpc>
                <a:spcPct val="110000"/>
              </a:lnSpc>
              <a:spcBef>
                <a:spcPts val="0"/>
              </a:spcBef>
              <a:spcAft>
                <a:spcPts val="0"/>
              </a:spcAft>
              <a:buClr>
                <a:srgbClr val="888888"/>
              </a:buClr>
              <a:buSzPct val="108108"/>
              <a:buNone/>
            </a:pPr>
            <a:r>
              <a:rPr lang="de-DE"/>
              <a:t>Quellen: UBA 2o21</a:t>
            </a:r>
            <a:endParaRPr/>
          </a:p>
          <a:p>
            <a:pPr indent="-228600" lvl="0" marL="457200" rtl="0" algn="l">
              <a:lnSpc>
                <a:spcPct val="110000"/>
              </a:lnSpc>
              <a:spcBef>
                <a:spcPts val="0"/>
              </a:spcBef>
              <a:spcAft>
                <a:spcPts val="0"/>
              </a:spcAft>
              <a:buClr>
                <a:srgbClr val="888888"/>
              </a:buClr>
              <a:buSzPct val="108108"/>
              <a:buNone/>
            </a:pPr>
            <a:r>
              <a:rPr lang="de-DE"/>
              <a:t>Diagramm: FNR (2020) nach T+I Consulting (2017)</a:t>
            </a:r>
            <a:endParaRPr/>
          </a:p>
          <a:p>
            <a:pPr indent="-228600" lvl="0" marL="457200" rtl="0" algn="l">
              <a:lnSpc>
                <a:spcPct val="110000"/>
              </a:lnSpc>
              <a:spcBef>
                <a:spcPts val="0"/>
              </a:spcBef>
              <a:spcAft>
                <a:spcPts val="0"/>
              </a:spcAft>
              <a:buClr>
                <a:srgbClr val="888888"/>
              </a:buClr>
              <a:buSzPct val="108108"/>
              <a:buNone/>
            </a:pPr>
            <a:r>
              <a:rPr lang="de-DE"/>
              <a:t>Bildquelle: Pixabay</a:t>
            </a:r>
            <a:endParaRPr/>
          </a:p>
        </p:txBody>
      </p:sp>
      <p:sp>
        <p:nvSpPr>
          <p:cNvPr id="100" name="Google Shape;100;g1990542c032_1_0"/>
          <p:cNvSpPr txBox="1"/>
          <p:nvPr>
            <p:ph idx="1" type="body"/>
          </p:nvPr>
        </p:nvSpPr>
        <p:spPr>
          <a:xfrm>
            <a:off x="3351213" y="6254750"/>
            <a:ext cx="3833812" cy="557213"/>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SzPts val="1200"/>
              <a:buNone/>
            </a:pPr>
            <a:r>
              <a:rPr lang="de-DE"/>
              <a:t>Hauswirtschafter und Hauswirtschafterin</a:t>
            </a:r>
            <a:endParaRPr/>
          </a:p>
        </p:txBody>
      </p:sp>
      <p:graphicFrame>
        <p:nvGraphicFramePr>
          <p:cNvPr id="101" name="Google Shape;101;g1990542c032_1_0"/>
          <p:cNvGraphicFramePr/>
          <p:nvPr/>
        </p:nvGraphicFramePr>
        <p:xfrm>
          <a:off x="93919" y="1432915"/>
          <a:ext cx="4948049" cy="3343578"/>
        </p:xfrm>
        <a:graphic>
          <a:graphicData uri="http://schemas.openxmlformats.org/drawingml/2006/chart">
            <c:chart r:id="rId3"/>
          </a:graphicData>
        </a:graphic>
      </p:graphicFrame>
      <p:sp>
        <p:nvSpPr>
          <p:cNvPr id="102" name="Google Shape;102;g1990542c032_1_0"/>
          <p:cNvSpPr/>
          <p:nvPr/>
        </p:nvSpPr>
        <p:spPr>
          <a:xfrm>
            <a:off x="7928350" y="1623060"/>
            <a:ext cx="4109100" cy="3836414"/>
          </a:xfrm>
          <a:prstGeom prst="roundRect">
            <a:avLst>
              <a:gd fmla="val 16667" name="adj"/>
            </a:avLst>
          </a:prstGeom>
          <a:solidFill>
            <a:srgbClr val="FFE599"/>
          </a:solidFill>
          <a:ln cap="flat" cmpd="sng" w="25400">
            <a:solidFill>
              <a:schemeClr val="dk1"/>
            </a:solidFill>
            <a:prstDash val="solid"/>
            <a:round/>
            <a:headEnd len="sm" w="sm" type="none"/>
            <a:tailEnd len="sm" w="sm" type="none"/>
          </a:ln>
        </p:spPr>
        <p:txBody>
          <a:bodyPr anchorCtr="0" anchor="ctr" bIns="0" lIns="0" spcFirstLastPara="1" rIns="0" wrap="square" tIns="0">
            <a:noAutofit/>
          </a:bodyPr>
          <a:lstStyle/>
          <a:p>
            <a:pPr indent="-336550" lvl="0" marL="457200" marR="0" rtl="0" algn="l">
              <a:lnSpc>
                <a:spcPct val="100000"/>
              </a:lnSpc>
              <a:spcBef>
                <a:spcPts val="0"/>
              </a:spcBef>
              <a:spcAft>
                <a:spcPts val="0"/>
              </a:spcAft>
              <a:buClr>
                <a:schemeClr val="dk1"/>
              </a:buClr>
              <a:buSzPts val="1700"/>
              <a:buFont typeface="Arial"/>
              <a:buAutoNum type="arabicParenR"/>
            </a:pPr>
            <a:r>
              <a:rPr b="0" i="0" lang="de-DE" sz="1700" u="none" cap="none" strike="noStrike">
                <a:solidFill>
                  <a:schemeClr val="dk1"/>
                </a:solidFill>
                <a:latin typeface="Arial"/>
                <a:ea typeface="Arial"/>
                <a:cs typeface="Arial"/>
                <a:sym typeface="Arial"/>
              </a:rPr>
              <a:t>Welche Bestandteile weisen Waschmittel und -pulver in der Regel auf? Welche Funktionen erfüllen Sie?</a:t>
            </a:r>
            <a:endParaRPr b="0" i="0" sz="1700" u="none" cap="none" strike="noStrike">
              <a:solidFill>
                <a:schemeClr val="dk1"/>
              </a:solidFill>
              <a:latin typeface="Arial"/>
              <a:ea typeface="Arial"/>
              <a:cs typeface="Arial"/>
              <a:sym typeface="Arial"/>
            </a:endParaRPr>
          </a:p>
          <a:p>
            <a:pPr indent="-336550" lvl="0" marL="457200" marR="0" rtl="0" algn="l">
              <a:lnSpc>
                <a:spcPct val="100000"/>
              </a:lnSpc>
              <a:spcBef>
                <a:spcPts val="0"/>
              </a:spcBef>
              <a:spcAft>
                <a:spcPts val="0"/>
              </a:spcAft>
              <a:buClr>
                <a:schemeClr val="dk1"/>
              </a:buClr>
              <a:buSzPts val="1700"/>
              <a:buFont typeface="Arial"/>
              <a:buAutoNum type="arabicParenR"/>
            </a:pPr>
            <a:r>
              <a:rPr b="0" i="0" lang="de-DE" sz="1700" u="none" cap="none" strike="noStrike">
                <a:solidFill>
                  <a:schemeClr val="dk1"/>
                </a:solidFill>
                <a:latin typeface="Arial"/>
                <a:ea typeface="Arial"/>
                <a:cs typeface="Arial"/>
                <a:sym typeface="Arial"/>
              </a:rPr>
              <a:t>Wie unterscheiden sich konventionelle und Öko-Produkte?</a:t>
            </a:r>
            <a:endParaRPr b="0" i="0" sz="1700" u="none" cap="none" strike="noStrike">
              <a:solidFill>
                <a:schemeClr val="dk1"/>
              </a:solidFill>
              <a:latin typeface="Arial"/>
              <a:ea typeface="Arial"/>
              <a:cs typeface="Arial"/>
              <a:sym typeface="Arial"/>
            </a:endParaRPr>
          </a:p>
          <a:p>
            <a:pPr indent="-336550" lvl="0" marL="457200" marR="0" rtl="0" algn="l">
              <a:lnSpc>
                <a:spcPct val="100000"/>
              </a:lnSpc>
              <a:spcBef>
                <a:spcPts val="0"/>
              </a:spcBef>
              <a:spcAft>
                <a:spcPts val="0"/>
              </a:spcAft>
              <a:buClr>
                <a:schemeClr val="dk1"/>
              </a:buClr>
              <a:buSzPts val="1700"/>
              <a:buFont typeface="Arial"/>
              <a:buAutoNum type="arabicParenR"/>
            </a:pPr>
            <a:r>
              <a:rPr b="0" i="0" lang="de-DE" sz="1700" u="none" cap="none" strike="noStrike">
                <a:solidFill>
                  <a:schemeClr val="dk1"/>
                </a:solidFill>
                <a:latin typeface="Arial"/>
                <a:ea typeface="Arial"/>
                <a:cs typeface="Arial"/>
                <a:sym typeface="Arial"/>
              </a:rPr>
              <a:t>Diskutieren Sie mit Blick z.B. auf die Erwartungen der Bewohner*innen die unterschiedlichen Produkte und argumentieren für umweltfreundliche Textilreinigung.</a:t>
            </a:r>
            <a:endParaRPr b="0" i="0" sz="1500" u="none" cap="none" strike="noStrike">
              <a:solidFill>
                <a:schemeClr val="dk1"/>
              </a:solidFill>
              <a:latin typeface="Arial"/>
              <a:ea typeface="Arial"/>
              <a:cs typeface="Arial"/>
              <a:sym typeface="Arial"/>
            </a:endParaRPr>
          </a:p>
        </p:txBody>
      </p:sp>
      <p:sp>
        <p:nvSpPr>
          <p:cNvPr id="103" name="Google Shape;103;g1990542c032_1_0"/>
          <p:cNvSpPr txBox="1"/>
          <p:nvPr/>
        </p:nvSpPr>
        <p:spPr>
          <a:xfrm>
            <a:off x="392862" y="4880633"/>
            <a:ext cx="7060500" cy="1246800"/>
          </a:xfrm>
          <a:prstGeom prst="rect">
            <a:avLst/>
          </a:prstGeom>
          <a:solidFill>
            <a:srgbClr val="FFC000"/>
          </a:solidFill>
          <a:ln cap="flat" cmpd="sng" w="9525">
            <a:solidFill>
              <a:schemeClr val="dk1"/>
            </a:solidFill>
            <a:prstDash val="solid"/>
            <a:round/>
            <a:headEnd len="sm" w="sm" type="none"/>
            <a:tailEnd len="sm" w="sm" type="none"/>
          </a:ln>
          <a:effectLst>
            <a:outerShdw blurRad="50800" rotWithShape="0" algn="bl" dir="18900000" dist="38100">
              <a:srgbClr val="000000">
                <a:alpha val="40000"/>
              </a:srgbClr>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de-DE" sz="1500" u="none" cap="none" strike="noStrike">
                <a:solidFill>
                  <a:srgbClr val="000000"/>
                </a:solidFill>
                <a:latin typeface="Arial"/>
                <a:ea typeface="Arial"/>
                <a:cs typeface="Arial"/>
                <a:sym typeface="Arial"/>
              </a:rPr>
              <a:t>Eine Einrichtung versucht, die Wäsche möglichst umweltschonend durchzuführen und probiert Öko-Waschmittel ohne Duftstoffe, petrochemische Tensiden und Mikroplastik aus. Die Bewohner*innen merken schon kurz nach der Umstellung an, dass die Wäsche nicht mehr angenehm “frisch” duftet und die weiße Wäsche etwas grau wird.</a:t>
            </a:r>
            <a:endParaRPr b="0" i="0" sz="1500" u="none" cap="none" strike="noStrike">
              <a:solidFill>
                <a:srgbClr val="000000"/>
              </a:solidFill>
              <a:latin typeface="Arial"/>
              <a:ea typeface="Arial"/>
              <a:cs typeface="Arial"/>
              <a:sym typeface="Arial"/>
            </a:endParaRPr>
          </a:p>
        </p:txBody>
      </p:sp>
      <p:sp>
        <p:nvSpPr>
          <p:cNvPr id="104" name="Google Shape;104;g1990542c032_1_0"/>
          <p:cNvSpPr txBox="1"/>
          <p:nvPr/>
        </p:nvSpPr>
        <p:spPr>
          <a:xfrm rot="-537002">
            <a:off x="4221633" y="2575333"/>
            <a:ext cx="3238254" cy="1231106"/>
          </a:xfrm>
          <a:prstGeom prst="rect">
            <a:avLst/>
          </a:prstGeom>
          <a:solidFill>
            <a:srgbClr val="FFC000"/>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rgbClr val="0070C0"/>
                </a:solidFill>
                <a:latin typeface="Arial"/>
                <a:ea typeface="Arial"/>
                <a:cs typeface="Arial"/>
                <a:sym typeface="Arial"/>
              </a:rPr>
              <a:t>Verbrauch: ca. </a:t>
            </a:r>
            <a:r>
              <a:rPr b="1" i="0" lang="de-DE" sz="2000" u="none" cap="none" strike="noStrike">
                <a:solidFill>
                  <a:srgbClr val="0070C0"/>
                </a:solidFill>
                <a:latin typeface="Arial"/>
                <a:ea typeface="Arial"/>
                <a:cs typeface="Arial"/>
                <a:sym typeface="Arial"/>
              </a:rPr>
              <a:t>850.000 t </a:t>
            </a:r>
            <a:r>
              <a:rPr b="1" i="0" lang="de-DE" sz="1800" u="none" cap="none" strike="noStrike">
                <a:solidFill>
                  <a:srgbClr val="0070C0"/>
                </a:solidFill>
                <a:latin typeface="Arial"/>
                <a:ea typeface="Arial"/>
                <a:cs typeface="Arial"/>
                <a:sym typeface="Arial"/>
              </a:rPr>
              <a:t>Wasch- und Wäschepflegemittel in Dt./Jahr</a:t>
            </a:r>
            <a:endParaRPr b="0" i="0" sz="1400" u="none" cap="none" strike="noStrike">
              <a:solidFill>
                <a:srgbClr val="000000"/>
              </a:solidFill>
              <a:latin typeface="Arial"/>
              <a:ea typeface="Arial"/>
              <a:cs typeface="Arial"/>
              <a:sym typeface="Arial"/>
            </a:endParaRPr>
          </a:p>
        </p:txBody>
      </p:sp>
      <p:sp>
        <p:nvSpPr>
          <p:cNvPr id="105" name="Google Shape;105;g1990542c032_1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FH Münster/ iSuN</a:t>
            </a:r>
            <a:endParaRPr/>
          </a:p>
          <a:p>
            <a:pPr indent="0" lvl="0" marL="0" rtl="0" algn="l">
              <a:lnSpc>
                <a:spcPct val="100000"/>
              </a:lnSpc>
              <a:spcBef>
                <a:spcPts val="0"/>
              </a:spcBef>
              <a:spcAft>
                <a:spcPts val="0"/>
              </a:spcAft>
              <a:buSzPts val="1800"/>
              <a:buNone/>
            </a:pPr>
            <a:r>
              <a:rPr lang="de-DE"/>
              <a:t>Projektagentur BBNE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12" name="Google Shape;112;p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Calibri"/>
              <a:buNone/>
            </a:pPr>
            <a:r>
              <a:rPr lang="de-DE" sz="2400"/>
              <a:t>Nachhaltige Verpackungslösungen im Privathaushalt: Ganz auf Verpackungen zu verzichten ist am sinnvollsten? </a:t>
            </a:r>
            <a:endParaRPr sz="2400"/>
          </a:p>
        </p:txBody>
      </p:sp>
      <p:sp>
        <p:nvSpPr>
          <p:cNvPr id="113" name="Google Shape;113;p5"/>
          <p:cNvSpPr txBox="1"/>
          <p:nvPr>
            <p:ph idx="2" type="body"/>
          </p:nvPr>
        </p:nvSpPr>
        <p:spPr>
          <a:xfrm>
            <a:off x="7263650" y="6254500"/>
            <a:ext cx="4788000" cy="557400"/>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97"/>
              <a:buNone/>
            </a:pPr>
            <a:r>
              <a:rPr lang="de-DE"/>
              <a:t>Quelle Diagramm: Studie von SPLENDID RESEARCH GmbH  2018</a:t>
            </a:r>
            <a:endParaRPr/>
          </a:p>
          <a:p>
            <a:pPr indent="-228600" lvl="0" marL="457200" rtl="0" algn="l">
              <a:lnSpc>
                <a:spcPct val="110000"/>
              </a:lnSpc>
              <a:spcBef>
                <a:spcPts val="0"/>
              </a:spcBef>
              <a:spcAft>
                <a:spcPts val="0"/>
              </a:spcAft>
              <a:buClr>
                <a:srgbClr val="888888"/>
              </a:buClr>
              <a:buSzPts val="1297"/>
              <a:buNone/>
            </a:pPr>
            <a:r>
              <a:rPr lang="de-DE"/>
              <a:t>Bildquellen: Pixabay</a:t>
            </a:r>
            <a:endParaRPr/>
          </a:p>
        </p:txBody>
      </p:sp>
      <p:sp>
        <p:nvSpPr>
          <p:cNvPr id="114" name="Google Shape;114;p5"/>
          <p:cNvSpPr/>
          <p:nvPr/>
        </p:nvSpPr>
        <p:spPr>
          <a:xfrm>
            <a:off x="5238775" y="2428125"/>
            <a:ext cx="3751800" cy="2857563"/>
          </a:xfrm>
          <a:prstGeom prst="roundRect">
            <a:avLst>
              <a:gd fmla="val 16667" name="adj"/>
            </a:avLst>
          </a:prstGeom>
          <a:solidFill>
            <a:srgbClr val="FFE599"/>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Welche Gründe sprechen entgegen des Diagramms </a:t>
            </a:r>
            <a:r>
              <a:rPr b="1" i="0" lang="de-DE" sz="1600" u="none" cap="none" strike="noStrike">
                <a:solidFill>
                  <a:schemeClr val="dk1"/>
                </a:solidFill>
                <a:latin typeface="Arial"/>
                <a:ea typeface="Arial"/>
                <a:cs typeface="Arial"/>
                <a:sym typeface="Arial"/>
              </a:rPr>
              <a:t>dafür</a:t>
            </a:r>
            <a:r>
              <a:rPr b="0" i="0" lang="de-DE" sz="1600" u="none" cap="none" strike="noStrike">
                <a:solidFill>
                  <a:schemeClr val="dk1"/>
                </a:solidFill>
                <a:latin typeface="Arial"/>
                <a:ea typeface="Arial"/>
                <a:cs typeface="Arial"/>
                <a:sym typeface="Arial"/>
              </a:rPr>
              <a:t>, unverpackte Lebens- oder Reinigungsmittel zu kaufen und dafür einen „Unverpackt-Supermarkt“ aufzusuchen bzw. mit Lieferanten Möglichkeiten zu thematisieren?</a:t>
            </a:r>
            <a:endParaRPr b="0" i="0" sz="16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sng" cap="none" strike="noStrike">
                <a:solidFill>
                  <a:schemeClr val="dk1"/>
                </a:solidFill>
                <a:latin typeface="Arial"/>
                <a:ea typeface="Arial"/>
                <a:cs typeface="Arial"/>
                <a:sym typeface="Arial"/>
              </a:rPr>
              <a:t>Diskutieren Sie.</a:t>
            </a:r>
            <a:endParaRPr b="0" i="0" sz="1600" u="sng" cap="none" strike="noStrike">
              <a:solidFill>
                <a:schemeClr val="dk1"/>
              </a:solidFill>
              <a:latin typeface="Arial"/>
              <a:ea typeface="Arial"/>
              <a:cs typeface="Arial"/>
              <a:sym typeface="Arial"/>
            </a:endParaRPr>
          </a:p>
        </p:txBody>
      </p:sp>
      <p:sp>
        <p:nvSpPr>
          <p:cNvPr id="115" name="Google Shape;115;p5"/>
          <p:cNvSpPr txBox="1"/>
          <p:nvPr>
            <p:ph idx="1" type="body"/>
          </p:nvPr>
        </p:nvSpPr>
        <p:spPr>
          <a:xfrm>
            <a:off x="3351213" y="6254750"/>
            <a:ext cx="3833812" cy="557213"/>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SzPts val="1200"/>
              <a:buNone/>
            </a:pPr>
            <a:r>
              <a:rPr lang="de-DE"/>
              <a:t>Hauswirtschafter und Hauswirtschafterin</a:t>
            </a:r>
            <a:endParaRPr/>
          </a:p>
        </p:txBody>
      </p:sp>
      <p:graphicFrame>
        <p:nvGraphicFramePr>
          <p:cNvPr id="116" name="Google Shape;116;p5"/>
          <p:cNvGraphicFramePr/>
          <p:nvPr/>
        </p:nvGraphicFramePr>
        <p:xfrm>
          <a:off x="305338" y="1671574"/>
          <a:ext cx="4707740" cy="2857563"/>
        </p:xfrm>
        <a:graphic>
          <a:graphicData uri="http://schemas.openxmlformats.org/drawingml/2006/chart">
            <c:chart r:id="rId3"/>
          </a:graphicData>
        </a:graphic>
      </p:graphicFrame>
      <p:pic>
        <p:nvPicPr>
          <p:cNvPr id="117" name="Google Shape;117;p5"/>
          <p:cNvPicPr preferRelativeResize="0"/>
          <p:nvPr/>
        </p:nvPicPr>
        <p:blipFill rotWithShape="1">
          <a:blip r:embed="rId4">
            <a:alphaModFix/>
          </a:blip>
          <a:srcRect b="0" l="0" r="0" t="0"/>
          <a:stretch/>
        </p:blipFill>
        <p:spPr>
          <a:xfrm>
            <a:off x="9219185" y="1525218"/>
            <a:ext cx="2691245" cy="1805814"/>
          </a:xfrm>
          <a:prstGeom prst="rect">
            <a:avLst/>
          </a:prstGeom>
          <a:noFill/>
          <a:ln>
            <a:noFill/>
          </a:ln>
          <a:effectLst>
            <a:outerShdw blurRad="174482" rotWithShape="0" algn="l" dir="2460000" dist="100676">
              <a:srgbClr val="000000">
                <a:alpha val="40000"/>
              </a:srgbClr>
            </a:outerShdw>
          </a:effectLst>
        </p:spPr>
      </p:pic>
      <p:pic>
        <p:nvPicPr>
          <p:cNvPr id="118" name="Google Shape;118;p5"/>
          <p:cNvPicPr preferRelativeResize="0"/>
          <p:nvPr/>
        </p:nvPicPr>
        <p:blipFill rotWithShape="1">
          <a:blip r:embed="rId5">
            <a:alphaModFix/>
          </a:blip>
          <a:srcRect b="0" l="0" r="0" t="0"/>
          <a:stretch/>
        </p:blipFill>
        <p:spPr>
          <a:xfrm>
            <a:off x="9952073" y="3429766"/>
            <a:ext cx="1961269" cy="1418148"/>
          </a:xfrm>
          <a:prstGeom prst="rect">
            <a:avLst/>
          </a:prstGeom>
          <a:noFill/>
          <a:ln>
            <a:noFill/>
          </a:ln>
          <a:effectLst>
            <a:outerShdw blurRad="174482" rotWithShape="0" algn="l" dir="2460000" dist="100676">
              <a:srgbClr val="000000">
                <a:alpha val="40000"/>
              </a:srgbClr>
            </a:outerShdw>
          </a:effectLst>
        </p:spPr>
      </p:pic>
      <p:sp>
        <p:nvSpPr>
          <p:cNvPr id="119" name="Google Shape;119;p5"/>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FH Münster/ iSuN</a:t>
            </a:r>
            <a:endParaRPr/>
          </a:p>
          <a:p>
            <a:pPr indent="0" lvl="0" marL="0" rtl="0" algn="l">
              <a:lnSpc>
                <a:spcPct val="100000"/>
              </a:lnSpc>
              <a:spcBef>
                <a:spcPts val="0"/>
              </a:spcBef>
              <a:spcAft>
                <a:spcPts val="0"/>
              </a:spcAft>
              <a:buSzPts val="1800"/>
              <a:buNone/>
            </a:pPr>
            <a:r>
              <a:rPr lang="de-DE"/>
              <a:t>Projektagentur BBNE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26" name="Google Shape;126;p12"/>
          <p:cNvSpPr txBox="1"/>
          <p:nvPr>
            <p:ph type="title"/>
          </p:nvPr>
        </p:nvSpPr>
        <p:spPr>
          <a:xfrm>
            <a:off x="283800" y="207825"/>
            <a:ext cx="9159000" cy="1080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Calibri"/>
              <a:buNone/>
            </a:pPr>
            <a:r>
              <a:rPr lang="de-DE" sz="2380"/>
              <a:t>Nachhaltigkeit in der Gemeinschaftsverpflegung:</a:t>
            </a:r>
            <a:endParaRPr sz="2380"/>
          </a:p>
          <a:p>
            <a:pPr indent="0" lvl="0" marL="0" rtl="0" algn="l">
              <a:lnSpc>
                <a:spcPct val="100000"/>
              </a:lnSpc>
              <a:spcBef>
                <a:spcPts val="0"/>
              </a:spcBef>
              <a:spcAft>
                <a:spcPts val="0"/>
              </a:spcAft>
              <a:buClr>
                <a:srgbClr val="000000"/>
              </a:buClr>
              <a:buSzPts val="1800"/>
              <a:buFont typeface="Calibri"/>
              <a:buNone/>
            </a:pPr>
            <a:r>
              <a:rPr lang="de-DE" sz="2380"/>
              <a:t>Attraktives Speisenangebot vs. nachhaltige Ernährung?</a:t>
            </a:r>
            <a:endParaRPr sz="2380"/>
          </a:p>
        </p:txBody>
      </p:sp>
      <p:sp>
        <p:nvSpPr>
          <p:cNvPr id="127" name="Google Shape;127;p12"/>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97"/>
              <a:buNone/>
            </a:pPr>
            <a:r>
              <a:rPr lang="de-DE"/>
              <a:t>Quelle Tabelle:  eigene Darstellung nach Apetito AG 2022</a:t>
            </a:r>
            <a:endParaRPr/>
          </a:p>
          <a:p>
            <a:pPr indent="-228600" lvl="0" marL="457200" rtl="0" algn="l">
              <a:lnSpc>
                <a:spcPct val="110000"/>
              </a:lnSpc>
              <a:spcBef>
                <a:spcPts val="0"/>
              </a:spcBef>
              <a:spcAft>
                <a:spcPts val="0"/>
              </a:spcAft>
              <a:buClr>
                <a:srgbClr val="888888"/>
              </a:buClr>
              <a:buSzPts val="1297"/>
              <a:buNone/>
            </a:pPr>
            <a:r>
              <a:rPr lang="de-DE"/>
              <a:t>Bildquellen: Pixabay (alle)</a:t>
            </a:r>
            <a:endParaRPr/>
          </a:p>
        </p:txBody>
      </p:sp>
      <p:sp>
        <p:nvSpPr>
          <p:cNvPr id="128" name="Google Shape;128;p12"/>
          <p:cNvSpPr/>
          <p:nvPr/>
        </p:nvSpPr>
        <p:spPr>
          <a:xfrm>
            <a:off x="8748966" y="1871992"/>
            <a:ext cx="3279622" cy="3798338"/>
          </a:xfrm>
          <a:prstGeom prst="roundRect">
            <a:avLst>
              <a:gd fmla="val 16667" name="adj"/>
            </a:avLst>
          </a:prstGeom>
          <a:solidFill>
            <a:srgbClr val="FFE599"/>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sng" cap="none" strike="noStrike">
                <a:solidFill>
                  <a:schemeClr val="dk1"/>
                </a:solidFill>
                <a:latin typeface="Arial"/>
                <a:ea typeface="Arial"/>
                <a:cs typeface="Arial"/>
                <a:sym typeface="Arial"/>
              </a:rPr>
              <a:t>Diskutieren Sie anhand der Tabelle und der nebenstehenden Bilder: </a:t>
            </a:r>
            <a:endParaRPr b="0" i="0" sz="1600" u="sng"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dk1"/>
                </a:solidFill>
                <a:latin typeface="Arial"/>
                <a:ea typeface="Arial"/>
                <a:cs typeface="Arial"/>
                <a:sym typeface="Arial"/>
              </a:rPr>
              <a:t>Welches Gericht kommt den Kriterien einer nachhaltigen Ernährung (nach Körber) am nächsten?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sng" cap="none" strike="noStrike">
                <a:solidFill>
                  <a:schemeClr val="dk1"/>
                </a:solidFill>
                <a:latin typeface="Arial"/>
                <a:ea typeface="Arial"/>
                <a:cs typeface="Arial"/>
                <a:sym typeface="Arial"/>
              </a:rPr>
              <a:t>Beziehen Sie Herkunft und Transportwege in ihre Überlegung mit ein.</a:t>
            </a:r>
            <a:endParaRPr b="0" i="0" sz="1400" u="sng" cap="none" strike="noStrike">
              <a:solidFill>
                <a:schemeClr val="dk1"/>
              </a:solidFill>
              <a:latin typeface="Arial"/>
              <a:ea typeface="Arial"/>
              <a:cs typeface="Arial"/>
              <a:sym typeface="Arial"/>
            </a:endParaRPr>
          </a:p>
        </p:txBody>
      </p:sp>
      <p:graphicFrame>
        <p:nvGraphicFramePr>
          <p:cNvPr id="129" name="Google Shape;129;p12"/>
          <p:cNvGraphicFramePr/>
          <p:nvPr/>
        </p:nvGraphicFramePr>
        <p:xfrm>
          <a:off x="360000" y="1792200"/>
          <a:ext cx="3000000" cy="3000000"/>
        </p:xfrm>
        <a:graphic>
          <a:graphicData uri="http://schemas.openxmlformats.org/drawingml/2006/table">
            <a:tbl>
              <a:tblPr>
                <a:noFill/>
                <a:tableStyleId>{613F268B-D447-4F28-BFD6-691BC73FDC7D}</a:tableStyleId>
              </a:tblPr>
              <a:tblGrid>
                <a:gridCol w="2190225"/>
                <a:gridCol w="800450"/>
              </a:tblGrid>
              <a:tr h="567650">
                <a:tc>
                  <a:txBody>
                    <a:bodyPr/>
                    <a:lstStyle/>
                    <a:p>
                      <a:pPr indent="0" lvl="0" marL="0" marR="0" rtl="0" algn="ctr">
                        <a:lnSpc>
                          <a:spcPct val="100000"/>
                        </a:lnSpc>
                        <a:spcBef>
                          <a:spcPts val="0"/>
                        </a:spcBef>
                        <a:spcAft>
                          <a:spcPts val="0"/>
                        </a:spcAft>
                        <a:buClr>
                          <a:srgbClr val="000000"/>
                        </a:buClr>
                        <a:buSzPts val="1400"/>
                        <a:buFont typeface="Arial"/>
                        <a:buNone/>
                      </a:pPr>
                      <a:r>
                        <a:rPr lang="de-DE" sz="1400" u="none" cap="none" strike="noStrike">
                          <a:solidFill>
                            <a:schemeClr val="dk1"/>
                          </a:solidFill>
                        </a:rPr>
                        <a:t>Top 5 Gerichte in deutschen Kantinen für </a:t>
                      </a:r>
                      <a:r>
                        <a:rPr b="1" lang="de-DE" sz="1400" u="none" cap="none" strike="noStrike">
                          <a:solidFill>
                            <a:srgbClr val="C00000"/>
                          </a:solidFill>
                        </a:rPr>
                        <a:t>Arbeitnehmer*innen</a:t>
                      </a:r>
                      <a:endParaRPr b="1" sz="1400" u="none" cap="none" strike="noStrike">
                        <a:solidFill>
                          <a:srgbClr val="C00000"/>
                        </a:solidFill>
                      </a:endParaRPr>
                    </a:p>
                  </a:txBody>
                  <a:tcPr marT="91425" marB="91425" marR="91425" marL="91425">
                    <a:lnL cap="flat" cmpd="sng" w="9525">
                      <a:solidFill>
                        <a:schemeClr val="dk2"/>
                      </a:solidFill>
                      <a:prstDash val="solid"/>
                      <a:round/>
                      <a:headEnd len="sm" w="sm" type="none"/>
                      <a:tailEnd len="sm" w="sm" type="none"/>
                    </a:lnL>
                    <a:lnR cap="flat" cmpd="sng" w="9525">
                      <a:solidFill>
                        <a:schemeClr val="dk2"/>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chemeClr val="dk2"/>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de-DE" sz="1400" u="none" cap="none" strike="noStrike">
                          <a:solidFill>
                            <a:schemeClr val="dk1"/>
                          </a:solidFill>
                        </a:rPr>
                        <a:t>Platz</a:t>
                      </a:r>
                      <a:endParaRPr b="1" sz="1400" u="none" cap="none" strike="noStrike">
                        <a:solidFill>
                          <a:schemeClr val="dk1"/>
                        </a:solidFill>
                      </a:endParaRPr>
                    </a:p>
                  </a:txBody>
                  <a:tcPr marT="91425" marB="91425" marR="91425" marL="91425">
                    <a:lnL cap="flat" cmpd="sng" w="9525">
                      <a:solidFill>
                        <a:schemeClr val="dk2"/>
                      </a:solidFill>
                      <a:prstDash val="solid"/>
                      <a:round/>
                      <a:headEnd len="sm" w="sm" type="none"/>
                      <a:tailEnd len="sm" w="sm" type="none"/>
                    </a:lnL>
                    <a:lnR cap="flat" cmpd="sng" w="9525">
                      <a:solidFill>
                        <a:schemeClr val="dk2"/>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chemeClr val="dk2"/>
                      </a:solidFill>
                      <a:prstDash val="solid"/>
                      <a:round/>
                      <a:headEnd len="sm" w="sm" type="none"/>
                      <a:tailEnd len="sm" w="sm" type="none"/>
                    </a:lnB>
                    <a:solidFill>
                      <a:schemeClr val="lt2"/>
                    </a:solidFill>
                  </a:tcPr>
                </a:tc>
              </a:tr>
              <a:tr h="369550">
                <a:tc>
                  <a:txBody>
                    <a:bodyPr/>
                    <a:lstStyle/>
                    <a:p>
                      <a:pPr indent="0" lvl="0" marL="0" marR="0" rtl="0" algn="ctr">
                        <a:lnSpc>
                          <a:spcPct val="100000"/>
                        </a:lnSpc>
                        <a:spcBef>
                          <a:spcPts val="0"/>
                        </a:spcBef>
                        <a:spcAft>
                          <a:spcPts val="0"/>
                        </a:spcAft>
                        <a:buClr>
                          <a:srgbClr val="000000"/>
                        </a:buClr>
                        <a:buSzPts val="1400"/>
                        <a:buFont typeface="Arial"/>
                        <a:buNone/>
                      </a:pPr>
                      <a:r>
                        <a:rPr lang="de-DE" sz="1400" u="none" cap="none" strike="noStrike"/>
                        <a:t>Spaghetti Bolognese</a:t>
                      </a:r>
                      <a:endParaRPr sz="1400" u="none" cap="none" strike="noStrike"/>
                    </a:p>
                  </a:txBody>
                  <a:tcPr marT="91425" marB="91425" marR="91425" marL="91425">
                    <a:lnL cap="flat" cmpd="sng" w="9525">
                      <a:solidFill>
                        <a:schemeClr val="dk2"/>
                      </a:solidFill>
                      <a:prstDash val="solid"/>
                      <a:round/>
                      <a:headEnd len="sm" w="sm" type="none"/>
                      <a:tailEnd len="sm" w="sm" type="none"/>
                    </a:lnL>
                    <a:lnR cap="flat" cmpd="sng" w="9525">
                      <a:solidFill>
                        <a:schemeClr val="dk2"/>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400"/>
                        <a:buFont typeface="Arial"/>
                        <a:buNone/>
                      </a:pPr>
                      <a:r>
                        <a:rPr lang="de-DE" sz="1400" u="none" cap="none" strike="noStrike"/>
                        <a:t>1</a:t>
                      </a:r>
                      <a:endParaRPr sz="1400" u="none" cap="none" strike="noStrike"/>
                    </a:p>
                  </a:txBody>
                  <a:tcPr marT="91425" marB="91425" marR="91425" marL="91425">
                    <a:lnL cap="flat" cmpd="sng" w="9525">
                      <a:solidFill>
                        <a:schemeClr val="dk2"/>
                      </a:solidFill>
                      <a:prstDash val="solid"/>
                      <a:round/>
                      <a:headEnd len="sm" w="sm" type="none"/>
                      <a:tailEnd len="sm" w="sm" type="none"/>
                    </a:lnL>
                    <a:lnR cap="flat" cmpd="sng" w="9525">
                      <a:solidFill>
                        <a:schemeClr val="dk2"/>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chemeClr val="dk2"/>
                      </a:solidFill>
                      <a:prstDash val="solid"/>
                      <a:round/>
                      <a:headEnd len="sm" w="sm" type="none"/>
                      <a:tailEnd len="sm" w="sm" type="none"/>
                    </a:lnB>
                  </a:tcPr>
                </a:tc>
              </a:tr>
              <a:tr h="349100">
                <a:tc>
                  <a:txBody>
                    <a:bodyPr/>
                    <a:lstStyle/>
                    <a:p>
                      <a:pPr indent="0" lvl="0" marL="0" marR="0" rtl="0" algn="ctr">
                        <a:lnSpc>
                          <a:spcPct val="100000"/>
                        </a:lnSpc>
                        <a:spcBef>
                          <a:spcPts val="0"/>
                        </a:spcBef>
                        <a:spcAft>
                          <a:spcPts val="0"/>
                        </a:spcAft>
                        <a:buClr>
                          <a:srgbClr val="000000"/>
                        </a:buClr>
                        <a:buSzPts val="1400"/>
                        <a:buFont typeface="Arial"/>
                        <a:buNone/>
                      </a:pPr>
                      <a:r>
                        <a:rPr lang="de-DE" sz="1400" u="none" cap="none" strike="noStrike"/>
                        <a:t>Currywurst Pommes </a:t>
                      </a:r>
                      <a:endParaRPr sz="1400" u="none" cap="none" strike="noStrike"/>
                    </a:p>
                  </a:txBody>
                  <a:tcPr marT="91425" marB="91425" marR="91425" marL="91425">
                    <a:lnL cap="flat" cmpd="sng" w="9525">
                      <a:solidFill>
                        <a:schemeClr val="dk2"/>
                      </a:solidFill>
                      <a:prstDash val="solid"/>
                      <a:round/>
                      <a:headEnd len="sm" w="sm" type="none"/>
                      <a:tailEnd len="sm" w="sm" type="none"/>
                    </a:lnL>
                    <a:lnR cap="flat" cmpd="sng" w="9525">
                      <a:solidFill>
                        <a:schemeClr val="dk2"/>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400"/>
                        <a:buFont typeface="Arial"/>
                        <a:buNone/>
                      </a:pPr>
                      <a:r>
                        <a:rPr lang="de-DE" sz="1400" u="none" cap="none" strike="noStrike"/>
                        <a:t>2</a:t>
                      </a:r>
                      <a:endParaRPr sz="1400" u="none" cap="none" strike="noStrike"/>
                    </a:p>
                  </a:txBody>
                  <a:tcPr marT="91425" marB="91425" marR="91425" marL="91425">
                    <a:lnL cap="flat" cmpd="sng" w="9525">
                      <a:solidFill>
                        <a:schemeClr val="dk2"/>
                      </a:solidFill>
                      <a:prstDash val="solid"/>
                      <a:round/>
                      <a:headEnd len="sm" w="sm" type="none"/>
                      <a:tailEnd len="sm" w="sm" type="none"/>
                    </a:lnL>
                    <a:lnR cap="flat" cmpd="sng" w="9525">
                      <a:solidFill>
                        <a:schemeClr val="dk2"/>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chemeClr val="dk2"/>
                      </a:solidFill>
                      <a:prstDash val="solid"/>
                      <a:round/>
                      <a:headEnd len="sm" w="sm" type="none"/>
                      <a:tailEnd len="sm" w="sm" type="none"/>
                    </a:lnB>
                  </a:tcPr>
                </a:tc>
              </a:tr>
              <a:tr h="359400">
                <a:tc>
                  <a:txBody>
                    <a:bodyPr/>
                    <a:lstStyle/>
                    <a:p>
                      <a:pPr indent="0" lvl="0" marL="0" marR="0" rtl="0" algn="ctr">
                        <a:lnSpc>
                          <a:spcPct val="100000"/>
                        </a:lnSpc>
                        <a:spcBef>
                          <a:spcPts val="0"/>
                        </a:spcBef>
                        <a:spcAft>
                          <a:spcPts val="0"/>
                        </a:spcAft>
                        <a:buClr>
                          <a:srgbClr val="000000"/>
                        </a:buClr>
                        <a:buSzPts val="1400"/>
                        <a:buFont typeface="Arial"/>
                        <a:buNone/>
                      </a:pPr>
                      <a:r>
                        <a:rPr lang="de-DE" sz="1400" u="none" cap="none" strike="noStrike"/>
                        <a:t>Cappelletti-Pesto-Pfanne</a:t>
                      </a:r>
                      <a:endParaRPr sz="1400" u="none" cap="none" strike="noStrike"/>
                    </a:p>
                  </a:txBody>
                  <a:tcPr marT="91425" marB="91425" marR="91425" marL="91425">
                    <a:lnL cap="flat" cmpd="sng" w="9525">
                      <a:solidFill>
                        <a:schemeClr val="dk2"/>
                      </a:solidFill>
                      <a:prstDash val="solid"/>
                      <a:round/>
                      <a:headEnd len="sm" w="sm" type="none"/>
                      <a:tailEnd len="sm" w="sm" type="none"/>
                    </a:lnL>
                    <a:lnR cap="flat" cmpd="sng" w="9525">
                      <a:solidFill>
                        <a:schemeClr val="dk2"/>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400"/>
                        <a:buFont typeface="Arial"/>
                        <a:buNone/>
                      </a:pPr>
                      <a:r>
                        <a:rPr lang="de-DE" sz="1400" u="none" cap="none" strike="noStrike"/>
                        <a:t>3</a:t>
                      </a:r>
                      <a:endParaRPr sz="1400" u="none" cap="none" strike="noStrike"/>
                    </a:p>
                  </a:txBody>
                  <a:tcPr marT="91425" marB="91425" marR="91425" marL="91425">
                    <a:lnL cap="flat" cmpd="sng" w="9525">
                      <a:solidFill>
                        <a:schemeClr val="dk2"/>
                      </a:solidFill>
                      <a:prstDash val="solid"/>
                      <a:round/>
                      <a:headEnd len="sm" w="sm" type="none"/>
                      <a:tailEnd len="sm" w="sm" type="none"/>
                    </a:lnL>
                    <a:lnR cap="flat" cmpd="sng" w="9525">
                      <a:solidFill>
                        <a:schemeClr val="dk2"/>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chemeClr val="dk2"/>
                      </a:solidFill>
                      <a:prstDash val="solid"/>
                      <a:round/>
                      <a:headEnd len="sm" w="sm" type="none"/>
                      <a:tailEnd len="sm" w="sm" type="none"/>
                    </a:lnB>
                  </a:tcPr>
                </a:tc>
              </a:tr>
              <a:tr h="456125">
                <a:tc>
                  <a:txBody>
                    <a:bodyPr/>
                    <a:lstStyle/>
                    <a:p>
                      <a:pPr indent="0" lvl="0" marL="0" marR="0" rtl="0" algn="ctr">
                        <a:lnSpc>
                          <a:spcPct val="100000"/>
                        </a:lnSpc>
                        <a:spcBef>
                          <a:spcPts val="0"/>
                        </a:spcBef>
                        <a:spcAft>
                          <a:spcPts val="0"/>
                        </a:spcAft>
                        <a:buClr>
                          <a:srgbClr val="000000"/>
                        </a:buClr>
                        <a:buSzPts val="1400"/>
                        <a:buFont typeface="Arial"/>
                        <a:buNone/>
                      </a:pPr>
                      <a:r>
                        <a:rPr lang="de-DE" sz="1400" u="none" cap="none" strike="noStrike"/>
                        <a:t>Chicken “Korma” mit Reis</a:t>
                      </a:r>
                      <a:endParaRPr sz="1400" u="none" cap="none" strike="noStrike"/>
                    </a:p>
                  </a:txBody>
                  <a:tcPr marT="91425" marB="91425" marR="91425" marL="91425">
                    <a:lnL cap="flat" cmpd="sng" w="9525">
                      <a:solidFill>
                        <a:schemeClr val="dk2"/>
                      </a:solidFill>
                      <a:prstDash val="solid"/>
                      <a:round/>
                      <a:headEnd len="sm" w="sm" type="none"/>
                      <a:tailEnd len="sm" w="sm" type="none"/>
                    </a:lnL>
                    <a:lnR cap="flat" cmpd="sng" w="9525">
                      <a:solidFill>
                        <a:schemeClr val="dk2"/>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400"/>
                        <a:buFont typeface="Arial"/>
                        <a:buNone/>
                      </a:pPr>
                      <a:r>
                        <a:rPr lang="de-DE" sz="1400" u="none" cap="none" strike="noStrike"/>
                        <a:t>4</a:t>
                      </a:r>
                      <a:endParaRPr sz="1400" u="none" cap="none" strike="noStrike"/>
                    </a:p>
                  </a:txBody>
                  <a:tcPr marT="91425" marB="91425" marR="91425" marL="91425">
                    <a:lnL cap="flat" cmpd="sng" w="9525">
                      <a:solidFill>
                        <a:schemeClr val="dk2"/>
                      </a:solidFill>
                      <a:prstDash val="solid"/>
                      <a:round/>
                      <a:headEnd len="sm" w="sm" type="none"/>
                      <a:tailEnd len="sm" w="sm" type="none"/>
                    </a:lnL>
                    <a:lnR cap="flat" cmpd="sng" w="9525">
                      <a:solidFill>
                        <a:schemeClr val="dk2"/>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chemeClr val="dk2"/>
                      </a:solidFill>
                      <a:prstDash val="solid"/>
                      <a:round/>
                      <a:headEnd len="sm" w="sm" type="none"/>
                      <a:tailEnd len="sm" w="sm" type="none"/>
                    </a:lnB>
                  </a:tcPr>
                </a:tc>
              </a:tr>
              <a:tr h="572200">
                <a:tc>
                  <a:txBody>
                    <a:bodyPr/>
                    <a:lstStyle/>
                    <a:p>
                      <a:pPr indent="0" lvl="0" marL="0" marR="0" rtl="0" algn="ctr">
                        <a:lnSpc>
                          <a:spcPct val="100000"/>
                        </a:lnSpc>
                        <a:spcBef>
                          <a:spcPts val="0"/>
                        </a:spcBef>
                        <a:spcAft>
                          <a:spcPts val="0"/>
                        </a:spcAft>
                        <a:buClr>
                          <a:srgbClr val="000000"/>
                        </a:buClr>
                        <a:buSzPts val="1400"/>
                        <a:buFont typeface="Arial"/>
                        <a:buNone/>
                      </a:pPr>
                      <a:r>
                        <a:rPr lang="de-DE" sz="1400" u="none" cap="none" strike="noStrike"/>
                        <a:t>Alaska Seelachs mit Ratatouille Gemüse und Kartoffeln</a:t>
                      </a:r>
                      <a:endParaRPr sz="1400" u="none" cap="none" strike="noStrike"/>
                    </a:p>
                  </a:txBody>
                  <a:tcPr marT="91425" marB="91425" marR="91425" marL="91425">
                    <a:lnL cap="flat" cmpd="sng" w="9525">
                      <a:solidFill>
                        <a:schemeClr val="dk2"/>
                      </a:solidFill>
                      <a:prstDash val="solid"/>
                      <a:round/>
                      <a:headEnd len="sm" w="sm" type="none"/>
                      <a:tailEnd len="sm" w="sm" type="none"/>
                    </a:lnL>
                    <a:lnR cap="flat" cmpd="sng" w="9525">
                      <a:solidFill>
                        <a:schemeClr val="dk2"/>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400"/>
                        <a:buFont typeface="Arial"/>
                        <a:buNone/>
                      </a:pPr>
                      <a:r>
                        <a:rPr lang="de-DE" sz="1400" u="none" cap="none" strike="noStrike"/>
                        <a:t>5</a:t>
                      </a:r>
                      <a:endParaRPr sz="1400" u="none" cap="none" strike="noStrike"/>
                    </a:p>
                  </a:txBody>
                  <a:tcPr marT="91425" marB="91425" marR="91425" marL="91425">
                    <a:lnL cap="flat" cmpd="sng" w="9525">
                      <a:solidFill>
                        <a:schemeClr val="dk2"/>
                      </a:solidFill>
                      <a:prstDash val="solid"/>
                      <a:round/>
                      <a:headEnd len="sm" w="sm" type="none"/>
                      <a:tailEnd len="sm" w="sm" type="none"/>
                    </a:lnL>
                    <a:lnR cap="flat" cmpd="sng" w="9525">
                      <a:solidFill>
                        <a:schemeClr val="dk2"/>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chemeClr val="dk2"/>
                      </a:solidFill>
                      <a:prstDash val="solid"/>
                      <a:round/>
                      <a:headEnd len="sm" w="sm" type="none"/>
                      <a:tailEnd len="sm" w="sm" type="none"/>
                    </a:lnB>
                  </a:tcPr>
                </a:tc>
              </a:tr>
            </a:tbl>
          </a:graphicData>
        </a:graphic>
      </p:graphicFrame>
      <p:sp>
        <p:nvSpPr>
          <p:cNvPr id="130" name="Google Shape;130;p12"/>
          <p:cNvSpPr txBox="1"/>
          <p:nvPr>
            <p:ph idx="1" type="body"/>
          </p:nvPr>
        </p:nvSpPr>
        <p:spPr>
          <a:xfrm>
            <a:off x="3351213" y="6254750"/>
            <a:ext cx="3833812" cy="557213"/>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SzPts val="1200"/>
              <a:buNone/>
            </a:pPr>
            <a:r>
              <a:rPr lang="de-DE"/>
              <a:t>Hauswirtschafter und Hauswirtschafterin</a:t>
            </a:r>
            <a:endParaRPr/>
          </a:p>
        </p:txBody>
      </p:sp>
      <p:pic>
        <p:nvPicPr>
          <p:cNvPr id="131" name="Google Shape;131;p12"/>
          <p:cNvPicPr preferRelativeResize="0"/>
          <p:nvPr/>
        </p:nvPicPr>
        <p:blipFill rotWithShape="1">
          <a:blip r:embed="rId3">
            <a:alphaModFix/>
          </a:blip>
          <a:srcRect b="0" l="0" r="0" t="0"/>
          <a:stretch/>
        </p:blipFill>
        <p:spPr>
          <a:xfrm>
            <a:off x="5876459" y="1542297"/>
            <a:ext cx="2126500" cy="1420845"/>
          </a:xfrm>
          <a:prstGeom prst="rect">
            <a:avLst/>
          </a:prstGeom>
          <a:noFill/>
          <a:ln>
            <a:noFill/>
          </a:ln>
          <a:effectLst>
            <a:outerShdw blurRad="209497" sx="104000" rotWithShape="0" algn="tl" dir="2700000" dist="38100" sy="104000">
              <a:srgbClr val="000000">
                <a:alpha val="44313"/>
              </a:srgbClr>
            </a:outerShdw>
          </a:effectLst>
        </p:spPr>
      </p:pic>
      <p:pic>
        <p:nvPicPr>
          <p:cNvPr id="132" name="Google Shape;132;p12"/>
          <p:cNvPicPr preferRelativeResize="0"/>
          <p:nvPr/>
        </p:nvPicPr>
        <p:blipFill rotWithShape="1">
          <a:blip r:embed="rId4">
            <a:alphaModFix/>
          </a:blip>
          <a:srcRect b="257" l="0" r="0" t="258"/>
          <a:stretch/>
        </p:blipFill>
        <p:spPr>
          <a:xfrm>
            <a:off x="4160018" y="1632857"/>
            <a:ext cx="1905604" cy="1257574"/>
          </a:xfrm>
          <a:prstGeom prst="rect">
            <a:avLst/>
          </a:prstGeom>
          <a:noFill/>
          <a:ln>
            <a:noFill/>
          </a:ln>
        </p:spPr>
      </p:pic>
      <p:pic>
        <p:nvPicPr>
          <p:cNvPr id="133" name="Google Shape;133;p12"/>
          <p:cNvPicPr preferRelativeResize="0"/>
          <p:nvPr/>
        </p:nvPicPr>
        <p:blipFill rotWithShape="1">
          <a:blip r:embed="rId5">
            <a:alphaModFix/>
          </a:blip>
          <a:srcRect b="0" l="0" r="0" t="0"/>
          <a:stretch/>
        </p:blipFill>
        <p:spPr>
          <a:xfrm>
            <a:off x="5239889" y="4009282"/>
            <a:ext cx="2146925" cy="1437731"/>
          </a:xfrm>
          <a:prstGeom prst="rect">
            <a:avLst/>
          </a:prstGeom>
          <a:noFill/>
          <a:ln>
            <a:noFill/>
          </a:ln>
          <a:effectLst>
            <a:outerShdw blurRad="209497" sx="104000" rotWithShape="0" algn="tl" dir="2700000" dist="38100" sy="104000">
              <a:srgbClr val="000000">
                <a:alpha val="44313"/>
              </a:srgbClr>
            </a:outerShdw>
          </a:effectLst>
        </p:spPr>
      </p:pic>
      <p:pic>
        <p:nvPicPr>
          <p:cNvPr id="134" name="Google Shape;134;p12"/>
          <p:cNvPicPr preferRelativeResize="0"/>
          <p:nvPr/>
        </p:nvPicPr>
        <p:blipFill rotWithShape="1">
          <a:blip r:embed="rId6">
            <a:alphaModFix/>
          </a:blip>
          <a:srcRect b="0" l="0" r="0" t="0"/>
          <a:stretch/>
        </p:blipFill>
        <p:spPr>
          <a:xfrm>
            <a:off x="3954729" y="2862585"/>
            <a:ext cx="2378436" cy="1588795"/>
          </a:xfrm>
          <a:prstGeom prst="rect">
            <a:avLst/>
          </a:prstGeom>
          <a:noFill/>
          <a:ln>
            <a:noFill/>
          </a:ln>
        </p:spPr>
      </p:pic>
      <p:pic>
        <p:nvPicPr>
          <p:cNvPr id="135" name="Google Shape;135;p12"/>
          <p:cNvPicPr preferRelativeResize="0"/>
          <p:nvPr/>
        </p:nvPicPr>
        <p:blipFill rotWithShape="1">
          <a:blip r:embed="rId7">
            <a:alphaModFix/>
          </a:blip>
          <a:srcRect b="0" l="0" r="0" t="0"/>
          <a:stretch/>
        </p:blipFill>
        <p:spPr>
          <a:xfrm>
            <a:off x="5700247" y="2838909"/>
            <a:ext cx="2444664" cy="1180182"/>
          </a:xfrm>
          <a:prstGeom prst="rect">
            <a:avLst/>
          </a:prstGeom>
          <a:noFill/>
          <a:ln>
            <a:noFill/>
          </a:ln>
          <a:effectLst>
            <a:outerShdw blurRad="209497" sx="104000" rotWithShape="0" algn="tl" dir="2700000" dist="38100" sy="104000">
              <a:srgbClr val="000000">
                <a:alpha val="44313"/>
              </a:srgbClr>
            </a:outerShdw>
          </a:effectLst>
        </p:spPr>
      </p:pic>
      <p:sp>
        <p:nvSpPr>
          <p:cNvPr id="136" name="Google Shape;136;p1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FH Münster/ iSuN</a:t>
            </a:r>
            <a:endParaRPr/>
          </a:p>
          <a:p>
            <a:pPr indent="0" lvl="0" marL="0" rtl="0" algn="l">
              <a:lnSpc>
                <a:spcPct val="100000"/>
              </a:lnSpc>
              <a:spcBef>
                <a:spcPts val="0"/>
              </a:spcBef>
              <a:spcAft>
                <a:spcPts val="0"/>
              </a:spcAft>
              <a:buSzPts val="1800"/>
              <a:buNone/>
            </a:pPr>
            <a:r>
              <a:rPr lang="de-DE"/>
              <a:t>Projektagentur BBNE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1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42" name="Google Shape;142;p1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Clr>
                <a:srgbClr val="000000"/>
              </a:buClr>
              <a:buSzPct val="56250"/>
              <a:buFont typeface="Calibri"/>
              <a:buNone/>
            </a:pPr>
            <a:r>
              <a:rPr lang="de-DE"/>
              <a:t>Nachhaltigkeit in der Speisenplanung:</a:t>
            </a:r>
            <a:endParaRPr/>
          </a:p>
          <a:p>
            <a:pPr indent="0" lvl="0" marL="0" rtl="0" algn="l">
              <a:lnSpc>
                <a:spcPct val="100000"/>
              </a:lnSpc>
              <a:spcBef>
                <a:spcPts val="0"/>
              </a:spcBef>
              <a:spcAft>
                <a:spcPts val="0"/>
              </a:spcAft>
              <a:buClr>
                <a:srgbClr val="000000"/>
              </a:buClr>
              <a:buSzPct val="56250"/>
              <a:buFont typeface="Calibri"/>
              <a:buNone/>
            </a:pPr>
            <a:r>
              <a:rPr lang="de-DE"/>
              <a:t>Convenience-Produkte - ökonomisch UND ökologisch?</a:t>
            </a:r>
            <a:endParaRPr/>
          </a:p>
        </p:txBody>
      </p:sp>
      <p:sp>
        <p:nvSpPr>
          <p:cNvPr id="143" name="Google Shape;143;p15"/>
          <p:cNvSpPr txBox="1"/>
          <p:nvPr>
            <p:ph idx="2" type="body"/>
          </p:nvPr>
        </p:nvSpPr>
        <p:spPr>
          <a:xfrm>
            <a:off x="6761408" y="6300600"/>
            <a:ext cx="5430592" cy="557400"/>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 Tabelle: eigene Darstellung nach Bundeszentrum für Ernährung 2020</a:t>
            </a:r>
            <a:endParaRPr/>
          </a:p>
          <a:p>
            <a:pPr indent="-228600" lvl="0" marL="457200" rtl="0" algn="l">
              <a:lnSpc>
                <a:spcPct val="110000"/>
              </a:lnSpc>
              <a:spcBef>
                <a:spcPts val="0"/>
              </a:spcBef>
              <a:spcAft>
                <a:spcPts val="0"/>
              </a:spcAft>
              <a:buClr>
                <a:srgbClr val="888888"/>
              </a:buClr>
              <a:buSzPts val="1200"/>
              <a:buNone/>
            </a:pPr>
            <a:r>
              <a:t/>
            </a:r>
            <a:endParaRPr/>
          </a:p>
        </p:txBody>
      </p:sp>
      <p:sp>
        <p:nvSpPr>
          <p:cNvPr id="144" name="Google Shape;144;p15"/>
          <p:cNvSpPr/>
          <p:nvPr/>
        </p:nvSpPr>
        <p:spPr>
          <a:xfrm>
            <a:off x="6261075" y="1915450"/>
            <a:ext cx="5504100" cy="3868024"/>
          </a:xfrm>
          <a:prstGeom prst="roundRect">
            <a:avLst>
              <a:gd fmla="val 16667" name="adj"/>
            </a:avLst>
          </a:prstGeom>
          <a:solidFill>
            <a:srgbClr val="FFE599"/>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700"/>
              <a:buFont typeface="Arial"/>
              <a:buNone/>
            </a:pPr>
            <a:r>
              <a:rPr b="1" i="0" lang="de-DE" sz="2000" u="none" cap="none" strike="noStrike">
                <a:solidFill>
                  <a:schemeClr val="dk1"/>
                </a:solidFill>
                <a:latin typeface="Arial"/>
                <a:ea typeface="Arial"/>
                <a:cs typeface="Arial"/>
                <a:sym typeface="Arial"/>
              </a:rPr>
              <a:t>“Convenience-Produkte sind einfach in der Zubereitung, sparen Zeit und sind fest im Speiseplan verankert?!”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1" i="0" sz="2000" u="none" cap="none" strike="noStrike">
              <a:solidFill>
                <a:schemeClr val="dk1"/>
              </a:solidFill>
              <a:latin typeface="Arial"/>
              <a:ea typeface="Arial"/>
              <a:cs typeface="Arial"/>
              <a:sym typeface="Arial"/>
            </a:endParaRPr>
          </a:p>
          <a:p>
            <a:pPr indent="-342900" lvl="0" marL="463550" marR="0" rtl="0" algn="l">
              <a:lnSpc>
                <a:spcPct val="100000"/>
              </a:lnSpc>
              <a:spcBef>
                <a:spcPts val="0"/>
              </a:spcBef>
              <a:spcAft>
                <a:spcPts val="0"/>
              </a:spcAft>
              <a:buClr>
                <a:schemeClr val="dk1"/>
              </a:buClr>
              <a:buSzPts val="1700"/>
              <a:buFont typeface="Arial"/>
              <a:buAutoNum type="alphaLcPeriod"/>
            </a:pPr>
            <a:r>
              <a:rPr b="0" i="0" lang="de-DE" sz="1800" u="none" cap="none" strike="noStrike">
                <a:solidFill>
                  <a:schemeClr val="dk1"/>
                </a:solidFill>
                <a:latin typeface="Arial"/>
                <a:ea typeface="Arial"/>
                <a:cs typeface="Arial"/>
                <a:sym typeface="Arial"/>
              </a:rPr>
              <a:t>Schauen Sie sich einen Menüplan ihrer Einrichtung an – Welche Menüs oder Zutaten entsprechen welchen Convenience-Stufen? </a:t>
            </a:r>
            <a:endParaRPr b="0" i="0" sz="1400" u="none" cap="none" strike="noStrike">
              <a:solidFill>
                <a:srgbClr val="000000"/>
              </a:solidFill>
              <a:latin typeface="Arial"/>
              <a:ea typeface="Arial"/>
              <a:cs typeface="Arial"/>
              <a:sym typeface="Arial"/>
            </a:endParaRPr>
          </a:p>
          <a:p>
            <a:pPr indent="-342900" lvl="0" marL="463550" marR="0" rtl="0" algn="l">
              <a:lnSpc>
                <a:spcPct val="100000"/>
              </a:lnSpc>
              <a:spcBef>
                <a:spcPts val="0"/>
              </a:spcBef>
              <a:spcAft>
                <a:spcPts val="0"/>
              </a:spcAft>
              <a:buClr>
                <a:schemeClr val="dk1"/>
              </a:buClr>
              <a:buSzPts val="1700"/>
              <a:buFont typeface="Arial"/>
              <a:buAutoNum type="alphaLcPeriod"/>
            </a:pPr>
            <a:r>
              <a:rPr b="0" i="0" lang="de-DE" sz="1800" u="none" cap="none" strike="noStrike">
                <a:solidFill>
                  <a:schemeClr val="dk1"/>
                </a:solidFill>
                <a:latin typeface="Arial"/>
                <a:ea typeface="Arial"/>
                <a:cs typeface="Arial"/>
                <a:sym typeface="Arial"/>
              </a:rPr>
              <a:t>Für wie nachhaltig (d.h. ökologisch, ökonomisch, sozial und gesund) halten Sie ihr Ergebnis?</a:t>
            </a:r>
            <a:endParaRPr b="0" i="0" sz="1800" u="none" cap="none" strike="noStrike">
              <a:solidFill>
                <a:schemeClr val="dk1"/>
              </a:solidFill>
              <a:latin typeface="Arial"/>
              <a:ea typeface="Arial"/>
              <a:cs typeface="Arial"/>
              <a:sym typeface="Arial"/>
            </a:endParaRPr>
          </a:p>
        </p:txBody>
      </p:sp>
      <p:graphicFrame>
        <p:nvGraphicFramePr>
          <p:cNvPr id="145" name="Google Shape;145;p15"/>
          <p:cNvGraphicFramePr/>
          <p:nvPr/>
        </p:nvGraphicFramePr>
        <p:xfrm>
          <a:off x="619375" y="1757000"/>
          <a:ext cx="3000000" cy="3000000"/>
        </p:xfrm>
        <a:graphic>
          <a:graphicData uri="http://schemas.openxmlformats.org/drawingml/2006/table">
            <a:tbl>
              <a:tblPr>
                <a:noFill/>
                <a:tableStyleId>{A6AA1148-69D5-43D9-8FD3-54970BF442B6}</a:tableStyleId>
              </a:tblPr>
              <a:tblGrid>
                <a:gridCol w="631075"/>
                <a:gridCol w="1437325"/>
                <a:gridCol w="3186550"/>
              </a:tblGrid>
              <a:tr h="393450">
                <a:tc>
                  <a:txBody>
                    <a:bodyPr/>
                    <a:lstStyle/>
                    <a:p>
                      <a:pPr indent="0" lvl="0" marL="0" marR="0" rtl="0" algn="l">
                        <a:lnSpc>
                          <a:spcPct val="100000"/>
                        </a:lnSpc>
                        <a:spcBef>
                          <a:spcPts val="0"/>
                        </a:spcBef>
                        <a:spcAft>
                          <a:spcPts val="0"/>
                        </a:spcAft>
                        <a:buClr>
                          <a:srgbClr val="000000"/>
                        </a:buClr>
                        <a:buSzPts val="1200"/>
                        <a:buFont typeface="Arial"/>
                        <a:buNone/>
                      </a:pPr>
                      <a:r>
                        <a:rPr b="1" lang="de-DE" sz="1200" u="none" cap="none" strike="noStrike"/>
                        <a:t>Stufe</a:t>
                      </a:r>
                      <a:endParaRPr b="1" sz="1200" u="none" cap="none" strike="noStrike"/>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BFBFBF"/>
                    </a:solidFill>
                  </a:tcPr>
                </a:tc>
                <a:tc>
                  <a:txBody>
                    <a:bodyPr/>
                    <a:lstStyle/>
                    <a:p>
                      <a:pPr indent="0" lvl="0" marL="0" marR="0" rtl="0" algn="l">
                        <a:lnSpc>
                          <a:spcPct val="100000"/>
                        </a:lnSpc>
                        <a:spcBef>
                          <a:spcPts val="0"/>
                        </a:spcBef>
                        <a:spcAft>
                          <a:spcPts val="0"/>
                        </a:spcAft>
                        <a:buClr>
                          <a:srgbClr val="000000"/>
                        </a:buClr>
                        <a:buSzPts val="1200"/>
                        <a:buFont typeface="Arial"/>
                        <a:buNone/>
                      </a:pPr>
                      <a:r>
                        <a:rPr b="1" lang="de-DE" sz="1200" u="none" cap="none" strike="noStrike"/>
                        <a:t>Bezeichnung</a:t>
                      </a:r>
                      <a:endParaRPr b="1" sz="1200" u="none" cap="none" strike="noStrike"/>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BFBFBF"/>
                    </a:solidFill>
                  </a:tcPr>
                </a:tc>
                <a:tc>
                  <a:txBody>
                    <a:bodyPr/>
                    <a:lstStyle/>
                    <a:p>
                      <a:pPr indent="0" lvl="0" marL="0" marR="0" rtl="0" algn="l">
                        <a:lnSpc>
                          <a:spcPct val="100000"/>
                        </a:lnSpc>
                        <a:spcBef>
                          <a:spcPts val="0"/>
                        </a:spcBef>
                        <a:spcAft>
                          <a:spcPts val="0"/>
                        </a:spcAft>
                        <a:buClr>
                          <a:srgbClr val="000000"/>
                        </a:buClr>
                        <a:buSzPts val="1200"/>
                        <a:buFont typeface="Arial"/>
                        <a:buNone/>
                      </a:pPr>
                      <a:r>
                        <a:rPr b="1" lang="de-DE" sz="1200" u="none" cap="none" strike="noStrike"/>
                        <a:t>Beispiele</a:t>
                      </a:r>
                      <a:endParaRPr b="1" sz="1200" u="none" cap="none" strike="noStrike"/>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BFBFBF"/>
                    </a:solidFill>
                  </a:tcPr>
                </a:tc>
              </a:tr>
              <a:tr h="570650">
                <a:tc>
                  <a:txBody>
                    <a:bodyPr/>
                    <a:lstStyle/>
                    <a:p>
                      <a:pPr indent="0" lvl="0" marL="0" marR="0" rtl="0" algn="l">
                        <a:lnSpc>
                          <a:spcPct val="100000"/>
                        </a:lnSpc>
                        <a:spcBef>
                          <a:spcPts val="0"/>
                        </a:spcBef>
                        <a:spcAft>
                          <a:spcPts val="0"/>
                        </a:spcAft>
                        <a:buClr>
                          <a:srgbClr val="000000"/>
                        </a:buClr>
                        <a:buSzPts val="1200"/>
                        <a:buFont typeface="Arial"/>
                        <a:buNone/>
                      </a:pPr>
                      <a:r>
                        <a:rPr lang="de-DE" sz="1400" u="none" cap="none" strike="noStrike"/>
                        <a:t>1</a:t>
                      </a:r>
                      <a:endParaRPr sz="1400" u="none" cap="none" strike="noStrike"/>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rPr lang="de-DE" sz="1400" u="none" cap="none" strike="noStrike"/>
                        <a:t>küchenfertig</a:t>
                      </a:r>
                      <a:endParaRPr sz="1400" u="none" cap="none" strike="noStrike"/>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rPr lang="de-DE" sz="1400" u="none" cap="none" strike="noStrike"/>
                        <a:t>geputztes Gemüse, zerlegtes Fleisch, Zubereitung vor dem Garen</a:t>
                      </a:r>
                      <a:endParaRPr sz="1400" u="none" cap="none" strike="noStrike"/>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739975">
                <a:tc>
                  <a:txBody>
                    <a:bodyPr/>
                    <a:lstStyle/>
                    <a:p>
                      <a:pPr indent="0" lvl="0" marL="0" marR="0" rtl="0" algn="l">
                        <a:lnSpc>
                          <a:spcPct val="100000"/>
                        </a:lnSpc>
                        <a:spcBef>
                          <a:spcPts val="0"/>
                        </a:spcBef>
                        <a:spcAft>
                          <a:spcPts val="0"/>
                        </a:spcAft>
                        <a:buClr>
                          <a:srgbClr val="000000"/>
                        </a:buClr>
                        <a:buSzPts val="1200"/>
                        <a:buFont typeface="Arial"/>
                        <a:buNone/>
                      </a:pPr>
                      <a:r>
                        <a:rPr lang="de-DE" sz="1400" u="none" cap="none" strike="noStrike"/>
                        <a:t>2</a:t>
                      </a:r>
                      <a:endParaRPr sz="1400" u="none" cap="none" strike="noStrike"/>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rPr lang="de-DE" sz="1400" u="none" cap="none" strike="noStrike"/>
                        <a:t>garfertig</a:t>
                      </a:r>
                      <a:endParaRPr sz="1400" u="none" cap="none" strike="noStrike"/>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rPr lang="de-DE" sz="1400" u="none" cap="none" strike="noStrike"/>
                        <a:t>Teigwaren, TK-Gemüse, paniertes Fleisch, Garen ohne weitere Verarbeitung</a:t>
                      </a:r>
                      <a:endParaRPr sz="1400" u="none" cap="none" strike="noStrike"/>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762800">
                <a:tc>
                  <a:txBody>
                    <a:bodyPr/>
                    <a:lstStyle/>
                    <a:p>
                      <a:pPr indent="0" lvl="0" marL="0" marR="0" rtl="0" algn="l">
                        <a:lnSpc>
                          <a:spcPct val="100000"/>
                        </a:lnSpc>
                        <a:spcBef>
                          <a:spcPts val="0"/>
                        </a:spcBef>
                        <a:spcAft>
                          <a:spcPts val="0"/>
                        </a:spcAft>
                        <a:buClr>
                          <a:srgbClr val="000000"/>
                        </a:buClr>
                        <a:buSzPts val="1200"/>
                        <a:buFont typeface="Arial"/>
                        <a:buNone/>
                      </a:pPr>
                      <a:r>
                        <a:rPr lang="de-DE" sz="1400" u="none" cap="none" strike="noStrike"/>
                        <a:t>3</a:t>
                      </a:r>
                      <a:endParaRPr sz="1400" u="none" cap="none" strike="noStrike"/>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rPr lang="de-DE" sz="1400" u="none" cap="none" strike="noStrike"/>
                        <a:t>aufbereitfertig</a:t>
                      </a:r>
                      <a:endParaRPr sz="1400" u="none" cap="none" strike="noStrike"/>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rPr lang="de-DE" sz="1400" u="none" cap="none" strike="noStrike"/>
                        <a:t>Instantsuppen, Puddingpulver, Salatdressing, Aufbereitung z.B. durch eine Flüssigkeit</a:t>
                      </a:r>
                      <a:endParaRPr sz="1400" u="none" cap="none" strike="noStrike"/>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609575">
                <a:tc>
                  <a:txBody>
                    <a:bodyPr/>
                    <a:lstStyle/>
                    <a:p>
                      <a:pPr indent="0" lvl="0" marL="0" marR="0" rtl="0" algn="l">
                        <a:lnSpc>
                          <a:spcPct val="100000"/>
                        </a:lnSpc>
                        <a:spcBef>
                          <a:spcPts val="0"/>
                        </a:spcBef>
                        <a:spcAft>
                          <a:spcPts val="0"/>
                        </a:spcAft>
                        <a:buClr>
                          <a:srgbClr val="000000"/>
                        </a:buClr>
                        <a:buSzPts val="1200"/>
                        <a:buFont typeface="Arial"/>
                        <a:buNone/>
                      </a:pPr>
                      <a:r>
                        <a:rPr lang="de-DE" sz="1400" u="none" cap="none" strike="noStrike"/>
                        <a:t>4</a:t>
                      </a:r>
                      <a:endParaRPr sz="1400" u="none" cap="none" strike="noStrike"/>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rPr lang="de-DE" sz="1400" u="none" cap="none" strike="noStrike"/>
                        <a:t>regenerierfertig</a:t>
                      </a:r>
                      <a:endParaRPr sz="1400" u="none" cap="none" strike="noStrike"/>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rPr lang="de-DE" sz="1400" u="none" cap="none" strike="noStrike"/>
                        <a:t>Fertiggerichte, Menü-</a:t>
                      </a:r>
                      <a:endParaRPr sz="1400" u="none" cap="none" strike="noStrike"/>
                    </a:p>
                    <a:p>
                      <a:pPr indent="0" lvl="0" marL="0" marR="0" rtl="0" algn="l">
                        <a:lnSpc>
                          <a:spcPct val="100000"/>
                        </a:lnSpc>
                        <a:spcBef>
                          <a:spcPts val="0"/>
                        </a:spcBef>
                        <a:spcAft>
                          <a:spcPts val="0"/>
                        </a:spcAft>
                        <a:buClr>
                          <a:srgbClr val="000000"/>
                        </a:buClr>
                        <a:buSzPts val="1200"/>
                        <a:buFont typeface="Arial"/>
                        <a:buNone/>
                      </a:pPr>
                      <a:r>
                        <a:rPr lang="de-DE" sz="1400" u="none" cap="none" strike="noStrike"/>
                        <a:t>Komponenten, Aufwärmen</a:t>
                      </a:r>
                      <a:endParaRPr sz="1400" u="none" cap="none" strike="noStrike"/>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548600">
                <a:tc>
                  <a:txBody>
                    <a:bodyPr/>
                    <a:lstStyle/>
                    <a:p>
                      <a:pPr indent="0" lvl="0" marL="0" marR="0" rtl="0" algn="l">
                        <a:lnSpc>
                          <a:spcPct val="100000"/>
                        </a:lnSpc>
                        <a:spcBef>
                          <a:spcPts val="0"/>
                        </a:spcBef>
                        <a:spcAft>
                          <a:spcPts val="0"/>
                        </a:spcAft>
                        <a:buClr>
                          <a:srgbClr val="000000"/>
                        </a:buClr>
                        <a:buSzPts val="1200"/>
                        <a:buFont typeface="Arial"/>
                        <a:buNone/>
                      </a:pPr>
                      <a:r>
                        <a:rPr lang="de-DE" sz="1400" u="none" cap="none" strike="noStrike"/>
                        <a:t>5</a:t>
                      </a:r>
                      <a:endParaRPr sz="1400" u="none" cap="none" strike="noStrike"/>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rPr lang="de-DE" sz="1400" u="none" cap="none" strike="noStrike"/>
                        <a:t>verzehr-/tischfertig</a:t>
                      </a:r>
                      <a:endParaRPr sz="1400" u="none" cap="none" strike="noStrike"/>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rPr lang="de-DE" sz="1400" u="none" cap="none" strike="noStrike"/>
                        <a:t>kalte Soßen, Obstkonserven, </a:t>
                      </a:r>
                      <a:br>
                        <a:rPr lang="de-DE" sz="1400" u="none" cap="none" strike="noStrike"/>
                      </a:br>
                      <a:r>
                        <a:rPr lang="de-DE" sz="1400" u="none" cap="none" strike="noStrike"/>
                        <a:t>fertige Salate</a:t>
                      </a:r>
                      <a:endParaRPr sz="1400" u="none" cap="none" strike="noStrike"/>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bl>
          </a:graphicData>
        </a:graphic>
      </p:graphicFrame>
      <p:sp>
        <p:nvSpPr>
          <p:cNvPr id="146" name="Google Shape;146;p15"/>
          <p:cNvSpPr txBox="1"/>
          <p:nvPr/>
        </p:nvSpPr>
        <p:spPr>
          <a:xfrm rot="-5400000">
            <a:off x="-1516625" y="3477550"/>
            <a:ext cx="3856500" cy="415500"/>
          </a:xfrm>
          <a:prstGeom prst="rect">
            <a:avLst/>
          </a:prstGeom>
          <a:solidFill>
            <a:srgbClr val="BFBFBF"/>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500"/>
              <a:buFont typeface="Arial"/>
              <a:buNone/>
            </a:pPr>
            <a:r>
              <a:rPr b="1" i="0" lang="de-DE" sz="1500" u="none" cap="none" strike="noStrike">
                <a:solidFill>
                  <a:srgbClr val="000000"/>
                </a:solidFill>
                <a:latin typeface="Calibri"/>
                <a:ea typeface="Calibri"/>
                <a:cs typeface="Calibri"/>
                <a:sym typeface="Calibri"/>
              </a:rPr>
              <a:t>Fertigungsstufen von Convenience-Produkten </a:t>
            </a:r>
            <a:endParaRPr b="1" i="0" sz="1500" u="none" cap="none" strike="noStrike">
              <a:solidFill>
                <a:srgbClr val="000000"/>
              </a:solidFill>
              <a:latin typeface="Calibri"/>
              <a:ea typeface="Calibri"/>
              <a:cs typeface="Calibri"/>
              <a:sym typeface="Calibri"/>
            </a:endParaRPr>
          </a:p>
        </p:txBody>
      </p:sp>
      <p:sp>
        <p:nvSpPr>
          <p:cNvPr id="147" name="Google Shape;147;p15"/>
          <p:cNvSpPr txBox="1"/>
          <p:nvPr>
            <p:ph idx="1" type="body"/>
          </p:nvPr>
        </p:nvSpPr>
        <p:spPr>
          <a:xfrm>
            <a:off x="3351213" y="6254750"/>
            <a:ext cx="3833812" cy="557213"/>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SzPts val="1200"/>
              <a:buNone/>
            </a:pPr>
            <a:r>
              <a:rPr lang="de-DE"/>
              <a:t>Hauswirtschafter und Hauswirtschafterin</a:t>
            </a:r>
            <a:endParaRPr/>
          </a:p>
        </p:txBody>
      </p:sp>
      <p:sp>
        <p:nvSpPr>
          <p:cNvPr id="148" name="Google Shape;148;p15"/>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FH Münster/ iSuN</a:t>
            </a:r>
            <a:endParaRPr/>
          </a:p>
          <a:p>
            <a:pPr indent="0" lvl="0" marL="0" rtl="0" algn="l">
              <a:lnSpc>
                <a:spcPct val="100000"/>
              </a:lnSpc>
              <a:spcBef>
                <a:spcPts val="0"/>
              </a:spcBef>
              <a:spcAft>
                <a:spcPts val="0"/>
              </a:spcAft>
              <a:buSzPts val="1800"/>
              <a:buNone/>
            </a:pPr>
            <a:r>
              <a:rPr lang="de-DE"/>
              <a:t>Projektagentur BBNE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g1a457a1b7d2_0_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54" name="Google Shape;154;g1a457a1b7d2_0_2"/>
          <p:cNvSpPr txBox="1"/>
          <p:nvPr>
            <p:ph type="title"/>
          </p:nvPr>
        </p:nvSpPr>
        <p:spPr>
          <a:xfrm>
            <a:off x="11145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Intergenerative Gerechtigkeit:</a:t>
            </a:r>
            <a:endParaRPr/>
          </a:p>
          <a:p>
            <a:pPr indent="0" lvl="0" marL="0" rtl="0" algn="l">
              <a:lnSpc>
                <a:spcPct val="100000"/>
              </a:lnSpc>
              <a:spcBef>
                <a:spcPts val="0"/>
              </a:spcBef>
              <a:spcAft>
                <a:spcPts val="0"/>
              </a:spcAft>
              <a:buSzPts val="1800"/>
              <a:buNone/>
            </a:pPr>
            <a:r>
              <a:rPr lang="de-DE"/>
              <a:t>bezuschusste Speisen in Schulmensen</a:t>
            </a:r>
            <a:endParaRPr/>
          </a:p>
        </p:txBody>
      </p:sp>
      <p:sp>
        <p:nvSpPr>
          <p:cNvPr id="155" name="Google Shape;155;g1a457a1b7d2_0_2"/>
          <p:cNvSpPr txBox="1"/>
          <p:nvPr>
            <p:ph idx="2" type="body"/>
          </p:nvPr>
        </p:nvSpPr>
        <p:spPr>
          <a:xfrm>
            <a:off x="7754200" y="6211225"/>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Quellen: ökolandbau.de und KGSt.de </a:t>
            </a:r>
            <a:endParaRPr/>
          </a:p>
          <a:p>
            <a:pPr indent="0" lvl="0" marL="0" rtl="0" algn="l">
              <a:lnSpc>
                <a:spcPct val="110000"/>
              </a:lnSpc>
              <a:spcBef>
                <a:spcPts val="0"/>
              </a:spcBef>
              <a:spcAft>
                <a:spcPts val="0"/>
              </a:spcAft>
              <a:buSzPts val="1200"/>
              <a:buNone/>
            </a:pPr>
            <a:r>
              <a:rPr lang="de-DE"/>
              <a:t>Bildquelle: Pixabay</a:t>
            </a:r>
            <a:endParaRPr/>
          </a:p>
        </p:txBody>
      </p:sp>
      <p:sp>
        <p:nvSpPr>
          <p:cNvPr id="156" name="Google Shape;156;g1a457a1b7d2_0_2"/>
          <p:cNvSpPr txBox="1"/>
          <p:nvPr/>
        </p:nvSpPr>
        <p:spPr>
          <a:xfrm>
            <a:off x="241970" y="1342772"/>
            <a:ext cx="4453494" cy="2840747"/>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0"/>
              </a:spcAft>
              <a:buClr>
                <a:srgbClr val="000000"/>
              </a:buClr>
              <a:buSzPts val="1900"/>
              <a:buFont typeface="Arial"/>
              <a:buNone/>
            </a:pPr>
            <a:r>
              <a:rPr b="1" i="0" lang="de-DE" sz="2000" u="none" cap="none" strike="noStrike">
                <a:solidFill>
                  <a:srgbClr val="990000"/>
                </a:solidFill>
                <a:latin typeface="Arial"/>
                <a:ea typeface="Arial"/>
                <a:cs typeface="Arial"/>
                <a:sym typeface="Arial"/>
              </a:rPr>
              <a:t>Wer bezahlt das Bio-Essen?</a:t>
            </a:r>
            <a:endParaRPr b="1" i="0" sz="2000" u="none" cap="none" strike="noStrike">
              <a:solidFill>
                <a:srgbClr val="990000"/>
              </a:solidFill>
              <a:latin typeface="Arial"/>
              <a:ea typeface="Arial"/>
              <a:cs typeface="Arial"/>
              <a:sym typeface="Arial"/>
            </a:endParaRPr>
          </a:p>
          <a:p>
            <a:pPr indent="0" lvl="0" marL="0" marR="0" rtl="0" algn="l">
              <a:lnSpc>
                <a:spcPct val="115000"/>
              </a:lnSpc>
              <a:spcBef>
                <a:spcPts val="1800"/>
              </a:spcBef>
              <a:spcAft>
                <a:spcPts val="0"/>
              </a:spcAft>
              <a:buClr>
                <a:srgbClr val="000000"/>
              </a:buClr>
              <a:buSzPts val="1700"/>
              <a:buFont typeface="Arial"/>
              <a:buNone/>
            </a:pPr>
            <a:r>
              <a:rPr b="1" i="0" lang="de-DE" sz="2000" u="none" cap="none" strike="noStrike">
                <a:solidFill>
                  <a:schemeClr val="dk1"/>
                </a:solidFill>
                <a:latin typeface="Arial"/>
                <a:ea typeface="Arial"/>
                <a:cs typeface="Arial"/>
                <a:sym typeface="Arial"/>
              </a:rPr>
              <a:t>Mensen: Biostadt Karlsruhe</a:t>
            </a:r>
            <a:endParaRPr b="1" i="0" sz="1600" u="none" cap="none" strike="noStrike">
              <a:solidFill>
                <a:schemeClr val="dk1"/>
              </a:solidFill>
              <a:latin typeface="Arial"/>
              <a:ea typeface="Arial"/>
              <a:cs typeface="Arial"/>
              <a:sym typeface="Arial"/>
            </a:endParaRPr>
          </a:p>
          <a:p>
            <a:pPr indent="-298450" lvl="0" marL="457200" marR="0" rtl="0" algn="l">
              <a:lnSpc>
                <a:spcPct val="115000"/>
              </a:lnSpc>
              <a:spcBef>
                <a:spcPts val="0"/>
              </a:spcBef>
              <a:spcAft>
                <a:spcPts val="0"/>
              </a:spcAft>
              <a:buClr>
                <a:schemeClr val="dk1"/>
              </a:buClr>
              <a:buSzPts val="1100"/>
              <a:buFont typeface="Arial"/>
              <a:buChar char="●"/>
            </a:pPr>
            <a:r>
              <a:rPr b="0" i="0" lang="de-DE" sz="1400" u="none" cap="none" strike="noStrike">
                <a:solidFill>
                  <a:schemeClr val="dk1"/>
                </a:solidFill>
                <a:latin typeface="Arial"/>
                <a:ea typeface="Arial"/>
                <a:cs typeface="Arial"/>
                <a:sym typeface="Arial"/>
              </a:rPr>
              <a:t>25 Prozent Bio-Anteil in Schulmensen</a:t>
            </a:r>
            <a:endParaRPr b="0" i="0" sz="1400" u="none" cap="none" strike="noStrike">
              <a:solidFill>
                <a:schemeClr val="dk1"/>
              </a:solidFill>
              <a:latin typeface="Arial"/>
              <a:ea typeface="Arial"/>
              <a:cs typeface="Arial"/>
              <a:sym typeface="Arial"/>
            </a:endParaRPr>
          </a:p>
          <a:p>
            <a:pPr indent="-298450" lvl="0" marL="457200" marR="0" rtl="0" algn="l">
              <a:lnSpc>
                <a:spcPct val="115000"/>
              </a:lnSpc>
              <a:spcBef>
                <a:spcPts val="0"/>
              </a:spcBef>
              <a:spcAft>
                <a:spcPts val="0"/>
              </a:spcAft>
              <a:buClr>
                <a:srgbClr val="990000"/>
              </a:buClr>
              <a:buSzPts val="1100"/>
              <a:buFont typeface="Arial"/>
              <a:buChar char="●"/>
            </a:pPr>
            <a:r>
              <a:rPr b="0" i="0" lang="de-DE" sz="1400" u="none" cap="none" strike="noStrike">
                <a:solidFill>
                  <a:schemeClr val="dk1"/>
                </a:solidFill>
                <a:latin typeface="Arial"/>
                <a:ea typeface="Arial"/>
                <a:cs typeface="Arial"/>
                <a:sym typeface="Arial"/>
              </a:rPr>
              <a:t>Gebühren für Essen sind nicht kostendeckend. </a:t>
            </a:r>
            <a:r>
              <a:rPr b="1" i="0" lang="de-DE" sz="1400" u="none" cap="none" strike="noStrike">
                <a:solidFill>
                  <a:srgbClr val="990000"/>
                </a:solidFill>
                <a:latin typeface="Arial"/>
                <a:ea typeface="Arial"/>
                <a:cs typeface="Arial"/>
                <a:sym typeface="Arial"/>
              </a:rPr>
              <a:t>Die Stadtverwaltung übernimmt Mehrkosten </a:t>
            </a:r>
            <a:r>
              <a:rPr b="0" i="0" lang="de-DE" sz="1400" u="none" cap="none" strike="noStrike">
                <a:solidFill>
                  <a:schemeClr val="dk1"/>
                </a:solidFill>
                <a:latin typeface="Arial"/>
                <a:ea typeface="Arial"/>
                <a:cs typeface="Arial"/>
                <a:sym typeface="Arial"/>
              </a:rPr>
              <a:t>unter anderem für Beauftragung, Qualitätssicherung und Küchenkräfte bei der Ausgabe.</a:t>
            </a:r>
            <a:endParaRPr b="0" i="0" sz="1400" u="none" cap="none" strike="noStrike">
              <a:solidFill>
                <a:schemeClr val="dk1"/>
              </a:solidFill>
              <a:latin typeface="Arial"/>
              <a:ea typeface="Arial"/>
              <a:cs typeface="Arial"/>
              <a:sym typeface="Arial"/>
            </a:endParaRPr>
          </a:p>
        </p:txBody>
      </p:sp>
      <p:pic>
        <p:nvPicPr>
          <p:cNvPr id="157" name="Google Shape;157;g1a457a1b7d2_0_2"/>
          <p:cNvPicPr preferRelativeResize="0"/>
          <p:nvPr/>
        </p:nvPicPr>
        <p:blipFill rotWithShape="1">
          <a:blip r:embed="rId3">
            <a:alphaModFix/>
          </a:blip>
          <a:srcRect b="0" l="0" r="0" t="0"/>
          <a:stretch/>
        </p:blipFill>
        <p:spPr>
          <a:xfrm>
            <a:off x="8265298" y="4"/>
            <a:ext cx="1301750" cy="1267126"/>
          </a:xfrm>
          <a:prstGeom prst="rect">
            <a:avLst/>
          </a:prstGeom>
          <a:noFill/>
          <a:ln>
            <a:noFill/>
          </a:ln>
        </p:spPr>
      </p:pic>
      <p:pic>
        <p:nvPicPr>
          <p:cNvPr id="158" name="Google Shape;158;g1a457a1b7d2_0_2"/>
          <p:cNvPicPr preferRelativeResize="0"/>
          <p:nvPr/>
        </p:nvPicPr>
        <p:blipFill rotWithShape="1">
          <a:blip r:embed="rId4">
            <a:alphaModFix/>
          </a:blip>
          <a:srcRect b="0" l="0" r="0" t="0"/>
          <a:stretch/>
        </p:blipFill>
        <p:spPr>
          <a:xfrm>
            <a:off x="157125" y="236063"/>
            <a:ext cx="855301" cy="967875"/>
          </a:xfrm>
          <a:prstGeom prst="rect">
            <a:avLst/>
          </a:prstGeom>
          <a:noFill/>
          <a:ln>
            <a:noFill/>
          </a:ln>
        </p:spPr>
      </p:pic>
      <p:sp>
        <p:nvSpPr>
          <p:cNvPr id="159" name="Google Shape;159;g1a457a1b7d2_0_2"/>
          <p:cNvSpPr txBox="1"/>
          <p:nvPr/>
        </p:nvSpPr>
        <p:spPr>
          <a:xfrm>
            <a:off x="7854214" y="1464013"/>
            <a:ext cx="4046700" cy="2729948"/>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2400"/>
              </a:spcBef>
              <a:spcAft>
                <a:spcPts val="0"/>
              </a:spcAft>
              <a:buClr>
                <a:srgbClr val="000000"/>
              </a:buClr>
              <a:buSzPts val="2100"/>
              <a:buFont typeface="Arial"/>
              <a:buNone/>
            </a:pPr>
            <a:r>
              <a:rPr b="1" i="0" lang="de-DE" sz="2000" u="none" cap="none" strike="noStrike">
                <a:solidFill>
                  <a:srgbClr val="990000"/>
                </a:solidFill>
                <a:latin typeface="Arial"/>
                <a:ea typeface="Arial"/>
                <a:cs typeface="Arial"/>
                <a:sym typeface="Arial"/>
              </a:rPr>
              <a:t>Wer tilgt die Schulden?</a:t>
            </a:r>
            <a:endParaRPr b="1" i="0" sz="2000" u="none" cap="none" strike="noStrike">
              <a:solidFill>
                <a:srgbClr val="990000"/>
              </a:solidFill>
              <a:latin typeface="Arial"/>
              <a:ea typeface="Arial"/>
              <a:cs typeface="Arial"/>
              <a:sym typeface="Arial"/>
            </a:endParaRPr>
          </a:p>
          <a:p>
            <a:pPr indent="0" lvl="0" marL="0" marR="0" rtl="0" algn="l">
              <a:lnSpc>
                <a:spcPct val="115000"/>
              </a:lnSpc>
              <a:spcBef>
                <a:spcPts val="2400"/>
              </a:spcBef>
              <a:spcAft>
                <a:spcPts val="0"/>
              </a:spcAft>
              <a:buClr>
                <a:srgbClr val="000000"/>
              </a:buClr>
              <a:buSzPts val="2100"/>
              <a:buFont typeface="Arial"/>
              <a:buNone/>
            </a:pPr>
            <a:r>
              <a:rPr b="1" i="0" lang="de-DE" sz="2000" u="none" cap="none" strike="noStrike">
                <a:solidFill>
                  <a:schemeClr val="dk1"/>
                </a:solidFill>
                <a:latin typeface="Arial"/>
                <a:ea typeface="Arial"/>
                <a:cs typeface="Arial"/>
                <a:sym typeface="Arial"/>
              </a:rPr>
              <a:t>Schulden für Kommunen</a:t>
            </a:r>
            <a:endParaRPr b="1" i="0" sz="2000" u="none" cap="none" strike="noStrike">
              <a:solidFill>
                <a:schemeClr val="dk1"/>
              </a:solidFill>
              <a:latin typeface="Arial"/>
              <a:ea typeface="Arial"/>
              <a:cs typeface="Arial"/>
              <a:sym typeface="Arial"/>
            </a:endParaRPr>
          </a:p>
          <a:p>
            <a:pPr indent="0" lvl="0" marL="0" marR="0" rtl="0" algn="l">
              <a:lnSpc>
                <a:spcPct val="115000"/>
              </a:lnSpc>
              <a:spcBef>
                <a:spcPts val="1400"/>
              </a:spcBef>
              <a:spcAft>
                <a:spcPts val="400"/>
              </a:spcAft>
              <a:buClr>
                <a:srgbClr val="000000"/>
              </a:buClr>
              <a:buSzPts val="1200"/>
              <a:buFont typeface="Arial"/>
              <a:buNone/>
            </a:pPr>
            <a:r>
              <a:rPr b="0" i="0" lang="de-DE" sz="1400" u="none" cap="none" strike="noStrike">
                <a:solidFill>
                  <a:schemeClr val="dk1"/>
                </a:solidFill>
                <a:latin typeface="Arial"/>
                <a:ea typeface="Arial"/>
                <a:cs typeface="Arial"/>
                <a:sym typeface="Arial"/>
              </a:rPr>
              <a:t>Ende des ersten Halbjahres 2020 waren die öffentlichen Haushalte der Gemeinden in Deutschland mit ca. </a:t>
            </a:r>
            <a:r>
              <a:rPr b="1" i="0" lang="de-DE" sz="1400" u="none" cap="none" strike="noStrike">
                <a:solidFill>
                  <a:srgbClr val="990000"/>
                </a:solidFill>
                <a:latin typeface="Arial"/>
                <a:ea typeface="Arial"/>
                <a:cs typeface="Arial"/>
                <a:sym typeface="Arial"/>
              </a:rPr>
              <a:t>132 Milliarden Euro </a:t>
            </a:r>
            <a:r>
              <a:rPr b="0" i="0" lang="de-DE" sz="1400" u="none" cap="none" strike="noStrike">
                <a:solidFill>
                  <a:schemeClr val="dk1"/>
                </a:solidFill>
                <a:latin typeface="Arial"/>
                <a:ea typeface="Arial"/>
                <a:cs typeface="Arial"/>
                <a:sym typeface="Arial"/>
              </a:rPr>
              <a:t>verschuldet.</a:t>
            </a:r>
            <a:endParaRPr b="0" i="0" sz="1400" u="none" cap="none" strike="noStrike">
              <a:solidFill>
                <a:schemeClr val="dk1"/>
              </a:solidFill>
              <a:latin typeface="Arial"/>
              <a:ea typeface="Arial"/>
              <a:cs typeface="Arial"/>
              <a:sym typeface="Arial"/>
            </a:endParaRPr>
          </a:p>
        </p:txBody>
      </p:sp>
      <p:sp>
        <p:nvSpPr>
          <p:cNvPr id="160" name="Google Shape;160;g1a457a1b7d2_0_2"/>
          <p:cNvSpPr/>
          <p:nvPr/>
        </p:nvSpPr>
        <p:spPr>
          <a:xfrm>
            <a:off x="2468717" y="4525596"/>
            <a:ext cx="6904121" cy="1240818"/>
          </a:xfrm>
          <a:prstGeom prst="rect">
            <a:avLst/>
          </a:prstGeom>
          <a:solidFill>
            <a:srgbClr val="FFE599"/>
          </a:solidFill>
          <a:ln cap="flat" cmpd="sng" w="9525">
            <a:solidFill>
              <a:schemeClr val="lt1"/>
            </a:solidFill>
            <a:prstDash val="solid"/>
            <a:round/>
            <a:headEnd len="sm" w="sm" type="none"/>
            <a:tailEnd len="sm" w="sm" type="none"/>
          </a:ln>
          <a:effectLst>
            <a:outerShdw blurRad="371475" rotWithShape="0" algn="bl" dir="5400000" dist="19050">
              <a:srgbClr val="000000">
                <a:alpha val="48627"/>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Arial"/>
                <a:ea typeface="Arial"/>
                <a:cs typeface="Arial"/>
                <a:sym typeface="Arial"/>
              </a:rPr>
              <a:t>Was bedeutet </a:t>
            </a:r>
            <a:r>
              <a:rPr b="1" i="0" lang="de-DE" sz="1800" u="none" cap="none" strike="noStrike">
                <a:solidFill>
                  <a:srgbClr val="000000"/>
                </a:solidFill>
                <a:latin typeface="Arial"/>
                <a:ea typeface="Arial"/>
                <a:cs typeface="Arial"/>
                <a:sym typeface="Arial"/>
              </a:rPr>
              <a:t>intergenerative Gerechtigkeit </a:t>
            </a:r>
            <a:r>
              <a:rPr b="0" i="0" lang="de-DE" sz="1800" u="none" cap="none" strike="noStrike">
                <a:solidFill>
                  <a:srgbClr val="000000"/>
                </a:solidFill>
                <a:latin typeface="Arial"/>
                <a:ea typeface="Arial"/>
                <a:cs typeface="Arial"/>
                <a:sym typeface="Arial"/>
              </a:rPr>
              <a:t>für Sie in diesem Zusammenhang?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Arial"/>
                <a:ea typeface="Arial"/>
                <a:cs typeface="Arial"/>
                <a:sym typeface="Arial"/>
              </a:rPr>
              <a:t>Recherchieren Sie, wenn Ihnen der Begriff nichts sagt.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1" name="Google Shape;161;g1a457a1b7d2_0_2"/>
          <p:cNvSpPr txBox="1"/>
          <p:nvPr>
            <p:ph idx="1" type="body"/>
          </p:nvPr>
        </p:nvSpPr>
        <p:spPr>
          <a:xfrm>
            <a:off x="3351213" y="6254750"/>
            <a:ext cx="3833812" cy="557213"/>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SzPts val="1200"/>
              <a:buNone/>
            </a:pPr>
            <a:r>
              <a:rPr lang="de-DE"/>
              <a:t>Hauswirtschafter und Hauswirtschafterin</a:t>
            </a:r>
            <a:endParaRPr/>
          </a:p>
        </p:txBody>
      </p:sp>
      <p:pic>
        <p:nvPicPr>
          <p:cNvPr id="162" name="Google Shape;162;g1a457a1b7d2_0_2"/>
          <p:cNvPicPr preferRelativeResize="0"/>
          <p:nvPr/>
        </p:nvPicPr>
        <p:blipFill rotWithShape="1">
          <a:blip r:embed="rId5">
            <a:alphaModFix/>
          </a:blip>
          <a:srcRect b="0" l="0" r="0" t="0"/>
          <a:stretch/>
        </p:blipFill>
        <p:spPr>
          <a:xfrm>
            <a:off x="4695464" y="1702060"/>
            <a:ext cx="2650798" cy="1850738"/>
          </a:xfrm>
          <a:prstGeom prst="rect">
            <a:avLst/>
          </a:prstGeom>
          <a:noFill/>
          <a:ln>
            <a:noFill/>
          </a:ln>
          <a:effectLst>
            <a:outerShdw blurRad="336959" sx="105000" rotWithShape="0" algn="tl" dir="2700000" dist="38100" sy="105000">
              <a:srgbClr val="000000">
                <a:alpha val="40000"/>
              </a:srgbClr>
            </a:outerShdw>
          </a:effectLst>
        </p:spPr>
      </p:pic>
      <p:sp>
        <p:nvSpPr>
          <p:cNvPr id="163" name="Google Shape;163;g1a457a1b7d2_0_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FH Münster/ iSuN</a:t>
            </a:r>
            <a:endParaRPr/>
          </a:p>
          <a:p>
            <a:pPr indent="0" lvl="0" marL="0" rtl="0" algn="l">
              <a:lnSpc>
                <a:spcPct val="100000"/>
              </a:lnSpc>
              <a:spcBef>
                <a:spcPts val="0"/>
              </a:spcBef>
              <a:spcAft>
                <a:spcPts val="0"/>
              </a:spcAft>
              <a:buSzPts val="1800"/>
              <a:buNone/>
            </a:pPr>
            <a:r>
              <a:rPr lang="de-DE"/>
              <a:t>Projektagentur BBNE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g25eb304b66e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70" name="Google Shape;170;g25eb304b66e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als gemeinsames Projekt</a:t>
            </a:r>
            <a:br>
              <a:rPr lang="de-DE"/>
            </a:br>
            <a:r>
              <a:rPr lang="de-DE"/>
              <a:t>Ganzheitliche Unternehmensführung</a:t>
            </a:r>
            <a:endParaRPr/>
          </a:p>
        </p:txBody>
      </p:sp>
      <p:sp>
        <p:nvSpPr>
          <p:cNvPr id="171" name="Google Shape;171;g25eb304b66e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FA Markt- und Sozialforschung</a:t>
            </a:r>
            <a:endParaRPr/>
          </a:p>
        </p:txBody>
      </p:sp>
      <p:sp>
        <p:nvSpPr>
          <p:cNvPr id="172" name="Google Shape;172;g25eb304b66e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Bildquellen: links - Stockholm Resilience Centre o.J., </a:t>
            </a:r>
            <a:br>
              <a:rPr lang="de-DE"/>
            </a:br>
            <a:r>
              <a:rPr lang="de-DE"/>
              <a:t>rechts - eigene Abbildung nach sph o.J.</a:t>
            </a:r>
            <a:endParaRPr/>
          </a:p>
        </p:txBody>
      </p:sp>
      <p:sp>
        <p:nvSpPr>
          <p:cNvPr id="173" name="Google Shape;173;g25eb304b66e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Christine Persitzky</a:t>
            </a:r>
            <a:endParaRPr/>
          </a:p>
        </p:txBody>
      </p:sp>
      <p:grpSp>
        <p:nvGrpSpPr>
          <p:cNvPr id="174" name="Google Shape;174;g25eb304b66e_0_0"/>
          <p:cNvGrpSpPr/>
          <p:nvPr/>
        </p:nvGrpSpPr>
        <p:grpSpPr>
          <a:xfrm>
            <a:off x="6437818" y="1455224"/>
            <a:ext cx="5674976" cy="4537299"/>
            <a:chOff x="6095999" y="1454200"/>
            <a:chExt cx="5674976" cy="4537299"/>
          </a:xfrm>
        </p:grpSpPr>
        <p:sp>
          <p:nvSpPr>
            <p:cNvPr id="175" name="Google Shape;175;g25eb304b66e_0_0"/>
            <p:cNvSpPr txBox="1"/>
            <p:nvPr/>
          </p:nvSpPr>
          <p:spPr>
            <a:xfrm>
              <a:off x="6095999" y="3335413"/>
              <a:ext cx="1821300" cy="400200"/>
            </a:xfrm>
            <a:prstGeom prst="rect">
              <a:avLst/>
            </a:prstGeom>
            <a:solidFill>
              <a:srgbClr val="0096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Analyse</a:t>
              </a:r>
              <a:endParaRPr b="1" i="0" sz="2000" u="none" cap="none" strike="noStrike">
                <a:solidFill>
                  <a:schemeClr val="lt1"/>
                </a:solidFill>
                <a:latin typeface="Arial"/>
                <a:ea typeface="Arial"/>
                <a:cs typeface="Arial"/>
                <a:sym typeface="Arial"/>
              </a:endParaRPr>
            </a:p>
          </p:txBody>
        </p:sp>
        <p:sp>
          <p:nvSpPr>
            <p:cNvPr id="176" name="Google Shape;176;g25eb304b66e_0_0"/>
            <p:cNvSpPr/>
            <p:nvPr/>
          </p:nvSpPr>
          <p:spPr>
            <a:xfrm>
              <a:off x="6107575" y="5144899"/>
              <a:ext cx="5663400" cy="846600"/>
            </a:xfrm>
            <a:prstGeom prst="roundRect">
              <a:avLst>
                <a:gd fmla="val 16667" name="adj"/>
              </a:avLst>
            </a:prstGeom>
            <a:solidFill>
              <a:srgbClr val="FFE599"/>
            </a:solidFill>
            <a:ln cap="flat" cmpd="sng" w="9525">
              <a:solidFill>
                <a:schemeClr val="lt1"/>
              </a:solidFill>
              <a:prstDash val="solid"/>
              <a:round/>
              <a:headEnd len="sm" w="sm" type="none"/>
              <a:tailEnd len="sm" w="sm" type="none"/>
            </a:ln>
            <a:effectLst>
              <a:outerShdw blurRad="371475" rotWithShape="0" algn="bl" dir="5400000" dist="19050">
                <a:srgbClr val="000000">
                  <a:alpha val="48627"/>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0" i="0" lang="de-DE" sz="1800" u="none" cap="none" strike="noStrike">
                  <a:solidFill>
                    <a:srgbClr val="000000"/>
                  </a:solidFill>
                  <a:latin typeface="Arial"/>
                  <a:ea typeface="Arial"/>
                  <a:cs typeface="Arial"/>
                  <a:sym typeface="Arial"/>
                </a:rPr>
                <a:t>Welche Rolle spielen die SDG für Ihr Unternehmen</a:t>
              </a:r>
              <a:endParaRPr b="0"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0" i="0" lang="de-DE" sz="1800" u="none" cap="none" strike="noStrike">
                  <a:solidFill>
                    <a:srgbClr val="000000"/>
                  </a:solidFill>
                  <a:latin typeface="Arial"/>
                  <a:ea typeface="Arial"/>
                  <a:cs typeface="Arial"/>
                  <a:sym typeface="Arial"/>
                </a:rPr>
                <a:t>Wie stellen Sie Ihr Unternehmen für die Zukunft auf?</a:t>
              </a:r>
              <a:endParaRPr b="0" i="0" sz="1800" u="none" cap="none" strike="noStrike">
                <a:solidFill>
                  <a:srgbClr val="000000"/>
                </a:solidFill>
                <a:latin typeface="Arial"/>
                <a:ea typeface="Arial"/>
                <a:cs typeface="Arial"/>
                <a:sym typeface="Arial"/>
              </a:endParaRPr>
            </a:p>
          </p:txBody>
        </p:sp>
        <p:sp>
          <p:nvSpPr>
            <p:cNvPr id="177" name="Google Shape;177;g25eb304b66e_0_0"/>
            <p:cNvSpPr txBox="1"/>
            <p:nvPr/>
          </p:nvSpPr>
          <p:spPr>
            <a:xfrm>
              <a:off x="8017049" y="3335413"/>
              <a:ext cx="1821300" cy="400200"/>
            </a:xfrm>
            <a:prstGeom prst="rect">
              <a:avLst/>
            </a:prstGeom>
            <a:solidFill>
              <a:srgbClr val="0432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Ziele</a:t>
              </a:r>
              <a:endParaRPr b="0" i="0" sz="1400" u="none" cap="none" strike="noStrike">
                <a:solidFill>
                  <a:srgbClr val="000000"/>
                </a:solidFill>
                <a:latin typeface="Arial"/>
                <a:ea typeface="Arial"/>
                <a:cs typeface="Arial"/>
                <a:sym typeface="Arial"/>
              </a:endParaRPr>
            </a:p>
          </p:txBody>
        </p:sp>
        <p:sp>
          <p:nvSpPr>
            <p:cNvPr id="178" name="Google Shape;178;g25eb304b66e_0_0"/>
            <p:cNvSpPr txBox="1"/>
            <p:nvPr/>
          </p:nvSpPr>
          <p:spPr>
            <a:xfrm>
              <a:off x="9938099" y="3335412"/>
              <a:ext cx="1821300" cy="400200"/>
            </a:xfrm>
            <a:prstGeom prst="rect">
              <a:avLst/>
            </a:prstGeom>
            <a:solidFill>
              <a:srgbClr val="9437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Maßnahmen</a:t>
              </a:r>
              <a:endParaRPr b="1" i="0" sz="2000" u="none" cap="none" strike="noStrike">
                <a:solidFill>
                  <a:schemeClr val="lt1"/>
                </a:solidFill>
                <a:latin typeface="Arial"/>
                <a:ea typeface="Arial"/>
                <a:cs typeface="Arial"/>
                <a:sym typeface="Arial"/>
              </a:endParaRPr>
            </a:p>
          </p:txBody>
        </p:sp>
        <p:sp>
          <p:nvSpPr>
            <p:cNvPr id="179" name="Google Shape;179;g25eb304b66e_0_0"/>
            <p:cNvSpPr/>
            <p:nvPr/>
          </p:nvSpPr>
          <p:spPr>
            <a:xfrm>
              <a:off x="6096000" y="1454200"/>
              <a:ext cx="5663399" cy="1178250"/>
            </a:xfrm>
            <a:prstGeom prst="flowChartExtract">
              <a:avLst/>
            </a:prstGeom>
            <a:solidFill>
              <a:srgbClr val="F1C232"/>
            </a:solidFill>
            <a:ln cap="flat" cmpd="sng" w="9525">
              <a:solidFill>
                <a:schemeClr val="dk2"/>
              </a:solidFill>
              <a:prstDash val="solid"/>
              <a:round/>
              <a:headEnd len="sm" w="sm" type="none"/>
              <a:tailEnd len="sm" w="sm" type="none"/>
            </a:ln>
          </p:spPr>
          <p:txBody>
            <a:bodyPr anchorCtr="0" anchor="ctr" bIns="288000"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Nachhaltigkeits- strategie</a:t>
              </a:r>
              <a:endParaRPr b="1" i="0" sz="2000" u="none" cap="none" strike="noStrike">
                <a:solidFill>
                  <a:srgbClr val="000000"/>
                </a:solidFill>
                <a:latin typeface="Arial"/>
                <a:ea typeface="Arial"/>
                <a:cs typeface="Arial"/>
                <a:sym typeface="Arial"/>
              </a:endParaRPr>
            </a:p>
          </p:txBody>
        </p:sp>
        <p:sp>
          <p:nvSpPr>
            <p:cNvPr id="180" name="Google Shape;180;g25eb304b66e_0_0"/>
            <p:cNvSpPr/>
            <p:nvPr/>
          </p:nvSpPr>
          <p:spPr>
            <a:xfrm>
              <a:off x="6132364" y="3895854"/>
              <a:ext cx="5627100" cy="1122600"/>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Lieferkette, Energie und Ressourcen, Produkte, Recycling,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Mitarbeiter*innen, Gesellschafter*innen, Eigentümer*innen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Gleichberechtigung, </a:t>
              </a:r>
              <a:r>
                <a:rPr b="0" i="0" lang="de-DE" sz="1600" u="none" cap="none" strike="noStrike">
                  <a:solidFill>
                    <a:schemeClr val="lt1"/>
                  </a:solidFill>
                  <a:latin typeface="Arial"/>
                  <a:ea typeface="Arial"/>
                  <a:cs typeface="Arial"/>
                  <a:sym typeface="Arial"/>
                </a:rPr>
                <a:t>Arbeitssicherheit</a:t>
              </a:r>
              <a:r>
                <a:rPr b="0" i="0" lang="de-DE" sz="1400" u="none" cap="none" strike="noStrike">
                  <a:solidFill>
                    <a:schemeClr val="lt1"/>
                  </a:solidFill>
                  <a:latin typeface="Arial"/>
                  <a:ea typeface="Arial"/>
                  <a:cs typeface="Arial"/>
                  <a:sym typeface="Arial"/>
                </a:rPr>
                <a:t>,  Weiterbildung, Ausbildung</a:t>
              </a:r>
              <a:endParaRPr b="0" i="0" sz="1400" u="none" cap="none" strike="noStrike">
                <a:solidFill>
                  <a:srgbClr val="000000"/>
                </a:solidFill>
                <a:latin typeface="Arial"/>
                <a:ea typeface="Arial"/>
                <a:cs typeface="Arial"/>
                <a:sym typeface="Arial"/>
              </a:endParaRPr>
            </a:p>
          </p:txBody>
        </p:sp>
        <p:sp>
          <p:nvSpPr>
            <p:cNvPr id="181" name="Google Shape;181;g25eb304b66e_0_0"/>
            <p:cNvSpPr txBox="1"/>
            <p:nvPr/>
          </p:nvSpPr>
          <p:spPr>
            <a:xfrm>
              <a:off x="6869556" y="2741183"/>
              <a:ext cx="1821300" cy="400200"/>
            </a:xfrm>
            <a:prstGeom prst="rect">
              <a:avLst/>
            </a:prstGeom>
            <a:solidFill>
              <a:srgbClr val="FF2F92"/>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Kennzahlen</a:t>
              </a:r>
              <a:endParaRPr b="1" i="0" sz="2000" u="none" cap="none" strike="noStrike">
                <a:solidFill>
                  <a:schemeClr val="lt1"/>
                </a:solidFill>
                <a:latin typeface="Arial"/>
                <a:ea typeface="Arial"/>
                <a:cs typeface="Arial"/>
                <a:sym typeface="Arial"/>
              </a:endParaRPr>
            </a:p>
          </p:txBody>
        </p:sp>
        <p:sp>
          <p:nvSpPr>
            <p:cNvPr id="182" name="Google Shape;182;g25eb304b66e_0_0"/>
            <p:cNvSpPr txBox="1"/>
            <p:nvPr/>
          </p:nvSpPr>
          <p:spPr>
            <a:xfrm>
              <a:off x="9352566" y="2741183"/>
              <a:ext cx="1821300" cy="400200"/>
            </a:xfrm>
            <a:prstGeom prst="rect">
              <a:avLst/>
            </a:prstGeom>
            <a:solidFill>
              <a:srgbClr val="FF40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Bewertung</a:t>
              </a:r>
              <a:endParaRPr b="1" i="0" sz="2000" u="none" cap="none" strike="noStrike">
                <a:solidFill>
                  <a:schemeClr val="lt1"/>
                </a:solidFill>
                <a:latin typeface="Arial"/>
                <a:ea typeface="Arial"/>
                <a:cs typeface="Arial"/>
                <a:sym typeface="Arial"/>
              </a:endParaRPr>
            </a:p>
          </p:txBody>
        </p:sp>
      </p:grpSp>
      <p:pic>
        <p:nvPicPr>
          <p:cNvPr id="183" name="Google Shape;183;g25eb304b66e_0_0"/>
          <p:cNvPicPr preferRelativeResize="0"/>
          <p:nvPr/>
        </p:nvPicPr>
        <p:blipFill rotWithShape="1">
          <a:blip r:embed="rId3">
            <a:alphaModFix/>
          </a:blip>
          <a:srcRect b="7474" l="0" r="11016" t="0"/>
          <a:stretch/>
        </p:blipFill>
        <p:spPr>
          <a:xfrm>
            <a:off x="72050" y="1469757"/>
            <a:ext cx="6340325" cy="458951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g28bded4750d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189" name="Google Shape;189;g28bded4750d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190" name="Google Shape;190;g28bded4750d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191" name="Google Shape;191;g28bded4750d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192" name="Google Shape;192;g28bded4750d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193" name="Google Shape;193;g28bded4750d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194" name="Google Shape;194;g28bded4750d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195" name="Google Shape;195;g28bded4750d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