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12192000"/>
  <p:notesSz cx="7104050" cy="10234600"/>
  <p:embeddedFontLst>
    <p:embeddedFont>
      <p:font typeface="Merriweather"/>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 uri="{2D200454-40CA-4A62-9FC3-DE9A4176ACB9}">
      <p15:notesGuideLst>
        <p15:guide id="1" orient="horz" pos="3223">
          <p15:clr>
            <a:srgbClr val="A4A3A4"/>
          </p15:clr>
        </p15:guide>
        <p15:guide id="2" pos="2237">
          <p15:clr>
            <a:srgbClr val="A4A3A4"/>
          </p15:clr>
        </p15:guide>
      </p15:notesGuideLst>
    </p:ext>
    <p:ext uri="GoogleSlidesCustomDataVersion2">
      <go:slidesCustomData xmlns:go="http://customooxmlschemas.google.com/" r:id="rId27" roundtripDataSignature="AMtx7mg0Bc1pHaVUhmHy7WZOV7a5C3VI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notesViewPr>
    <p:cSldViewPr snapToGrid="0">
      <p:cViewPr varScale="1">
        <p:scale>
          <a:sx n="100" d="100"/>
          <a:sy n="100" d="100"/>
        </p:scale>
        <p:origin x="0" y="0"/>
      </p:cViewPr>
      <p:guideLst>
        <p:guide pos="3223" orient="horz"/>
        <p:guide pos="2237"/>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Merriweather-bold.fntdata"/><Relationship Id="rId23" Type="http://schemas.openxmlformats.org/officeDocument/2006/relationships/font" Target="fonts/Merriweather-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erriweather-boldItalic.fntdata"/><Relationship Id="rId25" Type="http://schemas.openxmlformats.org/officeDocument/2006/relationships/font" Target="fonts/Merriweather-italic.fntdata"/><Relationship Id="rId27"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3"/>
            <a:ext cx="3078428" cy="513509"/>
          </a:xfrm>
          <a:prstGeom prst="rect">
            <a:avLst/>
          </a:prstGeom>
          <a:noFill/>
          <a:ln>
            <a:noFill/>
          </a:ln>
        </p:spPr>
        <p:txBody>
          <a:bodyPr anchorCtr="0" anchor="t"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991" y="3"/>
            <a:ext cx="3078428" cy="513509"/>
          </a:xfrm>
          <a:prstGeom prst="rect">
            <a:avLst/>
          </a:prstGeom>
          <a:noFill/>
          <a:ln>
            <a:noFill/>
          </a:ln>
        </p:spPr>
        <p:txBody>
          <a:bodyPr anchorCtr="0" anchor="t" bIns="47400" lIns="94825" spcFirstLastPara="1" rIns="94825" wrap="square" tIns="474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79424" y="702546"/>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479424" y="4347567"/>
            <a:ext cx="6145213" cy="5184500"/>
          </a:xfrm>
          <a:prstGeom prst="rect">
            <a:avLst/>
          </a:prstGeom>
          <a:noFill/>
          <a:ln>
            <a:noFill/>
          </a:ln>
        </p:spPr>
        <p:txBody>
          <a:bodyPr anchorCtr="0" anchor="t" bIns="47400" lIns="94825" spcFirstLastPara="1" rIns="94825" wrap="square" tIns="474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7"/>
            <a:ext cx="3078428" cy="513506"/>
          </a:xfrm>
          <a:prstGeom prst="rect">
            <a:avLst/>
          </a:prstGeom>
          <a:noFill/>
          <a:ln>
            <a:noFill/>
          </a:ln>
        </p:spPr>
        <p:txBody>
          <a:bodyPr anchorCtr="0" anchor="b"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uwid-holz.de/news/holzwerkstoffe/epf-rechnet-mit-erholung-der-sperrholzproduktion-010721/" TargetMode="External"/><Relationship Id="rId3" Type="http://schemas.openxmlformats.org/officeDocument/2006/relationships/hyperlink" Target="https://www.holzkurier.com/suchseite.html?q=brettschichtholz" TargetMode="External"/><Relationship Id="rId4" Type="http://schemas.openxmlformats.org/officeDocument/2006/relationships/hyperlink" Target="https://www.holzkurier.com/holbzprodukte/2022/07/epf-plattenproduktion.html"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mweltbundesamt.de/themen/abfall-ressourcen/produktverantwortung-in-der-abfallwirtschaft/verpackungen"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ergie.ch/saegerei/"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nergieeffizienz-im-betrieb.net/energiekosten-unternehmen/energiesparen-schreinerei.html"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hwk-koblenz.de/downloads/leitfaden-ressourceneffizienz-in-der-tischlerei-52,596.pdf"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nergieeffizienz-im-betrieb.net/energiekosten-unternehmen/energiesparen-schreinerei.html" TargetMode="External"/><Relationship Id="rId3" Type="http://schemas.openxmlformats.org/officeDocument/2006/relationships/hyperlink" Target="http://www.hwk-koblenz.de/downloads/leitfaden-ressourceneffizienz-in-der-tischlerei-52,596.pdf"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mweltbundesamt.de/themen/wirtschaft-konsum/konsum-umwelt-zentrale-handlungsfelder#bedarfsfelder" TargetMode="External"/><Relationship Id="rId3" Type="http://schemas.openxmlformats.org/officeDocument/2006/relationships/hyperlink" Target="https://www.umweltbundesamt.de/themen/wirtschaft-konsum/konsum-umwelt-zentrale-handlungsfelder#bedarfsfelder"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bsr.bund.de/BBSR/DE/veroeffentlichungen/bbsr-online/2020/bbsr-online-17-2020-dl.pdf?__blob=publicationFile&amp;v=3"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bsr.bund.de/BBSR/DE/veroeffentlichungen/bbsr-online/2020/bbsr-online-17-2020-dl.pdf?__blob=publicationFile&amp;v=3"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bsr.bund.de/BBSR/DE/veroeffentlichungen/bbsr-online/2020/bbsr-online-17-2020-dl.pdf?__blob=publicationFile&amp;v=3"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arboncare.org/co2-emissions-rechner"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wf.de/themen-projekte/waelder/verantwortungsvollere-waldnutzung/alles-aus-holz"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anier.de/kueche/arbeitsplatten"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38:notes"/>
          <p:cNvSpPr/>
          <p:nvPr>
            <p:ph idx="2" type="sldImg"/>
          </p:nvPr>
        </p:nvSpPr>
        <p:spPr>
          <a:xfrm>
            <a:off x="311150" y="252413"/>
            <a:ext cx="6480175" cy="3644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38:notes"/>
          <p:cNvSpPr txBox="1"/>
          <p:nvPr>
            <p:ph idx="1" type="body"/>
          </p:nvPr>
        </p:nvSpPr>
        <p:spPr>
          <a:xfrm>
            <a:off x="311149" y="4164184"/>
            <a:ext cx="6480175" cy="5783091"/>
          </a:xfrm>
          <a:prstGeom prst="rect">
            <a:avLst/>
          </a:prstGeom>
          <a:noFill/>
          <a:ln>
            <a:noFill/>
          </a:ln>
        </p:spPr>
        <p:txBody>
          <a:bodyPr anchorCtr="0" anchor="t" bIns="47400" lIns="94825" spcFirstLastPara="1" rIns="94825" wrap="square" tIns="47400">
            <a:noAutofit/>
          </a:bodyPr>
          <a:lstStyle/>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Ziel des Projektes ist die Gründung einer </a:t>
            </a:r>
            <a:r>
              <a:rPr b="0" i="1" lang="de-DE" sz="1100" u="none" cap="none" strike="noStrike">
                <a:solidFill>
                  <a:schemeClr val="dk1"/>
                </a:solidFill>
                <a:latin typeface="Calibri"/>
                <a:ea typeface="Calibri"/>
                <a:cs typeface="Calibri"/>
                <a:sym typeface="Calibri"/>
              </a:rPr>
              <a:t>Projektagentur Berufliche Bildung für Nachhaltige Entwicklung (PA-BBNE) des Partnernetzwerkes Berufliche Bildung am IZT. </a:t>
            </a:r>
            <a:r>
              <a:rPr b="0" i="0" lang="de-DE" sz="1100" u="none" cap="none" strike="noStrike">
                <a:solidFill>
                  <a:schemeClr val="dk1"/>
                </a:solidFill>
                <a:latin typeface="Calibri"/>
                <a:ea typeface="Calibri"/>
                <a:cs typeface="Calibri"/>
                <a:sym typeface="Calibri"/>
              </a:rPr>
              <a:t>Für eine Vielzahl von Ausbildungsberufen erstellt die Projektagentur Begleitmaterialien zur </a:t>
            </a:r>
            <a:r>
              <a:rPr b="0" i="1" lang="de-DE" sz="1100" u="none" cap="none" strike="noStrike">
                <a:solidFill>
                  <a:schemeClr val="dk1"/>
                </a:solidFill>
                <a:latin typeface="Calibri"/>
                <a:ea typeface="Calibri"/>
                <a:cs typeface="Calibri"/>
                <a:sym typeface="Calibri"/>
              </a:rPr>
              <a:t>Beruflichen Bildung für Nachhaltige Entwicklung </a:t>
            </a:r>
            <a:r>
              <a:rPr b="0" i="0" lang="de-DE" sz="1100" u="none" cap="none" strike="noStrik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tabellarische didaktische Einordnung (Didaktisches Impulspapier, IP),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Handout (FS) z. B. mit der Darstellung von Zielkonflikten oder weiteren Aufgabenstellungen.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sz="1100"/>
          </a:p>
        </p:txBody>
      </p:sp>
      <p:sp>
        <p:nvSpPr>
          <p:cNvPr id="142" name="Google Shape;142;p38: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847f37620c_0_0:notes"/>
          <p:cNvSpPr/>
          <p:nvPr>
            <p:ph idx="2" type="sldImg"/>
          </p:nvPr>
        </p:nvSpPr>
        <p:spPr>
          <a:xfrm>
            <a:off x="311150" y="252413"/>
            <a:ext cx="6480300" cy="3645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g2847f37620c_0_0: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None/>
            </a:pPr>
            <a:r>
              <a:rPr b="1" lang="de-DE" sz="1050"/>
              <a:t>Beschreibung</a:t>
            </a:r>
            <a:endParaRPr b="1" sz="1050"/>
          </a:p>
          <a:p>
            <a:pPr indent="0" lvl="0" marL="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SzPts val="1400"/>
              <a:buNone/>
            </a:pPr>
            <a:r>
              <a:rPr lang="de-DE" sz="1050"/>
              <a:t>Aufgrund des kostbaren Rohstoffes Holz werden neben Massivholz überwiegend Holzwerkstoffe verwendet, die auch die in der Produktion anfallenden Reststoffe nutzen. Auffällig ist der hohe Anteil von Holzwerkstoffen, die diese anfallenden Reststoffe enthalten. Der jeweilige Anteil der verschiedenen Holzwerkstoffe spiegelt die Anwendungsbreite wider: Von Möbeln über Plattenmaterial und Dämmmaterial bis hin zu konstruktiven Bauelementen reicht die Bandbreite der Nutzung.      </a:t>
            </a:r>
            <a:endParaRPr b="1" sz="1050"/>
          </a:p>
          <a:p>
            <a:pPr indent="0" lvl="0" marL="0" rtl="0" algn="l">
              <a:lnSpc>
                <a:spcPct val="100000"/>
              </a:lnSpc>
              <a:spcBef>
                <a:spcPts val="0"/>
              </a:spcBef>
              <a:spcAft>
                <a:spcPts val="0"/>
              </a:spcAft>
              <a:buClr>
                <a:schemeClr val="dk1"/>
              </a:buClr>
              <a:buSzPts val="1800"/>
              <a:buFont typeface="Arial"/>
              <a:buNone/>
            </a:pPr>
            <a:r>
              <a:rPr lang="de-DE" sz="1050"/>
              <a:t>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sz="1050"/>
          </a:p>
          <a:p>
            <a:pPr indent="-295275" lvl="0" marL="457200" rtl="0" algn="l">
              <a:lnSpc>
                <a:spcPct val="100000"/>
              </a:lnSpc>
              <a:spcBef>
                <a:spcPts val="0"/>
              </a:spcBef>
              <a:spcAft>
                <a:spcPts val="0"/>
              </a:spcAft>
              <a:buSzPts val="1050"/>
              <a:buChar char="●"/>
            </a:pPr>
            <a:r>
              <a:rPr lang="de-DE" sz="1050"/>
              <a:t>Recherchieren Sie, für welche Anwendungsbereiche sich die hier dargestellten Holzwerkstoffe eignen und wie diese Werkstoffe umweltfreundlicher werden können (Ökobilanz).</a:t>
            </a:r>
            <a:endParaRPr sz="1600">
              <a:latin typeface="Arial"/>
              <a:ea typeface="Arial"/>
              <a:cs typeface="Arial"/>
              <a:sym typeface="Arial"/>
            </a:endParaRPr>
          </a:p>
          <a:p>
            <a:pPr indent="0" lvl="0" marL="0" rtl="0" algn="l">
              <a:lnSpc>
                <a:spcPct val="100000"/>
              </a:lnSpc>
              <a:spcBef>
                <a:spcPts val="0"/>
              </a:spcBef>
              <a:spcAft>
                <a:spcPts val="0"/>
              </a:spcAft>
              <a:buClr>
                <a:schemeClr val="dk1"/>
              </a:buClr>
              <a:buSzPts val="900"/>
              <a:buFont typeface="Arial"/>
              <a:buNone/>
            </a:pPr>
            <a:r>
              <a:t/>
            </a:r>
            <a:endParaRPr sz="105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279400" lvl="0" marL="457200" rtl="0" algn="l">
              <a:lnSpc>
                <a:spcPct val="100000"/>
              </a:lnSpc>
              <a:spcBef>
                <a:spcPts val="0"/>
              </a:spcBef>
              <a:spcAft>
                <a:spcPts val="0"/>
              </a:spcAft>
              <a:buSzPts val="800"/>
              <a:buChar char="●"/>
            </a:pPr>
            <a:r>
              <a:rPr lang="de-DE" sz="800"/>
              <a:t>Euwid (2021): Europäische Sperrholzproduktion. Online: </a:t>
            </a:r>
            <a:r>
              <a:rPr lang="de-DE" sz="800" u="sng">
                <a:solidFill>
                  <a:schemeClr val="hlink"/>
                </a:solidFill>
                <a:hlinkClick r:id="rId2"/>
              </a:rPr>
              <a:t>https://www.euwid-holz.de/news/holzwerkstoffe/epf-rechnet-mit-erholung-der-sperrholzproduktion-010721/</a:t>
            </a:r>
            <a:endParaRPr sz="800"/>
          </a:p>
          <a:p>
            <a:pPr indent="-279400" lvl="0" marL="457200" rtl="0" algn="l">
              <a:lnSpc>
                <a:spcPct val="100000"/>
              </a:lnSpc>
              <a:spcBef>
                <a:spcPts val="0"/>
              </a:spcBef>
              <a:spcAft>
                <a:spcPts val="0"/>
              </a:spcAft>
              <a:buSzPts val="800"/>
              <a:buChar char="●"/>
            </a:pPr>
            <a:r>
              <a:rPr lang="de-DE" sz="800"/>
              <a:t>Holzkurier (2022): Brettschichtholz. Online: </a:t>
            </a:r>
            <a:r>
              <a:rPr lang="de-DE" sz="800" u="sng">
                <a:solidFill>
                  <a:schemeClr val="hlink"/>
                </a:solidFill>
                <a:hlinkClick r:id="rId3"/>
              </a:rPr>
              <a:t>https://www.holzkurier.com/suchseite.html?q=brettschichtholz</a:t>
            </a:r>
            <a:endParaRPr sz="800"/>
          </a:p>
          <a:p>
            <a:pPr indent="-279400" lvl="0" marL="457200" rtl="0" algn="l">
              <a:lnSpc>
                <a:spcPct val="100000"/>
              </a:lnSpc>
              <a:spcBef>
                <a:spcPts val="0"/>
              </a:spcBef>
              <a:spcAft>
                <a:spcPts val="0"/>
              </a:spcAft>
              <a:buSzPts val="800"/>
              <a:buChar char="●"/>
            </a:pPr>
            <a:r>
              <a:rPr lang="de-DE" sz="800"/>
              <a:t>Holzkurier (2022): Plattenproduktion. Online: </a:t>
            </a:r>
            <a:r>
              <a:rPr lang="de-DE" sz="800" u="sng">
                <a:solidFill>
                  <a:schemeClr val="hlink"/>
                </a:solidFill>
                <a:hlinkClick r:id="rId4"/>
              </a:rPr>
              <a:t>https://www.holzkurier.com/holbzprodukte/2022/07/epf-plattenproduktion.html</a:t>
            </a:r>
            <a:endParaRPr sz="800"/>
          </a:p>
          <a:p>
            <a:pPr indent="0" lvl="0" marL="457200" rtl="0" algn="l">
              <a:lnSpc>
                <a:spcPct val="100000"/>
              </a:lnSpc>
              <a:spcBef>
                <a:spcPts val="0"/>
              </a:spcBef>
              <a:spcAft>
                <a:spcPts val="0"/>
              </a:spcAft>
              <a:buSzPts val="1400"/>
              <a:buNone/>
            </a:pPr>
            <a:r>
              <a:t/>
            </a:r>
            <a:endParaRPr sz="800"/>
          </a:p>
        </p:txBody>
      </p:sp>
      <p:sp>
        <p:nvSpPr>
          <p:cNvPr id="306" name="Google Shape;306;g2847f37620c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8dbd1ecd19_0_48:notes"/>
          <p:cNvSpPr/>
          <p:nvPr>
            <p:ph idx="2" type="sldImg"/>
          </p:nvPr>
        </p:nvSpPr>
        <p:spPr>
          <a:xfrm>
            <a:off x="311150" y="252413"/>
            <a:ext cx="6480300" cy="3645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g28dbd1ecd19_0_48: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None/>
            </a:pPr>
            <a:r>
              <a:rPr b="1" lang="de-DE" sz="1050"/>
              <a:t>Beschreibung</a:t>
            </a:r>
            <a:endParaRPr b="1" sz="1050"/>
          </a:p>
          <a:p>
            <a:pPr indent="0" lvl="0" marL="0" rtl="0" algn="l">
              <a:lnSpc>
                <a:spcPct val="100000"/>
              </a:lnSpc>
              <a:spcBef>
                <a:spcPts val="0"/>
              </a:spcBef>
              <a:spcAft>
                <a:spcPts val="0"/>
              </a:spcAft>
              <a:buClr>
                <a:schemeClr val="dk1"/>
              </a:buClr>
              <a:buSzPts val="1800"/>
              <a:buFont typeface="Arial"/>
              <a:buNone/>
            </a:pPr>
            <a:r>
              <a:t/>
            </a:r>
            <a:endParaRPr b="1" sz="1050"/>
          </a:p>
          <a:p>
            <a:pPr indent="0" lvl="0" marL="0" rtl="0" algn="l">
              <a:lnSpc>
                <a:spcPct val="100000"/>
              </a:lnSpc>
              <a:spcBef>
                <a:spcPts val="0"/>
              </a:spcBef>
              <a:spcAft>
                <a:spcPts val="0"/>
              </a:spcAft>
              <a:buClr>
                <a:schemeClr val="dk1"/>
              </a:buClr>
              <a:buSzPts val="1800"/>
              <a:buNone/>
            </a:pPr>
            <a:r>
              <a:rPr lang="de-DE" sz="1050"/>
              <a:t>Verpackungen gehören zum unserem täglichen Leben. Sie erfüllen eine nützliche und notwendige Funktion. Allein im Jahr 2019 fielen 18,91 Millionen Tonnen Verpackungsmüll an. Dabei stellt sich die Frage, wie wir die Auswirkungen auf die Umwelt mindern oder ganz unterbinden können. Neben den notwendigen gesetzlichen Vorgaben ist hier auch jede:r Einzelne am Arbeitsplatz und privat aufgerufen, Etwas zu tun. (UBA, 2021).</a:t>
            </a:r>
            <a:endParaRPr sz="1050"/>
          </a:p>
          <a:p>
            <a:pPr indent="0" lvl="0" marL="0" rtl="0" algn="l">
              <a:lnSpc>
                <a:spcPct val="100000"/>
              </a:lnSpc>
              <a:spcBef>
                <a:spcPts val="0"/>
              </a:spcBef>
              <a:spcAft>
                <a:spcPts val="0"/>
              </a:spcAft>
              <a:buClr>
                <a:schemeClr val="dk1"/>
              </a:buClr>
              <a:buSzPts val="1800"/>
              <a:buNone/>
            </a:pPr>
            <a:r>
              <a:t/>
            </a:r>
            <a:endParaRPr sz="1050"/>
          </a:p>
          <a:p>
            <a:pPr indent="0" lvl="0" marL="0" rtl="0" algn="l">
              <a:lnSpc>
                <a:spcPct val="100000"/>
              </a:lnSpc>
              <a:spcBef>
                <a:spcPts val="0"/>
              </a:spcBef>
              <a:spcAft>
                <a:spcPts val="0"/>
              </a:spcAft>
              <a:buClr>
                <a:schemeClr val="dk1"/>
              </a:buClr>
              <a:buSzPts val="1800"/>
              <a:buNone/>
            </a:pPr>
            <a:r>
              <a:rPr lang="de-DE" sz="1050"/>
              <a:t>Recycling und Verwertung</a:t>
            </a:r>
            <a:endParaRPr sz="1050"/>
          </a:p>
          <a:p>
            <a:pPr indent="0" lvl="0" marL="0" rtl="0" algn="l">
              <a:lnSpc>
                <a:spcPct val="100000"/>
              </a:lnSpc>
              <a:spcBef>
                <a:spcPts val="0"/>
              </a:spcBef>
              <a:spcAft>
                <a:spcPts val="0"/>
              </a:spcAft>
              <a:buClr>
                <a:schemeClr val="dk1"/>
              </a:buClr>
              <a:buSzPts val="1800"/>
              <a:buNone/>
            </a:pPr>
            <a:r>
              <a:t/>
            </a:r>
            <a:endParaRPr sz="1050"/>
          </a:p>
          <a:p>
            <a:pPr indent="0" lvl="0" marL="0" rtl="0" algn="l">
              <a:lnSpc>
                <a:spcPct val="100000"/>
              </a:lnSpc>
              <a:spcBef>
                <a:spcPts val="0"/>
              </a:spcBef>
              <a:spcAft>
                <a:spcPts val="0"/>
              </a:spcAft>
              <a:buClr>
                <a:schemeClr val="dk1"/>
              </a:buClr>
              <a:buSzPts val="1800"/>
              <a:buNone/>
            </a:pPr>
            <a:r>
              <a:rPr lang="de-DE" sz="1050"/>
              <a:t>Die Vielfalt der Verpackungen ist groß. Entsprechend viele unterschiedliche Verfahren gibt es, um sie zu verwerten. So werden Leichtverpackungen von privaten Endverbrauchern vorwiegend im Gelben Sack oder der Gelben Tonne erfasst. Entsorgungsunternehmen sammeln diese im Auftrag der dualen Systeme ein und bringen sie zu Sortieranlagen. Dort erfolgt eine Trennung in verschiedene Wertstofffraktionen. Getrennte Kunststoffarten (PE, PP, PET, PS) gehen ins Recycling. Das gilt auch für die Mengen aus der Altglas- und Altpapiersammlung. Mischkunststoffe werden zum Teil weiter aufbereitet und dann stofflich oder energetisch verwertet. Sortierreste werden energetisch verwertet. Transportverpackungen wie beispielsweise Paletten, Kisten oder Fässer werden häufig als Mehrwegsysteme in Kreisläufen geführt. Wenn sie zu beschädigt sind, um einen sicheren Transport zu gewährleisten, werden sie repariert oder der Verwertung zugeführt. (ebd.).</a:t>
            </a:r>
            <a:endParaRPr sz="1050"/>
          </a:p>
          <a:p>
            <a:pPr indent="0" lvl="0" marL="0" rtl="0" algn="l">
              <a:lnSpc>
                <a:spcPct val="100000"/>
              </a:lnSpc>
              <a:spcBef>
                <a:spcPts val="0"/>
              </a:spcBef>
              <a:spcAft>
                <a:spcPts val="0"/>
              </a:spcAft>
              <a:buClr>
                <a:schemeClr val="dk1"/>
              </a:buClr>
              <a:buSzPts val="1800"/>
              <a:buFont typeface="Arial"/>
              <a:buNone/>
            </a:pPr>
            <a:r>
              <a:rPr lang="de-DE" sz="1050"/>
              <a:t>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sz="1050"/>
          </a:p>
          <a:p>
            <a:pPr indent="-295275" lvl="0" marL="457200" rtl="0" algn="l">
              <a:lnSpc>
                <a:spcPct val="100000"/>
              </a:lnSpc>
              <a:spcBef>
                <a:spcPts val="0"/>
              </a:spcBef>
              <a:spcAft>
                <a:spcPts val="0"/>
              </a:spcAft>
              <a:buSzPts val="1050"/>
              <a:buChar char="●"/>
            </a:pPr>
            <a:r>
              <a:rPr lang="de-DE" sz="1050"/>
              <a:t>Recherchieren Sie, welche Vor- und Nachteile die einzelnen Materialien in Bezug auf ihre Umweltbelastung haben und welche wiederverwendet werden.</a:t>
            </a:r>
            <a:endParaRPr sz="1050"/>
          </a:p>
          <a:p>
            <a:pPr indent="0" lvl="0" marL="457200" rtl="0" algn="l">
              <a:lnSpc>
                <a:spcPct val="100000"/>
              </a:lnSpc>
              <a:spcBef>
                <a:spcPts val="0"/>
              </a:spcBef>
              <a:spcAft>
                <a:spcPts val="0"/>
              </a:spcAft>
              <a:buSzPts val="1400"/>
              <a:buNone/>
            </a:pPr>
            <a:r>
              <a:t/>
            </a:r>
            <a:endParaRPr sz="1050"/>
          </a:p>
          <a:p>
            <a:pPr indent="0" lvl="0" marL="45720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279400" lvl="0" marL="457200" rtl="0" algn="l">
              <a:lnSpc>
                <a:spcPct val="100000"/>
              </a:lnSpc>
              <a:spcBef>
                <a:spcPts val="0"/>
              </a:spcBef>
              <a:spcAft>
                <a:spcPts val="0"/>
              </a:spcAft>
              <a:buSzPts val="800"/>
              <a:buChar char="●"/>
            </a:pPr>
            <a:r>
              <a:rPr lang="de-DE" sz="800"/>
              <a:t>Umweltbundesamt UBA (2021): Abfall-Ressourcen. Online: </a:t>
            </a:r>
            <a:r>
              <a:rPr lang="de-DE" sz="800" u="sng">
                <a:solidFill>
                  <a:schemeClr val="hlink"/>
                </a:solidFill>
                <a:hlinkClick r:id="rId2"/>
              </a:rPr>
              <a:t>https://www.umweltbundesamt.de/themen/abfall-ressourcen/produktverantwortung-in-der-abfallwirtschaft/verpackungen</a:t>
            </a:r>
            <a:endParaRPr sz="800"/>
          </a:p>
          <a:p>
            <a:pPr indent="0" lvl="0" marL="457200" rtl="0" algn="l">
              <a:lnSpc>
                <a:spcPct val="100000"/>
              </a:lnSpc>
              <a:spcBef>
                <a:spcPts val="0"/>
              </a:spcBef>
              <a:spcAft>
                <a:spcPts val="0"/>
              </a:spcAft>
              <a:buSzPts val="1400"/>
              <a:buNone/>
            </a:pPr>
            <a:r>
              <a:t/>
            </a:r>
            <a:endParaRPr sz="800"/>
          </a:p>
        </p:txBody>
      </p:sp>
      <p:sp>
        <p:nvSpPr>
          <p:cNvPr id="318" name="Google Shape;318;g28dbd1ecd19_0_48: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85d7bd4fd9_0_0:notes"/>
          <p:cNvSpPr/>
          <p:nvPr>
            <p:ph idx="2" type="sldImg"/>
          </p:nvPr>
        </p:nvSpPr>
        <p:spPr>
          <a:xfrm>
            <a:off x="311150" y="252413"/>
            <a:ext cx="6480300" cy="3645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g285d7bd4fd9_0_0: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Font typeface="Arial"/>
              <a:buNone/>
            </a:pPr>
            <a:r>
              <a:rPr b="1" lang="de-DE" sz="1050"/>
              <a:t>Beschreibung</a:t>
            </a:r>
            <a:endParaRPr sz="1050"/>
          </a:p>
          <a:p>
            <a:pPr indent="0" lvl="0" marL="0" rtl="0" algn="l">
              <a:lnSpc>
                <a:spcPct val="115000"/>
              </a:lnSpc>
              <a:spcBef>
                <a:spcPts val="1200"/>
              </a:spcBef>
              <a:spcAft>
                <a:spcPts val="0"/>
              </a:spcAft>
              <a:buSzPts val="1100"/>
              <a:buNone/>
            </a:pPr>
            <a:r>
              <a:rPr lang="de-DE" sz="1050"/>
              <a:t>In praktisch allen grösseren Sägereien und Hobelwerken ist nur der Stromverbrauch von Interesse, da die Heizung mit Produktionsabfällen betrieben wird. In einer durchschnittlichen Sägerei und einem Hobelwerk entfällt etwa die Hälfte des Stromverbrauchs auf die Ventilatoren der Holztrocknungsanlage und die Heizungsanlage. Die eigentliche Holzbearbeitung macht nur etwa 10% des Elektrizitätsverbrauchs aus, weitere 10% gehen auf das Konto der Maschinenverluste und rund 20% wird für die Abfallentsorgung aufgewendet. In einem Hobelwerk besteht die Entsorgung aus der Späneabsauganlage, in einer Sägerei aus Kratzförderer, Vibrorinnen und Hacker. </a:t>
            </a:r>
            <a:endParaRPr sz="1050"/>
          </a:p>
          <a:p>
            <a:pPr indent="0" lvl="0" marL="0" rtl="0" algn="l">
              <a:lnSpc>
                <a:spcPct val="115000"/>
              </a:lnSpc>
              <a:spcBef>
                <a:spcPts val="1200"/>
              </a:spcBef>
              <a:spcAft>
                <a:spcPts val="0"/>
              </a:spcAft>
              <a:buSzPts val="1100"/>
              <a:buNone/>
            </a:pPr>
            <a:r>
              <a:rPr lang="de-DE" sz="1050"/>
              <a:t>Die verschiedenen möglichen Maßnahmen haben nicht dieselbe hohe Relevanz: So kann z.B. eine durch eine effizientere Druckluftanlage erzielte 10%ige Einsparung möglicherweise wirtschaftlicher sein als eine 20%ige Einsparung durch effizientere Absaug-Gebläse, weil das Absauggebläse ein höhere Verbrauchswerte hat. Es sind also auch immer die dahinterstehenden absoluten Verbrauchswerte des jeweiligen Betriebs zu beachten!</a:t>
            </a:r>
            <a:endParaRPr sz="1050"/>
          </a:p>
          <a:p>
            <a:pPr indent="0" lvl="0" marL="0" rtl="0" algn="l">
              <a:lnSpc>
                <a:spcPct val="100000"/>
              </a:lnSpc>
              <a:spcBef>
                <a:spcPts val="1200"/>
              </a:spcBef>
              <a:spcAft>
                <a:spcPts val="0"/>
              </a:spcAft>
              <a:buClr>
                <a:schemeClr val="dk1"/>
              </a:buClr>
              <a:buSzPts val="1800"/>
              <a:buFont typeface="Arial"/>
              <a:buNone/>
            </a:pPr>
            <a:r>
              <a:rPr b="1" lang="de-DE" sz="1050"/>
              <a:t>Aufgabe</a:t>
            </a:r>
            <a:endParaRPr sz="1050"/>
          </a:p>
          <a:p>
            <a:pPr indent="-295275" lvl="0" marL="457200" rtl="0" algn="l">
              <a:lnSpc>
                <a:spcPct val="100000"/>
              </a:lnSpc>
              <a:spcBef>
                <a:spcPts val="0"/>
              </a:spcBef>
              <a:spcAft>
                <a:spcPts val="0"/>
              </a:spcAft>
              <a:buClr>
                <a:schemeClr val="dk1"/>
              </a:buClr>
              <a:buSzPts val="1050"/>
              <a:buChar char="●"/>
            </a:pPr>
            <a:r>
              <a:rPr lang="de-DE" sz="1050"/>
              <a:t>Recherchieren Sie, welche Maschinen und Geräte Ihres Betriebs durch die hier genannten Maßnahmen Energie einsparen können.</a:t>
            </a:r>
            <a:endParaRPr sz="1050"/>
          </a:p>
          <a:p>
            <a:pPr indent="-295275" lvl="0" marL="457200" rtl="0" algn="l">
              <a:lnSpc>
                <a:spcPct val="100000"/>
              </a:lnSpc>
              <a:spcBef>
                <a:spcPts val="0"/>
              </a:spcBef>
              <a:spcAft>
                <a:spcPts val="0"/>
              </a:spcAft>
              <a:buClr>
                <a:schemeClr val="dk1"/>
              </a:buClr>
              <a:buSzPts val="1050"/>
              <a:buChar char="●"/>
            </a:pPr>
            <a:r>
              <a:rPr lang="de-DE" sz="1050"/>
              <a:t>Berechnen Sie am Beispiel eines Gerätes die Energieverbräuche und Kosten pro Jahr. Berechnen Sie den Energieverbrauch wie folgt: Ermitteln Sie die Leistung (Datenblatt Leistung des Gerätes in Kilowatt) x die Laufzeit in Stunden/ Minuten = Stromverbrauch.</a:t>
            </a:r>
            <a:endParaRPr sz="1050"/>
          </a:p>
          <a:p>
            <a:pPr indent="0" lvl="0" marL="457200" rtl="0" algn="l">
              <a:lnSpc>
                <a:spcPct val="100000"/>
              </a:lnSpc>
              <a:spcBef>
                <a:spcPts val="0"/>
              </a:spcBef>
              <a:spcAft>
                <a:spcPts val="0"/>
              </a:spcAft>
              <a:buSzPts val="1400"/>
              <a:buNone/>
            </a:pPr>
            <a:r>
              <a:rPr lang="de-DE" sz="1050"/>
              <a:t>Beispiel:  Leistung in kW (Kilowatt):  20 kW x  8 Std./Tag = 160 kWh (Kilowattstunden) pro Tag x 150 Tage = 24.000 kWh oder 24 MWh Megawattstunden/ Jahr</a:t>
            </a:r>
            <a:endParaRPr sz="1050"/>
          </a:p>
          <a:p>
            <a:pPr indent="0" lvl="0" marL="457200" rtl="0" algn="l">
              <a:lnSpc>
                <a:spcPct val="100000"/>
              </a:lnSpc>
              <a:spcBef>
                <a:spcPts val="0"/>
              </a:spcBef>
              <a:spcAft>
                <a:spcPts val="0"/>
              </a:spcAft>
              <a:buSzPts val="1400"/>
              <a:buNone/>
            </a:pPr>
            <a:r>
              <a:rPr lang="de-DE" sz="1050"/>
              <a:t>Daraus lassen sich die Kosten ableiten: Betrieblicher Kilowattstunden - Preis in € x kWh</a:t>
            </a:r>
            <a:endParaRPr sz="1050"/>
          </a:p>
          <a:p>
            <a:pPr indent="0" lvl="0" marL="45720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279400" lvl="0" marL="457200" rtl="0" algn="l">
              <a:lnSpc>
                <a:spcPct val="100000"/>
              </a:lnSpc>
              <a:spcBef>
                <a:spcPts val="0"/>
              </a:spcBef>
              <a:spcAft>
                <a:spcPts val="0"/>
              </a:spcAft>
              <a:buSzPts val="800"/>
              <a:buChar char="●"/>
            </a:pPr>
            <a:r>
              <a:rPr lang="de-DE" sz="800"/>
              <a:t>Gloor, Rolf, in: Energie.ch (2011): Energieeffizienz im Sägewerk. Online:  </a:t>
            </a:r>
            <a:r>
              <a:rPr lang="de-DE" sz="800" u="sng">
                <a:solidFill>
                  <a:schemeClr val="hlink"/>
                </a:solidFill>
                <a:hlinkClick r:id="rId2"/>
              </a:rPr>
              <a:t>https://energie.ch/saegerei/</a:t>
            </a:r>
            <a:endParaRPr sz="800"/>
          </a:p>
          <a:p>
            <a:pPr indent="0" lvl="0" marL="457200" rtl="0" algn="l">
              <a:lnSpc>
                <a:spcPct val="100000"/>
              </a:lnSpc>
              <a:spcBef>
                <a:spcPts val="0"/>
              </a:spcBef>
              <a:spcAft>
                <a:spcPts val="0"/>
              </a:spcAft>
              <a:buSzPts val="1400"/>
              <a:buNone/>
            </a:pPr>
            <a:r>
              <a:t/>
            </a:r>
            <a:endParaRPr sz="800"/>
          </a:p>
          <a:p>
            <a:pPr indent="0" lvl="0" marL="457200" rtl="0" algn="l">
              <a:lnSpc>
                <a:spcPct val="100000"/>
              </a:lnSpc>
              <a:spcBef>
                <a:spcPts val="0"/>
              </a:spcBef>
              <a:spcAft>
                <a:spcPts val="0"/>
              </a:spcAft>
              <a:buSzPts val="1400"/>
              <a:buNone/>
            </a:pPr>
            <a:r>
              <a:t/>
            </a:r>
            <a:endParaRPr sz="800"/>
          </a:p>
        </p:txBody>
      </p:sp>
      <p:sp>
        <p:nvSpPr>
          <p:cNvPr id="330" name="Google Shape;330;g285d7bd4fd9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85093d83ee_0_24:notes"/>
          <p:cNvSpPr/>
          <p:nvPr>
            <p:ph idx="2" type="sldImg"/>
          </p:nvPr>
        </p:nvSpPr>
        <p:spPr>
          <a:xfrm>
            <a:off x="311150" y="252413"/>
            <a:ext cx="6480300" cy="3645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g285093d83ee_0_24: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Font typeface="Arial"/>
              <a:buNone/>
            </a:pPr>
            <a:r>
              <a:rPr b="1" lang="de-DE" sz="1050"/>
              <a:t>Beschreibung</a:t>
            </a:r>
            <a:endParaRPr sz="1050"/>
          </a:p>
          <a:p>
            <a:pPr indent="0" lvl="0" marL="0" rtl="0" algn="l">
              <a:lnSpc>
                <a:spcPct val="100000"/>
              </a:lnSpc>
              <a:spcBef>
                <a:spcPts val="0"/>
              </a:spcBef>
              <a:spcAft>
                <a:spcPts val="0"/>
              </a:spcAft>
              <a:buSzPts val="1400"/>
              <a:buNone/>
            </a:pPr>
            <a:r>
              <a:rPr lang="de-DE" sz="1050"/>
              <a:t>Der Roh- und Restholzverbrauch von Nadelholz in Sägewerken in Deutschland belief sich in 2021 auf rund 34,7 Mio. Festmeter. Im gleichen Zeitraum lag der Verbrauch von Laubholz bei ca. 1,5 Mio Festmetern (Statista 2023). Für die verschiedenen Prozessstadien in einem Sägewerk werden Fahrzeuge, Maschinen und Geräte genutzt, die jeweils unterschiedlich betrieben werden: Für die Anlieferung des frisch geschlagenen Holzes sowie für die Lagerung der abgelängten Rundhölzer werden meist LKWs und Rundholzbagger mit Verbrennungsmotor genutzt. Auch für die Wurzelreduzierung im Sägewerk werden meist klassische Motorsägen genutzt. Für den Gebäudebetrieb wie auch für die Verarbeitungsprozesse im Sägewerk wird elektrische Energie genutzt. Hinzu kommt der Bedarf an Wärme für die Holztrocknung in der Trockenkammer sowie für die Beheizung der Betriebsgebäude. Alle weiteren Holz verarbeitenden Prozesse von der Produktion verschiedener Holzwerkstoffe (z.B. Brettschichtholz für den Bausektor) bis hin zur Möbelindustrie sind grundsätzlich ähnlich aufgebaut. (ebd.).</a:t>
            </a:r>
            <a:endParaRPr sz="1050"/>
          </a:p>
          <a:p>
            <a:pPr indent="0" lvl="0" marL="0" rtl="0" algn="l">
              <a:lnSpc>
                <a:spcPct val="100000"/>
              </a:lnSpc>
              <a:spcBef>
                <a:spcPts val="0"/>
              </a:spcBef>
              <a:spcAft>
                <a:spcPts val="0"/>
              </a:spcAft>
              <a:buSzPts val="1400"/>
              <a:buNone/>
            </a:pPr>
            <a:r>
              <a:rPr lang="de-DE" sz="1050"/>
              <a:t>Der Gesamtenergiebedarf eines Holzbearbeitungsbetriebs hängt von verschiedenen Faktoren ab, die u.a. die betriebliche Infrastruktur betreffen (wärmetechnischer Standard der Gebäudehülle, Energieträger), die Effizienz der Anlagentechnik, dem Wärme- und Lüftungsbedarf sowie organisatorischen Faktoren wie die Betriebsgröße,</a:t>
            </a:r>
            <a:endParaRPr sz="1050"/>
          </a:p>
          <a:p>
            <a:pPr indent="0" lvl="0" marL="0" rtl="0" algn="l">
              <a:lnSpc>
                <a:spcPct val="100000"/>
              </a:lnSpc>
              <a:spcBef>
                <a:spcPts val="0"/>
              </a:spcBef>
              <a:spcAft>
                <a:spcPts val="0"/>
              </a:spcAft>
              <a:buSzPts val="1400"/>
              <a:buNone/>
            </a:pPr>
            <a:r>
              <a:rPr lang="de-DE" sz="1050"/>
              <a:t>Fertigungsstruktur- und –tiefe. Der Verbrauch an elektrischer und ggf. fossiler Energie eines Holzbearbeitungsbetriebes ist vor allem abhängig von der Nutzung der Maschinen und Geräte, die dort eingesetzt werden. Es gibt stationäre Maschinen, Handmaschinen und sonstige Geräte, die in einem Holzbearbeitungsbetrieb genutzt werden. Allein die Bandbreite der stationären Maschinen umfasst viele verschiedene Gerätetypen, hinzu kommen verschiedene Handgeräte sowie Geräte u.a. zur Reinhaltung (Druckluft/Absaugen/ Lüftung etc.). Zur Einordnung sei hier das Beispiel einer Tischlerei genannt, die im Durchschnitt etwa 300 Megawattstunden Energie pro Jahr benötigt. Ein Viertel davon entfällt auf die elektrische Energie (Energieeffizienz-im-Betrieb 2023). Für die Holzbearbeitungsbetriebe und die Möbelindustrie gibt es keine Statistiken zum Energieverbrauch, zudem decken sie ein breites Arbeitsspektrum ab.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sz="1050"/>
          </a:p>
          <a:p>
            <a:pPr indent="-295275" lvl="0" marL="457200" rtl="0" algn="l">
              <a:lnSpc>
                <a:spcPct val="100000"/>
              </a:lnSpc>
              <a:spcBef>
                <a:spcPts val="0"/>
              </a:spcBef>
              <a:spcAft>
                <a:spcPts val="0"/>
              </a:spcAft>
              <a:buClr>
                <a:schemeClr val="dk1"/>
              </a:buClr>
              <a:buSzPts val="1050"/>
              <a:buChar char="●"/>
            </a:pPr>
            <a:r>
              <a:rPr lang="de-DE" sz="1050"/>
              <a:t>Recherchieren Sie, welche Maschinen und Geräte Ihres Betriebs durch die hier genannten Maßnahmen Energie einsparen können.</a:t>
            </a:r>
            <a:endParaRPr sz="1050"/>
          </a:p>
          <a:p>
            <a:pPr indent="-295275" lvl="0" marL="457200" rtl="0" algn="l">
              <a:lnSpc>
                <a:spcPct val="100000"/>
              </a:lnSpc>
              <a:spcBef>
                <a:spcPts val="0"/>
              </a:spcBef>
              <a:spcAft>
                <a:spcPts val="0"/>
              </a:spcAft>
              <a:buSzPts val="1050"/>
              <a:buChar char="●"/>
            </a:pPr>
            <a:r>
              <a:rPr lang="de-DE" sz="1050"/>
              <a:t>Finden Sie heraus, wer in Ihrem Betrieb für die sinnvolle Energienutzung verantwortlich ist und lassen Sie sich bei Ihrer Recherche unterstützen.</a:t>
            </a:r>
            <a:endParaRPr sz="105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279400" lvl="0" marL="457200" rtl="0" algn="l">
              <a:lnSpc>
                <a:spcPct val="100000"/>
              </a:lnSpc>
              <a:spcBef>
                <a:spcPts val="0"/>
              </a:spcBef>
              <a:spcAft>
                <a:spcPts val="0"/>
              </a:spcAft>
              <a:buSzPts val="800"/>
              <a:buChar char="●"/>
            </a:pPr>
            <a:r>
              <a:rPr lang="de-DE" sz="800"/>
              <a:t>Energieeffizienz-im-Betrieb (2023): Online: </a:t>
            </a:r>
            <a:r>
              <a:rPr lang="de-DE" sz="800" u="sng">
                <a:solidFill>
                  <a:schemeClr val="hlink"/>
                </a:solidFill>
                <a:hlinkClick r:id="rId2"/>
              </a:rPr>
              <a:t>https://www.energieeffizienz-im-betrieb.net/energiekosten-unternehmen/energiesparen-schreinerei.html</a:t>
            </a:r>
            <a:r>
              <a:rPr lang="de-DE" sz="800"/>
              <a:t> </a:t>
            </a:r>
            <a:endParaRPr sz="800"/>
          </a:p>
          <a:p>
            <a:pPr indent="-279400" lvl="0" marL="457200" rtl="0" algn="l">
              <a:lnSpc>
                <a:spcPct val="100000"/>
              </a:lnSpc>
              <a:spcBef>
                <a:spcPts val="0"/>
              </a:spcBef>
              <a:spcAft>
                <a:spcPts val="0"/>
              </a:spcAft>
              <a:buSzPts val="800"/>
              <a:buChar char="●"/>
            </a:pPr>
            <a:r>
              <a:rPr lang="de-DE" sz="800"/>
              <a:t>Statista (2023): Entwicklung des Holzverbrauches von Sägewerken. Online: https://de.statista.com/statistik/daten/studie/152317/umfrage/entwicklung-des-holzverbrauchs-von-saegewerken-nach-holzarten/?locale=de</a:t>
            </a:r>
            <a:endParaRPr sz="800"/>
          </a:p>
          <a:p>
            <a:pPr indent="0" lvl="0" marL="457200" rtl="0" algn="l">
              <a:lnSpc>
                <a:spcPct val="100000"/>
              </a:lnSpc>
              <a:spcBef>
                <a:spcPts val="0"/>
              </a:spcBef>
              <a:spcAft>
                <a:spcPts val="0"/>
              </a:spcAft>
              <a:buSzPts val="1400"/>
              <a:buNone/>
            </a:pPr>
            <a:r>
              <a:rPr lang="de-DE" sz="800"/>
              <a:t>  </a:t>
            </a:r>
            <a:endParaRPr sz="800"/>
          </a:p>
          <a:p>
            <a:pPr indent="0" lvl="0" marL="457200" rtl="0" algn="l">
              <a:lnSpc>
                <a:spcPct val="100000"/>
              </a:lnSpc>
              <a:spcBef>
                <a:spcPts val="0"/>
              </a:spcBef>
              <a:spcAft>
                <a:spcPts val="0"/>
              </a:spcAft>
              <a:buSzPts val="1400"/>
              <a:buNone/>
            </a:pPr>
            <a:r>
              <a:t/>
            </a:r>
            <a:endParaRPr sz="800"/>
          </a:p>
        </p:txBody>
      </p:sp>
      <p:sp>
        <p:nvSpPr>
          <p:cNvPr id="344" name="Google Shape;344;g285093d83ee_0_24: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7b80a665ea_0_305:notes"/>
          <p:cNvSpPr/>
          <p:nvPr>
            <p:ph idx="2" type="sldImg"/>
          </p:nvPr>
        </p:nvSpPr>
        <p:spPr>
          <a:xfrm>
            <a:off x="311150" y="252413"/>
            <a:ext cx="6480300" cy="3645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g27b80a665ea_0_305: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None/>
            </a:pPr>
            <a:r>
              <a:rPr b="1" lang="de-DE" sz="1050"/>
              <a:t>Beschreibung</a:t>
            </a:r>
            <a:endParaRPr b="1" sz="1050"/>
          </a:p>
          <a:p>
            <a:pPr indent="0" lvl="0" marL="0" rtl="0" algn="l">
              <a:lnSpc>
                <a:spcPct val="100000"/>
              </a:lnSpc>
              <a:spcBef>
                <a:spcPts val="0"/>
              </a:spcBef>
              <a:spcAft>
                <a:spcPts val="0"/>
              </a:spcAft>
              <a:buClr>
                <a:schemeClr val="dk1"/>
              </a:buClr>
              <a:buSzPts val="1800"/>
              <a:buFont typeface="Arial"/>
              <a:buNone/>
            </a:pPr>
            <a:r>
              <a:rPr lang="de-DE" sz="1050"/>
              <a:t>Der Wärmeverbrauch in Tischlereien teilt sich durchschnittlich in folgende Bereiche:</a:t>
            </a:r>
            <a:endParaRPr b="1" sz="1050"/>
          </a:p>
          <a:p>
            <a:pPr indent="0" lvl="0" marL="0" rtl="0" algn="l">
              <a:lnSpc>
                <a:spcPct val="100000"/>
              </a:lnSpc>
              <a:spcBef>
                <a:spcPts val="0"/>
              </a:spcBef>
              <a:spcAft>
                <a:spcPts val="0"/>
              </a:spcAft>
              <a:buClr>
                <a:schemeClr val="dk1"/>
              </a:buClr>
              <a:buSzPts val="1800"/>
              <a:buFont typeface="Arial"/>
              <a:buNone/>
            </a:pPr>
            <a:r>
              <a:t/>
            </a:r>
            <a:endParaRPr b="1" sz="1050"/>
          </a:p>
          <a:p>
            <a:pPr indent="0" lvl="0" marL="0" rtl="0" algn="l">
              <a:lnSpc>
                <a:spcPct val="100000"/>
              </a:lnSpc>
              <a:spcBef>
                <a:spcPts val="0"/>
              </a:spcBef>
              <a:spcAft>
                <a:spcPts val="0"/>
              </a:spcAft>
              <a:buClr>
                <a:schemeClr val="dk1"/>
              </a:buClr>
              <a:buSzPts val="1800"/>
              <a:buFont typeface="Arial"/>
              <a:buNone/>
            </a:pPr>
            <a:r>
              <a:rPr lang="de-DE" sz="1050"/>
              <a:t>Transmissionswärme:			47%</a:t>
            </a:r>
            <a:endParaRPr sz="1050"/>
          </a:p>
          <a:p>
            <a:pPr indent="0" lvl="0" marL="0" rtl="0" algn="l">
              <a:lnSpc>
                <a:spcPct val="100000"/>
              </a:lnSpc>
              <a:spcBef>
                <a:spcPts val="0"/>
              </a:spcBef>
              <a:spcAft>
                <a:spcPts val="0"/>
              </a:spcAft>
              <a:buClr>
                <a:schemeClr val="dk1"/>
              </a:buClr>
              <a:buSzPts val="1800"/>
              <a:buFont typeface="Arial"/>
              <a:buNone/>
            </a:pPr>
            <a:r>
              <a:rPr lang="de-DE" sz="1050"/>
              <a:t>Hallenlüftung:				24%</a:t>
            </a:r>
            <a:endParaRPr sz="1050"/>
          </a:p>
          <a:p>
            <a:pPr indent="0" lvl="0" marL="0" rtl="0" algn="l">
              <a:lnSpc>
                <a:spcPct val="100000"/>
              </a:lnSpc>
              <a:spcBef>
                <a:spcPts val="0"/>
              </a:spcBef>
              <a:spcAft>
                <a:spcPts val="0"/>
              </a:spcAft>
              <a:buClr>
                <a:schemeClr val="dk1"/>
              </a:buClr>
              <a:buSzPts val="1800"/>
              <a:buFont typeface="Arial"/>
              <a:buNone/>
            </a:pPr>
            <a:r>
              <a:rPr lang="de-DE" sz="1050"/>
              <a:t>Späneabsaugung:			21%</a:t>
            </a:r>
            <a:endParaRPr sz="1050"/>
          </a:p>
          <a:p>
            <a:pPr indent="0" lvl="0" marL="0" rtl="0" algn="l">
              <a:lnSpc>
                <a:spcPct val="100000"/>
              </a:lnSpc>
              <a:spcBef>
                <a:spcPts val="0"/>
              </a:spcBef>
              <a:spcAft>
                <a:spcPts val="0"/>
              </a:spcAft>
              <a:buClr>
                <a:schemeClr val="dk1"/>
              </a:buClr>
              <a:buSzPts val="1800"/>
              <a:buFont typeface="Arial"/>
              <a:buNone/>
            </a:pPr>
            <a:r>
              <a:rPr lang="de-DE" sz="1050"/>
              <a:t>Lackierraumlüftung:			  8%</a:t>
            </a:r>
            <a:endParaRPr sz="1050"/>
          </a:p>
          <a:p>
            <a:pPr indent="0" lvl="0" marL="0" rtl="0" algn="l">
              <a:lnSpc>
                <a:spcPct val="100000"/>
              </a:lnSpc>
              <a:spcBef>
                <a:spcPts val="0"/>
              </a:spcBef>
              <a:spcAft>
                <a:spcPts val="0"/>
              </a:spcAft>
              <a:buClr>
                <a:schemeClr val="dk1"/>
              </a:buClr>
              <a:buSzPts val="1800"/>
              <a:buFont typeface="Arial"/>
              <a:buNone/>
            </a:pPr>
            <a:r>
              <a:t/>
            </a:r>
            <a:endParaRPr sz="1050"/>
          </a:p>
          <a:p>
            <a:pPr indent="0" lvl="0" marL="0" rtl="0" algn="l">
              <a:lnSpc>
                <a:spcPct val="100000"/>
              </a:lnSpc>
              <a:spcBef>
                <a:spcPts val="0"/>
              </a:spcBef>
              <a:spcAft>
                <a:spcPts val="0"/>
              </a:spcAft>
              <a:buClr>
                <a:schemeClr val="dk1"/>
              </a:buClr>
              <a:buSzPts val="1800"/>
              <a:buFont typeface="Arial"/>
              <a:buNone/>
            </a:pPr>
            <a:r>
              <a:rPr lang="de-DE" sz="1050"/>
              <a:t>Auch bei der Späneabsaugung geht erwärmte Raumluft verloren, die bei einer Wärmerückgewinnung wieder für die Raumerwärmung genutzt werden kann. Beachtenswert sind die hohen Wärmeverluste in den Bereichen Transmissionswärmeverluste, Hallenlüftung und Späneabsaugung.</a:t>
            </a:r>
            <a:endParaRPr sz="1050"/>
          </a:p>
          <a:p>
            <a:pPr indent="0" lvl="0" marL="0" rtl="0" algn="l">
              <a:lnSpc>
                <a:spcPct val="100000"/>
              </a:lnSpc>
              <a:spcBef>
                <a:spcPts val="0"/>
              </a:spcBef>
              <a:spcAft>
                <a:spcPts val="0"/>
              </a:spcAft>
              <a:buClr>
                <a:schemeClr val="dk1"/>
              </a:buClr>
              <a:buSzPts val="1800"/>
              <a:buFont typeface="Arial"/>
              <a:buNone/>
            </a:pPr>
            <a:r>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sz="1050"/>
          </a:p>
          <a:p>
            <a:pPr indent="-295275" lvl="0" marL="457200" rtl="0" algn="l">
              <a:lnSpc>
                <a:spcPct val="100000"/>
              </a:lnSpc>
              <a:spcBef>
                <a:spcPts val="0"/>
              </a:spcBef>
              <a:spcAft>
                <a:spcPts val="0"/>
              </a:spcAft>
              <a:buSzPts val="1050"/>
              <a:buChar char="●"/>
            </a:pPr>
            <a:r>
              <a:rPr lang="de-DE" sz="1050"/>
              <a:t>Recherchieren und diskutieren Sie die Möglichkeiten, den Wärmeverbrauch in ihrem Betrieb zu reduzieren. </a:t>
            </a:r>
            <a:endParaRPr sz="1050"/>
          </a:p>
          <a:p>
            <a:pPr indent="0" lvl="0" marL="45720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SzPts val="1400"/>
              <a:buNone/>
            </a:pPr>
            <a:r>
              <a:rPr b="1" lang="de-DE" sz="900"/>
              <a:t>Quellen:</a:t>
            </a:r>
            <a:endParaRPr b="1" sz="900"/>
          </a:p>
          <a:p>
            <a:pPr indent="-279400" lvl="0" marL="457200" rtl="0" algn="l">
              <a:lnSpc>
                <a:spcPct val="100000"/>
              </a:lnSpc>
              <a:spcBef>
                <a:spcPts val="0"/>
              </a:spcBef>
              <a:spcAft>
                <a:spcPts val="0"/>
              </a:spcAft>
              <a:buClr>
                <a:schemeClr val="dk1"/>
              </a:buClr>
              <a:buSzPts val="800"/>
              <a:buChar char="●"/>
            </a:pPr>
            <a:r>
              <a:rPr lang="de-DE" sz="800"/>
              <a:t>HWK Koblenz (o.J.):  Ressourceneffizienz in der Tischlerei. Online: </a:t>
            </a:r>
            <a:r>
              <a:rPr lang="de-DE" sz="800" u="sng">
                <a:solidFill>
                  <a:schemeClr val="hlink"/>
                </a:solidFill>
                <a:hlinkClick r:id="rId2"/>
              </a:rPr>
              <a:t>www.hwk-koblenz.de/downloads/leitfaden-ressourceneffizienz-in-der-tischlerei-52,596.pdf</a:t>
            </a:r>
            <a:r>
              <a:rPr lang="de-DE" sz="800"/>
              <a:t>  </a:t>
            </a:r>
            <a:endParaRPr sz="800"/>
          </a:p>
        </p:txBody>
      </p:sp>
      <p:sp>
        <p:nvSpPr>
          <p:cNvPr id="358" name="Google Shape;358;g27b80a665ea_0_305: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7b80a665ea_0_318:notes"/>
          <p:cNvSpPr/>
          <p:nvPr>
            <p:ph idx="2" type="sldImg"/>
          </p:nvPr>
        </p:nvSpPr>
        <p:spPr>
          <a:xfrm>
            <a:off x="311150" y="252413"/>
            <a:ext cx="6480300" cy="3645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g27b80a665ea_0_318: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Font typeface="Arial"/>
              <a:buNone/>
            </a:pPr>
            <a:r>
              <a:rPr b="1" lang="de-DE" sz="1050"/>
              <a:t>Beschreibung</a:t>
            </a:r>
            <a:endParaRPr sz="1050"/>
          </a:p>
          <a:p>
            <a:pPr indent="0" lvl="0" marL="0" rtl="0" algn="l">
              <a:lnSpc>
                <a:spcPct val="100000"/>
              </a:lnSpc>
              <a:spcBef>
                <a:spcPts val="0"/>
              </a:spcBef>
              <a:spcAft>
                <a:spcPts val="0"/>
              </a:spcAft>
              <a:buSzPts val="1400"/>
              <a:buNone/>
            </a:pPr>
            <a:r>
              <a:rPr lang="de-DE" sz="1050"/>
              <a:t>Der Verbrauch an elektrischer Energie einer Tischlerei ist vor allem abhängig von der Nutzung der elektrischen Geräte, die dort eingesetzt werden. Es gibt stationäre Maschinen, Maschinen zur Oberflächenbehandlung, Handmaschinen und sonstige Geräte, die in einer Tischlerei genutzt werden. Allein die Bandbreite der stationären Maschinen umfasst bis zu dreißig verschiedene Geräte, hinzu kommen über zehn verschiedene Handgeräte sowie Geräte u.a. zur Reinhaltung (Druckluft/ Absaugen/ Lüftung etc.). Eine Tischlerei benötigt im Durchschnitt ca. 300 Megawattstunden Energie pro Jahr. Ein Viertel davon entfällt auf die elektrische Energie (Energieeffizienz-im-Betrieb, 2023). </a:t>
            </a:r>
            <a:endParaRPr sz="1050"/>
          </a:p>
          <a:p>
            <a:pPr indent="0" lvl="0" marL="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SzPts val="1400"/>
              <a:buNone/>
            </a:pPr>
            <a:r>
              <a:rPr lang="de-DE" sz="1050"/>
              <a:t>Der Gesamtstromverbrauch teilt sich dabei durchschnittlich in folgende Bereiche und Anteile (HWK Koblenz, o.J.):</a:t>
            </a:r>
            <a:endParaRPr sz="1050"/>
          </a:p>
          <a:p>
            <a:pPr indent="0" lvl="0" marL="0" rtl="0" algn="l">
              <a:lnSpc>
                <a:spcPct val="100000"/>
              </a:lnSpc>
              <a:spcBef>
                <a:spcPts val="0"/>
              </a:spcBef>
              <a:spcAft>
                <a:spcPts val="0"/>
              </a:spcAft>
              <a:buSzPts val="1400"/>
              <a:buNone/>
            </a:pPr>
            <a:r>
              <a:rPr lang="de-DE" sz="1050"/>
              <a:t>Späneabsaugung:			38%</a:t>
            </a:r>
            <a:endParaRPr sz="1050"/>
          </a:p>
          <a:p>
            <a:pPr indent="0" lvl="0" marL="0" rtl="0" algn="l">
              <a:lnSpc>
                <a:spcPct val="100000"/>
              </a:lnSpc>
              <a:spcBef>
                <a:spcPts val="0"/>
              </a:spcBef>
              <a:spcAft>
                <a:spcPts val="0"/>
              </a:spcAft>
              <a:buSzPts val="1400"/>
              <a:buNone/>
            </a:pPr>
            <a:r>
              <a:rPr lang="de-DE" sz="1050"/>
              <a:t>Holzbearbeitungsmaschinen:		27%</a:t>
            </a:r>
            <a:endParaRPr sz="1050"/>
          </a:p>
          <a:p>
            <a:pPr indent="0" lvl="0" marL="0" rtl="0" algn="l">
              <a:lnSpc>
                <a:spcPct val="100000"/>
              </a:lnSpc>
              <a:spcBef>
                <a:spcPts val="0"/>
              </a:spcBef>
              <a:spcAft>
                <a:spcPts val="0"/>
              </a:spcAft>
              <a:buSzPts val="1400"/>
              <a:buNone/>
            </a:pPr>
            <a:r>
              <a:rPr lang="de-DE" sz="1050"/>
              <a:t>Heizung:				10%</a:t>
            </a:r>
            <a:endParaRPr sz="1050"/>
          </a:p>
          <a:p>
            <a:pPr indent="0" lvl="0" marL="0" rtl="0" algn="l">
              <a:lnSpc>
                <a:spcPct val="100000"/>
              </a:lnSpc>
              <a:spcBef>
                <a:spcPts val="0"/>
              </a:spcBef>
              <a:spcAft>
                <a:spcPts val="0"/>
              </a:spcAft>
              <a:buSzPts val="1400"/>
              <a:buNone/>
            </a:pPr>
            <a:r>
              <a:rPr lang="de-DE" sz="1050"/>
              <a:t>Druckluft:				  7%				</a:t>
            </a:r>
            <a:endParaRPr sz="1050"/>
          </a:p>
          <a:p>
            <a:pPr indent="0" lvl="0" marL="0" rtl="0" algn="l">
              <a:lnSpc>
                <a:spcPct val="100000"/>
              </a:lnSpc>
              <a:spcBef>
                <a:spcPts val="0"/>
              </a:spcBef>
              <a:spcAft>
                <a:spcPts val="0"/>
              </a:spcAft>
              <a:buSzPts val="1400"/>
              <a:buNone/>
            </a:pPr>
            <a:r>
              <a:rPr lang="de-DE" sz="1050"/>
              <a:t>Beleuchtung:				  7%			</a:t>
            </a:r>
            <a:endParaRPr sz="1050"/>
          </a:p>
          <a:p>
            <a:pPr indent="0" lvl="0" marL="0" rtl="0" algn="l">
              <a:lnSpc>
                <a:spcPct val="100000"/>
              </a:lnSpc>
              <a:spcBef>
                <a:spcPts val="0"/>
              </a:spcBef>
              <a:spcAft>
                <a:spcPts val="0"/>
              </a:spcAft>
              <a:buSzPts val="1400"/>
              <a:buNone/>
            </a:pPr>
            <a:r>
              <a:rPr lang="de-DE" sz="1050"/>
              <a:t>Lackierraum:				  5%</a:t>
            </a:r>
            <a:endParaRPr sz="1050"/>
          </a:p>
          <a:p>
            <a:pPr indent="0" lvl="0" marL="0" rtl="0" algn="l">
              <a:lnSpc>
                <a:spcPct val="100000"/>
              </a:lnSpc>
              <a:spcBef>
                <a:spcPts val="0"/>
              </a:spcBef>
              <a:spcAft>
                <a:spcPts val="0"/>
              </a:spcAft>
              <a:buSzPts val="1400"/>
              <a:buNone/>
            </a:pPr>
            <a:r>
              <a:rPr lang="de-DE" sz="1050"/>
              <a:t>Büro:					  5%</a:t>
            </a:r>
            <a:endParaRPr sz="1050"/>
          </a:p>
          <a:p>
            <a:pPr indent="0" lvl="0" marL="0" rtl="0" algn="l">
              <a:lnSpc>
                <a:spcPct val="100000"/>
              </a:lnSpc>
              <a:spcBef>
                <a:spcPts val="0"/>
              </a:spcBef>
              <a:spcAft>
                <a:spcPts val="0"/>
              </a:spcAft>
              <a:buSzPts val="1400"/>
              <a:buNone/>
            </a:pPr>
            <a:r>
              <a:rPr lang="de-DE" sz="1050"/>
              <a:t>Warmwasser:				  1%</a:t>
            </a:r>
            <a:endParaRPr sz="1050"/>
          </a:p>
          <a:p>
            <a:pPr indent="0" lvl="0" marL="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SzPts val="1400"/>
              <a:buNone/>
            </a:pPr>
            <a:r>
              <a:rPr lang="de-DE" sz="1050"/>
              <a:t>Zu erkennen ist, welch hohen Anteil die Absaugung und die Bearbeitungsmaschinen mit ca. 65% ausmachen. </a:t>
            </a:r>
            <a:endParaRPr sz="1050"/>
          </a:p>
          <a:p>
            <a:pPr indent="0" lvl="0" marL="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sz="1050"/>
          </a:p>
          <a:p>
            <a:pPr indent="-295275" lvl="0" marL="457200" rtl="0" algn="l">
              <a:lnSpc>
                <a:spcPct val="100000"/>
              </a:lnSpc>
              <a:spcBef>
                <a:spcPts val="0"/>
              </a:spcBef>
              <a:spcAft>
                <a:spcPts val="0"/>
              </a:spcAft>
              <a:buSzPts val="1050"/>
              <a:buChar char="●"/>
            </a:pPr>
            <a:r>
              <a:rPr lang="de-DE" sz="1050"/>
              <a:t>Recherchieren und diskutieren Sie die Möglichkeiten, den Stromverbrauch in Ihrem Betrieb zu reduzieren.</a:t>
            </a:r>
            <a:endParaRPr sz="1050"/>
          </a:p>
          <a:p>
            <a:pPr indent="0" lvl="0" marL="45720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279400" lvl="0" marL="457200" rtl="0" algn="l">
              <a:lnSpc>
                <a:spcPct val="100000"/>
              </a:lnSpc>
              <a:spcBef>
                <a:spcPts val="0"/>
              </a:spcBef>
              <a:spcAft>
                <a:spcPts val="0"/>
              </a:spcAft>
              <a:buSzPts val="800"/>
              <a:buChar char="●"/>
            </a:pPr>
            <a:r>
              <a:rPr lang="de-DE" sz="800"/>
              <a:t>Energieeffizienz-im-Betrieb, 2023: Online: </a:t>
            </a:r>
            <a:r>
              <a:rPr lang="de-DE" sz="800" u="sng">
                <a:solidFill>
                  <a:schemeClr val="hlink"/>
                </a:solidFill>
                <a:hlinkClick r:id="rId2"/>
              </a:rPr>
              <a:t>https://www.energieeffizienz-im-betrieb.net/energiekosten-unternehmen/energiesparen-schreinerei.html</a:t>
            </a:r>
            <a:r>
              <a:rPr lang="de-DE" sz="800"/>
              <a:t> </a:t>
            </a:r>
            <a:endParaRPr sz="800"/>
          </a:p>
          <a:p>
            <a:pPr indent="-279400" lvl="0" marL="457200" rtl="0" algn="l">
              <a:lnSpc>
                <a:spcPct val="100000"/>
              </a:lnSpc>
              <a:spcBef>
                <a:spcPts val="0"/>
              </a:spcBef>
              <a:spcAft>
                <a:spcPts val="0"/>
              </a:spcAft>
              <a:buSzPts val="800"/>
              <a:buChar char="●"/>
            </a:pPr>
            <a:r>
              <a:rPr lang="de-DE" sz="800"/>
              <a:t>HWK Koblenz (o.J.):  Ressourceneffizienz in der Tischlerei. Online: </a:t>
            </a:r>
            <a:r>
              <a:rPr lang="de-DE" sz="800" u="sng">
                <a:solidFill>
                  <a:schemeClr val="hlink"/>
                </a:solidFill>
                <a:hlinkClick r:id="rId3"/>
              </a:rPr>
              <a:t>www.hwk-koblenz.de/downloads/leitfaden-ressourceneffizienz-in-der-tischlerei-52,596.pdf</a:t>
            </a:r>
            <a:r>
              <a:rPr lang="de-DE" sz="800"/>
              <a:t> </a:t>
            </a:r>
            <a:endParaRPr sz="800"/>
          </a:p>
          <a:p>
            <a:pPr indent="0" lvl="0" marL="457200" rtl="0" algn="l">
              <a:lnSpc>
                <a:spcPct val="100000"/>
              </a:lnSpc>
              <a:spcBef>
                <a:spcPts val="0"/>
              </a:spcBef>
              <a:spcAft>
                <a:spcPts val="0"/>
              </a:spcAft>
              <a:buSzPts val="1400"/>
              <a:buNone/>
            </a:pPr>
            <a:r>
              <a:t/>
            </a:r>
            <a:endParaRPr sz="800"/>
          </a:p>
          <a:p>
            <a:pPr indent="0" lvl="0" marL="457200" rtl="0" algn="l">
              <a:lnSpc>
                <a:spcPct val="100000"/>
              </a:lnSpc>
              <a:spcBef>
                <a:spcPts val="0"/>
              </a:spcBef>
              <a:spcAft>
                <a:spcPts val="0"/>
              </a:spcAft>
              <a:buSzPts val="1400"/>
              <a:buNone/>
            </a:pPr>
            <a:r>
              <a:t/>
            </a:r>
            <a:endParaRPr sz="800"/>
          </a:p>
        </p:txBody>
      </p:sp>
      <p:sp>
        <p:nvSpPr>
          <p:cNvPr id="370" name="Google Shape;370;g27b80a665ea_0_318: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8be60d4883_0_0:notes"/>
          <p:cNvSpPr/>
          <p:nvPr>
            <p:ph idx="2" type="sldImg"/>
          </p:nvPr>
        </p:nvSpPr>
        <p:spPr>
          <a:xfrm>
            <a:off x="479425" y="287338"/>
            <a:ext cx="61452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g28be60d4883_0_0:notes"/>
          <p:cNvSpPr txBox="1"/>
          <p:nvPr>
            <p:ph idx="1" type="body"/>
          </p:nvPr>
        </p:nvSpPr>
        <p:spPr>
          <a:xfrm>
            <a:off x="479407" y="3744000"/>
            <a:ext cx="6145200" cy="57882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lang="de-DE" sz="105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50"/>
          </a:p>
          <a:p>
            <a:pPr indent="-233362" lvl="0" marL="233362" rtl="0" algn="l">
              <a:lnSpc>
                <a:spcPct val="100000"/>
              </a:lnSpc>
              <a:spcBef>
                <a:spcPts val="0"/>
              </a:spcBef>
              <a:spcAft>
                <a:spcPts val="0"/>
              </a:spcAft>
              <a:buSzPts val="1400"/>
              <a:buFont typeface="Arial"/>
              <a:buChar char="•"/>
            </a:pPr>
            <a:r>
              <a:rPr b="1" lang="de-DE" sz="1050"/>
              <a:t>BBNE-Impulspapier (IP): </a:t>
            </a:r>
            <a:r>
              <a:rPr lang="de-DE" sz="1050"/>
              <a:t>Betrachtung der Schnittstellen von Ausbildungsordnung in dem jeweiligen Berufsbild, Rahmenlehrplan und den Herausforderungen der Nachhaltigkeit in Anlehnung an die SDGs der Agenda 2030; Zielkonflikte und Aufgabenstellungen</a:t>
            </a:r>
            <a:endParaRPr sz="1050"/>
          </a:p>
          <a:p>
            <a:pPr indent="-233362" lvl="0" marL="233362" rtl="0" algn="l">
              <a:lnSpc>
                <a:spcPct val="100000"/>
              </a:lnSpc>
              <a:spcBef>
                <a:spcPts val="0"/>
              </a:spcBef>
              <a:spcAft>
                <a:spcPts val="0"/>
              </a:spcAft>
              <a:buSzPts val="1400"/>
              <a:buFont typeface="Arial"/>
              <a:buChar char="•"/>
            </a:pPr>
            <a:r>
              <a:rPr b="1" lang="de-DE" sz="1050"/>
              <a:t>BBBNE-Hintergrundmaterial (HGM): </a:t>
            </a:r>
            <a:r>
              <a:rPr lang="de-DE" sz="105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50"/>
          </a:p>
          <a:p>
            <a:pPr indent="-233362" lvl="0" marL="233362" rtl="0" algn="l">
              <a:lnSpc>
                <a:spcPct val="100000"/>
              </a:lnSpc>
              <a:spcBef>
                <a:spcPts val="0"/>
              </a:spcBef>
              <a:spcAft>
                <a:spcPts val="0"/>
              </a:spcAft>
              <a:buSzPts val="1400"/>
              <a:buFont typeface="Arial"/>
              <a:buChar char="•"/>
            </a:pPr>
            <a:r>
              <a:rPr b="1" lang="de-DE" sz="1050"/>
              <a:t>BBNE-Foliensammlung (FS): </a:t>
            </a:r>
            <a:r>
              <a:rPr lang="de-DE" sz="1050"/>
              <a:t>Folien mit wichtigen Zielkonflikten für das betrachtete Berufsbild, dargestellt mit Hilfe von Grafiken, Bildern und Smart Arts , die Anlass zur Diskussion der spezifischen Herausforderungen der Nachhaltigkeit bieten.</a:t>
            </a:r>
            <a:endParaRPr sz="1050"/>
          </a:p>
          <a:p>
            <a:pPr indent="-233362" lvl="0" marL="233362" rtl="0" algn="l">
              <a:lnSpc>
                <a:spcPct val="100000"/>
              </a:lnSpc>
              <a:spcBef>
                <a:spcPts val="0"/>
              </a:spcBef>
              <a:spcAft>
                <a:spcPts val="0"/>
              </a:spcAft>
              <a:buSzPts val="1400"/>
              <a:buFont typeface="Arial"/>
              <a:buChar char="•"/>
            </a:pPr>
            <a:r>
              <a:rPr b="1" lang="de-DE" sz="1050"/>
              <a:t>BBNE-Handreichung (HR): </a:t>
            </a:r>
            <a:r>
              <a:rPr lang="de-DE" sz="1050"/>
              <a:t>Foliensammlung mit einem Notiztext für das jeweilige Berufsbild, der Notiztext erläutert die Inhalte der Folie; diese Handreichung kann als Unterrichtsmaterial für Berufsschüler und Berufsschülerinnen und auch für Auszubildende genutzt werden.</a:t>
            </a:r>
            <a:endParaRPr sz="1050"/>
          </a:p>
          <a:p>
            <a:pPr indent="0" lvl="0" marL="0" rtl="0" algn="l">
              <a:lnSpc>
                <a:spcPct val="100000"/>
              </a:lnSpc>
              <a:spcBef>
                <a:spcPts val="400"/>
              </a:spcBef>
              <a:spcAft>
                <a:spcPts val="0"/>
              </a:spcAft>
              <a:buSzPts val="1400"/>
              <a:buNone/>
            </a:pPr>
            <a:r>
              <a:rPr lang="de-DE" sz="1050"/>
              <a:t>Weitere Materialien von PA-BBNE sind die folgenden ergänzenden Dokumente:</a:t>
            </a:r>
            <a:endParaRPr/>
          </a:p>
          <a:p>
            <a:pPr indent="-233362" lvl="0" marL="233362" rtl="0" algn="l">
              <a:lnSpc>
                <a:spcPct val="100000"/>
              </a:lnSpc>
              <a:spcBef>
                <a:spcPts val="0"/>
              </a:spcBef>
              <a:spcAft>
                <a:spcPts val="0"/>
              </a:spcAft>
              <a:buSzPts val="1400"/>
              <a:buFont typeface="Arial"/>
              <a:buChar char="•"/>
            </a:pPr>
            <a:r>
              <a:rPr b="1" lang="de-DE" sz="1050"/>
              <a:t>Nachhaltigkeitsorientierte Kompetenzen in der beruflichen Bildung: </a:t>
            </a:r>
            <a:r>
              <a:rPr lang="de-DE" sz="1050"/>
              <a:t>Leitfaden, Handout und PowerPoint zur Bestimmung und Beschreibung nachhaltigkeitsrelevanter Kompetenzen in der beruflichen Bildung </a:t>
            </a:r>
            <a:endParaRPr/>
          </a:p>
          <a:p>
            <a:pPr indent="-233362" lvl="0" marL="233362" rtl="0" algn="l">
              <a:lnSpc>
                <a:spcPct val="100000"/>
              </a:lnSpc>
              <a:spcBef>
                <a:spcPts val="0"/>
              </a:spcBef>
              <a:spcAft>
                <a:spcPts val="0"/>
              </a:spcAft>
              <a:buSzPts val="1400"/>
              <a:buFont typeface="Arial"/>
              <a:buChar char="•"/>
            </a:pPr>
            <a:r>
              <a:rPr b="1" lang="de-DE" sz="1050"/>
              <a:t>Umgang mit Zielkonflikten</a:t>
            </a:r>
            <a:r>
              <a:rPr lang="de-DE" sz="1050"/>
              <a:t>: Leitfaden, Handout und PowerPoint zum Umgang mit Zielkonflikten und Widersprüchen in der beruflichen Bildung</a:t>
            </a:r>
            <a:endParaRPr/>
          </a:p>
          <a:p>
            <a:pPr indent="-233362" lvl="0" marL="233362" rtl="0" algn="l">
              <a:lnSpc>
                <a:spcPct val="100000"/>
              </a:lnSpc>
              <a:spcBef>
                <a:spcPts val="0"/>
              </a:spcBef>
              <a:spcAft>
                <a:spcPts val="0"/>
              </a:spcAft>
              <a:buSzPts val="1400"/>
              <a:buFont typeface="Arial"/>
              <a:buChar char="•"/>
            </a:pPr>
            <a:r>
              <a:rPr b="1" lang="de-DE" sz="1050"/>
              <a:t>SDG 8 und die soziale Dimension der Nachhaltigkeit</a:t>
            </a:r>
            <a:r>
              <a:rPr lang="de-DE" sz="1050"/>
              <a:t>: Leitfaden zur Beschreibung der sozialen Dimension der Nachhaltigkeit für eine BBNE</a:t>
            </a:r>
            <a:endParaRPr/>
          </a:p>
          <a:p>
            <a:pPr indent="-233362" lvl="0" marL="233362" rtl="0" algn="l">
              <a:lnSpc>
                <a:spcPct val="100000"/>
              </a:lnSpc>
              <a:spcBef>
                <a:spcPts val="0"/>
              </a:spcBef>
              <a:spcAft>
                <a:spcPts val="0"/>
              </a:spcAft>
              <a:buSzPts val="1400"/>
              <a:buFont typeface="Arial"/>
              <a:buChar char="•"/>
            </a:pPr>
            <a:r>
              <a:rPr b="1" lang="de-DE" sz="1050"/>
              <a:t>Postkarten aus der Zukunft: </a:t>
            </a:r>
            <a:r>
              <a:rPr lang="de-DE" sz="1050"/>
              <a:t>Beispielhafte, aber absehbare zukünftige Entwicklungen aus Sicht der Zukunftsforschung für die Berufsausbildung</a:t>
            </a:r>
            <a:endParaRPr/>
          </a:p>
          <a:p>
            <a:pPr indent="0" lvl="0" marL="0" rtl="0" algn="l">
              <a:lnSpc>
                <a:spcPct val="100000"/>
              </a:lnSpc>
              <a:spcBef>
                <a:spcPts val="400"/>
              </a:spcBef>
              <a:spcAft>
                <a:spcPts val="0"/>
              </a:spcAft>
              <a:buSzPts val="1400"/>
              <a:buNone/>
            </a:pPr>
            <a:r>
              <a:rPr lang="de-DE" sz="105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5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notes"/>
          <p:cNvSpPr/>
          <p:nvPr>
            <p:ph idx="2" type="sldImg"/>
          </p:nvPr>
        </p:nvSpPr>
        <p:spPr>
          <a:xfrm>
            <a:off x="311150" y="252413"/>
            <a:ext cx="6480175" cy="3644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1:notes"/>
          <p:cNvSpPr txBox="1"/>
          <p:nvPr>
            <p:ph idx="1" type="body"/>
          </p:nvPr>
        </p:nvSpPr>
        <p:spPr>
          <a:xfrm>
            <a:off x="311149" y="4096894"/>
            <a:ext cx="6480175" cy="5594051"/>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200"/>
              <a:t>Beschreibung</a:t>
            </a:r>
            <a:endParaRPr/>
          </a:p>
          <a:p>
            <a:pPr indent="0" lvl="0" marL="0" rtl="0" algn="l">
              <a:lnSpc>
                <a:spcPct val="100000"/>
              </a:lnSpc>
              <a:spcBef>
                <a:spcPts val="0"/>
              </a:spcBef>
              <a:spcAft>
                <a:spcPts val="0"/>
              </a:spcAft>
              <a:buSzPts val="1400"/>
              <a:buNone/>
            </a:pPr>
            <a:r>
              <a:rPr lang="de-DE" sz="1200"/>
              <a:t>Der Klimawandel wird zum größten Teil direkt durch die Verbrennung fossiler Energieträger wie Kohle, Öl und Gas hervorgebracht. Wenn wir einen Blick auf unser Leben werfen und bilanzieren, welche Teilbereiche für die Emissionen von Treibhausgasen (Summiert in CO</a:t>
            </a:r>
            <a:r>
              <a:rPr baseline="-25000" lang="de-DE" sz="1200"/>
              <a:t>2</a:t>
            </a:r>
            <a:r>
              <a:rPr lang="de-DE" sz="1200"/>
              <a:t>-Äkquivalenten) verantwortlich sind, so zeigen sich 5 Bereiche: Das Wohnen, die Stromnutzung, die Mobilität, die Ernährung, die öffentliche Infrastruktur und der Konsum. Am meisten trägt unser Konsum zum Klimawandel bei. Bei den ersten 4 Bereichen kann man leicht einen Beitrag leisten, um die Emissionen durch Verhaltensänderungen zu mindern:</a:t>
            </a:r>
            <a:endParaRPr/>
          </a:p>
          <a:p>
            <a:pPr indent="-171450" lvl="0" marL="171450" rtl="0" algn="l">
              <a:lnSpc>
                <a:spcPct val="100000"/>
              </a:lnSpc>
              <a:spcBef>
                <a:spcPts val="0"/>
              </a:spcBef>
              <a:spcAft>
                <a:spcPts val="0"/>
              </a:spcAft>
              <a:buSzPts val="1100"/>
              <a:buFont typeface="Arial"/>
              <a:buChar char="•"/>
            </a:pPr>
            <a:r>
              <a:rPr lang="de-DE" sz="1200"/>
              <a:t>Wohnen mit 18%: Hier kann Heizwärme eingespart werden durch ein Herunterdrehen der Heizung oder durch eine Wärmedämmung des Gebäudes.</a:t>
            </a:r>
            <a:endParaRPr/>
          </a:p>
          <a:p>
            <a:pPr indent="-171450" lvl="0" marL="171450" rtl="0" algn="l">
              <a:lnSpc>
                <a:spcPct val="100000"/>
              </a:lnSpc>
              <a:spcBef>
                <a:spcPts val="0"/>
              </a:spcBef>
              <a:spcAft>
                <a:spcPts val="0"/>
              </a:spcAft>
              <a:buSzPts val="1100"/>
              <a:buFont typeface="Arial"/>
              <a:buChar char="•"/>
            </a:pPr>
            <a:r>
              <a:rPr lang="de-DE" sz="1200"/>
              <a:t>Strom mit 6%: Durch die Nutzung möglichst stromsparender Geräte (hohe Energieeffizienzklassen wie B oder A) kann eine gleiche Leistung erbracht werden, die aber viel weniger Strom verbraucht.</a:t>
            </a:r>
            <a:endParaRPr/>
          </a:p>
          <a:p>
            <a:pPr indent="-171450" lvl="0" marL="171450" rtl="0" algn="l">
              <a:lnSpc>
                <a:spcPct val="100000"/>
              </a:lnSpc>
              <a:spcBef>
                <a:spcPts val="0"/>
              </a:spcBef>
              <a:spcAft>
                <a:spcPts val="0"/>
              </a:spcAft>
              <a:buSzPts val="1100"/>
              <a:buFont typeface="Arial"/>
              <a:buChar char="•"/>
            </a:pPr>
            <a:r>
              <a:rPr lang="de-DE" sz="1200"/>
              <a:t>Mobilität mit 19%: Einfach weniger Autofahren und stattdessen Bahn, Bus oder Fahrrad nutzen oder viele Strecken zu Fuß zurücklegen. Den Urlaub lieber mit der Bahn oder dem Fernbus antreten.</a:t>
            </a:r>
            <a:endParaRPr/>
          </a:p>
          <a:p>
            <a:pPr indent="-171450" lvl="0" marL="171450" rtl="0" algn="l">
              <a:lnSpc>
                <a:spcPct val="100000"/>
              </a:lnSpc>
              <a:spcBef>
                <a:spcPts val="0"/>
              </a:spcBef>
              <a:spcAft>
                <a:spcPts val="0"/>
              </a:spcAft>
              <a:buSzPts val="1100"/>
              <a:buFont typeface="Arial"/>
              <a:buChar char="•"/>
            </a:pPr>
            <a:r>
              <a:rPr lang="de-DE" sz="1200"/>
              <a:t>Ernährung mit 15%: Man muss nicht Veganer werden, es bringt schon viel wenn man den Konsum von Rindfleisch reduziert,  insgesamt weniger Fleisch und Reis isst sowie den Anteil an hochfetthaltigen Milchprodukten (vor allem Käse und Butter) verringert.</a:t>
            </a:r>
            <a:endParaRPr/>
          </a:p>
          <a:p>
            <a:pPr indent="-101600" lvl="0" marL="171450" rtl="0" algn="l">
              <a:lnSpc>
                <a:spcPct val="100000"/>
              </a:lnSpc>
              <a:spcBef>
                <a:spcPts val="0"/>
              </a:spcBef>
              <a:spcAft>
                <a:spcPts val="0"/>
              </a:spcAft>
              <a:buSzPts val="1100"/>
              <a:buFont typeface="Arial"/>
              <a:buNone/>
            </a:pPr>
            <a:r>
              <a:t/>
            </a:r>
            <a:endParaRPr sz="1200"/>
          </a:p>
          <a:p>
            <a:pPr indent="0" lvl="0" marL="0" rtl="0" algn="l">
              <a:lnSpc>
                <a:spcPct val="100000"/>
              </a:lnSpc>
              <a:spcBef>
                <a:spcPts val="0"/>
              </a:spcBef>
              <a:spcAft>
                <a:spcPts val="0"/>
              </a:spcAft>
              <a:buSzPts val="1100"/>
              <a:buFont typeface="Arial"/>
              <a:buNone/>
            </a:pPr>
            <a:r>
              <a:rPr b="1" lang="de-DE" sz="1200"/>
              <a:t>Aufgabe</a:t>
            </a:r>
            <a:endParaRPr/>
          </a:p>
          <a:p>
            <a:pPr indent="-171450" lvl="0" marL="171450" rtl="0" algn="l">
              <a:lnSpc>
                <a:spcPct val="100000"/>
              </a:lnSpc>
              <a:spcBef>
                <a:spcPts val="0"/>
              </a:spcBef>
              <a:spcAft>
                <a:spcPts val="0"/>
              </a:spcAft>
              <a:buSzPts val="1100"/>
              <a:buFont typeface="Arial"/>
              <a:buChar char="•"/>
            </a:pPr>
            <a:r>
              <a:rPr lang="de-DE" sz="1200"/>
              <a:t>Welchen Beitrag leistet Ihr Betrieb zum Klimawandel?</a:t>
            </a:r>
            <a:endParaRPr/>
          </a:p>
          <a:p>
            <a:pPr indent="-171450" lvl="0" marL="171450" rtl="0" algn="l">
              <a:lnSpc>
                <a:spcPct val="100000"/>
              </a:lnSpc>
              <a:spcBef>
                <a:spcPts val="0"/>
              </a:spcBef>
              <a:spcAft>
                <a:spcPts val="0"/>
              </a:spcAft>
              <a:buSzPts val="1100"/>
              <a:buFont typeface="Arial"/>
              <a:buChar char="•"/>
            </a:pPr>
            <a:r>
              <a:rPr lang="de-DE" sz="1200"/>
              <a:t>Was unternehmen Sie in Ihrem Betrieb, um CO</a:t>
            </a:r>
            <a:r>
              <a:rPr baseline="-25000" lang="de-DE" sz="1200"/>
              <a:t>2</a:t>
            </a:r>
            <a:r>
              <a:rPr lang="de-DE" sz="1200"/>
              <a:t>-Emissionen zu verringern?</a:t>
            </a:r>
            <a:endParaRPr/>
          </a:p>
          <a:p>
            <a:pPr indent="0" lvl="0" marL="0" rtl="0" algn="l">
              <a:lnSpc>
                <a:spcPct val="100000"/>
              </a:lnSpc>
              <a:spcBef>
                <a:spcPts val="0"/>
              </a:spcBef>
              <a:spcAft>
                <a:spcPts val="0"/>
              </a:spcAft>
              <a:buClr>
                <a:schemeClr val="dk1"/>
              </a:buClr>
              <a:buSzPts val="1100"/>
              <a:buNone/>
            </a:pPr>
            <a:r>
              <a:t/>
            </a:r>
            <a:endParaRPr sz="1200"/>
          </a:p>
          <a:p>
            <a:pPr indent="0" lvl="0" marL="0" rtl="0" algn="l">
              <a:lnSpc>
                <a:spcPct val="100000"/>
              </a:lnSpc>
              <a:spcBef>
                <a:spcPts val="0"/>
              </a:spcBef>
              <a:spcAft>
                <a:spcPts val="0"/>
              </a:spcAft>
              <a:buSzPts val="1400"/>
              <a:buNone/>
            </a:pPr>
            <a:r>
              <a:rPr b="1" lang="de-DE" sz="900"/>
              <a:t>Quellen:</a:t>
            </a:r>
            <a:endParaRPr b="1" sz="900"/>
          </a:p>
          <a:p>
            <a:pPr indent="-171450" lvl="0" marL="171450" rtl="0" algn="l">
              <a:lnSpc>
                <a:spcPct val="100000"/>
              </a:lnSpc>
              <a:spcBef>
                <a:spcPts val="0"/>
              </a:spcBef>
              <a:spcAft>
                <a:spcPts val="0"/>
              </a:spcAft>
              <a:buClr>
                <a:schemeClr val="dk1"/>
              </a:buClr>
              <a:buSzPts val="1100"/>
              <a:buChar char="•"/>
            </a:pPr>
            <a:r>
              <a:rPr lang="de-DE" sz="900"/>
              <a:t>Umweltbundesamt 2021: Konsum und Umwelt: Zentrale Handlungsfelder. Online:</a:t>
            </a:r>
            <a:r>
              <a:rPr lang="de-DE" sz="900">
                <a:solidFill>
                  <a:schemeClr val="hlink"/>
                </a:solidFill>
                <a:uFill>
                  <a:noFill/>
                </a:uFill>
                <a:hlinkClick r:id="rId2"/>
              </a:rPr>
              <a:t> </a:t>
            </a:r>
            <a:r>
              <a:rPr lang="de-DE" sz="900" u="sng">
                <a:solidFill>
                  <a:srgbClr val="0563C1"/>
                </a:solidFill>
                <a:hlinkClick r:id="rId3">
                  <a:extLst>
                    <a:ext uri="{A12FA001-AC4F-418D-AE19-62706E023703}">
                      <ahyp:hlinkClr val="tx"/>
                    </a:ext>
                  </a:extLst>
                </a:hlinkClick>
              </a:rPr>
              <a:t>https://www.umweltbundesamt.de/themen/wirtschaft-konsum/konsum-umwelt-zentrale-handlungsfelder#bedarfsfelder</a:t>
            </a:r>
            <a:endParaRPr/>
          </a:p>
        </p:txBody>
      </p:sp>
      <p:sp>
        <p:nvSpPr>
          <p:cNvPr id="153" name="Google Shape;153;p1: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4a9b7458ce_0_31:notes"/>
          <p:cNvSpPr/>
          <p:nvPr>
            <p:ph idx="2" type="sldImg"/>
          </p:nvPr>
        </p:nvSpPr>
        <p:spPr>
          <a:xfrm>
            <a:off x="311150" y="252413"/>
            <a:ext cx="6480175" cy="3644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g14a9b7458ce_0_31:notes"/>
          <p:cNvSpPr txBox="1"/>
          <p:nvPr>
            <p:ph idx="1" type="body"/>
          </p:nvPr>
        </p:nvSpPr>
        <p:spPr>
          <a:xfrm>
            <a:off x="311149" y="4032752"/>
            <a:ext cx="6480175" cy="5594191"/>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100"/>
              <a:buFont typeface="Arial"/>
              <a:buNone/>
            </a:pPr>
            <a:r>
              <a:rPr b="1" lang="de-DE" sz="1050"/>
              <a:t>Definition “CO2-Äquivalente”</a:t>
            </a:r>
            <a:endParaRPr b="1" sz="1050"/>
          </a:p>
          <a:p>
            <a:pPr indent="0" lvl="0" marL="0" rtl="0" algn="l">
              <a:lnSpc>
                <a:spcPct val="100000"/>
              </a:lnSpc>
              <a:spcBef>
                <a:spcPts val="0"/>
              </a:spcBef>
              <a:spcAft>
                <a:spcPts val="0"/>
              </a:spcAft>
              <a:buClr>
                <a:schemeClr val="dk1"/>
              </a:buClr>
              <a:buSzPts val="1100"/>
              <a:buFont typeface="Arial"/>
              <a:buNone/>
            </a:pPr>
            <a:r>
              <a:rPr lang="de-DE" sz="1000"/>
              <a:t>die verschiedenen Treibhausgase (THG), z.B. Kohlenstoffdioxid (CO</a:t>
            </a:r>
            <a:r>
              <a:rPr baseline="-25000" lang="de-DE" sz="1000"/>
              <a:t>2</a:t>
            </a:r>
            <a:r>
              <a:rPr lang="de-DE" sz="1000"/>
              <a:t>), Methan (CH4), Lachgas (N2O), Schwefelhexafluorid (SF6) haben eine unterschiedlich starke Treibhauswirkung. Zur Vereinfachung wird die Stärke ihrer Wirkung wird in Bezug gesetzt zur Wirkung von Kohlenstoffdioxid (CO</a:t>
            </a:r>
            <a:r>
              <a:rPr baseline="-25000" lang="de-DE" sz="1000"/>
              <a:t>2</a:t>
            </a:r>
            <a:r>
              <a:rPr lang="de-DE" sz="1000"/>
              <a:t>): So hat Methan eine ca. 25-fach stärkere Treibhausgaswirkung als CO</a:t>
            </a:r>
            <a:r>
              <a:rPr baseline="-25000" lang="de-DE" sz="1000"/>
              <a:t>2</a:t>
            </a:r>
            <a:r>
              <a:rPr lang="de-DE" sz="1000"/>
              <a:t>, abgekürzt “25 CO</a:t>
            </a:r>
            <a:r>
              <a:rPr baseline="-25000" lang="de-DE" sz="1000"/>
              <a:t>2</a:t>
            </a:r>
            <a:r>
              <a:rPr lang="de-DE" sz="1000"/>
              <a:t>e” oder “25 CO</a:t>
            </a:r>
            <a:r>
              <a:rPr baseline="-25000" lang="de-DE" sz="1000"/>
              <a:t>2</a:t>
            </a:r>
            <a:r>
              <a:rPr lang="de-DE" sz="1000"/>
              <a:t>-Äq” - beides steht für “Äquivalente” (Entsprechung). Beispiel Lachgas: ca. 298 CO</a:t>
            </a:r>
            <a:r>
              <a:rPr baseline="-25000" lang="de-DE" sz="1000"/>
              <a:t>2</a:t>
            </a:r>
            <a:r>
              <a:rPr lang="de-DE" sz="1000"/>
              <a:t>-Äq - Beispiel Schwefelhexafluorid: ca. 22.800 CO</a:t>
            </a:r>
            <a:r>
              <a:rPr baseline="-25000" lang="de-DE" sz="1000"/>
              <a:t>2</a:t>
            </a:r>
            <a:r>
              <a:rPr lang="de-DE" sz="1000"/>
              <a:t>-Äq</a:t>
            </a:r>
            <a:endParaRPr sz="1000"/>
          </a:p>
          <a:p>
            <a:pPr indent="0" lvl="0" marL="0" rtl="0" algn="l">
              <a:lnSpc>
                <a:spcPct val="100000"/>
              </a:lnSpc>
              <a:spcBef>
                <a:spcPts val="0"/>
              </a:spcBef>
              <a:spcAft>
                <a:spcPts val="0"/>
              </a:spcAft>
              <a:buClr>
                <a:schemeClr val="dk1"/>
              </a:buClr>
              <a:buSzPts val="1400"/>
              <a:buFont typeface="Arial"/>
              <a:buNone/>
            </a:pPr>
            <a:r>
              <a:rPr b="1" lang="de-DE" sz="1050"/>
              <a:t>Beschreibung</a:t>
            </a:r>
            <a:endParaRPr b="1" sz="1050"/>
          </a:p>
          <a:p>
            <a:pPr indent="0" lvl="0" marL="0" rtl="0" algn="l">
              <a:lnSpc>
                <a:spcPct val="100000"/>
              </a:lnSpc>
              <a:spcBef>
                <a:spcPts val="0"/>
              </a:spcBef>
              <a:spcAft>
                <a:spcPts val="0"/>
              </a:spcAft>
              <a:buClr>
                <a:schemeClr val="dk1"/>
              </a:buClr>
              <a:buSzPts val="1800"/>
              <a:buFont typeface="Arial"/>
              <a:buNone/>
            </a:pPr>
            <a:r>
              <a:rPr lang="de-DE" sz="1000"/>
              <a:t>In dieser Abbildung "sind die Wertschöpfung und die Umweltauswirkungen der Herstellung, der Errichtung neuer, der Modernisierung bestehender und der Nutzung und des Betriebs der Wohn- und Nichtwohngebäude in Deutschland entlang der Wertschöpfungskette BAU sowie der Nutzung und des Betriebs dargestellt. (...) 75 % des THG-Fußabdruckes (297 Mio. t CO</a:t>
            </a:r>
            <a:r>
              <a:rPr baseline="-25000" lang="de-DE" sz="1000"/>
              <a:t>2</a:t>
            </a:r>
            <a:r>
              <a:rPr lang="de-DE" sz="1000"/>
              <a:t>-Äq) und damit 33 % der nationalen THG-Emissionen wurden in diesem Jahr durch Nutzung und Betrieb der Wohn- und Nichtwohngebäude verursacht. Dies umfasst die direkten THG-Emissionen, die beispielsweise bei der Verbrennung von Brennstoffen für die Raumwärme entstehen, und die THG-Emissionen, die bei der Herstellung der Brennstoffe und des Stroms emittiert werden. 25 % des THG-Fußabdruckes des Handlungsfelds «Errichtung und Nutzung von Hochbauten» (65 Mio. t CO</a:t>
            </a:r>
            <a:r>
              <a:rPr baseline="-25000" lang="de-DE" sz="1000"/>
              <a:t>2</a:t>
            </a:r>
            <a:r>
              <a:rPr lang="de-DE" sz="1000"/>
              <a:t>-Äq im Inland und damit 7 % der nationalen THG-Emissionen, 35 Mio. tCO</a:t>
            </a:r>
            <a:r>
              <a:rPr baseline="-25000" lang="de-DE" sz="1000"/>
              <a:t>2</a:t>
            </a:r>
            <a:r>
              <a:rPr lang="de-DE" sz="1000"/>
              <a:t>-Äq im Ausland) wurde durch die vorgelagerten Lieferketten der Herstellung, Errichtung und Modernisierung der Wohn- und Nichtwohngebäuden und durch die direkten Emissionen der Bauwirtschaft (Anteil Hochbau) verursacht. Die Bauwirtschaft (Anteil Hochbau) selbst trägt statistisch zwar 45 % zur Bruttowertschöpfung bei, verursacht aber über Bauprozesse nur 2.6 % (10.3 Mio. t CO2-Äq) des gesamten THG-Fußabdruckes. Die restlichen 22.8 % im Handlungsfeld «Errichtung und Nutzung von Hochbauten» werden durch die Grundstoffindustrie (2.3 %, 9 Mio. t CO</a:t>
            </a:r>
            <a:r>
              <a:rPr baseline="-25000" lang="de-DE" sz="1000"/>
              <a:t>2</a:t>
            </a:r>
            <a:r>
              <a:rPr lang="de-DE" sz="1000"/>
              <a:t>-Äq), die vorgelagerten Zulieferer (10.6 %, 42 Mio. t CO</a:t>
            </a:r>
            <a:r>
              <a:rPr baseline="-25000" lang="de-DE" sz="1000"/>
              <a:t>2</a:t>
            </a:r>
            <a:r>
              <a:rPr lang="de-DE" sz="1000"/>
              <a:t>-Äq) der Baustoffindustrie inkl. weiterer direkter Zulieferer (9.9 %, 39 Mio. t CO</a:t>
            </a:r>
            <a:r>
              <a:rPr baseline="-25000" lang="de-DE" sz="1000"/>
              <a:t>2</a:t>
            </a:r>
            <a:r>
              <a:rPr lang="de-DE" sz="1000"/>
              <a:t>-Äq) verursacht. Bei den anderen Umweltfußabdrücken werden 33 % bis 70 % der Umweltauswirkungen durch Nutzung und Betrieb der Hochbauten verursacht." (BBSR 2020)</a:t>
            </a:r>
            <a:endParaRPr sz="1000"/>
          </a:p>
          <a:p>
            <a:pPr indent="0" lvl="0" marL="0" rtl="0" algn="l">
              <a:lnSpc>
                <a:spcPct val="100000"/>
              </a:lnSpc>
              <a:spcBef>
                <a:spcPts val="0"/>
              </a:spcBef>
              <a:spcAft>
                <a:spcPts val="0"/>
              </a:spcAft>
              <a:buClr>
                <a:schemeClr val="dk1"/>
              </a:buClr>
              <a:buSzPts val="1800"/>
              <a:buFont typeface="Arial"/>
              <a:buNone/>
            </a:pPr>
            <a:r>
              <a:rPr b="1" lang="de-DE" sz="1050"/>
              <a:t>Aufgabe</a:t>
            </a:r>
            <a:endParaRPr sz="1050"/>
          </a:p>
          <a:p>
            <a:pPr indent="-171450" lvl="0" marL="171450" rtl="0" algn="l">
              <a:lnSpc>
                <a:spcPct val="100000"/>
              </a:lnSpc>
              <a:spcBef>
                <a:spcPts val="0"/>
              </a:spcBef>
              <a:spcAft>
                <a:spcPts val="0"/>
              </a:spcAft>
              <a:buClr>
                <a:schemeClr val="dk1"/>
              </a:buClr>
              <a:buSzPts val="1100"/>
              <a:buChar char="•"/>
            </a:pPr>
            <a:r>
              <a:rPr lang="de-DE" sz="1000"/>
              <a:t>Welchen Beitrag leistet Ihr Zimmereibetrieb im Bereich Betriebsgebäude und Maschinen zum Klimawandel?</a:t>
            </a:r>
            <a:endParaRPr sz="1000"/>
          </a:p>
          <a:p>
            <a:pPr indent="-168275" lvl="0" marL="171450" rtl="0" algn="l">
              <a:lnSpc>
                <a:spcPct val="100000"/>
              </a:lnSpc>
              <a:spcBef>
                <a:spcPts val="0"/>
              </a:spcBef>
              <a:spcAft>
                <a:spcPts val="0"/>
              </a:spcAft>
              <a:buSzPts val="1050"/>
              <a:buChar char="•"/>
            </a:pPr>
            <a:r>
              <a:rPr lang="de-DE" sz="1000"/>
              <a:t>Was unternehmen Sie in Ihrem Zimmereibetrieb, um CO</a:t>
            </a:r>
            <a:r>
              <a:rPr baseline="-25000" lang="de-DE" sz="1000"/>
              <a:t>2</a:t>
            </a:r>
            <a:r>
              <a:rPr lang="de-DE" sz="1000"/>
              <a:t>-Emissionen bei der Nutzung von Betriebsgebäuden und Maschinen zu verringern?</a:t>
            </a:r>
            <a:endParaRPr sz="1000"/>
          </a:p>
          <a:p>
            <a:pPr indent="-168275" lvl="0" marL="171450" rtl="0" algn="l">
              <a:lnSpc>
                <a:spcPct val="100000"/>
              </a:lnSpc>
              <a:spcBef>
                <a:spcPts val="0"/>
              </a:spcBef>
              <a:spcAft>
                <a:spcPts val="0"/>
              </a:spcAft>
              <a:buSzPts val="1050"/>
              <a:buChar char="•"/>
            </a:pPr>
            <a:r>
              <a:rPr lang="de-DE" sz="1000"/>
              <a:t>Welchen Beitrag leistet Ihr Betrieb im Bereich der eingesetzten Materialien zum Klimawandel?</a:t>
            </a:r>
            <a:endParaRPr sz="1000"/>
          </a:p>
          <a:p>
            <a:pPr indent="-168275" lvl="0" marL="171450" rtl="0" algn="l">
              <a:lnSpc>
                <a:spcPct val="100000"/>
              </a:lnSpc>
              <a:spcBef>
                <a:spcPts val="0"/>
              </a:spcBef>
              <a:spcAft>
                <a:spcPts val="0"/>
              </a:spcAft>
              <a:buSzPts val="1050"/>
              <a:buChar char="•"/>
            </a:pPr>
            <a:r>
              <a:rPr lang="de-DE" sz="1000"/>
              <a:t>Was unternehmen Sie in Ihrem Betrieb, um CO</a:t>
            </a:r>
            <a:r>
              <a:rPr baseline="-25000" lang="de-DE" sz="1000"/>
              <a:t>2</a:t>
            </a:r>
            <a:r>
              <a:rPr lang="de-DE" sz="1000"/>
              <a:t>-Emissionen durch die Auswahl und Verarbeitung der Materialien zu verringern?</a:t>
            </a:r>
            <a:endParaRPr sz="1000"/>
          </a:p>
          <a:p>
            <a:pPr indent="-171450" lvl="0" marL="171450" rtl="0" algn="l">
              <a:lnSpc>
                <a:spcPct val="100000"/>
              </a:lnSpc>
              <a:spcBef>
                <a:spcPts val="0"/>
              </a:spcBef>
              <a:spcAft>
                <a:spcPts val="0"/>
              </a:spcAft>
              <a:buClr>
                <a:schemeClr val="dk1"/>
              </a:buClr>
              <a:buSzPts val="1100"/>
              <a:buChar char="•"/>
            </a:pPr>
            <a:r>
              <a:rPr lang="de-DE" sz="1000"/>
              <a:t>Welchen Beitrag leistet Ihr Betrieb im Bereich Mobilität zum Klimawandel?</a:t>
            </a:r>
            <a:endParaRPr sz="1000"/>
          </a:p>
          <a:p>
            <a:pPr indent="-171450" lvl="0" marL="171450" rtl="0" algn="l">
              <a:lnSpc>
                <a:spcPct val="100000"/>
              </a:lnSpc>
              <a:spcBef>
                <a:spcPts val="0"/>
              </a:spcBef>
              <a:spcAft>
                <a:spcPts val="0"/>
              </a:spcAft>
              <a:buClr>
                <a:schemeClr val="dk1"/>
              </a:buClr>
              <a:buSzPts val="1100"/>
              <a:buChar char="•"/>
            </a:pPr>
            <a:r>
              <a:rPr lang="de-DE" sz="1000"/>
              <a:t>Was unternehmen Sie in Ihrem Betrieb, um CO</a:t>
            </a:r>
            <a:r>
              <a:rPr baseline="-25000" lang="de-DE" sz="1000"/>
              <a:t>2</a:t>
            </a:r>
            <a:r>
              <a:rPr lang="de-DE" sz="1000"/>
              <a:t>-Emissionen aus der betriebseigenen PKW-Flotte zu verringern?</a:t>
            </a:r>
            <a:endParaRPr sz="100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180975" lvl="0" marL="180975" rtl="0" algn="l">
              <a:lnSpc>
                <a:spcPct val="100000"/>
              </a:lnSpc>
              <a:spcBef>
                <a:spcPts val="0"/>
              </a:spcBef>
              <a:spcAft>
                <a:spcPts val="0"/>
              </a:spcAft>
              <a:buClr>
                <a:schemeClr val="dk1"/>
              </a:buClr>
              <a:buSzPts val="800"/>
              <a:buFont typeface="Calibri"/>
              <a:buChar char="●"/>
            </a:pPr>
            <a:r>
              <a:rPr lang="de-DE" sz="800"/>
              <a:t>BBSR (2020): Umweltfußabdruck von Gebäude in Deutschland. Kurzstudie zu sektorübergreifenden Wirkungen des Handlungsfelds “Errichtung und Nutzung von Hochbauten” auf Klima und Umwelt. </a:t>
            </a:r>
            <a:r>
              <a:rPr lang="de-DE" sz="800" u="sng">
                <a:solidFill>
                  <a:schemeClr val="hlink"/>
                </a:solidFill>
                <a:hlinkClick r:id="rId2"/>
              </a:rPr>
              <a:t>https://www.bbsr.bund.de/BBSR/DE/veroeffentlichungen/bbsr-online/2020/bbsr-online-17-2020-dl.pdf?__blob=publicationFile&amp;v=3</a:t>
            </a:r>
            <a:r>
              <a:rPr lang="de-DE" sz="800"/>
              <a:t> </a:t>
            </a:r>
            <a:endParaRPr b="1" sz="800"/>
          </a:p>
          <a:p>
            <a:pPr indent="0" lvl="0" marL="0" rtl="0" algn="l">
              <a:lnSpc>
                <a:spcPct val="100000"/>
              </a:lnSpc>
              <a:spcBef>
                <a:spcPts val="0"/>
              </a:spcBef>
              <a:spcAft>
                <a:spcPts val="0"/>
              </a:spcAft>
              <a:buSzPts val="1400"/>
              <a:buNone/>
            </a:pPr>
            <a:r>
              <a:t/>
            </a:r>
            <a:endParaRPr sz="800"/>
          </a:p>
        </p:txBody>
      </p:sp>
      <p:sp>
        <p:nvSpPr>
          <p:cNvPr id="185" name="Google Shape;185;g14a9b7458ce_0_31: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39837b6ed7_0_1:notes"/>
          <p:cNvSpPr/>
          <p:nvPr>
            <p:ph idx="2" type="sldImg"/>
          </p:nvPr>
        </p:nvSpPr>
        <p:spPr>
          <a:xfrm>
            <a:off x="311150" y="252413"/>
            <a:ext cx="6480300" cy="3645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g239837b6ed7_0_1: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400"/>
              <a:buFont typeface="Arial"/>
              <a:buNone/>
            </a:pPr>
            <a:r>
              <a:rPr b="1" lang="de-DE" sz="1050"/>
              <a:t>Beschreibung</a:t>
            </a:r>
            <a:endParaRPr b="1" sz="1050"/>
          </a:p>
          <a:p>
            <a:pPr indent="0" lvl="0" marL="0" rtl="0" algn="l">
              <a:lnSpc>
                <a:spcPct val="100000"/>
              </a:lnSpc>
              <a:spcBef>
                <a:spcPts val="0"/>
              </a:spcBef>
              <a:spcAft>
                <a:spcPts val="0"/>
              </a:spcAft>
              <a:buClr>
                <a:schemeClr val="dk1"/>
              </a:buClr>
              <a:buSzPts val="1400"/>
              <a:buFont typeface="Arial"/>
              <a:buNone/>
            </a:pPr>
            <a:r>
              <a:rPr lang="de-DE" sz="1050"/>
              <a:t>In der Abbildung sind die Anteile der Umweltfußabdrücke der Herstellung, Errichtung, der Modernisierung und der Nutzung und des Betriebes von Wohn- und Nichtwohngebäuden an den</a:t>
            </a:r>
            <a:endParaRPr sz="1050"/>
          </a:p>
          <a:p>
            <a:pPr indent="0" lvl="0" marL="0" rtl="0" algn="l">
              <a:lnSpc>
                <a:spcPct val="100000"/>
              </a:lnSpc>
              <a:spcBef>
                <a:spcPts val="0"/>
              </a:spcBef>
              <a:spcAft>
                <a:spcPts val="0"/>
              </a:spcAft>
              <a:buClr>
                <a:schemeClr val="dk1"/>
              </a:buClr>
              <a:buSzPts val="1400"/>
              <a:buFont typeface="Arial"/>
              <a:buNone/>
            </a:pPr>
            <a:r>
              <a:rPr lang="de-DE" sz="1050"/>
              <a:t>globalen Umweltfußabdrücken in parts per million (ppm) dargestellt. Als Vergleichsgrösse ist der Anteil der Wertschöpfung des Handlungsfelds «Errichtung und Nutzung von Hochbauten» an der Wertschöpfung der gesamten Weltwirtschaft in ppm (parts per million) dargestellt. Die Pfeile zeigen die notwendige Reduktion (...) der jeweiligen Umweltfußabdrücke zur Einhaltung der planetaren Grenzen.</a:t>
            </a:r>
            <a:endParaRPr sz="1050"/>
          </a:p>
          <a:p>
            <a:pPr indent="0" lvl="0" marL="0" rtl="0" algn="l">
              <a:lnSpc>
                <a:spcPct val="100000"/>
              </a:lnSpc>
              <a:spcBef>
                <a:spcPts val="0"/>
              </a:spcBef>
              <a:spcAft>
                <a:spcPts val="0"/>
              </a:spcAft>
              <a:buClr>
                <a:schemeClr val="dk1"/>
              </a:buClr>
              <a:buSzPts val="1400"/>
              <a:buFont typeface="Arial"/>
              <a:buNone/>
            </a:pPr>
            <a:r>
              <a:t/>
            </a:r>
            <a:endParaRPr sz="1050"/>
          </a:p>
          <a:p>
            <a:pPr indent="0" lvl="0" marL="0" rtl="0" algn="l">
              <a:lnSpc>
                <a:spcPct val="100000"/>
              </a:lnSpc>
              <a:spcBef>
                <a:spcPts val="0"/>
              </a:spcBef>
              <a:spcAft>
                <a:spcPts val="0"/>
              </a:spcAft>
              <a:buClr>
                <a:schemeClr val="dk1"/>
              </a:buClr>
              <a:buSzPts val="1400"/>
              <a:buFont typeface="Arial"/>
              <a:buNone/>
            </a:pPr>
            <a:r>
              <a:rPr lang="de-DE" sz="1050"/>
              <a:t>Den grössten Anteil an den globalen Umweltauswirkungen (in ppm) hat das Handlungsfeld «Errichtung und Nutzung von Hochbauten» beim THG-Fußabdruck, gefolgt vom Luftver-</a:t>
            </a:r>
            <a:endParaRPr sz="1050"/>
          </a:p>
          <a:p>
            <a:pPr indent="0" lvl="0" marL="0" rtl="0" algn="l">
              <a:lnSpc>
                <a:spcPct val="100000"/>
              </a:lnSpc>
              <a:spcBef>
                <a:spcPts val="0"/>
              </a:spcBef>
              <a:spcAft>
                <a:spcPts val="0"/>
              </a:spcAft>
              <a:buClr>
                <a:schemeClr val="dk1"/>
              </a:buClr>
              <a:buSzPts val="1400"/>
              <a:buFont typeface="Arial"/>
              <a:buNone/>
            </a:pPr>
            <a:r>
              <a:rPr lang="de-DE" sz="1050"/>
              <a:t>schmutzungs-Fußabdruck. Die Anteile beider Fußabdrücke an den globalen Fußabdrücken sind höher als der Anteil des Handlungsfelds «Errichtung und Nutzung von Hochbauten» an der</a:t>
            </a:r>
            <a:endParaRPr sz="1050"/>
          </a:p>
          <a:p>
            <a:pPr indent="0" lvl="0" marL="0" rtl="0" algn="l">
              <a:lnSpc>
                <a:spcPct val="100000"/>
              </a:lnSpc>
              <a:spcBef>
                <a:spcPts val="0"/>
              </a:spcBef>
              <a:spcAft>
                <a:spcPts val="0"/>
              </a:spcAft>
              <a:buClr>
                <a:schemeClr val="dk1"/>
              </a:buClr>
              <a:buSzPts val="1400"/>
              <a:buFont typeface="Arial"/>
              <a:buNone/>
            </a:pPr>
            <a:r>
              <a:rPr lang="de-DE" sz="1050"/>
              <a:t>globalen Wertschöpfung.</a:t>
            </a:r>
            <a:endParaRPr sz="1050"/>
          </a:p>
          <a:p>
            <a:pPr indent="0" lvl="0" marL="0" rtl="0" algn="l">
              <a:lnSpc>
                <a:spcPct val="100000"/>
              </a:lnSpc>
              <a:spcBef>
                <a:spcPts val="0"/>
              </a:spcBef>
              <a:spcAft>
                <a:spcPts val="0"/>
              </a:spcAft>
              <a:buClr>
                <a:schemeClr val="dk1"/>
              </a:buClr>
              <a:buSzPts val="1400"/>
              <a:buFont typeface="Arial"/>
              <a:buNone/>
            </a:pPr>
            <a:r>
              <a:t/>
            </a:r>
            <a:endParaRPr sz="1050"/>
          </a:p>
          <a:p>
            <a:pPr indent="0" lvl="0" marL="0" rtl="0" algn="l">
              <a:lnSpc>
                <a:spcPct val="100000"/>
              </a:lnSpc>
              <a:spcBef>
                <a:spcPts val="0"/>
              </a:spcBef>
              <a:spcAft>
                <a:spcPts val="0"/>
              </a:spcAft>
              <a:buClr>
                <a:schemeClr val="dk1"/>
              </a:buClr>
              <a:buSzPts val="1400"/>
              <a:buFont typeface="Arial"/>
              <a:buNone/>
            </a:pPr>
            <a:r>
              <a:rPr lang="de-DE" sz="1050"/>
              <a:t>Die in der Abbildung aufgezeigte Reduktion der THG-Emissionen basiert auf dem globalen Grenzwert berechnet nach Dao et al. (2015). Die Berechnungen nach Dao et al. (2015) widerspiegeln eine 50 % Wahrscheinlichkeit, den Anstieg der Temperatur bis 2100 unterhalb 2°C gegenüber dem vorindustriellen Niveau zu halten. Neuere wissenschaftliche Erkenntnisse zeigen auf, dass ein maximaler Anstieg der Temperatur um weniger als 1.5°C anzustreben ist (IPCC 2019). Auf Basis des Paris-Abkommen (UNFCCC 2015) fordern die IPCC Wissenschafter deshalb Netto-Null Emissionen bis spätestens 2050.” (BBSR 2020).</a:t>
            </a:r>
            <a:endParaRPr sz="1050"/>
          </a:p>
          <a:p>
            <a:pPr indent="0" lvl="0" marL="0" rtl="0" algn="l">
              <a:lnSpc>
                <a:spcPct val="100000"/>
              </a:lnSpc>
              <a:spcBef>
                <a:spcPts val="0"/>
              </a:spcBef>
              <a:spcAft>
                <a:spcPts val="0"/>
              </a:spcAft>
              <a:buClr>
                <a:schemeClr val="dk1"/>
              </a:buClr>
              <a:buSzPts val="1400"/>
              <a:buFont typeface="Arial"/>
              <a:buNone/>
            </a:pPr>
            <a:r>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b="1" sz="1050"/>
          </a:p>
          <a:p>
            <a:pPr indent="-171450" lvl="0" marL="171450" rtl="0" algn="l">
              <a:lnSpc>
                <a:spcPct val="100000"/>
              </a:lnSpc>
              <a:spcBef>
                <a:spcPts val="0"/>
              </a:spcBef>
              <a:spcAft>
                <a:spcPts val="0"/>
              </a:spcAft>
              <a:buClr>
                <a:schemeClr val="dk1"/>
              </a:buClr>
              <a:buSzPts val="1100"/>
              <a:buChar char="•"/>
            </a:pPr>
            <a:r>
              <a:rPr lang="de-DE" sz="1050"/>
              <a:t>In welchen Bereichen und in welchem Umfang muss der Gebäudesektor seinen Fußabdruck besonders stark reduzieren, um die Klimaziele zu erreichen? </a:t>
            </a:r>
            <a:endParaRPr b="1" sz="1050"/>
          </a:p>
          <a:p>
            <a:pPr indent="0" lvl="0" marL="0" rtl="0" algn="l">
              <a:lnSpc>
                <a:spcPct val="100000"/>
              </a:lnSpc>
              <a:spcBef>
                <a:spcPts val="0"/>
              </a:spcBef>
              <a:spcAft>
                <a:spcPts val="0"/>
              </a:spcAft>
              <a:buClr>
                <a:schemeClr val="dk1"/>
              </a:buClr>
              <a:buSzPts val="900"/>
              <a:buFont typeface="Arial"/>
              <a:buNone/>
            </a:pPr>
            <a:r>
              <a:t/>
            </a:r>
            <a:endParaRPr b="1" sz="90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180975" lvl="0" marL="180975" rtl="0" algn="l">
              <a:lnSpc>
                <a:spcPct val="100000"/>
              </a:lnSpc>
              <a:spcBef>
                <a:spcPts val="0"/>
              </a:spcBef>
              <a:spcAft>
                <a:spcPts val="0"/>
              </a:spcAft>
              <a:buClr>
                <a:schemeClr val="dk1"/>
              </a:buClr>
              <a:buSzPts val="800"/>
              <a:buFont typeface="Calibri"/>
              <a:buChar char="●"/>
            </a:pPr>
            <a:r>
              <a:rPr lang="de-DE" sz="800"/>
              <a:t>BBSR (2020): Umweltfußabdruck von Gebäude in Deutschland. Kurzstudie zu sektorübergreifenden Wirkungen des Handlungsfelds “Errichtung und Nutzung von Hochbauten” auf Klima und Umwelt. </a:t>
            </a:r>
            <a:r>
              <a:rPr lang="de-DE" sz="800" u="sng">
                <a:solidFill>
                  <a:schemeClr val="hlink"/>
                </a:solidFill>
                <a:hlinkClick r:id="rId2"/>
              </a:rPr>
              <a:t>https://www.bbsr.bund.de/BBSR/DE/veroeffentlichungen/bbsr-online/2020/bbsr-online-17-2020-dl.pdf?__blob=publicationFile&amp;v=3</a:t>
            </a:r>
            <a:r>
              <a:rPr lang="de-DE" sz="800"/>
              <a:t> </a:t>
            </a:r>
            <a:endParaRPr b="1" sz="800"/>
          </a:p>
          <a:p>
            <a:pPr indent="0" lvl="0" marL="0" rtl="0" algn="l">
              <a:lnSpc>
                <a:spcPct val="100000"/>
              </a:lnSpc>
              <a:spcBef>
                <a:spcPts val="0"/>
              </a:spcBef>
              <a:spcAft>
                <a:spcPts val="0"/>
              </a:spcAft>
              <a:buSzPts val="1400"/>
              <a:buNone/>
            </a:pPr>
            <a:r>
              <a:t/>
            </a:r>
            <a:endParaRPr sz="800"/>
          </a:p>
        </p:txBody>
      </p:sp>
      <p:sp>
        <p:nvSpPr>
          <p:cNvPr id="197" name="Google Shape;197;g239837b6ed7_0_1: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39837b6ed7_0_13:notes"/>
          <p:cNvSpPr/>
          <p:nvPr>
            <p:ph idx="2" type="sldImg"/>
          </p:nvPr>
        </p:nvSpPr>
        <p:spPr>
          <a:xfrm>
            <a:off x="311150" y="252413"/>
            <a:ext cx="6480300" cy="3645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g239837b6ed7_0_13: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None/>
            </a:pPr>
            <a:r>
              <a:rPr b="1" lang="de-DE" sz="1050"/>
              <a:t>Beschreibung</a:t>
            </a:r>
            <a:endParaRPr b="1" sz="1050"/>
          </a:p>
          <a:p>
            <a:pPr indent="0" lvl="0" marL="0" rtl="0" algn="l">
              <a:lnSpc>
                <a:spcPct val="100000"/>
              </a:lnSpc>
              <a:spcBef>
                <a:spcPts val="0"/>
              </a:spcBef>
              <a:spcAft>
                <a:spcPts val="0"/>
              </a:spcAft>
              <a:buSzPts val="1400"/>
              <a:buNone/>
            </a:pPr>
            <a:r>
              <a:rPr lang="de-DE" sz="1050"/>
              <a:t>In dieser Abbildung “ist der THG-Fußabdruck der Herstellung, Errichtung und der Modernisierung von Wohn- und Nichtwohngebäuden nach direkten Zulieferern inklusive der THG-Emissionen ihrer Lieferketten dargestellt. (...) Gemäss dieser Perspektive trugen die direkten Emissionen der Bauwirtschaft infolge von Bauprozessen (Anteil Hochbau) 10 % zum THG-Fußabdruck von rund 101 Mio. Tonnen CO2-Äquivalenten bei. Mit 25 % (25.6 Mio Tonnen CO2-Äquivalente) trug die Herstellung von Zement, Kalk und Gips inkl. deren Lieferketten am meisten zum THG-Fußabdruck im Bereich der «embodied impacts» bei. Knapp 5 % des Beitrags stammten von der Herstellung von Zement, Kalk und Gips im Ausland. Im Weiteren verursachten die Herstellung von Kunststoffprodukten und die Herstellung von Metallerzeugnissen (inkl. deren Lieferketten) 8.1 % (8.1 Mio Tonnen CO2-Äquivalente) resp. 7.6 % (7.6 Mio Tonnen CO2-Äquivalente des THG-Fußabdruckes.” (BBSR 2020).</a:t>
            </a:r>
            <a:endParaRPr sz="1050"/>
          </a:p>
          <a:p>
            <a:pPr indent="0" lvl="0" marL="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sz="1050"/>
          </a:p>
          <a:p>
            <a:pPr indent="-298450" lvl="0" marL="457200" rtl="0" algn="l">
              <a:lnSpc>
                <a:spcPct val="100000"/>
              </a:lnSpc>
              <a:spcBef>
                <a:spcPts val="0"/>
              </a:spcBef>
              <a:spcAft>
                <a:spcPts val="0"/>
              </a:spcAft>
              <a:buClr>
                <a:schemeClr val="dk1"/>
              </a:buClr>
              <a:buSzPts val="1100"/>
              <a:buChar char="•"/>
            </a:pPr>
            <a:r>
              <a:rPr lang="de-DE" sz="1050"/>
              <a:t>Vergleichen Sie die Emissionen, die sich aus der Herstellung von Beton und Holz ergeben</a:t>
            </a:r>
            <a:endParaRPr sz="1050"/>
          </a:p>
          <a:p>
            <a:pPr indent="0" lvl="0" marL="45720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180975" lvl="0" marL="180975" rtl="0" algn="l">
              <a:lnSpc>
                <a:spcPct val="100000"/>
              </a:lnSpc>
              <a:spcBef>
                <a:spcPts val="0"/>
              </a:spcBef>
              <a:spcAft>
                <a:spcPts val="0"/>
              </a:spcAft>
              <a:buClr>
                <a:schemeClr val="dk1"/>
              </a:buClr>
              <a:buSzPts val="800"/>
              <a:buFont typeface="Calibri"/>
              <a:buChar char="●"/>
            </a:pPr>
            <a:r>
              <a:rPr lang="de-DE" sz="800"/>
              <a:t>BBSR (2020): Umweltfußabdruck von Gebäude in Deutschland. Kurzstudie zu sektorübergreifenden Wirkungen des Handlungsfelds “Errichtung und Nutzung von Hochbauten” auf Klima und Umwelt. </a:t>
            </a:r>
            <a:r>
              <a:rPr lang="de-DE" sz="800" u="sng">
                <a:solidFill>
                  <a:schemeClr val="hlink"/>
                </a:solidFill>
                <a:hlinkClick r:id="rId2"/>
              </a:rPr>
              <a:t>https://www.bbsr.bund.de/BBSR/DE/veroeffentlichungen/bbsr-online/2020/bbsr-online-17-2020-dl.pdf?__blob=publicationFile&amp;v=3</a:t>
            </a:r>
            <a:r>
              <a:rPr lang="de-DE" sz="800"/>
              <a:t> </a:t>
            </a:r>
            <a:endParaRPr sz="800"/>
          </a:p>
          <a:p>
            <a:pPr indent="0" lvl="0" marL="457200" rtl="0" algn="l">
              <a:lnSpc>
                <a:spcPct val="100000"/>
              </a:lnSpc>
              <a:spcBef>
                <a:spcPts val="0"/>
              </a:spcBef>
              <a:spcAft>
                <a:spcPts val="0"/>
              </a:spcAft>
              <a:buSzPts val="1400"/>
              <a:buNone/>
            </a:pPr>
            <a:r>
              <a:t/>
            </a:r>
            <a:endParaRPr sz="800"/>
          </a:p>
          <a:p>
            <a:pPr indent="0" lvl="0" marL="457200" rtl="0" algn="l">
              <a:lnSpc>
                <a:spcPct val="100000"/>
              </a:lnSpc>
              <a:spcBef>
                <a:spcPts val="0"/>
              </a:spcBef>
              <a:spcAft>
                <a:spcPts val="0"/>
              </a:spcAft>
              <a:buSzPts val="1400"/>
              <a:buNone/>
            </a:pPr>
            <a:r>
              <a:t/>
            </a:r>
            <a:endParaRPr sz="800"/>
          </a:p>
        </p:txBody>
      </p:sp>
      <p:sp>
        <p:nvSpPr>
          <p:cNvPr id="213" name="Google Shape;213;g239837b6ed7_0_13: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7b80a665ea_0_153:notes"/>
          <p:cNvSpPr/>
          <p:nvPr>
            <p:ph idx="2" type="sldImg"/>
          </p:nvPr>
        </p:nvSpPr>
        <p:spPr>
          <a:xfrm>
            <a:off x="311150" y="252413"/>
            <a:ext cx="6480300" cy="3645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g27b80a665ea_0_153: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None/>
            </a:pPr>
            <a:r>
              <a:rPr b="1" lang="de-DE" sz="1050"/>
              <a:t>Beschreibung</a:t>
            </a:r>
            <a:endParaRPr b="1" sz="1050"/>
          </a:p>
          <a:p>
            <a:pPr indent="0" lvl="0" marL="0" rtl="0" algn="l">
              <a:lnSpc>
                <a:spcPct val="100000"/>
              </a:lnSpc>
              <a:spcBef>
                <a:spcPts val="0"/>
              </a:spcBef>
              <a:spcAft>
                <a:spcPts val="0"/>
              </a:spcAft>
              <a:buClr>
                <a:schemeClr val="dk1"/>
              </a:buClr>
              <a:buSzPts val="1800"/>
              <a:buFont typeface="Arial"/>
              <a:buNone/>
            </a:pPr>
            <a:r>
              <a:rPr lang="de-DE" sz="1050"/>
              <a:t>Die Entscheidung für den (Ein-)Kauf bestimmter Holzmöbel hängt von vielen Faktoren ab, die im Rahmen einer Ökobilanz betrachtet werden sollten. Gehen wir von einem Gartenmöbel  aus, dann ist die Frage, welche Holzart für einen dauerhaften Außeneinsatz geeignet ist. Baumarten, die z.B. in Europa heimisch sind und geeignet wären, sind z.B. Eiche oder Robinie, Tropenholz wie z.B. Teak kommt primär aus dem asiatischen Raum. Dabei spielt eine Rolle, unter welchen Bedingungen das Holz angebaut, geerntet, transportiert, verarbeitet (soziale Bedingungen) und zum Endkunden gelangt. Außerdem ist es für die Ökobilanz wichtig, wie lange das Gartenmöbel genutzt wird, ob sein Oberfläche behandelt ist und wie es weiter genutzt wird oder entsorgt werden kann. Der Kostenfaktor spielt für die Endkund:innen eine wichtige Rolle, sollte aber in Bezug gesetzt werden zu dem, was das Produkt bietet: Ein qualitativ gutes heimisches Gartenmöbel aus z.B. aus Eiche, das doppelt solange hält wie ein qualitativ schlechteres Teakholzprodukt, kann also ruhig doppelt so teuer sein - am Ende sind die Kosten die gleichen.     </a:t>
            </a:r>
            <a:endParaRPr sz="1050"/>
          </a:p>
          <a:p>
            <a:pPr indent="0" lvl="0" marL="0" rtl="0" algn="l">
              <a:lnSpc>
                <a:spcPct val="100000"/>
              </a:lnSpc>
              <a:spcBef>
                <a:spcPts val="0"/>
              </a:spcBef>
              <a:spcAft>
                <a:spcPts val="0"/>
              </a:spcAft>
              <a:buClr>
                <a:schemeClr val="dk1"/>
              </a:buClr>
              <a:buSzPts val="1800"/>
              <a:buFont typeface="Arial"/>
              <a:buNone/>
            </a:pPr>
            <a:r>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b="1" sz="1050"/>
          </a:p>
          <a:p>
            <a:pPr indent="0" lvl="0" marL="0" rtl="0" algn="l">
              <a:lnSpc>
                <a:spcPct val="100000"/>
              </a:lnSpc>
              <a:spcBef>
                <a:spcPts val="0"/>
              </a:spcBef>
              <a:spcAft>
                <a:spcPts val="0"/>
              </a:spcAft>
              <a:buClr>
                <a:schemeClr val="dk1"/>
              </a:buClr>
              <a:buSzPts val="1800"/>
              <a:buFont typeface="Arial"/>
              <a:buNone/>
            </a:pPr>
            <a:r>
              <a:rPr lang="de-DE" sz="1050"/>
              <a:t>Recherchieren Sie die Vor- und Nachteile von importierten Gartenmöbeln gegenüber in Deutschland produzierten Gartenmöbeln</a:t>
            </a:r>
            <a:endParaRPr sz="1050"/>
          </a:p>
          <a:p>
            <a:pPr indent="0" lvl="0" marL="0" rtl="0" algn="l">
              <a:lnSpc>
                <a:spcPct val="100000"/>
              </a:lnSpc>
              <a:spcBef>
                <a:spcPts val="0"/>
              </a:spcBef>
              <a:spcAft>
                <a:spcPts val="0"/>
              </a:spcAft>
              <a:buClr>
                <a:schemeClr val="dk1"/>
              </a:buClr>
              <a:buSzPts val="1800"/>
              <a:buFont typeface="Arial"/>
              <a:buNone/>
            </a:pPr>
            <a:r>
              <a:t/>
            </a:r>
            <a:endParaRPr sz="105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180975" lvl="0" marL="180975" rtl="0" algn="l">
              <a:lnSpc>
                <a:spcPct val="100000"/>
              </a:lnSpc>
              <a:spcBef>
                <a:spcPts val="0"/>
              </a:spcBef>
              <a:spcAft>
                <a:spcPts val="0"/>
              </a:spcAft>
              <a:buClr>
                <a:schemeClr val="dk1"/>
              </a:buClr>
              <a:buSzPts val="800"/>
              <a:buFont typeface="Calibri"/>
              <a:buChar char="●"/>
            </a:pPr>
            <a:r>
              <a:rPr lang="de-DE" sz="800"/>
              <a:t>eigene Darstellung</a:t>
            </a:r>
            <a:endParaRPr sz="800"/>
          </a:p>
        </p:txBody>
      </p:sp>
      <p:sp>
        <p:nvSpPr>
          <p:cNvPr id="225" name="Google Shape;225;g27b80a665ea_0_153: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7b80a665ea_0_34:notes"/>
          <p:cNvSpPr/>
          <p:nvPr>
            <p:ph idx="2" type="sldImg"/>
          </p:nvPr>
        </p:nvSpPr>
        <p:spPr>
          <a:xfrm>
            <a:off x="311150" y="252413"/>
            <a:ext cx="6480300" cy="3645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g27b80a665ea_0_34: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None/>
            </a:pPr>
            <a:r>
              <a:rPr b="1" lang="de-DE" sz="1050"/>
              <a:t>Beschreibung:</a:t>
            </a:r>
            <a:endParaRPr b="1" sz="1050"/>
          </a:p>
          <a:p>
            <a:pPr indent="0" lvl="0" marL="0" rtl="0" algn="l">
              <a:lnSpc>
                <a:spcPct val="100000"/>
              </a:lnSpc>
              <a:spcBef>
                <a:spcPts val="0"/>
              </a:spcBef>
              <a:spcAft>
                <a:spcPts val="0"/>
              </a:spcAft>
              <a:buClr>
                <a:schemeClr val="dk1"/>
              </a:buClr>
              <a:buSzPts val="1100"/>
              <a:buNone/>
            </a:pPr>
            <a:r>
              <a:t/>
            </a:r>
            <a:endParaRPr sz="1050"/>
          </a:p>
          <a:p>
            <a:pPr indent="0" lvl="0" marL="0" rtl="0" algn="l">
              <a:lnSpc>
                <a:spcPct val="100000"/>
              </a:lnSpc>
              <a:spcBef>
                <a:spcPts val="0"/>
              </a:spcBef>
              <a:spcAft>
                <a:spcPts val="0"/>
              </a:spcAft>
              <a:buClr>
                <a:schemeClr val="dk1"/>
              </a:buClr>
              <a:buSzPts val="1100"/>
              <a:buNone/>
            </a:pPr>
            <a:r>
              <a:rPr lang="de-DE" sz="1050"/>
              <a:t>Das beispielhafte Möbelstück aus tropischem Teakholz erzeugt bzgl. seines Transportes 6,39 kg CO2-Äq. Das Möbelstück aus regionaler Eiche erzeugt bzgl. seines Transportes 1,0 kg CO2-Äq.(carboncare-Rechner, o.J.).</a:t>
            </a:r>
            <a:endParaRPr sz="1050"/>
          </a:p>
          <a:p>
            <a:pPr indent="0" lvl="0" marL="0" rtl="0" algn="l">
              <a:lnSpc>
                <a:spcPct val="100000"/>
              </a:lnSpc>
              <a:spcBef>
                <a:spcPts val="0"/>
              </a:spcBef>
              <a:spcAft>
                <a:spcPts val="0"/>
              </a:spcAft>
              <a:buClr>
                <a:schemeClr val="dk1"/>
              </a:buClr>
              <a:buSzPts val="1100"/>
              <a:buNone/>
            </a:pPr>
            <a:r>
              <a:t/>
            </a:r>
            <a:endParaRPr sz="1050"/>
          </a:p>
          <a:p>
            <a:pPr indent="0" lvl="0" marL="0" rtl="0" algn="l">
              <a:lnSpc>
                <a:spcPct val="100000"/>
              </a:lnSpc>
              <a:spcBef>
                <a:spcPts val="0"/>
              </a:spcBef>
              <a:spcAft>
                <a:spcPts val="0"/>
              </a:spcAft>
              <a:buClr>
                <a:schemeClr val="dk1"/>
              </a:buClr>
              <a:buSzPts val="1100"/>
              <a:buNone/>
            </a:pPr>
            <a:r>
              <a:rPr lang="de-DE" sz="1050"/>
              <a:t>Diese beispielhafte Rechnung verdeutlicht, wie hoch der Anteil an TGH-Emissionen durch den Transport in der Gesamtbilanz des Produktes ist. Er liegt bei dem Teakholz-Stuhl um den Faktor 6,4 höher als bei dem regionalen Eichenholz. Auffällig ist, dass der Transport per LKW pro Kilometer wesentlich höhere TGH-Emissionen erzeugt als der Schiffstransport pro Kilometer. Er liegt um den Faktor 14 höher als beim Seeschiffstransport. Das verdeutlicht, dass der Straßentransport auch bei der Distribution bis hin zum Endkunden oder der Abholung des Produktes durch den Endkunden z.B. im Möbelhaus oder Baumarkt, erheblich zu den spezifischen TGH-Emissionen beiträgt!</a:t>
            </a:r>
            <a:endParaRPr sz="1050"/>
          </a:p>
          <a:p>
            <a:pPr indent="0" lvl="0" marL="0" rtl="0" algn="l">
              <a:lnSpc>
                <a:spcPct val="100000"/>
              </a:lnSpc>
              <a:spcBef>
                <a:spcPts val="0"/>
              </a:spcBef>
              <a:spcAft>
                <a:spcPts val="0"/>
              </a:spcAft>
              <a:buClr>
                <a:schemeClr val="dk1"/>
              </a:buClr>
              <a:buSzPts val="1100"/>
              <a:buNone/>
            </a:pPr>
            <a:r>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sz="1050"/>
          </a:p>
          <a:p>
            <a:pPr indent="0" lvl="0" marL="0" rtl="0" algn="l">
              <a:lnSpc>
                <a:spcPct val="100000"/>
              </a:lnSpc>
              <a:spcBef>
                <a:spcPts val="0"/>
              </a:spcBef>
              <a:spcAft>
                <a:spcPts val="0"/>
              </a:spcAft>
              <a:buClr>
                <a:schemeClr val="dk1"/>
              </a:buClr>
              <a:buSzPts val="900"/>
              <a:buFont typeface="Arial"/>
              <a:buNone/>
            </a:pPr>
            <a:r>
              <a:rPr lang="de-DE" sz="1050"/>
              <a:t>Recherchieren Sie, welchen Einfluss der Transport (Distanz/ Transportmittel) auf die Ökobilanz von Produkten aus regionalem Holz im Vergleich zu tropischem Holz hat.</a:t>
            </a:r>
            <a:endParaRPr sz="1050"/>
          </a:p>
          <a:p>
            <a:pPr indent="0" lvl="0" marL="0" rtl="0" algn="l">
              <a:lnSpc>
                <a:spcPct val="100000"/>
              </a:lnSpc>
              <a:spcBef>
                <a:spcPts val="0"/>
              </a:spcBef>
              <a:spcAft>
                <a:spcPts val="0"/>
              </a:spcAft>
              <a:buClr>
                <a:schemeClr val="dk1"/>
              </a:buClr>
              <a:buSzPts val="900"/>
              <a:buFont typeface="Arial"/>
              <a:buNone/>
            </a:pPr>
            <a:r>
              <a:t/>
            </a:r>
            <a:endParaRPr b="1" sz="90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180975" lvl="0" marL="180975" rtl="0" algn="l">
              <a:lnSpc>
                <a:spcPct val="100000"/>
              </a:lnSpc>
              <a:spcBef>
                <a:spcPts val="0"/>
              </a:spcBef>
              <a:spcAft>
                <a:spcPts val="0"/>
              </a:spcAft>
              <a:buClr>
                <a:schemeClr val="dk1"/>
              </a:buClr>
              <a:buSzPts val="800"/>
              <a:buFont typeface="Calibri"/>
              <a:buChar char="●"/>
            </a:pPr>
            <a:r>
              <a:rPr lang="de-DE" sz="800"/>
              <a:t>Carboncare-Rechner (o.J.): CO2Äq/a für internationale Transporte. Online: </a:t>
            </a:r>
            <a:r>
              <a:rPr lang="de-DE" sz="800" u="sng">
                <a:solidFill>
                  <a:schemeClr val="hlink"/>
                </a:solidFill>
                <a:hlinkClick r:id="rId2"/>
              </a:rPr>
              <a:t>https://www.carboncare.org/co2-emissions-rechner</a:t>
            </a:r>
            <a:r>
              <a:rPr lang="de-DE" sz="800"/>
              <a:t> </a:t>
            </a:r>
            <a:endParaRPr sz="800"/>
          </a:p>
          <a:p>
            <a:pPr indent="0" lvl="0" marL="0" rtl="0" algn="l">
              <a:lnSpc>
                <a:spcPct val="100000"/>
              </a:lnSpc>
              <a:spcBef>
                <a:spcPts val="0"/>
              </a:spcBef>
              <a:spcAft>
                <a:spcPts val="0"/>
              </a:spcAft>
              <a:buClr>
                <a:schemeClr val="dk1"/>
              </a:buClr>
              <a:buSzPts val="900"/>
              <a:buFont typeface="Arial"/>
              <a:buNone/>
            </a:pPr>
            <a:r>
              <a:t/>
            </a:r>
            <a:endParaRPr b="1" sz="900"/>
          </a:p>
          <a:p>
            <a:pPr indent="0" lvl="0" marL="0" rtl="0" algn="l">
              <a:lnSpc>
                <a:spcPct val="100000"/>
              </a:lnSpc>
              <a:spcBef>
                <a:spcPts val="0"/>
              </a:spcBef>
              <a:spcAft>
                <a:spcPts val="0"/>
              </a:spcAft>
              <a:buClr>
                <a:schemeClr val="dk1"/>
              </a:buClr>
              <a:buSzPts val="900"/>
              <a:buFont typeface="Arial"/>
              <a:buNone/>
            </a:pPr>
            <a:r>
              <a:t/>
            </a:r>
            <a:endParaRPr b="1" sz="800"/>
          </a:p>
        </p:txBody>
      </p:sp>
      <p:sp>
        <p:nvSpPr>
          <p:cNvPr id="269" name="Google Shape;269;g27b80a665ea_0_34: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39837b6ed7_0_83:notes"/>
          <p:cNvSpPr/>
          <p:nvPr>
            <p:ph idx="2" type="sldImg"/>
          </p:nvPr>
        </p:nvSpPr>
        <p:spPr>
          <a:xfrm>
            <a:off x="311150" y="252413"/>
            <a:ext cx="6480300" cy="3645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g239837b6ed7_0_83: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None/>
            </a:pPr>
            <a:r>
              <a:rPr b="1" lang="de-DE" sz="1050"/>
              <a:t>Beschreibung</a:t>
            </a:r>
            <a:endParaRPr b="1" sz="1050"/>
          </a:p>
          <a:p>
            <a:pPr indent="0" lvl="0" marL="0" rtl="0" algn="l">
              <a:lnSpc>
                <a:spcPct val="100000"/>
              </a:lnSpc>
              <a:spcBef>
                <a:spcPts val="0"/>
              </a:spcBef>
              <a:spcAft>
                <a:spcPts val="0"/>
              </a:spcAft>
              <a:buClr>
                <a:schemeClr val="dk1"/>
              </a:buClr>
              <a:buSzPts val="1800"/>
              <a:buNone/>
            </a:pPr>
            <a:r>
              <a:t/>
            </a:r>
            <a:endParaRPr b="1" sz="1050"/>
          </a:p>
          <a:p>
            <a:pPr indent="0" lvl="0" marL="0" rtl="0" algn="l">
              <a:lnSpc>
                <a:spcPct val="100000"/>
              </a:lnSpc>
              <a:spcBef>
                <a:spcPts val="0"/>
              </a:spcBef>
              <a:spcAft>
                <a:spcPts val="0"/>
              </a:spcAft>
              <a:buClr>
                <a:schemeClr val="dk1"/>
              </a:buClr>
              <a:buSzPts val="1800"/>
              <a:buNone/>
            </a:pPr>
            <a:r>
              <a:rPr lang="de-DE" sz="1050"/>
              <a:t>Vergleich des nachhaltigen Holzangebotes aktuell und perspektivisch:</a:t>
            </a:r>
            <a:endParaRPr sz="1050"/>
          </a:p>
          <a:p>
            <a:pPr indent="0" lvl="0" marL="0" rtl="0" algn="l">
              <a:lnSpc>
                <a:spcPct val="100000"/>
              </a:lnSpc>
              <a:spcBef>
                <a:spcPts val="0"/>
              </a:spcBef>
              <a:spcAft>
                <a:spcPts val="0"/>
              </a:spcAft>
              <a:buClr>
                <a:schemeClr val="dk1"/>
              </a:buClr>
              <a:buSzPts val="1800"/>
              <a:buNone/>
            </a:pPr>
            <a:r>
              <a:rPr lang="de-DE" sz="1050"/>
              <a:t>Für die globale Holzversorgung ergibt sich aufgrund der steigenden Nachfrage ein „Risikokorridor“ zwischen 3,0 – 4,2 Mrd. m³ Holz . Als Risikokorridor wird die Menge an Holzbedarf bezeichnet, die zu einer immer geringeren ökologischen Nachhaltigkeit führen. Dabei belief sich der weltweite Holzverbrauch schon in 2020 auf 4,3 – 5,0 Mrd. m³! Der Holzverbrauch läge weltweit bei 12,8 Mrd. m³, wenn der pro Kopf-Konsum in Deutschland auf die globale Ebene übertragen würde!  (WWF, 2022).</a:t>
            </a:r>
            <a:endParaRPr sz="1050"/>
          </a:p>
          <a:p>
            <a:pPr indent="0" lvl="0" marL="0" rtl="0" algn="l">
              <a:lnSpc>
                <a:spcPct val="100000"/>
              </a:lnSpc>
              <a:spcBef>
                <a:spcPts val="0"/>
              </a:spcBef>
              <a:spcAft>
                <a:spcPts val="0"/>
              </a:spcAft>
              <a:buClr>
                <a:schemeClr val="dk1"/>
              </a:buClr>
              <a:buSzPts val="1800"/>
              <a:buNone/>
            </a:pPr>
            <a:r>
              <a:rPr lang="de-DE" sz="1050"/>
              <a:t>„Die planetaren Grenzen nachhaltiger Holznutzung werden bereits heute um drei Prozent (Hochrisikogrenze) bis 67 Prozent (Niedrigrisikogrenze) überschritten, und die Stärke der Übernutzung der Wälder wächst mit zunehmender Nachfrage. Das ist eine Gefahr für unsere Wälder – überall auf der Erde.“ (ebd.)</a:t>
            </a:r>
            <a:endParaRPr sz="1050"/>
          </a:p>
          <a:p>
            <a:pPr indent="0" lvl="0" marL="0" rtl="0" algn="l">
              <a:lnSpc>
                <a:spcPct val="100000"/>
              </a:lnSpc>
              <a:spcBef>
                <a:spcPts val="0"/>
              </a:spcBef>
              <a:spcAft>
                <a:spcPts val="0"/>
              </a:spcAft>
              <a:buClr>
                <a:schemeClr val="dk1"/>
              </a:buClr>
              <a:buSzPts val="1800"/>
              <a:buNone/>
            </a:pPr>
            <a:r>
              <a:t/>
            </a:r>
            <a:endParaRPr sz="1050"/>
          </a:p>
          <a:p>
            <a:pPr indent="0" lvl="0" marL="0" rtl="0" algn="l">
              <a:lnSpc>
                <a:spcPct val="100000"/>
              </a:lnSpc>
              <a:spcBef>
                <a:spcPts val="0"/>
              </a:spcBef>
              <a:spcAft>
                <a:spcPts val="0"/>
              </a:spcAft>
              <a:buClr>
                <a:schemeClr val="dk1"/>
              </a:buClr>
              <a:buSzPts val="1800"/>
              <a:buNone/>
            </a:pPr>
            <a:r>
              <a:rPr lang="de-DE" sz="1050"/>
              <a:t>Prognosen über die zukünftige Holzversorgung müssten Klimaveränderungen, Brände, Dürren, Stürme und Schädlingsbefall sowie Waldverknappung (durch z.B. landwirtschaftliche Flächennutzung) berücksichtigen, sollten sie eine realistische Perspektive für eine nachhaltige Holznutzung aufzeigen.</a:t>
            </a:r>
            <a:endParaRPr sz="1050"/>
          </a:p>
          <a:p>
            <a:pPr indent="0" lvl="0" marL="0" rtl="0" algn="l">
              <a:lnSpc>
                <a:spcPct val="100000"/>
              </a:lnSpc>
              <a:spcBef>
                <a:spcPts val="0"/>
              </a:spcBef>
              <a:spcAft>
                <a:spcPts val="0"/>
              </a:spcAft>
              <a:buClr>
                <a:schemeClr val="dk1"/>
              </a:buClr>
              <a:buSzPts val="1800"/>
              <a:buNone/>
            </a:pPr>
            <a:r>
              <a:t/>
            </a:r>
            <a:endParaRPr b="1" sz="1050"/>
          </a:p>
          <a:p>
            <a:pPr indent="0" lvl="0" marL="0" rtl="0" algn="l">
              <a:lnSpc>
                <a:spcPct val="100000"/>
              </a:lnSpc>
              <a:spcBef>
                <a:spcPts val="0"/>
              </a:spcBef>
              <a:spcAft>
                <a:spcPts val="0"/>
              </a:spcAft>
              <a:buClr>
                <a:schemeClr val="dk1"/>
              </a:buClr>
              <a:buSzPts val="1800"/>
              <a:buFont typeface="Arial"/>
              <a:buNone/>
            </a:pPr>
            <a:r>
              <a:rPr lang="de-DE" sz="1050"/>
              <a:t>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sz="1050"/>
          </a:p>
          <a:p>
            <a:pPr indent="-295275" lvl="0" marL="457200" rtl="0" algn="l">
              <a:lnSpc>
                <a:spcPct val="100000"/>
              </a:lnSpc>
              <a:spcBef>
                <a:spcPts val="0"/>
              </a:spcBef>
              <a:spcAft>
                <a:spcPts val="0"/>
              </a:spcAft>
              <a:buSzPts val="1050"/>
              <a:buChar char="●"/>
            </a:pPr>
            <a:r>
              <a:rPr lang="de-DE" sz="1050"/>
              <a:t>Recherchieren Sie mögliche Ansätze, um einen gesteigerten Holzbedarf für den Gebäudebau (z.B. Innenausbau) in Zukunft abdecken zu können.</a:t>
            </a:r>
            <a:endParaRPr sz="1050"/>
          </a:p>
          <a:p>
            <a:pPr indent="0" lvl="0" marL="45720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279400" lvl="0" marL="457200" rtl="0" algn="l">
              <a:lnSpc>
                <a:spcPct val="100000"/>
              </a:lnSpc>
              <a:spcBef>
                <a:spcPts val="0"/>
              </a:spcBef>
              <a:spcAft>
                <a:spcPts val="0"/>
              </a:spcAft>
              <a:buSzPts val="800"/>
              <a:buChar char="●"/>
            </a:pPr>
            <a:r>
              <a:rPr lang="de-DE" sz="800"/>
              <a:t>WWF Deutschland (2022): Alles aus Holz - Rohstoff der Zukunft oder kommende Krise. Ansätze zu einer ausgewogenen Bioökonomie. Online: </a:t>
            </a:r>
            <a:r>
              <a:rPr lang="de-DE" sz="800" u="sng">
                <a:solidFill>
                  <a:schemeClr val="hlink"/>
                </a:solidFill>
                <a:hlinkClick r:id="rId2"/>
              </a:rPr>
              <a:t>https://www.wwf.de/themen-projekte/waelder/verantwortungsvollere-waldnutzung/alles-aus-holz</a:t>
            </a:r>
            <a:endParaRPr sz="800"/>
          </a:p>
          <a:p>
            <a:pPr indent="0" lvl="0" marL="457200" rtl="0" algn="l">
              <a:lnSpc>
                <a:spcPct val="100000"/>
              </a:lnSpc>
              <a:spcBef>
                <a:spcPts val="0"/>
              </a:spcBef>
              <a:spcAft>
                <a:spcPts val="0"/>
              </a:spcAft>
              <a:buSzPts val="1400"/>
              <a:buNone/>
            </a:pPr>
            <a:r>
              <a:t/>
            </a:r>
            <a:endParaRPr sz="800"/>
          </a:p>
        </p:txBody>
      </p:sp>
      <p:sp>
        <p:nvSpPr>
          <p:cNvPr id="281" name="Google Shape;281;g239837b6ed7_0_83: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8dbd1ecd19_0_0:notes"/>
          <p:cNvSpPr/>
          <p:nvPr>
            <p:ph idx="2" type="sldImg"/>
          </p:nvPr>
        </p:nvSpPr>
        <p:spPr>
          <a:xfrm>
            <a:off x="311150" y="252413"/>
            <a:ext cx="6480300" cy="3645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g28dbd1ecd19_0_0: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None/>
            </a:pPr>
            <a:r>
              <a:rPr b="1" lang="de-DE" sz="1050"/>
              <a:t>Beschreibung</a:t>
            </a:r>
            <a:endParaRPr b="1" sz="1050"/>
          </a:p>
          <a:p>
            <a:pPr indent="0" lvl="0" marL="0" rtl="0" algn="l">
              <a:lnSpc>
                <a:spcPct val="100000"/>
              </a:lnSpc>
              <a:spcBef>
                <a:spcPts val="0"/>
              </a:spcBef>
              <a:spcAft>
                <a:spcPts val="0"/>
              </a:spcAft>
              <a:buClr>
                <a:schemeClr val="dk1"/>
              </a:buClr>
              <a:buSzPts val="1800"/>
              <a:buNone/>
            </a:pPr>
            <a:r>
              <a:t/>
            </a:r>
            <a:endParaRPr b="1" sz="1050"/>
          </a:p>
          <a:p>
            <a:pPr indent="0" lvl="0" marL="0" rtl="0" algn="l">
              <a:lnSpc>
                <a:spcPct val="100000"/>
              </a:lnSpc>
              <a:spcBef>
                <a:spcPts val="0"/>
              </a:spcBef>
              <a:spcAft>
                <a:spcPts val="0"/>
              </a:spcAft>
              <a:buSzPts val="1400"/>
              <a:buNone/>
            </a:pPr>
            <a:r>
              <a:rPr lang="de-DE" sz="1050"/>
              <a:t>Die Abdeckplatte einer Einbauküche oder einer Theke hat einen großen Einfluss auf die Gesamtoptik der Küche. Sie sollte deshalb ebenso sorgfältig wie die Schränke und Geräte ausgesucht werden. Eine Arbeitsplatte erfüllt eine wichtige Funktion: Auf ihr werden Lebensmittel zubereitet. Neben der Optik spielt daher auch die Robustheit des Materials eine entscheidende Rolle. Ein weiteres wichtiges Kriterium bei der Auswahl der Küchenarbeitsplatte ist die Pflege, die sie benötigt. Bei allen genannten Punkten bestehen große Unterschiede zwischen den verschiedenen Materialien. (Sanier.de, 2022).      </a:t>
            </a:r>
            <a:endParaRPr sz="1050"/>
          </a:p>
          <a:p>
            <a:pPr indent="0" lvl="0" marL="0" rtl="0" algn="l">
              <a:lnSpc>
                <a:spcPct val="100000"/>
              </a:lnSpc>
              <a:spcBef>
                <a:spcPts val="0"/>
              </a:spcBef>
              <a:spcAft>
                <a:spcPts val="0"/>
              </a:spcAft>
              <a:buSzPts val="1400"/>
              <a:buNone/>
            </a:pPr>
            <a:r>
              <a:rPr lang="de-DE" sz="1050"/>
              <a:t>   </a:t>
            </a:r>
            <a:endParaRPr b="1" sz="1050"/>
          </a:p>
          <a:p>
            <a:pPr indent="0" lvl="0" marL="0" rtl="0" algn="l">
              <a:lnSpc>
                <a:spcPct val="100000"/>
              </a:lnSpc>
              <a:spcBef>
                <a:spcPts val="0"/>
              </a:spcBef>
              <a:spcAft>
                <a:spcPts val="0"/>
              </a:spcAft>
              <a:buClr>
                <a:schemeClr val="dk1"/>
              </a:buClr>
              <a:buSzPts val="1800"/>
              <a:buFont typeface="Arial"/>
              <a:buNone/>
            </a:pPr>
            <a:r>
              <a:rPr b="1" lang="de-DE" sz="1050"/>
              <a:t>Aufgabe</a:t>
            </a:r>
            <a:endParaRPr sz="1050"/>
          </a:p>
          <a:p>
            <a:pPr indent="-295275" lvl="0" marL="457200" rtl="0" algn="l">
              <a:lnSpc>
                <a:spcPct val="100000"/>
              </a:lnSpc>
              <a:spcBef>
                <a:spcPts val="0"/>
              </a:spcBef>
              <a:spcAft>
                <a:spcPts val="0"/>
              </a:spcAft>
              <a:buSzPts val="1050"/>
              <a:buChar char="●"/>
            </a:pPr>
            <a:r>
              <a:rPr lang="de-DE" sz="1050"/>
              <a:t>Diskutieren Sie mit ihren Kolleg:innen die Vor- und Nachteile des jeweiligen Arbeitsplattenmaterials.</a:t>
            </a:r>
            <a:endParaRPr sz="1050"/>
          </a:p>
          <a:p>
            <a:pPr indent="0" lvl="0" marL="0" rtl="0" algn="l">
              <a:lnSpc>
                <a:spcPct val="100000"/>
              </a:lnSpc>
              <a:spcBef>
                <a:spcPts val="0"/>
              </a:spcBef>
              <a:spcAft>
                <a:spcPts val="0"/>
              </a:spcAft>
              <a:buClr>
                <a:schemeClr val="dk1"/>
              </a:buClr>
              <a:buSzPts val="900"/>
              <a:buFont typeface="Arial"/>
              <a:buNone/>
            </a:pPr>
            <a:r>
              <a:t/>
            </a:r>
            <a:endParaRPr b="1" sz="90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279400" lvl="0" marL="457200" rtl="0" algn="l">
              <a:lnSpc>
                <a:spcPct val="100000"/>
              </a:lnSpc>
              <a:spcBef>
                <a:spcPts val="0"/>
              </a:spcBef>
              <a:spcAft>
                <a:spcPts val="0"/>
              </a:spcAft>
              <a:buSzPts val="800"/>
              <a:buChar char="●"/>
            </a:pPr>
            <a:r>
              <a:rPr lang="de-DE" sz="800"/>
              <a:t>Sanier.de (2022): Küchenarbeitsplatten. Online: </a:t>
            </a:r>
            <a:r>
              <a:rPr lang="de-DE" sz="800" u="sng">
                <a:solidFill>
                  <a:schemeClr val="hlink"/>
                </a:solidFill>
                <a:hlinkClick r:id="rId2"/>
              </a:rPr>
              <a:t>https://www.sanier.de/kueche/arbeitsplatten</a:t>
            </a:r>
            <a:endParaRPr sz="800"/>
          </a:p>
          <a:p>
            <a:pPr indent="0" lvl="0" marL="457200" rtl="0" algn="l">
              <a:lnSpc>
                <a:spcPct val="100000"/>
              </a:lnSpc>
              <a:spcBef>
                <a:spcPts val="0"/>
              </a:spcBef>
              <a:spcAft>
                <a:spcPts val="0"/>
              </a:spcAft>
              <a:buSzPts val="1400"/>
              <a:buNone/>
            </a:pPr>
            <a:r>
              <a:t/>
            </a:r>
            <a:endParaRPr sz="800"/>
          </a:p>
        </p:txBody>
      </p:sp>
      <p:sp>
        <p:nvSpPr>
          <p:cNvPr id="294" name="Google Shape;294;g28dbd1ecd19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27"/>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9" name="Google Shape;19;p2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27"/>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1" name="Google Shape;21;p27"/>
          <p:cNvSpPr/>
          <p:nvPr>
            <p:ph idx="2" type="pic"/>
          </p:nvPr>
        </p:nvSpPr>
        <p:spPr>
          <a:xfrm>
            <a:off x="9091423" y="1418600"/>
            <a:ext cx="2681986" cy="1431290"/>
          </a:xfrm>
          <a:prstGeom prst="rect">
            <a:avLst/>
          </a:prstGeom>
          <a:noFill/>
          <a:ln>
            <a:noFill/>
          </a:ln>
        </p:spPr>
      </p:sp>
      <p:sp>
        <p:nvSpPr>
          <p:cNvPr id="22" name="Google Shape;22;p27"/>
          <p:cNvSpPr/>
          <p:nvPr>
            <p:ph idx="3" type="pic"/>
          </p:nvPr>
        </p:nvSpPr>
        <p:spPr>
          <a:xfrm>
            <a:off x="9091422" y="3009656"/>
            <a:ext cx="2681986" cy="1431290"/>
          </a:xfrm>
          <a:prstGeom prst="rect">
            <a:avLst/>
          </a:prstGeom>
          <a:noFill/>
          <a:ln>
            <a:noFill/>
          </a:ln>
        </p:spPr>
      </p:sp>
      <p:sp>
        <p:nvSpPr>
          <p:cNvPr id="23" name="Google Shape;23;p27"/>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27"/>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Bild">
    <p:spTree>
      <p:nvGrpSpPr>
        <p:cNvPr id="97" name="Shape 97"/>
        <p:cNvGrpSpPr/>
        <p:nvPr/>
      </p:nvGrpSpPr>
      <p:grpSpPr>
        <a:xfrm>
          <a:off x="0" y="0"/>
          <a:ext cx="0" cy="0"/>
          <a:chOff x="0" y="0"/>
          <a:chExt cx="0" cy="0"/>
        </a:xfrm>
      </p:grpSpPr>
      <p:sp>
        <p:nvSpPr>
          <p:cNvPr id="98" name="Google Shape;98;g27b80a665ea_0_219"/>
          <p:cNvSpPr txBox="1"/>
          <p:nvPr>
            <p:ph type="title"/>
          </p:nvPr>
        </p:nvSpPr>
        <p:spPr>
          <a:xfrm>
            <a:off x="359999"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g27b80a665ea_0_219"/>
          <p:cNvSpPr/>
          <p:nvPr>
            <p:ph idx="2" type="pic"/>
          </p:nvPr>
        </p:nvSpPr>
        <p:spPr>
          <a:xfrm>
            <a:off x="360363" y="1368000"/>
            <a:ext cx="11518800" cy="4680000"/>
          </a:xfrm>
          <a:prstGeom prst="rect">
            <a:avLst/>
          </a:prstGeom>
          <a:noFill/>
          <a:ln>
            <a:noFill/>
          </a:ln>
        </p:spPr>
      </p:sp>
      <p:sp>
        <p:nvSpPr>
          <p:cNvPr id="100" name="Google Shape;100;g27b80a665ea_0_219"/>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01" name="Google Shape;101;g27b80a665ea_0_219"/>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g27b80a665ea_0_219"/>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03" name="Google Shape;103;g27b80a665ea_0_219"/>
          <p:cNvSpPr txBox="1"/>
          <p:nvPr>
            <p:ph idx="3"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04" name="Google Shape;104;g27b80a665ea_0_219"/>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Standart Text - lleer">
    <p:spTree>
      <p:nvGrpSpPr>
        <p:cNvPr id="105" name="Shape 105"/>
        <p:cNvGrpSpPr/>
        <p:nvPr/>
      </p:nvGrpSpPr>
      <p:grpSpPr>
        <a:xfrm>
          <a:off x="0" y="0"/>
          <a:ext cx="0" cy="0"/>
          <a:chOff x="0" y="0"/>
          <a:chExt cx="0" cy="0"/>
        </a:xfrm>
      </p:grpSpPr>
      <p:sp>
        <p:nvSpPr>
          <p:cNvPr id="106" name="Google Shape;106;g27b80a665ea_0_227"/>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07" name="Google Shape;107;g27b80a665ea_0_227"/>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g27b80a665ea_0_227"/>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g27b80a665ea_0_227"/>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0" name="Google Shape;110;g27b80a665ea_0_227"/>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1" name="Google Shape;111;g27b80a665ea_0_227"/>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112" name="Google Shape;112;g27b80a665ea_0_227"/>
          <p:cNvSpPr txBox="1"/>
          <p:nvPr>
            <p:ph idx="3" type="body"/>
          </p:nvPr>
        </p:nvSpPr>
        <p:spPr>
          <a:xfrm>
            <a:off x="360001" y="1465263"/>
            <a:ext cx="5871000" cy="46560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sz="24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113" name="Shape 113"/>
        <p:cNvGrpSpPr/>
        <p:nvPr/>
      </p:nvGrpSpPr>
      <p:grpSpPr>
        <a:xfrm>
          <a:off x="0" y="0"/>
          <a:ext cx="0" cy="0"/>
          <a:chOff x="0" y="0"/>
          <a:chExt cx="0" cy="0"/>
        </a:xfrm>
      </p:grpSpPr>
      <p:sp>
        <p:nvSpPr>
          <p:cNvPr id="114" name="Google Shape;114;g27b80a665ea_0_23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g27b80a665ea_0_235"/>
          <p:cNvSpPr/>
          <p:nvPr>
            <p:ph idx="2" type="pic"/>
          </p:nvPr>
        </p:nvSpPr>
        <p:spPr>
          <a:xfrm>
            <a:off x="5400009" y="1367999"/>
            <a:ext cx="6480000" cy="4680000"/>
          </a:xfrm>
          <a:prstGeom prst="rect">
            <a:avLst/>
          </a:prstGeom>
          <a:noFill/>
          <a:ln>
            <a:noFill/>
          </a:ln>
        </p:spPr>
      </p:sp>
      <p:sp>
        <p:nvSpPr>
          <p:cNvPr id="116" name="Google Shape;116;g27b80a665ea_0_235"/>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17" name="Google Shape;117;g27b80a665ea_0_235"/>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g27b80a665ea_0_235"/>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9" name="Google Shape;119;g27b80a665ea_0_235"/>
          <p:cNvSpPr txBox="1"/>
          <p:nvPr>
            <p:ph idx="3"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0" name="Google Shape;120;g27b80a665ea_0_235"/>
          <p:cNvSpPr txBox="1"/>
          <p:nvPr>
            <p:ph idx="4"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1" name="Google Shape;121;g27b80a665ea_0_235"/>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122" name="Shape 122"/>
        <p:cNvGrpSpPr/>
        <p:nvPr/>
      </p:nvGrpSpPr>
      <p:grpSpPr>
        <a:xfrm>
          <a:off x="0" y="0"/>
          <a:ext cx="0" cy="0"/>
          <a:chOff x="0" y="0"/>
          <a:chExt cx="0" cy="0"/>
        </a:xfrm>
      </p:grpSpPr>
      <p:sp>
        <p:nvSpPr>
          <p:cNvPr id="123" name="Google Shape;123;g27b80a665ea_0_24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g27b80a665ea_0_244"/>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25" name="Google Shape;125;g27b80a665ea_0_244"/>
          <p:cNvSpPr/>
          <p:nvPr>
            <p:ph idx="2" type="chart"/>
          </p:nvPr>
        </p:nvSpPr>
        <p:spPr>
          <a:xfrm>
            <a:off x="360363" y="1368000"/>
            <a:ext cx="11518800" cy="468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 name="Google Shape;126;g27b80a665ea_0_244"/>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g27b80a665ea_0_244"/>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8" name="Google Shape;128;g27b80a665ea_0_244"/>
          <p:cNvSpPr txBox="1"/>
          <p:nvPr>
            <p:ph idx="3"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9" name="Google Shape;129;g27b80a665ea_0_244"/>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130" name="Shape 130"/>
        <p:cNvGrpSpPr/>
        <p:nvPr/>
      </p:nvGrpSpPr>
      <p:grpSpPr>
        <a:xfrm>
          <a:off x="0" y="0"/>
          <a:ext cx="0" cy="0"/>
          <a:chOff x="0" y="0"/>
          <a:chExt cx="0" cy="0"/>
        </a:xfrm>
      </p:grpSpPr>
      <p:sp>
        <p:nvSpPr>
          <p:cNvPr id="131" name="Google Shape;131;g27b80a665ea_0_25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g27b80a665ea_0_25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33" name="Google Shape;133;g27b80a665ea_0_252"/>
          <p:cNvSpPr/>
          <p:nvPr>
            <p:ph idx="2" type="chart"/>
          </p:nvPr>
        </p:nvSpPr>
        <p:spPr>
          <a:xfrm>
            <a:off x="5400009" y="1367999"/>
            <a:ext cx="6401100" cy="468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g27b80a665ea_0_252"/>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g27b80a665ea_0_25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36" name="Google Shape;136;g27b80a665ea_0_252"/>
          <p:cNvSpPr txBox="1"/>
          <p:nvPr>
            <p:ph idx="3"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37" name="Google Shape;137;g27b80a665ea_0_252"/>
          <p:cNvSpPr txBox="1"/>
          <p:nvPr>
            <p:ph idx="4"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38" name="Google Shape;138;g27b80a665ea_0_252"/>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25" name="Shape 25"/>
        <p:cNvGrpSpPr/>
        <p:nvPr/>
      </p:nvGrpSpPr>
      <p:grpSpPr>
        <a:xfrm>
          <a:off x="0" y="0"/>
          <a:ext cx="0" cy="0"/>
          <a:chOff x="0" y="0"/>
          <a:chExt cx="0" cy="0"/>
        </a:xfrm>
      </p:grpSpPr>
      <p:sp>
        <p:nvSpPr>
          <p:cNvPr id="26" name="Google Shape;26;p12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7" name="Google Shape;27;p12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25"/>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2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0" name="Google Shape;30;p12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1" name="Google Shape;31;p12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Bild">
    <p:spTree>
      <p:nvGrpSpPr>
        <p:cNvPr id="32" name="Shape 32"/>
        <p:cNvGrpSpPr/>
        <p:nvPr/>
      </p:nvGrpSpPr>
      <p:grpSpPr>
        <a:xfrm>
          <a:off x="0" y="0"/>
          <a:ext cx="0" cy="0"/>
          <a:chOff x="0" y="0"/>
          <a:chExt cx="0" cy="0"/>
        </a:xfrm>
      </p:grpSpPr>
      <p:sp>
        <p:nvSpPr>
          <p:cNvPr id="33" name="Google Shape;33;g13c8bb42d54_0_79"/>
          <p:cNvSpPr txBox="1"/>
          <p:nvPr>
            <p:ph type="title"/>
          </p:nvPr>
        </p:nvSpPr>
        <p:spPr>
          <a:xfrm>
            <a:off x="359999"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g13c8bb42d54_0_79"/>
          <p:cNvSpPr/>
          <p:nvPr>
            <p:ph idx="2" type="pic"/>
          </p:nvPr>
        </p:nvSpPr>
        <p:spPr>
          <a:xfrm>
            <a:off x="360363" y="1368000"/>
            <a:ext cx="11518900" cy="4680000"/>
          </a:xfrm>
          <a:prstGeom prst="rect">
            <a:avLst/>
          </a:prstGeom>
          <a:noFill/>
          <a:ln>
            <a:noFill/>
          </a:ln>
        </p:spPr>
      </p:sp>
      <p:sp>
        <p:nvSpPr>
          <p:cNvPr id="35" name="Google Shape;35;g13c8bb42d54_0_7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36" name="Google Shape;36;g13c8bb42d54_0_79"/>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g13c8bb42d54_0_7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g13c8bb42d54_0_79"/>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9" name="Google Shape;39;g13c8bb42d54_0_7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Standart Text - lleer">
    <p:spTree>
      <p:nvGrpSpPr>
        <p:cNvPr id="40" name="Shape 40"/>
        <p:cNvGrpSpPr/>
        <p:nvPr/>
      </p:nvGrpSpPr>
      <p:grpSpPr>
        <a:xfrm>
          <a:off x="0" y="0"/>
          <a:ext cx="0" cy="0"/>
          <a:chOff x="0" y="0"/>
          <a:chExt cx="0" cy="0"/>
        </a:xfrm>
      </p:grpSpPr>
      <p:sp>
        <p:nvSpPr>
          <p:cNvPr id="41" name="Google Shape;41;p3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2" name="Google Shape;42;p3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5" name="Google Shape;45;p3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6" name="Google Shape;46;p3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47" name="Google Shape;47;p31"/>
          <p:cNvSpPr txBox="1"/>
          <p:nvPr>
            <p:ph idx="3" type="body"/>
          </p:nvPr>
        </p:nvSpPr>
        <p:spPr>
          <a:xfrm>
            <a:off x="360001" y="1465263"/>
            <a:ext cx="5870938" cy="465613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sz="24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48" name="Shape 48"/>
        <p:cNvGrpSpPr/>
        <p:nvPr/>
      </p:nvGrpSpPr>
      <p:grpSpPr>
        <a:xfrm>
          <a:off x="0" y="0"/>
          <a:ext cx="0" cy="0"/>
          <a:chOff x="0" y="0"/>
          <a:chExt cx="0" cy="0"/>
        </a:xfrm>
      </p:grpSpPr>
      <p:sp>
        <p:nvSpPr>
          <p:cNvPr id="49" name="Google Shape;49;p1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22"/>
          <p:cNvSpPr/>
          <p:nvPr>
            <p:ph idx="2" type="pic"/>
          </p:nvPr>
        </p:nvSpPr>
        <p:spPr>
          <a:xfrm>
            <a:off x="5400009" y="1367999"/>
            <a:ext cx="6480000" cy="4680000"/>
          </a:xfrm>
          <a:prstGeom prst="rect">
            <a:avLst/>
          </a:prstGeom>
          <a:noFill/>
          <a:ln>
            <a:noFill/>
          </a:ln>
        </p:spPr>
      </p:sp>
      <p:sp>
        <p:nvSpPr>
          <p:cNvPr id="51" name="Google Shape;51;p12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52" name="Google Shape;52;p12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2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4" name="Google Shape;54;p122"/>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5" name="Google Shape;55;p122"/>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6" name="Google Shape;56;p12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57" name="Shape 57"/>
        <p:cNvGrpSpPr/>
        <p:nvPr/>
      </p:nvGrpSpPr>
      <p:grpSpPr>
        <a:xfrm>
          <a:off x="0" y="0"/>
          <a:ext cx="0" cy="0"/>
          <a:chOff x="0" y="0"/>
          <a:chExt cx="0" cy="0"/>
        </a:xfrm>
      </p:grpSpPr>
      <p:sp>
        <p:nvSpPr>
          <p:cNvPr id="58" name="Google Shape;58;g13c3dcbfdba_0_38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g13c3dcbfdba_0_38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0" name="Google Shape;60;g13c3dcbfdba_0_382"/>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g13c3dcbfdba_0_38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g13c3dcbfdba_0_38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3" name="Google Shape;63;g13c3dcbfdba_0_38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4" name="Google Shape;64;g13c3dcbfdba_0_38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65" name="Shape 65"/>
        <p:cNvGrpSpPr/>
        <p:nvPr/>
      </p:nvGrpSpPr>
      <p:grpSpPr>
        <a:xfrm>
          <a:off x="0" y="0"/>
          <a:ext cx="0" cy="0"/>
          <a:chOff x="0" y="0"/>
          <a:chExt cx="0" cy="0"/>
        </a:xfrm>
      </p:grpSpPr>
      <p:sp>
        <p:nvSpPr>
          <p:cNvPr id="66" name="Google Shape;66;p1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8" name="Google Shape;68;p123"/>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12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2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1" name="Google Shape;71;p123"/>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2" name="Google Shape;72;p123"/>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3" name="Google Shape;73;p12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81" name="Shape 81"/>
        <p:cNvGrpSpPr/>
        <p:nvPr/>
      </p:nvGrpSpPr>
      <p:grpSpPr>
        <a:xfrm>
          <a:off x="0" y="0"/>
          <a:ext cx="0" cy="0"/>
          <a:chOff x="0" y="0"/>
          <a:chExt cx="0" cy="0"/>
        </a:xfrm>
      </p:grpSpPr>
      <p:sp>
        <p:nvSpPr>
          <p:cNvPr id="82" name="Google Shape;82;g27b80a665ea_0_21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83" name="Google Shape;83;g27b80a665ea_0_21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g27b80a665ea_0_212"/>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g27b80a665ea_0_212"/>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86" name="Google Shape;86;g27b80a665ea_0_212"/>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87" name="Google Shape;87;g27b80a665ea_0_212"/>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88" name="Shape 88"/>
        <p:cNvGrpSpPr/>
        <p:nvPr/>
      </p:nvGrpSpPr>
      <p:grpSpPr>
        <a:xfrm>
          <a:off x="0" y="0"/>
          <a:ext cx="0" cy="0"/>
          <a:chOff x="0" y="0"/>
          <a:chExt cx="0" cy="0"/>
        </a:xfrm>
      </p:grpSpPr>
      <p:sp>
        <p:nvSpPr>
          <p:cNvPr id="89" name="Google Shape;89;g27b80a665ea_0_203"/>
          <p:cNvSpPr txBox="1"/>
          <p:nvPr>
            <p:ph type="ctrTitle"/>
          </p:nvPr>
        </p:nvSpPr>
        <p:spPr>
          <a:xfrm>
            <a:off x="312928" y="1122363"/>
            <a:ext cx="82785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g27b80a665ea_0_203"/>
          <p:cNvSpPr txBox="1"/>
          <p:nvPr>
            <p:ph idx="1" type="subTitle"/>
          </p:nvPr>
        </p:nvSpPr>
        <p:spPr>
          <a:xfrm>
            <a:off x="312928" y="3602038"/>
            <a:ext cx="82785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91" name="Google Shape;91;g27b80a665ea_0_203"/>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92" name="Google Shape;92;g27b80a665ea_0_203"/>
          <p:cNvSpPr txBox="1"/>
          <p:nvPr>
            <p:ph idx="12" type="sldNum"/>
          </p:nvPr>
        </p:nvSpPr>
        <p:spPr>
          <a:xfrm>
            <a:off x="1" y="6258560"/>
            <a:ext cx="619500" cy="563700"/>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93" name="Google Shape;93;g27b80a665ea_0_203"/>
          <p:cNvSpPr/>
          <p:nvPr>
            <p:ph idx="2" type="pic"/>
          </p:nvPr>
        </p:nvSpPr>
        <p:spPr>
          <a:xfrm>
            <a:off x="9091423" y="1418600"/>
            <a:ext cx="2682000" cy="1431300"/>
          </a:xfrm>
          <a:prstGeom prst="rect">
            <a:avLst/>
          </a:prstGeom>
          <a:noFill/>
          <a:ln>
            <a:noFill/>
          </a:ln>
        </p:spPr>
      </p:sp>
      <p:sp>
        <p:nvSpPr>
          <p:cNvPr id="94" name="Google Shape;94;g27b80a665ea_0_203"/>
          <p:cNvSpPr/>
          <p:nvPr>
            <p:ph idx="3" type="pic"/>
          </p:nvPr>
        </p:nvSpPr>
        <p:spPr>
          <a:xfrm>
            <a:off x="9091422" y="3009656"/>
            <a:ext cx="2682000" cy="1431300"/>
          </a:xfrm>
          <a:prstGeom prst="rect">
            <a:avLst/>
          </a:prstGeom>
          <a:noFill/>
          <a:ln>
            <a:noFill/>
          </a:ln>
        </p:spPr>
      </p:sp>
      <p:sp>
        <p:nvSpPr>
          <p:cNvPr id="95" name="Google Shape;95;g27b80a665ea_0_203"/>
          <p:cNvSpPr txBox="1"/>
          <p:nvPr>
            <p:ph idx="4" type="body"/>
          </p:nvPr>
        </p:nvSpPr>
        <p:spPr>
          <a:xfrm>
            <a:off x="9091613" y="4531540"/>
            <a:ext cx="2681400" cy="1523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96" name="Google Shape;96;g27b80a665ea_0_203"/>
          <p:cNvSpPr/>
          <p:nvPr/>
        </p:nvSpPr>
        <p:spPr>
          <a:xfrm>
            <a:off x="309691" y="3548557"/>
            <a:ext cx="8280000" cy="246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9" Type="http://schemas.openxmlformats.org/officeDocument/2006/relationships/theme" Target="../theme/theme2.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1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0"/>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10"/>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 name="Google Shape;14;p11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5" name="Google Shape;15;p110"/>
          <p:cNvPicPr preferRelativeResize="0"/>
          <p:nvPr/>
        </p:nvPicPr>
        <p:blipFill rotWithShape="1">
          <a:blip r:embed="rId1">
            <a:alphaModFix/>
          </a:blip>
          <a:srcRect b="0" l="0" r="0" t="0"/>
          <a:stretch/>
        </p:blipFill>
        <p:spPr>
          <a:xfrm>
            <a:off x="9573491" y="222778"/>
            <a:ext cx="2306509" cy="10372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 name="Shape 74"/>
        <p:cNvGrpSpPr/>
        <p:nvPr/>
      </p:nvGrpSpPr>
      <p:grpSpPr>
        <a:xfrm>
          <a:off x="0" y="0"/>
          <a:ext cx="0" cy="0"/>
          <a:chOff x="0" y="0"/>
          <a:chExt cx="0" cy="0"/>
        </a:xfrm>
      </p:grpSpPr>
      <p:sp>
        <p:nvSpPr>
          <p:cNvPr id="75" name="Google Shape;75;g27b80a665ea_0_196"/>
          <p:cNvSpPr/>
          <p:nvPr/>
        </p:nvSpPr>
        <p:spPr>
          <a:xfrm>
            <a:off x="0" y="6176963"/>
            <a:ext cx="12192000" cy="681000"/>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 name="Google Shape;76;g27b80a665ea_0_196"/>
          <p:cNvSpPr txBox="1"/>
          <p:nvPr>
            <p:ph type="title"/>
          </p:nvPr>
        </p:nvSpPr>
        <p:spPr>
          <a:xfrm>
            <a:off x="360000" y="180000"/>
            <a:ext cx="911580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7" name="Google Shape;77;g27b80a665ea_0_196"/>
          <p:cNvSpPr txBox="1"/>
          <p:nvPr>
            <p:ph idx="1" type="body"/>
          </p:nvPr>
        </p:nvSpPr>
        <p:spPr>
          <a:xfrm>
            <a:off x="360000" y="1440000"/>
            <a:ext cx="115200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 name="Google Shape;78;g27b80a665ea_0_196"/>
          <p:cNvSpPr txBox="1"/>
          <p:nvPr>
            <p:ph idx="12" type="sldNum"/>
          </p:nvPr>
        </p:nvSpPr>
        <p:spPr>
          <a:xfrm>
            <a:off x="1" y="6258560"/>
            <a:ext cx="619500" cy="563700"/>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79" name="Google Shape;79;g27b80a665ea_0_196"/>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80" name="Google Shape;80;g27b80a665ea_0_196"/>
          <p:cNvPicPr preferRelativeResize="0"/>
          <p:nvPr/>
        </p:nvPicPr>
        <p:blipFill rotWithShape="1">
          <a:blip r:embed="rId1">
            <a:alphaModFix/>
          </a:blip>
          <a:srcRect b="0" l="0" r="0" t="0"/>
          <a:stretch/>
        </p:blipFill>
        <p:spPr>
          <a:xfrm>
            <a:off x="9573491" y="222778"/>
            <a:ext cx="2306508" cy="103722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7" r:id="rId2"/>
    <p:sldLayoutId id="2147483658" r:id="rId3"/>
    <p:sldLayoutId id="2147483659" r:id="rId4"/>
    <p:sldLayoutId id="2147483660" r:id="rId5"/>
    <p:sldLayoutId id="2147483661" r:id="rId6"/>
    <p:sldLayoutId id="2147483662" r:id="rId7"/>
    <p:sldLayoutId id="2147483663"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izt.de/" TargetMode="Externa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1.jp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1.jpg"/><Relationship Id="rId4" Type="http://schemas.openxmlformats.org/officeDocument/2006/relationships/image" Target="../media/image42.jpg"/><Relationship Id="rId5"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3.png"/><Relationship Id="rId4" Type="http://schemas.openxmlformats.org/officeDocument/2006/relationships/image" Target="../media/image34.png"/><Relationship Id="rId5" Type="http://schemas.openxmlformats.org/officeDocument/2006/relationships/image" Target="../media/image3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40.png"/><Relationship Id="rId11" Type="http://schemas.openxmlformats.org/officeDocument/2006/relationships/image" Target="../media/image9.png"/><Relationship Id="rId10" Type="http://schemas.openxmlformats.org/officeDocument/2006/relationships/image" Target="../media/image4.png"/><Relationship Id="rId9" Type="http://schemas.openxmlformats.org/officeDocument/2006/relationships/image" Target="../media/image6.png"/><Relationship Id="rId5" Type="http://schemas.openxmlformats.org/officeDocument/2006/relationships/image" Target="../media/image12.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9.png"/><Relationship Id="rId9" Type="http://schemas.openxmlformats.org/officeDocument/2006/relationships/image" Target="../media/image25.png"/><Relationship Id="rId5" Type="http://schemas.openxmlformats.org/officeDocument/2006/relationships/image" Target="../media/image23.jpg"/><Relationship Id="rId6" Type="http://schemas.openxmlformats.org/officeDocument/2006/relationships/image" Target="../media/image22.png"/><Relationship Id="rId7" Type="http://schemas.openxmlformats.org/officeDocument/2006/relationships/image" Target="../media/image20.png"/><Relationship Id="rId8"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38"/>
          <p:cNvSpPr txBox="1"/>
          <p:nvPr>
            <p:ph type="ctrTitle"/>
          </p:nvPr>
        </p:nvSpPr>
        <p:spPr>
          <a:xfrm>
            <a:off x="373953" y="1077913"/>
            <a:ext cx="82785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444"/>
              <a:buNone/>
            </a:pPr>
            <a:r>
              <a:rPr b="1" lang="de-DE"/>
              <a:t>Holzbearbeitungsmechaniker</a:t>
            </a:r>
            <a:endParaRPr b="1"/>
          </a:p>
          <a:p>
            <a:pPr indent="0" lvl="0" marL="0" rtl="0" algn="ctr">
              <a:lnSpc>
                <a:spcPct val="90000"/>
              </a:lnSpc>
              <a:spcBef>
                <a:spcPts val="0"/>
              </a:spcBef>
              <a:spcAft>
                <a:spcPts val="0"/>
              </a:spcAft>
              <a:buSzPts val="4444"/>
              <a:buNone/>
            </a:pPr>
            <a:r>
              <a:rPr b="1" lang="de-DE"/>
              <a:t>und</a:t>
            </a:r>
            <a:endParaRPr b="1"/>
          </a:p>
          <a:p>
            <a:pPr indent="0" lvl="0" marL="0" rtl="0" algn="ctr">
              <a:lnSpc>
                <a:spcPct val="90000"/>
              </a:lnSpc>
              <a:spcBef>
                <a:spcPts val="0"/>
              </a:spcBef>
              <a:spcAft>
                <a:spcPts val="0"/>
              </a:spcAft>
              <a:buSzPts val="4444"/>
              <a:buNone/>
            </a:pPr>
            <a:r>
              <a:rPr b="1" lang="de-DE"/>
              <a:t>Holzbearbeitungsmechanikerin</a:t>
            </a:r>
            <a:endParaRPr b="1"/>
          </a:p>
        </p:txBody>
      </p:sp>
      <p:sp>
        <p:nvSpPr>
          <p:cNvPr id="145" name="Google Shape;145;p38"/>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de-DE"/>
              <a:t>Folien zur Diskussion von Zielkonflikten in Holzverarbeitungsbetrieben</a:t>
            </a:r>
            <a:endParaRPr/>
          </a:p>
        </p:txBody>
      </p:sp>
      <p:sp>
        <p:nvSpPr>
          <p:cNvPr id="146" name="Google Shape;146;p38"/>
          <p:cNvSpPr txBox="1"/>
          <p:nvPr>
            <p:ph idx="11" type="ftr"/>
          </p:nvPr>
        </p:nvSpPr>
        <p:spPr>
          <a:xfrm>
            <a:off x="720602" y="6258550"/>
            <a:ext cx="31869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Dirk Schröder-Brandi, e.u.[z.]</a:t>
            </a:r>
            <a:endParaRPr sz="1200">
              <a:latin typeface="Trebuchet MS"/>
              <a:ea typeface="Trebuchet MS"/>
              <a:cs typeface="Trebuchet MS"/>
              <a:sym typeface="Trebuchet MS"/>
            </a:endParaRPr>
          </a:p>
          <a:p>
            <a:pPr indent="0" lvl="0" marL="0" rtl="0" algn="l">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Die Projektagentur PABBNE</a:t>
            </a:r>
            <a:endParaRPr/>
          </a:p>
        </p:txBody>
      </p:sp>
      <p:sp>
        <p:nvSpPr>
          <p:cNvPr id="147" name="Google Shape;147;p38"/>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48" name="Google Shape;148;p38"/>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fontScale="77500" lnSpcReduction="20000"/>
          </a:bodyPr>
          <a:lstStyle/>
          <a:p>
            <a:pPr indent="0" lvl="0" marL="50800" rtl="0" algn="l">
              <a:lnSpc>
                <a:spcPct val="90000"/>
              </a:lnSpc>
              <a:spcBef>
                <a:spcPts val="1000"/>
              </a:spcBef>
              <a:spcAft>
                <a:spcPts val="0"/>
              </a:spcAft>
              <a:buSzPct val="248886"/>
              <a:buNone/>
            </a:pPr>
            <a:r>
              <a:rPr lang="de-DE"/>
              <a:t>IZT – Institut für Zukunftsstudien und Technologiebewertung</a:t>
            </a:r>
            <a:endParaRPr/>
          </a:p>
          <a:p>
            <a:pPr indent="0" lvl="0" marL="50800" rtl="0" algn="l">
              <a:lnSpc>
                <a:spcPct val="90000"/>
              </a:lnSpc>
              <a:spcBef>
                <a:spcPts val="1000"/>
              </a:spcBef>
              <a:spcAft>
                <a:spcPts val="0"/>
              </a:spcAft>
              <a:buSzPct val="248886"/>
              <a:buNone/>
            </a:pPr>
            <a:r>
              <a:rPr lang="de-DE"/>
              <a:t>Schopenhauerstraße 26; 14129 Berlin; </a:t>
            </a:r>
            <a:r>
              <a:rPr lang="de-DE" u="sng">
                <a:solidFill>
                  <a:schemeClr val="hlink"/>
                </a:solidFill>
                <a:hlinkClick r:id="rId3"/>
              </a:rPr>
              <a:t>www.izt.de</a:t>
            </a:r>
            <a:endParaRPr/>
          </a:p>
          <a:p>
            <a:pPr indent="0" lvl="0" marL="50800" rtl="0" algn="l">
              <a:lnSpc>
                <a:spcPct val="90000"/>
              </a:lnSpc>
              <a:spcBef>
                <a:spcPts val="1000"/>
              </a:spcBef>
              <a:spcAft>
                <a:spcPts val="0"/>
              </a:spcAft>
              <a:buSzPct val="248886"/>
              <a:buNone/>
            </a:pPr>
            <a:r>
              <a:rPr lang="de-DE"/>
              <a:t>Dipl.-Päd. Dirk Schröder-Brandi </a:t>
            </a:r>
            <a:br>
              <a:rPr lang="de-DE"/>
            </a:br>
            <a:r>
              <a:rPr lang="de-DE"/>
              <a:t>(schroeder-brandi@e-u-z.de)</a:t>
            </a:r>
            <a:endParaRPr/>
          </a:p>
        </p:txBody>
      </p:sp>
      <p:pic>
        <p:nvPicPr>
          <p:cNvPr id="149" name="Google Shape;149;p38"/>
          <p:cNvPicPr preferRelativeResize="0"/>
          <p:nvPr/>
        </p:nvPicPr>
        <p:blipFill rotWithShape="1">
          <a:blip r:embed="rId4">
            <a:alphaModFix/>
          </a:blip>
          <a:srcRect b="0" l="0" r="9867" t="0"/>
          <a:stretch/>
        </p:blipFill>
        <p:spPr>
          <a:xfrm>
            <a:off x="8967882" y="3230428"/>
            <a:ext cx="2850243" cy="1244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g2847f37620c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09" name="Google Shape;309;g2847f37620c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Bedarfe an Holzwerkstoffen</a:t>
            </a:r>
            <a:endParaRPr/>
          </a:p>
        </p:txBody>
      </p:sp>
      <p:sp>
        <p:nvSpPr>
          <p:cNvPr id="310" name="Google Shape;310;g2847f37620c_0_0"/>
          <p:cNvSpPr txBox="1"/>
          <p:nvPr>
            <p:ph idx="2" type="body"/>
          </p:nvPr>
        </p:nvSpPr>
        <p:spPr>
          <a:xfrm>
            <a:off x="8849900" y="6254500"/>
            <a:ext cx="30303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Euwid 2021; Holzkurier 2022, eigene Darstellung </a:t>
            </a:r>
            <a:endParaRPr/>
          </a:p>
        </p:txBody>
      </p:sp>
      <p:sp>
        <p:nvSpPr>
          <p:cNvPr id="311" name="Google Shape;311;g2847f37620c_0_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312" name="Google Shape;312;g2847f37620c_0_0"/>
          <p:cNvSpPr/>
          <p:nvPr/>
        </p:nvSpPr>
        <p:spPr>
          <a:xfrm>
            <a:off x="8380100" y="2877600"/>
            <a:ext cx="3713700" cy="18081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00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Recherchieren Sie, für welche Anwendungsbereiche sich die hier dargestellten Holzwerkstoffe eignen und wie diese Werkstoffe umweltfreundlicher werden können (Ökobilanz).</a:t>
            </a:r>
            <a:endParaRPr b="0" i="0" sz="1600" u="none" cap="none" strike="noStrike">
              <a:solidFill>
                <a:schemeClr val="dk1"/>
              </a:solidFill>
              <a:latin typeface="Arial"/>
              <a:ea typeface="Arial"/>
              <a:cs typeface="Arial"/>
              <a:sym typeface="Arial"/>
            </a:endParaRPr>
          </a:p>
        </p:txBody>
      </p:sp>
      <p:pic>
        <p:nvPicPr>
          <p:cNvPr id="313" name="Google Shape;313;g2847f37620c_0_0"/>
          <p:cNvPicPr preferRelativeResize="0"/>
          <p:nvPr/>
        </p:nvPicPr>
        <p:blipFill rotWithShape="1">
          <a:blip r:embed="rId3">
            <a:alphaModFix/>
          </a:blip>
          <a:srcRect b="0" l="0" r="0" t="0"/>
          <a:stretch/>
        </p:blipFill>
        <p:spPr>
          <a:xfrm>
            <a:off x="477775" y="1636553"/>
            <a:ext cx="7557626" cy="4039148"/>
          </a:xfrm>
          <a:prstGeom prst="rect">
            <a:avLst/>
          </a:prstGeom>
          <a:noFill/>
          <a:ln>
            <a:noFill/>
          </a:ln>
        </p:spPr>
      </p:pic>
      <p:sp>
        <p:nvSpPr>
          <p:cNvPr id="314" name="Google Shape;314;g2847f37620c_0_0"/>
          <p:cNvSpPr txBox="1"/>
          <p:nvPr>
            <p:ph idx="1" type="body"/>
          </p:nvPr>
        </p:nvSpPr>
        <p:spPr>
          <a:xfrm>
            <a:off x="3249401" y="6254500"/>
            <a:ext cx="51873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Holzbearbeitungsmechaniker und Holzbearbeitungsmechanikerin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28dbd1ecd19_0_48"/>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21" name="Google Shape;321;g28dbd1ecd19_0_48"/>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Verpackungsmaterial Wiederverwendung</a:t>
            </a:r>
            <a:endParaRPr/>
          </a:p>
        </p:txBody>
      </p:sp>
      <p:sp>
        <p:nvSpPr>
          <p:cNvPr id="322" name="Google Shape;322;g28dbd1ecd19_0_48"/>
          <p:cNvSpPr txBox="1"/>
          <p:nvPr>
            <p:ph idx="2" type="body"/>
          </p:nvPr>
        </p:nvSpPr>
        <p:spPr>
          <a:xfrm>
            <a:off x="8047774" y="6254500"/>
            <a:ext cx="38322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BMUV 2022, eigene Darstellung. </a:t>
            </a:r>
            <a:endParaRPr/>
          </a:p>
        </p:txBody>
      </p:sp>
      <p:sp>
        <p:nvSpPr>
          <p:cNvPr id="323" name="Google Shape;323;g28dbd1ecd19_0_48"/>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324" name="Google Shape;324;g28dbd1ecd19_0_48"/>
          <p:cNvSpPr/>
          <p:nvPr/>
        </p:nvSpPr>
        <p:spPr>
          <a:xfrm>
            <a:off x="8380100" y="2877600"/>
            <a:ext cx="3713700" cy="17487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00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Recherchieren Sie, welche Vor- und Nachteile die einzelnen Materialien in Bezug auf ihre Umweltbelastung haben und welche wiederverwendet werden.</a:t>
            </a:r>
            <a:endParaRPr b="0" i="0" sz="1600" u="none" cap="none" strike="noStrike">
              <a:solidFill>
                <a:schemeClr val="dk1"/>
              </a:solidFill>
              <a:latin typeface="Arial"/>
              <a:ea typeface="Arial"/>
              <a:cs typeface="Arial"/>
              <a:sym typeface="Arial"/>
            </a:endParaRPr>
          </a:p>
        </p:txBody>
      </p:sp>
      <p:pic>
        <p:nvPicPr>
          <p:cNvPr id="325" name="Google Shape;325;g28dbd1ecd19_0_48"/>
          <p:cNvPicPr preferRelativeResize="0"/>
          <p:nvPr/>
        </p:nvPicPr>
        <p:blipFill rotWithShape="1">
          <a:blip r:embed="rId3">
            <a:alphaModFix/>
          </a:blip>
          <a:srcRect b="0" l="0" r="0" t="0"/>
          <a:stretch/>
        </p:blipFill>
        <p:spPr>
          <a:xfrm>
            <a:off x="1034700" y="1708525"/>
            <a:ext cx="7013075" cy="4097450"/>
          </a:xfrm>
          <a:prstGeom prst="rect">
            <a:avLst/>
          </a:prstGeom>
          <a:noFill/>
          <a:ln>
            <a:noFill/>
          </a:ln>
        </p:spPr>
      </p:pic>
      <p:sp>
        <p:nvSpPr>
          <p:cNvPr id="326" name="Google Shape;326;g28dbd1ecd19_0_48"/>
          <p:cNvSpPr txBox="1"/>
          <p:nvPr>
            <p:ph idx="1" type="body"/>
          </p:nvPr>
        </p:nvSpPr>
        <p:spPr>
          <a:xfrm>
            <a:off x="3249401" y="6254500"/>
            <a:ext cx="51873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Holzbearbeitungsmechaniker und Holzbearbeitungsmechanikerin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g285d7bd4fd9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33" name="Google Shape;333;g285d7bd4fd9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Stromverbrauch Sägewerke</a:t>
            </a:r>
            <a:endParaRPr/>
          </a:p>
        </p:txBody>
      </p:sp>
      <p:sp>
        <p:nvSpPr>
          <p:cNvPr id="334" name="Google Shape;334;g285d7bd4fd9_0_0"/>
          <p:cNvSpPr txBox="1"/>
          <p:nvPr>
            <p:ph idx="2" type="body"/>
          </p:nvPr>
        </p:nvSpPr>
        <p:spPr>
          <a:xfrm>
            <a:off x="7911624" y="6254500"/>
            <a:ext cx="3968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Gloor, R., 1996; eigene Darstellung </a:t>
            </a:r>
            <a:endParaRPr/>
          </a:p>
        </p:txBody>
      </p:sp>
      <p:sp>
        <p:nvSpPr>
          <p:cNvPr id="335" name="Google Shape;335;g285d7bd4fd9_0_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336" name="Google Shape;336;g285d7bd4fd9_0_0"/>
          <p:cNvSpPr txBox="1"/>
          <p:nvPr>
            <p:ph idx="1" type="body"/>
          </p:nvPr>
        </p:nvSpPr>
        <p:spPr>
          <a:xfrm>
            <a:off x="3249401" y="6254500"/>
            <a:ext cx="51873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Holzbearbeitungsmechaniker und Holzbearbeitungsmechanikerin</a:t>
            </a:r>
            <a:endParaRPr/>
          </a:p>
        </p:txBody>
      </p:sp>
      <p:pic>
        <p:nvPicPr>
          <p:cNvPr id="337" name="Google Shape;337;g285d7bd4fd9_0_0"/>
          <p:cNvPicPr preferRelativeResize="0"/>
          <p:nvPr/>
        </p:nvPicPr>
        <p:blipFill rotWithShape="1">
          <a:blip r:embed="rId3">
            <a:alphaModFix/>
          </a:blip>
          <a:srcRect b="0" l="0" r="0" t="0"/>
          <a:stretch/>
        </p:blipFill>
        <p:spPr>
          <a:xfrm>
            <a:off x="133688" y="1352175"/>
            <a:ext cx="7206252" cy="4626351"/>
          </a:xfrm>
          <a:prstGeom prst="rect">
            <a:avLst/>
          </a:prstGeom>
          <a:noFill/>
          <a:ln>
            <a:noFill/>
          </a:ln>
        </p:spPr>
      </p:pic>
      <p:sp>
        <p:nvSpPr>
          <p:cNvPr id="338" name="Google Shape;338;g285d7bd4fd9_0_0"/>
          <p:cNvSpPr/>
          <p:nvPr/>
        </p:nvSpPr>
        <p:spPr>
          <a:xfrm>
            <a:off x="7911625" y="2886200"/>
            <a:ext cx="3834600" cy="20907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15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Recherchieren Sie, welchen Anteil an dem Stromverbrauch Ihres Betriebs die jeweiligen Maschinen und Geräte haben. </a:t>
            </a:r>
            <a:endParaRPr b="0" i="0" sz="1600" u="none" cap="none" strike="noStrike">
              <a:solidFill>
                <a:schemeClr val="dk1"/>
              </a:solidFill>
              <a:latin typeface="Arial"/>
              <a:ea typeface="Arial"/>
              <a:cs typeface="Arial"/>
              <a:sym typeface="Arial"/>
            </a:endParaRPr>
          </a:p>
          <a:p>
            <a:pPr indent="-330200" lvl="0" marL="457200" marR="0" rtl="0" algn="l">
              <a:lnSpc>
                <a:spcPct val="115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Berechnen Sie am Beispiel eines Gerätes die Energieverbräuche und Kosten pro Jahr</a:t>
            </a:r>
            <a:endParaRPr b="0" i="0" sz="1600" u="none" cap="none" strike="noStrike">
              <a:solidFill>
                <a:schemeClr val="dk1"/>
              </a:solidFill>
              <a:latin typeface="Arial"/>
              <a:ea typeface="Arial"/>
              <a:cs typeface="Arial"/>
              <a:sym typeface="Arial"/>
            </a:endParaRPr>
          </a:p>
        </p:txBody>
      </p:sp>
      <p:pic>
        <p:nvPicPr>
          <p:cNvPr id="339" name="Google Shape;339;g285d7bd4fd9_0_0"/>
          <p:cNvPicPr preferRelativeResize="0"/>
          <p:nvPr/>
        </p:nvPicPr>
        <p:blipFill rotWithShape="1">
          <a:blip r:embed="rId4">
            <a:alphaModFix/>
          </a:blip>
          <a:srcRect b="0" l="0" r="0" t="0"/>
          <a:stretch/>
        </p:blipFill>
        <p:spPr>
          <a:xfrm>
            <a:off x="1957450" y="1747300"/>
            <a:ext cx="3558726" cy="4019898"/>
          </a:xfrm>
          <a:prstGeom prst="rect">
            <a:avLst/>
          </a:prstGeom>
          <a:noFill/>
          <a:ln>
            <a:noFill/>
          </a:ln>
        </p:spPr>
      </p:pic>
      <p:sp>
        <p:nvSpPr>
          <p:cNvPr id="340" name="Google Shape;340;g285d7bd4fd9_0_0"/>
          <p:cNvSpPr txBox="1"/>
          <p:nvPr/>
        </p:nvSpPr>
        <p:spPr>
          <a:xfrm>
            <a:off x="7831425" y="1581650"/>
            <a:ext cx="3376200" cy="1499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chemeClr val="dk1"/>
              </a:buClr>
              <a:buSzPts val="1100"/>
              <a:buFont typeface="Arial"/>
              <a:buNone/>
            </a:pPr>
            <a:r>
              <a:rPr b="1" i="0" lang="de-DE" sz="1400" u="none" cap="none" strike="noStrike">
                <a:solidFill>
                  <a:schemeClr val="dk1"/>
                </a:solidFill>
                <a:latin typeface="Arial"/>
                <a:ea typeface="Arial"/>
                <a:cs typeface="Arial"/>
                <a:sym typeface="Arial"/>
              </a:rPr>
              <a:t>Stromverbrauch Bereiche</a:t>
            </a:r>
            <a:endParaRPr b="1" i="0" sz="14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100"/>
              <a:buFont typeface="Arial"/>
              <a:buNone/>
            </a:pPr>
            <a:r>
              <a:rPr b="0" i="0" lang="de-DE" sz="1100" u="none" cap="none" strike="noStrike">
                <a:solidFill>
                  <a:schemeClr val="dk1"/>
                </a:solidFill>
                <a:latin typeface="Arial"/>
                <a:ea typeface="Arial"/>
                <a:cs typeface="Arial"/>
                <a:sym typeface="Arial"/>
              </a:rPr>
              <a:t>(Analyse von 14 Betrieben, 1996)</a:t>
            </a:r>
            <a:endParaRPr b="0" i="0" sz="11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de-DE" sz="1100" u="none" cap="none" strike="noStrike">
                <a:solidFill>
                  <a:schemeClr val="dk1"/>
                </a:solidFill>
                <a:latin typeface="Arial"/>
                <a:ea typeface="Arial"/>
                <a:cs typeface="Arial"/>
                <a:sym typeface="Arial"/>
              </a:rPr>
              <a:t>Ziel: Zielwert der Einsparung</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285093d83ee_0_24"/>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47" name="Google Shape;347;g285093d83ee_0_2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Stromverbrauch Holzbearbeitungsbetriebe</a:t>
            </a:r>
            <a:endParaRPr/>
          </a:p>
        </p:txBody>
      </p:sp>
      <p:sp>
        <p:nvSpPr>
          <p:cNvPr id="348" name="Google Shape;348;g285093d83ee_0_24"/>
          <p:cNvSpPr txBox="1"/>
          <p:nvPr>
            <p:ph idx="2" type="body"/>
          </p:nvPr>
        </p:nvSpPr>
        <p:spPr>
          <a:xfrm>
            <a:off x="7911624" y="6254500"/>
            <a:ext cx="3968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HWK Koblenz, o.J., eigene Darstellung </a:t>
            </a:r>
            <a:endParaRPr/>
          </a:p>
        </p:txBody>
      </p:sp>
      <p:sp>
        <p:nvSpPr>
          <p:cNvPr id="349" name="Google Shape;349;g285093d83ee_0_24"/>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350" name="Google Shape;350;g285093d83ee_0_24"/>
          <p:cNvSpPr txBox="1"/>
          <p:nvPr>
            <p:ph idx="1" type="body"/>
          </p:nvPr>
        </p:nvSpPr>
        <p:spPr>
          <a:xfrm>
            <a:off x="3249401" y="6254500"/>
            <a:ext cx="51873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Holzbearbeitungsmechaniker und Holzbearbeitungsmechanikerin</a:t>
            </a:r>
            <a:endParaRPr/>
          </a:p>
        </p:txBody>
      </p:sp>
      <p:pic>
        <p:nvPicPr>
          <p:cNvPr id="351" name="Google Shape;351;g285093d83ee_0_24"/>
          <p:cNvPicPr preferRelativeResize="0"/>
          <p:nvPr/>
        </p:nvPicPr>
        <p:blipFill rotWithShape="1">
          <a:blip r:embed="rId3">
            <a:alphaModFix/>
          </a:blip>
          <a:srcRect b="0" l="0" r="0" t="0"/>
          <a:stretch/>
        </p:blipFill>
        <p:spPr>
          <a:xfrm>
            <a:off x="133674" y="2847624"/>
            <a:ext cx="3968399" cy="2976300"/>
          </a:xfrm>
          <a:prstGeom prst="rect">
            <a:avLst/>
          </a:prstGeom>
          <a:noFill/>
          <a:ln>
            <a:noFill/>
          </a:ln>
        </p:spPr>
      </p:pic>
      <p:pic>
        <p:nvPicPr>
          <p:cNvPr id="352" name="Google Shape;352;g285093d83ee_0_24"/>
          <p:cNvPicPr preferRelativeResize="0"/>
          <p:nvPr/>
        </p:nvPicPr>
        <p:blipFill rotWithShape="1">
          <a:blip r:embed="rId4">
            <a:alphaModFix/>
          </a:blip>
          <a:srcRect b="0" l="0" r="0" t="0"/>
          <a:stretch/>
        </p:blipFill>
        <p:spPr>
          <a:xfrm>
            <a:off x="4844075" y="1579424"/>
            <a:ext cx="3968399" cy="2976300"/>
          </a:xfrm>
          <a:prstGeom prst="rect">
            <a:avLst/>
          </a:prstGeom>
          <a:noFill/>
          <a:ln>
            <a:noFill/>
          </a:ln>
        </p:spPr>
      </p:pic>
      <p:pic>
        <p:nvPicPr>
          <p:cNvPr id="353" name="Google Shape;353;g285093d83ee_0_24"/>
          <p:cNvPicPr preferRelativeResize="0"/>
          <p:nvPr/>
        </p:nvPicPr>
        <p:blipFill rotWithShape="1">
          <a:blip r:embed="rId5">
            <a:alphaModFix/>
          </a:blip>
          <a:srcRect b="0" l="0" r="0" t="0"/>
          <a:stretch/>
        </p:blipFill>
        <p:spPr>
          <a:xfrm>
            <a:off x="1475100" y="2161988"/>
            <a:ext cx="6109327" cy="3069574"/>
          </a:xfrm>
          <a:prstGeom prst="rect">
            <a:avLst/>
          </a:prstGeom>
          <a:noFill/>
          <a:ln>
            <a:noFill/>
          </a:ln>
        </p:spPr>
      </p:pic>
      <p:sp>
        <p:nvSpPr>
          <p:cNvPr id="354" name="Google Shape;354;g285093d83ee_0_24"/>
          <p:cNvSpPr/>
          <p:nvPr/>
        </p:nvSpPr>
        <p:spPr>
          <a:xfrm>
            <a:off x="8045425" y="2739150"/>
            <a:ext cx="3834600" cy="24924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15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Recherchieren Sie, welche Maschinen und Geräte Ihres Betriebs durch die hier genannten Maßnahmen Energie einsparen können. </a:t>
            </a:r>
            <a:endParaRPr b="0" i="0" sz="1600" u="none" cap="none" strike="noStrike">
              <a:solidFill>
                <a:schemeClr val="dk1"/>
              </a:solidFill>
              <a:latin typeface="Arial"/>
              <a:ea typeface="Arial"/>
              <a:cs typeface="Arial"/>
              <a:sym typeface="Arial"/>
            </a:endParaRPr>
          </a:p>
          <a:p>
            <a:pPr indent="-330200" lvl="0" marL="457200" marR="0" rtl="0" algn="l">
              <a:lnSpc>
                <a:spcPct val="115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Finden Sie heraus, wer in Ihrem Betrieb für die sinnvolle Energienutzung verantwortlich ist</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g27b80a665ea_0_305"/>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61" name="Google Shape;361;g27b80a665ea_0_30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Wärmeverbrauch Tischlereibetriebe</a:t>
            </a:r>
            <a:endParaRPr/>
          </a:p>
        </p:txBody>
      </p:sp>
      <p:sp>
        <p:nvSpPr>
          <p:cNvPr id="362" name="Google Shape;362;g27b80a665ea_0_305"/>
          <p:cNvSpPr txBox="1"/>
          <p:nvPr>
            <p:ph idx="2" type="body"/>
          </p:nvPr>
        </p:nvSpPr>
        <p:spPr>
          <a:xfrm>
            <a:off x="7980949" y="6254500"/>
            <a:ext cx="38991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HWK Koblenz, o.J., eigene Darstellung</a:t>
            </a:r>
            <a:endParaRPr/>
          </a:p>
        </p:txBody>
      </p:sp>
      <p:sp>
        <p:nvSpPr>
          <p:cNvPr id="363" name="Google Shape;363;g27b80a665ea_0_305"/>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364" name="Google Shape;364;g27b80a665ea_0_305"/>
          <p:cNvSpPr/>
          <p:nvPr/>
        </p:nvSpPr>
        <p:spPr>
          <a:xfrm>
            <a:off x="8181475" y="2767275"/>
            <a:ext cx="3698700" cy="16578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15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Recherchieren und diskutieren Sie die Möglichkeiten, den Wärmeverbrauch in ihrem Betrieb zu reduzieren </a:t>
            </a:r>
            <a:endParaRPr b="0" i="0" sz="1600" u="none" cap="none" strike="noStrike">
              <a:solidFill>
                <a:schemeClr val="dk1"/>
              </a:solidFill>
              <a:latin typeface="Arial"/>
              <a:ea typeface="Arial"/>
              <a:cs typeface="Arial"/>
              <a:sym typeface="Arial"/>
            </a:endParaRPr>
          </a:p>
        </p:txBody>
      </p:sp>
      <p:pic>
        <p:nvPicPr>
          <p:cNvPr id="365" name="Google Shape;365;g27b80a665ea_0_305"/>
          <p:cNvPicPr preferRelativeResize="0"/>
          <p:nvPr/>
        </p:nvPicPr>
        <p:blipFill rotWithShape="1">
          <a:blip r:embed="rId3">
            <a:alphaModFix/>
          </a:blip>
          <a:srcRect b="0" l="0" r="0" t="0"/>
          <a:stretch/>
        </p:blipFill>
        <p:spPr>
          <a:xfrm>
            <a:off x="-168425" y="1759975"/>
            <a:ext cx="8075301" cy="4193194"/>
          </a:xfrm>
          <a:prstGeom prst="rect">
            <a:avLst/>
          </a:prstGeom>
          <a:noFill/>
          <a:ln>
            <a:noFill/>
          </a:ln>
        </p:spPr>
      </p:pic>
      <p:sp>
        <p:nvSpPr>
          <p:cNvPr id="366" name="Google Shape;366;g27b80a665ea_0_305"/>
          <p:cNvSpPr txBox="1"/>
          <p:nvPr>
            <p:ph idx="1" type="body"/>
          </p:nvPr>
        </p:nvSpPr>
        <p:spPr>
          <a:xfrm>
            <a:off x="3249401" y="6254500"/>
            <a:ext cx="51873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Holzbearbeitungsmechaniker und Holzbearbeitungsmechanikerin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g27b80a665ea_0_318"/>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73" name="Google Shape;373;g27b80a665ea_0_318"/>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Stromverbrauch Tischlereibetriebe</a:t>
            </a:r>
            <a:endParaRPr/>
          </a:p>
        </p:txBody>
      </p:sp>
      <p:sp>
        <p:nvSpPr>
          <p:cNvPr id="374" name="Google Shape;374;g27b80a665ea_0_318"/>
          <p:cNvSpPr txBox="1"/>
          <p:nvPr>
            <p:ph idx="2" type="body"/>
          </p:nvPr>
        </p:nvSpPr>
        <p:spPr>
          <a:xfrm>
            <a:off x="7911624" y="6254500"/>
            <a:ext cx="3968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HWK Koblenz, o.J., eigene Darstellung </a:t>
            </a:r>
            <a:endParaRPr/>
          </a:p>
        </p:txBody>
      </p:sp>
      <p:sp>
        <p:nvSpPr>
          <p:cNvPr id="375" name="Google Shape;375;g27b80a665ea_0_318"/>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376" name="Google Shape;376;g27b80a665ea_0_318"/>
          <p:cNvSpPr/>
          <p:nvPr/>
        </p:nvSpPr>
        <p:spPr>
          <a:xfrm>
            <a:off x="7911625" y="2886200"/>
            <a:ext cx="3834600" cy="17421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15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Recherchieren und diskutieren Sie die Möglichkeiten, den Strom- verbrauch in ihrem Betrieb zu reduzieren. </a:t>
            </a:r>
            <a:endParaRPr b="0" i="0" sz="1600" u="none" cap="none" strike="noStrike">
              <a:solidFill>
                <a:schemeClr val="dk1"/>
              </a:solidFill>
              <a:latin typeface="Arial"/>
              <a:ea typeface="Arial"/>
              <a:cs typeface="Arial"/>
              <a:sym typeface="Arial"/>
            </a:endParaRPr>
          </a:p>
        </p:txBody>
      </p:sp>
      <p:pic>
        <p:nvPicPr>
          <p:cNvPr id="377" name="Google Shape;377;g27b80a665ea_0_318"/>
          <p:cNvPicPr preferRelativeResize="0"/>
          <p:nvPr/>
        </p:nvPicPr>
        <p:blipFill rotWithShape="1">
          <a:blip r:embed="rId3">
            <a:alphaModFix/>
          </a:blip>
          <a:srcRect b="0" l="0" r="0" t="0"/>
          <a:stretch/>
        </p:blipFill>
        <p:spPr>
          <a:xfrm>
            <a:off x="98925" y="1762763"/>
            <a:ext cx="8075299" cy="4180921"/>
          </a:xfrm>
          <a:prstGeom prst="rect">
            <a:avLst/>
          </a:prstGeom>
          <a:noFill/>
          <a:ln>
            <a:noFill/>
          </a:ln>
        </p:spPr>
      </p:pic>
      <p:sp>
        <p:nvSpPr>
          <p:cNvPr id="378" name="Google Shape;378;g27b80a665ea_0_318"/>
          <p:cNvSpPr txBox="1"/>
          <p:nvPr>
            <p:ph idx="1" type="body"/>
          </p:nvPr>
        </p:nvSpPr>
        <p:spPr>
          <a:xfrm>
            <a:off x="3249401" y="6254500"/>
            <a:ext cx="51873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Holzbearbeitungsmechaniker und Holzbearbeitungsmechanikerin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g28be60d4883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Impressum</a:t>
            </a:r>
            <a:endParaRPr/>
          </a:p>
        </p:txBody>
      </p:sp>
      <p:sp>
        <p:nvSpPr>
          <p:cNvPr id="384" name="Google Shape;384;g28be60d4883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Projektagentur BBNE</a:t>
            </a:r>
            <a:endParaRPr/>
          </a:p>
        </p:txBody>
      </p:sp>
      <p:sp>
        <p:nvSpPr>
          <p:cNvPr id="385" name="Google Shape;385;g28be60d4883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t/>
            </a:r>
            <a:endParaRPr/>
          </a:p>
        </p:txBody>
      </p:sp>
      <p:sp>
        <p:nvSpPr>
          <p:cNvPr id="386" name="Google Shape;386;g28be60d4883_0_0"/>
          <p:cNvSpPr txBox="1"/>
          <p:nvPr/>
        </p:nvSpPr>
        <p:spPr>
          <a:xfrm>
            <a:off x="1147864" y="1499687"/>
            <a:ext cx="3752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Herausgeber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IZT - Institut für Zukunftsstudien 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Technologiebewertung gemeinnützige GmbH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Schopenhauerstr. 26, 14129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www.izt.de</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Projektleitung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Dr. Michael Scharp</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Forschungsleiter Bildung und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Digitale Medien am IZT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m.scharp@izt.de | T 030 80 30 88-14</a:t>
            </a:r>
            <a:endParaRPr b="0" i="0" sz="1400" u="none" cap="none" strike="noStrike">
              <a:solidFill>
                <a:srgbClr val="000000"/>
              </a:solidFill>
              <a:latin typeface="Arial"/>
              <a:ea typeface="Arial"/>
              <a:cs typeface="Arial"/>
              <a:sym typeface="Arial"/>
            </a:endParaRPr>
          </a:p>
        </p:txBody>
      </p:sp>
      <p:pic>
        <p:nvPicPr>
          <p:cNvPr descr="Ein Bild, das Text, Screenshot, Schrift, Visitenkarte enthält.&#10;&#10;Automatisch generierte Beschreibung" id="387" name="Google Shape;387;g28be60d4883_0_0"/>
          <p:cNvPicPr preferRelativeResize="0"/>
          <p:nvPr/>
        </p:nvPicPr>
        <p:blipFill rotWithShape="1">
          <a:blip r:embed="rId3">
            <a:alphaModFix/>
          </a:blip>
          <a:srcRect b="0" l="0" r="0" t="0"/>
          <a:stretch/>
        </p:blipFill>
        <p:spPr>
          <a:xfrm>
            <a:off x="7966583" y="4526390"/>
            <a:ext cx="2817937" cy="1427032"/>
          </a:xfrm>
          <a:prstGeom prst="rect">
            <a:avLst/>
          </a:prstGeom>
          <a:noFill/>
          <a:ln>
            <a:noFill/>
          </a:ln>
        </p:spPr>
      </p:pic>
      <p:sp>
        <p:nvSpPr>
          <p:cNvPr id="388" name="Google Shape;388;g28be60d4883_0_0"/>
          <p:cNvSpPr txBox="1"/>
          <p:nvPr/>
        </p:nvSpPr>
        <p:spPr>
          <a:xfrm>
            <a:off x="5590635" y="1499687"/>
            <a:ext cx="52326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Die Verantwortung der Veröffentlichung liegt bei den Autorinnen und Autoren.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1" lang="de-DE" sz="1400" u="none" cap="none" strike="noStrik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b="0" i="0" sz="1400" u="none" cap="none" strike="noStrike">
              <a:solidFill>
                <a:srgbClr val="000000"/>
              </a:solidFill>
              <a:latin typeface="Arial"/>
              <a:ea typeface="Arial"/>
              <a:cs typeface="Arial"/>
              <a:sym typeface="Arial"/>
            </a:endParaRPr>
          </a:p>
        </p:txBody>
      </p:sp>
      <p:pic>
        <p:nvPicPr>
          <p:cNvPr id="389" name="Google Shape;389;g28be60d4883_0_0"/>
          <p:cNvPicPr preferRelativeResize="0"/>
          <p:nvPr/>
        </p:nvPicPr>
        <p:blipFill rotWithShape="1">
          <a:blip r:embed="rId4">
            <a:alphaModFix/>
          </a:blip>
          <a:srcRect b="0" l="0" r="0" t="0"/>
          <a:stretch/>
        </p:blipFill>
        <p:spPr>
          <a:xfrm>
            <a:off x="4360249" y="4614860"/>
            <a:ext cx="2226311" cy="1000315"/>
          </a:xfrm>
          <a:prstGeom prst="rect">
            <a:avLst/>
          </a:prstGeom>
          <a:noFill/>
          <a:ln>
            <a:noFill/>
          </a:ln>
        </p:spPr>
      </p:pic>
      <p:pic>
        <p:nvPicPr>
          <p:cNvPr id="390" name="Google Shape;390;g28be60d4883_0_0"/>
          <p:cNvPicPr preferRelativeResize="0"/>
          <p:nvPr/>
        </p:nvPicPr>
        <p:blipFill rotWithShape="1">
          <a:blip r:embed="rId5">
            <a:alphaModFix/>
          </a:blip>
          <a:srcRect b="13613" l="0" r="0" t="6591"/>
          <a:stretch/>
        </p:blipFill>
        <p:spPr>
          <a:xfrm>
            <a:off x="1147864" y="4457792"/>
            <a:ext cx="2520876" cy="1427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56" name="Google Shape;156;p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Klimawandel:</a:t>
            </a:r>
            <a:br>
              <a:rPr lang="de-DE"/>
            </a:br>
            <a:r>
              <a:rPr lang="de-DE"/>
              <a:t>Woher kommen die Emissionen im Alltag?</a:t>
            </a:r>
            <a:endParaRPr/>
          </a:p>
        </p:txBody>
      </p:sp>
      <p:sp>
        <p:nvSpPr>
          <p:cNvPr id="157" name="Google Shape;157;p1"/>
          <p:cNvSpPr txBox="1"/>
          <p:nvPr>
            <p:ph idx="2" type="body"/>
          </p:nvPr>
        </p:nvSpPr>
        <p:spPr>
          <a:xfrm>
            <a:off x="8667318" y="6254510"/>
            <a:ext cx="4616400" cy="557400"/>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 UBA 2021</a:t>
            </a:r>
            <a:endParaRPr/>
          </a:p>
        </p:txBody>
      </p:sp>
      <p:sp>
        <p:nvSpPr>
          <p:cNvPr id="158" name="Google Shape;158;p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 </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159" name="Google Shape;159;p1"/>
          <p:cNvSpPr/>
          <p:nvPr/>
        </p:nvSpPr>
        <p:spPr>
          <a:xfrm>
            <a:off x="181216" y="4945797"/>
            <a:ext cx="4030368"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Wohnen 2,1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60" name="Google Shape;160;p1"/>
          <p:cNvSpPr/>
          <p:nvPr/>
        </p:nvSpPr>
        <p:spPr>
          <a:xfrm>
            <a:off x="181216" y="4693797"/>
            <a:ext cx="4030368"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Strom 0,7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61" name="Google Shape;161;p1"/>
          <p:cNvSpPr/>
          <p:nvPr/>
        </p:nvSpPr>
        <p:spPr>
          <a:xfrm>
            <a:off x="181216" y="3937797"/>
            <a:ext cx="4030368"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Mobilität 2,1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62" name="Google Shape;162;p1"/>
          <p:cNvSpPr/>
          <p:nvPr/>
        </p:nvSpPr>
        <p:spPr>
          <a:xfrm>
            <a:off x="181216" y="3315574"/>
            <a:ext cx="4030368"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Ernährung 1,7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63" name="Google Shape;163;p1"/>
          <p:cNvSpPr/>
          <p:nvPr/>
        </p:nvSpPr>
        <p:spPr>
          <a:xfrm>
            <a:off x="181216" y="1942463"/>
            <a:ext cx="4030368"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Sonstiger Konsum </a:t>
            </a:r>
            <a:br>
              <a:rPr b="1" i="0" lang="de-DE" sz="1800" u="none" cap="none" strike="noStrike">
                <a:solidFill>
                  <a:schemeClr val="lt1"/>
                </a:solidFill>
                <a:latin typeface="Calibri"/>
                <a:ea typeface="Calibri"/>
                <a:cs typeface="Calibri"/>
                <a:sym typeface="Calibri"/>
              </a:rPr>
            </a:br>
            <a:r>
              <a:rPr b="1" i="0" lang="de-DE" sz="1800" u="none" cap="none" strike="noStrike">
                <a:solidFill>
                  <a:schemeClr val="lt1"/>
                </a:solidFill>
                <a:latin typeface="Calibri"/>
                <a:ea typeface="Calibri"/>
                <a:cs typeface="Calibri"/>
                <a:sym typeface="Calibri"/>
              </a:rPr>
              <a:t>3,8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64" name="Google Shape;164;p1"/>
          <p:cNvSpPr/>
          <p:nvPr/>
        </p:nvSpPr>
        <p:spPr>
          <a:xfrm>
            <a:off x="181216" y="1618463"/>
            <a:ext cx="4030368"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Öffentliche Infrastruktur 0,9 t CO</a:t>
            </a:r>
            <a:r>
              <a:rPr b="1" baseline="-25000" i="0" lang="de-DE" sz="1600" u="none" cap="none" strike="noStrike">
                <a:solidFill>
                  <a:schemeClr val="lt1"/>
                </a:solidFill>
                <a:latin typeface="Calibri"/>
                <a:ea typeface="Calibri"/>
                <a:cs typeface="Calibri"/>
                <a:sym typeface="Calibri"/>
              </a:rPr>
              <a:t>2</a:t>
            </a:r>
            <a:r>
              <a:rPr b="1" i="0" lang="de-DE" sz="1600" u="none" cap="none" strike="noStrike">
                <a:solidFill>
                  <a:schemeClr val="lt1"/>
                </a:solidFill>
                <a:latin typeface="Calibri"/>
                <a:ea typeface="Calibri"/>
                <a:cs typeface="Calibri"/>
                <a:sym typeface="Calibri"/>
              </a:rPr>
              <a:t>-e</a:t>
            </a:r>
            <a:endParaRPr b="0" i="0" sz="1400" u="none" cap="none" strike="noStrike">
              <a:solidFill>
                <a:srgbClr val="000000"/>
              </a:solidFill>
              <a:latin typeface="Arial"/>
              <a:ea typeface="Arial"/>
              <a:cs typeface="Arial"/>
              <a:sym typeface="Arial"/>
            </a:endParaRPr>
          </a:p>
        </p:txBody>
      </p:sp>
      <p:sp>
        <p:nvSpPr>
          <p:cNvPr id="165" name="Google Shape;165;p1"/>
          <p:cNvSpPr/>
          <p:nvPr/>
        </p:nvSpPr>
        <p:spPr>
          <a:xfrm>
            <a:off x="4207711" y="4953417"/>
            <a:ext cx="712470"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18 %</a:t>
            </a:r>
            <a:endParaRPr b="0" i="0" sz="1400" u="none" cap="none" strike="noStrike">
              <a:solidFill>
                <a:srgbClr val="000000"/>
              </a:solidFill>
              <a:latin typeface="Arial"/>
              <a:ea typeface="Arial"/>
              <a:cs typeface="Arial"/>
              <a:sym typeface="Arial"/>
            </a:endParaRPr>
          </a:p>
        </p:txBody>
      </p:sp>
      <p:sp>
        <p:nvSpPr>
          <p:cNvPr id="166" name="Google Shape;166;p1"/>
          <p:cNvSpPr/>
          <p:nvPr/>
        </p:nvSpPr>
        <p:spPr>
          <a:xfrm>
            <a:off x="4207711" y="4701417"/>
            <a:ext cx="712470"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6 %</a:t>
            </a:r>
            <a:endParaRPr b="0" i="0" sz="1400" u="none" cap="none" strike="noStrike">
              <a:solidFill>
                <a:srgbClr val="000000"/>
              </a:solidFill>
              <a:latin typeface="Arial"/>
              <a:ea typeface="Arial"/>
              <a:cs typeface="Arial"/>
              <a:sym typeface="Arial"/>
            </a:endParaRPr>
          </a:p>
        </p:txBody>
      </p:sp>
      <p:sp>
        <p:nvSpPr>
          <p:cNvPr id="167" name="Google Shape;167;p1"/>
          <p:cNvSpPr/>
          <p:nvPr/>
        </p:nvSpPr>
        <p:spPr>
          <a:xfrm>
            <a:off x="4207711" y="3945417"/>
            <a:ext cx="712470"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19 %</a:t>
            </a:r>
            <a:endParaRPr b="0" i="0" sz="1400" u="none" cap="none" strike="noStrike">
              <a:solidFill>
                <a:srgbClr val="000000"/>
              </a:solidFill>
              <a:latin typeface="Arial"/>
              <a:ea typeface="Arial"/>
              <a:cs typeface="Arial"/>
              <a:sym typeface="Arial"/>
            </a:endParaRPr>
          </a:p>
        </p:txBody>
      </p:sp>
      <p:sp>
        <p:nvSpPr>
          <p:cNvPr id="168" name="Google Shape;168;p1"/>
          <p:cNvSpPr/>
          <p:nvPr/>
        </p:nvSpPr>
        <p:spPr>
          <a:xfrm>
            <a:off x="4207711" y="3323194"/>
            <a:ext cx="712470"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15 %</a:t>
            </a:r>
            <a:endParaRPr b="0" i="0" sz="1400" u="none" cap="none" strike="noStrike">
              <a:solidFill>
                <a:srgbClr val="000000"/>
              </a:solidFill>
              <a:latin typeface="Arial"/>
              <a:ea typeface="Arial"/>
              <a:cs typeface="Arial"/>
              <a:sym typeface="Arial"/>
            </a:endParaRPr>
          </a:p>
        </p:txBody>
      </p:sp>
      <p:sp>
        <p:nvSpPr>
          <p:cNvPr id="169" name="Google Shape;169;p1"/>
          <p:cNvSpPr/>
          <p:nvPr/>
        </p:nvSpPr>
        <p:spPr>
          <a:xfrm>
            <a:off x="4207711" y="1950083"/>
            <a:ext cx="712470"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34 %</a:t>
            </a:r>
            <a:endParaRPr b="0" i="0" sz="1400" u="none" cap="none" strike="noStrike">
              <a:solidFill>
                <a:srgbClr val="000000"/>
              </a:solidFill>
              <a:latin typeface="Arial"/>
              <a:ea typeface="Arial"/>
              <a:cs typeface="Arial"/>
              <a:sym typeface="Arial"/>
            </a:endParaRPr>
          </a:p>
        </p:txBody>
      </p:sp>
      <p:sp>
        <p:nvSpPr>
          <p:cNvPr id="170" name="Google Shape;170;p1"/>
          <p:cNvSpPr/>
          <p:nvPr/>
        </p:nvSpPr>
        <p:spPr>
          <a:xfrm>
            <a:off x="4207711" y="1626083"/>
            <a:ext cx="712470"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8 %</a:t>
            </a:r>
            <a:endParaRPr b="0" i="0" sz="1400" u="none" cap="none" strike="noStrike">
              <a:solidFill>
                <a:srgbClr val="000000"/>
              </a:solidFill>
              <a:latin typeface="Arial"/>
              <a:ea typeface="Arial"/>
              <a:cs typeface="Arial"/>
              <a:sym typeface="Arial"/>
            </a:endParaRPr>
          </a:p>
        </p:txBody>
      </p:sp>
      <p:pic>
        <p:nvPicPr>
          <p:cNvPr id="171" name="Google Shape;171;p1"/>
          <p:cNvPicPr preferRelativeResize="0"/>
          <p:nvPr/>
        </p:nvPicPr>
        <p:blipFill rotWithShape="1">
          <a:blip r:embed="rId3">
            <a:alphaModFix/>
          </a:blip>
          <a:srcRect b="0" l="0" r="0" t="0"/>
          <a:stretch/>
        </p:blipFill>
        <p:spPr>
          <a:xfrm>
            <a:off x="321015" y="3996613"/>
            <a:ext cx="613183" cy="613183"/>
          </a:xfrm>
          <a:prstGeom prst="rect">
            <a:avLst/>
          </a:prstGeom>
          <a:noFill/>
          <a:ln>
            <a:noFill/>
          </a:ln>
        </p:spPr>
      </p:pic>
      <p:pic>
        <p:nvPicPr>
          <p:cNvPr id="172" name="Google Shape;172;p1"/>
          <p:cNvPicPr preferRelativeResize="0"/>
          <p:nvPr/>
        </p:nvPicPr>
        <p:blipFill rotWithShape="1">
          <a:blip r:embed="rId4">
            <a:alphaModFix/>
          </a:blip>
          <a:srcRect b="0" l="0" r="0" t="0"/>
          <a:stretch/>
        </p:blipFill>
        <p:spPr>
          <a:xfrm>
            <a:off x="1216650" y="4015271"/>
            <a:ext cx="543287" cy="543287"/>
          </a:xfrm>
          <a:prstGeom prst="rect">
            <a:avLst/>
          </a:prstGeom>
          <a:noFill/>
          <a:ln>
            <a:noFill/>
          </a:ln>
        </p:spPr>
      </p:pic>
      <p:pic>
        <p:nvPicPr>
          <p:cNvPr id="173" name="Google Shape;173;p1"/>
          <p:cNvPicPr preferRelativeResize="0"/>
          <p:nvPr/>
        </p:nvPicPr>
        <p:blipFill rotWithShape="1">
          <a:blip r:embed="rId5">
            <a:alphaModFix/>
          </a:blip>
          <a:srcRect b="0" l="0" r="0" t="0"/>
          <a:stretch/>
        </p:blipFill>
        <p:spPr>
          <a:xfrm>
            <a:off x="321013" y="3397018"/>
            <a:ext cx="464352" cy="464352"/>
          </a:xfrm>
          <a:prstGeom prst="rect">
            <a:avLst/>
          </a:prstGeom>
          <a:noFill/>
          <a:ln>
            <a:noFill/>
          </a:ln>
        </p:spPr>
      </p:pic>
      <p:pic>
        <p:nvPicPr>
          <p:cNvPr id="174" name="Google Shape;174;p1"/>
          <p:cNvPicPr preferRelativeResize="0"/>
          <p:nvPr/>
        </p:nvPicPr>
        <p:blipFill rotWithShape="1">
          <a:blip r:embed="rId6">
            <a:alphaModFix/>
          </a:blip>
          <a:srcRect b="0" l="0" r="0" t="0"/>
          <a:stretch/>
        </p:blipFill>
        <p:spPr>
          <a:xfrm>
            <a:off x="1169004" y="2493841"/>
            <a:ext cx="638576" cy="638576"/>
          </a:xfrm>
          <a:prstGeom prst="rect">
            <a:avLst/>
          </a:prstGeom>
          <a:noFill/>
          <a:ln>
            <a:noFill/>
          </a:ln>
        </p:spPr>
      </p:pic>
      <p:pic>
        <p:nvPicPr>
          <p:cNvPr id="175" name="Google Shape;175;p1"/>
          <p:cNvPicPr preferRelativeResize="0"/>
          <p:nvPr/>
        </p:nvPicPr>
        <p:blipFill rotWithShape="1">
          <a:blip r:embed="rId7">
            <a:alphaModFix/>
          </a:blip>
          <a:srcRect b="0" l="0" r="0" t="0"/>
          <a:stretch/>
        </p:blipFill>
        <p:spPr>
          <a:xfrm>
            <a:off x="408678" y="2175906"/>
            <a:ext cx="532862" cy="532862"/>
          </a:xfrm>
          <a:prstGeom prst="rect">
            <a:avLst/>
          </a:prstGeom>
          <a:noFill/>
          <a:ln>
            <a:noFill/>
          </a:ln>
        </p:spPr>
      </p:pic>
      <p:pic>
        <p:nvPicPr>
          <p:cNvPr id="176" name="Google Shape;176;p1"/>
          <p:cNvPicPr preferRelativeResize="0"/>
          <p:nvPr/>
        </p:nvPicPr>
        <p:blipFill rotWithShape="1">
          <a:blip r:embed="rId8">
            <a:alphaModFix/>
          </a:blip>
          <a:srcRect b="0" l="0" r="0" t="0"/>
          <a:stretch/>
        </p:blipFill>
        <p:spPr>
          <a:xfrm>
            <a:off x="925164" y="3277677"/>
            <a:ext cx="706758" cy="706758"/>
          </a:xfrm>
          <a:prstGeom prst="rect">
            <a:avLst/>
          </a:prstGeom>
          <a:noFill/>
          <a:ln>
            <a:noFill/>
          </a:ln>
        </p:spPr>
      </p:pic>
      <p:pic>
        <p:nvPicPr>
          <p:cNvPr id="177" name="Google Shape;177;p1"/>
          <p:cNvPicPr preferRelativeResize="0"/>
          <p:nvPr/>
        </p:nvPicPr>
        <p:blipFill rotWithShape="1">
          <a:blip r:embed="rId9">
            <a:alphaModFix/>
          </a:blip>
          <a:srcRect b="0" l="0" r="0" t="0"/>
          <a:stretch/>
        </p:blipFill>
        <p:spPr>
          <a:xfrm>
            <a:off x="817021" y="4589393"/>
            <a:ext cx="460813" cy="460813"/>
          </a:xfrm>
          <a:prstGeom prst="rect">
            <a:avLst/>
          </a:prstGeom>
          <a:noFill/>
          <a:ln>
            <a:noFill/>
          </a:ln>
        </p:spPr>
      </p:pic>
      <p:pic>
        <p:nvPicPr>
          <p:cNvPr id="178" name="Google Shape;178;p1"/>
          <p:cNvPicPr preferRelativeResize="0"/>
          <p:nvPr/>
        </p:nvPicPr>
        <p:blipFill rotWithShape="1">
          <a:blip r:embed="rId10">
            <a:alphaModFix/>
          </a:blip>
          <a:srcRect b="0" l="0" r="0" t="0"/>
          <a:stretch/>
        </p:blipFill>
        <p:spPr>
          <a:xfrm>
            <a:off x="1291266" y="5064105"/>
            <a:ext cx="534624" cy="534624"/>
          </a:xfrm>
          <a:prstGeom prst="rect">
            <a:avLst/>
          </a:prstGeom>
          <a:noFill/>
          <a:ln>
            <a:noFill/>
          </a:ln>
        </p:spPr>
      </p:pic>
      <p:pic>
        <p:nvPicPr>
          <p:cNvPr id="179" name="Google Shape;179;p1"/>
          <p:cNvPicPr preferRelativeResize="0"/>
          <p:nvPr/>
        </p:nvPicPr>
        <p:blipFill rotWithShape="1">
          <a:blip r:embed="rId11">
            <a:alphaModFix/>
          </a:blip>
          <a:srcRect b="0" l="0" r="0" t="0"/>
          <a:stretch/>
        </p:blipFill>
        <p:spPr>
          <a:xfrm flipH="1">
            <a:off x="431187" y="1456513"/>
            <a:ext cx="512736" cy="512736"/>
          </a:xfrm>
          <a:prstGeom prst="rect">
            <a:avLst/>
          </a:prstGeom>
          <a:solidFill>
            <a:schemeClr val="lt1"/>
          </a:solidFill>
          <a:ln>
            <a:noFill/>
          </a:ln>
        </p:spPr>
      </p:pic>
      <p:sp>
        <p:nvSpPr>
          <p:cNvPr id="180" name="Google Shape;180;p1"/>
          <p:cNvSpPr/>
          <p:nvPr/>
        </p:nvSpPr>
        <p:spPr>
          <a:xfrm>
            <a:off x="6931903" y="2800040"/>
            <a:ext cx="3695066" cy="1558525"/>
          </a:xfrm>
          <a:prstGeom prst="roundRect">
            <a:avLst>
              <a:gd fmla="val 16667" name="adj"/>
            </a:avLst>
          </a:prstGeom>
          <a:solidFill>
            <a:srgbClr val="FFC000"/>
          </a:solidFill>
          <a:ln>
            <a:noFill/>
          </a:ln>
        </p:spPr>
        <p:txBody>
          <a:bodyPr anchorCtr="0" anchor="ctr" bIns="0" lIns="0" spcFirstLastPara="1" rIns="0" wrap="square" tIns="0">
            <a:noAutofit/>
          </a:bodyPr>
          <a:lstStyle/>
          <a:p>
            <a:pPr indent="-171450" lvl="0" marL="171450" marR="0" rtl="0" algn="l">
              <a:lnSpc>
                <a:spcPct val="100000"/>
              </a:lnSpc>
              <a:spcBef>
                <a:spcPts val="0"/>
              </a:spcBef>
              <a:spcAft>
                <a:spcPts val="0"/>
              </a:spcAft>
              <a:buClr>
                <a:srgbClr val="404040"/>
              </a:buClr>
              <a:buSzPts val="1100"/>
              <a:buFont typeface="Arial"/>
              <a:buChar char="•"/>
            </a:pPr>
            <a:r>
              <a:rPr b="0" i="0" lang="de-DE" sz="1600" u="none" cap="none" strike="noStrike">
                <a:solidFill>
                  <a:srgbClr val="404040"/>
                </a:solidFill>
                <a:latin typeface="Arial"/>
                <a:ea typeface="Arial"/>
                <a:cs typeface="Arial"/>
                <a:sym typeface="Arial"/>
              </a:rPr>
              <a:t>Welchen Beitrag leistet Ihr Betrieb zum Klimawandel?</a:t>
            </a:r>
            <a:endParaRPr b="0" i="0" sz="1400" u="none" cap="none" strike="noStrike">
              <a:solidFill>
                <a:srgbClr val="404040"/>
              </a:solidFill>
              <a:latin typeface="Arial"/>
              <a:ea typeface="Arial"/>
              <a:cs typeface="Arial"/>
              <a:sym typeface="Arial"/>
            </a:endParaRPr>
          </a:p>
          <a:p>
            <a:pPr indent="-171450" lvl="0" marL="171450" marR="0" rtl="0" algn="l">
              <a:lnSpc>
                <a:spcPct val="100000"/>
              </a:lnSpc>
              <a:spcBef>
                <a:spcPts val="0"/>
              </a:spcBef>
              <a:spcAft>
                <a:spcPts val="0"/>
              </a:spcAft>
              <a:buClr>
                <a:srgbClr val="404040"/>
              </a:buClr>
              <a:buSzPts val="1100"/>
              <a:buFont typeface="Arial"/>
              <a:buChar char="•"/>
            </a:pPr>
            <a:r>
              <a:rPr b="0" i="0" lang="de-DE" sz="1600" u="none" cap="none" strike="noStrike">
                <a:solidFill>
                  <a:srgbClr val="404040"/>
                </a:solidFill>
                <a:latin typeface="Arial"/>
                <a:ea typeface="Arial"/>
                <a:cs typeface="Arial"/>
                <a:sym typeface="Arial"/>
              </a:rPr>
              <a:t>Was unternehmen Sie in Ihrem Betrieb, um CO</a:t>
            </a:r>
            <a:r>
              <a:rPr b="0" baseline="-25000" i="0" lang="de-DE" sz="1600" u="none" cap="none" strike="noStrike">
                <a:solidFill>
                  <a:srgbClr val="404040"/>
                </a:solidFill>
                <a:latin typeface="Arial"/>
                <a:ea typeface="Arial"/>
                <a:cs typeface="Arial"/>
                <a:sym typeface="Arial"/>
              </a:rPr>
              <a:t>2</a:t>
            </a:r>
            <a:r>
              <a:rPr b="0" i="0" lang="de-DE" sz="1600" u="none" cap="none" strike="noStrike">
                <a:solidFill>
                  <a:srgbClr val="404040"/>
                </a:solidFill>
                <a:latin typeface="Arial"/>
                <a:ea typeface="Arial"/>
                <a:cs typeface="Arial"/>
                <a:sym typeface="Arial"/>
              </a:rPr>
              <a:t>-Emissionen zu verringern?</a:t>
            </a:r>
            <a:endParaRPr b="0" i="0" sz="1400" u="none" cap="none" strike="noStrike">
              <a:solidFill>
                <a:srgbClr val="404040"/>
              </a:solidFill>
              <a:latin typeface="Arial"/>
              <a:ea typeface="Arial"/>
              <a:cs typeface="Arial"/>
              <a:sym typeface="Arial"/>
            </a:endParaRPr>
          </a:p>
        </p:txBody>
      </p:sp>
      <p:sp>
        <p:nvSpPr>
          <p:cNvPr id="181" name="Google Shape;181;p1"/>
          <p:cNvSpPr txBox="1"/>
          <p:nvPr>
            <p:ph idx="1" type="body"/>
          </p:nvPr>
        </p:nvSpPr>
        <p:spPr>
          <a:xfrm>
            <a:off x="3249476" y="6254538"/>
            <a:ext cx="51873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Holzbearbeitungsmechaniker und Holzbearbeitungsmechanikerin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14a9b7458ce_0_31"/>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88" name="Google Shape;188;g14a9b7458ce_0_3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Wertschöpfung und Umweltfußabdruck bei der</a:t>
            </a:r>
            <a:endParaRPr/>
          </a:p>
          <a:p>
            <a:pPr indent="0" lvl="0" marL="0" rtl="0" algn="l">
              <a:lnSpc>
                <a:spcPct val="100000"/>
              </a:lnSpc>
              <a:spcBef>
                <a:spcPts val="0"/>
              </a:spcBef>
              <a:spcAft>
                <a:spcPts val="0"/>
              </a:spcAft>
              <a:buSzPts val="1800"/>
              <a:buNone/>
            </a:pPr>
            <a:r>
              <a:rPr lang="de-DE"/>
              <a:t>Errichtung und Nutzung von Hochbauten</a:t>
            </a:r>
            <a:endParaRPr/>
          </a:p>
        </p:txBody>
      </p:sp>
      <p:sp>
        <p:nvSpPr>
          <p:cNvPr id="189" name="Google Shape;189;g14a9b7458ce_0_31"/>
          <p:cNvSpPr txBox="1"/>
          <p:nvPr>
            <p:ph idx="2" type="body"/>
          </p:nvPr>
        </p:nvSpPr>
        <p:spPr>
          <a:xfrm>
            <a:off x="8408723" y="6254500"/>
            <a:ext cx="34713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BBSR 2020, eigene Darstellung. </a:t>
            </a:r>
            <a:endParaRPr/>
          </a:p>
        </p:txBody>
      </p:sp>
      <p:sp>
        <p:nvSpPr>
          <p:cNvPr id="190" name="Google Shape;190;g14a9b7458ce_0_31"/>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191" name="Google Shape;191;g14a9b7458ce_0_31"/>
          <p:cNvSpPr/>
          <p:nvPr/>
        </p:nvSpPr>
        <p:spPr>
          <a:xfrm>
            <a:off x="7733150" y="2877600"/>
            <a:ext cx="4360500" cy="22200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00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Welche Bereiche der Umwelt sind vom Gebäudesektor besonders betroffen?</a:t>
            </a:r>
            <a:endParaRPr b="0" i="0" sz="1600" u="none" cap="none" strike="noStrike">
              <a:solidFill>
                <a:schemeClr val="dk1"/>
              </a:solidFill>
              <a:latin typeface="Arial"/>
              <a:ea typeface="Arial"/>
              <a:cs typeface="Arial"/>
              <a:sym typeface="Arial"/>
            </a:endParaRPr>
          </a:p>
          <a:p>
            <a:pPr indent="-330200" lvl="0" marL="457200" marR="0" rtl="0" algn="l">
              <a:lnSpc>
                <a:spcPct val="100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Welche Bereiche des Gebäudesektors haben den größten Umweltfußabdruck?</a:t>
            </a:r>
            <a:endParaRPr b="0" i="0" sz="1600" u="none" cap="none" strike="noStrike">
              <a:solidFill>
                <a:schemeClr val="dk1"/>
              </a:solidFill>
              <a:latin typeface="Arial"/>
              <a:ea typeface="Arial"/>
              <a:cs typeface="Arial"/>
              <a:sym typeface="Arial"/>
            </a:endParaRPr>
          </a:p>
        </p:txBody>
      </p:sp>
      <p:pic>
        <p:nvPicPr>
          <p:cNvPr id="192" name="Google Shape;192;g14a9b7458ce_0_31"/>
          <p:cNvPicPr preferRelativeResize="0"/>
          <p:nvPr/>
        </p:nvPicPr>
        <p:blipFill rotWithShape="1">
          <a:blip r:embed="rId3">
            <a:alphaModFix/>
          </a:blip>
          <a:srcRect b="0" l="0" r="0" t="0"/>
          <a:stretch/>
        </p:blipFill>
        <p:spPr>
          <a:xfrm>
            <a:off x="-171450" y="1021800"/>
            <a:ext cx="7473152" cy="5283748"/>
          </a:xfrm>
          <a:prstGeom prst="rect">
            <a:avLst/>
          </a:prstGeom>
          <a:noFill/>
          <a:ln>
            <a:noFill/>
          </a:ln>
        </p:spPr>
      </p:pic>
      <p:sp>
        <p:nvSpPr>
          <p:cNvPr id="193" name="Google Shape;193;g14a9b7458ce_0_31"/>
          <p:cNvSpPr txBox="1"/>
          <p:nvPr>
            <p:ph idx="1" type="body"/>
          </p:nvPr>
        </p:nvSpPr>
        <p:spPr>
          <a:xfrm>
            <a:off x="3249401" y="6254500"/>
            <a:ext cx="51873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Holzbearbeitungsmechaniker und Holzbearbeitungsmechanikerin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g239837b6ed7_0_1"/>
          <p:cNvPicPr preferRelativeResize="0"/>
          <p:nvPr/>
        </p:nvPicPr>
        <p:blipFill rotWithShape="1">
          <a:blip r:embed="rId3">
            <a:alphaModFix/>
          </a:blip>
          <a:srcRect b="0" l="0" r="0" t="0"/>
          <a:stretch/>
        </p:blipFill>
        <p:spPr>
          <a:xfrm>
            <a:off x="438150" y="1412400"/>
            <a:ext cx="7167545" cy="4706801"/>
          </a:xfrm>
          <a:prstGeom prst="rect">
            <a:avLst/>
          </a:prstGeom>
          <a:noFill/>
          <a:ln>
            <a:noFill/>
          </a:ln>
        </p:spPr>
      </p:pic>
      <p:sp>
        <p:nvSpPr>
          <p:cNvPr id="200" name="Google Shape;200;g239837b6ed7_0_1"/>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01" name="Google Shape;201;g239837b6ed7_0_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Anteil Bau am globalen Umweltfußabdruck:</a:t>
            </a:r>
            <a:endParaRPr/>
          </a:p>
          <a:p>
            <a:pPr indent="0" lvl="0" marL="0" rtl="0" algn="l">
              <a:lnSpc>
                <a:spcPct val="100000"/>
              </a:lnSpc>
              <a:spcBef>
                <a:spcPts val="0"/>
              </a:spcBef>
              <a:spcAft>
                <a:spcPts val="0"/>
              </a:spcAft>
              <a:buSzPts val="1800"/>
              <a:buNone/>
            </a:pPr>
            <a:r>
              <a:rPr lang="de-DE"/>
              <a:t>Notwendige Reduktion für planetare Grenzen</a:t>
            </a:r>
            <a:endParaRPr/>
          </a:p>
        </p:txBody>
      </p:sp>
      <p:sp>
        <p:nvSpPr>
          <p:cNvPr id="202" name="Google Shape;202;g239837b6ed7_0_1"/>
          <p:cNvSpPr txBox="1"/>
          <p:nvPr>
            <p:ph idx="2" type="body"/>
          </p:nvPr>
        </p:nvSpPr>
        <p:spPr>
          <a:xfrm>
            <a:off x="8327072" y="6254500"/>
            <a:ext cx="27153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BBSR 2020. </a:t>
            </a:r>
            <a:endParaRPr/>
          </a:p>
        </p:txBody>
      </p:sp>
      <p:sp>
        <p:nvSpPr>
          <p:cNvPr id="203" name="Google Shape;203;g239837b6ed7_0_1"/>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204" name="Google Shape;204;g239837b6ed7_0_1"/>
          <p:cNvSpPr/>
          <p:nvPr/>
        </p:nvSpPr>
        <p:spPr>
          <a:xfrm>
            <a:off x="7733150" y="2877600"/>
            <a:ext cx="4360500" cy="22200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00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In welchen Bereichen und in welchem Umfang muss der Gebäudesektor seinen Fußabdruck besonders stark reduzieren, um die Klimaziele zu erreichen?</a:t>
            </a:r>
            <a:endParaRPr b="0" i="0" sz="1600" u="none" cap="none" strike="noStrike">
              <a:solidFill>
                <a:schemeClr val="dk1"/>
              </a:solidFill>
              <a:latin typeface="Arial"/>
              <a:ea typeface="Arial"/>
              <a:cs typeface="Arial"/>
              <a:sym typeface="Arial"/>
            </a:endParaRPr>
          </a:p>
        </p:txBody>
      </p:sp>
      <p:sp>
        <p:nvSpPr>
          <p:cNvPr id="205" name="Google Shape;205;g239837b6ed7_0_1"/>
          <p:cNvSpPr/>
          <p:nvPr/>
        </p:nvSpPr>
        <p:spPr>
          <a:xfrm flipH="1" rot="10800000">
            <a:off x="2981325" y="3967200"/>
            <a:ext cx="2190900" cy="152400"/>
          </a:xfrm>
          <a:prstGeom prst="leftArrow">
            <a:avLst>
              <a:gd fmla="val 50000" name="adj1"/>
              <a:gd fmla="val 55397" name="adj2"/>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g239837b6ed7_0_1"/>
          <p:cNvSpPr/>
          <p:nvPr/>
        </p:nvSpPr>
        <p:spPr>
          <a:xfrm flipH="1" rot="10800000">
            <a:off x="2981325" y="4495825"/>
            <a:ext cx="4014900" cy="152400"/>
          </a:xfrm>
          <a:prstGeom prst="leftArrow">
            <a:avLst>
              <a:gd fmla="val 50000" name="adj1"/>
              <a:gd fmla="val 55397" name="adj2"/>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g239837b6ed7_0_1"/>
          <p:cNvSpPr/>
          <p:nvPr/>
        </p:nvSpPr>
        <p:spPr>
          <a:xfrm flipH="1" rot="10800000">
            <a:off x="1971700" y="3433775"/>
            <a:ext cx="462300" cy="152400"/>
          </a:xfrm>
          <a:prstGeom prst="leftArrow">
            <a:avLst>
              <a:gd fmla="val 50000" name="adj1"/>
              <a:gd fmla="val 55397" name="adj2"/>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g239837b6ed7_0_1"/>
          <p:cNvSpPr/>
          <p:nvPr/>
        </p:nvSpPr>
        <p:spPr>
          <a:xfrm flipH="1" rot="10800000">
            <a:off x="1676500" y="2387050"/>
            <a:ext cx="604800" cy="152400"/>
          </a:xfrm>
          <a:prstGeom prst="leftArrow">
            <a:avLst>
              <a:gd fmla="val 50000" name="adj1"/>
              <a:gd fmla="val 55397" name="adj2"/>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g239837b6ed7_0_1"/>
          <p:cNvSpPr txBox="1"/>
          <p:nvPr>
            <p:ph idx="1" type="body"/>
          </p:nvPr>
        </p:nvSpPr>
        <p:spPr>
          <a:xfrm>
            <a:off x="3249401" y="6254500"/>
            <a:ext cx="51873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Holzbearbeitungsmechaniker und Holzbearbeitungsmechanikerin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239837b6ed7_0_1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16" name="Google Shape;216;g239837b6ed7_0_1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TGH-Fußabdruck: Herstellung, Errichtung, Modernisierung Wohn- und Nichtwohngebäuden</a:t>
            </a:r>
            <a:endParaRPr/>
          </a:p>
        </p:txBody>
      </p:sp>
      <p:sp>
        <p:nvSpPr>
          <p:cNvPr id="217" name="Google Shape;217;g239837b6ed7_0_13"/>
          <p:cNvSpPr txBox="1"/>
          <p:nvPr>
            <p:ph idx="2" type="body"/>
          </p:nvPr>
        </p:nvSpPr>
        <p:spPr>
          <a:xfrm>
            <a:off x="8103049" y="6254500"/>
            <a:ext cx="37770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BBSR 2020, eigene Darstellung. </a:t>
            </a:r>
            <a:endParaRPr/>
          </a:p>
        </p:txBody>
      </p:sp>
      <p:sp>
        <p:nvSpPr>
          <p:cNvPr id="218" name="Google Shape;218;g239837b6ed7_0_13"/>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219" name="Google Shape;219;g239837b6ed7_0_13"/>
          <p:cNvSpPr/>
          <p:nvPr/>
        </p:nvSpPr>
        <p:spPr>
          <a:xfrm>
            <a:off x="8040725" y="3737100"/>
            <a:ext cx="3777000" cy="13473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00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Vergleichen Sie die Emissionen, die sich aus der Herstellung von Kunststoffen, Metall- und Holzerzeugnissen ergeben.</a:t>
            </a:r>
            <a:endParaRPr b="0" i="0" sz="1600" u="none" cap="none" strike="noStrike">
              <a:solidFill>
                <a:schemeClr val="dk1"/>
              </a:solidFill>
              <a:latin typeface="Arial"/>
              <a:ea typeface="Arial"/>
              <a:cs typeface="Arial"/>
              <a:sym typeface="Arial"/>
            </a:endParaRPr>
          </a:p>
        </p:txBody>
      </p:sp>
      <p:pic>
        <p:nvPicPr>
          <p:cNvPr id="220" name="Google Shape;220;g239837b6ed7_0_13"/>
          <p:cNvPicPr preferRelativeResize="0"/>
          <p:nvPr/>
        </p:nvPicPr>
        <p:blipFill rotWithShape="1">
          <a:blip r:embed="rId3">
            <a:alphaModFix/>
          </a:blip>
          <a:srcRect b="0" l="0" r="0" t="0"/>
          <a:stretch/>
        </p:blipFill>
        <p:spPr>
          <a:xfrm>
            <a:off x="152400" y="1412400"/>
            <a:ext cx="7198970" cy="4689696"/>
          </a:xfrm>
          <a:prstGeom prst="rect">
            <a:avLst/>
          </a:prstGeom>
          <a:noFill/>
          <a:ln>
            <a:noFill/>
          </a:ln>
        </p:spPr>
      </p:pic>
      <p:sp>
        <p:nvSpPr>
          <p:cNvPr id="221" name="Google Shape;221;g239837b6ed7_0_13"/>
          <p:cNvSpPr txBox="1"/>
          <p:nvPr>
            <p:ph idx="1" type="body"/>
          </p:nvPr>
        </p:nvSpPr>
        <p:spPr>
          <a:xfrm>
            <a:off x="3249401" y="6254500"/>
            <a:ext cx="51873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Holzbearbeitungsmechaniker und Holzbearbeitungsmechanikerin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27b80a665ea_0_153"/>
          <p:cNvSpPr/>
          <p:nvPr/>
        </p:nvSpPr>
        <p:spPr>
          <a:xfrm>
            <a:off x="154900" y="4289013"/>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g27b80a665ea_0_153"/>
          <p:cNvSpPr/>
          <p:nvPr/>
        </p:nvSpPr>
        <p:spPr>
          <a:xfrm>
            <a:off x="952675" y="5070738"/>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g27b80a665ea_0_15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30" name="Google Shape;230;g27b80a665ea_0_15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Holzmöbel - Ökobilanz  </a:t>
            </a:r>
            <a:endParaRPr/>
          </a:p>
        </p:txBody>
      </p:sp>
      <p:sp>
        <p:nvSpPr>
          <p:cNvPr id="231" name="Google Shape;231;g27b80a665ea_0_153"/>
          <p:cNvSpPr txBox="1"/>
          <p:nvPr>
            <p:ph idx="2" type="body"/>
          </p:nvPr>
        </p:nvSpPr>
        <p:spPr>
          <a:xfrm>
            <a:off x="8016325" y="6254500"/>
            <a:ext cx="38637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Foto: ebay	Quelle: eigene Darstellung</a:t>
            </a:r>
            <a:endParaRPr/>
          </a:p>
        </p:txBody>
      </p:sp>
      <p:sp>
        <p:nvSpPr>
          <p:cNvPr id="232" name="Google Shape;232;g27b80a665ea_0_153"/>
          <p:cNvSpPr/>
          <p:nvPr/>
        </p:nvSpPr>
        <p:spPr>
          <a:xfrm>
            <a:off x="40450" y="3153625"/>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g27b80a665ea_0_153"/>
          <p:cNvSpPr txBox="1"/>
          <p:nvPr/>
        </p:nvSpPr>
        <p:spPr>
          <a:xfrm>
            <a:off x="1143250" y="3493525"/>
            <a:ext cx="30357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kontrollierter, zertifizierter Holzanbau</a:t>
            </a:r>
            <a:endParaRPr b="0" i="0" sz="1400" u="none" cap="none" strike="noStrike">
              <a:solidFill>
                <a:srgbClr val="000000"/>
              </a:solidFill>
              <a:latin typeface="Calibri"/>
              <a:ea typeface="Calibri"/>
              <a:cs typeface="Calibri"/>
              <a:sym typeface="Calibri"/>
            </a:endParaRPr>
          </a:p>
        </p:txBody>
      </p:sp>
      <p:sp>
        <p:nvSpPr>
          <p:cNvPr id="234" name="Google Shape;234;g27b80a665ea_0_153"/>
          <p:cNvSpPr txBox="1"/>
          <p:nvPr/>
        </p:nvSpPr>
        <p:spPr>
          <a:xfrm>
            <a:off x="1257700" y="4524475"/>
            <a:ext cx="22032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einheimische Holzarten</a:t>
            </a:r>
            <a:endParaRPr b="0" i="0" sz="1400" u="none" cap="none" strike="noStrike">
              <a:solidFill>
                <a:srgbClr val="000000"/>
              </a:solidFill>
              <a:latin typeface="Calibri"/>
              <a:ea typeface="Calibri"/>
              <a:cs typeface="Calibri"/>
              <a:sym typeface="Calibri"/>
            </a:endParaRPr>
          </a:p>
        </p:txBody>
      </p:sp>
      <p:sp>
        <p:nvSpPr>
          <p:cNvPr id="235" name="Google Shape;235;g27b80a665ea_0_153"/>
          <p:cNvSpPr txBox="1"/>
          <p:nvPr/>
        </p:nvSpPr>
        <p:spPr>
          <a:xfrm>
            <a:off x="2045825" y="5410650"/>
            <a:ext cx="22032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faire Arbeitsbedingungen</a:t>
            </a:r>
            <a:endParaRPr b="0" i="0" sz="1400" u="none" cap="none" strike="noStrike">
              <a:solidFill>
                <a:srgbClr val="000000"/>
              </a:solidFill>
              <a:latin typeface="Calibri"/>
              <a:ea typeface="Calibri"/>
              <a:cs typeface="Calibri"/>
              <a:sym typeface="Calibri"/>
            </a:endParaRPr>
          </a:p>
        </p:txBody>
      </p:sp>
      <p:sp>
        <p:nvSpPr>
          <p:cNvPr id="236" name="Google Shape;236;g27b80a665ea_0_153"/>
          <p:cNvSpPr/>
          <p:nvPr/>
        </p:nvSpPr>
        <p:spPr>
          <a:xfrm>
            <a:off x="10662450" y="1923100"/>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g27b80a665ea_0_153"/>
          <p:cNvSpPr/>
          <p:nvPr/>
        </p:nvSpPr>
        <p:spPr>
          <a:xfrm>
            <a:off x="11038900" y="3047750"/>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g27b80a665ea_0_153"/>
          <p:cNvSpPr/>
          <p:nvPr/>
        </p:nvSpPr>
        <p:spPr>
          <a:xfrm>
            <a:off x="11038900" y="4172400"/>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g27b80a665ea_0_153"/>
          <p:cNvSpPr/>
          <p:nvPr/>
        </p:nvSpPr>
        <p:spPr>
          <a:xfrm>
            <a:off x="10224188" y="5001688"/>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g27b80a665ea_0_153"/>
          <p:cNvSpPr txBox="1"/>
          <p:nvPr/>
        </p:nvSpPr>
        <p:spPr>
          <a:xfrm>
            <a:off x="7802925" y="1626850"/>
            <a:ext cx="17745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41" name="Google Shape;241;g27b80a665ea_0_153"/>
          <p:cNvSpPr txBox="1"/>
          <p:nvPr/>
        </p:nvSpPr>
        <p:spPr>
          <a:xfrm>
            <a:off x="8355525" y="2250450"/>
            <a:ext cx="23064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geringere Produktionskosten</a:t>
            </a:r>
            <a:endParaRPr b="0" i="0" sz="1400" u="none" cap="none" strike="noStrike">
              <a:solidFill>
                <a:srgbClr val="000000"/>
              </a:solidFill>
              <a:latin typeface="Calibri"/>
              <a:ea typeface="Calibri"/>
              <a:cs typeface="Calibri"/>
              <a:sym typeface="Calibri"/>
            </a:endParaRPr>
          </a:p>
        </p:txBody>
      </p:sp>
      <p:sp>
        <p:nvSpPr>
          <p:cNvPr id="242" name="Google Shape;242;g27b80a665ea_0_153"/>
          <p:cNvSpPr txBox="1"/>
          <p:nvPr/>
        </p:nvSpPr>
        <p:spPr>
          <a:xfrm>
            <a:off x="9835000" y="3395263"/>
            <a:ext cx="12039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Plantagenholz</a:t>
            </a:r>
            <a:endParaRPr b="0" i="0" sz="1400" u="none" cap="none" strike="noStrike">
              <a:solidFill>
                <a:srgbClr val="000000"/>
              </a:solidFill>
              <a:latin typeface="Calibri"/>
              <a:ea typeface="Calibri"/>
              <a:cs typeface="Calibri"/>
              <a:sym typeface="Calibri"/>
            </a:endParaRPr>
          </a:p>
        </p:txBody>
      </p:sp>
      <p:sp>
        <p:nvSpPr>
          <p:cNvPr id="243" name="Google Shape;243;g27b80a665ea_0_153"/>
          <p:cNvSpPr txBox="1"/>
          <p:nvPr/>
        </p:nvSpPr>
        <p:spPr>
          <a:xfrm>
            <a:off x="8569100" y="5341600"/>
            <a:ext cx="16551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niedrige Lohnkosten</a:t>
            </a:r>
            <a:endParaRPr b="0" i="0" sz="1400" u="none" cap="none" strike="noStrike">
              <a:solidFill>
                <a:srgbClr val="000000"/>
              </a:solidFill>
              <a:latin typeface="Calibri"/>
              <a:ea typeface="Calibri"/>
              <a:cs typeface="Calibri"/>
              <a:sym typeface="Calibri"/>
            </a:endParaRPr>
          </a:p>
        </p:txBody>
      </p:sp>
      <p:sp>
        <p:nvSpPr>
          <p:cNvPr id="244" name="Google Shape;244;g27b80a665ea_0_153"/>
          <p:cNvSpPr txBox="1"/>
          <p:nvPr/>
        </p:nvSpPr>
        <p:spPr>
          <a:xfrm>
            <a:off x="9155900" y="4428700"/>
            <a:ext cx="18831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niedrige Verkaufspreise </a:t>
            </a:r>
            <a:endParaRPr b="0" i="0" sz="1400" u="none" cap="none" strike="noStrike">
              <a:solidFill>
                <a:srgbClr val="000000"/>
              </a:solidFill>
              <a:latin typeface="Calibri"/>
              <a:ea typeface="Calibri"/>
              <a:cs typeface="Calibri"/>
              <a:sym typeface="Calibri"/>
            </a:endParaRPr>
          </a:p>
        </p:txBody>
      </p:sp>
      <p:pic>
        <p:nvPicPr>
          <p:cNvPr id="245" name="Google Shape;245;g27b80a665ea_0_153"/>
          <p:cNvPicPr preferRelativeResize="0"/>
          <p:nvPr/>
        </p:nvPicPr>
        <p:blipFill rotWithShape="1">
          <a:blip r:embed="rId3">
            <a:alphaModFix/>
          </a:blip>
          <a:srcRect b="69233" l="15451" r="71917" t="15765"/>
          <a:stretch/>
        </p:blipFill>
        <p:spPr>
          <a:xfrm>
            <a:off x="1143250" y="5306199"/>
            <a:ext cx="725422" cy="609101"/>
          </a:xfrm>
          <a:prstGeom prst="rect">
            <a:avLst/>
          </a:prstGeom>
          <a:noFill/>
          <a:ln>
            <a:noFill/>
          </a:ln>
        </p:spPr>
      </p:pic>
      <p:pic>
        <p:nvPicPr>
          <p:cNvPr id="246" name="Google Shape;246;g27b80a665ea_0_153"/>
          <p:cNvPicPr preferRelativeResize="0"/>
          <p:nvPr/>
        </p:nvPicPr>
        <p:blipFill rotWithShape="1">
          <a:blip r:embed="rId3">
            <a:alphaModFix/>
          </a:blip>
          <a:srcRect b="69233" l="15451" r="71917" t="15765"/>
          <a:stretch/>
        </p:blipFill>
        <p:spPr>
          <a:xfrm>
            <a:off x="11227588" y="4413474"/>
            <a:ext cx="725422" cy="609101"/>
          </a:xfrm>
          <a:prstGeom prst="rect">
            <a:avLst/>
          </a:prstGeom>
          <a:noFill/>
          <a:ln>
            <a:noFill/>
          </a:ln>
        </p:spPr>
      </p:pic>
      <p:pic>
        <p:nvPicPr>
          <p:cNvPr id="247" name="Google Shape;247;g27b80a665ea_0_153"/>
          <p:cNvPicPr preferRelativeResize="0"/>
          <p:nvPr/>
        </p:nvPicPr>
        <p:blipFill rotWithShape="1">
          <a:blip r:embed="rId4">
            <a:alphaModFix/>
          </a:blip>
          <a:srcRect b="27507" l="16136" r="58932" t="20029"/>
          <a:stretch/>
        </p:blipFill>
        <p:spPr>
          <a:xfrm>
            <a:off x="10911250" y="2027050"/>
            <a:ext cx="493916" cy="734976"/>
          </a:xfrm>
          <a:prstGeom prst="rect">
            <a:avLst/>
          </a:prstGeom>
          <a:noFill/>
          <a:ln>
            <a:noFill/>
          </a:ln>
        </p:spPr>
      </p:pic>
      <p:pic>
        <p:nvPicPr>
          <p:cNvPr id="248" name="Google Shape;248;g27b80a665ea_0_153"/>
          <p:cNvPicPr preferRelativeResize="0"/>
          <p:nvPr/>
        </p:nvPicPr>
        <p:blipFill rotWithShape="1">
          <a:blip r:embed="rId5">
            <a:alphaModFix/>
          </a:blip>
          <a:srcRect b="0" l="0" r="0" t="0"/>
          <a:stretch/>
        </p:blipFill>
        <p:spPr>
          <a:xfrm flipH="1">
            <a:off x="4638875" y="1354537"/>
            <a:ext cx="2541000" cy="3442162"/>
          </a:xfrm>
          <a:prstGeom prst="rect">
            <a:avLst/>
          </a:prstGeom>
          <a:noFill/>
          <a:ln>
            <a:noFill/>
          </a:ln>
        </p:spPr>
      </p:pic>
      <p:pic>
        <p:nvPicPr>
          <p:cNvPr id="249" name="Google Shape;249;g27b80a665ea_0_153"/>
          <p:cNvPicPr preferRelativeResize="0"/>
          <p:nvPr/>
        </p:nvPicPr>
        <p:blipFill rotWithShape="1">
          <a:blip r:embed="rId6">
            <a:alphaModFix/>
          </a:blip>
          <a:srcRect b="40820" l="41600" r="43103" t="36564"/>
          <a:stretch/>
        </p:blipFill>
        <p:spPr>
          <a:xfrm>
            <a:off x="154900" y="3289938"/>
            <a:ext cx="772352" cy="807372"/>
          </a:xfrm>
          <a:prstGeom prst="rect">
            <a:avLst/>
          </a:prstGeom>
          <a:noFill/>
          <a:ln>
            <a:noFill/>
          </a:ln>
        </p:spPr>
      </p:pic>
      <p:sp>
        <p:nvSpPr>
          <p:cNvPr id="250" name="Google Shape;250;g27b80a665ea_0_153"/>
          <p:cNvSpPr/>
          <p:nvPr/>
        </p:nvSpPr>
        <p:spPr>
          <a:xfrm>
            <a:off x="427325" y="2018225"/>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1" name="Google Shape;251;g27b80a665ea_0_153"/>
          <p:cNvPicPr preferRelativeResize="0"/>
          <p:nvPr/>
        </p:nvPicPr>
        <p:blipFill rotWithShape="1">
          <a:blip r:embed="rId7">
            <a:alphaModFix/>
          </a:blip>
          <a:srcRect b="0" l="0" r="0" t="0"/>
          <a:stretch/>
        </p:blipFill>
        <p:spPr>
          <a:xfrm>
            <a:off x="568275" y="2624647"/>
            <a:ext cx="820900" cy="153175"/>
          </a:xfrm>
          <a:prstGeom prst="rect">
            <a:avLst/>
          </a:prstGeom>
          <a:noFill/>
          <a:ln>
            <a:noFill/>
          </a:ln>
        </p:spPr>
      </p:pic>
      <p:pic>
        <p:nvPicPr>
          <p:cNvPr id="252" name="Google Shape;252;g27b80a665ea_0_153"/>
          <p:cNvPicPr preferRelativeResize="0"/>
          <p:nvPr/>
        </p:nvPicPr>
        <p:blipFill rotWithShape="1">
          <a:blip r:embed="rId8">
            <a:alphaModFix/>
          </a:blip>
          <a:srcRect b="0" l="0" r="0" t="0"/>
          <a:stretch/>
        </p:blipFill>
        <p:spPr>
          <a:xfrm>
            <a:off x="674175" y="2420225"/>
            <a:ext cx="151006" cy="238125"/>
          </a:xfrm>
          <a:prstGeom prst="rect">
            <a:avLst/>
          </a:prstGeom>
          <a:noFill/>
          <a:ln>
            <a:noFill/>
          </a:ln>
        </p:spPr>
      </p:pic>
      <p:pic>
        <p:nvPicPr>
          <p:cNvPr id="253" name="Google Shape;253;g27b80a665ea_0_153"/>
          <p:cNvPicPr preferRelativeResize="0"/>
          <p:nvPr/>
        </p:nvPicPr>
        <p:blipFill rotWithShape="1">
          <a:blip r:embed="rId8">
            <a:alphaModFix/>
          </a:blip>
          <a:srcRect b="0" l="0" r="0" t="0"/>
          <a:stretch/>
        </p:blipFill>
        <p:spPr>
          <a:xfrm>
            <a:off x="832613" y="2481649"/>
            <a:ext cx="151000" cy="153175"/>
          </a:xfrm>
          <a:prstGeom prst="rect">
            <a:avLst/>
          </a:prstGeom>
          <a:noFill/>
          <a:ln>
            <a:noFill/>
          </a:ln>
        </p:spPr>
      </p:pic>
      <p:pic>
        <p:nvPicPr>
          <p:cNvPr id="254" name="Google Shape;254;g27b80a665ea_0_153"/>
          <p:cNvPicPr preferRelativeResize="0"/>
          <p:nvPr/>
        </p:nvPicPr>
        <p:blipFill rotWithShape="1">
          <a:blip r:embed="rId8">
            <a:alphaModFix/>
          </a:blip>
          <a:srcRect b="0" l="0" r="0" t="0"/>
          <a:stretch/>
        </p:blipFill>
        <p:spPr>
          <a:xfrm>
            <a:off x="991050" y="2481646"/>
            <a:ext cx="151000" cy="153175"/>
          </a:xfrm>
          <a:prstGeom prst="rect">
            <a:avLst/>
          </a:prstGeom>
          <a:noFill/>
          <a:ln>
            <a:noFill/>
          </a:ln>
        </p:spPr>
      </p:pic>
      <p:pic>
        <p:nvPicPr>
          <p:cNvPr id="255" name="Google Shape;255;g27b80a665ea_0_153"/>
          <p:cNvPicPr preferRelativeResize="0"/>
          <p:nvPr/>
        </p:nvPicPr>
        <p:blipFill rotWithShape="1">
          <a:blip r:embed="rId8">
            <a:alphaModFix/>
          </a:blip>
          <a:srcRect b="0" l="0" r="0" t="0"/>
          <a:stretch/>
        </p:blipFill>
        <p:spPr>
          <a:xfrm>
            <a:off x="1149477" y="2481650"/>
            <a:ext cx="151000" cy="153175"/>
          </a:xfrm>
          <a:prstGeom prst="rect">
            <a:avLst/>
          </a:prstGeom>
          <a:noFill/>
          <a:ln>
            <a:noFill/>
          </a:ln>
        </p:spPr>
      </p:pic>
      <p:sp>
        <p:nvSpPr>
          <p:cNvPr id="256" name="Google Shape;256;g27b80a665ea_0_153"/>
          <p:cNvSpPr txBox="1"/>
          <p:nvPr/>
        </p:nvSpPr>
        <p:spPr>
          <a:xfrm>
            <a:off x="1530125" y="2358150"/>
            <a:ext cx="22032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geringer Transportaufwand</a:t>
            </a:r>
            <a:endParaRPr b="0" i="0" sz="1400" u="none" cap="none" strike="noStrike">
              <a:solidFill>
                <a:srgbClr val="000000"/>
              </a:solidFill>
              <a:latin typeface="Calibri"/>
              <a:ea typeface="Calibri"/>
              <a:cs typeface="Calibri"/>
              <a:sym typeface="Calibri"/>
            </a:endParaRPr>
          </a:p>
        </p:txBody>
      </p:sp>
      <p:sp>
        <p:nvSpPr>
          <p:cNvPr id="257" name="Google Shape;257;g27b80a665ea_0_153"/>
          <p:cNvSpPr txBox="1"/>
          <p:nvPr/>
        </p:nvSpPr>
        <p:spPr>
          <a:xfrm>
            <a:off x="1147525" y="1428175"/>
            <a:ext cx="3091200" cy="4248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Regionales Hartholz (Eiche)</a:t>
            </a:r>
            <a:endParaRPr b="0" i="0" sz="1400" u="none" cap="none" strike="noStrike">
              <a:solidFill>
                <a:srgbClr val="000000"/>
              </a:solidFill>
              <a:latin typeface="Calibri"/>
              <a:ea typeface="Calibri"/>
              <a:cs typeface="Calibri"/>
              <a:sym typeface="Calibri"/>
            </a:endParaRPr>
          </a:p>
        </p:txBody>
      </p:sp>
      <p:sp>
        <p:nvSpPr>
          <p:cNvPr id="258" name="Google Shape;258;g27b80a665ea_0_153"/>
          <p:cNvSpPr txBox="1"/>
          <p:nvPr/>
        </p:nvSpPr>
        <p:spPr>
          <a:xfrm>
            <a:off x="8621200" y="1462575"/>
            <a:ext cx="3258900" cy="4248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Tropisches Hartholz (Teak)</a:t>
            </a:r>
            <a:endParaRPr b="0" i="0" sz="1400" u="none" cap="none" strike="noStrike">
              <a:solidFill>
                <a:srgbClr val="000000"/>
              </a:solidFill>
              <a:latin typeface="Calibri"/>
              <a:ea typeface="Calibri"/>
              <a:cs typeface="Calibri"/>
              <a:sym typeface="Calibri"/>
            </a:endParaRPr>
          </a:p>
        </p:txBody>
      </p:sp>
      <p:pic>
        <p:nvPicPr>
          <p:cNvPr id="259" name="Google Shape;259;g27b80a665ea_0_153"/>
          <p:cNvPicPr preferRelativeResize="0"/>
          <p:nvPr/>
        </p:nvPicPr>
        <p:blipFill rotWithShape="1">
          <a:blip r:embed="rId9">
            <a:alphaModFix/>
          </a:blip>
          <a:srcRect b="0" l="0" r="0" t="0"/>
          <a:stretch/>
        </p:blipFill>
        <p:spPr>
          <a:xfrm>
            <a:off x="320125" y="4524475"/>
            <a:ext cx="772350" cy="609100"/>
          </a:xfrm>
          <a:prstGeom prst="rect">
            <a:avLst/>
          </a:prstGeom>
          <a:noFill/>
          <a:ln>
            <a:noFill/>
          </a:ln>
        </p:spPr>
      </p:pic>
      <p:pic>
        <p:nvPicPr>
          <p:cNvPr id="260" name="Google Shape;260;g27b80a665ea_0_153"/>
          <p:cNvPicPr preferRelativeResize="0"/>
          <p:nvPr/>
        </p:nvPicPr>
        <p:blipFill rotWithShape="1">
          <a:blip r:embed="rId9">
            <a:alphaModFix/>
          </a:blip>
          <a:srcRect b="0" l="0" r="0" t="0"/>
          <a:stretch/>
        </p:blipFill>
        <p:spPr>
          <a:xfrm>
            <a:off x="11204125" y="3308275"/>
            <a:ext cx="772350" cy="609100"/>
          </a:xfrm>
          <a:prstGeom prst="rect">
            <a:avLst/>
          </a:prstGeom>
          <a:noFill/>
          <a:ln>
            <a:noFill/>
          </a:ln>
        </p:spPr>
      </p:pic>
      <p:pic>
        <p:nvPicPr>
          <p:cNvPr id="261" name="Google Shape;261;g27b80a665ea_0_153"/>
          <p:cNvPicPr preferRelativeResize="0"/>
          <p:nvPr/>
        </p:nvPicPr>
        <p:blipFill rotWithShape="1">
          <a:blip r:embed="rId3">
            <a:alphaModFix/>
          </a:blip>
          <a:srcRect b="69233" l="15451" r="71917" t="15765"/>
          <a:stretch/>
        </p:blipFill>
        <p:spPr>
          <a:xfrm>
            <a:off x="10412888" y="5237149"/>
            <a:ext cx="725422" cy="609101"/>
          </a:xfrm>
          <a:prstGeom prst="rect">
            <a:avLst/>
          </a:prstGeom>
          <a:noFill/>
          <a:ln>
            <a:noFill/>
          </a:ln>
        </p:spPr>
      </p:pic>
      <p:pic>
        <p:nvPicPr>
          <p:cNvPr id="262" name="Google Shape;262;g27b80a665ea_0_153"/>
          <p:cNvPicPr preferRelativeResize="0"/>
          <p:nvPr/>
        </p:nvPicPr>
        <p:blipFill rotWithShape="1">
          <a:blip r:embed="rId3">
            <a:alphaModFix/>
          </a:blip>
          <a:srcRect b="69233" l="15451" r="71917" t="15765"/>
          <a:stretch/>
        </p:blipFill>
        <p:spPr>
          <a:xfrm>
            <a:off x="11327000" y="2436065"/>
            <a:ext cx="385331" cy="323527"/>
          </a:xfrm>
          <a:prstGeom prst="rect">
            <a:avLst/>
          </a:prstGeom>
          <a:noFill/>
          <a:ln>
            <a:noFill/>
          </a:ln>
        </p:spPr>
      </p:pic>
      <p:sp>
        <p:nvSpPr>
          <p:cNvPr id="263" name="Google Shape;263;g27b80a665ea_0_153"/>
          <p:cNvSpPr/>
          <p:nvPr/>
        </p:nvSpPr>
        <p:spPr>
          <a:xfrm>
            <a:off x="4420313" y="4657950"/>
            <a:ext cx="3150000" cy="14694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00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Recherchieren Sie die Vor- und Nachteile von importierten Gartenmöbeln gegenüber in Deutschland  produzierten Gartenmöbeln</a:t>
            </a:r>
            <a:endParaRPr b="0" i="0" sz="1600" u="none" cap="none" strike="noStrike">
              <a:solidFill>
                <a:schemeClr val="dk1"/>
              </a:solidFill>
              <a:latin typeface="Arial"/>
              <a:ea typeface="Arial"/>
              <a:cs typeface="Arial"/>
              <a:sym typeface="Arial"/>
            </a:endParaRPr>
          </a:p>
        </p:txBody>
      </p:sp>
      <p:sp>
        <p:nvSpPr>
          <p:cNvPr id="264" name="Google Shape;264;g27b80a665ea_0_153"/>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265" name="Google Shape;265;g27b80a665ea_0_153"/>
          <p:cNvSpPr txBox="1"/>
          <p:nvPr>
            <p:ph idx="1" type="body"/>
          </p:nvPr>
        </p:nvSpPr>
        <p:spPr>
          <a:xfrm>
            <a:off x="3249401" y="6254500"/>
            <a:ext cx="51873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Holzbearbeitungsmechaniker und Holzbearbeitungsmechanikerin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27b80a665ea_0_34"/>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72" name="Google Shape;272;g27b80a665ea_0_34"/>
          <p:cNvSpPr txBox="1"/>
          <p:nvPr>
            <p:ph type="title"/>
          </p:nvPr>
        </p:nvSpPr>
        <p:spPr>
          <a:xfrm>
            <a:off x="427875" y="180000"/>
            <a:ext cx="93402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Holzgartenmöbel - Ökobilanz Transport</a:t>
            </a:r>
            <a:endParaRPr/>
          </a:p>
        </p:txBody>
      </p:sp>
      <p:sp>
        <p:nvSpPr>
          <p:cNvPr id="273" name="Google Shape;273;g27b80a665ea_0_34"/>
          <p:cNvSpPr txBox="1"/>
          <p:nvPr>
            <p:ph idx="2" type="body"/>
          </p:nvPr>
        </p:nvSpPr>
        <p:spPr>
          <a:xfrm>
            <a:off x="8395373" y="6254500"/>
            <a:ext cx="34848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Carboncare-Rechner, o.J.. Online. Eigene Berechnung und Darstellung</a:t>
            </a:r>
            <a:endParaRPr/>
          </a:p>
        </p:txBody>
      </p:sp>
      <p:sp>
        <p:nvSpPr>
          <p:cNvPr id="274" name="Google Shape;274;g27b80a665ea_0_34"/>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275" name="Google Shape;275;g27b80a665ea_0_34"/>
          <p:cNvSpPr/>
          <p:nvPr/>
        </p:nvSpPr>
        <p:spPr>
          <a:xfrm>
            <a:off x="6750825" y="3130550"/>
            <a:ext cx="4401900" cy="16395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00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Recherchieren Sie, welchen Einfluss der Transport (Distanz/ Transportmittel) auf die Ökobilanz von Produkten aus regionalem Holz im Vergleich zu tropischem Holz hat.</a:t>
            </a:r>
            <a:endParaRPr b="0" i="0" sz="1600" u="none" cap="none" strike="noStrike">
              <a:solidFill>
                <a:schemeClr val="dk1"/>
              </a:solidFill>
              <a:latin typeface="Arial"/>
              <a:ea typeface="Arial"/>
              <a:cs typeface="Arial"/>
              <a:sym typeface="Arial"/>
            </a:endParaRPr>
          </a:p>
        </p:txBody>
      </p:sp>
      <p:pic>
        <p:nvPicPr>
          <p:cNvPr id="276" name="Google Shape;276;g27b80a665ea_0_34"/>
          <p:cNvPicPr preferRelativeResize="0"/>
          <p:nvPr/>
        </p:nvPicPr>
        <p:blipFill rotWithShape="1">
          <a:blip r:embed="rId3">
            <a:alphaModFix/>
          </a:blip>
          <a:srcRect b="0" l="0" r="0" t="0"/>
          <a:stretch/>
        </p:blipFill>
        <p:spPr>
          <a:xfrm>
            <a:off x="619500" y="1412400"/>
            <a:ext cx="5631201" cy="4689697"/>
          </a:xfrm>
          <a:prstGeom prst="rect">
            <a:avLst/>
          </a:prstGeom>
          <a:noFill/>
          <a:ln>
            <a:noFill/>
          </a:ln>
        </p:spPr>
      </p:pic>
      <p:sp>
        <p:nvSpPr>
          <p:cNvPr id="277" name="Google Shape;277;g27b80a665ea_0_34"/>
          <p:cNvSpPr txBox="1"/>
          <p:nvPr>
            <p:ph idx="1" type="body"/>
          </p:nvPr>
        </p:nvSpPr>
        <p:spPr>
          <a:xfrm>
            <a:off x="3249401" y="6254500"/>
            <a:ext cx="51873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Holzbearbeitungsmechaniker und Holzbearbeitungsmechanikerin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g239837b6ed7_0_8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84" name="Google Shape;284;g239837b6ed7_0_8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Holz: Versorgung versus Verbrauch</a:t>
            </a:r>
            <a:endParaRPr/>
          </a:p>
        </p:txBody>
      </p:sp>
      <p:sp>
        <p:nvSpPr>
          <p:cNvPr id="285" name="Google Shape;285;g239837b6ed7_0_83"/>
          <p:cNvSpPr txBox="1"/>
          <p:nvPr>
            <p:ph idx="2" type="body"/>
          </p:nvPr>
        </p:nvSpPr>
        <p:spPr>
          <a:xfrm>
            <a:off x="8436700" y="6254500"/>
            <a:ext cx="3443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WWF 2022, eigene Darstellung. </a:t>
            </a:r>
            <a:endParaRPr/>
          </a:p>
        </p:txBody>
      </p:sp>
      <p:sp>
        <p:nvSpPr>
          <p:cNvPr id="286" name="Google Shape;286;g239837b6ed7_0_83"/>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287" name="Google Shape;287;g239837b6ed7_0_83"/>
          <p:cNvSpPr/>
          <p:nvPr/>
        </p:nvSpPr>
        <p:spPr>
          <a:xfrm>
            <a:off x="8380100" y="2877600"/>
            <a:ext cx="3713700" cy="22200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00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Recherchieren Sie mögliche Ansätze, um einen gesteigerten Holzbedarf für den Gebäudebau/ Innenausbau in Zukunft abdecken zu können.</a:t>
            </a:r>
            <a:endParaRPr b="0" i="0" sz="1600" u="none" cap="none" strike="noStrike">
              <a:solidFill>
                <a:schemeClr val="dk1"/>
              </a:solidFill>
              <a:latin typeface="Arial"/>
              <a:ea typeface="Arial"/>
              <a:cs typeface="Arial"/>
              <a:sym typeface="Arial"/>
            </a:endParaRPr>
          </a:p>
        </p:txBody>
      </p:sp>
      <p:pic>
        <p:nvPicPr>
          <p:cNvPr id="288" name="Google Shape;288;g239837b6ed7_0_83"/>
          <p:cNvPicPr preferRelativeResize="0"/>
          <p:nvPr/>
        </p:nvPicPr>
        <p:blipFill rotWithShape="1">
          <a:blip r:embed="rId3">
            <a:alphaModFix/>
          </a:blip>
          <a:srcRect b="18571" l="9891" r="44579" t="20772"/>
          <a:stretch/>
        </p:blipFill>
        <p:spPr>
          <a:xfrm>
            <a:off x="234850" y="1377075"/>
            <a:ext cx="5039642" cy="4747076"/>
          </a:xfrm>
          <a:prstGeom prst="rect">
            <a:avLst/>
          </a:prstGeom>
          <a:noFill/>
          <a:ln>
            <a:noFill/>
          </a:ln>
        </p:spPr>
      </p:pic>
      <p:sp>
        <p:nvSpPr>
          <p:cNvPr id="289" name="Google Shape;289;g239837b6ed7_0_83"/>
          <p:cNvSpPr txBox="1"/>
          <p:nvPr/>
        </p:nvSpPr>
        <p:spPr>
          <a:xfrm>
            <a:off x="3520850" y="2403350"/>
            <a:ext cx="382800" cy="82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de-DE" sz="3600" u="none" cap="none" strike="noStrike">
                <a:solidFill>
                  <a:srgbClr val="000000"/>
                </a:solidFill>
                <a:latin typeface="Calibri"/>
                <a:ea typeface="Calibri"/>
                <a:cs typeface="Calibri"/>
                <a:sym typeface="Calibri"/>
              </a:rPr>
              <a:t>?</a:t>
            </a:r>
            <a:endParaRPr b="1" i="0" sz="3600" u="none" cap="none" strike="noStrike">
              <a:solidFill>
                <a:srgbClr val="000000"/>
              </a:solidFill>
              <a:latin typeface="Calibri"/>
              <a:ea typeface="Calibri"/>
              <a:cs typeface="Calibri"/>
              <a:sym typeface="Calibri"/>
            </a:endParaRPr>
          </a:p>
        </p:txBody>
      </p:sp>
      <p:sp>
        <p:nvSpPr>
          <p:cNvPr id="290" name="Google Shape;290;g239837b6ed7_0_83"/>
          <p:cNvSpPr txBox="1"/>
          <p:nvPr>
            <p:ph idx="1" type="body"/>
          </p:nvPr>
        </p:nvSpPr>
        <p:spPr>
          <a:xfrm>
            <a:off x="3249401" y="6254500"/>
            <a:ext cx="51873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Holzbearbeitungsmechaniker und Holzbearbeitungsmechanikerin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28dbd1ecd19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97" name="Google Shape;297;g28dbd1ecd19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Materialvarianten Küchenarbeitsplatten</a:t>
            </a:r>
            <a:endParaRPr/>
          </a:p>
        </p:txBody>
      </p:sp>
      <p:sp>
        <p:nvSpPr>
          <p:cNvPr id="298" name="Google Shape;298;g28dbd1ecd19_0_0"/>
          <p:cNvSpPr txBox="1"/>
          <p:nvPr>
            <p:ph idx="2" type="body"/>
          </p:nvPr>
        </p:nvSpPr>
        <p:spPr>
          <a:xfrm>
            <a:off x="8166349" y="6254500"/>
            <a:ext cx="37137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sanier.de 2022; eigene Darstellung. </a:t>
            </a:r>
            <a:endParaRPr/>
          </a:p>
        </p:txBody>
      </p:sp>
      <p:sp>
        <p:nvSpPr>
          <p:cNvPr id="299" name="Google Shape;299;g28dbd1ecd19_0_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300" name="Google Shape;300;g28dbd1ecd19_0_0"/>
          <p:cNvSpPr/>
          <p:nvPr/>
        </p:nvSpPr>
        <p:spPr>
          <a:xfrm>
            <a:off x="8245625" y="2862825"/>
            <a:ext cx="3713700" cy="12054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00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Diskutieren Sie mit ihren Kolleg:innen die Vor- und Nachteile des jeweiligen Arbeitsplattenmaterials </a:t>
            </a:r>
            <a:endParaRPr b="0" i="0" sz="1600" u="none" cap="none" strike="noStrike">
              <a:solidFill>
                <a:schemeClr val="dk1"/>
              </a:solidFill>
              <a:latin typeface="Arial"/>
              <a:ea typeface="Arial"/>
              <a:cs typeface="Arial"/>
              <a:sym typeface="Arial"/>
            </a:endParaRPr>
          </a:p>
        </p:txBody>
      </p:sp>
      <p:pic>
        <p:nvPicPr>
          <p:cNvPr id="301" name="Google Shape;301;g28dbd1ecd19_0_0"/>
          <p:cNvPicPr preferRelativeResize="0"/>
          <p:nvPr/>
        </p:nvPicPr>
        <p:blipFill rotWithShape="1">
          <a:blip r:embed="rId3">
            <a:alphaModFix/>
          </a:blip>
          <a:srcRect b="0" l="0" r="0" t="0"/>
          <a:stretch/>
        </p:blipFill>
        <p:spPr>
          <a:xfrm>
            <a:off x="452325" y="1831512"/>
            <a:ext cx="7469773" cy="3268026"/>
          </a:xfrm>
          <a:prstGeom prst="rect">
            <a:avLst/>
          </a:prstGeom>
          <a:noFill/>
          <a:ln>
            <a:noFill/>
          </a:ln>
        </p:spPr>
      </p:pic>
      <p:sp>
        <p:nvSpPr>
          <p:cNvPr id="302" name="Google Shape;302;g28dbd1ecd19_0_0"/>
          <p:cNvSpPr txBox="1"/>
          <p:nvPr>
            <p:ph idx="1" type="body"/>
          </p:nvPr>
        </p:nvSpPr>
        <p:spPr>
          <a:xfrm>
            <a:off x="3249401" y="6254500"/>
            <a:ext cx="51873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Holzbearbeitungsmechaniker und Holzbearbeitungsmechanikerin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2021-10-18T14:46:33Z</dcterms:created>
  <dc:creator>Microsoft Office User</dc:creator>
</cp:coreProperties>
</file>