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12192000"/>
  <p:notesSz cx="7104050" cy="10234600"/>
  <p:embeddedFontLst>
    <p:embeddedFont>
      <p:font typeface="Merriweather"/>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8" roundtripDataSignature="AMtx7mhYKUCj0HQSmVIFYQjXN+h+kmo7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Merriweather-regular.fntdata"/><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erriweather-italic.fntdata"/><Relationship Id="rId25" Type="http://schemas.openxmlformats.org/officeDocument/2006/relationships/font" Target="fonts/Merriweather-bold.fntdata"/><Relationship Id="rId28" Type="http://customschemas.google.com/relationships/presentationmetadata" Target="metadata"/><Relationship Id="rId27" Type="http://schemas.openxmlformats.org/officeDocument/2006/relationships/font" Target="fonts/Merriweather-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4" y="702546"/>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479424" y="4347567"/>
            <a:ext cx="6145213" cy="518450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wf.de/themen-projekte/waelder/verantwortungsvollere-waldnutzung/alles-aus-holz"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anier.de/kueche/arbeitsplatten"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uwid-holz.de/news/holzwerkstoffe/epf-rechnet-mit-erholung-der-sperrholzproduktion-010721/" TargetMode="External"/><Relationship Id="rId3" Type="http://schemas.openxmlformats.org/officeDocument/2006/relationships/hyperlink" Target="https://www.holzkurier.com/suchseite.html?q=brettschichtholz" TargetMode="External"/><Relationship Id="rId4" Type="http://schemas.openxmlformats.org/officeDocument/2006/relationships/hyperlink" Target="https://www.holzkurier.com/holbzprodukte/2022/07/epf-plattenproduktion.html"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abfall-ressourcen/produktverantwortung-in-der-abfallwirtschaft/verpackungen"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abfall-ressourcen/produktverantwortung-in-der-abfallwirtschaft/verpackungen"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hwk-koblenz.de/downloads/leitfaden-ressourceneffizienz-in-der-tischlerei-52,596.pdf"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nergieeffizienz-im-betrieb.net/energiekosten-unternehmen/energiesparen-schreinerei.html" TargetMode="External"/><Relationship Id="rId3" Type="http://schemas.openxmlformats.org/officeDocument/2006/relationships/hyperlink" Target="http://www.hwk-koblenz.de/downloads/leitfaden-ressourceneffizienz-in-der-tischlerei-52,596.pdf"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wirtschaft-konsum/konsum-umwelt-zentrale-handlungsfelder#bedarfsfelder" TargetMode="External"/><Relationship Id="rId3" Type="http://schemas.openxmlformats.org/officeDocument/2006/relationships/hyperlink" Target="https://www.umweltbundesamt.de/themen/wirtschaft-konsum/konsum-umwelt-zentrale-handlungsfelder#bedarfsfelde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chhaltiges-bauen.de/baustoffe/Aluminiumfenster" TargetMode="External"/><Relationship Id="rId3" Type="http://schemas.openxmlformats.org/officeDocument/2006/relationships/hyperlink" Target="https://nachhaltiges-bauen.de/baustoffe/Passivhausfenster"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ltbau-neu-gedacht.de/2021/04/13/oekobilanzen-von-fenstern/"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rboncare.org/co2-emissions-rechner"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8: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38:notes"/>
          <p:cNvSpPr txBox="1"/>
          <p:nvPr>
            <p:ph idx="1" type="body"/>
          </p:nvPr>
        </p:nvSpPr>
        <p:spPr>
          <a:xfrm>
            <a:off x="311149" y="4164184"/>
            <a:ext cx="6480175" cy="578309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142" name="Google Shape;142;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39837b6ed7_0_83: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39837b6ed7_0_8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None/>
            </a:pPr>
            <a:r>
              <a:rPr lang="de-DE" sz="1050"/>
              <a:t>Vergleich des nachhaltigen Holzangebotes aktuell und perspektivisch:</a:t>
            </a:r>
            <a:endParaRPr sz="1050"/>
          </a:p>
          <a:p>
            <a:pPr indent="0" lvl="0" marL="0" rtl="0" algn="l">
              <a:lnSpc>
                <a:spcPct val="100000"/>
              </a:lnSpc>
              <a:spcBef>
                <a:spcPts val="0"/>
              </a:spcBef>
              <a:spcAft>
                <a:spcPts val="0"/>
              </a:spcAft>
              <a:buClr>
                <a:schemeClr val="dk1"/>
              </a:buClr>
              <a:buSzPts val="1800"/>
              <a:buNone/>
            </a:pPr>
            <a:r>
              <a:rPr lang="de-DE" sz="1050"/>
              <a:t>Für die globale Holzversorgung ergibt sich aufgrund der steigenden Nachfrage ein „Risikokorridor“ zwischen 3,0 – 4,2 Mrd. m³ Holz . Als Risikokorridor wird die Menge an Holzbedarf bezeichnet, die zu einer immer geringeren ökologischen Nachhaltigkeit führen. Dabei belief sich der weltweite Holzverbrauch schon in 2020 auf 4,3 – 5,0 Mrd. m³! Der Holzverbrauch läge weltweit bei 12,8 Mrd. m³, wenn der pro Kopf-Konsum in Deutschland auf die globale Ebene übertragen würde!  (WWF, 2022).</a:t>
            </a:r>
            <a:endParaRPr sz="1050"/>
          </a:p>
          <a:p>
            <a:pPr indent="0" lvl="0" marL="0" rtl="0" algn="l">
              <a:lnSpc>
                <a:spcPct val="100000"/>
              </a:lnSpc>
              <a:spcBef>
                <a:spcPts val="0"/>
              </a:spcBef>
              <a:spcAft>
                <a:spcPts val="0"/>
              </a:spcAft>
              <a:buClr>
                <a:schemeClr val="dk1"/>
              </a:buClr>
              <a:buSzPts val="1800"/>
              <a:buNone/>
            </a:pPr>
            <a:r>
              <a:rPr lang="de-DE" sz="1050"/>
              <a:t>„Die planetaren Grenzen nachhaltiger Holznutzung werden bereits heute um drei Prozent (Hochrisikogrenze) bis 67 Prozent (Niedrigrisikogrenze) überschritten, und die Stärke der Übernutzung der Wälder wächst mit zunehmender Nachfrage. Das ist eine Gefahr für unsere Wälder – überall auf der Erde.“ (ebd.)</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None/>
            </a:pPr>
            <a:r>
              <a:rPr lang="de-DE" sz="1050"/>
              <a:t>Prognosen über die zukünftige Holzversorgung müssten Klimaveränderungen, Brände, Dürren, Stürme und Schädlingsbefall sowie Waldverknappung (durch z.B. landwirtschaftliche Flächennutzung) berücksichtigen, sollten sie eine realistische Perspektive für eine nachhaltige Holznutzung aufzeigen.</a:t>
            </a:r>
            <a:endParaRPr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Font typeface="Arial"/>
              <a:buNone/>
            </a:pPr>
            <a:r>
              <a:rPr lang="de-DE" sz="1050"/>
              <a:t>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mögliche Ansätze, um einen gesteigerten Holzbedarf für den Gebäudebau (z.B. Innenausbau) in Zukunft abdecken zu können.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WWF Deutschland (2022): Alles aus Holz - Rohstoff der Zukunft oder kommende Krise. Ansätze zu einer ausgewogenen Bioökonomie. Online: </a:t>
            </a:r>
            <a:r>
              <a:rPr lang="de-DE" sz="800" u="sng">
                <a:solidFill>
                  <a:schemeClr val="hlink"/>
                </a:solidFill>
                <a:hlinkClick r:id="rId2"/>
              </a:rPr>
              <a:t>https://www.wwf.de/themen-projekte/waelder/verantwortungsvollere-waldnutzung/alles-aus-holz</a:t>
            </a:r>
            <a:endParaRPr sz="800"/>
          </a:p>
          <a:p>
            <a:pPr indent="0" lvl="0" marL="457200" rtl="0" algn="l">
              <a:lnSpc>
                <a:spcPct val="100000"/>
              </a:lnSpc>
              <a:spcBef>
                <a:spcPts val="0"/>
              </a:spcBef>
              <a:spcAft>
                <a:spcPts val="0"/>
              </a:spcAft>
              <a:buSzPts val="1400"/>
              <a:buNone/>
            </a:pPr>
            <a:r>
              <a:t/>
            </a:r>
            <a:endParaRPr sz="800"/>
          </a:p>
        </p:txBody>
      </p:sp>
      <p:sp>
        <p:nvSpPr>
          <p:cNvPr id="336" name="Google Shape;336;g239837b6ed7_0_8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8dbd1ecd19_0_0: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8dbd1ecd19_0_0: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SzPts val="1400"/>
              <a:buNone/>
            </a:pPr>
            <a:r>
              <a:rPr lang="de-DE" sz="1050"/>
              <a:t>Die Abdeckplatte einer Einbauküche oder einer Theke hat einen großen Einfluss auf die Gesamtoptik der Küche. Sie sollte deshalb ebenso sorgfältig wie die Schränke und Geräte ausgesucht werden. Eine Arbeitsplatte erfüllt eine wichtige Funktion: Auf ihr werden Lebensmittel zubereitet. Neben der Optik spielt daher auch die Robustheit des Materials eine entscheidende Rolle. Ein weiteres wichtiges Kriterium bei der Auswahl der Küchenarbeitsplatte ist die Pflege, die sie benötigt. Bei allen genannten Punkten bestehen große Unterschiede zwischen den verschiedenen Materialien. (Sanier.de, 2022).      </a:t>
            </a:r>
            <a:endParaRPr sz="1050"/>
          </a:p>
          <a:p>
            <a:pPr indent="0" lvl="0" marL="0" rtl="0" algn="l">
              <a:lnSpc>
                <a:spcPct val="100000"/>
              </a:lnSpc>
              <a:spcBef>
                <a:spcPts val="0"/>
              </a:spcBef>
              <a:spcAft>
                <a:spcPts val="0"/>
              </a:spcAft>
              <a:buSzPts val="1400"/>
              <a:buNone/>
            </a:pPr>
            <a:r>
              <a:rPr lang="de-DE" sz="1050"/>
              <a:t>   </a:t>
            </a:r>
            <a:endParaRPr b="1"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Diskutieren Sie mit ihren Kolleg:innen die Vor- und Nachteile des jeweiligen Arbeitsplattenmaterials.</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Sanier.de (2022): Küchenarbeitsplatten. Online: </a:t>
            </a:r>
            <a:r>
              <a:rPr lang="de-DE" sz="800" u="sng">
                <a:solidFill>
                  <a:schemeClr val="hlink"/>
                </a:solidFill>
                <a:hlinkClick r:id="rId2"/>
              </a:rPr>
              <a:t>https://www.sanier.de/kueche/arbeitsplatten</a:t>
            </a:r>
            <a:endParaRPr sz="800"/>
          </a:p>
          <a:p>
            <a:pPr indent="0" lvl="0" marL="457200" rtl="0" algn="l">
              <a:lnSpc>
                <a:spcPct val="100000"/>
              </a:lnSpc>
              <a:spcBef>
                <a:spcPts val="0"/>
              </a:spcBef>
              <a:spcAft>
                <a:spcPts val="0"/>
              </a:spcAft>
              <a:buSzPts val="1400"/>
              <a:buNone/>
            </a:pPr>
            <a:r>
              <a:t/>
            </a:r>
            <a:endParaRPr sz="800"/>
          </a:p>
        </p:txBody>
      </p:sp>
      <p:sp>
        <p:nvSpPr>
          <p:cNvPr id="349" name="Google Shape;349;g28dbd1ecd19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847f37620c_0_0: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2847f37620c_0_0: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Aufgrund des kostbaren Rohstoffes Holz werden neben Massivholz überwiegend Holzwerkstoffe verwendet, die auch die in der Produktion anfallenden Reststoffe nutzen. Auffällig ist der hohe Anteil von Holzwerkstoffen, die diese anfallenden Reststoffe enthalten. Der jeweilige Anteil der verschiedenen Holzwerkstoffe spiegelt die Anwendungsbreite wider: Von Möbeln über Plattenmaterial und Dämmmaterial bis hin zu konstruktiven Bauelementen reicht die Bandbreite der Nutzung.      </a:t>
            </a:r>
            <a:endParaRPr b="1" sz="1050"/>
          </a:p>
          <a:p>
            <a:pPr indent="0" lvl="0" marL="0" rtl="0" algn="l">
              <a:lnSpc>
                <a:spcPct val="100000"/>
              </a:lnSpc>
              <a:spcBef>
                <a:spcPts val="0"/>
              </a:spcBef>
              <a:spcAft>
                <a:spcPts val="0"/>
              </a:spcAft>
              <a:buClr>
                <a:schemeClr val="dk1"/>
              </a:buClr>
              <a:buSzPts val="1800"/>
              <a:buFont typeface="Arial"/>
              <a:buNone/>
            </a:pPr>
            <a:r>
              <a:rPr lang="de-DE" sz="1050"/>
              <a:t>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für welche Anwendungsbereiche sich die hier dargestellten Holzwerkstoffe eignen und wie diese Werkstoffe umweltfreundlicher werden können (Ökobilanz).</a:t>
            </a:r>
            <a:endParaRPr sz="1600">
              <a:latin typeface="Arial"/>
              <a:ea typeface="Arial"/>
              <a:cs typeface="Arial"/>
              <a:sym typeface="Arial"/>
            </a:endParaRPr>
          </a:p>
          <a:p>
            <a:pPr indent="0" lvl="0" marL="0" rtl="0" algn="l">
              <a:lnSpc>
                <a:spcPct val="100000"/>
              </a:lnSpc>
              <a:spcBef>
                <a:spcPts val="0"/>
              </a:spcBef>
              <a:spcAft>
                <a:spcPts val="0"/>
              </a:spcAft>
              <a:buClr>
                <a:schemeClr val="dk1"/>
              </a:buClr>
              <a:buSzPts val="900"/>
              <a:buFont typeface="Arial"/>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Euwid (2021): Europäische Sperrholzproduktion. Online: </a:t>
            </a:r>
            <a:r>
              <a:rPr lang="de-DE" sz="800" u="sng">
                <a:solidFill>
                  <a:schemeClr val="hlink"/>
                </a:solidFill>
                <a:hlinkClick r:id="rId2"/>
              </a:rPr>
              <a:t>https://www.euwid-holz.de/news/holzwerkstoffe/epf-rechnet-mit-erholung-der-sperrholzproduktion-010721/</a:t>
            </a:r>
            <a:endParaRPr sz="800"/>
          </a:p>
          <a:p>
            <a:pPr indent="-279400" lvl="0" marL="457200" rtl="0" algn="l">
              <a:lnSpc>
                <a:spcPct val="100000"/>
              </a:lnSpc>
              <a:spcBef>
                <a:spcPts val="0"/>
              </a:spcBef>
              <a:spcAft>
                <a:spcPts val="0"/>
              </a:spcAft>
              <a:buSzPts val="800"/>
              <a:buChar char="●"/>
            </a:pPr>
            <a:r>
              <a:rPr lang="de-DE" sz="800"/>
              <a:t>Holzkurier (2022): Brettschichtholz. Online: </a:t>
            </a:r>
            <a:r>
              <a:rPr lang="de-DE" sz="800" u="sng">
                <a:solidFill>
                  <a:schemeClr val="hlink"/>
                </a:solidFill>
                <a:hlinkClick r:id="rId3"/>
              </a:rPr>
              <a:t>https://www.holzkurier.com/suchseite.html?q=brettschichtholz</a:t>
            </a:r>
            <a:endParaRPr sz="800"/>
          </a:p>
          <a:p>
            <a:pPr indent="-279400" lvl="0" marL="457200" rtl="0" algn="l">
              <a:lnSpc>
                <a:spcPct val="100000"/>
              </a:lnSpc>
              <a:spcBef>
                <a:spcPts val="0"/>
              </a:spcBef>
              <a:spcAft>
                <a:spcPts val="0"/>
              </a:spcAft>
              <a:buSzPts val="800"/>
              <a:buChar char="●"/>
            </a:pPr>
            <a:r>
              <a:rPr lang="de-DE" sz="800"/>
              <a:t>Holzkurier (2022): Plattenproduktion. Online: </a:t>
            </a:r>
            <a:r>
              <a:rPr lang="de-DE" sz="800" u="sng">
                <a:solidFill>
                  <a:schemeClr val="hlink"/>
                </a:solidFill>
                <a:hlinkClick r:id="rId4"/>
              </a:rPr>
              <a:t>https://www.holzkurier.com/holbzprodukte/2022/07/epf-plattenproduktion.html</a:t>
            </a:r>
            <a:endParaRPr sz="800"/>
          </a:p>
          <a:p>
            <a:pPr indent="0" lvl="0" marL="457200" rtl="0" algn="l">
              <a:lnSpc>
                <a:spcPct val="100000"/>
              </a:lnSpc>
              <a:spcBef>
                <a:spcPts val="0"/>
              </a:spcBef>
              <a:spcAft>
                <a:spcPts val="0"/>
              </a:spcAft>
              <a:buSzPts val="1400"/>
              <a:buNone/>
            </a:pPr>
            <a:r>
              <a:t/>
            </a:r>
            <a:endParaRPr sz="800"/>
          </a:p>
        </p:txBody>
      </p:sp>
      <p:sp>
        <p:nvSpPr>
          <p:cNvPr id="361" name="Google Shape;361;g2847f37620c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8dbd1ecd19_0_36: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8dbd1ecd19_0_36: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None/>
            </a:pPr>
            <a:r>
              <a:rPr lang="de-DE" sz="1050"/>
              <a:t>Im Jahr 2019 fielen 18,91 Millionen Tonnen Verpackungen in Deutschland an. Verpackungen aus Papier, Pappe oder Karton haben dabei den größten Anteil mit etwa 8,3 Millionen Tonnen. Es folgen Verpackungen aus Kunststoffen (3,2 Millionen Tonnen), Glas (3,1 Millionen Tonnen) und Holz (3,3 Millionen Tonnen). (UBA, 2021).</a:t>
            </a:r>
            <a:endParaRPr sz="1050"/>
          </a:p>
          <a:p>
            <a:pPr indent="0" lvl="0" marL="0" rtl="0" algn="l">
              <a:lnSpc>
                <a:spcPct val="100000"/>
              </a:lnSpc>
              <a:spcBef>
                <a:spcPts val="0"/>
              </a:spcBef>
              <a:spcAft>
                <a:spcPts val="0"/>
              </a:spcAft>
              <a:buClr>
                <a:schemeClr val="dk1"/>
              </a:buClr>
              <a:buSzPts val="1800"/>
              <a:buNone/>
            </a:pPr>
            <a:r>
              <a:rPr lang="de-DE" sz="1050"/>
              <a:t>Ein wesentlicher Beitrag zur Umweltentlastung liegt in der Reduzierung der Menge an Verpackungsmaterial. Darüber hinaus sollten Verpackungsmaterialien genutzt werden, die die Umwelt möglichst wenig belasten, z.B. Verpackungen aus natürlichen Rohstoffen.  </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welche Vor- und Nachteile die einzelnen Materialien in Bezug auf ihre Umweltbelastung haben und wie die Menge an Verpackungsmaterial reduziert werden kann.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Umweltbundesamt UBA (2021). Online: </a:t>
            </a:r>
            <a:r>
              <a:rPr lang="de-DE" sz="800" u="sng">
                <a:solidFill>
                  <a:schemeClr val="hlink"/>
                </a:solidFill>
                <a:hlinkClick r:id="rId2"/>
              </a:rPr>
              <a:t>https://www.umweltbundesamt.de/themen/abfall-ressourcen/produktverantwortung-in-der-abfallwirtschaft/verpackungen</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373" name="Google Shape;373;g28dbd1ecd19_0_36: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8dbd1ecd19_0_48: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g28dbd1ecd19_0_48: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t/>
            </a:r>
            <a:endParaRPr b="1" sz="1050"/>
          </a:p>
          <a:p>
            <a:pPr indent="0" lvl="0" marL="0" rtl="0" algn="l">
              <a:lnSpc>
                <a:spcPct val="100000"/>
              </a:lnSpc>
              <a:spcBef>
                <a:spcPts val="0"/>
              </a:spcBef>
              <a:spcAft>
                <a:spcPts val="0"/>
              </a:spcAft>
              <a:buClr>
                <a:schemeClr val="dk1"/>
              </a:buClr>
              <a:buSzPts val="1800"/>
              <a:buNone/>
            </a:pPr>
            <a:r>
              <a:rPr lang="de-DE" sz="1050"/>
              <a:t>Verpackungen gehören zum unserem täglichen Leben. Sie erfüllen eine nützliche und notwendige Funktion. Allein im Jahr 2019 fielen 18,91 Millionen Tonnen Verpackungsmüll an. Dabei stellt sich die Frage, wie wir die Auswirkungen auf die Umwelt mindern oder ganz unterbinden können. Neben den notwendigen gesetzlichen Vorgaben ist hier auch jede:r Einzelne am Arbeitsplatz und privat aufgerufen, Etwas zu tun. (UBA, 2021).</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None/>
            </a:pPr>
            <a:r>
              <a:rPr lang="de-DE" sz="1050"/>
              <a:t>Recycling und Verwertung</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None/>
            </a:pPr>
            <a:r>
              <a:rPr lang="de-DE" sz="1050"/>
              <a:t>Die Vielfalt der Verpackungen ist groß. Entsprechend viele unterschiedliche Verfahren gibt es, um sie zu verwerten. So werden Leichtverpackungen von privaten Endverbrauchern vorwiegend im Gelben Sack oder der Gelben Tonne erfasst. Entsorgungsunternehmen sammeln diese im Auftrag der dualen Systeme ein und bringen sie zu Sortieranlagen. Dort erfolgt eine Trennung in verschiedene Wertstofffraktionen. Getrennte Kunststoffarten (PE, PP, PET, PS) gehen ins Recycling. Das gilt auch für die Mengen aus der Altglas- und Altpapiersammlung. Mischkunststoffe werden zum Teil weiter aufbereitet und dann stofflich oder energetisch verwertet. Sortierreste werden energetisch verwertet. Transportverpackungen wie beispielsweise Paletten, Kisten oder Fässer werden häufig als Mehrwegsysteme in Kreisläufen geführt. Wenn sie zu beschädigt sind, um einen sicheren Transport zu gewährleisten, werden sie repariert oder der Verwertung zugeführt. (ebd.).</a:t>
            </a:r>
            <a:endParaRPr sz="1050"/>
          </a:p>
          <a:p>
            <a:pPr indent="0" lvl="0" marL="0" rtl="0" algn="l">
              <a:lnSpc>
                <a:spcPct val="100000"/>
              </a:lnSpc>
              <a:spcBef>
                <a:spcPts val="0"/>
              </a:spcBef>
              <a:spcAft>
                <a:spcPts val="0"/>
              </a:spcAft>
              <a:buClr>
                <a:schemeClr val="dk1"/>
              </a:buClr>
              <a:buSzPts val="1800"/>
              <a:buFont typeface="Arial"/>
              <a:buNone/>
            </a:pPr>
            <a:r>
              <a:rPr lang="de-DE" sz="1050"/>
              <a:t>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welche Vor- und Nachteile die einzelnen Materialien in Bezug auf ihre Umweltbelastung haben und welche wiederverwendet werden.</a:t>
            </a:r>
            <a:endParaRPr sz="1050"/>
          </a:p>
          <a:p>
            <a:pPr indent="0" lvl="0" marL="457200" rtl="0" algn="l">
              <a:lnSpc>
                <a:spcPct val="100000"/>
              </a:lnSpc>
              <a:spcBef>
                <a:spcPts val="0"/>
              </a:spcBef>
              <a:spcAft>
                <a:spcPts val="0"/>
              </a:spcAft>
              <a:buSzPts val="1400"/>
              <a:buNone/>
            </a:pPr>
            <a:r>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Umweltbundesamt UBA (2021): Abfall-Ressourcen. Online: </a:t>
            </a:r>
            <a:r>
              <a:rPr lang="de-DE" sz="800" u="sng">
                <a:solidFill>
                  <a:schemeClr val="hlink"/>
                </a:solidFill>
                <a:hlinkClick r:id="rId2"/>
              </a:rPr>
              <a:t>https://www.umweltbundesamt.de/themen/abfall-ressourcen/produktverantwortung-in-der-abfallwirtschaft/verpackungen</a:t>
            </a:r>
            <a:endParaRPr sz="800"/>
          </a:p>
          <a:p>
            <a:pPr indent="0" lvl="0" marL="457200" rtl="0" algn="l">
              <a:lnSpc>
                <a:spcPct val="100000"/>
              </a:lnSpc>
              <a:spcBef>
                <a:spcPts val="0"/>
              </a:spcBef>
              <a:spcAft>
                <a:spcPts val="0"/>
              </a:spcAft>
              <a:buSzPts val="1400"/>
              <a:buNone/>
            </a:pPr>
            <a:r>
              <a:t/>
            </a:r>
            <a:endParaRPr sz="800"/>
          </a:p>
        </p:txBody>
      </p:sp>
      <p:sp>
        <p:nvSpPr>
          <p:cNvPr id="385" name="Google Shape;385;g28dbd1ecd19_0_4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7b80a665ea_0_305: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27b80a665ea_0_305: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50"/>
              <a:t>Der Wärmeverbrauch in Tischlereien teilt sich durchschnittlich in folgende Bereiche:</a:t>
            </a:r>
            <a:endParaRPr b="1" sz="1050"/>
          </a:p>
          <a:p>
            <a:pPr indent="0" lvl="0" marL="0" rtl="0" algn="l">
              <a:lnSpc>
                <a:spcPct val="100000"/>
              </a:lnSpc>
              <a:spcBef>
                <a:spcPts val="0"/>
              </a:spcBef>
              <a:spcAft>
                <a:spcPts val="0"/>
              </a:spcAft>
              <a:buClr>
                <a:schemeClr val="dk1"/>
              </a:buClr>
              <a:buSzPts val="1800"/>
              <a:buFont typeface="Arial"/>
              <a:buNone/>
            </a:pPr>
            <a:r>
              <a:t/>
            </a:r>
            <a:endParaRPr b="1" sz="1050"/>
          </a:p>
          <a:p>
            <a:pPr indent="0" lvl="0" marL="0" rtl="0" algn="l">
              <a:lnSpc>
                <a:spcPct val="100000"/>
              </a:lnSpc>
              <a:spcBef>
                <a:spcPts val="0"/>
              </a:spcBef>
              <a:spcAft>
                <a:spcPts val="0"/>
              </a:spcAft>
              <a:buClr>
                <a:schemeClr val="dk1"/>
              </a:buClr>
              <a:buSzPts val="1800"/>
              <a:buFont typeface="Arial"/>
              <a:buNone/>
            </a:pPr>
            <a:r>
              <a:rPr lang="de-DE" sz="1050"/>
              <a:t>Transmissionswärme:			47%</a:t>
            </a:r>
            <a:endParaRPr sz="1050"/>
          </a:p>
          <a:p>
            <a:pPr indent="0" lvl="0" marL="0" rtl="0" algn="l">
              <a:lnSpc>
                <a:spcPct val="100000"/>
              </a:lnSpc>
              <a:spcBef>
                <a:spcPts val="0"/>
              </a:spcBef>
              <a:spcAft>
                <a:spcPts val="0"/>
              </a:spcAft>
              <a:buClr>
                <a:schemeClr val="dk1"/>
              </a:buClr>
              <a:buSzPts val="1800"/>
              <a:buFont typeface="Arial"/>
              <a:buNone/>
            </a:pPr>
            <a:r>
              <a:rPr lang="de-DE" sz="1050"/>
              <a:t>Hallenlüftung:				24%</a:t>
            </a:r>
            <a:endParaRPr sz="1050"/>
          </a:p>
          <a:p>
            <a:pPr indent="0" lvl="0" marL="0" rtl="0" algn="l">
              <a:lnSpc>
                <a:spcPct val="100000"/>
              </a:lnSpc>
              <a:spcBef>
                <a:spcPts val="0"/>
              </a:spcBef>
              <a:spcAft>
                <a:spcPts val="0"/>
              </a:spcAft>
              <a:buClr>
                <a:schemeClr val="dk1"/>
              </a:buClr>
              <a:buSzPts val="1800"/>
              <a:buFont typeface="Arial"/>
              <a:buNone/>
            </a:pPr>
            <a:r>
              <a:rPr lang="de-DE" sz="1050"/>
              <a:t>Späneabsaugung:			21%</a:t>
            </a:r>
            <a:endParaRPr sz="1050"/>
          </a:p>
          <a:p>
            <a:pPr indent="0" lvl="0" marL="0" rtl="0" algn="l">
              <a:lnSpc>
                <a:spcPct val="100000"/>
              </a:lnSpc>
              <a:spcBef>
                <a:spcPts val="0"/>
              </a:spcBef>
              <a:spcAft>
                <a:spcPts val="0"/>
              </a:spcAft>
              <a:buClr>
                <a:schemeClr val="dk1"/>
              </a:buClr>
              <a:buSzPts val="1800"/>
              <a:buFont typeface="Arial"/>
              <a:buNone/>
            </a:pPr>
            <a:r>
              <a:rPr lang="de-DE" sz="1050"/>
              <a:t>Lackierraumlüftung:			  8%</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lang="de-DE" sz="1050"/>
              <a:t>Auch bei der Späneabsaugung geht erwärmte Raumluft verloren, die bei einer Wärmerückgewinnung wieder für die Raumerwärmung genutzt werden kann.</a:t>
            </a:r>
            <a:endParaRPr sz="1050"/>
          </a:p>
          <a:p>
            <a:pPr indent="0" lvl="0" marL="0" rtl="0" algn="l">
              <a:lnSpc>
                <a:spcPct val="100000"/>
              </a:lnSpc>
              <a:spcBef>
                <a:spcPts val="0"/>
              </a:spcBef>
              <a:spcAft>
                <a:spcPts val="0"/>
              </a:spcAft>
              <a:buClr>
                <a:schemeClr val="dk1"/>
              </a:buClr>
              <a:buSzPts val="1800"/>
              <a:buFont typeface="Arial"/>
              <a:buNone/>
            </a:pPr>
            <a:r>
              <a:rPr lang="de-DE" sz="1050"/>
              <a:t>Beachtenswert sind die hohen Wärmeverluste in den Bereichen Transmissionswärmeverluste, Hallenlüftung und Späneabsaugung.</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und diskutieren Sie die Möglichkeiten, den Wärmeverbrauch in ihrem Betrieb zu reduzieren.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b="1" lang="de-DE" sz="900"/>
              <a:t>Quellen:</a:t>
            </a:r>
            <a:endParaRPr b="1" sz="900"/>
          </a:p>
          <a:p>
            <a:pPr indent="-279400" lvl="0" marL="457200" rtl="0" algn="l">
              <a:lnSpc>
                <a:spcPct val="100000"/>
              </a:lnSpc>
              <a:spcBef>
                <a:spcPts val="0"/>
              </a:spcBef>
              <a:spcAft>
                <a:spcPts val="0"/>
              </a:spcAft>
              <a:buClr>
                <a:schemeClr val="dk1"/>
              </a:buClr>
              <a:buSzPts val="800"/>
              <a:buChar char="●"/>
            </a:pPr>
            <a:r>
              <a:rPr lang="de-DE" sz="800"/>
              <a:t>HWK Koblenz (o.J.):  Ressourceneffizienz in der Tischlerei. Online: </a:t>
            </a:r>
            <a:r>
              <a:rPr lang="de-DE" sz="800" u="sng">
                <a:solidFill>
                  <a:schemeClr val="hlink"/>
                </a:solidFill>
                <a:hlinkClick r:id="rId2"/>
              </a:rPr>
              <a:t>www.hwk-koblenz.de/downloads/leitfaden-ressourceneffizienz-in-der-tischlerei-52,596.pdf</a:t>
            </a:r>
            <a:r>
              <a:rPr lang="de-DE" sz="800"/>
              <a:t>  </a:t>
            </a:r>
            <a:endParaRPr sz="800"/>
          </a:p>
        </p:txBody>
      </p:sp>
      <p:sp>
        <p:nvSpPr>
          <p:cNvPr id="397" name="Google Shape;397;g27b80a665ea_0_30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7b80a665ea_0_318: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27b80a665ea_0_318: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50"/>
              <a:t>Beschreibung</a:t>
            </a:r>
            <a:endParaRPr sz="1050"/>
          </a:p>
          <a:p>
            <a:pPr indent="0" lvl="0" marL="0" rtl="0" algn="l">
              <a:lnSpc>
                <a:spcPct val="100000"/>
              </a:lnSpc>
              <a:spcBef>
                <a:spcPts val="0"/>
              </a:spcBef>
              <a:spcAft>
                <a:spcPts val="0"/>
              </a:spcAft>
              <a:buSzPts val="1400"/>
              <a:buNone/>
            </a:pPr>
            <a:r>
              <a:rPr lang="de-DE" sz="1050"/>
              <a:t>Der Verbrauch an elektrischer Energie einer Tischlerei ist vor allem abhängig von der Nutzung der elektrischen Geräte, die dort eingesetzt werden. Es gibt stationäre Maschinen, Maschinen zur Oberflächenbehandlung, Handmaschinen und sonstige Geräte, die in einer Tischlerei genutzt werden. Allein die Bandbreite der stationären Maschinen umfasst bis zu dreißig verschiedene Geräte, hinzu kommen über zehn verschiedene Handgeräte sowie Geräte u.a. zur Reinhaltung (Druckluft/ Absaugen/ Lüftung etc.).</a:t>
            </a:r>
            <a:endParaRPr sz="1050"/>
          </a:p>
          <a:p>
            <a:pPr indent="0" lvl="0" marL="0" rtl="0" algn="l">
              <a:lnSpc>
                <a:spcPct val="100000"/>
              </a:lnSpc>
              <a:spcBef>
                <a:spcPts val="0"/>
              </a:spcBef>
              <a:spcAft>
                <a:spcPts val="0"/>
              </a:spcAft>
              <a:buSzPts val="1400"/>
              <a:buNone/>
            </a:pPr>
            <a:r>
              <a:rPr lang="de-DE" sz="1050"/>
              <a:t>Eine Tischlerei benötigt im Durchschnitt ca. 300 Megawattstunden Energie pro Jahr. Ein Viertel davon entfällt auf die elektrische Energie (Energieeffizienz-im-Betrieb, 2023). </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Der Gesamtstromverbrauch teilt sich dabei durchschnittlich in folgende Bereiche und Anteile (HWK Koblenz, o.J.):</a:t>
            </a:r>
            <a:endParaRPr sz="1050"/>
          </a:p>
          <a:p>
            <a:pPr indent="0" lvl="0" marL="0" rtl="0" algn="l">
              <a:lnSpc>
                <a:spcPct val="100000"/>
              </a:lnSpc>
              <a:spcBef>
                <a:spcPts val="0"/>
              </a:spcBef>
              <a:spcAft>
                <a:spcPts val="0"/>
              </a:spcAft>
              <a:buSzPts val="1400"/>
              <a:buNone/>
            </a:pPr>
            <a:r>
              <a:rPr lang="de-DE" sz="1050"/>
              <a:t>Späneabsaugung:			38%</a:t>
            </a:r>
            <a:endParaRPr sz="1050"/>
          </a:p>
          <a:p>
            <a:pPr indent="0" lvl="0" marL="0" rtl="0" algn="l">
              <a:lnSpc>
                <a:spcPct val="100000"/>
              </a:lnSpc>
              <a:spcBef>
                <a:spcPts val="0"/>
              </a:spcBef>
              <a:spcAft>
                <a:spcPts val="0"/>
              </a:spcAft>
              <a:buSzPts val="1400"/>
              <a:buNone/>
            </a:pPr>
            <a:r>
              <a:rPr lang="de-DE" sz="1050"/>
              <a:t>Holzbearbeitungsmaschinen:		27%</a:t>
            </a:r>
            <a:endParaRPr sz="1050"/>
          </a:p>
          <a:p>
            <a:pPr indent="0" lvl="0" marL="0" rtl="0" algn="l">
              <a:lnSpc>
                <a:spcPct val="100000"/>
              </a:lnSpc>
              <a:spcBef>
                <a:spcPts val="0"/>
              </a:spcBef>
              <a:spcAft>
                <a:spcPts val="0"/>
              </a:spcAft>
              <a:buSzPts val="1400"/>
              <a:buNone/>
            </a:pPr>
            <a:r>
              <a:rPr lang="de-DE" sz="1050"/>
              <a:t>Heizung:				10%</a:t>
            </a:r>
            <a:endParaRPr sz="1050"/>
          </a:p>
          <a:p>
            <a:pPr indent="0" lvl="0" marL="0" rtl="0" algn="l">
              <a:lnSpc>
                <a:spcPct val="100000"/>
              </a:lnSpc>
              <a:spcBef>
                <a:spcPts val="0"/>
              </a:spcBef>
              <a:spcAft>
                <a:spcPts val="0"/>
              </a:spcAft>
              <a:buSzPts val="1400"/>
              <a:buNone/>
            </a:pPr>
            <a:r>
              <a:rPr lang="de-DE" sz="1050"/>
              <a:t>Druckluft:				  7%				</a:t>
            </a:r>
            <a:endParaRPr sz="1050"/>
          </a:p>
          <a:p>
            <a:pPr indent="0" lvl="0" marL="0" rtl="0" algn="l">
              <a:lnSpc>
                <a:spcPct val="100000"/>
              </a:lnSpc>
              <a:spcBef>
                <a:spcPts val="0"/>
              </a:spcBef>
              <a:spcAft>
                <a:spcPts val="0"/>
              </a:spcAft>
              <a:buSzPts val="1400"/>
              <a:buNone/>
            </a:pPr>
            <a:r>
              <a:rPr lang="de-DE" sz="1050"/>
              <a:t>Beleuchtung:				  7%			</a:t>
            </a:r>
            <a:endParaRPr sz="1050"/>
          </a:p>
          <a:p>
            <a:pPr indent="0" lvl="0" marL="0" rtl="0" algn="l">
              <a:lnSpc>
                <a:spcPct val="100000"/>
              </a:lnSpc>
              <a:spcBef>
                <a:spcPts val="0"/>
              </a:spcBef>
              <a:spcAft>
                <a:spcPts val="0"/>
              </a:spcAft>
              <a:buSzPts val="1400"/>
              <a:buNone/>
            </a:pPr>
            <a:r>
              <a:rPr lang="de-DE" sz="1050"/>
              <a:t>Lackierraum:				  5%</a:t>
            </a:r>
            <a:endParaRPr sz="1050"/>
          </a:p>
          <a:p>
            <a:pPr indent="0" lvl="0" marL="0" rtl="0" algn="l">
              <a:lnSpc>
                <a:spcPct val="100000"/>
              </a:lnSpc>
              <a:spcBef>
                <a:spcPts val="0"/>
              </a:spcBef>
              <a:spcAft>
                <a:spcPts val="0"/>
              </a:spcAft>
              <a:buSzPts val="1400"/>
              <a:buNone/>
            </a:pPr>
            <a:r>
              <a:rPr lang="de-DE" sz="1050"/>
              <a:t>Büro:					  5%</a:t>
            </a:r>
            <a:endParaRPr sz="1050"/>
          </a:p>
          <a:p>
            <a:pPr indent="0" lvl="0" marL="0" rtl="0" algn="l">
              <a:lnSpc>
                <a:spcPct val="100000"/>
              </a:lnSpc>
              <a:spcBef>
                <a:spcPts val="0"/>
              </a:spcBef>
              <a:spcAft>
                <a:spcPts val="0"/>
              </a:spcAft>
              <a:buSzPts val="1400"/>
              <a:buNone/>
            </a:pPr>
            <a:r>
              <a:rPr lang="de-DE" sz="1050"/>
              <a:t>Warmwasser:				  1%</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Zu erkennen ist, welch hohen Anteil die Absaugung und die Bearbeitungsmaschinen mit ca. 65% ausmachen. </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und diskutieren Sie die Möglichkeiten, den Stromverbrauch in Ihrem Betrieb zu reduzieren.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Energieeffizienz-im-Betrieb, 2023: Online: </a:t>
            </a:r>
            <a:r>
              <a:rPr lang="de-DE" sz="800" u="sng">
                <a:solidFill>
                  <a:schemeClr val="hlink"/>
                </a:solidFill>
                <a:hlinkClick r:id="rId2"/>
              </a:rPr>
              <a:t>https://www.energieeffizienz-im-betrieb.net/energiekosten-unternehmen/energiesparen-schreinerei.html</a:t>
            </a:r>
            <a:r>
              <a:rPr lang="de-DE" sz="800"/>
              <a:t> </a:t>
            </a:r>
            <a:endParaRPr sz="800"/>
          </a:p>
          <a:p>
            <a:pPr indent="-279400" lvl="0" marL="457200" rtl="0" algn="l">
              <a:lnSpc>
                <a:spcPct val="100000"/>
              </a:lnSpc>
              <a:spcBef>
                <a:spcPts val="0"/>
              </a:spcBef>
              <a:spcAft>
                <a:spcPts val="0"/>
              </a:spcAft>
              <a:buSzPts val="800"/>
              <a:buChar char="●"/>
            </a:pPr>
            <a:r>
              <a:rPr lang="de-DE" sz="800"/>
              <a:t>HWK Koblenz (o.J.):  Ressourceneffizienz in der Tischlerei. Online: </a:t>
            </a:r>
            <a:r>
              <a:rPr lang="de-DE" sz="800" u="sng">
                <a:solidFill>
                  <a:schemeClr val="hlink"/>
                </a:solidFill>
                <a:hlinkClick r:id="rId3"/>
              </a:rPr>
              <a:t>www.hwk-koblenz.de/downloads/leitfaden-ressourceneffizienz-in-der-tischlerei-52,596.pdf</a:t>
            </a:r>
            <a:r>
              <a:rPr lang="de-DE" sz="800"/>
              <a:t> </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409" name="Google Shape;409;g27b80a665ea_0_31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8be19968c3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8be19968c3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1:notes"/>
          <p:cNvSpPr txBox="1"/>
          <p:nvPr>
            <p:ph idx="1" type="body"/>
          </p:nvPr>
        </p:nvSpPr>
        <p:spPr>
          <a:xfrm>
            <a:off x="311149" y="4096894"/>
            <a:ext cx="6480175" cy="559405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Treibhausgasen (Summiert in CO</a:t>
            </a:r>
            <a:r>
              <a:rPr baseline="-25000" lang="de-DE" sz="1200"/>
              <a:t>2</a:t>
            </a:r>
            <a:r>
              <a:rPr lang="de-DE" sz="1200"/>
              <a:t>-Äkquivalenten)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900"/>
              <a:t>Quellen:</a:t>
            </a:r>
            <a:endParaRPr b="1" sz="900"/>
          </a:p>
          <a:p>
            <a:pPr indent="-171450" lvl="0" marL="171450" rtl="0" algn="l">
              <a:lnSpc>
                <a:spcPct val="100000"/>
              </a:lnSpc>
              <a:spcBef>
                <a:spcPts val="0"/>
              </a:spcBef>
              <a:spcAft>
                <a:spcPts val="0"/>
              </a:spcAft>
              <a:buClr>
                <a:schemeClr val="dk1"/>
              </a:buClr>
              <a:buSzPts val="1100"/>
              <a:buChar char="•"/>
            </a:pPr>
            <a:r>
              <a:rPr lang="de-DE" sz="900"/>
              <a:t>Umweltbundesamt 2021: Konsum und Umwelt: Zentrale Handlungsfelder. Online:</a:t>
            </a:r>
            <a:r>
              <a:rPr lang="de-DE" sz="900">
                <a:solidFill>
                  <a:schemeClr val="hlink"/>
                </a:solidFill>
                <a:uFill>
                  <a:noFill/>
                </a:uFill>
                <a:hlinkClick r:id="rId2"/>
              </a:rPr>
              <a:t> </a:t>
            </a:r>
            <a:r>
              <a:rPr lang="de-DE" sz="900" u="sng">
                <a:solidFill>
                  <a:srgbClr val="0563C1"/>
                </a:solidFill>
                <a:hlinkClick r:id="rId3">
                  <a:extLst>
                    <a:ext uri="{A12FA001-AC4F-418D-AE19-62706E023703}">
                      <ahyp:hlinkClr val="tx"/>
                    </a:ext>
                  </a:extLst>
                </a:hlinkClick>
              </a:rPr>
              <a:t>https://www.umweltbundesamt.de/themen/wirtschaft-konsum/konsum-umwelt-zentrale-handlungsfelder#bedarfsfelder</a:t>
            </a:r>
            <a:endParaRPr/>
          </a:p>
        </p:txBody>
      </p:sp>
      <p:sp>
        <p:nvSpPr>
          <p:cNvPr id="153" name="Google Shape;153;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4a9b7458ce_0_3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14a9b7458ce_0_31:notes"/>
          <p:cNvSpPr txBox="1"/>
          <p:nvPr>
            <p:ph idx="1" type="body"/>
          </p:nvPr>
        </p:nvSpPr>
        <p:spPr>
          <a:xfrm>
            <a:off x="311149" y="4032752"/>
            <a:ext cx="6480175" cy="559419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sz="1050"/>
              <a:t>Definition “CO2-Äquivalente”</a:t>
            </a:r>
            <a:endParaRPr b="1" sz="1050"/>
          </a:p>
          <a:p>
            <a:pPr indent="0" lvl="0" marL="0" rtl="0" algn="l">
              <a:lnSpc>
                <a:spcPct val="100000"/>
              </a:lnSpc>
              <a:spcBef>
                <a:spcPts val="0"/>
              </a:spcBef>
              <a:spcAft>
                <a:spcPts val="0"/>
              </a:spcAft>
              <a:buClr>
                <a:schemeClr val="dk1"/>
              </a:buClr>
              <a:buSzPts val="1100"/>
              <a:buFont typeface="Arial"/>
              <a:buNone/>
            </a:pPr>
            <a:r>
              <a:rPr lang="de-DE" sz="1050"/>
              <a:t>die verschiedenen Treibhausgase (THG), z.B. Kohlenstoffdioxid (CO2), Methan (CH4), Lachgas (N2O), Schwefelhexafluorid (SF6) haben eine unterschiedlich starke Treibhauswirkung. Zur Vereinfachung wird die Stärke ihrer Wirkung wird in Bezug gesetzt zur Wirkung von Kohlenstoffdioxid (CO2):</a:t>
            </a:r>
            <a:endParaRPr sz="1050"/>
          </a:p>
          <a:p>
            <a:pPr indent="0" lvl="0" marL="0" rtl="0" algn="l">
              <a:lnSpc>
                <a:spcPct val="100000"/>
              </a:lnSpc>
              <a:spcBef>
                <a:spcPts val="0"/>
              </a:spcBef>
              <a:spcAft>
                <a:spcPts val="0"/>
              </a:spcAft>
              <a:buClr>
                <a:schemeClr val="dk1"/>
              </a:buClr>
              <a:buSzPts val="1100"/>
              <a:buFont typeface="Arial"/>
              <a:buNone/>
            </a:pPr>
            <a:r>
              <a:rPr lang="de-DE" sz="1050"/>
              <a:t>So hat Methan eine ca. 25 fach stärkere Treibhausgaswirkung als CO2, abgekürzt “25 CO2e” oder “25 CO2 Äq” - beides steht für “Äquivalente” (Entsprechung).</a:t>
            </a:r>
            <a:endParaRPr sz="1050"/>
          </a:p>
          <a:p>
            <a:pPr indent="0" lvl="0" marL="0" rtl="0" algn="l">
              <a:lnSpc>
                <a:spcPct val="100000"/>
              </a:lnSpc>
              <a:spcBef>
                <a:spcPts val="0"/>
              </a:spcBef>
              <a:spcAft>
                <a:spcPts val="0"/>
              </a:spcAft>
              <a:buClr>
                <a:schemeClr val="dk1"/>
              </a:buClr>
              <a:buSzPts val="1100"/>
              <a:buFont typeface="Arial"/>
              <a:buNone/>
            </a:pPr>
            <a:r>
              <a:rPr lang="de-DE" sz="1050"/>
              <a:t>Beispiel Lachgas: ca. 298 CO2 Äq</a:t>
            </a:r>
            <a:endParaRPr sz="1050"/>
          </a:p>
          <a:p>
            <a:pPr indent="0" lvl="0" marL="0" rtl="0" algn="l">
              <a:lnSpc>
                <a:spcPct val="100000"/>
              </a:lnSpc>
              <a:spcBef>
                <a:spcPts val="0"/>
              </a:spcBef>
              <a:spcAft>
                <a:spcPts val="0"/>
              </a:spcAft>
              <a:buClr>
                <a:schemeClr val="dk1"/>
              </a:buClr>
              <a:buSzPts val="1100"/>
              <a:buFont typeface="Arial"/>
              <a:buNone/>
            </a:pPr>
            <a:r>
              <a:rPr lang="de-DE" sz="1050"/>
              <a:t>Beispiel Schwefelhexafluorid: ca. 22.800 CO2 Äq</a:t>
            </a:r>
            <a:endParaRPr sz="1050"/>
          </a:p>
          <a:p>
            <a:pPr indent="0" lvl="0" marL="0" rtl="0" algn="l">
              <a:lnSpc>
                <a:spcPct val="100000"/>
              </a:lnSpc>
              <a:spcBef>
                <a:spcPts val="0"/>
              </a:spcBef>
              <a:spcAft>
                <a:spcPts val="0"/>
              </a:spcAft>
              <a:buClr>
                <a:schemeClr val="dk1"/>
              </a:buClr>
              <a:buSzPts val="1400"/>
              <a:buFont typeface="Arial"/>
              <a:buNone/>
            </a:pPr>
            <a:r>
              <a:t/>
            </a:r>
            <a:endParaRPr b="1" sz="1050"/>
          </a:p>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50"/>
              <a:t>In dieser Abbildung "sind die Wertschöpfung und die Umweltauswirkungen der Herstellung, der Errichtung neuer, der Modernisierung bestehender und der Nutzung und des Betriebs der Wohn- und Nichtwohngebäude in Deutschland entlang der Wertschöpfungskette BAU sowie der Nutzung und des Betriebs dargestellt. (...) 75 % des THG-Fußabdruckes (297 Mio</a:t>
            </a:r>
            <a:endParaRPr sz="1050"/>
          </a:p>
          <a:p>
            <a:pPr indent="0" lvl="0" marL="0" rtl="0" algn="l">
              <a:lnSpc>
                <a:spcPct val="100000"/>
              </a:lnSpc>
              <a:spcBef>
                <a:spcPts val="0"/>
              </a:spcBef>
              <a:spcAft>
                <a:spcPts val="0"/>
              </a:spcAft>
              <a:buClr>
                <a:schemeClr val="dk1"/>
              </a:buClr>
              <a:buSzPts val="1800"/>
              <a:buFont typeface="Arial"/>
              <a:buNone/>
            </a:pPr>
            <a:r>
              <a:rPr lang="de-DE" sz="1050"/>
              <a:t>Tonnen CO2-Äquivalente) und damit 33 % der nationalen THG-Emissionen wurden in diesem Jahr durch Nutzung und Betrieb der Wohn- und Nichtwohngebäude verursacht. Dies umfasst die direkten THG-Emissionen, die beispielsweise bei der Verbrennung von Brennstoffen für die Raumwärme entstehen, und die THG-Emissionen, die bei der Herstellung der Brennstoffe und des Stroms emittiert werden.</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lang="de-DE" sz="1050"/>
              <a:t>25 % des THG-Fußabdruckes des Handlungsfelds «Errichtung und Nutzung von Hochbauten» (65 Mio. Tonnen CO2-Äquivalente im Inland und damit 7 % der nationalen THG-Emissionen, 35 Mio Tonnen CO2-Äquivalente im Ausland) wurde durch die vorgelagerten Lieferketten der Herstellung, Errichtung und Modernisierung der Wohn- und Nichtwohngebäuden und durch die direkten Emissionen der Bauwirtschaft (Anteil Hochbau) verursacht.</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lang="de-DE" sz="1050"/>
              <a:t>Die Bauwirtschaft (Anteil Hochbau) selbst trägt statistisch zwar 45 % zur Bruttowertschöpfung bei, verursacht aber über Bauprozesse nur 2.6 % (10.3 Mio Tonnen CO2-Äquivalente) des gesamten THG-Fußabdruckes. Die restlichen 22.8 % im Handlungsfeld «Errichtung und Nutzung von Hochbauten» werden durch die Grundstoffindustrie (2.3 %, 9 Mio Tonnen CO2-Äquivalente), die vorgelagerten Zulieferer (10.6 %, 42 Mio Tonnen CO2-Äquivalente) der Baustoffindustrie inkl. weiterer direkter Zulieferer (9.9 %, 39 Mio Tonnen CO2-Äquivalente) verursacht. Bei den anderen Umweltfußabdrücken werden 33 % bis 70 % der Umweltauswirkungen durch Nutzung und Betrieb der Hochbauten verursacht." (BBSR 2020)</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171450" lvl="0" marL="171450" rtl="0" algn="l">
              <a:lnSpc>
                <a:spcPct val="100000"/>
              </a:lnSpc>
              <a:spcBef>
                <a:spcPts val="0"/>
              </a:spcBef>
              <a:spcAft>
                <a:spcPts val="0"/>
              </a:spcAft>
              <a:buClr>
                <a:schemeClr val="dk1"/>
              </a:buClr>
              <a:buSzPts val="1100"/>
              <a:buChar char="•"/>
            </a:pPr>
            <a:r>
              <a:rPr lang="de-DE" sz="1050"/>
              <a:t>Welchen Beitrag leistet Ihr Zimmereibetrieb im Bereich Betriebsgebäude und Maschinen zum Klimawandel?</a:t>
            </a:r>
            <a:endParaRPr sz="1050"/>
          </a:p>
          <a:p>
            <a:pPr indent="-168275" lvl="0" marL="171450" rtl="0" algn="l">
              <a:lnSpc>
                <a:spcPct val="100000"/>
              </a:lnSpc>
              <a:spcBef>
                <a:spcPts val="0"/>
              </a:spcBef>
              <a:spcAft>
                <a:spcPts val="0"/>
              </a:spcAft>
              <a:buSzPts val="1050"/>
              <a:buChar char="•"/>
            </a:pPr>
            <a:r>
              <a:rPr lang="de-DE" sz="1050"/>
              <a:t>Was unternehmen Sie in Ihrem Zimmereibetrieb, um CO2-Emissionen bei der Nutzung von Betriebsgebäuden und Maschinen zu verringern?</a:t>
            </a:r>
            <a:endParaRPr sz="1050"/>
          </a:p>
          <a:p>
            <a:pPr indent="-168275" lvl="0" marL="171450" rtl="0" algn="l">
              <a:lnSpc>
                <a:spcPct val="100000"/>
              </a:lnSpc>
              <a:spcBef>
                <a:spcPts val="0"/>
              </a:spcBef>
              <a:spcAft>
                <a:spcPts val="0"/>
              </a:spcAft>
              <a:buSzPts val="1050"/>
              <a:buChar char="•"/>
            </a:pPr>
            <a:r>
              <a:rPr lang="de-DE" sz="1050"/>
              <a:t>Welchen Beitrag leistet Ihr Betrieb im Bereich der eingesetzten Materialien zum Klimawandel?</a:t>
            </a:r>
            <a:endParaRPr sz="1050"/>
          </a:p>
          <a:p>
            <a:pPr indent="-168275" lvl="0" marL="171450" rtl="0" algn="l">
              <a:lnSpc>
                <a:spcPct val="100000"/>
              </a:lnSpc>
              <a:spcBef>
                <a:spcPts val="0"/>
              </a:spcBef>
              <a:spcAft>
                <a:spcPts val="0"/>
              </a:spcAft>
              <a:buSzPts val="1050"/>
              <a:buChar char="•"/>
            </a:pPr>
            <a:r>
              <a:rPr lang="de-DE" sz="1050"/>
              <a:t>Was unternehmen Sie in Ihrem Betrieb, um CO2-Emissionen durch die Auswahl und Verarbeitung der Materialien zu verringern?</a:t>
            </a:r>
            <a:endParaRPr sz="1050"/>
          </a:p>
          <a:p>
            <a:pPr indent="-171450" lvl="0" marL="171450" rtl="0" algn="l">
              <a:lnSpc>
                <a:spcPct val="100000"/>
              </a:lnSpc>
              <a:spcBef>
                <a:spcPts val="0"/>
              </a:spcBef>
              <a:spcAft>
                <a:spcPts val="0"/>
              </a:spcAft>
              <a:buClr>
                <a:schemeClr val="dk1"/>
              </a:buClr>
              <a:buSzPts val="1100"/>
              <a:buChar char="•"/>
            </a:pPr>
            <a:r>
              <a:rPr lang="de-DE" sz="1050"/>
              <a:t>Welchen Beitrag leistet Ihr Betrieb im Bereich Mobilität zum Klimawandel?</a:t>
            </a:r>
            <a:endParaRPr sz="1050"/>
          </a:p>
          <a:p>
            <a:pPr indent="-171450" lvl="0" marL="171450" rtl="0" algn="l">
              <a:lnSpc>
                <a:spcPct val="100000"/>
              </a:lnSpc>
              <a:spcBef>
                <a:spcPts val="0"/>
              </a:spcBef>
              <a:spcAft>
                <a:spcPts val="0"/>
              </a:spcAft>
              <a:buClr>
                <a:schemeClr val="dk1"/>
              </a:buClr>
              <a:buSzPts val="1100"/>
              <a:buChar char="•"/>
            </a:pPr>
            <a:r>
              <a:rPr lang="de-DE" sz="1050"/>
              <a:t>Was unternehmen Sie in Ihrem Betrieb, um CO2-Emissionen aus der betriebseigenen PKW-Flotte zu verringern?</a:t>
            </a:r>
            <a:endParaRPr sz="1050"/>
          </a:p>
          <a:p>
            <a:pPr indent="0" lvl="0" marL="0" rtl="0" algn="l">
              <a:lnSpc>
                <a:spcPct val="100000"/>
              </a:lnSpc>
              <a:spcBef>
                <a:spcPts val="0"/>
              </a:spcBef>
              <a:spcAft>
                <a:spcPts val="0"/>
              </a:spcAft>
              <a:buSzPts val="1400"/>
              <a:buNone/>
            </a:pPr>
            <a:r>
              <a:t/>
            </a:r>
            <a:endParaRPr b="1"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185" name="Google Shape;185;g14a9b7458ce_0_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39837b6ed7_0_1: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39837b6ed7_0_1: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400"/>
              <a:buFont typeface="Arial"/>
              <a:buNone/>
            </a:pPr>
            <a:r>
              <a:rPr lang="de-DE" sz="1050"/>
              <a:t>In der Abbildung sind die Anteile der Umweltfußabdrücke der Herstellung, Errichtung, der Modernisierung und der Nutzung und des Betriebes von Wohn- und Nichtwohngebäuden an den</a:t>
            </a:r>
            <a:endParaRPr sz="1050"/>
          </a:p>
          <a:p>
            <a:pPr indent="0" lvl="0" marL="0" rtl="0" algn="l">
              <a:lnSpc>
                <a:spcPct val="100000"/>
              </a:lnSpc>
              <a:spcBef>
                <a:spcPts val="0"/>
              </a:spcBef>
              <a:spcAft>
                <a:spcPts val="0"/>
              </a:spcAft>
              <a:buClr>
                <a:schemeClr val="dk1"/>
              </a:buClr>
              <a:buSzPts val="1400"/>
              <a:buFont typeface="Arial"/>
              <a:buNone/>
            </a:pPr>
            <a:r>
              <a:rPr lang="de-DE" sz="1050"/>
              <a:t>globalen Umweltfußabdrücken in parts per million (ppm) dargestellt. Als Vergleichsgrösse ist der Anteil der Wertschöpfung des Handlungsfelds «Errichtung und Nutzung von Hochbauten» an der Wertschöpfung der gesamten Weltwirtschaft in ppm (parts per million) dargestellt. Die Pfeile zeigen die notwendige Reduktion (...) der jeweiligen Umweltfußabdrücke zur Einhaltung der planetaren Grenzen.</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400"/>
              <a:buFont typeface="Arial"/>
              <a:buNone/>
            </a:pPr>
            <a:r>
              <a:rPr lang="de-DE" sz="1050"/>
              <a:t>Den grössten Anteil an den globalen Umweltauswirkungen (in ppm) hat das Handlungsfeld «Errichtung und Nutzung von Hochbauten» beim THG-Fußabdruck, gefolgt vom Luftver-</a:t>
            </a:r>
            <a:endParaRPr sz="1050"/>
          </a:p>
          <a:p>
            <a:pPr indent="0" lvl="0" marL="0" rtl="0" algn="l">
              <a:lnSpc>
                <a:spcPct val="100000"/>
              </a:lnSpc>
              <a:spcBef>
                <a:spcPts val="0"/>
              </a:spcBef>
              <a:spcAft>
                <a:spcPts val="0"/>
              </a:spcAft>
              <a:buClr>
                <a:schemeClr val="dk1"/>
              </a:buClr>
              <a:buSzPts val="1400"/>
              <a:buFont typeface="Arial"/>
              <a:buNone/>
            </a:pPr>
            <a:r>
              <a:rPr lang="de-DE" sz="1050"/>
              <a:t>schmutzungs-Fußabdruck. Die Anteile beider Fußabdrücke an den globalen Fußabdrücken sind höher als der Anteil des Handlungsfelds «Errichtung und Nutzung von Hochbauten» an der</a:t>
            </a:r>
            <a:endParaRPr sz="1050"/>
          </a:p>
          <a:p>
            <a:pPr indent="0" lvl="0" marL="0" rtl="0" algn="l">
              <a:lnSpc>
                <a:spcPct val="100000"/>
              </a:lnSpc>
              <a:spcBef>
                <a:spcPts val="0"/>
              </a:spcBef>
              <a:spcAft>
                <a:spcPts val="0"/>
              </a:spcAft>
              <a:buClr>
                <a:schemeClr val="dk1"/>
              </a:buClr>
              <a:buSzPts val="1400"/>
              <a:buFont typeface="Arial"/>
              <a:buNone/>
            </a:pPr>
            <a:r>
              <a:rPr lang="de-DE" sz="1050"/>
              <a:t>globalen Wertschöpfung.</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400"/>
              <a:buFont typeface="Arial"/>
              <a:buNone/>
            </a:pPr>
            <a:r>
              <a:rPr lang="de-DE" sz="1050"/>
              <a:t>Die in der Abbildung aufgezeigte Reduktion der THG-Emissionen basiert auf dem globalen Grenzwert berechnet nach Dao et al. (2015). Die Berechnungen nach Dao et al. (2015) widerspiegeln eine 50 % Wahrscheinlichkeit, den Anstieg der Temperatur bis 2100 unterhalb 2°C gegenüber dem vorindustriellen Niveau zu halten. Neuere wissenschaftliche Erkenntnisse zeigen auf, dass ein maximaler Anstieg der Temperatur um weniger als 1.5°C anzustreben ist (IPCC 2019). Auf Basis des Paris-Abkommen (UNFCCC 2015) fordern die IPCC Wissenschafter deshalb Netto-Null Emissionen bis spätestens 2050.” (BBSR 2020).</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171450" lvl="0" marL="171450" rtl="0" algn="l">
              <a:lnSpc>
                <a:spcPct val="100000"/>
              </a:lnSpc>
              <a:spcBef>
                <a:spcPts val="0"/>
              </a:spcBef>
              <a:spcAft>
                <a:spcPts val="0"/>
              </a:spcAft>
              <a:buClr>
                <a:schemeClr val="dk1"/>
              </a:buClr>
              <a:buSzPts val="1100"/>
              <a:buChar char="•"/>
            </a:pPr>
            <a:r>
              <a:rPr lang="de-DE" sz="1050"/>
              <a:t>In welchen Bereichen und in welchem Umfang muss der Gebäudesektor seinen Fußabdruck besonders stark reduzieren, um die Klimaziele zu erreichen? </a:t>
            </a:r>
            <a:endParaRPr b="1"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197" name="Google Shape;197;g239837b6ed7_0_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39837b6ed7_0_13: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39837b6ed7_0_1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SzPts val="1400"/>
              <a:buNone/>
            </a:pPr>
            <a:r>
              <a:rPr lang="de-DE" sz="1050"/>
              <a:t>In dieser Abbildung “ist der THG-Fußabdruck der Herstellung, Errichtung und der Modernisierung von Wohn- und Nichtwohngebäuden nach direkten Zulieferern inklusive der THG-Emissionen ihrer Lieferketten dargestellt. (...) Gemäss dieser Perspektive trugen die direkten Emissionen der Bauwirtschaft infolge von Bauprozessen (Anteil Hochbau) 10 % zum THG-Fußabdruck von rund 101 Mio. Tonnen CO2-Äquivalenten bei. Mit 25 % (25.6 Mio Tonnen CO2-Äquivalente) trug die Herstellung von Zement, Kalk und Gips inkl. deren Lieferketten am meisten zum THG-Fußabdruck im Bereich der «embodied impacts» bei. Knapp 5 % des Beitrags stammten von der Herstellung von Zement, Kalk und Gips im Ausland. Im Weiteren verursachten die Herstellung von Kunststoffprodukten und die Herstellung von Metallerzeugnissen (inkl. deren Lieferketten) 8.1 % (8.1 Mio Tonnen CO2-Äquivalente) resp. 7.6 % (7.6 Mio Tonnen CO2-Äquivalente des THG-Fußabdruckes.” (BBSR 2020).</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8450" lvl="0" marL="457200" rtl="0" algn="l">
              <a:lnSpc>
                <a:spcPct val="100000"/>
              </a:lnSpc>
              <a:spcBef>
                <a:spcPts val="0"/>
              </a:spcBef>
              <a:spcAft>
                <a:spcPts val="0"/>
              </a:spcAft>
              <a:buClr>
                <a:schemeClr val="dk1"/>
              </a:buClr>
              <a:buSzPts val="1100"/>
              <a:buChar char="•"/>
            </a:pPr>
            <a:r>
              <a:rPr lang="de-DE" sz="1050"/>
              <a:t>Vergleichen Sie die Emissionen, die sich aus der Herstellung von Beton und Holz ergeben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213" name="Google Shape;213;g239837b6ed7_0_1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7b20710b09_0_59: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7b20710b09_0_59: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rPr lang="de-DE" sz="1050"/>
              <a:t>Gebäude und ihre jeweiligen Bauteile sollten einen möglichst hohen Wärmedämmstandard erreichen. Eines der möglichen Zertifikate wird vom Passivhaus Institut (PHI) für Fenster vergeben. Passivhausfenster sind seit 1997 im Handel erhältlich. Neben hochwertiger Dreischeiben-Wärmeschutzverglasung werden dabei wärmetechnisch verbesserte Fensterrahmen eingesetzt. Wärmetechnisch verbessert sind auch Isolierglas-Randverbund (Kunststoff oder Edelstahl) und Glaseinstand. Passivhausfenster erzielen in Verbindung mit Dreischeiben-Wärmeschutzverglasung über die gesamte Wandöffnung gleichermaßen sehr gute Wärmeschutzeigenschaften (Forum Nachhaltiges Bauen o.J.). Eine Bauteilspezifische Bilanzierung der “grauen Energie”, also der Energie, die für die ganzen vorgängigen Prozesse des Rahmenbaus der Fenster, der Herstellung der Verglasung bis zum Einbau des fertigen Fensters benötigt werden, liegt aktuell nicht vor. </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8450" lvl="0" marL="457200" rtl="0" algn="l">
              <a:lnSpc>
                <a:spcPct val="100000"/>
              </a:lnSpc>
              <a:spcBef>
                <a:spcPts val="0"/>
              </a:spcBef>
              <a:spcAft>
                <a:spcPts val="0"/>
              </a:spcAft>
              <a:buClr>
                <a:schemeClr val="dk1"/>
              </a:buClr>
              <a:buSzPts val="1100"/>
              <a:buChar char="•"/>
            </a:pPr>
            <a:r>
              <a:rPr lang="de-DE" sz="1050"/>
              <a:t>Diskutieren Sie die Vor- und Nachteile von reinen Holzfensterrahmen im Vergleich zu thermisch optimierten Holzfensterrahmen (z.B. mit Dämmschicht) sowie Rahmenkonstruktionen aus Aluminium oder Kunststoff (z.B. PVC).</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Forum Nachhaltiges Bauen (2023): Aluminiumfenster - Ökobilanz: Online: </a:t>
            </a:r>
            <a:r>
              <a:rPr lang="de-DE" sz="800" u="sng">
                <a:solidFill>
                  <a:schemeClr val="hlink"/>
                </a:solidFill>
                <a:hlinkClick r:id="rId2"/>
              </a:rPr>
              <a:t>https://www.nachhaltiges-bauen.de/baustoffe/Aluminiumfenster</a:t>
            </a:r>
            <a:r>
              <a:rPr lang="de-DE" sz="800"/>
              <a:t> </a:t>
            </a:r>
            <a:endParaRPr sz="800"/>
          </a:p>
          <a:p>
            <a:pPr indent="-180975" lvl="0" marL="180975" rtl="0" algn="l">
              <a:lnSpc>
                <a:spcPct val="100000"/>
              </a:lnSpc>
              <a:spcBef>
                <a:spcPts val="0"/>
              </a:spcBef>
              <a:spcAft>
                <a:spcPts val="0"/>
              </a:spcAft>
              <a:buClr>
                <a:schemeClr val="dk1"/>
              </a:buClr>
              <a:buSzPts val="800"/>
              <a:buFont typeface="Calibri"/>
              <a:buChar char="●"/>
            </a:pPr>
            <a:r>
              <a:rPr lang="de-DE" sz="800"/>
              <a:t>Forum Nachhaltiges Bauen o.J.: Passivhausfenster - Ökobilanz. Online: </a:t>
            </a:r>
            <a:r>
              <a:rPr lang="de-DE" sz="800" u="sng">
                <a:solidFill>
                  <a:schemeClr val="hlink"/>
                </a:solidFill>
                <a:hlinkClick r:id="rId3"/>
              </a:rPr>
              <a:t>https://nachhaltiges-bauen.de/baustoffe/Passivhausfenster</a:t>
            </a:r>
            <a:r>
              <a:rPr lang="de-DE" sz="800"/>
              <a:t> </a:t>
            </a:r>
            <a:endParaRPr sz="800"/>
          </a:p>
          <a:p>
            <a:pPr indent="0" lvl="0" marL="457200" rtl="0" algn="l">
              <a:lnSpc>
                <a:spcPct val="100000"/>
              </a:lnSpc>
              <a:spcBef>
                <a:spcPts val="0"/>
              </a:spcBef>
              <a:spcAft>
                <a:spcPts val="0"/>
              </a:spcAft>
              <a:buSzPts val="1400"/>
              <a:buNone/>
            </a:pPr>
            <a:r>
              <a:t/>
            </a:r>
            <a:endParaRPr sz="800"/>
          </a:p>
        </p:txBody>
      </p:sp>
      <p:sp>
        <p:nvSpPr>
          <p:cNvPr id="225" name="Google Shape;225;g27b20710b09_0_59: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7b80a665ea_0_1: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27b80a665ea_0_1: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Begriffserklärung:</a:t>
            </a:r>
            <a:endParaRPr b="1" sz="1050"/>
          </a:p>
          <a:p>
            <a:pPr indent="0" lvl="0" marL="0" rtl="0" algn="l">
              <a:lnSpc>
                <a:spcPct val="100000"/>
              </a:lnSpc>
              <a:spcBef>
                <a:spcPts val="0"/>
              </a:spcBef>
              <a:spcAft>
                <a:spcPts val="0"/>
              </a:spcAft>
              <a:buClr>
                <a:schemeClr val="dk1"/>
              </a:buClr>
              <a:buSzPts val="1800"/>
              <a:buNone/>
            </a:pPr>
            <a:r>
              <a:rPr b="1" lang="de-DE" sz="1050"/>
              <a:t>Uw-Wert: </a:t>
            </a:r>
            <a:r>
              <a:rPr lang="de-DE" sz="1050"/>
              <a:t>U = Wärmedurchgang; w = Fenster gesamt (window) </a:t>
            </a:r>
            <a:endParaRPr sz="1050"/>
          </a:p>
          <a:p>
            <a:pPr indent="0" lvl="0" marL="0" rtl="0" algn="l">
              <a:lnSpc>
                <a:spcPct val="100000"/>
              </a:lnSpc>
              <a:spcBef>
                <a:spcPts val="0"/>
              </a:spcBef>
              <a:spcAft>
                <a:spcPts val="0"/>
              </a:spcAft>
              <a:buClr>
                <a:schemeClr val="dk1"/>
              </a:buClr>
              <a:buSzPts val="1800"/>
              <a:buNone/>
            </a:pPr>
            <a:r>
              <a:rPr b="1" lang="de-DE" sz="1050"/>
              <a:t>PEI (mJ):  </a:t>
            </a:r>
            <a:r>
              <a:rPr lang="de-DE" sz="1050"/>
              <a:t>PEI = PrimärEnergieInhalt; (MJ) = Mega Joule (1000 mJ entsprechen dem Heizwert von 28 Litern Öl)</a:t>
            </a:r>
            <a:endParaRPr sz="1050"/>
          </a:p>
          <a:p>
            <a:pPr indent="0" lvl="0" marL="0" rtl="0" algn="l">
              <a:lnSpc>
                <a:spcPct val="100000"/>
              </a:lnSpc>
              <a:spcBef>
                <a:spcPts val="0"/>
              </a:spcBef>
              <a:spcAft>
                <a:spcPts val="0"/>
              </a:spcAft>
              <a:buClr>
                <a:schemeClr val="dk1"/>
              </a:buClr>
              <a:buSzPts val="1800"/>
              <a:buNone/>
            </a:pPr>
            <a:r>
              <a:rPr b="1" lang="de-DE" sz="1050"/>
              <a:t>GWP: </a:t>
            </a:r>
            <a:r>
              <a:rPr lang="de-DE" sz="1050"/>
              <a:t>Treibhausgaseffekt (Global Warming Potential) </a:t>
            </a:r>
            <a:endParaRPr sz="1050"/>
          </a:p>
          <a:p>
            <a:pPr indent="0" lvl="0" marL="0" rtl="0" algn="l">
              <a:lnSpc>
                <a:spcPct val="100000"/>
              </a:lnSpc>
              <a:spcBef>
                <a:spcPts val="0"/>
              </a:spcBef>
              <a:spcAft>
                <a:spcPts val="0"/>
              </a:spcAft>
              <a:buClr>
                <a:schemeClr val="dk1"/>
              </a:buClr>
              <a:buSzPts val="1800"/>
              <a:buNone/>
            </a:pPr>
            <a:r>
              <a:rPr b="1" lang="de-DE" sz="1050"/>
              <a:t>CO2-Äq.: </a:t>
            </a:r>
            <a:r>
              <a:rPr lang="de-DE" sz="1050"/>
              <a:t>Treibhausgaseffekt klimaschädlicher Gase umgerechnet auf die Wirkung von CO2 (als Referenz) - s.a. Begleittext zu Folie 3</a:t>
            </a:r>
            <a:endParaRPr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100"/>
              <a:buNone/>
            </a:pPr>
            <a:r>
              <a:rPr lang="de-DE" sz="1050"/>
              <a:t>Ökobilanzen von Fenstern nach Rahmenmaterial:</a:t>
            </a:r>
            <a:endParaRPr sz="1050"/>
          </a:p>
          <a:p>
            <a:pPr indent="0" lvl="0" marL="0" rtl="0" algn="l">
              <a:lnSpc>
                <a:spcPct val="100000"/>
              </a:lnSpc>
              <a:spcBef>
                <a:spcPts val="0"/>
              </a:spcBef>
              <a:spcAft>
                <a:spcPts val="0"/>
              </a:spcAft>
              <a:buClr>
                <a:schemeClr val="dk1"/>
              </a:buClr>
              <a:buSzPts val="1100"/>
              <a:buNone/>
            </a:pPr>
            <a:r>
              <a:rPr lang="de-DE" sz="1050"/>
              <a:t>Im Sinne der Umweltwirkungen sind Kunststoff- und Metallfenster wenig empfehlenswert. Bei Fenstern ist dabei die Strategie der Nutzung erneuerbarer Baustoffe sinnvoll. Bei den Fenstern zeigt sich bezüglich des Holzeinsatzes jedoch ein differenziertes Bild: Fensterrahmen aus Holz sparen gegenüber Kunststofffensterrahmen 50% des Primärenergiebedarfs und 80% des Treibhauspotentials ein.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Ökobilanzen von Fenstern unterschiedlicher Rahmenmaterialien:</a:t>
            </a:r>
            <a:endParaRPr sz="1050"/>
          </a:p>
          <a:p>
            <a:pPr indent="0" lvl="0" marL="0" rtl="0" algn="l">
              <a:lnSpc>
                <a:spcPct val="100000"/>
              </a:lnSpc>
              <a:spcBef>
                <a:spcPts val="0"/>
              </a:spcBef>
              <a:spcAft>
                <a:spcPts val="0"/>
              </a:spcAft>
              <a:buClr>
                <a:schemeClr val="dk1"/>
              </a:buClr>
              <a:buSzPts val="1100"/>
              <a:buNone/>
            </a:pPr>
            <a:r>
              <a:rPr lang="de-DE" sz="1050"/>
              <a:t>Mit Holz-Aluminium-Verbundrahmen lassen sich ähnlich gute Werte wie bei Holzfenstern erzielen. Die Metallprofile als Witterungsschutz des Holzes verursachen nur geringe Umweltwirkungen, erhöhen aber die Dauerhaftigkeit der Fensterrahmen und senken den Bedarf zur Lackierung als Witterungsschutz. Sie sind daher ebenso wie reine Holzfenster zu empfehlen.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Verglasung:</a:t>
            </a:r>
            <a:endParaRPr sz="1050"/>
          </a:p>
          <a:p>
            <a:pPr indent="0" lvl="0" marL="0" rtl="0" algn="l">
              <a:lnSpc>
                <a:spcPct val="100000"/>
              </a:lnSpc>
              <a:spcBef>
                <a:spcPts val="0"/>
              </a:spcBef>
              <a:spcAft>
                <a:spcPts val="0"/>
              </a:spcAft>
              <a:buClr>
                <a:schemeClr val="dk1"/>
              </a:buClr>
              <a:buSzPts val="1100"/>
              <a:buNone/>
            </a:pPr>
            <a:r>
              <a:rPr lang="de-DE" sz="1050"/>
              <a:t>Der Unterschied zwischen einer Zweifach- und einer Dreifachverglasung ist bei der ökologischen Bewertung von Fenstern deutlich. Er wirkt im Bereich des Glases aber auch beim Rahmen, da Mehrscheibenverglasungen sehr hohe Gewichte erreichen können. Und auch die glasimmanente Absturzsicherung wirkt sich negativ auf die Umweltwirkungen aus. Denn für Einscheibensicherheitsglas (ESG) wird ein zusätzlicher Tempervorgang in der Herstellung benötigt. Bei Verbundsicherheitsglas werden sogar statt einer Scheibe zwei sowie eine relativ starke Kunststoffschicht aus Butyl benötigt. Ähnliches betrifft z. B. auch Schallschutzglas mit erhöhten Anforderungen.</a:t>
            </a:r>
            <a:endParaRPr sz="1050"/>
          </a:p>
          <a:p>
            <a:pPr indent="0" lvl="0" marL="0" rtl="0" algn="l">
              <a:lnSpc>
                <a:spcPct val="100000"/>
              </a:lnSpc>
              <a:spcBef>
                <a:spcPts val="0"/>
              </a:spcBef>
              <a:spcAft>
                <a:spcPts val="0"/>
              </a:spcAft>
              <a:buClr>
                <a:schemeClr val="dk1"/>
              </a:buClr>
              <a:buSzPts val="11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0" lvl="0" marL="0" rtl="0" algn="l">
              <a:lnSpc>
                <a:spcPct val="100000"/>
              </a:lnSpc>
              <a:spcBef>
                <a:spcPts val="0"/>
              </a:spcBef>
              <a:spcAft>
                <a:spcPts val="0"/>
              </a:spcAft>
              <a:buSzPts val="1400"/>
              <a:buNone/>
            </a:pPr>
            <a:r>
              <a:rPr lang="de-DE" sz="1050"/>
              <a:t>Diskutieren Sie die Vor- und Nachteile von reinen Holzfensterrahmen im Vergleich zu thermisch optimierten Holzfensterrahmen (z.B.mit PU-Einlage) sowie Rahmenkonstruktionen aus Aluminium, Kunststoff (z.B. PVC)</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b="1" lang="de-DE" sz="900"/>
              <a:t>Quellen:</a:t>
            </a:r>
            <a:endParaRPr sz="1050"/>
          </a:p>
          <a:p>
            <a:pPr indent="-180975" lvl="0" marL="180975" rtl="0" algn="l">
              <a:lnSpc>
                <a:spcPct val="100000"/>
              </a:lnSpc>
              <a:spcBef>
                <a:spcPts val="0"/>
              </a:spcBef>
              <a:spcAft>
                <a:spcPts val="0"/>
              </a:spcAft>
              <a:buClr>
                <a:schemeClr val="dk1"/>
              </a:buClr>
              <a:buSzPts val="800"/>
              <a:buFont typeface="Calibri"/>
              <a:buChar char="●"/>
            </a:pPr>
            <a:r>
              <a:rPr lang="de-DE" sz="800"/>
              <a:t>Altbau neu gedacht (2021): Ökobilanzen von Fenstern unterschiedlicher thermischer Qualität. Online: </a:t>
            </a:r>
            <a:r>
              <a:rPr lang="de-DE" sz="800" u="sng">
                <a:solidFill>
                  <a:schemeClr val="hlink"/>
                </a:solidFill>
                <a:hlinkClick r:id="rId2"/>
              </a:rPr>
              <a:t>https://www.altbau-neu-gedacht.de/2021/04/13/oekobilanzen-von-fenstern/</a:t>
            </a:r>
            <a:r>
              <a:rPr lang="de-DE" sz="800"/>
              <a:t> </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t/>
            </a:r>
            <a:endParaRPr b="1" sz="800"/>
          </a:p>
        </p:txBody>
      </p:sp>
      <p:sp>
        <p:nvSpPr>
          <p:cNvPr id="266" name="Google Shape;266;g27b80a665ea_0_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7b80a665ea_0_153: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27b80a665ea_0_15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50"/>
              <a:t>Die Entscheidung für den (Ein-)Kauf bestimmter Holzmöbel hängt von vielen Faktoren ab, die im Rahmen einer Ökobilanz betrachtet werden sollten. Gehen wir von einem Gartenmöbel  aus, dann ist die Frage, welche Holzart für einen dauerhaften Außeneinsatz geeignet ist. Baumarten, die z.B. in Europa heimisch sind und geeignet wären, sind z.B. Eiche oder Robinie, Tropenholz wie z.B. Teak kommt primär aus dem asiatischen Raum. Dabei spielt eine Rolle, unter welchen Bedingungen das Holz angebaut, geerntet, transportiert, verarbeitet (soziale Bedingungen) und zum Endkunden gelangt. Außerdem ist es für die Ökobilanz wichtig, wie lange das Gartenmöbel genutzt wird, ob sein Oberfläche behandelt ist und wie es weiter genutzt wird oder entsorgt werden kann. Der Kostenfaktor spielt für die Endkund:innen eine wichtige Rolle, sollte aber in Bezug gesetzt werden zu dem, was das Produkt bietet: Ein qualitativ gutes heimisches Gartenmöbel aus z.B. aus Eiche, das doppelt solange hält wie ein qualitativ schlechteres Teakholzprodukt, kann also ruhig doppelt so teuer sein - am Ende sind die Kosten die gleichen.     </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0" lvl="0" marL="0" rtl="0" algn="l">
              <a:lnSpc>
                <a:spcPct val="100000"/>
              </a:lnSpc>
              <a:spcBef>
                <a:spcPts val="0"/>
              </a:spcBef>
              <a:spcAft>
                <a:spcPts val="0"/>
              </a:spcAft>
              <a:buClr>
                <a:schemeClr val="dk1"/>
              </a:buClr>
              <a:buSzPts val="1800"/>
              <a:buFont typeface="Arial"/>
              <a:buNone/>
            </a:pPr>
            <a:r>
              <a:rPr lang="de-DE" sz="1050"/>
              <a:t>Recherchieren Sie die Vor- und Nachteile von importierten Gartenmöbeln gegenüber in Deutschland produzierten Gartenmöbeln</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eigene Darstellung</a:t>
            </a:r>
            <a:endParaRPr sz="800"/>
          </a:p>
        </p:txBody>
      </p:sp>
      <p:sp>
        <p:nvSpPr>
          <p:cNvPr id="280" name="Google Shape;280;g27b80a665ea_0_15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7b80a665ea_0_34: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7b80a665ea_0_34: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Das beispielhafte Möbelstück aus tropischem Teakholz erzeugt bzgl. seines Transportes 6,39 kg CO2-Äq. Das Möbelstück aus regionaler Eiche erzeugt bzgl. seines Transportes 1,0 kg CO2-Äq.(carboncare-Rechner, o.J.).</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Diese beispielhafte Rechnung verdeutlicht, wie hoch der Anteil an TGH-Emissionen durch den Transport in der Gesamtbilanz des Produktes ist. Er liegt bei dem Teakholz-Stuhl um den Faktor 6,4 höher als bei dem regionalen Eichenholz. Auffällig ist, dass der Transport per LKW pro Kilometer wesentlich höhere TGH-Emissionen erzeugt als der Schiffstransport pro Kilometer. Er liegt um den Faktor 14 höher als beim Seeschiffstransport. Das verdeutlicht, dass der Straßentransport auch bei der Distribution bis hin zum Endkunden oder der Abholung des Produktes durch den Endkunden z.B. im Möbelhaus oder Baumarkt, erheblich zu den spezifischen TGH-Emissionen beiträgt!</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0" lvl="0" marL="0" rtl="0" algn="l">
              <a:lnSpc>
                <a:spcPct val="100000"/>
              </a:lnSpc>
              <a:spcBef>
                <a:spcPts val="0"/>
              </a:spcBef>
              <a:spcAft>
                <a:spcPts val="0"/>
              </a:spcAft>
              <a:buClr>
                <a:schemeClr val="dk1"/>
              </a:buClr>
              <a:buSzPts val="900"/>
              <a:buFont typeface="Arial"/>
              <a:buNone/>
            </a:pPr>
            <a:r>
              <a:rPr lang="de-DE" sz="1050"/>
              <a:t>Recherchieren Sie, welchen Einfluss der Transport (Distanz/ Transportmittel) auf die Ökobilanz von Produkten aus regionalem Holz im Vergleich zu tropischem Holz hat.</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Carboncare-Rechner (o.J.): CO2Äq/a für internationale Transporte. Online: </a:t>
            </a:r>
            <a:r>
              <a:rPr lang="de-DE" sz="800" u="sng">
                <a:solidFill>
                  <a:schemeClr val="hlink"/>
                </a:solidFill>
                <a:hlinkClick r:id="rId2"/>
              </a:rPr>
              <a:t>https://www.carboncare.org/co2-emissions-rechner</a:t>
            </a:r>
            <a:r>
              <a:rPr lang="de-DE" sz="800"/>
              <a:t> </a:t>
            </a:r>
            <a:endParaRPr sz="80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t/>
            </a:r>
            <a:endParaRPr b="1" sz="800"/>
          </a:p>
        </p:txBody>
      </p:sp>
      <p:sp>
        <p:nvSpPr>
          <p:cNvPr id="324" name="Google Shape;324;g27b80a665ea_0_3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97" name="Shape 97"/>
        <p:cNvGrpSpPr/>
        <p:nvPr/>
      </p:nvGrpSpPr>
      <p:grpSpPr>
        <a:xfrm>
          <a:off x="0" y="0"/>
          <a:ext cx="0" cy="0"/>
          <a:chOff x="0" y="0"/>
          <a:chExt cx="0" cy="0"/>
        </a:xfrm>
      </p:grpSpPr>
      <p:sp>
        <p:nvSpPr>
          <p:cNvPr id="98" name="Google Shape;98;g27b80a665ea_0_21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27b80a665ea_0_219"/>
          <p:cNvSpPr/>
          <p:nvPr>
            <p:ph idx="2" type="pic"/>
          </p:nvPr>
        </p:nvSpPr>
        <p:spPr>
          <a:xfrm>
            <a:off x="360363" y="1368000"/>
            <a:ext cx="11518800" cy="4680000"/>
          </a:xfrm>
          <a:prstGeom prst="rect">
            <a:avLst/>
          </a:prstGeom>
          <a:noFill/>
          <a:ln>
            <a:noFill/>
          </a:ln>
        </p:spPr>
      </p:sp>
      <p:sp>
        <p:nvSpPr>
          <p:cNvPr id="100" name="Google Shape;100;g27b80a665ea_0_21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g27b80a665ea_0_219"/>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27b80a665ea_0_21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g27b80a665ea_0_219"/>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g27b80a665ea_0_21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105" name="Shape 105"/>
        <p:cNvGrpSpPr/>
        <p:nvPr/>
      </p:nvGrpSpPr>
      <p:grpSpPr>
        <a:xfrm>
          <a:off x="0" y="0"/>
          <a:ext cx="0" cy="0"/>
          <a:chOff x="0" y="0"/>
          <a:chExt cx="0" cy="0"/>
        </a:xfrm>
      </p:grpSpPr>
      <p:sp>
        <p:nvSpPr>
          <p:cNvPr id="106" name="Google Shape;106;g27b80a665ea_0_22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7" name="Google Shape;107;g27b80a665ea_0_22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27b80a665ea_0_227"/>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g27b80a665ea_0_22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0" name="Google Shape;110;g27b80a665ea_0_22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g27b80a665ea_0_22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12" name="Google Shape;112;g27b80a665ea_0_227"/>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13" name="Shape 113"/>
        <p:cNvGrpSpPr/>
        <p:nvPr/>
      </p:nvGrpSpPr>
      <p:grpSpPr>
        <a:xfrm>
          <a:off x="0" y="0"/>
          <a:ext cx="0" cy="0"/>
          <a:chOff x="0" y="0"/>
          <a:chExt cx="0" cy="0"/>
        </a:xfrm>
      </p:grpSpPr>
      <p:sp>
        <p:nvSpPr>
          <p:cNvPr id="114" name="Google Shape;114;g27b80a665ea_0_2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27b80a665ea_0_235"/>
          <p:cNvSpPr/>
          <p:nvPr>
            <p:ph idx="2" type="pic"/>
          </p:nvPr>
        </p:nvSpPr>
        <p:spPr>
          <a:xfrm>
            <a:off x="5400009" y="1367999"/>
            <a:ext cx="6480000" cy="4680000"/>
          </a:xfrm>
          <a:prstGeom prst="rect">
            <a:avLst/>
          </a:prstGeom>
          <a:noFill/>
          <a:ln>
            <a:noFill/>
          </a:ln>
        </p:spPr>
      </p:sp>
      <p:sp>
        <p:nvSpPr>
          <p:cNvPr id="116" name="Google Shape;116;g27b80a665ea_0_23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g27b80a665ea_0_23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7b80a665ea_0_235"/>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g27b80a665ea_0_235"/>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g27b80a665ea_0_235"/>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g27b80a665ea_0_23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22" name="Shape 122"/>
        <p:cNvGrpSpPr/>
        <p:nvPr/>
      </p:nvGrpSpPr>
      <p:grpSpPr>
        <a:xfrm>
          <a:off x="0" y="0"/>
          <a:ext cx="0" cy="0"/>
          <a:chOff x="0" y="0"/>
          <a:chExt cx="0" cy="0"/>
        </a:xfrm>
      </p:grpSpPr>
      <p:sp>
        <p:nvSpPr>
          <p:cNvPr id="123" name="Google Shape;123;g27b80a665ea_0_24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27b80a665ea_0_24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5" name="Google Shape;125;g27b80a665ea_0_244"/>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g27b80a665ea_0_244"/>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27b80a665ea_0_24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27b80a665ea_0_244"/>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g27b80a665ea_0_24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30" name="Shape 130"/>
        <p:cNvGrpSpPr/>
        <p:nvPr/>
      </p:nvGrpSpPr>
      <p:grpSpPr>
        <a:xfrm>
          <a:off x="0" y="0"/>
          <a:ext cx="0" cy="0"/>
          <a:chOff x="0" y="0"/>
          <a:chExt cx="0" cy="0"/>
        </a:xfrm>
      </p:grpSpPr>
      <p:sp>
        <p:nvSpPr>
          <p:cNvPr id="131" name="Google Shape;131;g27b80a665ea_0_25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27b80a665ea_0_25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3" name="Google Shape;133;g27b80a665ea_0_252"/>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g27b80a665ea_0_25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27b80a665ea_0_25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g27b80a665ea_0_252"/>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7" name="Google Shape;137;g27b80a665ea_0_252"/>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g27b80a665ea_0_25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81" name="Shape 81"/>
        <p:cNvGrpSpPr/>
        <p:nvPr/>
      </p:nvGrpSpPr>
      <p:grpSpPr>
        <a:xfrm>
          <a:off x="0" y="0"/>
          <a:ext cx="0" cy="0"/>
          <a:chOff x="0" y="0"/>
          <a:chExt cx="0" cy="0"/>
        </a:xfrm>
      </p:grpSpPr>
      <p:sp>
        <p:nvSpPr>
          <p:cNvPr id="82" name="Google Shape;82;g27b80a665ea_0_21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g27b80a665ea_0_2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27b80a665ea_0_21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27b80a665ea_0_21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g27b80a665ea_0_21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g27b80a665ea_0_21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88" name="Shape 88"/>
        <p:cNvGrpSpPr/>
        <p:nvPr/>
      </p:nvGrpSpPr>
      <p:grpSpPr>
        <a:xfrm>
          <a:off x="0" y="0"/>
          <a:ext cx="0" cy="0"/>
          <a:chOff x="0" y="0"/>
          <a:chExt cx="0" cy="0"/>
        </a:xfrm>
      </p:grpSpPr>
      <p:sp>
        <p:nvSpPr>
          <p:cNvPr id="89" name="Google Shape;89;g27b80a665ea_0_203"/>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27b80a665ea_0_203"/>
          <p:cNvSpPr txBox="1"/>
          <p:nvPr>
            <p:ph idx="1" type="subTitle"/>
          </p:nvPr>
        </p:nvSpPr>
        <p:spPr>
          <a:xfrm>
            <a:off x="312928" y="3602038"/>
            <a:ext cx="82785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91" name="Google Shape;91;g27b80a665ea_0_203"/>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2" name="Google Shape;92;g27b80a665ea_0_203"/>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3" name="Google Shape;93;g27b80a665ea_0_203"/>
          <p:cNvSpPr/>
          <p:nvPr>
            <p:ph idx="2" type="pic"/>
          </p:nvPr>
        </p:nvSpPr>
        <p:spPr>
          <a:xfrm>
            <a:off x="9091423" y="1418600"/>
            <a:ext cx="2682000" cy="1431300"/>
          </a:xfrm>
          <a:prstGeom prst="rect">
            <a:avLst/>
          </a:prstGeom>
          <a:noFill/>
          <a:ln>
            <a:noFill/>
          </a:ln>
        </p:spPr>
      </p:sp>
      <p:sp>
        <p:nvSpPr>
          <p:cNvPr id="94" name="Google Shape;94;g27b80a665ea_0_203"/>
          <p:cNvSpPr/>
          <p:nvPr>
            <p:ph idx="3" type="pic"/>
          </p:nvPr>
        </p:nvSpPr>
        <p:spPr>
          <a:xfrm>
            <a:off x="9091422" y="3009656"/>
            <a:ext cx="2682000" cy="1431300"/>
          </a:xfrm>
          <a:prstGeom prst="rect">
            <a:avLst/>
          </a:prstGeom>
          <a:noFill/>
          <a:ln>
            <a:noFill/>
          </a:ln>
        </p:spPr>
      </p:sp>
      <p:sp>
        <p:nvSpPr>
          <p:cNvPr id="95" name="Google Shape;95;g27b80a665ea_0_203"/>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6" name="Google Shape;96;g27b80a665ea_0_203"/>
          <p:cNvSpPr/>
          <p:nvPr/>
        </p:nvSpPr>
        <p:spPr>
          <a:xfrm>
            <a:off x="309691" y="3548557"/>
            <a:ext cx="8280000" cy="246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2.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g27b80a665ea_0_196"/>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g27b80a665ea_0_196"/>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g27b80a665ea_0_196"/>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g27b80a665ea_0_196"/>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g27b80a665ea_0_196"/>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g27b80a665ea_0_196"/>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5.png"/><Relationship Id="rId4" Type="http://schemas.openxmlformats.org/officeDocument/2006/relationships/image" Target="../media/image44.png"/><Relationship Id="rId5"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3.png"/><Relationship Id="rId11" Type="http://schemas.openxmlformats.org/officeDocument/2006/relationships/image" Target="../media/image10.png"/><Relationship Id="rId10" Type="http://schemas.openxmlformats.org/officeDocument/2006/relationships/image" Target="../media/image3.png"/><Relationship Id="rId9"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21.png"/><Relationship Id="rId11" Type="http://schemas.openxmlformats.org/officeDocument/2006/relationships/image" Target="../media/image23.png"/><Relationship Id="rId10" Type="http://schemas.openxmlformats.org/officeDocument/2006/relationships/image" Target="../media/image24.png"/><Relationship Id="rId9"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33.png"/><Relationship Id="rId7" Type="http://schemas.openxmlformats.org/officeDocument/2006/relationships/image" Target="../media/image15.png"/><Relationship Id="rId8"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33.png"/><Relationship Id="rId9" Type="http://schemas.openxmlformats.org/officeDocument/2006/relationships/image" Target="../media/image37.png"/><Relationship Id="rId5" Type="http://schemas.openxmlformats.org/officeDocument/2006/relationships/image" Target="../media/image43.jpg"/><Relationship Id="rId6" Type="http://schemas.openxmlformats.org/officeDocument/2006/relationships/image" Target="../media/image17.png"/><Relationship Id="rId7" Type="http://schemas.openxmlformats.org/officeDocument/2006/relationships/image" Target="../media/image24.png"/><Relationship Id="rId8"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8"/>
          <p:cNvSpPr txBox="1"/>
          <p:nvPr>
            <p:ph type="ctrTitle"/>
          </p:nvPr>
        </p:nvSpPr>
        <p:spPr>
          <a:xfrm>
            <a:off x="373953" y="1077913"/>
            <a:ext cx="82785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Holzmechaniker</a:t>
            </a:r>
            <a:endParaRPr b="1"/>
          </a:p>
          <a:p>
            <a:pPr indent="0" lvl="0" marL="0" rtl="0" algn="ctr">
              <a:lnSpc>
                <a:spcPct val="90000"/>
              </a:lnSpc>
              <a:spcBef>
                <a:spcPts val="0"/>
              </a:spcBef>
              <a:spcAft>
                <a:spcPts val="0"/>
              </a:spcAft>
              <a:buSzPts val="4444"/>
              <a:buNone/>
            </a:pPr>
            <a:r>
              <a:rPr b="1" lang="de-DE"/>
              <a:t>und</a:t>
            </a:r>
            <a:endParaRPr b="1"/>
          </a:p>
          <a:p>
            <a:pPr indent="0" lvl="0" marL="0" rtl="0" algn="ctr">
              <a:lnSpc>
                <a:spcPct val="90000"/>
              </a:lnSpc>
              <a:spcBef>
                <a:spcPts val="0"/>
              </a:spcBef>
              <a:spcAft>
                <a:spcPts val="0"/>
              </a:spcAft>
              <a:buSzPts val="4444"/>
              <a:buNone/>
            </a:pPr>
            <a:r>
              <a:rPr b="1" lang="de-DE"/>
              <a:t>Holzmechanikerin</a:t>
            </a:r>
            <a:endParaRPr b="1"/>
          </a:p>
        </p:txBody>
      </p:sp>
      <p:sp>
        <p:nvSpPr>
          <p:cNvPr id="145" name="Google Shape;145;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Holzverarbeitungsbetrieben</a:t>
            </a:r>
            <a:endParaRPr/>
          </a:p>
        </p:txBody>
      </p:sp>
      <p:sp>
        <p:nvSpPr>
          <p:cNvPr id="146" name="Google Shape;146;p38"/>
          <p:cNvSpPr txBox="1"/>
          <p:nvPr>
            <p:ph idx="11" type="ftr"/>
          </p:nvPr>
        </p:nvSpPr>
        <p:spPr>
          <a:xfrm>
            <a:off x="720602" y="6258550"/>
            <a:ext cx="31869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Dirk Schröder-Brandi, e.u.[z.]</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PABBNE</a:t>
            </a:r>
            <a:endParaRPr/>
          </a:p>
        </p:txBody>
      </p:sp>
      <p:sp>
        <p:nvSpPr>
          <p:cNvPr id="147" name="Google Shape;147;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8" name="Google Shape;148;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850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Dipl.-Päd. Dirk Schröder-Brandi </a:t>
            </a:r>
            <a:br>
              <a:rPr lang="de-DE"/>
            </a:br>
            <a:r>
              <a:rPr lang="de-DE"/>
              <a:t>(schroeder-brandi@e-u-z.de)</a:t>
            </a:r>
            <a:endParaRPr/>
          </a:p>
        </p:txBody>
      </p:sp>
      <p:pic>
        <p:nvPicPr>
          <p:cNvPr id="149" name="Google Shape;149;p38"/>
          <p:cNvPicPr preferRelativeResize="0"/>
          <p:nvPr/>
        </p:nvPicPr>
        <p:blipFill rotWithShape="1">
          <a:blip r:embed="rId4">
            <a:alphaModFix/>
          </a:blip>
          <a:srcRect b="0" l="0" r="9867" t="0"/>
          <a:stretch/>
        </p:blipFill>
        <p:spPr>
          <a:xfrm>
            <a:off x="8967882" y="3230428"/>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g239837b6ed7_0_8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39" name="Google Shape;339;g239837b6ed7_0_8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 Versorgung versus Verbrauch</a:t>
            </a:r>
            <a:endParaRPr/>
          </a:p>
        </p:txBody>
      </p:sp>
      <p:sp>
        <p:nvSpPr>
          <p:cNvPr id="340" name="Google Shape;340;g239837b6ed7_0_8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WWF 2022, eigene Darstellung. </a:t>
            </a:r>
            <a:endParaRPr/>
          </a:p>
        </p:txBody>
      </p:sp>
      <p:sp>
        <p:nvSpPr>
          <p:cNvPr id="341" name="Google Shape;341;g239837b6ed7_0_8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42" name="Google Shape;342;g239837b6ed7_0_83"/>
          <p:cNvSpPr/>
          <p:nvPr/>
        </p:nvSpPr>
        <p:spPr>
          <a:xfrm>
            <a:off x="8380100" y="2877600"/>
            <a:ext cx="37137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mögliche Ansätze, um einen gesteigerten Holzbedarf für den Gebäudebau/ Innenausbau in Zukunft abdecken zu können.</a:t>
            </a:r>
            <a:endParaRPr b="0" i="0" sz="1600" u="none" cap="none" strike="noStrike">
              <a:solidFill>
                <a:schemeClr val="dk1"/>
              </a:solidFill>
              <a:latin typeface="Arial"/>
              <a:ea typeface="Arial"/>
              <a:cs typeface="Arial"/>
              <a:sym typeface="Arial"/>
            </a:endParaRPr>
          </a:p>
        </p:txBody>
      </p:sp>
      <p:pic>
        <p:nvPicPr>
          <p:cNvPr id="343" name="Google Shape;343;g239837b6ed7_0_83"/>
          <p:cNvPicPr preferRelativeResize="0"/>
          <p:nvPr/>
        </p:nvPicPr>
        <p:blipFill rotWithShape="1">
          <a:blip r:embed="rId3">
            <a:alphaModFix/>
          </a:blip>
          <a:srcRect b="18571" l="9891" r="44579" t="20772"/>
          <a:stretch/>
        </p:blipFill>
        <p:spPr>
          <a:xfrm>
            <a:off x="234850" y="1377075"/>
            <a:ext cx="5039642" cy="4747076"/>
          </a:xfrm>
          <a:prstGeom prst="rect">
            <a:avLst/>
          </a:prstGeom>
          <a:noFill/>
          <a:ln>
            <a:noFill/>
          </a:ln>
        </p:spPr>
      </p:pic>
      <p:sp>
        <p:nvSpPr>
          <p:cNvPr id="344" name="Google Shape;344;g239837b6ed7_0_83"/>
          <p:cNvSpPr txBox="1"/>
          <p:nvPr/>
        </p:nvSpPr>
        <p:spPr>
          <a:xfrm>
            <a:off x="3520850" y="2403350"/>
            <a:ext cx="382800" cy="82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de-DE" sz="3600" u="none" cap="none" strike="noStrike">
                <a:solidFill>
                  <a:srgbClr val="000000"/>
                </a:solidFill>
                <a:latin typeface="Calibri"/>
                <a:ea typeface="Calibri"/>
                <a:cs typeface="Calibri"/>
                <a:sym typeface="Calibri"/>
              </a:rPr>
              <a:t>?</a:t>
            </a:r>
            <a:endParaRPr b="1" i="0" sz="3600" u="none" cap="none" strike="noStrike">
              <a:solidFill>
                <a:srgbClr val="000000"/>
              </a:solidFill>
              <a:latin typeface="Calibri"/>
              <a:ea typeface="Calibri"/>
              <a:cs typeface="Calibri"/>
              <a:sym typeface="Calibri"/>
            </a:endParaRPr>
          </a:p>
        </p:txBody>
      </p:sp>
      <p:sp>
        <p:nvSpPr>
          <p:cNvPr id="345" name="Google Shape;345;g239837b6ed7_0_83"/>
          <p:cNvSpPr txBox="1"/>
          <p:nvPr>
            <p:ph idx="1" type="body"/>
          </p:nvPr>
        </p:nvSpPr>
        <p:spPr>
          <a:xfrm>
            <a:off x="3339234" y="6241222"/>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28dbd1ecd19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2" name="Google Shape;352;g28dbd1ecd1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Materialvarianten Küchenarbeitsplatten</a:t>
            </a:r>
            <a:endParaRPr/>
          </a:p>
        </p:txBody>
      </p:sp>
      <p:sp>
        <p:nvSpPr>
          <p:cNvPr id="353" name="Google Shape;353;g28dbd1ecd19_0_0"/>
          <p:cNvSpPr txBox="1"/>
          <p:nvPr>
            <p:ph idx="1" type="body"/>
          </p:nvPr>
        </p:nvSpPr>
        <p:spPr>
          <a:xfrm>
            <a:off x="3338300" y="6254500"/>
            <a:ext cx="36528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354" name="Google Shape;354;g28dbd1ecd1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sanier.de 2022; eigene Darstellung. </a:t>
            </a:r>
            <a:endParaRPr/>
          </a:p>
        </p:txBody>
      </p:sp>
      <p:sp>
        <p:nvSpPr>
          <p:cNvPr id="355" name="Google Shape;355;g28dbd1ecd19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56" name="Google Shape;356;g28dbd1ecd19_0_0"/>
          <p:cNvSpPr/>
          <p:nvPr/>
        </p:nvSpPr>
        <p:spPr>
          <a:xfrm>
            <a:off x="8245625" y="2862825"/>
            <a:ext cx="3713700" cy="1205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Diskutieren Sie mit ihren Kolleg:innen die Vor- und Nachteile des jeweiligen Arbeitsplattenmaterials </a:t>
            </a:r>
            <a:endParaRPr b="0" i="0" sz="1600" u="none" cap="none" strike="noStrike">
              <a:solidFill>
                <a:schemeClr val="dk1"/>
              </a:solidFill>
              <a:latin typeface="Arial"/>
              <a:ea typeface="Arial"/>
              <a:cs typeface="Arial"/>
              <a:sym typeface="Arial"/>
            </a:endParaRPr>
          </a:p>
        </p:txBody>
      </p:sp>
      <p:pic>
        <p:nvPicPr>
          <p:cNvPr id="357" name="Google Shape;357;g28dbd1ecd19_0_0"/>
          <p:cNvPicPr preferRelativeResize="0"/>
          <p:nvPr/>
        </p:nvPicPr>
        <p:blipFill rotWithShape="1">
          <a:blip r:embed="rId3">
            <a:alphaModFix/>
          </a:blip>
          <a:srcRect b="0" l="0" r="0" t="0"/>
          <a:stretch/>
        </p:blipFill>
        <p:spPr>
          <a:xfrm>
            <a:off x="452325" y="1831512"/>
            <a:ext cx="7469773" cy="32680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2847f37620c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4" name="Google Shape;364;g2847f37620c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Bedarfe an Holzwerkstoffen</a:t>
            </a:r>
            <a:endParaRPr/>
          </a:p>
        </p:txBody>
      </p:sp>
      <p:sp>
        <p:nvSpPr>
          <p:cNvPr id="365" name="Google Shape;365;g2847f37620c_0_0"/>
          <p:cNvSpPr txBox="1"/>
          <p:nvPr>
            <p:ph idx="1" type="body"/>
          </p:nvPr>
        </p:nvSpPr>
        <p:spPr>
          <a:xfrm>
            <a:off x="3338300" y="6254500"/>
            <a:ext cx="36528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366" name="Google Shape;366;g2847f37620c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Euwid 2021; Holzkurier 2022, eigene Darstellung. </a:t>
            </a:r>
            <a:endParaRPr/>
          </a:p>
        </p:txBody>
      </p:sp>
      <p:sp>
        <p:nvSpPr>
          <p:cNvPr id="367" name="Google Shape;367;g2847f37620c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68" name="Google Shape;368;g2847f37620c_0_0"/>
          <p:cNvSpPr/>
          <p:nvPr/>
        </p:nvSpPr>
        <p:spPr>
          <a:xfrm>
            <a:off x="8380100" y="2877600"/>
            <a:ext cx="3713700" cy="18081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für welche Anwendungsbereiche sich die hier dargestellten Holzwerkstoffe eignen und wie diese Werkstoffe umweltfreundlicher werden können (Ökobilanz).</a:t>
            </a:r>
            <a:endParaRPr b="0" i="0" sz="1600" u="none" cap="none" strike="noStrike">
              <a:solidFill>
                <a:schemeClr val="dk1"/>
              </a:solidFill>
              <a:latin typeface="Arial"/>
              <a:ea typeface="Arial"/>
              <a:cs typeface="Arial"/>
              <a:sym typeface="Arial"/>
            </a:endParaRPr>
          </a:p>
        </p:txBody>
      </p:sp>
      <p:pic>
        <p:nvPicPr>
          <p:cNvPr id="369" name="Google Shape;369;g2847f37620c_0_0"/>
          <p:cNvPicPr preferRelativeResize="0"/>
          <p:nvPr/>
        </p:nvPicPr>
        <p:blipFill rotWithShape="1">
          <a:blip r:embed="rId3">
            <a:alphaModFix/>
          </a:blip>
          <a:srcRect b="0" l="0" r="0" t="0"/>
          <a:stretch/>
        </p:blipFill>
        <p:spPr>
          <a:xfrm>
            <a:off x="477775" y="1636553"/>
            <a:ext cx="7557626" cy="403914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28dbd1ecd19_0_3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76" name="Google Shape;376;g28dbd1ecd19_0_3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Verpackungsmaterial Anteile</a:t>
            </a:r>
            <a:endParaRPr/>
          </a:p>
        </p:txBody>
      </p:sp>
      <p:sp>
        <p:nvSpPr>
          <p:cNvPr id="377" name="Google Shape;377;g28dbd1ecd19_0_36"/>
          <p:cNvSpPr txBox="1"/>
          <p:nvPr>
            <p:ph idx="1" type="body"/>
          </p:nvPr>
        </p:nvSpPr>
        <p:spPr>
          <a:xfrm>
            <a:off x="3338300" y="6254500"/>
            <a:ext cx="36528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378" name="Google Shape;378;g28dbd1ecd19_0_3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2021, eigene Darstellung. </a:t>
            </a:r>
            <a:endParaRPr/>
          </a:p>
        </p:txBody>
      </p:sp>
      <p:sp>
        <p:nvSpPr>
          <p:cNvPr id="379" name="Google Shape;379;g28dbd1ecd19_0_3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80" name="Google Shape;380;g28dbd1ecd19_0_36"/>
          <p:cNvSpPr/>
          <p:nvPr/>
        </p:nvSpPr>
        <p:spPr>
          <a:xfrm>
            <a:off x="8289225" y="2877600"/>
            <a:ext cx="3804600" cy="2024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welche Vor- und Nachteile die einzelnen Materialien in Bezug auf ihre Umweltbelastung haben und wie die Menge an Verpackungs- material reduziert werden kann.</a:t>
            </a:r>
            <a:endParaRPr b="0" i="0" sz="1600" u="none" cap="none" strike="noStrike">
              <a:solidFill>
                <a:schemeClr val="dk1"/>
              </a:solidFill>
              <a:latin typeface="Arial"/>
              <a:ea typeface="Arial"/>
              <a:cs typeface="Arial"/>
              <a:sym typeface="Arial"/>
            </a:endParaRPr>
          </a:p>
        </p:txBody>
      </p:sp>
      <p:pic>
        <p:nvPicPr>
          <p:cNvPr id="381" name="Google Shape;381;g28dbd1ecd19_0_36"/>
          <p:cNvPicPr preferRelativeResize="0"/>
          <p:nvPr/>
        </p:nvPicPr>
        <p:blipFill rotWithShape="1">
          <a:blip r:embed="rId3">
            <a:alphaModFix/>
          </a:blip>
          <a:srcRect b="0" l="0" r="0" t="0"/>
          <a:stretch/>
        </p:blipFill>
        <p:spPr>
          <a:xfrm>
            <a:off x="793300" y="1677163"/>
            <a:ext cx="7120424" cy="4160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g28dbd1ecd19_0_4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8" name="Google Shape;388;g28dbd1ecd19_0_4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Verpackungsmaterial Wiederverwendung</a:t>
            </a:r>
            <a:endParaRPr/>
          </a:p>
        </p:txBody>
      </p:sp>
      <p:sp>
        <p:nvSpPr>
          <p:cNvPr id="389" name="Google Shape;389;g28dbd1ecd19_0_48"/>
          <p:cNvSpPr txBox="1"/>
          <p:nvPr>
            <p:ph idx="1" type="body"/>
          </p:nvPr>
        </p:nvSpPr>
        <p:spPr>
          <a:xfrm>
            <a:off x="3338300" y="6254500"/>
            <a:ext cx="36528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390" name="Google Shape;390;g28dbd1ecd19_0_4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BMUV 2022, eigene Darstellung. </a:t>
            </a:r>
            <a:endParaRPr/>
          </a:p>
        </p:txBody>
      </p:sp>
      <p:sp>
        <p:nvSpPr>
          <p:cNvPr id="391" name="Google Shape;391;g28dbd1ecd19_0_4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92" name="Google Shape;392;g28dbd1ecd19_0_48"/>
          <p:cNvSpPr/>
          <p:nvPr/>
        </p:nvSpPr>
        <p:spPr>
          <a:xfrm>
            <a:off x="8380100" y="2877600"/>
            <a:ext cx="3713700" cy="17487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welche Vor- und Nachteile die einzelnen Materialien in Bezug auf ihre Umweltbelastung haben und welche wiederverwendet werden.</a:t>
            </a:r>
            <a:endParaRPr b="0" i="0" sz="1600" u="none" cap="none" strike="noStrike">
              <a:solidFill>
                <a:schemeClr val="dk1"/>
              </a:solidFill>
              <a:latin typeface="Arial"/>
              <a:ea typeface="Arial"/>
              <a:cs typeface="Arial"/>
              <a:sym typeface="Arial"/>
            </a:endParaRPr>
          </a:p>
        </p:txBody>
      </p:sp>
      <p:pic>
        <p:nvPicPr>
          <p:cNvPr id="393" name="Google Shape;393;g28dbd1ecd19_0_48"/>
          <p:cNvPicPr preferRelativeResize="0"/>
          <p:nvPr/>
        </p:nvPicPr>
        <p:blipFill rotWithShape="1">
          <a:blip r:embed="rId3">
            <a:alphaModFix/>
          </a:blip>
          <a:srcRect b="0" l="0" r="0" t="0"/>
          <a:stretch/>
        </p:blipFill>
        <p:spPr>
          <a:xfrm>
            <a:off x="1034700" y="1708525"/>
            <a:ext cx="7013075" cy="40974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27b80a665ea_0_30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0" name="Google Shape;400;g27b80a665ea_0_30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Wärmeverbrauch Tischlereibetriebe</a:t>
            </a:r>
            <a:endParaRPr/>
          </a:p>
        </p:txBody>
      </p:sp>
      <p:sp>
        <p:nvSpPr>
          <p:cNvPr id="401" name="Google Shape;401;g27b80a665ea_0_30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HWK Koblenz, o.J., eigene Darstellung</a:t>
            </a:r>
            <a:endParaRPr/>
          </a:p>
        </p:txBody>
      </p:sp>
      <p:sp>
        <p:nvSpPr>
          <p:cNvPr id="402" name="Google Shape;402;g27b80a665ea_0_30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403" name="Google Shape;403;g27b80a665ea_0_305"/>
          <p:cNvSpPr/>
          <p:nvPr/>
        </p:nvSpPr>
        <p:spPr>
          <a:xfrm>
            <a:off x="8181475" y="2767275"/>
            <a:ext cx="3698700" cy="16578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und diskutieren Sie die Möglichkeiten, den Wärmeverbrauch in ihrem Betrieb zu reduzieren </a:t>
            </a:r>
            <a:endParaRPr b="0" i="0" sz="1600" u="none" cap="none" strike="noStrike">
              <a:solidFill>
                <a:schemeClr val="dk1"/>
              </a:solidFill>
              <a:latin typeface="Arial"/>
              <a:ea typeface="Arial"/>
              <a:cs typeface="Arial"/>
              <a:sym typeface="Arial"/>
            </a:endParaRPr>
          </a:p>
        </p:txBody>
      </p:sp>
      <p:pic>
        <p:nvPicPr>
          <p:cNvPr id="404" name="Google Shape;404;g27b80a665ea_0_305"/>
          <p:cNvPicPr preferRelativeResize="0"/>
          <p:nvPr/>
        </p:nvPicPr>
        <p:blipFill rotWithShape="1">
          <a:blip r:embed="rId3">
            <a:alphaModFix/>
          </a:blip>
          <a:srcRect b="0" l="0" r="0" t="0"/>
          <a:stretch/>
        </p:blipFill>
        <p:spPr>
          <a:xfrm>
            <a:off x="-168425" y="1759975"/>
            <a:ext cx="8075301" cy="4193194"/>
          </a:xfrm>
          <a:prstGeom prst="rect">
            <a:avLst/>
          </a:prstGeom>
          <a:noFill/>
          <a:ln>
            <a:noFill/>
          </a:ln>
        </p:spPr>
      </p:pic>
      <p:sp>
        <p:nvSpPr>
          <p:cNvPr id="405" name="Google Shape;405;g27b80a665ea_0_30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g27b80a665ea_0_31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12" name="Google Shape;412;g27b80a665ea_0_3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Stromverbrauch Tischlereibetriebe</a:t>
            </a:r>
            <a:endParaRPr/>
          </a:p>
        </p:txBody>
      </p:sp>
      <p:sp>
        <p:nvSpPr>
          <p:cNvPr id="413" name="Google Shape;413;g27b80a665ea_0_31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414" name="Google Shape;414;g27b80a665ea_0_31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HWK Koblenz, o.J., eigene Darstellung </a:t>
            </a:r>
            <a:endParaRPr/>
          </a:p>
        </p:txBody>
      </p:sp>
      <p:sp>
        <p:nvSpPr>
          <p:cNvPr id="415" name="Google Shape;415;g27b80a665ea_0_31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416" name="Google Shape;416;g27b80a665ea_0_318"/>
          <p:cNvSpPr/>
          <p:nvPr/>
        </p:nvSpPr>
        <p:spPr>
          <a:xfrm>
            <a:off x="7911625" y="2886200"/>
            <a:ext cx="3834600" cy="17421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und diskutieren Sie die Möglichkeiten, den Strom- verbrauch in ihrem Betrieb zu reduzieren. </a:t>
            </a:r>
            <a:endParaRPr b="0" i="0" sz="1600" u="none" cap="none" strike="noStrike">
              <a:solidFill>
                <a:schemeClr val="dk1"/>
              </a:solidFill>
              <a:latin typeface="Arial"/>
              <a:ea typeface="Arial"/>
              <a:cs typeface="Arial"/>
              <a:sym typeface="Arial"/>
            </a:endParaRPr>
          </a:p>
        </p:txBody>
      </p:sp>
      <p:pic>
        <p:nvPicPr>
          <p:cNvPr id="417" name="Google Shape;417;g27b80a665ea_0_318"/>
          <p:cNvPicPr preferRelativeResize="0"/>
          <p:nvPr/>
        </p:nvPicPr>
        <p:blipFill rotWithShape="1">
          <a:blip r:embed="rId3">
            <a:alphaModFix/>
          </a:blip>
          <a:srcRect b="0" l="0" r="0" t="0"/>
          <a:stretch/>
        </p:blipFill>
        <p:spPr>
          <a:xfrm>
            <a:off x="98925" y="1762763"/>
            <a:ext cx="8075299" cy="418092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g28be19968c3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23" name="Google Shape;423;g28be19968c3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24" name="Google Shape;424;g28be19968c3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25" name="Google Shape;425;g28be19968c3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26" name="Google Shape;426;g28be19968c3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27" name="Google Shape;427;g28be19968c3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28" name="Google Shape;428;g28be19968c3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29" name="Google Shape;429;g28be19968c3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6" name="Google Shape;156;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157" name="Google Shape;157;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158" name="Google Shape;158;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 </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59" name="Google Shape;159;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0" name="Google Shape;160;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1" name="Google Shape;161;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2" name="Google Shape;162;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3" name="Google Shape;163;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4" name="Google Shape;164;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65" name="Google Shape;165;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66" name="Google Shape;166;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67" name="Google Shape;167;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68" name="Google Shape;168;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69" name="Google Shape;169;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70" name="Google Shape;170;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71" name="Google Shape;171;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72" name="Google Shape;172;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73" name="Google Shape;173;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74" name="Google Shape;174;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75" name="Google Shape;175;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76" name="Google Shape;176;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77" name="Google Shape;177;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78" name="Google Shape;178;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79" name="Google Shape;179;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80" name="Google Shape;180;p1"/>
          <p:cNvSpPr/>
          <p:nvPr/>
        </p:nvSpPr>
        <p:spPr>
          <a:xfrm>
            <a:off x="6931903" y="2800040"/>
            <a:ext cx="3695066" cy="1558525"/>
          </a:xfrm>
          <a:prstGeom prst="roundRect">
            <a:avLst>
              <a:gd fmla="val 16667" name="adj"/>
            </a:avLst>
          </a:prstGeom>
          <a:solidFill>
            <a:srgbClr val="FFC000"/>
          </a:solidFill>
          <a:ln>
            <a:noFill/>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404040"/>
              </a:buClr>
              <a:buSzPts val="1100"/>
              <a:buFont typeface="Arial"/>
              <a:buChar char="•"/>
            </a:pPr>
            <a:r>
              <a:rPr b="0" i="0" lang="de-DE" sz="1600" u="none" cap="none" strike="noStrike">
                <a:solidFill>
                  <a:srgbClr val="404040"/>
                </a:solidFill>
                <a:latin typeface="Arial"/>
                <a:ea typeface="Arial"/>
                <a:cs typeface="Arial"/>
                <a:sym typeface="Arial"/>
              </a:rPr>
              <a:t>Welchen Beitrag leistet Ihr Betrieb zum Klimawandel?</a:t>
            </a:r>
            <a:endParaRPr b="0" i="0" sz="1400" u="none" cap="none" strike="noStrike">
              <a:solidFill>
                <a:srgbClr val="404040"/>
              </a:solidFill>
              <a:latin typeface="Arial"/>
              <a:ea typeface="Arial"/>
              <a:cs typeface="Arial"/>
              <a:sym typeface="Arial"/>
            </a:endParaRPr>
          </a:p>
          <a:p>
            <a:pPr indent="-171450" lvl="0" marL="171450" marR="0" rtl="0" algn="l">
              <a:lnSpc>
                <a:spcPct val="100000"/>
              </a:lnSpc>
              <a:spcBef>
                <a:spcPts val="0"/>
              </a:spcBef>
              <a:spcAft>
                <a:spcPts val="0"/>
              </a:spcAft>
              <a:buClr>
                <a:srgbClr val="404040"/>
              </a:buClr>
              <a:buSzPts val="1100"/>
              <a:buFont typeface="Arial"/>
              <a:buChar char="•"/>
            </a:pPr>
            <a:r>
              <a:rPr b="0" i="0" lang="de-DE" sz="1600" u="none" cap="none" strike="noStrike">
                <a:solidFill>
                  <a:srgbClr val="404040"/>
                </a:solidFill>
                <a:latin typeface="Arial"/>
                <a:ea typeface="Arial"/>
                <a:cs typeface="Arial"/>
                <a:sym typeface="Arial"/>
              </a:rPr>
              <a:t>Was unternehmen Sie in Ihrem Betrieb, um CO</a:t>
            </a:r>
            <a:r>
              <a:rPr b="0" baseline="-25000" i="0" lang="de-DE" sz="1600" u="none" cap="none" strike="noStrike">
                <a:solidFill>
                  <a:srgbClr val="404040"/>
                </a:solidFill>
                <a:latin typeface="Arial"/>
                <a:ea typeface="Arial"/>
                <a:cs typeface="Arial"/>
                <a:sym typeface="Arial"/>
              </a:rPr>
              <a:t>2</a:t>
            </a:r>
            <a:r>
              <a:rPr b="0" i="0" lang="de-DE" sz="1600" u="none" cap="none" strike="noStrike">
                <a:solidFill>
                  <a:srgbClr val="404040"/>
                </a:solidFill>
                <a:latin typeface="Arial"/>
                <a:ea typeface="Arial"/>
                <a:cs typeface="Arial"/>
                <a:sym typeface="Arial"/>
              </a:rPr>
              <a:t>-Emissionen zu verringern?</a:t>
            </a:r>
            <a:endParaRPr b="0" i="0" sz="1400" u="none" cap="none" strike="noStrike">
              <a:solidFill>
                <a:srgbClr val="404040"/>
              </a:solidFill>
              <a:latin typeface="Arial"/>
              <a:ea typeface="Arial"/>
              <a:cs typeface="Arial"/>
              <a:sym typeface="Arial"/>
            </a:endParaRPr>
          </a:p>
        </p:txBody>
      </p:sp>
      <p:sp>
        <p:nvSpPr>
          <p:cNvPr id="181" name="Google Shape;181;p1"/>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14a9b7458ce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8" name="Google Shape;188;g14a9b7458ce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Wertschöpfung und Umweltfußabdruck bei der</a:t>
            </a:r>
            <a:endParaRPr/>
          </a:p>
          <a:p>
            <a:pPr indent="0" lvl="0" marL="0" rtl="0" algn="l">
              <a:lnSpc>
                <a:spcPct val="100000"/>
              </a:lnSpc>
              <a:spcBef>
                <a:spcPts val="0"/>
              </a:spcBef>
              <a:spcAft>
                <a:spcPts val="0"/>
              </a:spcAft>
              <a:buSzPts val="1800"/>
              <a:buNone/>
            </a:pPr>
            <a:r>
              <a:rPr lang="de-DE"/>
              <a:t>Errichtung und Nutzung von Hochbauten</a:t>
            </a:r>
            <a:endParaRPr/>
          </a:p>
        </p:txBody>
      </p:sp>
      <p:sp>
        <p:nvSpPr>
          <p:cNvPr id="189" name="Google Shape;189;g14a9b7458ce_0_3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190" name="Google Shape;190;g14a9b7458ce_0_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191" name="Google Shape;191;g14a9b7458ce_0_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92" name="Google Shape;192;g14a9b7458ce_0_3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der Umwelt sind vom Gebäudesektor besonders betroffen?</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des Gebäudesektors haben den größten Umweltfußabdruck?</a:t>
            </a:r>
            <a:endParaRPr b="0" i="0" sz="1600" u="none" cap="none" strike="noStrike">
              <a:solidFill>
                <a:schemeClr val="dk1"/>
              </a:solidFill>
              <a:latin typeface="Arial"/>
              <a:ea typeface="Arial"/>
              <a:cs typeface="Arial"/>
              <a:sym typeface="Arial"/>
            </a:endParaRPr>
          </a:p>
        </p:txBody>
      </p:sp>
      <p:pic>
        <p:nvPicPr>
          <p:cNvPr id="193" name="Google Shape;193;g14a9b7458ce_0_31"/>
          <p:cNvPicPr preferRelativeResize="0"/>
          <p:nvPr/>
        </p:nvPicPr>
        <p:blipFill rotWithShape="1">
          <a:blip r:embed="rId3">
            <a:alphaModFix/>
          </a:blip>
          <a:srcRect b="0" l="0" r="0" t="0"/>
          <a:stretch/>
        </p:blipFill>
        <p:spPr>
          <a:xfrm>
            <a:off x="-171450" y="1021800"/>
            <a:ext cx="7473152" cy="528374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g239837b6ed7_0_1"/>
          <p:cNvPicPr preferRelativeResize="0"/>
          <p:nvPr/>
        </p:nvPicPr>
        <p:blipFill rotWithShape="1">
          <a:blip r:embed="rId3">
            <a:alphaModFix/>
          </a:blip>
          <a:srcRect b="0" l="0" r="0" t="0"/>
          <a:stretch/>
        </p:blipFill>
        <p:spPr>
          <a:xfrm>
            <a:off x="438150" y="1412400"/>
            <a:ext cx="7167545" cy="4706801"/>
          </a:xfrm>
          <a:prstGeom prst="rect">
            <a:avLst/>
          </a:prstGeom>
          <a:noFill/>
          <a:ln>
            <a:noFill/>
          </a:ln>
        </p:spPr>
      </p:pic>
      <p:sp>
        <p:nvSpPr>
          <p:cNvPr id="200" name="Google Shape;200;g239837b6ed7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1" name="Google Shape;201;g239837b6ed7_0_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Anteil Bau am globalen Umweltfußabdruck:</a:t>
            </a:r>
            <a:endParaRPr/>
          </a:p>
          <a:p>
            <a:pPr indent="0" lvl="0" marL="0" rtl="0" algn="l">
              <a:lnSpc>
                <a:spcPct val="100000"/>
              </a:lnSpc>
              <a:spcBef>
                <a:spcPts val="0"/>
              </a:spcBef>
              <a:spcAft>
                <a:spcPts val="0"/>
              </a:spcAft>
              <a:buSzPts val="1800"/>
              <a:buNone/>
            </a:pPr>
            <a:r>
              <a:rPr lang="de-DE"/>
              <a:t>Notwendige Reduktion für planetare Grenzen</a:t>
            </a:r>
            <a:endParaRPr/>
          </a:p>
        </p:txBody>
      </p:sp>
      <p:sp>
        <p:nvSpPr>
          <p:cNvPr id="202" name="Google Shape;202;g239837b6ed7_0_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Holzmechaniker und Holzmechanikerin</a:t>
            </a:r>
            <a:endParaRPr/>
          </a:p>
        </p:txBody>
      </p:sp>
      <p:sp>
        <p:nvSpPr>
          <p:cNvPr id="203" name="Google Shape;203;g239837b6ed7_0_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a:t>
            </a:r>
            <a:endParaRPr/>
          </a:p>
        </p:txBody>
      </p:sp>
      <p:sp>
        <p:nvSpPr>
          <p:cNvPr id="204" name="Google Shape;204;g239837b6ed7_0_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05" name="Google Shape;205;g239837b6ed7_0_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In welchen Bereichen und in welchem Umfang muss der Gebäudesektor seinen Fußabdruck besonders stark reduzieren, um die Klimaziele zu erreichen?</a:t>
            </a:r>
            <a:endParaRPr b="0" i="0" sz="1600" u="none" cap="none" strike="noStrike">
              <a:solidFill>
                <a:schemeClr val="dk1"/>
              </a:solidFill>
              <a:latin typeface="Arial"/>
              <a:ea typeface="Arial"/>
              <a:cs typeface="Arial"/>
              <a:sym typeface="Arial"/>
            </a:endParaRPr>
          </a:p>
        </p:txBody>
      </p:sp>
      <p:sp>
        <p:nvSpPr>
          <p:cNvPr id="206" name="Google Shape;206;g239837b6ed7_0_1"/>
          <p:cNvSpPr/>
          <p:nvPr/>
        </p:nvSpPr>
        <p:spPr>
          <a:xfrm flipH="1" rot="10800000">
            <a:off x="2981325" y="3967200"/>
            <a:ext cx="2190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g239837b6ed7_0_1"/>
          <p:cNvSpPr/>
          <p:nvPr/>
        </p:nvSpPr>
        <p:spPr>
          <a:xfrm flipH="1" rot="10800000">
            <a:off x="2981325" y="4495825"/>
            <a:ext cx="4014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239837b6ed7_0_1"/>
          <p:cNvSpPr/>
          <p:nvPr/>
        </p:nvSpPr>
        <p:spPr>
          <a:xfrm flipH="1" rot="10800000">
            <a:off x="1971700" y="3433775"/>
            <a:ext cx="4623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g239837b6ed7_0_1"/>
          <p:cNvSpPr/>
          <p:nvPr/>
        </p:nvSpPr>
        <p:spPr>
          <a:xfrm flipH="1" rot="10800000">
            <a:off x="1676500" y="2387050"/>
            <a:ext cx="6048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39837b6ed7_0_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6" name="Google Shape;216;g239837b6ed7_0_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TGH-Fußabdruck: Herstellung, Errichtung, Modernisierung Wohn- und Nichtwohngebäuden</a:t>
            </a:r>
            <a:endParaRPr/>
          </a:p>
        </p:txBody>
      </p:sp>
      <p:sp>
        <p:nvSpPr>
          <p:cNvPr id="217" name="Google Shape;217;g239837b6ed7_0_1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218" name="Google Shape;218;g239837b6ed7_0_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19" name="Google Shape;219;g239837b6ed7_0_13"/>
          <p:cNvSpPr/>
          <p:nvPr/>
        </p:nvSpPr>
        <p:spPr>
          <a:xfrm>
            <a:off x="8415025" y="3750475"/>
            <a:ext cx="3777000" cy="13473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Vergleichen Sie die Emissionen, die sich aus der Herstellung von Kunststoffen, Metall- und Holzerzeugnissen ergeben.</a:t>
            </a:r>
            <a:endParaRPr b="0" i="0" sz="1600" u="none" cap="none" strike="noStrike">
              <a:solidFill>
                <a:schemeClr val="dk1"/>
              </a:solidFill>
              <a:latin typeface="Arial"/>
              <a:ea typeface="Arial"/>
              <a:cs typeface="Arial"/>
              <a:sym typeface="Arial"/>
            </a:endParaRPr>
          </a:p>
        </p:txBody>
      </p:sp>
      <p:pic>
        <p:nvPicPr>
          <p:cNvPr id="220" name="Google Shape;220;g239837b6ed7_0_13"/>
          <p:cNvPicPr preferRelativeResize="0"/>
          <p:nvPr/>
        </p:nvPicPr>
        <p:blipFill rotWithShape="1">
          <a:blip r:embed="rId3">
            <a:alphaModFix/>
          </a:blip>
          <a:srcRect b="0" l="0" r="0" t="0"/>
          <a:stretch/>
        </p:blipFill>
        <p:spPr>
          <a:xfrm>
            <a:off x="152400" y="1412400"/>
            <a:ext cx="7198970" cy="4689696"/>
          </a:xfrm>
          <a:prstGeom prst="rect">
            <a:avLst/>
          </a:prstGeom>
          <a:noFill/>
          <a:ln>
            <a:noFill/>
          </a:ln>
        </p:spPr>
      </p:pic>
      <p:sp>
        <p:nvSpPr>
          <p:cNvPr id="221" name="Google Shape;221;g239837b6ed7_0_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7b20710b09_0_59"/>
          <p:cNvSpPr txBox="1"/>
          <p:nvPr/>
        </p:nvSpPr>
        <p:spPr>
          <a:xfrm>
            <a:off x="8266650" y="5425025"/>
            <a:ext cx="17745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Finanzielle Förderung</a:t>
            </a:r>
            <a:endParaRPr b="0" i="0" sz="1400" u="none" cap="none" strike="noStrike">
              <a:solidFill>
                <a:srgbClr val="000000"/>
              </a:solidFill>
              <a:latin typeface="Calibri"/>
              <a:ea typeface="Calibri"/>
              <a:cs typeface="Calibri"/>
              <a:sym typeface="Calibri"/>
            </a:endParaRPr>
          </a:p>
        </p:txBody>
      </p:sp>
      <p:sp>
        <p:nvSpPr>
          <p:cNvPr id="228" name="Google Shape;228;g27b20710b09_0_59"/>
          <p:cNvSpPr txBox="1"/>
          <p:nvPr/>
        </p:nvSpPr>
        <p:spPr>
          <a:xfrm>
            <a:off x="2045825" y="5410650"/>
            <a:ext cx="17745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Kostengünstige Anschaffung</a:t>
            </a:r>
            <a:endParaRPr b="0" i="0" sz="1400" u="none" cap="none" strike="noStrike">
              <a:solidFill>
                <a:srgbClr val="000000"/>
              </a:solidFill>
              <a:latin typeface="Calibri"/>
              <a:ea typeface="Calibri"/>
              <a:cs typeface="Calibri"/>
              <a:sym typeface="Calibri"/>
            </a:endParaRPr>
          </a:p>
        </p:txBody>
      </p:sp>
      <p:sp>
        <p:nvSpPr>
          <p:cNvPr id="229" name="Google Shape;229;g27b20710b09_0_59"/>
          <p:cNvSpPr txBox="1"/>
          <p:nvPr/>
        </p:nvSpPr>
        <p:spPr>
          <a:xfrm>
            <a:off x="8636650" y="2342250"/>
            <a:ext cx="23868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längere Nutzungsdauer</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&gt; bessere Gesamtökobilanz</a:t>
            </a:r>
            <a:endParaRPr b="0" i="0" sz="1400" u="none" cap="none" strike="noStrike">
              <a:solidFill>
                <a:srgbClr val="000000"/>
              </a:solidFill>
              <a:latin typeface="Calibri"/>
              <a:ea typeface="Calibri"/>
              <a:cs typeface="Calibri"/>
              <a:sym typeface="Calibri"/>
            </a:endParaRPr>
          </a:p>
        </p:txBody>
      </p:sp>
      <p:pic>
        <p:nvPicPr>
          <p:cNvPr id="230" name="Google Shape;230;g27b20710b09_0_59"/>
          <p:cNvPicPr preferRelativeResize="0"/>
          <p:nvPr/>
        </p:nvPicPr>
        <p:blipFill rotWithShape="1">
          <a:blip r:embed="rId3">
            <a:alphaModFix/>
          </a:blip>
          <a:srcRect b="0" l="0" r="0" t="0"/>
          <a:stretch/>
        </p:blipFill>
        <p:spPr>
          <a:xfrm>
            <a:off x="3486176" y="1626850"/>
            <a:ext cx="4110900" cy="2740585"/>
          </a:xfrm>
          <a:prstGeom prst="rect">
            <a:avLst/>
          </a:prstGeom>
          <a:noFill/>
          <a:ln>
            <a:noFill/>
          </a:ln>
        </p:spPr>
      </p:pic>
      <p:sp>
        <p:nvSpPr>
          <p:cNvPr id="231" name="Google Shape;231;g27b20710b09_0_59"/>
          <p:cNvSpPr/>
          <p:nvPr/>
        </p:nvSpPr>
        <p:spPr>
          <a:xfrm>
            <a:off x="154900" y="4289013"/>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g27b20710b09_0_59"/>
          <p:cNvSpPr/>
          <p:nvPr/>
        </p:nvSpPr>
        <p:spPr>
          <a:xfrm>
            <a:off x="85725" y="314278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g27b20710b09_0_59"/>
          <p:cNvSpPr/>
          <p:nvPr/>
        </p:nvSpPr>
        <p:spPr>
          <a:xfrm>
            <a:off x="952675" y="507073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g27b20710b09_0_5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5" name="Google Shape;235;g27b20710b09_0_59"/>
          <p:cNvSpPr txBox="1"/>
          <p:nvPr>
            <p:ph type="title"/>
          </p:nvPr>
        </p:nvSpPr>
        <p:spPr>
          <a:xfrm>
            <a:off x="417125" y="204575"/>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Fenstermaterialien - Varianten</a:t>
            </a:r>
            <a:endParaRPr/>
          </a:p>
        </p:txBody>
      </p:sp>
      <p:sp>
        <p:nvSpPr>
          <p:cNvPr id="236" name="Google Shape;236;g27b20710b09_0_5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Foto: fotolia    Quelle: Forum Nachhaltiges Bauen</a:t>
            </a:r>
            <a:endParaRPr/>
          </a:p>
        </p:txBody>
      </p:sp>
      <p:sp>
        <p:nvSpPr>
          <p:cNvPr id="237" name="Google Shape;237;g27b20710b09_0_5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38" name="Google Shape;238;g27b20710b09_0_59"/>
          <p:cNvSpPr/>
          <p:nvPr/>
        </p:nvSpPr>
        <p:spPr>
          <a:xfrm>
            <a:off x="328225" y="199657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9" name="Google Shape;239;g27b20710b09_0_59"/>
          <p:cNvPicPr preferRelativeResize="0"/>
          <p:nvPr/>
        </p:nvPicPr>
        <p:blipFill rotWithShape="1">
          <a:blip r:embed="rId4">
            <a:alphaModFix/>
          </a:blip>
          <a:srcRect b="32886" l="42395" r="29444" t="15720"/>
          <a:stretch/>
        </p:blipFill>
        <p:spPr>
          <a:xfrm>
            <a:off x="347938" y="3266825"/>
            <a:ext cx="578376" cy="746325"/>
          </a:xfrm>
          <a:prstGeom prst="rect">
            <a:avLst/>
          </a:prstGeom>
          <a:noFill/>
          <a:ln>
            <a:noFill/>
          </a:ln>
        </p:spPr>
      </p:pic>
      <p:sp>
        <p:nvSpPr>
          <p:cNvPr id="240" name="Google Shape;240;g27b20710b09_0_59"/>
          <p:cNvSpPr txBox="1"/>
          <p:nvPr/>
        </p:nvSpPr>
        <p:spPr>
          <a:xfrm>
            <a:off x="1431025" y="2336475"/>
            <a:ext cx="20943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nachwachsender Rohstoff</a:t>
            </a:r>
            <a:endParaRPr b="0" i="0" sz="1400" u="none" cap="none" strike="noStrike">
              <a:solidFill>
                <a:srgbClr val="000000"/>
              </a:solidFill>
              <a:latin typeface="Calibri"/>
              <a:ea typeface="Calibri"/>
              <a:cs typeface="Calibri"/>
              <a:sym typeface="Calibri"/>
            </a:endParaRPr>
          </a:p>
        </p:txBody>
      </p:sp>
      <p:sp>
        <p:nvSpPr>
          <p:cNvPr id="241" name="Google Shape;241;g27b20710b09_0_59"/>
          <p:cNvSpPr txBox="1"/>
          <p:nvPr/>
        </p:nvSpPr>
        <p:spPr>
          <a:xfrm>
            <a:off x="1188525" y="3432788"/>
            <a:ext cx="22032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Ökobilanz des Rahmens besser</a:t>
            </a:r>
            <a:endParaRPr b="0" i="0" sz="1400" u="none" cap="none" strike="noStrike">
              <a:solidFill>
                <a:srgbClr val="000000"/>
              </a:solidFill>
              <a:latin typeface="Calibri"/>
              <a:ea typeface="Calibri"/>
              <a:cs typeface="Calibri"/>
              <a:sym typeface="Calibri"/>
            </a:endParaRPr>
          </a:p>
        </p:txBody>
      </p:sp>
      <p:sp>
        <p:nvSpPr>
          <p:cNvPr id="242" name="Google Shape;242;g27b20710b09_0_59"/>
          <p:cNvSpPr txBox="1"/>
          <p:nvPr/>
        </p:nvSpPr>
        <p:spPr>
          <a:xfrm>
            <a:off x="1285275" y="4404600"/>
            <a:ext cx="23868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Entsorgung von unbehandel- tem Holz unproblematisch </a:t>
            </a:r>
            <a:endParaRPr b="0" i="0" sz="1400" u="none" cap="none" strike="noStrike">
              <a:solidFill>
                <a:srgbClr val="000000"/>
              </a:solidFill>
              <a:latin typeface="Calibri"/>
              <a:ea typeface="Calibri"/>
              <a:cs typeface="Calibri"/>
              <a:sym typeface="Calibri"/>
            </a:endParaRPr>
          </a:p>
        </p:txBody>
      </p:sp>
      <p:sp>
        <p:nvSpPr>
          <p:cNvPr id="243" name="Google Shape;243;g27b20710b09_0_59"/>
          <p:cNvSpPr/>
          <p:nvPr/>
        </p:nvSpPr>
        <p:spPr>
          <a:xfrm>
            <a:off x="10777250" y="210877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g27b20710b09_0_59"/>
          <p:cNvSpPr/>
          <p:nvPr/>
        </p:nvSpPr>
        <p:spPr>
          <a:xfrm>
            <a:off x="11038900" y="32489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g27b20710b09_0_59"/>
          <p:cNvSpPr/>
          <p:nvPr/>
        </p:nvSpPr>
        <p:spPr>
          <a:xfrm>
            <a:off x="10850213" y="433925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g27b20710b09_0_59"/>
          <p:cNvSpPr/>
          <p:nvPr/>
        </p:nvSpPr>
        <p:spPr>
          <a:xfrm>
            <a:off x="9936088" y="507073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g27b20710b09_0_59"/>
          <p:cNvSpPr txBox="1"/>
          <p:nvPr/>
        </p:nvSpPr>
        <p:spPr>
          <a:xfrm>
            <a:off x="7802925" y="1626850"/>
            <a:ext cx="17745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48" name="Google Shape;248;g27b20710b09_0_59"/>
          <p:cNvSpPr txBox="1"/>
          <p:nvPr/>
        </p:nvSpPr>
        <p:spPr>
          <a:xfrm>
            <a:off x="8718600" y="3562225"/>
            <a:ext cx="2320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Robust gegenüber Witterung </a:t>
            </a:r>
            <a:endParaRPr b="0" i="0" sz="1400" u="none" cap="none" strike="noStrike">
              <a:solidFill>
                <a:srgbClr val="000000"/>
              </a:solidFill>
              <a:latin typeface="Calibri"/>
              <a:ea typeface="Calibri"/>
              <a:cs typeface="Calibri"/>
              <a:sym typeface="Calibri"/>
            </a:endParaRPr>
          </a:p>
        </p:txBody>
      </p:sp>
      <p:sp>
        <p:nvSpPr>
          <p:cNvPr id="249" name="Google Shape;249;g27b20710b09_0_59"/>
          <p:cNvSpPr txBox="1"/>
          <p:nvPr/>
        </p:nvSpPr>
        <p:spPr>
          <a:xfrm>
            <a:off x="8427500" y="4566800"/>
            <a:ext cx="24177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 Unterhaltungskosten</a:t>
            </a:r>
            <a:endParaRPr b="0" i="0" sz="1400" u="none" cap="none" strike="noStrike">
              <a:solidFill>
                <a:srgbClr val="000000"/>
              </a:solidFill>
              <a:latin typeface="Calibri"/>
              <a:ea typeface="Calibri"/>
              <a:cs typeface="Calibri"/>
              <a:sym typeface="Calibri"/>
            </a:endParaRPr>
          </a:p>
        </p:txBody>
      </p:sp>
      <p:pic>
        <p:nvPicPr>
          <p:cNvPr id="250" name="Google Shape;250;g27b20710b09_0_59"/>
          <p:cNvPicPr preferRelativeResize="0"/>
          <p:nvPr/>
        </p:nvPicPr>
        <p:blipFill rotWithShape="1">
          <a:blip r:embed="rId5">
            <a:alphaModFix/>
          </a:blip>
          <a:srcRect b="69233" l="15451" r="71916" t="15765"/>
          <a:stretch/>
        </p:blipFill>
        <p:spPr>
          <a:xfrm>
            <a:off x="1141363" y="5306199"/>
            <a:ext cx="725422" cy="609101"/>
          </a:xfrm>
          <a:prstGeom prst="rect">
            <a:avLst/>
          </a:prstGeom>
          <a:noFill/>
          <a:ln>
            <a:noFill/>
          </a:ln>
        </p:spPr>
      </p:pic>
      <p:pic>
        <p:nvPicPr>
          <p:cNvPr id="251" name="Google Shape;251;g27b20710b09_0_59"/>
          <p:cNvPicPr preferRelativeResize="0"/>
          <p:nvPr/>
        </p:nvPicPr>
        <p:blipFill rotWithShape="1">
          <a:blip r:embed="rId5">
            <a:alphaModFix/>
          </a:blip>
          <a:srcRect b="69233" l="15451" r="71916" t="15765"/>
          <a:stretch/>
        </p:blipFill>
        <p:spPr>
          <a:xfrm>
            <a:off x="11038913" y="4574699"/>
            <a:ext cx="725422" cy="609101"/>
          </a:xfrm>
          <a:prstGeom prst="rect">
            <a:avLst/>
          </a:prstGeom>
          <a:noFill/>
          <a:ln>
            <a:noFill/>
          </a:ln>
        </p:spPr>
      </p:pic>
      <p:pic>
        <p:nvPicPr>
          <p:cNvPr id="252" name="Google Shape;252;g27b20710b09_0_59"/>
          <p:cNvPicPr preferRelativeResize="0"/>
          <p:nvPr/>
        </p:nvPicPr>
        <p:blipFill rotWithShape="1">
          <a:blip r:embed="rId6">
            <a:alphaModFix/>
          </a:blip>
          <a:srcRect b="27506" l="16135" r="58934" t="20030"/>
          <a:stretch/>
        </p:blipFill>
        <p:spPr>
          <a:xfrm>
            <a:off x="11077875" y="2275636"/>
            <a:ext cx="501545" cy="746325"/>
          </a:xfrm>
          <a:prstGeom prst="rect">
            <a:avLst/>
          </a:prstGeom>
          <a:noFill/>
          <a:ln>
            <a:noFill/>
          </a:ln>
        </p:spPr>
      </p:pic>
      <p:pic>
        <p:nvPicPr>
          <p:cNvPr id="253" name="Google Shape;253;g27b20710b09_0_59"/>
          <p:cNvPicPr preferRelativeResize="0"/>
          <p:nvPr/>
        </p:nvPicPr>
        <p:blipFill rotWithShape="1">
          <a:blip r:embed="rId7">
            <a:alphaModFix/>
          </a:blip>
          <a:srcRect b="51672" l="7837" r="64281" t="9656"/>
          <a:stretch/>
        </p:blipFill>
        <p:spPr>
          <a:xfrm>
            <a:off x="11204122" y="3410203"/>
            <a:ext cx="772352" cy="757398"/>
          </a:xfrm>
          <a:prstGeom prst="rect">
            <a:avLst/>
          </a:prstGeom>
          <a:noFill/>
          <a:ln>
            <a:noFill/>
          </a:ln>
        </p:spPr>
      </p:pic>
      <p:pic>
        <p:nvPicPr>
          <p:cNvPr id="254" name="Google Shape;254;g27b20710b09_0_59"/>
          <p:cNvPicPr preferRelativeResize="0"/>
          <p:nvPr/>
        </p:nvPicPr>
        <p:blipFill rotWithShape="1">
          <a:blip r:embed="rId8">
            <a:alphaModFix/>
          </a:blip>
          <a:srcRect b="40820" l="41600" r="43103" t="36564"/>
          <a:stretch/>
        </p:blipFill>
        <p:spPr>
          <a:xfrm>
            <a:off x="493438" y="2156213"/>
            <a:ext cx="772352" cy="807372"/>
          </a:xfrm>
          <a:prstGeom prst="rect">
            <a:avLst/>
          </a:prstGeom>
          <a:noFill/>
          <a:ln>
            <a:noFill/>
          </a:ln>
        </p:spPr>
      </p:pic>
      <p:sp>
        <p:nvSpPr>
          <p:cNvPr id="255" name="Google Shape;255;g27b20710b09_0_5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256" name="Google Shape;256;g27b20710b09_0_59"/>
          <p:cNvSpPr txBox="1"/>
          <p:nvPr/>
        </p:nvSpPr>
        <p:spPr>
          <a:xfrm>
            <a:off x="328225" y="1428175"/>
            <a:ext cx="22410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Holzfensterrahmen</a:t>
            </a:r>
            <a:endParaRPr b="0" i="0" sz="1400" u="none" cap="none" strike="noStrike">
              <a:solidFill>
                <a:srgbClr val="000000"/>
              </a:solidFill>
              <a:latin typeface="Calibri"/>
              <a:ea typeface="Calibri"/>
              <a:cs typeface="Calibri"/>
              <a:sym typeface="Calibri"/>
            </a:endParaRPr>
          </a:p>
        </p:txBody>
      </p:sp>
      <p:sp>
        <p:nvSpPr>
          <p:cNvPr id="257" name="Google Shape;257;g27b20710b09_0_59"/>
          <p:cNvSpPr txBox="1"/>
          <p:nvPr/>
        </p:nvSpPr>
        <p:spPr>
          <a:xfrm>
            <a:off x="7580900" y="1440475"/>
            <a:ext cx="4110900" cy="4002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thermisch optimierter Holzfensterrahmen</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mit Witterungsschutz  (z.B. Alublenden)</a:t>
            </a:r>
            <a:endParaRPr b="0" i="0" sz="1600" u="none" cap="none" strike="noStrike">
              <a:solidFill>
                <a:schemeClr val="dk1"/>
              </a:solidFill>
              <a:latin typeface="Arial"/>
              <a:ea typeface="Arial"/>
              <a:cs typeface="Arial"/>
              <a:sym typeface="Arial"/>
            </a:endParaRPr>
          </a:p>
        </p:txBody>
      </p:sp>
      <p:pic>
        <p:nvPicPr>
          <p:cNvPr id="258" name="Google Shape;258;g27b20710b09_0_59"/>
          <p:cNvPicPr preferRelativeResize="0"/>
          <p:nvPr/>
        </p:nvPicPr>
        <p:blipFill rotWithShape="1">
          <a:blip r:embed="rId9">
            <a:alphaModFix/>
          </a:blip>
          <a:srcRect b="0" l="0" r="0" t="0"/>
          <a:stretch/>
        </p:blipFill>
        <p:spPr>
          <a:xfrm>
            <a:off x="417113" y="4623700"/>
            <a:ext cx="578375" cy="206563"/>
          </a:xfrm>
          <a:prstGeom prst="rect">
            <a:avLst/>
          </a:prstGeom>
          <a:noFill/>
          <a:ln>
            <a:noFill/>
          </a:ln>
        </p:spPr>
      </p:pic>
      <p:pic>
        <p:nvPicPr>
          <p:cNvPr id="259" name="Google Shape;259;g27b20710b09_0_59"/>
          <p:cNvPicPr preferRelativeResize="0"/>
          <p:nvPr/>
        </p:nvPicPr>
        <p:blipFill rotWithShape="1">
          <a:blip r:embed="rId10">
            <a:alphaModFix/>
          </a:blip>
          <a:srcRect b="0" l="0" r="0" t="0"/>
          <a:stretch/>
        </p:blipFill>
        <p:spPr>
          <a:xfrm>
            <a:off x="295850" y="4831438"/>
            <a:ext cx="820905" cy="238125"/>
          </a:xfrm>
          <a:prstGeom prst="rect">
            <a:avLst/>
          </a:prstGeom>
          <a:noFill/>
          <a:ln>
            <a:noFill/>
          </a:ln>
        </p:spPr>
      </p:pic>
      <p:pic>
        <p:nvPicPr>
          <p:cNvPr id="260" name="Google Shape;260;g27b20710b09_0_59"/>
          <p:cNvPicPr preferRelativeResize="0"/>
          <p:nvPr/>
        </p:nvPicPr>
        <p:blipFill rotWithShape="1">
          <a:blip r:embed="rId11">
            <a:alphaModFix/>
          </a:blip>
          <a:srcRect b="27280" l="51549" r="20307" t="19003"/>
          <a:stretch/>
        </p:blipFill>
        <p:spPr>
          <a:xfrm>
            <a:off x="10189801" y="5306195"/>
            <a:ext cx="451374" cy="609101"/>
          </a:xfrm>
          <a:prstGeom prst="rect">
            <a:avLst/>
          </a:prstGeom>
          <a:noFill/>
          <a:ln>
            <a:noFill/>
          </a:ln>
        </p:spPr>
      </p:pic>
      <p:pic>
        <p:nvPicPr>
          <p:cNvPr id="261" name="Google Shape;261;g27b20710b09_0_59"/>
          <p:cNvPicPr preferRelativeResize="0"/>
          <p:nvPr/>
        </p:nvPicPr>
        <p:blipFill rotWithShape="1">
          <a:blip r:embed="rId5">
            <a:alphaModFix/>
          </a:blip>
          <a:srcRect b="69233" l="15451" r="71916" t="15765"/>
          <a:stretch/>
        </p:blipFill>
        <p:spPr>
          <a:xfrm>
            <a:off x="10588448" y="5544520"/>
            <a:ext cx="414300" cy="347878"/>
          </a:xfrm>
          <a:prstGeom prst="rect">
            <a:avLst/>
          </a:prstGeom>
          <a:noFill/>
          <a:ln>
            <a:noFill/>
          </a:ln>
        </p:spPr>
      </p:pic>
      <p:sp>
        <p:nvSpPr>
          <p:cNvPr id="262" name="Google Shape;262;g27b20710b09_0_59"/>
          <p:cNvSpPr/>
          <p:nvPr/>
        </p:nvSpPr>
        <p:spPr>
          <a:xfrm>
            <a:off x="3631825" y="4222800"/>
            <a:ext cx="4461000" cy="19092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Diskutieren Sie die Vor- und Nachteile von reinen Holzfensterrahmen im Vergleich zu thermisch optimierten Holzfensterrahmen (z.B.mit Dämmschicht) sowie Rahmenkonstruktionen aus Aluminium oder Kunststoff (z.B. PVC)</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27b80a665ea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9" name="Google Shape;269;g27b80a665ea_0_1"/>
          <p:cNvSpPr txBox="1"/>
          <p:nvPr>
            <p:ph type="title"/>
          </p:nvPr>
        </p:nvSpPr>
        <p:spPr>
          <a:xfrm>
            <a:off x="427875" y="180000"/>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Fenster - Ökobilanzen</a:t>
            </a:r>
            <a:endParaRPr/>
          </a:p>
        </p:txBody>
      </p:sp>
      <p:sp>
        <p:nvSpPr>
          <p:cNvPr id="270" name="Google Shape;270;g27b80a665ea_0_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Altbau neu gedacht (2021), eigene Darstellung </a:t>
            </a:r>
            <a:endParaRPr/>
          </a:p>
        </p:txBody>
      </p:sp>
      <p:sp>
        <p:nvSpPr>
          <p:cNvPr id="271" name="Google Shape;271;g27b80a665ea_0_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72" name="Google Shape;272;g27b80a665ea_0_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
        <p:nvSpPr>
          <p:cNvPr id="273" name="Google Shape;273;g27b80a665ea_0_1"/>
          <p:cNvSpPr/>
          <p:nvPr/>
        </p:nvSpPr>
        <p:spPr>
          <a:xfrm>
            <a:off x="7509650" y="4438500"/>
            <a:ext cx="4320300" cy="15651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Diskutieren Sie die Vor- und Nachteile verschiedener Varianten von Holzfensterrahmen in Bezug auf den Energieaufwand und die damit verbundenen Auswirkungen auf das Klima</a:t>
            </a:r>
            <a:endParaRPr b="0" i="0" sz="1600" u="none" cap="none" strike="noStrike">
              <a:solidFill>
                <a:schemeClr val="dk1"/>
              </a:solidFill>
              <a:latin typeface="Arial"/>
              <a:ea typeface="Arial"/>
              <a:cs typeface="Arial"/>
              <a:sym typeface="Arial"/>
            </a:endParaRPr>
          </a:p>
        </p:txBody>
      </p:sp>
      <p:sp>
        <p:nvSpPr>
          <p:cNvPr id="274" name="Google Shape;274;g27b80a665ea_0_1"/>
          <p:cNvSpPr txBox="1"/>
          <p:nvPr/>
        </p:nvSpPr>
        <p:spPr>
          <a:xfrm>
            <a:off x="619500" y="5126875"/>
            <a:ext cx="5367000" cy="64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900"/>
              <a:buFont typeface="Arial"/>
              <a:buNone/>
            </a:pPr>
            <a:r>
              <a:rPr b="0" i="0" lang="de-DE" sz="900" u="none" cap="none" strike="noStrike">
                <a:solidFill>
                  <a:schemeClr val="dk1"/>
                </a:solidFill>
                <a:latin typeface="Arial"/>
                <a:ea typeface="Arial"/>
                <a:cs typeface="Arial"/>
                <a:sym typeface="Arial"/>
              </a:rPr>
              <a:t>Fenster mit unterschiedlichen thermischen Qualitäten                                                                Maße:1,25m x 1,40m                                                                                                               Herstellung, Instandhaltung und Rückbau. Betrachtungszeitraum 50a.</a:t>
            </a:r>
            <a:endParaRPr b="0" i="0" sz="900" u="none" cap="none" strike="noStrike">
              <a:solidFill>
                <a:schemeClr val="dk1"/>
              </a:solidFill>
              <a:latin typeface="Arial"/>
              <a:ea typeface="Arial"/>
              <a:cs typeface="Arial"/>
              <a:sym typeface="Arial"/>
            </a:endParaRPr>
          </a:p>
        </p:txBody>
      </p:sp>
      <p:pic>
        <p:nvPicPr>
          <p:cNvPr id="275" name="Google Shape;275;g27b80a665ea_0_1"/>
          <p:cNvPicPr preferRelativeResize="0"/>
          <p:nvPr/>
        </p:nvPicPr>
        <p:blipFill rotWithShape="1">
          <a:blip r:embed="rId3">
            <a:alphaModFix/>
          </a:blip>
          <a:srcRect b="0" l="0" r="0" t="0"/>
          <a:stretch/>
        </p:blipFill>
        <p:spPr>
          <a:xfrm>
            <a:off x="619501" y="1475000"/>
            <a:ext cx="5724650" cy="3273948"/>
          </a:xfrm>
          <a:prstGeom prst="rect">
            <a:avLst/>
          </a:prstGeom>
          <a:noFill/>
          <a:ln>
            <a:noFill/>
          </a:ln>
        </p:spPr>
      </p:pic>
      <p:pic>
        <p:nvPicPr>
          <p:cNvPr id="276" name="Google Shape;276;g27b80a665ea_0_1"/>
          <p:cNvPicPr preferRelativeResize="0"/>
          <p:nvPr/>
        </p:nvPicPr>
        <p:blipFill rotWithShape="1">
          <a:blip r:embed="rId4">
            <a:alphaModFix/>
          </a:blip>
          <a:srcRect b="0" l="0" r="0" t="0"/>
          <a:stretch/>
        </p:blipFill>
        <p:spPr>
          <a:xfrm>
            <a:off x="6571275" y="1475000"/>
            <a:ext cx="3411750" cy="2963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27b80a665ea_0_153"/>
          <p:cNvSpPr/>
          <p:nvPr/>
        </p:nvSpPr>
        <p:spPr>
          <a:xfrm>
            <a:off x="154900" y="4289013"/>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g27b80a665ea_0_153"/>
          <p:cNvSpPr/>
          <p:nvPr/>
        </p:nvSpPr>
        <p:spPr>
          <a:xfrm>
            <a:off x="952675" y="507073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g27b80a665ea_0_15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5" name="Google Shape;285;g27b80a665ea_0_15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Holzmöbel - Ökobilanz  </a:t>
            </a:r>
            <a:endParaRPr/>
          </a:p>
        </p:txBody>
      </p:sp>
      <p:sp>
        <p:nvSpPr>
          <p:cNvPr id="286" name="Google Shape;286;g27b80a665ea_0_153"/>
          <p:cNvSpPr txBox="1"/>
          <p:nvPr>
            <p:ph idx="1" type="body"/>
          </p:nvPr>
        </p:nvSpPr>
        <p:spPr>
          <a:xfrm>
            <a:off x="3321575" y="6254500"/>
            <a:ext cx="3863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 Holzmechaniker und Holzmechanikerin</a:t>
            </a:r>
            <a:endParaRPr/>
          </a:p>
        </p:txBody>
      </p:sp>
      <p:sp>
        <p:nvSpPr>
          <p:cNvPr id="287" name="Google Shape;287;g27b80a665ea_0_15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Foto: ebay	Quelle: eigene Darstellung</a:t>
            </a:r>
            <a:endParaRPr/>
          </a:p>
        </p:txBody>
      </p:sp>
      <p:sp>
        <p:nvSpPr>
          <p:cNvPr id="288" name="Google Shape;288;g27b80a665ea_0_153"/>
          <p:cNvSpPr/>
          <p:nvPr/>
        </p:nvSpPr>
        <p:spPr>
          <a:xfrm>
            <a:off x="40450" y="315362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g27b80a665ea_0_153"/>
          <p:cNvSpPr txBox="1"/>
          <p:nvPr/>
        </p:nvSpPr>
        <p:spPr>
          <a:xfrm>
            <a:off x="1143250" y="3493525"/>
            <a:ext cx="30357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kontrollierter, zertifizierter Holzanbau</a:t>
            </a:r>
            <a:endParaRPr b="0" i="0" sz="1400" u="none" cap="none" strike="noStrike">
              <a:solidFill>
                <a:srgbClr val="000000"/>
              </a:solidFill>
              <a:latin typeface="Calibri"/>
              <a:ea typeface="Calibri"/>
              <a:cs typeface="Calibri"/>
              <a:sym typeface="Calibri"/>
            </a:endParaRPr>
          </a:p>
        </p:txBody>
      </p:sp>
      <p:sp>
        <p:nvSpPr>
          <p:cNvPr id="290" name="Google Shape;290;g27b80a665ea_0_153"/>
          <p:cNvSpPr txBox="1"/>
          <p:nvPr/>
        </p:nvSpPr>
        <p:spPr>
          <a:xfrm>
            <a:off x="1257700" y="4524475"/>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einheimische Holzarten</a:t>
            </a:r>
            <a:endParaRPr b="0" i="0" sz="1400" u="none" cap="none" strike="noStrike">
              <a:solidFill>
                <a:srgbClr val="000000"/>
              </a:solidFill>
              <a:latin typeface="Calibri"/>
              <a:ea typeface="Calibri"/>
              <a:cs typeface="Calibri"/>
              <a:sym typeface="Calibri"/>
            </a:endParaRPr>
          </a:p>
        </p:txBody>
      </p:sp>
      <p:sp>
        <p:nvSpPr>
          <p:cNvPr id="291" name="Google Shape;291;g27b80a665ea_0_153"/>
          <p:cNvSpPr txBox="1"/>
          <p:nvPr/>
        </p:nvSpPr>
        <p:spPr>
          <a:xfrm>
            <a:off x="2045825" y="5410650"/>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faire Arbeitsbedingungen</a:t>
            </a:r>
            <a:endParaRPr b="0" i="0" sz="1400" u="none" cap="none" strike="noStrike">
              <a:solidFill>
                <a:srgbClr val="000000"/>
              </a:solidFill>
              <a:latin typeface="Calibri"/>
              <a:ea typeface="Calibri"/>
              <a:cs typeface="Calibri"/>
              <a:sym typeface="Calibri"/>
            </a:endParaRPr>
          </a:p>
        </p:txBody>
      </p:sp>
      <p:sp>
        <p:nvSpPr>
          <p:cNvPr id="292" name="Google Shape;292;g27b80a665ea_0_153"/>
          <p:cNvSpPr/>
          <p:nvPr/>
        </p:nvSpPr>
        <p:spPr>
          <a:xfrm>
            <a:off x="10662450" y="19231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g27b80a665ea_0_153"/>
          <p:cNvSpPr/>
          <p:nvPr/>
        </p:nvSpPr>
        <p:spPr>
          <a:xfrm>
            <a:off x="11038900" y="304775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g27b80a665ea_0_153"/>
          <p:cNvSpPr/>
          <p:nvPr/>
        </p:nvSpPr>
        <p:spPr>
          <a:xfrm>
            <a:off x="11038900" y="41724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g27b80a665ea_0_153"/>
          <p:cNvSpPr/>
          <p:nvPr/>
        </p:nvSpPr>
        <p:spPr>
          <a:xfrm>
            <a:off x="10224188" y="500168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g27b80a665ea_0_153"/>
          <p:cNvSpPr txBox="1"/>
          <p:nvPr/>
        </p:nvSpPr>
        <p:spPr>
          <a:xfrm>
            <a:off x="7802925" y="1626850"/>
            <a:ext cx="17745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97" name="Google Shape;297;g27b80a665ea_0_153"/>
          <p:cNvSpPr txBox="1"/>
          <p:nvPr/>
        </p:nvSpPr>
        <p:spPr>
          <a:xfrm>
            <a:off x="8355525" y="2250450"/>
            <a:ext cx="23064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 Produktionskosten</a:t>
            </a:r>
            <a:endParaRPr b="0" i="0" sz="1400" u="none" cap="none" strike="noStrike">
              <a:solidFill>
                <a:srgbClr val="000000"/>
              </a:solidFill>
              <a:latin typeface="Calibri"/>
              <a:ea typeface="Calibri"/>
              <a:cs typeface="Calibri"/>
              <a:sym typeface="Calibri"/>
            </a:endParaRPr>
          </a:p>
        </p:txBody>
      </p:sp>
      <p:sp>
        <p:nvSpPr>
          <p:cNvPr id="298" name="Google Shape;298;g27b80a665ea_0_153"/>
          <p:cNvSpPr txBox="1"/>
          <p:nvPr/>
        </p:nvSpPr>
        <p:spPr>
          <a:xfrm>
            <a:off x="9835000" y="3395263"/>
            <a:ext cx="12039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Plantagenholz</a:t>
            </a:r>
            <a:endParaRPr b="0" i="0" sz="1400" u="none" cap="none" strike="noStrike">
              <a:solidFill>
                <a:srgbClr val="000000"/>
              </a:solidFill>
              <a:latin typeface="Calibri"/>
              <a:ea typeface="Calibri"/>
              <a:cs typeface="Calibri"/>
              <a:sym typeface="Calibri"/>
            </a:endParaRPr>
          </a:p>
        </p:txBody>
      </p:sp>
      <p:sp>
        <p:nvSpPr>
          <p:cNvPr id="299" name="Google Shape;299;g27b80a665ea_0_153"/>
          <p:cNvSpPr txBox="1"/>
          <p:nvPr/>
        </p:nvSpPr>
        <p:spPr>
          <a:xfrm>
            <a:off x="8569100" y="5341600"/>
            <a:ext cx="16551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niedrige Lohnkosten</a:t>
            </a:r>
            <a:endParaRPr b="0" i="0" sz="1400" u="none" cap="none" strike="noStrike">
              <a:solidFill>
                <a:srgbClr val="000000"/>
              </a:solidFill>
              <a:latin typeface="Calibri"/>
              <a:ea typeface="Calibri"/>
              <a:cs typeface="Calibri"/>
              <a:sym typeface="Calibri"/>
            </a:endParaRPr>
          </a:p>
        </p:txBody>
      </p:sp>
      <p:sp>
        <p:nvSpPr>
          <p:cNvPr id="300" name="Google Shape;300;g27b80a665ea_0_153"/>
          <p:cNvSpPr txBox="1"/>
          <p:nvPr/>
        </p:nvSpPr>
        <p:spPr>
          <a:xfrm>
            <a:off x="9155900" y="4428700"/>
            <a:ext cx="18831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niedrige Verkaufspreise </a:t>
            </a:r>
            <a:endParaRPr b="0" i="0" sz="1400" u="none" cap="none" strike="noStrike">
              <a:solidFill>
                <a:srgbClr val="000000"/>
              </a:solidFill>
              <a:latin typeface="Calibri"/>
              <a:ea typeface="Calibri"/>
              <a:cs typeface="Calibri"/>
              <a:sym typeface="Calibri"/>
            </a:endParaRPr>
          </a:p>
        </p:txBody>
      </p:sp>
      <p:pic>
        <p:nvPicPr>
          <p:cNvPr id="301" name="Google Shape;301;g27b80a665ea_0_153"/>
          <p:cNvPicPr preferRelativeResize="0"/>
          <p:nvPr/>
        </p:nvPicPr>
        <p:blipFill rotWithShape="1">
          <a:blip r:embed="rId3">
            <a:alphaModFix/>
          </a:blip>
          <a:srcRect b="69233" l="15451" r="71917" t="15765"/>
          <a:stretch/>
        </p:blipFill>
        <p:spPr>
          <a:xfrm>
            <a:off x="1143250" y="5306199"/>
            <a:ext cx="725422" cy="609101"/>
          </a:xfrm>
          <a:prstGeom prst="rect">
            <a:avLst/>
          </a:prstGeom>
          <a:noFill/>
          <a:ln>
            <a:noFill/>
          </a:ln>
        </p:spPr>
      </p:pic>
      <p:pic>
        <p:nvPicPr>
          <p:cNvPr id="302" name="Google Shape;302;g27b80a665ea_0_153"/>
          <p:cNvPicPr preferRelativeResize="0"/>
          <p:nvPr/>
        </p:nvPicPr>
        <p:blipFill rotWithShape="1">
          <a:blip r:embed="rId3">
            <a:alphaModFix/>
          </a:blip>
          <a:srcRect b="69233" l="15451" r="71917" t="15765"/>
          <a:stretch/>
        </p:blipFill>
        <p:spPr>
          <a:xfrm>
            <a:off x="11227588" y="4413474"/>
            <a:ext cx="725422" cy="609101"/>
          </a:xfrm>
          <a:prstGeom prst="rect">
            <a:avLst/>
          </a:prstGeom>
          <a:noFill/>
          <a:ln>
            <a:noFill/>
          </a:ln>
        </p:spPr>
      </p:pic>
      <p:pic>
        <p:nvPicPr>
          <p:cNvPr id="303" name="Google Shape;303;g27b80a665ea_0_153"/>
          <p:cNvPicPr preferRelativeResize="0"/>
          <p:nvPr/>
        </p:nvPicPr>
        <p:blipFill rotWithShape="1">
          <a:blip r:embed="rId4">
            <a:alphaModFix/>
          </a:blip>
          <a:srcRect b="27508" l="16136" r="58933" t="20029"/>
          <a:stretch/>
        </p:blipFill>
        <p:spPr>
          <a:xfrm>
            <a:off x="10911250" y="2027050"/>
            <a:ext cx="493916" cy="734976"/>
          </a:xfrm>
          <a:prstGeom prst="rect">
            <a:avLst/>
          </a:prstGeom>
          <a:noFill/>
          <a:ln>
            <a:noFill/>
          </a:ln>
        </p:spPr>
      </p:pic>
      <p:pic>
        <p:nvPicPr>
          <p:cNvPr id="304" name="Google Shape;304;g27b80a665ea_0_153"/>
          <p:cNvPicPr preferRelativeResize="0"/>
          <p:nvPr/>
        </p:nvPicPr>
        <p:blipFill rotWithShape="1">
          <a:blip r:embed="rId5">
            <a:alphaModFix/>
          </a:blip>
          <a:srcRect b="0" l="0" r="0" t="0"/>
          <a:stretch/>
        </p:blipFill>
        <p:spPr>
          <a:xfrm flipH="1">
            <a:off x="4638875" y="1354537"/>
            <a:ext cx="2541000" cy="3442162"/>
          </a:xfrm>
          <a:prstGeom prst="rect">
            <a:avLst/>
          </a:prstGeom>
          <a:noFill/>
          <a:ln>
            <a:noFill/>
          </a:ln>
        </p:spPr>
      </p:pic>
      <p:pic>
        <p:nvPicPr>
          <p:cNvPr id="305" name="Google Shape;305;g27b80a665ea_0_153"/>
          <p:cNvPicPr preferRelativeResize="0"/>
          <p:nvPr/>
        </p:nvPicPr>
        <p:blipFill rotWithShape="1">
          <a:blip r:embed="rId6">
            <a:alphaModFix/>
          </a:blip>
          <a:srcRect b="40820" l="41600" r="43103" t="36564"/>
          <a:stretch/>
        </p:blipFill>
        <p:spPr>
          <a:xfrm>
            <a:off x="154900" y="3289938"/>
            <a:ext cx="772352" cy="807372"/>
          </a:xfrm>
          <a:prstGeom prst="rect">
            <a:avLst/>
          </a:prstGeom>
          <a:noFill/>
          <a:ln>
            <a:noFill/>
          </a:ln>
        </p:spPr>
      </p:pic>
      <p:sp>
        <p:nvSpPr>
          <p:cNvPr id="306" name="Google Shape;306;g27b80a665ea_0_153"/>
          <p:cNvSpPr/>
          <p:nvPr/>
        </p:nvSpPr>
        <p:spPr>
          <a:xfrm>
            <a:off x="427325" y="201822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7" name="Google Shape;307;g27b80a665ea_0_153"/>
          <p:cNvPicPr preferRelativeResize="0"/>
          <p:nvPr/>
        </p:nvPicPr>
        <p:blipFill rotWithShape="1">
          <a:blip r:embed="rId7">
            <a:alphaModFix/>
          </a:blip>
          <a:srcRect b="0" l="0" r="0" t="0"/>
          <a:stretch/>
        </p:blipFill>
        <p:spPr>
          <a:xfrm>
            <a:off x="568275" y="2624647"/>
            <a:ext cx="820900" cy="153175"/>
          </a:xfrm>
          <a:prstGeom prst="rect">
            <a:avLst/>
          </a:prstGeom>
          <a:noFill/>
          <a:ln>
            <a:noFill/>
          </a:ln>
        </p:spPr>
      </p:pic>
      <p:pic>
        <p:nvPicPr>
          <p:cNvPr id="308" name="Google Shape;308;g27b80a665ea_0_153"/>
          <p:cNvPicPr preferRelativeResize="0"/>
          <p:nvPr/>
        </p:nvPicPr>
        <p:blipFill rotWithShape="1">
          <a:blip r:embed="rId8">
            <a:alphaModFix/>
          </a:blip>
          <a:srcRect b="0" l="0" r="0" t="0"/>
          <a:stretch/>
        </p:blipFill>
        <p:spPr>
          <a:xfrm>
            <a:off x="674175" y="2420225"/>
            <a:ext cx="151006" cy="238125"/>
          </a:xfrm>
          <a:prstGeom prst="rect">
            <a:avLst/>
          </a:prstGeom>
          <a:noFill/>
          <a:ln>
            <a:noFill/>
          </a:ln>
        </p:spPr>
      </p:pic>
      <p:pic>
        <p:nvPicPr>
          <p:cNvPr id="309" name="Google Shape;309;g27b80a665ea_0_153"/>
          <p:cNvPicPr preferRelativeResize="0"/>
          <p:nvPr/>
        </p:nvPicPr>
        <p:blipFill rotWithShape="1">
          <a:blip r:embed="rId8">
            <a:alphaModFix/>
          </a:blip>
          <a:srcRect b="0" l="0" r="0" t="0"/>
          <a:stretch/>
        </p:blipFill>
        <p:spPr>
          <a:xfrm>
            <a:off x="832613" y="2481649"/>
            <a:ext cx="151000" cy="153175"/>
          </a:xfrm>
          <a:prstGeom prst="rect">
            <a:avLst/>
          </a:prstGeom>
          <a:noFill/>
          <a:ln>
            <a:noFill/>
          </a:ln>
        </p:spPr>
      </p:pic>
      <p:pic>
        <p:nvPicPr>
          <p:cNvPr id="310" name="Google Shape;310;g27b80a665ea_0_153"/>
          <p:cNvPicPr preferRelativeResize="0"/>
          <p:nvPr/>
        </p:nvPicPr>
        <p:blipFill rotWithShape="1">
          <a:blip r:embed="rId8">
            <a:alphaModFix/>
          </a:blip>
          <a:srcRect b="0" l="0" r="0" t="0"/>
          <a:stretch/>
        </p:blipFill>
        <p:spPr>
          <a:xfrm>
            <a:off x="991050" y="2481646"/>
            <a:ext cx="151000" cy="153175"/>
          </a:xfrm>
          <a:prstGeom prst="rect">
            <a:avLst/>
          </a:prstGeom>
          <a:noFill/>
          <a:ln>
            <a:noFill/>
          </a:ln>
        </p:spPr>
      </p:pic>
      <p:pic>
        <p:nvPicPr>
          <p:cNvPr id="311" name="Google Shape;311;g27b80a665ea_0_153"/>
          <p:cNvPicPr preferRelativeResize="0"/>
          <p:nvPr/>
        </p:nvPicPr>
        <p:blipFill rotWithShape="1">
          <a:blip r:embed="rId8">
            <a:alphaModFix/>
          </a:blip>
          <a:srcRect b="0" l="0" r="0" t="0"/>
          <a:stretch/>
        </p:blipFill>
        <p:spPr>
          <a:xfrm>
            <a:off x="1149477" y="2481650"/>
            <a:ext cx="151000" cy="153175"/>
          </a:xfrm>
          <a:prstGeom prst="rect">
            <a:avLst/>
          </a:prstGeom>
          <a:noFill/>
          <a:ln>
            <a:noFill/>
          </a:ln>
        </p:spPr>
      </p:pic>
      <p:sp>
        <p:nvSpPr>
          <p:cNvPr id="312" name="Google Shape;312;g27b80a665ea_0_153"/>
          <p:cNvSpPr txBox="1"/>
          <p:nvPr/>
        </p:nvSpPr>
        <p:spPr>
          <a:xfrm>
            <a:off x="1530125" y="2358150"/>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 Transportaufwand</a:t>
            </a:r>
            <a:endParaRPr b="0" i="0" sz="1400" u="none" cap="none" strike="noStrike">
              <a:solidFill>
                <a:srgbClr val="000000"/>
              </a:solidFill>
              <a:latin typeface="Calibri"/>
              <a:ea typeface="Calibri"/>
              <a:cs typeface="Calibri"/>
              <a:sym typeface="Calibri"/>
            </a:endParaRPr>
          </a:p>
        </p:txBody>
      </p:sp>
      <p:sp>
        <p:nvSpPr>
          <p:cNvPr id="313" name="Google Shape;313;g27b80a665ea_0_153"/>
          <p:cNvSpPr txBox="1"/>
          <p:nvPr/>
        </p:nvSpPr>
        <p:spPr>
          <a:xfrm>
            <a:off x="1147525" y="1428175"/>
            <a:ext cx="30912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Regionales Hartholz (Eiche)</a:t>
            </a:r>
            <a:endParaRPr b="0" i="0" sz="1400" u="none" cap="none" strike="noStrike">
              <a:solidFill>
                <a:srgbClr val="000000"/>
              </a:solidFill>
              <a:latin typeface="Calibri"/>
              <a:ea typeface="Calibri"/>
              <a:cs typeface="Calibri"/>
              <a:sym typeface="Calibri"/>
            </a:endParaRPr>
          </a:p>
        </p:txBody>
      </p:sp>
      <p:sp>
        <p:nvSpPr>
          <p:cNvPr id="314" name="Google Shape;314;g27b80a665ea_0_153"/>
          <p:cNvSpPr txBox="1"/>
          <p:nvPr/>
        </p:nvSpPr>
        <p:spPr>
          <a:xfrm>
            <a:off x="8621200" y="1462575"/>
            <a:ext cx="32589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Tropisches Hartholz (Teak)</a:t>
            </a:r>
            <a:endParaRPr b="0" i="0" sz="1400" u="none" cap="none" strike="noStrike">
              <a:solidFill>
                <a:srgbClr val="000000"/>
              </a:solidFill>
              <a:latin typeface="Calibri"/>
              <a:ea typeface="Calibri"/>
              <a:cs typeface="Calibri"/>
              <a:sym typeface="Calibri"/>
            </a:endParaRPr>
          </a:p>
        </p:txBody>
      </p:sp>
      <p:pic>
        <p:nvPicPr>
          <p:cNvPr id="315" name="Google Shape;315;g27b80a665ea_0_153"/>
          <p:cNvPicPr preferRelativeResize="0"/>
          <p:nvPr/>
        </p:nvPicPr>
        <p:blipFill rotWithShape="1">
          <a:blip r:embed="rId9">
            <a:alphaModFix/>
          </a:blip>
          <a:srcRect b="0" l="0" r="0" t="0"/>
          <a:stretch/>
        </p:blipFill>
        <p:spPr>
          <a:xfrm>
            <a:off x="320125" y="4524475"/>
            <a:ext cx="772350" cy="609100"/>
          </a:xfrm>
          <a:prstGeom prst="rect">
            <a:avLst/>
          </a:prstGeom>
          <a:noFill/>
          <a:ln>
            <a:noFill/>
          </a:ln>
        </p:spPr>
      </p:pic>
      <p:pic>
        <p:nvPicPr>
          <p:cNvPr id="316" name="Google Shape;316;g27b80a665ea_0_153"/>
          <p:cNvPicPr preferRelativeResize="0"/>
          <p:nvPr/>
        </p:nvPicPr>
        <p:blipFill rotWithShape="1">
          <a:blip r:embed="rId9">
            <a:alphaModFix/>
          </a:blip>
          <a:srcRect b="0" l="0" r="0" t="0"/>
          <a:stretch/>
        </p:blipFill>
        <p:spPr>
          <a:xfrm>
            <a:off x="11204125" y="3308275"/>
            <a:ext cx="772350" cy="609100"/>
          </a:xfrm>
          <a:prstGeom prst="rect">
            <a:avLst/>
          </a:prstGeom>
          <a:noFill/>
          <a:ln>
            <a:noFill/>
          </a:ln>
        </p:spPr>
      </p:pic>
      <p:pic>
        <p:nvPicPr>
          <p:cNvPr id="317" name="Google Shape;317;g27b80a665ea_0_153"/>
          <p:cNvPicPr preferRelativeResize="0"/>
          <p:nvPr/>
        </p:nvPicPr>
        <p:blipFill rotWithShape="1">
          <a:blip r:embed="rId3">
            <a:alphaModFix/>
          </a:blip>
          <a:srcRect b="69233" l="15451" r="71917" t="15765"/>
          <a:stretch/>
        </p:blipFill>
        <p:spPr>
          <a:xfrm>
            <a:off x="10412888" y="5237149"/>
            <a:ext cx="725422" cy="609101"/>
          </a:xfrm>
          <a:prstGeom prst="rect">
            <a:avLst/>
          </a:prstGeom>
          <a:noFill/>
          <a:ln>
            <a:noFill/>
          </a:ln>
        </p:spPr>
      </p:pic>
      <p:pic>
        <p:nvPicPr>
          <p:cNvPr id="318" name="Google Shape;318;g27b80a665ea_0_153"/>
          <p:cNvPicPr preferRelativeResize="0"/>
          <p:nvPr/>
        </p:nvPicPr>
        <p:blipFill rotWithShape="1">
          <a:blip r:embed="rId3">
            <a:alphaModFix/>
          </a:blip>
          <a:srcRect b="69233" l="15451" r="71917" t="15765"/>
          <a:stretch/>
        </p:blipFill>
        <p:spPr>
          <a:xfrm>
            <a:off x="11327000" y="2436065"/>
            <a:ext cx="385331" cy="323527"/>
          </a:xfrm>
          <a:prstGeom prst="rect">
            <a:avLst/>
          </a:prstGeom>
          <a:noFill/>
          <a:ln>
            <a:noFill/>
          </a:ln>
        </p:spPr>
      </p:pic>
      <p:sp>
        <p:nvSpPr>
          <p:cNvPr id="319" name="Google Shape;319;g27b80a665ea_0_153"/>
          <p:cNvSpPr/>
          <p:nvPr/>
        </p:nvSpPr>
        <p:spPr>
          <a:xfrm>
            <a:off x="4420313" y="4657950"/>
            <a:ext cx="3150000" cy="1469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die Vor- und Nachteile von importierten Gartenmöbeln gegenüber in Deutschland  produzierten Gartenmöbeln</a:t>
            </a:r>
            <a:endParaRPr b="0" i="0" sz="1600" u="none" cap="none" strike="noStrike">
              <a:solidFill>
                <a:schemeClr val="dk1"/>
              </a:solidFill>
              <a:latin typeface="Arial"/>
              <a:ea typeface="Arial"/>
              <a:cs typeface="Arial"/>
              <a:sym typeface="Arial"/>
            </a:endParaRPr>
          </a:p>
        </p:txBody>
      </p:sp>
      <p:sp>
        <p:nvSpPr>
          <p:cNvPr id="320" name="Google Shape;320;g27b80a665ea_0_15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g27b80a665ea_0_3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7" name="Google Shape;327;g27b80a665ea_0_34"/>
          <p:cNvSpPr txBox="1"/>
          <p:nvPr>
            <p:ph type="title"/>
          </p:nvPr>
        </p:nvSpPr>
        <p:spPr>
          <a:xfrm>
            <a:off x="427875" y="180000"/>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Holzgartenmöbel - Ökobilanz Transport</a:t>
            </a:r>
            <a:endParaRPr/>
          </a:p>
        </p:txBody>
      </p:sp>
      <p:sp>
        <p:nvSpPr>
          <p:cNvPr id="328" name="Google Shape;328;g27b80a665ea_0_3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Carboncare-Rechner, o.J.. Online. Eigene Berechnung und Darstellung</a:t>
            </a:r>
            <a:endParaRPr/>
          </a:p>
        </p:txBody>
      </p:sp>
      <p:sp>
        <p:nvSpPr>
          <p:cNvPr id="329" name="Google Shape;329;g27b80a665ea_0_3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30" name="Google Shape;330;g27b80a665ea_0_34"/>
          <p:cNvSpPr/>
          <p:nvPr/>
        </p:nvSpPr>
        <p:spPr>
          <a:xfrm>
            <a:off x="6750825" y="3130550"/>
            <a:ext cx="4401900" cy="16395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welchen Einfluss der Transport (Distanz/ Transportmittel) auf die Ökobilanz von Produkten aus regionalem Holz im Vergleich zu tropischem Holz hat.</a:t>
            </a:r>
            <a:endParaRPr b="0" i="0" sz="1600" u="none" cap="none" strike="noStrike">
              <a:solidFill>
                <a:schemeClr val="dk1"/>
              </a:solidFill>
              <a:latin typeface="Arial"/>
              <a:ea typeface="Arial"/>
              <a:cs typeface="Arial"/>
              <a:sym typeface="Arial"/>
            </a:endParaRPr>
          </a:p>
        </p:txBody>
      </p:sp>
      <p:pic>
        <p:nvPicPr>
          <p:cNvPr id="331" name="Google Shape;331;g27b80a665ea_0_34"/>
          <p:cNvPicPr preferRelativeResize="0"/>
          <p:nvPr/>
        </p:nvPicPr>
        <p:blipFill rotWithShape="1">
          <a:blip r:embed="rId3">
            <a:alphaModFix/>
          </a:blip>
          <a:srcRect b="0" l="0" r="0" t="0"/>
          <a:stretch/>
        </p:blipFill>
        <p:spPr>
          <a:xfrm>
            <a:off x="619500" y="1412400"/>
            <a:ext cx="5631201" cy="4689697"/>
          </a:xfrm>
          <a:prstGeom prst="rect">
            <a:avLst/>
          </a:prstGeom>
          <a:noFill/>
          <a:ln>
            <a:noFill/>
          </a:ln>
        </p:spPr>
      </p:pic>
      <p:sp>
        <p:nvSpPr>
          <p:cNvPr id="332" name="Google Shape;332;g27b80a665ea_0_34"/>
          <p:cNvSpPr txBox="1"/>
          <p:nvPr>
            <p:ph idx="1" type="body"/>
          </p:nvPr>
        </p:nvSpPr>
        <p:spPr>
          <a:xfrm>
            <a:off x="3338300" y="6254500"/>
            <a:ext cx="36771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Holzmechaniker und Holzmechanikerin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