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7104050" cy="10234600"/>
  <p:embeddedFontLst>
    <p:embeddedFont>
      <p:font typeface="Lat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7" roundtripDataSignature="AMtx7mjH9PKZUuOw7WHVdcVkKlfduCx2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7D0893-F31D-4191-A04D-03B924176A98}">
  <a:tblStyle styleId="{567D0893-F31D-4191-A04D-03B924176A9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AF1"/>
          </a:solidFill>
        </a:fill>
      </a:tcStyle>
    </a:wholeTbl>
    <a:band1H>
      <a:tcTxStyle b="off" i="off"/>
      <a:tcStyle>
        <a:fill>
          <a:solidFill>
            <a:srgbClr val="CED2E2"/>
          </a:solidFill>
        </a:fill>
      </a:tcStyle>
    </a:band1H>
    <a:band2H>
      <a:tcTxStyle b="off" i="off"/>
    </a:band2H>
    <a:band1V>
      <a:tcTxStyle b="off" i="off"/>
      <a:tcStyle>
        <a:fill>
          <a:solidFill>
            <a:srgbClr val="CED2E2"/>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boldItalic.fntdata"/><Relationship Id="rId25" Type="http://schemas.openxmlformats.org/officeDocument/2006/relationships/font" Target="fonts/Merriweather-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Lato-regular.fntdata"/><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sz="1600" b="1">
                <a:latin typeface="Calibri" panose="020F0502020204030204" pitchFamily="34" charset="0"/>
                <a:cs typeface="Calibri" panose="020F0502020204030204" pitchFamily="34" charset="0"/>
              </a:rPr>
              <a:t>Energieverbauch in der Industrie nach Energieträgern 2022</a:t>
            </a:r>
          </a:p>
          <a:p>
            <a:pPr>
              <a:defRPr sz="1600" b="1">
                <a:latin typeface="Calibri" panose="020F0502020204030204" pitchFamily="34" charset="0"/>
                <a:cs typeface="Calibri" panose="020F0502020204030204" pitchFamily="34" charset="0"/>
              </a:defRPr>
            </a:pPr>
            <a:endParaRPr lang="de-DE" sz="1600" b="1">
              <a:latin typeface="Calibri" panose="020F0502020204030204" pitchFamily="34" charset="0"/>
              <a:cs typeface="Calibri" panose="020F0502020204030204" pitchFamily="34" charset="0"/>
            </a:endParaRPr>
          </a:p>
        </c:rich>
      </c:tx>
      <c:layout>
        <c:manualLayout>
          <c:xMode val="edge"/>
          <c:yMode val="edge"/>
          <c:x val="0.12847011000881201"/>
          <c:y val="2.936378466557909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0138-2C4E-BB3D-6DEEEAB30548}"/>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0138-2C4E-BB3D-6DEEEAB30548}"/>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0138-2C4E-BB3D-6DEEEAB30548}"/>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0138-2C4E-BB3D-6DEEEAB30548}"/>
              </c:ext>
            </c:extLst>
          </c:dPt>
          <c:dPt>
            <c:idx val="4"/>
            <c:bubble3D val="0"/>
            <c:spPr>
              <a:solidFill>
                <a:srgbClr val="C00000"/>
              </a:solidFill>
              <a:ln w="19050">
                <a:solidFill>
                  <a:schemeClr val="lt1"/>
                </a:solidFill>
              </a:ln>
              <a:effectLst/>
            </c:spPr>
            <c:extLst>
              <c:ext xmlns:c16="http://schemas.microsoft.com/office/drawing/2014/chart" uri="{C3380CC4-5D6E-409C-BE32-E72D297353CC}">
                <c16:uniqueId val="{00000009-0138-2C4E-BB3D-6DEEEAB3054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138-2C4E-BB3D-6DEEEAB30548}"/>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0138-2C4E-BB3D-6DEEEAB3054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Tabelle1!$B$12:$B$18</c:f>
              <c:strCache>
                <c:ptCount val="7"/>
                <c:pt idx="0">
                  <c:v>Stein-, Braunkohle</c:v>
                </c:pt>
                <c:pt idx="1">
                  <c:v>Mineralölprodukte</c:v>
                </c:pt>
                <c:pt idx="2">
                  <c:v>Gase</c:v>
                </c:pt>
                <c:pt idx="3">
                  <c:v>Strom (inkl. erneuerbarer Energien)</c:v>
                </c:pt>
                <c:pt idx="4">
                  <c:v>Fernwärme</c:v>
                </c:pt>
                <c:pt idx="5">
                  <c:v>Erneuerbare Wärme</c:v>
                </c:pt>
                <c:pt idx="6">
                  <c:v>Sonstige Energieträger</c:v>
                </c:pt>
              </c:strCache>
            </c:strRef>
          </c:cat>
          <c:val>
            <c:numRef>
              <c:f>Tabelle1!$C$12:$C$18</c:f>
              <c:numCache>
                <c:formatCode>0.00%</c:formatCode>
                <c:ptCount val="7"/>
                <c:pt idx="0">
                  <c:v>0.16400000000000001</c:v>
                </c:pt>
                <c:pt idx="1">
                  <c:v>3.5999999999999997E-2</c:v>
                </c:pt>
                <c:pt idx="2">
                  <c:v>0.35699999999999998</c:v>
                </c:pt>
                <c:pt idx="3">
                  <c:v>0.30399999999999999</c:v>
                </c:pt>
                <c:pt idx="4">
                  <c:v>6.9000000000000006E-2</c:v>
                </c:pt>
                <c:pt idx="5">
                  <c:v>4.8000000000000001E-2</c:v>
                </c:pt>
                <c:pt idx="6">
                  <c:v>2.1999999999999999E-2</c:v>
                </c:pt>
              </c:numCache>
            </c:numRef>
          </c:val>
          <c:extLst>
            <c:ext xmlns:c16="http://schemas.microsoft.com/office/drawing/2014/chart" uri="{C3380CC4-5D6E-409C-BE32-E72D297353CC}">
              <c16:uniqueId val="{0000000E-0138-2C4E-BB3D-6DEEEAB3054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solidFill>
      <a:schemeClr val="bg1">
        <a:lumMod val="85000"/>
      </a:schemeClr>
    </a:solid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2296541398302E-2"/>
          <c:y val="0.152145805783786"/>
          <c:w val="0.44195349084967001"/>
          <c:h val="0.69216639719637496"/>
        </c:manualLayout>
      </c:layout>
      <c:doughnutChart>
        <c:varyColors val="1"/>
        <c:ser>
          <c:idx val="0"/>
          <c:order val="0"/>
          <c:tx>
            <c:strRef>
              <c:f>Tabelle1!$B$1</c:f>
              <c:strCache>
                <c:ptCount val="1"/>
                <c:pt idx="0">
                  <c:v>CO2-Äq Emissionen</c:v>
                </c:pt>
              </c:strCache>
            </c:strRef>
          </c:tx>
          <c:spPr>
            <a:effectLst/>
          </c:spPr>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0AD5-418D-B15F-6D2716B349C4}"/>
              </c:ext>
            </c:extLst>
          </c:dPt>
          <c:dPt>
            <c:idx val="1"/>
            <c:bubble3D val="0"/>
            <c:spPr>
              <a:pattFill prst="ltUpDiag">
                <a:fgClr>
                  <a:schemeClr val="accent2"/>
                </a:fgClr>
                <a:bgClr>
                  <a:schemeClr val="accent2">
                    <a:lumMod val="20000"/>
                    <a:lumOff val="80000"/>
                  </a:schemeClr>
                </a:bgClr>
              </a:pattFill>
              <a:ln w="19050">
                <a:solidFill>
                  <a:schemeClr val="lt1"/>
                </a:solidFill>
              </a:ln>
              <a:effectLst/>
            </c:spPr>
            <c:extLst>
              <c:ext xmlns:c16="http://schemas.microsoft.com/office/drawing/2014/chart" uri="{C3380CC4-5D6E-409C-BE32-E72D297353CC}">
                <c16:uniqueId val="{00000003-0AD5-418D-B15F-6D2716B349C4}"/>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4-0AD5-418D-B15F-6D2716B349C4}"/>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2-0AD5-418D-B15F-6D2716B349C4}"/>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9-9B92-4CC8-A891-E4B827C782A3}"/>
              </c:ext>
            </c:extLst>
          </c:dPt>
          <c:dLbls>
            <c:spPr>
              <a:solidFill>
                <a:srgbClr val="FFFFFF"/>
              </a:solidFill>
              <a:ln>
                <a:solidFill>
                  <a:srgbClr val="ACCBF9"/>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Tabelle1!$A$2:$A$6</c:f>
              <c:strCache>
                <c:ptCount val="5"/>
                <c:pt idx="0">
                  <c:v>Rechenzentren </c:v>
                </c:pt>
                <c:pt idx="1">
                  <c:v>Suchmaschinenanfragen</c:v>
                </c:pt>
                <c:pt idx="2">
                  <c:v>Herstellung</c:v>
                </c:pt>
                <c:pt idx="3">
                  <c:v>Nutzung</c:v>
                </c:pt>
                <c:pt idx="4">
                  <c:v>Netzwerke</c:v>
                </c:pt>
              </c:strCache>
            </c:strRef>
          </c:cat>
          <c:val>
            <c:numRef>
              <c:f>Tabelle1!$B$2:$B$6</c:f>
              <c:numCache>
                <c:formatCode>General</c:formatCode>
                <c:ptCount val="5"/>
                <c:pt idx="0">
                  <c:v>250</c:v>
                </c:pt>
                <c:pt idx="2">
                  <c:v>346</c:v>
                </c:pt>
                <c:pt idx="3">
                  <c:v>189</c:v>
                </c:pt>
                <c:pt idx="4">
                  <c:v>64</c:v>
                </c:pt>
              </c:numCache>
            </c:numRef>
          </c:val>
          <c:extLst>
            <c:ext xmlns:c16="http://schemas.microsoft.com/office/drawing/2014/chart" uri="{C3380CC4-5D6E-409C-BE32-E72D297353CC}">
              <c16:uniqueId val="{00000000-0AD5-418D-B15F-6D2716B349C4}"/>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0.08057</cdr:x>
      <cdr:y>0.90779</cdr:y>
    </cdr:from>
    <cdr:to>
      <cdr:x>0.34598</cdr:x>
      <cdr:y>1</cdr:y>
    </cdr:to>
    <cdr:sp macro="" textlink="">
      <cdr:nvSpPr>
        <cdr:cNvPr id="3" name="Google Shape;81;p38">
          <a:extLst xmlns:a="http://schemas.openxmlformats.org/drawingml/2006/main">
            <a:ext uri="{FF2B5EF4-FFF2-40B4-BE49-F238E27FC236}">
              <a16:creationId xmlns:a16="http://schemas.microsoft.com/office/drawing/2014/main" id="{D88058EF-B798-FC72-EC2A-41A04401BB53}"/>
            </a:ext>
          </a:extLst>
        </cdr:cNvPr>
        <cdr:cNvSpPr txBox="1">
          <a:spLocks xmlns:a="http://schemas.openxmlformats.org/drawingml/2006/main" noGrp="1"/>
        </cdr:cNvSpPr>
      </cdr:nvSpPr>
      <cdr:spPr>
        <a:xfrm xmlns:a="http://schemas.openxmlformats.org/drawingml/2006/main">
          <a:off x="771392" y="6309360"/>
          <a:ext cx="2541084" cy="56372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xmlns:a="http://schemas.openxmlformats.org/drawingml/2006/main">
          <a:pPr marL="0" lvl="0" indent="0" algn="l" rtl="0">
            <a:lnSpc>
              <a:spcPct val="100000"/>
            </a:lnSpc>
            <a:spcBef>
              <a:spcPts val="0"/>
            </a:spcBef>
            <a:spcAft>
              <a:spcPts val="0"/>
            </a:spcAft>
            <a:buClr>
              <a:schemeClr val="dk1"/>
            </a:buClr>
            <a:buSzPts val="1800"/>
            <a:buFont typeface="Arial"/>
            <a:buNone/>
          </a:pPr>
          <a:r>
            <a:rPr lang="de-DE" sz="1400" dirty="0">
              <a:latin typeface="Trebuchet MS"/>
              <a:ea typeface="Trebuchet MS"/>
              <a:cs typeface="Trebuchet MS"/>
              <a:sym typeface="Trebuchet MS"/>
            </a:rPr>
            <a:t>Dr. Michael </a:t>
          </a:r>
          <a:r>
            <a:rPr lang="de-DE" dirty="0"/>
            <a:t>S</a:t>
          </a:r>
          <a:r>
            <a:rPr lang="de-DE" sz="1400" dirty="0">
              <a:latin typeface="Trebuchet MS"/>
              <a:ea typeface="Trebuchet MS"/>
              <a:cs typeface="Trebuchet MS"/>
              <a:sym typeface="Trebuchet MS"/>
            </a:rPr>
            <a:t>teinhöfel / IBBF</a:t>
          </a:r>
        </a:p>
        <a:p xmlns:a="http://schemas.openxmlformats.org/drawingml/2006/main">
          <a:pPr marL="0" lvl="0" indent="0" algn="l" rtl="0">
            <a:lnSpc>
              <a:spcPct val="100000"/>
            </a:lnSpc>
            <a:spcBef>
              <a:spcPts val="0"/>
            </a:spcBef>
            <a:spcAft>
              <a:spcPts val="0"/>
            </a:spcAft>
            <a:buClr>
              <a:schemeClr val="dk1"/>
            </a:buClr>
            <a:buSzPts val="1800"/>
            <a:buFont typeface="Arial"/>
            <a:buNone/>
          </a:pPr>
          <a:r>
            <a:rPr lang="de-DE" dirty="0"/>
            <a:t>Projektagentur BBNE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ba.co2-rechner.de/de_DE/" TargetMode="External"/><Relationship Id="rId3" Type="http://schemas.openxmlformats.org/officeDocument/2006/relationships/hyperlink" Target="https://www.umweltbundesamt.de/themen/wirtschaft-konsum/konsum-umwelt-zentrale-handlungsfelder#bedarfsfelder" TargetMode="External"/><Relationship Id="rId4" Type="http://schemas.openxmlformats.org/officeDocument/2006/relationships/hyperlink" Target="https://uba.co2-rechner.de/de_D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daten/energie/energieverbrauch-nach-energietraegern-sektoren#allgemeine-entwicklung-und-einflussfaktoren" TargetMode="External"/><Relationship Id="rId3" Type="http://schemas.openxmlformats.org/officeDocument/2006/relationships/hyperlink" Target="https://www.bundesregierung.de/breg-de/themen/entlastung-fuer-deutschland/entlastung-energieabgaben-2125006" TargetMode="External"/><Relationship Id="rId4" Type="http://schemas.openxmlformats.org/officeDocument/2006/relationships/hyperlink" Target="https://www.bundesregierung.de/breg-de/themen/entlastung-fuer-deutschland/entlastung-energieabgaben-2125006" TargetMode="External"/><Relationship Id="rId9" Type="http://schemas.openxmlformats.org/officeDocument/2006/relationships/hyperlink" Target="https://www.umweltbundesamt.de/sites/default/files/medien/1410/publikationen/2022-05-04_climate-change_19-2022_co2-preissensitivitaet-behg_0.pdf" TargetMode="External"/><Relationship Id="rId5" Type="http://schemas.openxmlformats.org/officeDocument/2006/relationships/hyperlink" Target="https://www.bundesregierung.de/breg-de/themen/entlastung-fuer-deutschland/entlastung-energieabgaben-2125006" TargetMode="External"/><Relationship Id="rId6" Type="http://schemas.openxmlformats.org/officeDocument/2006/relationships/hyperlink" Target="https://www.bundesregierung.de/breg-de/themen/entlastung-fuer-deutschland/entlastung-energieabgaben-2125006" TargetMode="External"/><Relationship Id="rId7" Type="http://schemas.openxmlformats.org/officeDocument/2006/relationships/hyperlink" Target="https://www.umweltbundesamt.de/sites/default/files/medien/1410/publikationen/2022-05-04_climate-change_19-2022_co2-preissensitivitaet-behg_0.pdf" TargetMode="External"/><Relationship Id="rId8" Type="http://schemas.openxmlformats.org/officeDocument/2006/relationships/hyperlink" Target="https://www.umweltbundesamt.de/sites/default/files/medien/1410/publikationen/2022-05-04_climate-change_19-2022_co2-preissensitivitaet-behg_0.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auer-engel.de/de/produktwelt/schmierstoffe-hydraulikfluessigkeiten-bis-12-2022" TargetMode="External"/><Relationship Id="rId3" Type="http://schemas.openxmlformats.org/officeDocument/2006/relationships/hyperlink" Target="https://www.tuvsud.com/de-de/dienstleistungen/auditierung-und-zertifizierung/energiemanagementsysteme/iso-50001" TargetMode="External"/><Relationship Id="rId4" Type="http://schemas.openxmlformats.org/officeDocument/2006/relationships/hyperlink" Target="https://worldsteel.org/steel-by-topic/sustainability/steel-recognition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amr.tv/de/blog/7-unterschatzte-vorteile-der-digitalisierung-im-unternehmen/" TargetMode="External"/><Relationship Id="rId3" Type="http://schemas.openxmlformats.org/officeDocument/2006/relationships/hyperlink" Target="https://www.flixcheck.de/vor-und-nachteile-digitalisieru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gitalcarbonfootprint.eu/" TargetMode="External"/><Relationship Id="rId3" Type="http://schemas.openxmlformats.org/officeDocument/2006/relationships/hyperlink" Target="http://blog.oeko.de/digitaler-CO%E2%82%82-fussabdruck/" TargetMode="External"/><Relationship Id="rId4" Type="http://schemas.openxmlformats.org/officeDocument/2006/relationships/hyperlink" Target="https://www.umweltbundesamt.de/sites/default/files/medien/5750/publikationen/2021_fb_umweltfreundlich_mobil_bf.pdf" TargetMode="External"/><Relationship Id="rId5" Type="http://schemas.openxmlformats.org/officeDocument/2006/relationships/hyperlink" Target="http://www.umweltbundesamt.de/sites/default/files/medien/5750/publikationen/2021_fb_umweltfreundlich_mobil_bf.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8: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38:notes"/>
          <p:cNvSpPr txBox="1"/>
          <p:nvPr>
            <p:ph idx="1" type="body"/>
          </p:nvPr>
        </p:nvSpPr>
        <p:spPr>
          <a:xfrm>
            <a:off x="479424" y="3959999"/>
            <a:ext cx="6145213" cy="5987275"/>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0" name="Google Shape;70;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p:nvPr>
            <p:ph idx="2" type="sldImg"/>
          </p:nvPr>
        </p:nvSpPr>
        <p:spPr>
          <a:xfrm>
            <a:off x="479425" y="287338"/>
            <a:ext cx="6142038"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5:notes"/>
          <p:cNvSpPr txBox="1"/>
          <p:nvPr>
            <p:ph idx="1" type="body"/>
          </p:nvPr>
        </p:nvSpPr>
        <p:spPr>
          <a:xfrm>
            <a:off x="479426" y="3960000"/>
            <a:ext cx="6142038" cy="5467701"/>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Seinen eigenen, individuellen CO2-Fußabdruck - die Menge an CO2-Äquivalenten, die man in einem Jahr verursacht, kann man relativ leicht und recht genau ermitteln. Einen entsprechenden CO2-Rechner, in den sich die eigenen Parameter beispielsweise in den Bereichen Wohnen, Mobilität und Ernährung eingeben lassen, bietet das Umweltbundesamt (UBA o.J.: CO2-Recher). Ebenso lassen sich mit einer solchen Bilanzierung schnell die sog. “Big Points” eines nachhaltigen Konsums veranschaulichen, also diejenigen Maßnahmen aus den größten Emissions-Bereichen Mobilität, Wohnen und Ernährung, die schon für sich eine sehr große Umweltrelevanz aufweisen. Solche entscheidenden Stellschrauben sind im Hinblick auf den persönlichen CO2-Äq-Ausstoß zum Beispiel</a:t>
            </a:r>
            <a:endParaRPr/>
          </a:p>
          <a:p>
            <a:pPr indent="0" lvl="0" marL="0" rtl="0" algn="l">
              <a:lnSpc>
                <a:spcPct val="100000"/>
              </a:lnSpc>
              <a:spcBef>
                <a:spcPts val="0"/>
              </a:spcBef>
              <a:spcAft>
                <a:spcPts val="0"/>
              </a:spcAft>
              <a:buSzPts val="1400"/>
              <a:buNone/>
            </a:pPr>
            <a:r>
              <a:t/>
            </a:r>
            <a:endParaRPr sz="500">
              <a:solidFill>
                <a:schemeClr val="dk1"/>
              </a:solidFill>
              <a:latin typeface="Calibri"/>
              <a:ea typeface="Calibri"/>
              <a:cs typeface="Calibri"/>
              <a:sym typeface="Calibri"/>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bei der Mobilität: Zahl der Fernreisen, zurückgelegte Autokilometer und durchschnittlicher Kraftstoffverbrauch des Autos</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beim Heizenergieverbrauch: Größe der Wohnfläche und Dämmstandard </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Zahl der Fernreisen, zurückgelegte Autokilometer und Kraftstoffverbrauch des Autos im Bereich Mobilität</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Größe der Wohnfläche und Dämmstandard in Bezug auf den Heizenergieverbrauch (UBA 2021: Konsummuster) </a:t>
            </a:r>
            <a:endParaRPr/>
          </a:p>
          <a:p>
            <a:pPr indent="0" lvl="0" marL="0" rtl="0" algn="l">
              <a:lnSpc>
                <a:spcPct val="100000"/>
              </a:lnSpc>
              <a:spcBef>
                <a:spcPts val="0"/>
              </a:spcBef>
              <a:spcAft>
                <a:spcPts val="0"/>
              </a:spcAft>
              <a:buSzPts val="1400"/>
              <a:buNone/>
            </a:pPr>
            <a:r>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Ebenso hat das Ernährungsverhalten Einfluss auf den CO2e-Ausstoß : “Hier wirkt sich insbesondere die Menge des Fleischkonsums bzw. des Konsums tierischer Produkte, aber auch der Kauf von Bio-Produkten aus, der zudem in Bezug auf Gewässerschutz, Erhalt der Bodenfruchtbarkeit und Artenschutz wichtige umweltentlastende Folgen hat.” (UBA 2021: Bedarfsfelder)</a:t>
            </a:r>
            <a:endParaRPr/>
          </a:p>
          <a:p>
            <a:pPr indent="0" lvl="0" marL="0" rtl="0" algn="l">
              <a:lnSpc>
                <a:spcPct val="100000"/>
              </a:lnSpc>
              <a:spcBef>
                <a:spcPts val="1150"/>
              </a:spcBef>
              <a:spcAft>
                <a:spcPts val="0"/>
              </a:spcAft>
              <a:buSzPts val="1400"/>
              <a:buNone/>
            </a:pPr>
            <a:r>
              <a:rPr lang="de-DE" sz="1000">
                <a:solidFill>
                  <a:schemeClr val="dk1"/>
                </a:solidFill>
                <a:latin typeface="Calibri"/>
                <a:ea typeface="Calibri"/>
                <a:cs typeface="Calibri"/>
                <a:sym typeface="Calibri"/>
              </a:rPr>
              <a:t>Der CO2-Rechner zeigt entsprechend schnell, welche großen Auswirkungen Abweichungen vom Durchschnitt in die eine oder andere Richtung haben, z.B. wenn eine Person in ein Passivhaus zieht. Der CO2-Ausstoß berechnet sich beim Thema “Wohnen” aus den Emissionen für den Wohnraum sowie aus der Verbrennung von fossilen Energieträgern (z.B. Öl oder Gas) unter Berücksichtigung vorgelagerter Prozesse. Die Vermeidung berechnet sich aus Energie aus erneuerbaren Quellen und Energieeffizienz (ebd.). So liegen laut UBA große Potentiale im persönlichen CO2-Ausstoß zum Beispiel bei </a:t>
            </a:r>
            <a:endParaRPr/>
          </a:p>
          <a:p>
            <a:pPr indent="0" lvl="0" marL="0" rtl="0" algn="l">
              <a:lnSpc>
                <a:spcPct val="100000"/>
              </a:lnSpc>
              <a:spcBef>
                <a:spcPts val="1150"/>
              </a:spcBef>
              <a:spcAft>
                <a:spcPts val="0"/>
              </a:spcAft>
              <a:buSzPts val="1400"/>
              <a:buNone/>
            </a:pPr>
            <a:r>
              <a:rPr b="1" lang="de-DE" sz="1000">
                <a:solidFill>
                  <a:schemeClr val="dk1"/>
                </a:solidFill>
                <a:latin typeface="Calibri"/>
                <a:ea typeface="Calibri"/>
                <a:cs typeface="Calibri"/>
                <a:sym typeface="Calibri"/>
              </a:rPr>
              <a:t>Aufgabe </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Erstellen Sie Ihre persönliche CO₂-Bilanz mithilfe des CO₂-Rechners des Umweltbundesamtes: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uba.CO₂-rechner.de</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0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1" lang="de-DE" sz="10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Umweltbundesamt 2021: Konsum und Umwelt: Zentrale Handlungsfelder. Online: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https://www.umweltbundesamt.de/themen/wirtschaft-konsum/konsum-umwelt-zentrale-handlungsfelder#bedarfsfelder</a:t>
            </a:r>
            <a:r>
              <a:rPr lang="de-DE" sz="100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UBA Umweltbundesamt (o.J.): CO2-Rechner des Umweltbundesamtes. Online: </a:t>
            </a:r>
            <a:r>
              <a:rPr lang="de-DE" sz="1000" u="sng">
                <a:solidFill>
                  <a:schemeClr val="dk1"/>
                </a:solidFill>
                <a:hlinkClick r:id="rId4">
                  <a:extLst>
                    <a:ext uri="{A12FA001-AC4F-418D-AE19-62706E023703}">
                      <ahyp:hlinkClr val="tx"/>
                    </a:ext>
                  </a:extLst>
                </a:hlinkClick>
              </a:rPr>
              <a:t>https://uba.co2-rechner.de/de_DE/</a:t>
            </a:r>
            <a:r>
              <a:rPr lang="de-DE" sz="1000">
                <a:solidFill>
                  <a:schemeClr val="dk1"/>
                </a:solidFill>
              </a:rPr>
              <a:t> </a:t>
            </a:r>
            <a:endParaRPr sz="1000">
              <a:solidFill>
                <a:schemeClr val="dk1"/>
              </a:solidFill>
              <a:latin typeface="Calibri"/>
              <a:ea typeface="Calibri"/>
              <a:cs typeface="Calibri"/>
              <a:sym typeface="Calibri"/>
            </a:endParaRPr>
          </a:p>
        </p:txBody>
      </p:sp>
      <p:sp>
        <p:nvSpPr>
          <p:cNvPr id="220" name="Google Shape;220;p15:notes"/>
          <p:cNvSpPr txBox="1"/>
          <p:nvPr>
            <p:ph idx="12" type="sldNum"/>
          </p:nvPr>
        </p:nvSpPr>
        <p:spPr>
          <a:xfrm>
            <a:off x="4025763" y="9721013"/>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ef7301ebb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25ef7301ebb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54" name="Google Shape;254;g25ef7301ebb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8bd3d1beca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8bd3d1beca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2:notes"/>
          <p:cNvSpPr txBox="1"/>
          <p:nvPr>
            <p:ph idx="1" type="body"/>
          </p:nvPr>
        </p:nvSpPr>
        <p:spPr>
          <a:xfrm>
            <a:off x="479424" y="3960000"/>
            <a:ext cx="6145213" cy="54213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Die Industrie hatte 2021 einen Anteil von rd. 1/3 am Gesamtenergie-verbrauch in Deutschland. In vielen Industrieunternehmen kommen dabei nach wie vor überwiegend fossile Energieträger zum Einsatz. Die Nutzung erneuerbarer Energien erfordert kostenintensive Investitionen in neue Anlagen. Langfristig bewirkt ihr Einsatz jedoch eine Reduzierung von THG-Emissionen. Auch kostenseitig wirkt sich die Umrüstung langfristig betrachtet positiv aus. </a:t>
            </a:r>
            <a:r>
              <a:rPr b="0" i="0" lang="de-DE" u="none" strike="noStrike">
                <a:solidFill>
                  <a:srgbClr val="111314"/>
                </a:solidFill>
                <a:latin typeface="Calibri"/>
                <a:ea typeface="Calibri"/>
                <a:cs typeface="Calibri"/>
                <a:sym typeface="Calibri"/>
              </a:rPr>
              <a:t>Nach der Einführung der nationalen </a:t>
            </a:r>
            <a:r>
              <a:rPr lang="de-DE">
                <a:latin typeface="Calibri"/>
                <a:ea typeface="Calibri"/>
                <a:cs typeface="Calibri"/>
                <a:sym typeface="Calibri"/>
              </a:rPr>
              <a:t>CO2</a:t>
            </a:r>
            <a:r>
              <a:rPr b="0" i="0" lang="de-DE" u="none" strike="noStrike">
                <a:solidFill>
                  <a:srgbClr val="111314"/>
                </a:solidFill>
                <a:latin typeface="Calibri"/>
                <a:ea typeface="Calibri"/>
                <a:cs typeface="Calibri"/>
                <a:sym typeface="Calibri"/>
              </a:rPr>
              <a:t>-Bepreisung im Januar 2021 betrug der Preis für eine Tonne zunächst 25 Euro. Im Jahr 2022 stieg der Preis auf 30 Euro pro Tonne. (1). Experten des UBA </a:t>
            </a:r>
            <a:r>
              <a:rPr lang="de-DE">
                <a:latin typeface="Calibri"/>
                <a:ea typeface="Calibri"/>
                <a:cs typeface="Calibri"/>
                <a:sym typeface="Calibri"/>
              </a:rPr>
              <a:t>nehmen für das Jahr 2030 einen CO2-Preis von 340 €/t an. Im Jahr 2027, zum Zeitpunkt des Starts der freien Handelsphase mit Preisen, die sich am Markt bilden, wird davon ausgegangen, dass aufgrund der Knappheit der Zertifikate der CO2-Preis bereits bei 75 % des CO2-Preises im Jahr 2030 liegt. In  der Foresight-Modellierung wird für das Jahr 2050 ein realer CO2-Preis von 730 €/t angenommen.</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Aufgabe:</a:t>
            </a:r>
            <a:endParaRPr/>
          </a:p>
          <a:p>
            <a:pPr indent="-171450" lvl="0" marL="171450" rtl="0" algn="l">
              <a:lnSpc>
                <a:spcPct val="100000"/>
              </a:lnSpc>
              <a:spcBef>
                <a:spcPts val="0"/>
              </a:spcBef>
              <a:spcAft>
                <a:spcPts val="0"/>
              </a:spcAft>
              <a:buSzPts val="1400"/>
              <a:buFont typeface="Arial"/>
              <a:buChar char="•"/>
            </a:pPr>
            <a:r>
              <a:rPr lang="de-DE">
                <a:latin typeface="Calibri"/>
                <a:ea typeface="Calibri"/>
                <a:cs typeface="Calibri"/>
                <a:sym typeface="Calibri"/>
              </a:rPr>
              <a:t>Welche Energieträger sind in Ihrem Unternehmen im Einsatz? Wo bestehen Substitutionspotentiale für fossilen Energieträgern durch den Einsatz erneuerbarer Energien?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Quellen</a:t>
            </a:r>
            <a:r>
              <a:rPr lang="de-DE">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UBA (2022): Energieverbrauch nach Energieträgern und Sektoren; </a:t>
            </a:r>
            <a:r>
              <a:rPr lang="de-DE" sz="1100" u="sng">
                <a:solidFill>
                  <a:srgbClr val="1155CC"/>
                </a:solidFill>
                <a:latin typeface="Calibri"/>
                <a:ea typeface="Calibri"/>
                <a:cs typeface="Calibri"/>
                <a:sym typeface="Calibri"/>
                <a:hlinkClick r:id="rId2">
                  <a:extLst>
                    <a:ext uri="{A12FA001-AC4F-418D-AE19-62706E023703}">
                      <ahyp:hlinkClr val="tx"/>
                    </a:ext>
                  </a:extLst>
                </a:hlinkClick>
              </a:rPr>
              <a:t>https://www.umweltbundesamt.de/daten/energie/energieverbrauch-nach-energietraegern-sektoren#allgemeine-entwicklung-und-einflussfaktoren</a:t>
            </a:r>
            <a:r>
              <a:rPr lang="de-DE" sz="1100">
                <a:latin typeface="Calibri"/>
                <a:ea typeface="Calibri"/>
                <a:cs typeface="Calibri"/>
                <a:sym typeface="Calibri"/>
              </a:rPr>
              <a:t> </a:t>
            </a:r>
            <a:endParaRPr sz="11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u="sng">
                <a:solidFill>
                  <a:srgbClr val="111314"/>
                </a:solidFill>
                <a:latin typeface="Calibri"/>
                <a:ea typeface="Calibri"/>
                <a:cs typeface="Calibri"/>
                <a:sym typeface="Calibri"/>
                <a:hlinkClick r:id="rId3">
                  <a:extLst>
                    <a:ext uri="{A12FA001-AC4F-418D-AE19-62706E023703}">
                      <ahyp:hlinkClr val="tx"/>
                    </a:ext>
                  </a:extLst>
                </a:hlinkClick>
              </a:rPr>
              <a:t>Bundesregierung (2022): </a:t>
            </a:r>
            <a:r>
              <a:rPr b="0" i="0" lang="de-DE" sz="1100" u="none" strike="noStrike">
                <a:solidFill>
                  <a:srgbClr val="111314"/>
                </a:solidFill>
                <a:latin typeface="Calibri"/>
                <a:ea typeface="Calibri"/>
                <a:cs typeface="Calibri"/>
                <a:sym typeface="Calibri"/>
              </a:rPr>
              <a:t>Ermäßigter Steuersatz für Gas, weniger Stromkosten</a:t>
            </a:r>
            <a:r>
              <a:rPr lang="de-DE" sz="1100" u="sng">
                <a:solidFill>
                  <a:schemeClr val="hlink"/>
                </a:solidFill>
                <a:latin typeface="Calibri"/>
                <a:ea typeface="Calibri"/>
                <a:cs typeface="Calibri"/>
                <a:sym typeface="Calibri"/>
                <a:hlinkClick r:id="rId4"/>
              </a:rPr>
              <a:t> https://www.</a:t>
            </a:r>
            <a:r>
              <a:rPr lang="de-DE" sz="1100" u="sng">
                <a:solidFill>
                  <a:schemeClr val="accent1"/>
                </a:solidFill>
                <a:latin typeface="Calibri"/>
                <a:ea typeface="Calibri"/>
                <a:cs typeface="Calibri"/>
                <a:sym typeface="Calibri"/>
                <a:hlinkClick r:id="rId5">
                  <a:extLst>
                    <a:ext uri="{A12FA001-AC4F-418D-AE19-62706E023703}">
                      <ahyp:hlinkClr val="tx"/>
                    </a:ext>
                  </a:extLst>
                </a:hlinkClick>
              </a:rPr>
              <a:t>bundesregierung.de</a:t>
            </a:r>
            <a:r>
              <a:rPr lang="de-DE" sz="1100" u="sng">
                <a:solidFill>
                  <a:srgbClr val="0563C1"/>
                </a:solidFill>
                <a:latin typeface="Calibri"/>
                <a:ea typeface="Calibri"/>
                <a:cs typeface="Calibri"/>
                <a:sym typeface="Calibri"/>
                <a:hlinkClick r:id="rId6">
                  <a:extLst>
                    <a:ext uri="{A12FA001-AC4F-418D-AE19-62706E023703}">
                      <ahyp:hlinkClr val="tx"/>
                    </a:ext>
                  </a:extLst>
                </a:hlinkClick>
              </a:rPr>
              <a:t>/breg-de/themen/entlastung-fuer-deutschland/entlastung-energieabgaben-2125006</a:t>
            </a:r>
            <a:endParaRPr sz="11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u="sng">
                <a:solidFill>
                  <a:schemeClr val="hlink"/>
                </a:solidFill>
                <a:hlinkClick r:id="rId7"/>
              </a:rPr>
              <a:t>UBA (2022:</a:t>
            </a:r>
            <a:r>
              <a:rPr lang="de-DE" sz="1100"/>
              <a:t>Klimaschutzbeitrag verschiedener CO2-Preispfade in den BEHG-Sektoren Verkehr, Gebäude und</a:t>
            </a:r>
            <a:r>
              <a:rPr lang="de-DE" sz="1100">
                <a:solidFill>
                  <a:schemeClr val="dk1"/>
                </a:solidFill>
              </a:rPr>
              <a:t> </a:t>
            </a:r>
            <a:r>
              <a:rPr lang="de-DE" sz="1100">
                <a:solidFill>
                  <a:schemeClr val="dk1"/>
                </a:solidFill>
                <a:latin typeface="Calibri"/>
                <a:ea typeface="Calibri"/>
                <a:cs typeface="Calibri"/>
                <a:sym typeface="Calibri"/>
              </a:rPr>
              <a:t>Industrie</a:t>
            </a:r>
            <a:r>
              <a:rPr lang="de-DE" sz="1100" u="sng">
                <a:solidFill>
                  <a:schemeClr val="dk1"/>
                </a:solidFill>
                <a:latin typeface="Calibri"/>
                <a:ea typeface="Calibri"/>
                <a:cs typeface="Calibri"/>
                <a:sym typeface="Calibri"/>
                <a:hlinkClick r:id="rId8">
                  <a:extLst>
                    <a:ext uri="{A12FA001-AC4F-418D-AE19-62706E023703}">
                      <ahyp:hlinkClr val="tx"/>
                    </a:ext>
                  </a:extLst>
                </a:hlinkClick>
              </a:rPr>
              <a:t> </a:t>
            </a:r>
            <a:r>
              <a:rPr lang="de-DE" sz="1100" u="sng">
                <a:solidFill>
                  <a:srgbClr val="0563C1"/>
                </a:solidFill>
                <a:latin typeface="Calibri"/>
                <a:ea typeface="Calibri"/>
                <a:cs typeface="Calibri"/>
                <a:sym typeface="Calibri"/>
                <a:hlinkClick r:id="rId9">
                  <a:extLst>
                    <a:ext uri="{A12FA001-AC4F-418D-AE19-62706E023703}">
                      <ahyp:hlinkClr val="tx"/>
                    </a:ext>
                  </a:extLst>
                </a:hlinkClick>
              </a:rPr>
              <a:t>https://www.umweltbundesamt.de/sites/default/files/medien/1410/publikationen/2022-05-04_climate-change_19-2022_co2-preissensitivitaet-behg_0.pdf</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81" name="Google Shape;81;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notes"/>
          <p:cNvSpPr txBox="1"/>
          <p:nvPr>
            <p:ph idx="1" type="body"/>
          </p:nvPr>
        </p:nvSpPr>
        <p:spPr>
          <a:xfrm>
            <a:off x="479425" y="3960000"/>
            <a:ext cx="6145212" cy="550223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200"/>
              <a:buNone/>
            </a:pPr>
            <a:r>
              <a:rPr b="1" lang="de-DE"/>
              <a:t>Beschreibung:</a:t>
            </a:r>
            <a:endParaRPr/>
          </a:p>
          <a:p>
            <a:pPr indent="0" lvl="0" marL="0" rtl="0" algn="l">
              <a:lnSpc>
                <a:spcPct val="100000"/>
              </a:lnSpc>
              <a:spcBef>
                <a:spcPts val="0"/>
              </a:spcBef>
              <a:spcAft>
                <a:spcPts val="0"/>
              </a:spcAft>
              <a:buSzPts val="1200"/>
              <a:buNone/>
            </a:pPr>
            <a:r>
              <a:rPr lang="de-DE"/>
              <a:t>Bei Emissionen wird oft nur auf den Betrieb der Fahrzeuge abgestellt. Mit der Ökobilanz (oder Lebenszyklusanalyse) werden sowohl die vor- und nachgelagerten (bzw. indirekten) Emissionen bei der Herstellung des Fahrzeugs und des Energieträgers als auch die direkten Emissionen aus dem Fahrbetrieb dargestellt. Damit liefert die Ökobilanz ein umfassendes Bild zur Klimaverträglichkeit verschiedener Antriebsformen nicht nur im Sektor Verkehr, sondern auch in den Sektoren Energie und Industrie im In- und Ausland. </a:t>
            </a:r>
            <a:endParaRPr/>
          </a:p>
          <a:p>
            <a:pPr indent="0" lvl="0" marL="0" rtl="0" algn="l">
              <a:lnSpc>
                <a:spcPct val="100000"/>
              </a:lnSpc>
              <a:spcBef>
                <a:spcPts val="0"/>
              </a:spcBef>
              <a:spcAft>
                <a:spcPts val="0"/>
              </a:spcAft>
              <a:buSzPts val="1200"/>
              <a:buNone/>
            </a:pPr>
            <a:r>
              <a:rPr lang="de-DE"/>
              <a:t>Die Tabelle zeigt, welche Emissionen bei ausgewählten Antriebsarten über den gesamten Lebenszyklus und unter Berücksichtigung der Laufleistungen entstehen.</a:t>
            </a:r>
            <a:endParaRPr/>
          </a:p>
          <a:p>
            <a:pPr indent="0" lvl="0" marL="0" rtl="0" algn="l">
              <a:lnSpc>
                <a:spcPct val="100000"/>
              </a:lnSpc>
              <a:spcBef>
                <a:spcPts val="0"/>
              </a:spcBef>
              <a:spcAft>
                <a:spcPts val="0"/>
              </a:spcAft>
              <a:buSzPts val="1200"/>
              <a:buNone/>
            </a:pPr>
            <a:r>
              <a:rPr lang="de-DE"/>
              <a:t>Die Tabelle zeigt deutliche Unterschiede bei der Emissionen von Treibhausgasen auf. </a:t>
            </a:r>
            <a:endParaRPr/>
          </a:p>
          <a:p>
            <a:pPr indent="0" lvl="0" marL="0" rtl="0" algn="l">
              <a:lnSpc>
                <a:spcPct val="100000"/>
              </a:lnSpc>
              <a:spcBef>
                <a:spcPts val="0"/>
              </a:spcBef>
              <a:spcAft>
                <a:spcPts val="0"/>
              </a:spcAft>
              <a:buSzPts val="1200"/>
              <a:buNone/>
            </a:pPr>
            <a:r>
              <a:rPr b="1" lang="de-DE"/>
              <a:t>Aufgaben:</a:t>
            </a:r>
            <a:endParaRPr/>
          </a:p>
          <a:p>
            <a:pPr indent="-171450" lvl="0" marL="171450" rtl="0" algn="l">
              <a:lnSpc>
                <a:spcPct val="100000"/>
              </a:lnSpc>
              <a:spcBef>
                <a:spcPts val="0"/>
              </a:spcBef>
              <a:spcAft>
                <a:spcPts val="0"/>
              </a:spcAft>
              <a:buSzPts val="1200"/>
              <a:buFont typeface="Arial"/>
              <a:buChar char="•"/>
            </a:pPr>
            <a:r>
              <a:rPr lang="de-DE"/>
              <a:t>Welche Vor- und Nachteile bieten die unterschiedlicher Antriebsarten für Ihr Unternehmen?</a:t>
            </a:r>
            <a:endParaRPr/>
          </a:p>
          <a:p>
            <a:pPr indent="-171450" lvl="0" marL="171450" rtl="0" algn="l">
              <a:lnSpc>
                <a:spcPct val="100000"/>
              </a:lnSpc>
              <a:spcBef>
                <a:spcPts val="0"/>
              </a:spcBef>
              <a:spcAft>
                <a:spcPts val="0"/>
              </a:spcAft>
              <a:buSzPts val="1200"/>
              <a:buFont typeface="Arial"/>
              <a:buChar char="•"/>
            </a:pPr>
            <a:r>
              <a:rPr lang="de-DE"/>
              <a:t>Wo sehen Sie Ansätze zur Reduktion von THG-Emissionen in Ihrem Fuhrpark?</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b="1" lang="de-DE"/>
              <a:t>Quellen: </a:t>
            </a:r>
            <a:endParaRPr/>
          </a:p>
          <a:p>
            <a:pPr indent="-171450" lvl="0" marL="171450" rtl="0" algn="l">
              <a:lnSpc>
                <a:spcPct val="100000"/>
              </a:lnSpc>
              <a:spcBef>
                <a:spcPts val="0"/>
              </a:spcBef>
              <a:spcAft>
                <a:spcPts val="0"/>
              </a:spcAft>
              <a:buSzPts val="1200"/>
              <a:buFont typeface="Arial"/>
              <a:buChar char="•"/>
            </a:pPr>
            <a:r>
              <a:rPr lang="de-DE" sz="1100"/>
              <a:t>Umweltbundesamt (2022): Die Ökobilanz von schweren Nutzfahrzeugen und Bussen. Bewertung ausgesuchter Anwendungsfälle alternativer Antriebskonzepte hinsichtlich Reduktionspotential von CO2 Emissionen und Energieverbrauch Wien. Online: https://www.umweltbundesamt.at/fileadmin/site/publikationen/rep0801.pdf</a:t>
            </a:r>
            <a:endParaRPr/>
          </a:p>
          <a:p>
            <a:pPr indent="-95250" lvl="0" marL="171450" rtl="0" algn="l">
              <a:lnSpc>
                <a:spcPct val="100000"/>
              </a:lnSpc>
              <a:spcBef>
                <a:spcPts val="0"/>
              </a:spcBef>
              <a:spcAft>
                <a:spcPts val="0"/>
              </a:spcAft>
              <a:buSzPts val="1200"/>
              <a:buFont typeface="Arial"/>
              <a:buNone/>
            </a:pPr>
            <a:r>
              <a:t/>
            </a:r>
            <a:endParaRPr/>
          </a:p>
        </p:txBody>
      </p:sp>
      <p:sp>
        <p:nvSpPr>
          <p:cNvPr id="94" name="Google Shape;94;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7:notes"/>
          <p:cNvSpPr txBox="1"/>
          <p:nvPr>
            <p:ph idx="1" type="body"/>
          </p:nvPr>
        </p:nvSpPr>
        <p:spPr>
          <a:xfrm>
            <a:off x="479425" y="3960000"/>
            <a:ext cx="6145212" cy="551494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Einen Wettbewerbsvorteil genießen heute bereits Unternehmen, die ihren aktiven Beitrag zum Umwelt- und Klimaschutz offiziell nachweisen können. </a:t>
            </a:r>
            <a:endParaRPr/>
          </a:p>
          <a:p>
            <a:pPr indent="0" lvl="0" marL="0" marR="0" rtl="0" algn="l">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Auf der Folie sind beispielhafte Siegel / Normen aufgeführt und erläutert, die für die Metallindustrie einen. Rolle spielen (können).</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a:t>
            </a:r>
            <a:endParaRPr/>
          </a:p>
          <a:p>
            <a:pPr indent="-457200" lvl="0" marL="457200" marR="0" rtl="0" algn="l">
              <a:lnSpc>
                <a:spcPct val="100000"/>
              </a:lnSpc>
              <a:spcBef>
                <a:spcPts val="0"/>
              </a:spcBef>
              <a:spcAft>
                <a:spcPts val="0"/>
              </a:spcAft>
              <a:buClr>
                <a:srgbClr val="000000"/>
              </a:buClr>
              <a:buSzPts val="1200"/>
              <a:buFont typeface="Arial"/>
              <a:buAutoNum type="arabicPeriod"/>
            </a:pPr>
            <a:r>
              <a:rPr lang="de-DE">
                <a:solidFill>
                  <a:schemeClr val="dk1"/>
                </a:solidFill>
              </a:rPr>
              <a:t>Wie bewerten Sie die Siegel?</a:t>
            </a:r>
            <a:endParaRPr/>
          </a:p>
          <a:p>
            <a:pPr indent="-457200" lvl="0" marL="457200" marR="0" rtl="0" algn="l">
              <a:lnSpc>
                <a:spcPct val="100000"/>
              </a:lnSpc>
              <a:spcBef>
                <a:spcPts val="0"/>
              </a:spcBef>
              <a:spcAft>
                <a:spcPts val="0"/>
              </a:spcAft>
              <a:buClr>
                <a:srgbClr val="000000"/>
              </a:buClr>
              <a:buSzPts val="1200"/>
              <a:buFont typeface="Arial"/>
              <a:buAutoNum type="arabicPeriod"/>
            </a:pPr>
            <a:r>
              <a:rPr lang="de-DE">
                <a:solidFill>
                  <a:schemeClr val="dk1"/>
                </a:solidFill>
              </a:rPr>
              <a:t>Zeigen die Siegel, dass Unternehmen einen Nachhaltigkeitsansatz verfolgen?</a:t>
            </a:r>
            <a:endParaRPr/>
          </a:p>
          <a:p>
            <a:pPr indent="-457200" lvl="0" marL="457200" marR="0" rtl="0" algn="l">
              <a:lnSpc>
                <a:spcPct val="100000"/>
              </a:lnSpc>
              <a:spcBef>
                <a:spcPts val="0"/>
              </a:spcBef>
              <a:spcAft>
                <a:spcPts val="0"/>
              </a:spcAft>
              <a:buClr>
                <a:srgbClr val="000000"/>
              </a:buClr>
              <a:buSzPts val="1200"/>
              <a:buFont typeface="Arial"/>
              <a:buAutoNum type="arabicPeriod"/>
            </a:pPr>
            <a:r>
              <a:rPr lang="de-DE">
                <a:solidFill>
                  <a:schemeClr val="dk1"/>
                </a:solidFill>
              </a:rPr>
              <a:t>Welche Siegel spielen bei Ihnen im Unternehmen ein Rolle bei der Beschaffung von Rohstoffen und Materialien?</a:t>
            </a:r>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Blauer Engel: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https://www.blauer-engel.de/de/produktwelt/schmierstoffe-hydraulikfluessigkeiten-bis-12-2022</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Zertifiziertes Energiemanagementsystem ISO 5001: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https://www.tuvsud.com/de-de/dienstleistungen/auditierung-und-zertifizierung/energiemanagementsysteme/iso-50001</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Siegel Steel Sustainable Champion: </a:t>
            </a:r>
            <a:r>
              <a:rPr lang="de-DE" sz="1100" u="sng">
                <a:solidFill>
                  <a:schemeClr val="dk1"/>
                </a:solidFill>
                <a:latin typeface="Calibri"/>
                <a:ea typeface="Calibri"/>
                <a:cs typeface="Calibri"/>
                <a:sym typeface="Calibri"/>
                <a:hlinkClick r:id="rId4">
                  <a:extLst>
                    <a:ext uri="{A12FA001-AC4F-418D-AE19-62706E023703}">
                      <ahyp:hlinkClr val="tx"/>
                    </a:ext>
                  </a:extLst>
                </a:hlinkClick>
              </a:rPr>
              <a:t>https://worldsteel.org/steel-by-topic/sustainability/steel-recognitions/</a:t>
            </a:r>
            <a:endParaRPr sz="1100">
              <a:solidFill>
                <a:schemeClr val="dk1"/>
              </a:solidFill>
              <a:latin typeface="Calibri"/>
              <a:ea typeface="Calibri"/>
              <a:cs typeface="Calibri"/>
              <a:sym typeface="Calibri"/>
            </a:endParaRPr>
          </a:p>
        </p:txBody>
      </p:sp>
      <p:sp>
        <p:nvSpPr>
          <p:cNvPr id="107" name="Google Shape;107;p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479424" y="3960000"/>
            <a:ext cx="6145213" cy="5437497"/>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chemeClr val="dk1"/>
              </a:buClr>
              <a:buSzPts val="1200"/>
              <a:buFont typeface="Calibri"/>
              <a:buNone/>
            </a:pPr>
            <a:r>
              <a:rPr b="1" lang="de-DE"/>
              <a:t>Beschreibung: </a:t>
            </a:r>
            <a:endParaRPr/>
          </a:p>
          <a:p>
            <a:pPr indent="0" lvl="0" marL="0" marR="0" rtl="0" algn="l">
              <a:lnSpc>
                <a:spcPct val="100000"/>
              </a:lnSpc>
              <a:spcBef>
                <a:spcPts val="0"/>
              </a:spcBef>
              <a:spcAft>
                <a:spcPts val="0"/>
              </a:spcAft>
              <a:buClr>
                <a:schemeClr val="dk1"/>
              </a:buClr>
              <a:buSzPts val="1200"/>
              <a:buFont typeface="Calibri"/>
              <a:buNone/>
            </a:pPr>
            <a:r>
              <a:rPr lang="de-DE"/>
              <a:t>Die Produkte unseres Unternehmens (Kugellager) kommen in Anlagen zur Verbrennung fossiler Energieträger zum Einsatz. Wenn diese nicht mehr für Kunden produziert bzw. an diese verkauft werden, sinkt der Umsatz des Unternehmens und es müssen Mitarbeitende entlassen werden. Jedoch ist der Einsatz von Produkten nicht allein von Branchen abhängig. Als Beispiel lässt sich die Herstellung von Kugellagern anführen: Wurden diese bisher in Kraftwerken eingesetzt, die fossile Energieträger verbrennen, könnte der Einbau in Windenergieanlagen eine Alternative im Bereich „grüner“ Industrie darstellen und der Umsatz weiter gesichert werden.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de-DE"/>
              <a:t>Aufgabe:</a:t>
            </a:r>
            <a:endParaRPr/>
          </a:p>
          <a:p>
            <a:pPr indent="-171450" lvl="0" marL="171450" rtl="0" algn="l">
              <a:lnSpc>
                <a:spcPct val="100000"/>
              </a:lnSpc>
              <a:spcBef>
                <a:spcPts val="0"/>
              </a:spcBef>
              <a:spcAft>
                <a:spcPts val="0"/>
              </a:spcAft>
              <a:buClr>
                <a:schemeClr val="dk1"/>
              </a:buClr>
              <a:buSzPts val="1200"/>
              <a:buFont typeface="Arial"/>
              <a:buChar char="•"/>
            </a:pPr>
            <a:r>
              <a:rPr lang="de-DE"/>
              <a:t>Welche Produkte oder Dienstleistungen Ihres Unternehmens können alternativ auch in einer „grünen Industrie“ eingesetzt werden?</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de-DE"/>
              <a:t>Quellen:</a:t>
            </a:r>
            <a:r>
              <a:rPr lang="de-DE"/>
              <a:t> </a:t>
            </a:r>
            <a:endParaRPr/>
          </a:p>
          <a:p>
            <a:pPr indent="-171450" lvl="0" marL="171450" marR="0" rtl="0" algn="l">
              <a:lnSpc>
                <a:spcPct val="100000"/>
              </a:lnSpc>
              <a:spcBef>
                <a:spcPts val="0"/>
              </a:spcBef>
              <a:spcAft>
                <a:spcPts val="0"/>
              </a:spcAft>
              <a:buClr>
                <a:schemeClr val="dk1"/>
              </a:buClr>
              <a:buSzPts val="1200"/>
              <a:buFont typeface="Arial"/>
              <a:buChar char="•"/>
            </a:pPr>
            <a:r>
              <a:rPr lang="de-DE"/>
              <a:t>© Scientists4future: Florian Lehmer, CC-BY-SA 4.0 | </a:t>
            </a:r>
            <a:r>
              <a:rPr lang="de-DE" u="sng">
                <a:solidFill>
                  <a:schemeClr val="accent1"/>
                </a:solidFill>
              </a:rPr>
              <a:t> https//info-de.scientist4future.org</a:t>
            </a:r>
            <a:endParaRPr/>
          </a:p>
          <a:p>
            <a:pPr indent="-171450" lvl="0" marL="171450" marR="0" rtl="0" algn="l">
              <a:lnSpc>
                <a:spcPct val="100000"/>
              </a:lnSpc>
              <a:spcBef>
                <a:spcPts val="0"/>
              </a:spcBef>
              <a:spcAft>
                <a:spcPts val="0"/>
              </a:spcAft>
              <a:buClr>
                <a:schemeClr val="dk1"/>
              </a:buClr>
              <a:buSzPts val="1200"/>
              <a:buFont typeface="Arial"/>
              <a:buChar char="•"/>
            </a:pPr>
            <a:r>
              <a:rPr lang="de-DE"/>
              <a:t>Icons</a:t>
            </a:r>
            <a:r>
              <a:rPr b="1" lang="de-DE"/>
              <a:t>: </a:t>
            </a:r>
            <a:r>
              <a:rPr lang="de-DE"/>
              <a:t>Windräder: CC0 - https://pixabay.com/de/illustrations/windkraftanlage-windrad-windkraft-1578336/ | Kohlekraftwerk: CC0 – Catherine Eckenbach.</a:t>
            </a:r>
            <a:endParaRPr/>
          </a:p>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125" name="Google Shape;125;p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2:notes"/>
          <p:cNvSpPr txBox="1"/>
          <p:nvPr>
            <p:ph idx="1" type="body"/>
          </p:nvPr>
        </p:nvSpPr>
        <p:spPr>
          <a:xfrm>
            <a:off x="479424" y="3960000"/>
            <a:ext cx="6145213" cy="548604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 </a:t>
            </a:r>
            <a:endParaRPr/>
          </a:p>
          <a:p>
            <a:pPr indent="0" lvl="0" marL="0" rtl="0" algn="l">
              <a:lnSpc>
                <a:spcPct val="100000"/>
              </a:lnSpc>
              <a:spcBef>
                <a:spcPts val="0"/>
              </a:spcBef>
              <a:spcAft>
                <a:spcPts val="0"/>
              </a:spcAft>
              <a:buSzPts val="1400"/>
              <a:buNone/>
            </a:pPr>
            <a:r>
              <a:rPr lang="de-DE"/>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Aufgaben:</a:t>
            </a:r>
            <a:endParaRPr/>
          </a:p>
          <a:p>
            <a:pPr indent="-171450" lvl="0" marL="171450" rtl="0" algn="l">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Welche Vorteile der Digitalisierung werden bei Ihnen genutzt?</a:t>
            </a:r>
            <a:endParaRPr/>
          </a:p>
          <a:p>
            <a:pPr indent="-171450" lvl="0" marL="171450" rtl="0" algn="l">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 Welche Veränderungen sind noch geplant?</a:t>
            </a:r>
            <a:endParaRPr/>
          </a:p>
          <a:p>
            <a:pPr indent="-171450" lvl="0" marL="171450" rtl="0" algn="l">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Wie gehen Sie im Unternehmen bei der Einführung neuer Technologien und Abläufe vor? </a:t>
            </a:r>
            <a:endParaRPr/>
          </a:p>
          <a:p>
            <a:pPr indent="-171450" lvl="0" marL="171450" rtl="0" algn="l">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Wer ist in die Vorbereitung einbezogen?</a:t>
            </a:r>
            <a:endParaRPr/>
          </a:p>
          <a:p>
            <a:pPr indent="0" lvl="0" marL="0" rtl="0" algn="l">
              <a:lnSpc>
                <a:spcPct val="100000"/>
              </a:lnSpc>
              <a:spcBef>
                <a:spcPts val="0"/>
              </a:spcBef>
              <a:spcAft>
                <a:spcPts val="0"/>
              </a:spcAft>
              <a:buSzPts val="1400"/>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2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Lucas (2022) 7 Vorteile der Digitalisierung: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https://framr.tv/de/blog/7-unterschatzte-vorteile-der-digitalisierung-im-unternehmen/</a:t>
            </a:r>
            <a:endParaRPr sz="11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Flixcheck (2022) Die Vor- und Nachteile der Digitalisierung.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https://www.flixcheck.de/vor-und-nachteile-digitalisierung/</a:t>
            </a:r>
            <a:endParaRPr sz="1100"/>
          </a:p>
        </p:txBody>
      </p:sp>
      <p:sp>
        <p:nvSpPr>
          <p:cNvPr id="149" name="Google Shape;149;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9:notes"/>
          <p:cNvSpPr/>
          <p:nvPr>
            <p:ph idx="2" type="sldImg"/>
          </p:nvPr>
        </p:nvSpPr>
        <p:spPr>
          <a:xfrm>
            <a:off x="479425" y="287338"/>
            <a:ext cx="6142038"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9:notes"/>
          <p:cNvSpPr txBox="1"/>
          <p:nvPr>
            <p:ph idx="1" type="body"/>
          </p:nvPr>
        </p:nvSpPr>
        <p:spPr>
          <a:xfrm>
            <a:off x="492124" y="3960000"/>
            <a:ext cx="6119813" cy="5665263"/>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Einige angenäherte Beispielrechnungen, die den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-Fußabdruck durch unseren digitalen Lebensstil beschreiben, hat das Öko-Institut durchgeführt (Öko-Institut 2020).  Diese Berechnungen sind jedoch mit vielen Unsicherheit verbunden wegen des technologischen Fortschritts, den Konsumgewohnheiten und den Rahmenbedingungen wie den Strommix (bei der Herstellung und Nutzung). Bei der Bilanzierung sind folgenden Wertschöpfungs- und Nutzungsstufen zu berücksichtigen: Gewinnung der Rohstoffe, Herstellung der Halbzeuge und Bauteile, Herstellung der digitalen Endgeräte, Nutzung der digitalen Endgeräte, Datenübertragung (Festnetz und Mobilfunk), Rechenzentren zur Verarbeitung</a:t>
            </a:r>
            <a:endParaRPr sz="1100"/>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Insgesamt ergibt sich daraus der folgende Fußabdruck aller digitalen Aktivitäten: </a:t>
            </a:r>
            <a:endParaRPr sz="1100"/>
          </a:p>
          <a:p>
            <a:pPr indent="-172476" lvl="0" marL="172476"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Herstellung Endgeräte 346 kg CO2e pro Jahr</a:t>
            </a:r>
            <a:endParaRPr sz="1100"/>
          </a:p>
          <a:p>
            <a:pPr indent="-172476" lvl="0" marL="172476"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Nutzung Endgeräte 189 kg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pro Jahr</a:t>
            </a:r>
            <a:endParaRPr sz="1100"/>
          </a:p>
          <a:p>
            <a:pPr indent="-172476" lvl="0" marL="172476"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Datennetzwerke 76 kg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pro Jahr</a:t>
            </a:r>
            <a:endParaRPr sz="1100"/>
          </a:p>
          <a:p>
            <a:pPr indent="-172476" lvl="0" marL="172476"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Rechenzentren 239 kg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pro Jahr</a:t>
            </a:r>
            <a:endParaRPr sz="1100"/>
          </a:p>
          <a:p>
            <a:pPr indent="-172476" lvl="0" marL="172476" rtl="0" algn="l">
              <a:lnSpc>
                <a:spcPct val="100000"/>
              </a:lnSpc>
              <a:spcBef>
                <a:spcPts val="0"/>
              </a:spcBef>
              <a:spcAft>
                <a:spcPts val="0"/>
              </a:spcAft>
              <a:buSzPts val="1400"/>
              <a:buFont typeface="Arial"/>
              <a:buChar char="•"/>
            </a:pPr>
            <a:r>
              <a:rPr b="1" lang="de-DE" sz="1100">
                <a:solidFill>
                  <a:schemeClr val="dk1"/>
                </a:solidFill>
                <a:latin typeface="Calibri"/>
                <a:ea typeface="Calibri"/>
                <a:cs typeface="Calibri"/>
                <a:sym typeface="Calibri"/>
              </a:rPr>
              <a:t>Summe total 850 kg CO</a:t>
            </a:r>
            <a:r>
              <a:rPr b="1" baseline="-25000" lang="de-DE" sz="1100">
                <a:solidFill>
                  <a:schemeClr val="dk1"/>
                </a:solidFill>
                <a:latin typeface="Calibri"/>
                <a:ea typeface="Calibri"/>
                <a:cs typeface="Calibri"/>
                <a:sym typeface="Calibri"/>
              </a:rPr>
              <a:t>2</a:t>
            </a:r>
            <a:r>
              <a:rPr b="1" lang="de-DE" sz="1100">
                <a:solidFill>
                  <a:schemeClr val="dk1"/>
                </a:solidFill>
                <a:latin typeface="Calibri"/>
                <a:ea typeface="Calibri"/>
                <a:cs typeface="Calibri"/>
                <a:sym typeface="Calibri"/>
              </a:rPr>
              <a:t>-Äq pro Jahr</a:t>
            </a:r>
            <a:endParaRPr sz="1100"/>
          </a:p>
          <a:p>
            <a:pPr indent="0" lvl="0" marL="0" rtl="0" algn="l">
              <a:lnSpc>
                <a:spcPct val="100000"/>
              </a:lnSpc>
              <a:spcBef>
                <a:spcPts val="0"/>
              </a:spcBef>
              <a:spcAft>
                <a:spcPts val="0"/>
              </a:spcAft>
              <a:buSzPts val="1400"/>
              <a:buNone/>
            </a:pPr>
            <a:r>
              <a:rPr i="1" lang="de-DE" sz="1100">
                <a:solidFill>
                  <a:schemeClr val="dk1"/>
                </a:solidFill>
                <a:latin typeface="Calibri"/>
                <a:ea typeface="Calibri"/>
                <a:cs typeface="Calibri"/>
                <a:sym typeface="Calibri"/>
              </a:rPr>
              <a:t>“Die Herstellung und Nutzung von Endgeräten, die Übertragung von Daten über das Internet sowie die Nutzung von Rechenzentren verursachen pro Jahr einen CO2-Fußabdruck pro Person von insgesamt 850 Kilogramm. Dies ist bereits knapp die Hälfte des uns pro Person zur Verfügung stehenden CO2-Budgets, wenn der Klimawandel in noch erträglichen Grenzen gehalten werden soll. Nimmt man noch weitere Treibhausgasemissionen hinzu, die durch die Nutzung von weltweit verteilten Webseiten, Musik- und Videostreaming-Diensten, sozialen Netzwerken, vernetzten Haushaltsgeräten, Videoüberwachung, Big-Data-Analysen und so weiter entstehen, so summiert sich der individuelle CO2-Fußabdruck durch Informationstechnik leicht auf 1 Tonne pro Jahr oder mehr. Unser digitaler Lebensstil ist in der vorliegenden Form nicht zukunftsfähig.</a:t>
            </a:r>
            <a:r>
              <a:rPr lang="de-DE" sz="1100">
                <a:solidFill>
                  <a:schemeClr val="dk1"/>
                </a:solidFill>
                <a:latin typeface="Calibri"/>
                <a:ea typeface="Calibri"/>
                <a:cs typeface="Calibri"/>
                <a:sym typeface="Calibri"/>
              </a:rPr>
              <a:t>” (Öko-Institut 2020)</a:t>
            </a:r>
            <a:endParaRPr sz="1100"/>
          </a:p>
          <a:p>
            <a:pPr indent="0" lvl="0" marL="0" rtl="0" algn="l">
              <a:lnSpc>
                <a:spcPct val="100000"/>
              </a:lnSpc>
              <a:spcBef>
                <a:spcPts val="958"/>
              </a:spcBef>
              <a:spcAft>
                <a:spcPts val="0"/>
              </a:spcAft>
              <a:buSzPts val="1400"/>
              <a:buNone/>
            </a:pPr>
            <a:r>
              <a:rPr b="1" lang="de-DE" sz="1100">
                <a:solidFill>
                  <a:schemeClr val="dk1"/>
                </a:solidFill>
                <a:latin typeface="Calibri"/>
                <a:ea typeface="Calibri"/>
                <a:cs typeface="Calibri"/>
                <a:sym typeface="Calibri"/>
              </a:rPr>
              <a:t>Aufgabe:</a:t>
            </a:r>
            <a:endParaRPr sz="1100"/>
          </a:p>
          <a:p>
            <a:pPr indent="-171450" lvl="0" marL="171450"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Wie sieht mein digitaler CO₂-Fußabdruck am Arbeitsplatz aus? Ermitteln Sie die CO₂-Emissionen mit dem Rechner auf der Website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www.digitalcarbonfootprint.eu/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br>
              <a:rPr lang="de-DE" sz="1100">
                <a:solidFill>
                  <a:schemeClr val="dk1"/>
                </a:solidFill>
                <a:latin typeface="Calibri"/>
                <a:ea typeface="Calibri"/>
                <a:cs typeface="Calibri"/>
                <a:sym typeface="Calibri"/>
              </a:rPr>
            </a:br>
            <a:r>
              <a:rPr b="1" lang="de-DE" sz="1100">
                <a:solidFill>
                  <a:schemeClr val="dk1"/>
                </a:solidFill>
                <a:latin typeface="Calibri"/>
                <a:ea typeface="Calibri"/>
                <a:cs typeface="Calibri"/>
                <a:sym typeface="Calibri"/>
              </a:rPr>
              <a:t>Quellen:</a:t>
            </a:r>
            <a:endParaRPr sz="11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Öko-Institut (2020): Der CO₂-Fußabdruck unseres digitalen Lebensstils. </a:t>
            </a:r>
            <a:r>
              <a:rPr lang="de-DE" sz="900" u="sng">
                <a:solidFill>
                  <a:schemeClr val="dk1"/>
                </a:solidFill>
                <a:latin typeface="Calibri"/>
                <a:ea typeface="Calibri"/>
                <a:cs typeface="Calibri"/>
                <a:sym typeface="Calibri"/>
                <a:hlinkClick r:id="rId3">
                  <a:extLst>
                    <a:ext uri="{A12FA001-AC4F-418D-AE19-62706E023703}">
                      <ahyp:hlinkClr val="tx"/>
                    </a:ext>
                  </a:extLst>
                </a:hlinkClick>
              </a:rPr>
              <a:t>blog.oeko.de/digitaler-CO₂-fussabdruck/</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UBA Umweltbundesamt (2020b): Umweltfreundlich mobil! Ein ökologischer Verkehrsartenvergleich für den Personen- und Güterverkehr in Deutschland. Online:</a:t>
            </a:r>
            <a:r>
              <a:rPr lang="de-DE" sz="900" u="sng">
                <a:solidFill>
                  <a:schemeClr val="dk1"/>
                </a:solidFill>
                <a:latin typeface="Calibri"/>
                <a:ea typeface="Calibri"/>
                <a:cs typeface="Calibri"/>
                <a:sym typeface="Calibri"/>
                <a:hlinkClick r:id="rId4">
                  <a:extLst>
                    <a:ext uri="{A12FA001-AC4F-418D-AE19-62706E023703}">
                      <ahyp:hlinkClr val="tx"/>
                    </a:ext>
                  </a:extLst>
                </a:hlinkClick>
              </a:rPr>
              <a:t> </a:t>
            </a:r>
            <a:r>
              <a:rPr lang="de-DE" sz="900" u="sng">
                <a:solidFill>
                  <a:schemeClr val="dk1"/>
                </a:solidFill>
                <a:latin typeface="Calibri"/>
                <a:ea typeface="Calibri"/>
                <a:cs typeface="Calibri"/>
                <a:sym typeface="Calibri"/>
                <a:hlinkClick r:id="rId5">
                  <a:extLst>
                    <a:ext uri="{A12FA001-AC4F-418D-AE19-62706E023703}">
                      <ahyp:hlinkClr val="tx"/>
                    </a:ext>
                  </a:extLst>
                </a:hlinkClick>
              </a:rPr>
              <a:t>www.umweltbundesamt.de/sites/default/files/medien/5750/publikationen/2021_fb_umweltfreundlich_mobil_bf.pdf</a:t>
            </a:r>
            <a:endParaRPr sz="900">
              <a:solidFill>
                <a:schemeClr val="dk1"/>
              </a:solidFill>
              <a:latin typeface="Calibri"/>
              <a:ea typeface="Calibri"/>
              <a:cs typeface="Calibri"/>
              <a:sym typeface="Calibri"/>
            </a:endParaRPr>
          </a:p>
        </p:txBody>
      </p:sp>
      <p:sp>
        <p:nvSpPr>
          <p:cNvPr id="164" name="Google Shape;164;p19:notes"/>
          <p:cNvSpPr txBox="1"/>
          <p:nvPr>
            <p:ph idx="12" type="sldNum"/>
          </p:nvPr>
        </p:nvSpPr>
        <p:spPr>
          <a:xfrm>
            <a:off x="4025763" y="9721013"/>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3:notes"/>
          <p:cNvSpPr txBox="1"/>
          <p:nvPr>
            <p:ph idx="12" type="sldNum"/>
          </p:nvPr>
        </p:nvSpPr>
        <p:spPr>
          <a:xfrm>
            <a:off x="4025763" y="9721013"/>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
        <p:nvSpPr>
          <p:cNvPr id="177" name="Google Shape;177;p13:notes"/>
          <p:cNvSpPr txBox="1"/>
          <p:nvPr>
            <p:ph idx="1" type="body"/>
          </p:nvPr>
        </p:nvSpPr>
        <p:spPr>
          <a:xfrm>
            <a:off x="479424" y="3960000"/>
            <a:ext cx="6143625" cy="546177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trike="noStrike"/>
              <a:t>Beschreibung: </a:t>
            </a:r>
            <a:endParaRPr b="1" strike="noStrike"/>
          </a:p>
          <a:p>
            <a:pPr indent="0" lvl="0" marL="0" rtl="0" algn="l">
              <a:lnSpc>
                <a:spcPct val="100000"/>
              </a:lnSpc>
              <a:spcBef>
                <a:spcPts val="0"/>
              </a:spcBef>
              <a:spcAft>
                <a:spcPts val="0"/>
              </a:spcAft>
              <a:buSzPts val="1400"/>
              <a:buNone/>
            </a:pPr>
            <a:r>
              <a:rPr lang="de-DE">
                <a:latin typeface="Calibri"/>
                <a:ea typeface="Calibri"/>
                <a:cs typeface="Calibri"/>
                <a:sym typeface="Calibri"/>
              </a:rPr>
              <a:t>Video-Konferenzen haben ein Potential zur Reduzierung der Anzahl von Dienstreisen und damit zur Reduzierung von THG-Emissionen (d</a:t>
            </a:r>
            <a:r>
              <a:rPr lang="de-DE" strike="noStrike"/>
              <a:t>eutlich weniger CO₂-Emissionen im Fall Video-Konferenzen</a:t>
            </a:r>
            <a:r>
              <a:rPr lang="de-DE"/>
              <a:t>)</a:t>
            </a:r>
            <a:r>
              <a:rPr lang="de-DE">
                <a:latin typeface="Calibri"/>
                <a:ea typeface="Calibri"/>
                <a:cs typeface="Calibri"/>
                <a:sym typeface="Calibri"/>
              </a:rPr>
              <a:t>. Jedoch sind bei Video-Meetings nicht immer alle Teilnehmenden gleich aktiv. Zudem können nonverbale Signale eher nicht wahrgenommen werden und die damit verbundenen Botschaften kommen nicht beim Empfänger an.</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strike="noStrike"/>
              <a:t>Aufgaben: </a:t>
            </a:r>
            <a:endParaRPr/>
          </a:p>
          <a:p>
            <a:pPr indent="-171450" lvl="0" marL="171450" rtl="0" algn="l">
              <a:lnSpc>
                <a:spcPct val="100000"/>
              </a:lnSpc>
              <a:spcBef>
                <a:spcPts val="0"/>
              </a:spcBef>
              <a:spcAft>
                <a:spcPts val="0"/>
              </a:spcAft>
              <a:buSzPts val="1400"/>
              <a:buFont typeface="Arial"/>
              <a:buChar char="•"/>
            </a:pPr>
            <a:r>
              <a:rPr lang="de-DE" sz="1200">
                <a:latin typeface="Calibri"/>
                <a:ea typeface="Calibri"/>
                <a:cs typeface="Calibri"/>
                <a:sym typeface="Calibri"/>
              </a:rPr>
              <a:t>Diskutieren Sie in Ihrem Unternehmen, welche Dienstreisen könnten durch die Nutzung von Video-Konferenzen vermieden werden? Erörtern Sie auch, welche Vorteile ein Präsenz-Meeting gegenüber einem Video-Meeting hat? Wie könnten Nachteile eines Video-Meetings evt. ausgeglichen werden? Welche Gespräche sollten auf keinen Fall via Video-Streaming durchgeführt werden?</a:t>
            </a:r>
            <a:endParaRPr/>
          </a:p>
          <a:p>
            <a:pPr indent="0" lvl="0" marL="0" rtl="0" algn="l">
              <a:lnSpc>
                <a:spcPct val="100000"/>
              </a:lnSpc>
              <a:spcBef>
                <a:spcPts val="0"/>
              </a:spcBef>
              <a:spcAft>
                <a:spcPts val="0"/>
              </a:spcAft>
              <a:buSzPts val="1400"/>
              <a:buNone/>
            </a:pPr>
            <a:r>
              <a:t/>
            </a:r>
            <a:endParaRPr strike="noStrike"/>
          </a:p>
          <a:p>
            <a:pPr indent="0" lvl="0" marL="0" rtl="0" algn="l">
              <a:lnSpc>
                <a:spcPct val="100000"/>
              </a:lnSpc>
              <a:spcBef>
                <a:spcPts val="0"/>
              </a:spcBef>
              <a:spcAft>
                <a:spcPts val="0"/>
              </a:spcAft>
              <a:buSzPts val="1400"/>
              <a:buNone/>
            </a:pPr>
            <a:r>
              <a:rPr b="1" lang="de-DE" strike="noStrike"/>
              <a:t>Quellen:</a:t>
            </a:r>
            <a:r>
              <a:rPr lang="de-DE" strike="noStrike"/>
              <a:t> </a:t>
            </a:r>
            <a:endParaRPr/>
          </a:p>
          <a:p>
            <a:pPr indent="-171450" lvl="0" marL="171450" rtl="0" algn="l">
              <a:lnSpc>
                <a:spcPct val="100000"/>
              </a:lnSpc>
              <a:spcBef>
                <a:spcPts val="0"/>
              </a:spcBef>
              <a:spcAft>
                <a:spcPts val="0"/>
              </a:spcAft>
              <a:buSzPts val="1400"/>
              <a:buFont typeface="Arial"/>
              <a:buChar char="•"/>
            </a:pPr>
            <a:r>
              <a:rPr lang="de-DE" strike="noStrike"/>
              <a:t>O₂-Rechner des Umweltbundesamtes, https://uba.co2-rechner.de</a:t>
            </a:r>
            <a:endParaRPr/>
          </a:p>
          <a:p>
            <a:pPr indent="-171450" lvl="0" marL="171450" rtl="0" algn="l">
              <a:lnSpc>
                <a:spcPct val="100000"/>
              </a:lnSpc>
              <a:spcBef>
                <a:spcPts val="0"/>
              </a:spcBef>
              <a:spcAft>
                <a:spcPts val="0"/>
              </a:spcAft>
              <a:buSzPts val="1400"/>
              <a:buFont typeface="Arial"/>
              <a:buChar char="•"/>
            </a:pPr>
            <a:r>
              <a:rPr lang="de-DE"/>
              <a:t>© Scientists for Future, Stefan Kruijer, Rainer Schoenen, CC BY-SA 4.0</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4:notes"/>
          <p:cNvSpPr txBox="1"/>
          <p:nvPr>
            <p:ph idx="1" type="body"/>
          </p:nvPr>
        </p:nvSpPr>
        <p:spPr>
          <a:xfrm>
            <a:off x="479425" y="3960000"/>
            <a:ext cx="6145212" cy="538085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lang="de-DE">
                <a:latin typeface="Calibri"/>
                <a:ea typeface="Calibri"/>
                <a:cs typeface="Calibri"/>
                <a:sym typeface="Calibri"/>
              </a:rPr>
              <a:t>Beschreibung</a:t>
            </a:r>
            <a:r>
              <a:rPr lang="de-DE">
                <a:latin typeface="Calibri"/>
                <a:ea typeface="Calibri"/>
                <a:cs typeface="Calibri"/>
                <a:sym typeface="Calibri"/>
              </a:rPr>
              <a:t>:</a:t>
            </a:r>
            <a:endParaRPr/>
          </a:p>
          <a:p>
            <a:pPr indent="0" lvl="0" marL="0" rtl="0" algn="l">
              <a:lnSpc>
                <a:spcPct val="100000"/>
              </a:lnSpc>
              <a:spcBef>
                <a:spcPts val="0"/>
              </a:spcBef>
              <a:spcAft>
                <a:spcPts val="0"/>
              </a:spcAft>
              <a:buSzPts val="1400"/>
              <a:buFont typeface="Arial"/>
              <a:buNone/>
            </a:pPr>
            <a:r>
              <a:rPr lang="de-DE">
                <a:latin typeface="Calibri"/>
                <a:ea typeface="Calibri"/>
                <a:cs typeface="Calibri"/>
                <a:sym typeface="Calibri"/>
              </a:rPr>
              <a:t>Betriebe befürchten oft, dass Mitarbeitende, die gut qualifiziert sind, für andere Unternehmen attraktiv sind und abgeworben werden können. Dabei sind auch viele andere Faktoren für Beschäftigte wichtig, die über ein Bleiben oder Gehen entscheiden. Unternehmen haben vielfältige Möglichkeiten ihre Attraktivität als Arbeitsgeber (Employer Branding) zu steigern:</a:t>
            </a:r>
            <a:endParaRPr/>
          </a:p>
          <a:p>
            <a:pPr indent="-171450" lvl="0" marL="171450" rtl="0" algn="l">
              <a:lnSpc>
                <a:spcPct val="100000"/>
              </a:lnSpc>
              <a:spcBef>
                <a:spcPts val="0"/>
              </a:spcBef>
              <a:spcAft>
                <a:spcPts val="0"/>
              </a:spcAft>
              <a:buSzPts val="1400"/>
              <a:buFont typeface="Arial"/>
              <a:buChar char="•"/>
            </a:pPr>
            <a:r>
              <a:rPr lang="de-DE">
                <a:latin typeface="Calibri"/>
                <a:ea typeface="Calibri"/>
                <a:cs typeface="Calibri"/>
                <a:sym typeface="Calibri"/>
              </a:rPr>
              <a:t>Maßnahmen für einen gezielte Personalentwicklung/Karriereplanung</a:t>
            </a:r>
            <a:endParaRPr/>
          </a:p>
          <a:p>
            <a:pPr indent="-171450" lvl="0" marL="171450" rtl="0" algn="l">
              <a:lnSpc>
                <a:spcPct val="100000"/>
              </a:lnSpc>
              <a:spcBef>
                <a:spcPts val="0"/>
              </a:spcBef>
              <a:spcAft>
                <a:spcPts val="0"/>
              </a:spcAft>
              <a:buSzPts val="1400"/>
              <a:buFont typeface="Arial"/>
              <a:buChar char="•"/>
            </a:pPr>
            <a:r>
              <a:rPr lang="de-DE">
                <a:latin typeface="Calibri"/>
                <a:ea typeface="Calibri"/>
                <a:cs typeface="Calibri"/>
                <a:sym typeface="Calibri"/>
              </a:rPr>
              <a:t>Maßnahmen zur Vereinbarkeit von Beruf und Familie</a:t>
            </a:r>
            <a:endParaRPr/>
          </a:p>
          <a:p>
            <a:pPr indent="-171450" lvl="0" marL="171450" rtl="0" algn="l">
              <a:lnSpc>
                <a:spcPct val="100000"/>
              </a:lnSpc>
              <a:spcBef>
                <a:spcPts val="0"/>
              </a:spcBef>
              <a:spcAft>
                <a:spcPts val="0"/>
              </a:spcAft>
              <a:buSzPts val="1400"/>
              <a:buFont typeface="Arial"/>
              <a:buChar char="•"/>
            </a:pPr>
            <a:r>
              <a:rPr lang="de-DE">
                <a:latin typeface="Calibri"/>
                <a:ea typeface="Calibri"/>
                <a:cs typeface="Calibri"/>
                <a:sym typeface="Calibri"/>
              </a:rPr>
              <a:t>Maßnahmen zur Gesunderhaltung</a:t>
            </a:r>
            <a:endParaRPr/>
          </a:p>
          <a:p>
            <a:pPr indent="-171450" lvl="0" marL="171450" rtl="0" algn="l">
              <a:lnSpc>
                <a:spcPct val="100000"/>
              </a:lnSpc>
              <a:spcBef>
                <a:spcPts val="0"/>
              </a:spcBef>
              <a:spcAft>
                <a:spcPts val="0"/>
              </a:spcAft>
              <a:buSzPts val="1400"/>
              <a:buFont typeface="Arial"/>
              <a:buChar char="•"/>
            </a:pPr>
            <a:r>
              <a:rPr lang="de-DE">
                <a:latin typeface="Calibri"/>
                <a:ea typeface="Calibri"/>
                <a:cs typeface="Calibri"/>
                <a:sym typeface="Calibri"/>
              </a:rPr>
              <a:t>Zusätzliche Sozialleistungen (ÖPNV-Tickets, Gesundheitskurse, Sportangebote etc.)</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400"/>
              <a:buFont typeface="Arial"/>
              <a:buChar char="•"/>
            </a:pPr>
            <a:r>
              <a:rPr lang="de-DE">
                <a:latin typeface="Calibri"/>
                <a:ea typeface="Calibri"/>
                <a:cs typeface="Calibri"/>
                <a:sym typeface="Calibri"/>
              </a:rPr>
              <a:t>Wie attraktiv ist Ihr Unternehmen als Arbeitgeber? Welche Maßnahmen zur Stärkung der Arbeitgebermarke gibt es bereits und welche fehlen noch?</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Quellen:</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KOFA – Kompetenzzentrum Fachkräfte (2023): Aufbau einer Arbeitgebermarke: Online: https://www.kofa.de/personalarbeit/employer-branding/arbeitgebermarke/</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RKW –Leitfaden (2017) Employer Branding: </a:t>
            </a:r>
            <a:r>
              <a:rPr b="0" i="0" lang="de-DE" sz="1100" u="none" strike="noStrike">
                <a:solidFill>
                  <a:srgbClr val="333333"/>
                </a:solidFill>
                <a:latin typeface="Calibri"/>
                <a:ea typeface="Calibri"/>
                <a:cs typeface="Calibri"/>
                <a:sym typeface="Calibri"/>
              </a:rPr>
              <a:t>Mit unverwechselbarer Arbeitgebermarke punkten. Online: </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 https://www.rkw-kompetenzzentrum.de/publikationen/leitfaden/employer-branding/</a:t>
            </a:r>
            <a:endParaRPr/>
          </a:p>
        </p:txBody>
      </p:sp>
      <p:sp>
        <p:nvSpPr>
          <p:cNvPr id="203" name="Google Shape;203;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32" name="Shape 32"/>
        <p:cNvGrpSpPr/>
        <p:nvPr/>
      </p:nvGrpSpPr>
      <p:grpSpPr>
        <a:xfrm>
          <a:off x="0" y="0"/>
          <a:ext cx="0" cy="0"/>
          <a:chOff x="0" y="0"/>
          <a:chExt cx="0" cy="0"/>
        </a:xfrm>
      </p:grpSpPr>
      <p:sp>
        <p:nvSpPr>
          <p:cNvPr id="33" name="Google Shape;33;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0" name="Shape 40"/>
        <p:cNvGrpSpPr/>
        <p:nvPr/>
      </p:nvGrpSpPr>
      <p:grpSpPr>
        <a:xfrm>
          <a:off x="0" y="0"/>
          <a:ext cx="0" cy="0"/>
          <a:chOff x="0" y="0"/>
          <a:chExt cx="0" cy="0"/>
        </a:xfrm>
      </p:grpSpPr>
      <p:sp>
        <p:nvSpPr>
          <p:cNvPr id="41" name="Google Shape;41;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2"/>
          <p:cNvSpPr/>
          <p:nvPr>
            <p:ph idx="2" type="pic"/>
          </p:nvPr>
        </p:nvSpPr>
        <p:spPr>
          <a:xfrm>
            <a:off x="5400009" y="1367999"/>
            <a:ext cx="6480000" cy="4680000"/>
          </a:xfrm>
          <a:prstGeom prst="rect">
            <a:avLst/>
          </a:prstGeom>
          <a:noFill/>
          <a:ln>
            <a:noFill/>
          </a:ln>
        </p:spPr>
      </p:sp>
      <p:sp>
        <p:nvSpPr>
          <p:cNvPr id="43" name="Google Shape;43;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9" name="Shape 49"/>
        <p:cNvGrpSpPr/>
        <p:nvPr/>
      </p:nvGrpSpPr>
      <p:grpSpPr>
        <a:xfrm>
          <a:off x="0" y="0"/>
          <a:ext cx="0" cy="0"/>
          <a:chOff x="0" y="0"/>
          <a:chExt cx="0" cy="0"/>
        </a:xfrm>
      </p:grpSpPr>
      <p:sp>
        <p:nvSpPr>
          <p:cNvPr id="50" name="Google Shape;50;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57" name="Shape 57"/>
        <p:cNvGrpSpPr/>
        <p:nvPr/>
      </p:nvGrpSpPr>
      <p:grpSpPr>
        <a:xfrm>
          <a:off x="0" y="0"/>
          <a:ext cx="0" cy="0"/>
          <a:chOff x="0" y="0"/>
          <a:chExt cx="0" cy="0"/>
        </a:xfrm>
      </p:grpSpPr>
      <p:sp>
        <p:nvSpPr>
          <p:cNvPr id="58" name="Google Shape;58;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5" name="Google Shape;65;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6"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8.png"/><Relationship Id="rId11" Type="http://schemas.openxmlformats.org/officeDocument/2006/relationships/image" Target="../media/image22.png"/><Relationship Id="rId10" Type="http://schemas.openxmlformats.org/officeDocument/2006/relationships/image" Target="../media/image12.png"/><Relationship Id="rId12" Type="http://schemas.openxmlformats.org/officeDocument/2006/relationships/image" Target="../media/image23.png"/><Relationship Id="rId9"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Industriekaufmann</a:t>
            </a:r>
            <a:r>
              <a:rPr lang="de-DE"/>
              <a:t> / </a:t>
            </a:r>
            <a:r>
              <a:rPr b="1" lang="de-DE"/>
              <a:t>Industriekauffrau</a:t>
            </a:r>
            <a:endParaRPr b="1"/>
          </a:p>
          <a:p>
            <a:pPr indent="0" lvl="0" marL="0" rtl="0" algn="ctr">
              <a:lnSpc>
                <a:spcPct val="90000"/>
              </a:lnSpc>
              <a:spcBef>
                <a:spcPts val="0"/>
              </a:spcBef>
              <a:spcAft>
                <a:spcPts val="0"/>
              </a:spcAft>
              <a:buSzPts val="4444"/>
              <a:buNone/>
            </a:pPr>
            <a:r>
              <a:t/>
            </a:r>
            <a:endParaRPr b="1"/>
          </a:p>
        </p:txBody>
      </p:sp>
      <p:sp>
        <p:nvSpPr>
          <p:cNvPr id="73" name="Google Shape;73;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Industrie (Verarbeitendes Gewerbe)</a:t>
            </a:r>
            <a:endParaRPr/>
          </a:p>
        </p:txBody>
      </p:sp>
      <p:sp>
        <p:nvSpPr>
          <p:cNvPr id="74" name="Google Shape;74;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indent="0" lvl="0" marL="0" rtl="0" algn="l">
              <a:lnSpc>
                <a:spcPct val="100000"/>
              </a:lnSpc>
              <a:spcBef>
                <a:spcPts val="0"/>
              </a:spcBef>
              <a:spcAft>
                <a:spcPts val="0"/>
              </a:spcAft>
              <a:buClr>
                <a:schemeClr val="dk1"/>
              </a:buClr>
              <a:buSzPts val="1800"/>
              <a:buFont typeface="Arial"/>
              <a:buNone/>
            </a:pPr>
            <a:r>
              <a:rPr lang="de-DE"/>
              <a:t>Projektagentur BBNE</a:t>
            </a:r>
            <a:endParaRPr/>
          </a:p>
        </p:txBody>
      </p:sp>
      <p:sp>
        <p:nvSpPr>
          <p:cNvPr id="75" name="Google Shape;75;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6" name="Google Shape;76;p38"/>
          <p:cNvSpPr txBox="1"/>
          <p:nvPr>
            <p:ph idx="4" type="body"/>
          </p:nvPr>
        </p:nvSpPr>
        <p:spPr>
          <a:xfrm>
            <a:off x="9091613" y="2875020"/>
            <a:ext cx="2681287" cy="3101710"/>
          </a:xfrm>
          <a:prstGeom prst="rect">
            <a:avLst/>
          </a:prstGeom>
          <a:noFill/>
          <a:ln>
            <a:noFill/>
          </a:ln>
        </p:spPr>
        <p:txBody>
          <a:bodyPr anchorCtr="0" anchor="t" bIns="45700" lIns="91425" spcFirstLastPara="1" rIns="91425" wrap="square" tIns="45700">
            <a:normAutofit fontScale="85000" lnSpcReduction="1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a:p>
            <a:pPr indent="0" lvl="0" marL="50800" rtl="0" algn="l">
              <a:lnSpc>
                <a:spcPct val="90000"/>
              </a:lnSpc>
              <a:spcBef>
                <a:spcPts val="1000"/>
              </a:spcBef>
              <a:spcAft>
                <a:spcPts val="0"/>
              </a:spcAft>
              <a:buSzPct val="248886"/>
              <a:buNone/>
            </a:pPr>
            <a:r>
              <a:t/>
            </a:r>
            <a:endParaRPr/>
          </a:p>
          <a:p>
            <a:pPr indent="0" lvl="0" marL="50800" rtl="0" algn="l">
              <a:lnSpc>
                <a:spcPct val="90000"/>
              </a:lnSpc>
              <a:spcBef>
                <a:spcPts val="1000"/>
              </a:spcBef>
              <a:spcAft>
                <a:spcPts val="0"/>
              </a:spcAft>
              <a:buSzPct val="248886"/>
              <a:buNone/>
            </a:pPr>
            <a:r>
              <a:rPr lang="de-DE"/>
              <a:t>Institut für Betriebliche Bildungsforschung</a:t>
            </a:r>
            <a:endParaRPr/>
          </a:p>
          <a:p>
            <a:pPr indent="0" lvl="0" marL="50800" rtl="0" algn="l">
              <a:lnSpc>
                <a:spcPct val="90000"/>
              </a:lnSpc>
              <a:spcBef>
                <a:spcPts val="1000"/>
              </a:spcBef>
              <a:spcAft>
                <a:spcPts val="0"/>
              </a:spcAft>
              <a:buSzPct val="248886"/>
              <a:buNone/>
            </a:pPr>
            <a:r>
              <a:rPr lang="de-DE"/>
              <a:t>Gubenerstr. 47A; 10243 Berlin; </a:t>
            </a:r>
            <a:r>
              <a:rPr lang="de-DE" u="sng">
                <a:solidFill>
                  <a:schemeClr val="hlink"/>
                </a:solidFill>
              </a:rPr>
              <a:t>michael.steinhoefel@ibbf.de</a:t>
            </a:r>
            <a:endParaRPr/>
          </a:p>
          <a:p>
            <a:pPr indent="0" lvl="0" marL="50800" rtl="0" algn="l">
              <a:lnSpc>
                <a:spcPct val="90000"/>
              </a:lnSpc>
              <a:spcBef>
                <a:spcPts val="1000"/>
              </a:spcBef>
              <a:spcAft>
                <a:spcPts val="0"/>
              </a:spcAft>
              <a:buSzPct val="248886"/>
              <a:buNone/>
            </a:pPr>
            <a:r>
              <a:t/>
            </a:r>
            <a:endParaRPr/>
          </a:p>
        </p:txBody>
      </p:sp>
      <p:pic>
        <p:nvPicPr>
          <p:cNvPr id="77" name="Google Shape;77;p38"/>
          <p:cNvPicPr preferRelativeResize="0"/>
          <p:nvPr/>
        </p:nvPicPr>
        <p:blipFill rotWithShape="1">
          <a:blip r:embed="rId5">
            <a:alphaModFix/>
          </a:blip>
          <a:srcRect b="0" l="0" r="0" t="0"/>
          <a:stretch/>
        </p:blipFill>
        <p:spPr>
          <a:xfrm>
            <a:off x="8922657" y="170058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3" name="Google Shape;223;p1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THG-Emissionen</a:t>
            </a:r>
            <a:br>
              <a:rPr lang="de-DE"/>
            </a:br>
            <a:r>
              <a:rPr lang="de-DE"/>
              <a:t>Mein individueller CO</a:t>
            </a:r>
            <a:r>
              <a:rPr baseline="-25000" lang="de-DE"/>
              <a:t>2</a:t>
            </a:r>
            <a:r>
              <a:rPr lang="de-DE"/>
              <a:t>-Fußabdruck</a:t>
            </a:r>
            <a:endParaRPr/>
          </a:p>
        </p:txBody>
      </p:sp>
      <p:sp>
        <p:nvSpPr>
          <p:cNvPr id="224" name="Google Shape;224;p15"/>
          <p:cNvSpPr txBox="1"/>
          <p:nvPr/>
        </p:nvSpPr>
        <p:spPr>
          <a:xfrm>
            <a:off x="360000" y="1485119"/>
            <a:ext cx="111374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 </a:t>
            </a:r>
            <a:endParaRPr b="0" i="0" sz="1800" u="none" cap="none" strike="noStrike">
              <a:solidFill>
                <a:srgbClr val="000000"/>
              </a:solidFill>
              <a:latin typeface="Arial"/>
              <a:ea typeface="Arial"/>
              <a:cs typeface="Arial"/>
              <a:sym typeface="Arial"/>
            </a:endParaRPr>
          </a:p>
        </p:txBody>
      </p:sp>
      <p:sp>
        <p:nvSpPr>
          <p:cNvPr id="225" name="Google Shape;225;p15"/>
          <p:cNvSpPr/>
          <p:nvPr/>
        </p:nvSpPr>
        <p:spPr>
          <a:xfrm>
            <a:off x="451196" y="5233915"/>
            <a:ext cx="4236583" cy="623415"/>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226" name="Google Shape;226;p15"/>
          <p:cNvSpPr/>
          <p:nvPr/>
        </p:nvSpPr>
        <p:spPr>
          <a:xfrm>
            <a:off x="451196" y="5026110"/>
            <a:ext cx="4236583" cy="207805"/>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227" name="Google Shape;227;p15"/>
          <p:cNvSpPr/>
          <p:nvPr/>
        </p:nvSpPr>
        <p:spPr>
          <a:xfrm>
            <a:off x="451196" y="4402695"/>
            <a:ext cx="4236583" cy="623415"/>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228" name="Google Shape;228;p15"/>
          <p:cNvSpPr/>
          <p:nvPr/>
        </p:nvSpPr>
        <p:spPr>
          <a:xfrm>
            <a:off x="451196" y="3899534"/>
            <a:ext cx="4236583" cy="504669"/>
          </a:xfrm>
          <a:prstGeom prst="rect">
            <a:avLst/>
          </a:prstGeom>
          <a:solidFill>
            <a:srgbClr val="BBD9D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229" name="Google Shape;229;p15"/>
          <p:cNvSpPr/>
          <p:nvPr/>
        </p:nvSpPr>
        <p:spPr>
          <a:xfrm>
            <a:off x="451196" y="2757296"/>
            <a:ext cx="4236583" cy="1128085"/>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230" name="Google Shape;230;p15"/>
          <p:cNvSpPr/>
          <p:nvPr/>
        </p:nvSpPr>
        <p:spPr>
          <a:xfrm>
            <a:off x="451196" y="2490118"/>
            <a:ext cx="4236583" cy="267178"/>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231" name="Google Shape;231;p15"/>
          <p:cNvSpPr/>
          <p:nvPr/>
        </p:nvSpPr>
        <p:spPr>
          <a:xfrm>
            <a:off x="4687779" y="5233915"/>
            <a:ext cx="748924" cy="623415"/>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232" name="Google Shape;232;p15"/>
          <p:cNvSpPr/>
          <p:nvPr/>
        </p:nvSpPr>
        <p:spPr>
          <a:xfrm>
            <a:off x="4687779" y="5026110"/>
            <a:ext cx="748924" cy="207805"/>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233" name="Google Shape;233;p15"/>
          <p:cNvSpPr/>
          <p:nvPr/>
        </p:nvSpPr>
        <p:spPr>
          <a:xfrm>
            <a:off x="4687779" y="4402695"/>
            <a:ext cx="748924" cy="623415"/>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234" name="Google Shape;234;p15"/>
          <p:cNvSpPr/>
          <p:nvPr/>
        </p:nvSpPr>
        <p:spPr>
          <a:xfrm>
            <a:off x="4687779" y="3899534"/>
            <a:ext cx="748924" cy="504669"/>
          </a:xfrm>
          <a:prstGeom prst="rect">
            <a:avLst/>
          </a:prstGeom>
          <a:solidFill>
            <a:srgbClr val="BBD9D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235" name="Google Shape;235;p15"/>
          <p:cNvSpPr/>
          <p:nvPr/>
        </p:nvSpPr>
        <p:spPr>
          <a:xfrm>
            <a:off x="4687779" y="2757296"/>
            <a:ext cx="748924" cy="1128085"/>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236" name="Google Shape;236;p15"/>
          <p:cNvSpPr/>
          <p:nvPr/>
        </p:nvSpPr>
        <p:spPr>
          <a:xfrm>
            <a:off x="4687779" y="2490118"/>
            <a:ext cx="748924" cy="267178"/>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237" name="Google Shape;237;p15"/>
          <p:cNvPicPr preferRelativeResize="0"/>
          <p:nvPr/>
        </p:nvPicPr>
        <p:blipFill rotWithShape="1">
          <a:blip r:embed="rId3">
            <a:alphaModFix/>
          </a:blip>
          <a:srcRect b="0" l="0" r="0" t="0"/>
          <a:stretch/>
        </p:blipFill>
        <p:spPr>
          <a:xfrm>
            <a:off x="598148" y="4451196"/>
            <a:ext cx="644557" cy="505645"/>
          </a:xfrm>
          <a:prstGeom prst="rect">
            <a:avLst/>
          </a:prstGeom>
          <a:noFill/>
          <a:ln>
            <a:noFill/>
          </a:ln>
        </p:spPr>
      </p:pic>
      <p:pic>
        <p:nvPicPr>
          <p:cNvPr id="238" name="Google Shape;238;p15"/>
          <p:cNvPicPr preferRelativeResize="0"/>
          <p:nvPr/>
        </p:nvPicPr>
        <p:blipFill rotWithShape="1">
          <a:blip r:embed="rId4">
            <a:alphaModFix/>
          </a:blip>
          <a:srcRect b="0" l="0" r="0" t="0"/>
          <a:stretch/>
        </p:blipFill>
        <p:spPr>
          <a:xfrm>
            <a:off x="1539608" y="4466581"/>
            <a:ext cx="571084" cy="448007"/>
          </a:xfrm>
          <a:prstGeom prst="rect">
            <a:avLst/>
          </a:prstGeom>
          <a:noFill/>
          <a:ln>
            <a:noFill/>
          </a:ln>
        </p:spPr>
      </p:pic>
      <p:pic>
        <p:nvPicPr>
          <p:cNvPr id="239" name="Google Shape;239;p15"/>
          <p:cNvPicPr preferRelativeResize="0"/>
          <p:nvPr/>
        </p:nvPicPr>
        <p:blipFill rotWithShape="1">
          <a:blip r:embed="rId5">
            <a:alphaModFix/>
          </a:blip>
          <a:srcRect b="0" l="0" r="0" t="0"/>
          <a:stretch/>
        </p:blipFill>
        <p:spPr>
          <a:xfrm>
            <a:off x="598146" y="3956756"/>
            <a:ext cx="488111" cy="382915"/>
          </a:xfrm>
          <a:prstGeom prst="rect">
            <a:avLst/>
          </a:prstGeom>
          <a:noFill/>
          <a:ln>
            <a:noFill/>
          </a:ln>
        </p:spPr>
      </p:pic>
      <p:pic>
        <p:nvPicPr>
          <p:cNvPr id="240" name="Google Shape;240;p15"/>
          <p:cNvPicPr preferRelativeResize="0"/>
          <p:nvPr/>
        </p:nvPicPr>
        <p:blipFill rotWithShape="1">
          <a:blip r:embed="rId6">
            <a:alphaModFix/>
          </a:blip>
          <a:srcRect b="0" l="0" r="0" t="0"/>
          <a:stretch/>
        </p:blipFill>
        <p:spPr>
          <a:xfrm>
            <a:off x="1489525" y="3211975"/>
            <a:ext cx="671249" cy="526585"/>
          </a:xfrm>
          <a:prstGeom prst="rect">
            <a:avLst/>
          </a:prstGeom>
          <a:noFill/>
          <a:ln>
            <a:noFill/>
          </a:ln>
        </p:spPr>
      </p:pic>
      <p:pic>
        <p:nvPicPr>
          <p:cNvPr id="241" name="Google Shape;241;p15"/>
          <p:cNvPicPr preferRelativeResize="0"/>
          <p:nvPr/>
        </p:nvPicPr>
        <p:blipFill rotWithShape="1">
          <a:blip r:embed="rId7">
            <a:alphaModFix/>
          </a:blip>
          <a:srcRect b="0" l="0" r="0" t="0"/>
          <a:stretch/>
        </p:blipFill>
        <p:spPr>
          <a:xfrm>
            <a:off x="690296" y="2949798"/>
            <a:ext cx="560126" cy="439410"/>
          </a:xfrm>
          <a:prstGeom prst="rect">
            <a:avLst/>
          </a:prstGeom>
          <a:noFill/>
          <a:ln>
            <a:noFill/>
          </a:ln>
        </p:spPr>
      </p:pic>
      <p:pic>
        <p:nvPicPr>
          <p:cNvPr id="242" name="Google Shape;242;p15"/>
          <p:cNvPicPr preferRelativeResize="0"/>
          <p:nvPr/>
        </p:nvPicPr>
        <p:blipFill rotWithShape="1">
          <a:blip r:embed="rId8">
            <a:alphaModFix/>
          </a:blip>
          <a:srcRect b="0" l="0" r="0" t="0"/>
          <a:stretch/>
        </p:blipFill>
        <p:spPr>
          <a:xfrm>
            <a:off x="1233208" y="3858344"/>
            <a:ext cx="742920" cy="582809"/>
          </a:xfrm>
          <a:prstGeom prst="rect">
            <a:avLst/>
          </a:prstGeom>
          <a:noFill/>
          <a:ln>
            <a:noFill/>
          </a:ln>
        </p:spPr>
      </p:pic>
      <p:pic>
        <p:nvPicPr>
          <p:cNvPr id="243" name="Google Shape;243;p15"/>
          <p:cNvPicPr preferRelativeResize="0"/>
          <p:nvPr/>
        </p:nvPicPr>
        <p:blipFill rotWithShape="1">
          <a:blip r:embed="rId9">
            <a:alphaModFix/>
          </a:blip>
          <a:srcRect b="0" l="0" r="0" t="0"/>
          <a:stretch/>
        </p:blipFill>
        <p:spPr>
          <a:xfrm>
            <a:off x="1119532" y="4940016"/>
            <a:ext cx="484391" cy="379997"/>
          </a:xfrm>
          <a:prstGeom prst="rect">
            <a:avLst/>
          </a:prstGeom>
          <a:noFill/>
          <a:ln>
            <a:noFill/>
          </a:ln>
        </p:spPr>
      </p:pic>
      <p:pic>
        <p:nvPicPr>
          <p:cNvPr id="244" name="Google Shape;244;p15"/>
          <p:cNvPicPr preferRelativeResize="0"/>
          <p:nvPr/>
        </p:nvPicPr>
        <p:blipFill rotWithShape="1">
          <a:blip r:embed="rId10">
            <a:alphaModFix/>
          </a:blip>
          <a:srcRect b="0" l="0" r="0" t="0"/>
          <a:stretch/>
        </p:blipFill>
        <p:spPr>
          <a:xfrm>
            <a:off x="1618042" y="5331474"/>
            <a:ext cx="561978" cy="440863"/>
          </a:xfrm>
          <a:prstGeom prst="rect">
            <a:avLst/>
          </a:prstGeom>
          <a:noFill/>
          <a:ln>
            <a:noFill/>
          </a:ln>
        </p:spPr>
      </p:pic>
      <p:pic>
        <p:nvPicPr>
          <p:cNvPr id="245" name="Google Shape;245;p15"/>
          <p:cNvPicPr preferRelativeResize="0"/>
          <p:nvPr/>
        </p:nvPicPr>
        <p:blipFill rotWithShape="1">
          <a:blip r:embed="rId11">
            <a:alphaModFix/>
          </a:blip>
          <a:srcRect b="0" l="0" r="0" t="0"/>
          <a:stretch/>
        </p:blipFill>
        <p:spPr>
          <a:xfrm flipH="1">
            <a:off x="713957" y="2356570"/>
            <a:ext cx="538970" cy="422814"/>
          </a:xfrm>
          <a:prstGeom prst="rect">
            <a:avLst/>
          </a:prstGeom>
          <a:solidFill>
            <a:schemeClr val="lt1"/>
          </a:solidFill>
          <a:ln>
            <a:noFill/>
          </a:ln>
        </p:spPr>
      </p:pic>
      <p:pic>
        <p:nvPicPr>
          <p:cNvPr id="246" name="Google Shape;246;p15"/>
          <p:cNvPicPr preferRelativeResize="0"/>
          <p:nvPr/>
        </p:nvPicPr>
        <p:blipFill rotWithShape="1">
          <a:blip r:embed="rId12">
            <a:alphaModFix/>
          </a:blip>
          <a:srcRect b="9090" l="57217" r="15310" t="21666"/>
          <a:stretch/>
        </p:blipFill>
        <p:spPr>
          <a:xfrm>
            <a:off x="10544066" y="3661664"/>
            <a:ext cx="1495001" cy="2270992"/>
          </a:xfrm>
          <a:prstGeom prst="rect">
            <a:avLst/>
          </a:prstGeom>
          <a:noFill/>
          <a:ln>
            <a:noFill/>
          </a:ln>
        </p:spPr>
      </p:pic>
      <p:sp>
        <p:nvSpPr>
          <p:cNvPr id="247" name="Google Shape;247;p15"/>
          <p:cNvSpPr/>
          <p:nvPr/>
        </p:nvSpPr>
        <p:spPr>
          <a:xfrm>
            <a:off x="5722488" y="2488387"/>
            <a:ext cx="4544909" cy="336894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Welchen Fußabdruck hinterlasse ich mit meinem Lebensstil?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C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Calibri"/>
                <a:ea typeface="Calibri"/>
                <a:cs typeface="Calibri"/>
                <a:sym typeface="Calibri"/>
              </a:rPr>
              <a:t>durch Stromverbrauch und Heizen?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Calibri"/>
                <a:ea typeface="Calibri"/>
                <a:cs typeface="Calibri"/>
                <a:sym typeface="Calibri"/>
              </a:rPr>
              <a:t>durch meine Ernährung?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Calibri"/>
                <a:ea typeface="Calibri"/>
                <a:cs typeface="Calibri"/>
                <a:sym typeface="Calibri"/>
              </a:rPr>
              <a:t>durch mein Konsumverhalten?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Calibri"/>
                <a:ea typeface="Calibri"/>
                <a:cs typeface="Calibri"/>
                <a:sym typeface="Calibri"/>
              </a:rPr>
              <a:t>durch meine Mobilität?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C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Erstellen Sie Ihre persönliche CO₂-Bilanz mithilfe des CO₂-Rechners des UBAs</a:t>
            </a:r>
            <a:endParaRPr b="0" i="0" sz="1400" u="none" cap="none" strike="noStrike">
              <a:solidFill>
                <a:srgbClr val="000000"/>
              </a:solidFill>
              <a:latin typeface="Arial"/>
              <a:ea typeface="Arial"/>
              <a:cs typeface="Arial"/>
              <a:sym typeface="Arial"/>
            </a:endParaRPr>
          </a:p>
        </p:txBody>
      </p:sp>
      <p:sp>
        <p:nvSpPr>
          <p:cNvPr id="248" name="Google Shape;248;p15"/>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indent="0" lvl="0" marL="0" rtl="0" algn="l">
              <a:lnSpc>
                <a:spcPct val="100000"/>
              </a:lnSpc>
              <a:spcBef>
                <a:spcPts val="0"/>
              </a:spcBef>
              <a:spcAft>
                <a:spcPts val="0"/>
              </a:spcAft>
              <a:buClr>
                <a:schemeClr val="dk1"/>
              </a:buClr>
              <a:buSzPts val="1800"/>
              <a:buFont typeface="Arial"/>
              <a:buNone/>
            </a:pPr>
            <a:r>
              <a:rPr lang="de-DE"/>
              <a:t>Projektagentur BBNE</a:t>
            </a:r>
            <a:endParaRPr/>
          </a:p>
        </p:txBody>
      </p:sp>
      <p:sp>
        <p:nvSpPr>
          <p:cNvPr id="249" name="Google Shape;249;p1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250" name="Google Shape;250;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UBA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5ef7301ebb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7" name="Google Shape;257;g25ef7301ebb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58" name="Google Shape;258;g25ef7301ebb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59" name="Google Shape;259;g25ef7301ebb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60" name="Google Shape;260;g25ef7301ebb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61" name="Google Shape;261;g25ef7301ebb_0_0"/>
          <p:cNvGrpSpPr/>
          <p:nvPr/>
        </p:nvGrpSpPr>
        <p:grpSpPr>
          <a:xfrm>
            <a:off x="6425612" y="1454200"/>
            <a:ext cx="5663465" cy="4537299"/>
            <a:chOff x="6095999" y="1454200"/>
            <a:chExt cx="5663465" cy="4537299"/>
          </a:xfrm>
        </p:grpSpPr>
        <p:sp>
          <p:nvSpPr>
            <p:cNvPr id="262" name="Google Shape;262;g25ef7301ebb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63" name="Google Shape;263;g25ef7301ebb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64" name="Google Shape;264;g25ef7301ebb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65" name="Google Shape;265;g25ef7301ebb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66" name="Google Shape;266;g25ef7301ebb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67" name="Google Shape;267;g25ef7301ebb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68" name="Google Shape;268;g25ef7301ebb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69" name="Google Shape;269;g25ef7301ebb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70" name="Google Shape;270;g25ef7301ebb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8bd3d1beca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76" name="Google Shape;276;g28bd3d1beca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77" name="Google Shape;277;g28bd3d1beca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78" name="Google Shape;278;g28bd3d1beca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79" name="Google Shape;279;g28bd3d1beca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80" name="Google Shape;280;g28bd3d1beca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81" name="Google Shape;281;g28bd3d1beca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82" name="Google Shape;282;g28bd3d1beca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4" name="Google Shape;84;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Energiewende: Fossile Energieträger ersetzen</a:t>
            </a:r>
            <a:endParaRPr/>
          </a:p>
        </p:txBody>
      </p:sp>
      <p:sp>
        <p:nvSpPr>
          <p:cNvPr id="85" name="Google Shape;85;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graphicFrame>
        <p:nvGraphicFramePr>
          <p:cNvPr id="86" name="Google Shape;86;p2"/>
          <p:cNvGraphicFramePr/>
          <p:nvPr/>
        </p:nvGraphicFramePr>
        <p:xfrm>
          <a:off x="258348" y="2265218"/>
          <a:ext cx="7368580" cy="3803074"/>
        </p:xfrm>
        <a:graphic>
          <a:graphicData uri="http://schemas.openxmlformats.org/drawingml/2006/chart">
            <c:chart r:id="rId3"/>
          </a:graphicData>
        </a:graphic>
      </p:graphicFrame>
      <p:sp>
        <p:nvSpPr>
          <p:cNvPr id="87" name="Google Shape;87;p2"/>
          <p:cNvSpPr/>
          <p:nvPr/>
        </p:nvSpPr>
        <p:spPr>
          <a:xfrm>
            <a:off x="8207702" y="2972360"/>
            <a:ext cx="3491347" cy="238879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Calibri"/>
                <a:ea typeface="Calibri"/>
                <a:cs typeface="Calibri"/>
                <a:sym typeface="Calibri"/>
              </a:rPr>
              <a:t>Welche Energieträger sind in Ihrem Unternehmen</a:t>
            </a:r>
            <a:br>
              <a:rPr b="0" i="0" lang="de-DE" sz="1800" u="none" cap="none" strike="noStrike">
                <a:solidFill>
                  <a:srgbClr val="C00000"/>
                </a:solidFill>
                <a:latin typeface="Calibri"/>
                <a:ea typeface="Calibri"/>
                <a:cs typeface="Calibri"/>
                <a:sym typeface="Calibri"/>
              </a:rPr>
            </a:br>
            <a:r>
              <a:rPr b="0" i="0" lang="de-DE" sz="1800" u="none" cap="none" strike="noStrike">
                <a:solidFill>
                  <a:srgbClr val="C00000"/>
                </a:solidFill>
                <a:latin typeface="Calibri"/>
                <a:ea typeface="Calibri"/>
                <a:cs typeface="Calibri"/>
                <a:sym typeface="Calibri"/>
              </a:rPr>
              <a:t> im Einsatz?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Calibri"/>
                <a:ea typeface="Calibri"/>
                <a:cs typeface="Calibri"/>
                <a:sym typeface="Calibri"/>
              </a:rPr>
              <a:t>Wo bestehen Substitutionspotentiale für </a:t>
            </a:r>
            <a:br>
              <a:rPr b="0" i="0" lang="de-DE" sz="1800" u="none" cap="none" strike="noStrike">
                <a:solidFill>
                  <a:srgbClr val="C00000"/>
                </a:solidFill>
                <a:latin typeface="Calibri"/>
                <a:ea typeface="Calibri"/>
                <a:cs typeface="Calibri"/>
                <a:sym typeface="Calibri"/>
              </a:rPr>
            </a:br>
            <a:r>
              <a:rPr b="0" i="0" lang="de-DE" sz="1800" u="none" cap="none" strike="noStrike">
                <a:solidFill>
                  <a:srgbClr val="C00000"/>
                </a:solidFill>
                <a:latin typeface="Calibri"/>
                <a:ea typeface="Calibri"/>
                <a:cs typeface="Calibri"/>
                <a:sym typeface="Calibri"/>
              </a:rPr>
              <a:t>fossile Energieträger durch den Einsatz erneuerbarer Energien? </a:t>
            </a:r>
            <a:endParaRPr b="0" i="0" sz="1400" u="none" cap="none" strike="noStrike">
              <a:solidFill>
                <a:srgbClr val="000000"/>
              </a:solidFill>
              <a:latin typeface="Arial"/>
              <a:ea typeface="Arial"/>
              <a:cs typeface="Arial"/>
              <a:sym typeface="Arial"/>
            </a:endParaRPr>
          </a:p>
        </p:txBody>
      </p:sp>
      <p:sp>
        <p:nvSpPr>
          <p:cNvPr id="88" name="Google Shape;88;p2"/>
          <p:cNvSpPr txBox="1"/>
          <p:nvPr/>
        </p:nvSpPr>
        <p:spPr>
          <a:xfrm>
            <a:off x="297875" y="1347110"/>
            <a:ext cx="1085992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Calibri"/>
                <a:ea typeface="Calibri"/>
                <a:cs typeface="Calibri"/>
                <a:sym typeface="Calibri"/>
              </a:rPr>
              <a:t>Infrastruktur der Industrie zu modernisieren, kostet </a:t>
            </a:r>
            <a:r>
              <a:rPr b="1" i="0" lang="de-DE" sz="2400" u="none" cap="none" strike="noStrike">
                <a:solidFill>
                  <a:srgbClr val="000000"/>
                </a:solidFill>
                <a:latin typeface="Calibri"/>
                <a:ea typeface="Calibri"/>
                <a:cs typeface="Calibri"/>
                <a:sym typeface="Calibri"/>
              </a:rPr>
              <a:t>kurzfristig</a:t>
            </a:r>
            <a:r>
              <a:rPr b="0" i="0" lang="de-DE" sz="2400" u="none" cap="none" strike="noStrike">
                <a:solidFill>
                  <a:srgbClr val="000000"/>
                </a:solidFill>
                <a:latin typeface="Calibri"/>
                <a:ea typeface="Calibri"/>
                <a:cs typeface="Calibri"/>
                <a:sym typeface="Calibri"/>
              </a:rPr>
              <a:t> Geld!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Calibri"/>
                <a:ea typeface="Calibri"/>
                <a:cs typeface="Calibri"/>
                <a:sym typeface="Calibri"/>
              </a:rPr>
              <a:t>Effekte zur THG-Emission und zur Kostensenkung wirken erst </a:t>
            </a:r>
            <a:r>
              <a:rPr b="1" i="0" lang="de-DE" sz="2400" u="none" cap="none" strike="noStrike">
                <a:solidFill>
                  <a:srgbClr val="000000"/>
                </a:solidFill>
                <a:latin typeface="Calibri"/>
                <a:ea typeface="Calibri"/>
                <a:cs typeface="Calibri"/>
                <a:sym typeface="Calibri"/>
              </a:rPr>
              <a:t>langfristig</a:t>
            </a:r>
            <a:r>
              <a:rPr b="0" i="0" lang="de-DE" sz="2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89" name="Google Shape;89;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indent="0" lvl="0" marL="0" rtl="0" algn="l">
              <a:lnSpc>
                <a:spcPct val="100000"/>
              </a:lnSpc>
              <a:spcBef>
                <a:spcPts val="0"/>
              </a:spcBef>
              <a:spcAft>
                <a:spcPts val="0"/>
              </a:spcAft>
              <a:buClr>
                <a:schemeClr val="dk1"/>
              </a:buClr>
              <a:buSzPts val="1800"/>
              <a:buFont typeface="Arial"/>
              <a:buNone/>
            </a:pPr>
            <a:r>
              <a:rPr lang="de-DE"/>
              <a:t>Projektagentur BBNE</a:t>
            </a:r>
            <a:endParaRPr/>
          </a:p>
        </p:txBody>
      </p:sp>
      <p:sp>
        <p:nvSpPr>
          <p:cNvPr id="90" name="Google Shape;90;p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UBA 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97" name="Google Shape;97;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THG-Emissionen nach Energieart im Vergleich</a:t>
            </a:r>
            <a:endParaRPr/>
          </a:p>
        </p:txBody>
      </p:sp>
      <p:sp>
        <p:nvSpPr>
          <p:cNvPr id="98" name="Google Shape;98;p3"/>
          <p:cNvSpPr txBox="1"/>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graphicFrame>
        <p:nvGraphicFramePr>
          <p:cNvPr id="99" name="Google Shape;99;p3"/>
          <p:cNvGraphicFramePr/>
          <p:nvPr/>
        </p:nvGraphicFramePr>
        <p:xfrm>
          <a:off x="360000" y="1475507"/>
          <a:ext cx="3000000" cy="3000000"/>
        </p:xfrm>
        <a:graphic>
          <a:graphicData uri="http://schemas.openxmlformats.org/drawingml/2006/table">
            <a:tbl>
              <a:tblPr>
                <a:noFill/>
                <a:tableStyleId>{567D0893-F31D-4191-A04D-03B924176A98}</a:tableStyleId>
              </a:tblPr>
              <a:tblGrid>
                <a:gridCol w="3154300"/>
                <a:gridCol w="1139600"/>
                <a:gridCol w="1480775"/>
                <a:gridCol w="1057700"/>
                <a:gridCol w="1610425"/>
              </a:tblGrid>
              <a:tr h="594075">
                <a:tc gridSpan="4">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latin typeface="Trebuchet MS"/>
                          <a:ea typeface="Trebuchet MS"/>
                          <a:cs typeface="Trebuchet MS"/>
                          <a:sym typeface="Trebuchet MS"/>
                        </a:rPr>
                        <a:t>Lebenszyklusemissionen von LKW und Bus nach Energieträgern beim Antrieb im Vergleich</a:t>
                      </a:r>
                      <a:endParaRPr b="1" i="0" sz="1600" u="none" cap="none" strike="noStrike">
                        <a:solidFill>
                          <a:srgbClr val="000000"/>
                        </a:solidFill>
                        <a:latin typeface="Trebuchet MS"/>
                        <a:ea typeface="Trebuchet MS"/>
                        <a:cs typeface="Trebuchet MS"/>
                        <a:sym typeface="Trebuchet MS"/>
                      </a:endParaRPr>
                    </a:p>
                  </a:txBody>
                  <a:tcPr marT="9525" marB="0" marR="9525" marL="9525" anchor="b"/>
                </a:tc>
                <a:tc hMerge="1"/>
                <a:tc hMerge="1"/>
                <a:tc hMerge="1"/>
                <a:tc>
                  <a:txBody>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Trebuchet MS"/>
                        <a:ea typeface="Trebuchet MS"/>
                        <a:cs typeface="Trebuchet MS"/>
                        <a:sym typeface="Trebuchet MS"/>
                      </a:endParaRPr>
                    </a:p>
                  </a:txBody>
                  <a:tcPr marT="9525" marB="0" marR="9525" marL="9525" anchor="b"/>
                </a:tc>
              </a:tr>
              <a:tr h="328600">
                <a:tc gridSpan="3">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(Inkl. Laufleistung, Lebensdauer und Energiebereitstellung)</a:t>
                      </a:r>
                      <a:endParaRPr b="0" i="0" sz="1400" u="none" cap="none" strike="noStrike">
                        <a:solidFill>
                          <a:srgbClr val="000000"/>
                        </a:solidFill>
                        <a:latin typeface="Trebuchet MS"/>
                        <a:ea typeface="Trebuchet MS"/>
                        <a:cs typeface="Trebuchet MS"/>
                        <a:sym typeface="Trebuchet MS"/>
                      </a:endParaRPr>
                    </a:p>
                  </a:txBody>
                  <a:tcPr marT="9525" marB="0" marR="9525" marL="9525" anchor="b"/>
                </a:tc>
                <a:tc hMerge="1"/>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txBody>
                  <a:tcPr marT="9525" marB="0" marR="9525" marL="9525" anchor="b"/>
                </a:tc>
              </a:tr>
              <a:tr h="345900">
                <a:tc>
                  <a:txBody>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rebuchet MS"/>
                        <a:ea typeface="Trebuchet MS"/>
                        <a:cs typeface="Trebuchet MS"/>
                        <a:sym typeface="Trebuchet MS"/>
                      </a:endParaRPr>
                    </a:p>
                  </a:txBody>
                  <a:tcPr marT="9525" marB="0" marR="9525" marL="9525" anchor="b"/>
                </a:tc>
              </a:tr>
              <a:tr h="294000">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a:txBody>
                  <a:tcPr marT="9525" marB="0" marR="9525" marL="9525" anchor="b"/>
                </a:tc>
                <a:tc gridSpan="4">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THG-Emissionen in Tonnen CO2-ÄQ</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hMerge="1"/>
                <a:tc hMerge="1"/>
                <a:tc hMerge="1"/>
              </a:tr>
              <a:tr h="294000">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Diesel</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Fossiles LNG</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Biodiesel</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Batterielektrisch</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r>
              <a:tr h="276725">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Mittelschwerer LKW im Verteilbetrieb</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533</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466</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185</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69</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r>
              <a:tr h="588025">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(Laufleistung: 50 Tsd. km p.a.; Nutzungsdauer: 12 Jahre )</a:t>
                      </a:r>
                      <a:endParaRPr b="0" i="0" sz="1400" u="none" cap="none" strike="noStrike">
                        <a:solidFill>
                          <a:srgbClr val="000000"/>
                        </a:solidFill>
                        <a:latin typeface="Trebuchet MS"/>
                        <a:ea typeface="Trebuchet MS"/>
                        <a:cs typeface="Trebuchet MS"/>
                        <a:sym typeface="Trebuchet MS"/>
                      </a:endParaRPr>
                    </a:p>
                  </a:txBody>
                  <a:tcPr marT="9525" marB="0" marR="9525" marL="9525"/>
                </a:tc>
                <a:tc vMerge="1"/>
                <a:tc vMerge="1"/>
                <a:tc vMerge="1"/>
                <a:tc vMerge="1"/>
              </a:tr>
              <a:tr h="276725">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Schwerer LKW im Transitverkehr</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863</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751</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286</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100</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r>
              <a:tr h="588025">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(Laufleistung: 100 Tsd. Km p.a. / Nutzungsdauer:  8 Jahre )</a:t>
                      </a:r>
                      <a:endParaRPr b="0" i="0" sz="1400" u="none" cap="none" strike="noStrike">
                        <a:solidFill>
                          <a:srgbClr val="000000"/>
                        </a:solidFill>
                        <a:latin typeface="Trebuchet MS"/>
                        <a:ea typeface="Trebuchet MS"/>
                        <a:cs typeface="Trebuchet MS"/>
                        <a:sym typeface="Trebuchet MS"/>
                      </a:endParaRPr>
                    </a:p>
                  </a:txBody>
                  <a:tcPr marT="9525" marB="0" marR="9525" marL="9525"/>
                </a:tc>
                <a:tc vMerge="1"/>
                <a:tc vMerge="1"/>
                <a:tc vMerge="1"/>
                <a:tc vMerge="1"/>
              </a:tr>
              <a:tr h="276725">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Linienbus im Stadtverkehr</a:t>
                      </a:r>
                      <a:endParaRPr b="1" i="0" sz="1400" u="none" cap="none" strike="noStrike">
                        <a:solidFill>
                          <a:srgbClr val="000000"/>
                        </a:solidFill>
                        <a:latin typeface="Trebuchet MS"/>
                        <a:ea typeface="Trebuchet MS"/>
                        <a:cs typeface="Trebuchet MS"/>
                        <a:sym typeface="Trebuchet MS"/>
                      </a:endParaRPr>
                    </a:p>
                  </a:txBody>
                  <a:tcPr marT="9525" marB="0" marR="9525" marL="9525" anchor="b"/>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794</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691</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269</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c rowSpan="2">
                  <a:txBody>
                    <a:bodyPr/>
                    <a:lstStyle/>
                    <a:p>
                      <a:pPr indent="0" lvl="0" marL="0" marR="0" rtl="0" algn="r">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91</a:t>
                      </a:r>
                      <a:endParaRPr b="0" i="0" sz="1400" u="none" cap="none" strike="noStrike">
                        <a:solidFill>
                          <a:srgbClr val="000000"/>
                        </a:solidFill>
                        <a:latin typeface="Trebuchet MS"/>
                        <a:ea typeface="Trebuchet MS"/>
                        <a:cs typeface="Trebuchet MS"/>
                        <a:sym typeface="Trebuchet MS"/>
                      </a:endParaRPr>
                    </a:p>
                  </a:txBody>
                  <a:tcPr marT="9525" marB="0" marR="9525" marL="9525" anchor="ctr"/>
                </a:tc>
              </a:tr>
              <a:tr h="605325">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latin typeface="Trebuchet MS"/>
                          <a:ea typeface="Trebuchet MS"/>
                          <a:cs typeface="Trebuchet MS"/>
                          <a:sym typeface="Trebuchet MS"/>
                        </a:rPr>
                        <a:t>(Laufleistung: 55 Tsd. km p.a.; Nutzungsdauer: 12 Jahre)</a:t>
                      </a:r>
                      <a:endParaRPr b="0" i="0" sz="1400" u="none" cap="none" strike="noStrike">
                        <a:solidFill>
                          <a:srgbClr val="000000"/>
                        </a:solidFill>
                        <a:latin typeface="Trebuchet MS"/>
                        <a:ea typeface="Trebuchet MS"/>
                        <a:cs typeface="Trebuchet MS"/>
                        <a:sym typeface="Trebuchet MS"/>
                      </a:endParaRPr>
                    </a:p>
                  </a:txBody>
                  <a:tcPr marT="9525" marB="0" marR="9525" marL="9525"/>
                </a:tc>
                <a:tc vMerge="1"/>
                <a:tc vMerge="1"/>
                <a:tc vMerge="1"/>
                <a:tc vMerge="1"/>
              </a:tr>
            </a:tbl>
          </a:graphicData>
        </a:graphic>
      </p:graphicFrame>
      <p:sp>
        <p:nvSpPr>
          <p:cNvPr id="100" name="Google Shape;100;p3"/>
          <p:cNvSpPr/>
          <p:nvPr/>
        </p:nvSpPr>
        <p:spPr>
          <a:xfrm>
            <a:off x="9157647" y="2049295"/>
            <a:ext cx="2882940" cy="33205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Calibri"/>
                <a:ea typeface="Calibri"/>
                <a:cs typeface="Calibri"/>
                <a:sym typeface="Calibri"/>
              </a:rPr>
              <a:t>Welche Vor- und Nachteile bieten die unterschiedlichen Antriebsarten für Ihr Unternehmen?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Calibri"/>
                <a:ea typeface="Calibri"/>
                <a:cs typeface="Calibri"/>
                <a:sym typeface="Calibri"/>
              </a:rPr>
              <a:t>Wo sehen Sie Ansätze zur Reduktion von THG-Emissionen in Ihrem Fuhrpark?</a:t>
            </a:r>
            <a:endParaRPr b="0" i="0" sz="1400" u="none" cap="none" strike="noStrike">
              <a:solidFill>
                <a:srgbClr val="000000"/>
              </a:solidFill>
              <a:latin typeface="Arial"/>
              <a:ea typeface="Arial"/>
              <a:cs typeface="Arial"/>
              <a:sym typeface="Arial"/>
            </a:endParaRPr>
          </a:p>
        </p:txBody>
      </p:sp>
      <p:sp>
        <p:nvSpPr>
          <p:cNvPr id="101" name="Google Shape;101;p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indent="0" lvl="0" marL="0" rtl="0" algn="l">
              <a:lnSpc>
                <a:spcPct val="100000"/>
              </a:lnSpc>
              <a:spcBef>
                <a:spcPts val="0"/>
              </a:spcBef>
              <a:spcAft>
                <a:spcPts val="0"/>
              </a:spcAft>
              <a:buClr>
                <a:schemeClr val="dk1"/>
              </a:buClr>
              <a:buSzPts val="1800"/>
              <a:buFont typeface="Arial"/>
              <a:buNone/>
            </a:pPr>
            <a:r>
              <a:rPr lang="de-DE"/>
              <a:t>Projektagentur BBNE</a:t>
            </a:r>
            <a:endParaRPr/>
          </a:p>
        </p:txBody>
      </p:sp>
      <p:sp>
        <p:nvSpPr>
          <p:cNvPr id="102" name="Google Shape;102;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03" name="Google Shape;103;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UBA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0" name="Google Shape;110;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latin typeface="Calibri"/>
                <a:ea typeface="Calibri"/>
                <a:cs typeface="Calibri"/>
                <a:sym typeface="Calibri"/>
              </a:rPr>
              <a:t>Nachhaltigkeitszertifizierungen in der Industrie:</a:t>
            </a:r>
            <a:endParaRPr sz="2400">
              <a:latin typeface="Calibri"/>
              <a:ea typeface="Calibri"/>
              <a:cs typeface="Calibri"/>
              <a:sym typeface="Calibri"/>
            </a:endParaRPr>
          </a:p>
          <a:p>
            <a:pPr indent="0" lvl="0" marL="0" rtl="0" algn="l">
              <a:lnSpc>
                <a:spcPct val="100000"/>
              </a:lnSpc>
              <a:spcBef>
                <a:spcPts val="0"/>
              </a:spcBef>
              <a:spcAft>
                <a:spcPts val="0"/>
              </a:spcAft>
              <a:buSzPts val="1800"/>
              <a:buNone/>
            </a:pPr>
            <a:r>
              <a:rPr lang="de-DE" sz="2400">
                <a:latin typeface="Calibri"/>
                <a:ea typeface="Calibri"/>
                <a:cs typeface="Calibri"/>
                <a:sym typeface="Calibri"/>
              </a:rPr>
              <a:t>Siegel in der Verarbeitenden Industrie: Aufwendig, aber sinnvoll?</a:t>
            </a:r>
            <a:endParaRPr sz="2400">
              <a:latin typeface="Calibri"/>
              <a:ea typeface="Calibri"/>
              <a:cs typeface="Calibri"/>
              <a:sym typeface="Calibri"/>
            </a:endParaRPr>
          </a:p>
        </p:txBody>
      </p:sp>
      <p:sp>
        <p:nvSpPr>
          <p:cNvPr id="111" name="Google Shape;111;p7"/>
          <p:cNvSpPr/>
          <p:nvPr/>
        </p:nvSpPr>
        <p:spPr>
          <a:xfrm>
            <a:off x="567250" y="4905078"/>
            <a:ext cx="10636778" cy="120229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C00000"/>
                </a:solidFill>
                <a:latin typeface="Calibri"/>
                <a:ea typeface="Calibri"/>
                <a:cs typeface="Calibri"/>
                <a:sym typeface="Calibri"/>
              </a:rPr>
              <a:t>Wie bewerten Sie diese Siegel?</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C00000"/>
                </a:solidFill>
                <a:latin typeface="Calibri"/>
                <a:ea typeface="Calibri"/>
                <a:cs typeface="Calibri"/>
                <a:sym typeface="Calibri"/>
              </a:rPr>
              <a:t>Zeigen die Siegel, dass Unternehmen einen Nachhaltigkeitsansatz verfolgen können?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C00000"/>
                </a:solidFill>
                <a:latin typeface="Calibri"/>
                <a:ea typeface="Calibri"/>
                <a:cs typeface="Calibri"/>
                <a:sym typeface="Calibri"/>
              </a:rPr>
              <a:t>Welche Siegel spiegeln bei Ihnen im Unternehmen ein Rolle bei der Beschaffung von Rohstoffen und Materialien?</a:t>
            </a:r>
            <a:endParaRPr b="0" i="0" sz="1400" u="none" cap="none" strike="noStrike">
              <a:solidFill>
                <a:srgbClr val="000000"/>
              </a:solidFill>
              <a:latin typeface="Arial"/>
              <a:ea typeface="Arial"/>
              <a:cs typeface="Arial"/>
              <a:sym typeface="Arial"/>
            </a:endParaRPr>
          </a:p>
        </p:txBody>
      </p:sp>
      <p:pic>
        <p:nvPicPr>
          <p:cNvPr id="112" name="Google Shape;112;p7"/>
          <p:cNvPicPr preferRelativeResize="0"/>
          <p:nvPr/>
        </p:nvPicPr>
        <p:blipFill rotWithShape="1">
          <a:blip r:embed="rId3">
            <a:alphaModFix/>
          </a:blip>
          <a:srcRect b="0" l="0" r="0" t="0"/>
          <a:stretch/>
        </p:blipFill>
        <p:spPr>
          <a:xfrm>
            <a:off x="506980" y="1589548"/>
            <a:ext cx="2510351" cy="816113"/>
          </a:xfrm>
          <a:prstGeom prst="rect">
            <a:avLst/>
          </a:prstGeom>
          <a:noFill/>
          <a:ln>
            <a:noFill/>
          </a:ln>
        </p:spPr>
      </p:pic>
      <p:sp>
        <p:nvSpPr>
          <p:cNvPr id="113" name="Google Shape;113;p7"/>
          <p:cNvSpPr txBox="1"/>
          <p:nvPr/>
        </p:nvSpPr>
        <p:spPr>
          <a:xfrm>
            <a:off x="3261592" y="1601114"/>
            <a:ext cx="888095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Umweltzeichen, genutzt auch für biologisch abbaubare Schmierstoffe und Hydraulikflüssigkeiten. Gibt dem Anwender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die Möglichkeit, diejenigen Produkte auszuwählen, die z. B. überwiegend aus nachwachsenden Rohstoffen </a:t>
            </a:r>
            <a:br>
              <a:rPr b="0" i="0" lang="de-DE" sz="1400" u="none" cap="none" strike="noStrike">
                <a:solidFill>
                  <a:srgbClr val="000000"/>
                </a:solidFill>
                <a:latin typeface="Calibri"/>
                <a:ea typeface="Calibri"/>
                <a:cs typeface="Calibri"/>
                <a:sym typeface="Calibri"/>
              </a:rPr>
            </a:br>
            <a:r>
              <a:rPr b="0" i="0" lang="de-DE" sz="1400" u="none" cap="none" strike="noStrike">
                <a:solidFill>
                  <a:srgbClr val="000000"/>
                </a:solidFill>
                <a:latin typeface="Calibri"/>
                <a:ea typeface="Calibri"/>
                <a:cs typeface="Calibri"/>
                <a:sym typeface="Calibri"/>
              </a:rPr>
              <a:t>(pflanzliche / tierische Öle) bestehen und die sich insbesondere durch eine gute biologische Abbaubarkeit auszeichnen.</a:t>
            </a:r>
            <a:endParaRPr b="0" i="0" sz="1400" u="none" cap="none" strike="noStrike">
              <a:solidFill>
                <a:srgbClr val="000000"/>
              </a:solidFill>
              <a:latin typeface="Arial"/>
              <a:ea typeface="Arial"/>
              <a:cs typeface="Arial"/>
              <a:sym typeface="Arial"/>
            </a:endParaRPr>
          </a:p>
        </p:txBody>
      </p:sp>
      <p:pic>
        <p:nvPicPr>
          <p:cNvPr id="114" name="Google Shape;114;p7"/>
          <p:cNvPicPr preferRelativeResize="0"/>
          <p:nvPr/>
        </p:nvPicPr>
        <p:blipFill rotWithShape="1">
          <a:blip r:embed="rId4">
            <a:alphaModFix/>
          </a:blip>
          <a:srcRect b="0" l="0" r="0" t="0"/>
          <a:stretch/>
        </p:blipFill>
        <p:spPr>
          <a:xfrm>
            <a:off x="462456" y="2619173"/>
            <a:ext cx="934432" cy="915916"/>
          </a:xfrm>
          <a:prstGeom prst="rect">
            <a:avLst/>
          </a:prstGeom>
          <a:noFill/>
          <a:ln>
            <a:noFill/>
          </a:ln>
        </p:spPr>
      </p:pic>
      <p:sp>
        <p:nvSpPr>
          <p:cNvPr id="115" name="Google Shape;115;p7"/>
          <p:cNvSpPr txBox="1"/>
          <p:nvPr/>
        </p:nvSpPr>
        <p:spPr>
          <a:xfrm>
            <a:off x="1822425" y="2766801"/>
            <a:ext cx="1011366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Worldsteel-Mitgliedsunternehmen, die bei der Schaffung einer wirklich nachhaltigen Stahlindustrie und Gesellschaft eine Vorreiterrolle </a:t>
            </a:r>
            <a:br>
              <a:rPr b="0" i="0" lang="de-DE" sz="1400" u="none" cap="none" strike="noStrike">
                <a:solidFill>
                  <a:srgbClr val="000000"/>
                </a:solidFill>
                <a:latin typeface="Calibri"/>
                <a:ea typeface="Calibri"/>
                <a:cs typeface="Calibri"/>
                <a:sym typeface="Calibri"/>
              </a:rPr>
            </a:br>
            <a:r>
              <a:rPr b="0" i="0" lang="de-DE" sz="1400" u="none" cap="none" strike="noStrike">
                <a:solidFill>
                  <a:srgbClr val="000000"/>
                </a:solidFill>
                <a:latin typeface="Calibri"/>
                <a:ea typeface="Calibri"/>
                <a:cs typeface="Calibri"/>
                <a:sym typeface="Calibri"/>
              </a:rPr>
              <a:t>spielen und ihr Engagement für eine nachhaltige Entwicklung und die Kreislaufwirtschaft deutlich machen, </a:t>
            </a:r>
            <a:br>
              <a:rPr b="0" i="0" lang="de-DE" sz="1400" u="none" cap="none" strike="noStrike">
                <a:solidFill>
                  <a:srgbClr val="000000"/>
                </a:solidFill>
                <a:latin typeface="Calibri"/>
                <a:ea typeface="Calibri"/>
                <a:cs typeface="Calibri"/>
                <a:sym typeface="Calibri"/>
              </a:rPr>
            </a:br>
            <a:r>
              <a:rPr b="0" i="0" lang="de-DE" sz="1400" u="none" cap="none" strike="noStrike">
                <a:solidFill>
                  <a:srgbClr val="000000"/>
                </a:solidFill>
                <a:latin typeface="Calibri"/>
                <a:ea typeface="Calibri"/>
                <a:cs typeface="Calibri"/>
                <a:sym typeface="Calibri"/>
              </a:rPr>
              <a:t>werden für ein Jahr als Steel Sustainability Champions ausgezeichnet.</a:t>
            </a:r>
            <a:endParaRPr b="0" i="0" sz="1400" u="none" cap="none" strike="noStrike">
              <a:solidFill>
                <a:srgbClr val="000000"/>
              </a:solidFill>
              <a:latin typeface="Arial"/>
              <a:ea typeface="Arial"/>
              <a:cs typeface="Arial"/>
              <a:sym typeface="Arial"/>
            </a:endParaRPr>
          </a:p>
        </p:txBody>
      </p:sp>
      <p:pic>
        <p:nvPicPr>
          <p:cNvPr id="116" name="Google Shape;116;p7"/>
          <p:cNvPicPr preferRelativeResize="0"/>
          <p:nvPr/>
        </p:nvPicPr>
        <p:blipFill rotWithShape="1">
          <a:blip r:embed="rId5">
            <a:alphaModFix/>
          </a:blip>
          <a:srcRect b="0" l="96" r="95" t="0"/>
          <a:stretch/>
        </p:blipFill>
        <p:spPr>
          <a:xfrm>
            <a:off x="307294" y="3638287"/>
            <a:ext cx="1303261" cy="1080000"/>
          </a:xfrm>
          <a:prstGeom prst="rect">
            <a:avLst/>
          </a:prstGeom>
          <a:noFill/>
          <a:ln>
            <a:noFill/>
          </a:ln>
        </p:spPr>
      </p:pic>
      <p:sp>
        <p:nvSpPr>
          <p:cNvPr id="117" name="Google Shape;117;p7"/>
          <p:cNvSpPr txBox="1"/>
          <p:nvPr/>
        </p:nvSpPr>
        <p:spPr>
          <a:xfrm>
            <a:off x="1899023" y="3676203"/>
            <a:ext cx="873146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Mit der Einführung eines Energiemanagementsystems im Unternehmen werden alle energierelevanten Abläufe und Vorgänge analysiert und optimiert. Auf diese Weise führen Sie eine Systematik ein, um die Energieströme transparenter zu machen. Darauf basierend können nun konstant Energieeinsparpotenziale ermittelt werden und diese – wenn möglich bzw. betriebswirtschaftlich sinnvoll – umgesetzt werden.</a:t>
            </a:r>
            <a:endParaRPr b="0" i="0" sz="1400" u="none" cap="none" strike="noStrike">
              <a:solidFill>
                <a:srgbClr val="000000"/>
              </a:solidFill>
              <a:latin typeface="Arial"/>
              <a:ea typeface="Arial"/>
              <a:cs typeface="Arial"/>
              <a:sym typeface="Arial"/>
            </a:endParaRPr>
          </a:p>
        </p:txBody>
      </p:sp>
      <p:sp>
        <p:nvSpPr>
          <p:cNvPr id="118" name="Google Shape;118;p7"/>
          <p:cNvSpPr txBox="1"/>
          <p:nvPr/>
        </p:nvSpPr>
        <p:spPr>
          <a:xfrm>
            <a:off x="3049732" y="3285503"/>
            <a:ext cx="60994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9" name="Google Shape;119;p7"/>
          <p:cNvSpPr txBox="1"/>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400" u="none" cap="none" strike="noStrike">
                <a:solidFill>
                  <a:schemeClr val="lt1"/>
                </a:solidFill>
                <a:latin typeface="Trebuchet MS"/>
                <a:ea typeface="Trebuchet MS"/>
                <a:cs typeface="Trebuchet MS"/>
                <a:sym typeface="Trebuchet MS"/>
              </a:rPr>
              <a:t>Dr. Michael </a:t>
            </a:r>
            <a:r>
              <a:rPr b="0" i="0" lang="de-DE" sz="1200" u="none" cap="none" strike="noStrike">
                <a:solidFill>
                  <a:schemeClr val="lt1"/>
                </a:solidFill>
                <a:latin typeface="Trebuchet MS"/>
                <a:ea typeface="Trebuchet MS"/>
                <a:cs typeface="Trebuchet MS"/>
                <a:sym typeface="Trebuchet MS"/>
              </a:rPr>
              <a:t>S</a:t>
            </a:r>
            <a:r>
              <a:rPr b="0" i="0" lang="de-DE" sz="1400" u="none" cap="none" strike="noStrike">
                <a:solidFill>
                  <a:schemeClr val="lt1"/>
                </a:solidFill>
                <a:latin typeface="Trebuchet MS"/>
                <a:ea typeface="Trebuchet MS"/>
                <a:cs typeface="Trebuchet MS"/>
                <a:sym typeface="Trebuchet MS"/>
              </a:rPr>
              <a:t>teinhöfel / IBBF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Projektagentur BBNE</a:t>
            </a:r>
            <a:endParaRPr b="0" i="0" sz="1200" u="none" cap="none" strike="noStrike">
              <a:solidFill>
                <a:schemeClr val="lt1"/>
              </a:solidFill>
              <a:latin typeface="Trebuchet MS"/>
              <a:ea typeface="Trebuchet MS"/>
              <a:cs typeface="Trebuchet MS"/>
              <a:sym typeface="Trebuchet MS"/>
            </a:endParaRPr>
          </a:p>
        </p:txBody>
      </p:sp>
      <p:sp>
        <p:nvSpPr>
          <p:cNvPr id="120" name="Google Shape;120;p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21" name="Google Shape;121;p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Bildquelle: Darstellung nach BUND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28" name="Google Shape;128;p5"/>
          <p:cNvSpPr txBox="1"/>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29" name="Google Shape;129;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sz="4000">
                <a:latin typeface="Calibri"/>
                <a:ea typeface="Calibri"/>
                <a:cs typeface="Calibri"/>
                <a:sym typeface="Calibri"/>
              </a:rPr>
              <a:t>Vernichtet Klimaschutz Arbeitsplätze?</a:t>
            </a:r>
            <a:endParaRPr/>
          </a:p>
        </p:txBody>
      </p:sp>
      <p:sp>
        <p:nvSpPr>
          <p:cNvPr id="130" name="Google Shape;130;p5"/>
          <p:cNvSpPr/>
          <p:nvPr/>
        </p:nvSpPr>
        <p:spPr>
          <a:xfrm>
            <a:off x="434908" y="5076683"/>
            <a:ext cx="10372726" cy="88245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ctr">
              <a:lnSpc>
                <a:spcPct val="100000"/>
              </a:lnSpc>
              <a:spcBef>
                <a:spcPts val="0"/>
              </a:spcBef>
              <a:spcAft>
                <a:spcPts val="0"/>
              </a:spcAft>
              <a:buClr>
                <a:srgbClr val="000000"/>
              </a:buClr>
              <a:buSzPts val="1100"/>
              <a:buFont typeface="Arial"/>
              <a:buNone/>
            </a:pPr>
            <a:r>
              <a:rPr b="0" i="0" lang="de-DE" sz="1800" u="none" cap="none" strike="noStrike">
                <a:solidFill>
                  <a:srgbClr val="941651"/>
                </a:solidFill>
                <a:latin typeface="Calibri"/>
                <a:ea typeface="Calibri"/>
                <a:cs typeface="Calibri"/>
                <a:sym typeface="Calibri"/>
              </a:rPr>
              <a:t>Welche Produkte oder Dienstleistungen Ihres Unternehmens können alternativ auch in einer „grünen Industrie“ eingesetzt werden?</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434908" y="2548334"/>
            <a:ext cx="2700396"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Calibri"/>
                <a:ea typeface="Calibri"/>
                <a:cs typeface="Calibri"/>
                <a:sym typeface="Calibri"/>
              </a:rPr>
              <a:t>Beispiel: </a:t>
            </a:r>
            <a:r>
              <a:rPr b="0" i="0" lang="de-DE" sz="2000" u="none" cap="none" strike="noStrike">
                <a:solidFill>
                  <a:srgbClr val="000000"/>
                </a:solidFill>
                <a:latin typeface="Calibri"/>
                <a:ea typeface="Calibri"/>
                <a:cs typeface="Calibri"/>
                <a:sym typeface="Calibri"/>
              </a:rPr>
              <a:t>Herstellung von Kugellagern:  Diese können in „alten“ oder in „grünen“ Industrien  eingebaut werden.</a:t>
            </a:r>
            <a:endParaRPr b="0" i="0" sz="1400" u="none" cap="none" strike="noStrike">
              <a:solidFill>
                <a:srgbClr val="000000"/>
              </a:solidFill>
              <a:latin typeface="Arial"/>
              <a:ea typeface="Arial"/>
              <a:cs typeface="Arial"/>
              <a:sym typeface="Arial"/>
            </a:endParaRPr>
          </a:p>
        </p:txBody>
      </p:sp>
      <p:sp>
        <p:nvSpPr>
          <p:cNvPr id="132" name="Google Shape;132;p5"/>
          <p:cNvSpPr txBox="1"/>
          <p:nvPr/>
        </p:nvSpPr>
        <p:spPr>
          <a:xfrm>
            <a:off x="250547" y="1267292"/>
            <a:ext cx="11204716" cy="964528"/>
          </a:xfrm>
          <a:prstGeom prst="rect">
            <a:avLst/>
          </a:prstGeom>
          <a:noFill/>
          <a:ln>
            <a:noFill/>
          </a:ln>
        </p:spPr>
        <p:txBody>
          <a:bodyPr anchorCtr="0" anchor="t" bIns="172800" lIns="216000" spcFirstLastPara="1" rIns="172800" wrap="square" tIns="172800">
            <a:spAutoFit/>
          </a:bodyPr>
          <a:lstStyle/>
          <a:p>
            <a:pPr indent="0" lvl="0" marL="0" marR="0" rtl="0" algn="ctr">
              <a:lnSpc>
                <a:spcPct val="100000"/>
              </a:lnSpc>
              <a:spcBef>
                <a:spcPts val="0"/>
              </a:spcBef>
              <a:spcAft>
                <a:spcPts val="0"/>
              </a:spcAft>
              <a:buClr>
                <a:srgbClr val="000000"/>
              </a:buClr>
              <a:buSzPts val="2000"/>
              <a:buFont typeface="Lato"/>
              <a:buNone/>
            </a:pPr>
            <a:r>
              <a:rPr b="0" i="0" lang="de-DE" sz="2000" u="none" cap="none" strike="noStrike">
                <a:solidFill>
                  <a:schemeClr val="accent1"/>
                </a:solidFill>
                <a:latin typeface="Calibri"/>
                <a:ea typeface="Calibri"/>
                <a:cs typeface="Calibri"/>
                <a:sym typeface="Calibri"/>
              </a:rPr>
              <a:t>Produkte können auch in neuen Bereichen eingesetzt werden</a:t>
            </a:r>
            <a:r>
              <a:rPr b="0" i="0" lang="de-DE" sz="2000" u="none" cap="none" strike="noStrike">
                <a:solidFill>
                  <a:srgbClr val="0070C0"/>
                </a:solidFill>
                <a:latin typeface="Calibri"/>
                <a:ea typeface="Calibri"/>
                <a:cs typeface="Calibri"/>
                <a:sym typeface="Calibri"/>
              </a:rPr>
              <a:t>, um die weitere Produktion und damit Umsätze zu sichern!</a:t>
            </a:r>
            <a:endParaRPr b="0" i="0" sz="1400" u="none" cap="none" strike="noStrike">
              <a:solidFill>
                <a:srgbClr val="000000"/>
              </a:solidFill>
              <a:latin typeface="Arial"/>
              <a:ea typeface="Arial"/>
              <a:cs typeface="Arial"/>
              <a:sym typeface="Arial"/>
            </a:endParaRPr>
          </a:p>
        </p:txBody>
      </p:sp>
      <p:grpSp>
        <p:nvGrpSpPr>
          <p:cNvPr id="133" name="Google Shape;133;p5"/>
          <p:cNvGrpSpPr/>
          <p:nvPr/>
        </p:nvGrpSpPr>
        <p:grpSpPr>
          <a:xfrm>
            <a:off x="8088582" y="2126549"/>
            <a:ext cx="1948618" cy="1948618"/>
            <a:chOff x="1854130" y="3645865"/>
            <a:chExt cx="1623848" cy="1623848"/>
          </a:xfrm>
        </p:grpSpPr>
        <p:sp>
          <p:nvSpPr>
            <p:cNvPr id="134" name="Google Shape;134;p5"/>
            <p:cNvSpPr/>
            <p:nvPr/>
          </p:nvSpPr>
          <p:spPr>
            <a:xfrm>
              <a:off x="1854130" y="3645865"/>
              <a:ext cx="1623848" cy="1623848"/>
            </a:xfrm>
            <a:prstGeom prst="ellipse">
              <a:avLst/>
            </a:prstGeom>
            <a:solidFill>
              <a:srgbClr val="B3C0DF"/>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Clr>
                  <a:srgbClr val="000000"/>
                </a:buClr>
                <a:buSzPts val="2160"/>
                <a:buFont typeface="Arial"/>
                <a:buNone/>
              </a:pPr>
              <a:r>
                <a:t/>
              </a:r>
              <a:endParaRPr b="0" i="0" sz="2160" u="none" cap="none" strike="noStrike">
                <a:solidFill>
                  <a:srgbClr val="000000"/>
                </a:solidFill>
                <a:latin typeface="Arial"/>
                <a:ea typeface="Arial"/>
                <a:cs typeface="Arial"/>
                <a:sym typeface="Arial"/>
              </a:endParaRPr>
            </a:p>
          </p:txBody>
        </p:sp>
        <p:pic>
          <p:nvPicPr>
            <p:cNvPr id="135" name="Google Shape;135;p5"/>
            <p:cNvPicPr preferRelativeResize="0"/>
            <p:nvPr/>
          </p:nvPicPr>
          <p:blipFill rotWithShape="1">
            <a:blip r:embed="rId3">
              <a:alphaModFix/>
            </a:blip>
            <a:srcRect b="0" l="0" r="0" t="0"/>
            <a:stretch/>
          </p:blipFill>
          <p:spPr>
            <a:xfrm>
              <a:off x="2224782" y="3681298"/>
              <a:ext cx="765327" cy="1588415"/>
            </a:xfrm>
            <a:prstGeom prst="rect">
              <a:avLst/>
            </a:prstGeom>
            <a:noFill/>
            <a:ln>
              <a:noFill/>
            </a:ln>
          </p:spPr>
        </p:pic>
        <p:pic>
          <p:nvPicPr>
            <p:cNvPr id="136" name="Google Shape;136;p5"/>
            <p:cNvPicPr preferRelativeResize="0"/>
            <p:nvPr/>
          </p:nvPicPr>
          <p:blipFill rotWithShape="1">
            <a:blip r:embed="rId3">
              <a:alphaModFix/>
            </a:blip>
            <a:srcRect b="0" l="0" r="0" t="0"/>
            <a:stretch/>
          </p:blipFill>
          <p:spPr>
            <a:xfrm>
              <a:off x="2935149" y="4133723"/>
              <a:ext cx="468638" cy="972645"/>
            </a:xfrm>
            <a:prstGeom prst="rect">
              <a:avLst/>
            </a:prstGeom>
            <a:noFill/>
            <a:ln>
              <a:noFill/>
            </a:ln>
          </p:spPr>
        </p:pic>
      </p:grpSp>
      <p:grpSp>
        <p:nvGrpSpPr>
          <p:cNvPr id="137" name="Google Shape;137;p5"/>
          <p:cNvGrpSpPr/>
          <p:nvPr/>
        </p:nvGrpSpPr>
        <p:grpSpPr>
          <a:xfrm>
            <a:off x="3599732" y="2256857"/>
            <a:ext cx="1948618" cy="1948618"/>
            <a:chOff x="5855420" y="3645865"/>
            <a:chExt cx="1623848" cy="1623848"/>
          </a:xfrm>
        </p:grpSpPr>
        <p:sp>
          <p:nvSpPr>
            <p:cNvPr id="138" name="Google Shape;138;p5"/>
            <p:cNvSpPr/>
            <p:nvPr/>
          </p:nvSpPr>
          <p:spPr>
            <a:xfrm>
              <a:off x="5855420" y="3645865"/>
              <a:ext cx="1623848" cy="1623848"/>
            </a:xfrm>
            <a:prstGeom prst="ellipse">
              <a:avLst/>
            </a:prstGeom>
            <a:solidFill>
              <a:srgbClr val="B3C0DF"/>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Clr>
                  <a:srgbClr val="000000"/>
                </a:buClr>
                <a:buSzPts val="2160"/>
                <a:buFont typeface="Arial"/>
                <a:buNone/>
              </a:pPr>
              <a:r>
                <a:t/>
              </a:r>
              <a:endParaRPr b="0" i="0" sz="2160" u="none" cap="none" strike="noStrike">
                <a:solidFill>
                  <a:srgbClr val="000000"/>
                </a:solidFill>
                <a:latin typeface="Arial"/>
                <a:ea typeface="Arial"/>
                <a:cs typeface="Arial"/>
                <a:sym typeface="Arial"/>
              </a:endParaRPr>
            </a:p>
          </p:txBody>
        </p:sp>
        <p:pic>
          <p:nvPicPr>
            <p:cNvPr id="139" name="Google Shape;139;p5"/>
            <p:cNvPicPr preferRelativeResize="0"/>
            <p:nvPr/>
          </p:nvPicPr>
          <p:blipFill rotWithShape="1">
            <a:blip r:embed="rId4">
              <a:alphaModFix/>
            </a:blip>
            <a:srcRect b="0" l="0" r="0" t="0"/>
            <a:stretch/>
          </p:blipFill>
          <p:spPr>
            <a:xfrm>
              <a:off x="6062009" y="3694510"/>
              <a:ext cx="1210669" cy="1486787"/>
            </a:xfrm>
            <a:prstGeom prst="rect">
              <a:avLst/>
            </a:prstGeom>
            <a:noFill/>
            <a:ln>
              <a:noFill/>
            </a:ln>
          </p:spPr>
        </p:pic>
      </p:grpSp>
      <p:sp>
        <p:nvSpPr>
          <p:cNvPr id="140" name="Google Shape;140;p5"/>
          <p:cNvSpPr/>
          <p:nvPr/>
        </p:nvSpPr>
        <p:spPr>
          <a:xfrm>
            <a:off x="7631382" y="4421703"/>
            <a:ext cx="2557727" cy="433426"/>
          </a:xfrm>
          <a:prstGeom prst="rect">
            <a:avLst/>
          </a:prstGeom>
          <a:solidFill>
            <a:schemeClr val="accent1"/>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Clr>
                <a:srgbClr val="000000"/>
              </a:buClr>
              <a:buSzPts val="2160"/>
              <a:buFont typeface="Arial"/>
              <a:buNone/>
            </a:pPr>
            <a:r>
              <a:rPr b="0" i="0" lang="de-DE" sz="2160" u="none" cap="none" strike="noStrike">
                <a:solidFill>
                  <a:schemeClr val="lt1"/>
                </a:solidFill>
                <a:latin typeface="Calibri"/>
                <a:ea typeface="Calibri"/>
                <a:cs typeface="Calibri"/>
                <a:sym typeface="Calibri"/>
              </a:rPr>
              <a:t>Windkraftanlagen</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3249484" y="4433118"/>
            <a:ext cx="2557727" cy="433426"/>
          </a:xfrm>
          <a:prstGeom prst="rect">
            <a:avLst/>
          </a:prstGeom>
          <a:solidFill>
            <a:schemeClr val="accent1"/>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Clr>
                <a:srgbClr val="000000"/>
              </a:buClr>
              <a:buSzPts val="2160"/>
              <a:buFont typeface="Arial"/>
              <a:buNone/>
            </a:pPr>
            <a:r>
              <a:rPr b="0" i="0" lang="de-DE" sz="2160" u="none" cap="none" strike="noStrike">
                <a:solidFill>
                  <a:schemeClr val="lt1"/>
                </a:solidFill>
                <a:latin typeface="Calibri"/>
                <a:ea typeface="Calibri"/>
                <a:cs typeface="Calibri"/>
                <a:sym typeface="Calibri"/>
              </a:rPr>
              <a:t>Kohlekraftwerke</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6339097" y="3200400"/>
            <a:ext cx="1038448" cy="404616"/>
          </a:xfrm>
          <a:prstGeom prst="righ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3" name="Google Shape;143;p5"/>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indent="0" lvl="0" marL="0" rtl="0" algn="l">
              <a:lnSpc>
                <a:spcPct val="100000"/>
              </a:lnSpc>
              <a:spcBef>
                <a:spcPts val="0"/>
              </a:spcBef>
              <a:spcAft>
                <a:spcPts val="0"/>
              </a:spcAft>
              <a:buClr>
                <a:schemeClr val="dk1"/>
              </a:buClr>
              <a:buSzPts val="1800"/>
              <a:buFont typeface="Arial"/>
              <a:buNone/>
            </a:pPr>
            <a:r>
              <a:rPr lang="de-DE"/>
              <a:t>Projektagentur BBNE</a:t>
            </a:r>
            <a:endParaRPr/>
          </a:p>
        </p:txBody>
      </p:sp>
      <p:sp>
        <p:nvSpPr>
          <p:cNvPr id="144" name="Google Shape;144;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45" name="Google Shape;145;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Scientists4future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52" name="Google Shape;152;p12"/>
          <p:cNvSpPr txBox="1"/>
          <p:nvPr>
            <p:ph type="title"/>
          </p:nvPr>
        </p:nvSpPr>
        <p:spPr>
          <a:xfrm>
            <a:off x="359999" y="180000"/>
            <a:ext cx="9137291"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latin typeface="Calibri"/>
                <a:ea typeface="Calibri"/>
                <a:cs typeface="Calibri"/>
                <a:sym typeface="Calibri"/>
              </a:rPr>
              <a:t>Vor- und Nachteile der Digitalisierung </a:t>
            </a:r>
            <a:br>
              <a:rPr lang="de-DE">
                <a:latin typeface="Calibri"/>
                <a:ea typeface="Calibri"/>
                <a:cs typeface="Calibri"/>
                <a:sym typeface="Calibri"/>
              </a:rPr>
            </a:br>
            <a:r>
              <a:rPr lang="de-DE">
                <a:latin typeface="Calibri"/>
                <a:ea typeface="Calibri"/>
                <a:cs typeface="Calibri"/>
                <a:sym typeface="Calibri"/>
              </a:rPr>
              <a:t>im Unternehmen</a:t>
            </a:r>
            <a:endParaRPr/>
          </a:p>
        </p:txBody>
      </p:sp>
      <p:sp>
        <p:nvSpPr>
          <p:cNvPr id="153" name="Google Shape;153;p12"/>
          <p:cNvSpPr txBox="1"/>
          <p:nvPr>
            <p:ph idx="3" type="body"/>
          </p:nvPr>
        </p:nvSpPr>
        <p:spPr>
          <a:xfrm>
            <a:off x="619382" y="1540272"/>
            <a:ext cx="5476618" cy="2729844"/>
          </a:xfrm>
          <a:prstGeom prst="rect">
            <a:avLst/>
          </a:prstGeom>
          <a:noFill/>
          <a:ln>
            <a:noFill/>
          </a:ln>
        </p:spPr>
        <p:txBody>
          <a:bodyPr anchorCtr="0" anchor="t" bIns="45700" lIns="91425" spcFirstLastPara="1" rIns="91425" wrap="square" tIns="45700">
            <a:normAutofit/>
          </a:bodyPr>
          <a:lstStyle/>
          <a:p>
            <a:pPr indent="0" lvl="0" marL="50800" rtl="0" algn="l">
              <a:lnSpc>
                <a:spcPct val="90000"/>
              </a:lnSpc>
              <a:spcBef>
                <a:spcPts val="1000"/>
              </a:spcBef>
              <a:spcAft>
                <a:spcPts val="0"/>
              </a:spcAft>
              <a:buSzPts val="2800"/>
              <a:buNone/>
            </a:pPr>
            <a:r>
              <a:rPr b="1" lang="de-DE" sz="2000"/>
              <a:t>Mögliche Vorteile</a:t>
            </a:r>
            <a:endParaRPr/>
          </a:p>
          <a:p>
            <a:pPr indent="-406400" lvl="0" marL="457200" rtl="0" algn="l">
              <a:lnSpc>
                <a:spcPct val="90000"/>
              </a:lnSpc>
              <a:spcBef>
                <a:spcPts val="1000"/>
              </a:spcBef>
              <a:spcAft>
                <a:spcPts val="0"/>
              </a:spcAft>
              <a:buSzPts val="2800"/>
              <a:buChar char="•"/>
            </a:pPr>
            <a:r>
              <a:rPr lang="de-DE" sz="2000"/>
              <a:t>Einfachere, sichere Abläufe </a:t>
            </a:r>
            <a:endParaRPr/>
          </a:p>
          <a:p>
            <a:pPr indent="-406400" lvl="0" marL="457200" rtl="0" algn="l">
              <a:lnSpc>
                <a:spcPct val="90000"/>
              </a:lnSpc>
              <a:spcBef>
                <a:spcPts val="1000"/>
              </a:spcBef>
              <a:spcAft>
                <a:spcPts val="0"/>
              </a:spcAft>
              <a:buSzPts val="2800"/>
              <a:buChar char="•"/>
            </a:pPr>
            <a:r>
              <a:rPr lang="de-DE" sz="2000"/>
              <a:t>Neue Arbeitszeit- und Arbeitsplatzmodelle entstehen</a:t>
            </a:r>
            <a:endParaRPr/>
          </a:p>
          <a:p>
            <a:pPr indent="-406400" lvl="0" marL="457200" rtl="0" algn="l">
              <a:lnSpc>
                <a:spcPct val="90000"/>
              </a:lnSpc>
              <a:spcBef>
                <a:spcPts val="1000"/>
              </a:spcBef>
              <a:spcAft>
                <a:spcPts val="0"/>
              </a:spcAft>
              <a:buSzPts val="2800"/>
              <a:buChar char="•"/>
            </a:pPr>
            <a:r>
              <a:rPr lang="de-DE" sz="2000"/>
              <a:t>Schelle Übertragung und Verarbeitung von Informationen  werden möglich</a:t>
            </a:r>
            <a:endParaRPr/>
          </a:p>
          <a:p>
            <a:pPr indent="-406400" lvl="0" marL="457200" rtl="0" algn="l">
              <a:lnSpc>
                <a:spcPct val="90000"/>
              </a:lnSpc>
              <a:spcBef>
                <a:spcPts val="1000"/>
              </a:spcBef>
              <a:spcAft>
                <a:spcPts val="0"/>
              </a:spcAft>
              <a:buSzPts val="2800"/>
              <a:buChar char="•"/>
            </a:pPr>
            <a:r>
              <a:rPr lang="de-DE" sz="2000"/>
              <a:t>Optimierung von Produkten und Prozessen</a:t>
            </a:r>
            <a:endParaRPr/>
          </a:p>
        </p:txBody>
      </p:sp>
      <p:sp>
        <p:nvSpPr>
          <p:cNvPr id="154" name="Google Shape;154;p12"/>
          <p:cNvSpPr txBox="1"/>
          <p:nvPr/>
        </p:nvSpPr>
        <p:spPr>
          <a:xfrm>
            <a:off x="6442301" y="1540272"/>
            <a:ext cx="5216237" cy="2729844"/>
          </a:xfrm>
          <a:prstGeom prst="rect">
            <a:avLst/>
          </a:prstGeom>
          <a:noFill/>
          <a:ln>
            <a:noFill/>
          </a:ln>
        </p:spPr>
        <p:txBody>
          <a:bodyPr anchorCtr="0" anchor="t" bIns="45700" lIns="91425" spcFirstLastPara="1" rIns="91425" wrap="square" tIns="45700">
            <a:normAutofit fontScale="92500"/>
          </a:bodyPr>
          <a:lstStyle/>
          <a:p>
            <a:pPr indent="0" lvl="0" marL="50800" marR="0" rtl="0" algn="l">
              <a:lnSpc>
                <a:spcPct val="90000"/>
              </a:lnSpc>
              <a:spcBef>
                <a:spcPts val="1000"/>
              </a:spcBef>
              <a:spcAft>
                <a:spcPts val="0"/>
              </a:spcAft>
              <a:buClr>
                <a:schemeClr val="dk1"/>
              </a:buClr>
              <a:buSzPct val="137592"/>
              <a:buFont typeface="Arial"/>
              <a:buNone/>
            </a:pPr>
            <a:r>
              <a:rPr b="1" i="0" lang="de-DE" sz="2200" u="none" cap="none" strike="noStrike">
                <a:solidFill>
                  <a:schemeClr val="dk1"/>
                </a:solidFill>
                <a:latin typeface="Calibri"/>
                <a:ea typeface="Calibri"/>
                <a:cs typeface="Calibri"/>
                <a:sym typeface="Calibri"/>
              </a:rPr>
              <a:t>Mögliche Nachteile</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ct val="137592"/>
              <a:buFont typeface="Arial"/>
              <a:buChar char="•"/>
            </a:pPr>
            <a:r>
              <a:rPr b="0" i="0" lang="de-DE" sz="2200" u="none" cap="none" strike="noStrike">
                <a:solidFill>
                  <a:schemeClr val="dk1"/>
                </a:solidFill>
                <a:latin typeface="Calibri"/>
                <a:ea typeface="Calibri"/>
                <a:cs typeface="Calibri"/>
                <a:sym typeface="Calibri"/>
              </a:rPr>
              <a:t>Umstrukturierungen werden notwendig und können Widerstand bedeuten</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ct val="137592"/>
              <a:buFont typeface="Arial"/>
              <a:buChar char="•"/>
            </a:pPr>
            <a:r>
              <a:rPr b="0" i="0" lang="de-DE" sz="2200" u="none" cap="none" strike="noStrike">
                <a:solidFill>
                  <a:schemeClr val="dk1"/>
                </a:solidFill>
                <a:latin typeface="Calibri"/>
                <a:ea typeface="Calibri"/>
                <a:cs typeface="Calibri"/>
                <a:sym typeface="Calibri"/>
              </a:rPr>
              <a:t>Veränderung bestehender Arbeitsplätze verursachen Angst</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ct val="137592"/>
              <a:buFont typeface="Arial"/>
              <a:buChar char="•"/>
            </a:pPr>
            <a:r>
              <a:rPr b="0" i="0" lang="de-DE" sz="2200" u="none" cap="none" strike="noStrike">
                <a:solidFill>
                  <a:schemeClr val="dk1"/>
                </a:solidFill>
                <a:latin typeface="Calibri"/>
                <a:ea typeface="Calibri"/>
                <a:cs typeface="Calibri"/>
                <a:sym typeface="Calibri"/>
              </a:rPr>
              <a:t>Persönliche Kontakte werden vernachlässigt</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ct val="137592"/>
              <a:buFont typeface="Arial"/>
              <a:buChar char="•"/>
            </a:pPr>
            <a:r>
              <a:rPr b="0" i="0" lang="de-DE" sz="2200" u="none" cap="none" strike="noStrike">
                <a:solidFill>
                  <a:schemeClr val="dk1"/>
                </a:solidFill>
                <a:latin typeface="Calibri"/>
                <a:ea typeface="Calibri"/>
                <a:cs typeface="Calibri"/>
                <a:sym typeface="Calibri"/>
              </a:rPr>
              <a:t>Gefahr der Cyberkriminalität</a:t>
            </a:r>
            <a:endParaRPr b="0" i="0" sz="2400" u="none" cap="none" strike="noStrike">
              <a:solidFill>
                <a:schemeClr val="dk1"/>
              </a:solidFill>
              <a:latin typeface="Calibri"/>
              <a:ea typeface="Calibri"/>
              <a:cs typeface="Calibri"/>
              <a:sym typeface="Calibri"/>
            </a:endParaRPr>
          </a:p>
        </p:txBody>
      </p:sp>
      <p:pic>
        <p:nvPicPr>
          <p:cNvPr descr="Ein Bild, das Text enthält.&#10;&#10;Automatisch generierte Beschreibung" id="155" name="Google Shape;155;p12"/>
          <p:cNvPicPr preferRelativeResize="0"/>
          <p:nvPr/>
        </p:nvPicPr>
        <p:blipFill rotWithShape="1">
          <a:blip r:embed="rId3">
            <a:alphaModFix/>
          </a:blip>
          <a:srcRect b="0" l="0" r="0" t="0"/>
          <a:stretch/>
        </p:blipFill>
        <p:spPr>
          <a:xfrm>
            <a:off x="7033650" y="180000"/>
            <a:ext cx="2255824" cy="1023834"/>
          </a:xfrm>
          <a:prstGeom prst="rect">
            <a:avLst/>
          </a:prstGeom>
          <a:noFill/>
          <a:ln>
            <a:noFill/>
          </a:ln>
        </p:spPr>
      </p:pic>
      <p:sp>
        <p:nvSpPr>
          <p:cNvPr id="156" name="Google Shape;156;p12"/>
          <p:cNvSpPr/>
          <p:nvPr/>
        </p:nvSpPr>
        <p:spPr>
          <a:xfrm>
            <a:off x="619382" y="4365044"/>
            <a:ext cx="5033273" cy="170859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ctr">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Welche Vorteile der Digitalisierung werden bei Ihnen genutzt? </a:t>
            </a:r>
            <a:endParaRPr b="0" i="0" sz="1400" u="none" cap="none" strike="noStrike">
              <a:solidFill>
                <a:srgbClr val="000000"/>
              </a:solidFill>
              <a:latin typeface="Arial"/>
              <a:ea typeface="Arial"/>
              <a:cs typeface="Arial"/>
              <a:sym typeface="Arial"/>
            </a:endParaRPr>
          </a:p>
          <a:p>
            <a:pPr indent="-171450" lvl="0" marL="171450" marR="0" rtl="0" algn="ctr">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Welche Veränderungen sind noch geplant?</a:t>
            </a:r>
            <a:endParaRPr b="0" i="0" sz="1400" u="none" cap="none" strike="noStrike">
              <a:solidFill>
                <a:srgbClr val="000000"/>
              </a:solidFill>
              <a:latin typeface="Arial"/>
              <a:ea typeface="Arial"/>
              <a:cs typeface="Arial"/>
              <a:sym typeface="Arial"/>
            </a:endParaRPr>
          </a:p>
        </p:txBody>
      </p:sp>
      <p:sp>
        <p:nvSpPr>
          <p:cNvPr id="157" name="Google Shape;157;p12"/>
          <p:cNvSpPr/>
          <p:nvPr/>
        </p:nvSpPr>
        <p:spPr>
          <a:xfrm>
            <a:off x="6539345" y="4365044"/>
            <a:ext cx="5033273" cy="170859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ctr">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Veränderungen bedeuten oft Widerstand:</a:t>
            </a:r>
            <a:endParaRPr b="0" i="0" sz="1400" u="none" cap="none" strike="noStrike">
              <a:solidFill>
                <a:srgbClr val="000000"/>
              </a:solidFill>
              <a:latin typeface="Arial"/>
              <a:ea typeface="Arial"/>
              <a:cs typeface="Arial"/>
              <a:sym typeface="Arial"/>
            </a:endParaRPr>
          </a:p>
          <a:p>
            <a:pPr indent="-171450" lvl="0" marL="171450" marR="0" rtl="0" algn="ctr">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Wie gehen Sie im Unternehmen bei der Einführung neuer Technologien und Abläufe vor?</a:t>
            </a:r>
            <a:endParaRPr b="0" i="0" sz="1400" u="none" cap="none" strike="noStrike">
              <a:solidFill>
                <a:srgbClr val="000000"/>
              </a:solidFill>
              <a:latin typeface="Arial"/>
              <a:ea typeface="Arial"/>
              <a:cs typeface="Arial"/>
              <a:sym typeface="Arial"/>
            </a:endParaRPr>
          </a:p>
        </p:txBody>
      </p:sp>
      <p:sp>
        <p:nvSpPr>
          <p:cNvPr id="158" name="Google Shape;158;p1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indent="0" lvl="0" marL="0" rtl="0" algn="l">
              <a:lnSpc>
                <a:spcPct val="100000"/>
              </a:lnSpc>
              <a:spcBef>
                <a:spcPts val="0"/>
              </a:spcBef>
              <a:spcAft>
                <a:spcPts val="0"/>
              </a:spcAft>
              <a:buClr>
                <a:schemeClr val="dk1"/>
              </a:buClr>
              <a:buSzPts val="1800"/>
              <a:buFont typeface="Arial"/>
              <a:buNone/>
            </a:pPr>
            <a:r>
              <a:rPr lang="de-DE"/>
              <a:t>Projektagentur BBNE</a:t>
            </a:r>
            <a:endParaRPr/>
          </a:p>
        </p:txBody>
      </p:sp>
      <p:sp>
        <p:nvSpPr>
          <p:cNvPr id="159" name="Google Shape;159;p12"/>
          <p:cNvSpPr txBox="1"/>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110000"/>
              </a:lnSpc>
              <a:spcBef>
                <a:spcPts val="0"/>
              </a:spcBef>
              <a:spcAft>
                <a:spcPts val="0"/>
              </a:spcAft>
              <a:buClr>
                <a:srgbClr val="888888"/>
              </a:buClr>
              <a:buSzPts val="1200"/>
              <a:buFont typeface="Arial"/>
              <a:buNone/>
            </a:pPr>
            <a:r>
              <a:rPr b="0" i="0" lang="de-DE" sz="1400" u="none" cap="none" strike="noStrike">
                <a:solidFill>
                  <a:schemeClr val="lt1"/>
                </a:solidFill>
                <a:latin typeface="Calibri"/>
                <a:ea typeface="Calibri"/>
                <a:cs typeface="Calibri"/>
                <a:sym typeface="Calibri"/>
              </a:rPr>
              <a:t>Industrie (verarbeitendes Gewerbe)</a:t>
            </a:r>
            <a:endParaRPr b="0" i="0" sz="1400" u="none" cap="none" strike="noStrike">
              <a:solidFill>
                <a:schemeClr val="lt1"/>
              </a:solidFill>
              <a:latin typeface="Calibri"/>
              <a:ea typeface="Calibri"/>
              <a:cs typeface="Calibri"/>
              <a:sym typeface="Calibri"/>
            </a:endParaRPr>
          </a:p>
        </p:txBody>
      </p:sp>
      <p:sp>
        <p:nvSpPr>
          <p:cNvPr id="160" name="Google Shape;160;p1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Lukas / Flixcheck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aphicFrame>
        <p:nvGraphicFramePr>
          <p:cNvPr id="166" name="Google Shape;166;p19"/>
          <p:cNvGraphicFramePr/>
          <p:nvPr/>
        </p:nvGraphicFramePr>
        <p:xfrm>
          <a:off x="-165602" y="744772"/>
          <a:ext cx="9574245" cy="6113228"/>
        </p:xfrm>
        <a:graphic>
          <a:graphicData uri="http://schemas.openxmlformats.org/drawingml/2006/chart">
            <c:chart r:id="rId3"/>
          </a:graphicData>
        </a:graphic>
      </p:graphicFrame>
      <p:sp>
        <p:nvSpPr>
          <p:cNvPr id="167" name="Google Shape;167;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68" name="Google Shape;168;p1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THG-Emissionen</a:t>
            </a:r>
            <a:br>
              <a:rPr lang="de-DE"/>
            </a:br>
            <a:r>
              <a:rPr lang="de-DE"/>
              <a:t>Der digitale CO</a:t>
            </a:r>
            <a:r>
              <a:rPr baseline="-25000" lang="de-DE"/>
              <a:t>2</a:t>
            </a:r>
            <a:r>
              <a:rPr lang="de-DE"/>
              <a:t>-Fußabdruck am Arbeitsplatz</a:t>
            </a:r>
            <a:endParaRPr/>
          </a:p>
        </p:txBody>
      </p:sp>
      <p:sp>
        <p:nvSpPr>
          <p:cNvPr id="169" name="Google Shape;169;p19"/>
          <p:cNvSpPr txBox="1"/>
          <p:nvPr/>
        </p:nvSpPr>
        <p:spPr>
          <a:xfrm>
            <a:off x="2182414" y="3157084"/>
            <a:ext cx="1365856"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Gesamt pro Kopf und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849 kg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CO</a:t>
            </a:r>
            <a:r>
              <a:rPr b="1" baseline="-25000" i="0" lang="de-DE" sz="1800" u="none" cap="none" strike="noStrike">
                <a:solidFill>
                  <a:srgbClr val="000000"/>
                </a:solidFill>
                <a:latin typeface="Arial"/>
                <a:ea typeface="Arial"/>
                <a:cs typeface="Arial"/>
                <a:sym typeface="Arial"/>
              </a:rPr>
              <a:t>2</a:t>
            </a:r>
            <a:r>
              <a:rPr b="1" i="0" lang="de-DE" sz="1800" u="none" cap="none" strike="noStrike">
                <a:solidFill>
                  <a:srgbClr val="000000"/>
                </a:solidFill>
                <a:latin typeface="Arial"/>
                <a:ea typeface="Arial"/>
                <a:cs typeface="Arial"/>
                <a:sym typeface="Arial"/>
              </a:rPr>
              <a:t>-Äq. </a:t>
            </a:r>
            <a:endParaRPr b="0" i="0" sz="1400" u="none" cap="none" strike="noStrike">
              <a:solidFill>
                <a:srgbClr val="000000"/>
              </a:solidFill>
              <a:latin typeface="Arial"/>
              <a:ea typeface="Arial"/>
              <a:cs typeface="Arial"/>
              <a:sym typeface="Arial"/>
            </a:endParaRPr>
          </a:p>
        </p:txBody>
      </p:sp>
      <p:sp>
        <p:nvSpPr>
          <p:cNvPr id="170" name="Google Shape;170;p19"/>
          <p:cNvSpPr txBox="1"/>
          <p:nvPr/>
        </p:nvSpPr>
        <p:spPr>
          <a:xfrm>
            <a:off x="5496338" y="1527815"/>
            <a:ext cx="604091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Welche Emissionen verursachen Cloud Computing, Videokonferenzen, Video- und Musikstreaming, Fernsehen, Social Media, E-Mails usw.?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Den größten Teil der Treibhausgasemissionen verursacht die Herstellung von Laptops, Fernsehern, Smartphones und Sprachassistenten.</a:t>
            </a:r>
            <a:endParaRPr b="0" i="0" sz="1400" u="none" cap="none" strike="noStrike">
              <a:solidFill>
                <a:srgbClr val="000000"/>
              </a:solidFill>
              <a:latin typeface="Arial"/>
              <a:ea typeface="Arial"/>
              <a:cs typeface="Arial"/>
              <a:sym typeface="Arial"/>
            </a:endParaRPr>
          </a:p>
        </p:txBody>
      </p:sp>
      <p:sp>
        <p:nvSpPr>
          <p:cNvPr id="171" name="Google Shape;171;p19"/>
          <p:cNvSpPr/>
          <p:nvPr/>
        </p:nvSpPr>
        <p:spPr>
          <a:xfrm>
            <a:off x="5584002" y="3895748"/>
            <a:ext cx="5033273" cy="170859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ctr">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Wie sieht mein digitaler CO₂-Fußabdruck am Arbeitsplatz aus? </a:t>
            </a:r>
            <a:endParaRPr b="0" i="0" sz="1400" u="none" cap="none" strike="noStrike">
              <a:solidFill>
                <a:srgbClr val="000000"/>
              </a:solidFill>
              <a:latin typeface="Arial"/>
              <a:ea typeface="Arial"/>
              <a:cs typeface="Arial"/>
              <a:sym typeface="Arial"/>
            </a:endParaRPr>
          </a:p>
          <a:p>
            <a:pPr indent="-171450" lvl="0" marL="171450" marR="0" rtl="0" algn="ctr">
              <a:lnSpc>
                <a:spcPct val="100000"/>
              </a:lnSpc>
              <a:spcBef>
                <a:spcPts val="0"/>
              </a:spcBef>
              <a:spcAft>
                <a:spcPts val="0"/>
              </a:spcAft>
              <a:buClr>
                <a:srgbClr val="000000"/>
              </a:buClr>
              <a:buSzPts val="1100"/>
              <a:buFont typeface="Arial"/>
              <a:buNone/>
            </a:pPr>
            <a:r>
              <a:rPr b="0" i="0" lang="de-DE" sz="1800" u="none" cap="none" strike="noStrike">
                <a:solidFill>
                  <a:srgbClr val="C00000"/>
                </a:solidFill>
                <a:latin typeface="Calibri"/>
                <a:ea typeface="Calibri"/>
                <a:cs typeface="Calibri"/>
                <a:sym typeface="Calibri"/>
              </a:rPr>
              <a:t>Ermitteln Sie die CO₂-Emissionen mit dem Rechner auf der Website www.digitalcarbonfootprint.eu/ </a:t>
            </a:r>
            <a:endParaRPr b="0" i="0" sz="1400" u="none" cap="none" strike="noStrike">
              <a:solidFill>
                <a:srgbClr val="000000"/>
              </a:solidFill>
              <a:latin typeface="Arial"/>
              <a:ea typeface="Arial"/>
              <a:cs typeface="Arial"/>
              <a:sym typeface="Arial"/>
            </a:endParaRPr>
          </a:p>
        </p:txBody>
      </p:sp>
      <p:sp>
        <p:nvSpPr>
          <p:cNvPr id="172" name="Google Shape;172;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73" name="Google Shape;173;p1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a:t>
            </a:r>
            <a:r>
              <a:rPr b="0" i="0" lang="de-DE" sz="1200" u="none" cap="none" strike="noStrike">
                <a:solidFill>
                  <a:schemeClr val="lt1"/>
                </a:solidFill>
                <a:latin typeface="Trebuchet MS"/>
                <a:ea typeface="Trebuchet MS"/>
                <a:cs typeface="Trebuchet MS"/>
                <a:sym typeface="Trebuchet MS"/>
              </a:rPr>
              <a:t>Öko-Institut 2020</a:t>
            </a:r>
            <a:endParaRPr b="0" i="0" sz="1200" u="none" cap="none" strike="noStrike">
              <a:solidFill>
                <a:srgbClr val="84B2F6"/>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p:nvPr/>
        </p:nvSpPr>
        <p:spPr>
          <a:xfrm>
            <a:off x="2971378" y="2404824"/>
            <a:ext cx="4125865" cy="1476550"/>
          </a:xfrm>
          <a:prstGeom prst="rect">
            <a:avLst/>
          </a:prstGeom>
          <a:solidFill>
            <a:schemeClr val="accent2"/>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Clr>
                <a:srgbClr val="000000"/>
              </a:buClr>
              <a:buSzPts val="2160"/>
              <a:buFont typeface="Arial"/>
              <a:buNone/>
            </a:pPr>
            <a:r>
              <a:t/>
            </a:r>
            <a:endParaRPr b="0" i="0" sz="2160" u="none" cap="none" strike="noStrike">
              <a:solidFill>
                <a:srgbClr val="20589E"/>
              </a:solidFill>
              <a:latin typeface="Arial"/>
              <a:ea typeface="Arial"/>
              <a:cs typeface="Arial"/>
              <a:sym typeface="Arial"/>
            </a:endParaRPr>
          </a:p>
        </p:txBody>
      </p:sp>
      <p:sp>
        <p:nvSpPr>
          <p:cNvPr id="180" name="Google Shape;180;p13"/>
          <p:cNvSpPr/>
          <p:nvPr/>
        </p:nvSpPr>
        <p:spPr>
          <a:xfrm>
            <a:off x="609600" y="114048"/>
            <a:ext cx="10971504" cy="1141776"/>
          </a:xfrm>
          <a:prstGeom prst="rect">
            <a:avLst/>
          </a:prstGeom>
          <a:noFill/>
          <a:ln>
            <a:noFill/>
          </a:ln>
        </p:spPr>
        <p:txBody>
          <a:bodyPr anchorCtr="0" anchor="ctr" bIns="54000" lIns="108000" spcFirstLastPara="1" rIns="108000" wrap="square" tIns="54000">
            <a:noAutofit/>
          </a:bodyPr>
          <a:lstStyle/>
          <a:p>
            <a:pPr indent="0" lvl="0" marL="0" marR="0" rtl="0" algn="l">
              <a:lnSpc>
                <a:spcPct val="100000"/>
              </a:lnSpc>
              <a:spcBef>
                <a:spcPts val="0"/>
              </a:spcBef>
              <a:spcAft>
                <a:spcPts val="0"/>
              </a:spcAft>
              <a:buClr>
                <a:srgbClr val="000000"/>
              </a:buClr>
              <a:buSzPts val="3600"/>
              <a:buFont typeface="Arial"/>
              <a:buNone/>
            </a:pPr>
            <a:r>
              <a:rPr b="1" i="0" lang="de-DE" sz="3600" u="none" cap="none" strike="noStrike">
                <a:solidFill>
                  <a:srgbClr val="000000"/>
                </a:solidFill>
                <a:latin typeface="Calibri"/>
                <a:ea typeface="Calibri"/>
                <a:cs typeface="Calibri"/>
                <a:sym typeface="Calibri"/>
              </a:rPr>
              <a:t>Video-Konferenz statt Dienstreise</a:t>
            </a:r>
            <a:endParaRPr b="0" i="0" sz="3600" u="none" cap="none" strike="noStrike">
              <a:solidFill>
                <a:srgbClr val="000000"/>
              </a:solidFill>
              <a:latin typeface="Calibri"/>
              <a:ea typeface="Calibri"/>
              <a:cs typeface="Calibri"/>
              <a:sym typeface="Calibri"/>
            </a:endParaRPr>
          </a:p>
        </p:txBody>
      </p:sp>
      <p:sp>
        <p:nvSpPr>
          <p:cNvPr id="181" name="Google Shape;181;p13"/>
          <p:cNvSpPr/>
          <p:nvPr/>
        </p:nvSpPr>
        <p:spPr>
          <a:xfrm>
            <a:off x="577848" y="1133036"/>
            <a:ext cx="7587925" cy="1160558"/>
          </a:xfrm>
          <a:prstGeom prst="rect">
            <a:avLst/>
          </a:prstGeom>
          <a:noFill/>
          <a:ln>
            <a:noFill/>
          </a:ln>
        </p:spPr>
        <p:txBody>
          <a:bodyPr anchorCtr="0" anchor="t" bIns="172800" lIns="216000" spcFirstLastPara="1" rIns="172800" wrap="square" tIns="172800">
            <a:noAutofit/>
          </a:bodyPr>
          <a:lstStyle/>
          <a:p>
            <a:pPr indent="0" lvl="0" marL="864"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Dienstreisen: Treffen in Frankfurt/Main und 3 Personen </a:t>
            </a:r>
            <a:br>
              <a:rPr b="0" i="0" lang="de-DE" sz="2000" u="none" cap="none" strike="noStrike">
                <a:solidFill>
                  <a:srgbClr val="000000"/>
                </a:solidFill>
                <a:latin typeface="Calibri"/>
                <a:ea typeface="Calibri"/>
                <a:cs typeface="Calibri"/>
                <a:sym typeface="Calibri"/>
              </a:rPr>
            </a:br>
            <a:r>
              <a:rPr b="0" i="0" lang="de-DE" sz="2000" u="none" cap="none" strike="noStrike">
                <a:solidFill>
                  <a:srgbClr val="000000"/>
                </a:solidFill>
                <a:latin typeface="Calibri"/>
                <a:ea typeface="Calibri"/>
                <a:cs typeface="Calibri"/>
                <a:sym typeface="Calibri"/>
              </a:rPr>
              <a:t>kommen mit dem Flugzeug aus Berlin, Hamburg und München:</a:t>
            </a:r>
            <a:br>
              <a:rPr b="0" i="0" lang="de-DE" sz="2000" u="none" cap="none" strike="noStrike">
                <a:solidFill>
                  <a:srgbClr val="000000"/>
                </a:solidFill>
                <a:latin typeface="Calibri"/>
                <a:ea typeface="Calibri"/>
                <a:cs typeface="Calibri"/>
                <a:sym typeface="Calibri"/>
              </a:rPr>
            </a:br>
            <a:r>
              <a:rPr b="0" i="0" lang="de-DE" sz="2000" u="none" cap="none" strike="noStrike">
                <a:solidFill>
                  <a:srgbClr val="000000"/>
                </a:solidFill>
                <a:latin typeface="Calibri"/>
                <a:ea typeface="Calibri"/>
                <a:cs typeface="Calibri"/>
                <a:sym typeface="Calibri"/>
              </a:rPr>
              <a:t>Gesamt: ca. 430 kg CO</a:t>
            </a:r>
            <a:r>
              <a:rPr b="0" baseline="-25000" i="0" lang="de-DE" sz="2000" u="none" cap="none" strike="noStrike">
                <a:solidFill>
                  <a:srgbClr val="000000"/>
                </a:solidFill>
                <a:latin typeface="Calibri"/>
                <a:ea typeface="Calibri"/>
                <a:cs typeface="Calibri"/>
                <a:sym typeface="Calibri"/>
              </a:rPr>
              <a:t>2</a:t>
            </a:r>
            <a:endParaRPr b="1" baseline="-25000" i="0" sz="2000" u="none" cap="none" strike="noStrike">
              <a:solidFill>
                <a:srgbClr val="000000"/>
              </a:solidFill>
              <a:latin typeface="Calibri"/>
              <a:ea typeface="Calibri"/>
              <a:cs typeface="Calibri"/>
              <a:sym typeface="Calibri"/>
            </a:endParaRPr>
          </a:p>
        </p:txBody>
      </p:sp>
      <p:sp>
        <p:nvSpPr>
          <p:cNvPr id="182" name="Google Shape;182;p13"/>
          <p:cNvSpPr/>
          <p:nvPr/>
        </p:nvSpPr>
        <p:spPr>
          <a:xfrm rot="-5400000">
            <a:off x="8164848" y="3398544"/>
            <a:ext cx="6695568" cy="73440"/>
          </a:xfrm>
          <a:prstGeom prst="rect">
            <a:avLst/>
          </a:prstGeom>
          <a:noFill/>
          <a:ln>
            <a:noFill/>
          </a:ln>
        </p:spPr>
        <p:txBody>
          <a:bodyPr anchorCtr="0" anchor="t" bIns="54000" lIns="108000" spcFirstLastPara="1" rIns="108000" wrap="square" tIns="54000">
            <a:noAutofit/>
          </a:bodyPr>
          <a:lstStyle/>
          <a:p>
            <a:pPr indent="-273888" lvl="0" marL="274320" marR="0" rtl="0" algn="ctr">
              <a:lnSpc>
                <a:spcPct val="90000"/>
              </a:lnSpc>
              <a:spcBef>
                <a:spcPts val="0"/>
              </a:spcBef>
              <a:spcAft>
                <a:spcPts val="0"/>
              </a:spcAft>
              <a:buClr>
                <a:srgbClr val="D9D9D9"/>
              </a:buClr>
              <a:buSzPts val="480"/>
              <a:buFont typeface="Arial"/>
              <a:buChar char="•"/>
            </a:pPr>
            <a:r>
              <a:rPr b="0" i="0" lang="de-DE" sz="480" u="none" cap="none" strike="noStrike">
                <a:solidFill>
                  <a:srgbClr val="D9D9D9"/>
                </a:solidFill>
                <a:latin typeface="Lato"/>
                <a:ea typeface="Lato"/>
                <a:cs typeface="Lato"/>
                <a:sym typeface="Lato"/>
              </a:rPr>
              <a:t> © Rainer Schoenen, CC BY-SA 4.0</a:t>
            </a:r>
            <a:endParaRPr b="0" i="0" sz="480" u="none" cap="none" strike="noStrike">
              <a:solidFill>
                <a:srgbClr val="000000"/>
              </a:solidFill>
              <a:latin typeface="Lato"/>
              <a:ea typeface="Lato"/>
              <a:cs typeface="Lato"/>
              <a:sym typeface="Lato"/>
            </a:endParaRPr>
          </a:p>
        </p:txBody>
      </p:sp>
      <p:grpSp>
        <p:nvGrpSpPr>
          <p:cNvPr id="183" name="Google Shape;183;p13"/>
          <p:cNvGrpSpPr/>
          <p:nvPr/>
        </p:nvGrpSpPr>
        <p:grpSpPr>
          <a:xfrm>
            <a:off x="938101" y="2599900"/>
            <a:ext cx="1123671" cy="1117320"/>
            <a:chOff x="2150676" y="3481816"/>
            <a:chExt cx="1017917" cy="1017917"/>
          </a:xfrm>
        </p:grpSpPr>
        <p:sp>
          <p:nvSpPr>
            <p:cNvPr id="184" name="Google Shape;184;p13"/>
            <p:cNvSpPr/>
            <p:nvPr/>
          </p:nvSpPr>
          <p:spPr>
            <a:xfrm>
              <a:off x="2150676" y="3481816"/>
              <a:ext cx="1017917" cy="1017917"/>
            </a:xfrm>
            <a:prstGeom prst="ellipse">
              <a:avLst/>
            </a:prstGeom>
            <a:solidFill>
              <a:schemeClr val="accent2">
                <a:alpha val="7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60"/>
                <a:buFont typeface="Arial"/>
                <a:buNone/>
              </a:pPr>
              <a:r>
                <a:t/>
              </a:r>
              <a:endParaRPr b="0" i="0" sz="2160" u="none" cap="none" strike="noStrike">
                <a:solidFill>
                  <a:srgbClr val="FFFFFF"/>
                </a:solidFill>
                <a:latin typeface="Lato"/>
                <a:ea typeface="Lato"/>
                <a:cs typeface="Lato"/>
                <a:sym typeface="Lato"/>
              </a:endParaRPr>
            </a:p>
          </p:txBody>
        </p:sp>
        <p:pic>
          <p:nvPicPr>
            <p:cNvPr descr="Flugzeug" id="185" name="Google Shape;185;p13"/>
            <p:cNvPicPr preferRelativeResize="0"/>
            <p:nvPr/>
          </p:nvPicPr>
          <p:blipFill rotWithShape="1">
            <a:blip r:embed="rId3">
              <a:alphaModFix/>
            </a:blip>
            <a:srcRect b="0" l="0" r="0" t="0"/>
            <a:stretch/>
          </p:blipFill>
          <p:spPr>
            <a:xfrm rot="1800000">
              <a:off x="2389969" y="3652016"/>
              <a:ext cx="598091" cy="598091"/>
            </a:xfrm>
            <a:prstGeom prst="rect">
              <a:avLst/>
            </a:prstGeom>
            <a:noFill/>
            <a:ln>
              <a:noFill/>
            </a:ln>
          </p:spPr>
        </p:pic>
      </p:grpSp>
      <p:grpSp>
        <p:nvGrpSpPr>
          <p:cNvPr id="186" name="Google Shape;186;p13"/>
          <p:cNvGrpSpPr/>
          <p:nvPr/>
        </p:nvGrpSpPr>
        <p:grpSpPr>
          <a:xfrm>
            <a:off x="938101" y="4165668"/>
            <a:ext cx="1152355" cy="1043051"/>
            <a:chOff x="578189" y="3333411"/>
            <a:chExt cx="674079" cy="674079"/>
          </a:xfrm>
        </p:grpSpPr>
        <p:sp>
          <p:nvSpPr>
            <p:cNvPr id="187" name="Google Shape;187;p13"/>
            <p:cNvSpPr/>
            <p:nvPr/>
          </p:nvSpPr>
          <p:spPr>
            <a:xfrm>
              <a:off x="578189" y="3333411"/>
              <a:ext cx="674079" cy="674079"/>
            </a:xfrm>
            <a:prstGeom prst="ellipse">
              <a:avLst/>
            </a:prstGeom>
            <a:solidFill>
              <a:srgbClr val="CCDFFB">
                <a:alpha val="7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60"/>
                <a:buFont typeface="Arial"/>
                <a:buNone/>
              </a:pPr>
              <a:r>
                <a:t/>
              </a:r>
              <a:endParaRPr b="0" i="0" sz="2160" u="none" cap="none" strike="noStrike">
                <a:solidFill>
                  <a:srgbClr val="CCDFFB"/>
                </a:solidFill>
                <a:latin typeface="Lato"/>
                <a:ea typeface="Lato"/>
                <a:cs typeface="Lato"/>
                <a:sym typeface="Lato"/>
              </a:endParaRPr>
            </a:p>
          </p:txBody>
        </p:sp>
        <p:pic>
          <p:nvPicPr>
            <p:cNvPr descr="Internet" id="188" name="Google Shape;188;p13"/>
            <p:cNvPicPr preferRelativeResize="0"/>
            <p:nvPr/>
          </p:nvPicPr>
          <p:blipFill rotWithShape="1">
            <a:blip r:embed="rId4">
              <a:alphaModFix/>
            </a:blip>
            <a:srcRect b="0" l="0" r="0" t="0"/>
            <a:stretch/>
          </p:blipFill>
          <p:spPr>
            <a:xfrm flipH="1">
              <a:off x="686006" y="3429406"/>
              <a:ext cx="477900" cy="477900"/>
            </a:xfrm>
            <a:prstGeom prst="rect">
              <a:avLst/>
            </a:prstGeom>
            <a:noFill/>
            <a:ln>
              <a:noFill/>
            </a:ln>
          </p:spPr>
        </p:pic>
      </p:grpSp>
      <p:sp>
        <p:nvSpPr>
          <p:cNvPr id="189" name="Google Shape;189;p13"/>
          <p:cNvSpPr txBox="1"/>
          <p:nvPr/>
        </p:nvSpPr>
        <p:spPr>
          <a:xfrm>
            <a:off x="3041134" y="2512229"/>
            <a:ext cx="3775127" cy="1292662"/>
          </a:xfrm>
          <a:prstGeom prst="rect">
            <a:avLst/>
          </a:prstGeom>
          <a:noFill/>
          <a:ln>
            <a:noFill/>
          </a:ln>
        </p:spPr>
        <p:txBody>
          <a:bodyPr anchorCtr="0" anchor="t" bIns="54850" lIns="109725" spcFirstLastPara="1" rIns="109725" wrap="square" tIns="54850">
            <a:spAutoFit/>
          </a:bodyPr>
          <a:lstStyle/>
          <a:p>
            <a:pPr indent="0" lvl="0" marL="0" marR="0" rtl="0" algn="l">
              <a:lnSpc>
                <a:spcPct val="100000"/>
              </a:lnSpc>
              <a:spcBef>
                <a:spcPts val="0"/>
              </a:spcBef>
              <a:spcAft>
                <a:spcPts val="0"/>
              </a:spcAft>
              <a:buClr>
                <a:srgbClr val="000000"/>
              </a:buClr>
              <a:buSzPts val="1920"/>
              <a:buFont typeface="Arial"/>
              <a:buNone/>
            </a:pPr>
            <a:r>
              <a:rPr b="1" i="0" lang="de-DE" sz="1920" u="none" cap="none" strike="noStrike">
                <a:solidFill>
                  <a:srgbClr val="FFFFFF"/>
                </a:solidFill>
                <a:latin typeface="Arial"/>
                <a:ea typeface="Arial"/>
                <a:cs typeface="Arial"/>
                <a:sym typeface="Arial"/>
              </a:rPr>
              <a:t>Hin- und Rückflüge: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20"/>
              <a:buFont typeface="Arial"/>
              <a:buNone/>
            </a:pPr>
            <a:r>
              <a:rPr b="1" i="0" lang="de-DE" sz="1920" u="none" cap="none" strike="noStrike">
                <a:solidFill>
                  <a:srgbClr val="FFFFFF"/>
                </a:solidFill>
                <a:latin typeface="Arial"/>
                <a:ea typeface="Arial"/>
                <a:cs typeface="Arial"/>
                <a:sym typeface="Arial"/>
              </a:rPr>
              <a:t>BER - FRA + HAM - FRA + MUC - FRA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20"/>
              <a:buFont typeface="Arial"/>
              <a:buNone/>
            </a:pPr>
            <a:r>
              <a:rPr b="1" i="0" lang="de-DE" sz="1920" u="none" cap="none" strike="noStrike">
                <a:solidFill>
                  <a:srgbClr val="FFFFFF"/>
                </a:solidFill>
                <a:latin typeface="Arial"/>
                <a:ea typeface="Arial"/>
                <a:cs typeface="Arial"/>
                <a:sym typeface="Arial"/>
              </a:rPr>
              <a:t>430 kg CO</a:t>
            </a:r>
            <a:r>
              <a:rPr b="1" baseline="-25000" i="0" lang="de-DE" sz="1920" u="none" cap="none" strike="noStrike">
                <a:solidFill>
                  <a:srgbClr val="FFFFF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90" name="Google Shape;190;p13"/>
          <p:cNvSpPr txBox="1"/>
          <p:nvPr/>
        </p:nvSpPr>
        <p:spPr>
          <a:xfrm>
            <a:off x="2971379" y="4010796"/>
            <a:ext cx="4104065" cy="1495794"/>
          </a:xfrm>
          <a:prstGeom prst="rect">
            <a:avLst/>
          </a:prstGeom>
          <a:noFill/>
          <a:ln>
            <a:noFill/>
          </a:ln>
        </p:spPr>
        <p:txBody>
          <a:bodyPr anchorCtr="0" anchor="t" bIns="54850" lIns="109725" spcFirstLastPara="1" rIns="109725" wrap="square" tIns="5485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Videokonferenz: 4h mit 4 Personen = </a:t>
            </a:r>
            <a:r>
              <a:rPr b="1" i="0" lang="de-DE" sz="1800" u="none" cap="none" strike="noStrike">
                <a:solidFill>
                  <a:srgbClr val="000000"/>
                </a:solidFill>
                <a:latin typeface="Calibri"/>
                <a:ea typeface="Calibri"/>
                <a:cs typeface="Calibri"/>
                <a:sym typeface="Calibri"/>
              </a:rPr>
              <a:t>0,9 kg CO</a:t>
            </a:r>
            <a:r>
              <a:rPr b="1" baseline="-25000" i="0" lang="de-DE" sz="1800" u="none" cap="none" strike="noStrike">
                <a:solidFill>
                  <a:srgbClr val="000000"/>
                </a:solidFill>
                <a:latin typeface="Calibri"/>
                <a:ea typeface="Calibri"/>
                <a:cs typeface="Calibri"/>
                <a:sym typeface="Calibri"/>
              </a:rPr>
              <a:t>2</a:t>
            </a:r>
            <a:r>
              <a:rPr b="1" i="0" lang="de-DE" sz="1800" u="none" cap="none" strike="noStrike">
                <a:solidFill>
                  <a:srgbClr val="000000"/>
                </a:solidFill>
                <a:latin typeface="Calibri"/>
                <a:ea typeface="Calibri"/>
                <a:cs typeface="Calibri"/>
                <a:sym typeface="Calibri"/>
              </a:rPr>
              <a:t>-Ausstoß:</a:t>
            </a:r>
            <a:endParaRPr b="0" i="0" sz="1400" u="none" cap="none" strike="noStrike">
              <a:solidFill>
                <a:srgbClr val="000000"/>
              </a:solidFill>
              <a:latin typeface="Arial"/>
              <a:ea typeface="Arial"/>
              <a:cs typeface="Arial"/>
              <a:sym typeface="Arial"/>
            </a:endParaRPr>
          </a:p>
          <a:p>
            <a:pPr indent="0" lvl="0" marL="864"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Calibri"/>
                <a:ea typeface="Calibri"/>
                <a:cs typeface="Calibri"/>
                <a:sym typeface="Calibri"/>
              </a:rPr>
              <a:t>Stromverbrauch für Datenvolumen, Rechenzentrum, Netz, PC ca. 2,3 kWh (→ ca. 920 g CO</a:t>
            </a:r>
            <a:r>
              <a:rPr b="0" baseline="-25000" i="0" lang="de-DE" sz="1800" u="none" cap="none" strike="noStrike">
                <a:solidFill>
                  <a:schemeClr val="dk1"/>
                </a:solidFill>
                <a:latin typeface="Calibri"/>
                <a:ea typeface="Calibri"/>
                <a:cs typeface="Calibri"/>
                <a:sym typeface="Calibri"/>
              </a:rPr>
              <a:t>2</a:t>
            </a:r>
            <a:r>
              <a:rPr b="0"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1" name="Google Shape;191;p13"/>
          <p:cNvSpPr/>
          <p:nvPr/>
        </p:nvSpPr>
        <p:spPr>
          <a:xfrm>
            <a:off x="2403354" y="4592474"/>
            <a:ext cx="358523" cy="240030"/>
          </a:xfrm>
          <a:prstGeom prst="leftArrow">
            <a:avLst>
              <a:gd fmla="val 50000" name="adj1"/>
              <a:gd fmla="val 50000" name="adj2"/>
            </a:avLst>
          </a:prstGeom>
          <a:solidFill>
            <a:schemeClr val="accent1"/>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Clr>
                <a:srgbClr val="000000"/>
              </a:buClr>
              <a:buSzPts val="2160"/>
              <a:buFont typeface="Arial"/>
              <a:buNone/>
            </a:pPr>
            <a:r>
              <a:t/>
            </a:r>
            <a:endParaRPr b="0" i="0" sz="2160" u="none" cap="none" strike="noStrike">
              <a:solidFill>
                <a:srgbClr val="000000"/>
              </a:solidFill>
              <a:latin typeface="Arial"/>
              <a:ea typeface="Arial"/>
              <a:cs typeface="Arial"/>
              <a:sym typeface="Arial"/>
            </a:endParaRPr>
          </a:p>
        </p:txBody>
      </p:sp>
      <p:sp>
        <p:nvSpPr>
          <p:cNvPr id="192" name="Google Shape;192;p13"/>
          <p:cNvSpPr txBox="1"/>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93" name="Google Shape;193;p13"/>
          <p:cNvSpPr/>
          <p:nvPr/>
        </p:nvSpPr>
        <p:spPr>
          <a:xfrm>
            <a:off x="7677873" y="1816607"/>
            <a:ext cx="4104066" cy="360205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Calibri"/>
                <a:ea typeface="Calibri"/>
                <a:cs typeface="Calibri"/>
                <a:sym typeface="Calibri"/>
              </a:rPr>
              <a:t>Welche Dienstreisen könnten in Ihre Unternehmen durch die Nutzung von Video-Konferenzen vermieden werden?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Calibri"/>
                <a:ea typeface="Calibri"/>
                <a:cs typeface="Calibri"/>
                <a:sym typeface="Calibri"/>
              </a:rPr>
              <a:t>Welche Vorteile hat ein Präsenz-Meeting gegenüber einem Video-Meeting hat und wie können diese Nachteile ausgeglichen werden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Calibri"/>
                <a:ea typeface="Calibri"/>
                <a:cs typeface="Calibri"/>
                <a:sym typeface="Calibri"/>
              </a:rPr>
              <a:t>Welche Gespräche sollten auf keinen Fall via Video-Streaming durchgeführt werden?</a:t>
            </a:r>
            <a:endParaRPr b="0" i="0" sz="1400" u="none" cap="none" strike="noStrike">
              <a:solidFill>
                <a:srgbClr val="000000"/>
              </a:solidFill>
              <a:latin typeface="Arial"/>
              <a:ea typeface="Arial"/>
              <a:cs typeface="Arial"/>
              <a:sym typeface="Arial"/>
            </a:endParaRPr>
          </a:p>
        </p:txBody>
      </p:sp>
      <p:sp>
        <p:nvSpPr>
          <p:cNvPr id="194" name="Google Shape;194;p13"/>
          <p:cNvSpPr txBox="1"/>
          <p:nvPr/>
        </p:nvSpPr>
        <p:spPr>
          <a:xfrm>
            <a:off x="577848" y="5724964"/>
            <a:ext cx="1011527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„Ist Präsenz besser, weil so durch direkten persönlichen Kontakt Vertrauen aufgebaut wird?“</a:t>
            </a:r>
            <a:endParaRPr b="0" i="0" sz="1400" u="none" cap="none" strike="noStrike">
              <a:solidFill>
                <a:srgbClr val="000000"/>
              </a:solidFill>
              <a:latin typeface="Arial"/>
              <a:ea typeface="Arial"/>
              <a:cs typeface="Arial"/>
              <a:sym typeface="Arial"/>
            </a:endParaRPr>
          </a:p>
        </p:txBody>
      </p:sp>
      <p:sp>
        <p:nvSpPr>
          <p:cNvPr id="195" name="Google Shape;195;p13"/>
          <p:cNvSpPr txBox="1"/>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Dr. Michael </a:t>
            </a:r>
            <a:r>
              <a:rPr b="0" i="0" lang="de-DE" sz="1400" u="none" cap="none" strike="noStrike">
                <a:solidFill>
                  <a:schemeClr val="lt1"/>
                </a:solidFill>
                <a:latin typeface="Arial"/>
                <a:ea typeface="Arial"/>
                <a:cs typeface="Arial"/>
                <a:sym typeface="Arial"/>
              </a:rPr>
              <a:t>S</a:t>
            </a:r>
            <a:r>
              <a:rPr b="0" i="0" lang="de-DE" sz="1400" u="none" cap="none" strike="noStrike">
                <a:solidFill>
                  <a:schemeClr val="lt1"/>
                </a:solidFill>
                <a:latin typeface="Trebuchet MS"/>
                <a:ea typeface="Trebuchet MS"/>
                <a:cs typeface="Trebuchet MS"/>
                <a:sym typeface="Trebuchet MS"/>
              </a:rPr>
              <a:t>teinhöfel / IBBF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Projektagentur BBNE</a:t>
            </a:r>
            <a:endParaRPr b="0" i="0" sz="1400" u="none" cap="none" strike="noStrike">
              <a:solidFill>
                <a:srgbClr val="000000"/>
              </a:solidFill>
              <a:latin typeface="Arial"/>
              <a:ea typeface="Arial"/>
              <a:cs typeface="Arial"/>
              <a:sym typeface="Arial"/>
            </a:endParaRPr>
          </a:p>
        </p:txBody>
      </p:sp>
      <p:sp>
        <p:nvSpPr>
          <p:cNvPr id="196" name="Google Shape;196;p13"/>
          <p:cNvSpPr txBox="1"/>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Calibri"/>
                <a:ea typeface="Calibri"/>
                <a:cs typeface="Calibri"/>
                <a:sym typeface="Calibri"/>
              </a:rPr>
              <a:t>Industrie (verarbeitendes Gewerbe)</a:t>
            </a:r>
            <a:endParaRPr b="0" i="0" sz="1400" u="none" cap="none" strike="noStrike">
              <a:solidFill>
                <a:srgbClr val="000000"/>
              </a:solidFill>
              <a:latin typeface="Arial"/>
              <a:ea typeface="Arial"/>
              <a:cs typeface="Arial"/>
              <a:sym typeface="Arial"/>
            </a:endParaRPr>
          </a:p>
        </p:txBody>
      </p:sp>
      <p:sp>
        <p:nvSpPr>
          <p:cNvPr id="197" name="Google Shape;197;p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t/>
            </a:r>
            <a:endParaRPr/>
          </a:p>
        </p:txBody>
      </p:sp>
      <p:sp>
        <p:nvSpPr>
          <p:cNvPr id="198" name="Google Shape;198;p1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199" name="Google Shape;199;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scientists4future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06" name="Google Shape;206;p14"/>
          <p:cNvSpPr txBox="1"/>
          <p:nvPr>
            <p:ph type="title"/>
          </p:nvPr>
        </p:nvSpPr>
        <p:spPr>
          <a:xfrm>
            <a:off x="360000" y="197574"/>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latin typeface="Calibri"/>
                <a:ea typeface="Calibri"/>
                <a:cs typeface="Calibri"/>
                <a:sym typeface="Calibri"/>
              </a:rPr>
              <a:t>Zielkonflikt: Qualifizierte Mitarbeiter*innen werden eher von Wettbewerbern abgeworben?</a:t>
            </a:r>
            <a:endParaRPr/>
          </a:p>
        </p:txBody>
      </p:sp>
      <p:sp>
        <p:nvSpPr>
          <p:cNvPr id="207" name="Google Shape;207;p14"/>
          <p:cNvSpPr txBox="1"/>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208" name="Google Shape;208;p14"/>
          <p:cNvSpPr/>
          <p:nvPr/>
        </p:nvSpPr>
        <p:spPr>
          <a:xfrm>
            <a:off x="7981333" y="3386188"/>
            <a:ext cx="3834466" cy="229386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Calibri"/>
                <a:ea typeface="Calibri"/>
                <a:cs typeface="Calibri"/>
                <a:sym typeface="Calibri"/>
              </a:rPr>
              <a:t>Wie attraktiv ist Ihr Unternehmen als Arbeitgeber?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Calibri"/>
                <a:ea typeface="Calibri"/>
                <a:cs typeface="Calibri"/>
                <a:sym typeface="Calibri"/>
              </a:rPr>
              <a:t>Welche Maßnahmen zur Stärkung der Arbeitgebermarke gibt es bereits und welche fehlen noch?</a:t>
            </a:r>
            <a:endParaRPr b="0" i="0" sz="1400" u="none" cap="none" strike="noStrike">
              <a:solidFill>
                <a:srgbClr val="000000"/>
              </a:solidFill>
              <a:latin typeface="Arial"/>
              <a:ea typeface="Arial"/>
              <a:cs typeface="Arial"/>
              <a:sym typeface="Arial"/>
            </a:endParaRPr>
          </a:p>
        </p:txBody>
      </p:sp>
      <p:pic>
        <p:nvPicPr>
          <p:cNvPr descr="Ein Bild, das Person, drinnen, Gruppe, Personen enthält.&#10;&#10;Automatisch generierte Beschreibung" id="209" name="Google Shape;209;p14"/>
          <p:cNvPicPr preferRelativeResize="0"/>
          <p:nvPr/>
        </p:nvPicPr>
        <p:blipFill rotWithShape="1">
          <a:blip r:embed="rId3">
            <a:alphaModFix/>
          </a:blip>
          <a:srcRect b="0" l="0" r="0" t="0"/>
          <a:stretch/>
        </p:blipFill>
        <p:spPr>
          <a:xfrm>
            <a:off x="619382" y="2363651"/>
            <a:ext cx="7083057" cy="3246401"/>
          </a:xfrm>
          <a:prstGeom prst="rect">
            <a:avLst/>
          </a:prstGeom>
          <a:noFill/>
          <a:ln>
            <a:noFill/>
          </a:ln>
        </p:spPr>
      </p:pic>
      <p:sp>
        <p:nvSpPr>
          <p:cNvPr id="210" name="Google Shape;210;p14"/>
          <p:cNvSpPr txBox="1"/>
          <p:nvPr/>
        </p:nvSpPr>
        <p:spPr>
          <a:xfrm>
            <a:off x="619382" y="5651571"/>
            <a:ext cx="231505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 iStock_615919118_ © FatCamera</a:t>
            </a:r>
            <a:endParaRPr b="0" i="0" sz="1000" u="none" cap="none" strike="noStrike">
              <a:solidFill>
                <a:srgbClr val="000000"/>
              </a:solidFill>
              <a:latin typeface="Arial"/>
              <a:ea typeface="Arial"/>
              <a:cs typeface="Arial"/>
              <a:sym typeface="Arial"/>
            </a:endParaRPr>
          </a:p>
        </p:txBody>
      </p:sp>
      <p:sp>
        <p:nvSpPr>
          <p:cNvPr id="211" name="Google Shape;211;p14"/>
          <p:cNvSpPr txBox="1"/>
          <p:nvPr/>
        </p:nvSpPr>
        <p:spPr>
          <a:xfrm>
            <a:off x="619382" y="1581374"/>
            <a:ext cx="558197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de-DE" sz="2800" u="none" cap="none" strike="noStrike">
                <a:solidFill>
                  <a:srgbClr val="000000"/>
                </a:solidFill>
                <a:latin typeface="Calibri"/>
                <a:ea typeface="Calibri"/>
                <a:cs typeface="Calibri"/>
                <a:sym typeface="Calibri"/>
              </a:rPr>
              <a:t>Qualifizierung fördern - ja oder nein?</a:t>
            </a:r>
            <a:endParaRPr b="0" i="0" sz="1400" u="none" cap="none" strike="noStrike">
              <a:solidFill>
                <a:srgbClr val="000000"/>
              </a:solidFill>
              <a:latin typeface="Arial"/>
              <a:ea typeface="Arial"/>
              <a:cs typeface="Arial"/>
              <a:sym typeface="Arial"/>
            </a:endParaRPr>
          </a:p>
        </p:txBody>
      </p:sp>
      <p:sp>
        <p:nvSpPr>
          <p:cNvPr id="212" name="Google Shape;212;p14"/>
          <p:cNvSpPr/>
          <p:nvPr/>
        </p:nvSpPr>
        <p:spPr>
          <a:xfrm>
            <a:off x="7969470" y="1745673"/>
            <a:ext cx="3858193" cy="1413163"/>
          </a:xfrm>
          <a:prstGeom prst="frame">
            <a:avLst>
              <a:gd fmla="val 12500" name="adj1"/>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3" name="Google Shape;213;p14"/>
          <p:cNvSpPr txBox="1"/>
          <p:nvPr/>
        </p:nvSpPr>
        <p:spPr>
          <a:xfrm>
            <a:off x="8317084" y="2189856"/>
            <a:ext cx="312938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de-DE" sz="2800" u="none" cap="none" strike="noStrike">
                <a:solidFill>
                  <a:srgbClr val="0070C0"/>
                </a:solidFill>
                <a:latin typeface="Calibri"/>
                <a:ea typeface="Calibri"/>
                <a:cs typeface="Calibri"/>
                <a:sym typeface="Calibri"/>
              </a:rPr>
              <a:t>Employer Branding?</a:t>
            </a:r>
            <a:endParaRPr b="0" i="0" sz="1400" u="none" cap="none" strike="noStrike">
              <a:solidFill>
                <a:srgbClr val="000000"/>
              </a:solidFill>
              <a:latin typeface="Arial"/>
              <a:ea typeface="Arial"/>
              <a:cs typeface="Arial"/>
              <a:sym typeface="Arial"/>
            </a:endParaRPr>
          </a:p>
        </p:txBody>
      </p:sp>
      <p:sp>
        <p:nvSpPr>
          <p:cNvPr id="214" name="Google Shape;214;p14"/>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indent="0" lvl="0" marL="0" rtl="0" algn="l">
              <a:lnSpc>
                <a:spcPct val="100000"/>
              </a:lnSpc>
              <a:spcBef>
                <a:spcPts val="0"/>
              </a:spcBef>
              <a:spcAft>
                <a:spcPts val="0"/>
              </a:spcAft>
              <a:buClr>
                <a:schemeClr val="dk1"/>
              </a:buClr>
              <a:buSzPts val="1800"/>
              <a:buFont typeface="Arial"/>
              <a:buNone/>
            </a:pPr>
            <a:r>
              <a:rPr lang="de-DE"/>
              <a:t>Projektagentur BBNE</a:t>
            </a:r>
            <a:endParaRPr/>
          </a:p>
        </p:txBody>
      </p:sp>
      <p:sp>
        <p:nvSpPr>
          <p:cNvPr id="215" name="Google Shape;215;p1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216" name="Google Shape;216;p1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Scientists4future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