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7099300" cy="10234600"/>
  <p:embeddedFontLs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5" roundtripDataSignature="AMtx7mjp6GqtesWaSWOhLFEhAgKbF4WS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erriweather-bold.fntdata"/><Relationship Id="rId21" Type="http://schemas.openxmlformats.org/officeDocument/2006/relationships/font" Target="fonts/Merriweather-regular.fntdata"/><Relationship Id="rId24" Type="http://schemas.openxmlformats.org/officeDocument/2006/relationships/font" Target="fonts/Merriweather-boldItalic.fntdata"/><Relationship Id="rId23"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4"/>
            <a:ext cx="3076364"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4"/>
            <a:ext cx="3076364"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688" y="549275"/>
            <a:ext cx="6326187"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506" y="4410983"/>
            <a:ext cx="6325897"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4"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2:notes"/>
          <p:cNvSpPr txBox="1"/>
          <p:nvPr>
            <p:ph idx="1" type="body"/>
          </p:nvPr>
        </p:nvSpPr>
        <p:spPr>
          <a:xfrm>
            <a:off x="223689" y="4222801"/>
            <a:ext cx="6650337" cy="613100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61" name="Google Shape;61;p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4: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34: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bestehende Kunden gehalten und neue Kunden dazu gewonnen werden können, sind Unternehmen somit darauf angewiesen, ihre CSR-Maßnahmen der Öffentlichkeit zu präsentieren. An dieser Stelle kommt die CSR-Kommunikation ins Spiel, mit der Unternehmen Informationen über bestimmte CSR-Maßnahmen an außenstehende Gruppen (z. B. Kunden) übermitteln.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Innerhalb dieses Kommunikationsprozesses können sich allerdings Widersprüche und somit Probleme für das Unternehmen ergeben, die letztendlich zu einem Glaubwürdigkeitsverlust führen können. Doch wie können Unternehmen von diesen Problemen verschont bleiben?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MATERIAL ZUM ROLLENSPIEL:</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Das Material zur Durchführung des Rollenspiels finden Sie ab Seite 14 unter dem untenstehenden Link.</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Quelle</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9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900">
              <a:latin typeface="Calibri"/>
              <a:ea typeface="Calibri"/>
              <a:cs typeface="Calibri"/>
              <a:sym typeface="Calibri"/>
            </a:endParaRPr>
          </a:p>
        </p:txBody>
      </p:sp>
      <p:sp>
        <p:nvSpPr>
          <p:cNvPr id="177" name="Google Shape;177;p34: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5: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35:notes"/>
          <p:cNvSpPr txBox="1"/>
          <p:nvPr>
            <p:ph idx="1" type="body"/>
          </p:nvPr>
        </p:nvSpPr>
        <p:spPr>
          <a:xfrm>
            <a:off x="223689" y="4222800"/>
            <a:ext cx="6650337" cy="588341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b="0"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bestehende Kunden gehalten und neue Kunden dazu gewonnen werden können, sind Unternehmen somit darauf angewiesen, ihre CSR-Maßnahmen der Öffentlichkeit zu präsentieren. An dieser Stelle kommt die CSR-Kommunikation ins Spiel, mit der Unternehmen Informationen über bestimmte CSR-Maßnahmen an außenstehende Gruppen (z. B. Kunden) übermitteln.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Innerhalb dieses Kommunikationsprozesses können sich allerdings Widersprüche und somit Probleme für das Unternehmen ergeben, die letztendlich zu einem Glaubwürdigkeitsverlust führen können. Doch wie können Unternehmen von diesen Problemen verschont bleiben?</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Aufgaben</a:t>
            </a:r>
            <a:endParaRPr/>
          </a:p>
          <a:p>
            <a:pPr indent="-171450" lvl="0" marL="171450" marR="0" rtl="0" algn="l">
              <a:lnSpc>
                <a:spcPct val="100000"/>
              </a:lnSpc>
              <a:spcBef>
                <a:spcPts val="0"/>
              </a:spcBef>
              <a:spcAft>
                <a:spcPts val="0"/>
              </a:spcAft>
              <a:buClr>
                <a:srgbClr val="000000"/>
              </a:buClr>
              <a:buSzPts val="1600"/>
              <a:buFont typeface="Arial"/>
              <a:buChar char="•"/>
            </a:pPr>
            <a:r>
              <a:rPr b="0" i="0" lang="de-DE" sz="1100" u="none" cap="none" strike="noStrike">
                <a:solidFill>
                  <a:srgbClr val="000000"/>
                </a:solidFill>
                <a:latin typeface="Calibri"/>
                <a:ea typeface="Calibri"/>
                <a:cs typeface="Calibri"/>
                <a:sym typeface="Calibri"/>
              </a:rPr>
              <a:t>Diskutieren Sie den Aufbau und die wesentlichen Inhalte Ihres CSR-Leitfadens.</a:t>
            </a:r>
            <a:endParaRPr b="0"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600"/>
              <a:buFont typeface="Arial"/>
              <a:buChar char="•"/>
            </a:pPr>
            <a:r>
              <a:rPr b="0" i="0" lang="de-DE" sz="1100" u="none" cap="none" strike="noStrike">
                <a:solidFill>
                  <a:srgbClr val="000000"/>
                </a:solidFill>
                <a:latin typeface="Calibri"/>
                <a:ea typeface="Calibri"/>
                <a:cs typeface="Calibri"/>
                <a:sym typeface="Calibri"/>
              </a:rPr>
              <a:t>Entwickeln Sie gemeinsam einen CSR-Leitfaden für Ihren Ausbildungsbetrieb.</a:t>
            </a:r>
            <a:endParaRPr b="0"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600"/>
              <a:buFont typeface="Arial"/>
              <a:buChar char="•"/>
            </a:pPr>
            <a:r>
              <a:rPr b="0" i="0" lang="de-DE" sz="1100" u="none" cap="none" strike="noStrike">
                <a:solidFill>
                  <a:srgbClr val="000000"/>
                </a:solidFill>
                <a:latin typeface="Calibri"/>
                <a:ea typeface="Calibri"/>
                <a:cs typeface="Calibri"/>
                <a:sym typeface="Calibri"/>
              </a:rPr>
              <a:t>Präsentieren Sie den CSR-Leitfaden Ihrer Ausbilderin bzw. Ihrem Ausbilder oder der Marketingabteilung. Alternativ können Sie bestehende CSR-Kommunikationsmaßnahmen anhand Ihres Leitfadens analysieren und auf dieser Basis Optimierungsvorschläge erarbeiten.</a:t>
            </a:r>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t>TIPPS ZUR DISKUSSION</a:t>
            </a:r>
            <a:endParaRPr b="1" sz="1100"/>
          </a:p>
          <a:p>
            <a:pPr indent="0" lvl="0" marL="0" rtl="0" algn="l">
              <a:lnSpc>
                <a:spcPct val="100000"/>
              </a:lnSpc>
              <a:spcBef>
                <a:spcPts val="0"/>
              </a:spcBef>
              <a:spcAft>
                <a:spcPts val="0"/>
              </a:spcAft>
              <a:buSzPts val="1400"/>
              <a:buFont typeface="Arial"/>
              <a:buNone/>
            </a:pPr>
            <a:r>
              <a:rPr lang="de-DE" sz="1100"/>
              <a:t>Folgende Fragen können Ihnen bei der Diskussion helfen:</a:t>
            </a:r>
            <a:endParaRPr sz="1100"/>
          </a:p>
          <a:p>
            <a:pPr indent="-171450" lvl="0" marL="171450" rtl="0" algn="l">
              <a:lnSpc>
                <a:spcPct val="100000"/>
              </a:lnSpc>
              <a:spcBef>
                <a:spcPts val="0"/>
              </a:spcBef>
              <a:spcAft>
                <a:spcPts val="0"/>
              </a:spcAft>
              <a:buSzPts val="1400"/>
              <a:buFont typeface="Arial"/>
              <a:buChar char="•"/>
            </a:pPr>
            <a:r>
              <a:rPr lang="de-DE" sz="1100"/>
              <a:t>Welche Darstellungsform wollen Sie verwenden (z. B. Hand-Out, Power-Point-Präsentation, Plakat)?</a:t>
            </a:r>
            <a:endParaRPr sz="1100"/>
          </a:p>
          <a:p>
            <a:pPr indent="-171450" lvl="0" marL="171450" rtl="0" algn="l">
              <a:lnSpc>
                <a:spcPct val="100000"/>
              </a:lnSpc>
              <a:spcBef>
                <a:spcPts val="0"/>
              </a:spcBef>
              <a:spcAft>
                <a:spcPts val="0"/>
              </a:spcAft>
              <a:buSzPts val="1400"/>
              <a:buFont typeface="Arial"/>
              <a:buChar char="•"/>
            </a:pPr>
            <a:r>
              <a:rPr lang="de-DE" sz="1100"/>
              <a:t>Wie soll der Leitfaden aufgebaut werden?</a:t>
            </a:r>
            <a:endParaRPr sz="1100"/>
          </a:p>
          <a:p>
            <a:pPr indent="-171450" lvl="0" marL="171450" rtl="0" algn="l">
              <a:lnSpc>
                <a:spcPct val="100000"/>
              </a:lnSpc>
              <a:spcBef>
                <a:spcPts val="0"/>
              </a:spcBef>
              <a:spcAft>
                <a:spcPts val="0"/>
              </a:spcAft>
              <a:buSzPts val="1400"/>
              <a:buFont typeface="Arial"/>
              <a:buChar char="•"/>
            </a:pPr>
            <a:r>
              <a:rPr lang="de-DE" sz="1100"/>
              <a:t>Auf welche Merkmale der CSR-Kommunikation möchten Sie in dem Leitfaden eingehen? Mögliche Themengebiete sind hier „Greenwashing“, Transparenz und die unterschiedlichen Bedürfnisse der Anspruchsgruppen Ihres Ausbildungsbetriebs.</a:t>
            </a:r>
            <a:endParaRPr sz="1100"/>
          </a:p>
          <a:p>
            <a:pPr indent="-171450" lvl="0" marL="171450" rtl="0" algn="l">
              <a:lnSpc>
                <a:spcPct val="100000"/>
              </a:lnSpc>
              <a:spcBef>
                <a:spcPts val="0"/>
              </a:spcBef>
              <a:spcAft>
                <a:spcPts val="0"/>
              </a:spcAft>
              <a:buSzPts val="1400"/>
              <a:buFont typeface="Arial"/>
              <a:buChar char="•"/>
            </a:pPr>
            <a:r>
              <a:rPr lang="de-DE" sz="1100"/>
              <a:t>Auf welche Normen, Richtlinien etc. wollen Sie eingehen bzw. hinweisen?</a:t>
            </a:r>
            <a:endParaRPr sz="1100"/>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t>Quelle</a:t>
            </a:r>
            <a:endParaRPr sz="1100"/>
          </a:p>
          <a:p>
            <a:pPr indent="0" lvl="0" marL="0" rtl="0" algn="l">
              <a:lnSpc>
                <a:spcPct val="100000"/>
              </a:lnSpc>
              <a:spcBef>
                <a:spcPts val="0"/>
              </a:spcBef>
              <a:spcAft>
                <a:spcPts val="0"/>
              </a:spcAft>
              <a:buSzPts val="1400"/>
              <a:buNone/>
            </a:pPr>
            <a:r>
              <a:rPr b="0" i="0" lang="de-DE" sz="9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900"/>
          </a:p>
          <a:p>
            <a:pPr indent="0" lvl="0" marL="0" rtl="0" algn="l">
              <a:lnSpc>
                <a:spcPct val="100000"/>
              </a:lnSpc>
              <a:spcBef>
                <a:spcPts val="0"/>
              </a:spcBef>
              <a:spcAft>
                <a:spcPts val="0"/>
              </a:spcAft>
              <a:buSzPts val="1400"/>
              <a:buNone/>
            </a:pPr>
            <a:r>
              <a:t/>
            </a:r>
            <a:endParaRPr sz="1050"/>
          </a:p>
        </p:txBody>
      </p:sp>
      <p:sp>
        <p:nvSpPr>
          <p:cNvPr id="190" name="Google Shape;190;p35: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36: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Beim Abgleich des eigenen Anspruchs an ein nachhaltiges Handeln und nachhaltigen Kundenanforderungen kann es zu Zielkonflikten kommen, die im Rahmen eines Unterrichts- oder Ausbildungsgesprächs diskutiert werden können.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r>
              <a:rPr b="0" i="0" lang="de-DE"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de-DE" sz="1100" u="none" cap="none" strike="noStrike">
                <a:solidFill>
                  <a:srgbClr val="000000"/>
                </a:solidFill>
                <a:latin typeface="Calibri"/>
                <a:ea typeface="Calibri"/>
                <a:cs typeface="Calibri"/>
                <a:sym typeface="Calibri"/>
              </a:rPr>
              <a:t>Ein Unternehmen, das verschiedene Betriebsstätten hat, präsentiert sich in der Außendarstellung konsequent umweltfreundlich. Für die Wahrnehmung von Kundenterminen hat sich das Unternehmen von daher einen zweiten Fuhrpark angelegt, der mit Elektroautos ausgestattet ist. Für den internen Betriebsverkehr werden weiterhin Autos mit konventionellem Antrieb genutzt, denn das sieht der Kunde ja nicht.</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600"/>
              <a:buFont typeface="Arial"/>
              <a:buChar char="•"/>
            </a:pPr>
            <a:r>
              <a:rPr i="0" lang="de-DE" sz="1100" u="none" cap="none" strike="noStrike">
                <a:solidFill>
                  <a:schemeClr val="dk1"/>
                </a:solidFill>
                <a:latin typeface="Calibri"/>
                <a:ea typeface="Calibri"/>
                <a:cs typeface="Calibri"/>
                <a:sym typeface="Calibri"/>
              </a:rPr>
              <a:t>Beschreiben Sie, welche Zielkonflikte sich hierbei ergeben.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600"/>
              <a:buFont typeface="Arial"/>
              <a:buChar char="•"/>
            </a:pPr>
            <a:r>
              <a:rPr i="0" lang="de-DE" sz="1100" u="none" cap="none" strike="noStrike">
                <a:solidFill>
                  <a:schemeClr val="dk1"/>
                </a:solidFill>
                <a:latin typeface="Calibri"/>
                <a:ea typeface="Calibri"/>
                <a:cs typeface="Calibri"/>
                <a:sym typeface="Calibri"/>
              </a:rPr>
              <a:t>Diskutieren Sie, wie sich die Zielkonflikte lösen ließen.</a:t>
            </a:r>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Hinweise</a:t>
            </a:r>
            <a:endParaRPr b="1"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Im oben beschriebenen Fall kommt es beispielsweise zu einem Zielkonflikt zwischen der Außendarstellung und dem tatsächlichen Handeln des Unternehmens. Gleichzeitig ließe sich thematisieren, inwiefern Elektroautos an sich überhaupt eine umweltfreundlichere Mobilitätsoption sind oder nur in der Außendarstellung als umweltfreundlicher gelten. Lösen ließe sich der Zielkonflikt, indem entweder nach Außen oder nach Innen ehrlicher gehandelt wird. Möchte das Unternehmen tatsächlich umweltfreundlicher Handeln, dann müsste der Anspruch auch beim internen Betriebsverkehr eingelöst werden. Meint es das Unternehmen nicht so ernst, dann müsste auch die Außendarstellung entsprechend angepasst werden.</a:t>
            </a:r>
            <a:endParaRPr sz="1100">
              <a:latin typeface="Calibri"/>
              <a:ea typeface="Calibri"/>
              <a:cs typeface="Calibri"/>
              <a:sym typeface="Calibri"/>
            </a:endParaRPr>
          </a:p>
        </p:txBody>
      </p:sp>
      <p:sp>
        <p:nvSpPr>
          <p:cNvPr id="203" name="Google Shape;203;p36: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7: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37: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Beim Abgleich des eigenen Anspruchs an ein nachhaltiges Handeln und nachhaltigen Kundenanforderungen kann es zu Zielkonflikten kommen, die im Rahmen eines Unterrichts- oder Ausbildungsgesprächs diskutiert werden können.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Aufgabe</a:t>
            </a:r>
            <a:endParaRPr b="1"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de-DE" sz="1100" u="none" cap="none" strike="noStrike">
                <a:solidFill>
                  <a:srgbClr val="000000"/>
                </a:solidFill>
                <a:latin typeface="Calibri"/>
                <a:ea typeface="Calibri"/>
                <a:cs typeface="Calibri"/>
                <a:sym typeface="Calibri"/>
              </a:rPr>
              <a:t>Ein Auftraggeber hat in seinem Unternehmensleitbild verankert, dass er nur noch mit Unternehmen zusammenarbeitet, die eine zertifizierte Nachhaltigkeitsstrategie nachweisen können. Der potenzielle Auftragnehmer ist ein kleiner bis mittelständischer Betrieb, der sich zwar für Nachhaltigkeit interessiert und auch bereits engagiert, aus Kostengründen jedoch noch keine zertifizierte Nachhaltigkeitsstrategie entwickelt hat. Damit stehen die Chancen des potenziellen Auftragnehmers schlecht, den Auftrag zu bekommen, obwohl er Interesse und Engagement mitbringt, um nachhaltiger zu wirtschaften.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600"/>
              <a:buFont typeface="Arial"/>
              <a:buChar char="•"/>
            </a:pPr>
            <a:r>
              <a:rPr i="0" lang="de-DE" sz="1100" u="none" cap="none" strike="noStrike">
                <a:solidFill>
                  <a:schemeClr val="dk1"/>
                </a:solidFill>
                <a:latin typeface="Calibri"/>
                <a:ea typeface="Calibri"/>
                <a:cs typeface="Calibri"/>
                <a:sym typeface="Calibri"/>
              </a:rPr>
              <a:t>Beschreiben Sie, welche Zielkonflikte sich hierbei ergeben.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600"/>
              <a:buFont typeface="Arial"/>
              <a:buChar char="•"/>
            </a:pPr>
            <a:r>
              <a:rPr i="0" lang="de-DE" sz="1100" u="none" cap="none" strike="noStrike">
                <a:solidFill>
                  <a:schemeClr val="dk1"/>
                </a:solidFill>
                <a:latin typeface="Calibri"/>
                <a:ea typeface="Calibri"/>
                <a:cs typeface="Calibri"/>
                <a:sym typeface="Calibri"/>
              </a:rPr>
              <a:t>Diskutieren Sie, wie sich die Zielkonflikte lösen ließen.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Hinweise</a:t>
            </a:r>
            <a:endParaRPr b="1"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Im oben beschriebenen Fall kommt es beispielsweise zu einem Zielkonflikt zwischen dem tatsächlichen Engagement für Nachhaltigkeit, das jedoch aus ökonomischen Gründen nicht zertifiziert werden kann, und der nicht vorhandenen Möglichkeit, dies zu honorieren, da eine zertifizierte Nachhaltigkeitsstrategie fehlt. Unternehmen mit Interesse und Engagement, aber geringeren ökonomischen Möglichkeiten, haben es in diesem Fall potenziell schwer, sich auf den Weg zu mehr Nachhaltigkeit zu machen. Lösen ließe sich dieser Zielkonflikt, indem beispielsweise ein staatlicher Fonds kleine und mittelständische Unternehmen bei ihrer Transformation zu mehr Nachhaltigkeit unterstützen würde. Damit könnte potenziell auch die Zertifizierung von </a:t>
            </a:r>
            <a:r>
              <a:rPr lang="de-DE" sz="1100">
                <a:latin typeface="Calibri"/>
                <a:ea typeface="Calibri"/>
                <a:cs typeface="Calibri"/>
                <a:sym typeface="Calibri"/>
              </a:rPr>
              <a:t>Nachhaltigkeitsstrategien finanziert werden.</a:t>
            </a:r>
            <a:endParaRPr sz="1100">
              <a:latin typeface="Calibri"/>
              <a:ea typeface="Calibri"/>
              <a:cs typeface="Calibri"/>
              <a:sym typeface="Calibri"/>
            </a:endParaRPr>
          </a:p>
        </p:txBody>
      </p:sp>
      <p:sp>
        <p:nvSpPr>
          <p:cNvPr id="216" name="Google Shape;216;p37: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8: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38: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i="0" lang="de-DE" sz="1100" u="none" cap="none" strike="noStrike">
                <a:solidFill>
                  <a:schemeClr val="dk1"/>
                </a:solidFill>
                <a:latin typeface="Calibri"/>
                <a:ea typeface="Calibri"/>
                <a:cs typeface="Calibri"/>
                <a:sym typeface="Calibri"/>
              </a:rPr>
              <a:t>Beim Abgleich des eigenen Anspruchs an ein nachhaltiges Handeln und nachhaltigen Kundenanforderungen kann es zu Zielkonflikten kommen, die im Rahmen eines Unterrichts- oder Ausbildungsgesprächs diskutiert werden können.</a:t>
            </a:r>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Aufgabe</a:t>
            </a:r>
            <a:endParaRPr/>
          </a:p>
          <a:p>
            <a:pPr indent="0" lvl="0" marL="0" marR="0" rtl="0" algn="l">
              <a:lnSpc>
                <a:spcPct val="100000"/>
              </a:lnSpc>
              <a:spcBef>
                <a:spcPts val="0"/>
              </a:spcBef>
              <a:spcAft>
                <a:spcPts val="0"/>
              </a:spcAft>
              <a:buSzPts val="1400"/>
              <a:buNone/>
            </a:pPr>
            <a:r>
              <a:rPr i="0" lang="de-DE" sz="1100" u="none" cap="none" strike="noStrike">
                <a:solidFill>
                  <a:srgbClr val="000000"/>
                </a:solidFill>
                <a:latin typeface="Calibri"/>
                <a:ea typeface="Calibri"/>
                <a:cs typeface="Calibri"/>
                <a:sym typeface="Calibri"/>
              </a:rPr>
              <a:t>Ein Auftraggeber interessiert sich vor allem für die Kriterien “Zeit” und “Geld” und ist bereit, das Kriterium “Qualität” dafür zu vernachlässigen. Ein potenzieller Auftragnehmer hat sich umfangreich als nachhaltigkeitsorientiertes Unternehmen zertifizieren lassen. Aus betriebswirtschaftlich-kaufmännischen Gründen ist der potenzielle Auftragnehmer darauf angewiesen, konkurrenzfähig zu sein. Da die Konkurrenz aktuell nicht abgeneigt ist, im Zweifel das Kriterium “Qualität” zu vernachlässigen, um schneller und günstiger zu sein, steht der potenzielle Auftragnehmer mit dem Anspruch, nachhaltiger zu wirtschaften, vor einem existenziellen Problem.</a:t>
            </a:r>
            <a:endParaRPr/>
          </a:p>
          <a:p>
            <a:pPr indent="-171450" lvl="0" marL="171450" marR="0" rtl="0" algn="l">
              <a:lnSpc>
                <a:spcPct val="100000"/>
              </a:lnSpc>
              <a:spcBef>
                <a:spcPts val="0"/>
              </a:spcBef>
              <a:spcAft>
                <a:spcPts val="0"/>
              </a:spcAft>
              <a:buClr>
                <a:srgbClr val="000000"/>
              </a:buClr>
              <a:buSzPts val="1600"/>
              <a:buFont typeface="Arial"/>
              <a:buChar char="•"/>
            </a:pPr>
            <a:r>
              <a:rPr i="0" lang="de-DE" sz="1100" u="none" cap="none" strike="noStrike">
                <a:solidFill>
                  <a:schemeClr val="dk1"/>
                </a:solidFill>
                <a:latin typeface="Calibri"/>
                <a:ea typeface="Calibri"/>
                <a:cs typeface="Calibri"/>
                <a:sym typeface="Calibri"/>
              </a:rPr>
              <a:t>Beschreiben Sie, welche Zielkonflikte sich hierbei ergeben.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600"/>
              <a:buFont typeface="Arial"/>
              <a:buChar char="•"/>
            </a:pPr>
            <a:r>
              <a:rPr i="0" lang="de-DE" sz="1100" u="none" cap="none" strike="noStrike">
                <a:solidFill>
                  <a:schemeClr val="dk1"/>
                </a:solidFill>
                <a:latin typeface="Calibri"/>
                <a:ea typeface="Calibri"/>
                <a:cs typeface="Calibri"/>
                <a:sym typeface="Calibri"/>
              </a:rPr>
              <a:t>Diskutieren Sie, wie sich die Zielkonflikte lösen ließen.</a:t>
            </a:r>
            <a:endParaRPr/>
          </a:p>
          <a:p>
            <a:pPr indent="0" lvl="0" marL="0" rtl="0" algn="l">
              <a:lnSpc>
                <a:spcPct val="100000"/>
              </a:lnSpc>
              <a:spcBef>
                <a:spcPts val="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Hinweise</a:t>
            </a:r>
            <a:endParaRPr b="1"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None/>
            </a:pPr>
            <a:r>
              <a:rPr i="0" lang="de-DE" sz="1100" u="none" cap="none" strike="noStrike">
                <a:solidFill>
                  <a:schemeClr val="dk1"/>
                </a:solidFill>
                <a:latin typeface="Calibri"/>
                <a:ea typeface="Calibri"/>
                <a:cs typeface="Calibri"/>
                <a:sym typeface="Calibri"/>
              </a:rPr>
              <a:t>Im oben beschriebenen Fall kommt es beispielsweise zu Zielkonflikten zwischen den Kriterien „Zeit“ und „Geld“ auf der einen Seite und „Qualität“ im Sinne von Nachhaltigkeit auf der anderen Seite. So kollidiert der eigene Anspruch, nachhaltiger zu Handeln, mit dem ökonomischen Konkurrenzdruck. Lösen ließen sich diese Zielkonflikte, indem einheitliche Standards zu einem nachhaltigen Wirtschaften eingeführt werden, die von allen Unternehmen berücksichtigt werden müssen. So wäre die Konkurrenzsituation zwar nicht gelöst, doch würden die Kriterien nicht gegenseitig ausgespielt werden können. Im letzten Fall zieht das Kriterium „Qualität“ im Sinne von Nachhaltigkeit nämlich nicht selten den Kürzeren.</a:t>
            </a:r>
            <a:endParaRPr sz="1100">
              <a:latin typeface="Calibri"/>
              <a:ea typeface="Calibri"/>
              <a:cs typeface="Calibri"/>
              <a:sym typeface="Calibri"/>
            </a:endParaRPr>
          </a:p>
        </p:txBody>
      </p:sp>
      <p:sp>
        <p:nvSpPr>
          <p:cNvPr id="229" name="Google Shape;229;p38: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8be49b298d_0_0:notes"/>
          <p:cNvSpPr/>
          <p:nvPr>
            <p:ph idx="2" type="sldImg"/>
          </p:nvPr>
        </p:nvSpPr>
        <p:spPr>
          <a:xfrm>
            <a:off x="479104" y="287338"/>
            <a:ext cx="6141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8be49b298d_0_0:notes"/>
          <p:cNvSpPr txBox="1"/>
          <p:nvPr>
            <p:ph idx="1" type="body"/>
          </p:nvPr>
        </p:nvSpPr>
        <p:spPr>
          <a:xfrm>
            <a:off x="479086" y="3744000"/>
            <a:ext cx="61410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1: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b="0" i="0" lang="de-DE" sz="1100" u="none" cap="none" strike="noStrike">
                <a:solidFill>
                  <a:schemeClr val="dk1"/>
                </a:solidFill>
                <a:latin typeface="Calibri"/>
                <a:ea typeface="Calibri"/>
                <a:cs typeface="Calibri"/>
                <a:sym typeface="Calibri"/>
              </a:rPr>
              <a:t>Die vorherrschende Wirtschafts- und Arbeitsweise nimmt teilweise fragwürdige Formen an. So wurden in der Vergangenheit beispielsweise prekäre Arbeitsbedingungen, illegale Abfallentsorgungsstrategien oder moralisch zweifelhafte Steuervermeidungstricks einiger Unternehmen öffentlich. Seit einigen Jahren wächst deshalb die gesellschaftliche Forderung, dass Unternehmen im Rahmen ihrer Geschäftstätigkeit freiwillig mehr gesellschaftliche Verantwortung übernehmen und damit nicht mehr nur Renditen oder Umsatzzahlen im Vordergrund ihrer Wirtschafts- und Arbeitsweise stehen können. Vielmehr müssen sich Unternehmen heutzutage mit unterschiedlichen gesellschaftlichen Werten auseinandersetzen. Vor diesem Hintergrund gewinnt ein Konzept zunehmend an Bedeutung: Corporate Social Responsibility (CSR). Übersetzt man diesen etwas sperrigen Begriff in die deutsche Sprache, so kann von unternehmerischer Gesellschaftsverantwortung gesprochen werden.</a:t>
            </a:r>
            <a:endParaRPr/>
          </a:p>
          <a:p>
            <a:pPr indent="0" lvl="0" marL="0" rtl="0" algn="l">
              <a:lnSpc>
                <a:spcPct val="100000"/>
              </a:lnSpc>
              <a:spcBef>
                <a:spcPts val="20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100" u="none" cap="none" strike="noStrike">
                <a:solidFill>
                  <a:schemeClr val="dk1"/>
                </a:solidFill>
                <a:latin typeface="Calibri"/>
                <a:ea typeface="Calibri"/>
                <a:cs typeface="Calibri"/>
                <a:sym typeface="Calibri"/>
              </a:rPr>
              <a:t>Doch wann übernimmt ein Unternehmen gesellschaftliche Verantwortung? Kann ein Unternehmen überhaupt Verantwortung gegenüber der gesamten Gesellschaft tragen? Übernimmt Ihr Ausbildungsbetrieb gesellschaftliche Verantwortung?</a:t>
            </a:r>
            <a:endParaRPr/>
          </a:p>
          <a:p>
            <a:pPr indent="0" lvl="0" marL="0" rtl="0" algn="l">
              <a:lnSpc>
                <a:spcPct val="100000"/>
              </a:lnSpc>
              <a:spcBef>
                <a:spcPts val="20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050"/>
              <a:t>TIPP ZUR SELBSTREFLEXION:</a:t>
            </a:r>
            <a:br>
              <a:rPr lang="de-DE" sz="1050"/>
            </a:br>
            <a:r>
              <a:rPr lang="de-DE" sz="1050"/>
              <a:t>Es kann hilfreich sein, einen üblichen Arbeitsprozess (z. B. die Bearbeitung eines Kundenauftrags im Sammelladungsgeschäft) zu rekonstruieren und sich dabei zu notieren, wann und gegenüber wem Sie innerhalb dieses Arbeitsprozesses Verantwortung tragen. Folgende Bereiche und Akteure spielen in diesem Arbeitsprozess gegebenenfalls eine Rolle:</a:t>
            </a:r>
            <a:endParaRPr/>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SzPts val="1400"/>
              <a:buNone/>
            </a:pPr>
            <a:r>
              <a:rPr b="1" lang="de-DE" sz="1050"/>
              <a:t>Quelle</a:t>
            </a:r>
            <a:endParaRPr/>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050"/>
          </a:p>
          <a:p>
            <a:pPr indent="0" lvl="0" marL="0" rtl="0" algn="l">
              <a:lnSpc>
                <a:spcPct val="100000"/>
              </a:lnSpc>
              <a:spcBef>
                <a:spcPts val="0"/>
              </a:spcBef>
              <a:spcAft>
                <a:spcPts val="0"/>
              </a:spcAft>
              <a:buSzPts val="1400"/>
              <a:buNone/>
            </a:pPr>
            <a:r>
              <a:t/>
            </a:r>
            <a:endParaRPr sz="1050"/>
          </a:p>
        </p:txBody>
      </p:sp>
      <p:sp>
        <p:nvSpPr>
          <p:cNvPr id="71" name="Google Shape;71;p1: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6:notes"/>
          <p:cNvSpPr txBox="1"/>
          <p:nvPr>
            <p:ph idx="1" type="body"/>
          </p:nvPr>
        </p:nvSpPr>
        <p:spPr>
          <a:xfrm>
            <a:off x="223689" y="4222801"/>
            <a:ext cx="6650337" cy="549830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Die vorherrschende Wirtschafts- und Arbeitsweise nimmt teilweise fragwürdige Formen an. So wurden in der</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Vergangenheit beispielsweise prekäre Arbeitsbedingungen, illegale Abfallentsorgungsstrategien oder moralisch</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zweifelhafte Steuervermeidungstricks einiger Unternehmen öffentlich. Seit einigen Jahren wächst deshalb die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gesellschaftliche Forderung, dass Unternehmen im Rahmen ihrer Geschäftstätigkeit freiwillig mehr gesellschaftliche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 übernehmen und damit nicht mehr nur Renditen oder Umsatzzahlen im Vordergrund ihrer Wirtschafts- und Arbeitsweise stehen können. Vielmehr müssen sich Unternehmen heutzutage mit unterschiedlichen</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gesellschaftlichen Werten auseinandersetzen. Vor diesem Hintergrund gewinnt ein Konzept zunehmend an Bedeutung: Corporate Social Responsibility (CSR). Übersetzt man diesen etwas sperrigen Begriff in die deutsche Sprache,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so kann von unternehmerischer Gesellschaftsverantwortung gesprochen werden.</a:t>
            </a:r>
            <a:endParaRPr b="0" i="0" sz="9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b="0" i="0" sz="9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Doch wann übernimmt ein Unternehmen gesellschaftliche Verantwortung? Kann ein Unternehmen überhaupt</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 gegenüber der gesamten Gesellschaft tragen? Übernimmt Ihr Ausbildungsbetrieb gesellschaftliche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a:t>
            </a:r>
            <a:endParaRPr/>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i="0" lang="de-DE" sz="1200" u="none" cap="none" strike="noStrike">
                <a:solidFill>
                  <a:schemeClr val="dk1"/>
                </a:solidFill>
                <a:latin typeface="Calibri"/>
                <a:ea typeface="Calibri"/>
                <a:cs typeface="Calibri"/>
                <a:sym typeface="Calibri"/>
              </a:rPr>
              <a:t>TIPPS ZUR RECHERCHE DER GESELLSCHAFTLICHEN VERANTWORTUNG IHRES AUSBILDUNGSBETRIEBS:</a:t>
            </a:r>
            <a:endParaRPr/>
          </a:p>
          <a:p>
            <a:pPr indent="0" lvl="0" marL="0" rtl="0" algn="l">
              <a:lnSpc>
                <a:spcPct val="100000"/>
              </a:lnSpc>
              <a:spcBef>
                <a:spcPts val="0"/>
              </a:spcBef>
              <a:spcAft>
                <a:spcPts val="0"/>
              </a:spcAft>
              <a:buSzPts val="1100"/>
              <a:buFont typeface="Arial"/>
              <a:buNone/>
            </a:pPr>
            <a:r>
              <a:rPr b="0" i="0" lang="de-DE" sz="1200" u="none" cap="none" strike="noStrike">
                <a:solidFill>
                  <a:schemeClr val="dk1"/>
                </a:solidFill>
                <a:latin typeface="Calibri"/>
                <a:ea typeface="Calibri"/>
                <a:cs typeface="Calibri"/>
                <a:sym typeface="Calibri"/>
              </a:rPr>
              <a:t>An dieser Stelle kann es hilfreich sein, sich noch einmal ausführlich über die Aktivitäten Ihres Ausbildungsbetriebs</a:t>
            </a:r>
            <a:r>
              <a:rPr b="0" i="0" lang="de-DE" sz="1050" u="none" cap="none" strike="noStrike">
                <a:solidFill>
                  <a:schemeClr val="dk1"/>
                </a:solidFill>
                <a:latin typeface="Calibri"/>
                <a:ea typeface="Calibri"/>
                <a:cs typeface="Calibri"/>
                <a:sym typeface="Calibri"/>
              </a:rPr>
              <a:t> </a:t>
            </a:r>
            <a:r>
              <a:rPr b="0" i="0" lang="de-DE" sz="1200" u="none" cap="none" strike="noStrike">
                <a:solidFill>
                  <a:schemeClr val="dk1"/>
                </a:solidFill>
                <a:latin typeface="Calibri"/>
                <a:ea typeface="Calibri"/>
                <a:cs typeface="Calibri"/>
                <a:sym typeface="Calibri"/>
              </a:rPr>
              <a:t>zur gesellschaftlichen Verantwortungsübernahme zu informieren. Beispielsweise können Sie eine interne Recherche</a:t>
            </a:r>
            <a:r>
              <a:rPr b="0" i="0" lang="de-DE" sz="1050" u="none" cap="none" strike="noStrike">
                <a:solidFill>
                  <a:schemeClr val="dk1"/>
                </a:solidFill>
                <a:latin typeface="Calibri"/>
                <a:ea typeface="Calibri"/>
                <a:cs typeface="Calibri"/>
                <a:sym typeface="Calibri"/>
              </a:rPr>
              <a:t> </a:t>
            </a:r>
            <a:r>
              <a:rPr b="0" i="0" lang="de-DE" sz="1200" u="none" cap="none" strike="noStrike">
                <a:solidFill>
                  <a:schemeClr val="dk1"/>
                </a:solidFill>
                <a:latin typeface="Calibri"/>
                <a:ea typeface="Calibri"/>
                <a:cs typeface="Calibri"/>
                <a:sym typeface="Calibri"/>
              </a:rPr>
              <a:t>durchführen, indem Sie auf Unternehmenslaufwerken oder im Unternehmens-Intranet nach relevanten Informationen</a:t>
            </a:r>
            <a:r>
              <a:rPr b="0" i="0" lang="de-DE" sz="1050" u="none" cap="none" strike="noStrike">
                <a:solidFill>
                  <a:schemeClr val="dk1"/>
                </a:solidFill>
                <a:latin typeface="Calibri"/>
                <a:ea typeface="Calibri"/>
                <a:cs typeface="Calibri"/>
                <a:sym typeface="Calibri"/>
              </a:rPr>
              <a:t> </a:t>
            </a:r>
            <a:r>
              <a:rPr b="0" i="0" lang="de-DE" sz="1200" u="none" cap="none" strike="noStrike">
                <a:solidFill>
                  <a:schemeClr val="dk1"/>
                </a:solidFill>
                <a:latin typeface="Calibri"/>
                <a:ea typeface="Calibri"/>
                <a:cs typeface="Calibri"/>
                <a:sym typeface="Calibri"/>
              </a:rPr>
              <a:t>zur gesellschaftlichen Verantwortungsübernahme suchen. Daneben können Sie auch eine externe Recherche durchführen, indem Sie mit Hilfe des Internets die Außendarstellung ihres Unternehmens im Hinblick auf die gesellschaftliche Verantwortungsübernahme sichten. Alternativ können Sie auch auf Unternehmensbroschüren zurückgreifen, die</a:t>
            </a:r>
            <a:r>
              <a:rPr b="0" i="0" lang="de-DE" sz="1050" u="none" cap="none" strike="noStrike">
                <a:solidFill>
                  <a:schemeClr val="dk1"/>
                </a:solidFill>
                <a:latin typeface="Calibri"/>
                <a:ea typeface="Calibri"/>
                <a:cs typeface="Calibri"/>
                <a:sym typeface="Calibri"/>
              </a:rPr>
              <a:t> </a:t>
            </a:r>
            <a:r>
              <a:rPr b="0" i="0" lang="de-DE" sz="1200" u="none" cap="none" strike="noStrike">
                <a:solidFill>
                  <a:schemeClr val="dk1"/>
                </a:solidFill>
                <a:latin typeface="Calibri"/>
                <a:ea typeface="Calibri"/>
                <a:cs typeface="Calibri"/>
                <a:sym typeface="Calibri"/>
              </a:rPr>
              <a:t>Hinweise zur gesellschaftlichen Verantwortungsübernahme ihres Ausbildungsbetriebs liefern könnten.</a:t>
            </a:r>
            <a:br>
              <a:rPr lang="de-DE" sz="1050"/>
            </a:br>
            <a:endParaRPr sz="1050"/>
          </a:p>
          <a:p>
            <a:pPr indent="0" lvl="0" marL="0" rtl="0" algn="l">
              <a:lnSpc>
                <a:spcPct val="100000"/>
              </a:lnSpc>
              <a:spcBef>
                <a:spcPts val="0"/>
              </a:spcBef>
              <a:spcAft>
                <a:spcPts val="0"/>
              </a:spcAft>
              <a:buSzPts val="1400"/>
              <a:buNone/>
            </a:pPr>
            <a:r>
              <a:rPr b="1" lang="de-DE" sz="900"/>
              <a:t>Quelle</a:t>
            </a:r>
            <a:endParaRPr/>
          </a:p>
          <a:p>
            <a:pPr indent="0" lvl="0" marL="0"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050"/>
          </a:p>
          <a:p>
            <a:pPr indent="0" lvl="0" marL="0" rtl="0" algn="l">
              <a:lnSpc>
                <a:spcPct val="100000"/>
              </a:lnSpc>
              <a:spcBef>
                <a:spcPts val="0"/>
              </a:spcBef>
              <a:spcAft>
                <a:spcPts val="0"/>
              </a:spcAft>
              <a:buSzPts val="1400"/>
              <a:buNone/>
            </a:pPr>
            <a:r>
              <a:t/>
            </a:r>
            <a:endParaRPr sz="1050"/>
          </a:p>
        </p:txBody>
      </p:sp>
      <p:sp>
        <p:nvSpPr>
          <p:cNvPr id="85" name="Google Shape;85;p6: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6:notes"/>
          <p:cNvSpPr txBox="1"/>
          <p:nvPr>
            <p:ph idx="1" type="body"/>
          </p:nvPr>
        </p:nvSpPr>
        <p:spPr>
          <a:xfrm>
            <a:off x="223689" y="4222801"/>
            <a:ext cx="6650337" cy="513635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Die vorherrschende Wirtschafts- und Arbeitsweise nimmt teilweise fragwürdige Formen an. So wurden in der</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Vergangenheit beispielsweise prekäre Arbeitsbedingungen, illegale Abfallentsorgungsstrategien oder moralisch</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zweifelhafte Steuervermeidungstricks einiger Unternehmen öffentlich. Seit einigen Jahren wächst deshalb die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gesellschaftliche Forderung, dass Unternehmen im Rahmen ihrer Geschäftstätigkeit freiwillig mehr gesellschaftliche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 übernehmen und damit nicht mehr nur Renditen oder Umsatzzahlen im Vordergrund ihrer Wirtschafts- und Arbeitsweise stehen. Vielmehr müssen sich Unternehmen heutzutage mit unterschiedlichen</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gesellschaftlichen Werten auseinandersetzen. Vor diesem Hintergrund gewinnt ein Konzept zunehmend an Bedeutung: Corporate Social Responsibility (CSR). Übersetzt man diesen etwas sperrigen Begriff in die deutsche Sprache,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so kann von unternehmerischer Gesellschaftsverantwortung gesprochen werden.</a:t>
            </a:r>
            <a:endParaRPr b="0" i="0" sz="9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b="0" i="0" sz="9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Doch wann übernimmt ein Unternehmen gesellschaftliche Verantwortung? Kann ein Unternehmen überhaupt</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 gegenüber der gesamten Gesellschaft tragen? Übernimmt Ihr Ausbildungsbetrieb gesellschaftliche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a:t>
            </a:r>
            <a:endParaRPr/>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lang="de-DE" sz="1050"/>
              <a:t>TIPPS ZUR ENTWICKLUNG EINES CLAIMS UND EINES</a:t>
            </a:r>
            <a:r>
              <a:rPr b="1" lang="de-DE" sz="1000"/>
              <a:t> </a:t>
            </a:r>
            <a:r>
              <a:rPr b="1" lang="de-DE" sz="1050"/>
              <a:t>WERBESLOGANS:</a:t>
            </a:r>
            <a:br>
              <a:rPr lang="de-DE" sz="1050"/>
            </a:br>
            <a:r>
              <a:rPr lang="de-DE" sz="1050"/>
              <a:t>„Beim Claim handelt es sich noch nicht um einen fertigen Werbetext, sondern lediglich um eine zentrale, sachliche</a:t>
            </a:r>
            <a:r>
              <a:rPr lang="de-DE" sz="1000"/>
              <a:t> </a:t>
            </a:r>
            <a:r>
              <a:rPr lang="de-DE" sz="1050"/>
              <a:t>Aussage, die in der Werbung transportiert werden soll. Ein Claim wird dann allerdings häufig in Form eines Slogans</a:t>
            </a:r>
            <a:r>
              <a:rPr lang="de-DE" sz="1000"/>
              <a:t> </a:t>
            </a:r>
            <a:r>
              <a:rPr lang="de-DE" sz="1050"/>
              <a:t>formuliert (z. B. „[...] – Wir haben verstanden”). Ein Slogan soll in kompakter Form die zentrale Werbebotschaft</a:t>
            </a:r>
            <a:r>
              <a:rPr lang="de-DE" sz="1000"/>
              <a:t> </a:t>
            </a:r>
            <a:r>
              <a:rPr lang="de-DE" sz="1050"/>
              <a:t>vermitteln und zu einer hohen Erinnerung führen. Der Slogan sollte dementsprechend eingängig, möglichst</a:t>
            </a:r>
            <a:r>
              <a:rPr lang="de-DE" sz="1000"/>
              <a:t> </a:t>
            </a:r>
            <a:r>
              <a:rPr lang="de-DE" sz="1050"/>
              <a:t>bildhaft, unverwechselbar, kurz und insbesondere leicht verständlich sein. Ein Slogan ist ein wichtiger Bestandteil</a:t>
            </a:r>
            <a:r>
              <a:rPr lang="de-DE" sz="1000"/>
              <a:t> </a:t>
            </a:r>
            <a:r>
              <a:rPr lang="de-DE" sz="1050"/>
              <a:t>der Markenkommunikation zur Wiedererkennung (Recognition) und Positionierung einer Marke (z. B. „[...] – Freude</a:t>
            </a:r>
            <a:r>
              <a:rPr lang="de-DE" sz="1000"/>
              <a:t> </a:t>
            </a:r>
            <a:r>
              <a:rPr lang="de-DE" sz="1050"/>
              <a:t>am Fahren”)“ (Brüne et al. 2008: 32).</a:t>
            </a:r>
            <a:endParaRPr/>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SzPts val="1400"/>
              <a:buNone/>
            </a:pPr>
            <a:r>
              <a:rPr b="1" lang="de-DE" sz="900"/>
              <a:t>Quelle</a:t>
            </a:r>
            <a:endParaRPr/>
          </a:p>
          <a:p>
            <a:pPr indent="0" lvl="0" marL="0"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050"/>
          </a:p>
          <a:p>
            <a:pPr indent="0" lvl="0" marL="0" rtl="0" algn="l">
              <a:lnSpc>
                <a:spcPct val="100000"/>
              </a:lnSpc>
              <a:spcBef>
                <a:spcPts val="0"/>
              </a:spcBef>
              <a:spcAft>
                <a:spcPts val="0"/>
              </a:spcAft>
              <a:buSzPts val="1400"/>
              <a:buNone/>
            </a:pPr>
            <a:r>
              <a:t/>
            </a:r>
            <a:endParaRPr sz="1050"/>
          </a:p>
        </p:txBody>
      </p:sp>
      <p:sp>
        <p:nvSpPr>
          <p:cNvPr id="98" name="Google Shape;98;p26: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8: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8:notes"/>
          <p:cNvSpPr txBox="1"/>
          <p:nvPr>
            <p:ph idx="1" type="body"/>
          </p:nvPr>
        </p:nvSpPr>
        <p:spPr>
          <a:xfrm>
            <a:off x="223689" y="4222800"/>
            <a:ext cx="6650337" cy="5022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b="0" sz="1050"/>
          </a:p>
          <a:p>
            <a:pPr indent="0" lvl="0" marL="0" rtl="0" algn="l">
              <a:lnSpc>
                <a:spcPct val="100000"/>
              </a:lnSpc>
              <a:spcBef>
                <a:spcPts val="0"/>
              </a:spcBef>
              <a:spcAft>
                <a:spcPts val="0"/>
              </a:spcAft>
              <a:buSzPts val="1400"/>
              <a:buNone/>
            </a:pPr>
            <a:r>
              <a:rPr lang="de-DE" sz="1050"/>
              <a:t>Die Idee von CSR basiert zwar auf der sozialen Komponente unternehmerischer Verantwortung, doch gehen die aktuellen Definitionen von CSR inzwischen von einem viel breiteren Verantwortungsbegriff aus: Verantwortung soll nicht nur gegenüber den Mitarbeiterinnen und Mitarbeitern sowie den Aktionären und Geldgebern übernommen werden, sondern auch gegenüber der Gesellschaft im Allgemeinen. Dies äußert sich in der Forderung an die Entscheidungsträger der Wirtschaft, stärker auf gesellschaftliche Belange Rücksicht zu nehmen. CSR kann demnach verstanden werden als die Verantwortung eines Unternehmens für die Auswirkungen seiner Aktivitäten auf die Gesellschaft und die Natur. </a:t>
            </a:r>
            <a:endParaRPr/>
          </a:p>
          <a:p>
            <a:pPr indent="0" lvl="0" marL="0" rtl="0" algn="l">
              <a:lnSpc>
                <a:spcPct val="100000"/>
              </a:lnSpc>
              <a:spcBef>
                <a:spcPts val="0"/>
              </a:spcBef>
              <a:spcAft>
                <a:spcPts val="0"/>
              </a:spcAft>
              <a:buSzPts val="1400"/>
              <a:buNone/>
            </a:pPr>
            <a:r>
              <a:rPr lang="de-DE" sz="1050"/>
              <a:t>Zwei konkrete Forderungen stehen dabei im Vordergrund:</a:t>
            </a:r>
            <a:endParaRPr/>
          </a:p>
          <a:p>
            <a:pPr indent="-342900" lvl="0" marL="342900" rtl="0" algn="l">
              <a:lnSpc>
                <a:spcPct val="100000"/>
              </a:lnSpc>
              <a:spcBef>
                <a:spcPts val="0"/>
              </a:spcBef>
              <a:spcAft>
                <a:spcPts val="0"/>
              </a:spcAft>
              <a:buSzPts val="1050"/>
              <a:buFont typeface="Arial"/>
              <a:buAutoNum type="arabicPeriod"/>
            </a:pPr>
            <a:r>
              <a:rPr lang="de-DE" sz="1050"/>
              <a:t>Unternehmen sollen alle Handlungen vermeiden, die die Gesellschaft schädigen könnten. Oder anders formuliert: Es gehört zu den Aufgaben der Wirtschaft, die Gesellschaft zu schützen.</a:t>
            </a:r>
            <a:endParaRPr/>
          </a:p>
          <a:p>
            <a:pPr indent="-342900" lvl="0" marL="342900" rtl="0" algn="l">
              <a:lnSpc>
                <a:spcPct val="100000"/>
              </a:lnSpc>
              <a:spcBef>
                <a:spcPts val="0"/>
              </a:spcBef>
              <a:spcAft>
                <a:spcPts val="0"/>
              </a:spcAft>
              <a:buSzPts val="1050"/>
              <a:buFont typeface="Arial"/>
              <a:buAutoNum type="arabicPeriod"/>
            </a:pPr>
            <a:r>
              <a:rPr lang="de-DE" sz="1050"/>
              <a:t>Die Wirtschaft soll dem gesellschaftlichen Gemeinwohl dienen. Unternehmen sind also angehalten, nicht nur</a:t>
            </a:r>
            <a:br>
              <a:rPr lang="de-DE" sz="1050"/>
            </a:br>
            <a:r>
              <a:rPr lang="de-DE" sz="1050"/>
              <a:t>negative Auswirkungen ihres Handelns zu vermeiden, sondern darüber hinaus einen positiven Beitrag zum</a:t>
            </a:r>
            <a:br>
              <a:rPr lang="de-DE" sz="1050"/>
            </a:br>
            <a:r>
              <a:rPr lang="de-DE" sz="1050"/>
              <a:t>gesellschaftlichen Wohlergehen zu leisten.</a:t>
            </a:r>
            <a:endParaRPr/>
          </a:p>
          <a:p>
            <a:pPr indent="0" lvl="0" marL="0" rtl="0" algn="l">
              <a:lnSpc>
                <a:spcPct val="100000"/>
              </a:lnSpc>
              <a:spcBef>
                <a:spcPts val="0"/>
              </a:spcBef>
              <a:spcAft>
                <a:spcPts val="0"/>
              </a:spcAft>
              <a:buSzPts val="1050"/>
              <a:buFont typeface="Arial"/>
              <a:buNone/>
            </a:pPr>
            <a:r>
              <a:t/>
            </a:r>
            <a:endParaRPr b="1" sz="1050"/>
          </a:p>
          <a:p>
            <a:pPr indent="0" lvl="0" marL="0" rtl="0" algn="l">
              <a:lnSpc>
                <a:spcPct val="100000"/>
              </a:lnSpc>
              <a:spcBef>
                <a:spcPts val="0"/>
              </a:spcBef>
              <a:spcAft>
                <a:spcPts val="0"/>
              </a:spcAft>
              <a:buSzPts val="1050"/>
              <a:buFont typeface="Arial"/>
              <a:buNone/>
            </a:pPr>
            <a:r>
              <a:rPr b="0" lang="de-DE" sz="1050"/>
              <a:t>Doch wie genau können Unternehmen gesellschaftliche Verantwortung übernehmen?</a:t>
            </a:r>
            <a:endParaRPr b="0" i="0" sz="1050" u="none" cap="none" strike="noStrike">
              <a:solidFill>
                <a:srgbClr val="000000"/>
              </a:solidFill>
            </a:endParaRPr>
          </a:p>
          <a:p>
            <a:pPr indent="-101600" lvl="0" marL="171450" rtl="0" algn="l">
              <a:lnSpc>
                <a:spcPct val="100000"/>
              </a:lnSpc>
              <a:spcBef>
                <a:spcPts val="0"/>
              </a:spcBef>
              <a:spcAft>
                <a:spcPts val="0"/>
              </a:spcAft>
              <a:buSzPts val="1100"/>
              <a:buFont typeface="Arial"/>
              <a:buNone/>
            </a:pPr>
            <a:r>
              <a:t/>
            </a:r>
            <a:endParaRPr b="0" i="0" sz="1050" u="none" cap="none" strike="noStrike">
              <a:solidFill>
                <a:srgbClr val="000000"/>
              </a:solidFill>
            </a:endParaRPr>
          </a:p>
          <a:p>
            <a:pPr indent="0" lvl="0" marL="0" rtl="0" algn="l">
              <a:lnSpc>
                <a:spcPct val="100000"/>
              </a:lnSpc>
              <a:spcBef>
                <a:spcPts val="0"/>
              </a:spcBef>
              <a:spcAft>
                <a:spcPts val="0"/>
              </a:spcAft>
              <a:buSzPts val="1100"/>
              <a:buFont typeface="Arial"/>
              <a:buNone/>
            </a:pPr>
            <a:r>
              <a:rPr b="1" i="0" lang="de-DE" sz="1100" u="none" cap="none" strike="noStrike">
                <a:solidFill>
                  <a:schemeClr val="dk1"/>
                </a:solidFill>
                <a:latin typeface="Calibri"/>
                <a:ea typeface="Calibri"/>
                <a:cs typeface="Calibri"/>
                <a:sym typeface="Calibri"/>
              </a:rPr>
              <a:t>TIPPS ZUR ANALYSE VON VERSCHIEDENEN LEITLINIEN ZUR UNTERNEHMERISCHEN GESELLSCHAFTSVERANTWORTUNG:</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Eine Fülle von Standards, Richtlinien, Anleitungen und Empfehlungen macht es Unternehmen schwer, eine für sich stimmige und hilfreiche Organisationshilfe zu finden. Auf der Internetseite http://www.csr-in-deutschland.de des Bundesministeriums für Arbeit und Soziales finden Sie einen guten Überblick zum Thema CSR.</a:t>
            </a:r>
            <a:endParaRPr/>
          </a:p>
          <a:p>
            <a:pPr indent="0" lvl="0" marL="0" rtl="0" algn="l">
              <a:lnSpc>
                <a:spcPct val="100000"/>
              </a:lnSpc>
              <a:spcBef>
                <a:spcPts val="0"/>
              </a:spcBef>
              <a:spcAft>
                <a:spcPts val="0"/>
              </a:spcAft>
              <a:buSzPts val="1100"/>
              <a:buFont typeface="Arial"/>
              <a:buNone/>
            </a:pPr>
            <a:r>
              <a:rPr lang="de-DE" sz="1100"/>
              <a:t>Diskutieren Sie und suchen Sie heraus, welcher Ansatz zur CSR für ihren Ausbildungsbetreib am besten passt. </a:t>
            </a:r>
            <a:br>
              <a:rPr lang="de-DE" sz="1050"/>
            </a:br>
            <a:endParaRPr sz="1050"/>
          </a:p>
          <a:p>
            <a:pPr indent="0" lvl="0" marL="0" rtl="0" algn="l">
              <a:lnSpc>
                <a:spcPct val="100000"/>
              </a:lnSpc>
              <a:spcBef>
                <a:spcPts val="0"/>
              </a:spcBef>
              <a:spcAft>
                <a:spcPts val="0"/>
              </a:spcAft>
              <a:buSzPts val="1400"/>
              <a:buNone/>
            </a:pPr>
            <a:r>
              <a:rPr b="1" lang="de-DE" sz="900"/>
              <a:t>Quelle</a:t>
            </a:r>
            <a:endParaRPr/>
          </a:p>
          <a:p>
            <a:pPr indent="0" lvl="0" marL="0"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050"/>
          </a:p>
          <a:p>
            <a:pPr indent="0" lvl="0" marL="0" rtl="0" algn="l">
              <a:lnSpc>
                <a:spcPct val="100000"/>
              </a:lnSpc>
              <a:spcBef>
                <a:spcPts val="0"/>
              </a:spcBef>
              <a:spcAft>
                <a:spcPts val="0"/>
              </a:spcAft>
              <a:buSzPts val="1400"/>
              <a:buNone/>
            </a:pPr>
            <a:r>
              <a:t/>
            </a:r>
            <a:endParaRPr sz="1050"/>
          </a:p>
        </p:txBody>
      </p:sp>
      <p:sp>
        <p:nvSpPr>
          <p:cNvPr id="112" name="Google Shape;112;p28: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9: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29:notes"/>
          <p:cNvSpPr txBox="1"/>
          <p:nvPr>
            <p:ph idx="1" type="body"/>
          </p:nvPr>
        </p:nvSpPr>
        <p:spPr>
          <a:xfrm>
            <a:off x="223689" y="4222800"/>
            <a:ext cx="6650337" cy="56324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b="0" sz="1100"/>
          </a:p>
          <a:p>
            <a:pPr indent="0" lvl="0" marL="0" rtl="0" algn="l">
              <a:lnSpc>
                <a:spcPct val="100000"/>
              </a:lnSpc>
              <a:spcBef>
                <a:spcPts val="0"/>
              </a:spcBef>
              <a:spcAft>
                <a:spcPts val="0"/>
              </a:spcAft>
              <a:buSzPts val="1400"/>
              <a:buNone/>
            </a:pPr>
            <a:r>
              <a:rPr lang="de-DE" sz="1100"/>
              <a:t>Siehe Beschreibung auf vorangehender Folie 5.</a:t>
            </a:r>
            <a:endParaRPr b="0" i="0" sz="1100" u="none" cap="none" strike="noStrike">
              <a:solidFill>
                <a:srgbClr val="000000"/>
              </a:solidFill>
            </a:endParaRPr>
          </a:p>
          <a:p>
            <a:pPr indent="-101600" lvl="0" marL="171450" rtl="0" algn="l">
              <a:lnSpc>
                <a:spcPct val="100000"/>
              </a:lnSpc>
              <a:spcBef>
                <a:spcPts val="0"/>
              </a:spcBef>
              <a:spcAft>
                <a:spcPts val="0"/>
              </a:spcAft>
              <a:buSzPts val="1100"/>
              <a:buFont typeface="Arial"/>
              <a:buNone/>
            </a:pPr>
            <a:r>
              <a:t/>
            </a:r>
            <a:endParaRPr b="0" i="0" sz="1100" u="none" cap="none" strike="noStrike">
              <a:solidFill>
                <a:srgbClr val="000000"/>
              </a:solidFill>
            </a:endParaRPr>
          </a:p>
          <a:p>
            <a:pPr indent="0" lvl="0" marL="0" rtl="0" algn="l">
              <a:lnSpc>
                <a:spcPct val="100000"/>
              </a:lnSpc>
              <a:spcBef>
                <a:spcPts val="0"/>
              </a:spcBef>
              <a:spcAft>
                <a:spcPts val="0"/>
              </a:spcAft>
              <a:buSzPts val="1100"/>
              <a:buFont typeface="Arial"/>
              <a:buNone/>
            </a:pPr>
            <a:r>
              <a:rPr b="1" i="0" lang="de-DE" sz="1100" u="none" cap="none" strike="noStrike">
                <a:solidFill>
                  <a:schemeClr val="dk1"/>
                </a:solidFill>
                <a:latin typeface="Calibri"/>
                <a:ea typeface="Calibri"/>
                <a:cs typeface="Calibri"/>
                <a:sym typeface="Calibri"/>
              </a:rPr>
              <a:t>TIPPS ZUR ERMITTLUNG UND GESTALTUNG VON CSR-MASSNAHMEN:</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Zur Ermittlung von CSR-Maßnahmen in einem bestimmten Bereich Ihres Ausbildungsbetriebs ist es hilfreich, sich mit den Wirkungsfeldern Ihres Unternehmens auseinanderzusetzen. Analysieren Sie hierfür, wie sich der bestimmte Unternehmensbereich auf die drei Dimensionen der Nachhaltigkeit auswirkt (z. B. CO 2-Emissionen </a:t>
            </a:r>
            <a:r>
              <a:rPr lang="de-DE" sz="1100"/>
              <a:t>&gt;</a:t>
            </a:r>
            <a:r>
              <a:rPr b="0" i="0" lang="de-DE" sz="1100" u="none" cap="none" strike="noStrike">
                <a:solidFill>
                  <a:schemeClr val="dk1"/>
                </a:solidFill>
                <a:latin typeface="Calibri"/>
                <a:ea typeface="Calibri"/>
                <a:cs typeface="Calibri"/>
                <a:sym typeface="Calibri"/>
              </a:rPr>
              <a:t> Ökologische Dimension, Abhängigkeit vom Ölpreis &gt; Ökonomische Dimension, Niedriglöhne &gt; Soziale Dimension). </a:t>
            </a:r>
            <a:endParaRPr sz="1100"/>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Nachdem Sie sich über die ökologischen, sozialen und ökonomischen Auswirkungen des Transportbereichs Gedanken gemacht haben, sollten Sie überlegen, durch welche CSR-Maßnahmen die einzelnen Auswirkungen verringert oder vermieden werden könnten.</a:t>
            </a:r>
            <a:endParaRPr sz="1100"/>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Zur Gestaltung einer CSR-Maßnahme bietet es sich an, eine der ermittelten Maßnahmen auszuwählen, zu der Ihrer Einschätzung nach in Ihrem Ausbildungsbetrieb dringender Handlungsbedarf besteht und die zu den Gegebenheiten Ihres Unternehmens passt – also tatsächlich durchgeführt werden könnte.</a:t>
            </a:r>
            <a:br>
              <a:rPr lang="de-DE" sz="1100"/>
            </a:br>
            <a:endParaRPr sz="1100"/>
          </a:p>
          <a:p>
            <a:pPr indent="0" lvl="0" marL="0" rtl="0" algn="l">
              <a:lnSpc>
                <a:spcPct val="100000"/>
              </a:lnSpc>
              <a:spcBef>
                <a:spcPts val="0"/>
              </a:spcBef>
              <a:spcAft>
                <a:spcPts val="0"/>
              </a:spcAft>
              <a:buSzPts val="1100"/>
              <a:buFont typeface="Noto Sans Symbols"/>
              <a:buNone/>
            </a:pPr>
            <a:r>
              <a:rPr b="0" i="0" lang="de-DE" sz="1100" u="none" cap="none" strike="noStrike">
                <a:solidFill>
                  <a:schemeClr val="dk1"/>
                </a:solidFill>
                <a:latin typeface="Calibri"/>
                <a:ea typeface="Calibri"/>
                <a:cs typeface="Calibri"/>
                <a:sym typeface="Calibri"/>
              </a:rPr>
              <a:t>Um Ihre CSR-Maßnahme im weiteren Verlauf des Lernmoduls Ihren Kolleginnen und Kollegen vorstellen zu können, ist es hilfreich, sich im Vorhinein mit folgenden Fragen auseinandersetzen und Ihre Antworten schriftlich festzuhalten:</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Warum besteht in dem Bereich Ihres </a:t>
            </a:r>
            <a:r>
              <a:rPr lang="de-DE" sz="1100"/>
              <a:t>A</a:t>
            </a:r>
            <a:r>
              <a:rPr b="0" i="0" lang="de-DE" sz="1100" u="none" cap="none" strike="noStrike">
                <a:solidFill>
                  <a:schemeClr val="dk1"/>
                </a:solidFill>
                <a:latin typeface="Calibri"/>
                <a:ea typeface="Calibri"/>
                <a:cs typeface="Calibri"/>
                <a:sym typeface="Calibri"/>
              </a:rPr>
              <a:t>usbildungsbetriebs Handlungsbedarf für die CSR-Maßnahme?</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Welche Probleme könnten mit Hilfe der CSR-Maßnahme gelöst werden?</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Welche Ziele verfolgt die CSR-Maßnahme?</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Wer profitiert von der Durchführung dieser CSR-Maßnahme?</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Was wird zur Durchführung der CSR-Maßnahmen benötigt (z. B. fachliches Wissen, externe Partner, finanzielle Mittel)?</a:t>
            </a:r>
            <a:br>
              <a:rPr lang="de-DE" sz="1100"/>
            </a:br>
            <a:endParaRPr sz="1100"/>
          </a:p>
          <a:p>
            <a:pPr indent="0" lvl="0" marL="0" rtl="0" algn="l">
              <a:lnSpc>
                <a:spcPct val="100000"/>
              </a:lnSpc>
              <a:spcBef>
                <a:spcPts val="0"/>
              </a:spcBef>
              <a:spcAft>
                <a:spcPts val="0"/>
              </a:spcAft>
              <a:buSzPts val="1400"/>
              <a:buNone/>
            </a:pPr>
            <a:r>
              <a:rPr b="1" lang="de-DE" sz="1100"/>
              <a:t>Quelle</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100"/>
          </a:p>
        </p:txBody>
      </p:sp>
      <p:sp>
        <p:nvSpPr>
          <p:cNvPr id="125" name="Google Shape;125;p29: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0: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30:notes"/>
          <p:cNvSpPr txBox="1"/>
          <p:nvPr>
            <p:ph idx="1" type="body"/>
          </p:nvPr>
        </p:nvSpPr>
        <p:spPr>
          <a:xfrm>
            <a:off x="223689" y="4222800"/>
            <a:ext cx="6650337" cy="4921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b="0" sz="1100"/>
          </a:p>
          <a:p>
            <a:pPr indent="0" lvl="0" marL="0" rtl="0" algn="l">
              <a:lnSpc>
                <a:spcPct val="100000"/>
              </a:lnSpc>
              <a:spcBef>
                <a:spcPts val="0"/>
              </a:spcBef>
              <a:spcAft>
                <a:spcPts val="0"/>
              </a:spcAft>
              <a:buSzPts val="1400"/>
              <a:buNone/>
            </a:pPr>
            <a:r>
              <a:rPr lang="de-DE" sz="1100"/>
              <a:t>Die Idee von CSR basiert zwar auf der sozialen Komponente unternehmerischer Verantwortung, doch gehen die aktuellen Definitionen von CSR inzwischen von einem viel breiteren Verantwortungsbegriff aus: Verantwortung soll nicht nur gegenüber den Mitarbeiterinnen und Mitarbeitern sowie den Aktionären und Geldgebern übernommen werden, sondern auch gegenüber der Gesellschaft im Allgemeinen. Dies äußert sich in der Forderung an die Entscheidungsträger der Wirtschaft, stärker auf gesellschaftliche Belange Rücksicht zu nehmen. CSR kann demnach verstanden werden als die Verantwortung eines Unternehmens für die Auswirkungen seiner Aktivitäten auf die Gesellschaft und die Natur. </a:t>
            </a:r>
            <a:endParaRPr sz="1100"/>
          </a:p>
          <a:p>
            <a:pPr indent="0" lvl="0" marL="0" rtl="0" algn="l">
              <a:lnSpc>
                <a:spcPct val="100000"/>
              </a:lnSpc>
              <a:spcBef>
                <a:spcPts val="0"/>
              </a:spcBef>
              <a:spcAft>
                <a:spcPts val="0"/>
              </a:spcAft>
              <a:buSzPts val="1400"/>
              <a:buNone/>
            </a:pPr>
            <a:r>
              <a:rPr lang="de-DE" sz="1100"/>
              <a:t>Zwei konkrete Forderungen stehen dabei im Vordergrund:</a:t>
            </a:r>
            <a:endParaRPr sz="1100"/>
          </a:p>
          <a:p>
            <a:pPr indent="-342900" lvl="0" marL="342900" rtl="0" algn="l">
              <a:lnSpc>
                <a:spcPct val="100000"/>
              </a:lnSpc>
              <a:spcBef>
                <a:spcPts val="0"/>
              </a:spcBef>
              <a:spcAft>
                <a:spcPts val="0"/>
              </a:spcAft>
              <a:buSzPts val="1050"/>
              <a:buFont typeface="Arial"/>
              <a:buAutoNum type="arabicPeriod"/>
            </a:pPr>
            <a:r>
              <a:rPr lang="de-DE" sz="1100"/>
              <a:t>Unternehmen sollen alle Handlungen vermeiden, die die Gesellschaft schädigen könnten. Oder anders formuliert: Es gehört zu den Aufgaben der Wirtschaft, die Gesellschaft zu schützen.</a:t>
            </a:r>
            <a:endParaRPr sz="1100"/>
          </a:p>
          <a:p>
            <a:pPr indent="-342900" lvl="0" marL="342900" rtl="0" algn="l">
              <a:lnSpc>
                <a:spcPct val="100000"/>
              </a:lnSpc>
              <a:spcBef>
                <a:spcPts val="0"/>
              </a:spcBef>
              <a:spcAft>
                <a:spcPts val="0"/>
              </a:spcAft>
              <a:buSzPts val="1050"/>
              <a:buFont typeface="Arial"/>
              <a:buAutoNum type="arabicPeriod"/>
            </a:pPr>
            <a:r>
              <a:rPr lang="de-DE" sz="1100"/>
              <a:t>Die Wirtschaft soll dem gesellschaftlichen Gemeinwohl dienen. Unternehmen sind also angehalten, nicht nur</a:t>
            </a:r>
            <a:br>
              <a:rPr lang="de-DE" sz="1100"/>
            </a:br>
            <a:r>
              <a:rPr lang="de-DE" sz="1100"/>
              <a:t>negative Auswirkungen ihres Handelns zu vermeiden, sondern darüber hinaus einen positiven Beitrag zum</a:t>
            </a:r>
            <a:br>
              <a:rPr lang="de-DE" sz="1100"/>
            </a:br>
            <a:r>
              <a:rPr lang="de-DE" sz="1100"/>
              <a:t>gesellschaftlichen Wohlergehen zu leisten.</a:t>
            </a:r>
            <a:endParaRPr sz="1100"/>
          </a:p>
          <a:p>
            <a:pPr indent="0" lvl="0" marL="0" rtl="0" algn="l">
              <a:lnSpc>
                <a:spcPct val="100000"/>
              </a:lnSpc>
              <a:spcBef>
                <a:spcPts val="0"/>
              </a:spcBef>
              <a:spcAft>
                <a:spcPts val="0"/>
              </a:spcAft>
              <a:buSzPts val="1050"/>
              <a:buFont typeface="Arial"/>
              <a:buNone/>
            </a:pPr>
            <a:r>
              <a:t/>
            </a:r>
            <a:endParaRPr b="1" sz="1100"/>
          </a:p>
          <a:p>
            <a:pPr indent="0" lvl="0" marL="0" rtl="0" algn="l">
              <a:lnSpc>
                <a:spcPct val="100000"/>
              </a:lnSpc>
              <a:spcBef>
                <a:spcPts val="0"/>
              </a:spcBef>
              <a:spcAft>
                <a:spcPts val="0"/>
              </a:spcAft>
              <a:buSzPts val="1050"/>
              <a:buFont typeface="Arial"/>
              <a:buNone/>
            </a:pPr>
            <a:r>
              <a:rPr b="0" lang="de-DE" sz="1100"/>
              <a:t>Doch wie genau können Unternehmen gesellschaftliche Verantwortung übernehmen?</a:t>
            </a:r>
            <a:endParaRPr b="0" i="0" sz="1100" u="none" cap="none" strike="noStrike">
              <a:solidFill>
                <a:srgbClr val="000000"/>
              </a:solidFill>
            </a:endParaRPr>
          </a:p>
          <a:p>
            <a:pPr indent="-101600" lvl="0" marL="171450" rtl="0" algn="l">
              <a:lnSpc>
                <a:spcPct val="100000"/>
              </a:lnSpc>
              <a:spcBef>
                <a:spcPts val="0"/>
              </a:spcBef>
              <a:spcAft>
                <a:spcPts val="0"/>
              </a:spcAft>
              <a:buSzPts val="1100"/>
              <a:buFont typeface="Arial"/>
              <a:buNone/>
            </a:pPr>
            <a:r>
              <a:t/>
            </a:r>
            <a:endParaRPr b="0" i="0" sz="1100" u="none" cap="none" strike="noStrike">
              <a:solidFill>
                <a:srgbClr val="000000"/>
              </a:solidFill>
            </a:endParaRPr>
          </a:p>
          <a:p>
            <a:pPr indent="0" lvl="0" marL="0" rtl="0" algn="l">
              <a:lnSpc>
                <a:spcPct val="100000"/>
              </a:lnSpc>
              <a:spcBef>
                <a:spcPts val="0"/>
              </a:spcBef>
              <a:spcAft>
                <a:spcPts val="0"/>
              </a:spcAft>
              <a:buSzPts val="1100"/>
              <a:buFont typeface="Arial"/>
              <a:buNone/>
            </a:pPr>
            <a:r>
              <a:rPr b="1" i="0" lang="de-DE" sz="1100" u="none" cap="none" strike="noStrike">
                <a:solidFill>
                  <a:schemeClr val="dk1"/>
                </a:solidFill>
                <a:latin typeface="Calibri"/>
                <a:ea typeface="Calibri"/>
                <a:cs typeface="Calibri"/>
                <a:sym typeface="Calibri"/>
              </a:rPr>
              <a:t>TIPPS ZUR GEMEINSAMEN WEITERENTWICKLUNG DER AUSGEWÄHLTEN CSR-MASSNAHME:</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Damit Sie gemeinsam eine Ihrer Ideen für eine CSR-Maßnahme weiterentwickeln können, bietet es sich an, mit einem Maßnahmenplan zu arbeiten. Dieser soll Ihnen dabei helfen, die wesentlichen Merkmale der CSR-Maßnahme strukturiert und präzise festzuhalten.</a:t>
            </a:r>
            <a:br>
              <a:rPr lang="de-DE" sz="1100"/>
            </a:br>
            <a:endParaRPr sz="1100"/>
          </a:p>
          <a:p>
            <a:pPr indent="0" lvl="0" marL="0" rtl="0" algn="l">
              <a:lnSpc>
                <a:spcPct val="100000"/>
              </a:lnSpc>
              <a:spcBef>
                <a:spcPts val="0"/>
              </a:spcBef>
              <a:spcAft>
                <a:spcPts val="0"/>
              </a:spcAft>
              <a:buSzPts val="1400"/>
              <a:buNone/>
            </a:pPr>
            <a:r>
              <a:rPr b="1" lang="de-DE" sz="1100"/>
              <a:t>Quelle</a:t>
            </a:r>
            <a:endParaRPr sz="1100"/>
          </a:p>
          <a:p>
            <a:pPr indent="0" lvl="0" marL="0" rtl="0" algn="l">
              <a:lnSpc>
                <a:spcPct val="100000"/>
              </a:lnSpc>
              <a:spcBef>
                <a:spcPts val="0"/>
              </a:spcBef>
              <a:spcAft>
                <a:spcPts val="0"/>
              </a:spcAft>
              <a:buSzPts val="1400"/>
              <a:buNone/>
            </a:pPr>
            <a:r>
              <a:rPr b="0" i="0" lang="de-DE" sz="9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900"/>
          </a:p>
          <a:p>
            <a:pPr indent="0" lvl="0" marL="0" rtl="0" algn="l">
              <a:lnSpc>
                <a:spcPct val="100000"/>
              </a:lnSpc>
              <a:spcBef>
                <a:spcPts val="0"/>
              </a:spcBef>
              <a:spcAft>
                <a:spcPts val="0"/>
              </a:spcAft>
              <a:buSzPts val="1400"/>
              <a:buNone/>
            </a:pPr>
            <a:r>
              <a:t/>
            </a:r>
            <a:endParaRPr sz="1050"/>
          </a:p>
        </p:txBody>
      </p:sp>
      <p:sp>
        <p:nvSpPr>
          <p:cNvPr id="138" name="Google Shape;138;p3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2: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32: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 </a:t>
            </a:r>
            <a:endParaRPr b="0" sz="1100"/>
          </a:p>
          <a:p>
            <a:pPr indent="0" lvl="0" marL="0" rtl="0" algn="l">
              <a:lnSpc>
                <a:spcPct val="100000"/>
              </a:lnSpc>
              <a:spcBef>
                <a:spcPts val="0"/>
              </a:spcBef>
              <a:spcAft>
                <a:spcPts val="0"/>
              </a:spcAft>
              <a:buSzPts val="1400"/>
              <a:buNone/>
            </a:pPr>
            <a:r>
              <a:rPr lang="de-DE" sz="1100"/>
              <a:t>Vgl. vorangehende Folie 7</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Aufgaben</a:t>
            </a:r>
            <a:endParaRPr/>
          </a:p>
          <a:p>
            <a:pPr indent="-171450" lvl="0" marL="171450" marR="0" rtl="0" algn="l">
              <a:lnSpc>
                <a:spcPct val="100000"/>
              </a:lnSpc>
              <a:spcBef>
                <a:spcPts val="0"/>
              </a:spcBef>
              <a:spcAft>
                <a:spcPts val="0"/>
              </a:spcAft>
              <a:buClr>
                <a:srgbClr val="000000"/>
              </a:buClr>
              <a:buSzPts val="1350"/>
              <a:buFont typeface="Arial"/>
              <a:buChar char="•"/>
            </a:pPr>
            <a:r>
              <a:rPr i="0" lang="de-DE" sz="1100" u="none" cap="none" strike="noStrike">
                <a:solidFill>
                  <a:srgbClr val="000000"/>
                </a:solidFill>
                <a:latin typeface="Calibri"/>
                <a:ea typeface="Calibri"/>
                <a:cs typeface="Calibri"/>
                <a:sym typeface="Calibri"/>
              </a:rPr>
              <a:t>Präsentieren Sie sich gegenseitig Ihre Ergebnisse, die Sie in der Tabelle „Gesellschaftliche Verantwortung meines Ausbildungsbetriebs“ festgehalten haben.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350"/>
              <a:buFont typeface="Arial"/>
              <a:buChar char="•"/>
            </a:pPr>
            <a:r>
              <a:rPr i="0" lang="de-DE" sz="1100" u="none" cap="none" strike="noStrike">
                <a:solidFill>
                  <a:srgbClr val="000000"/>
                </a:solidFill>
                <a:latin typeface="Calibri"/>
                <a:ea typeface="Calibri"/>
                <a:cs typeface="Calibri"/>
                <a:sym typeface="Calibri"/>
              </a:rPr>
              <a:t>Vergleichen Sie die von Ihnen gesammelten Unterschiede zwischen den Anforderungen an CSR-Maßnahmen und den bisher umgesetzten CSR-Maßnahmen in Ihrem Unternehmen (Spalte 4).</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350"/>
              <a:buFont typeface="Arial"/>
              <a:buChar char="•"/>
            </a:pPr>
            <a:r>
              <a:rPr i="0" lang="de-DE" sz="1100" u="none" cap="none" strike="noStrike">
                <a:solidFill>
                  <a:srgbClr val="000000"/>
                </a:solidFill>
                <a:latin typeface="Calibri"/>
                <a:ea typeface="Calibri"/>
                <a:cs typeface="Calibri"/>
                <a:sym typeface="Calibri"/>
              </a:rPr>
              <a:t>Präsentieren Sie sich gegenseitig Ihre Ideen zur Gestaltung und Umsetzung einer möglichen CSR-Maßnahme Ihres Ausbildungsbetriebs.</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350"/>
              <a:buFont typeface="Arial"/>
              <a:buChar char="•"/>
            </a:pPr>
            <a:r>
              <a:rPr i="0" lang="de-DE" sz="1100" u="none" cap="none" strike="noStrike">
                <a:solidFill>
                  <a:srgbClr val="000000"/>
                </a:solidFill>
                <a:latin typeface="Calibri"/>
                <a:ea typeface="Calibri"/>
                <a:cs typeface="Calibri"/>
                <a:sym typeface="Calibri"/>
              </a:rPr>
              <a:t>Erarbeiten Sie auf Basis Ihres zuvor entworfenen Werbeslogans gemeinsam einen Werbeslogan zu der entwickelten CSR-Maßnahme.</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350"/>
              <a:buFont typeface="Arial"/>
              <a:buChar char="•"/>
            </a:pPr>
            <a:r>
              <a:rPr i="0" lang="de-DE" sz="1100" u="none" cap="none" strike="noStrike">
                <a:solidFill>
                  <a:srgbClr val="000000"/>
                </a:solidFill>
                <a:latin typeface="Calibri"/>
                <a:ea typeface="Calibri"/>
                <a:cs typeface="Calibri"/>
                <a:sym typeface="Calibri"/>
              </a:rPr>
              <a:t>Schreiben Sie Ihren erarbeiteten Werbeslogan auf die weiße Plane des untenstehenden LKWs.</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Quelle</a:t>
            </a:r>
            <a:endParaRPr sz="1100"/>
          </a:p>
          <a:p>
            <a:pPr indent="0" lvl="0" marL="0" rtl="0" algn="l">
              <a:lnSpc>
                <a:spcPct val="100000"/>
              </a:lnSpc>
              <a:spcBef>
                <a:spcPts val="0"/>
              </a:spcBef>
              <a:spcAft>
                <a:spcPts val="0"/>
              </a:spcAft>
              <a:buSzPts val="1400"/>
              <a:buNone/>
            </a:pPr>
            <a:r>
              <a:rPr b="0" i="0" lang="de-DE" sz="9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900"/>
          </a:p>
          <a:p>
            <a:pPr indent="0" lvl="0" marL="0" rtl="0" algn="l">
              <a:lnSpc>
                <a:spcPct val="100000"/>
              </a:lnSpc>
              <a:spcBef>
                <a:spcPts val="0"/>
              </a:spcBef>
              <a:spcAft>
                <a:spcPts val="0"/>
              </a:spcAft>
              <a:buSzPts val="1400"/>
              <a:buNone/>
            </a:pPr>
            <a:r>
              <a:t/>
            </a:r>
            <a:endParaRPr sz="1050"/>
          </a:p>
        </p:txBody>
      </p:sp>
      <p:sp>
        <p:nvSpPr>
          <p:cNvPr id="151" name="Google Shape;151;p3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3: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33:notes"/>
          <p:cNvSpPr txBox="1"/>
          <p:nvPr>
            <p:ph idx="1" type="body"/>
          </p:nvPr>
        </p:nvSpPr>
        <p:spPr>
          <a:xfrm>
            <a:off x="223689" y="4222800"/>
            <a:ext cx="6650337" cy="584157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b="0"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werden bestehende Kunden gehalten und neue Kunden dazu gewonnen werden können, sind Unternehmen somit darauf angewiesen, ihre CSR-Maßnahmen der Öffentlichkeit zu präsentieren. An dieser Stelle kommt die CSR-Kommunikation ins Spiel, mit der Unternehmen Informationen über bestimmte CSR-Maßnahmen an außenstehende Gruppen (z. B. Kunden) übermitteln.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Innerhalb dieses Kommunikationsprozesses können sich allerdings Widersprüche ergeben, die letztendlich zu einem Glaubwürdigkeitsverlust führen können. Wie können Unternehmen dies verhindern?</a:t>
            </a:r>
            <a:endParaRPr sz="1100"/>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TIPPS ZUR ANALYSE DER ABBILDUNG:</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Bevor Sie die Abbildung gemeinsam analysieren, sollten Sie diese zunächst einzeln anschauen.</a:t>
            </a:r>
            <a:br>
              <a:rPr lang="de-DE" sz="1100"/>
            </a:br>
            <a:r>
              <a:rPr b="0" i="0" lang="de-DE" sz="1100" u="none" cap="none" strike="noStrike">
                <a:solidFill>
                  <a:schemeClr val="dk1"/>
                </a:solidFill>
                <a:latin typeface="Calibri"/>
                <a:ea typeface="Calibri"/>
                <a:cs typeface="Calibri"/>
                <a:sym typeface="Calibri"/>
              </a:rPr>
              <a:t>Zur darauffolgenden Analyse können Ihnen folgende Fragen behilflich sein:</a:t>
            </a:r>
            <a:endParaRPr b="0" i="0" sz="11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Was wird mit Hilfe der Abbildung dargestellt? (Aussage bzw. Thema der Abbildung)</a:t>
            </a:r>
            <a:endParaRPr sz="1100"/>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Wie und mit welchen Mitteln (Figuren, Objekte, Symbole) wird das Thema bzw. die Aussage dargestellt?</a:t>
            </a:r>
            <a:endParaRPr b="0" i="0" sz="11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Lässt sich aus der Abbildung eine bestimmte Botschaft oder Deutung des Zeichners erkennen?</a:t>
            </a:r>
            <a:endParaRPr sz="1100"/>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TIPPS ZUR INTERPRETATION DER ABBILDUNG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Folgende Fragen können Ihnen hierbei behilflich sein:</a:t>
            </a:r>
            <a:endParaRPr b="0" i="0" sz="11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Welche möglichen Probleme bei der Kommunikation von CSR-Maßnahmen werden dargestellt?</a:t>
            </a:r>
            <a:endParaRPr sz="1100"/>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Haben Sie an Ihrem Arbeitsplatz schon einmal eine Situation erlebt, die mit der Karikatur vergleichbar ist? Überlegen Sie alternativ, ob sie in Ihrem täglichen Leben (z. B. beim Einkaufen oder in der Werbung) schon einmal vergleichbare Situationen beobachten konnten.</a:t>
            </a:r>
            <a:endParaRPr b="0" i="0" sz="11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Welche Folgen könnte es für ein Unternehmen haben, wenn es beim so genannten „Greenwashing“ „ertappt“ wird?</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Quelle</a:t>
            </a:r>
            <a:endParaRPr sz="1100"/>
          </a:p>
          <a:p>
            <a:pPr indent="0" lvl="0" marL="0" rtl="0" algn="l">
              <a:lnSpc>
                <a:spcPct val="100000"/>
              </a:lnSpc>
              <a:spcBef>
                <a:spcPts val="0"/>
              </a:spcBef>
              <a:spcAft>
                <a:spcPts val="0"/>
              </a:spcAft>
              <a:buSzPts val="1400"/>
              <a:buNone/>
            </a:pPr>
            <a:r>
              <a:rPr b="0" i="0" lang="de-DE" sz="9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900"/>
          </a:p>
          <a:p>
            <a:pPr indent="0" lvl="0" marL="0" rtl="0" algn="l">
              <a:lnSpc>
                <a:spcPct val="100000"/>
              </a:lnSpc>
              <a:spcBef>
                <a:spcPts val="0"/>
              </a:spcBef>
              <a:spcAft>
                <a:spcPts val="0"/>
              </a:spcAft>
              <a:buSzPts val="1400"/>
              <a:buNone/>
            </a:pPr>
            <a:r>
              <a:t/>
            </a:r>
            <a:endParaRPr sz="1050"/>
          </a:p>
        </p:txBody>
      </p:sp>
      <p:sp>
        <p:nvSpPr>
          <p:cNvPr id="164" name="Google Shape;164;p33: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32" name="Shape 32"/>
        <p:cNvGrpSpPr/>
        <p:nvPr/>
      </p:nvGrpSpPr>
      <p:grpSpPr>
        <a:xfrm>
          <a:off x="0" y="0"/>
          <a:ext cx="0" cy="0"/>
          <a:chOff x="0" y="0"/>
          <a:chExt cx="0" cy="0"/>
        </a:xfrm>
      </p:grpSpPr>
      <p:sp>
        <p:nvSpPr>
          <p:cNvPr id="33" name="Google Shape;33;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2"/>
          <p:cNvSpPr/>
          <p:nvPr>
            <p:ph idx="2" type="pic"/>
          </p:nvPr>
        </p:nvSpPr>
        <p:spPr>
          <a:xfrm>
            <a:off x="5400009" y="1367999"/>
            <a:ext cx="6480000" cy="4680000"/>
          </a:xfrm>
          <a:prstGeom prst="rect">
            <a:avLst/>
          </a:prstGeom>
          <a:noFill/>
          <a:ln>
            <a:noFill/>
          </a:ln>
        </p:spPr>
      </p:sp>
      <p:sp>
        <p:nvSpPr>
          <p:cNvPr id="35" name="Google Shape;35;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1" name="Shape 41"/>
        <p:cNvGrpSpPr/>
        <p:nvPr/>
      </p:nvGrpSpPr>
      <p:grpSpPr>
        <a:xfrm>
          <a:off x="0" y="0"/>
          <a:ext cx="0" cy="0"/>
          <a:chOff x="0" y="0"/>
          <a:chExt cx="0" cy="0"/>
        </a:xfrm>
      </p:grpSpPr>
      <p:sp>
        <p:nvSpPr>
          <p:cNvPr id="42" name="Google Shape;42;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49" name="Shape 49"/>
        <p:cNvGrpSpPr/>
        <p:nvPr/>
      </p:nvGrpSpPr>
      <p:grpSpPr>
        <a:xfrm>
          <a:off x="0" y="0"/>
          <a:ext cx="0" cy="0"/>
          <a:chOff x="0" y="0"/>
          <a:chExt cx="0" cy="0"/>
        </a:xfrm>
      </p:grpSpPr>
      <p:sp>
        <p:nvSpPr>
          <p:cNvPr id="50" name="Google Shape;50;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7" name="Google Shape;57;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000"/>
              <a:buNone/>
            </a:pPr>
            <a:r>
              <a:rPr b="1" lang="de-DE"/>
              <a:t>Kaufmann und Kauffrau für</a:t>
            </a:r>
            <a:br>
              <a:rPr lang="de-DE"/>
            </a:br>
            <a:r>
              <a:rPr b="1" lang="de-DE"/>
              <a:t>Groß- und Außenhandelsmanagement</a:t>
            </a:r>
            <a:endParaRPr/>
          </a:p>
        </p:txBody>
      </p:sp>
      <p:sp>
        <p:nvSpPr>
          <p:cNvPr id="64" name="Google Shape;64;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mit Aufgaben zu Nachhaltigkeit</a:t>
            </a:r>
            <a:br>
              <a:rPr lang="de-DE"/>
            </a:br>
            <a:r>
              <a:rPr lang="de-DE"/>
              <a:t>in dem Berufsbild</a:t>
            </a:r>
            <a:endParaRPr/>
          </a:p>
        </p:txBody>
      </p:sp>
      <p:sp>
        <p:nvSpPr>
          <p:cNvPr id="65" name="Google Shape;65;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66" name="Google Shape;66;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67" name="Google Shape;67;p2"/>
          <p:cNvSpPr txBox="1"/>
          <p:nvPr>
            <p:ph idx="4" type="body"/>
          </p:nvPr>
        </p:nvSpPr>
        <p:spPr>
          <a:xfrm>
            <a:off x="9161925" y="5242669"/>
            <a:ext cx="2681400" cy="5637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1800"/>
              <a:buNone/>
            </a:pPr>
            <a:r>
              <a:rPr lang="de-DE" sz="1400">
                <a:latin typeface="Arial"/>
                <a:ea typeface="Arial"/>
                <a:cs typeface="Arial"/>
                <a:sym typeface="Arial"/>
              </a:rPr>
              <a:t>Dr. Harald Hantke</a:t>
            </a:r>
            <a:endParaRPr sz="1400">
              <a:latin typeface="Arial"/>
              <a:ea typeface="Arial"/>
              <a:cs typeface="Arial"/>
              <a:sym typeface="Arial"/>
            </a:endParaRPr>
          </a:p>
          <a:p>
            <a:pPr indent="0" lvl="0" marL="0" rtl="0" algn="r">
              <a:lnSpc>
                <a:spcPct val="100000"/>
              </a:lnSpc>
              <a:spcBef>
                <a:spcPts val="0"/>
              </a:spcBef>
              <a:spcAft>
                <a:spcPts val="0"/>
              </a:spcAft>
              <a:buClr>
                <a:schemeClr val="dk1"/>
              </a:buClr>
              <a:buSzPts val="1800"/>
              <a:buFont typeface="Arial"/>
              <a:buNone/>
            </a:pPr>
            <a:r>
              <a:rPr lang="de-DE" sz="1400">
                <a:latin typeface="Arial"/>
                <a:ea typeface="Arial"/>
                <a:cs typeface="Arial"/>
                <a:sym typeface="Arial"/>
              </a:rPr>
              <a:t>mail@haraldhantke.de</a:t>
            </a:r>
            <a:endParaRPr sz="1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 name="Google Shape;180;p3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1" name="Google Shape;181;p3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82" name="Google Shape;182;p3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183" name="Google Shape;183;p3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184" name="Google Shape;184;p3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85" name="Google Shape;185;p34"/>
          <p:cNvSpPr/>
          <p:nvPr/>
        </p:nvSpPr>
        <p:spPr>
          <a:xfrm>
            <a:off x="360000" y="1630230"/>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rgbClr val="000000"/>
                </a:solidFill>
                <a:latin typeface="Arial"/>
                <a:ea typeface="Arial"/>
                <a:cs typeface="Arial"/>
                <a:sym typeface="Arial"/>
              </a:rPr>
              <a:t>Mit der Karikatur aus der vorherigen Aufgabe soll auf das Problem des sogenannten „Greenwashings“ aufmerksam gemacht werden. Bevor Sie sich Gedanken darüber machen, wie vermeiden werden kann, in die „Greenwashingfalle“ zu tappen, ist es notwendig das Problem des „Greenwashings“ zu analysieren. Zentral sind hierbei die unternehmerischen Interessen, die oftmals in Konflikt mit den Ansprüchen anderer Gruppen (z. B. Kunden, Zulieferer oder Verbände) stehen.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Verteilen Sie die Rollenkarten.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Lesen Sie in Einzelarbeit ihre Rollenkarte und finden Sie sich in Ihre Rolle ein.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Erschließen Sie sich gemeinsam die Ausgangssituation.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Führen Sie das Rollenspiel durch.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Werten Sie das Rollenspiel gemeinsam aus.</a:t>
            </a:r>
            <a:endParaRPr b="0" i="0" sz="1400" u="none" cap="none" strike="noStrike">
              <a:solidFill>
                <a:srgbClr val="000000"/>
              </a:solidFill>
              <a:latin typeface="Arial"/>
              <a:ea typeface="Arial"/>
              <a:cs typeface="Arial"/>
              <a:sym typeface="Arial"/>
            </a:endParaRPr>
          </a:p>
        </p:txBody>
      </p:sp>
      <p:pic>
        <p:nvPicPr>
          <p:cNvPr id="186" name="Google Shape;186;p34"/>
          <p:cNvPicPr preferRelativeResize="0"/>
          <p:nvPr/>
        </p:nvPicPr>
        <p:blipFill rotWithShape="1">
          <a:blip r:embed="rId3">
            <a:alphaModFix/>
          </a:blip>
          <a:srcRect b="0" l="0" r="0" t="0"/>
          <a:stretch/>
        </p:blipFill>
        <p:spPr>
          <a:xfrm>
            <a:off x="7263643" y="1547828"/>
            <a:ext cx="4153467" cy="44111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3" name="Google Shape;193;p3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4" name="Google Shape;194;p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95" name="Google Shape;195;p3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196" name="Google Shape;196;p3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197" name="Google Shape;197;p3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98" name="Google Shape;198;p35"/>
          <p:cNvSpPr/>
          <p:nvPr/>
        </p:nvSpPr>
        <p:spPr>
          <a:xfrm>
            <a:off x="5567351" y="1658509"/>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Nachdem Sie sich mit den Zielen, Anforderungen und möglichen Problemen der CSR-Kommunikation auseinandergesetzt haben, erstellen Sie nun anhand dieser Erkenntnisse einen Leitfaden für die CSR-Kommunikation Ihres Ausbildungsbetriebs.</a:t>
            </a:r>
            <a:br>
              <a:rPr b="0" i="0" lang="de-DE"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Diskutieren Sie den Aufbau und die wesentlichen Inhalte Ihres CSR-Leitfadens.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Entwickeln Sie gemeinsam einen CSR-Leitfaden für Ihren Ausbildungsbetrieb.</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Präsentieren Sie den CSR-Leitfaden Ihrer Ausbilderin bzw. Ihrem Ausbilder oder der Marketingabteilung. Alternativ können Sie bestehende CSR-Kommunikationsmaßnahmen anhand Ihres Leitfadens analysieren und auf dieser Basis Optimierungsvorschläge erarbeiten.</a:t>
            </a:r>
            <a:endParaRPr b="1" i="0" sz="1600" u="none" cap="none" strike="noStrike">
              <a:solidFill>
                <a:srgbClr val="000000"/>
              </a:solidFill>
              <a:latin typeface="Arial"/>
              <a:ea typeface="Arial"/>
              <a:cs typeface="Arial"/>
              <a:sym typeface="Arial"/>
            </a:endParaRPr>
          </a:p>
        </p:txBody>
      </p:sp>
      <p:pic>
        <p:nvPicPr>
          <p:cNvPr id="199" name="Google Shape;199;p35"/>
          <p:cNvPicPr preferRelativeResize="0"/>
          <p:nvPr/>
        </p:nvPicPr>
        <p:blipFill rotWithShape="1">
          <a:blip r:embed="rId3">
            <a:alphaModFix/>
          </a:blip>
          <a:srcRect b="0" l="0" r="0" t="0"/>
          <a:stretch/>
        </p:blipFill>
        <p:spPr>
          <a:xfrm>
            <a:off x="1" y="2730136"/>
            <a:ext cx="4565818" cy="34442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6" name="Google Shape;206;p3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7" name="Google Shape;207;p3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08" name="Google Shape;208;p3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209" name="Google Shape;209;p3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210" name="Google Shape;210;p3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211" name="Google Shape;211;p36"/>
          <p:cNvSpPr/>
          <p:nvPr/>
        </p:nvSpPr>
        <p:spPr>
          <a:xfrm>
            <a:off x="5567351" y="1658509"/>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Ein Unternehmen mit verschiedenen Betriebsstätten präsentiert sich in der Außendarstellung konsequent umweltfreundlich. Für die Wahrnehmung von Kundenterminen hat sich das Unternehmen von daher einen Fuhrpark angelegt, der mit Elektroautos ausgestattet ist. Für den internen Betriebsverkehr werden weiterhin Autos mit konventionellem Antrieb genutzt, denn das sieht der Kunde ja nicht.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Beschreiben Sie, welche Zielkonflikte sich hierbei ergeben.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Diskutieren Sie, wie sich die Zielkonflikte lösen ließen.</a:t>
            </a:r>
            <a:endParaRPr b="0" i="0" sz="1600" u="none" cap="none" strike="noStrike">
              <a:solidFill>
                <a:schemeClr val="dk1"/>
              </a:solidFill>
              <a:latin typeface="Arial"/>
              <a:ea typeface="Arial"/>
              <a:cs typeface="Arial"/>
              <a:sym typeface="Arial"/>
            </a:endParaRPr>
          </a:p>
        </p:txBody>
      </p:sp>
      <p:pic>
        <p:nvPicPr>
          <p:cNvPr id="212" name="Google Shape;212;p36"/>
          <p:cNvPicPr preferRelativeResize="0"/>
          <p:nvPr/>
        </p:nvPicPr>
        <p:blipFill rotWithShape="1">
          <a:blip r:embed="rId3">
            <a:alphaModFix/>
          </a:blip>
          <a:srcRect b="0" l="0" r="0" t="0"/>
          <a:stretch/>
        </p:blipFill>
        <p:spPr>
          <a:xfrm>
            <a:off x="1" y="2730136"/>
            <a:ext cx="4565818" cy="34442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 name="Google Shape;219;p3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0" name="Google Shape;220;p3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21" name="Google Shape;221;p3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222" name="Google Shape;222;p3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223" name="Google Shape;223;p3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224" name="Google Shape;224;p37"/>
          <p:cNvSpPr/>
          <p:nvPr/>
        </p:nvSpPr>
        <p:spPr>
          <a:xfrm>
            <a:off x="5567351" y="1658509"/>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Ein Auftraggeber hat in seinem Unternehmensleitbild verankert, dass er nur noch mit Unternehmen zusammenarbeitet, die eine zertifizierte Nachhaltigkeitsstrategie nachweisen können. Der potenzielle Auftragnehmer ist ein kleiner bis mittelständischer Betrieb, der sich zwar für Nachhaltigkeit interessiert und auch bereits engagiert, aus Kostengründen jedoch noch keine zertifizierte Nachhaltigkeitsstrategie entwickelt hat. Damit stehen die Chancen des potenziellen Auftragnehmers schlecht, den Auftrag zu bekommen, obwohl er Interesse und Engagement mitbringt, um nachhaltiger zu wirtschaften.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Beschreiben Sie, welche Zielkonflikte sich hierbei ergeben.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Diskutieren Sie, wie sich die Zielkonflikte lösen ließen.</a:t>
            </a:r>
            <a:endParaRPr b="0" i="0" sz="1600" u="none" cap="none" strike="noStrike">
              <a:solidFill>
                <a:schemeClr val="dk1"/>
              </a:solidFill>
              <a:latin typeface="Arial"/>
              <a:ea typeface="Arial"/>
              <a:cs typeface="Arial"/>
              <a:sym typeface="Arial"/>
            </a:endParaRPr>
          </a:p>
        </p:txBody>
      </p:sp>
      <p:pic>
        <p:nvPicPr>
          <p:cNvPr id="225" name="Google Shape;225;p37"/>
          <p:cNvPicPr preferRelativeResize="0"/>
          <p:nvPr/>
        </p:nvPicPr>
        <p:blipFill rotWithShape="1">
          <a:blip r:embed="rId3">
            <a:alphaModFix/>
          </a:blip>
          <a:srcRect b="0" l="0" r="0" t="0"/>
          <a:stretch/>
        </p:blipFill>
        <p:spPr>
          <a:xfrm>
            <a:off x="1" y="2730136"/>
            <a:ext cx="4565818" cy="34442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 name="Google Shape;232;p3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3" name="Google Shape;233;p3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34" name="Google Shape;234;p3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235" name="Google Shape;235;p3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236" name="Google Shape;236;p3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237" name="Google Shape;237;p38"/>
          <p:cNvSpPr/>
          <p:nvPr/>
        </p:nvSpPr>
        <p:spPr>
          <a:xfrm>
            <a:off x="5567351" y="1658509"/>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Ein Auftraggeber interessiert sich vor allem für die Kriterien “Zeit” und “Geld” und ist bereit, das Kriterium “Qualität” dafür zu vernachlässigen. Ein potenzieller Auftragnehmer hat sich umfangreich als nachhaltigkeitsorientiertes Unternehmen zertifizieren lassen. Aus betriebswirtschaftlich-kaufmännischen Gründen ist der potenzielle Auftragnehmer darauf angewiesen, konkurrenzfähig zu sein. Da die Konkurrenz aktuell nicht abgeneigt ist, im Zweifel das Kriterium “Qualität” zu vernachlässigen, um schneller und günstiger zu sein, steht der potenzielle Auftragnehmer mit dem Anspruch, nachhaltiger zu wirtschaften, vor einem existenziellen Problem.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Beschreiben Sie, welche Zielkonflikte sich hierbei ergeben.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Diskutieren Sie, wie sich die Zielkonflikte lösen ließen.</a:t>
            </a:r>
            <a:endParaRPr b="0" i="0" sz="1600" u="none" cap="none" strike="noStrike">
              <a:solidFill>
                <a:schemeClr val="dk1"/>
              </a:solidFill>
              <a:latin typeface="Arial"/>
              <a:ea typeface="Arial"/>
              <a:cs typeface="Arial"/>
              <a:sym typeface="Arial"/>
            </a:endParaRPr>
          </a:p>
        </p:txBody>
      </p:sp>
      <p:pic>
        <p:nvPicPr>
          <p:cNvPr id="238" name="Google Shape;238;p38"/>
          <p:cNvPicPr preferRelativeResize="0"/>
          <p:nvPr/>
        </p:nvPicPr>
        <p:blipFill rotWithShape="1">
          <a:blip r:embed="rId3">
            <a:alphaModFix/>
          </a:blip>
          <a:srcRect b="0" l="0" r="0" t="0"/>
          <a:stretch/>
        </p:blipFill>
        <p:spPr>
          <a:xfrm>
            <a:off x="1" y="2730136"/>
            <a:ext cx="4565818" cy="34442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8be49b298d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44" name="Google Shape;244;g28be49b298d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45" name="Google Shape;245;g28be49b298d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46" name="Google Shape;246;g28be49b298d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47" name="Google Shape;247;g28be49b298d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48" name="Google Shape;248;g28be49b298d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49" name="Google Shape;249;g28be49b298d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50" name="Google Shape;250;g28be49b298d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4" name="Google Shape;74;p1"/>
          <p:cNvPicPr preferRelativeResize="0"/>
          <p:nvPr/>
        </p:nvPicPr>
        <p:blipFill rotWithShape="1">
          <a:blip r:embed="rId3">
            <a:alphaModFix/>
          </a:blip>
          <a:srcRect b="0" l="0" r="0" t="0"/>
          <a:stretch/>
        </p:blipFill>
        <p:spPr>
          <a:xfrm>
            <a:off x="6524218" y="2620917"/>
            <a:ext cx="4933950" cy="2886075"/>
          </a:xfrm>
          <a:prstGeom prst="roundRect">
            <a:avLst>
              <a:gd fmla="val 16667" name="adj"/>
            </a:avLst>
          </a:prstGeom>
          <a:noFill/>
          <a:ln>
            <a:noFill/>
          </a:ln>
        </p:spPr>
      </p:pic>
      <p:sp>
        <p:nvSpPr>
          <p:cNvPr id="75" name="Google Shape;75;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76" name="Google Shape;76;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77" name="Google Shape;77;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78" name="Google Shape;78;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79" name="Google Shape;79;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80" name="Google Shape;80;p1"/>
          <p:cNvSpPr/>
          <p:nvPr/>
        </p:nvSpPr>
        <p:spPr>
          <a:xfrm>
            <a:off x="619382" y="1840027"/>
            <a:ext cx="5171005" cy="3826766"/>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Was bedeutet eigentlich Verantwortung? Und wie können Unternehmen Verantwortung gegenüber der Gesellschaft übernehmen? Bevor Sie sich intensiver mit dem Corporate Social Responsibility (CSR)-Konzept auseinandersetzen können, ist es notwendig, dass Sie sich Gedanken über diese grundlegenden Fragen machen.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Beschreiben Sie, was Sie mit dem Begriff „Verantwortung“ verbinden.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Erklären Sie, gegenüber wem Sie bei Ihrer alltäglichen Arbeit in Ihrem Ausbildungsbetrieb Verantwortung tragen. Halten Sie Ihre Ergebnisse schriftlich fest.</a:t>
            </a:r>
            <a:endParaRPr b="1" i="0" sz="1600" u="none" cap="none" strike="noStrike">
              <a:solidFill>
                <a:srgbClr val="000000"/>
              </a:solidFill>
              <a:latin typeface="Arial"/>
              <a:ea typeface="Arial"/>
              <a:cs typeface="Arial"/>
              <a:sym typeface="Arial"/>
            </a:endParaRPr>
          </a:p>
        </p:txBody>
      </p:sp>
      <p:sp>
        <p:nvSpPr>
          <p:cNvPr id="81" name="Google Shape;81;p1"/>
          <p:cNvSpPr txBox="1"/>
          <p:nvPr/>
        </p:nvSpPr>
        <p:spPr>
          <a:xfrm>
            <a:off x="6524218" y="2017610"/>
            <a:ext cx="493395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Folgende Bereiche und Akteure können in Ihren Arbeitsprozess gegebenenfalls eine Rolle spielen: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89" name="Google Shape;89;p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90" name="Google Shape;90;p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91" name="Google Shape;91;p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92" name="Google Shape;92;p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93" name="Google Shape;93;p6"/>
          <p:cNvSpPr/>
          <p:nvPr/>
        </p:nvSpPr>
        <p:spPr>
          <a:xfrm>
            <a:off x="360000" y="1533939"/>
            <a:ext cx="5497103" cy="444661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Nachdem Sie sich mit Ihrem eigenen Verständnis von Verantwortung auseinandergesetzt haben,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überlegen Sie nun, was gesellschaftliche Verantwortung aus unternehmerischer Perspektive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bedeuten könnte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Beschreiben Sie, was unter gesellschaftlicher Verantwortung aus unternehmerischer Perspektive verstanden werden könnte.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Erläutern Sie, in welchen Bereichen Ihrer Meinung nach Unternehmen gesellschaftliche Verantwortung übernehmen sollten.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Ermitteln und begründen Sie, im Rahmen welcher Maßnahmen oder Projekte und gegenüber wem oder was Ihr Unternehmen gesellschaftliche Verantwortung wahrnimmt. Nutzen Sie zur Bearbeitung dieser Aufgabe die nebenstehende Tabelle.</a:t>
            </a:r>
            <a:endParaRPr b="1" i="0" sz="1450" u="none" cap="none" strike="noStrike">
              <a:solidFill>
                <a:srgbClr val="000000"/>
              </a:solidFill>
              <a:latin typeface="Arial"/>
              <a:ea typeface="Arial"/>
              <a:cs typeface="Arial"/>
              <a:sym typeface="Arial"/>
            </a:endParaRPr>
          </a:p>
        </p:txBody>
      </p:sp>
      <p:pic>
        <p:nvPicPr>
          <p:cNvPr id="94" name="Google Shape;94;p6"/>
          <p:cNvPicPr preferRelativeResize="0"/>
          <p:nvPr/>
        </p:nvPicPr>
        <p:blipFill rotWithShape="1">
          <a:blip r:embed="rId3">
            <a:alphaModFix/>
          </a:blip>
          <a:srcRect b="0" l="0" r="0" t="0"/>
          <a:stretch/>
        </p:blipFill>
        <p:spPr>
          <a:xfrm>
            <a:off x="6122127" y="1658983"/>
            <a:ext cx="6167472" cy="41949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6"/>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 name="Google Shape;101;p2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02" name="Google Shape;102;p2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103" name="Google Shape;103;p2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104" name="Google Shape;104;p2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05" name="Google Shape;105;p2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06" name="Google Shape;106;p26"/>
          <p:cNvSpPr/>
          <p:nvPr/>
        </p:nvSpPr>
        <p:spPr>
          <a:xfrm>
            <a:off x="360000" y="1533939"/>
            <a:ext cx="5497103" cy="444661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rgbClr val="000000"/>
                </a:solidFill>
                <a:latin typeface="Arial"/>
                <a:ea typeface="Arial"/>
                <a:cs typeface="Arial"/>
                <a:sym typeface="Arial"/>
              </a:rPr>
              <a:t>Sie haben sich in den letzten Aufgaben mit Ihrem persönlichen „Idealbild“ gesellschaftlicher Verantwortungsübernahme von Unternehmen auseinandergesetzt und überprüft, inwiefern</a:t>
            </a:r>
            <a:br>
              <a:rPr b="0" i="0" lang="de-DE" sz="1500" u="none" cap="none" strike="noStrike">
                <a:solidFill>
                  <a:srgbClr val="000000"/>
                </a:solidFill>
                <a:latin typeface="Arial"/>
                <a:ea typeface="Arial"/>
                <a:cs typeface="Arial"/>
                <a:sym typeface="Arial"/>
              </a:rPr>
            </a:br>
            <a:r>
              <a:rPr b="0" i="0" lang="de-DE" sz="1500" u="none" cap="none" strike="noStrike">
                <a:solidFill>
                  <a:srgbClr val="000000"/>
                </a:solidFill>
                <a:latin typeface="Arial"/>
                <a:ea typeface="Arial"/>
                <a:cs typeface="Arial"/>
                <a:sym typeface="Arial"/>
              </a:rPr>
              <a:t>Ihr Unternehmen gesellschaftliche Verantwortung übernimmt. Doch wie könnte Ihr Unternehmen seinen eigenen Anspruch an eine gesellschaftliche Verantwortungsübernahme nach</a:t>
            </a:r>
            <a:br>
              <a:rPr b="0" i="0" lang="de-DE" sz="1500" u="none" cap="none" strike="noStrike">
                <a:solidFill>
                  <a:srgbClr val="000000"/>
                </a:solidFill>
                <a:latin typeface="Arial"/>
                <a:ea typeface="Arial"/>
                <a:cs typeface="Arial"/>
                <a:sym typeface="Arial"/>
              </a:rPr>
            </a:br>
            <a:r>
              <a:rPr b="0" i="0" lang="de-DE" sz="1500" u="none" cap="none" strike="noStrike">
                <a:solidFill>
                  <a:srgbClr val="000000"/>
                </a:solidFill>
                <a:latin typeface="Arial"/>
                <a:ea typeface="Arial"/>
                <a:cs typeface="Arial"/>
                <a:sym typeface="Arial"/>
              </a:rPr>
              <a:t>außen kommunizieren?</a:t>
            </a:r>
            <a:br>
              <a:rPr b="0" i="0" lang="de-DE" sz="1500" u="none" cap="none" strike="noStrike">
                <a:solidFill>
                  <a:srgbClr val="000000"/>
                </a:solidFill>
                <a:latin typeface="Arial"/>
                <a:ea typeface="Arial"/>
                <a:cs typeface="Arial"/>
                <a:sym typeface="Arial"/>
              </a:rPr>
            </a:br>
            <a:endParaRPr b="0" i="0" sz="15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Entwickeln Sie auf Basis des recherchierten Verantwortungsverständnisses Ihres Unternehmens</a:t>
            </a:r>
            <a:br>
              <a:rPr b="1" i="0" lang="de-DE" sz="1500" u="none" cap="none" strike="noStrike">
                <a:solidFill>
                  <a:srgbClr val="000000"/>
                </a:solidFill>
                <a:latin typeface="Arial"/>
                <a:ea typeface="Arial"/>
                <a:cs typeface="Arial"/>
                <a:sym typeface="Arial"/>
              </a:rPr>
            </a:br>
            <a:r>
              <a:rPr b="1" i="0" lang="de-DE" sz="1500" u="none" cap="none" strike="noStrike">
                <a:solidFill>
                  <a:srgbClr val="000000"/>
                </a:solidFill>
                <a:latin typeface="Arial"/>
                <a:ea typeface="Arial"/>
                <a:cs typeface="Arial"/>
                <a:sym typeface="Arial"/>
              </a:rPr>
              <a:t>einen „Claim“.</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Entwickeln Sie Ihren „Claim“ weiter zu einem Werbeslogan, mit dem das Verantwortungsverständnis Ihres Unternehmens nach außen kommuniziert werden kann.</a:t>
            </a:r>
            <a:endParaRPr b="1" i="0" sz="1500" u="none" cap="none" strike="noStrike">
              <a:solidFill>
                <a:srgbClr val="000000"/>
              </a:solidFill>
              <a:latin typeface="Arial"/>
              <a:ea typeface="Arial"/>
              <a:cs typeface="Arial"/>
              <a:sym typeface="Arial"/>
            </a:endParaRPr>
          </a:p>
        </p:txBody>
      </p:sp>
      <p:sp>
        <p:nvSpPr>
          <p:cNvPr id="107" name="Google Shape;107;p26"/>
          <p:cNvSpPr txBox="1"/>
          <p:nvPr/>
        </p:nvSpPr>
        <p:spPr>
          <a:xfrm>
            <a:off x="6443183" y="3087458"/>
            <a:ext cx="5162736" cy="289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„Beim Claim handelt es sich noch nicht um einen fertigen Werbetext, sondern lediglich um eine zentrale, sachliche</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Aussage, die in der Werbung transportiert werden soll. Ein Claim wird dann allerdings häufig in Form eines Slogans</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formuliert (z. B. „[...] – Wir haben verstanden”). Ein Slogan soll in kompakter Form die zentrale Werbebotschaft</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vermitteln und zu einer hohen Erinnerung führen. Der Slogan sollte dementsprechend eingängig, möglichst</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bildhaft, unverwechselbar, kurz und insbesondere leicht verständlich sein. Ein Slogan ist ein wichtiger Bestandteil</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der Markenkommunikation zur Wiedererkennung (Recognition) und Positionierung einer Marke (z. B. „[...] – Freude</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am Fahren”)“ (Brüne et al. 2008: 32).</a:t>
            </a:r>
            <a:endParaRPr b="0" i="0" sz="1300" u="none" cap="none" strike="noStrike">
              <a:solidFill>
                <a:srgbClr val="000000"/>
              </a:solidFill>
              <a:latin typeface="Arial"/>
              <a:ea typeface="Arial"/>
              <a:cs typeface="Arial"/>
              <a:sym typeface="Arial"/>
            </a:endParaRPr>
          </a:p>
        </p:txBody>
      </p:sp>
      <p:sp>
        <p:nvSpPr>
          <p:cNvPr id="108" name="Google Shape;108;p26"/>
          <p:cNvSpPr/>
          <p:nvPr/>
        </p:nvSpPr>
        <p:spPr>
          <a:xfrm>
            <a:off x="8157325" y="1680888"/>
            <a:ext cx="3448594" cy="1058092"/>
          </a:xfrm>
          <a:prstGeom prst="wedgeEllipseCallout">
            <a:avLst>
              <a:gd fmla="val -60227" name="adj1"/>
              <a:gd fmla="val 81018"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Was ist ein Claim?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8"/>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5" name="Google Shape;115;p2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6" name="Google Shape;116;p2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17" name="Google Shape;117;p2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118" name="Google Shape;118;p2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19" name="Google Shape;119;p2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20" name="Google Shape;120;p28"/>
          <p:cNvSpPr/>
          <p:nvPr/>
        </p:nvSpPr>
        <p:spPr>
          <a:xfrm>
            <a:off x="360000" y="1533939"/>
            <a:ext cx="5497103" cy="444661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50"/>
              <a:buFont typeface="Arial"/>
              <a:buNone/>
            </a:pPr>
            <a:r>
              <a:rPr b="0" i="0" lang="de-DE" sz="1550" u="none" cap="none" strike="noStrike">
                <a:solidFill>
                  <a:srgbClr val="000000"/>
                </a:solidFill>
                <a:latin typeface="Arial"/>
                <a:ea typeface="Arial"/>
                <a:cs typeface="Arial"/>
                <a:sym typeface="Arial"/>
              </a:rPr>
              <a:t>Nachdem Sie sich bisher überwiegend mit Ihren eigenen Vorstellungen zu unternehmerischer Gesellschaftsverantwortung beschäftigt haben, setzen Sie sich nun mit dem CSR-Konzept auseinander. Der Fokus liegt hierbei zunächst auf CSR-Maßnahmen, mit denen Unternehmen ihrer gesellschaftlichen Verantwortung nachkommen wollen.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t/>
            </a:r>
            <a:endParaRPr b="0" i="0" sz="155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50"/>
              <a:buFont typeface="Arial"/>
              <a:buAutoNum type="arabicPeriod"/>
            </a:pPr>
            <a:r>
              <a:rPr b="1" i="0" lang="de-DE" sz="1550" u="none" cap="none" strike="noStrike">
                <a:solidFill>
                  <a:srgbClr val="000000"/>
                </a:solidFill>
                <a:latin typeface="Arial"/>
                <a:ea typeface="Arial"/>
                <a:cs typeface="Arial"/>
                <a:sym typeface="Arial"/>
              </a:rPr>
              <a:t>Sichten Sie die nebenstehende Tabelle.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50"/>
              <a:buFont typeface="Arial"/>
              <a:buAutoNum type="arabicPeriod"/>
            </a:pPr>
            <a:r>
              <a:rPr b="1" i="0" lang="de-DE" sz="1550" u="none" cap="none" strike="noStrike">
                <a:solidFill>
                  <a:srgbClr val="000000"/>
                </a:solidFill>
                <a:latin typeface="Arial"/>
                <a:ea typeface="Arial"/>
                <a:cs typeface="Arial"/>
                <a:sym typeface="Arial"/>
              </a:rPr>
              <a:t>Vergleichen Sie Ihre Aufzeichnungen in der zuvor bearbeiteten Tabelle mit den CSR-Maßnahmen in der Tabelle.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50"/>
              <a:buFont typeface="Arial"/>
              <a:buAutoNum type="arabicPeriod"/>
            </a:pPr>
            <a:r>
              <a:rPr b="1" i="0" lang="de-DE" sz="1550" u="none" cap="none" strike="noStrike">
                <a:solidFill>
                  <a:srgbClr val="000000"/>
                </a:solidFill>
                <a:latin typeface="Arial"/>
                <a:ea typeface="Arial"/>
                <a:cs typeface="Arial"/>
                <a:sym typeface="Arial"/>
              </a:rPr>
              <a:t>Notieren Sie Übereinstimmungen und Unterschiede in der vierten Spalte der Tabelle.</a:t>
            </a:r>
            <a:endParaRPr b="1" i="0" sz="1550" u="none" cap="none" strike="noStrike">
              <a:solidFill>
                <a:srgbClr val="000000"/>
              </a:solidFill>
              <a:latin typeface="Arial"/>
              <a:ea typeface="Arial"/>
              <a:cs typeface="Arial"/>
              <a:sym typeface="Arial"/>
            </a:endParaRPr>
          </a:p>
        </p:txBody>
      </p:sp>
      <p:pic>
        <p:nvPicPr>
          <p:cNvPr id="121" name="Google Shape;121;p28"/>
          <p:cNvPicPr preferRelativeResize="0"/>
          <p:nvPr/>
        </p:nvPicPr>
        <p:blipFill rotWithShape="1">
          <a:blip r:embed="rId3">
            <a:alphaModFix/>
          </a:blip>
          <a:srcRect b="0" l="0" r="0" t="0"/>
          <a:stretch/>
        </p:blipFill>
        <p:spPr>
          <a:xfrm>
            <a:off x="6215448" y="1700520"/>
            <a:ext cx="6493551" cy="41011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 name="Google Shape;128;p2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9" name="Google Shape;129;p2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30" name="Google Shape;130;p2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131" name="Google Shape;131;p2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32" name="Google Shape;132;p2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33" name="Google Shape;133;p29"/>
          <p:cNvSpPr/>
          <p:nvPr/>
        </p:nvSpPr>
        <p:spPr>
          <a:xfrm>
            <a:off x="360001" y="1533939"/>
            <a:ext cx="4632130" cy="444661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Nachdem Sie sich mit den allgemeinen Anforderungen an CSR-Maßnahmen auseinandergesetzt haben, stellt sich nun die Frage, wie konkrete CSR-Maßnahmen in Ihrem Ausbildungsbetrieb gestaltet und umgesetzt werden könnten. Ihr Ausbildungsbetrieb kann hierbei Schwerpunkte setzen (z. B. Schwerpunkt „Transport“, Schwerpunkt „Umschlag“ oder Schwerpunkt „Lagerung“. Im Folgenden befassen Sie sich mit den Möglichkeiten der Gestaltung und Umsetzung von CSR-Maßnahmen im Transportbereich Ihres Ausbildungsbetriebs.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t/>
            </a:r>
            <a:endParaRPr b="0" i="0" sz="145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Ermitteln Sie mögliche CSR-Maßnahmen mit Hilfe der nebenstehenden Tabelle.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Skizzieren Sie Vorschläge für die Gestaltung und Umsetzung einer der ermittelten CSR-Maßnahmen.</a:t>
            </a:r>
            <a:endParaRPr b="0" i="0" sz="1400" u="none" cap="none" strike="noStrike">
              <a:solidFill>
                <a:srgbClr val="000000"/>
              </a:solidFill>
              <a:latin typeface="Arial"/>
              <a:ea typeface="Arial"/>
              <a:cs typeface="Arial"/>
              <a:sym typeface="Arial"/>
            </a:endParaRPr>
          </a:p>
        </p:txBody>
      </p:sp>
      <p:pic>
        <p:nvPicPr>
          <p:cNvPr id="134" name="Google Shape;134;p29"/>
          <p:cNvPicPr preferRelativeResize="0"/>
          <p:nvPr/>
        </p:nvPicPr>
        <p:blipFill rotWithShape="1">
          <a:blip r:embed="rId3">
            <a:alphaModFix/>
          </a:blip>
          <a:srcRect b="0" l="0" r="0" t="0"/>
          <a:stretch/>
        </p:blipFill>
        <p:spPr>
          <a:xfrm>
            <a:off x="5221244" y="1804088"/>
            <a:ext cx="7400112" cy="3909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0"/>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1" name="Google Shape;141;p3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2" name="Google Shape;142;p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43" name="Google Shape;143;p3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144" name="Google Shape;144;p3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45" name="Google Shape;145;p3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46" name="Google Shape;146;p30"/>
          <p:cNvSpPr/>
          <p:nvPr/>
        </p:nvSpPr>
        <p:spPr>
          <a:xfrm>
            <a:off x="360000" y="1630230"/>
            <a:ext cx="11520000" cy="86327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342900" lvl="0" marL="342900" marR="0" rtl="0" algn="l">
              <a:lnSpc>
                <a:spcPct val="100000"/>
              </a:lnSpc>
              <a:spcBef>
                <a:spcPts val="0"/>
              </a:spcBef>
              <a:spcAft>
                <a:spcPts val="0"/>
              </a:spcAft>
              <a:buClr>
                <a:srgbClr val="000000"/>
              </a:buClr>
              <a:buSzPts val="1550"/>
              <a:buFont typeface="Arial"/>
              <a:buAutoNum type="arabicPeriod" startAt="3"/>
            </a:pPr>
            <a:r>
              <a:rPr b="1" i="0" lang="de-DE" sz="1550" u="none" cap="none" strike="noStrike">
                <a:solidFill>
                  <a:srgbClr val="000000"/>
                </a:solidFill>
                <a:latin typeface="Arial"/>
                <a:ea typeface="Arial"/>
                <a:cs typeface="Arial"/>
                <a:sym typeface="Arial"/>
              </a:rPr>
              <a:t>Entwickeln Sie einen der Vorschläge für die Gestaltung und Umsetzung einer CSR-Maßnahme mit Hilfe dem untenstehenden Maßnahmenplan weiter.</a:t>
            </a:r>
            <a:endParaRPr b="1" i="0" sz="1550" u="none" cap="none" strike="noStrike">
              <a:solidFill>
                <a:srgbClr val="000000"/>
              </a:solidFill>
              <a:latin typeface="Arial"/>
              <a:ea typeface="Arial"/>
              <a:cs typeface="Arial"/>
              <a:sym typeface="Arial"/>
            </a:endParaRPr>
          </a:p>
        </p:txBody>
      </p:sp>
      <p:pic>
        <p:nvPicPr>
          <p:cNvPr id="147" name="Google Shape;147;p30"/>
          <p:cNvPicPr preferRelativeResize="0"/>
          <p:nvPr/>
        </p:nvPicPr>
        <p:blipFill rotWithShape="1">
          <a:blip r:embed="rId3">
            <a:alphaModFix/>
          </a:blip>
          <a:srcRect b="0" l="0" r="0" t="0"/>
          <a:stretch/>
        </p:blipFill>
        <p:spPr>
          <a:xfrm>
            <a:off x="360001" y="2863732"/>
            <a:ext cx="11520000" cy="278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3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5" name="Google Shape;155;p3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56" name="Google Shape;156;p3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157" name="Google Shape;157;p3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158" name="Google Shape;158;p3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pic>
        <p:nvPicPr>
          <p:cNvPr id="159" name="Google Shape;159;p32"/>
          <p:cNvPicPr preferRelativeResize="0"/>
          <p:nvPr/>
        </p:nvPicPr>
        <p:blipFill rotWithShape="1">
          <a:blip r:embed="rId3">
            <a:alphaModFix/>
          </a:blip>
          <a:srcRect b="0" l="0" r="0" t="0"/>
          <a:stretch/>
        </p:blipFill>
        <p:spPr>
          <a:xfrm>
            <a:off x="5682343" y="3965374"/>
            <a:ext cx="6494704" cy="2209036"/>
          </a:xfrm>
          <a:prstGeom prst="rect">
            <a:avLst/>
          </a:prstGeom>
          <a:noFill/>
          <a:ln>
            <a:noFill/>
          </a:ln>
        </p:spPr>
      </p:pic>
      <p:sp>
        <p:nvSpPr>
          <p:cNvPr id="160" name="Google Shape;160;p32"/>
          <p:cNvSpPr/>
          <p:nvPr/>
        </p:nvSpPr>
        <p:spPr>
          <a:xfrm>
            <a:off x="360000" y="1440294"/>
            <a:ext cx="11520000" cy="2726758"/>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Nachdem Sie sich ausführlich mit Ihrem eigenen Verständnis von unternehmerischer Gesellschaftsverantwortung beschäftigt und dieses vor dem Hintergrund von Anforderungen an CSR-Maßnahmen reflektiert haben, treffen Sie sich nun mit anderen Auszubildenden Ihres</a:t>
            </a:r>
            <a:br>
              <a:rPr b="0" i="0" lang="de-DE" sz="1350" u="none" cap="none" strike="noStrike">
                <a:solidFill>
                  <a:srgbClr val="000000"/>
                </a:solidFill>
                <a:latin typeface="Arial"/>
                <a:ea typeface="Arial"/>
                <a:cs typeface="Arial"/>
                <a:sym typeface="Arial"/>
              </a:rPr>
            </a:br>
            <a:r>
              <a:rPr b="0" i="0" lang="de-DE" sz="1350" u="none" cap="none" strike="noStrike">
                <a:solidFill>
                  <a:srgbClr val="000000"/>
                </a:solidFill>
                <a:latin typeface="Arial"/>
                <a:ea typeface="Arial"/>
                <a:cs typeface="Arial"/>
                <a:sym typeface="Arial"/>
              </a:rPr>
              <a:t>Unternehmens, um sich Ihre individuellen Ergebnisse gegenseitig zu präsentieren und gemeinsam zu diskutieren bzw. zu konkretisieren.</a:t>
            </a:r>
            <a:br>
              <a:rPr b="0" i="0" lang="de-DE" sz="1350" u="none" cap="none" strike="noStrike">
                <a:solidFill>
                  <a:srgbClr val="000000"/>
                </a:solidFill>
                <a:latin typeface="Arial"/>
                <a:ea typeface="Arial"/>
                <a:cs typeface="Arial"/>
                <a:sym typeface="Arial"/>
              </a:rPr>
            </a:br>
            <a:endParaRPr b="0" i="0" sz="135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Präsentieren Sie sich gegenseitig Ihre Ergebnisse, die Sie in der Tabelle „Gesellschaftliche Verantwortung meines Ausbildungsbetriebs“ festgehalten haben.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Vergleichen Sie die von Ihnen gesammelten Unterschiede zwischen den Anforderungen an CSR-Maßnahmen und den bisher umgesetzten CSR-Maßnahmen in Ihrem Unternehmen (Spalte 4).</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Präsentieren Sie sich gegenseitig Ihre Ideen zur Gestaltung und Umsetzung einer möglichen CSR-Maßnahme Ihres Ausbildungsbetriebs.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Erarbeiten Sie auf Basis Ihres zuvor entworfenen Werbeslogans gemeinsam einen Werbeslogan zu der entwickelten CSR-Maßnahme.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Schreiben Sie Ihren erarbeiteten Werbeslogan auf die weiße Plane des untenstehenden LKWs.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3"/>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7" name="Google Shape;167;p33"/>
          <p:cNvPicPr preferRelativeResize="0"/>
          <p:nvPr/>
        </p:nvPicPr>
        <p:blipFill rotWithShape="1">
          <a:blip r:embed="rId3">
            <a:alphaModFix/>
          </a:blip>
          <a:srcRect b="0" l="0" r="0" t="0"/>
          <a:stretch/>
        </p:blipFill>
        <p:spPr>
          <a:xfrm>
            <a:off x="619382" y="3368206"/>
            <a:ext cx="10847578" cy="2696573"/>
          </a:xfrm>
          <a:prstGeom prst="rect">
            <a:avLst/>
          </a:prstGeom>
          <a:noFill/>
          <a:ln>
            <a:noFill/>
          </a:ln>
        </p:spPr>
      </p:pic>
      <p:sp>
        <p:nvSpPr>
          <p:cNvPr id="168" name="Google Shape;168;p3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9" name="Google Shape;169;p3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70" name="Google Shape;170;p3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Groß- und Außenhandelsmanagement</a:t>
            </a:r>
            <a:endParaRPr/>
          </a:p>
        </p:txBody>
      </p:sp>
      <p:sp>
        <p:nvSpPr>
          <p:cNvPr id="171" name="Google Shape;171;p3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172" name="Google Shape;172;p3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73" name="Google Shape;173;p33"/>
          <p:cNvSpPr/>
          <p:nvPr/>
        </p:nvSpPr>
        <p:spPr>
          <a:xfrm>
            <a:off x="360000" y="1544383"/>
            <a:ext cx="11520000" cy="1956463"/>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rgbClr val="000000"/>
                </a:solidFill>
                <a:latin typeface="Arial"/>
                <a:ea typeface="Arial"/>
                <a:cs typeface="Arial"/>
                <a:sym typeface="Arial"/>
              </a:rPr>
              <a:t>Nachdem Sie im Lernmodul „Verantwortung – vom Arbeitsplatz in die Gesellschaft“ bereits einen „Claim“ entwickelt haben, mit dem Ihr Ausbildungsbetrieb sein Verantwortungsbewusstsein nach außen kommunizieren kann, betrachten Sie nun die CSR-Kommunikation und ihre möglichen Probleme näher.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Analysieren Sie die untenstehende Abbildung.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Interpretieren Sie die Aussage der untenstehenden Abbildung im Hinblick auf die zunehmende Bedeutung von CSR-Maßnahmen.</a:t>
            </a:r>
            <a:endParaRPr b="1" i="0" sz="15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