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6858000" cx="12192000"/>
  <p:notesSz cx="7099300" cy="10234600"/>
  <p:embeddedFontLst>
    <p:embeddedFont>
      <p:font typeface="Merriweather"/>
      <p:regular r:id="rId21"/>
      <p:bold r:id="rId22"/>
      <p:italic r:id="rId23"/>
      <p:boldItalic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83">
          <p15:clr>
            <a:srgbClr val="A4A3A4"/>
          </p15:clr>
        </p15:guide>
        <p15:guide id="2" pos="3840">
          <p15:clr>
            <a:srgbClr val="A4A3A4"/>
          </p15:clr>
        </p15:guide>
      </p15:sldGuideLst>
    </p:ext>
    <p:ext uri="GoogleSlidesCustomDataVersion2">
      <go:slidesCustomData xmlns:go="http://customooxmlschemas.google.com/" r:id="rId25" roundtripDataSignature="AMtx7mg8veV336W+HxAXKcq+5CVpll1o2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83"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Merriweather-bold.fntdata"/><Relationship Id="rId21" Type="http://schemas.openxmlformats.org/officeDocument/2006/relationships/font" Target="fonts/Merriweather-regular.fntdata"/><Relationship Id="rId24" Type="http://schemas.openxmlformats.org/officeDocument/2006/relationships/font" Target="fonts/Merriweather-boldItalic.fntdata"/><Relationship Id="rId23" Type="http://schemas.openxmlformats.org/officeDocument/2006/relationships/font" Target="fonts/Merriweather-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5" Type="http://customschemas.google.com/relationships/presentationmetadata" Target="meta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4"/>
            <a:ext cx="3076364" cy="513509"/>
          </a:xfrm>
          <a:prstGeom prst="rect">
            <a:avLst/>
          </a:prstGeom>
          <a:noFill/>
          <a:ln>
            <a:noFill/>
          </a:ln>
        </p:spPr>
        <p:txBody>
          <a:bodyPr anchorCtr="0" anchor="t" bIns="47400" lIns="94825" spcFirstLastPara="1" rIns="94825" wrap="square" tIns="474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4021293" y="4"/>
            <a:ext cx="3076364" cy="513509"/>
          </a:xfrm>
          <a:prstGeom prst="rect">
            <a:avLst/>
          </a:prstGeom>
          <a:noFill/>
          <a:ln>
            <a:noFill/>
          </a:ln>
        </p:spPr>
        <p:txBody>
          <a:bodyPr anchorCtr="0" anchor="t" bIns="47400" lIns="94825" spcFirstLastPara="1" rIns="94825" wrap="square" tIns="474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293688" y="549275"/>
            <a:ext cx="6326187" cy="35591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293506" y="4410983"/>
            <a:ext cx="6325897" cy="5170819"/>
          </a:xfrm>
          <a:prstGeom prst="rect">
            <a:avLst/>
          </a:prstGeom>
          <a:noFill/>
          <a:ln>
            <a:noFill/>
          </a:ln>
        </p:spPr>
        <p:txBody>
          <a:bodyPr anchorCtr="0" anchor="t" bIns="47400" lIns="94825" spcFirstLastPara="1" rIns="94825" wrap="square" tIns="474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9721107"/>
            <a:ext cx="3076364" cy="513506"/>
          </a:xfrm>
          <a:prstGeom prst="rect">
            <a:avLst/>
          </a:prstGeom>
          <a:noFill/>
          <a:ln>
            <a:noFill/>
          </a:ln>
        </p:spPr>
        <p:txBody>
          <a:bodyPr anchorCtr="0" anchor="b" bIns="47400" lIns="94825" spcFirstLastPara="1" rIns="94825" wrap="square" tIns="474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4021293" y="9721107"/>
            <a:ext cx="3076364" cy="513506"/>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extLst>
    <p:ext uri="{620B2872-D7B9-4A21-9093-7833F8D536E1}">
      <p15:sldGuideLst>
        <p15:guide id="1" orient="horz" pos="3223">
          <p15:clr>
            <a:srgbClr val="F26B43"/>
          </p15:clr>
        </p15:guide>
        <p15:guide id="2" pos="2236">
          <p15:clr>
            <a:srgbClr val="F26B43"/>
          </p15:clr>
        </p15:guide>
      </p15:sldGuideLst>
    </p:ext>
  </p:extLst>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p2:notes"/>
          <p:cNvSpPr/>
          <p:nvPr>
            <p:ph idx="2" type="sldImg"/>
          </p:nvPr>
        </p:nvSpPr>
        <p:spPr>
          <a:xfrm>
            <a:off x="222250" y="252413"/>
            <a:ext cx="6653213" cy="37433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0" name="Google Shape;60;p2:notes"/>
          <p:cNvSpPr txBox="1"/>
          <p:nvPr>
            <p:ph idx="1" type="body"/>
          </p:nvPr>
        </p:nvSpPr>
        <p:spPr>
          <a:xfrm>
            <a:off x="223689" y="4222801"/>
            <a:ext cx="6650337" cy="6131001"/>
          </a:xfrm>
          <a:prstGeom prst="rect">
            <a:avLst/>
          </a:prstGeom>
          <a:noFill/>
          <a:ln>
            <a:noFill/>
          </a:ln>
        </p:spPr>
        <p:txBody>
          <a:bodyPr anchorCtr="0" anchor="t" bIns="47400" lIns="94825" spcFirstLastPara="1" rIns="94825" wrap="square" tIns="47400">
            <a:noAutofit/>
          </a:bodyPr>
          <a:lstStyle/>
          <a:p>
            <a:pPr indent="-171450" lvl="0" marL="171450" rtl="0" algn="l">
              <a:lnSpc>
                <a:spcPct val="100000"/>
              </a:lnSpc>
              <a:spcBef>
                <a:spcPts val="0"/>
              </a:spcBef>
              <a:spcAft>
                <a:spcPts val="0"/>
              </a:spcAft>
              <a:buSzPts val="1400"/>
              <a:buFont typeface="Arial"/>
              <a:buChar char="•"/>
            </a:pPr>
            <a:r>
              <a:rPr b="0" i="0" lang="de-DE" sz="1100" u="none" cap="none" strike="noStrike">
                <a:solidFill>
                  <a:schemeClr val="dk1"/>
                </a:solidFill>
                <a:latin typeface="Calibri"/>
                <a:ea typeface="Calibri"/>
                <a:cs typeface="Calibri"/>
                <a:sym typeface="Calibri"/>
              </a:rPr>
              <a:t>Ziel des Projektes ist die Gründung einer </a:t>
            </a:r>
            <a:r>
              <a:rPr b="0" i="1" lang="de-DE" sz="1100" u="none" cap="none" strike="noStrike">
                <a:solidFill>
                  <a:schemeClr val="dk1"/>
                </a:solidFill>
                <a:latin typeface="Calibri"/>
                <a:ea typeface="Calibri"/>
                <a:cs typeface="Calibri"/>
                <a:sym typeface="Calibri"/>
              </a:rPr>
              <a:t>Projektagentur Berufliche Bildung für Nachhaltige Entwicklung (PA-BBNE) des Partnernetzwerkes Berufliche Bildung am IZT. </a:t>
            </a:r>
            <a:r>
              <a:rPr b="0" i="0" lang="de-DE" sz="1100" u="none" cap="none" strike="noStrike">
                <a:solidFill>
                  <a:schemeClr val="dk1"/>
                </a:solidFill>
                <a:latin typeface="Calibri"/>
                <a:ea typeface="Calibri"/>
                <a:cs typeface="Calibri"/>
                <a:sym typeface="Calibri"/>
              </a:rPr>
              <a:t>Für eine Vielzahl von Ausbildungsberufen erstellt die Projektagentur Begleitmaterialien zur </a:t>
            </a:r>
            <a:r>
              <a:rPr b="0" i="1" lang="de-DE" sz="1100" u="none" cap="none" strike="noStrike">
                <a:solidFill>
                  <a:schemeClr val="dk1"/>
                </a:solidFill>
                <a:latin typeface="Calibri"/>
                <a:ea typeface="Calibri"/>
                <a:cs typeface="Calibri"/>
                <a:sym typeface="Calibri"/>
              </a:rPr>
              <a:t>Beruflichen Bildung für Nachhaltige Entwicklung </a:t>
            </a:r>
            <a:r>
              <a:rPr b="0" i="0" lang="de-DE" sz="1100" u="none" cap="none" strike="noStrike">
                <a:solidFill>
                  <a:schemeClr val="dk1"/>
                </a:solidFill>
                <a:latin typeface="Calibri"/>
                <a:ea typeface="Calibri"/>
                <a:cs typeface="Calibri"/>
                <a:sym typeface="Calibri"/>
              </a:rPr>
              <a:t>(BBNE). Dabei werden alle für die Berufsausbildung relevanten Dimensionen der Nachhaltigkeit berücksichtigt. Diese Impulspapiere und Weiterbildungsmaterialien sollen Anregungen für mehr Nachhaltigkeit in der beruflichen Bildung geben. </a:t>
            </a:r>
            <a:endParaRPr sz="1100"/>
          </a:p>
          <a:p>
            <a:pPr indent="-171450" lvl="0" marL="171450" rtl="0" algn="l">
              <a:lnSpc>
                <a:spcPct val="100000"/>
              </a:lnSpc>
              <a:spcBef>
                <a:spcPts val="600"/>
              </a:spcBef>
              <a:spcAft>
                <a:spcPts val="0"/>
              </a:spcAft>
              <a:buSzPts val="1400"/>
              <a:buFont typeface="Arial"/>
              <a:buChar char="•"/>
            </a:pPr>
            <a:r>
              <a:rPr b="0" i="0" lang="de-DE" sz="1100" u="none" cap="none" strike="noStrike">
                <a:solidFill>
                  <a:schemeClr val="dk1"/>
                </a:solidFill>
                <a:latin typeface="Calibri"/>
                <a:ea typeface="Calibri"/>
                <a:cs typeface="Calibri"/>
                <a:sym typeface="Calibri"/>
              </a:rPr>
              <a:t>Primäre Zielgruppen sind Lehrkräfte an Berufsschulen, sowie deren Berufsschüler*innen, aber auch Ausbildende und ihre Auszubildenden in Betrieben. Sekundäre Zielgruppen sind Umweltbildner*innen, Wissenschaftler*innen der Berufsbildung, Pädagoge*innen sowie Institutionen der beruflichen Bildung. </a:t>
            </a:r>
            <a:endParaRPr sz="1100"/>
          </a:p>
          <a:p>
            <a:pPr indent="-171450" lvl="0" marL="171450" rtl="0" algn="l">
              <a:lnSpc>
                <a:spcPct val="100000"/>
              </a:lnSpc>
              <a:spcBef>
                <a:spcPts val="600"/>
              </a:spcBef>
              <a:spcAft>
                <a:spcPts val="0"/>
              </a:spcAft>
              <a:buSzPts val="1400"/>
              <a:buFont typeface="Arial"/>
              <a:buChar char="•"/>
            </a:pPr>
            <a:r>
              <a:rPr b="0" i="0" lang="de-DE" sz="1100" u="none" cap="none" strike="noStrike">
                <a:solidFill>
                  <a:schemeClr val="dk1"/>
                </a:solidFill>
                <a:latin typeface="Calibri"/>
                <a:ea typeface="Calibri"/>
                <a:cs typeface="Calibri"/>
                <a:sym typeface="Calibri"/>
              </a:rPr>
              <a:t>Die Intention dieses Projektes ist es, kompakt und schnell den Zielgruppen Anregungen zum Thema “Nachhaltigkeit” durch eine integrative Darstellung der Nachhaltigkeitsthemen in der Bildung und der Ausbildung zu geben. Weiterhin wird durch einen sehr umfangreichen Materialpool der Stand des Wissens zu den Nachhaltigkeitszielen (SDG Sustainable Development Goals, Ziele für die nachhaltige Entwicklung) gegeben und so die Bildung gemäß SDG 4 “Hochwertige Bildung” unterstützt. </a:t>
            </a:r>
            <a:endParaRPr sz="1100"/>
          </a:p>
          <a:p>
            <a:pPr indent="-171450" lvl="0" marL="171450" rtl="0" algn="l">
              <a:lnSpc>
                <a:spcPct val="100000"/>
              </a:lnSpc>
              <a:spcBef>
                <a:spcPts val="600"/>
              </a:spcBef>
              <a:spcAft>
                <a:spcPts val="0"/>
              </a:spcAft>
              <a:buSzPts val="1400"/>
              <a:buFont typeface="Arial"/>
              <a:buChar char="•"/>
            </a:pPr>
            <a:r>
              <a:rPr b="0" i="0" lang="de-DE" sz="1100" u="none" cap="none" strike="noStrike">
                <a:solidFill>
                  <a:schemeClr val="dk1"/>
                </a:solidFill>
                <a:latin typeface="Calibri"/>
                <a:ea typeface="Calibri"/>
                <a:cs typeface="Calibri"/>
                <a:sym typeface="Calibri"/>
              </a:rPr>
              <a:t>Im Mittelpunkt steht die neue Standardberufsbildposition "Umweltschutz und Nachhaltigkeit" unter der Annahme, dass diese auch zeitnah in allen Berufsbildern verankert wird. In dem Projekt wird herausgearbeitet, was "Nachhaltigkeit" aus wissenschaftlicher Perspektive für diese Position sowie für die berufsprofilgebenden Fertigkeiten, Kenntnisse und Fähigkeiten bedeutet. Im Kern sollen deshalb folgende drei Materialien je Berufsbild entwickelt werden: </a:t>
            </a:r>
            <a:endParaRPr sz="1100"/>
          </a:p>
          <a:p>
            <a:pPr indent="-171450" lvl="1" marL="628650" rtl="0" algn="l">
              <a:lnSpc>
                <a:spcPct val="100000"/>
              </a:lnSpc>
              <a:spcBef>
                <a:spcPts val="600"/>
              </a:spcBef>
              <a:spcAft>
                <a:spcPts val="0"/>
              </a:spcAft>
              <a:buSzPts val="1400"/>
              <a:buFont typeface="Arial"/>
              <a:buChar char="•"/>
            </a:pPr>
            <a:r>
              <a:rPr b="0" i="0" lang="de-DE" sz="1100" u="none" cap="none" strike="noStrike">
                <a:solidFill>
                  <a:schemeClr val="dk1"/>
                </a:solidFill>
                <a:latin typeface="Calibri"/>
                <a:ea typeface="Calibri"/>
                <a:cs typeface="Calibri"/>
                <a:sym typeface="Calibri"/>
              </a:rPr>
              <a:t>die tabellarische didaktische Einordnung (Didaktisches Impulspapier, IP) </a:t>
            </a:r>
            <a:endParaRPr sz="1100"/>
          </a:p>
          <a:p>
            <a:pPr indent="-171450" lvl="1" marL="628650" rtl="0" algn="l">
              <a:lnSpc>
                <a:spcPct val="100000"/>
              </a:lnSpc>
              <a:spcBef>
                <a:spcPts val="600"/>
              </a:spcBef>
              <a:spcAft>
                <a:spcPts val="0"/>
              </a:spcAft>
              <a:buSzPts val="1400"/>
              <a:buFont typeface="Arial"/>
              <a:buChar char="•"/>
            </a:pPr>
            <a:r>
              <a:rPr b="0" i="0" lang="de-DE" sz="1100" u="none" cap="none" strike="noStrike">
                <a:solidFill>
                  <a:schemeClr val="dk1"/>
                </a:solidFill>
                <a:latin typeface="Calibri"/>
                <a:ea typeface="Calibri"/>
                <a:cs typeface="Calibri"/>
                <a:sym typeface="Calibri"/>
              </a:rPr>
              <a:t>ein Dokument zur Weiterbildung für Lehrende und Unterrichtende zu den Nachhaltigkeitszielen mit dem Bezug auf die spezifische Berufsausbildung (Hintergrundmaterial, HGM) </a:t>
            </a:r>
            <a:endParaRPr sz="1100"/>
          </a:p>
          <a:p>
            <a:pPr indent="-171450" lvl="1" marL="628650" rtl="0" algn="l">
              <a:lnSpc>
                <a:spcPct val="100000"/>
              </a:lnSpc>
              <a:spcBef>
                <a:spcPts val="600"/>
              </a:spcBef>
              <a:spcAft>
                <a:spcPts val="0"/>
              </a:spcAft>
              <a:buSzPts val="1400"/>
              <a:buFont typeface="Arial"/>
              <a:buChar char="•"/>
            </a:pPr>
            <a:r>
              <a:rPr b="0" i="0" lang="de-DE" sz="1100" u="none" cap="none" strike="noStrike">
                <a:solidFill>
                  <a:schemeClr val="dk1"/>
                </a:solidFill>
                <a:latin typeface="Calibri"/>
                <a:ea typeface="Calibri"/>
                <a:cs typeface="Calibri"/>
                <a:sym typeface="Calibri"/>
              </a:rPr>
              <a:t>Ein Handout (FS) z. B. mit der Darstellung von Zielkonflikten oder weiteren Aufgabenstellungen. </a:t>
            </a:r>
            <a:endParaRPr sz="1100"/>
          </a:p>
          <a:p>
            <a:pPr indent="-171450" lvl="0" marL="171450" rtl="0" algn="l">
              <a:lnSpc>
                <a:spcPct val="100000"/>
              </a:lnSpc>
              <a:spcBef>
                <a:spcPts val="600"/>
              </a:spcBef>
              <a:spcAft>
                <a:spcPts val="0"/>
              </a:spcAft>
              <a:buSzPts val="1400"/>
              <a:buFont typeface="Arial"/>
              <a:buChar char="•"/>
            </a:pPr>
            <a:r>
              <a:rPr b="0" i="0" lang="de-DE" sz="1100" u="none" cap="none" strike="noStrike">
                <a:solidFill>
                  <a:schemeClr val="dk1"/>
                </a:solidFill>
                <a:latin typeface="Calibri"/>
                <a:ea typeface="Calibri"/>
                <a:cs typeface="Calibri"/>
                <a:sym typeface="Calibri"/>
              </a:rPr>
              <a:t>Die Materialien sollen Impulse und Orientierung geben, wie Nachhaltigkeit in die verschiedenen Berufsbilder integriert werden kann. Alle Materialien werden als Open Educational Ressources (OER-Materialien) im PDF-Format und als Office-Dokumente (Word und PowerPoint) zur weiteren Verwendung veröffentlicht, d. h. sie können von den Nutzer*innen kopiert, ergänzt oder umstrukturiert werden. </a:t>
            </a:r>
            <a:endParaRPr sz="1100"/>
          </a:p>
          <a:p>
            <a:pPr indent="0" lvl="0" marL="0" marR="0" rtl="0" algn="l">
              <a:lnSpc>
                <a:spcPct val="100000"/>
              </a:lnSpc>
              <a:spcBef>
                <a:spcPts val="600"/>
              </a:spcBef>
              <a:spcAft>
                <a:spcPts val="0"/>
              </a:spcAft>
              <a:buClr>
                <a:srgbClr val="000000"/>
              </a:buClr>
              <a:buSzPts val="1400"/>
              <a:buFont typeface="Arial"/>
              <a:buNone/>
            </a:pPr>
            <a:r>
              <a:t/>
            </a:r>
            <a:endParaRPr sz="1100"/>
          </a:p>
        </p:txBody>
      </p:sp>
      <p:sp>
        <p:nvSpPr>
          <p:cNvPr id="61" name="Google Shape;61;p2:notes"/>
          <p:cNvSpPr txBox="1"/>
          <p:nvPr>
            <p:ph idx="12" type="sldNum"/>
          </p:nvPr>
        </p:nvSpPr>
        <p:spPr>
          <a:xfrm>
            <a:off x="4021293" y="9721107"/>
            <a:ext cx="3076364" cy="513506"/>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34:notes"/>
          <p:cNvSpPr/>
          <p:nvPr>
            <p:ph idx="2" type="sldImg"/>
          </p:nvPr>
        </p:nvSpPr>
        <p:spPr>
          <a:xfrm>
            <a:off x="222250" y="252413"/>
            <a:ext cx="6653213" cy="37433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6" name="Google Shape;176;p34:notes"/>
          <p:cNvSpPr txBox="1"/>
          <p:nvPr>
            <p:ph idx="1" type="body"/>
          </p:nvPr>
        </p:nvSpPr>
        <p:spPr>
          <a:xfrm>
            <a:off x="223689" y="4222800"/>
            <a:ext cx="6650337" cy="5126940"/>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1400"/>
              <a:buNone/>
            </a:pPr>
            <a:r>
              <a:rPr b="1" lang="de-DE" sz="1100">
                <a:solidFill>
                  <a:srgbClr val="000000"/>
                </a:solidFill>
              </a:rPr>
              <a:t>Beschreibung</a:t>
            </a:r>
            <a:endParaRPr sz="1100">
              <a:solidFill>
                <a:srgbClr val="000000"/>
              </a:solidFill>
            </a:endParaRPr>
          </a:p>
          <a:p>
            <a:pPr indent="0" lvl="0" marL="0" rtl="0" algn="l">
              <a:lnSpc>
                <a:spcPct val="100000"/>
              </a:lnSpc>
              <a:spcBef>
                <a:spcPts val="0"/>
              </a:spcBef>
              <a:spcAft>
                <a:spcPts val="0"/>
              </a:spcAft>
              <a:buSzPts val="1400"/>
              <a:buNone/>
            </a:pPr>
            <a:r>
              <a:rPr lang="de-DE" sz="1100">
                <a:solidFill>
                  <a:srgbClr val="000000"/>
                </a:solidFill>
              </a:rPr>
              <a:t>CSR hat in der heutigen unternehmerischen Praxis einen hohen Stellenwert. Viele Unternehmen geben eigene Berichte heraus, in denen sie auf ihre gesellschaftliche Verantwortungsübernahme eingehen. Auch für Unternehmen in Branchen, die vermehrt auf Transport- und Logistikdienstleistungen angewiesen sind,  wird CSR immer wichtiger. Vor allem durch die EU-Berichtspflicht legen Kunden vermehrt bestimmte CSR-Merkmale vertraglich fest. Damit bestehende Kunden gehalten und neue Kunden dazu gewonnen werden können, sind Unternehmen somit darauf angewiesen, ihre CSR-Maßnahmen der Öffentlichkeit zu präsentieren. An dieser Stelle kommt die CSR-Kommunikation ins Spiel, mit der Unternehmen Informationen über bestimmte CSR-Maßnahmen an außenstehende Gruppen (z. B. Kunden) übermitteln.</a:t>
            </a:r>
            <a:endParaRPr/>
          </a:p>
          <a:p>
            <a:pPr indent="0" lvl="0" marL="0" rtl="0" algn="l">
              <a:lnSpc>
                <a:spcPct val="100000"/>
              </a:lnSpc>
              <a:spcBef>
                <a:spcPts val="0"/>
              </a:spcBef>
              <a:spcAft>
                <a:spcPts val="0"/>
              </a:spcAft>
              <a:buSzPts val="1400"/>
              <a:buNone/>
            </a:pPr>
            <a:r>
              <a:t/>
            </a:r>
            <a:endParaRPr sz="1100">
              <a:solidFill>
                <a:srgbClr val="000000"/>
              </a:solidFill>
            </a:endParaRPr>
          </a:p>
          <a:p>
            <a:pPr indent="0" lvl="0" marL="0" rtl="0" algn="l">
              <a:lnSpc>
                <a:spcPct val="100000"/>
              </a:lnSpc>
              <a:spcBef>
                <a:spcPts val="0"/>
              </a:spcBef>
              <a:spcAft>
                <a:spcPts val="0"/>
              </a:spcAft>
              <a:buSzPts val="1400"/>
              <a:buNone/>
            </a:pPr>
            <a:r>
              <a:rPr lang="de-DE" sz="1100">
                <a:solidFill>
                  <a:srgbClr val="000000"/>
                </a:solidFill>
              </a:rPr>
              <a:t>Innerhalb dieses Kommunikationsprozesses können sich allerdings Widersprüche und somit Probleme für das Unternehmen ergeben, die letztendlich zu einem Glaubwürdigkeitsverlust führen können. Doch wie können Unternehmen von diesen Problemen verschont bleiben?</a:t>
            </a:r>
            <a:endParaRPr/>
          </a:p>
          <a:p>
            <a:pPr indent="0" lvl="0" marL="0" rtl="0" algn="l">
              <a:lnSpc>
                <a:spcPct val="100000"/>
              </a:lnSpc>
              <a:spcBef>
                <a:spcPts val="0"/>
              </a:spcBef>
              <a:spcAft>
                <a:spcPts val="0"/>
              </a:spcAft>
              <a:buSzPts val="1400"/>
              <a:buNone/>
            </a:pPr>
            <a:r>
              <a:t/>
            </a:r>
            <a:endParaRPr sz="1100">
              <a:solidFill>
                <a:srgbClr val="000000"/>
              </a:solidFill>
            </a:endParaRPr>
          </a:p>
          <a:p>
            <a:pPr indent="0" lvl="0" marL="0" rtl="0" algn="l">
              <a:lnSpc>
                <a:spcPct val="100000"/>
              </a:lnSpc>
              <a:spcBef>
                <a:spcPts val="0"/>
              </a:spcBef>
              <a:spcAft>
                <a:spcPts val="0"/>
              </a:spcAft>
              <a:buSzPts val="1400"/>
              <a:buNone/>
            </a:pPr>
            <a:r>
              <a:rPr b="1" lang="de-DE" sz="1100">
                <a:solidFill>
                  <a:srgbClr val="000000"/>
                </a:solidFill>
              </a:rPr>
              <a:t>TIPPS ZUR DISKUSSION:</a:t>
            </a:r>
            <a:endParaRPr/>
          </a:p>
          <a:p>
            <a:pPr indent="0" lvl="0" marL="0" rtl="0" algn="l">
              <a:lnSpc>
                <a:spcPct val="100000"/>
              </a:lnSpc>
              <a:spcBef>
                <a:spcPts val="0"/>
              </a:spcBef>
              <a:spcAft>
                <a:spcPts val="0"/>
              </a:spcAft>
              <a:buSzPts val="1400"/>
              <a:buNone/>
            </a:pPr>
            <a:r>
              <a:rPr lang="de-DE" sz="1100">
                <a:solidFill>
                  <a:srgbClr val="000000"/>
                </a:solidFill>
              </a:rPr>
              <a:t>Folgende Fragen können Ihnen bei der Diskussion helfen:</a:t>
            </a:r>
            <a:endParaRPr/>
          </a:p>
          <a:p>
            <a:pPr indent="-171450" lvl="0" marL="171450" rtl="0" algn="l">
              <a:lnSpc>
                <a:spcPct val="100000"/>
              </a:lnSpc>
              <a:spcBef>
                <a:spcPts val="0"/>
              </a:spcBef>
              <a:spcAft>
                <a:spcPts val="0"/>
              </a:spcAft>
              <a:buSzPts val="1400"/>
              <a:buFont typeface="Arial"/>
              <a:buChar char="•"/>
            </a:pPr>
            <a:r>
              <a:rPr lang="de-DE" sz="1100">
                <a:solidFill>
                  <a:srgbClr val="000000"/>
                </a:solidFill>
              </a:rPr>
              <a:t>Welche Darstellungsform wollen Sie verwenden (z. B. Hand-Out, Power-Point-Präsentation, Plakat)?</a:t>
            </a:r>
            <a:endParaRPr/>
          </a:p>
          <a:p>
            <a:pPr indent="-171450" lvl="0" marL="171450" rtl="0" algn="l">
              <a:lnSpc>
                <a:spcPct val="100000"/>
              </a:lnSpc>
              <a:spcBef>
                <a:spcPts val="0"/>
              </a:spcBef>
              <a:spcAft>
                <a:spcPts val="0"/>
              </a:spcAft>
              <a:buSzPts val="1400"/>
              <a:buFont typeface="Arial"/>
              <a:buChar char="•"/>
            </a:pPr>
            <a:r>
              <a:rPr lang="de-DE" sz="1100">
                <a:solidFill>
                  <a:srgbClr val="000000"/>
                </a:solidFill>
              </a:rPr>
              <a:t>Wie soll der Leitfaden aufgebaut werden?</a:t>
            </a:r>
            <a:endParaRPr/>
          </a:p>
          <a:p>
            <a:pPr indent="-171450" lvl="0" marL="171450" rtl="0" algn="l">
              <a:lnSpc>
                <a:spcPct val="100000"/>
              </a:lnSpc>
              <a:spcBef>
                <a:spcPts val="0"/>
              </a:spcBef>
              <a:spcAft>
                <a:spcPts val="0"/>
              </a:spcAft>
              <a:buSzPts val="1400"/>
              <a:buFont typeface="Arial"/>
              <a:buChar char="•"/>
            </a:pPr>
            <a:r>
              <a:rPr lang="de-DE" sz="1100">
                <a:solidFill>
                  <a:srgbClr val="000000"/>
                </a:solidFill>
              </a:rPr>
              <a:t>Auf welche Merkmale der CSR-Kommunikation möchten Sie in dem Leitfaden eingehen? Mögliche Themengebiete sind hier „Greenwashing“, Transparenz und die unterschiedlichen Bedürfnisse der Anspruchsgruppen Ihres Ausbildungsbetriebs.</a:t>
            </a:r>
            <a:endParaRPr/>
          </a:p>
          <a:p>
            <a:pPr indent="-171450" lvl="0" marL="171450" rtl="0" algn="l">
              <a:lnSpc>
                <a:spcPct val="100000"/>
              </a:lnSpc>
              <a:spcBef>
                <a:spcPts val="0"/>
              </a:spcBef>
              <a:spcAft>
                <a:spcPts val="0"/>
              </a:spcAft>
              <a:buSzPts val="1400"/>
              <a:buFont typeface="Arial"/>
              <a:buChar char="•"/>
            </a:pPr>
            <a:r>
              <a:rPr lang="de-DE" sz="1100">
                <a:solidFill>
                  <a:srgbClr val="000000"/>
                </a:solidFill>
              </a:rPr>
              <a:t>Auf welche Normen, Richtlinien etc. wollen Sie eingehen bzw. hinweisen?</a:t>
            </a:r>
            <a:endParaRPr/>
          </a:p>
          <a:p>
            <a:pPr indent="0" lvl="0" marL="0" rtl="0" algn="l">
              <a:lnSpc>
                <a:spcPct val="100000"/>
              </a:lnSpc>
              <a:spcBef>
                <a:spcPts val="0"/>
              </a:spcBef>
              <a:spcAft>
                <a:spcPts val="0"/>
              </a:spcAft>
              <a:buSzPts val="1400"/>
              <a:buNone/>
            </a:pPr>
            <a:r>
              <a:t/>
            </a:r>
            <a:endParaRPr sz="1100">
              <a:solidFill>
                <a:srgbClr val="000000"/>
              </a:solidFill>
            </a:endParaRPr>
          </a:p>
          <a:p>
            <a:pPr indent="0" lvl="0" marL="0" rtl="0" algn="l">
              <a:lnSpc>
                <a:spcPct val="100000"/>
              </a:lnSpc>
              <a:spcBef>
                <a:spcPts val="0"/>
              </a:spcBef>
              <a:spcAft>
                <a:spcPts val="0"/>
              </a:spcAft>
              <a:buSzPts val="1400"/>
              <a:buNone/>
            </a:pPr>
            <a:r>
              <a:rPr b="1" lang="de-DE" sz="1100">
                <a:solidFill>
                  <a:srgbClr val="000000"/>
                </a:solidFill>
              </a:rPr>
              <a:t>Quelle</a:t>
            </a:r>
            <a:endParaRPr sz="1100">
              <a:solidFill>
                <a:srgbClr val="000000"/>
              </a:solidFill>
            </a:endParaRPr>
          </a:p>
          <a:p>
            <a:pPr indent="0" lvl="0" marL="0" rtl="0" algn="l">
              <a:lnSpc>
                <a:spcPct val="100000"/>
              </a:lnSpc>
              <a:spcBef>
                <a:spcPts val="0"/>
              </a:spcBef>
              <a:spcAft>
                <a:spcPts val="0"/>
              </a:spcAft>
              <a:buSzPts val="1400"/>
              <a:buNone/>
            </a:pPr>
            <a:r>
              <a:rPr lang="de-DE" sz="1100">
                <a:solidFill>
                  <a:srgbClr val="000000"/>
                </a:solidFill>
              </a:rPr>
              <a:t>Fischer, A.; Hantke, H; Roth, J.-J. &amp; Pranger, J. (2018): Lernmodule „Corporate Social Responsibility (CSR)”. Ausführungen für Auszubildende. In: Fischer, A., Hantke, H. &amp; Roth, J-J. (Hrsg.): Nachhaltig(-keit) ausbilden mit „Pro-DEENLA”-Lernmodulen, Lüneburg (Berufsbildungswissenschaftliche Schriften). Online: http://bwp-schriften.univera.de/Band20_18/05b_fischer_hantke_roth_pranger_Band20_18.pdf</a:t>
            </a:r>
            <a:endParaRPr/>
          </a:p>
        </p:txBody>
      </p:sp>
      <p:sp>
        <p:nvSpPr>
          <p:cNvPr id="177" name="Google Shape;177;p34:notes"/>
          <p:cNvSpPr txBox="1"/>
          <p:nvPr>
            <p:ph idx="12" type="sldNum"/>
          </p:nvPr>
        </p:nvSpPr>
        <p:spPr>
          <a:xfrm>
            <a:off x="4021293" y="9721107"/>
            <a:ext cx="3076364" cy="513506"/>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35:notes"/>
          <p:cNvSpPr/>
          <p:nvPr>
            <p:ph idx="2" type="sldImg"/>
          </p:nvPr>
        </p:nvSpPr>
        <p:spPr>
          <a:xfrm>
            <a:off x="222250" y="252413"/>
            <a:ext cx="6653213" cy="37433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9" name="Google Shape;189;p35:notes"/>
          <p:cNvSpPr txBox="1"/>
          <p:nvPr>
            <p:ph idx="1" type="body"/>
          </p:nvPr>
        </p:nvSpPr>
        <p:spPr>
          <a:xfrm>
            <a:off x="223689" y="4222801"/>
            <a:ext cx="6650337" cy="4638921"/>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1400"/>
              <a:buNone/>
            </a:pPr>
            <a:r>
              <a:rPr b="1" lang="de-DE" sz="900"/>
              <a:t>Beschreibung</a:t>
            </a:r>
            <a:endParaRPr sz="900"/>
          </a:p>
          <a:p>
            <a:pPr indent="0" lvl="0" marL="0" rtl="0" algn="l">
              <a:lnSpc>
                <a:spcPct val="100000"/>
              </a:lnSpc>
              <a:spcBef>
                <a:spcPts val="0"/>
              </a:spcBef>
              <a:spcAft>
                <a:spcPts val="0"/>
              </a:spcAft>
              <a:buSzPts val="1400"/>
              <a:buNone/>
            </a:pPr>
            <a:r>
              <a:rPr lang="de-DE" sz="900"/>
              <a:t>CSR hat in der heutigen unternehmerischen Praxis einen hohen Stellenwert. Viele Unternehmen geben eigene Berichte heraus, in denen sie auf ihre gesellschaftliche Verantwortungsübernahme eingehen. Auch für Unternehmen in Branchen, die vermehrt auf Transport- und Logistikdienstleistungen angewiesen sind,  wird CSR immer wichtiger. Vor allem durch die EU-Berichtspflicht legen Kunden vermehrt bestimmte CSR-Merkmale vertraglich fest. Damit bestehende Kunden gehalten und neue Kunden dazu gewonnen werden können, sind Unternehmen somit darauf angewiesen, ihre CSR-Maßnahmen der Öffentlichkeit zu präsentieren. An dieser Stelle kommt die CSR-Kommunikation ins Spiel, mit der Unternehmen Informationen über bestimmte CSR-Maßnahmen an außenstehende Gruppen (z. B. Kunden) übermitteln.</a:t>
            </a:r>
            <a:endParaRPr/>
          </a:p>
          <a:p>
            <a:pPr indent="0" lvl="0" marL="0" rtl="0" algn="l">
              <a:lnSpc>
                <a:spcPct val="100000"/>
              </a:lnSpc>
              <a:spcBef>
                <a:spcPts val="0"/>
              </a:spcBef>
              <a:spcAft>
                <a:spcPts val="0"/>
              </a:spcAft>
              <a:buSzPts val="1400"/>
              <a:buNone/>
            </a:pPr>
            <a:r>
              <a:t/>
            </a:r>
            <a:endParaRPr sz="900"/>
          </a:p>
          <a:p>
            <a:pPr indent="0" lvl="0" marL="0" rtl="0" algn="l">
              <a:lnSpc>
                <a:spcPct val="100000"/>
              </a:lnSpc>
              <a:spcBef>
                <a:spcPts val="0"/>
              </a:spcBef>
              <a:spcAft>
                <a:spcPts val="0"/>
              </a:spcAft>
              <a:buSzPts val="1400"/>
              <a:buNone/>
            </a:pPr>
            <a:r>
              <a:rPr lang="de-DE" sz="900"/>
              <a:t>Innerhalb dieses Kommunikationsprozesses können sich allerdings Widersprüche und somit Probleme für das Unternehmen ergeben, die letztendlich zu einem Glaubwürdigkeitsverlust führen können. Doch wie können Unternehmen von diesen Problemen verschont bleiben?</a:t>
            </a:r>
            <a:endParaRPr/>
          </a:p>
          <a:p>
            <a:pPr indent="0" lvl="0" marL="0" rtl="0" algn="l">
              <a:lnSpc>
                <a:spcPct val="100000"/>
              </a:lnSpc>
              <a:spcBef>
                <a:spcPts val="0"/>
              </a:spcBef>
              <a:spcAft>
                <a:spcPts val="0"/>
              </a:spcAft>
              <a:buSzPts val="1400"/>
              <a:buNone/>
            </a:pPr>
            <a:r>
              <a:t/>
            </a:r>
            <a:endParaRPr sz="900"/>
          </a:p>
          <a:p>
            <a:pPr indent="0" lvl="0" marL="0" rtl="0" algn="l">
              <a:lnSpc>
                <a:spcPct val="100000"/>
              </a:lnSpc>
              <a:spcBef>
                <a:spcPts val="0"/>
              </a:spcBef>
              <a:spcAft>
                <a:spcPts val="0"/>
              </a:spcAft>
              <a:buSzPts val="1400"/>
              <a:buNone/>
            </a:pPr>
            <a:r>
              <a:rPr b="1" lang="de-DE" sz="900"/>
              <a:t>Aufgaben</a:t>
            </a:r>
            <a:endParaRPr/>
          </a:p>
          <a:p>
            <a:pPr indent="-171450" lvl="0" marL="171450" rtl="0" algn="l">
              <a:lnSpc>
                <a:spcPct val="100000"/>
              </a:lnSpc>
              <a:spcBef>
                <a:spcPts val="0"/>
              </a:spcBef>
              <a:spcAft>
                <a:spcPts val="0"/>
              </a:spcAft>
              <a:buSzPts val="1600"/>
              <a:buFont typeface="Arial"/>
              <a:buChar char="•"/>
            </a:pPr>
            <a:r>
              <a:rPr lang="de-DE" sz="900">
                <a:solidFill>
                  <a:srgbClr val="000000"/>
                </a:solidFill>
                <a:latin typeface="Calibri"/>
                <a:ea typeface="Calibri"/>
                <a:cs typeface="Calibri"/>
                <a:sym typeface="Calibri"/>
              </a:rPr>
              <a:t>Diskutieren Sie den Aufbau und die wesentlichen Inhalte Ihres CSR-Leitfadens.</a:t>
            </a:r>
            <a:endParaRPr sz="900">
              <a:latin typeface="Calibri"/>
              <a:ea typeface="Calibri"/>
              <a:cs typeface="Calibri"/>
              <a:sym typeface="Calibri"/>
            </a:endParaRPr>
          </a:p>
          <a:p>
            <a:pPr indent="-171450" lvl="0" marL="171450" rtl="0" algn="l">
              <a:lnSpc>
                <a:spcPct val="100000"/>
              </a:lnSpc>
              <a:spcBef>
                <a:spcPts val="0"/>
              </a:spcBef>
              <a:spcAft>
                <a:spcPts val="0"/>
              </a:spcAft>
              <a:buSzPts val="1600"/>
              <a:buFont typeface="Arial"/>
              <a:buChar char="•"/>
            </a:pPr>
            <a:r>
              <a:rPr lang="de-DE" sz="900">
                <a:solidFill>
                  <a:srgbClr val="000000"/>
                </a:solidFill>
                <a:latin typeface="Calibri"/>
                <a:ea typeface="Calibri"/>
                <a:cs typeface="Calibri"/>
                <a:sym typeface="Calibri"/>
              </a:rPr>
              <a:t>Entwickeln Sie gemeinsam einen CSR-Leitfaden für Ihren Ausbildungsbetrieb.</a:t>
            </a:r>
            <a:endParaRPr sz="900">
              <a:latin typeface="Calibri"/>
              <a:ea typeface="Calibri"/>
              <a:cs typeface="Calibri"/>
              <a:sym typeface="Calibri"/>
            </a:endParaRPr>
          </a:p>
          <a:p>
            <a:pPr indent="-171450" lvl="0" marL="171450" rtl="0" algn="l">
              <a:lnSpc>
                <a:spcPct val="100000"/>
              </a:lnSpc>
              <a:spcBef>
                <a:spcPts val="0"/>
              </a:spcBef>
              <a:spcAft>
                <a:spcPts val="0"/>
              </a:spcAft>
              <a:buSzPts val="1600"/>
              <a:buFont typeface="Arial"/>
              <a:buChar char="•"/>
            </a:pPr>
            <a:r>
              <a:rPr lang="de-DE" sz="900">
                <a:solidFill>
                  <a:srgbClr val="000000"/>
                </a:solidFill>
                <a:latin typeface="Calibri"/>
                <a:ea typeface="Calibri"/>
                <a:cs typeface="Calibri"/>
                <a:sym typeface="Calibri"/>
              </a:rPr>
              <a:t>Präsentieren Sie den CSR-Leitfaden Ihrer Ausbilderin bzw. Ihrem Ausbilder oder der Marketingabteilung. Alternativ können Sie bestehende CSR-Kommunikationsmaßnahmen anhand Ihres Leitfadens analysieren und auf dieser Basis Optimierungsvorschläge erarbeiten.</a:t>
            </a:r>
            <a:endParaRPr/>
          </a:p>
          <a:p>
            <a:pPr indent="0" lvl="0" marL="0" rtl="0" algn="l">
              <a:lnSpc>
                <a:spcPct val="100000"/>
              </a:lnSpc>
              <a:spcBef>
                <a:spcPts val="0"/>
              </a:spcBef>
              <a:spcAft>
                <a:spcPts val="0"/>
              </a:spcAft>
              <a:buSzPts val="1400"/>
              <a:buNone/>
            </a:pPr>
            <a:r>
              <a:t/>
            </a:r>
            <a:endParaRPr sz="900"/>
          </a:p>
          <a:p>
            <a:pPr indent="0" lvl="0" marL="0" rtl="0" algn="l">
              <a:lnSpc>
                <a:spcPct val="100000"/>
              </a:lnSpc>
              <a:spcBef>
                <a:spcPts val="0"/>
              </a:spcBef>
              <a:spcAft>
                <a:spcPts val="0"/>
              </a:spcAft>
              <a:buSzPts val="1400"/>
              <a:buNone/>
            </a:pPr>
            <a:r>
              <a:rPr b="1" lang="de-DE" sz="900"/>
              <a:t>TIPPS ZUR DISKUSSION</a:t>
            </a:r>
            <a:endParaRPr/>
          </a:p>
          <a:p>
            <a:pPr indent="0" lvl="0" marL="0" rtl="0" algn="l">
              <a:lnSpc>
                <a:spcPct val="100000"/>
              </a:lnSpc>
              <a:spcBef>
                <a:spcPts val="0"/>
              </a:spcBef>
              <a:spcAft>
                <a:spcPts val="0"/>
              </a:spcAft>
              <a:buSzPts val="1400"/>
              <a:buNone/>
            </a:pPr>
            <a:r>
              <a:rPr lang="de-DE" sz="900"/>
              <a:t>Folgende Fragen können Ihnen bei der Diskussion helfen:</a:t>
            </a:r>
            <a:endParaRPr/>
          </a:p>
          <a:p>
            <a:pPr indent="-171450" lvl="0" marL="171450" rtl="0" algn="l">
              <a:lnSpc>
                <a:spcPct val="100000"/>
              </a:lnSpc>
              <a:spcBef>
                <a:spcPts val="0"/>
              </a:spcBef>
              <a:spcAft>
                <a:spcPts val="0"/>
              </a:spcAft>
              <a:buSzPts val="1400"/>
              <a:buFont typeface="Arial"/>
              <a:buChar char="•"/>
            </a:pPr>
            <a:r>
              <a:rPr lang="de-DE" sz="900"/>
              <a:t>Welche Darstellungsform wollen Sie verwenden (z. B. Hand-Out, Power-Point-Präsentation, Plakat)?</a:t>
            </a:r>
            <a:endParaRPr/>
          </a:p>
          <a:p>
            <a:pPr indent="-171450" lvl="0" marL="171450" rtl="0" algn="l">
              <a:lnSpc>
                <a:spcPct val="100000"/>
              </a:lnSpc>
              <a:spcBef>
                <a:spcPts val="0"/>
              </a:spcBef>
              <a:spcAft>
                <a:spcPts val="0"/>
              </a:spcAft>
              <a:buSzPts val="1400"/>
              <a:buFont typeface="Arial"/>
              <a:buChar char="•"/>
            </a:pPr>
            <a:r>
              <a:rPr lang="de-DE" sz="900"/>
              <a:t>Wie soll der Leitfaden aufgebaut werden?</a:t>
            </a:r>
            <a:endParaRPr/>
          </a:p>
          <a:p>
            <a:pPr indent="-171450" lvl="0" marL="171450" rtl="0" algn="l">
              <a:lnSpc>
                <a:spcPct val="100000"/>
              </a:lnSpc>
              <a:spcBef>
                <a:spcPts val="0"/>
              </a:spcBef>
              <a:spcAft>
                <a:spcPts val="0"/>
              </a:spcAft>
              <a:buSzPts val="1400"/>
              <a:buFont typeface="Arial"/>
              <a:buChar char="•"/>
            </a:pPr>
            <a:r>
              <a:rPr lang="de-DE" sz="900"/>
              <a:t>Auf welche Merkmale der CSR-Kommunikation möchten Sie in dem Leitfaden eingehen? Mögliche Themengebiete sind hier „Greenwashing“, Transparenz und die unterschiedlichen Bedürfnisse der Anspruchsgruppen Ihres Ausbildungsbetriebs.</a:t>
            </a:r>
            <a:endParaRPr/>
          </a:p>
          <a:p>
            <a:pPr indent="-171450" lvl="0" marL="171450" rtl="0" algn="l">
              <a:lnSpc>
                <a:spcPct val="100000"/>
              </a:lnSpc>
              <a:spcBef>
                <a:spcPts val="0"/>
              </a:spcBef>
              <a:spcAft>
                <a:spcPts val="0"/>
              </a:spcAft>
              <a:buSzPts val="1400"/>
              <a:buFont typeface="Arial"/>
              <a:buChar char="•"/>
            </a:pPr>
            <a:r>
              <a:rPr lang="de-DE" sz="900"/>
              <a:t>Auf welche Normen, Richtlinien etc. wollen Sie eingehen bzw. hinweisen?</a:t>
            </a:r>
            <a:endParaRPr/>
          </a:p>
          <a:p>
            <a:pPr indent="0" lvl="0" marL="0" rtl="0" algn="l">
              <a:lnSpc>
                <a:spcPct val="100000"/>
              </a:lnSpc>
              <a:spcBef>
                <a:spcPts val="0"/>
              </a:spcBef>
              <a:spcAft>
                <a:spcPts val="0"/>
              </a:spcAft>
              <a:buSzPts val="1400"/>
              <a:buNone/>
            </a:pPr>
            <a:r>
              <a:t/>
            </a:r>
            <a:endParaRPr sz="900"/>
          </a:p>
          <a:p>
            <a:pPr indent="0" lvl="0" marL="0" rtl="0" algn="l">
              <a:lnSpc>
                <a:spcPct val="100000"/>
              </a:lnSpc>
              <a:spcBef>
                <a:spcPts val="0"/>
              </a:spcBef>
              <a:spcAft>
                <a:spcPts val="0"/>
              </a:spcAft>
              <a:buSzPts val="1400"/>
              <a:buNone/>
            </a:pPr>
            <a:r>
              <a:rPr b="1" lang="de-DE" sz="900"/>
              <a:t>Quelle</a:t>
            </a:r>
            <a:endParaRPr sz="900"/>
          </a:p>
          <a:p>
            <a:pPr indent="0" lvl="0" marL="0" rtl="0" algn="l">
              <a:lnSpc>
                <a:spcPct val="100000"/>
              </a:lnSpc>
              <a:spcBef>
                <a:spcPts val="0"/>
              </a:spcBef>
              <a:spcAft>
                <a:spcPts val="0"/>
              </a:spcAft>
              <a:buSzPts val="1400"/>
              <a:buNone/>
            </a:pPr>
            <a:r>
              <a:rPr lang="de-DE" sz="800"/>
              <a:t>Fischer, A.; Hantke, H; Roth, J.-J. &amp; Pranger, J. (2018): Lernmodule „Corporate Social Responsibility (CSR)”. Ausführungen für Auszubildende. In: Fischer, A., Hantke, H. &amp; Roth, J-J. (Hrsg.): Nachhaltig(-keit) ausbilden mit „Pro-DEENLA”-Lernmodulen, Lüneburg (Berufsbildungswissenschaftliche Schriften). Online: http://bwp-schriften.univera.de/Band20_18/05b_fischer_hantke_roth_pranger_Band20_18.pdf</a:t>
            </a:r>
            <a:endParaRPr/>
          </a:p>
        </p:txBody>
      </p:sp>
      <p:sp>
        <p:nvSpPr>
          <p:cNvPr id="190" name="Google Shape;190;p35:notes"/>
          <p:cNvSpPr txBox="1"/>
          <p:nvPr>
            <p:ph idx="12" type="sldNum"/>
          </p:nvPr>
        </p:nvSpPr>
        <p:spPr>
          <a:xfrm>
            <a:off x="4021293" y="9721107"/>
            <a:ext cx="3076364" cy="513506"/>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36:notes"/>
          <p:cNvSpPr/>
          <p:nvPr>
            <p:ph idx="2" type="sldImg"/>
          </p:nvPr>
        </p:nvSpPr>
        <p:spPr>
          <a:xfrm>
            <a:off x="222250" y="252413"/>
            <a:ext cx="6653213" cy="37433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2" name="Google Shape;202;p36:notes"/>
          <p:cNvSpPr txBox="1"/>
          <p:nvPr>
            <p:ph idx="1" type="body"/>
          </p:nvPr>
        </p:nvSpPr>
        <p:spPr>
          <a:xfrm>
            <a:off x="223689" y="4222801"/>
            <a:ext cx="6650337" cy="4638921"/>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1400"/>
              <a:buNone/>
            </a:pPr>
            <a:r>
              <a:rPr b="1" lang="de-DE" sz="900">
                <a:latin typeface="Calibri"/>
                <a:ea typeface="Calibri"/>
                <a:cs typeface="Calibri"/>
                <a:sym typeface="Calibri"/>
              </a:rPr>
              <a:t>Beschreibung</a:t>
            </a:r>
            <a:endParaRPr sz="900">
              <a:latin typeface="Calibri"/>
              <a:ea typeface="Calibri"/>
              <a:cs typeface="Calibri"/>
              <a:sym typeface="Calibri"/>
            </a:endParaRPr>
          </a:p>
          <a:p>
            <a:pPr indent="0" lvl="0" marL="0" rtl="0" algn="l">
              <a:lnSpc>
                <a:spcPct val="100000"/>
              </a:lnSpc>
              <a:spcBef>
                <a:spcPts val="0"/>
              </a:spcBef>
              <a:spcAft>
                <a:spcPts val="0"/>
              </a:spcAft>
              <a:buSzPts val="1400"/>
              <a:buNone/>
            </a:pPr>
            <a:r>
              <a:rPr lang="de-DE" sz="900">
                <a:latin typeface="Calibri"/>
                <a:ea typeface="Calibri"/>
                <a:cs typeface="Calibri"/>
                <a:sym typeface="Calibri"/>
              </a:rPr>
              <a:t>Beim Abgleich des eigenen Anspruchs an ein nachhaltiges Handeln und nachhaltigen Kundenanforderungen kann es zu Zielkonflikten kommen, die im Rahmen eines Unterrichts- oder Ausbildungsgesprächs diskutiert werden können.</a:t>
            </a:r>
            <a:endParaRPr/>
          </a:p>
          <a:p>
            <a:pPr indent="0" lvl="0" marL="0" rtl="0" algn="l">
              <a:lnSpc>
                <a:spcPct val="100000"/>
              </a:lnSpc>
              <a:spcBef>
                <a:spcPts val="0"/>
              </a:spcBef>
              <a:spcAft>
                <a:spcPts val="0"/>
              </a:spcAft>
              <a:buSzPts val="1400"/>
              <a:buNone/>
            </a:pPr>
            <a:r>
              <a:t/>
            </a:r>
            <a:endParaRPr b="1" sz="900">
              <a:latin typeface="Calibri"/>
              <a:ea typeface="Calibri"/>
              <a:cs typeface="Calibri"/>
              <a:sym typeface="Calibri"/>
            </a:endParaRPr>
          </a:p>
          <a:p>
            <a:pPr indent="0" lvl="0" marL="0" rtl="0" algn="l">
              <a:lnSpc>
                <a:spcPct val="100000"/>
              </a:lnSpc>
              <a:spcBef>
                <a:spcPts val="0"/>
              </a:spcBef>
              <a:spcAft>
                <a:spcPts val="0"/>
              </a:spcAft>
              <a:buSzPts val="1400"/>
              <a:buNone/>
            </a:pPr>
            <a:r>
              <a:rPr b="1" lang="de-DE" sz="900">
                <a:latin typeface="Calibri"/>
                <a:ea typeface="Calibri"/>
                <a:cs typeface="Calibri"/>
                <a:sym typeface="Calibri"/>
              </a:rPr>
              <a:t>Aufgabe</a:t>
            </a:r>
            <a:r>
              <a:rPr lang="de-DE" sz="900">
                <a:latin typeface="Calibri"/>
                <a:ea typeface="Calibri"/>
                <a:cs typeface="Calibri"/>
                <a:sym typeface="Calibri"/>
              </a:rPr>
              <a:t> </a:t>
            </a:r>
            <a:endParaRPr/>
          </a:p>
          <a:p>
            <a:pPr indent="0" lvl="0" marL="0" rtl="0" algn="l">
              <a:lnSpc>
                <a:spcPct val="100000"/>
              </a:lnSpc>
              <a:spcBef>
                <a:spcPts val="0"/>
              </a:spcBef>
              <a:spcAft>
                <a:spcPts val="0"/>
              </a:spcAft>
              <a:buSzPts val="1400"/>
              <a:buNone/>
            </a:pPr>
            <a:r>
              <a:rPr lang="de-DE" sz="900">
                <a:solidFill>
                  <a:srgbClr val="000000"/>
                </a:solidFill>
                <a:latin typeface="Calibri"/>
                <a:ea typeface="Calibri"/>
                <a:cs typeface="Calibri"/>
                <a:sym typeface="Calibri"/>
              </a:rPr>
              <a:t>Ein Unternehmen, das verschiedene Betriebsstätten hat, präsentiert sich in der Außendarstellung konsequent umweltfreundlich. Für die Wahrnehmung von Kundenterminen hat sich das Unternehmen von daher einen zweiten Fuhrpark angelegt, der mit Elektroautos ausgestattet ist. Für den internen Betriebsverkehr werden weiterhin Autos mit konventionellem Antrieb genutzt, denn das sieht der Kunde ja nicht.</a:t>
            </a:r>
            <a:endParaRPr sz="900">
              <a:latin typeface="Calibri"/>
              <a:ea typeface="Calibri"/>
              <a:cs typeface="Calibri"/>
              <a:sym typeface="Calibri"/>
            </a:endParaRPr>
          </a:p>
          <a:p>
            <a:pPr indent="-171450" lvl="0" marL="171450" rtl="0" algn="l">
              <a:lnSpc>
                <a:spcPct val="100000"/>
              </a:lnSpc>
              <a:spcBef>
                <a:spcPts val="0"/>
              </a:spcBef>
              <a:spcAft>
                <a:spcPts val="0"/>
              </a:spcAft>
              <a:buSzPts val="1600"/>
              <a:buFont typeface="Arial"/>
              <a:buChar char="•"/>
            </a:pPr>
            <a:r>
              <a:rPr lang="de-DE" sz="900">
                <a:latin typeface="Calibri"/>
                <a:ea typeface="Calibri"/>
                <a:cs typeface="Calibri"/>
                <a:sym typeface="Calibri"/>
              </a:rPr>
              <a:t>Beschreiben Sie, welche Zielkonflikte sich hierbei ergeben.</a:t>
            </a:r>
            <a:endParaRPr sz="900">
              <a:latin typeface="Calibri"/>
              <a:ea typeface="Calibri"/>
              <a:cs typeface="Calibri"/>
              <a:sym typeface="Calibri"/>
            </a:endParaRPr>
          </a:p>
          <a:p>
            <a:pPr indent="-171450" lvl="0" marL="171450" rtl="0" algn="l">
              <a:lnSpc>
                <a:spcPct val="100000"/>
              </a:lnSpc>
              <a:spcBef>
                <a:spcPts val="0"/>
              </a:spcBef>
              <a:spcAft>
                <a:spcPts val="0"/>
              </a:spcAft>
              <a:buSzPts val="1600"/>
              <a:buFont typeface="Arial"/>
              <a:buChar char="•"/>
            </a:pPr>
            <a:r>
              <a:rPr lang="de-DE" sz="900">
                <a:latin typeface="Calibri"/>
                <a:ea typeface="Calibri"/>
                <a:cs typeface="Calibri"/>
                <a:sym typeface="Calibri"/>
              </a:rPr>
              <a:t>Diskutieren Sie, wie sich die Zielkonflikte lösen ließen.</a:t>
            </a:r>
            <a:endParaRPr/>
          </a:p>
          <a:p>
            <a:pPr indent="0" lvl="0" marL="0" rtl="0" algn="l">
              <a:lnSpc>
                <a:spcPct val="100000"/>
              </a:lnSpc>
              <a:spcBef>
                <a:spcPts val="0"/>
              </a:spcBef>
              <a:spcAft>
                <a:spcPts val="0"/>
              </a:spcAft>
              <a:buSzPts val="1400"/>
              <a:buNone/>
            </a:pPr>
            <a:r>
              <a:t/>
            </a:r>
            <a:endParaRPr sz="900">
              <a:latin typeface="Calibri"/>
              <a:ea typeface="Calibri"/>
              <a:cs typeface="Calibri"/>
              <a:sym typeface="Calibri"/>
            </a:endParaRPr>
          </a:p>
          <a:p>
            <a:pPr indent="0" lvl="0" marL="0" rtl="0" algn="l">
              <a:lnSpc>
                <a:spcPct val="100000"/>
              </a:lnSpc>
              <a:spcBef>
                <a:spcPts val="0"/>
              </a:spcBef>
              <a:spcAft>
                <a:spcPts val="0"/>
              </a:spcAft>
              <a:buSzPts val="1400"/>
              <a:buNone/>
            </a:pPr>
            <a:r>
              <a:rPr b="1" lang="de-DE" sz="900">
                <a:latin typeface="Calibri"/>
                <a:ea typeface="Calibri"/>
                <a:cs typeface="Calibri"/>
                <a:sym typeface="Calibri"/>
              </a:rPr>
              <a:t>Hinweise</a:t>
            </a:r>
            <a:endParaRPr/>
          </a:p>
          <a:p>
            <a:pPr indent="0" lvl="0" marL="0" rtl="0" algn="l">
              <a:lnSpc>
                <a:spcPct val="100000"/>
              </a:lnSpc>
              <a:spcBef>
                <a:spcPts val="0"/>
              </a:spcBef>
              <a:spcAft>
                <a:spcPts val="0"/>
              </a:spcAft>
              <a:buSzPts val="1400"/>
              <a:buNone/>
            </a:pPr>
            <a:r>
              <a:rPr lang="de-DE" sz="900">
                <a:latin typeface="Calibri"/>
                <a:ea typeface="Calibri"/>
                <a:cs typeface="Calibri"/>
                <a:sym typeface="Calibri"/>
              </a:rPr>
              <a:t>Im oben beschriebenen Fall kommt es beispielsweise zu einem Zielkonflikt zwischen der Außendarstellung und dem tatsächlichen Handeln des Unternehmens. Gleichzeitig ließe sich thematisieren, inwiefern Elektroautos an sich überhaupt eine umweltfreundlichere Mobilitätsoption sind oder nur in der Außendarstellung als umweltfreundlicher gelten. Lösen ließe sich der Zielkonflikt, indem entweder nach Außen oder nach Innen ehrlicher gehandelt wird. Möchte das Unternehmen tatsächlich umweltfreundlicher Handeln, dann müsste der Anspruch auch beim internen Betriebsverkehr eingelöst werden. Meint es das Unternehmen nicht so ernst, dann müsste auch die Außendarstellung entsprechend angepasst werden.</a:t>
            </a:r>
            <a:endParaRPr/>
          </a:p>
        </p:txBody>
      </p:sp>
      <p:sp>
        <p:nvSpPr>
          <p:cNvPr id="203" name="Google Shape;203;p36:notes"/>
          <p:cNvSpPr txBox="1"/>
          <p:nvPr>
            <p:ph idx="12" type="sldNum"/>
          </p:nvPr>
        </p:nvSpPr>
        <p:spPr>
          <a:xfrm>
            <a:off x="4021293" y="9721107"/>
            <a:ext cx="3076364" cy="513506"/>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p37:notes"/>
          <p:cNvSpPr/>
          <p:nvPr>
            <p:ph idx="2" type="sldImg"/>
          </p:nvPr>
        </p:nvSpPr>
        <p:spPr>
          <a:xfrm>
            <a:off x="222250" y="252413"/>
            <a:ext cx="6653213" cy="37433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5" name="Google Shape;215;p37:notes"/>
          <p:cNvSpPr txBox="1"/>
          <p:nvPr>
            <p:ph idx="1" type="body"/>
          </p:nvPr>
        </p:nvSpPr>
        <p:spPr>
          <a:xfrm>
            <a:off x="223689" y="4222801"/>
            <a:ext cx="6650337" cy="4638921"/>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1400"/>
              <a:buNone/>
            </a:pPr>
            <a:r>
              <a:rPr b="1" lang="de-DE" sz="800">
                <a:latin typeface="Calibri"/>
                <a:ea typeface="Calibri"/>
                <a:cs typeface="Calibri"/>
                <a:sym typeface="Calibri"/>
              </a:rPr>
              <a:t>Beschreibung</a:t>
            </a:r>
            <a:endParaRPr sz="800">
              <a:latin typeface="Calibri"/>
              <a:ea typeface="Calibri"/>
              <a:cs typeface="Calibri"/>
              <a:sym typeface="Calibri"/>
            </a:endParaRPr>
          </a:p>
          <a:p>
            <a:pPr indent="0" lvl="0" marL="0" rtl="0" algn="l">
              <a:lnSpc>
                <a:spcPct val="100000"/>
              </a:lnSpc>
              <a:spcBef>
                <a:spcPts val="0"/>
              </a:spcBef>
              <a:spcAft>
                <a:spcPts val="0"/>
              </a:spcAft>
              <a:buSzPts val="1400"/>
              <a:buNone/>
            </a:pPr>
            <a:r>
              <a:rPr lang="de-DE" sz="800">
                <a:latin typeface="Calibri"/>
                <a:ea typeface="Calibri"/>
                <a:cs typeface="Calibri"/>
                <a:sym typeface="Calibri"/>
              </a:rPr>
              <a:t>Beim Abgleich des eigenen Anspruchs an ein nachhaltiges Handeln und nachhaltigen Kundenanforderungen kann es zu Zielkonflikten kommen, die im Rahmen eines Unterrichts- oder Ausbildungsgesprächs diskutiert werden können.</a:t>
            </a:r>
            <a:endParaRPr/>
          </a:p>
          <a:p>
            <a:pPr indent="0" lvl="0" marL="0" rtl="0" algn="l">
              <a:lnSpc>
                <a:spcPct val="100000"/>
              </a:lnSpc>
              <a:spcBef>
                <a:spcPts val="0"/>
              </a:spcBef>
              <a:spcAft>
                <a:spcPts val="0"/>
              </a:spcAft>
              <a:buSzPts val="1400"/>
              <a:buNone/>
            </a:pPr>
            <a:r>
              <a:t/>
            </a:r>
            <a:endParaRPr sz="800">
              <a:latin typeface="Calibri"/>
              <a:ea typeface="Calibri"/>
              <a:cs typeface="Calibri"/>
              <a:sym typeface="Calibri"/>
            </a:endParaRPr>
          </a:p>
          <a:p>
            <a:pPr indent="0" lvl="0" marL="0" rtl="0" algn="l">
              <a:lnSpc>
                <a:spcPct val="100000"/>
              </a:lnSpc>
              <a:spcBef>
                <a:spcPts val="0"/>
              </a:spcBef>
              <a:spcAft>
                <a:spcPts val="0"/>
              </a:spcAft>
              <a:buSzPts val="1400"/>
              <a:buNone/>
            </a:pPr>
            <a:r>
              <a:rPr b="1" lang="de-DE" sz="800">
                <a:latin typeface="Calibri"/>
                <a:ea typeface="Calibri"/>
                <a:cs typeface="Calibri"/>
                <a:sym typeface="Calibri"/>
              </a:rPr>
              <a:t>Aufgabe</a:t>
            </a:r>
            <a:endParaRPr/>
          </a:p>
          <a:p>
            <a:pPr indent="0" lvl="0" marL="0" rtl="0" algn="l">
              <a:lnSpc>
                <a:spcPct val="100000"/>
              </a:lnSpc>
              <a:spcBef>
                <a:spcPts val="0"/>
              </a:spcBef>
              <a:spcAft>
                <a:spcPts val="0"/>
              </a:spcAft>
              <a:buSzPts val="1400"/>
              <a:buNone/>
            </a:pPr>
            <a:r>
              <a:rPr lang="de-DE" sz="800">
                <a:solidFill>
                  <a:srgbClr val="000000"/>
                </a:solidFill>
                <a:latin typeface="Calibri"/>
                <a:ea typeface="Calibri"/>
                <a:cs typeface="Calibri"/>
                <a:sym typeface="Calibri"/>
              </a:rPr>
              <a:t>Ein Auftraggeber hat in seinem Unternehmensleitbild verankert, dass er nur noch mit Unternehmen zusammenarbeitet, die eine zertifizierte Nachhaltigkeitsstrategie nachweisen können. Der potenzielle Auftragnehmer ist ein kleiner bis mittelständischer Betrieb, der sich zwar für Nachhaltigkeit interessiert und auch bereits engagiert, aus Kostengründen jedoch noch keine zertifizierte Nachhaltigkeitsstrategie entwickelt hat. Damit stehen die Chancen des potenziellen Auftragnehmers schlecht, den Auftrag zu bekommen, obwohl er Interesse und Engagement mitbringt, um nachhaltiger zu wirtschaften.</a:t>
            </a:r>
            <a:endParaRPr sz="800">
              <a:latin typeface="Calibri"/>
              <a:ea typeface="Calibri"/>
              <a:cs typeface="Calibri"/>
              <a:sym typeface="Calibri"/>
            </a:endParaRPr>
          </a:p>
          <a:p>
            <a:pPr indent="-171450" lvl="0" marL="171450" rtl="0" algn="l">
              <a:lnSpc>
                <a:spcPct val="100000"/>
              </a:lnSpc>
              <a:spcBef>
                <a:spcPts val="0"/>
              </a:spcBef>
              <a:spcAft>
                <a:spcPts val="0"/>
              </a:spcAft>
              <a:buSzPts val="1600"/>
              <a:buFont typeface="Arial"/>
              <a:buChar char="•"/>
            </a:pPr>
            <a:r>
              <a:rPr lang="de-DE" sz="800">
                <a:latin typeface="Calibri"/>
                <a:ea typeface="Calibri"/>
                <a:cs typeface="Calibri"/>
                <a:sym typeface="Calibri"/>
              </a:rPr>
              <a:t>Beschreiben Sie, welche Zielkonflikte sich hierbei ergeben.</a:t>
            </a:r>
            <a:endParaRPr sz="800">
              <a:latin typeface="Calibri"/>
              <a:ea typeface="Calibri"/>
              <a:cs typeface="Calibri"/>
              <a:sym typeface="Calibri"/>
            </a:endParaRPr>
          </a:p>
          <a:p>
            <a:pPr indent="-171450" lvl="0" marL="171450" rtl="0" algn="l">
              <a:lnSpc>
                <a:spcPct val="100000"/>
              </a:lnSpc>
              <a:spcBef>
                <a:spcPts val="0"/>
              </a:spcBef>
              <a:spcAft>
                <a:spcPts val="0"/>
              </a:spcAft>
              <a:buSzPts val="1600"/>
              <a:buFont typeface="Arial"/>
              <a:buChar char="•"/>
            </a:pPr>
            <a:r>
              <a:rPr lang="de-DE" sz="800">
                <a:latin typeface="Calibri"/>
                <a:ea typeface="Calibri"/>
                <a:cs typeface="Calibri"/>
                <a:sym typeface="Calibri"/>
              </a:rPr>
              <a:t>Diskutieren Sie, wie sich die Zielkonflikte lösen ließen.</a:t>
            </a:r>
            <a:endParaRPr sz="800">
              <a:latin typeface="Calibri"/>
              <a:ea typeface="Calibri"/>
              <a:cs typeface="Calibri"/>
              <a:sym typeface="Calibri"/>
            </a:endParaRPr>
          </a:p>
          <a:p>
            <a:pPr indent="0" lvl="0" marL="0" rtl="0" algn="l">
              <a:lnSpc>
                <a:spcPct val="100000"/>
              </a:lnSpc>
              <a:spcBef>
                <a:spcPts val="0"/>
              </a:spcBef>
              <a:spcAft>
                <a:spcPts val="0"/>
              </a:spcAft>
              <a:buSzPts val="1400"/>
              <a:buNone/>
            </a:pPr>
            <a:r>
              <a:t/>
            </a:r>
            <a:endParaRPr sz="800">
              <a:latin typeface="Calibri"/>
              <a:ea typeface="Calibri"/>
              <a:cs typeface="Calibri"/>
              <a:sym typeface="Calibri"/>
            </a:endParaRPr>
          </a:p>
          <a:p>
            <a:pPr indent="0" lvl="0" marL="0" rtl="0" algn="l">
              <a:lnSpc>
                <a:spcPct val="100000"/>
              </a:lnSpc>
              <a:spcBef>
                <a:spcPts val="0"/>
              </a:spcBef>
              <a:spcAft>
                <a:spcPts val="0"/>
              </a:spcAft>
              <a:buSzPts val="1400"/>
              <a:buNone/>
            </a:pPr>
            <a:r>
              <a:rPr b="1" lang="de-DE" sz="800">
                <a:latin typeface="Calibri"/>
                <a:ea typeface="Calibri"/>
                <a:cs typeface="Calibri"/>
                <a:sym typeface="Calibri"/>
              </a:rPr>
              <a:t>Hinweise</a:t>
            </a:r>
            <a:endParaRPr/>
          </a:p>
          <a:p>
            <a:pPr indent="0" lvl="0" marL="0" rtl="0" algn="l">
              <a:lnSpc>
                <a:spcPct val="100000"/>
              </a:lnSpc>
              <a:spcBef>
                <a:spcPts val="0"/>
              </a:spcBef>
              <a:spcAft>
                <a:spcPts val="0"/>
              </a:spcAft>
              <a:buSzPts val="1400"/>
              <a:buNone/>
            </a:pPr>
            <a:r>
              <a:rPr lang="de-DE" sz="800">
                <a:latin typeface="Calibri"/>
                <a:ea typeface="Calibri"/>
                <a:cs typeface="Calibri"/>
                <a:sym typeface="Calibri"/>
              </a:rPr>
              <a:t>Im oben beschriebenen Fall kommt es beispielsweise zu einem Zielkonflikt zwischen dem tatsächlichen Engagement für Nachhaltigkeit, das jedoch aus ökonomischen Gründen nicht zertifiziert werden kann, und der nicht vorhandenen Möglichkeit, dies zu honorieren, da eine zertifizierte Nachhaltigkeitsstrategie fehlt. Unternehmen mit Interesse und Engagement, aber geringeren ökonomischen Möglichkeiten, haben es in diesem Fall potenziell schwer, sich auf den Weg zu mehr Nachhaltigkeit zu machen. Lösen ließe sich dieser Zielkonflikt, indem beispielsweise ein staatlicher Fonds kleine und mittelständische Unternehmen bei ihrer Transformation zu mehr Nachhaltigkeit unterstützen würde. Damit könnte potenziell auch die Zertifizierung von Nachhaltigkeitsstrategien finanziert werden.</a:t>
            </a:r>
            <a:endParaRPr/>
          </a:p>
        </p:txBody>
      </p:sp>
      <p:sp>
        <p:nvSpPr>
          <p:cNvPr id="216" name="Google Shape;216;p37:notes"/>
          <p:cNvSpPr txBox="1"/>
          <p:nvPr>
            <p:ph idx="12" type="sldNum"/>
          </p:nvPr>
        </p:nvSpPr>
        <p:spPr>
          <a:xfrm>
            <a:off x="4021293" y="9721107"/>
            <a:ext cx="3076364" cy="513506"/>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p38:notes"/>
          <p:cNvSpPr/>
          <p:nvPr>
            <p:ph idx="2" type="sldImg"/>
          </p:nvPr>
        </p:nvSpPr>
        <p:spPr>
          <a:xfrm>
            <a:off x="222250" y="252413"/>
            <a:ext cx="6653213" cy="37433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8" name="Google Shape;228;p38:notes"/>
          <p:cNvSpPr txBox="1"/>
          <p:nvPr>
            <p:ph idx="1" type="body"/>
          </p:nvPr>
        </p:nvSpPr>
        <p:spPr>
          <a:xfrm>
            <a:off x="223689" y="4222801"/>
            <a:ext cx="6650337" cy="4638921"/>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1400"/>
              <a:buNone/>
            </a:pPr>
            <a:r>
              <a:rPr b="1" lang="de-DE" sz="1100">
                <a:latin typeface="Calibri"/>
                <a:ea typeface="Calibri"/>
                <a:cs typeface="Calibri"/>
                <a:sym typeface="Calibri"/>
              </a:rPr>
              <a:t>Beschreibung</a:t>
            </a:r>
            <a:endParaRPr/>
          </a:p>
          <a:p>
            <a:pPr indent="0" lvl="0" marL="0" rtl="0" algn="l">
              <a:lnSpc>
                <a:spcPct val="100000"/>
              </a:lnSpc>
              <a:spcBef>
                <a:spcPts val="0"/>
              </a:spcBef>
              <a:spcAft>
                <a:spcPts val="0"/>
              </a:spcAft>
              <a:buSzPts val="1400"/>
              <a:buNone/>
            </a:pPr>
            <a:r>
              <a:rPr lang="de-DE" sz="1100">
                <a:latin typeface="Calibri"/>
                <a:ea typeface="Calibri"/>
                <a:cs typeface="Calibri"/>
                <a:sym typeface="Calibri"/>
              </a:rPr>
              <a:t>Beim Abgleich des eigenen Anspruchs an ein nachhaltiges Handeln und nachhaltigen Kundenanforderungen kann es zu Zielkonflikten kommen, die im Rahmen eines Unterrichts- oder Ausbildungsgesprächs diskutiert werden können.</a:t>
            </a:r>
            <a:endParaRPr/>
          </a:p>
          <a:p>
            <a:pPr indent="0" lvl="0" marL="0" rtl="0" algn="l">
              <a:lnSpc>
                <a:spcPct val="100000"/>
              </a:lnSpc>
              <a:spcBef>
                <a:spcPts val="0"/>
              </a:spcBef>
              <a:spcAft>
                <a:spcPts val="0"/>
              </a:spcAft>
              <a:buSzPts val="1400"/>
              <a:buNone/>
            </a:pPr>
            <a:r>
              <a:t/>
            </a:r>
            <a:endParaRPr sz="1100">
              <a:latin typeface="Calibri"/>
              <a:ea typeface="Calibri"/>
              <a:cs typeface="Calibri"/>
              <a:sym typeface="Calibri"/>
            </a:endParaRPr>
          </a:p>
          <a:p>
            <a:pPr indent="0" lvl="0" marL="0" rtl="0" algn="l">
              <a:lnSpc>
                <a:spcPct val="100000"/>
              </a:lnSpc>
              <a:spcBef>
                <a:spcPts val="0"/>
              </a:spcBef>
              <a:spcAft>
                <a:spcPts val="0"/>
              </a:spcAft>
              <a:buSzPts val="1400"/>
              <a:buNone/>
            </a:pPr>
            <a:r>
              <a:rPr b="1" lang="de-DE" sz="1100">
                <a:latin typeface="Calibri"/>
                <a:ea typeface="Calibri"/>
                <a:cs typeface="Calibri"/>
                <a:sym typeface="Calibri"/>
              </a:rPr>
              <a:t>Aufgabe</a:t>
            </a:r>
            <a:endParaRPr/>
          </a:p>
          <a:p>
            <a:pPr indent="0" lvl="0" marL="0" rtl="0" algn="l">
              <a:lnSpc>
                <a:spcPct val="100000"/>
              </a:lnSpc>
              <a:spcBef>
                <a:spcPts val="0"/>
              </a:spcBef>
              <a:spcAft>
                <a:spcPts val="0"/>
              </a:spcAft>
              <a:buSzPts val="1400"/>
              <a:buNone/>
            </a:pPr>
            <a:r>
              <a:rPr lang="de-DE" sz="1100">
                <a:solidFill>
                  <a:srgbClr val="000000"/>
                </a:solidFill>
                <a:latin typeface="Calibri"/>
                <a:ea typeface="Calibri"/>
                <a:cs typeface="Calibri"/>
                <a:sym typeface="Calibri"/>
              </a:rPr>
              <a:t>Ein Auftraggeber interessiert sich vor allem für die Kriterien “Zeit” und “Geld” und ist bereit, das Kriterium “Qualität” dafür zu vernachlässigen. Ein potenzieller Auftragnehmer hat sich umfangreich als nachhaltigkeitsorientiertes Unternehmen zertifizieren lassen. Aus betriebswirtschaftlich-kaufmännischen Gründen ist der potenzielle Auftragnehmer darauf angewiesen, konkurrenzfähig zu sein. Da die Konkurrenz aktuell nicht abgeneigt ist, im Zweifel das Kriterium “Qualität” zu vernachlässigen, um schneller und günstiger zu sein, steht der potenzielle Auftragnehmer mit dem Anspruch, nachhaltiger zu wirtschaften, vor einem existenziellen Problem.</a:t>
            </a:r>
            <a:endParaRPr/>
          </a:p>
          <a:p>
            <a:pPr indent="-171450" lvl="0" marL="171450" rtl="0" algn="l">
              <a:lnSpc>
                <a:spcPct val="100000"/>
              </a:lnSpc>
              <a:spcBef>
                <a:spcPts val="0"/>
              </a:spcBef>
              <a:spcAft>
                <a:spcPts val="0"/>
              </a:spcAft>
              <a:buSzPts val="1600"/>
              <a:buFont typeface="Arial"/>
              <a:buChar char="•"/>
            </a:pPr>
            <a:r>
              <a:rPr lang="de-DE" sz="1100">
                <a:latin typeface="Calibri"/>
                <a:ea typeface="Calibri"/>
                <a:cs typeface="Calibri"/>
                <a:sym typeface="Calibri"/>
              </a:rPr>
              <a:t>Beschreiben Sie, welche Zielkonflikte sich hierbei ergeben.</a:t>
            </a:r>
            <a:endParaRPr sz="1100">
              <a:latin typeface="Calibri"/>
              <a:ea typeface="Calibri"/>
              <a:cs typeface="Calibri"/>
              <a:sym typeface="Calibri"/>
            </a:endParaRPr>
          </a:p>
          <a:p>
            <a:pPr indent="-171450" lvl="0" marL="171450" rtl="0" algn="l">
              <a:lnSpc>
                <a:spcPct val="100000"/>
              </a:lnSpc>
              <a:spcBef>
                <a:spcPts val="0"/>
              </a:spcBef>
              <a:spcAft>
                <a:spcPts val="0"/>
              </a:spcAft>
              <a:buSzPts val="1600"/>
              <a:buFont typeface="Arial"/>
              <a:buChar char="•"/>
            </a:pPr>
            <a:r>
              <a:rPr lang="de-DE" sz="1100">
                <a:latin typeface="Calibri"/>
                <a:ea typeface="Calibri"/>
                <a:cs typeface="Calibri"/>
                <a:sym typeface="Calibri"/>
              </a:rPr>
              <a:t>Diskutieren Sie, wie sich die Zielkonflikte lösen ließen.</a:t>
            </a:r>
            <a:endParaRPr/>
          </a:p>
          <a:p>
            <a:pPr indent="0" lvl="0" marL="0" rtl="0" algn="l">
              <a:lnSpc>
                <a:spcPct val="100000"/>
              </a:lnSpc>
              <a:spcBef>
                <a:spcPts val="0"/>
              </a:spcBef>
              <a:spcAft>
                <a:spcPts val="0"/>
              </a:spcAft>
              <a:buSzPts val="1400"/>
              <a:buNone/>
            </a:pPr>
            <a:r>
              <a:t/>
            </a:r>
            <a:endParaRPr b="1" sz="1100">
              <a:latin typeface="Calibri"/>
              <a:ea typeface="Calibri"/>
              <a:cs typeface="Calibri"/>
              <a:sym typeface="Calibri"/>
            </a:endParaRPr>
          </a:p>
          <a:p>
            <a:pPr indent="0" lvl="0" marL="0" rtl="0" algn="l">
              <a:lnSpc>
                <a:spcPct val="100000"/>
              </a:lnSpc>
              <a:spcBef>
                <a:spcPts val="0"/>
              </a:spcBef>
              <a:spcAft>
                <a:spcPts val="0"/>
              </a:spcAft>
              <a:buSzPts val="1400"/>
              <a:buNone/>
            </a:pPr>
            <a:r>
              <a:rPr b="1" lang="de-DE" sz="1100">
                <a:latin typeface="Calibri"/>
                <a:ea typeface="Calibri"/>
                <a:cs typeface="Calibri"/>
                <a:sym typeface="Calibri"/>
              </a:rPr>
              <a:t>Hinweise</a:t>
            </a:r>
            <a:endParaRPr/>
          </a:p>
          <a:p>
            <a:pPr indent="0" lvl="0" marL="0" rtl="0" algn="l">
              <a:lnSpc>
                <a:spcPct val="100000"/>
              </a:lnSpc>
              <a:spcBef>
                <a:spcPts val="0"/>
              </a:spcBef>
              <a:spcAft>
                <a:spcPts val="0"/>
              </a:spcAft>
              <a:buSzPts val="1400"/>
              <a:buNone/>
            </a:pPr>
            <a:r>
              <a:rPr lang="de-DE" sz="1100">
                <a:latin typeface="Calibri"/>
                <a:ea typeface="Calibri"/>
                <a:cs typeface="Calibri"/>
                <a:sym typeface="Calibri"/>
              </a:rPr>
              <a:t>Im oben beschriebenen Fall kommt es beispielsweise zu Zielkonflikten zwischen den Kriterien „Zeit“ und „Geld“ auf der einen Seite und „Qualität“ im Sinne von Nachhaltigkeit auf der anderen Seite. So kollidiert der eigene Anspruch, nachhaltiger zu Handeln, mit dem ökonomischen Konkurrenzdruck. Lösen ließen sich diese Zielkonflikte, indem einheitliche Standards zu einem nachhaltigen Wirtschaften eingeführt werden, die von allen Unternehmen berücksichtigt werden müssen. So wäre die Konkurrenzsituation zwar nicht gelöst, doch würden die Kriterien nicht gegenseitig ausgespielt werden können. Im letzten Fall zieht das Kriterium „Qualität“ im Sinne von Nachhaltigkeit nämlich nicht selten den Kürzeren.</a:t>
            </a:r>
            <a:endParaRPr/>
          </a:p>
        </p:txBody>
      </p:sp>
      <p:sp>
        <p:nvSpPr>
          <p:cNvPr id="229" name="Google Shape;229;p38:notes"/>
          <p:cNvSpPr txBox="1"/>
          <p:nvPr>
            <p:ph idx="12" type="sldNum"/>
          </p:nvPr>
        </p:nvSpPr>
        <p:spPr>
          <a:xfrm>
            <a:off x="4021293" y="9721107"/>
            <a:ext cx="3076364" cy="513506"/>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28bd47c36e4_0_0:notes"/>
          <p:cNvSpPr/>
          <p:nvPr>
            <p:ph idx="2" type="sldImg"/>
          </p:nvPr>
        </p:nvSpPr>
        <p:spPr>
          <a:xfrm>
            <a:off x="479104" y="287338"/>
            <a:ext cx="6141000" cy="3456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1" name="Google Shape;241;g28bd47c36e4_0_0:notes"/>
          <p:cNvSpPr txBox="1"/>
          <p:nvPr>
            <p:ph idx="1" type="body"/>
          </p:nvPr>
        </p:nvSpPr>
        <p:spPr>
          <a:xfrm>
            <a:off x="479086" y="3744000"/>
            <a:ext cx="6141000" cy="5788200"/>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1400"/>
              <a:buNone/>
            </a:pPr>
            <a:r>
              <a:rPr lang="de-DE" sz="1050"/>
              <a:t>Die Projektagentur Berufliche Bildung für nachhaltige Entwicklung (PA-BBNE) des Partnernetzwerkes Berufliche Bildung am IZT wurde vom BMBF Bundesministerium für Bildung und Forschung unter dem Förderkennzeichen 01JO2204 gefördert.Im Mittelpunkt stand hierbei die neue Standardberufsbildposition "Umweltschutz und Nachhaltigkeit", die seit 2021 auf Beschluss der KMK in alle novellierten Ausbildungsordnungen berücksichtigt werden muss. PA-BBNE hat für 127 Berufsausbildungen und Fachrichtungen - vom Altenpfleger und Altenpflegerin über Gärtner und Gärtnerin bis hin zum Zimmerer und Zimmerin - Begleitmaterialien zur „Beruflichen Bildung für Nachhaltige Entwicklung“ (BBNE) entwickelt. Es wurden fünf verschiedene Materialien entwickelt:</a:t>
            </a:r>
            <a:endParaRPr sz="1050"/>
          </a:p>
          <a:p>
            <a:pPr indent="-233362" lvl="0" marL="233362" rtl="0" algn="l">
              <a:lnSpc>
                <a:spcPct val="100000"/>
              </a:lnSpc>
              <a:spcBef>
                <a:spcPts val="0"/>
              </a:spcBef>
              <a:spcAft>
                <a:spcPts val="0"/>
              </a:spcAft>
              <a:buSzPts val="1400"/>
              <a:buFont typeface="Arial"/>
              <a:buChar char="•"/>
            </a:pPr>
            <a:r>
              <a:rPr b="1" lang="de-DE" sz="1050"/>
              <a:t>BBNE-Impulspapier (IP): </a:t>
            </a:r>
            <a:r>
              <a:rPr lang="de-DE" sz="1050"/>
              <a:t>Betrachtung der Schnittstellen von Ausbildungsordnung in dem jeweiligen Berufsbild, Rahmenlehrplan und den Herausforderungen der Nachhaltigkeit in Anlehnung an die SDGs der Agenda 2030; Zielkonflikte und Aufgabenstellungen</a:t>
            </a:r>
            <a:endParaRPr sz="1050"/>
          </a:p>
          <a:p>
            <a:pPr indent="-233362" lvl="0" marL="233362" rtl="0" algn="l">
              <a:lnSpc>
                <a:spcPct val="100000"/>
              </a:lnSpc>
              <a:spcBef>
                <a:spcPts val="0"/>
              </a:spcBef>
              <a:spcAft>
                <a:spcPts val="0"/>
              </a:spcAft>
              <a:buSzPts val="1400"/>
              <a:buFont typeface="Arial"/>
              <a:buChar char="•"/>
            </a:pPr>
            <a:r>
              <a:rPr b="1" lang="de-DE" sz="1050"/>
              <a:t>BBBNE-Hintergrundmaterial (HGM): </a:t>
            </a:r>
            <a:r>
              <a:rPr lang="de-DE" sz="1050"/>
              <a:t>Betrachtung der SDGs unter einer wissenschaftlichen Perspektive der Nachhaltigkeit im Hinblick auf das Tätigkeitsprofil eines Ausbildungsberufes bzw. auf eine Gruppe von Ausbildungsberufen, die ein ähnliches Tätigkeitsprofil aufweisen; Beschreibung der berufsrelevanten Aspekte für zahlreiche SDG’s</a:t>
            </a:r>
            <a:endParaRPr sz="1050"/>
          </a:p>
          <a:p>
            <a:pPr indent="-233362" lvl="0" marL="233362" rtl="0" algn="l">
              <a:lnSpc>
                <a:spcPct val="100000"/>
              </a:lnSpc>
              <a:spcBef>
                <a:spcPts val="0"/>
              </a:spcBef>
              <a:spcAft>
                <a:spcPts val="0"/>
              </a:spcAft>
              <a:buSzPts val="1400"/>
              <a:buFont typeface="Arial"/>
              <a:buChar char="•"/>
            </a:pPr>
            <a:r>
              <a:rPr b="1" lang="de-DE" sz="1050"/>
              <a:t>BBNE-Foliensammlung (FS): </a:t>
            </a:r>
            <a:r>
              <a:rPr lang="de-DE" sz="1050"/>
              <a:t>Folien mit wichtigen Zielkonflikten für das betrachtete Berufsbild, dargestellt mit Hilfe von Grafiken, Bildern und Smart Arts , die Anlass zur Diskussion der spezifischen Herausforderungen der Nachhaltigkeit bieten.</a:t>
            </a:r>
            <a:endParaRPr sz="1050"/>
          </a:p>
          <a:p>
            <a:pPr indent="-233362" lvl="0" marL="233362" rtl="0" algn="l">
              <a:lnSpc>
                <a:spcPct val="100000"/>
              </a:lnSpc>
              <a:spcBef>
                <a:spcPts val="0"/>
              </a:spcBef>
              <a:spcAft>
                <a:spcPts val="0"/>
              </a:spcAft>
              <a:buSzPts val="1400"/>
              <a:buFont typeface="Arial"/>
              <a:buChar char="•"/>
            </a:pPr>
            <a:r>
              <a:rPr b="1" lang="de-DE" sz="1050"/>
              <a:t>BBNE-Handreichung (HR): </a:t>
            </a:r>
            <a:r>
              <a:rPr lang="de-DE" sz="1050"/>
              <a:t>Foliensammlung mit einem Notiztext für das jeweilige Berufsbild, der Notiztext erläutert die Inhalte der Folie; diese Handreichung kann als Unterrichtsmaterial für Berufsschüler und Berufsschülerinnen und auch für Auszubildende genutzt werden.</a:t>
            </a:r>
            <a:endParaRPr sz="1050"/>
          </a:p>
          <a:p>
            <a:pPr indent="0" lvl="0" marL="0" rtl="0" algn="l">
              <a:lnSpc>
                <a:spcPct val="100000"/>
              </a:lnSpc>
              <a:spcBef>
                <a:spcPts val="400"/>
              </a:spcBef>
              <a:spcAft>
                <a:spcPts val="0"/>
              </a:spcAft>
              <a:buSzPts val="1400"/>
              <a:buNone/>
            </a:pPr>
            <a:r>
              <a:rPr lang="de-DE" sz="1050"/>
              <a:t>Weitere Materialien von PA-BBNE sind die folgenden ergänzenden Dokumente:</a:t>
            </a:r>
            <a:endParaRPr/>
          </a:p>
          <a:p>
            <a:pPr indent="-233362" lvl="0" marL="233362" rtl="0" algn="l">
              <a:lnSpc>
                <a:spcPct val="100000"/>
              </a:lnSpc>
              <a:spcBef>
                <a:spcPts val="0"/>
              </a:spcBef>
              <a:spcAft>
                <a:spcPts val="0"/>
              </a:spcAft>
              <a:buSzPts val="1400"/>
              <a:buFont typeface="Arial"/>
              <a:buChar char="•"/>
            </a:pPr>
            <a:r>
              <a:rPr b="1" lang="de-DE" sz="1050"/>
              <a:t>Nachhaltigkeitsorientierte Kompetenzen in der beruflichen Bildung: </a:t>
            </a:r>
            <a:r>
              <a:rPr lang="de-DE" sz="1050"/>
              <a:t>Leitfaden, Handout und PowerPoint zur Bestimmung und Beschreibung nachhaltigkeitsrelevanter Kompetenzen in der beruflichen Bildung </a:t>
            </a:r>
            <a:endParaRPr/>
          </a:p>
          <a:p>
            <a:pPr indent="-233362" lvl="0" marL="233362" rtl="0" algn="l">
              <a:lnSpc>
                <a:spcPct val="100000"/>
              </a:lnSpc>
              <a:spcBef>
                <a:spcPts val="0"/>
              </a:spcBef>
              <a:spcAft>
                <a:spcPts val="0"/>
              </a:spcAft>
              <a:buSzPts val="1400"/>
              <a:buFont typeface="Arial"/>
              <a:buChar char="•"/>
            </a:pPr>
            <a:r>
              <a:rPr b="1" lang="de-DE" sz="1050"/>
              <a:t>Umgang mit Zielkonflikten</a:t>
            </a:r>
            <a:r>
              <a:rPr lang="de-DE" sz="1050"/>
              <a:t>: Leitfaden, Handout und PowerPoint zum Umgang mit Zielkonflikten und Widersprüchen in der beruflichen Bildung</a:t>
            </a:r>
            <a:endParaRPr/>
          </a:p>
          <a:p>
            <a:pPr indent="-233362" lvl="0" marL="233362" rtl="0" algn="l">
              <a:lnSpc>
                <a:spcPct val="100000"/>
              </a:lnSpc>
              <a:spcBef>
                <a:spcPts val="0"/>
              </a:spcBef>
              <a:spcAft>
                <a:spcPts val="0"/>
              </a:spcAft>
              <a:buSzPts val="1400"/>
              <a:buFont typeface="Arial"/>
              <a:buChar char="•"/>
            </a:pPr>
            <a:r>
              <a:rPr b="1" lang="de-DE" sz="1050"/>
              <a:t>SDG 8 und die soziale Dimension der Nachhaltigkeit</a:t>
            </a:r>
            <a:r>
              <a:rPr lang="de-DE" sz="1050"/>
              <a:t>: Leitfaden zur Beschreibung der sozialen Dimension der Nachhaltigkeit für eine BBNE</a:t>
            </a:r>
            <a:endParaRPr/>
          </a:p>
          <a:p>
            <a:pPr indent="-233362" lvl="0" marL="233362" rtl="0" algn="l">
              <a:lnSpc>
                <a:spcPct val="100000"/>
              </a:lnSpc>
              <a:spcBef>
                <a:spcPts val="0"/>
              </a:spcBef>
              <a:spcAft>
                <a:spcPts val="0"/>
              </a:spcAft>
              <a:buSzPts val="1400"/>
              <a:buFont typeface="Arial"/>
              <a:buChar char="•"/>
            </a:pPr>
            <a:r>
              <a:rPr b="1" lang="de-DE" sz="1050"/>
              <a:t>Postkarten aus der Zukunft: </a:t>
            </a:r>
            <a:r>
              <a:rPr lang="de-DE" sz="1050"/>
              <a:t>Beispielhafte, aber absehbare zukünftige Entwicklungen aus Sicht der Zukunftsforschung für die Berufsausbildung</a:t>
            </a:r>
            <a:endParaRPr/>
          </a:p>
          <a:p>
            <a:pPr indent="0" lvl="0" marL="0" rtl="0" algn="l">
              <a:lnSpc>
                <a:spcPct val="100000"/>
              </a:lnSpc>
              <a:spcBef>
                <a:spcPts val="400"/>
              </a:spcBef>
              <a:spcAft>
                <a:spcPts val="0"/>
              </a:spcAft>
              <a:buSzPts val="1400"/>
              <a:buNone/>
            </a:pPr>
            <a:r>
              <a:rPr lang="de-DE" sz="1050"/>
              <a:t>Primäre Zielgruppen sind Lehrkräfte an Berufsschulen und deren Berufsschülerinnen sowie Ausbildende und ihre Auszubildenden in den Betrieben. Sekundäre Zielgruppen sind Umweltbildner*innen, Pädagog*innen, Wissenschaftler*innen der Berufsbildung sowie Institutionen der beruflichen Bildung. Die Materialien wurden als OER-Materialien entwickelt und stehen als Download unter www.pa-bbne.de zur Verfügung.</a:t>
            </a:r>
            <a:endParaRPr sz="105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p1:notes"/>
          <p:cNvSpPr/>
          <p:nvPr>
            <p:ph idx="2" type="sldImg"/>
          </p:nvPr>
        </p:nvSpPr>
        <p:spPr>
          <a:xfrm>
            <a:off x="222250" y="252413"/>
            <a:ext cx="6653213" cy="37433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0" name="Google Shape;70;p1:notes"/>
          <p:cNvSpPr txBox="1"/>
          <p:nvPr>
            <p:ph idx="1" type="body"/>
          </p:nvPr>
        </p:nvSpPr>
        <p:spPr>
          <a:xfrm>
            <a:off x="223689" y="4222801"/>
            <a:ext cx="6650337" cy="4638921"/>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1400"/>
              <a:buNone/>
            </a:pPr>
            <a:r>
              <a:rPr b="1" lang="de-DE" sz="1050"/>
              <a:t>Beschreibung</a:t>
            </a:r>
            <a:endParaRPr sz="1050"/>
          </a:p>
          <a:p>
            <a:pPr indent="0" lvl="0" marL="0" rtl="0" algn="l">
              <a:lnSpc>
                <a:spcPct val="100000"/>
              </a:lnSpc>
              <a:spcBef>
                <a:spcPts val="200"/>
              </a:spcBef>
              <a:spcAft>
                <a:spcPts val="0"/>
              </a:spcAft>
              <a:buSzPts val="1400"/>
              <a:buNone/>
            </a:pPr>
            <a:r>
              <a:rPr b="0" i="0" lang="de-DE" sz="1100" u="none" cap="none" strike="noStrike">
                <a:solidFill>
                  <a:schemeClr val="dk1"/>
                </a:solidFill>
                <a:latin typeface="Calibri"/>
                <a:ea typeface="Calibri"/>
                <a:cs typeface="Calibri"/>
                <a:sym typeface="Calibri"/>
              </a:rPr>
              <a:t>Die vorherrschende Wirtschafts- und Arbeitsweise nimmt teilweise fragwürdige Formen an. So wurden in der</a:t>
            </a:r>
            <a:r>
              <a:rPr b="0" i="0" lang="de-DE" sz="1000" u="none" cap="none" strike="noStrike">
                <a:solidFill>
                  <a:schemeClr val="dk1"/>
                </a:solidFill>
                <a:latin typeface="Calibri"/>
                <a:ea typeface="Calibri"/>
                <a:cs typeface="Calibri"/>
                <a:sym typeface="Calibri"/>
              </a:rPr>
              <a:t> </a:t>
            </a:r>
            <a:r>
              <a:rPr b="0" i="0" lang="de-DE" sz="1100" u="none" cap="none" strike="noStrike">
                <a:solidFill>
                  <a:schemeClr val="dk1"/>
                </a:solidFill>
                <a:latin typeface="Calibri"/>
                <a:ea typeface="Calibri"/>
                <a:cs typeface="Calibri"/>
                <a:sym typeface="Calibri"/>
              </a:rPr>
              <a:t>Vergangenheit beispielsweise prekäre Arbeitsbedingungen, illegale Abfallentsorgungsstrategien oder moralisch</a:t>
            </a:r>
            <a:r>
              <a:rPr b="0" i="0" lang="de-DE" sz="1000" u="none" cap="none" strike="noStrike">
                <a:solidFill>
                  <a:schemeClr val="dk1"/>
                </a:solidFill>
                <a:latin typeface="Calibri"/>
                <a:ea typeface="Calibri"/>
                <a:cs typeface="Calibri"/>
                <a:sym typeface="Calibri"/>
              </a:rPr>
              <a:t> </a:t>
            </a:r>
            <a:r>
              <a:rPr b="0" i="0" lang="de-DE" sz="1100" u="none" cap="none" strike="noStrike">
                <a:solidFill>
                  <a:schemeClr val="dk1"/>
                </a:solidFill>
                <a:latin typeface="Calibri"/>
                <a:ea typeface="Calibri"/>
                <a:cs typeface="Calibri"/>
                <a:sym typeface="Calibri"/>
              </a:rPr>
              <a:t>zweifelhafte Steuervermeidungstricks einiger Unternehmen öffentlich. Seit einigen Jahren wächst deshalb die</a:t>
            </a:r>
            <a:r>
              <a:rPr b="0" i="0" lang="de-DE" sz="1000" u="none" cap="none" strike="noStrike">
                <a:solidFill>
                  <a:schemeClr val="dk1"/>
                </a:solidFill>
                <a:latin typeface="Calibri"/>
                <a:ea typeface="Calibri"/>
                <a:cs typeface="Calibri"/>
                <a:sym typeface="Calibri"/>
              </a:rPr>
              <a:t> </a:t>
            </a:r>
            <a:r>
              <a:rPr b="0" i="0" lang="de-DE" sz="1100" u="none" cap="none" strike="noStrike">
                <a:solidFill>
                  <a:schemeClr val="dk1"/>
                </a:solidFill>
                <a:latin typeface="Calibri"/>
                <a:ea typeface="Calibri"/>
                <a:cs typeface="Calibri"/>
                <a:sym typeface="Calibri"/>
              </a:rPr>
              <a:t>gesellschaftliche Forderung, dass Unternehmen im Rahmen ihrer Geschäftstätigkeit freiwillig mehr gesellschaftliche</a:t>
            </a:r>
            <a:r>
              <a:rPr b="0" i="0" lang="de-DE" sz="1000" u="none" cap="none" strike="noStrike">
                <a:solidFill>
                  <a:schemeClr val="dk1"/>
                </a:solidFill>
                <a:latin typeface="Calibri"/>
                <a:ea typeface="Calibri"/>
                <a:cs typeface="Calibri"/>
                <a:sym typeface="Calibri"/>
              </a:rPr>
              <a:t> </a:t>
            </a:r>
            <a:r>
              <a:rPr b="0" i="0" lang="de-DE" sz="1100" u="none" cap="none" strike="noStrike">
                <a:solidFill>
                  <a:schemeClr val="dk1"/>
                </a:solidFill>
                <a:latin typeface="Calibri"/>
                <a:ea typeface="Calibri"/>
                <a:cs typeface="Calibri"/>
                <a:sym typeface="Calibri"/>
              </a:rPr>
              <a:t>Verantwortung übernehmen und damit nicht mehr nur Renditen oder Umsatzzahlen im Vordergrund ihrer Wirtschafts- und Arbeitsweise stehen. Vielmehr müssen sich Unternehmen heutzutage mit unterschiedlichen</a:t>
            </a:r>
            <a:r>
              <a:rPr b="0" i="0" lang="de-DE" sz="1000" u="none" cap="none" strike="noStrike">
                <a:solidFill>
                  <a:schemeClr val="dk1"/>
                </a:solidFill>
                <a:latin typeface="Calibri"/>
                <a:ea typeface="Calibri"/>
                <a:cs typeface="Calibri"/>
                <a:sym typeface="Calibri"/>
              </a:rPr>
              <a:t> </a:t>
            </a:r>
            <a:r>
              <a:rPr b="0" i="0" lang="de-DE" sz="1100" u="none" cap="none" strike="noStrike">
                <a:solidFill>
                  <a:schemeClr val="dk1"/>
                </a:solidFill>
                <a:latin typeface="Calibri"/>
                <a:ea typeface="Calibri"/>
                <a:cs typeface="Calibri"/>
                <a:sym typeface="Calibri"/>
              </a:rPr>
              <a:t>gesellschaftlichen Werten auseinandersetzen. Vor diesem Hintergrund gewinnt ein Konzept zunehmend an Bedeutung: Corporate Social Responsibility (CSR). Übersetzt man diesen etwas sperrigen Begriff in die deutsche Sprache,</a:t>
            </a:r>
            <a:r>
              <a:rPr b="0" i="0" lang="de-DE" sz="1000" u="none" cap="none" strike="noStrike">
                <a:solidFill>
                  <a:schemeClr val="dk1"/>
                </a:solidFill>
                <a:latin typeface="Calibri"/>
                <a:ea typeface="Calibri"/>
                <a:cs typeface="Calibri"/>
                <a:sym typeface="Calibri"/>
              </a:rPr>
              <a:t> </a:t>
            </a:r>
            <a:r>
              <a:rPr b="0" i="0" lang="de-DE" sz="1100" u="none" cap="none" strike="noStrike">
                <a:solidFill>
                  <a:schemeClr val="dk1"/>
                </a:solidFill>
                <a:latin typeface="Calibri"/>
                <a:ea typeface="Calibri"/>
                <a:cs typeface="Calibri"/>
                <a:sym typeface="Calibri"/>
              </a:rPr>
              <a:t>so kann von unternehmerischer Gesellschaftsverantwortung gesprochen werden.</a:t>
            </a:r>
            <a:endParaRPr b="0" i="0" sz="1000" u="none" cap="none" strike="noStrike">
              <a:solidFill>
                <a:schemeClr val="dk1"/>
              </a:solidFill>
              <a:latin typeface="Calibri"/>
              <a:ea typeface="Calibri"/>
              <a:cs typeface="Calibri"/>
              <a:sym typeface="Calibri"/>
            </a:endParaRPr>
          </a:p>
          <a:p>
            <a:pPr indent="0" lvl="0" marL="0" rtl="0" algn="l">
              <a:lnSpc>
                <a:spcPct val="100000"/>
              </a:lnSpc>
              <a:spcBef>
                <a:spcPts val="200"/>
              </a:spcBef>
              <a:spcAft>
                <a:spcPts val="0"/>
              </a:spcAft>
              <a:buSzPts val="1400"/>
              <a:buNone/>
            </a:pPr>
            <a:r>
              <a:t/>
            </a:r>
            <a:endParaRPr b="0" i="0" sz="1000" u="none" cap="none" strike="noStrike">
              <a:solidFill>
                <a:schemeClr val="dk1"/>
              </a:solidFill>
              <a:latin typeface="Calibri"/>
              <a:ea typeface="Calibri"/>
              <a:cs typeface="Calibri"/>
              <a:sym typeface="Calibri"/>
            </a:endParaRPr>
          </a:p>
          <a:p>
            <a:pPr indent="0" lvl="0" marL="0" rtl="0" algn="l">
              <a:lnSpc>
                <a:spcPct val="100000"/>
              </a:lnSpc>
              <a:spcBef>
                <a:spcPts val="200"/>
              </a:spcBef>
              <a:spcAft>
                <a:spcPts val="0"/>
              </a:spcAft>
              <a:buSzPts val="1400"/>
              <a:buNone/>
            </a:pPr>
            <a:r>
              <a:rPr b="0" i="0" lang="de-DE" sz="1100" u="none" cap="none" strike="noStrike">
                <a:solidFill>
                  <a:schemeClr val="dk1"/>
                </a:solidFill>
                <a:latin typeface="Calibri"/>
                <a:ea typeface="Calibri"/>
                <a:cs typeface="Calibri"/>
                <a:sym typeface="Calibri"/>
              </a:rPr>
              <a:t>Doch wann übernimmt ein Unternehmen gesellschaftliche Verantwortung? Kann ein Unternehmen überhaupt</a:t>
            </a:r>
            <a:r>
              <a:rPr b="0" i="0" lang="de-DE" sz="1000" u="none" cap="none" strike="noStrike">
                <a:solidFill>
                  <a:schemeClr val="dk1"/>
                </a:solidFill>
                <a:latin typeface="Calibri"/>
                <a:ea typeface="Calibri"/>
                <a:cs typeface="Calibri"/>
                <a:sym typeface="Calibri"/>
              </a:rPr>
              <a:t> </a:t>
            </a:r>
            <a:r>
              <a:rPr b="0" i="0" lang="de-DE" sz="1100" u="none" cap="none" strike="noStrike">
                <a:solidFill>
                  <a:schemeClr val="dk1"/>
                </a:solidFill>
                <a:latin typeface="Calibri"/>
                <a:ea typeface="Calibri"/>
                <a:cs typeface="Calibri"/>
                <a:sym typeface="Calibri"/>
              </a:rPr>
              <a:t>Verantwortung gegenüber der gesamten Gesellschaft tragen? Übernimmt Ihr Ausbildungsbetrieb gesellschaftliche</a:t>
            </a:r>
            <a:r>
              <a:rPr b="0" i="0" lang="de-DE" sz="1000" u="none" cap="none" strike="noStrike">
                <a:solidFill>
                  <a:schemeClr val="dk1"/>
                </a:solidFill>
                <a:latin typeface="Calibri"/>
                <a:ea typeface="Calibri"/>
                <a:cs typeface="Calibri"/>
                <a:sym typeface="Calibri"/>
              </a:rPr>
              <a:t> </a:t>
            </a:r>
            <a:r>
              <a:rPr b="0" i="0" lang="de-DE" sz="1100" u="none" cap="none" strike="noStrike">
                <a:solidFill>
                  <a:schemeClr val="dk1"/>
                </a:solidFill>
                <a:latin typeface="Calibri"/>
                <a:ea typeface="Calibri"/>
                <a:cs typeface="Calibri"/>
                <a:sym typeface="Calibri"/>
              </a:rPr>
              <a:t>Verantwortung?</a:t>
            </a:r>
            <a:endParaRPr/>
          </a:p>
          <a:p>
            <a:pPr indent="0" lvl="0" marL="0" rtl="0" algn="l">
              <a:lnSpc>
                <a:spcPct val="100000"/>
              </a:lnSpc>
              <a:spcBef>
                <a:spcPts val="200"/>
              </a:spcBef>
              <a:spcAft>
                <a:spcPts val="0"/>
              </a:spcAft>
              <a:buSzPts val="1400"/>
              <a:buNone/>
            </a:pPr>
            <a:r>
              <a:t/>
            </a:r>
            <a:endParaRPr b="0" i="0" sz="1200" u="none" cap="none" strike="noStrike">
              <a:solidFill>
                <a:schemeClr val="dk1"/>
              </a:solidFill>
              <a:latin typeface="Calibri"/>
              <a:ea typeface="Calibri"/>
              <a:cs typeface="Calibri"/>
              <a:sym typeface="Calibri"/>
            </a:endParaRPr>
          </a:p>
          <a:p>
            <a:pPr indent="0" lvl="0" marL="0" rtl="0" algn="l">
              <a:lnSpc>
                <a:spcPct val="100000"/>
              </a:lnSpc>
              <a:spcBef>
                <a:spcPts val="200"/>
              </a:spcBef>
              <a:spcAft>
                <a:spcPts val="0"/>
              </a:spcAft>
              <a:buSzPts val="1400"/>
              <a:buNone/>
            </a:pPr>
            <a:r>
              <a:rPr b="1" lang="de-DE" sz="1100"/>
              <a:t>TIPP ZUR SELBSTREFLEXION:</a:t>
            </a:r>
            <a:br>
              <a:rPr lang="de-DE" sz="1050"/>
            </a:br>
            <a:r>
              <a:rPr lang="de-DE" sz="1100"/>
              <a:t>Es kann hilfreich sein, einen üblichen Arbeitsprozess (z. B. die Bearbeitung eines Kundenauftrags im Sammelladungsgeschäft) zu rekonstruieren und sich dabei zu notieren, wann und gegenüber wem Sie innerhalb dieses Arbeitsprozesses Verantwortung tragen. Folgende Bereiche und Akteure spielen in diesem Arbeitsprozess gegebenenfalls eine Rolle:</a:t>
            </a:r>
            <a:endParaRPr/>
          </a:p>
          <a:p>
            <a:pPr indent="0" lvl="0" marL="0" rtl="0" algn="l">
              <a:lnSpc>
                <a:spcPct val="100000"/>
              </a:lnSpc>
              <a:spcBef>
                <a:spcPts val="0"/>
              </a:spcBef>
              <a:spcAft>
                <a:spcPts val="0"/>
              </a:spcAft>
              <a:buClr>
                <a:schemeClr val="dk1"/>
              </a:buClr>
              <a:buSzPts val="1100"/>
              <a:buNone/>
            </a:pPr>
            <a:r>
              <a:t/>
            </a:r>
            <a:endParaRPr sz="1050"/>
          </a:p>
          <a:p>
            <a:pPr indent="0" lvl="0" marL="0" rtl="0" algn="l">
              <a:lnSpc>
                <a:spcPct val="100000"/>
              </a:lnSpc>
              <a:spcBef>
                <a:spcPts val="0"/>
              </a:spcBef>
              <a:spcAft>
                <a:spcPts val="0"/>
              </a:spcAft>
              <a:buSzPts val="1400"/>
              <a:buNone/>
            </a:pPr>
            <a:r>
              <a:rPr b="1" lang="de-DE" sz="1050"/>
              <a:t>Quelle</a:t>
            </a:r>
            <a:endParaRPr/>
          </a:p>
          <a:p>
            <a:pPr indent="0" lvl="0" marL="0" rtl="0" algn="l">
              <a:lnSpc>
                <a:spcPct val="100000"/>
              </a:lnSpc>
              <a:spcBef>
                <a:spcPts val="0"/>
              </a:spcBef>
              <a:spcAft>
                <a:spcPts val="0"/>
              </a:spcAft>
              <a:buSzPts val="1400"/>
              <a:buNone/>
            </a:pPr>
            <a:r>
              <a:rPr b="0" i="0" lang="de-DE" sz="1200" u="none" cap="none" strike="noStrike">
                <a:solidFill>
                  <a:schemeClr val="dk1"/>
                </a:solidFill>
                <a:latin typeface="Calibri"/>
                <a:ea typeface="Calibri"/>
                <a:cs typeface="Calibri"/>
                <a:sym typeface="Calibri"/>
              </a:rPr>
              <a:t>Fischer, A.; Hantke, H; Roth, J.-J. &amp; Pranger, J. (2018): Lernmodule „Corporate Social Responsibility (CSR)”. Ausführungen für Auszubildende. In: Fischer, A., Hantke, H. &amp; Roth, J-J. (Hrsg.): Nachhaltig(-keit) ausbilden mit „Pro-DEENLA”-Lernmodulen, Lüneburg (Berufsbildungswissenschaftliche Schriften). Online: http://bwp-schriften.univera.de/Band20_18/05b_fischer_hantke_roth_pranger_Band20_18.pdf</a:t>
            </a:r>
            <a:endParaRPr sz="1050"/>
          </a:p>
          <a:p>
            <a:pPr indent="0" lvl="0" marL="0" rtl="0" algn="l">
              <a:lnSpc>
                <a:spcPct val="100000"/>
              </a:lnSpc>
              <a:spcBef>
                <a:spcPts val="0"/>
              </a:spcBef>
              <a:spcAft>
                <a:spcPts val="0"/>
              </a:spcAft>
              <a:buSzPts val="1400"/>
              <a:buNone/>
            </a:pPr>
            <a:r>
              <a:t/>
            </a:r>
            <a:endParaRPr sz="1050"/>
          </a:p>
        </p:txBody>
      </p:sp>
      <p:sp>
        <p:nvSpPr>
          <p:cNvPr id="71" name="Google Shape;71;p1:notes"/>
          <p:cNvSpPr txBox="1"/>
          <p:nvPr>
            <p:ph idx="12" type="sldNum"/>
          </p:nvPr>
        </p:nvSpPr>
        <p:spPr>
          <a:xfrm>
            <a:off x="4021293" y="9721107"/>
            <a:ext cx="3076364" cy="513506"/>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p6:notes"/>
          <p:cNvSpPr/>
          <p:nvPr>
            <p:ph idx="2" type="sldImg"/>
          </p:nvPr>
        </p:nvSpPr>
        <p:spPr>
          <a:xfrm>
            <a:off x="222250" y="252413"/>
            <a:ext cx="6653213" cy="37433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4" name="Google Shape;84;p6:notes"/>
          <p:cNvSpPr txBox="1"/>
          <p:nvPr>
            <p:ph idx="1" type="body"/>
          </p:nvPr>
        </p:nvSpPr>
        <p:spPr>
          <a:xfrm>
            <a:off x="223689" y="4222801"/>
            <a:ext cx="6650337" cy="5498307"/>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1400"/>
              <a:buNone/>
            </a:pPr>
            <a:r>
              <a:rPr b="1" lang="de-DE" sz="1050"/>
              <a:t>Beschreibung</a:t>
            </a:r>
            <a:endParaRPr sz="1050"/>
          </a:p>
          <a:p>
            <a:pPr indent="0" lvl="0" marL="0" rtl="0" algn="l">
              <a:lnSpc>
                <a:spcPct val="100000"/>
              </a:lnSpc>
              <a:spcBef>
                <a:spcPts val="200"/>
              </a:spcBef>
              <a:spcAft>
                <a:spcPts val="0"/>
              </a:spcAft>
              <a:buSzPts val="1400"/>
              <a:buNone/>
            </a:pPr>
            <a:r>
              <a:rPr b="0" i="0" lang="de-DE" sz="1050" u="none" cap="none" strike="noStrike">
                <a:solidFill>
                  <a:schemeClr val="dk1"/>
                </a:solidFill>
                <a:latin typeface="Calibri"/>
                <a:ea typeface="Calibri"/>
                <a:cs typeface="Calibri"/>
                <a:sym typeface="Calibri"/>
              </a:rPr>
              <a:t>Die vorherrschende Wirtschafts- und Arbeitsweise nimmt teilweise fragwürdige Formen an. So wurden in der</a:t>
            </a:r>
            <a:r>
              <a:rPr b="0" i="0" lang="de-DE" sz="900" u="none" cap="none" strike="noStrike">
                <a:solidFill>
                  <a:schemeClr val="dk1"/>
                </a:solidFill>
                <a:latin typeface="Calibri"/>
                <a:ea typeface="Calibri"/>
                <a:cs typeface="Calibri"/>
                <a:sym typeface="Calibri"/>
              </a:rPr>
              <a:t> </a:t>
            </a:r>
            <a:r>
              <a:rPr b="0" i="0" lang="de-DE" sz="1050" u="none" cap="none" strike="noStrike">
                <a:solidFill>
                  <a:schemeClr val="dk1"/>
                </a:solidFill>
                <a:latin typeface="Calibri"/>
                <a:ea typeface="Calibri"/>
                <a:cs typeface="Calibri"/>
                <a:sym typeface="Calibri"/>
              </a:rPr>
              <a:t>Vergangenheit beispielsweise prekäre Arbeitsbedingungen, illegale Abfallentsorgungsstrategien oder moralisch</a:t>
            </a:r>
            <a:r>
              <a:rPr b="0" i="0" lang="de-DE" sz="900" u="none" cap="none" strike="noStrike">
                <a:solidFill>
                  <a:schemeClr val="dk1"/>
                </a:solidFill>
                <a:latin typeface="Calibri"/>
                <a:ea typeface="Calibri"/>
                <a:cs typeface="Calibri"/>
                <a:sym typeface="Calibri"/>
              </a:rPr>
              <a:t> </a:t>
            </a:r>
            <a:r>
              <a:rPr b="0" i="0" lang="de-DE" sz="1050" u="none" cap="none" strike="noStrike">
                <a:solidFill>
                  <a:schemeClr val="dk1"/>
                </a:solidFill>
                <a:latin typeface="Calibri"/>
                <a:ea typeface="Calibri"/>
                <a:cs typeface="Calibri"/>
                <a:sym typeface="Calibri"/>
              </a:rPr>
              <a:t>zweifelhafte Steuervermeidungstricks einiger Unternehmen öffentlich. Seit einigen Jahren wächst deshalb die</a:t>
            </a:r>
            <a:r>
              <a:rPr b="0" i="0" lang="de-DE" sz="900" u="none" cap="none" strike="noStrike">
                <a:solidFill>
                  <a:schemeClr val="dk1"/>
                </a:solidFill>
                <a:latin typeface="Calibri"/>
                <a:ea typeface="Calibri"/>
                <a:cs typeface="Calibri"/>
                <a:sym typeface="Calibri"/>
              </a:rPr>
              <a:t> </a:t>
            </a:r>
            <a:r>
              <a:rPr b="0" i="0" lang="de-DE" sz="1050" u="none" cap="none" strike="noStrike">
                <a:solidFill>
                  <a:schemeClr val="dk1"/>
                </a:solidFill>
                <a:latin typeface="Calibri"/>
                <a:ea typeface="Calibri"/>
                <a:cs typeface="Calibri"/>
                <a:sym typeface="Calibri"/>
              </a:rPr>
              <a:t>gesellschaftliche Forderung, dass Unternehmen im Rahmen ihrer Geschäftstätigkeit freiwillig mehr gesellschaftliche</a:t>
            </a:r>
            <a:r>
              <a:rPr b="0" i="0" lang="de-DE" sz="900" u="none" cap="none" strike="noStrike">
                <a:solidFill>
                  <a:schemeClr val="dk1"/>
                </a:solidFill>
                <a:latin typeface="Calibri"/>
                <a:ea typeface="Calibri"/>
                <a:cs typeface="Calibri"/>
                <a:sym typeface="Calibri"/>
              </a:rPr>
              <a:t> </a:t>
            </a:r>
            <a:r>
              <a:rPr b="0" i="0" lang="de-DE" sz="1050" u="none" cap="none" strike="noStrike">
                <a:solidFill>
                  <a:schemeClr val="dk1"/>
                </a:solidFill>
                <a:latin typeface="Calibri"/>
                <a:ea typeface="Calibri"/>
                <a:cs typeface="Calibri"/>
                <a:sym typeface="Calibri"/>
              </a:rPr>
              <a:t>Verantwortung übernehmen und damit nicht mehr nur Renditen oder Umsatzzahlen im Vordergrund ihrer Wirtschafts- und Arbeitsweise stehen können. Vielmehr müssen sich Unternehmen heutzutage mit unterschiedlichen</a:t>
            </a:r>
            <a:r>
              <a:rPr b="0" i="0" lang="de-DE" sz="900" u="none" cap="none" strike="noStrike">
                <a:solidFill>
                  <a:schemeClr val="dk1"/>
                </a:solidFill>
                <a:latin typeface="Calibri"/>
                <a:ea typeface="Calibri"/>
                <a:cs typeface="Calibri"/>
                <a:sym typeface="Calibri"/>
              </a:rPr>
              <a:t> </a:t>
            </a:r>
            <a:r>
              <a:rPr b="0" i="0" lang="de-DE" sz="1050" u="none" cap="none" strike="noStrike">
                <a:solidFill>
                  <a:schemeClr val="dk1"/>
                </a:solidFill>
                <a:latin typeface="Calibri"/>
                <a:ea typeface="Calibri"/>
                <a:cs typeface="Calibri"/>
                <a:sym typeface="Calibri"/>
              </a:rPr>
              <a:t>gesellschaftlichen Werten auseinandersetzen. Vor diesem Hintergrund gewinnt ein Konzept zunehmend an Bedeutung: Corporate Social Responsibility (CSR). Übersetzt man diesen etwas sperrigen Begriff in die deutsche Sprache,</a:t>
            </a:r>
            <a:r>
              <a:rPr b="0" i="0" lang="de-DE" sz="900" u="none" cap="none" strike="noStrike">
                <a:solidFill>
                  <a:schemeClr val="dk1"/>
                </a:solidFill>
                <a:latin typeface="Calibri"/>
                <a:ea typeface="Calibri"/>
                <a:cs typeface="Calibri"/>
                <a:sym typeface="Calibri"/>
              </a:rPr>
              <a:t> </a:t>
            </a:r>
            <a:r>
              <a:rPr b="0" i="0" lang="de-DE" sz="1050" u="none" cap="none" strike="noStrike">
                <a:solidFill>
                  <a:schemeClr val="dk1"/>
                </a:solidFill>
                <a:latin typeface="Calibri"/>
                <a:ea typeface="Calibri"/>
                <a:cs typeface="Calibri"/>
                <a:sym typeface="Calibri"/>
              </a:rPr>
              <a:t>so kann von unternehmerischer Gesellschaftsverantwortung gesprochen werden.</a:t>
            </a:r>
            <a:endParaRPr b="0" i="0" sz="900" u="none" cap="none" strike="noStrike">
              <a:solidFill>
                <a:schemeClr val="dk1"/>
              </a:solidFill>
              <a:latin typeface="Calibri"/>
              <a:ea typeface="Calibri"/>
              <a:cs typeface="Calibri"/>
              <a:sym typeface="Calibri"/>
            </a:endParaRPr>
          </a:p>
          <a:p>
            <a:pPr indent="0" lvl="0" marL="0" rtl="0" algn="l">
              <a:lnSpc>
                <a:spcPct val="100000"/>
              </a:lnSpc>
              <a:spcBef>
                <a:spcPts val="200"/>
              </a:spcBef>
              <a:spcAft>
                <a:spcPts val="0"/>
              </a:spcAft>
              <a:buSzPts val="1400"/>
              <a:buNone/>
            </a:pPr>
            <a:r>
              <a:t/>
            </a:r>
            <a:endParaRPr b="0" i="0" sz="900" u="none" cap="none" strike="noStrike">
              <a:solidFill>
                <a:schemeClr val="dk1"/>
              </a:solidFill>
              <a:latin typeface="Calibri"/>
              <a:ea typeface="Calibri"/>
              <a:cs typeface="Calibri"/>
              <a:sym typeface="Calibri"/>
            </a:endParaRPr>
          </a:p>
          <a:p>
            <a:pPr indent="0" lvl="0" marL="0" rtl="0" algn="l">
              <a:lnSpc>
                <a:spcPct val="100000"/>
              </a:lnSpc>
              <a:spcBef>
                <a:spcPts val="200"/>
              </a:spcBef>
              <a:spcAft>
                <a:spcPts val="0"/>
              </a:spcAft>
              <a:buSzPts val="1400"/>
              <a:buNone/>
            </a:pPr>
            <a:r>
              <a:rPr b="0" i="0" lang="de-DE" sz="1050" u="none" cap="none" strike="noStrike">
                <a:solidFill>
                  <a:schemeClr val="dk1"/>
                </a:solidFill>
                <a:latin typeface="Calibri"/>
                <a:ea typeface="Calibri"/>
                <a:cs typeface="Calibri"/>
                <a:sym typeface="Calibri"/>
              </a:rPr>
              <a:t>Doch wann übernimmt ein Unternehmen gesellschaftliche Verantwortung? Kann ein Unternehmen überhaupt</a:t>
            </a:r>
            <a:r>
              <a:rPr b="0" i="0" lang="de-DE" sz="900" u="none" cap="none" strike="noStrike">
                <a:solidFill>
                  <a:schemeClr val="dk1"/>
                </a:solidFill>
                <a:latin typeface="Calibri"/>
                <a:ea typeface="Calibri"/>
                <a:cs typeface="Calibri"/>
                <a:sym typeface="Calibri"/>
              </a:rPr>
              <a:t> </a:t>
            </a:r>
            <a:r>
              <a:rPr b="0" i="0" lang="de-DE" sz="1050" u="none" cap="none" strike="noStrike">
                <a:solidFill>
                  <a:schemeClr val="dk1"/>
                </a:solidFill>
                <a:latin typeface="Calibri"/>
                <a:ea typeface="Calibri"/>
                <a:cs typeface="Calibri"/>
                <a:sym typeface="Calibri"/>
              </a:rPr>
              <a:t>Verantwortung gegenüber der gesamten Gesellschaft tragen? Übernimmt Ihr Ausbildungsbetrieb gesellschaftliche</a:t>
            </a:r>
            <a:r>
              <a:rPr b="0" i="0" lang="de-DE" sz="900" u="none" cap="none" strike="noStrike">
                <a:solidFill>
                  <a:schemeClr val="dk1"/>
                </a:solidFill>
                <a:latin typeface="Calibri"/>
                <a:ea typeface="Calibri"/>
                <a:cs typeface="Calibri"/>
                <a:sym typeface="Calibri"/>
              </a:rPr>
              <a:t> </a:t>
            </a:r>
            <a:r>
              <a:rPr b="0" i="0" lang="de-DE" sz="1050" u="none" cap="none" strike="noStrike">
                <a:solidFill>
                  <a:schemeClr val="dk1"/>
                </a:solidFill>
                <a:latin typeface="Calibri"/>
                <a:ea typeface="Calibri"/>
                <a:cs typeface="Calibri"/>
                <a:sym typeface="Calibri"/>
              </a:rPr>
              <a:t>Verantwortung?</a:t>
            </a:r>
            <a:endParaRPr/>
          </a:p>
          <a:p>
            <a:pPr indent="-101600" lvl="0" marL="171450" rtl="0" algn="l">
              <a:lnSpc>
                <a:spcPct val="100000"/>
              </a:lnSpc>
              <a:spcBef>
                <a:spcPts val="0"/>
              </a:spcBef>
              <a:spcAft>
                <a:spcPts val="0"/>
              </a:spcAft>
              <a:buSzPts val="1100"/>
              <a:buFont typeface="Arial"/>
              <a:buNone/>
            </a:pPr>
            <a:r>
              <a:t/>
            </a:r>
            <a:endParaRPr sz="1050"/>
          </a:p>
          <a:p>
            <a:pPr indent="0" lvl="0" marL="0" rtl="0" algn="l">
              <a:lnSpc>
                <a:spcPct val="100000"/>
              </a:lnSpc>
              <a:spcBef>
                <a:spcPts val="0"/>
              </a:spcBef>
              <a:spcAft>
                <a:spcPts val="0"/>
              </a:spcAft>
              <a:buSzPts val="1100"/>
              <a:buFont typeface="Arial"/>
              <a:buNone/>
            </a:pPr>
            <a:r>
              <a:rPr b="1" i="0" lang="de-DE" sz="1100" u="none" cap="none" strike="noStrike">
                <a:solidFill>
                  <a:schemeClr val="dk1"/>
                </a:solidFill>
                <a:latin typeface="Calibri"/>
                <a:ea typeface="Calibri"/>
                <a:cs typeface="Calibri"/>
                <a:sym typeface="Calibri"/>
              </a:rPr>
              <a:t>TIPPS ZUR RECHERCHE DER GESELLSCHAFTLICHEN VERANTWORTUNG IHRES AUSBILDUNGSBETRIEBS:</a:t>
            </a:r>
            <a:endParaRPr/>
          </a:p>
          <a:p>
            <a:pPr indent="0" lvl="0" marL="0" rtl="0" algn="l">
              <a:lnSpc>
                <a:spcPct val="100000"/>
              </a:lnSpc>
              <a:spcBef>
                <a:spcPts val="0"/>
              </a:spcBef>
              <a:spcAft>
                <a:spcPts val="0"/>
              </a:spcAft>
              <a:buSzPts val="1100"/>
              <a:buFont typeface="Arial"/>
              <a:buNone/>
            </a:pPr>
            <a:r>
              <a:rPr b="0" i="0" lang="de-DE" sz="1100" u="none" cap="none" strike="noStrike">
                <a:solidFill>
                  <a:schemeClr val="dk1"/>
                </a:solidFill>
                <a:latin typeface="Calibri"/>
                <a:ea typeface="Calibri"/>
                <a:cs typeface="Calibri"/>
                <a:sym typeface="Calibri"/>
              </a:rPr>
              <a:t>An dieser Stelle kann es hilfreich sein, sich noch einmal ausführlich über die Aktivitäten Ihres Ausbildungsbetriebs</a:t>
            </a:r>
            <a:r>
              <a:rPr b="0" i="0" lang="de-DE" sz="1000" u="none" cap="none" strike="noStrike">
                <a:solidFill>
                  <a:schemeClr val="dk1"/>
                </a:solidFill>
                <a:latin typeface="Calibri"/>
                <a:ea typeface="Calibri"/>
                <a:cs typeface="Calibri"/>
                <a:sym typeface="Calibri"/>
              </a:rPr>
              <a:t> </a:t>
            </a:r>
            <a:r>
              <a:rPr b="0" i="0" lang="de-DE" sz="1100" u="none" cap="none" strike="noStrike">
                <a:solidFill>
                  <a:schemeClr val="dk1"/>
                </a:solidFill>
                <a:latin typeface="Calibri"/>
                <a:ea typeface="Calibri"/>
                <a:cs typeface="Calibri"/>
                <a:sym typeface="Calibri"/>
              </a:rPr>
              <a:t>zur gesellschaftlichen Verantwortungsübernahme zu informieren. Beispielsweise können Sie eine interne Recherche</a:t>
            </a:r>
            <a:r>
              <a:rPr b="0" i="0" lang="de-DE" sz="1000" u="none" cap="none" strike="noStrike">
                <a:solidFill>
                  <a:schemeClr val="dk1"/>
                </a:solidFill>
                <a:latin typeface="Calibri"/>
                <a:ea typeface="Calibri"/>
                <a:cs typeface="Calibri"/>
                <a:sym typeface="Calibri"/>
              </a:rPr>
              <a:t> </a:t>
            </a:r>
            <a:r>
              <a:rPr b="0" i="0" lang="de-DE" sz="1100" u="none" cap="none" strike="noStrike">
                <a:solidFill>
                  <a:schemeClr val="dk1"/>
                </a:solidFill>
                <a:latin typeface="Calibri"/>
                <a:ea typeface="Calibri"/>
                <a:cs typeface="Calibri"/>
                <a:sym typeface="Calibri"/>
              </a:rPr>
              <a:t>durchführen, indem Sie auf Unternehmenslaufwerken oder im Unternehmens-Intranet nach relevanten Informationen</a:t>
            </a:r>
            <a:r>
              <a:rPr b="0" i="0" lang="de-DE" sz="1000" u="none" cap="none" strike="noStrike">
                <a:solidFill>
                  <a:schemeClr val="dk1"/>
                </a:solidFill>
                <a:latin typeface="Calibri"/>
                <a:ea typeface="Calibri"/>
                <a:cs typeface="Calibri"/>
                <a:sym typeface="Calibri"/>
              </a:rPr>
              <a:t> </a:t>
            </a:r>
            <a:r>
              <a:rPr b="0" i="0" lang="de-DE" sz="1100" u="none" cap="none" strike="noStrike">
                <a:solidFill>
                  <a:schemeClr val="dk1"/>
                </a:solidFill>
                <a:latin typeface="Calibri"/>
                <a:ea typeface="Calibri"/>
                <a:cs typeface="Calibri"/>
                <a:sym typeface="Calibri"/>
              </a:rPr>
              <a:t>zur gesellschaftlichen Verantwortungsübernahme suchen. Daneben können Sie auch eine externe Recherche durchführen, indem Sie mit Hilfe des Internets die Außendarstellung Ihres Unternehmens im Hinblick auf die gesellschaftliche Verantwortungsübernahme sichten. Alternativ können Sie auch auf Unternehmensbroschüren zurückgreifen, die</a:t>
            </a:r>
            <a:r>
              <a:rPr b="0" i="0" lang="de-DE" sz="1000" u="none" cap="none" strike="noStrike">
                <a:solidFill>
                  <a:schemeClr val="dk1"/>
                </a:solidFill>
                <a:latin typeface="Calibri"/>
                <a:ea typeface="Calibri"/>
                <a:cs typeface="Calibri"/>
                <a:sym typeface="Calibri"/>
              </a:rPr>
              <a:t> </a:t>
            </a:r>
            <a:r>
              <a:rPr b="0" i="0" lang="de-DE" sz="1100" u="none" cap="none" strike="noStrike">
                <a:solidFill>
                  <a:schemeClr val="dk1"/>
                </a:solidFill>
                <a:latin typeface="Calibri"/>
                <a:ea typeface="Calibri"/>
                <a:cs typeface="Calibri"/>
                <a:sym typeface="Calibri"/>
              </a:rPr>
              <a:t>Hinweise zur gesellschaftlichen Verantwortungsübernahme Ihres Ausbildungsbetriebs liefern könnten.</a:t>
            </a:r>
            <a:br>
              <a:rPr lang="de-DE" sz="1000"/>
            </a:br>
            <a:endParaRPr sz="1000"/>
          </a:p>
          <a:p>
            <a:pPr indent="0" lvl="0" marL="0" rtl="0" algn="l">
              <a:lnSpc>
                <a:spcPct val="100000"/>
              </a:lnSpc>
              <a:spcBef>
                <a:spcPts val="0"/>
              </a:spcBef>
              <a:spcAft>
                <a:spcPts val="0"/>
              </a:spcAft>
              <a:buSzPts val="1400"/>
              <a:buNone/>
            </a:pPr>
            <a:r>
              <a:rPr b="1" lang="de-DE" sz="900"/>
              <a:t>Quelle</a:t>
            </a:r>
            <a:endParaRPr/>
          </a:p>
          <a:p>
            <a:pPr indent="0" lvl="0" marL="0" rtl="0" algn="l">
              <a:lnSpc>
                <a:spcPct val="100000"/>
              </a:lnSpc>
              <a:spcBef>
                <a:spcPts val="0"/>
              </a:spcBef>
              <a:spcAft>
                <a:spcPts val="0"/>
              </a:spcAft>
              <a:buSzPts val="1400"/>
              <a:buNone/>
            </a:pPr>
            <a:r>
              <a:rPr b="0" i="0" lang="de-DE" sz="1050" u="none" cap="none" strike="noStrike">
                <a:solidFill>
                  <a:schemeClr val="dk1"/>
                </a:solidFill>
                <a:latin typeface="Calibri"/>
                <a:ea typeface="Calibri"/>
                <a:cs typeface="Calibri"/>
                <a:sym typeface="Calibri"/>
              </a:rPr>
              <a:t>Fischer, A.; Hantke, H; Roth, J.-J. &amp; Pranger, J. (2018): Lernmodule „Corporate Social Responsibility (CSR)”. Ausführungen für Auszubildende. In: Fischer, A., Hantke, H. &amp; Roth, J-J. (Hrsg.): Nachhaltig(-keit) ausbilden mit „Pro-DEENLA”-Lernmodulen, Lüneburg (Berufsbildungswissenschaftliche Schriften). Online: http://bwp-schriften.univera.de/Band20_18/05b_fischer_hantke_roth_pranger_Band20_18.pdf</a:t>
            </a:r>
            <a:endParaRPr sz="1050"/>
          </a:p>
          <a:p>
            <a:pPr indent="0" lvl="0" marL="0" rtl="0" algn="l">
              <a:lnSpc>
                <a:spcPct val="100000"/>
              </a:lnSpc>
              <a:spcBef>
                <a:spcPts val="0"/>
              </a:spcBef>
              <a:spcAft>
                <a:spcPts val="0"/>
              </a:spcAft>
              <a:buSzPts val="1400"/>
              <a:buNone/>
            </a:pPr>
            <a:r>
              <a:t/>
            </a:r>
            <a:endParaRPr sz="1050"/>
          </a:p>
        </p:txBody>
      </p:sp>
      <p:sp>
        <p:nvSpPr>
          <p:cNvPr id="85" name="Google Shape;85;p6:notes"/>
          <p:cNvSpPr txBox="1"/>
          <p:nvPr>
            <p:ph idx="12" type="sldNum"/>
          </p:nvPr>
        </p:nvSpPr>
        <p:spPr>
          <a:xfrm>
            <a:off x="4021293" y="9721107"/>
            <a:ext cx="3076364" cy="513506"/>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26:notes"/>
          <p:cNvSpPr/>
          <p:nvPr>
            <p:ph idx="2" type="sldImg"/>
          </p:nvPr>
        </p:nvSpPr>
        <p:spPr>
          <a:xfrm>
            <a:off x="222250" y="252413"/>
            <a:ext cx="6653213" cy="37433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7" name="Google Shape;97;p26:notes"/>
          <p:cNvSpPr txBox="1"/>
          <p:nvPr>
            <p:ph idx="1" type="body"/>
          </p:nvPr>
        </p:nvSpPr>
        <p:spPr>
          <a:xfrm>
            <a:off x="223689" y="4222800"/>
            <a:ext cx="6650337" cy="5195520"/>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1400"/>
              <a:buNone/>
            </a:pPr>
            <a:r>
              <a:rPr b="1" lang="de-DE" sz="1050"/>
              <a:t>Beschreibung</a:t>
            </a:r>
            <a:endParaRPr sz="1050"/>
          </a:p>
          <a:p>
            <a:pPr indent="0" lvl="0" marL="0" rtl="0" algn="l">
              <a:lnSpc>
                <a:spcPct val="100000"/>
              </a:lnSpc>
              <a:spcBef>
                <a:spcPts val="200"/>
              </a:spcBef>
              <a:spcAft>
                <a:spcPts val="0"/>
              </a:spcAft>
              <a:buSzPts val="1400"/>
              <a:buNone/>
            </a:pPr>
            <a:r>
              <a:rPr b="0" i="0" lang="de-DE" sz="1050" u="none" cap="none" strike="noStrike">
                <a:solidFill>
                  <a:schemeClr val="dk1"/>
                </a:solidFill>
                <a:latin typeface="Calibri"/>
                <a:ea typeface="Calibri"/>
                <a:cs typeface="Calibri"/>
                <a:sym typeface="Calibri"/>
              </a:rPr>
              <a:t>Die vorherrschende Wirtschafts- und Arbeitsweise nimmt teilweise fragwürdige Formen an. So wurden in der</a:t>
            </a:r>
            <a:r>
              <a:rPr b="0" i="0" lang="de-DE" sz="900" u="none" cap="none" strike="noStrike">
                <a:solidFill>
                  <a:schemeClr val="dk1"/>
                </a:solidFill>
                <a:latin typeface="Calibri"/>
                <a:ea typeface="Calibri"/>
                <a:cs typeface="Calibri"/>
                <a:sym typeface="Calibri"/>
              </a:rPr>
              <a:t> </a:t>
            </a:r>
            <a:r>
              <a:rPr b="0" i="0" lang="de-DE" sz="1050" u="none" cap="none" strike="noStrike">
                <a:solidFill>
                  <a:schemeClr val="dk1"/>
                </a:solidFill>
                <a:latin typeface="Calibri"/>
                <a:ea typeface="Calibri"/>
                <a:cs typeface="Calibri"/>
                <a:sym typeface="Calibri"/>
              </a:rPr>
              <a:t>Vergangenheit beispielsweise prekäre Arbeitsbedingungen, illegale Abfallentsorgungsstrategien oder moralisch</a:t>
            </a:r>
            <a:r>
              <a:rPr b="0" i="0" lang="de-DE" sz="900" u="none" cap="none" strike="noStrike">
                <a:solidFill>
                  <a:schemeClr val="dk1"/>
                </a:solidFill>
                <a:latin typeface="Calibri"/>
                <a:ea typeface="Calibri"/>
                <a:cs typeface="Calibri"/>
                <a:sym typeface="Calibri"/>
              </a:rPr>
              <a:t> </a:t>
            </a:r>
            <a:r>
              <a:rPr b="0" i="0" lang="de-DE" sz="1050" u="none" cap="none" strike="noStrike">
                <a:solidFill>
                  <a:schemeClr val="dk1"/>
                </a:solidFill>
                <a:latin typeface="Calibri"/>
                <a:ea typeface="Calibri"/>
                <a:cs typeface="Calibri"/>
                <a:sym typeface="Calibri"/>
              </a:rPr>
              <a:t>zweifelhafte Steuervermeidungstricks einiger Unternehmen öffentlich. Seit einigen Jahren wächst deshalb die</a:t>
            </a:r>
            <a:r>
              <a:rPr b="0" i="0" lang="de-DE" sz="900" u="none" cap="none" strike="noStrike">
                <a:solidFill>
                  <a:schemeClr val="dk1"/>
                </a:solidFill>
                <a:latin typeface="Calibri"/>
                <a:ea typeface="Calibri"/>
                <a:cs typeface="Calibri"/>
                <a:sym typeface="Calibri"/>
              </a:rPr>
              <a:t> </a:t>
            </a:r>
            <a:r>
              <a:rPr b="0" i="0" lang="de-DE" sz="1050" u="none" cap="none" strike="noStrike">
                <a:solidFill>
                  <a:schemeClr val="dk1"/>
                </a:solidFill>
                <a:latin typeface="Calibri"/>
                <a:ea typeface="Calibri"/>
                <a:cs typeface="Calibri"/>
                <a:sym typeface="Calibri"/>
              </a:rPr>
              <a:t>gesellschaftliche Forderung, dass Unternehmen im Rahmen ihrer Geschäftstätigkeit freiwillig mehr gesellschaftliche</a:t>
            </a:r>
            <a:r>
              <a:rPr b="0" i="0" lang="de-DE" sz="900" u="none" cap="none" strike="noStrike">
                <a:solidFill>
                  <a:schemeClr val="dk1"/>
                </a:solidFill>
                <a:latin typeface="Calibri"/>
                <a:ea typeface="Calibri"/>
                <a:cs typeface="Calibri"/>
                <a:sym typeface="Calibri"/>
              </a:rPr>
              <a:t> </a:t>
            </a:r>
            <a:r>
              <a:rPr b="0" i="0" lang="de-DE" sz="1050" u="none" cap="none" strike="noStrike">
                <a:solidFill>
                  <a:schemeClr val="dk1"/>
                </a:solidFill>
                <a:latin typeface="Calibri"/>
                <a:ea typeface="Calibri"/>
                <a:cs typeface="Calibri"/>
                <a:sym typeface="Calibri"/>
              </a:rPr>
              <a:t>Verantwortung übernehmen und damit nicht mehr nur Renditen oder Umsatzzahlen im Vordergrund ihrer Wirtschafts- und Arbeitsweise stehen können. Vielmehr müssen sich Unternehmen heutzutage mit unterschiedlichen</a:t>
            </a:r>
            <a:r>
              <a:rPr b="0" i="0" lang="de-DE" sz="900" u="none" cap="none" strike="noStrike">
                <a:solidFill>
                  <a:schemeClr val="dk1"/>
                </a:solidFill>
                <a:latin typeface="Calibri"/>
                <a:ea typeface="Calibri"/>
                <a:cs typeface="Calibri"/>
                <a:sym typeface="Calibri"/>
              </a:rPr>
              <a:t> </a:t>
            </a:r>
            <a:r>
              <a:rPr b="0" i="0" lang="de-DE" sz="1050" u="none" cap="none" strike="noStrike">
                <a:solidFill>
                  <a:schemeClr val="dk1"/>
                </a:solidFill>
                <a:latin typeface="Calibri"/>
                <a:ea typeface="Calibri"/>
                <a:cs typeface="Calibri"/>
                <a:sym typeface="Calibri"/>
              </a:rPr>
              <a:t>gesellschaftlichen Werten auseinandersetzen. Vor diesem Hintergrund gewinnt ein Konzept zunehmend an Bedeutung: Corporate Social Responsibility (CSR). Übersetzt man diesen etwas sperrigen Begriff in die deutsche Sprache,</a:t>
            </a:r>
            <a:r>
              <a:rPr b="0" i="0" lang="de-DE" sz="900" u="none" cap="none" strike="noStrike">
                <a:solidFill>
                  <a:schemeClr val="dk1"/>
                </a:solidFill>
                <a:latin typeface="Calibri"/>
                <a:ea typeface="Calibri"/>
                <a:cs typeface="Calibri"/>
                <a:sym typeface="Calibri"/>
              </a:rPr>
              <a:t> </a:t>
            </a:r>
            <a:r>
              <a:rPr b="0" i="0" lang="de-DE" sz="1050" u="none" cap="none" strike="noStrike">
                <a:solidFill>
                  <a:schemeClr val="dk1"/>
                </a:solidFill>
                <a:latin typeface="Calibri"/>
                <a:ea typeface="Calibri"/>
                <a:cs typeface="Calibri"/>
                <a:sym typeface="Calibri"/>
              </a:rPr>
              <a:t>so kann von unternehmerischer Gesellschaftsverantwortung gesprochen werden.</a:t>
            </a:r>
            <a:endParaRPr b="0" i="0" sz="900" u="none" cap="none" strike="noStrike">
              <a:solidFill>
                <a:schemeClr val="dk1"/>
              </a:solidFill>
              <a:latin typeface="Calibri"/>
              <a:ea typeface="Calibri"/>
              <a:cs typeface="Calibri"/>
              <a:sym typeface="Calibri"/>
            </a:endParaRPr>
          </a:p>
          <a:p>
            <a:pPr indent="0" lvl="0" marL="0" rtl="0" algn="l">
              <a:lnSpc>
                <a:spcPct val="100000"/>
              </a:lnSpc>
              <a:spcBef>
                <a:spcPts val="200"/>
              </a:spcBef>
              <a:spcAft>
                <a:spcPts val="0"/>
              </a:spcAft>
              <a:buSzPts val="1400"/>
              <a:buNone/>
            </a:pPr>
            <a:r>
              <a:t/>
            </a:r>
            <a:endParaRPr b="0" i="0" sz="900" u="none" cap="none" strike="noStrike">
              <a:solidFill>
                <a:schemeClr val="dk1"/>
              </a:solidFill>
              <a:latin typeface="Calibri"/>
              <a:ea typeface="Calibri"/>
              <a:cs typeface="Calibri"/>
              <a:sym typeface="Calibri"/>
            </a:endParaRPr>
          </a:p>
          <a:p>
            <a:pPr indent="0" lvl="0" marL="0" rtl="0" algn="l">
              <a:lnSpc>
                <a:spcPct val="100000"/>
              </a:lnSpc>
              <a:spcBef>
                <a:spcPts val="200"/>
              </a:spcBef>
              <a:spcAft>
                <a:spcPts val="0"/>
              </a:spcAft>
              <a:buSzPts val="1400"/>
              <a:buNone/>
            </a:pPr>
            <a:r>
              <a:rPr b="0" i="0" lang="de-DE" sz="1050" u="none" cap="none" strike="noStrike">
                <a:solidFill>
                  <a:schemeClr val="dk1"/>
                </a:solidFill>
                <a:latin typeface="Calibri"/>
                <a:ea typeface="Calibri"/>
                <a:cs typeface="Calibri"/>
                <a:sym typeface="Calibri"/>
              </a:rPr>
              <a:t>Doch wann übernimmt ein Unternehmen gesellschaftliche Verantwortung? Kann ein Unternehmen überhaupt</a:t>
            </a:r>
            <a:r>
              <a:rPr b="0" i="0" lang="de-DE" sz="900" u="none" cap="none" strike="noStrike">
                <a:solidFill>
                  <a:schemeClr val="dk1"/>
                </a:solidFill>
                <a:latin typeface="Calibri"/>
                <a:ea typeface="Calibri"/>
                <a:cs typeface="Calibri"/>
                <a:sym typeface="Calibri"/>
              </a:rPr>
              <a:t> </a:t>
            </a:r>
            <a:r>
              <a:rPr b="0" i="0" lang="de-DE" sz="1050" u="none" cap="none" strike="noStrike">
                <a:solidFill>
                  <a:schemeClr val="dk1"/>
                </a:solidFill>
                <a:latin typeface="Calibri"/>
                <a:ea typeface="Calibri"/>
                <a:cs typeface="Calibri"/>
                <a:sym typeface="Calibri"/>
              </a:rPr>
              <a:t>Verantwortung gegenüber der gesamten Gesellschaft tragen? Übernimmt Ihr Ausbildungsbetrieb gesellschaftliche</a:t>
            </a:r>
            <a:r>
              <a:rPr b="0" i="0" lang="de-DE" sz="900" u="none" cap="none" strike="noStrike">
                <a:solidFill>
                  <a:schemeClr val="dk1"/>
                </a:solidFill>
                <a:latin typeface="Calibri"/>
                <a:ea typeface="Calibri"/>
                <a:cs typeface="Calibri"/>
                <a:sym typeface="Calibri"/>
              </a:rPr>
              <a:t> </a:t>
            </a:r>
            <a:r>
              <a:rPr b="0" i="0" lang="de-DE" sz="1050" u="none" cap="none" strike="noStrike">
                <a:solidFill>
                  <a:schemeClr val="dk1"/>
                </a:solidFill>
                <a:latin typeface="Calibri"/>
                <a:ea typeface="Calibri"/>
                <a:cs typeface="Calibri"/>
                <a:sym typeface="Calibri"/>
              </a:rPr>
              <a:t>Verantwortung?</a:t>
            </a:r>
            <a:endParaRPr/>
          </a:p>
          <a:p>
            <a:pPr indent="-101600" lvl="0" marL="171450" rtl="0" algn="l">
              <a:lnSpc>
                <a:spcPct val="100000"/>
              </a:lnSpc>
              <a:spcBef>
                <a:spcPts val="0"/>
              </a:spcBef>
              <a:spcAft>
                <a:spcPts val="0"/>
              </a:spcAft>
              <a:buSzPts val="1100"/>
              <a:buFont typeface="Arial"/>
              <a:buNone/>
            </a:pPr>
            <a:r>
              <a:t/>
            </a:r>
            <a:endParaRPr sz="1050"/>
          </a:p>
          <a:p>
            <a:pPr indent="0" lvl="0" marL="0" rtl="0" algn="l">
              <a:lnSpc>
                <a:spcPct val="100000"/>
              </a:lnSpc>
              <a:spcBef>
                <a:spcPts val="0"/>
              </a:spcBef>
              <a:spcAft>
                <a:spcPts val="0"/>
              </a:spcAft>
              <a:buSzPts val="1100"/>
              <a:buFont typeface="Arial"/>
              <a:buNone/>
            </a:pPr>
            <a:r>
              <a:rPr b="1" lang="de-DE" sz="1050"/>
              <a:t>TIPPS ZUR ENTWICKLUNG EINES CLAIMS UND EINES</a:t>
            </a:r>
            <a:r>
              <a:rPr b="1" lang="de-DE" sz="1000"/>
              <a:t> </a:t>
            </a:r>
            <a:r>
              <a:rPr b="1" lang="de-DE" sz="1050"/>
              <a:t>WERBESLOGANS:</a:t>
            </a:r>
            <a:br>
              <a:rPr lang="de-DE" sz="1050"/>
            </a:br>
            <a:r>
              <a:rPr lang="de-DE" sz="1050"/>
              <a:t>„Beim Claim handelt es sich noch nicht um einen fertigen Werbetext, sondern lediglich um eine zentrale, sachliche</a:t>
            </a:r>
            <a:r>
              <a:rPr lang="de-DE" sz="1000"/>
              <a:t> </a:t>
            </a:r>
            <a:r>
              <a:rPr lang="de-DE" sz="1050"/>
              <a:t>Aussage, die in der Werbung transportiert werden soll. Ein Claim wird dann allerdings häufig in Form eines Slogans</a:t>
            </a:r>
            <a:r>
              <a:rPr lang="de-DE" sz="1000"/>
              <a:t> </a:t>
            </a:r>
            <a:r>
              <a:rPr lang="de-DE" sz="1050"/>
              <a:t>formuliert (z. B. „[...] – Wir haben verstanden”). Ein Slogan soll in kompakter Form die zentrale Werbebotschaft</a:t>
            </a:r>
            <a:r>
              <a:rPr lang="de-DE" sz="1000"/>
              <a:t> </a:t>
            </a:r>
            <a:r>
              <a:rPr lang="de-DE" sz="1050"/>
              <a:t>vermitteln und zu einer hohen Erinnerung führen. Der Slogan sollte dementsprechend eingängig, möglichst</a:t>
            </a:r>
            <a:r>
              <a:rPr lang="de-DE" sz="1000"/>
              <a:t> </a:t>
            </a:r>
            <a:r>
              <a:rPr lang="de-DE" sz="1050"/>
              <a:t>bildhaft, unverwechselbar, kurz und insbesondere leicht verständlich sein. Ein Slogan ist ein wichtiger Bestandteil</a:t>
            </a:r>
            <a:r>
              <a:rPr lang="de-DE" sz="1000"/>
              <a:t> </a:t>
            </a:r>
            <a:r>
              <a:rPr lang="de-DE" sz="1050"/>
              <a:t>der Markenkommunikation zur Wiedererkennung (Recognition) und Positionierung einer Marke (z. B. „[...] – Freude</a:t>
            </a:r>
            <a:r>
              <a:rPr lang="de-DE" sz="1000"/>
              <a:t> </a:t>
            </a:r>
            <a:r>
              <a:rPr lang="de-DE" sz="1050"/>
              <a:t>am Fahren”)“ (Brüne et al. 2008: 32).</a:t>
            </a:r>
            <a:endParaRPr/>
          </a:p>
          <a:p>
            <a:pPr indent="0" lvl="0" marL="0" rtl="0" algn="l">
              <a:lnSpc>
                <a:spcPct val="100000"/>
              </a:lnSpc>
              <a:spcBef>
                <a:spcPts val="0"/>
              </a:spcBef>
              <a:spcAft>
                <a:spcPts val="0"/>
              </a:spcAft>
              <a:buClr>
                <a:schemeClr val="dk1"/>
              </a:buClr>
              <a:buSzPts val="1100"/>
              <a:buNone/>
            </a:pPr>
            <a:r>
              <a:t/>
            </a:r>
            <a:endParaRPr sz="1050"/>
          </a:p>
          <a:p>
            <a:pPr indent="0" lvl="0" marL="0" rtl="0" algn="l">
              <a:lnSpc>
                <a:spcPct val="100000"/>
              </a:lnSpc>
              <a:spcBef>
                <a:spcPts val="0"/>
              </a:spcBef>
              <a:spcAft>
                <a:spcPts val="0"/>
              </a:spcAft>
              <a:buSzPts val="1400"/>
              <a:buNone/>
            </a:pPr>
            <a:r>
              <a:rPr b="1" lang="de-DE" sz="900"/>
              <a:t>Quelle</a:t>
            </a:r>
            <a:endParaRPr/>
          </a:p>
          <a:p>
            <a:pPr indent="0" lvl="0" marL="0" rtl="0" algn="l">
              <a:lnSpc>
                <a:spcPct val="100000"/>
              </a:lnSpc>
              <a:spcBef>
                <a:spcPts val="0"/>
              </a:spcBef>
              <a:spcAft>
                <a:spcPts val="0"/>
              </a:spcAft>
              <a:buSzPts val="1400"/>
              <a:buNone/>
            </a:pPr>
            <a:r>
              <a:rPr b="0" i="0" lang="de-DE" sz="1050" u="none" cap="none" strike="noStrike">
                <a:solidFill>
                  <a:schemeClr val="dk1"/>
                </a:solidFill>
                <a:latin typeface="Calibri"/>
                <a:ea typeface="Calibri"/>
                <a:cs typeface="Calibri"/>
                <a:sym typeface="Calibri"/>
              </a:rPr>
              <a:t>Fischer, A.; Hantke, H; Roth, J.-J. &amp; Pranger, J. (2018): Lernmodule „Corporate Social Responsibility (CSR)”. Ausführungen für Auszubildende. In: Fischer, A., Hantke, H. &amp; Roth, J-J. (Hrsg.): Nachhaltig(-keit) ausbilden mit „Pro-DEENLA”-Lernmodulen, Lüneburg (Berufsbildungswissenschaftliche Schriften). Online: http://bwp-schriften.univera.de/Band20_18/05b_fischer_hantke_roth_pranger_Band20_18.pdf</a:t>
            </a:r>
            <a:endParaRPr sz="1050"/>
          </a:p>
          <a:p>
            <a:pPr indent="0" lvl="0" marL="0" rtl="0" algn="l">
              <a:lnSpc>
                <a:spcPct val="100000"/>
              </a:lnSpc>
              <a:spcBef>
                <a:spcPts val="0"/>
              </a:spcBef>
              <a:spcAft>
                <a:spcPts val="0"/>
              </a:spcAft>
              <a:buSzPts val="1400"/>
              <a:buNone/>
            </a:pPr>
            <a:r>
              <a:t/>
            </a:r>
            <a:endParaRPr sz="1050"/>
          </a:p>
        </p:txBody>
      </p:sp>
      <p:sp>
        <p:nvSpPr>
          <p:cNvPr id="98" name="Google Shape;98;p26:notes"/>
          <p:cNvSpPr txBox="1"/>
          <p:nvPr>
            <p:ph idx="12" type="sldNum"/>
          </p:nvPr>
        </p:nvSpPr>
        <p:spPr>
          <a:xfrm>
            <a:off x="4021293" y="9721107"/>
            <a:ext cx="3076364" cy="513506"/>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28:notes"/>
          <p:cNvSpPr/>
          <p:nvPr>
            <p:ph idx="2" type="sldImg"/>
          </p:nvPr>
        </p:nvSpPr>
        <p:spPr>
          <a:xfrm>
            <a:off x="222250" y="252413"/>
            <a:ext cx="6653213" cy="37433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1" name="Google Shape;111;p28:notes"/>
          <p:cNvSpPr txBox="1"/>
          <p:nvPr>
            <p:ph idx="1" type="body"/>
          </p:nvPr>
        </p:nvSpPr>
        <p:spPr>
          <a:xfrm>
            <a:off x="223689" y="4222800"/>
            <a:ext cx="6650337" cy="5126940"/>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1400"/>
              <a:buNone/>
            </a:pPr>
            <a:r>
              <a:rPr b="1" lang="de-DE" sz="1050"/>
              <a:t>Beschreibung</a:t>
            </a:r>
            <a:endParaRPr b="0" sz="1050"/>
          </a:p>
          <a:p>
            <a:pPr indent="0" lvl="0" marL="0" rtl="0" algn="l">
              <a:lnSpc>
                <a:spcPct val="100000"/>
              </a:lnSpc>
              <a:spcBef>
                <a:spcPts val="0"/>
              </a:spcBef>
              <a:spcAft>
                <a:spcPts val="0"/>
              </a:spcAft>
              <a:buSzPts val="1400"/>
              <a:buNone/>
            </a:pPr>
            <a:r>
              <a:rPr lang="de-DE" sz="1050"/>
              <a:t>Die Idee von CSR basiert zwar auf der sozialen Komponente unternehmerischer Verantwortung, doch gehen die aktuellen Definitionen von CSR inzwischen von einem viel breiteren Verantwortungsbegriff aus: Verantwortung soll nicht nur gegenüber den Mitarbeiterinnen und Mitarbeitern sowie den Aktionären und Geldgebern übernommen werden, sondern auch gegenüber der Gesellschaft im Allgemeinen. Dies äußert sich in der Forderung an die Entscheidungsträger der Wirtschaft, stärker auf gesellschaftliche Belange Rücksicht zu nehmen. CSR kann demnach verstanden werden als die Verantwortung eines Unternehmens für die Auswirkungen seiner Aktivitäten auf die Gesellschaft und die Natur. </a:t>
            </a:r>
            <a:endParaRPr/>
          </a:p>
          <a:p>
            <a:pPr indent="0" lvl="0" marL="0" rtl="0" algn="l">
              <a:lnSpc>
                <a:spcPct val="100000"/>
              </a:lnSpc>
              <a:spcBef>
                <a:spcPts val="0"/>
              </a:spcBef>
              <a:spcAft>
                <a:spcPts val="0"/>
              </a:spcAft>
              <a:buSzPts val="1400"/>
              <a:buNone/>
            </a:pPr>
            <a:r>
              <a:rPr lang="de-DE" sz="1050"/>
              <a:t>Zwei konkrete Forderungen stehen dabei im Vordergrund:</a:t>
            </a:r>
            <a:endParaRPr/>
          </a:p>
          <a:p>
            <a:pPr indent="-342900" lvl="0" marL="342900" rtl="0" algn="l">
              <a:lnSpc>
                <a:spcPct val="100000"/>
              </a:lnSpc>
              <a:spcBef>
                <a:spcPts val="0"/>
              </a:spcBef>
              <a:spcAft>
                <a:spcPts val="0"/>
              </a:spcAft>
              <a:buSzPts val="1050"/>
              <a:buFont typeface="Arial"/>
              <a:buAutoNum type="arabicPeriod"/>
            </a:pPr>
            <a:r>
              <a:rPr lang="de-DE" sz="1050"/>
              <a:t>Unternehmen sollen alle Handlungen vermeiden, die die Gesellschaft schädigen könnten. Oder anders formuliert: Es gehört zu den Aufgaben der Wirtschaft, die Gesellschaft zu schützen.</a:t>
            </a:r>
            <a:endParaRPr/>
          </a:p>
          <a:p>
            <a:pPr indent="-342900" lvl="0" marL="342900" rtl="0" algn="l">
              <a:lnSpc>
                <a:spcPct val="100000"/>
              </a:lnSpc>
              <a:spcBef>
                <a:spcPts val="0"/>
              </a:spcBef>
              <a:spcAft>
                <a:spcPts val="0"/>
              </a:spcAft>
              <a:buSzPts val="1050"/>
              <a:buFont typeface="Arial"/>
              <a:buAutoNum type="arabicPeriod"/>
            </a:pPr>
            <a:r>
              <a:rPr lang="de-DE" sz="1050"/>
              <a:t>Die Wirtschaft soll dem gesellschaftlichen Gemeinwohl dienen. Unternehmen sind also angehalten, nicht nur</a:t>
            </a:r>
            <a:br>
              <a:rPr lang="de-DE" sz="1050"/>
            </a:br>
            <a:r>
              <a:rPr lang="de-DE" sz="1050"/>
              <a:t>negative Auswirkungen ihres Handelns zu vermeiden, sondern darüber hinaus einen positiven Beitrag zum</a:t>
            </a:r>
            <a:br>
              <a:rPr lang="de-DE" sz="1050"/>
            </a:br>
            <a:r>
              <a:rPr lang="de-DE" sz="1050"/>
              <a:t>gesellschaftlichen Wohlergehen zu leisten.</a:t>
            </a:r>
            <a:endParaRPr/>
          </a:p>
          <a:p>
            <a:pPr indent="0" lvl="0" marL="0" rtl="0" algn="l">
              <a:lnSpc>
                <a:spcPct val="100000"/>
              </a:lnSpc>
              <a:spcBef>
                <a:spcPts val="0"/>
              </a:spcBef>
              <a:spcAft>
                <a:spcPts val="0"/>
              </a:spcAft>
              <a:buSzPts val="1050"/>
              <a:buFont typeface="Arial"/>
              <a:buNone/>
            </a:pPr>
            <a:r>
              <a:t/>
            </a:r>
            <a:endParaRPr b="1" sz="1050"/>
          </a:p>
          <a:p>
            <a:pPr indent="0" lvl="0" marL="0" rtl="0" algn="l">
              <a:lnSpc>
                <a:spcPct val="100000"/>
              </a:lnSpc>
              <a:spcBef>
                <a:spcPts val="0"/>
              </a:spcBef>
              <a:spcAft>
                <a:spcPts val="0"/>
              </a:spcAft>
              <a:buSzPts val="1050"/>
              <a:buFont typeface="Arial"/>
              <a:buNone/>
            </a:pPr>
            <a:r>
              <a:rPr b="0" lang="de-DE" sz="1050"/>
              <a:t>Doch wie genau können Unternehmen gesellschaftliche Verantwortung übernehmen?</a:t>
            </a:r>
            <a:endParaRPr b="0" i="0" sz="1050" u="none" cap="none" strike="noStrike">
              <a:solidFill>
                <a:srgbClr val="000000"/>
              </a:solidFill>
            </a:endParaRPr>
          </a:p>
          <a:p>
            <a:pPr indent="-101600" lvl="0" marL="171450" rtl="0" algn="l">
              <a:lnSpc>
                <a:spcPct val="100000"/>
              </a:lnSpc>
              <a:spcBef>
                <a:spcPts val="0"/>
              </a:spcBef>
              <a:spcAft>
                <a:spcPts val="0"/>
              </a:spcAft>
              <a:buSzPts val="1100"/>
              <a:buFont typeface="Arial"/>
              <a:buNone/>
            </a:pPr>
            <a:r>
              <a:t/>
            </a:r>
            <a:endParaRPr b="0" i="0" sz="1050" u="none" cap="none" strike="noStrike">
              <a:solidFill>
                <a:srgbClr val="000000"/>
              </a:solidFill>
            </a:endParaRPr>
          </a:p>
          <a:p>
            <a:pPr indent="0" lvl="0" marL="0" rtl="0" algn="l">
              <a:lnSpc>
                <a:spcPct val="100000"/>
              </a:lnSpc>
              <a:spcBef>
                <a:spcPts val="0"/>
              </a:spcBef>
              <a:spcAft>
                <a:spcPts val="0"/>
              </a:spcAft>
              <a:buSzPts val="1100"/>
              <a:buFont typeface="Arial"/>
              <a:buNone/>
            </a:pPr>
            <a:r>
              <a:rPr b="1" i="0" lang="de-DE" sz="1100" u="none" cap="none" strike="noStrike">
                <a:solidFill>
                  <a:schemeClr val="dk1"/>
                </a:solidFill>
                <a:latin typeface="Calibri"/>
                <a:ea typeface="Calibri"/>
                <a:cs typeface="Calibri"/>
                <a:sym typeface="Calibri"/>
              </a:rPr>
              <a:t>TIPPS ZUR ANALYSE VON VERSCHIEDENEN LEITLINIEN ZUR UNTERNEHMERISCHEN GESELLSCHAFTSVERANTWORTUNG</a:t>
            </a:r>
            <a:endParaRPr/>
          </a:p>
          <a:p>
            <a:pPr indent="0" lvl="0" marL="0" rtl="0" algn="l">
              <a:lnSpc>
                <a:spcPct val="100000"/>
              </a:lnSpc>
              <a:spcBef>
                <a:spcPts val="0"/>
              </a:spcBef>
              <a:spcAft>
                <a:spcPts val="0"/>
              </a:spcAft>
              <a:buSzPts val="1100"/>
              <a:buFont typeface="Arial"/>
              <a:buNone/>
            </a:pPr>
            <a:r>
              <a:rPr b="0" i="0" lang="de-DE" sz="1100" u="none" cap="none" strike="noStrike">
                <a:solidFill>
                  <a:schemeClr val="dk1"/>
                </a:solidFill>
                <a:latin typeface="Calibri"/>
                <a:ea typeface="Calibri"/>
                <a:cs typeface="Calibri"/>
                <a:sym typeface="Calibri"/>
              </a:rPr>
              <a:t>Eine Fülle von Standards, Richtlinien, Anleitungen und Empfehlungen macht es Unternehmen schwer, eine für sich</a:t>
            </a:r>
            <a:r>
              <a:rPr b="0" i="0" lang="de-DE" sz="1000" u="none" cap="none" strike="noStrike">
                <a:solidFill>
                  <a:schemeClr val="dk1"/>
                </a:solidFill>
                <a:latin typeface="Calibri"/>
                <a:ea typeface="Calibri"/>
                <a:cs typeface="Calibri"/>
                <a:sym typeface="Calibri"/>
              </a:rPr>
              <a:t> </a:t>
            </a:r>
            <a:r>
              <a:rPr b="0" i="0" lang="de-DE" sz="1100" u="none" cap="none" strike="noStrike">
                <a:solidFill>
                  <a:schemeClr val="dk1"/>
                </a:solidFill>
                <a:latin typeface="Calibri"/>
                <a:ea typeface="Calibri"/>
                <a:cs typeface="Calibri"/>
                <a:sym typeface="Calibri"/>
              </a:rPr>
              <a:t>stimmige und hilfreiche Organisationshilfe zu finden. Auf der Internetseite</a:t>
            </a:r>
            <a:r>
              <a:rPr b="0" i="0" lang="de-DE" sz="1000" u="none" cap="none" strike="noStrike">
                <a:solidFill>
                  <a:schemeClr val="dk1"/>
                </a:solidFill>
                <a:latin typeface="Calibri"/>
                <a:ea typeface="Calibri"/>
                <a:cs typeface="Calibri"/>
                <a:sym typeface="Calibri"/>
              </a:rPr>
              <a:t> </a:t>
            </a:r>
            <a:r>
              <a:rPr b="0" i="0" lang="de-DE" sz="1100" u="none" cap="none" strike="noStrike">
                <a:solidFill>
                  <a:schemeClr val="dk1"/>
                </a:solidFill>
                <a:latin typeface="Calibri"/>
                <a:ea typeface="Calibri"/>
                <a:cs typeface="Calibri"/>
                <a:sym typeface="Calibri"/>
              </a:rPr>
              <a:t>http://www.csr-in-deutschland.de des Bundesministeriums für Arbeit und Soziales finden Sie einen</a:t>
            </a:r>
            <a:r>
              <a:rPr b="0" i="0" lang="de-DE" sz="1000" u="none" cap="none" strike="noStrike">
                <a:solidFill>
                  <a:schemeClr val="dk1"/>
                </a:solidFill>
                <a:latin typeface="Calibri"/>
                <a:ea typeface="Calibri"/>
                <a:cs typeface="Calibri"/>
                <a:sym typeface="Calibri"/>
              </a:rPr>
              <a:t> </a:t>
            </a:r>
            <a:r>
              <a:rPr b="0" i="0" lang="de-DE" sz="1100" u="none" cap="none" strike="noStrike">
                <a:solidFill>
                  <a:schemeClr val="dk1"/>
                </a:solidFill>
                <a:latin typeface="Calibri"/>
                <a:ea typeface="Calibri"/>
                <a:cs typeface="Calibri"/>
                <a:sym typeface="Calibri"/>
              </a:rPr>
              <a:t>guten Überblick zum Thema CSR.</a:t>
            </a:r>
            <a:endParaRPr/>
          </a:p>
          <a:p>
            <a:pPr indent="0" lvl="0" marL="0" rtl="0" algn="l">
              <a:lnSpc>
                <a:spcPct val="100000"/>
              </a:lnSpc>
              <a:spcBef>
                <a:spcPts val="0"/>
              </a:spcBef>
              <a:spcAft>
                <a:spcPts val="0"/>
              </a:spcAft>
              <a:buSzPts val="1100"/>
              <a:buNone/>
            </a:pPr>
            <a:r>
              <a:rPr lang="de-DE" sz="1000"/>
              <a:t>Diskutieren Sie und suchen Sie heraus, welcher Ansatz zur CSR für ihren Ausbildungsbetreib am besten passt.</a:t>
            </a:r>
            <a:br>
              <a:rPr lang="de-DE" sz="1000"/>
            </a:br>
            <a:endParaRPr sz="1000"/>
          </a:p>
          <a:p>
            <a:pPr indent="0" lvl="0" marL="0" rtl="0" algn="l">
              <a:lnSpc>
                <a:spcPct val="100000"/>
              </a:lnSpc>
              <a:spcBef>
                <a:spcPts val="0"/>
              </a:spcBef>
              <a:spcAft>
                <a:spcPts val="0"/>
              </a:spcAft>
              <a:buSzPts val="1400"/>
              <a:buNone/>
            </a:pPr>
            <a:r>
              <a:rPr b="1" lang="de-DE" sz="900"/>
              <a:t>Quelle</a:t>
            </a:r>
            <a:endParaRPr/>
          </a:p>
          <a:p>
            <a:pPr indent="0" lvl="0" marL="0" rtl="0" algn="l">
              <a:lnSpc>
                <a:spcPct val="100000"/>
              </a:lnSpc>
              <a:spcBef>
                <a:spcPts val="0"/>
              </a:spcBef>
              <a:spcAft>
                <a:spcPts val="0"/>
              </a:spcAft>
              <a:buSzPts val="1400"/>
              <a:buNone/>
            </a:pPr>
            <a:r>
              <a:rPr b="0" i="0" lang="de-DE" sz="1050" u="none" cap="none" strike="noStrike">
                <a:solidFill>
                  <a:schemeClr val="dk1"/>
                </a:solidFill>
                <a:latin typeface="Calibri"/>
                <a:ea typeface="Calibri"/>
                <a:cs typeface="Calibri"/>
                <a:sym typeface="Calibri"/>
              </a:rPr>
              <a:t>Fischer, A.; Hantke, H; Roth, J.-J. &amp; Pranger, J. (2018): Lernmodule „Corporate Social Responsibility (CSR)”. Ausführungen für Auszubildende. In: Fischer, A., Hantke, H. &amp; Roth, J-J. (Hrsg.): Nachhaltig(-keit) ausbilden mit „Pro-DEENLA”-Lernmodulen, Lüneburg (Berufsbildungswissenschaftliche Schriften). Online: http://bwp-schriften.univera.de/Band20_18/05b_fischer_hantke_roth_pranger_Band20_18.pdf</a:t>
            </a:r>
            <a:endParaRPr sz="1050"/>
          </a:p>
          <a:p>
            <a:pPr indent="0" lvl="0" marL="0" rtl="0" algn="l">
              <a:lnSpc>
                <a:spcPct val="100000"/>
              </a:lnSpc>
              <a:spcBef>
                <a:spcPts val="0"/>
              </a:spcBef>
              <a:spcAft>
                <a:spcPts val="0"/>
              </a:spcAft>
              <a:buSzPts val="1400"/>
              <a:buNone/>
            </a:pPr>
            <a:r>
              <a:t/>
            </a:r>
            <a:endParaRPr sz="1050"/>
          </a:p>
        </p:txBody>
      </p:sp>
      <p:sp>
        <p:nvSpPr>
          <p:cNvPr id="112" name="Google Shape;112;p28:notes"/>
          <p:cNvSpPr txBox="1"/>
          <p:nvPr>
            <p:ph idx="12" type="sldNum"/>
          </p:nvPr>
        </p:nvSpPr>
        <p:spPr>
          <a:xfrm>
            <a:off x="4021293" y="9721107"/>
            <a:ext cx="3076364" cy="513506"/>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29:notes"/>
          <p:cNvSpPr/>
          <p:nvPr>
            <p:ph idx="2" type="sldImg"/>
          </p:nvPr>
        </p:nvSpPr>
        <p:spPr>
          <a:xfrm>
            <a:off x="222250" y="252413"/>
            <a:ext cx="6653213" cy="37433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4" name="Google Shape;124;p29:notes"/>
          <p:cNvSpPr txBox="1"/>
          <p:nvPr>
            <p:ph idx="1" type="body"/>
          </p:nvPr>
        </p:nvSpPr>
        <p:spPr>
          <a:xfrm>
            <a:off x="223689" y="4222800"/>
            <a:ext cx="6650337" cy="5667960"/>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1400"/>
              <a:buNone/>
            </a:pPr>
            <a:r>
              <a:rPr b="1" lang="de-DE" sz="1100"/>
              <a:t>Beschreibung</a:t>
            </a:r>
            <a:endParaRPr b="0" sz="1100"/>
          </a:p>
          <a:p>
            <a:pPr indent="0" lvl="0" marL="0" rtl="0" algn="l">
              <a:lnSpc>
                <a:spcPct val="100000"/>
              </a:lnSpc>
              <a:spcBef>
                <a:spcPts val="0"/>
              </a:spcBef>
              <a:spcAft>
                <a:spcPts val="0"/>
              </a:spcAft>
              <a:buSzPts val="1400"/>
              <a:buNone/>
            </a:pPr>
            <a:r>
              <a:rPr lang="de-DE" sz="1100"/>
              <a:t>Siehe Beschreibung auf vorangehender Folie 5.</a:t>
            </a:r>
            <a:endParaRPr b="0" i="0" sz="1100" u="none" cap="none" strike="noStrike">
              <a:solidFill>
                <a:srgbClr val="000000"/>
              </a:solidFill>
            </a:endParaRPr>
          </a:p>
          <a:p>
            <a:pPr indent="-101600" lvl="0" marL="171450" rtl="0" algn="l">
              <a:lnSpc>
                <a:spcPct val="100000"/>
              </a:lnSpc>
              <a:spcBef>
                <a:spcPts val="0"/>
              </a:spcBef>
              <a:spcAft>
                <a:spcPts val="0"/>
              </a:spcAft>
              <a:buSzPts val="1100"/>
              <a:buFont typeface="Arial"/>
              <a:buNone/>
            </a:pPr>
            <a:r>
              <a:t/>
            </a:r>
            <a:endParaRPr b="0" i="0" sz="1100" u="none" cap="none" strike="noStrike">
              <a:solidFill>
                <a:srgbClr val="000000"/>
              </a:solidFill>
            </a:endParaRPr>
          </a:p>
          <a:p>
            <a:pPr indent="0" lvl="0" marL="0" rtl="0" algn="l">
              <a:lnSpc>
                <a:spcPct val="100000"/>
              </a:lnSpc>
              <a:spcBef>
                <a:spcPts val="0"/>
              </a:spcBef>
              <a:spcAft>
                <a:spcPts val="0"/>
              </a:spcAft>
              <a:buSzPts val="1100"/>
              <a:buFont typeface="Arial"/>
              <a:buNone/>
            </a:pPr>
            <a:r>
              <a:rPr b="1" i="0" lang="de-DE" sz="1100" u="none" cap="none" strike="noStrike">
                <a:solidFill>
                  <a:schemeClr val="dk1"/>
                </a:solidFill>
                <a:latin typeface="Calibri"/>
                <a:ea typeface="Calibri"/>
                <a:cs typeface="Calibri"/>
                <a:sym typeface="Calibri"/>
              </a:rPr>
              <a:t>TIPPS ZUR ERMITTLUNG UND GESTALTUNG VON CSR-MASSNAHMEN</a:t>
            </a:r>
            <a:endParaRPr sz="1100"/>
          </a:p>
          <a:p>
            <a:pPr indent="0" lvl="0" marL="0" rtl="0" algn="l">
              <a:lnSpc>
                <a:spcPct val="100000"/>
              </a:lnSpc>
              <a:spcBef>
                <a:spcPts val="0"/>
              </a:spcBef>
              <a:spcAft>
                <a:spcPts val="0"/>
              </a:spcAft>
              <a:buSzPts val="1100"/>
              <a:buFont typeface="Arial"/>
              <a:buNone/>
            </a:pPr>
            <a:r>
              <a:rPr b="0" i="0" lang="de-DE" sz="1100" u="none" cap="none" strike="noStrike">
                <a:solidFill>
                  <a:schemeClr val="dk1"/>
                </a:solidFill>
                <a:latin typeface="Calibri"/>
                <a:ea typeface="Calibri"/>
                <a:cs typeface="Calibri"/>
                <a:sym typeface="Calibri"/>
              </a:rPr>
              <a:t>Zur Ermittlung von CSR-Maßnahmen in einem bestimmten Bereich Ihres Ausbildungsbetriebs ist es hilfreich, sich mit den Wirkungsfeldern Ihres Unternehmens auseinanderzusetzen. Analysieren Sie, wie sich der Unternehmensbereich auf die drei Dimensionen der Nachhaltigkeit auswirkt (z. B. CO 2-Emissionen &gt; Ökologische Dimension, Abhängigkeit vom Ölpreis &gt; Ökonomische Dimension, Niedriglöhne &gt; Soziale Dimension). </a:t>
            </a:r>
            <a:endParaRPr sz="1100"/>
          </a:p>
          <a:p>
            <a:pPr indent="0" lvl="0" marL="0" rtl="0" algn="l">
              <a:lnSpc>
                <a:spcPct val="100000"/>
              </a:lnSpc>
              <a:spcBef>
                <a:spcPts val="0"/>
              </a:spcBef>
              <a:spcAft>
                <a:spcPts val="0"/>
              </a:spcAft>
              <a:buSzPts val="1100"/>
              <a:buFont typeface="Arial"/>
              <a:buNone/>
            </a:pPr>
            <a:r>
              <a:t/>
            </a:r>
            <a:endParaRPr b="0" i="0" sz="1100" u="none" cap="none" strike="noStrike">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100"/>
              <a:buFont typeface="Arial"/>
              <a:buNone/>
            </a:pPr>
            <a:r>
              <a:rPr b="0" i="0" lang="de-DE" sz="1100" u="none" cap="none" strike="noStrike">
                <a:solidFill>
                  <a:schemeClr val="dk1"/>
                </a:solidFill>
                <a:latin typeface="Calibri"/>
                <a:ea typeface="Calibri"/>
                <a:cs typeface="Calibri"/>
                <a:sym typeface="Calibri"/>
              </a:rPr>
              <a:t>Nachdem Sie sich über die ökologischen, sozialen und ökonomischen Auswirkungen des Bereichs(z.B. Transport) Gedanken gemacht haben, sollten Sie überlegen, durch welche CSR-Maßnahmen die einzelnen Auswirkungen verringert oder vermieden werden könnten.</a:t>
            </a:r>
            <a:endParaRPr sz="1100"/>
          </a:p>
          <a:p>
            <a:pPr indent="0" lvl="0" marL="0" rtl="0" algn="l">
              <a:lnSpc>
                <a:spcPct val="100000"/>
              </a:lnSpc>
              <a:spcBef>
                <a:spcPts val="0"/>
              </a:spcBef>
              <a:spcAft>
                <a:spcPts val="0"/>
              </a:spcAft>
              <a:buSzPts val="1100"/>
              <a:buFont typeface="Arial"/>
              <a:buNone/>
            </a:pPr>
            <a:r>
              <a:t/>
            </a:r>
            <a:endParaRPr b="0" i="0" sz="1100" u="none" cap="none" strike="noStrike">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100"/>
              <a:buFont typeface="Arial"/>
              <a:buNone/>
            </a:pPr>
            <a:r>
              <a:rPr b="0" i="0" lang="de-DE" sz="1100" u="none" cap="none" strike="noStrike">
                <a:solidFill>
                  <a:schemeClr val="dk1"/>
                </a:solidFill>
                <a:latin typeface="Calibri"/>
                <a:ea typeface="Calibri"/>
                <a:cs typeface="Calibri"/>
                <a:sym typeface="Calibri"/>
              </a:rPr>
              <a:t>Zur Gestaltung einer CSR-Maßnahme bietet es sich an, eine der ermittelten Maßnahmen auszuwählen, zu der Ihrer Einschätzung nach in Ihrem Ausbildungsbetrieb dringender Handlungsbedarf besteht und die zu den Gegebenheiten Ihres Unternehmens passt – also tatsächlich durchgeführt werden könnte.</a:t>
            </a:r>
            <a:br>
              <a:rPr lang="de-DE" sz="1100"/>
            </a:br>
            <a:endParaRPr sz="1100"/>
          </a:p>
          <a:p>
            <a:pPr indent="0" lvl="0" marL="0" rtl="0" algn="l">
              <a:lnSpc>
                <a:spcPct val="100000"/>
              </a:lnSpc>
              <a:spcBef>
                <a:spcPts val="0"/>
              </a:spcBef>
              <a:spcAft>
                <a:spcPts val="0"/>
              </a:spcAft>
              <a:buSzPts val="1100"/>
              <a:buFont typeface="Noto Sans Symbols"/>
              <a:buNone/>
            </a:pPr>
            <a:r>
              <a:rPr b="0" i="0" lang="de-DE" sz="1100" u="none" cap="none" strike="noStrike">
                <a:solidFill>
                  <a:schemeClr val="dk1"/>
                </a:solidFill>
                <a:latin typeface="Calibri"/>
                <a:ea typeface="Calibri"/>
                <a:cs typeface="Calibri"/>
                <a:sym typeface="Calibri"/>
              </a:rPr>
              <a:t>Um Ihre CSR-Maßnahme im weiteren Verlauf des Lernmoduls Ihren Kolleginnen und Kollegen vorstellen zu können, ist es hilfreich, sich im Vorhinein mit folgenden Fragen auseinandersetzen und Ihre Antworten schriftlich festzuhalten:</a:t>
            </a:r>
            <a:endParaRPr sz="1100"/>
          </a:p>
          <a:p>
            <a:pPr indent="-171450" lvl="0" marL="171450" rtl="0" algn="l">
              <a:lnSpc>
                <a:spcPct val="100000"/>
              </a:lnSpc>
              <a:spcBef>
                <a:spcPts val="0"/>
              </a:spcBef>
              <a:spcAft>
                <a:spcPts val="0"/>
              </a:spcAft>
              <a:buSzPts val="1100"/>
              <a:buFont typeface="Noto Sans Symbols"/>
              <a:buChar char="−"/>
            </a:pPr>
            <a:r>
              <a:rPr b="0" i="0" lang="de-DE" sz="1100" u="none" cap="none" strike="noStrike">
                <a:solidFill>
                  <a:schemeClr val="dk1"/>
                </a:solidFill>
                <a:latin typeface="Calibri"/>
                <a:ea typeface="Calibri"/>
                <a:cs typeface="Calibri"/>
                <a:sym typeface="Calibri"/>
              </a:rPr>
              <a:t>Warum besteht in dem Bereich Ihres Ausbildungsbetriebs Handlungsbedarf für die CSR-Maßnahme?</a:t>
            </a:r>
            <a:endParaRPr sz="1100"/>
          </a:p>
          <a:p>
            <a:pPr indent="-171450" lvl="0" marL="171450" rtl="0" algn="l">
              <a:lnSpc>
                <a:spcPct val="100000"/>
              </a:lnSpc>
              <a:spcBef>
                <a:spcPts val="0"/>
              </a:spcBef>
              <a:spcAft>
                <a:spcPts val="0"/>
              </a:spcAft>
              <a:buSzPts val="1100"/>
              <a:buFont typeface="Noto Sans Symbols"/>
              <a:buChar char="−"/>
            </a:pPr>
            <a:r>
              <a:rPr b="0" i="0" lang="de-DE" sz="1100" u="none" cap="none" strike="noStrike">
                <a:solidFill>
                  <a:schemeClr val="dk1"/>
                </a:solidFill>
                <a:latin typeface="Calibri"/>
                <a:ea typeface="Calibri"/>
                <a:cs typeface="Calibri"/>
                <a:sym typeface="Calibri"/>
              </a:rPr>
              <a:t>Welche Probleme könnten mit Hilfe der CSR-Maßnahme gelöst werden?</a:t>
            </a:r>
            <a:endParaRPr sz="1100"/>
          </a:p>
          <a:p>
            <a:pPr indent="-171450" lvl="0" marL="171450" rtl="0" algn="l">
              <a:lnSpc>
                <a:spcPct val="100000"/>
              </a:lnSpc>
              <a:spcBef>
                <a:spcPts val="0"/>
              </a:spcBef>
              <a:spcAft>
                <a:spcPts val="0"/>
              </a:spcAft>
              <a:buSzPts val="1100"/>
              <a:buFont typeface="Noto Sans Symbols"/>
              <a:buChar char="−"/>
            </a:pPr>
            <a:r>
              <a:rPr b="0" i="0" lang="de-DE" sz="1100" u="none" cap="none" strike="noStrike">
                <a:solidFill>
                  <a:schemeClr val="dk1"/>
                </a:solidFill>
                <a:latin typeface="Calibri"/>
                <a:ea typeface="Calibri"/>
                <a:cs typeface="Calibri"/>
                <a:sym typeface="Calibri"/>
              </a:rPr>
              <a:t>Welche Ziele verfolgt die CSR-Maßnahme?</a:t>
            </a:r>
            <a:endParaRPr sz="1100"/>
          </a:p>
          <a:p>
            <a:pPr indent="-171450" lvl="0" marL="171450" rtl="0" algn="l">
              <a:lnSpc>
                <a:spcPct val="100000"/>
              </a:lnSpc>
              <a:spcBef>
                <a:spcPts val="0"/>
              </a:spcBef>
              <a:spcAft>
                <a:spcPts val="0"/>
              </a:spcAft>
              <a:buSzPts val="1100"/>
              <a:buFont typeface="Noto Sans Symbols"/>
              <a:buChar char="−"/>
            </a:pPr>
            <a:r>
              <a:rPr b="0" i="0" lang="de-DE" sz="1100" u="none" cap="none" strike="noStrike">
                <a:solidFill>
                  <a:schemeClr val="dk1"/>
                </a:solidFill>
                <a:latin typeface="Calibri"/>
                <a:ea typeface="Calibri"/>
                <a:cs typeface="Calibri"/>
                <a:sym typeface="Calibri"/>
              </a:rPr>
              <a:t>Wer profitiert von der Durchführung dieser CSR-Maßnahme?</a:t>
            </a:r>
            <a:endParaRPr sz="1100"/>
          </a:p>
          <a:p>
            <a:pPr indent="-171450" lvl="0" marL="171450" rtl="0" algn="l">
              <a:lnSpc>
                <a:spcPct val="100000"/>
              </a:lnSpc>
              <a:spcBef>
                <a:spcPts val="0"/>
              </a:spcBef>
              <a:spcAft>
                <a:spcPts val="0"/>
              </a:spcAft>
              <a:buSzPts val="1100"/>
              <a:buFont typeface="Noto Sans Symbols"/>
              <a:buChar char="−"/>
            </a:pPr>
            <a:r>
              <a:rPr b="0" i="0" lang="de-DE" sz="1100" u="none" cap="none" strike="noStrike">
                <a:solidFill>
                  <a:schemeClr val="dk1"/>
                </a:solidFill>
                <a:latin typeface="Calibri"/>
                <a:ea typeface="Calibri"/>
                <a:cs typeface="Calibri"/>
                <a:sym typeface="Calibri"/>
              </a:rPr>
              <a:t>Was wird zur Durchführung der CSR-Maßnahmen benötigt (z. B. fachliches Wissen, externe Partner, finanzielle Mittel)?</a:t>
            </a:r>
            <a:br>
              <a:rPr lang="de-DE" sz="1100"/>
            </a:br>
            <a:endParaRPr sz="1100"/>
          </a:p>
          <a:p>
            <a:pPr indent="0" lvl="0" marL="0" rtl="0" algn="l">
              <a:lnSpc>
                <a:spcPct val="100000"/>
              </a:lnSpc>
              <a:spcBef>
                <a:spcPts val="0"/>
              </a:spcBef>
              <a:spcAft>
                <a:spcPts val="0"/>
              </a:spcAft>
              <a:buSzPts val="1400"/>
              <a:buNone/>
            </a:pPr>
            <a:r>
              <a:rPr b="1" lang="de-DE" sz="1100"/>
              <a:t>Quelle</a:t>
            </a:r>
            <a:endParaRPr sz="1100"/>
          </a:p>
          <a:p>
            <a:pPr indent="0" lvl="0" marL="0" rtl="0" algn="l">
              <a:lnSpc>
                <a:spcPct val="100000"/>
              </a:lnSpc>
              <a:spcBef>
                <a:spcPts val="0"/>
              </a:spcBef>
              <a:spcAft>
                <a:spcPts val="0"/>
              </a:spcAft>
              <a:buSzPts val="1400"/>
              <a:buNone/>
            </a:pPr>
            <a:r>
              <a:rPr b="0" i="0" lang="de-DE" sz="1100" u="none" cap="none" strike="noStrike">
                <a:solidFill>
                  <a:schemeClr val="dk1"/>
                </a:solidFill>
                <a:latin typeface="Calibri"/>
                <a:ea typeface="Calibri"/>
                <a:cs typeface="Calibri"/>
                <a:sym typeface="Calibri"/>
              </a:rPr>
              <a:t>Fischer, A.; Hantke, H; Roth, J.-J. &amp; Pranger, J. (2018): Lernmodule „Corporate Social Responsibility (CSR)”. Ausführungen für Auszubildende. In: Fischer, A., Hantke, H. &amp; Roth, J-J. (Hrsg.): Nachhaltig(-keit) ausbilden mit „Pro-DEENLA”-Lernmodulen, Lüneburg (Berufsbildungswissenschaftliche Schriften). Online: http://bwp-schriften.univera.de/Band20_18/05b_fischer_hantke_roth_pranger_Band20_18.pdf</a:t>
            </a:r>
            <a:endParaRPr sz="1100"/>
          </a:p>
        </p:txBody>
      </p:sp>
      <p:sp>
        <p:nvSpPr>
          <p:cNvPr id="125" name="Google Shape;125;p29:notes"/>
          <p:cNvSpPr txBox="1"/>
          <p:nvPr>
            <p:ph idx="12" type="sldNum"/>
          </p:nvPr>
        </p:nvSpPr>
        <p:spPr>
          <a:xfrm>
            <a:off x="4021293" y="9721107"/>
            <a:ext cx="3076364" cy="513506"/>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30:notes"/>
          <p:cNvSpPr/>
          <p:nvPr>
            <p:ph idx="2" type="sldImg"/>
          </p:nvPr>
        </p:nvSpPr>
        <p:spPr>
          <a:xfrm>
            <a:off x="222250" y="252413"/>
            <a:ext cx="6653213" cy="37433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7" name="Google Shape;137;p30:notes"/>
          <p:cNvSpPr txBox="1"/>
          <p:nvPr>
            <p:ph idx="1" type="body"/>
          </p:nvPr>
        </p:nvSpPr>
        <p:spPr>
          <a:xfrm>
            <a:off x="223689" y="4222800"/>
            <a:ext cx="6650337" cy="5408880"/>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1400"/>
              <a:buNone/>
            </a:pPr>
            <a:r>
              <a:rPr b="1" lang="de-DE" sz="1100"/>
              <a:t>Beschreibung</a:t>
            </a:r>
            <a:endParaRPr b="0" sz="1100"/>
          </a:p>
          <a:p>
            <a:pPr indent="0" lvl="0" marL="0" rtl="0" algn="l">
              <a:lnSpc>
                <a:spcPct val="100000"/>
              </a:lnSpc>
              <a:spcBef>
                <a:spcPts val="0"/>
              </a:spcBef>
              <a:spcAft>
                <a:spcPts val="0"/>
              </a:spcAft>
              <a:buSzPts val="1400"/>
              <a:buNone/>
            </a:pPr>
            <a:r>
              <a:rPr lang="de-DE" sz="1100"/>
              <a:t>Die Idee von CSR basiert zwar auf der sozialen Komponente unternehmerischer Verantwortung, doch gehen die aktuellen Definitionen von CSR inzwischen von einem viel breiteren Verantwortungsbegriff aus: Verantwortung soll nicht nur gegenüber den Mitarbeiterinnen und Mitarbeitern sowie den Aktionären und Geldgebern übernommen werden, sondern auch gegenüber der Gesellschaft im Allgemeinen. Dies äußert sich in der Forderung an die Entscheidungsträger der Wirtschaft, stärker auf gesellschaftliche Belange Rücksicht zu nehmen. CSR kann demnach verstanden werden als die Verantwortung eines Unternehmens für die Auswirkungen seiner Aktivitäten auf die Gesellschaft und die Natur. </a:t>
            </a:r>
            <a:endParaRPr sz="1100"/>
          </a:p>
          <a:p>
            <a:pPr indent="0" lvl="0" marL="0" rtl="0" algn="l">
              <a:lnSpc>
                <a:spcPct val="100000"/>
              </a:lnSpc>
              <a:spcBef>
                <a:spcPts val="0"/>
              </a:spcBef>
              <a:spcAft>
                <a:spcPts val="0"/>
              </a:spcAft>
              <a:buSzPts val="1400"/>
              <a:buNone/>
            </a:pPr>
            <a:r>
              <a:rPr lang="de-DE" sz="1100"/>
              <a:t>Zwei konkrete Forderungen stehen dabei im Vordergrund:</a:t>
            </a:r>
            <a:endParaRPr sz="1100"/>
          </a:p>
          <a:p>
            <a:pPr indent="-342900" lvl="0" marL="342900" rtl="0" algn="l">
              <a:lnSpc>
                <a:spcPct val="100000"/>
              </a:lnSpc>
              <a:spcBef>
                <a:spcPts val="0"/>
              </a:spcBef>
              <a:spcAft>
                <a:spcPts val="0"/>
              </a:spcAft>
              <a:buSzPts val="1050"/>
              <a:buFont typeface="Arial"/>
              <a:buAutoNum type="arabicPeriod"/>
            </a:pPr>
            <a:r>
              <a:rPr lang="de-DE" sz="1100"/>
              <a:t>Unternehmen sollen alle Handlungen vermeiden, die die Gesellschaft schädigen könnten. Oder anders formuliert: Es gehört zu den Aufgaben der Wirtschaft, die Gesellschaft zu schützen.</a:t>
            </a:r>
            <a:endParaRPr sz="1100"/>
          </a:p>
          <a:p>
            <a:pPr indent="-342900" lvl="0" marL="342900" rtl="0" algn="l">
              <a:lnSpc>
                <a:spcPct val="100000"/>
              </a:lnSpc>
              <a:spcBef>
                <a:spcPts val="0"/>
              </a:spcBef>
              <a:spcAft>
                <a:spcPts val="0"/>
              </a:spcAft>
              <a:buSzPts val="1050"/>
              <a:buFont typeface="Arial"/>
              <a:buAutoNum type="arabicPeriod"/>
            </a:pPr>
            <a:r>
              <a:rPr lang="de-DE" sz="1100"/>
              <a:t>Die Wirtschaft soll dem gesellschaftlichen Gemeinwohl dienen. Unternehmen sind also angehalten, nicht nur</a:t>
            </a:r>
            <a:br>
              <a:rPr lang="de-DE" sz="1100"/>
            </a:br>
            <a:r>
              <a:rPr lang="de-DE" sz="1100"/>
              <a:t>negative Auswirkungen ihres Handelns zu vermeiden, sondern darüber hinaus einen positiven Beitrag zum</a:t>
            </a:r>
            <a:br>
              <a:rPr lang="de-DE" sz="1100"/>
            </a:br>
            <a:r>
              <a:rPr lang="de-DE" sz="1100"/>
              <a:t>gesellschaftlichen Wohlergehen zu leisten.</a:t>
            </a:r>
            <a:endParaRPr sz="1100"/>
          </a:p>
          <a:p>
            <a:pPr indent="0" lvl="0" marL="0" rtl="0" algn="l">
              <a:lnSpc>
                <a:spcPct val="100000"/>
              </a:lnSpc>
              <a:spcBef>
                <a:spcPts val="0"/>
              </a:spcBef>
              <a:spcAft>
                <a:spcPts val="0"/>
              </a:spcAft>
              <a:buSzPts val="1050"/>
              <a:buFont typeface="Arial"/>
              <a:buNone/>
            </a:pPr>
            <a:r>
              <a:t/>
            </a:r>
            <a:endParaRPr b="1" sz="1100"/>
          </a:p>
          <a:p>
            <a:pPr indent="0" lvl="0" marL="0" rtl="0" algn="l">
              <a:lnSpc>
                <a:spcPct val="100000"/>
              </a:lnSpc>
              <a:spcBef>
                <a:spcPts val="0"/>
              </a:spcBef>
              <a:spcAft>
                <a:spcPts val="0"/>
              </a:spcAft>
              <a:buSzPts val="1050"/>
              <a:buFont typeface="Arial"/>
              <a:buNone/>
            </a:pPr>
            <a:r>
              <a:rPr b="0" lang="de-DE" sz="1100"/>
              <a:t>Doch wie genau können Unternehmen gesellschaftliche Verantwortung übernehmen?</a:t>
            </a:r>
            <a:endParaRPr b="0" i="0" sz="1100" u="none" cap="none" strike="noStrike">
              <a:solidFill>
                <a:srgbClr val="000000"/>
              </a:solidFill>
            </a:endParaRPr>
          </a:p>
          <a:p>
            <a:pPr indent="-101600" lvl="0" marL="171450" rtl="0" algn="l">
              <a:lnSpc>
                <a:spcPct val="100000"/>
              </a:lnSpc>
              <a:spcBef>
                <a:spcPts val="0"/>
              </a:spcBef>
              <a:spcAft>
                <a:spcPts val="0"/>
              </a:spcAft>
              <a:buSzPts val="1100"/>
              <a:buFont typeface="Arial"/>
              <a:buNone/>
            </a:pPr>
            <a:r>
              <a:t/>
            </a:r>
            <a:endParaRPr b="0" i="0" sz="1100" u="none" cap="none" strike="noStrike">
              <a:solidFill>
                <a:srgbClr val="000000"/>
              </a:solidFill>
            </a:endParaRPr>
          </a:p>
          <a:p>
            <a:pPr indent="0" lvl="0" marL="0" rtl="0" algn="l">
              <a:lnSpc>
                <a:spcPct val="100000"/>
              </a:lnSpc>
              <a:spcBef>
                <a:spcPts val="0"/>
              </a:spcBef>
              <a:spcAft>
                <a:spcPts val="0"/>
              </a:spcAft>
              <a:buSzPts val="1100"/>
              <a:buFont typeface="Arial"/>
              <a:buNone/>
            </a:pPr>
            <a:r>
              <a:rPr b="1" i="0" lang="de-DE" sz="1100" u="none" cap="none" strike="noStrike">
                <a:solidFill>
                  <a:schemeClr val="dk1"/>
                </a:solidFill>
                <a:latin typeface="Calibri"/>
                <a:ea typeface="Calibri"/>
                <a:cs typeface="Calibri"/>
                <a:sym typeface="Calibri"/>
              </a:rPr>
              <a:t>TIPPS ZUR GEMEINSAMEN WEITERENTWICKLUNG DER AUSGEWÄHLTEN CSR-MASSNAHME</a:t>
            </a:r>
            <a:endParaRPr sz="1100"/>
          </a:p>
          <a:p>
            <a:pPr indent="0" lvl="0" marL="0" rtl="0" algn="l">
              <a:lnSpc>
                <a:spcPct val="100000"/>
              </a:lnSpc>
              <a:spcBef>
                <a:spcPts val="0"/>
              </a:spcBef>
              <a:spcAft>
                <a:spcPts val="0"/>
              </a:spcAft>
              <a:buSzPts val="1100"/>
              <a:buFont typeface="Arial"/>
              <a:buNone/>
            </a:pPr>
            <a:r>
              <a:rPr b="0" i="0" lang="de-DE" sz="1100" u="none" cap="none" strike="noStrike">
                <a:solidFill>
                  <a:schemeClr val="dk1"/>
                </a:solidFill>
                <a:latin typeface="Calibri"/>
                <a:ea typeface="Calibri"/>
                <a:cs typeface="Calibri"/>
                <a:sym typeface="Calibri"/>
              </a:rPr>
              <a:t>Damit Sie gemeinsam eine Ihrer Ideen für eine CSR-Maßnahme weiterentwickeln können, bietet es sich an, mit einem Maßnahmenplan zu arbeiten. Dieser soll Ihnen dabei helfen, die wesentlichen Merkmale der CSR-Maßnahme strukturiert und präzise festzuhalten.</a:t>
            </a:r>
            <a:br>
              <a:rPr lang="de-DE" sz="1100"/>
            </a:br>
            <a:endParaRPr sz="1100"/>
          </a:p>
          <a:p>
            <a:pPr indent="0" lvl="0" marL="0" rtl="0" algn="l">
              <a:lnSpc>
                <a:spcPct val="100000"/>
              </a:lnSpc>
              <a:spcBef>
                <a:spcPts val="0"/>
              </a:spcBef>
              <a:spcAft>
                <a:spcPts val="0"/>
              </a:spcAft>
              <a:buSzPts val="1400"/>
              <a:buNone/>
            </a:pPr>
            <a:r>
              <a:rPr b="1" lang="de-DE" sz="1100"/>
              <a:t>Quelle</a:t>
            </a:r>
            <a:endParaRPr sz="1100"/>
          </a:p>
          <a:p>
            <a:pPr indent="0" lvl="0" marL="0" rtl="0" algn="l">
              <a:lnSpc>
                <a:spcPct val="100000"/>
              </a:lnSpc>
              <a:spcBef>
                <a:spcPts val="0"/>
              </a:spcBef>
              <a:spcAft>
                <a:spcPts val="0"/>
              </a:spcAft>
              <a:buSzPts val="1400"/>
              <a:buNone/>
            </a:pPr>
            <a:r>
              <a:rPr b="0" i="0" lang="de-DE" sz="900" u="none" cap="none" strike="noStrike">
                <a:solidFill>
                  <a:schemeClr val="dk1"/>
                </a:solidFill>
                <a:latin typeface="Calibri"/>
                <a:ea typeface="Calibri"/>
                <a:cs typeface="Calibri"/>
                <a:sym typeface="Calibri"/>
              </a:rPr>
              <a:t>Fischer, A.; Hantke, H; Roth, J.-J. &amp; Pranger, J. (2018): Lernmodule „Corporate Social Responsibility (CSR)”. Ausführungen für Auszubildende. In: Fischer, A., Hantke, H. &amp; Roth, J-J. (Hrsg.): Nachhaltig(-keit) ausbilden mit „Pro-DEENLA”-Lernmodulen, Lüneburg (Berufsbildungswissenschaftliche Schriften). Online: http://bwp-schriften.univera.de/Band20_18/05b_fischer_hantke_roth_pranger_Band20_18.pdf</a:t>
            </a:r>
            <a:endParaRPr sz="900"/>
          </a:p>
          <a:p>
            <a:pPr indent="0" lvl="0" marL="0" rtl="0" algn="l">
              <a:lnSpc>
                <a:spcPct val="100000"/>
              </a:lnSpc>
              <a:spcBef>
                <a:spcPts val="0"/>
              </a:spcBef>
              <a:spcAft>
                <a:spcPts val="0"/>
              </a:spcAft>
              <a:buSzPts val="1400"/>
              <a:buNone/>
            </a:pPr>
            <a:r>
              <a:t/>
            </a:r>
            <a:endParaRPr sz="1050"/>
          </a:p>
        </p:txBody>
      </p:sp>
      <p:sp>
        <p:nvSpPr>
          <p:cNvPr id="138" name="Google Shape;138;p30:notes"/>
          <p:cNvSpPr txBox="1"/>
          <p:nvPr>
            <p:ph idx="12" type="sldNum"/>
          </p:nvPr>
        </p:nvSpPr>
        <p:spPr>
          <a:xfrm>
            <a:off x="4021293" y="9721107"/>
            <a:ext cx="3076364" cy="513506"/>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32:notes"/>
          <p:cNvSpPr/>
          <p:nvPr>
            <p:ph idx="2" type="sldImg"/>
          </p:nvPr>
        </p:nvSpPr>
        <p:spPr>
          <a:xfrm>
            <a:off x="222250" y="252413"/>
            <a:ext cx="6653213" cy="37433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0" name="Google Shape;150;p32:notes"/>
          <p:cNvSpPr txBox="1"/>
          <p:nvPr>
            <p:ph idx="1" type="body"/>
          </p:nvPr>
        </p:nvSpPr>
        <p:spPr>
          <a:xfrm>
            <a:off x="223689" y="4222801"/>
            <a:ext cx="6650337" cy="3595320"/>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1400"/>
              <a:buNone/>
            </a:pPr>
            <a:r>
              <a:rPr b="1" lang="de-DE" sz="1050"/>
              <a:t>Beschreibung </a:t>
            </a:r>
            <a:endParaRPr sz="1050"/>
          </a:p>
          <a:p>
            <a:pPr indent="0" lvl="0" marL="0" rtl="0" algn="l">
              <a:lnSpc>
                <a:spcPct val="100000"/>
              </a:lnSpc>
              <a:spcBef>
                <a:spcPts val="0"/>
              </a:spcBef>
              <a:spcAft>
                <a:spcPts val="0"/>
              </a:spcAft>
              <a:buSzPts val="1400"/>
              <a:buNone/>
            </a:pPr>
            <a:r>
              <a:rPr lang="de-DE" sz="1050"/>
              <a:t>Vgl. vorangehende Folie 7</a:t>
            </a:r>
            <a:endParaRPr/>
          </a:p>
          <a:p>
            <a:pPr indent="0" lvl="0" marL="0" rtl="0" algn="l">
              <a:lnSpc>
                <a:spcPct val="100000"/>
              </a:lnSpc>
              <a:spcBef>
                <a:spcPts val="0"/>
              </a:spcBef>
              <a:spcAft>
                <a:spcPts val="0"/>
              </a:spcAft>
              <a:buSzPts val="1400"/>
              <a:buNone/>
            </a:pPr>
            <a:r>
              <a:t/>
            </a:r>
            <a:endParaRPr sz="1050"/>
          </a:p>
          <a:p>
            <a:pPr indent="0" lvl="0" marL="0" rtl="0" algn="l">
              <a:lnSpc>
                <a:spcPct val="100000"/>
              </a:lnSpc>
              <a:spcBef>
                <a:spcPts val="0"/>
              </a:spcBef>
              <a:spcAft>
                <a:spcPts val="0"/>
              </a:spcAft>
              <a:buSzPts val="1400"/>
              <a:buNone/>
            </a:pPr>
            <a:r>
              <a:rPr b="1" lang="de-DE" sz="1050"/>
              <a:t>Aufgaben</a:t>
            </a:r>
            <a:endParaRPr/>
          </a:p>
          <a:p>
            <a:pPr indent="-171450" lvl="0" marL="171450" rtl="0" algn="l">
              <a:lnSpc>
                <a:spcPct val="100000"/>
              </a:lnSpc>
              <a:spcBef>
                <a:spcPts val="0"/>
              </a:spcBef>
              <a:spcAft>
                <a:spcPts val="0"/>
              </a:spcAft>
              <a:buSzPts val="1350"/>
              <a:buFont typeface="Arial"/>
              <a:buChar char="•"/>
            </a:pPr>
            <a:r>
              <a:rPr lang="de-DE" sz="1050">
                <a:solidFill>
                  <a:srgbClr val="000000"/>
                </a:solidFill>
                <a:latin typeface="Calibri"/>
                <a:ea typeface="Calibri"/>
                <a:cs typeface="Calibri"/>
                <a:sym typeface="Calibri"/>
              </a:rPr>
              <a:t>Präsentieren Sie sich gegenseitig Ihre Ergebnisse, die Sie in der Tabelle „Gesellschaftliche Verantwortung meines Ausbildungsbetriebs“ festgehalten haben.</a:t>
            </a:r>
            <a:endParaRPr sz="1050">
              <a:latin typeface="Calibri"/>
              <a:ea typeface="Calibri"/>
              <a:cs typeface="Calibri"/>
              <a:sym typeface="Calibri"/>
            </a:endParaRPr>
          </a:p>
          <a:p>
            <a:pPr indent="-171450" lvl="0" marL="171450" rtl="0" algn="l">
              <a:lnSpc>
                <a:spcPct val="100000"/>
              </a:lnSpc>
              <a:spcBef>
                <a:spcPts val="0"/>
              </a:spcBef>
              <a:spcAft>
                <a:spcPts val="0"/>
              </a:spcAft>
              <a:buSzPts val="1350"/>
              <a:buFont typeface="Arial"/>
              <a:buChar char="•"/>
            </a:pPr>
            <a:r>
              <a:rPr lang="de-DE" sz="1050">
                <a:solidFill>
                  <a:srgbClr val="000000"/>
                </a:solidFill>
                <a:latin typeface="Calibri"/>
                <a:ea typeface="Calibri"/>
                <a:cs typeface="Calibri"/>
                <a:sym typeface="Calibri"/>
              </a:rPr>
              <a:t>Vergleichen Sie die von Ihnen gesammelten Unterschiede zwischen den Anforderungen an CSR-Maßnahmen und den bisher umgesetzten CSR-Maßnahmen in Ihrem Unternehmen (Spalte 4).</a:t>
            </a:r>
            <a:endParaRPr sz="1050">
              <a:latin typeface="Calibri"/>
              <a:ea typeface="Calibri"/>
              <a:cs typeface="Calibri"/>
              <a:sym typeface="Calibri"/>
            </a:endParaRPr>
          </a:p>
          <a:p>
            <a:pPr indent="-171450" lvl="0" marL="171450" rtl="0" algn="l">
              <a:lnSpc>
                <a:spcPct val="100000"/>
              </a:lnSpc>
              <a:spcBef>
                <a:spcPts val="0"/>
              </a:spcBef>
              <a:spcAft>
                <a:spcPts val="0"/>
              </a:spcAft>
              <a:buSzPts val="1350"/>
              <a:buFont typeface="Arial"/>
              <a:buChar char="•"/>
            </a:pPr>
            <a:r>
              <a:rPr lang="de-DE" sz="1050">
                <a:solidFill>
                  <a:srgbClr val="000000"/>
                </a:solidFill>
                <a:latin typeface="Calibri"/>
                <a:ea typeface="Calibri"/>
                <a:cs typeface="Calibri"/>
                <a:sym typeface="Calibri"/>
              </a:rPr>
              <a:t>Präsentieren Sie sich gegenseitig Ihre Ideen zur Gestaltung und Umsetzung einer möglichen CSR-Maßnahme Ihres Ausbildungsbetriebs.</a:t>
            </a:r>
            <a:endParaRPr sz="1050">
              <a:latin typeface="Calibri"/>
              <a:ea typeface="Calibri"/>
              <a:cs typeface="Calibri"/>
              <a:sym typeface="Calibri"/>
            </a:endParaRPr>
          </a:p>
          <a:p>
            <a:pPr indent="-171450" lvl="0" marL="171450" rtl="0" algn="l">
              <a:lnSpc>
                <a:spcPct val="100000"/>
              </a:lnSpc>
              <a:spcBef>
                <a:spcPts val="0"/>
              </a:spcBef>
              <a:spcAft>
                <a:spcPts val="0"/>
              </a:spcAft>
              <a:buSzPts val="1350"/>
              <a:buFont typeface="Arial"/>
              <a:buChar char="•"/>
            </a:pPr>
            <a:r>
              <a:rPr lang="de-DE" sz="1050">
                <a:solidFill>
                  <a:srgbClr val="000000"/>
                </a:solidFill>
                <a:latin typeface="Calibri"/>
                <a:ea typeface="Calibri"/>
                <a:cs typeface="Calibri"/>
                <a:sym typeface="Calibri"/>
              </a:rPr>
              <a:t>Erarbeiten Sie auf Basis Ihres zuvor entworfenen Werbeslogans gemeinsam einen Werbeslogan zu der entwickelten CSR-Maßnahme.</a:t>
            </a:r>
            <a:endParaRPr sz="1050">
              <a:latin typeface="Calibri"/>
              <a:ea typeface="Calibri"/>
              <a:cs typeface="Calibri"/>
              <a:sym typeface="Calibri"/>
            </a:endParaRPr>
          </a:p>
          <a:p>
            <a:pPr indent="-171450" lvl="0" marL="171450" rtl="0" algn="l">
              <a:lnSpc>
                <a:spcPct val="100000"/>
              </a:lnSpc>
              <a:spcBef>
                <a:spcPts val="0"/>
              </a:spcBef>
              <a:spcAft>
                <a:spcPts val="0"/>
              </a:spcAft>
              <a:buSzPts val="1350"/>
              <a:buFont typeface="Arial"/>
              <a:buChar char="•"/>
            </a:pPr>
            <a:r>
              <a:rPr lang="de-DE" sz="1050">
                <a:solidFill>
                  <a:srgbClr val="000000"/>
                </a:solidFill>
                <a:latin typeface="Calibri"/>
                <a:ea typeface="Calibri"/>
                <a:cs typeface="Calibri"/>
                <a:sym typeface="Calibri"/>
              </a:rPr>
              <a:t>Schreiben Sie Ihren erarbeiteten Werbeslogan auf die weiße Plane des untenstehenden LKWs.</a:t>
            </a:r>
            <a:endParaRPr sz="1050">
              <a:latin typeface="Calibri"/>
              <a:ea typeface="Calibri"/>
              <a:cs typeface="Calibri"/>
              <a:sym typeface="Calibri"/>
            </a:endParaRPr>
          </a:p>
          <a:p>
            <a:pPr indent="0" lvl="0" marL="0" rtl="0" algn="l">
              <a:lnSpc>
                <a:spcPct val="100000"/>
              </a:lnSpc>
              <a:spcBef>
                <a:spcPts val="0"/>
              </a:spcBef>
              <a:spcAft>
                <a:spcPts val="0"/>
              </a:spcAft>
              <a:buSzPts val="1400"/>
              <a:buNone/>
            </a:pPr>
            <a:r>
              <a:t/>
            </a:r>
            <a:endParaRPr sz="1050"/>
          </a:p>
          <a:p>
            <a:pPr indent="0" lvl="0" marL="0" rtl="0" algn="l">
              <a:lnSpc>
                <a:spcPct val="100000"/>
              </a:lnSpc>
              <a:spcBef>
                <a:spcPts val="0"/>
              </a:spcBef>
              <a:spcAft>
                <a:spcPts val="0"/>
              </a:spcAft>
              <a:buSzPts val="1400"/>
              <a:buNone/>
            </a:pPr>
            <a:r>
              <a:t/>
            </a:r>
            <a:endParaRPr sz="1050"/>
          </a:p>
          <a:p>
            <a:pPr indent="0" lvl="0" marL="0" rtl="0" algn="l">
              <a:lnSpc>
                <a:spcPct val="100000"/>
              </a:lnSpc>
              <a:spcBef>
                <a:spcPts val="0"/>
              </a:spcBef>
              <a:spcAft>
                <a:spcPts val="0"/>
              </a:spcAft>
              <a:buSzPts val="1400"/>
              <a:buNone/>
            </a:pPr>
            <a:r>
              <a:rPr b="1" lang="de-DE" sz="1050"/>
              <a:t>Quelle</a:t>
            </a:r>
            <a:endParaRPr sz="1050"/>
          </a:p>
          <a:p>
            <a:pPr indent="0" lvl="0" marL="0" rtl="0" algn="l">
              <a:lnSpc>
                <a:spcPct val="100000"/>
              </a:lnSpc>
              <a:spcBef>
                <a:spcPts val="0"/>
              </a:spcBef>
              <a:spcAft>
                <a:spcPts val="0"/>
              </a:spcAft>
              <a:buSzPts val="1400"/>
              <a:buNone/>
            </a:pPr>
            <a:r>
              <a:rPr lang="de-DE" sz="800"/>
              <a:t>Fischer, A.; Hantke, H; Roth, J.-J. &amp; Pranger, J. (2018): Lernmodule „Corporate Social Responsibility (CSR)”. Ausführungen für Auszubildende. In: Fischer, A., Hantke, H. &amp; Roth, J-J. (Hrsg.): Nachhaltig(-keit) ausbilden mit „Pro-DEENLA”-Lernmodulen, Lüneburg (Berufsbildungswissenschaftliche Schriften). Online: http://bwp-schriften.univera.de/Band20_18/05b_fischer_hantke_roth_pranger_Band20_18.pdf</a:t>
            </a:r>
            <a:endParaRPr/>
          </a:p>
          <a:p>
            <a:pPr indent="0" lvl="0" marL="0" rtl="0" algn="l">
              <a:lnSpc>
                <a:spcPct val="100000"/>
              </a:lnSpc>
              <a:spcBef>
                <a:spcPts val="0"/>
              </a:spcBef>
              <a:spcAft>
                <a:spcPts val="0"/>
              </a:spcAft>
              <a:buSzPts val="1400"/>
              <a:buNone/>
            </a:pPr>
            <a:r>
              <a:t/>
            </a:r>
            <a:endParaRPr sz="1050"/>
          </a:p>
        </p:txBody>
      </p:sp>
      <p:sp>
        <p:nvSpPr>
          <p:cNvPr id="151" name="Google Shape;151;p32:notes"/>
          <p:cNvSpPr txBox="1"/>
          <p:nvPr>
            <p:ph idx="12" type="sldNum"/>
          </p:nvPr>
        </p:nvSpPr>
        <p:spPr>
          <a:xfrm>
            <a:off x="4021293" y="9721107"/>
            <a:ext cx="3076364" cy="513506"/>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33:notes"/>
          <p:cNvSpPr/>
          <p:nvPr>
            <p:ph idx="2" type="sldImg"/>
          </p:nvPr>
        </p:nvSpPr>
        <p:spPr>
          <a:xfrm>
            <a:off x="222250" y="252413"/>
            <a:ext cx="6653213" cy="37433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3" name="Google Shape;163;p33:notes"/>
          <p:cNvSpPr txBox="1"/>
          <p:nvPr>
            <p:ph idx="1" type="body"/>
          </p:nvPr>
        </p:nvSpPr>
        <p:spPr>
          <a:xfrm>
            <a:off x="223689" y="4222800"/>
            <a:ext cx="6650337" cy="5759400"/>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1400"/>
              <a:buNone/>
            </a:pPr>
            <a:r>
              <a:rPr b="1" lang="de-DE" sz="1100"/>
              <a:t>Beschreibung</a:t>
            </a:r>
            <a:endParaRPr b="0" sz="1100"/>
          </a:p>
          <a:p>
            <a:pPr indent="0" lvl="0" marL="0" rtl="0" algn="l">
              <a:lnSpc>
                <a:spcPct val="100000"/>
              </a:lnSpc>
              <a:spcBef>
                <a:spcPts val="0"/>
              </a:spcBef>
              <a:spcAft>
                <a:spcPts val="0"/>
              </a:spcAft>
              <a:buSzPts val="1400"/>
              <a:buNone/>
            </a:pPr>
            <a:r>
              <a:rPr b="0" i="0" lang="de-DE" sz="1100" u="none" cap="none" strike="noStrike">
                <a:solidFill>
                  <a:schemeClr val="dk1"/>
                </a:solidFill>
                <a:latin typeface="Calibri"/>
                <a:ea typeface="Calibri"/>
                <a:cs typeface="Calibri"/>
                <a:sym typeface="Calibri"/>
              </a:rPr>
              <a:t>CSR hat in der heutigen unternehmerischen Praxis einen hohen Stellenwert. Viele Unternehmen geben eigene Berichte heraus, in denen sie auf ihre gesellschaftliche Verantwortungsübernahme eingehen. Auch für Unternehmen in Branchen, die vermehrt auf Transport- und Logistikdienstleistungen angewiesen sind,  wird CSR immer wichtiger. Vor allem durch die EU-Berichtspflicht legen Kunden vermehrt bestimmte CSR-Merkmale vertraglich fest. Damit werden bestehende Kunden gehalten und neue dazu gewonnen werden können, müssen Unternehmen ihre CSR-Maßnahmen der Öffentlichkeit präsentieren. An dieser Stelle kommt die CSR-Kommunikation ins Spiel, mit der Unternehmen Informationen über bestimmte CSR-Maßnahmen an außenstehende Gruppen (z. B. Kunden) übermitteln.</a:t>
            </a:r>
            <a:endParaRPr b="0" i="0" sz="1100" u="none" cap="none" strike="noStrike">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t/>
            </a:r>
            <a:endParaRPr b="0" i="0" sz="1100" u="none" cap="none" strike="noStrike">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b="0" i="0" lang="de-DE" sz="1100" u="none" cap="none" strike="noStrike">
                <a:solidFill>
                  <a:schemeClr val="dk1"/>
                </a:solidFill>
                <a:latin typeface="Calibri"/>
                <a:ea typeface="Calibri"/>
                <a:cs typeface="Calibri"/>
                <a:sym typeface="Calibri"/>
              </a:rPr>
              <a:t>Innerhalb dieses Kommunikationsprozesses können sich allerdings Widersprüche ergeben, die letztendlich zu einem Glaubwürdigkeitsverlust führen können. Wie können Unternehmen dies verhindern?</a:t>
            </a:r>
            <a:endParaRPr b="0" i="0" sz="1100" u="none" cap="none" strike="noStrike">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t/>
            </a:r>
            <a:endParaRPr b="0" i="0" sz="1100" u="none" cap="none" strike="noStrike">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b="1" i="0" lang="de-DE" sz="1100" u="none" cap="none" strike="noStrike">
                <a:solidFill>
                  <a:schemeClr val="dk1"/>
                </a:solidFill>
                <a:latin typeface="Calibri"/>
                <a:ea typeface="Calibri"/>
                <a:cs typeface="Calibri"/>
                <a:sym typeface="Calibri"/>
              </a:rPr>
              <a:t>TIPPS ZUR ANALYSE DER ABBILDUNG</a:t>
            </a:r>
            <a:endParaRPr sz="1100"/>
          </a:p>
          <a:p>
            <a:pPr indent="0" lvl="0" marL="0" rtl="0" algn="l">
              <a:lnSpc>
                <a:spcPct val="100000"/>
              </a:lnSpc>
              <a:spcBef>
                <a:spcPts val="0"/>
              </a:spcBef>
              <a:spcAft>
                <a:spcPts val="0"/>
              </a:spcAft>
              <a:buSzPts val="1400"/>
              <a:buNone/>
            </a:pPr>
            <a:r>
              <a:rPr b="0" i="0" lang="de-DE" sz="1100" u="none" cap="none" strike="noStrike">
                <a:solidFill>
                  <a:schemeClr val="dk1"/>
                </a:solidFill>
                <a:latin typeface="Calibri"/>
                <a:ea typeface="Calibri"/>
                <a:cs typeface="Calibri"/>
                <a:sym typeface="Calibri"/>
              </a:rPr>
              <a:t>Bevor Sie die Abbildung gemeinsam analysieren, sollten Sie diese zunächst einzeln anschauen.</a:t>
            </a:r>
            <a:br>
              <a:rPr lang="de-DE" sz="1100"/>
            </a:br>
            <a:r>
              <a:rPr b="0" i="0" lang="de-DE" sz="1100" u="none" cap="none" strike="noStrike">
                <a:solidFill>
                  <a:schemeClr val="dk1"/>
                </a:solidFill>
                <a:latin typeface="Calibri"/>
                <a:ea typeface="Calibri"/>
                <a:cs typeface="Calibri"/>
                <a:sym typeface="Calibri"/>
              </a:rPr>
              <a:t>Bei der Analyse können Ihnen folgende Fragen behilflich sein:</a:t>
            </a:r>
            <a:endParaRPr b="0" i="0" sz="1100" u="none" cap="none" strike="noStrike">
              <a:solidFill>
                <a:schemeClr val="dk1"/>
              </a:solidFill>
              <a:latin typeface="Calibri"/>
              <a:ea typeface="Calibri"/>
              <a:cs typeface="Calibri"/>
              <a:sym typeface="Calibri"/>
            </a:endParaRPr>
          </a:p>
          <a:p>
            <a:pPr indent="-171450" lvl="0" marL="171450" rtl="0" algn="l">
              <a:lnSpc>
                <a:spcPct val="100000"/>
              </a:lnSpc>
              <a:spcBef>
                <a:spcPts val="0"/>
              </a:spcBef>
              <a:spcAft>
                <a:spcPts val="0"/>
              </a:spcAft>
              <a:buSzPts val="1400"/>
              <a:buFont typeface="Noto Sans Symbols"/>
              <a:buChar char="−"/>
            </a:pPr>
            <a:r>
              <a:rPr b="0" i="0" lang="de-DE" sz="1100" u="none" cap="none" strike="noStrike">
                <a:solidFill>
                  <a:schemeClr val="dk1"/>
                </a:solidFill>
                <a:latin typeface="Calibri"/>
                <a:ea typeface="Calibri"/>
                <a:cs typeface="Calibri"/>
                <a:sym typeface="Calibri"/>
              </a:rPr>
              <a:t>Was wird mit Hilfe der Abbildung dargestellt? (Aussage bzw. Thema der Abbildung)</a:t>
            </a:r>
            <a:endParaRPr sz="1100"/>
          </a:p>
          <a:p>
            <a:pPr indent="-171450" lvl="0" marL="171450" rtl="0" algn="l">
              <a:lnSpc>
                <a:spcPct val="100000"/>
              </a:lnSpc>
              <a:spcBef>
                <a:spcPts val="0"/>
              </a:spcBef>
              <a:spcAft>
                <a:spcPts val="0"/>
              </a:spcAft>
              <a:buSzPts val="1400"/>
              <a:buFont typeface="Noto Sans Symbols"/>
              <a:buChar char="−"/>
            </a:pPr>
            <a:r>
              <a:rPr b="0" i="0" lang="de-DE" sz="1100" u="none" cap="none" strike="noStrike">
                <a:solidFill>
                  <a:schemeClr val="dk1"/>
                </a:solidFill>
                <a:latin typeface="Calibri"/>
                <a:ea typeface="Calibri"/>
                <a:cs typeface="Calibri"/>
                <a:sym typeface="Calibri"/>
              </a:rPr>
              <a:t>Wie und mit welchen Mitteln (Objekte, Symbole) wird das Thema bzw. die Aussage dargestellt?</a:t>
            </a:r>
            <a:endParaRPr b="0" i="0" sz="1100" u="none" cap="none" strike="noStrike">
              <a:solidFill>
                <a:schemeClr val="dk1"/>
              </a:solidFill>
              <a:latin typeface="Calibri"/>
              <a:ea typeface="Calibri"/>
              <a:cs typeface="Calibri"/>
              <a:sym typeface="Calibri"/>
            </a:endParaRPr>
          </a:p>
          <a:p>
            <a:pPr indent="-171450" lvl="0" marL="171450" rtl="0" algn="l">
              <a:lnSpc>
                <a:spcPct val="100000"/>
              </a:lnSpc>
              <a:spcBef>
                <a:spcPts val="0"/>
              </a:spcBef>
              <a:spcAft>
                <a:spcPts val="0"/>
              </a:spcAft>
              <a:buSzPts val="1400"/>
              <a:buFont typeface="Noto Sans Symbols"/>
              <a:buChar char="−"/>
            </a:pPr>
            <a:r>
              <a:rPr b="0" i="0" lang="de-DE" sz="1100" u="none" cap="none" strike="noStrike">
                <a:solidFill>
                  <a:schemeClr val="dk1"/>
                </a:solidFill>
                <a:latin typeface="Calibri"/>
                <a:ea typeface="Calibri"/>
                <a:cs typeface="Calibri"/>
                <a:sym typeface="Calibri"/>
              </a:rPr>
              <a:t>Lässt sich aus der Abbildung eine bestimmte Botschaft oder Deutung des Zeichners erkennen?</a:t>
            </a:r>
            <a:endParaRPr sz="1100"/>
          </a:p>
          <a:p>
            <a:pPr indent="0" lvl="0" marL="0" rtl="0" algn="l">
              <a:lnSpc>
                <a:spcPct val="100000"/>
              </a:lnSpc>
              <a:spcBef>
                <a:spcPts val="0"/>
              </a:spcBef>
              <a:spcAft>
                <a:spcPts val="0"/>
              </a:spcAft>
              <a:buSzPts val="1400"/>
              <a:buNone/>
            </a:pPr>
            <a:r>
              <a:t/>
            </a:r>
            <a:endParaRPr b="0" i="0" sz="1100" u="none" cap="none" strike="noStrike">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b="1" i="0" lang="de-DE" sz="1100" u="none" cap="none" strike="noStrike">
                <a:solidFill>
                  <a:schemeClr val="dk1"/>
                </a:solidFill>
                <a:latin typeface="Calibri"/>
                <a:ea typeface="Calibri"/>
                <a:cs typeface="Calibri"/>
                <a:sym typeface="Calibri"/>
              </a:rPr>
              <a:t>TIPPS ZUR INTERPRETATION DER ABBILDUNG</a:t>
            </a:r>
            <a:endParaRPr sz="1100"/>
          </a:p>
          <a:p>
            <a:pPr indent="0" lvl="0" marL="0" rtl="0" algn="l">
              <a:lnSpc>
                <a:spcPct val="100000"/>
              </a:lnSpc>
              <a:spcBef>
                <a:spcPts val="0"/>
              </a:spcBef>
              <a:spcAft>
                <a:spcPts val="0"/>
              </a:spcAft>
              <a:buSzPts val="1400"/>
              <a:buNone/>
            </a:pPr>
            <a:r>
              <a:rPr b="0" i="0" lang="de-DE" sz="1100" u="none" cap="none" strike="noStrike">
                <a:solidFill>
                  <a:schemeClr val="dk1"/>
                </a:solidFill>
                <a:latin typeface="Calibri"/>
                <a:ea typeface="Calibri"/>
                <a:cs typeface="Calibri"/>
                <a:sym typeface="Calibri"/>
              </a:rPr>
              <a:t>Folgende Fragen können Ihnen bei der Interpretation behilflich sein:</a:t>
            </a:r>
            <a:endParaRPr b="0" i="0" sz="1100" u="none" cap="none" strike="noStrike">
              <a:solidFill>
                <a:schemeClr val="dk1"/>
              </a:solidFill>
              <a:latin typeface="Calibri"/>
              <a:ea typeface="Calibri"/>
              <a:cs typeface="Calibri"/>
              <a:sym typeface="Calibri"/>
            </a:endParaRPr>
          </a:p>
          <a:p>
            <a:pPr indent="-171450" lvl="0" marL="171450" rtl="0" algn="l">
              <a:lnSpc>
                <a:spcPct val="100000"/>
              </a:lnSpc>
              <a:spcBef>
                <a:spcPts val="0"/>
              </a:spcBef>
              <a:spcAft>
                <a:spcPts val="0"/>
              </a:spcAft>
              <a:buSzPts val="1400"/>
              <a:buFont typeface="Noto Sans Symbols"/>
              <a:buChar char="−"/>
            </a:pPr>
            <a:r>
              <a:rPr b="0" i="0" lang="de-DE" sz="1100" u="none" cap="none" strike="noStrike">
                <a:solidFill>
                  <a:schemeClr val="dk1"/>
                </a:solidFill>
                <a:latin typeface="Calibri"/>
                <a:ea typeface="Calibri"/>
                <a:cs typeface="Calibri"/>
                <a:sym typeface="Calibri"/>
              </a:rPr>
              <a:t>Welche Probleme bei der Kommunikation von CSR-Maßnahmen werden dargestellt?</a:t>
            </a:r>
            <a:endParaRPr sz="1100"/>
          </a:p>
          <a:p>
            <a:pPr indent="-171450" lvl="0" marL="171450" rtl="0" algn="l">
              <a:lnSpc>
                <a:spcPct val="100000"/>
              </a:lnSpc>
              <a:spcBef>
                <a:spcPts val="0"/>
              </a:spcBef>
              <a:spcAft>
                <a:spcPts val="0"/>
              </a:spcAft>
              <a:buSzPts val="1400"/>
              <a:buFont typeface="Noto Sans Symbols"/>
              <a:buChar char="−"/>
            </a:pPr>
            <a:r>
              <a:rPr b="0" i="0" lang="de-DE" sz="1100" u="none" cap="none" strike="noStrike">
                <a:solidFill>
                  <a:schemeClr val="dk1"/>
                </a:solidFill>
                <a:latin typeface="Calibri"/>
                <a:ea typeface="Calibri"/>
                <a:cs typeface="Calibri"/>
                <a:sym typeface="Calibri"/>
              </a:rPr>
              <a:t>Haben Sie an Ihrem Arbeitsplatz schon einmal eine Situation erlebt, die mit der Karikatur vergleichbar ist? Überlegen Sie alternativ, ob Sie in Ihrem täglichen Leben (z. B. beim Einkaufen oder in der Werbung) schon einmal vergleichbare Situationen beobachten konnten.</a:t>
            </a:r>
            <a:endParaRPr b="0" i="0" sz="1100" u="none" cap="none" strike="noStrike">
              <a:solidFill>
                <a:schemeClr val="dk1"/>
              </a:solidFill>
              <a:latin typeface="Calibri"/>
              <a:ea typeface="Calibri"/>
              <a:cs typeface="Calibri"/>
              <a:sym typeface="Calibri"/>
            </a:endParaRPr>
          </a:p>
          <a:p>
            <a:pPr indent="-171450" lvl="0" marL="171450" rtl="0" algn="l">
              <a:lnSpc>
                <a:spcPct val="100000"/>
              </a:lnSpc>
              <a:spcBef>
                <a:spcPts val="0"/>
              </a:spcBef>
              <a:spcAft>
                <a:spcPts val="0"/>
              </a:spcAft>
              <a:buSzPts val="1400"/>
              <a:buFont typeface="Noto Sans Symbols"/>
              <a:buChar char="−"/>
            </a:pPr>
            <a:r>
              <a:rPr b="0" i="0" lang="de-DE" sz="1100" u="none" cap="none" strike="noStrike">
                <a:solidFill>
                  <a:schemeClr val="dk1"/>
                </a:solidFill>
                <a:latin typeface="Calibri"/>
                <a:ea typeface="Calibri"/>
                <a:cs typeface="Calibri"/>
                <a:sym typeface="Calibri"/>
              </a:rPr>
              <a:t>Welche Folgen könnte es für ein Unternehmen haben, wenn es beim so genannten „Greenwashing“ „ertappt“ wird?</a:t>
            </a:r>
            <a:endParaRPr b="0" i="0" sz="1100" u="none" cap="none" strike="noStrike">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t/>
            </a:r>
            <a:endParaRPr sz="1100"/>
          </a:p>
          <a:p>
            <a:pPr indent="0" lvl="0" marL="0" rtl="0" algn="l">
              <a:lnSpc>
                <a:spcPct val="100000"/>
              </a:lnSpc>
              <a:spcBef>
                <a:spcPts val="0"/>
              </a:spcBef>
              <a:spcAft>
                <a:spcPts val="0"/>
              </a:spcAft>
              <a:buSzPts val="1400"/>
              <a:buNone/>
            </a:pPr>
            <a:r>
              <a:rPr b="1" lang="de-DE" sz="1100"/>
              <a:t>Quelle</a:t>
            </a:r>
            <a:endParaRPr sz="1100"/>
          </a:p>
          <a:p>
            <a:pPr indent="0" lvl="0" marL="0" rtl="0" algn="l">
              <a:lnSpc>
                <a:spcPct val="100000"/>
              </a:lnSpc>
              <a:spcBef>
                <a:spcPts val="0"/>
              </a:spcBef>
              <a:spcAft>
                <a:spcPts val="0"/>
              </a:spcAft>
              <a:buSzPts val="1400"/>
              <a:buNone/>
            </a:pPr>
            <a:r>
              <a:rPr b="0" i="0" lang="de-DE" sz="900" u="none" cap="none" strike="noStrike">
                <a:solidFill>
                  <a:schemeClr val="dk1"/>
                </a:solidFill>
                <a:latin typeface="Calibri"/>
                <a:ea typeface="Calibri"/>
                <a:cs typeface="Calibri"/>
                <a:sym typeface="Calibri"/>
              </a:rPr>
              <a:t>Fischer, A.; Hantke, H; Roth, J.-J. &amp; Pranger, J. (2018): Lernmodule „Corporate Social Responsibility (CSR)”. Ausführungen für Auszubildende. In: Fischer, A., Hantke, H. &amp; Roth, J-J. (Hrsg.): Nachhaltig(-keit) ausbilden mit „Pro-DEENLA”-Lernmodulen, Lüneburg (Berufsbildungswissenschaftliche Schriften). Online: http://bwp-schriften.univera.de/Band20_18/05b_fischer_hantke_roth_pranger_Band20_18.pdf</a:t>
            </a:r>
            <a:endParaRPr sz="900"/>
          </a:p>
          <a:p>
            <a:pPr indent="0" lvl="0" marL="0" rtl="0" algn="l">
              <a:lnSpc>
                <a:spcPct val="100000"/>
              </a:lnSpc>
              <a:spcBef>
                <a:spcPts val="0"/>
              </a:spcBef>
              <a:spcAft>
                <a:spcPts val="0"/>
              </a:spcAft>
              <a:buSzPts val="1400"/>
              <a:buNone/>
            </a:pPr>
            <a:r>
              <a:t/>
            </a:r>
            <a:endParaRPr sz="1050"/>
          </a:p>
        </p:txBody>
      </p:sp>
      <p:sp>
        <p:nvSpPr>
          <p:cNvPr id="164" name="Google Shape;164;p33:notes"/>
          <p:cNvSpPr txBox="1"/>
          <p:nvPr>
            <p:ph idx="12" type="sldNum"/>
          </p:nvPr>
        </p:nvSpPr>
        <p:spPr>
          <a:xfrm>
            <a:off x="4021293" y="9721107"/>
            <a:ext cx="3076364" cy="513506"/>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folie">
  <p:cSld name="Titelfolie">
    <p:spTree>
      <p:nvGrpSpPr>
        <p:cNvPr id="16" name="Shape 16"/>
        <p:cNvGrpSpPr/>
        <p:nvPr/>
      </p:nvGrpSpPr>
      <p:grpSpPr>
        <a:xfrm>
          <a:off x="0" y="0"/>
          <a:ext cx="0" cy="0"/>
          <a:chOff x="0" y="0"/>
          <a:chExt cx="0" cy="0"/>
        </a:xfrm>
      </p:grpSpPr>
      <p:sp>
        <p:nvSpPr>
          <p:cNvPr id="17" name="Google Shape;17;p27"/>
          <p:cNvSpPr txBox="1"/>
          <p:nvPr>
            <p:ph type="ctrTitle"/>
          </p:nvPr>
        </p:nvSpPr>
        <p:spPr>
          <a:xfrm>
            <a:off x="312928" y="1122363"/>
            <a:ext cx="8278368"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SzPts val="4000"/>
              <a:buNone/>
              <a:defRPr sz="4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27"/>
          <p:cNvSpPr txBox="1"/>
          <p:nvPr>
            <p:ph idx="1" type="subTitle"/>
          </p:nvPr>
        </p:nvSpPr>
        <p:spPr>
          <a:xfrm>
            <a:off x="312928" y="3602038"/>
            <a:ext cx="8278368"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SzPts val="2800"/>
              <a:buNone/>
              <a:defRPr sz="3200">
                <a:solidFill>
                  <a:srgbClr val="FF2F92"/>
                </a:solidFill>
              </a:defRPr>
            </a:lvl1pPr>
            <a:lvl2pPr lvl="1" algn="ctr">
              <a:lnSpc>
                <a:spcPct val="90000"/>
              </a:lnSpc>
              <a:spcBef>
                <a:spcPts val="500"/>
              </a:spcBef>
              <a:spcAft>
                <a:spcPts val="0"/>
              </a:spcAft>
              <a:buSzPts val="2400"/>
              <a:buNone/>
              <a:defRPr sz="2000"/>
            </a:lvl2pPr>
            <a:lvl3pPr lvl="2" algn="ctr">
              <a:lnSpc>
                <a:spcPct val="90000"/>
              </a:lnSpc>
              <a:spcBef>
                <a:spcPts val="500"/>
              </a:spcBef>
              <a:spcAft>
                <a:spcPts val="0"/>
              </a:spcAft>
              <a:buSzPts val="2000"/>
              <a:buNone/>
              <a:defRPr sz="1800"/>
            </a:lvl3pPr>
            <a:lvl4pPr lvl="3" algn="ctr">
              <a:lnSpc>
                <a:spcPct val="90000"/>
              </a:lnSpc>
              <a:spcBef>
                <a:spcPts val="500"/>
              </a:spcBef>
              <a:spcAft>
                <a:spcPts val="0"/>
              </a:spcAft>
              <a:buSzPts val="1800"/>
              <a:buNone/>
              <a:defRPr sz="1600"/>
            </a:lvl4pPr>
            <a:lvl5pPr lvl="4" algn="ctr">
              <a:lnSpc>
                <a:spcPct val="90000"/>
              </a:lnSpc>
              <a:spcBef>
                <a:spcPts val="500"/>
              </a:spcBef>
              <a:spcAft>
                <a:spcPts val="0"/>
              </a:spcAft>
              <a:buSzPts val="1800"/>
              <a:buNone/>
              <a:defRPr sz="1600"/>
            </a:lvl5pPr>
            <a:lvl6pPr lvl="5" algn="ctr">
              <a:lnSpc>
                <a:spcPct val="90000"/>
              </a:lnSpc>
              <a:spcBef>
                <a:spcPts val="500"/>
              </a:spcBef>
              <a:spcAft>
                <a:spcPts val="0"/>
              </a:spcAft>
              <a:buSzPts val="1800"/>
              <a:buNone/>
              <a:defRPr sz="1600"/>
            </a:lvl6pPr>
            <a:lvl7pPr lvl="6" algn="ctr">
              <a:lnSpc>
                <a:spcPct val="90000"/>
              </a:lnSpc>
              <a:spcBef>
                <a:spcPts val="500"/>
              </a:spcBef>
              <a:spcAft>
                <a:spcPts val="0"/>
              </a:spcAft>
              <a:buSzPts val="1800"/>
              <a:buNone/>
              <a:defRPr sz="1600"/>
            </a:lvl7pPr>
            <a:lvl8pPr lvl="7" algn="ctr">
              <a:lnSpc>
                <a:spcPct val="90000"/>
              </a:lnSpc>
              <a:spcBef>
                <a:spcPts val="500"/>
              </a:spcBef>
              <a:spcAft>
                <a:spcPts val="0"/>
              </a:spcAft>
              <a:buSzPts val="1800"/>
              <a:buNone/>
              <a:defRPr sz="1600"/>
            </a:lvl8pPr>
            <a:lvl9pPr lvl="8" algn="ctr">
              <a:lnSpc>
                <a:spcPct val="90000"/>
              </a:lnSpc>
              <a:spcBef>
                <a:spcPts val="500"/>
              </a:spcBef>
              <a:spcAft>
                <a:spcPts val="0"/>
              </a:spcAft>
              <a:buSzPts val="1800"/>
              <a:buNone/>
              <a:defRPr sz="1600"/>
            </a:lvl9pPr>
          </a:lstStyle>
          <a:p/>
        </p:txBody>
      </p:sp>
      <p:sp>
        <p:nvSpPr>
          <p:cNvPr id="19" name="Google Shape;19;p27"/>
          <p:cNvSpPr txBox="1"/>
          <p:nvPr>
            <p:ph idx="11" type="ftr"/>
          </p:nvPr>
        </p:nvSpPr>
        <p:spPr>
          <a:xfrm>
            <a:off x="720592" y="6258560"/>
            <a:ext cx="2541084" cy="56372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800"/>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p:txBody>
      </p:sp>
      <p:sp>
        <p:nvSpPr>
          <p:cNvPr id="20" name="Google Shape;20;p27"/>
          <p:cNvSpPr txBox="1"/>
          <p:nvPr>
            <p:ph idx="12" type="sldNum"/>
          </p:nvPr>
        </p:nvSpPr>
        <p:spPr>
          <a:xfrm>
            <a:off x="1" y="6258560"/>
            <a:ext cx="619381" cy="563723"/>
          </a:xfrm>
          <a:prstGeom prst="rect">
            <a:avLst/>
          </a:prstGeom>
          <a:noFill/>
          <a:ln>
            <a:noFill/>
          </a:ln>
        </p:spPr>
        <p:txBody>
          <a:bodyPr anchorCtr="0" anchor="ctr" bIns="45700" lIns="0" spcFirstLastPara="1" rIns="0"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21" name="Google Shape;21;p27"/>
          <p:cNvSpPr/>
          <p:nvPr>
            <p:ph idx="2" type="pic"/>
          </p:nvPr>
        </p:nvSpPr>
        <p:spPr>
          <a:xfrm>
            <a:off x="9091423" y="1418600"/>
            <a:ext cx="2681986" cy="1431290"/>
          </a:xfrm>
          <a:prstGeom prst="rect">
            <a:avLst/>
          </a:prstGeom>
          <a:noFill/>
          <a:ln>
            <a:noFill/>
          </a:ln>
        </p:spPr>
      </p:sp>
      <p:sp>
        <p:nvSpPr>
          <p:cNvPr id="22" name="Google Shape;22;p27"/>
          <p:cNvSpPr/>
          <p:nvPr>
            <p:ph idx="3" type="pic"/>
          </p:nvPr>
        </p:nvSpPr>
        <p:spPr>
          <a:xfrm>
            <a:off x="9091422" y="3009656"/>
            <a:ext cx="2681986" cy="1431290"/>
          </a:xfrm>
          <a:prstGeom prst="rect">
            <a:avLst/>
          </a:prstGeom>
          <a:noFill/>
          <a:ln>
            <a:noFill/>
          </a:ln>
        </p:spPr>
      </p:sp>
      <p:sp>
        <p:nvSpPr>
          <p:cNvPr id="23" name="Google Shape;23;p27"/>
          <p:cNvSpPr txBox="1"/>
          <p:nvPr>
            <p:ph idx="4" type="body"/>
          </p:nvPr>
        </p:nvSpPr>
        <p:spPr>
          <a:xfrm>
            <a:off x="9091613" y="4531540"/>
            <a:ext cx="2681287" cy="1523185"/>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0"/>
              </a:spcBef>
              <a:spcAft>
                <a:spcPts val="0"/>
              </a:spcAft>
              <a:buSzPts val="2800"/>
              <a:buNone/>
              <a:defRPr sz="1800"/>
            </a:lvl1pPr>
            <a:lvl2pPr indent="-381000" lvl="1" marL="914400" algn="l">
              <a:lnSpc>
                <a:spcPct val="90000"/>
              </a:lnSpc>
              <a:spcBef>
                <a:spcPts val="500"/>
              </a:spcBef>
              <a:spcAft>
                <a:spcPts val="0"/>
              </a:spcAft>
              <a:buSzPts val="2400"/>
              <a:buChar char="•"/>
              <a:defRPr/>
            </a:lvl2pPr>
            <a:lvl3pPr indent="-355600" lvl="2" marL="1371600" algn="l">
              <a:lnSpc>
                <a:spcPct val="90000"/>
              </a:lnSpc>
              <a:spcBef>
                <a:spcPts val="500"/>
              </a:spcBef>
              <a:spcAft>
                <a:spcPts val="0"/>
              </a:spcAft>
              <a:buSzPts val="20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SzPts val="1800"/>
              <a:buChar char="•"/>
              <a:defRPr/>
            </a:lvl6pPr>
            <a:lvl7pPr indent="-342900" lvl="6" marL="3200400" algn="l">
              <a:lnSpc>
                <a:spcPct val="90000"/>
              </a:lnSpc>
              <a:spcBef>
                <a:spcPts val="500"/>
              </a:spcBef>
              <a:spcAft>
                <a:spcPts val="0"/>
              </a:spcAft>
              <a:buSzPts val="1800"/>
              <a:buChar char="•"/>
              <a:defRPr/>
            </a:lvl7pPr>
            <a:lvl8pPr indent="-342900" lvl="7" marL="3657600" algn="l">
              <a:lnSpc>
                <a:spcPct val="90000"/>
              </a:lnSpc>
              <a:spcBef>
                <a:spcPts val="500"/>
              </a:spcBef>
              <a:spcAft>
                <a:spcPts val="0"/>
              </a:spcAft>
              <a:buSzPts val="1800"/>
              <a:buChar char="•"/>
              <a:defRPr/>
            </a:lvl8pPr>
            <a:lvl9pPr indent="-342900" lvl="8" marL="4114800" algn="l">
              <a:lnSpc>
                <a:spcPct val="90000"/>
              </a:lnSpc>
              <a:spcBef>
                <a:spcPts val="500"/>
              </a:spcBef>
              <a:spcAft>
                <a:spcPts val="0"/>
              </a:spcAft>
              <a:buSzPts val="1800"/>
              <a:buChar char="•"/>
              <a:defRPr/>
            </a:lvl9pPr>
          </a:lstStyle>
          <a:p/>
        </p:txBody>
      </p:sp>
      <p:sp>
        <p:nvSpPr>
          <p:cNvPr id="24" name="Google Shape;24;p27"/>
          <p:cNvSpPr/>
          <p:nvPr/>
        </p:nvSpPr>
        <p:spPr>
          <a:xfrm>
            <a:off x="309691" y="3548557"/>
            <a:ext cx="8280000" cy="24455"/>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folie">
  <p:cSld name="1_Standardfolie">
    <p:spTree>
      <p:nvGrpSpPr>
        <p:cNvPr id="25" name="Shape 25"/>
        <p:cNvGrpSpPr/>
        <p:nvPr/>
      </p:nvGrpSpPr>
      <p:grpSpPr>
        <a:xfrm>
          <a:off x="0" y="0"/>
          <a:ext cx="0" cy="0"/>
          <a:chOff x="0" y="0"/>
          <a:chExt cx="0" cy="0"/>
        </a:xfrm>
      </p:grpSpPr>
      <p:sp>
        <p:nvSpPr>
          <p:cNvPr id="26" name="Google Shape;26;p125"/>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27" name="Google Shape;27;p125"/>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000000"/>
              </a:buClr>
              <a:buSzPts val="1800"/>
              <a:buFont typeface="Calibri"/>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125"/>
          <p:cNvSpPr/>
          <p:nvPr/>
        </p:nvSpPr>
        <p:spPr>
          <a:xfrm>
            <a:off x="1" y="1296000"/>
            <a:ext cx="12188826" cy="36000"/>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 name="Google Shape;29;p125"/>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30" name="Google Shape;30;p125"/>
          <p:cNvSpPr txBox="1"/>
          <p:nvPr>
            <p:ph idx="2"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31" name="Google Shape;31;p125"/>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folie Abbildung">
  <p:cSld name="1_Standardfolie Abbildung">
    <p:spTree>
      <p:nvGrpSpPr>
        <p:cNvPr id="32" name="Shape 32"/>
        <p:cNvGrpSpPr/>
        <p:nvPr/>
      </p:nvGrpSpPr>
      <p:grpSpPr>
        <a:xfrm>
          <a:off x="0" y="0"/>
          <a:ext cx="0" cy="0"/>
          <a:chOff x="0" y="0"/>
          <a:chExt cx="0" cy="0"/>
        </a:xfrm>
      </p:grpSpPr>
      <p:sp>
        <p:nvSpPr>
          <p:cNvPr id="33" name="Google Shape;33;p122"/>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122"/>
          <p:cNvSpPr/>
          <p:nvPr>
            <p:ph idx="2" type="pic"/>
          </p:nvPr>
        </p:nvSpPr>
        <p:spPr>
          <a:xfrm>
            <a:off x="5400009" y="1367999"/>
            <a:ext cx="6480000" cy="4680000"/>
          </a:xfrm>
          <a:prstGeom prst="rect">
            <a:avLst/>
          </a:prstGeom>
          <a:noFill/>
          <a:ln>
            <a:noFill/>
          </a:ln>
        </p:spPr>
      </p:sp>
      <p:sp>
        <p:nvSpPr>
          <p:cNvPr id="35" name="Google Shape;35;p122"/>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36" name="Google Shape;36;p122"/>
          <p:cNvSpPr/>
          <p:nvPr/>
        </p:nvSpPr>
        <p:spPr>
          <a:xfrm>
            <a:off x="1" y="1296000"/>
            <a:ext cx="12188826" cy="36000"/>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122"/>
          <p:cNvSpPr txBox="1"/>
          <p:nvPr>
            <p:ph idx="1" type="body"/>
          </p:nvPr>
        </p:nvSpPr>
        <p:spPr>
          <a:xfrm>
            <a:off x="360009" y="1367999"/>
            <a:ext cx="5040000" cy="4680000"/>
          </a:xfrm>
          <a:prstGeom prst="rect">
            <a:avLst/>
          </a:prstGeom>
          <a:noFill/>
          <a:ln>
            <a:noFill/>
          </a:ln>
        </p:spPr>
        <p:txBody>
          <a:bodyPr anchorCtr="0" anchor="t" bIns="45700" lIns="91425" spcFirstLastPara="1" rIns="91425" wrap="square" tIns="45700">
            <a:normAutofit/>
          </a:bodyPr>
          <a:lstStyle>
            <a:lvl1pPr indent="-342900" lvl="0" marL="457200" algn="l">
              <a:lnSpc>
                <a:spcPct val="110000"/>
              </a:lnSpc>
              <a:spcBef>
                <a:spcPts val="0"/>
              </a:spcBef>
              <a:spcAft>
                <a:spcPts val="0"/>
              </a:spcAft>
              <a:buClr>
                <a:schemeClr val="dk1"/>
              </a:buClr>
              <a:buSzPts val="1800"/>
              <a:buChar char="•"/>
              <a:defRPr sz="2000">
                <a:latin typeface="Trebuchet MS"/>
                <a:ea typeface="Trebuchet MS"/>
                <a:cs typeface="Trebuchet MS"/>
                <a:sym typeface="Trebuchet MS"/>
              </a:defRPr>
            </a:lvl1pPr>
            <a:lvl2pPr indent="-330200" lvl="1" marL="914400" marR="0" algn="l">
              <a:lnSpc>
                <a:spcPct val="110000"/>
              </a:lnSpc>
              <a:spcBef>
                <a:spcPts val="3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2pPr>
            <a:lvl3pPr indent="-317500" lvl="2" marL="1371600" algn="l">
              <a:lnSpc>
                <a:spcPct val="90000"/>
              </a:lnSpc>
              <a:spcBef>
                <a:spcPts val="5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3pPr>
            <a:lvl4pPr indent="-330200" lvl="3" marL="182880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38" name="Google Shape;38;p122"/>
          <p:cNvSpPr txBox="1"/>
          <p:nvPr>
            <p:ph idx="3"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39" name="Google Shape;39;p122"/>
          <p:cNvSpPr txBox="1"/>
          <p:nvPr>
            <p:ph idx="4"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40" name="Google Shape;40;p122"/>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folie Abbildung">
  <p:cSld name="Abbildung Graphik">
    <p:spTree>
      <p:nvGrpSpPr>
        <p:cNvPr id="41" name="Shape 41"/>
        <p:cNvGrpSpPr/>
        <p:nvPr/>
      </p:nvGrpSpPr>
      <p:grpSpPr>
        <a:xfrm>
          <a:off x="0" y="0"/>
          <a:ext cx="0" cy="0"/>
          <a:chOff x="0" y="0"/>
          <a:chExt cx="0" cy="0"/>
        </a:xfrm>
      </p:grpSpPr>
      <p:sp>
        <p:nvSpPr>
          <p:cNvPr id="42" name="Google Shape;42;g13c3dcbfdba_0_382"/>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g13c3dcbfdba_0_382"/>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44" name="Google Shape;44;g13c3dcbfdba_0_382"/>
          <p:cNvSpPr/>
          <p:nvPr>
            <p:ph idx="2" type="chart"/>
          </p:nvPr>
        </p:nvSpPr>
        <p:spPr>
          <a:xfrm>
            <a:off x="360363" y="1368000"/>
            <a:ext cx="11518900" cy="4680000"/>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None/>
              <a:defRPr b="0" i="0" sz="20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5" name="Google Shape;45;g13c3dcbfdba_0_382"/>
          <p:cNvSpPr/>
          <p:nvPr/>
        </p:nvSpPr>
        <p:spPr>
          <a:xfrm>
            <a:off x="1" y="1296000"/>
            <a:ext cx="12188826" cy="36000"/>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 name="Google Shape;46;g13c3dcbfdba_0_382"/>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47" name="Google Shape;47;g13c3dcbfdba_0_382"/>
          <p:cNvSpPr txBox="1"/>
          <p:nvPr>
            <p:ph idx="3"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48" name="Google Shape;48;g13c3dcbfdba_0_382"/>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folie Abbildung">
  <p:cSld name="1_Standardfolie Abbildung 2">
    <p:spTree>
      <p:nvGrpSpPr>
        <p:cNvPr id="49" name="Shape 49"/>
        <p:cNvGrpSpPr/>
        <p:nvPr/>
      </p:nvGrpSpPr>
      <p:grpSpPr>
        <a:xfrm>
          <a:off x="0" y="0"/>
          <a:ext cx="0" cy="0"/>
          <a:chOff x="0" y="0"/>
          <a:chExt cx="0" cy="0"/>
        </a:xfrm>
      </p:grpSpPr>
      <p:sp>
        <p:nvSpPr>
          <p:cNvPr id="50" name="Google Shape;50;p123"/>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123"/>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52" name="Google Shape;52;p123"/>
          <p:cNvSpPr/>
          <p:nvPr>
            <p:ph idx="2" type="chart"/>
          </p:nvPr>
        </p:nvSpPr>
        <p:spPr>
          <a:xfrm>
            <a:off x="5400009" y="1367999"/>
            <a:ext cx="6400991" cy="4680000"/>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None/>
              <a:defRPr b="0" i="0" sz="20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3" name="Google Shape;53;p123"/>
          <p:cNvSpPr/>
          <p:nvPr/>
        </p:nvSpPr>
        <p:spPr>
          <a:xfrm>
            <a:off x="1" y="1296000"/>
            <a:ext cx="12188826" cy="36000"/>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 name="Google Shape;54;p123"/>
          <p:cNvSpPr txBox="1"/>
          <p:nvPr>
            <p:ph idx="1" type="body"/>
          </p:nvPr>
        </p:nvSpPr>
        <p:spPr>
          <a:xfrm>
            <a:off x="360009" y="1367999"/>
            <a:ext cx="5040000" cy="4680000"/>
          </a:xfrm>
          <a:prstGeom prst="rect">
            <a:avLst/>
          </a:prstGeom>
          <a:noFill/>
          <a:ln>
            <a:noFill/>
          </a:ln>
        </p:spPr>
        <p:txBody>
          <a:bodyPr anchorCtr="0" anchor="t" bIns="45700" lIns="91425" spcFirstLastPara="1" rIns="91425" wrap="square" tIns="45700">
            <a:normAutofit/>
          </a:bodyPr>
          <a:lstStyle>
            <a:lvl1pPr indent="-342900" lvl="0" marL="457200" algn="l">
              <a:lnSpc>
                <a:spcPct val="110000"/>
              </a:lnSpc>
              <a:spcBef>
                <a:spcPts val="0"/>
              </a:spcBef>
              <a:spcAft>
                <a:spcPts val="0"/>
              </a:spcAft>
              <a:buClr>
                <a:schemeClr val="dk1"/>
              </a:buClr>
              <a:buSzPts val="1800"/>
              <a:buChar char="•"/>
              <a:defRPr sz="2000">
                <a:latin typeface="Trebuchet MS"/>
                <a:ea typeface="Trebuchet MS"/>
                <a:cs typeface="Trebuchet MS"/>
                <a:sym typeface="Trebuchet MS"/>
              </a:defRPr>
            </a:lvl1pPr>
            <a:lvl2pPr indent="-330200" lvl="1" marL="914400" marR="0" algn="l">
              <a:lnSpc>
                <a:spcPct val="110000"/>
              </a:lnSpc>
              <a:spcBef>
                <a:spcPts val="3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2pPr>
            <a:lvl3pPr indent="-317500" lvl="2" marL="1371600" algn="l">
              <a:lnSpc>
                <a:spcPct val="90000"/>
              </a:lnSpc>
              <a:spcBef>
                <a:spcPts val="5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3pPr>
            <a:lvl4pPr indent="-330200" lvl="3" marL="182880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55" name="Google Shape;55;p123"/>
          <p:cNvSpPr txBox="1"/>
          <p:nvPr>
            <p:ph idx="3"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56" name="Google Shape;56;p123"/>
          <p:cNvSpPr txBox="1"/>
          <p:nvPr>
            <p:ph idx="4"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57" name="Google Shape;57;p123"/>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10"/>
          <p:cNvSpPr/>
          <p:nvPr/>
        </p:nvSpPr>
        <p:spPr>
          <a:xfrm>
            <a:off x="0" y="6176963"/>
            <a:ext cx="12192000" cy="681037"/>
          </a:xfrm>
          <a:prstGeom prst="rect">
            <a:avLst/>
          </a:prstGeom>
          <a:gradFill>
            <a:gsLst>
              <a:gs pos="0">
                <a:srgbClr val="00B050"/>
              </a:gs>
              <a:gs pos="49000">
                <a:srgbClr val="FF0000"/>
              </a:gs>
              <a:gs pos="100000">
                <a:srgbClr val="01A0D6"/>
              </a:gs>
            </a:gsLst>
            <a:lin ang="0" scaled="0"/>
          </a:gradFill>
          <a:ln cap="flat" cmpd="sng" w="12700">
            <a:solidFill>
              <a:srgbClr val="364A7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 name="Google Shape;11;p110"/>
          <p:cNvSpPr txBox="1"/>
          <p:nvPr>
            <p:ph type="title"/>
          </p:nvPr>
        </p:nvSpPr>
        <p:spPr>
          <a:xfrm>
            <a:off x="360000" y="180000"/>
            <a:ext cx="9115940" cy="108000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000"/>
              <a:buFont typeface="Calibri"/>
              <a:buNone/>
              <a:defRPr b="0" i="0" sz="40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 name="Google Shape;12;p110"/>
          <p:cNvSpPr txBox="1"/>
          <p:nvPr>
            <p:ph idx="1" type="body"/>
          </p:nvPr>
        </p:nvSpPr>
        <p:spPr>
          <a:xfrm>
            <a:off x="360000" y="1440000"/>
            <a:ext cx="115200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 name="Google Shape;13;p110"/>
          <p:cNvSpPr txBox="1"/>
          <p:nvPr>
            <p:ph idx="12" type="sldNum"/>
          </p:nvPr>
        </p:nvSpPr>
        <p:spPr>
          <a:xfrm>
            <a:off x="1" y="6258560"/>
            <a:ext cx="619381" cy="563723"/>
          </a:xfrm>
          <a:prstGeom prst="rect">
            <a:avLst/>
          </a:prstGeom>
          <a:noFill/>
          <a:ln>
            <a:noFill/>
          </a:ln>
        </p:spPr>
        <p:txBody>
          <a:bodyPr anchorCtr="0" anchor="ctr" bIns="45700" lIns="0" spcFirstLastPara="1" rIns="0" wrap="square" tIns="45700">
            <a:noAutofit/>
          </a:bodyPr>
          <a:lstStyle>
            <a:lvl1pPr indent="0" lvl="0"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14" name="Google Shape;14;p110"/>
          <p:cNvSpPr txBox="1"/>
          <p:nvPr>
            <p:ph idx="11" type="ftr"/>
          </p:nvPr>
        </p:nvSpPr>
        <p:spPr>
          <a:xfrm>
            <a:off x="720592" y="6258560"/>
            <a:ext cx="2541084" cy="563723"/>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7F7F7F"/>
              </a:buClr>
              <a:buSzPts val="1800"/>
              <a:buFont typeface="Calibri"/>
              <a:buNone/>
              <a:defRPr b="0" i="0" sz="14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9pPr>
          </a:lstStyle>
          <a:p/>
        </p:txBody>
      </p:sp>
      <p:pic>
        <p:nvPicPr>
          <p:cNvPr id="15" name="Google Shape;15;p110"/>
          <p:cNvPicPr preferRelativeResize="0"/>
          <p:nvPr/>
        </p:nvPicPr>
        <p:blipFill rotWithShape="1">
          <a:blip r:embed="rId1">
            <a:alphaModFix/>
          </a:blip>
          <a:srcRect b="0" l="0" r="0" t="0"/>
          <a:stretch/>
        </p:blipFill>
        <p:spPr>
          <a:xfrm>
            <a:off x="9573491" y="222778"/>
            <a:ext cx="2306509" cy="1037222"/>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p2"/>
          <p:cNvSpPr txBox="1"/>
          <p:nvPr>
            <p:ph type="ctrTitle"/>
          </p:nvPr>
        </p:nvSpPr>
        <p:spPr>
          <a:xfrm>
            <a:off x="312928" y="1122363"/>
            <a:ext cx="8278368" cy="23876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4000"/>
              <a:buNone/>
            </a:pPr>
            <a:r>
              <a:rPr b="1" lang="de-DE"/>
              <a:t>Kaufmann und Kauffrau für</a:t>
            </a:r>
            <a:br>
              <a:rPr lang="de-DE"/>
            </a:br>
            <a:r>
              <a:rPr b="1" lang="de-DE"/>
              <a:t>Spedition und Logistik-</a:t>
            </a:r>
            <a:br>
              <a:rPr lang="de-DE"/>
            </a:br>
            <a:r>
              <a:rPr b="1" lang="de-DE"/>
              <a:t>dienstleistung</a:t>
            </a:r>
            <a:endParaRPr/>
          </a:p>
        </p:txBody>
      </p:sp>
      <p:sp>
        <p:nvSpPr>
          <p:cNvPr id="64" name="Google Shape;64;p2"/>
          <p:cNvSpPr txBox="1"/>
          <p:nvPr>
            <p:ph idx="1" type="subTitle"/>
          </p:nvPr>
        </p:nvSpPr>
        <p:spPr>
          <a:xfrm>
            <a:off x="312928" y="3602038"/>
            <a:ext cx="8278368" cy="1655762"/>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1000"/>
              </a:spcBef>
              <a:spcAft>
                <a:spcPts val="0"/>
              </a:spcAft>
              <a:buSzPts val="2800"/>
              <a:buNone/>
            </a:pPr>
            <a:r>
              <a:rPr lang="de-DE"/>
              <a:t>Folien mit Aufgaben zu Nachhaltigkeit</a:t>
            </a:r>
            <a:br>
              <a:rPr lang="de-DE"/>
            </a:br>
            <a:r>
              <a:rPr lang="de-DE"/>
              <a:t>in dem Berufsbild</a:t>
            </a:r>
            <a:endParaRPr/>
          </a:p>
        </p:txBody>
      </p:sp>
      <p:sp>
        <p:nvSpPr>
          <p:cNvPr id="65" name="Google Shape;65;p2"/>
          <p:cNvSpPr txBox="1"/>
          <p:nvPr>
            <p:ph idx="11" type="ftr"/>
          </p:nvPr>
        </p:nvSpPr>
        <p:spPr>
          <a:xfrm>
            <a:off x="720592" y="6258560"/>
            <a:ext cx="2541084" cy="563723"/>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800"/>
              <a:buNone/>
            </a:pPr>
            <a:r>
              <a:rPr lang="de-DE"/>
              <a:t>Dr. Harald Hantke / Die Projekagentur BBNE</a:t>
            </a:r>
            <a:endParaRPr/>
          </a:p>
        </p:txBody>
      </p:sp>
      <p:sp>
        <p:nvSpPr>
          <p:cNvPr id="66" name="Google Shape;66;p2"/>
          <p:cNvSpPr txBox="1"/>
          <p:nvPr>
            <p:ph idx="12" type="sldNum"/>
          </p:nvPr>
        </p:nvSpPr>
        <p:spPr>
          <a:xfrm>
            <a:off x="1" y="6258560"/>
            <a:ext cx="619381" cy="563723"/>
          </a:xfrm>
          <a:prstGeom prst="rect">
            <a:avLst/>
          </a:prstGeom>
          <a:noFill/>
          <a:ln>
            <a:noFill/>
          </a:ln>
        </p:spPr>
        <p:txBody>
          <a:bodyPr anchorCtr="0" anchor="ctr" bIns="45700" lIns="0" spcFirstLastPara="1" rIns="0" wrap="square" tIns="45700">
            <a:noAutofit/>
          </a:bodyPr>
          <a:lstStyle/>
          <a:p>
            <a:pPr indent="0" lvl="0" marL="0" rtl="0" algn="ctr">
              <a:lnSpc>
                <a:spcPct val="100000"/>
              </a:lnSpc>
              <a:spcBef>
                <a:spcPts val="0"/>
              </a:spcBef>
              <a:spcAft>
                <a:spcPts val="0"/>
              </a:spcAft>
              <a:buSzPts val="1200"/>
              <a:buNone/>
            </a:pPr>
            <a:fld id="{00000000-1234-1234-1234-123412341234}" type="slidenum">
              <a:rPr lang="de-DE"/>
              <a:t>‹#›</a:t>
            </a:fld>
            <a:endParaRPr/>
          </a:p>
        </p:txBody>
      </p:sp>
      <p:sp>
        <p:nvSpPr>
          <p:cNvPr id="67" name="Google Shape;67;p2"/>
          <p:cNvSpPr txBox="1"/>
          <p:nvPr/>
        </p:nvSpPr>
        <p:spPr>
          <a:xfrm>
            <a:off x="9161925" y="5242669"/>
            <a:ext cx="2681400" cy="563700"/>
          </a:xfrm>
          <a:prstGeom prst="rect">
            <a:avLst/>
          </a:prstGeom>
          <a:noFill/>
          <a:ln>
            <a:noFill/>
          </a:ln>
        </p:spPr>
        <p:txBody>
          <a:bodyPr anchorCtr="0" anchor="t" bIns="45700" lIns="91425" spcFirstLastPara="1" rIns="91425" wrap="square" tIns="45700">
            <a:normAutofit/>
          </a:bodyPr>
          <a:lstStyle/>
          <a:p>
            <a:pPr indent="0" lvl="0" marL="0" marR="0" rtl="0" algn="r">
              <a:lnSpc>
                <a:spcPct val="100000"/>
              </a:lnSpc>
              <a:spcBef>
                <a:spcPts val="0"/>
              </a:spcBef>
              <a:spcAft>
                <a:spcPts val="0"/>
              </a:spcAft>
              <a:buClr>
                <a:srgbClr val="000000"/>
              </a:buClr>
              <a:buSzPts val="1400"/>
              <a:buFont typeface="Arial"/>
              <a:buNone/>
            </a:pPr>
            <a:r>
              <a:rPr b="0" i="0" lang="de-DE" sz="1400" u="none" cap="none" strike="noStrike">
                <a:solidFill>
                  <a:srgbClr val="000000"/>
                </a:solidFill>
                <a:latin typeface="Arial"/>
                <a:ea typeface="Arial"/>
                <a:cs typeface="Arial"/>
                <a:sym typeface="Arial"/>
              </a:rPr>
              <a:t>Dr. Harald Hantke</a:t>
            </a:r>
            <a:endParaRPr b="0" i="0" sz="1400" u="none" cap="none" strike="noStrike">
              <a:solidFill>
                <a:srgbClr val="000000"/>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1400"/>
              <a:buFont typeface="Arial"/>
              <a:buNone/>
            </a:pPr>
            <a:r>
              <a:rPr b="0" i="0" lang="de-DE" sz="1400" u="none" cap="none" strike="noStrike">
                <a:solidFill>
                  <a:srgbClr val="000000"/>
                </a:solidFill>
                <a:latin typeface="Arial"/>
                <a:ea typeface="Arial"/>
                <a:cs typeface="Arial"/>
                <a:sym typeface="Arial"/>
              </a:rPr>
              <a:t>mail@haraldhantke.de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34"/>
          <p:cNvSpPr/>
          <p:nvPr/>
        </p:nvSpPr>
        <p:spPr>
          <a:xfrm>
            <a:off x="1" y="1332410"/>
            <a:ext cx="12191999" cy="4842000"/>
          </a:xfrm>
          <a:prstGeom prst="rect">
            <a:avLst/>
          </a:prstGeom>
          <a:solidFill>
            <a:srgbClr val="D5EE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80" name="Google Shape;180;p34"/>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181" name="Google Shape;181;p34"/>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a:t>Corporate Social Responsibility</a:t>
            </a:r>
            <a:br>
              <a:rPr lang="de-DE"/>
            </a:br>
            <a:r>
              <a:rPr lang="de-DE"/>
              <a:t>CSR-Kommunikation</a:t>
            </a:r>
            <a:endParaRPr/>
          </a:p>
        </p:txBody>
      </p:sp>
      <p:sp>
        <p:nvSpPr>
          <p:cNvPr id="182" name="Google Shape;182;p34"/>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p>
            <a:pPr indent="-36000" lvl="0" marL="36000" rtl="0" algn="l">
              <a:lnSpc>
                <a:spcPct val="110000"/>
              </a:lnSpc>
              <a:spcBef>
                <a:spcPts val="0"/>
              </a:spcBef>
              <a:spcAft>
                <a:spcPts val="0"/>
              </a:spcAft>
              <a:buSzPts val="1200"/>
              <a:buNone/>
            </a:pPr>
            <a:r>
              <a:rPr lang="de-DE"/>
              <a:t>Kaufmann und Kauffrau für </a:t>
            </a:r>
            <a:endParaRPr/>
          </a:p>
          <a:p>
            <a:pPr indent="-36000" lvl="0" marL="36000" rtl="0" algn="l">
              <a:lnSpc>
                <a:spcPct val="110000"/>
              </a:lnSpc>
              <a:spcBef>
                <a:spcPts val="0"/>
              </a:spcBef>
              <a:spcAft>
                <a:spcPts val="0"/>
              </a:spcAft>
              <a:buSzPts val="1200"/>
              <a:buNone/>
            </a:pPr>
            <a:r>
              <a:rPr lang="de-DE"/>
              <a:t>Spedition und Logistikdienstleistung</a:t>
            </a:r>
            <a:endParaRPr/>
          </a:p>
        </p:txBody>
      </p:sp>
      <p:sp>
        <p:nvSpPr>
          <p:cNvPr id="183" name="Google Shape;183;p34"/>
          <p:cNvSpPr txBox="1"/>
          <p:nvPr>
            <p:ph idx="2"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p>
            <a:pPr indent="-36000" lvl="0" marL="36000" rtl="0" algn="l">
              <a:lnSpc>
                <a:spcPct val="110000"/>
              </a:lnSpc>
              <a:spcBef>
                <a:spcPts val="0"/>
              </a:spcBef>
              <a:spcAft>
                <a:spcPts val="0"/>
              </a:spcAft>
              <a:buSzPts val="1200"/>
              <a:buNone/>
            </a:pPr>
            <a:r>
              <a:rPr lang="de-DE"/>
              <a:t>Bild: Eigene Abbildung</a:t>
            </a:r>
            <a:endParaRPr/>
          </a:p>
        </p:txBody>
      </p:sp>
      <p:sp>
        <p:nvSpPr>
          <p:cNvPr id="184" name="Google Shape;184;p34"/>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800"/>
              <a:buNone/>
            </a:pPr>
            <a:r>
              <a:rPr lang="de-DE"/>
              <a:t>Dr. Harald Hantke / Die Projekagentur BBNE</a:t>
            </a:r>
            <a:endParaRPr/>
          </a:p>
        </p:txBody>
      </p:sp>
      <p:sp>
        <p:nvSpPr>
          <p:cNvPr id="185" name="Google Shape;185;p34"/>
          <p:cNvSpPr/>
          <p:nvPr/>
        </p:nvSpPr>
        <p:spPr>
          <a:xfrm>
            <a:off x="360000" y="1630230"/>
            <a:ext cx="6312649" cy="4189801"/>
          </a:xfrm>
          <a:prstGeom prst="roundRect">
            <a:avLst>
              <a:gd fmla="val 16667" name="adj"/>
            </a:avLst>
          </a:prstGeom>
          <a:solidFill>
            <a:schemeClr val="lt1"/>
          </a:solidFill>
          <a:ln>
            <a:noFill/>
          </a:ln>
          <a:effectLst>
            <a:outerShdw blurRad="50800" rotWithShape="0" algn="tl" dir="2700000" dist="38100">
              <a:srgbClr val="000000">
                <a:alpha val="40000"/>
              </a:srgbClr>
            </a:outerShdw>
          </a:effectLst>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500"/>
              <a:buFont typeface="Arial"/>
              <a:buNone/>
            </a:pPr>
            <a:r>
              <a:rPr b="0" i="0" lang="de-DE" sz="1500" u="none" cap="none" strike="noStrike">
                <a:solidFill>
                  <a:srgbClr val="000000"/>
                </a:solidFill>
                <a:latin typeface="Arial"/>
                <a:ea typeface="Arial"/>
                <a:cs typeface="Arial"/>
                <a:sym typeface="Arial"/>
              </a:rPr>
              <a:t>Mit der Karikatur aus der vorherigen Aufgabe soll auf das Problem des sogenannten „Greenwashings“ aufmerksam gemacht werden. Bevor Sie sich Gedanken darüber machen, wie vermeiden werden kann, in die „Greenwashingfalle“ zu tappen, ist es notwendig das Problem des „Greenwashings“ zu analysieren. Zentral sind hierbei die unternehmerischen Interessen, die oftmals in Konflikt mit den Ansprüchen anderer Gruppen (z. B. Kunden, Zulieferer oder Verbände) stehen.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1500"/>
              <a:buFont typeface="Arial"/>
              <a:buAutoNum type="arabicPeriod"/>
            </a:pPr>
            <a:r>
              <a:rPr b="1" i="0" lang="de-DE" sz="1500" u="none" cap="none" strike="noStrike">
                <a:solidFill>
                  <a:srgbClr val="000000"/>
                </a:solidFill>
                <a:latin typeface="Arial"/>
                <a:ea typeface="Arial"/>
                <a:cs typeface="Arial"/>
                <a:sym typeface="Arial"/>
              </a:rPr>
              <a:t>Verteilen Sie die Rollenkarten.</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1500"/>
              <a:buFont typeface="Arial"/>
              <a:buAutoNum type="arabicPeriod"/>
            </a:pPr>
            <a:r>
              <a:rPr b="1" i="0" lang="de-DE" sz="1500" u="none" cap="none" strike="noStrike">
                <a:solidFill>
                  <a:srgbClr val="000000"/>
                </a:solidFill>
                <a:latin typeface="Arial"/>
                <a:ea typeface="Arial"/>
                <a:cs typeface="Arial"/>
                <a:sym typeface="Arial"/>
              </a:rPr>
              <a:t>Lesen Sie in Einzelarbeit ihre Rollenkarte und finden Sie sich in Ihre Rolle ein.</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1500"/>
              <a:buFont typeface="Arial"/>
              <a:buAutoNum type="arabicPeriod"/>
            </a:pPr>
            <a:r>
              <a:rPr b="1" i="0" lang="de-DE" sz="1500" u="none" cap="none" strike="noStrike">
                <a:solidFill>
                  <a:srgbClr val="000000"/>
                </a:solidFill>
                <a:latin typeface="Arial"/>
                <a:ea typeface="Arial"/>
                <a:cs typeface="Arial"/>
                <a:sym typeface="Arial"/>
              </a:rPr>
              <a:t>Erschließen Sie sich gemeinsam die Ausgangssituation.</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1500"/>
              <a:buFont typeface="Arial"/>
              <a:buAutoNum type="arabicPeriod"/>
            </a:pPr>
            <a:r>
              <a:rPr b="1" i="0" lang="de-DE" sz="1500" u="none" cap="none" strike="noStrike">
                <a:solidFill>
                  <a:srgbClr val="000000"/>
                </a:solidFill>
                <a:latin typeface="Arial"/>
                <a:ea typeface="Arial"/>
                <a:cs typeface="Arial"/>
                <a:sym typeface="Arial"/>
              </a:rPr>
              <a:t>Führen Sie das Rollenspiel durch.</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1500"/>
              <a:buFont typeface="Arial"/>
              <a:buAutoNum type="arabicPeriod"/>
            </a:pPr>
            <a:r>
              <a:rPr b="1" i="0" lang="de-DE" sz="1500" u="none" cap="none" strike="noStrike">
                <a:solidFill>
                  <a:srgbClr val="000000"/>
                </a:solidFill>
                <a:latin typeface="Arial"/>
                <a:ea typeface="Arial"/>
                <a:cs typeface="Arial"/>
                <a:sym typeface="Arial"/>
              </a:rPr>
              <a:t>Werten Sie das Rollenspiel gemeinsam aus.</a:t>
            </a:r>
            <a:endParaRPr b="0" i="0" sz="1400" u="none" cap="none" strike="noStrike">
              <a:solidFill>
                <a:srgbClr val="000000"/>
              </a:solidFill>
              <a:latin typeface="Arial"/>
              <a:ea typeface="Arial"/>
              <a:cs typeface="Arial"/>
              <a:sym typeface="Arial"/>
            </a:endParaRPr>
          </a:p>
        </p:txBody>
      </p:sp>
      <p:pic>
        <p:nvPicPr>
          <p:cNvPr id="186" name="Google Shape;186;p34"/>
          <p:cNvPicPr preferRelativeResize="0"/>
          <p:nvPr/>
        </p:nvPicPr>
        <p:blipFill rotWithShape="1">
          <a:blip r:embed="rId3">
            <a:alphaModFix/>
          </a:blip>
          <a:srcRect b="0" l="0" r="0" t="0"/>
          <a:stretch/>
        </p:blipFill>
        <p:spPr>
          <a:xfrm>
            <a:off x="7263643" y="1547828"/>
            <a:ext cx="4153467" cy="441116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35"/>
          <p:cNvSpPr/>
          <p:nvPr/>
        </p:nvSpPr>
        <p:spPr>
          <a:xfrm>
            <a:off x="1" y="1332410"/>
            <a:ext cx="12191999" cy="4842000"/>
          </a:xfrm>
          <a:prstGeom prst="rect">
            <a:avLst/>
          </a:prstGeom>
          <a:solidFill>
            <a:srgbClr val="D5EE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93" name="Google Shape;193;p35"/>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194" name="Google Shape;194;p35"/>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a:t>Corporate Social Responsibility</a:t>
            </a:r>
            <a:br>
              <a:rPr lang="de-DE"/>
            </a:br>
            <a:r>
              <a:rPr lang="de-DE"/>
              <a:t>CSR-Kommunikation</a:t>
            </a:r>
            <a:endParaRPr/>
          </a:p>
        </p:txBody>
      </p:sp>
      <p:sp>
        <p:nvSpPr>
          <p:cNvPr id="195" name="Google Shape;195;p35"/>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p>
            <a:pPr indent="-36000" lvl="0" marL="36000" rtl="0" algn="l">
              <a:lnSpc>
                <a:spcPct val="110000"/>
              </a:lnSpc>
              <a:spcBef>
                <a:spcPts val="0"/>
              </a:spcBef>
              <a:spcAft>
                <a:spcPts val="0"/>
              </a:spcAft>
              <a:buSzPts val="1200"/>
              <a:buNone/>
            </a:pPr>
            <a:r>
              <a:rPr lang="de-DE"/>
              <a:t>Kaufmann und Kauffrau für </a:t>
            </a:r>
            <a:endParaRPr/>
          </a:p>
          <a:p>
            <a:pPr indent="-36000" lvl="0" marL="36000" rtl="0" algn="l">
              <a:lnSpc>
                <a:spcPct val="110000"/>
              </a:lnSpc>
              <a:spcBef>
                <a:spcPts val="0"/>
              </a:spcBef>
              <a:spcAft>
                <a:spcPts val="0"/>
              </a:spcAft>
              <a:buSzPts val="1200"/>
              <a:buNone/>
            </a:pPr>
            <a:r>
              <a:rPr lang="de-DE"/>
              <a:t>Spedition und Logistikdienstleistung</a:t>
            </a:r>
            <a:endParaRPr/>
          </a:p>
        </p:txBody>
      </p:sp>
      <p:sp>
        <p:nvSpPr>
          <p:cNvPr id="196" name="Google Shape;196;p35"/>
          <p:cNvSpPr txBox="1"/>
          <p:nvPr>
            <p:ph idx="2"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p>
            <a:pPr indent="-36000" lvl="0" marL="36000" rtl="0" algn="l">
              <a:lnSpc>
                <a:spcPct val="110000"/>
              </a:lnSpc>
              <a:spcBef>
                <a:spcPts val="0"/>
              </a:spcBef>
              <a:spcAft>
                <a:spcPts val="0"/>
              </a:spcAft>
              <a:buSzPts val="1200"/>
              <a:buNone/>
            </a:pPr>
            <a:r>
              <a:rPr lang="de-DE"/>
              <a:t>Bild: Eigene Abbildung</a:t>
            </a:r>
            <a:endParaRPr/>
          </a:p>
        </p:txBody>
      </p:sp>
      <p:sp>
        <p:nvSpPr>
          <p:cNvPr id="197" name="Google Shape;197;p35"/>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800"/>
              <a:buNone/>
            </a:pPr>
            <a:r>
              <a:rPr lang="de-DE"/>
              <a:t>Dr. Harald Hantke / Die Projekagentur BBNE</a:t>
            </a:r>
            <a:endParaRPr/>
          </a:p>
        </p:txBody>
      </p:sp>
      <p:sp>
        <p:nvSpPr>
          <p:cNvPr id="198" name="Google Shape;198;p35"/>
          <p:cNvSpPr/>
          <p:nvPr/>
        </p:nvSpPr>
        <p:spPr>
          <a:xfrm>
            <a:off x="5567351" y="1658509"/>
            <a:ext cx="6312649" cy="4189801"/>
          </a:xfrm>
          <a:prstGeom prst="roundRect">
            <a:avLst>
              <a:gd fmla="val 16667" name="adj"/>
            </a:avLst>
          </a:prstGeom>
          <a:solidFill>
            <a:schemeClr val="lt1"/>
          </a:solidFill>
          <a:ln>
            <a:noFill/>
          </a:ln>
          <a:effectLst>
            <a:outerShdw blurRad="50800" rotWithShape="0" algn="tl" dir="2700000" dist="38100">
              <a:srgbClr val="000000">
                <a:alpha val="40000"/>
              </a:srgbClr>
            </a:outerShdw>
          </a:effectLst>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600"/>
              <a:buFont typeface="Arial"/>
              <a:buNone/>
            </a:pPr>
            <a:r>
              <a:rPr b="0" i="0" lang="de-DE" sz="1600" u="none" cap="none" strike="noStrike">
                <a:solidFill>
                  <a:srgbClr val="000000"/>
                </a:solidFill>
                <a:latin typeface="Arial"/>
                <a:ea typeface="Arial"/>
                <a:cs typeface="Arial"/>
                <a:sym typeface="Arial"/>
              </a:rPr>
              <a:t>Nachdem Sie sich mit den Zielen, Anforderungen und möglichen Problemen der CSR-Kommunikation auseinandergesetzt haben, erstellen Sie nun anhand dieser Erkenntnisse einen Leitfaden für die CSR-Kommunikation Ihres Ausbildungsbetriebs.</a:t>
            </a:r>
            <a:br>
              <a:rPr b="0" i="0" lang="de-DE" sz="1600" u="none" cap="none" strike="noStrike">
                <a:solidFill>
                  <a:srgbClr val="000000"/>
                </a:solidFill>
                <a:latin typeface="Arial"/>
                <a:ea typeface="Arial"/>
                <a:cs typeface="Arial"/>
                <a:sym typeface="Arial"/>
              </a:rPr>
            </a:br>
            <a:endParaRPr b="0" i="0" sz="16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1600"/>
              <a:buFont typeface="Arial"/>
              <a:buAutoNum type="arabicPeriod"/>
            </a:pPr>
            <a:r>
              <a:rPr b="1" i="0" lang="de-DE" sz="1600" u="none" cap="none" strike="noStrike">
                <a:solidFill>
                  <a:srgbClr val="000000"/>
                </a:solidFill>
                <a:latin typeface="Arial"/>
                <a:ea typeface="Arial"/>
                <a:cs typeface="Arial"/>
                <a:sym typeface="Arial"/>
              </a:rPr>
              <a:t>Diskutieren Sie den Aufbau und die wesentlichen Inhalte Ihres CSR-Leitfadens.</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1600"/>
              <a:buFont typeface="Arial"/>
              <a:buAutoNum type="arabicPeriod"/>
            </a:pPr>
            <a:r>
              <a:rPr b="1" i="0" lang="de-DE" sz="1600" u="none" cap="none" strike="noStrike">
                <a:solidFill>
                  <a:srgbClr val="000000"/>
                </a:solidFill>
                <a:latin typeface="Arial"/>
                <a:ea typeface="Arial"/>
                <a:cs typeface="Arial"/>
                <a:sym typeface="Arial"/>
              </a:rPr>
              <a:t>Entwickeln Sie gemeinsam einen CSR-Leitfaden für Ihren Ausbildungsbetrieb.</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1600"/>
              <a:buFont typeface="Arial"/>
              <a:buAutoNum type="arabicPeriod"/>
            </a:pPr>
            <a:r>
              <a:rPr b="1" i="0" lang="de-DE" sz="1600" u="none" cap="none" strike="noStrike">
                <a:solidFill>
                  <a:srgbClr val="000000"/>
                </a:solidFill>
                <a:latin typeface="Arial"/>
                <a:ea typeface="Arial"/>
                <a:cs typeface="Arial"/>
                <a:sym typeface="Arial"/>
              </a:rPr>
              <a:t>Präsentieren Sie den CSR-Leitfaden Ihrer Ausbilderin bzw. Ihrem Ausbilder oder der Marketingabteilung. Alternativ können Sie bestehende CSR-Kommunikationsmaßnahmen anhand Ihres Leitfadens analysieren und auf dieser Basis Optimierungsvorschläge erarbeiten.</a:t>
            </a:r>
            <a:endParaRPr b="1" i="0" sz="1600" u="none" cap="none" strike="noStrike">
              <a:solidFill>
                <a:srgbClr val="000000"/>
              </a:solidFill>
              <a:latin typeface="Arial"/>
              <a:ea typeface="Arial"/>
              <a:cs typeface="Arial"/>
              <a:sym typeface="Arial"/>
            </a:endParaRPr>
          </a:p>
        </p:txBody>
      </p:sp>
      <p:pic>
        <p:nvPicPr>
          <p:cNvPr id="199" name="Google Shape;199;p35"/>
          <p:cNvPicPr preferRelativeResize="0"/>
          <p:nvPr/>
        </p:nvPicPr>
        <p:blipFill rotWithShape="1">
          <a:blip r:embed="rId3">
            <a:alphaModFix/>
          </a:blip>
          <a:srcRect b="0" l="0" r="0" t="0"/>
          <a:stretch/>
        </p:blipFill>
        <p:spPr>
          <a:xfrm>
            <a:off x="1" y="2730136"/>
            <a:ext cx="4565818" cy="3444273"/>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36"/>
          <p:cNvSpPr/>
          <p:nvPr/>
        </p:nvSpPr>
        <p:spPr>
          <a:xfrm>
            <a:off x="1" y="1332410"/>
            <a:ext cx="12191999" cy="4842000"/>
          </a:xfrm>
          <a:prstGeom prst="rect">
            <a:avLst/>
          </a:prstGeom>
          <a:solidFill>
            <a:srgbClr val="D5EE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06" name="Google Shape;206;p36"/>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207" name="Google Shape;207;p36"/>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a:t>Corporate Social Responsibility</a:t>
            </a:r>
            <a:br>
              <a:rPr lang="de-DE"/>
            </a:br>
            <a:r>
              <a:rPr lang="de-DE"/>
              <a:t>Zielkonflikte</a:t>
            </a:r>
            <a:endParaRPr/>
          </a:p>
        </p:txBody>
      </p:sp>
      <p:sp>
        <p:nvSpPr>
          <p:cNvPr id="208" name="Google Shape;208;p36"/>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p>
            <a:pPr indent="-36000" lvl="0" marL="36000" rtl="0" algn="l">
              <a:lnSpc>
                <a:spcPct val="110000"/>
              </a:lnSpc>
              <a:spcBef>
                <a:spcPts val="0"/>
              </a:spcBef>
              <a:spcAft>
                <a:spcPts val="0"/>
              </a:spcAft>
              <a:buSzPts val="1200"/>
              <a:buNone/>
            </a:pPr>
            <a:r>
              <a:rPr lang="de-DE"/>
              <a:t>Kaufmann und Kauffrau für </a:t>
            </a:r>
            <a:endParaRPr/>
          </a:p>
          <a:p>
            <a:pPr indent="-36000" lvl="0" marL="36000" rtl="0" algn="l">
              <a:lnSpc>
                <a:spcPct val="110000"/>
              </a:lnSpc>
              <a:spcBef>
                <a:spcPts val="0"/>
              </a:spcBef>
              <a:spcAft>
                <a:spcPts val="0"/>
              </a:spcAft>
              <a:buSzPts val="1200"/>
              <a:buNone/>
            </a:pPr>
            <a:r>
              <a:rPr lang="de-DE"/>
              <a:t>Spedition und Logistikdienstleistung</a:t>
            </a:r>
            <a:endParaRPr/>
          </a:p>
        </p:txBody>
      </p:sp>
      <p:sp>
        <p:nvSpPr>
          <p:cNvPr id="209" name="Google Shape;209;p36"/>
          <p:cNvSpPr txBox="1"/>
          <p:nvPr>
            <p:ph idx="2"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p>
            <a:pPr indent="-36000" lvl="0" marL="36000" rtl="0" algn="l">
              <a:lnSpc>
                <a:spcPct val="110000"/>
              </a:lnSpc>
              <a:spcBef>
                <a:spcPts val="0"/>
              </a:spcBef>
              <a:spcAft>
                <a:spcPts val="0"/>
              </a:spcAft>
              <a:buSzPts val="1200"/>
              <a:buNone/>
            </a:pPr>
            <a:r>
              <a:rPr lang="de-DE"/>
              <a:t>Bild: Eigene Abbildung</a:t>
            </a:r>
            <a:endParaRPr/>
          </a:p>
        </p:txBody>
      </p:sp>
      <p:sp>
        <p:nvSpPr>
          <p:cNvPr id="210" name="Google Shape;210;p36"/>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800"/>
              <a:buNone/>
            </a:pPr>
            <a:r>
              <a:rPr lang="de-DE"/>
              <a:t>Dr. Harald Hantke / Die Projekagentur BBNE</a:t>
            </a:r>
            <a:endParaRPr/>
          </a:p>
        </p:txBody>
      </p:sp>
      <p:sp>
        <p:nvSpPr>
          <p:cNvPr id="211" name="Google Shape;211;p36"/>
          <p:cNvSpPr/>
          <p:nvPr/>
        </p:nvSpPr>
        <p:spPr>
          <a:xfrm>
            <a:off x="5567351" y="1658509"/>
            <a:ext cx="6312649" cy="4189801"/>
          </a:xfrm>
          <a:prstGeom prst="roundRect">
            <a:avLst>
              <a:gd fmla="val 16667" name="adj"/>
            </a:avLst>
          </a:prstGeom>
          <a:solidFill>
            <a:schemeClr val="lt1"/>
          </a:solidFill>
          <a:ln>
            <a:noFill/>
          </a:ln>
          <a:effectLst>
            <a:outerShdw blurRad="50800" rotWithShape="0" algn="tl" dir="2700000" dist="38100">
              <a:srgbClr val="000000">
                <a:alpha val="40000"/>
              </a:srgbClr>
            </a:outerShdw>
          </a:effectLst>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600"/>
              <a:buFont typeface="Arial"/>
              <a:buNone/>
            </a:pPr>
            <a:r>
              <a:rPr b="0" i="0" lang="de-DE" sz="1600" u="none" cap="none" strike="noStrike">
                <a:solidFill>
                  <a:srgbClr val="000000"/>
                </a:solidFill>
                <a:latin typeface="Arial"/>
                <a:ea typeface="Arial"/>
                <a:cs typeface="Arial"/>
                <a:sym typeface="Arial"/>
              </a:rPr>
              <a:t>Ein Unternehmen, das verschiedene Betriebsstätten hat, präsentiert sich in der Außendarstellung konsequent umweltfreundlich. Für die Wahrnehmung von Kundenterminen hat sich das Unternehmen von daher einen zweiten Fuhrpark angelegt, der mit Elektroautos ausgestattet ist. Für den internen Betriebsverkehr werden weiterhin Autos mit konventionellem Antrieb genutzt, denn das sieht der Kunde ja nicht.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1600"/>
              <a:buFont typeface="Arial"/>
              <a:buAutoNum type="arabicPeriod"/>
            </a:pPr>
            <a:r>
              <a:rPr b="1" i="0" lang="de-DE" sz="1600" u="none" cap="none" strike="noStrike">
                <a:solidFill>
                  <a:schemeClr val="dk1"/>
                </a:solidFill>
                <a:latin typeface="Arial"/>
                <a:ea typeface="Arial"/>
                <a:cs typeface="Arial"/>
                <a:sym typeface="Arial"/>
              </a:rPr>
              <a:t>Beschreiben Sie, welche Zielkonflikte sich hierbei ergeben.</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1600"/>
              <a:buFont typeface="Arial"/>
              <a:buAutoNum type="arabicPeriod"/>
            </a:pPr>
            <a:r>
              <a:rPr b="1" i="0" lang="de-DE" sz="1600" u="none" cap="none" strike="noStrike">
                <a:solidFill>
                  <a:schemeClr val="dk1"/>
                </a:solidFill>
                <a:latin typeface="Arial"/>
                <a:ea typeface="Arial"/>
                <a:cs typeface="Arial"/>
                <a:sym typeface="Arial"/>
              </a:rPr>
              <a:t>Diskutieren Sie, wie sich die Zielkonflikte lösen ließen.</a:t>
            </a:r>
            <a:endParaRPr b="0" i="0" sz="1600" u="none" cap="none" strike="noStrike">
              <a:solidFill>
                <a:schemeClr val="dk1"/>
              </a:solidFill>
              <a:latin typeface="Arial"/>
              <a:ea typeface="Arial"/>
              <a:cs typeface="Arial"/>
              <a:sym typeface="Arial"/>
            </a:endParaRPr>
          </a:p>
        </p:txBody>
      </p:sp>
      <p:pic>
        <p:nvPicPr>
          <p:cNvPr id="212" name="Google Shape;212;p36"/>
          <p:cNvPicPr preferRelativeResize="0"/>
          <p:nvPr/>
        </p:nvPicPr>
        <p:blipFill rotWithShape="1">
          <a:blip r:embed="rId3">
            <a:alphaModFix/>
          </a:blip>
          <a:srcRect b="0" l="0" r="0" t="0"/>
          <a:stretch/>
        </p:blipFill>
        <p:spPr>
          <a:xfrm>
            <a:off x="1" y="2730136"/>
            <a:ext cx="4565818" cy="3444273"/>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37"/>
          <p:cNvSpPr/>
          <p:nvPr/>
        </p:nvSpPr>
        <p:spPr>
          <a:xfrm>
            <a:off x="1" y="1332410"/>
            <a:ext cx="12191999" cy="4842000"/>
          </a:xfrm>
          <a:prstGeom prst="rect">
            <a:avLst/>
          </a:prstGeom>
          <a:solidFill>
            <a:srgbClr val="D5EE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19" name="Google Shape;219;p37"/>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220" name="Google Shape;220;p37"/>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a:t>Corporate Social Responsibility</a:t>
            </a:r>
            <a:br>
              <a:rPr lang="de-DE"/>
            </a:br>
            <a:r>
              <a:rPr lang="de-DE"/>
              <a:t>Zielkonflikte</a:t>
            </a:r>
            <a:endParaRPr/>
          </a:p>
        </p:txBody>
      </p:sp>
      <p:sp>
        <p:nvSpPr>
          <p:cNvPr id="221" name="Google Shape;221;p37"/>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p>
            <a:pPr indent="-36000" lvl="0" marL="36000" rtl="0" algn="l">
              <a:lnSpc>
                <a:spcPct val="110000"/>
              </a:lnSpc>
              <a:spcBef>
                <a:spcPts val="0"/>
              </a:spcBef>
              <a:spcAft>
                <a:spcPts val="0"/>
              </a:spcAft>
              <a:buSzPts val="1200"/>
              <a:buNone/>
            </a:pPr>
            <a:r>
              <a:rPr lang="de-DE"/>
              <a:t>Kaufmann und Kauffrau für </a:t>
            </a:r>
            <a:endParaRPr/>
          </a:p>
          <a:p>
            <a:pPr indent="-36000" lvl="0" marL="36000" rtl="0" algn="l">
              <a:lnSpc>
                <a:spcPct val="110000"/>
              </a:lnSpc>
              <a:spcBef>
                <a:spcPts val="0"/>
              </a:spcBef>
              <a:spcAft>
                <a:spcPts val="0"/>
              </a:spcAft>
              <a:buSzPts val="1200"/>
              <a:buNone/>
            </a:pPr>
            <a:r>
              <a:rPr lang="de-DE"/>
              <a:t>Spedition und Logistikdienstleistung</a:t>
            </a:r>
            <a:endParaRPr/>
          </a:p>
        </p:txBody>
      </p:sp>
      <p:sp>
        <p:nvSpPr>
          <p:cNvPr id="222" name="Google Shape;222;p37"/>
          <p:cNvSpPr txBox="1"/>
          <p:nvPr>
            <p:ph idx="2"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p>
            <a:pPr indent="-36000" lvl="0" marL="36000" rtl="0" algn="l">
              <a:lnSpc>
                <a:spcPct val="110000"/>
              </a:lnSpc>
              <a:spcBef>
                <a:spcPts val="0"/>
              </a:spcBef>
              <a:spcAft>
                <a:spcPts val="0"/>
              </a:spcAft>
              <a:buSzPts val="1200"/>
              <a:buNone/>
            </a:pPr>
            <a:r>
              <a:rPr lang="de-DE"/>
              <a:t>Bild: Eigene Abbildung</a:t>
            </a:r>
            <a:endParaRPr/>
          </a:p>
        </p:txBody>
      </p:sp>
      <p:sp>
        <p:nvSpPr>
          <p:cNvPr id="223" name="Google Shape;223;p37"/>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800"/>
              <a:buNone/>
            </a:pPr>
            <a:r>
              <a:rPr lang="de-DE"/>
              <a:t>Dr. Harald Hantke / Die Projekagentur BBNE</a:t>
            </a:r>
            <a:endParaRPr/>
          </a:p>
        </p:txBody>
      </p:sp>
      <p:sp>
        <p:nvSpPr>
          <p:cNvPr id="224" name="Google Shape;224;p37"/>
          <p:cNvSpPr/>
          <p:nvPr/>
        </p:nvSpPr>
        <p:spPr>
          <a:xfrm>
            <a:off x="5567351" y="1658509"/>
            <a:ext cx="6312649" cy="4189801"/>
          </a:xfrm>
          <a:prstGeom prst="roundRect">
            <a:avLst>
              <a:gd fmla="val 16667" name="adj"/>
            </a:avLst>
          </a:prstGeom>
          <a:solidFill>
            <a:schemeClr val="lt1"/>
          </a:solidFill>
          <a:ln>
            <a:noFill/>
          </a:ln>
          <a:effectLst>
            <a:outerShdw blurRad="50800" rotWithShape="0" algn="tl" dir="2700000" dist="38100">
              <a:srgbClr val="000000">
                <a:alpha val="40000"/>
              </a:srgbClr>
            </a:outerShdw>
          </a:effectLst>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600"/>
              <a:buFont typeface="Arial"/>
              <a:buNone/>
            </a:pPr>
            <a:r>
              <a:rPr b="0" i="0" lang="de-DE" sz="1600" u="none" cap="none" strike="noStrike">
                <a:solidFill>
                  <a:srgbClr val="000000"/>
                </a:solidFill>
                <a:latin typeface="Arial"/>
                <a:ea typeface="Arial"/>
                <a:cs typeface="Arial"/>
                <a:sym typeface="Arial"/>
              </a:rPr>
              <a:t>Ein Auftraggeber hat in seinem Unternehmensleitbild verankert, dass er nur noch mit Unternehmen zusammenarbeitet, die eine zertifizierte Nachhaltigkeitsstrategie nachweisen können. Der potenzielle Auftragnehmer ist ein kleiner bis mittelständischer Betrieb, der sich zwar für Nachhaltigkeit interessiert und auch bereits engagiert, aus Kostengründen jedoch noch keine zertifizierte Nachhaltigkeitsstrategie entwickelt hat. Damit stehen die Chancen des potenziellen Auftragnehmers schlecht, den Auftrag zu bekommen, obwohl er Interesse und Engagement mitbringt, um nachhaltiger zu wirtschaften.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1600"/>
              <a:buFont typeface="Arial"/>
              <a:buAutoNum type="arabicPeriod"/>
            </a:pPr>
            <a:r>
              <a:rPr b="1" i="0" lang="de-DE" sz="1600" u="none" cap="none" strike="noStrike">
                <a:solidFill>
                  <a:schemeClr val="dk1"/>
                </a:solidFill>
                <a:latin typeface="Arial"/>
                <a:ea typeface="Arial"/>
                <a:cs typeface="Arial"/>
                <a:sym typeface="Arial"/>
              </a:rPr>
              <a:t>Beschreiben Sie, welche Zielkonflikte sich hierbei ergeben.</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1600"/>
              <a:buFont typeface="Arial"/>
              <a:buAutoNum type="arabicPeriod"/>
            </a:pPr>
            <a:r>
              <a:rPr b="1" i="0" lang="de-DE" sz="1600" u="none" cap="none" strike="noStrike">
                <a:solidFill>
                  <a:schemeClr val="dk1"/>
                </a:solidFill>
                <a:latin typeface="Arial"/>
                <a:ea typeface="Arial"/>
                <a:cs typeface="Arial"/>
                <a:sym typeface="Arial"/>
              </a:rPr>
              <a:t>Diskutieren Sie, wie sich die Zielkonflikte lösen ließen.</a:t>
            </a:r>
            <a:endParaRPr b="0" i="0" sz="1600" u="none" cap="none" strike="noStrike">
              <a:solidFill>
                <a:schemeClr val="dk1"/>
              </a:solidFill>
              <a:latin typeface="Arial"/>
              <a:ea typeface="Arial"/>
              <a:cs typeface="Arial"/>
              <a:sym typeface="Arial"/>
            </a:endParaRPr>
          </a:p>
        </p:txBody>
      </p:sp>
      <p:pic>
        <p:nvPicPr>
          <p:cNvPr id="225" name="Google Shape;225;p37"/>
          <p:cNvPicPr preferRelativeResize="0"/>
          <p:nvPr/>
        </p:nvPicPr>
        <p:blipFill rotWithShape="1">
          <a:blip r:embed="rId3">
            <a:alphaModFix/>
          </a:blip>
          <a:srcRect b="0" l="0" r="0" t="0"/>
          <a:stretch/>
        </p:blipFill>
        <p:spPr>
          <a:xfrm>
            <a:off x="1" y="2730136"/>
            <a:ext cx="4565818" cy="3444273"/>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38"/>
          <p:cNvSpPr/>
          <p:nvPr/>
        </p:nvSpPr>
        <p:spPr>
          <a:xfrm>
            <a:off x="1" y="1332410"/>
            <a:ext cx="12191999" cy="4842000"/>
          </a:xfrm>
          <a:prstGeom prst="rect">
            <a:avLst/>
          </a:prstGeom>
          <a:solidFill>
            <a:srgbClr val="D5EE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32" name="Google Shape;232;p38"/>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233" name="Google Shape;233;p38"/>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a:t>Corporate Social Responsibility</a:t>
            </a:r>
            <a:br>
              <a:rPr lang="de-DE"/>
            </a:br>
            <a:r>
              <a:rPr lang="de-DE"/>
              <a:t>Zielkonflikte</a:t>
            </a:r>
            <a:endParaRPr/>
          </a:p>
        </p:txBody>
      </p:sp>
      <p:sp>
        <p:nvSpPr>
          <p:cNvPr id="234" name="Google Shape;234;p38"/>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p>
            <a:pPr indent="-36000" lvl="0" marL="36000" rtl="0" algn="l">
              <a:lnSpc>
                <a:spcPct val="110000"/>
              </a:lnSpc>
              <a:spcBef>
                <a:spcPts val="0"/>
              </a:spcBef>
              <a:spcAft>
                <a:spcPts val="0"/>
              </a:spcAft>
              <a:buSzPts val="1200"/>
              <a:buNone/>
            </a:pPr>
            <a:r>
              <a:rPr lang="de-DE"/>
              <a:t>Kaufmann und Kauffrau für </a:t>
            </a:r>
            <a:endParaRPr/>
          </a:p>
          <a:p>
            <a:pPr indent="-36000" lvl="0" marL="36000" rtl="0" algn="l">
              <a:lnSpc>
                <a:spcPct val="110000"/>
              </a:lnSpc>
              <a:spcBef>
                <a:spcPts val="0"/>
              </a:spcBef>
              <a:spcAft>
                <a:spcPts val="0"/>
              </a:spcAft>
              <a:buSzPts val="1200"/>
              <a:buNone/>
            </a:pPr>
            <a:r>
              <a:rPr lang="de-DE"/>
              <a:t>Spedition und Logistikdienstleistung</a:t>
            </a:r>
            <a:endParaRPr/>
          </a:p>
        </p:txBody>
      </p:sp>
      <p:sp>
        <p:nvSpPr>
          <p:cNvPr id="235" name="Google Shape;235;p38"/>
          <p:cNvSpPr txBox="1"/>
          <p:nvPr>
            <p:ph idx="2"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p>
            <a:pPr indent="-36000" lvl="0" marL="36000" rtl="0" algn="l">
              <a:lnSpc>
                <a:spcPct val="110000"/>
              </a:lnSpc>
              <a:spcBef>
                <a:spcPts val="0"/>
              </a:spcBef>
              <a:spcAft>
                <a:spcPts val="0"/>
              </a:spcAft>
              <a:buSzPts val="1200"/>
              <a:buNone/>
            </a:pPr>
            <a:r>
              <a:rPr lang="de-DE"/>
              <a:t>Bild: Eigene Abbildung</a:t>
            </a:r>
            <a:endParaRPr/>
          </a:p>
        </p:txBody>
      </p:sp>
      <p:sp>
        <p:nvSpPr>
          <p:cNvPr id="236" name="Google Shape;236;p38"/>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800"/>
              <a:buNone/>
            </a:pPr>
            <a:r>
              <a:rPr lang="de-DE"/>
              <a:t>Dr. Harald Hantke / Die Projekagentur BBNE</a:t>
            </a:r>
            <a:endParaRPr/>
          </a:p>
        </p:txBody>
      </p:sp>
      <p:sp>
        <p:nvSpPr>
          <p:cNvPr id="237" name="Google Shape;237;p38"/>
          <p:cNvSpPr/>
          <p:nvPr/>
        </p:nvSpPr>
        <p:spPr>
          <a:xfrm>
            <a:off x="5567351" y="1658509"/>
            <a:ext cx="6312649" cy="4189801"/>
          </a:xfrm>
          <a:prstGeom prst="roundRect">
            <a:avLst>
              <a:gd fmla="val 16667" name="adj"/>
            </a:avLst>
          </a:prstGeom>
          <a:solidFill>
            <a:schemeClr val="lt1"/>
          </a:solidFill>
          <a:ln>
            <a:noFill/>
          </a:ln>
          <a:effectLst>
            <a:outerShdw blurRad="50800" rotWithShape="0" algn="tl" dir="2700000" dist="38100">
              <a:srgbClr val="000000">
                <a:alpha val="40000"/>
              </a:srgbClr>
            </a:outerShdw>
          </a:effectLst>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600"/>
              <a:buFont typeface="Arial"/>
              <a:buNone/>
            </a:pPr>
            <a:r>
              <a:rPr b="0" i="0" lang="de-DE" sz="1600" u="none" cap="none" strike="noStrike">
                <a:solidFill>
                  <a:srgbClr val="000000"/>
                </a:solidFill>
                <a:latin typeface="Arial"/>
                <a:ea typeface="Arial"/>
                <a:cs typeface="Arial"/>
                <a:sym typeface="Arial"/>
              </a:rPr>
              <a:t>Ein Auftraggeber interessiert sich vor allem für die Kriterien “Zeit” und “Geld” und ist bereit, das Kriterium “Qualität” dafür zu vernachlässigen. Ein potenzieller Auftragnehmer hat sich umfangreich als nachhaltigkeitsorientiertes Unternehmen zertifizieren lassen. Aus betriebswirtschaftlich-kaufmännischen Gründen ist der potenzielle Auftragnehmer darauf angewiesen, konkurrenzfähig zu sein. Da die Konkurrenz aktuell nicht abgeneigt ist, im Zweifel das Kriterium “Qualität” zu vernachlässigen, um schneller und günstiger zu sein, steht der potenzielle Auftragnehmer mit dem Anspruch, nachhaltiger zu wirtschaften, vor einem existenziellen Problem.</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1600"/>
              <a:buFont typeface="Arial"/>
              <a:buAutoNum type="arabicPeriod"/>
            </a:pPr>
            <a:r>
              <a:rPr b="1" i="0" lang="de-DE" sz="1600" u="none" cap="none" strike="noStrike">
                <a:solidFill>
                  <a:schemeClr val="dk1"/>
                </a:solidFill>
                <a:latin typeface="Arial"/>
                <a:ea typeface="Arial"/>
                <a:cs typeface="Arial"/>
                <a:sym typeface="Arial"/>
              </a:rPr>
              <a:t>Beschreiben Sie, welche Zielkonflikte sich hierbei ergeben.</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1600"/>
              <a:buFont typeface="Arial"/>
              <a:buAutoNum type="arabicPeriod"/>
            </a:pPr>
            <a:r>
              <a:rPr b="1" i="0" lang="de-DE" sz="1600" u="none" cap="none" strike="noStrike">
                <a:solidFill>
                  <a:schemeClr val="dk1"/>
                </a:solidFill>
                <a:latin typeface="Arial"/>
                <a:ea typeface="Arial"/>
                <a:cs typeface="Arial"/>
                <a:sym typeface="Arial"/>
              </a:rPr>
              <a:t>Diskutieren Sie, wie sich die Zielkonflikte lösen ließen.</a:t>
            </a:r>
            <a:endParaRPr b="0" i="0" sz="1600" u="none" cap="none" strike="noStrike">
              <a:solidFill>
                <a:schemeClr val="dk1"/>
              </a:solidFill>
              <a:latin typeface="Arial"/>
              <a:ea typeface="Arial"/>
              <a:cs typeface="Arial"/>
              <a:sym typeface="Arial"/>
            </a:endParaRPr>
          </a:p>
        </p:txBody>
      </p:sp>
      <p:pic>
        <p:nvPicPr>
          <p:cNvPr id="238" name="Google Shape;238;p38"/>
          <p:cNvPicPr preferRelativeResize="0"/>
          <p:nvPr/>
        </p:nvPicPr>
        <p:blipFill rotWithShape="1">
          <a:blip r:embed="rId3">
            <a:alphaModFix/>
          </a:blip>
          <a:srcRect b="0" l="0" r="0" t="0"/>
          <a:stretch/>
        </p:blipFill>
        <p:spPr>
          <a:xfrm>
            <a:off x="1" y="2730136"/>
            <a:ext cx="4565818" cy="3444273"/>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g28bd47c36e4_0_0"/>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a:t>Impressum</a:t>
            </a:r>
            <a:endParaRPr/>
          </a:p>
        </p:txBody>
      </p:sp>
      <p:sp>
        <p:nvSpPr>
          <p:cNvPr id="244" name="Google Shape;244;g28bd47c36e4_0_0"/>
          <p:cNvSpPr txBox="1"/>
          <p:nvPr>
            <p:ph idx="1" type="body"/>
          </p:nvPr>
        </p:nvSpPr>
        <p:spPr>
          <a:xfrm>
            <a:off x="3350684" y="6254497"/>
            <a:ext cx="3834600" cy="557400"/>
          </a:xfrm>
          <a:prstGeom prst="rect">
            <a:avLst/>
          </a:prstGeom>
          <a:noFill/>
          <a:ln>
            <a:noFill/>
          </a:ln>
        </p:spPr>
        <p:txBody>
          <a:bodyPr anchorCtr="0" anchor="ctr" bIns="45700" lIns="91425" spcFirstLastPara="1" rIns="91425" wrap="square" tIns="45700">
            <a:normAutofit/>
          </a:bodyPr>
          <a:lstStyle/>
          <a:p>
            <a:pPr indent="0" lvl="0" marL="0" rtl="0" algn="l">
              <a:lnSpc>
                <a:spcPct val="110000"/>
              </a:lnSpc>
              <a:spcBef>
                <a:spcPts val="0"/>
              </a:spcBef>
              <a:spcAft>
                <a:spcPts val="0"/>
              </a:spcAft>
              <a:buSzPts val="1200"/>
              <a:buNone/>
            </a:pPr>
            <a:r>
              <a:rPr lang="de-DE"/>
              <a:t>Projektagentur BBNE</a:t>
            </a:r>
            <a:endParaRPr/>
          </a:p>
        </p:txBody>
      </p:sp>
      <p:sp>
        <p:nvSpPr>
          <p:cNvPr id="245" name="Google Shape;245;g28bd47c36e4_0_0"/>
          <p:cNvSpPr txBox="1"/>
          <p:nvPr>
            <p:ph idx="2" type="body"/>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p>
            <a:pPr indent="0" lvl="0" marL="0" rtl="0" algn="l">
              <a:lnSpc>
                <a:spcPct val="110000"/>
              </a:lnSpc>
              <a:spcBef>
                <a:spcPts val="0"/>
              </a:spcBef>
              <a:spcAft>
                <a:spcPts val="0"/>
              </a:spcAft>
              <a:buSzPts val="1200"/>
              <a:buNone/>
            </a:pPr>
            <a:r>
              <a:t/>
            </a:r>
            <a:endParaRPr/>
          </a:p>
        </p:txBody>
      </p:sp>
      <p:sp>
        <p:nvSpPr>
          <p:cNvPr id="246" name="Google Shape;246;g28bd47c36e4_0_0"/>
          <p:cNvSpPr txBox="1"/>
          <p:nvPr/>
        </p:nvSpPr>
        <p:spPr>
          <a:xfrm>
            <a:off x="1147864" y="1499687"/>
            <a:ext cx="3752100" cy="212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de-DE" sz="1200" u="none" cap="none" strike="noStrike">
                <a:solidFill>
                  <a:srgbClr val="000000"/>
                </a:solidFill>
                <a:latin typeface="Merriweather"/>
                <a:ea typeface="Merriweather"/>
                <a:cs typeface="Merriweather"/>
                <a:sym typeface="Merriweather"/>
              </a:rPr>
              <a:t>Herausgeber</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IZT - Institut für Zukunftsstudien und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Technologiebewertung gemeinnützige GmbH</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Schopenhauerstr. 26, 14129 Berlin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www.izt.de</a:t>
            </a:r>
            <a:endParaRPr b="0" i="0" sz="1200" u="none" cap="none" strike="noStrike">
              <a:solidFill>
                <a:srgbClr val="000000"/>
              </a:solidFill>
              <a:latin typeface="Merriweather"/>
              <a:ea typeface="Merriweather"/>
              <a:cs typeface="Merriweather"/>
              <a:sym typeface="Merriweather"/>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Merriweather"/>
              <a:ea typeface="Merriweather"/>
              <a:cs typeface="Merriweather"/>
              <a:sym typeface="Merriweather"/>
            </a:endParaRPr>
          </a:p>
          <a:p>
            <a:pPr indent="0" lvl="0" marL="0" marR="0" rtl="0" algn="l">
              <a:lnSpc>
                <a:spcPct val="100000"/>
              </a:lnSpc>
              <a:spcBef>
                <a:spcPts val="0"/>
              </a:spcBef>
              <a:spcAft>
                <a:spcPts val="0"/>
              </a:spcAft>
              <a:buClr>
                <a:srgbClr val="000000"/>
              </a:buClr>
              <a:buSzPts val="1200"/>
              <a:buFont typeface="Arial"/>
              <a:buNone/>
            </a:pPr>
            <a:r>
              <a:rPr b="1" i="0" lang="de-DE" sz="1200" u="none" cap="none" strike="noStrike">
                <a:solidFill>
                  <a:srgbClr val="000000"/>
                </a:solidFill>
                <a:latin typeface="Merriweather"/>
                <a:ea typeface="Merriweather"/>
                <a:cs typeface="Merriweather"/>
                <a:sym typeface="Merriweather"/>
              </a:rPr>
              <a:t>Projektleitung</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Dr. Michael Scharp</a:t>
            </a:r>
            <a:endParaRPr b="0" i="0" sz="1200" u="none" cap="none" strike="noStrike">
              <a:solidFill>
                <a:srgbClr val="000000"/>
              </a:solidFill>
              <a:latin typeface="Merriweather"/>
              <a:ea typeface="Merriweather"/>
              <a:cs typeface="Merriweather"/>
              <a:sym typeface="Merriweather"/>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Forschungsleiter Bildung und </a:t>
            </a:r>
            <a:br>
              <a:rPr b="0" i="0" lang="de-DE" sz="1200" u="none" cap="none" strike="noStrike">
                <a:solidFill>
                  <a:srgbClr val="000000"/>
                </a:solidFill>
                <a:latin typeface="Merriweather"/>
                <a:ea typeface="Merriweather"/>
                <a:cs typeface="Merriweather"/>
                <a:sym typeface="Merriweather"/>
              </a:rPr>
            </a:br>
            <a:r>
              <a:rPr b="0" i="0" lang="de-DE" sz="1200" u="none" cap="none" strike="noStrike">
                <a:solidFill>
                  <a:srgbClr val="000000"/>
                </a:solidFill>
                <a:latin typeface="Merriweather"/>
                <a:ea typeface="Merriweather"/>
                <a:cs typeface="Merriweather"/>
                <a:sym typeface="Merriweather"/>
              </a:rPr>
              <a:t>Digitale Medien am IZT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m.scharp@izt.de | T 030 80 30 88-14</a:t>
            </a:r>
            <a:endParaRPr b="0" i="0" sz="1400" u="none" cap="none" strike="noStrike">
              <a:solidFill>
                <a:srgbClr val="000000"/>
              </a:solidFill>
              <a:latin typeface="Arial"/>
              <a:ea typeface="Arial"/>
              <a:cs typeface="Arial"/>
              <a:sym typeface="Arial"/>
            </a:endParaRPr>
          </a:p>
        </p:txBody>
      </p:sp>
      <p:pic>
        <p:nvPicPr>
          <p:cNvPr descr="Ein Bild, das Text, Screenshot, Schrift, Visitenkarte enthält.&#10;&#10;Automatisch generierte Beschreibung" id="247" name="Google Shape;247;g28bd47c36e4_0_0"/>
          <p:cNvPicPr preferRelativeResize="0"/>
          <p:nvPr/>
        </p:nvPicPr>
        <p:blipFill rotWithShape="1">
          <a:blip r:embed="rId3">
            <a:alphaModFix/>
          </a:blip>
          <a:srcRect b="0" l="0" r="0" t="0"/>
          <a:stretch/>
        </p:blipFill>
        <p:spPr>
          <a:xfrm>
            <a:off x="7966583" y="4526390"/>
            <a:ext cx="2817937" cy="1427032"/>
          </a:xfrm>
          <a:prstGeom prst="rect">
            <a:avLst/>
          </a:prstGeom>
          <a:noFill/>
          <a:ln>
            <a:noFill/>
          </a:ln>
        </p:spPr>
      </p:pic>
      <p:sp>
        <p:nvSpPr>
          <p:cNvPr id="248" name="Google Shape;248;g28bd47c36e4_0_0"/>
          <p:cNvSpPr txBox="1"/>
          <p:nvPr/>
        </p:nvSpPr>
        <p:spPr>
          <a:xfrm>
            <a:off x="5590635" y="1499687"/>
            <a:ext cx="5232600" cy="2216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Dieser Foliensatz wurde im Rahmen des Projekts „Projektagentur Berufliche Bildung für Nachhaltige Entwicklung“ (PA-BBNE) des Partnernetzwerkes Berufliche Bildung (PNBB) am IZT“ erstellt und mit Mitteln des Bundesministeriums für Bildung und Forschung unter dem Förderkennzeichen 01JO2204 gefördert. </a:t>
            </a:r>
            <a:br>
              <a:rPr b="0" i="0" lang="de-DE" sz="1200" u="none" cap="none" strike="noStrike">
                <a:solidFill>
                  <a:srgbClr val="000000"/>
                </a:solidFill>
                <a:latin typeface="Merriweather"/>
                <a:ea typeface="Merriweather"/>
                <a:cs typeface="Merriweather"/>
                <a:sym typeface="Merriweather"/>
              </a:rPr>
            </a:br>
            <a:r>
              <a:rPr b="0" i="0" lang="de-DE" sz="1200" u="none" cap="none" strike="noStrike">
                <a:solidFill>
                  <a:srgbClr val="000000"/>
                </a:solidFill>
                <a:latin typeface="Merriweather"/>
                <a:ea typeface="Merriweather"/>
                <a:cs typeface="Merriweather"/>
                <a:sym typeface="Merriweather"/>
              </a:rPr>
              <a:t>Die Verantwortung der Veröffentlichung liegt bei den Autorinnen und Autoren. </a:t>
            </a:r>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Merriweather"/>
              <a:ea typeface="Merriweather"/>
              <a:cs typeface="Merriweather"/>
              <a:sym typeface="Merriweather"/>
            </a:endParaRPr>
          </a:p>
          <a:p>
            <a:pPr indent="0" lvl="0" marL="0" marR="0" rtl="0" algn="l">
              <a:lnSpc>
                <a:spcPct val="100000"/>
              </a:lnSpc>
              <a:spcBef>
                <a:spcPts val="0"/>
              </a:spcBef>
              <a:spcAft>
                <a:spcPts val="0"/>
              </a:spcAft>
              <a:buNone/>
            </a:pPr>
            <a:r>
              <a:rPr b="0" i="1" lang="de-DE" sz="1400" u="none" cap="none" strike="noStrike">
                <a:solidFill>
                  <a:srgbClr val="000000"/>
                </a:solidFill>
                <a:latin typeface="Arial"/>
                <a:ea typeface="Arial"/>
                <a:cs typeface="Arial"/>
                <a:sym typeface="Arial"/>
              </a:rPr>
              <a:t>Dieses Bildungsmaterial berücksichtigt die Gütekriterien für digitale BNE-Materialien gemäß Beschluss der Nationalen Plattform BNE vom 09. Dezember 2022.</a:t>
            </a:r>
            <a:endParaRPr b="0" i="0" sz="1400" u="none" cap="none" strike="noStrike">
              <a:solidFill>
                <a:srgbClr val="000000"/>
              </a:solidFill>
              <a:latin typeface="Arial"/>
              <a:ea typeface="Arial"/>
              <a:cs typeface="Arial"/>
              <a:sym typeface="Arial"/>
            </a:endParaRPr>
          </a:p>
        </p:txBody>
      </p:sp>
      <p:pic>
        <p:nvPicPr>
          <p:cNvPr id="249" name="Google Shape;249;g28bd47c36e4_0_0"/>
          <p:cNvPicPr preferRelativeResize="0"/>
          <p:nvPr/>
        </p:nvPicPr>
        <p:blipFill rotWithShape="1">
          <a:blip r:embed="rId4">
            <a:alphaModFix/>
          </a:blip>
          <a:srcRect b="0" l="0" r="0" t="0"/>
          <a:stretch/>
        </p:blipFill>
        <p:spPr>
          <a:xfrm>
            <a:off x="4360249" y="4614860"/>
            <a:ext cx="2226311" cy="1000315"/>
          </a:xfrm>
          <a:prstGeom prst="rect">
            <a:avLst/>
          </a:prstGeom>
          <a:noFill/>
          <a:ln>
            <a:noFill/>
          </a:ln>
        </p:spPr>
      </p:pic>
      <p:pic>
        <p:nvPicPr>
          <p:cNvPr id="250" name="Google Shape;250;g28bd47c36e4_0_0"/>
          <p:cNvPicPr preferRelativeResize="0"/>
          <p:nvPr/>
        </p:nvPicPr>
        <p:blipFill rotWithShape="1">
          <a:blip r:embed="rId5">
            <a:alphaModFix/>
          </a:blip>
          <a:srcRect b="13613" l="0" r="0" t="6591"/>
          <a:stretch/>
        </p:blipFill>
        <p:spPr>
          <a:xfrm>
            <a:off x="1147864" y="4457792"/>
            <a:ext cx="2520876" cy="14270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1"/>
          <p:cNvSpPr/>
          <p:nvPr/>
        </p:nvSpPr>
        <p:spPr>
          <a:xfrm>
            <a:off x="1" y="1332410"/>
            <a:ext cx="12191999" cy="4842000"/>
          </a:xfrm>
          <a:prstGeom prst="rect">
            <a:avLst/>
          </a:prstGeom>
          <a:solidFill>
            <a:srgbClr val="D5EE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74" name="Google Shape;74;p1"/>
          <p:cNvPicPr preferRelativeResize="0"/>
          <p:nvPr/>
        </p:nvPicPr>
        <p:blipFill rotWithShape="1">
          <a:blip r:embed="rId3">
            <a:alphaModFix/>
          </a:blip>
          <a:srcRect b="0" l="0" r="0" t="0"/>
          <a:stretch/>
        </p:blipFill>
        <p:spPr>
          <a:xfrm>
            <a:off x="6524218" y="2620917"/>
            <a:ext cx="4933950" cy="2886075"/>
          </a:xfrm>
          <a:prstGeom prst="roundRect">
            <a:avLst>
              <a:gd fmla="val 16667" name="adj"/>
            </a:avLst>
          </a:prstGeom>
          <a:noFill/>
          <a:ln>
            <a:noFill/>
          </a:ln>
        </p:spPr>
      </p:pic>
      <p:sp>
        <p:nvSpPr>
          <p:cNvPr id="75" name="Google Shape;75;p1"/>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76" name="Google Shape;76;p1"/>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100000"/>
              </a:lnSpc>
              <a:spcBef>
                <a:spcPts val="0"/>
              </a:spcBef>
              <a:spcAft>
                <a:spcPts val="0"/>
              </a:spcAft>
              <a:buSzPct val="62500"/>
              <a:buNone/>
            </a:pPr>
            <a:r>
              <a:rPr lang="de-DE"/>
              <a:t>Corporate Social Responsibility</a:t>
            </a:r>
            <a:br>
              <a:rPr lang="de-DE"/>
            </a:br>
            <a:r>
              <a:rPr lang="de-DE"/>
              <a:t>Verantwortung – vom Arbeitsplatz in die Gesellschaft</a:t>
            </a:r>
            <a:endParaRPr/>
          </a:p>
        </p:txBody>
      </p:sp>
      <p:sp>
        <p:nvSpPr>
          <p:cNvPr id="77" name="Google Shape;77;p1"/>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p>
            <a:pPr indent="-36000" lvl="0" marL="36000" rtl="0" algn="l">
              <a:lnSpc>
                <a:spcPct val="110000"/>
              </a:lnSpc>
              <a:spcBef>
                <a:spcPts val="0"/>
              </a:spcBef>
              <a:spcAft>
                <a:spcPts val="0"/>
              </a:spcAft>
              <a:buSzPts val="1200"/>
              <a:buNone/>
            </a:pPr>
            <a:r>
              <a:rPr lang="de-DE"/>
              <a:t>Kaufmann und Kauffrau für </a:t>
            </a:r>
            <a:endParaRPr/>
          </a:p>
          <a:p>
            <a:pPr indent="-36000" lvl="0" marL="36000" rtl="0" algn="l">
              <a:lnSpc>
                <a:spcPct val="110000"/>
              </a:lnSpc>
              <a:spcBef>
                <a:spcPts val="0"/>
              </a:spcBef>
              <a:spcAft>
                <a:spcPts val="0"/>
              </a:spcAft>
              <a:buSzPts val="1200"/>
              <a:buNone/>
            </a:pPr>
            <a:r>
              <a:rPr lang="de-DE"/>
              <a:t>Spedition und Logistikdienstleistung</a:t>
            </a:r>
            <a:endParaRPr/>
          </a:p>
        </p:txBody>
      </p:sp>
      <p:sp>
        <p:nvSpPr>
          <p:cNvPr id="78" name="Google Shape;78;p1"/>
          <p:cNvSpPr txBox="1"/>
          <p:nvPr>
            <p:ph idx="2"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p>
            <a:pPr indent="-36000" lvl="0" marL="36000" rtl="0" algn="l">
              <a:lnSpc>
                <a:spcPct val="110000"/>
              </a:lnSpc>
              <a:spcBef>
                <a:spcPts val="0"/>
              </a:spcBef>
              <a:spcAft>
                <a:spcPts val="0"/>
              </a:spcAft>
              <a:buSzPts val="1200"/>
              <a:buNone/>
            </a:pPr>
            <a:r>
              <a:rPr lang="de-DE"/>
              <a:t>Bild: Eigene Abbildung</a:t>
            </a:r>
            <a:endParaRPr/>
          </a:p>
        </p:txBody>
      </p:sp>
      <p:sp>
        <p:nvSpPr>
          <p:cNvPr id="79" name="Google Shape;79;p1"/>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800"/>
              <a:buNone/>
            </a:pPr>
            <a:r>
              <a:rPr lang="de-DE"/>
              <a:t>Dr. Harald Hantke / Die Projekagentur BBNE</a:t>
            </a:r>
            <a:endParaRPr/>
          </a:p>
        </p:txBody>
      </p:sp>
      <p:sp>
        <p:nvSpPr>
          <p:cNvPr id="80" name="Google Shape;80;p1"/>
          <p:cNvSpPr/>
          <p:nvPr/>
        </p:nvSpPr>
        <p:spPr>
          <a:xfrm>
            <a:off x="619382" y="1840027"/>
            <a:ext cx="5171005" cy="3826766"/>
          </a:xfrm>
          <a:prstGeom prst="roundRect">
            <a:avLst>
              <a:gd fmla="val 16667" name="adj"/>
            </a:avLst>
          </a:prstGeom>
          <a:solidFill>
            <a:schemeClr val="lt1"/>
          </a:solidFill>
          <a:ln>
            <a:noFill/>
          </a:ln>
          <a:effectLst>
            <a:outerShdw blurRad="50800" rotWithShape="0" algn="tl" dir="2700000" dist="38100">
              <a:srgbClr val="000000">
                <a:alpha val="40000"/>
              </a:srgbClr>
            </a:outerShdw>
          </a:effectLst>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600"/>
              <a:buFont typeface="Arial"/>
              <a:buNone/>
            </a:pPr>
            <a:r>
              <a:rPr b="0" i="0" lang="de-DE" sz="1600" u="none" cap="none" strike="noStrike">
                <a:solidFill>
                  <a:srgbClr val="000000"/>
                </a:solidFill>
                <a:latin typeface="Arial"/>
                <a:ea typeface="Arial"/>
                <a:cs typeface="Arial"/>
                <a:sym typeface="Arial"/>
              </a:rPr>
              <a:t>Was bedeutet eigentlich Verantwortung? Und wie können Unternehmen Verantwortung gegenüber der Gesellschaft übernehmen? Bevor Sie sich intensiver mit dem Corporate Social Responsibility (CSR)-Konzept auseinandersetzen können, ist es notwendig, dass Sie sich Gedanken über diese grundlegenden Fragen machen.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1600"/>
              <a:buFont typeface="Arial"/>
              <a:buAutoNum type="arabicPeriod"/>
            </a:pPr>
            <a:r>
              <a:rPr b="1" i="0" lang="de-DE" sz="1600" u="none" cap="none" strike="noStrike">
                <a:solidFill>
                  <a:srgbClr val="000000"/>
                </a:solidFill>
                <a:latin typeface="Arial"/>
                <a:ea typeface="Arial"/>
                <a:cs typeface="Arial"/>
                <a:sym typeface="Arial"/>
              </a:rPr>
              <a:t>Beschreiben Sie, was Sie mit dem Begriff „Verantwortung“ verbinden.</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1600"/>
              <a:buFont typeface="Arial"/>
              <a:buAutoNum type="arabicPeriod"/>
            </a:pPr>
            <a:r>
              <a:rPr b="1" i="0" lang="de-DE" sz="1600" u="none" cap="none" strike="noStrike">
                <a:solidFill>
                  <a:srgbClr val="000000"/>
                </a:solidFill>
                <a:latin typeface="Arial"/>
                <a:ea typeface="Arial"/>
                <a:cs typeface="Arial"/>
                <a:sym typeface="Arial"/>
              </a:rPr>
              <a:t>Erklären Sie, gegenüber wem Sie bei Ihrer alltäglichen Arbeit in Ihrem Ausbildungsbetrieb Verantwortung tragen. Halten Sie Ihre Ergebnisse schriftlich fest.</a:t>
            </a:r>
            <a:endParaRPr b="1" i="0" sz="1600" u="none" cap="none" strike="noStrike">
              <a:solidFill>
                <a:srgbClr val="000000"/>
              </a:solidFill>
              <a:latin typeface="Arial"/>
              <a:ea typeface="Arial"/>
              <a:cs typeface="Arial"/>
              <a:sym typeface="Arial"/>
            </a:endParaRPr>
          </a:p>
        </p:txBody>
      </p:sp>
      <p:sp>
        <p:nvSpPr>
          <p:cNvPr id="81" name="Google Shape;81;p1"/>
          <p:cNvSpPr txBox="1"/>
          <p:nvPr/>
        </p:nvSpPr>
        <p:spPr>
          <a:xfrm>
            <a:off x="6524218" y="2017610"/>
            <a:ext cx="4933950"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de-DE" sz="1400" u="none" cap="none" strike="noStrike">
                <a:solidFill>
                  <a:srgbClr val="000000"/>
                </a:solidFill>
                <a:latin typeface="Arial"/>
                <a:ea typeface="Arial"/>
                <a:cs typeface="Arial"/>
                <a:sym typeface="Arial"/>
              </a:rPr>
              <a:t>Folgende Bereiche und Akteure können in Ihren Arbeitsprozess gegebenenfalls eine Rolle spielen:</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6"/>
          <p:cNvSpPr/>
          <p:nvPr/>
        </p:nvSpPr>
        <p:spPr>
          <a:xfrm>
            <a:off x="1" y="1332410"/>
            <a:ext cx="12191999" cy="4842000"/>
          </a:xfrm>
          <a:prstGeom prst="rect">
            <a:avLst/>
          </a:prstGeom>
          <a:solidFill>
            <a:srgbClr val="D5EE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88" name="Google Shape;88;p6"/>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89" name="Google Shape;89;p6"/>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100000"/>
              </a:lnSpc>
              <a:spcBef>
                <a:spcPts val="0"/>
              </a:spcBef>
              <a:spcAft>
                <a:spcPts val="0"/>
              </a:spcAft>
              <a:buSzPct val="62500"/>
              <a:buNone/>
            </a:pPr>
            <a:r>
              <a:rPr lang="de-DE"/>
              <a:t>Corporate Social Responsibility</a:t>
            </a:r>
            <a:br>
              <a:rPr lang="de-DE"/>
            </a:br>
            <a:r>
              <a:rPr lang="de-DE"/>
              <a:t>Verantwortung – vom Arbeitsplatz in die Gesellschaft</a:t>
            </a:r>
            <a:endParaRPr/>
          </a:p>
        </p:txBody>
      </p:sp>
      <p:sp>
        <p:nvSpPr>
          <p:cNvPr id="90" name="Google Shape;90;p6"/>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p>
            <a:pPr indent="-36000" lvl="0" marL="36000" rtl="0" algn="l">
              <a:lnSpc>
                <a:spcPct val="110000"/>
              </a:lnSpc>
              <a:spcBef>
                <a:spcPts val="0"/>
              </a:spcBef>
              <a:spcAft>
                <a:spcPts val="0"/>
              </a:spcAft>
              <a:buSzPts val="1200"/>
              <a:buNone/>
            </a:pPr>
            <a:r>
              <a:rPr lang="de-DE"/>
              <a:t>Kaufmann und Kauffrau für </a:t>
            </a:r>
            <a:endParaRPr/>
          </a:p>
          <a:p>
            <a:pPr indent="-36000" lvl="0" marL="36000" rtl="0" algn="l">
              <a:lnSpc>
                <a:spcPct val="110000"/>
              </a:lnSpc>
              <a:spcBef>
                <a:spcPts val="0"/>
              </a:spcBef>
              <a:spcAft>
                <a:spcPts val="0"/>
              </a:spcAft>
              <a:buSzPts val="1200"/>
              <a:buNone/>
            </a:pPr>
            <a:r>
              <a:rPr lang="de-DE"/>
              <a:t>Spedition und Logistikdienstleistung</a:t>
            </a:r>
            <a:endParaRPr/>
          </a:p>
        </p:txBody>
      </p:sp>
      <p:sp>
        <p:nvSpPr>
          <p:cNvPr id="91" name="Google Shape;91;p6"/>
          <p:cNvSpPr txBox="1"/>
          <p:nvPr>
            <p:ph idx="2"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p>
            <a:pPr indent="-36000" lvl="0" marL="36000" rtl="0" algn="l">
              <a:lnSpc>
                <a:spcPct val="110000"/>
              </a:lnSpc>
              <a:spcBef>
                <a:spcPts val="0"/>
              </a:spcBef>
              <a:spcAft>
                <a:spcPts val="0"/>
              </a:spcAft>
              <a:buClr>
                <a:srgbClr val="888888"/>
              </a:buClr>
              <a:buSzPts val="1200"/>
              <a:buNone/>
            </a:pPr>
            <a:r>
              <a:t/>
            </a:r>
            <a:endParaRPr/>
          </a:p>
        </p:txBody>
      </p:sp>
      <p:sp>
        <p:nvSpPr>
          <p:cNvPr id="92" name="Google Shape;92;p6"/>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800"/>
              <a:buNone/>
            </a:pPr>
            <a:r>
              <a:rPr lang="de-DE"/>
              <a:t>Dr. Harald Hantke / Die Projekagentur BBNE</a:t>
            </a:r>
            <a:endParaRPr/>
          </a:p>
        </p:txBody>
      </p:sp>
      <p:sp>
        <p:nvSpPr>
          <p:cNvPr id="93" name="Google Shape;93;p6"/>
          <p:cNvSpPr/>
          <p:nvPr/>
        </p:nvSpPr>
        <p:spPr>
          <a:xfrm>
            <a:off x="360000" y="1533939"/>
            <a:ext cx="5497103" cy="4446619"/>
          </a:xfrm>
          <a:prstGeom prst="roundRect">
            <a:avLst>
              <a:gd fmla="val 16667" name="adj"/>
            </a:avLst>
          </a:prstGeom>
          <a:solidFill>
            <a:schemeClr val="lt1"/>
          </a:solidFill>
          <a:ln>
            <a:noFill/>
          </a:ln>
          <a:effectLst>
            <a:outerShdw blurRad="50800" rotWithShape="0" algn="tl" dir="2700000" dist="38100">
              <a:srgbClr val="000000">
                <a:alpha val="40000"/>
              </a:srgbClr>
            </a:outerShdw>
          </a:effectLst>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450"/>
              <a:buFont typeface="Arial"/>
              <a:buNone/>
            </a:pPr>
            <a:r>
              <a:rPr b="0" i="0" lang="de-DE" sz="1450" u="none" cap="none" strike="noStrike">
                <a:solidFill>
                  <a:srgbClr val="000000"/>
                </a:solidFill>
                <a:latin typeface="Arial"/>
                <a:ea typeface="Arial"/>
                <a:cs typeface="Arial"/>
                <a:sym typeface="Arial"/>
              </a:rPr>
              <a:t>Nachdem Sie sich mit Ihrem eigenen Verständnis von Verantwortung auseinandergesetzt haben,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50"/>
              <a:buFont typeface="Arial"/>
              <a:buNone/>
            </a:pPr>
            <a:r>
              <a:rPr b="0" i="0" lang="de-DE" sz="1450" u="none" cap="none" strike="noStrike">
                <a:solidFill>
                  <a:srgbClr val="000000"/>
                </a:solidFill>
                <a:latin typeface="Arial"/>
                <a:ea typeface="Arial"/>
                <a:cs typeface="Arial"/>
                <a:sym typeface="Arial"/>
              </a:rPr>
              <a:t>überlegen Sie nun, was gesellschaftliche Verantwortung aus unternehmerischer Perspektive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50"/>
              <a:buFont typeface="Arial"/>
              <a:buNone/>
            </a:pPr>
            <a:r>
              <a:rPr b="0" i="0" lang="de-DE" sz="1450" u="none" cap="none" strike="noStrike">
                <a:solidFill>
                  <a:srgbClr val="000000"/>
                </a:solidFill>
                <a:latin typeface="Arial"/>
                <a:ea typeface="Arial"/>
                <a:cs typeface="Arial"/>
                <a:sym typeface="Arial"/>
              </a:rPr>
              <a:t>bedeuten könnte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50"/>
              <a:buFont typeface="Arial"/>
              <a:buNone/>
            </a:pPr>
            <a:r>
              <a:rPr b="0" i="0" lang="de-DE" sz="1450" u="none" cap="none" strike="noStrike">
                <a:solidFill>
                  <a:srgbClr val="000000"/>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1450"/>
              <a:buFont typeface="Arial"/>
              <a:buAutoNum type="arabicPeriod"/>
            </a:pPr>
            <a:r>
              <a:rPr b="1" i="0" lang="de-DE" sz="1450" u="none" cap="none" strike="noStrike">
                <a:solidFill>
                  <a:srgbClr val="000000"/>
                </a:solidFill>
                <a:latin typeface="Arial"/>
                <a:ea typeface="Arial"/>
                <a:cs typeface="Arial"/>
                <a:sym typeface="Arial"/>
              </a:rPr>
              <a:t>Beschreiben Sie, was unter gesellschaftlicher Verantwortung aus unternehmerischer Perspektive verstanden werden könnte.</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1450"/>
              <a:buFont typeface="Arial"/>
              <a:buAutoNum type="arabicPeriod"/>
            </a:pPr>
            <a:r>
              <a:rPr b="1" i="0" lang="de-DE" sz="1450" u="none" cap="none" strike="noStrike">
                <a:solidFill>
                  <a:srgbClr val="000000"/>
                </a:solidFill>
                <a:latin typeface="Arial"/>
                <a:ea typeface="Arial"/>
                <a:cs typeface="Arial"/>
                <a:sym typeface="Arial"/>
              </a:rPr>
              <a:t>Erläutern Sie, in welchen Bereichen Ihrer Meinung nach Unternehmen gesellschaftliche Verantwortung übernehmen sollten.</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1450"/>
              <a:buFont typeface="Arial"/>
              <a:buAutoNum type="arabicPeriod"/>
            </a:pPr>
            <a:r>
              <a:rPr b="1" i="0" lang="de-DE" sz="1450" u="none" cap="none" strike="noStrike">
                <a:solidFill>
                  <a:srgbClr val="000000"/>
                </a:solidFill>
                <a:latin typeface="Arial"/>
                <a:ea typeface="Arial"/>
                <a:cs typeface="Arial"/>
                <a:sym typeface="Arial"/>
              </a:rPr>
              <a:t>Ermitteln und begründen Sie, im Rahmen welcher Maßnahmen oder Projekte und gegenüber wem oder was Ihr Unternehmen gesellschaftliche Verantwortung wahrnimmt. Nutzen Sie zur Bearbeitung dieser Aufgabe die nebenstehende Tabelle.</a:t>
            </a:r>
            <a:endParaRPr b="1" i="0" sz="1450" u="none" cap="none" strike="noStrike">
              <a:solidFill>
                <a:srgbClr val="000000"/>
              </a:solidFill>
              <a:latin typeface="Arial"/>
              <a:ea typeface="Arial"/>
              <a:cs typeface="Arial"/>
              <a:sym typeface="Arial"/>
            </a:endParaRPr>
          </a:p>
        </p:txBody>
      </p:sp>
      <p:pic>
        <p:nvPicPr>
          <p:cNvPr id="94" name="Google Shape;94;p6"/>
          <p:cNvPicPr preferRelativeResize="0"/>
          <p:nvPr/>
        </p:nvPicPr>
        <p:blipFill rotWithShape="1">
          <a:blip r:embed="rId3">
            <a:alphaModFix/>
          </a:blip>
          <a:srcRect b="0" l="0" r="0" t="0"/>
          <a:stretch/>
        </p:blipFill>
        <p:spPr>
          <a:xfrm>
            <a:off x="6122127" y="1658983"/>
            <a:ext cx="6167472" cy="419495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26"/>
          <p:cNvSpPr/>
          <p:nvPr/>
        </p:nvSpPr>
        <p:spPr>
          <a:xfrm>
            <a:off x="1" y="1332410"/>
            <a:ext cx="12191999" cy="4842000"/>
          </a:xfrm>
          <a:prstGeom prst="rect">
            <a:avLst/>
          </a:prstGeom>
          <a:solidFill>
            <a:srgbClr val="D5EE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01" name="Google Shape;101;p26"/>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102" name="Google Shape;102;p26"/>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100000"/>
              </a:lnSpc>
              <a:spcBef>
                <a:spcPts val="0"/>
              </a:spcBef>
              <a:spcAft>
                <a:spcPts val="0"/>
              </a:spcAft>
              <a:buSzPct val="62500"/>
              <a:buNone/>
            </a:pPr>
            <a:r>
              <a:rPr lang="de-DE"/>
              <a:t>Corporate Social Responsibility</a:t>
            </a:r>
            <a:br>
              <a:rPr lang="de-DE"/>
            </a:br>
            <a:r>
              <a:rPr lang="de-DE"/>
              <a:t>Verantwortung – vom Arbeitsplatz in die Gesellschaft</a:t>
            </a:r>
            <a:endParaRPr/>
          </a:p>
        </p:txBody>
      </p:sp>
      <p:sp>
        <p:nvSpPr>
          <p:cNvPr id="103" name="Google Shape;103;p26"/>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p>
            <a:pPr indent="-36000" lvl="0" marL="36000" rtl="0" algn="l">
              <a:lnSpc>
                <a:spcPct val="110000"/>
              </a:lnSpc>
              <a:spcBef>
                <a:spcPts val="0"/>
              </a:spcBef>
              <a:spcAft>
                <a:spcPts val="0"/>
              </a:spcAft>
              <a:buSzPts val="1200"/>
              <a:buNone/>
            </a:pPr>
            <a:r>
              <a:rPr lang="de-DE"/>
              <a:t>Kaufmann und Kauffrau für </a:t>
            </a:r>
            <a:endParaRPr/>
          </a:p>
          <a:p>
            <a:pPr indent="-36000" lvl="0" marL="36000" rtl="0" algn="l">
              <a:lnSpc>
                <a:spcPct val="110000"/>
              </a:lnSpc>
              <a:spcBef>
                <a:spcPts val="0"/>
              </a:spcBef>
              <a:spcAft>
                <a:spcPts val="0"/>
              </a:spcAft>
              <a:buSzPts val="1200"/>
              <a:buNone/>
            </a:pPr>
            <a:r>
              <a:rPr lang="de-DE"/>
              <a:t>Spedition und Logistikdienstleistung</a:t>
            </a:r>
            <a:endParaRPr/>
          </a:p>
        </p:txBody>
      </p:sp>
      <p:sp>
        <p:nvSpPr>
          <p:cNvPr id="104" name="Google Shape;104;p26"/>
          <p:cNvSpPr txBox="1"/>
          <p:nvPr>
            <p:ph idx="2"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p>
            <a:pPr indent="-36000" lvl="0" marL="36000" rtl="0" algn="l">
              <a:lnSpc>
                <a:spcPct val="110000"/>
              </a:lnSpc>
              <a:spcBef>
                <a:spcPts val="0"/>
              </a:spcBef>
              <a:spcAft>
                <a:spcPts val="0"/>
              </a:spcAft>
              <a:buClr>
                <a:srgbClr val="888888"/>
              </a:buClr>
              <a:buSzPts val="1200"/>
              <a:buNone/>
            </a:pPr>
            <a:r>
              <a:t/>
            </a:r>
            <a:endParaRPr/>
          </a:p>
        </p:txBody>
      </p:sp>
      <p:sp>
        <p:nvSpPr>
          <p:cNvPr id="105" name="Google Shape;105;p26"/>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800"/>
              <a:buNone/>
            </a:pPr>
            <a:r>
              <a:rPr lang="de-DE"/>
              <a:t>Dr. Harald Hantke / Die Projekagentur BBNE</a:t>
            </a:r>
            <a:endParaRPr/>
          </a:p>
        </p:txBody>
      </p:sp>
      <p:sp>
        <p:nvSpPr>
          <p:cNvPr id="106" name="Google Shape;106;p26"/>
          <p:cNvSpPr/>
          <p:nvPr/>
        </p:nvSpPr>
        <p:spPr>
          <a:xfrm>
            <a:off x="360000" y="1533939"/>
            <a:ext cx="5497103" cy="4446619"/>
          </a:xfrm>
          <a:prstGeom prst="roundRect">
            <a:avLst>
              <a:gd fmla="val 16667" name="adj"/>
            </a:avLst>
          </a:prstGeom>
          <a:solidFill>
            <a:schemeClr val="lt1"/>
          </a:solidFill>
          <a:ln>
            <a:noFill/>
          </a:ln>
          <a:effectLst>
            <a:outerShdw blurRad="50800" rotWithShape="0" algn="tl" dir="2700000" dist="38100">
              <a:srgbClr val="000000">
                <a:alpha val="40000"/>
              </a:srgbClr>
            </a:outerShdw>
          </a:effectLst>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500"/>
              <a:buFont typeface="Arial"/>
              <a:buNone/>
            </a:pPr>
            <a:r>
              <a:rPr b="0" i="0" lang="de-DE" sz="1500" u="none" cap="none" strike="noStrike">
                <a:solidFill>
                  <a:srgbClr val="000000"/>
                </a:solidFill>
                <a:latin typeface="Arial"/>
                <a:ea typeface="Arial"/>
                <a:cs typeface="Arial"/>
                <a:sym typeface="Arial"/>
              </a:rPr>
              <a:t>Sie haben sich in den letzten Aufgaben mit Ihrem persönlichen „Idealbild“ gesellschaftlicher Verantwortungsübernahme von Unternehmen auseinandergesetzt und überprüft, inwiefern</a:t>
            </a:r>
            <a:br>
              <a:rPr b="0" i="0" lang="de-DE" sz="1500" u="none" cap="none" strike="noStrike">
                <a:solidFill>
                  <a:srgbClr val="000000"/>
                </a:solidFill>
                <a:latin typeface="Arial"/>
                <a:ea typeface="Arial"/>
                <a:cs typeface="Arial"/>
                <a:sym typeface="Arial"/>
              </a:rPr>
            </a:br>
            <a:r>
              <a:rPr b="0" i="0" lang="de-DE" sz="1500" u="none" cap="none" strike="noStrike">
                <a:solidFill>
                  <a:srgbClr val="000000"/>
                </a:solidFill>
                <a:latin typeface="Arial"/>
                <a:ea typeface="Arial"/>
                <a:cs typeface="Arial"/>
                <a:sym typeface="Arial"/>
              </a:rPr>
              <a:t>Ihr Unternehmen gesellschaftliche Verantwortung übernimmt. Doch wie könnte Ihr Unternehmen seinen eigenen Anspruch an eine gesellschaftliche Verantwortungsübernahme nach</a:t>
            </a:r>
            <a:br>
              <a:rPr b="0" i="0" lang="de-DE" sz="1500" u="none" cap="none" strike="noStrike">
                <a:solidFill>
                  <a:srgbClr val="000000"/>
                </a:solidFill>
                <a:latin typeface="Arial"/>
                <a:ea typeface="Arial"/>
                <a:cs typeface="Arial"/>
                <a:sym typeface="Arial"/>
              </a:rPr>
            </a:br>
            <a:r>
              <a:rPr b="0" i="0" lang="de-DE" sz="1500" u="none" cap="none" strike="noStrike">
                <a:solidFill>
                  <a:srgbClr val="000000"/>
                </a:solidFill>
                <a:latin typeface="Arial"/>
                <a:ea typeface="Arial"/>
                <a:cs typeface="Arial"/>
                <a:sym typeface="Arial"/>
              </a:rPr>
              <a:t>außen kommunizieren?</a:t>
            </a:r>
            <a:br>
              <a:rPr b="0" i="0" lang="de-DE" sz="1500" u="none" cap="none" strike="noStrike">
                <a:solidFill>
                  <a:srgbClr val="000000"/>
                </a:solidFill>
                <a:latin typeface="Arial"/>
                <a:ea typeface="Arial"/>
                <a:cs typeface="Arial"/>
                <a:sym typeface="Arial"/>
              </a:rPr>
            </a:br>
            <a:endParaRPr b="0" i="0" sz="15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1500"/>
              <a:buFont typeface="Arial"/>
              <a:buAutoNum type="arabicPeriod"/>
            </a:pPr>
            <a:r>
              <a:rPr b="1" i="0" lang="de-DE" sz="1500" u="none" cap="none" strike="noStrike">
                <a:solidFill>
                  <a:srgbClr val="000000"/>
                </a:solidFill>
                <a:latin typeface="Arial"/>
                <a:ea typeface="Arial"/>
                <a:cs typeface="Arial"/>
                <a:sym typeface="Arial"/>
              </a:rPr>
              <a:t>Entwickeln Sie auf Basis des recherchierten Verantwortungsverständnisses Ihres Unternehmens</a:t>
            </a:r>
            <a:br>
              <a:rPr b="1" i="0" lang="de-DE" sz="1500" u="none" cap="none" strike="noStrike">
                <a:solidFill>
                  <a:srgbClr val="000000"/>
                </a:solidFill>
                <a:latin typeface="Arial"/>
                <a:ea typeface="Arial"/>
                <a:cs typeface="Arial"/>
                <a:sym typeface="Arial"/>
              </a:rPr>
            </a:br>
            <a:r>
              <a:rPr b="1" i="0" lang="de-DE" sz="1500" u="none" cap="none" strike="noStrike">
                <a:solidFill>
                  <a:srgbClr val="000000"/>
                </a:solidFill>
                <a:latin typeface="Arial"/>
                <a:ea typeface="Arial"/>
                <a:cs typeface="Arial"/>
                <a:sym typeface="Arial"/>
              </a:rPr>
              <a:t>einen „Claim“.</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1500"/>
              <a:buFont typeface="Arial"/>
              <a:buAutoNum type="arabicPeriod"/>
            </a:pPr>
            <a:r>
              <a:rPr b="1" i="0" lang="de-DE" sz="1500" u="none" cap="none" strike="noStrike">
                <a:solidFill>
                  <a:srgbClr val="000000"/>
                </a:solidFill>
                <a:latin typeface="Arial"/>
                <a:ea typeface="Arial"/>
                <a:cs typeface="Arial"/>
                <a:sym typeface="Arial"/>
              </a:rPr>
              <a:t>Entwickeln Sie Ihren „Claim“ weiter zu einem Werbeslogan, mit dem das Verantwortungsverständnis Ihres Unternehmens nach außen kommuniziert werden kann.</a:t>
            </a:r>
            <a:endParaRPr b="1" i="0" sz="1500" u="none" cap="none" strike="noStrike">
              <a:solidFill>
                <a:srgbClr val="000000"/>
              </a:solidFill>
              <a:latin typeface="Arial"/>
              <a:ea typeface="Arial"/>
              <a:cs typeface="Arial"/>
              <a:sym typeface="Arial"/>
            </a:endParaRPr>
          </a:p>
        </p:txBody>
      </p:sp>
      <p:sp>
        <p:nvSpPr>
          <p:cNvPr id="107" name="Google Shape;107;p26"/>
          <p:cNvSpPr txBox="1"/>
          <p:nvPr/>
        </p:nvSpPr>
        <p:spPr>
          <a:xfrm>
            <a:off x="6443183" y="3087458"/>
            <a:ext cx="5162736" cy="28931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0" i="0" lang="de-DE" sz="1400" u="none" cap="none" strike="noStrike">
                <a:solidFill>
                  <a:srgbClr val="000000"/>
                </a:solidFill>
                <a:latin typeface="Arial"/>
                <a:ea typeface="Arial"/>
                <a:cs typeface="Arial"/>
                <a:sym typeface="Arial"/>
              </a:rPr>
              <a:t>„Beim Claim handelt es sich noch nicht um einen fertigen Werbetext, sondern lediglich um eine zentrale, sachliche</a:t>
            </a:r>
            <a:r>
              <a:rPr b="0" i="0" lang="de-DE" sz="1200" u="none" cap="none" strike="noStrike">
                <a:solidFill>
                  <a:srgbClr val="000000"/>
                </a:solidFill>
                <a:latin typeface="Arial"/>
                <a:ea typeface="Arial"/>
                <a:cs typeface="Arial"/>
                <a:sym typeface="Arial"/>
              </a:rPr>
              <a:t> </a:t>
            </a:r>
            <a:r>
              <a:rPr b="0" i="0" lang="de-DE" sz="1400" u="none" cap="none" strike="noStrike">
                <a:solidFill>
                  <a:srgbClr val="000000"/>
                </a:solidFill>
                <a:latin typeface="Arial"/>
                <a:ea typeface="Arial"/>
                <a:cs typeface="Arial"/>
                <a:sym typeface="Arial"/>
              </a:rPr>
              <a:t>Aussage, die in der Werbung transportiert werden soll. Ein Claim wird dann allerdings häufig in Form eines Slogans</a:t>
            </a:r>
            <a:r>
              <a:rPr b="0" i="0" lang="de-DE" sz="1200" u="none" cap="none" strike="noStrike">
                <a:solidFill>
                  <a:srgbClr val="000000"/>
                </a:solidFill>
                <a:latin typeface="Arial"/>
                <a:ea typeface="Arial"/>
                <a:cs typeface="Arial"/>
                <a:sym typeface="Arial"/>
              </a:rPr>
              <a:t> </a:t>
            </a:r>
            <a:r>
              <a:rPr b="0" i="0" lang="de-DE" sz="1400" u="none" cap="none" strike="noStrike">
                <a:solidFill>
                  <a:srgbClr val="000000"/>
                </a:solidFill>
                <a:latin typeface="Arial"/>
                <a:ea typeface="Arial"/>
                <a:cs typeface="Arial"/>
                <a:sym typeface="Arial"/>
              </a:rPr>
              <a:t>formuliert (z. B. „[...] – Wir haben verstanden”). Ein Slogan soll in kompakter Form die zentrale Werbebotschaft</a:t>
            </a:r>
            <a:r>
              <a:rPr b="0" i="0" lang="de-DE" sz="1200" u="none" cap="none" strike="noStrike">
                <a:solidFill>
                  <a:srgbClr val="000000"/>
                </a:solidFill>
                <a:latin typeface="Arial"/>
                <a:ea typeface="Arial"/>
                <a:cs typeface="Arial"/>
                <a:sym typeface="Arial"/>
              </a:rPr>
              <a:t> </a:t>
            </a:r>
            <a:r>
              <a:rPr b="0" i="0" lang="de-DE" sz="1400" u="none" cap="none" strike="noStrike">
                <a:solidFill>
                  <a:srgbClr val="000000"/>
                </a:solidFill>
                <a:latin typeface="Arial"/>
                <a:ea typeface="Arial"/>
                <a:cs typeface="Arial"/>
                <a:sym typeface="Arial"/>
              </a:rPr>
              <a:t>vermitteln und zu einer hohen Erinnerung führen. Der Slogan sollte dementsprechend eingängig, möglichst</a:t>
            </a:r>
            <a:r>
              <a:rPr b="0" i="0" lang="de-DE" sz="1200" u="none" cap="none" strike="noStrike">
                <a:solidFill>
                  <a:srgbClr val="000000"/>
                </a:solidFill>
                <a:latin typeface="Arial"/>
                <a:ea typeface="Arial"/>
                <a:cs typeface="Arial"/>
                <a:sym typeface="Arial"/>
              </a:rPr>
              <a:t> </a:t>
            </a:r>
            <a:r>
              <a:rPr b="0" i="0" lang="de-DE" sz="1400" u="none" cap="none" strike="noStrike">
                <a:solidFill>
                  <a:srgbClr val="000000"/>
                </a:solidFill>
                <a:latin typeface="Arial"/>
                <a:ea typeface="Arial"/>
                <a:cs typeface="Arial"/>
                <a:sym typeface="Arial"/>
              </a:rPr>
              <a:t>bildhaft, unverwechselbar, kurz und insbesondere leicht verständlich sein. Ein Slogan ist ein wichtiger Bestandteil</a:t>
            </a:r>
            <a:r>
              <a:rPr b="0" i="0" lang="de-DE" sz="1200" u="none" cap="none" strike="noStrike">
                <a:solidFill>
                  <a:srgbClr val="000000"/>
                </a:solidFill>
                <a:latin typeface="Arial"/>
                <a:ea typeface="Arial"/>
                <a:cs typeface="Arial"/>
                <a:sym typeface="Arial"/>
              </a:rPr>
              <a:t> </a:t>
            </a:r>
            <a:r>
              <a:rPr b="0" i="0" lang="de-DE" sz="1400" u="none" cap="none" strike="noStrike">
                <a:solidFill>
                  <a:srgbClr val="000000"/>
                </a:solidFill>
                <a:latin typeface="Arial"/>
                <a:ea typeface="Arial"/>
                <a:cs typeface="Arial"/>
                <a:sym typeface="Arial"/>
              </a:rPr>
              <a:t>der Markenkommunikation zur Wiedererkennung (Recognition) und Positionierung einer Marke (z. B. „[...] – Freude</a:t>
            </a:r>
            <a:r>
              <a:rPr b="0" i="0" lang="de-DE" sz="1200" u="none" cap="none" strike="noStrike">
                <a:solidFill>
                  <a:srgbClr val="000000"/>
                </a:solidFill>
                <a:latin typeface="Arial"/>
                <a:ea typeface="Arial"/>
                <a:cs typeface="Arial"/>
                <a:sym typeface="Arial"/>
              </a:rPr>
              <a:t> </a:t>
            </a:r>
            <a:r>
              <a:rPr b="0" i="0" lang="de-DE" sz="1400" u="none" cap="none" strike="noStrike">
                <a:solidFill>
                  <a:srgbClr val="000000"/>
                </a:solidFill>
                <a:latin typeface="Arial"/>
                <a:ea typeface="Arial"/>
                <a:cs typeface="Arial"/>
                <a:sym typeface="Arial"/>
              </a:rPr>
              <a:t>am Fahren”)“ (Brüne et al. 2008: 32).</a:t>
            </a:r>
            <a:endParaRPr b="0" i="0" sz="1300" u="none" cap="none" strike="noStrike">
              <a:solidFill>
                <a:srgbClr val="000000"/>
              </a:solidFill>
              <a:latin typeface="Arial"/>
              <a:ea typeface="Arial"/>
              <a:cs typeface="Arial"/>
              <a:sym typeface="Arial"/>
            </a:endParaRPr>
          </a:p>
        </p:txBody>
      </p:sp>
      <p:sp>
        <p:nvSpPr>
          <p:cNvPr id="108" name="Google Shape;108;p26"/>
          <p:cNvSpPr/>
          <p:nvPr/>
        </p:nvSpPr>
        <p:spPr>
          <a:xfrm>
            <a:off x="8157325" y="1680888"/>
            <a:ext cx="3448594" cy="1058092"/>
          </a:xfrm>
          <a:prstGeom prst="wedgeEllipseCallout">
            <a:avLst>
              <a:gd fmla="val -60227" name="adj1"/>
              <a:gd fmla="val 81018" name="adj2"/>
            </a:avLst>
          </a:pr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de-DE" sz="1800" u="none" cap="none" strike="noStrike">
                <a:solidFill>
                  <a:srgbClr val="000000"/>
                </a:solidFill>
                <a:latin typeface="Arial"/>
                <a:ea typeface="Arial"/>
                <a:cs typeface="Arial"/>
                <a:sym typeface="Arial"/>
              </a:rPr>
              <a:t>Was ist ein Claim?</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28"/>
          <p:cNvSpPr/>
          <p:nvPr/>
        </p:nvSpPr>
        <p:spPr>
          <a:xfrm>
            <a:off x="1" y="1332410"/>
            <a:ext cx="12191999" cy="4842000"/>
          </a:xfrm>
          <a:prstGeom prst="rect">
            <a:avLst/>
          </a:prstGeom>
          <a:solidFill>
            <a:srgbClr val="D5EE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15" name="Google Shape;115;p28"/>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116" name="Google Shape;116;p28"/>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a:t>Corporate Social Responsibility</a:t>
            </a:r>
            <a:br>
              <a:rPr lang="de-DE"/>
            </a:br>
            <a:r>
              <a:rPr lang="de-DE"/>
              <a:t>CSR-Maßnahmen</a:t>
            </a:r>
            <a:endParaRPr/>
          </a:p>
        </p:txBody>
      </p:sp>
      <p:sp>
        <p:nvSpPr>
          <p:cNvPr id="117" name="Google Shape;117;p28"/>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p>
            <a:pPr indent="-36000" lvl="0" marL="36000" rtl="0" algn="l">
              <a:lnSpc>
                <a:spcPct val="110000"/>
              </a:lnSpc>
              <a:spcBef>
                <a:spcPts val="0"/>
              </a:spcBef>
              <a:spcAft>
                <a:spcPts val="0"/>
              </a:spcAft>
              <a:buSzPts val="1200"/>
              <a:buNone/>
            </a:pPr>
            <a:r>
              <a:rPr lang="de-DE"/>
              <a:t>Kaufmann und Kauffrau für </a:t>
            </a:r>
            <a:endParaRPr/>
          </a:p>
          <a:p>
            <a:pPr indent="-36000" lvl="0" marL="36000" rtl="0" algn="l">
              <a:lnSpc>
                <a:spcPct val="110000"/>
              </a:lnSpc>
              <a:spcBef>
                <a:spcPts val="0"/>
              </a:spcBef>
              <a:spcAft>
                <a:spcPts val="0"/>
              </a:spcAft>
              <a:buSzPts val="1200"/>
              <a:buNone/>
            </a:pPr>
            <a:r>
              <a:rPr lang="de-DE"/>
              <a:t>Spedition und Logistikdienstleistung</a:t>
            </a:r>
            <a:endParaRPr/>
          </a:p>
        </p:txBody>
      </p:sp>
      <p:sp>
        <p:nvSpPr>
          <p:cNvPr id="118" name="Google Shape;118;p28"/>
          <p:cNvSpPr txBox="1"/>
          <p:nvPr>
            <p:ph idx="2"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p>
            <a:pPr indent="-36000" lvl="0" marL="36000" rtl="0" algn="l">
              <a:lnSpc>
                <a:spcPct val="110000"/>
              </a:lnSpc>
              <a:spcBef>
                <a:spcPts val="0"/>
              </a:spcBef>
              <a:spcAft>
                <a:spcPts val="0"/>
              </a:spcAft>
              <a:buClr>
                <a:srgbClr val="888888"/>
              </a:buClr>
              <a:buSzPts val="1200"/>
              <a:buNone/>
            </a:pPr>
            <a:r>
              <a:t/>
            </a:r>
            <a:endParaRPr/>
          </a:p>
        </p:txBody>
      </p:sp>
      <p:sp>
        <p:nvSpPr>
          <p:cNvPr id="119" name="Google Shape;119;p28"/>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800"/>
              <a:buNone/>
            </a:pPr>
            <a:r>
              <a:rPr lang="de-DE"/>
              <a:t>Dr. Harald Hantke / Die Projekagentur BBNE</a:t>
            </a:r>
            <a:endParaRPr/>
          </a:p>
        </p:txBody>
      </p:sp>
      <p:sp>
        <p:nvSpPr>
          <p:cNvPr id="120" name="Google Shape;120;p28"/>
          <p:cNvSpPr/>
          <p:nvPr/>
        </p:nvSpPr>
        <p:spPr>
          <a:xfrm>
            <a:off x="360000" y="1533939"/>
            <a:ext cx="5497103" cy="4446619"/>
          </a:xfrm>
          <a:prstGeom prst="roundRect">
            <a:avLst>
              <a:gd fmla="val 16667" name="adj"/>
            </a:avLst>
          </a:prstGeom>
          <a:solidFill>
            <a:schemeClr val="lt1"/>
          </a:solidFill>
          <a:ln>
            <a:noFill/>
          </a:ln>
          <a:effectLst>
            <a:outerShdw blurRad="50800" rotWithShape="0" algn="tl" dir="2700000" dist="38100">
              <a:srgbClr val="000000">
                <a:alpha val="40000"/>
              </a:srgbClr>
            </a:outerShdw>
          </a:effectLst>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550"/>
              <a:buFont typeface="Arial"/>
              <a:buNone/>
            </a:pPr>
            <a:r>
              <a:rPr b="0" i="0" lang="de-DE" sz="1550" u="none" cap="none" strike="noStrike">
                <a:solidFill>
                  <a:srgbClr val="000000"/>
                </a:solidFill>
                <a:latin typeface="Arial"/>
                <a:ea typeface="Arial"/>
                <a:cs typeface="Arial"/>
                <a:sym typeface="Arial"/>
              </a:rPr>
              <a:t>Nachdem Sie sich bisher überwiegend mit Ihren eigenen Vorstellungen zu unternehmerischer Gesellschaftsverantwortung beschäftigt haben, setzen Sie sich nun mit dem CSR-Konzept auseinander. Der Fokus liegt hierbei zunächst auf CSR-Maßnahmen, mit denen Unternehmen ihrer gesellschaftlichen Verantwortung nachkommen wollen.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50"/>
              <a:buFont typeface="Arial"/>
              <a:buNone/>
            </a:pPr>
            <a:r>
              <a:t/>
            </a:r>
            <a:endParaRPr b="0" i="0" sz="155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1550"/>
              <a:buFont typeface="Arial"/>
              <a:buAutoNum type="arabicPeriod"/>
            </a:pPr>
            <a:r>
              <a:rPr b="1" i="0" lang="de-DE" sz="1550" u="none" cap="none" strike="noStrike">
                <a:solidFill>
                  <a:srgbClr val="000000"/>
                </a:solidFill>
                <a:latin typeface="Arial"/>
                <a:ea typeface="Arial"/>
                <a:cs typeface="Arial"/>
                <a:sym typeface="Arial"/>
              </a:rPr>
              <a:t>Sichten Sie die nebenstehende Tabelle.</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1550"/>
              <a:buFont typeface="Arial"/>
              <a:buAutoNum type="arabicPeriod"/>
            </a:pPr>
            <a:r>
              <a:rPr b="1" i="0" lang="de-DE" sz="1550" u="none" cap="none" strike="noStrike">
                <a:solidFill>
                  <a:srgbClr val="000000"/>
                </a:solidFill>
                <a:latin typeface="Arial"/>
                <a:ea typeface="Arial"/>
                <a:cs typeface="Arial"/>
                <a:sym typeface="Arial"/>
              </a:rPr>
              <a:t>Vergleichen Sie Ihre Aufzeichnungen in der zuvor bearbeiteten Tabelle mit den CSR-Maßnahmen in der Tabelle. </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1550"/>
              <a:buFont typeface="Arial"/>
              <a:buAutoNum type="arabicPeriod"/>
            </a:pPr>
            <a:r>
              <a:rPr b="1" i="0" lang="de-DE" sz="1550" u="none" cap="none" strike="noStrike">
                <a:solidFill>
                  <a:srgbClr val="000000"/>
                </a:solidFill>
                <a:latin typeface="Arial"/>
                <a:ea typeface="Arial"/>
                <a:cs typeface="Arial"/>
                <a:sym typeface="Arial"/>
              </a:rPr>
              <a:t>Notieren Sie Übereinstimmungen und Unterschiede in der vierten Spalte der Tabelle.</a:t>
            </a:r>
            <a:endParaRPr b="1" i="0" sz="1550" u="none" cap="none" strike="noStrike">
              <a:solidFill>
                <a:srgbClr val="000000"/>
              </a:solidFill>
              <a:latin typeface="Arial"/>
              <a:ea typeface="Arial"/>
              <a:cs typeface="Arial"/>
              <a:sym typeface="Arial"/>
            </a:endParaRPr>
          </a:p>
        </p:txBody>
      </p:sp>
      <p:pic>
        <p:nvPicPr>
          <p:cNvPr id="121" name="Google Shape;121;p28"/>
          <p:cNvPicPr preferRelativeResize="0"/>
          <p:nvPr/>
        </p:nvPicPr>
        <p:blipFill rotWithShape="1">
          <a:blip r:embed="rId3">
            <a:alphaModFix/>
          </a:blip>
          <a:srcRect b="0" l="0" r="0" t="0"/>
          <a:stretch/>
        </p:blipFill>
        <p:spPr>
          <a:xfrm>
            <a:off x="6215448" y="1700520"/>
            <a:ext cx="6493551" cy="410119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29"/>
          <p:cNvSpPr/>
          <p:nvPr/>
        </p:nvSpPr>
        <p:spPr>
          <a:xfrm>
            <a:off x="1" y="1332410"/>
            <a:ext cx="12191999" cy="4842000"/>
          </a:xfrm>
          <a:prstGeom prst="rect">
            <a:avLst/>
          </a:prstGeom>
          <a:solidFill>
            <a:srgbClr val="D5EE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28" name="Google Shape;128;p29"/>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129" name="Google Shape;129;p29"/>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a:t>Corporate Social Responsibility</a:t>
            </a:r>
            <a:br>
              <a:rPr lang="de-DE"/>
            </a:br>
            <a:r>
              <a:rPr lang="de-DE"/>
              <a:t>CSR-Maßnahmen</a:t>
            </a:r>
            <a:endParaRPr/>
          </a:p>
        </p:txBody>
      </p:sp>
      <p:sp>
        <p:nvSpPr>
          <p:cNvPr id="130" name="Google Shape;130;p29"/>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p>
            <a:pPr indent="-36000" lvl="0" marL="36000" rtl="0" algn="l">
              <a:lnSpc>
                <a:spcPct val="110000"/>
              </a:lnSpc>
              <a:spcBef>
                <a:spcPts val="0"/>
              </a:spcBef>
              <a:spcAft>
                <a:spcPts val="0"/>
              </a:spcAft>
              <a:buSzPts val="1200"/>
              <a:buNone/>
            </a:pPr>
            <a:r>
              <a:rPr lang="de-DE"/>
              <a:t>Kaufmann und Kauffrau für </a:t>
            </a:r>
            <a:endParaRPr/>
          </a:p>
          <a:p>
            <a:pPr indent="-36000" lvl="0" marL="36000" rtl="0" algn="l">
              <a:lnSpc>
                <a:spcPct val="110000"/>
              </a:lnSpc>
              <a:spcBef>
                <a:spcPts val="0"/>
              </a:spcBef>
              <a:spcAft>
                <a:spcPts val="0"/>
              </a:spcAft>
              <a:buSzPts val="1200"/>
              <a:buNone/>
            </a:pPr>
            <a:r>
              <a:rPr lang="de-DE"/>
              <a:t>Spedition und Logistikdienstleistung</a:t>
            </a:r>
            <a:endParaRPr/>
          </a:p>
        </p:txBody>
      </p:sp>
      <p:sp>
        <p:nvSpPr>
          <p:cNvPr id="131" name="Google Shape;131;p29"/>
          <p:cNvSpPr txBox="1"/>
          <p:nvPr>
            <p:ph idx="2"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p>
            <a:pPr indent="-36000" lvl="0" marL="36000" rtl="0" algn="l">
              <a:lnSpc>
                <a:spcPct val="110000"/>
              </a:lnSpc>
              <a:spcBef>
                <a:spcPts val="0"/>
              </a:spcBef>
              <a:spcAft>
                <a:spcPts val="0"/>
              </a:spcAft>
              <a:buClr>
                <a:srgbClr val="888888"/>
              </a:buClr>
              <a:buSzPts val="1200"/>
              <a:buNone/>
            </a:pPr>
            <a:r>
              <a:t/>
            </a:r>
            <a:endParaRPr/>
          </a:p>
        </p:txBody>
      </p:sp>
      <p:sp>
        <p:nvSpPr>
          <p:cNvPr id="132" name="Google Shape;132;p29"/>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800"/>
              <a:buNone/>
            </a:pPr>
            <a:r>
              <a:rPr lang="de-DE"/>
              <a:t>Dr. Harald Hantke / Die Projekagentur BBNE</a:t>
            </a:r>
            <a:endParaRPr/>
          </a:p>
        </p:txBody>
      </p:sp>
      <p:sp>
        <p:nvSpPr>
          <p:cNvPr id="133" name="Google Shape;133;p29"/>
          <p:cNvSpPr/>
          <p:nvPr/>
        </p:nvSpPr>
        <p:spPr>
          <a:xfrm>
            <a:off x="360001" y="1533939"/>
            <a:ext cx="4632130" cy="4446619"/>
          </a:xfrm>
          <a:prstGeom prst="roundRect">
            <a:avLst>
              <a:gd fmla="val 16667" name="adj"/>
            </a:avLst>
          </a:prstGeom>
          <a:solidFill>
            <a:schemeClr val="lt1"/>
          </a:solidFill>
          <a:ln>
            <a:noFill/>
          </a:ln>
          <a:effectLst>
            <a:outerShdw blurRad="50800" rotWithShape="0" algn="tl" dir="2700000" dist="38100">
              <a:srgbClr val="000000">
                <a:alpha val="40000"/>
              </a:srgbClr>
            </a:outerShdw>
          </a:effectLst>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450"/>
              <a:buFont typeface="Arial"/>
              <a:buNone/>
            </a:pPr>
            <a:r>
              <a:rPr b="0" i="0" lang="de-DE" sz="1450" u="none" cap="none" strike="noStrike">
                <a:solidFill>
                  <a:srgbClr val="000000"/>
                </a:solidFill>
                <a:latin typeface="Arial"/>
                <a:ea typeface="Arial"/>
                <a:cs typeface="Arial"/>
                <a:sym typeface="Arial"/>
              </a:rPr>
              <a:t>Nachdem Sie sich mit den allgemeinen Anforderungen an CSR-Maßnahmen auseinandergesetzt haben, stellt sich nun die Frage, wie konkrete CSR-Maßnahmen in Ihrem Ausbildungsbetrieb gestaltet und umgesetzt werden könnten. Ihr Ausbildungsbetrieb kann hierbei Schwerpunkte setzen (z. B. Schwerpunkt „Transport“, Schwerpunkt „Umschlag“ oder Schwerpunkt „Lagerung“. Im Folgenden befassen Sie sich mit den Möglichkeiten der Gestaltung und Umsetzung von CSR-Maßnahmen im Transportbereich Ihres Ausbildungsbetriebs.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50"/>
              <a:buFont typeface="Arial"/>
              <a:buNone/>
            </a:pPr>
            <a:r>
              <a:t/>
            </a:r>
            <a:endParaRPr b="0" i="0" sz="145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1450"/>
              <a:buFont typeface="Arial"/>
              <a:buAutoNum type="arabicPeriod"/>
            </a:pPr>
            <a:r>
              <a:rPr b="1" i="0" lang="de-DE" sz="1450" u="none" cap="none" strike="noStrike">
                <a:solidFill>
                  <a:srgbClr val="000000"/>
                </a:solidFill>
                <a:latin typeface="Arial"/>
                <a:ea typeface="Arial"/>
                <a:cs typeface="Arial"/>
                <a:sym typeface="Arial"/>
              </a:rPr>
              <a:t>Ermitteln Sie mögliche CSR-Maßnahmen mit Hilfe der nebenstehenden Tabelle.</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1450"/>
              <a:buFont typeface="Arial"/>
              <a:buAutoNum type="arabicPeriod"/>
            </a:pPr>
            <a:r>
              <a:rPr b="1" i="0" lang="de-DE" sz="1450" u="none" cap="none" strike="noStrike">
                <a:solidFill>
                  <a:srgbClr val="000000"/>
                </a:solidFill>
                <a:latin typeface="Arial"/>
                <a:ea typeface="Arial"/>
                <a:cs typeface="Arial"/>
                <a:sym typeface="Arial"/>
              </a:rPr>
              <a:t>Skizzieren Sie Vorschläge für die Gestaltung und Umsetzung einer der ermittelten CSR-Maßnahmen.</a:t>
            </a:r>
            <a:endParaRPr b="0" i="0" sz="1400" u="none" cap="none" strike="noStrike">
              <a:solidFill>
                <a:srgbClr val="000000"/>
              </a:solidFill>
              <a:latin typeface="Arial"/>
              <a:ea typeface="Arial"/>
              <a:cs typeface="Arial"/>
              <a:sym typeface="Arial"/>
            </a:endParaRPr>
          </a:p>
        </p:txBody>
      </p:sp>
      <p:pic>
        <p:nvPicPr>
          <p:cNvPr id="134" name="Google Shape;134;p29"/>
          <p:cNvPicPr preferRelativeResize="0"/>
          <p:nvPr/>
        </p:nvPicPr>
        <p:blipFill rotWithShape="1">
          <a:blip r:embed="rId3">
            <a:alphaModFix/>
          </a:blip>
          <a:srcRect b="0" l="0" r="0" t="0"/>
          <a:stretch/>
        </p:blipFill>
        <p:spPr>
          <a:xfrm>
            <a:off x="5221244" y="1804088"/>
            <a:ext cx="7400112" cy="390977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30"/>
          <p:cNvSpPr/>
          <p:nvPr/>
        </p:nvSpPr>
        <p:spPr>
          <a:xfrm>
            <a:off x="1" y="1332410"/>
            <a:ext cx="12191999" cy="4842000"/>
          </a:xfrm>
          <a:prstGeom prst="rect">
            <a:avLst/>
          </a:prstGeom>
          <a:solidFill>
            <a:srgbClr val="D5EE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41" name="Google Shape;141;p30"/>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142" name="Google Shape;142;p30"/>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a:t>Corporate Social Responsibility</a:t>
            </a:r>
            <a:br>
              <a:rPr lang="de-DE"/>
            </a:br>
            <a:r>
              <a:rPr lang="de-DE"/>
              <a:t>CSR-Maßnahmen</a:t>
            </a:r>
            <a:endParaRPr/>
          </a:p>
        </p:txBody>
      </p:sp>
      <p:sp>
        <p:nvSpPr>
          <p:cNvPr id="143" name="Google Shape;143;p30"/>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p>
            <a:pPr indent="-36000" lvl="0" marL="36000" rtl="0" algn="l">
              <a:lnSpc>
                <a:spcPct val="110000"/>
              </a:lnSpc>
              <a:spcBef>
                <a:spcPts val="0"/>
              </a:spcBef>
              <a:spcAft>
                <a:spcPts val="0"/>
              </a:spcAft>
              <a:buSzPts val="1200"/>
              <a:buNone/>
            </a:pPr>
            <a:r>
              <a:rPr lang="de-DE"/>
              <a:t>Kaufmann und Kauffrau für </a:t>
            </a:r>
            <a:endParaRPr/>
          </a:p>
          <a:p>
            <a:pPr indent="-36000" lvl="0" marL="36000" rtl="0" algn="l">
              <a:lnSpc>
                <a:spcPct val="110000"/>
              </a:lnSpc>
              <a:spcBef>
                <a:spcPts val="0"/>
              </a:spcBef>
              <a:spcAft>
                <a:spcPts val="0"/>
              </a:spcAft>
              <a:buSzPts val="1200"/>
              <a:buNone/>
            </a:pPr>
            <a:r>
              <a:rPr lang="de-DE"/>
              <a:t>Spedition und Logistikdienstleistung</a:t>
            </a:r>
            <a:endParaRPr/>
          </a:p>
        </p:txBody>
      </p:sp>
      <p:sp>
        <p:nvSpPr>
          <p:cNvPr id="144" name="Google Shape;144;p30"/>
          <p:cNvSpPr txBox="1"/>
          <p:nvPr>
            <p:ph idx="2"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p>
            <a:pPr indent="-36000" lvl="0" marL="36000" rtl="0" algn="l">
              <a:lnSpc>
                <a:spcPct val="110000"/>
              </a:lnSpc>
              <a:spcBef>
                <a:spcPts val="0"/>
              </a:spcBef>
              <a:spcAft>
                <a:spcPts val="0"/>
              </a:spcAft>
              <a:buClr>
                <a:srgbClr val="888888"/>
              </a:buClr>
              <a:buSzPts val="1200"/>
              <a:buNone/>
            </a:pPr>
            <a:r>
              <a:t/>
            </a:r>
            <a:endParaRPr/>
          </a:p>
        </p:txBody>
      </p:sp>
      <p:sp>
        <p:nvSpPr>
          <p:cNvPr id="145" name="Google Shape;145;p30"/>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800"/>
              <a:buNone/>
            </a:pPr>
            <a:r>
              <a:rPr lang="de-DE"/>
              <a:t>Dr. Harald Hantke / Die Projekagentur BBNE</a:t>
            </a:r>
            <a:endParaRPr/>
          </a:p>
        </p:txBody>
      </p:sp>
      <p:sp>
        <p:nvSpPr>
          <p:cNvPr id="146" name="Google Shape;146;p30"/>
          <p:cNvSpPr/>
          <p:nvPr/>
        </p:nvSpPr>
        <p:spPr>
          <a:xfrm>
            <a:off x="360000" y="1630230"/>
            <a:ext cx="11520000" cy="863271"/>
          </a:xfrm>
          <a:prstGeom prst="roundRect">
            <a:avLst>
              <a:gd fmla="val 16667" name="adj"/>
            </a:avLst>
          </a:prstGeom>
          <a:solidFill>
            <a:schemeClr val="lt1"/>
          </a:solidFill>
          <a:ln>
            <a:noFill/>
          </a:ln>
          <a:effectLst>
            <a:outerShdw blurRad="50800" rotWithShape="0" algn="tl" dir="2700000" dist="38100">
              <a:srgbClr val="000000">
                <a:alpha val="40000"/>
              </a:srgbClr>
            </a:outerShdw>
          </a:effectLst>
        </p:spPr>
        <p:txBody>
          <a:bodyPr anchorCtr="0" anchor="ctr" bIns="0" lIns="0" spcFirstLastPara="1" rIns="0" wrap="square" tIns="0">
            <a:noAutofit/>
          </a:bodyPr>
          <a:lstStyle/>
          <a:p>
            <a:pPr indent="-342900" lvl="0" marL="342900" marR="0" rtl="0" algn="l">
              <a:lnSpc>
                <a:spcPct val="100000"/>
              </a:lnSpc>
              <a:spcBef>
                <a:spcPts val="0"/>
              </a:spcBef>
              <a:spcAft>
                <a:spcPts val="0"/>
              </a:spcAft>
              <a:buClr>
                <a:srgbClr val="000000"/>
              </a:buClr>
              <a:buSzPts val="1550"/>
              <a:buFont typeface="Arial"/>
              <a:buAutoNum type="arabicPeriod" startAt="3"/>
            </a:pPr>
            <a:r>
              <a:rPr b="1" i="0" lang="de-DE" sz="1550" u="none" cap="none" strike="noStrike">
                <a:solidFill>
                  <a:srgbClr val="000000"/>
                </a:solidFill>
                <a:latin typeface="Arial"/>
                <a:ea typeface="Arial"/>
                <a:cs typeface="Arial"/>
                <a:sym typeface="Arial"/>
              </a:rPr>
              <a:t>Entwickeln Sie einen der Vorschläge für die Gestaltung und Umsetzung einer CSR-Maßnahme mit Hilfe dem untenstehenden Maßnahmenplan weiter.</a:t>
            </a:r>
            <a:endParaRPr b="1" i="0" sz="1550" u="none" cap="none" strike="noStrike">
              <a:solidFill>
                <a:srgbClr val="000000"/>
              </a:solidFill>
              <a:latin typeface="Arial"/>
              <a:ea typeface="Arial"/>
              <a:cs typeface="Arial"/>
              <a:sym typeface="Arial"/>
            </a:endParaRPr>
          </a:p>
        </p:txBody>
      </p:sp>
      <p:pic>
        <p:nvPicPr>
          <p:cNvPr id="147" name="Google Shape;147;p30"/>
          <p:cNvPicPr preferRelativeResize="0"/>
          <p:nvPr/>
        </p:nvPicPr>
        <p:blipFill rotWithShape="1">
          <a:blip r:embed="rId3">
            <a:alphaModFix/>
          </a:blip>
          <a:srcRect b="0" l="0" r="0" t="0"/>
          <a:stretch/>
        </p:blipFill>
        <p:spPr>
          <a:xfrm>
            <a:off x="360001" y="2863732"/>
            <a:ext cx="11520000" cy="27848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32"/>
          <p:cNvSpPr/>
          <p:nvPr/>
        </p:nvSpPr>
        <p:spPr>
          <a:xfrm>
            <a:off x="1" y="1332410"/>
            <a:ext cx="12191999" cy="4842000"/>
          </a:xfrm>
          <a:prstGeom prst="rect">
            <a:avLst/>
          </a:prstGeom>
          <a:solidFill>
            <a:srgbClr val="D5EE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54" name="Google Shape;154;p32"/>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155" name="Google Shape;155;p32"/>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a:t>Corporate Social Responsibility</a:t>
            </a:r>
            <a:br>
              <a:rPr lang="de-DE"/>
            </a:br>
            <a:r>
              <a:rPr lang="de-DE"/>
              <a:t>CSR-Maßnahmen</a:t>
            </a:r>
            <a:endParaRPr/>
          </a:p>
        </p:txBody>
      </p:sp>
      <p:sp>
        <p:nvSpPr>
          <p:cNvPr id="156" name="Google Shape;156;p32"/>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p>
            <a:pPr indent="-36000" lvl="0" marL="36000" rtl="0" algn="l">
              <a:lnSpc>
                <a:spcPct val="110000"/>
              </a:lnSpc>
              <a:spcBef>
                <a:spcPts val="0"/>
              </a:spcBef>
              <a:spcAft>
                <a:spcPts val="0"/>
              </a:spcAft>
              <a:buSzPts val="1200"/>
              <a:buNone/>
            </a:pPr>
            <a:r>
              <a:rPr lang="de-DE"/>
              <a:t>Kaufmann und Kauffrau für </a:t>
            </a:r>
            <a:endParaRPr/>
          </a:p>
          <a:p>
            <a:pPr indent="-36000" lvl="0" marL="36000" rtl="0" algn="l">
              <a:lnSpc>
                <a:spcPct val="110000"/>
              </a:lnSpc>
              <a:spcBef>
                <a:spcPts val="0"/>
              </a:spcBef>
              <a:spcAft>
                <a:spcPts val="0"/>
              </a:spcAft>
              <a:buSzPts val="1200"/>
              <a:buNone/>
            </a:pPr>
            <a:r>
              <a:rPr lang="de-DE"/>
              <a:t>Spedition und Logistikdienstleistung</a:t>
            </a:r>
            <a:endParaRPr/>
          </a:p>
        </p:txBody>
      </p:sp>
      <p:sp>
        <p:nvSpPr>
          <p:cNvPr id="157" name="Google Shape;157;p32"/>
          <p:cNvSpPr txBox="1"/>
          <p:nvPr>
            <p:ph idx="2"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p>
            <a:pPr indent="-36000" lvl="0" marL="36000" rtl="0" algn="l">
              <a:lnSpc>
                <a:spcPct val="110000"/>
              </a:lnSpc>
              <a:spcBef>
                <a:spcPts val="0"/>
              </a:spcBef>
              <a:spcAft>
                <a:spcPts val="0"/>
              </a:spcAft>
              <a:buClr>
                <a:srgbClr val="888888"/>
              </a:buClr>
              <a:buSzPts val="1200"/>
              <a:buNone/>
            </a:pPr>
            <a:r>
              <a:rPr lang="de-DE"/>
              <a:t>Bild: Eigene Abbildung</a:t>
            </a:r>
            <a:endParaRPr/>
          </a:p>
        </p:txBody>
      </p:sp>
      <p:sp>
        <p:nvSpPr>
          <p:cNvPr id="158" name="Google Shape;158;p32"/>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800"/>
              <a:buNone/>
            </a:pPr>
            <a:r>
              <a:rPr lang="de-DE"/>
              <a:t>Dr. Harald Hantke / Die Projekagentur BBNE</a:t>
            </a:r>
            <a:endParaRPr/>
          </a:p>
        </p:txBody>
      </p:sp>
      <p:pic>
        <p:nvPicPr>
          <p:cNvPr id="159" name="Google Shape;159;p32"/>
          <p:cNvPicPr preferRelativeResize="0"/>
          <p:nvPr/>
        </p:nvPicPr>
        <p:blipFill rotWithShape="1">
          <a:blip r:embed="rId3">
            <a:alphaModFix/>
          </a:blip>
          <a:srcRect b="0" l="0" r="0" t="0"/>
          <a:stretch/>
        </p:blipFill>
        <p:spPr>
          <a:xfrm>
            <a:off x="5682343" y="3965374"/>
            <a:ext cx="6494704" cy="2209036"/>
          </a:xfrm>
          <a:prstGeom prst="rect">
            <a:avLst/>
          </a:prstGeom>
          <a:noFill/>
          <a:ln>
            <a:noFill/>
          </a:ln>
        </p:spPr>
      </p:pic>
      <p:sp>
        <p:nvSpPr>
          <p:cNvPr id="160" name="Google Shape;160;p32"/>
          <p:cNvSpPr/>
          <p:nvPr/>
        </p:nvSpPr>
        <p:spPr>
          <a:xfrm>
            <a:off x="360000" y="1440294"/>
            <a:ext cx="11520000" cy="2726758"/>
          </a:xfrm>
          <a:prstGeom prst="roundRect">
            <a:avLst>
              <a:gd fmla="val 16667" name="adj"/>
            </a:avLst>
          </a:prstGeom>
          <a:solidFill>
            <a:schemeClr val="lt1"/>
          </a:solidFill>
          <a:ln>
            <a:noFill/>
          </a:ln>
          <a:effectLst>
            <a:outerShdw blurRad="50800" rotWithShape="0" algn="tl" dir="2700000" dist="38100">
              <a:srgbClr val="000000">
                <a:alpha val="40000"/>
              </a:srgbClr>
            </a:outerShdw>
          </a:effectLst>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350"/>
              <a:buFont typeface="Arial"/>
              <a:buNone/>
            </a:pPr>
            <a:r>
              <a:rPr b="0" i="0" lang="de-DE" sz="1350" u="none" cap="none" strike="noStrike">
                <a:solidFill>
                  <a:srgbClr val="000000"/>
                </a:solidFill>
                <a:latin typeface="Arial"/>
                <a:ea typeface="Arial"/>
                <a:cs typeface="Arial"/>
                <a:sym typeface="Arial"/>
              </a:rPr>
              <a:t>Nachdem Sie sich ausführlich mit Ihrem eigenen Verständnis von unternehmerischer Gesellschaftsverantwortung beschäftigt und dieses vor dem Hintergrund von Anforderungen an CSR-Maßnahmen reflektiert haben, treffen Sie sich nun mit anderen Auszubildenden Ihres</a:t>
            </a:r>
            <a:br>
              <a:rPr b="0" i="0" lang="de-DE" sz="1350" u="none" cap="none" strike="noStrike">
                <a:solidFill>
                  <a:srgbClr val="000000"/>
                </a:solidFill>
                <a:latin typeface="Arial"/>
                <a:ea typeface="Arial"/>
                <a:cs typeface="Arial"/>
                <a:sym typeface="Arial"/>
              </a:rPr>
            </a:br>
            <a:r>
              <a:rPr b="0" i="0" lang="de-DE" sz="1350" u="none" cap="none" strike="noStrike">
                <a:solidFill>
                  <a:srgbClr val="000000"/>
                </a:solidFill>
                <a:latin typeface="Arial"/>
                <a:ea typeface="Arial"/>
                <a:cs typeface="Arial"/>
                <a:sym typeface="Arial"/>
              </a:rPr>
              <a:t>Unternehmens, um sich Ihre individuellen Ergebnisse gegenseitig zu präsentieren und gemeinsam zu diskutieren bzw. zu konkretisieren.</a:t>
            </a:r>
            <a:br>
              <a:rPr b="0" i="0" lang="de-DE" sz="1350" u="none" cap="none" strike="noStrike">
                <a:solidFill>
                  <a:srgbClr val="000000"/>
                </a:solidFill>
                <a:latin typeface="Arial"/>
                <a:ea typeface="Arial"/>
                <a:cs typeface="Arial"/>
                <a:sym typeface="Arial"/>
              </a:rPr>
            </a:br>
            <a:endParaRPr b="0" i="0" sz="135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1350"/>
              <a:buFont typeface="Arial"/>
              <a:buAutoNum type="arabicPeriod"/>
            </a:pPr>
            <a:r>
              <a:rPr b="1" i="0" lang="de-DE" sz="1350" u="none" cap="none" strike="noStrike">
                <a:solidFill>
                  <a:srgbClr val="000000"/>
                </a:solidFill>
                <a:latin typeface="Arial"/>
                <a:ea typeface="Arial"/>
                <a:cs typeface="Arial"/>
                <a:sym typeface="Arial"/>
              </a:rPr>
              <a:t>Präsentieren Sie sich gegenseitig Ihre Ergebnisse, die Sie in der Tabelle „Gesellschaftliche Verantwortung meines Ausbildungsbetriebs“ festgehalten haben.</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1350"/>
              <a:buFont typeface="Arial"/>
              <a:buAutoNum type="arabicPeriod"/>
            </a:pPr>
            <a:r>
              <a:rPr b="1" i="0" lang="de-DE" sz="1350" u="none" cap="none" strike="noStrike">
                <a:solidFill>
                  <a:srgbClr val="000000"/>
                </a:solidFill>
                <a:latin typeface="Arial"/>
                <a:ea typeface="Arial"/>
                <a:cs typeface="Arial"/>
                <a:sym typeface="Arial"/>
              </a:rPr>
              <a:t>Vergleichen Sie die von Ihnen gesammelten Unterschiede zwischen den Anforderungen an CSR-Maßnahmen und den bisher umgesetzten CSR-Maßnahmen in Ihrem Unternehmen (Spalte 4).</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1350"/>
              <a:buFont typeface="Arial"/>
              <a:buAutoNum type="arabicPeriod"/>
            </a:pPr>
            <a:r>
              <a:rPr b="1" i="0" lang="de-DE" sz="1350" u="none" cap="none" strike="noStrike">
                <a:solidFill>
                  <a:srgbClr val="000000"/>
                </a:solidFill>
                <a:latin typeface="Arial"/>
                <a:ea typeface="Arial"/>
                <a:cs typeface="Arial"/>
                <a:sym typeface="Arial"/>
              </a:rPr>
              <a:t>Präsentieren Sie sich gegenseitig Ihre Ideen zur Gestaltung und Umsetzung einer möglichen CSR-Maßnahme Ihres Ausbildungsbetriebs.</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1350"/>
              <a:buFont typeface="Arial"/>
              <a:buAutoNum type="arabicPeriod"/>
            </a:pPr>
            <a:r>
              <a:rPr b="1" i="0" lang="de-DE" sz="1350" u="none" cap="none" strike="noStrike">
                <a:solidFill>
                  <a:srgbClr val="000000"/>
                </a:solidFill>
                <a:latin typeface="Arial"/>
                <a:ea typeface="Arial"/>
                <a:cs typeface="Arial"/>
                <a:sym typeface="Arial"/>
              </a:rPr>
              <a:t>Erarbeiten Sie auf Basis Ihres zuvor entworfenen Werbeslogans gemeinsam einen Werbeslogan zu der entwickelten CSR-Maßnahme.</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1350"/>
              <a:buFont typeface="Arial"/>
              <a:buAutoNum type="arabicPeriod"/>
            </a:pPr>
            <a:r>
              <a:rPr b="1" i="0" lang="de-DE" sz="1350" u="none" cap="none" strike="noStrike">
                <a:solidFill>
                  <a:srgbClr val="000000"/>
                </a:solidFill>
                <a:latin typeface="Arial"/>
                <a:ea typeface="Arial"/>
                <a:cs typeface="Arial"/>
                <a:sym typeface="Arial"/>
              </a:rPr>
              <a:t>Schreiben Sie Ihren erarbeiteten Werbeslogan auf die weiße Plane des untenstehenden LKWs.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33"/>
          <p:cNvSpPr/>
          <p:nvPr/>
        </p:nvSpPr>
        <p:spPr>
          <a:xfrm>
            <a:off x="1" y="1332410"/>
            <a:ext cx="12191999" cy="4842000"/>
          </a:xfrm>
          <a:prstGeom prst="rect">
            <a:avLst/>
          </a:prstGeom>
          <a:solidFill>
            <a:srgbClr val="D5EE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167" name="Google Shape;167;p33"/>
          <p:cNvPicPr preferRelativeResize="0"/>
          <p:nvPr/>
        </p:nvPicPr>
        <p:blipFill rotWithShape="1">
          <a:blip r:embed="rId3">
            <a:alphaModFix/>
          </a:blip>
          <a:srcRect b="0" l="0" r="0" t="0"/>
          <a:stretch/>
        </p:blipFill>
        <p:spPr>
          <a:xfrm>
            <a:off x="619382" y="3368206"/>
            <a:ext cx="10847578" cy="2696573"/>
          </a:xfrm>
          <a:prstGeom prst="rect">
            <a:avLst/>
          </a:prstGeom>
          <a:noFill/>
          <a:ln>
            <a:noFill/>
          </a:ln>
        </p:spPr>
      </p:pic>
      <p:sp>
        <p:nvSpPr>
          <p:cNvPr id="168" name="Google Shape;168;p33"/>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169" name="Google Shape;169;p33"/>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a:t>Corporate Social Responsibility</a:t>
            </a:r>
            <a:br>
              <a:rPr lang="de-DE"/>
            </a:br>
            <a:r>
              <a:rPr lang="de-DE"/>
              <a:t>CSR-Kommunikation</a:t>
            </a:r>
            <a:endParaRPr/>
          </a:p>
        </p:txBody>
      </p:sp>
      <p:sp>
        <p:nvSpPr>
          <p:cNvPr id="170" name="Google Shape;170;p33"/>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p>
            <a:pPr indent="-36000" lvl="0" marL="36000" rtl="0" algn="l">
              <a:lnSpc>
                <a:spcPct val="110000"/>
              </a:lnSpc>
              <a:spcBef>
                <a:spcPts val="0"/>
              </a:spcBef>
              <a:spcAft>
                <a:spcPts val="0"/>
              </a:spcAft>
              <a:buSzPts val="1200"/>
              <a:buNone/>
            </a:pPr>
            <a:r>
              <a:rPr lang="de-DE"/>
              <a:t>Kaufmann und Kauffrau für </a:t>
            </a:r>
            <a:endParaRPr/>
          </a:p>
          <a:p>
            <a:pPr indent="-36000" lvl="0" marL="36000" rtl="0" algn="l">
              <a:lnSpc>
                <a:spcPct val="110000"/>
              </a:lnSpc>
              <a:spcBef>
                <a:spcPts val="0"/>
              </a:spcBef>
              <a:spcAft>
                <a:spcPts val="0"/>
              </a:spcAft>
              <a:buSzPts val="1200"/>
              <a:buNone/>
            </a:pPr>
            <a:r>
              <a:rPr lang="de-DE"/>
              <a:t>Spedition und Logistikdienstleistung</a:t>
            </a:r>
            <a:endParaRPr/>
          </a:p>
        </p:txBody>
      </p:sp>
      <p:sp>
        <p:nvSpPr>
          <p:cNvPr id="171" name="Google Shape;171;p33"/>
          <p:cNvSpPr txBox="1"/>
          <p:nvPr>
            <p:ph idx="2"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p>
            <a:pPr indent="-36000" lvl="0" marL="36000" rtl="0" algn="l">
              <a:lnSpc>
                <a:spcPct val="110000"/>
              </a:lnSpc>
              <a:spcBef>
                <a:spcPts val="0"/>
              </a:spcBef>
              <a:spcAft>
                <a:spcPts val="0"/>
              </a:spcAft>
              <a:buSzPts val="1200"/>
              <a:buNone/>
            </a:pPr>
            <a:r>
              <a:rPr lang="de-DE"/>
              <a:t>Bild: Eigene Abbildung</a:t>
            </a:r>
            <a:endParaRPr/>
          </a:p>
        </p:txBody>
      </p:sp>
      <p:sp>
        <p:nvSpPr>
          <p:cNvPr id="172" name="Google Shape;172;p33"/>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800"/>
              <a:buNone/>
            </a:pPr>
            <a:r>
              <a:rPr lang="de-DE"/>
              <a:t>Dr. Harald Hantke / Die Projekagentur BBNE</a:t>
            </a:r>
            <a:endParaRPr/>
          </a:p>
        </p:txBody>
      </p:sp>
      <p:sp>
        <p:nvSpPr>
          <p:cNvPr id="173" name="Google Shape;173;p33"/>
          <p:cNvSpPr/>
          <p:nvPr/>
        </p:nvSpPr>
        <p:spPr>
          <a:xfrm>
            <a:off x="360000" y="1544383"/>
            <a:ext cx="11520000" cy="1956463"/>
          </a:xfrm>
          <a:prstGeom prst="roundRect">
            <a:avLst>
              <a:gd fmla="val 16667" name="adj"/>
            </a:avLst>
          </a:prstGeom>
          <a:solidFill>
            <a:schemeClr val="lt1"/>
          </a:solidFill>
          <a:ln>
            <a:noFill/>
          </a:ln>
          <a:effectLst>
            <a:outerShdw blurRad="50800" rotWithShape="0" algn="tl" dir="2700000" dist="38100">
              <a:srgbClr val="000000">
                <a:alpha val="40000"/>
              </a:srgbClr>
            </a:outerShdw>
          </a:effectLst>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500"/>
              <a:buFont typeface="Arial"/>
              <a:buNone/>
            </a:pPr>
            <a:r>
              <a:rPr b="0" i="0" lang="de-DE" sz="1500" u="none" cap="none" strike="noStrike">
                <a:solidFill>
                  <a:srgbClr val="000000"/>
                </a:solidFill>
                <a:latin typeface="Arial"/>
                <a:ea typeface="Arial"/>
                <a:cs typeface="Arial"/>
                <a:sym typeface="Arial"/>
              </a:rPr>
              <a:t>Nachdem Sie im Lernmodul „Verantwortung – vom Arbeitsplatz in die Gesellschaft“ bereits einen „Claim“ entwickelt haben, mit dem Ihr Ausbildungsbetrieb sein Verantwortungsbewusstsein nach außen kommunizieren kann, betrachten Sie nun die CSR-Kommunikation und ihre möglichen Probleme näher.</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1500"/>
              <a:buFont typeface="Arial"/>
              <a:buAutoNum type="arabicPeriod"/>
            </a:pPr>
            <a:r>
              <a:rPr b="1" i="0" lang="de-DE" sz="1500" u="none" cap="none" strike="noStrike">
                <a:solidFill>
                  <a:srgbClr val="000000"/>
                </a:solidFill>
                <a:latin typeface="Arial"/>
                <a:ea typeface="Arial"/>
                <a:cs typeface="Arial"/>
                <a:sym typeface="Arial"/>
              </a:rPr>
              <a:t>Analysieren Sie die untenstehende Abbildung.</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1500"/>
              <a:buFont typeface="Arial"/>
              <a:buAutoNum type="arabicPeriod"/>
            </a:pPr>
            <a:r>
              <a:rPr b="1" i="0" lang="de-DE" sz="1500" u="none" cap="none" strike="noStrike">
                <a:solidFill>
                  <a:srgbClr val="000000"/>
                </a:solidFill>
                <a:latin typeface="Arial"/>
                <a:ea typeface="Arial"/>
                <a:cs typeface="Arial"/>
                <a:sym typeface="Arial"/>
              </a:rPr>
              <a:t>Interpretieren Sie die Aussage der untenstehenden Abbildung im Hinblick auf die zunehmende Bedeutung von CSR-Maßnahmen.</a:t>
            </a:r>
            <a:endParaRPr b="1" i="0" sz="1500" u="none" cap="none" strike="noStrik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a:themeElements>
    <a:clrScheme name="Warmes Blau">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2021-10-18T14:46:33Z</dcterms:created>
  <dc:creator>Microsoft Office User</dc:creator>
</cp:coreProperties>
</file>