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8.xml"/>
  <Override ContentType="application/vnd.ms-office.chartcolorstyle+xml" PartName="/ppt/charts/colors7.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8.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7.xml"/>
  <Override ContentType="application/vnd.ms-office.chartstyle+xml" PartName="/ppt/charts/style8.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guide id="3" orient="horz" pos="1449">
          <p15:clr>
            <a:srgbClr val="9AA0A6"/>
          </p15:clr>
        </p15:guide>
        <p15:guide id="4" orient="horz" pos="3596">
          <p15:clr>
            <a:srgbClr val="9AA0A6"/>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3" roundtripDataSignature="AMtx7mj8bpIsXnXiTmsBm8KdOUfIkOEn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 pos="1449" orient="horz"/>
        <p:guide pos="3596" orient="horz"/>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6.xml"/><Relationship Id="rId22" Type="http://schemas.openxmlformats.org/officeDocument/2006/relationships/font" Target="fonts/Merriweather-boldItalic.fntdata"/><Relationship Id="rId10" Type="http://schemas.openxmlformats.org/officeDocument/2006/relationships/slide" Target="slides/slide5.xml"/><Relationship Id="rId21" Type="http://schemas.openxmlformats.org/officeDocument/2006/relationships/font" Target="fonts/Merriweather-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Merriweather-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C82B-CF4B-8EC5-2926B43DB833}"/>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C82B-CF4B-8EC5-2926B43DB833}"/>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C82B-CF4B-8EC5-2926B43DB833}"/>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1-6087-AA49-9509-AF658D8C43BF}"/>
              </c:ext>
            </c:extLst>
          </c:dPt>
          <c:cat>
            <c:numRef>
              <c:f>Tabelle1!$A$2:$A$5</c:f>
              <c:numCache>
                <c:formatCode>General</c:formatCode>
                <c:ptCount val="4"/>
              </c:numCache>
            </c:numRef>
          </c:cat>
          <c:val>
            <c:numRef>
              <c:f>Tabelle1!$B$2:$B$5</c:f>
              <c:numCache>
                <c:formatCode>General</c:formatCode>
                <c:ptCount val="4"/>
                <c:pt idx="0">
                  <c:v>36.0</c:v>
                </c:pt>
                <c:pt idx="1">
                  <c:v>13.0</c:v>
                </c:pt>
                <c:pt idx="2">
                  <c:v>5.0</c:v>
                </c:pt>
                <c:pt idx="3">
                  <c:v>47.0</c:v>
                </c:pt>
              </c:numCache>
            </c:numRef>
          </c:val>
          <c:extLst xmlns:c16r2="http://schemas.microsoft.com/office/drawing/2015/06/chart">
            <c:ext xmlns:c16="http://schemas.microsoft.com/office/drawing/2014/chart" uri="{C3380CC4-5D6E-409C-BE32-E72D297353CC}">
              <c16:uniqueId val="{00000000-6087-AA49-9509-AF658D8C43B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chemeClr val="accent1"/>
            </a:solidFill>
            <a:ln>
              <a:noFill/>
            </a:ln>
            <a:effectLst/>
          </c:spPr>
          <c:invertIfNegative val="0"/>
          <c:cat>
            <c:strRef>
              <c:f>Tabelle1!$A$2:$A$9</c:f>
              <c:strCache>
                <c:ptCount val="8"/>
                <c:pt idx="0">
                  <c:v>Recyclingfähigkeit</c:v>
                </c:pt>
                <c:pt idx="1">
                  <c:v>Vermeidung von Plastiksmüll</c:v>
                </c:pt>
                <c:pt idx="2">
                  <c:v>Umweltverträgliches Material der Verpackung</c:v>
                </c:pt>
                <c:pt idx="3">
                  <c:v>Problemlose Entsorgung</c:v>
                </c:pt>
                <c:pt idx="4">
                  <c:v>Übersichtliche Infos zum Produkt</c:v>
                </c:pt>
                <c:pt idx="5">
                  <c:v>Zweitnutzen/Praktische Aufbewahrung zu Hause</c:v>
                </c:pt>
                <c:pt idx="6">
                  <c:v>Guter Schutz des Produkts</c:v>
                </c:pt>
                <c:pt idx="7">
                  <c:v>Einfaches Öffnen und Dosieren</c:v>
                </c:pt>
              </c:strCache>
            </c:strRef>
          </c:cat>
          <c:val>
            <c:numRef>
              <c:f>Tabelle1!$B$2:$B$9</c:f>
              <c:numCache>
                <c:formatCode>General</c:formatCode>
                <c:ptCount val="8"/>
                <c:pt idx="0">
                  <c:v>90.0</c:v>
                </c:pt>
                <c:pt idx="1">
                  <c:v>90.0</c:v>
                </c:pt>
                <c:pt idx="2">
                  <c:v>89.0</c:v>
                </c:pt>
                <c:pt idx="3">
                  <c:v>85.0</c:v>
                </c:pt>
                <c:pt idx="4">
                  <c:v>48.0</c:v>
                </c:pt>
                <c:pt idx="5">
                  <c:v>48.0</c:v>
                </c:pt>
                <c:pt idx="6">
                  <c:v>46.0</c:v>
                </c:pt>
                <c:pt idx="7">
                  <c:v>40.0</c:v>
                </c:pt>
              </c:numCache>
            </c:numRef>
          </c:val>
          <c:extLst xmlns:c16r2="http://schemas.microsoft.com/office/drawing/2015/06/chart">
            <c:ext xmlns:c16="http://schemas.microsoft.com/office/drawing/2014/chart" uri="{C3380CC4-5D6E-409C-BE32-E72D297353CC}">
              <c16:uniqueId val="{00000000-B7C3-F646-838F-C8141577DF02}"/>
            </c:ext>
          </c:extLst>
        </c:ser>
        <c:dLbls>
          <c:showLegendKey val="0"/>
          <c:showVal val="0"/>
          <c:showCatName val="0"/>
          <c:showSerName val="0"/>
          <c:showPercent val="0"/>
          <c:showBubbleSize val="0"/>
        </c:dLbls>
        <c:gapWidth val="182"/>
        <c:axId val="-1206469712"/>
        <c:axId val="2145251952"/>
      </c:barChart>
      <c:catAx>
        <c:axId val="-1206469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e-DE"/>
          </a:p>
        </c:txPr>
        <c:crossAx val="2145251952"/>
        <c:crosses val="autoZero"/>
        <c:auto val="1"/>
        <c:lblAlgn val="ctr"/>
        <c:lblOffset val="100"/>
        <c:noMultiLvlLbl val="0"/>
      </c:catAx>
      <c:valAx>
        <c:axId val="21452519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206469712"/>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dirty="0" err="1">
                <a:solidFill>
                  <a:schemeClr val="tx1"/>
                </a:solidFill>
              </a:rPr>
              <a:t>März</a:t>
            </a:r>
            <a:r>
              <a:rPr lang="en-US" sz="2000" dirty="0">
                <a:solidFill>
                  <a:schemeClr val="tx1"/>
                </a:solidFill>
              </a:rPr>
              <a:t> 2020</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BEF-7349-B030-9285A70A1037}"/>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BEF-7349-B030-9285A70A1037}"/>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BEF-7349-B030-9285A70A1037}"/>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9BEF-7349-B030-9285A70A1037}"/>
              </c:ext>
            </c:extLst>
          </c:dPt>
          <c:dLbls>
            <c:dLbl>
              <c:idx val="0"/>
              <c:layout>
                <c:manualLayout>
                  <c:x val="-0.0589317477299687"/>
                  <c:y val="0.0587083270499358"/>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BEF-7349-B030-9285A70A1037}"/>
                </c:ext>
                <c:ext xmlns:c15="http://schemas.microsoft.com/office/drawing/2012/chart" uri="{CE6537A1-D6FC-4f65-9D91-7224C49458BB}">
                  <c15:layout/>
                </c:ext>
              </c:extLst>
            </c:dLbl>
            <c:dLbl>
              <c:idx val="1"/>
              <c:layout>
                <c:manualLayout>
                  <c:x val="0.0376447270538756"/>
                  <c:y val="-0.1760098176093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BEF-7349-B030-9285A70A1037}"/>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Tabelle1!$A$2:$A$5</c:f>
              <c:strCache>
                <c:ptCount val="3"/>
                <c:pt idx="0">
                  <c:v>Vorteile</c:v>
                </c:pt>
                <c:pt idx="1">
                  <c:v>sowohl als auch</c:v>
                </c:pt>
                <c:pt idx="2">
                  <c:v>Nachteile</c:v>
                </c:pt>
              </c:strCache>
            </c:strRef>
          </c:cat>
          <c:val>
            <c:numRef>
              <c:f>Tabelle1!$B$2:$B$5</c:f>
              <c:numCache>
                <c:formatCode>General</c:formatCode>
                <c:ptCount val="4"/>
                <c:pt idx="0">
                  <c:v>37.0</c:v>
                </c:pt>
                <c:pt idx="1">
                  <c:v>40.0</c:v>
                </c:pt>
                <c:pt idx="2">
                  <c:v>19.0</c:v>
                </c:pt>
              </c:numCache>
            </c:numRef>
          </c:val>
          <c:extLst xmlns:c16r2="http://schemas.microsoft.com/office/drawing/2015/06/chart">
            <c:ext xmlns:c16="http://schemas.microsoft.com/office/drawing/2014/chart" uri="{C3380CC4-5D6E-409C-BE32-E72D297353CC}">
              <c16:uniqueId val="{00000000-A2F8-E247-8B17-48C3B227E73B}"/>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3"/>
        <c:delete val="1"/>
      </c:legendEntry>
      <c:layout>
        <c:manualLayout>
          <c:xMode val="edge"/>
          <c:yMode val="edge"/>
          <c:x val="0.269185207863115"/>
          <c:y val="0.845177963968001"/>
          <c:w val="0.484939723101247"/>
          <c:h val="0.154822183196387"/>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solidFill>
                  <a:schemeClr val="tx1"/>
                </a:solidFill>
              </a:rPr>
              <a:t>2018</a:t>
            </a:r>
          </a:p>
        </c:rich>
      </c:tx>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9896-344C-A3F1-68FD7D4EE055}"/>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9896-344C-A3F1-68FD7D4EE055}"/>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9896-344C-A3F1-68FD7D4EE055}"/>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9896-344C-A3F1-68FD7D4EE055}"/>
              </c:ext>
            </c:extLst>
          </c:dPt>
          <c:dLbls>
            <c:dLbl>
              <c:idx val="0"/>
              <c:layout>
                <c:manualLayout>
                  <c:x val="-0.151086155598968"/>
                  <c:y val="0.0992458322307489"/>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9896-344C-A3F1-68FD7D4EE055}"/>
                </c:ext>
                <c:ext xmlns:c15="http://schemas.microsoft.com/office/drawing/2012/chart" uri="{CE6537A1-D6FC-4f65-9D91-7224C49458BB}">
                  <c15:layout/>
                </c:ext>
              </c:extLst>
            </c:dLbl>
            <c:dLbl>
              <c:idx val="1"/>
              <c:layout>
                <c:manualLayout>
                  <c:x val="0.0919523504346274"/>
                  <c:y val="-0.20760820028814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9896-344C-A3F1-68FD7D4EE055}"/>
                </c:ext>
                <c:ext xmlns:c15="http://schemas.microsoft.com/office/drawing/2012/chart" uri="{CE6537A1-D6FC-4f65-9D91-7224C49458BB}">
                  <c15:layout/>
                </c:ext>
              </c:extLst>
            </c:dLbl>
            <c:dLbl>
              <c:idx val="2"/>
              <c:layout>
                <c:manualLayout>
                  <c:x val="0.107258994149584"/>
                  <c:y val="0.16334347711034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9896-344C-A3F1-68FD7D4EE055}"/>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Tabelle1!$A$2:$A$5</c:f>
              <c:strCache>
                <c:ptCount val="3"/>
                <c:pt idx="0">
                  <c:v>Vorteile</c:v>
                </c:pt>
                <c:pt idx="1">
                  <c:v>sowohl als auch</c:v>
                </c:pt>
                <c:pt idx="2">
                  <c:v>Nachteile</c:v>
                </c:pt>
              </c:strCache>
            </c:strRef>
          </c:cat>
          <c:val>
            <c:numRef>
              <c:f>Tabelle1!$B$2:$B$5</c:f>
              <c:numCache>
                <c:formatCode>General</c:formatCode>
                <c:ptCount val="4"/>
                <c:pt idx="0">
                  <c:v>33.0</c:v>
                </c:pt>
                <c:pt idx="1">
                  <c:v>40.0</c:v>
                </c:pt>
                <c:pt idx="2">
                  <c:v>18.0</c:v>
                </c:pt>
              </c:numCache>
            </c:numRef>
          </c:val>
          <c:extLst xmlns:c16r2="http://schemas.microsoft.com/office/drawing/2015/06/chart">
            <c:ext xmlns:c16="http://schemas.microsoft.com/office/drawing/2014/chart" uri="{C3380CC4-5D6E-409C-BE32-E72D297353CC}">
              <c16:uniqueId val="{00000000-02CA-5E4C-80CB-929142180FB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dirty="0">
                <a:solidFill>
                  <a:schemeClr val="tx1"/>
                </a:solidFill>
              </a:rPr>
              <a:t>April 2020</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37E4-274C-B8E7-FFC42358A91A}"/>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37E4-274C-B8E7-FFC42358A91A}"/>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37E4-274C-B8E7-FFC42358A91A}"/>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37E4-274C-B8E7-FFC42358A91A}"/>
              </c:ext>
            </c:extLst>
          </c:dPt>
          <c:dLbls>
            <c:dLbl>
              <c:idx val="0"/>
              <c:layout>
                <c:manualLayout>
                  <c:x val="-0.146937173838072"/>
                  <c:y val="0.00210570108108925"/>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37E4-274C-B8E7-FFC42358A91A}"/>
                </c:ext>
                <c:ext xmlns:c15="http://schemas.microsoft.com/office/drawing/2012/chart" uri="{CE6537A1-D6FC-4f65-9D91-7224C49458BB}">
                  <c15:layout/>
                </c:ext>
              </c:extLst>
            </c:dLbl>
            <c:dLbl>
              <c:idx val="1"/>
              <c:layout>
                <c:manualLayout>
                  <c:x val="0.147892667326982"/>
                  <c:y val="-0.0401245292096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37E4-274C-B8E7-FFC42358A91A}"/>
                </c:ext>
                <c:ext xmlns:c15="http://schemas.microsoft.com/office/drawing/2012/chart" uri="{CE6537A1-D6FC-4f65-9D91-7224C49458BB}">
                  <c15:layout/>
                </c:ext>
              </c:extLst>
            </c:dLbl>
            <c:dLbl>
              <c:idx val="2"/>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Tabelle1!$A$2:$A$5</c:f>
              <c:strCache>
                <c:ptCount val="3"/>
                <c:pt idx="0">
                  <c:v>Vorteile</c:v>
                </c:pt>
                <c:pt idx="1">
                  <c:v>sowohl als auch</c:v>
                </c:pt>
                <c:pt idx="2">
                  <c:v>Nachteile </c:v>
                </c:pt>
              </c:strCache>
            </c:strRef>
          </c:cat>
          <c:val>
            <c:numRef>
              <c:f>Tabelle1!$B$2:$B$5</c:f>
              <c:numCache>
                <c:formatCode>General</c:formatCode>
                <c:ptCount val="4"/>
                <c:pt idx="0">
                  <c:v>47.0</c:v>
                </c:pt>
                <c:pt idx="1">
                  <c:v>39.0</c:v>
                </c:pt>
                <c:pt idx="2">
                  <c:v>9.0</c:v>
                </c:pt>
              </c:numCache>
            </c:numRef>
          </c:val>
          <c:extLst xmlns:c16r2="http://schemas.microsoft.com/office/drawing/2015/06/chart">
            <c:ext xmlns:c16="http://schemas.microsoft.com/office/drawing/2014/chart" uri="{C3380CC4-5D6E-409C-BE32-E72D297353CC}">
              <c16:uniqueId val="{00000000-2063-7B45-9E03-FE612A16705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096542551566"/>
          <c:y val="0.0738624350348681"/>
          <c:w val="0.469506572535232"/>
          <c:h val="0.681867043547764"/>
        </c:manualLayout>
      </c:layout>
      <c:barChart>
        <c:barDir val="bar"/>
        <c:grouping val="clustered"/>
        <c:varyColors val="0"/>
        <c:ser>
          <c:idx val="0"/>
          <c:order val="0"/>
          <c:tx>
            <c:strRef>
              <c:f>Tabelle1!$B$1</c:f>
              <c:strCache>
                <c:ptCount val="1"/>
                <c:pt idx="0">
                  <c:v>Ja</c:v>
                </c:pt>
              </c:strCache>
            </c:strRef>
          </c:tx>
          <c:spPr>
            <a:solidFill>
              <a:schemeClr val="accent1"/>
            </a:solidFill>
            <a:ln>
              <a:noFill/>
            </a:ln>
            <a:effectLst/>
          </c:spPr>
          <c:invertIfNegative val="0"/>
          <c:cat>
            <c:strRef>
              <c:f>Tabelle1!$A$2:$A$7</c:f>
              <c:strCache>
                <c:ptCount val="6"/>
                <c:pt idx="0">
                  <c:v>Verpackungssystem</c:v>
                </c:pt>
                <c:pt idx="1">
                  <c:v>Verpackungsmaterial</c:v>
                </c:pt>
                <c:pt idx="2">
                  <c:v>Produktsortiment</c:v>
                </c:pt>
                <c:pt idx="3">
                  <c:v>Versand und Logistik</c:v>
                </c:pt>
                <c:pt idx="4">
                  <c:v>Erneuerbare Energien</c:v>
                </c:pt>
                <c:pt idx="5">
                  <c:v>Umgang mit Retouren</c:v>
                </c:pt>
              </c:strCache>
            </c:strRef>
          </c:cat>
          <c:val>
            <c:numRef>
              <c:f>Tabelle1!$B$2:$B$7</c:f>
              <c:numCache>
                <c:formatCode>General</c:formatCode>
                <c:ptCount val="6"/>
                <c:pt idx="0">
                  <c:v>91.0</c:v>
                </c:pt>
                <c:pt idx="1">
                  <c:v>89.0</c:v>
                </c:pt>
                <c:pt idx="2">
                  <c:v>66.0</c:v>
                </c:pt>
                <c:pt idx="3">
                  <c:v>61.0</c:v>
                </c:pt>
                <c:pt idx="4">
                  <c:v>57.0</c:v>
                </c:pt>
                <c:pt idx="5">
                  <c:v>51.0</c:v>
                </c:pt>
              </c:numCache>
            </c:numRef>
          </c:val>
          <c:extLst xmlns:c16r2="http://schemas.microsoft.com/office/drawing/2015/06/chart">
            <c:ext xmlns:c16="http://schemas.microsoft.com/office/drawing/2014/chart" uri="{C3380CC4-5D6E-409C-BE32-E72D297353CC}">
              <c16:uniqueId val="{00000000-E8D3-A54B-BD96-F38CD1241B42}"/>
            </c:ext>
          </c:extLst>
        </c:ser>
        <c:ser>
          <c:idx val="1"/>
          <c:order val="1"/>
          <c:tx>
            <c:strRef>
              <c:f>Tabelle1!$C$1</c:f>
              <c:strCache>
                <c:ptCount val="1"/>
                <c:pt idx="0">
                  <c:v>Nein</c:v>
                </c:pt>
              </c:strCache>
            </c:strRef>
          </c:tx>
          <c:spPr>
            <a:solidFill>
              <a:schemeClr val="accent2"/>
            </a:solidFill>
            <a:ln>
              <a:noFill/>
            </a:ln>
            <a:effectLst/>
          </c:spPr>
          <c:invertIfNegative val="0"/>
          <c:cat>
            <c:strRef>
              <c:f>Tabelle1!$A$2:$A$7</c:f>
              <c:strCache>
                <c:ptCount val="6"/>
                <c:pt idx="0">
                  <c:v>Verpackungssystem</c:v>
                </c:pt>
                <c:pt idx="1">
                  <c:v>Verpackungsmaterial</c:v>
                </c:pt>
                <c:pt idx="2">
                  <c:v>Produktsortiment</c:v>
                </c:pt>
                <c:pt idx="3">
                  <c:v>Versand und Logistik</c:v>
                </c:pt>
                <c:pt idx="4">
                  <c:v>Erneuerbare Energien</c:v>
                </c:pt>
                <c:pt idx="5">
                  <c:v>Umgang mit Retouren</c:v>
                </c:pt>
              </c:strCache>
            </c:strRef>
          </c:cat>
          <c:val>
            <c:numRef>
              <c:f>Tabelle1!$C$2:$C$7</c:f>
              <c:numCache>
                <c:formatCode>General</c:formatCode>
                <c:ptCount val="6"/>
                <c:pt idx="0">
                  <c:v>9.0</c:v>
                </c:pt>
                <c:pt idx="1">
                  <c:v>11.0</c:v>
                </c:pt>
                <c:pt idx="2">
                  <c:v>34.0</c:v>
                </c:pt>
                <c:pt idx="3">
                  <c:v>39.0</c:v>
                </c:pt>
                <c:pt idx="4">
                  <c:v>43.0</c:v>
                </c:pt>
                <c:pt idx="5">
                  <c:v>49.0</c:v>
                </c:pt>
              </c:numCache>
            </c:numRef>
          </c:val>
          <c:extLst xmlns:c16r2="http://schemas.microsoft.com/office/drawing/2015/06/chart">
            <c:ext xmlns:c16="http://schemas.microsoft.com/office/drawing/2014/chart" uri="{C3380CC4-5D6E-409C-BE32-E72D297353CC}">
              <c16:uniqueId val="{00000001-E8D3-A54B-BD96-F38CD1241B42}"/>
            </c:ext>
          </c:extLst>
        </c:ser>
        <c:dLbls>
          <c:showLegendKey val="0"/>
          <c:showVal val="0"/>
          <c:showCatName val="0"/>
          <c:showSerName val="0"/>
          <c:showPercent val="0"/>
          <c:showBubbleSize val="0"/>
        </c:dLbls>
        <c:gapWidth val="182"/>
        <c:axId val="-1983265376"/>
        <c:axId val="-1983263056"/>
      </c:barChart>
      <c:catAx>
        <c:axId val="-1983265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1983263056"/>
        <c:crosses val="autoZero"/>
        <c:auto val="1"/>
        <c:lblAlgn val="ctr"/>
        <c:lblOffset val="100"/>
        <c:noMultiLvlLbl val="0"/>
      </c:catAx>
      <c:valAx>
        <c:axId val="-19832630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1983265376"/>
        <c:crosses val="autoZero"/>
        <c:crossBetween val="between"/>
      </c:valAx>
      <c:spPr>
        <a:noFill/>
        <a:ln>
          <a:noFill/>
        </a:ln>
        <a:effectLst/>
      </c:spPr>
    </c:plotArea>
    <c:legend>
      <c:legendPos val="b"/>
      <c:layout>
        <c:manualLayout>
          <c:xMode val="edge"/>
          <c:yMode val="edge"/>
          <c:x val="0.420159903763296"/>
          <c:y val="0.0146489380239201"/>
          <c:w val="0.194227585611161"/>
          <c:h val="0.0638965987305526"/>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Tabelle1!$B$1</c:f>
              <c:strCache>
                <c:ptCount val="1"/>
                <c:pt idx="0">
                  <c:v>Ernährung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Tabelle1!$A$2:$A$8</c:f>
              <c:numCache>
                <c:formatCode>General</c:formatCode>
                <c:ptCount val="7"/>
                <c:pt idx="0">
                  <c:v>2011.0</c:v>
                </c:pt>
                <c:pt idx="1">
                  <c:v>2012.0</c:v>
                </c:pt>
                <c:pt idx="2">
                  <c:v>2013.0</c:v>
                </c:pt>
                <c:pt idx="3">
                  <c:v>2014.0</c:v>
                </c:pt>
                <c:pt idx="4">
                  <c:v>2015.0</c:v>
                </c:pt>
                <c:pt idx="5">
                  <c:v>2016.0</c:v>
                </c:pt>
                <c:pt idx="6">
                  <c:v>2017.0</c:v>
                </c:pt>
              </c:numCache>
            </c:numRef>
          </c:cat>
          <c:val>
            <c:numRef>
              <c:f>Tabelle1!$B$2:$B$8</c:f>
              <c:numCache>
                <c:formatCode>General</c:formatCode>
                <c:ptCount val="7"/>
                <c:pt idx="0">
                  <c:v>7.95</c:v>
                </c:pt>
                <c:pt idx="1">
                  <c:v>8.52</c:v>
                </c:pt>
                <c:pt idx="2">
                  <c:v>9.01</c:v>
                </c:pt>
                <c:pt idx="3">
                  <c:v>9.49</c:v>
                </c:pt>
                <c:pt idx="4">
                  <c:v>10.48</c:v>
                </c:pt>
                <c:pt idx="5">
                  <c:v>11.16</c:v>
                </c:pt>
                <c:pt idx="6">
                  <c:v>12.38</c:v>
                </c:pt>
              </c:numCache>
            </c:numRef>
          </c:val>
          <c:extLst xmlns:c16r2="http://schemas.microsoft.com/office/drawing/2015/06/chart">
            <c:ext xmlns:c16="http://schemas.microsoft.com/office/drawing/2014/chart" uri="{C3380CC4-5D6E-409C-BE32-E72D297353CC}">
              <c16:uniqueId val="{00000000-4F6C-9045-A42A-DD5F5DDA8C59}"/>
            </c:ext>
          </c:extLst>
        </c:ser>
        <c:ser>
          <c:idx val="1"/>
          <c:order val="1"/>
          <c:tx>
            <c:strRef>
              <c:f>Tabelle1!$C$1</c:f>
              <c:strCache>
                <c:ptCount val="1"/>
                <c:pt idx="0">
                  <c:v>Wohnen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Tabelle1!$A$2:$A$8</c:f>
              <c:numCache>
                <c:formatCode>General</c:formatCode>
                <c:ptCount val="7"/>
                <c:pt idx="0">
                  <c:v>2011.0</c:v>
                </c:pt>
                <c:pt idx="1">
                  <c:v>2012.0</c:v>
                </c:pt>
                <c:pt idx="2">
                  <c:v>2013.0</c:v>
                </c:pt>
                <c:pt idx="3">
                  <c:v>2014.0</c:v>
                </c:pt>
                <c:pt idx="4">
                  <c:v>2015.0</c:v>
                </c:pt>
                <c:pt idx="5">
                  <c:v>2016.0</c:v>
                </c:pt>
                <c:pt idx="6">
                  <c:v>2017.0</c:v>
                </c:pt>
              </c:numCache>
            </c:numRef>
          </c:cat>
          <c:val>
            <c:numRef>
              <c:f>Tabelle1!$C$2:$C$8</c:f>
              <c:numCache>
                <c:formatCode>General</c:formatCode>
                <c:ptCount val="7"/>
                <c:pt idx="0">
                  <c:v>6.44</c:v>
                </c:pt>
                <c:pt idx="1">
                  <c:v>10.09</c:v>
                </c:pt>
                <c:pt idx="2">
                  <c:v>12.87</c:v>
                </c:pt>
                <c:pt idx="3">
                  <c:v>13.75</c:v>
                </c:pt>
                <c:pt idx="4">
                  <c:v>14.61</c:v>
                </c:pt>
                <c:pt idx="5">
                  <c:v>15.41</c:v>
                </c:pt>
                <c:pt idx="6">
                  <c:v>15.82</c:v>
                </c:pt>
              </c:numCache>
            </c:numRef>
          </c:val>
          <c:extLst xmlns:c16r2="http://schemas.microsoft.com/office/drawing/2015/06/chart">
            <c:ext xmlns:c16="http://schemas.microsoft.com/office/drawing/2014/chart" uri="{C3380CC4-5D6E-409C-BE32-E72D297353CC}">
              <c16:uniqueId val="{00000001-4F6C-9045-A42A-DD5F5DDA8C59}"/>
            </c:ext>
          </c:extLst>
        </c:ser>
        <c:ser>
          <c:idx val="2"/>
          <c:order val="2"/>
          <c:tx>
            <c:strRef>
              <c:f>Tabelle1!$D$1</c:f>
              <c:strCache>
                <c:ptCount val="1"/>
                <c:pt idx="0">
                  <c:v>Mobilität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Tabelle1!$A$2:$A$8</c:f>
              <c:numCache>
                <c:formatCode>General</c:formatCode>
                <c:ptCount val="7"/>
                <c:pt idx="0">
                  <c:v>2011.0</c:v>
                </c:pt>
                <c:pt idx="1">
                  <c:v>2012.0</c:v>
                </c:pt>
                <c:pt idx="2">
                  <c:v>2013.0</c:v>
                </c:pt>
                <c:pt idx="3">
                  <c:v>2014.0</c:v>
                </c:pt>
                <c:pt idx="4">
                  <c:v>2015.0</c:v>
                </c:pt>
                <c:pt idx="5">
                  <c:v>2016.0</c:v>
                </c:pt>
                <c:pt idx="6">
                  <c:v>2017.0</c:v>
                </c:pt>
              </c:numCache>
            </c:numRef>
          </c:cat>
          <c:val>
            <c:numRef>
              <c:f>Tabelle1!$D$2:$D$8</c:f>
              <c:numCache>
                <c:formatCode>General</c:formatCode>
                <c:ptCount val="7"/>
                <c:pt idx="0">
                  <c:v>12.61</c:v>
                </c:pt>
                <c:pt idx="1">
                  <c:v>13.44</c:v>
                </c:pt>
                <c:pt idx="2">
                  <c:v>14.13</c:v>
                </c:pt>
                <c:pt idx="3">
                  <c:v>14.9</c:v>
                </c:pt>
                <c:pt idx="4">
                  <c:v>15.25</c:v>
                </c:pt>
                <c:pt idx="5">
                  <c:v>15.22</c:v>
                </c:pt>
                <c:pt idx="6">
                  <c:v>17.72</c:v>
                </c:pt>
              </c:numCache>
            </c:numRef>
          </c:val>
          <c:extLst xmlns:c16r2="http://schemas.microsoft.com/office/drawing/2015/06/chart">
            <c:ext xmlns:c16="http://schemas.microsoft.com/office/drawing/2014/chart" uri="{C3380CC4-5D6E-409C-BE32-E72D297353CC}">
              <c16:uniqueId val="{00000002-4F6C-9045-A42A-DD5F5DDA8C59}"/>
            </c:ext>
          </c:extLst>
        </c:ser>
        <c:ser>
          <c:idx val="3"/>
          <c:order val="3"/>
          <c:tx>
            <c:strRef>
              <c:f>Tabelle1!$E$1</c:f>
              <c:strCache>
                <c:ptCount val="1"/>
                <c:pt idx="0">
                  <c:v>Sonstige Konsumgüter</c:v>
                </c:pt>
              </c:strCache>
            </c:strRef>
          </c:tx>
          <c:spPr>
            <a:solidFill>
              <a:srgbClr val="FF0000"/>
            </a:solidFill>
            <a:ln>
              <a:noFill/>
            </a:ln>
            <a:effectLst/>
          </c:spPr>
          <c:invertIfNegative val="0"/>
          <c:cat>
            <c:numRef>
              <c:f>Tabelle1!$A$2:$A$8</c:f>
              <c:numCache>
                <c:formatCode>General</c:formatCode>
                <c:ptCount val="7"/>
                <c:pt idx="0">
                  <c:v>2011.0</c:v>
                </c:pt>
                <c:pt idx="1">
                  <c:v>2012.0</c:v>
                </c:pt>
                <c:pt idx="2">
                  <c:v>2013.0</c:v>
                </c:pt>
                <c:pt idx="3">
                  <c:v>2014.0</c:v>
                </c:pt>
                <c:pt idx="4">
                  <c:v>2015.0</c:v>
                </c:pt>
                <c:pt idx="5">
                  <c:v>2016.0</c:v>
                </c:pt>
                <c:pt idx="6">
                  <c:v>2017.0</c:v>
                </c:pt>
              </c:numCache>
            </c:numRef>
          </c:cat>
          <c:val>
            <c:numRef>
              <c:f>Tabelle1!$E$2:$E$8</c:f>
              <c:numCache>
                <c:formatCode>General</c:formatCode>
                <c:ptCount val="7"/>
                <c:pt idx="0">
                  <c:v>0.16</c:v>
                </c:pt>
                <c:pt idx="1">
                  <c:v>0.26</c:v>
                </c:pt>
                <c:pt idx="2">
                  <c:v>0.29</c:v>
                </c:pt>
                <c:pt idx="3">
                  <c:v>0.35</c:v>
                </c:pt>
                <c:pt idx="4">
                  <c:v>0.4</c:v>
                </c:pt>
                <c:pt idx="5">
                  <c:v>0.71</c:v>
                </c:pt>
                <c:pt idx="6">
                  <c:v>0.81</c:v>
                </c:pt>
              </c:numCache>
            </c:numRef>
          </c:val>
          <c:extLst xmlns:c16r2="http://schemas.microsoft.com/office/drawing/2015/06/chart">
            <c:ext xmlns:c16="http://schemas.microsoft.com/office/drawing/2014/chart" uri="{C3380CC4-5D6E-409C-BE32-E72D297353CC}">
              <c16:uniqueId val="{00000003-4F6C-9045-A42A-DD5F5DDA8C59}"/>
            </c:ext>
          </c:extLst>
        </c:ser>
        <c:dLbls>
          <c:showLegendKey val="0"/>
          <c:showVal val="0"/>
          <c:showCatName val="0"/>
          <c:showSerName val="0"/>
          <c:showPercent val="0"/>
          <c:showBubbleSize val="0"/>
        </c:dLbls>
        <c:gapWidth val="150"/>
        <c:overlap val="100"/>
        <c:axId val="-1983790368"/>
        <c:axId val="-1983788048"/>
      </c:barChart>
      <c:catAx>
        <c:axId val="-1983790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83788048"/>
        <c:crosses val="autoZero"/>
        <c:auto val="1"/>
        <c:lblAlgn val="ctr"/>
        <c:lblOffset val="100"/>
        <c:noMultiLvlLbl val="0"/>
      </c:catAx>
      <c:valAx>
        <c:axId val="-1983788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83790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Energieverbrauch im Handel</c:v>
                </c:pt>
              </c:strCache>
            </c:strRef>
          </c:tx>
          <c:dPt>
            <c:idx val="0"/>
            <c:bubble3D val="0"/>
            <c:spPr>
              <a:solidFill>
                <a:srgbClr val="FFFF00"/>
              </a:solidFill>
              <a:ln w="19050">
                <a:solidFill>
                  <a:schemeClr val="lt1"/>
                </a:solidFill>
              </a:ln>
              <a:effectLst/>
            </c:spPr>
            <c:extLst xmlns:c16r2="http://schemas.microsoft.com/office/drawing/2015/06/chart">
              <c:ext xmlns:c16="http://schemas.microsoft.com/office/drawing/2014/chart" uri="{C3380CC4-5D6E-409C-BE32-E72D297353CC}">
                <c16:uniqueId val="{00000001-0172-E348-A51A-09730A0F1196}"/>
              </c:ext>
            </c:extLst>
          </c:dPt>
          <c:dPt>
            <c:idx val="1"/>
            <c:bubble3D val="0"/>
            <c:spPr>
              <a:solidFill>
                <a:schemeClr val="accent2">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3-0172-E348-A51A-09730A0F1196}"/>
              </c:ext>
            </c:extLst>
          </c:dPt>
          <c:dPt>
            <c:idx val="2"/>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5-0172-E348-A51A-09730A0F1196}"/>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0172-E348-A51A-09730A0F1196}"/>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de-D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Tabelle1!$A$2:$A$5</c:f>
              <c:strCache>
                <c:ptCount val="3"/>
                <c:pt idx="0">
                  <c:v>Beleuchtung</c:v>
                </c:pt>
                <c:pt idx="1">
                  <c:v>Klimatisierung</c:v>
                </c:pt>
                <c:pt idx="2">
                  <c:v>Sonstiges</c:v>
                </c:pt>
              </c:strCache>
            </c:strRef>
          </c:cat>
          <c:val>
            <c:numRef>
              <c:f>Tabelle1!$B$2:$B$5</c:f>
              <c:numCache>
                <c:formatCode>General</c:formatCode>
                <c:ptCount val="4"/>
                <c:pt idx="0">
                  <c:v>55.0</c:v>
                </c:pt>
                <c:pt idx="1">
                  <c:v>27.0</c:v>
                </c:pt>
                <c:pt idx="2">
                  <c:v>18.0</c:v>
                </c:pt>
              </c:numCache>
            </c:numRef>
          </c:val>
          <c:extLst xmlns:c16r2="http://schemas.microsoft.com/office/drawing/2015/06/chart">
            <c:ext xmlns:c16="http://schemas.microsoft.com/office/drawing/2014/chart" uri="{C3380CC4-5D6E-409C-BE32-E72D297353CC}">
              <c16:uniqueId val="{00000000-3628-0F41-8568-56C6A431EC5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bednblue.de/sailing-distance-calculator" TargetMode="External"/><Relationship Id="rId3" Type="http://schemas.openxmlformats.org/officeDocument/2006/relationships/hyperlink" Target="https://docs.google.com/spreadsheets/d/1J4qtPij73raHShjk2NhbQhTihcjZnTQpm1BiSb-_4tI/edit?usp=sharing"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eue-verpackung.de/markt/studie-das-erwartet-der-onlinehandel-von-versandverpackungen-420.html"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iegelklarheit.de/" TargetMode="External"/><Relationship Id="rId3" Type="http://schemas.openxmlformats.org/officeDocument/2006/relationships/hyperlink" Target="https://ethikguide.org/" TargetMode="External"/><Relationship Id="rId4" Type="http://schemas.openxmlformats.org/officeDocument/2006/relationships/hyperlink" Target="http://www.label-online.d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479425" y="3952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479424" y="3960000"/>
            <a:ext cx="6143625" cy="598812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für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a:t>
            </a:r>
            <a:endParaRPr sz="1050"/>
          </a:p>
          <a:p>
            <a:pPr indent="-171450" lvl="1" marL="628650" rtl="0" algn="l">
              <a:lnSpc>
                <a:spcPct val="100000"/>
              </a:lnSpc>
              <a:spcBef>
                <a:spcPts val="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050"/>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5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77" name="Google Shape;77;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3:notes"/>
          <p:cNvSpPr txBox="1"/>
          <p:nvPr>
            <p:ph idx="1" type="body"/>
          </p:nvPr>
        </p:nvSpPr>
        <p:spPr>
          <a:xfrm>
            <a:off x="479425" y="3960000"/>
            <a:ext cx="6145212" cy="60649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Eine stimmungsvolle Beleuchtung wird im Handel als verkaufsfördernd angesehen. Auf der anderen Seite verursacht die Beleuchtung hohe Energiekosten. Insbesondere im letzten Jahr sind die Energiekosten enorm gestiegen. Dies wirkt sich auch auf die Haushalte aus, die wiederum weniger Geld für Konsumausgaben verwenden.</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Die Folie zeigt, dass im Handel, bzw. im Non-Food-Bereich, die Beleuchtung 55% der Energie verbraucht. 27 % fallen in den Bereich Klimatisierung an. Zusätzlich zeigt die Folie eine Kampagne der Klimaschutzinitiative des Handels, bei der dafür sensibilisiert wird, die Schaufensterbeleuchtung abends auszuschalten.</a:t>
            </a:r>
            <a:endParaRPr/>
          </a:p>
          <a:p>
            <a:pPr indent="0" lvl="0" marL="0" rtl="0" algn="l">
              <a:lnSpc>
                <a:spcPct val="100000"/>
              </a:lnSpc>
              <a:spcBef>
                <a:spcPts val="0"/>
              </a:spcBef>
              <a:spcAft>
                <a:spcPts val="0"/>
              </a:spcAft>
              <a:buSzPts val="18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Welche Beleuchtung verwenden Sie in ihrem Betrieb?</a:t>
            </a:r>
            <a:endParaRPr/>
          </a:p>
          <a:p>
            <a:pPr indent="-457200" lvl="0" marL="457200" rtl="0" algn="l">
              <a:lnSpc>
                <a:spcPct val="100000"/>
              </a:lnSpc>
              <a:spcBef>
                <a:spcPts val="0"/>
              </a:spcBef>
              <a:spcAft>
                <a:spcPts val="0"/>
              </a:spcAft>
              <a:buSzPts val="1050"/>
              <a:buFont typeface="Arial"/>
              <a:buAutoNum type="arabicPeriod"/>
            </a:pPr>
            <a:r>
              <a:rPr lang="de-DE" sz="1050">
                <a:solidFill>
                  <a:schemeClr val="dk1"/>
                </a:solidFill>
              </a:rPr>
              <a:t>Welcher Typ verbraucht am meisten Strom?</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Wurde die Beleuchtung auf LED-Röhren umgestellt?</a:t>
            </a:r>
            <a:endParaRPr b="0" i="0" sz="105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Wann wurden zuletzt effizientere Leuchten bei Ihnen eingebaut</a:t>
            </a:r>
            <a:endParaRPr/>
          </a:p>
          <a:p>
            <a:pPr indent="0" lvl="0" marL="0" marR="0" rtl="0" algn="l">
              <a:lnSpc>
                <a:spcPct val="100000"/>
              </a:lnSpc>
              <a:spcBef>
                <a:spcPts val="0"/>
              </a:spcBef>
              <a:spcAft>
                <a:spcPts val="0"/>
              </a:spcAft>
              <a:buClr>
                <a:srgbClr val="000000"/>
              </a:buClr>
              <a:buSzPts val="1400"/>
              <a:buFont typeface="Arial"/>
              <a:buNone/>
            </a:pPr>
            <a:r>
              <a:t/>
            </a:r>
            <a:endParaRPr b="1"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b="1" lang="de-DE" sz="1050">
                <a:solidFill>
                  <a:schemeClr val="dk1"/>
                </a:solidFill>
                <a:latin typeface="Calibri"/>
                <a:ea typeface="Calibri"/>
                <a:cs typeface="Calibri"/>
                <a:sym typeface="Calibri"/>
              </a:rPr>
              <a:t>Saena (2017): Energieeffizienz im Einzelhandel. Praxisbeispiele aus Sachsen. Online: https://www.saena.de/download/broschueren/BU_Energieeffizienz_im_Einzelhandel.pdf</a:t>
            </a:r>
            <a:endParaRPr b="1" sz="105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1" lang="de-DE" sz="1050">
                <a:solidFill>
                  <a:schemeClr val="dk1"/>
                </a:solidFill>
                <a:latin typeface="Calibri"/>
                <a:ea typeface="Calibri"/>
                <a:cs typeface="Calibri"/>
                <a:sym typeface="Calibri"/>
              </a:rPr>
              <a:t>HDE Klimaschutzoffensive des Handels (o.J.): Wir machen abends das Licht aus. Online: https://www.hde-klimaschutzoffensive.de/sites/default/files/uploads/image/2022-08/Klimaschutzoffensive_Plakat_Licht-aus_Motiv_Stadt_Presse.jpg</a:t>
            </a:r>
            <a:endParaRPr b="1" sz="105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1" lang="de-DE" sz="1050">
                <a:solidFill>
                  <a:schemeClr val="dk1"/>
                </a:solidFill>
                <a:latin typeface="Calibri"/>
                <a:ea typeface="Calibri"/>
                <a:cs typeface="Calibri"/>
                <a:sym typeface="Calibri"/>
              </a:rPr>
              <a:t>CCI Dialog GmbH nach EHI Retail Institute (2022) : Stromverbrauch nach Verbrauchsträgern Nonfood. Online https://cci-dialog.de/energieverbrauch-im-einzelhandel-cci_wissensportal/</a:t>
            </a:r>
            <a:endParaRPr/>
          </a:p>
          <a:p>
            <a:pPr indent="-82550" lvl="0" marL="171450" marR="0" rtl="0" algn="l">
              <a:lnSpc>
                <a:spcPct val="100000"/>
              </a:lnSpc>
              <a:spcBef>
                <a:spcPts val="0"/>
              </a:spcBef>
              <a:spcAft>
                <a:spcPts val="0"/>
              </a:spcAft>
              <a:buClr>
                <a:srgbClr val="000000"/>
              </a:buClr>
              <a:buSzPts val="1400"/>
              <a:buFont typeface="Arial"/>
              <a:buNone/>
            </a:pPr>
            <a:r>
              <a:t/>
            </a:r>
            <a:endParaRPr b="0" i="0" sz="1050" u="none" cap="none" strike="noStrike">
              <a:solidFill>
                <a:schemeClr val="dk1"/>
              </a:solidFill>
              <a:latin typeface="Calibri"/>
              <a:ea typeface="Calibri"/>
              <a:cs typeface="Calibri"/>
              <a:sym typeface="Calibri"/>
            </a:endParaRPr>
          </a:p>
        </p:txBody>
      </p:sp>
      <p:sp>
        <p:nvSpPr>
          <p:cNvPr id="283" name="Google Shape;283;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4: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4:notes"/>
          <p:cNvSpPr txBox="1"/>
          <p:nvPr>
            <p:ph idx="1" type="body"/>
          </p:nvPr>
        </p:nvSpPr>
        <p:spPr>
          <a:xfrm>
            <a:off x="479425" y="3851275"/>
            <a:ext cx="6145212" cy="601035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a:p>
          <a:p>
            <a:pPr indent="0" lvl="0" marL="0" rtl="0" algn="l">
              <a:lnSpc>
                <a:spcPct val="100000"/>
              </a:lnSpc>
              <a:spcBef>
                <a:spcPts val="0"/>
              </a:spcBef>
              <a:spcAft>
                <a:spcPts val="0"/>
              </a:spcAft>
              <a:buSzPts val="1400"/>
              <a:buNone/>
            </a:pPr>
            <a:r>
              <a:rPr lang="de-DE" sz="1050">
                <a:solidFill>
                  <a:srgbClr val="000000"/>
                </a:solidFill>
                <a:latin typeface="Calibri"/>
                <a:ea typeface="Calibri"/>
                <a:cs typeface="Calibri"/>
                <a:sym typeface="Calibri"/>
              </a:rPr>
              <a:t>Viele Waren legen bedeutende Wegstrecken bis in den deutschen Einzelhandel zurück. Dabei verursacht die Logistik im Upstream weniger Emissionen als im Downstream auf dem Weg zu den einzelnen Läden. </a:t>
            </a:r>
            <a:endParaRPr/>
          </a:p>
          <a:p>
            <a:pPr indent="0" lvl="0" marL="0" rtl="0" algn="l">
              <a:lnSpc>
                <a:spcPct val="100000"/>
              </a:lnSpc>
              <a:spcBef>
                <a:spcPts val="0"/>
              </a:spcBef>
              <a:spcAft>
                <a:spcPts val="0"/>
              </a:spcAft>
              <a:buSzPts val="1400"/>
              <a:buNone/>
            </a:pPr>
            <a:r>
              <a:t/>
            </a:r>
            <a:endParaRPr b="1"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Quellen / Weiterführende Informationen:</a:t>
            </a:r>
            <a:endParaRPr sz="1050">
              <a:solidFill>
                <a:schemeClr val="dk1"/>
              </a:solidFill>
              <a:latin typeface="Calibri"/>
              <a:ea typeface="Calibri"/>
              <a:cs typeface="Calibri"/>
              <a:sym typeface="Calibri"/>
            </a:endParaRPr>
          </a:p>
          <a:p>
            <a:pPr indent="-88900" lvl="0" marL="88900" rtl="0" algn="l">
              <a:lnSpc>
                <a:spcPct val="100000"/>
              </a:lnSpc>
              <a:spcBef>
                <a:spcPts val="0"/>
              </a:spcBef>
              <a:spcAft>
                <a:spcPts val="0"/>
              </a:spcAft>
              <a:buSzPts val="1050"/>
              <a:buFont typeface="Arial"/>
              <a:buChar char="•"/>
            </a:pPr>
            <a:r>
              <a:rPr lang="de-DE" sz="1050">
                <a:solidFill>
                  <a:srgbClr val="000000"/>
                </a:solidFill>
                <a:latin typeface="Calibri"/>
                <a:ea typeface="Calibri"/>
                <a:cs typeface="Calibri"/>
                <a:sym typeface="Calibri"/>
              </a:rPr>
              <a:t>Treibstoffbedarf: Spiegel Online (2021): Wir müssen neue Schiffe mit fossilem Antrieb komplett verbieten.</a:t>
            </a:r>
            <a:endParaRPr/>
          </a:p>
          <a:p>
            <a:pPr indent="-88900" lvl="0" marL="88900" rtl="0" algn="l">
              <a:lnSpc>
                <a:spcPct val="100000"/>
              </a:lnSpc>
              <a:spcBef>
                <a:spcPts val="0"/>
              </a:spcBef>
              <a:spcAft>
                <a:spcPts val="0"/>
              </a:spcAft>
              <a:buSzPts val="1050"/>
              <a:buFont typeface="Arial"/>
              <a:buChar char="•"/>
            </a:pPr>
            <a:r>
              <a:rPr lang="de-DE" sz="1050">
                <a:solidFill>
                  <a:srgbClr val="000000"/>
                </a:solidFill>
                <a:latin typeface="Calibri"/>
                <a:ea typeface="Calibri"/>
                <a:cs typeface="Calibri"/>
                <a:sym typeface="Calibri"/>
              </a:rPr>
              <a:t>Zuladung: http://www.hamburg-container.com/containerladung.html.</a:t>
            </a:r>
            <a:endParaRPr/>
          </a:p>
          <a:p>
            <a:pPr indent="-88900" lvl="0" marL="88900" rtl="0" algn="l">
              <a:lnSpc>
                <a:spcPct val="100000"/>
              </a:lnSpc>
              <a:spcBef>
                <a:spcPts val="0"/>
              </a:spcBef>
              <a:spcAft>
                <a:spcPts val="0"/>
              </a:spcAft>
              <a:buSzPts val="1050"/>
              <a:buFont typeface="Arial"/>
              <a:buChar char="•"/>
            </a:pPr>
            <a:r>
              <a:rPr lang="de-DE" sz="1050">
                <a:solidFill>
                  <a:srgbClr val="000000"/>
                </a:solidFill>
                <a:latin typeface="Calibri"/>
                <a:ea typeface="Calibri"/>
                <a:cs typeface="Calibri"/>
                <a:sym typeface="Calibri"/>
              </a:rPr>
              <a:t>Schiffsentfernungen: https://www.schiffe-kaufen.de</a:t>
            </a:r>
            <a:endParaRPr sz="1050">
              <a:solidFill>
                <a:srgbClr val="000000"/>
              </a:solidFill>
              <a:latin typeface="Calibri"/>
              <a:ea typeface="Calibri"/>
              <a:cs typeface="Calibri"/>
              <a:sym typeface="Calibri"/>
            </a:endParaRPr>
          </a:p>
          <a:p>
            <a:pPr indent="-88900" lvl="0" marL="88900" rtl="0" algn="l">
              <a:lnSpc>
                <a:spcPct val="100000"/>
              </a:lnSpc>
              <a:spcBef>
                <a:spcPts val="0"/>
              </a:spcBef>
              <a:spcAft>
                <a:spcPts val="0"/>
              </a:spcAft>
              <a:buSzPts val="1050"/>
              <a:buFont typeface="Arial"/>
              <a:buChar char="•"/>
            </a:pPr>
            <a:r>
              <a:rPr lang="de-DE" sz="1050">
                <a:solidFill>
                  <a:srgbClr val="000000"/>
                </a:solidFill>
                <a:latin typeface="Calibri"/>
                <a:ea typeface="Calibri"/>
                <a:cs typeface="Calibri"/>
                <a:sym typeface="Calibri"/>
              </a:rPr>
              <a:t>Emissionen von Schiffen und LKW: NABU o.J.: Mythos klimafreundliche Containerschiffe. Online: https://www.nabu.de/umwelt-und-ressourcen/verkehr/schifffahrt/containerschifffahrt/16646.html</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400"/>
              <a:buNone/>
            </a:pPr>
            <a:r>
              <a:rPr b="0" i="0" lang="de-DE" sz="1050" u="none" strike="noStrike">
                <a:solidFill>
                  <a:srgbClr val="000000"/>
                </a:solidFill>
                <a:latin typeface="Calibri"/>
                <a:ea typeface="Calibri"/>
                <a:cs typeface="Calibri"/>
                <a:sym typeface="Calibri"/>
              </a:rPr>
              <a:t>Die Folie zeigt den Treibstoffverbrauch von Schiffen und LKW‘s für den Transport von 20 t Mandeln. Diese Menge wird jährlich gebraucht um 22 Millionen Mandelplätzchen zur Weihnachtszeit in Deutschland herzustellen. Die meisten Mandeln stammen aus Kalifornien und kommen per Schiffscontainer. In Deutschland werden die Mandeln zu Großhändlern geliefert. In obiger Beispielrechnung wird angenommen, ein LKW fährt 22 Stationen ab, 1x rund durch Deutschland. Die Berechnung zeigt, dass der Ferntransport geringere Emissionen als der Verteilungsverkehr aufweist.</a:t>
            </a:r>
            <a:endParaRPr/>
          </a:p>
          <a:p>
            <a:pPr indent="0" lvl="0" marL="0" rtl="0" algn="l">
              <a:lnSpc>
                <a:spcPct val="100000"/>
              </a:lnSpc>
              <a:spcBef>
                <a:spcPts val="0"/>
              </a:spcBef>
              <a:spcAft>
                <a:spcPts val="0"/>
              </a:spcAft>
              <a:buSzPts val="18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a:p>
          <a:p>
            <a:pPr indent="0" lvl="0" marL="0" marR="0" rtl="0" algn="l">
              <a:lnSpc>
                <a:spcPct val="100000"/>
              </a:lnSpc>
              <a:spcBef>
                <a:spcPts val="0"/>
              </a:spcBef>
              <a:spcAft>
                <a:spcPts val="0"/>
              </a:spcAft>
              <a:buClr>
                <a:srgbClr val="000000"/>
              </a:buClr>
              <a:buSzPts val="1400"/>
              <a:buFont typeface="Arial"/>
              <a:buNone/>
            </a:pPr>
            <a:r>
              <a:t/>
            </a:r>
            <a:endParaRPr b="1" sz="1050">
              <a:solidFill>
                <a:schemeClr val="dk1"/>
              </a:solidFill>
              <a:latin typeface="Calibri"/>
              <a:ea typeface="Calibri"/>
              <a:cs typeface="Calibri"/>
              <a:sym typeface="Calibri"/>
            </a:endParaRPr>
          </a:p>
          <a:p>
            <a:pPr indent="-3175" lvl="0" marL="3175" rtl="0" algn="l">
              <a:lnSpc>
                <a:spcPct val="100000"/>
              </a:lnSpc>
              <a:spcBef>
                <a:spcPts val="0"/>
              </a:spcBef>
              <a:spcAft>
                <a:spcPts val="0"/>
              </a:spcAft>
              <a:buSzPts val="1400"/>
              <a:buNone/>
            </a:pPr>
            <a:r>
              <a:rPr lang="de-DE" sz="1050">
                <a:solidFill>
                  <a:schemeClr val="dk1"/>
                </a:solidFill>
              </a:rPr>
              <a:t>Berechnen Sie die Emissionen:</a:t>
            </a:r>
            <a:endParaRPr/>
          </a:p>
          <a:p>
            <a:pPr indent="-176213" lvl="0" marL="179388" rtl="0" algn="l">
              <a:lnSpc>
                <a:spcPct val="100000"/>
              </a:lnSpc>
              <a:spcBef>
                <a:spcPts val="0"/>
              </a:spcBef>
              <a:spcAft>
                <a:spcPts val="0"/>
              </a:spcAft>
              <a:buSzPts val="1400"/>
              <a:buFont typeface="Arial"/>
              <a:buChar char="•"/>
            </a:pPr>
            <a:r>
              <a:rPr lang="de-DE" sz="1050">
                <a:solidFill>
                  <a:schemeClr val="dk1"/>
                </a:solidFill>
              </a:rPr>
              <a:t>1 LKW-Container beladen mit Gemüse von Sevilla bis Hamburg</a:t>
            </a:r>
            <a:endParaRPr/>
          </a:p>
          <a:p>
            <a:pPr indent="-176213" lvl="0" marL="179388" rtl="0" algn="l">
              <a:lnSpc>
                <a:spcPct val="100000"/>
              </a:lnSpc>
              <a:spcBef>
                <a:spcPts val="0"/>
              </a:spcBef>
              <a:spcAft>
                <a:spcPts val="0"/>
              </a:spcAft>
              <a:buSzPts val="1400"/>
              <a:buFont typeface="Arial"/>
              <a:buChar char="•"/>
            </a:pPr>
            <a:r>
              <a:rPr lang="de-DE" sz="1050">
                <a:solidFill>
                  <a:schemeClr val="dk1"/>
                </a:solidFill>
              </a:rPr>
              <a:t>1 Container beladen mit Nüssen von Bombay nach Hamburg </a:t>
            </a:r>
            <a:br>
              <a:rPr lang="de-DE" sz="1050">
                <a:solidFill>
                  <a:schemeClr val="dk1"/>
                </a:solidFill>
              </a:rPr>
            </a:br>
            <a:r>
              <a:rPr lang="de-DE" sz="1050">
                <a:solidFill>
                  <a:schemeClr val="dk1"/>
                </a:solidFill>
              </a:rPr>
              <a:t>(Online: </a:t>
            </a:r>
            <a:r>
              <a:rPr lang="de-DE" sz="1050" u="sng">
                <a:solidFill>
                  <a:srgbClr val="941651"/>
                </a:solidFill>
                <a:hlinkClick r:id="rId2">
                  <a:extLst>
                    <a:ext uri="{A12FA001-AC4F-418D-AE19-62706E023703}">
                      <ahyp:hlinkClr val="tx"/>
                    </a:ext>
                  </a:extLst>
                </a:hlinkClick>
              </a:rPr>
              <a:t>www.bednblue.de/sailing-distance-calculator</a:t>
            </a:r>
            <a:r>
              <a:rPr lang="de-DE" sz="1050">
                <a:solidFill>
                  <a:srgbClr val="941651"/>
                </a:solidFill>
              </a:rPr>
              <a:t> </a:t>
            </a:r>
            <a:br>
              <a:rPr lang="de-DE" sz="1050">
                <a:solidFill>
                  <a:srgbClr val="941651"/>
                </a:solidFill>
              </a:rPr>
            </a:br>
            <a:r>
              <a:rPr lang="de-DE" sz="1050">
                <a:solidFill>
                  <a:schemeClr val="dk1"/>
                </a:solidFill>
              </a:rPr>
              <a:t>1 SM = 1,852 km</a:t>
            </a:r>
            <a:endParaRPr/>
          </a:p>
          <a:p>
            <a:pPr indent="-176213" lvl="0" marL="179388" rtl="0" algn="l">
              <a:lnSpc>
                <a:spcPct val="100000"/>
              </a:lnSpc>
              <a:spcBef>
                <a:spcPts val="0"/>
              </a:spcBef>
              <a:spcAft>
                <a:spcPts val="0"/>
              </a:spcAft>
              <a:buSzPts val="1400"/>
              <a:buFont typeface="Arial"/>
              <a:buChar char="•"/>
            </a:pPr>
            <a:r>
              <a:rPr lang="de-DE" sz="1050">
                <a:solidFill>
                  <a:schemeClr val="dk1"/>
                </a:solidFill>
              </a:rPr>
              <a:t>Die Anfahrt von 22.000 Kunden, die 10 km fahren, um 1 kg Gemüse zu kaufen </a:t>
            </a:r>
            <a:br>
              <a:rPr lang="de-DE" sz="1050">
                <a:solidFill>
                  <a:schemeClr val="dk1"/>
                </a:solidFill>
              </a:rPr>
            </a:br>
            <a:r>
              <a:rPr lang="de-DE" sz="1050">
                <a:solidFill>
                  <a:schemeClr val="dk1"/>
                </a:solidFill>
              </a:rPr>
              <a:t>(20 kg CO</a:t>
            </a:r>
            <a:r>
              <a:rPr baseline="-25000" lang="de-DE" sz="1050">
                <a:solidFill>
                  <a:schemeClr val="dk1"/>
                </a:solidFill>
              </a:rPr>
              <a:t>2</a:t>
            </a:r>
            <a:r>
              <a:rPr lang="de-DE" sz="1050">
                <a:solidFill>
                  <a:schemeClr val="dk1"/>
                </a:solidFill>
              </a:rPr>
              <a:t>-Äq / 100 km)</a:t>
            </a:r>
            <a:endParaRPr/>
          </a:p>
          <a:p>
            <a:pPr indent="0" lvl="0" marL="0" marR="0" rtl="0" algn="l">
              <a:lnSpc>
                <a:spcPct val="100000"/>
              </a:lnSpc>
              <a:spcBef>
                <a:spcPts val="0"/>
              </a:spcBef>
              <a:spcAft>
                <a:spcPts val="0"/>
              </a:spcAft>
              <a:buClr>
                <a:srgbClr val="000000"/>
              </a:buClr>
              <a:buSzPts val="1400"/>
              <a:buFont typeface="Arial"/>
              <a:buNone/>
            </a:pPr>
            <a:br>
              <a:rPr b="0" i="0" lang="de-DE" sz="1400" u="none" strike="noStrike">
                <a:solidFill>
                  <a:srgbClr val="000000"/>
                </a:solidFill>
              </a:rPr>
            </a:br>
            <a:r>
              <a:rPr b="1" lang="de-DE" sz="1050">
                <a:solidFill>
                  <a:schemeClr val="dk1"/>
                </a:solidFill>
                <a:latin typeface="Calibri"/>
                <a:ea typeface="Calibri"/>
                <a:cs typeface="Calibri"/>
                <a:sym typeface="Calibri"/>
              </a:rPr>
              <a:t>Berechnung: </a:t>
            </a:r>
            <a:endParaRPr/>
          </a:p>
          <a:p>
            <a:pPr indent="0" lvl="0" marL="0" marR="0" rtl="0" algn="l">
              <a:lnSpc>
                <a:spcPct val="100000"/>
              </a:lnSpc>
              <a:spcBef>
                <a:spcPts val="0"/>
              </a:spcBef>
              <a:spcAft>
                <a:spcPts val="0"/>
              </a:spcAft>
              <a:buClr>
                <a:srgbClr val="000000"/>
              </a:buClr>
              <a:buSzPts val="1400"/>
              <a:buFont typeface="Arial"/>
              <a:buNone/>
            </a:pPr>
            <a:r>
              <a:rPr lang="de-DE" sz="1050" u="sng">
                <a:solidFill>
                  <a:schemeClr val="dk1"/>
                </a:solidFill>
                <a:latin typeface="Calibri"/>
                <a:ea typeface="Calibri"/>
                <a:cs typeface="Calibri"/>
                <a:sym typeface="Calibri"/>
                <a:hlinkClick r:id="rId3">
                  <a:extLst>
                    <a:ext uri="{A12FA001-AC4F-418D-AE19-62706E023703}">
                      <ahyp:hlinkClr val="tx"/>
                    </a:ext>
                  </a:extLst>
                </a:hlinkClick>
              </a:rPr>
              <a:t>https://docs.google.com/spreadsheets/d/1J4qtPij73raHShjk2NhbQhTihcjZnTQpm1BiSb-_4tI/edit?usp=sharing</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Diagramm: </a:t>
            </a:r>
            <a:endParaRPr/>
          </a:p>
          <a:p>
            <a:pPr indent="0" lvl="0" marL="0" marR="0" rtl="0" algn="l">
              <a:lnSpc>
                <a:spcPct val="100000"/>
              </a:lnSpc>
              <a:spcBef>
                <a:spcPts val="0"/>
              </a:spcBef>
              <a:spcAft>
                <a:spcPts val="0"/>
              </a:spcAft>
              <a:buClr>
                <a:srgbClr val="000000"/>
              </a:buClr>
              <a:buSzPts val="1400"/>
              <a:buFont typeface="Arial"/>
              <a:buNone/>
            </a:pPr>
            <a:r>
              <a:rPr lang="de-DE" sz="1050">
                <a:solidFill>
                  <a:schemeClr val="dk1"/>
                </a:solidFill>
                <a:latin typeface="Calibri"/>
                <a:ea typeface="Calibri"/>
                <a:cs typeface="Calibri"/>
                <a:sym typeface="Calibri"/>
              </a:rPr>
              <a:t>eigene Darstellung</a:t>
            </a:r>
            <a:endParaRPr sz="1050">
              <a:solidFill>
                <a:schemeClr val="dk1"/>
              </a:solidFill>
              <a:latin typeface="Calibri"/>
              <a:ea typeface="Calibri"/>
              <a:cs typeface="Calibri"/>
              <a:sym typeface="Calibri"/>
            </a:endParaRPr>
          </a:p>
        </p:txBody>
      </p:sp>
      <p:sp>
        <p:nvSpPr>
          <p:cNvPr id="297" name="Google Shape;297;p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5:notes"/>
          <p:cNvSpPr/>
          <p:nvPr>
            <p:ph idx="2" type="sldImg"/>
          </p:nvPr>
        </p:nvSpPr>
        <p:spPr>
          <a:xfrm>
            <a:off x="479425" y="3952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5:notes"/>
          <p:cNvSpPr txBox="1"/>
          <p:nvPr>
            <p:ph idx="1" type="body"/>
          </p:nvPr>
        </p:nvSpPr>
        <p:spPr>
          <a:xfrm>
            <a:off x="479425" y="3851275"/>
            <a:ext cx="6143625" cy="60968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00" u="none" cap="none" strike="noStrike">
                <a:solidFill>
                  <a:schemeClr val="dk1"/>
                </a:solidFill>
                <a:latin typeface="Calibri"/>
                <a:ea typeface="Calibri"/>
                <a:cs typeface="Calibri"/>
                <a:sym typeface="Calibri"/>
              </a:rPr>
              <a:t>Konsum und Nachhaltigkeit sind unmittelbar miteinander verbunden. Eine Änderung des Konsumverhaltens kann zu einer erheblichen CO2-Einsparung führen, ist jedoch eine Herausforderung für diejenigen, die vom Verkauf von Waren leben, wie beispielsweise Einzelhändler:innen. Gleichzeitig kann die </a:t>
            </a:r>
            <a:r>
              <a:rPr lang="de-DE" sz="1000">
                <a:latin typeface="Calibri"/>
                <a:ea typeface="Calibri"/>
                <a:cs typeface="Calibri"/>
                <a:sym typeface="Calibri"/>
              </a:rPr>
              <a:t>Gesellschaft ohne eine intakte Umwelt nicht überleben, weswegen auf die Nutzung der natürlichen Ressourcen und den Erhalt von Lebensraum besonders geachtet werden muss. Unsere Gesellschaft und unsere Wirtschaft sind in die </a:t>
            </a:r>
            <a:r>
              <a:rPr b="0" i="0" lang="de-DE" sz="1000" u="none" cap="none" strike="noStrike">
                <a:solidFill>
                  <a:schemeClr val="dk1"/>
                </a:solidFill>
                <a:latin typeface="Calibri"/>
                <a:ea typeface="Calibri"/>
                <a:cs typeface="Calibri"/>
                <a:sym typeface="Calibri"/>
              </a:rPr>
              <a:t>Biosphäre eingebettet, sie ist die Basis für alles. Das Cake-Prinzip bedeutet „</a:t>
            </a:r>
            <a:r>
              <a:rPr b="0" i="1" lang="de-DE" sz="1000" u="none" cap="none" strike="noStrike">
                <a:solidFill>
                  <a:schemeClr val="dk1"/>
                </a:solidFill>
                <a:latin typeface="Calibri"/>
                <a:ea typeface="Calibri"/>
                <a:cs typeface="Calibri"/>
                <a:sym typeface="Calibri"/>
              </a:rPr>
              <a:t>eine Verschiebung weg vom aktuellen sektoralen Ansatz, bei dem soziale, wirtschaftliche und ökologische Entwicklung als separate Teile angesehen werden</a:t>
            </a:r>
            <a:r>
              <a:rPr b="0" i="0" lang="de-DE" sz="1000" u="none" cap="none" strike="noStrike">
                <a:solidFill>
                  <a:schemeClr val="dk1"/>
                </a:solidFill>
                <a:latin typeface="Calibri"/>
                <a:ea typeface="Calibri"/>
                <a:cs typeface="Calibri"/>
                <a:sym typeface="Calibri"/>
              </a:rPr>
              <a:t>“</a:t>
            </a:r>
            <a:r>
              <a:rPr b="0" i="1" lang="de-DE" sz="1000" u="none" cap="none" strike="noStrike">
                <a:solidFill>
                  <a:schemeClr val="dk1"/>
                </a:solidFill>
                <a:latin typeface="Calibri"/>
                <a:ea typeface="Calibri"/>
                <a:cs typeface="Calibri"/>
                <a:sym typeface="Calibri"/>
              </a:rPr>
              <a:t> </a:t>
            </a:r>
            <a:r>
              <a:rPr b="0" i="0" lang="de-DE" sz="1000" u="none" cap="none" strike="noStrike">
                <a:solidFill>
                  <a:schemeClr val="dk1"/>
                </a:solidFill>
                <a:latin typeface="Calibri"/>
                <a:ea typeface="Calibri"/>
                <a:cs typeface="Calibri"/>
                <a:sym typeface="Calibri"/>
              </a:rPr>
              <a:t>(</a:t>
            </a:r>
            <a:r>
              <a:rPr b="0" i="0" lang="de-DE" sz="1000">
                <a:latin typeface="Calibri"/>
                <a:ea typeface="Calibri"/>
                <a:cs typeface="Calibri"/>
                <a:sym typeface="Calibri"/>
              </a:rPr>
              <a:t>Stockholm Resilience Centre o.J.). Auf der Basis der Biosphäre werden </a:t>
            </a:r>
            <a:r>
              <a:rPr lang="de-DE" sz="1000">
                <a:latin typeface="Calibri"/>
                <a:ea typeface="Calibri"/>
                <a:cs typeface="Calibri"/>
                <a:sym typeface="Calibri"/>
              </a:rPr>
              <a:t>alle anderen SDGs eingeordnet werden müssen. Die nächste Ebene nach der Biosphäre bildet die Gesellschaft mit den jeweiligen SDG 1 bis 4, 7, 11 und 16. Die dritte Ebene bildet die Wirtschaft, denn diese ist abhängig von einer funktionierenden Gesellschaft. Diese Schichtung ist wohlbegründet, denn gesunde (3 Gesundheit und Wohlergehen) und wohlhabende (SDG 1 Keine Armut) Kund*innen sind auch die Konsument*innen der Unternehmen ohne die sie nicht existieren würden. Die dritte Ebene – die Wirtschaft – umfasst die SDG 8 Menschwürdige Arbeit und Wirtschaftswachstum, 9 Industrie, Innovation und Infrastruktur, 10 Ungleichheit sowie 12 Nachhaltiger Konsum und Produktion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 </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Auch wenn das SDG 4 Hochwertige Bildung keine besondere Rolle in diesem Modell spielt (und nur eingereiht ist zwischen allen anderen) – so kann nur Bildung den Teufelskreis der Armut durchbrechen, Krisen vermeiden und dysfunktionale Gesellschaften (Korruption, Rechtsunsicherheit, Umweltzerstörung, Verletzung der Menschenrechte) verändern. Aber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Ministerium bestätigt (Bundesregierung o.J.).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SDG‘s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SDG‘s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346" name="Google Shape;346;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8be62cce89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g28be62cce89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1:notes"/>
          <p:cNvSpPr txBox="1"/>
          <p:nvPr>
            <p:ph idx="1" type="body"/>
          </p:nvPr>
        </p:nvSpPr>
        <p:spPr>
          <a:xfrm>
            <a:off x="479424" y="3959514"/>
            <a:ext cx="6145213" cy="596077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Nachhaltigkeit fällt im Verhältnis zu anderen Themen im Einzelhandel oft “hinten runter”, denn insbesondere seit der Corona-Pandemie stehen wirtschaftliche Aspekte bzw. das Überleben des Unternehmens im Vordergrund. Allerdings sind die steigenden Energiekosten auch ein Thema der Nachhaltigkeit. Kleinen Händler*innen fehlt die Unterstützung, sich mit Nachhaltigkeit auseinanderzusetzen. </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Weiterführende Informationen:</a:t>
            </a:r>
            <a:endParaRPr sz="1050">
              <a:solidFill>
                <a:schemeClr val="dk1"/>
              </a:solidFill>
              <a:latin typeface="Calibri"/>
              <a:ea typeface="Calibri"/>
              <a:cs typeface="Calibri"/>
              <a:sym typeface="Calibri"/>
            </a:endParaRPr>
          </a:p>
          <a:p>
            <a:pPr indent="-285750" lvl="0" marL="285750" rtl="0" algn="l">
              <a:lnSpc>
                <a:spcPct val="100000"/>
              </a:lnSpc>
              <a:spcBef>
                <a:spcPts val="0"/>
              </a:spcBef>
              <a:spcAft>
                <a:spcPts val="0"/>
              </a:spcAft>
              <a:buSzPts val="1050"/>
              <a:buFont typeface="Arial"/>
              <a:buChar char="•"/>
            </a:pPr>
            <a:r>
              <a:rPr b="0" i="0" lang="de-DE" sz="1050" u="none" strike="noStrike">
                <a:solidFill>
                  <a:schemeClr val="dk1"/>
                </a:solidFill>
                <a:latin typeface="Calibri"/>
                <a:ea typeface="Calibri"/>
                <a:cs typeface="Calibri"/>
                <a:sym typeface="Calibri"/>
              </a:rPr>
              <a:t>Wuppertal Institut (2017): Corona-Pandemie treibt Bewusstsein für Nachhaltigkeit. Online: https://wupperinst.org/a/wi/a/s/ad/7564.</a:t>
            </a:r>
            <a:endParaRPr b="0" i="0" sz="1050" u="none" strike="noStrike">
              <a:solidFill>
                <a:schemeClr val="dk1"/>
              </a:solidFill>
              <a:latin typeface="Calibri"/>
              <a:ea typeface="Calibri"/>
              <a:cs typeface="Calibri"/>
              <a:sym typeface="Calibri"/>
            </a:endParaRPr>
          </a:p>
          <a:p>
            <a:pPr indent="-285750" lvl="0" marL="28575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Umwelt Dialog (2021): Corona: Deutsche kaufen nachhaltiger ein. Online: </a:t>
            </a:r>
            <a:r>
              <a:rPr b="0" i="0" lang="de-DE" sz="1050" u="none" strike="noStrike">
                <a:solidFill>
                  <a:schemeClr val="dk1"/>
                </a:solidFill>
                <a:latin typeface="Calibri"/>
                <a:ea typeface="Calibri"/>
                <a:cs typeface="Calibri"/>
                <a:sym typeface="Calibri"/>
              </a:rPr>
              <a:t>https://www.umweltdialog.de/de/verbraucher/lebensmittel/2021/Corona-Deutsche-kaufen-nachhaltiger-ein.php</a:t>
            </a:r>
            <a:endParaRPr b="0" i="0" sz="1050" u="none" strike="noStrike">
              <a:solidFill>
                <a:schemeClr val="dk1"/>
              </a:solidFill>
              <a:latin typeface="Calibri"/>
              <a:ea typeface="Calibri"/>
              <a:cs typeface="Calibri"/>
              <a:sym typeface="Calibri"/>
            </a:endParaRPr>
          </a:p>
          <a:p>
            <a:pPr indent="-285750" lvl="0" marL="285750" rtl="0" algn="l">
              <a:lnSpc>
                <a:spcPct val="100000"/>
              </a:lnSpc>
              <a:spcBef>
                <a:spcPts val="0"/>
              </a:spcBef>
              <a:spcAft>
                <a:spcPts val="0"/>
              </a:spcAft>
              <a:buSzPts val="1050"/>
              <a:buFont typeface="Arial"/>
              <a:buChar char="•"/>
            </a:pPr>
            <a:r>
              <a:rPr b="0" lang="de-DE" sz="1050">
                <a:solidFill>
                  <a:schemeClr val="dk1"/>
                </a:solidFill>
                <a:latin typeface="Calibri"/>
                <a:ea typeface="Calibri"/>
                <a:cs typeface="Calibri"/>
                <a:sym typeface="Calibri"/>
              </a:rPr>
              <a:t>Bundesministerium für Wirtschaft und Klimaschutz (2017): Die Dialogplattform Einzelhandel. Online: </a:t>
            </a:r>
            <a:r>
              <a:rPr lang="de-DE" sz="1050">
                <a:solidFill>
                  <a:schemeClr val="dk1"/>
                </a:solidFill>
                <a:latin typeface="Calibri"/>
                <a:ea typeface="Calibri"/>
                <a:cs typeface="Calibri"/>
                <a:sym typeface="Calibri"/>
              </a:rPr>
              <a:t>https://www.bmwk.de/Redaktion/DE/Dossier/dialogplattform-einzelhandel.html</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Stell dir vor, die Einschränkungen unseres Lebens durch Corona und Inflation liegen hinter uns:</a:t>
            </a:r>
            <a:endParaRPr b="0" i="0" sz="105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a:p>
          <a:p>
            <a:pPr indent="-228600" lvl="0" marL="228600" marR="0" rtl="0" algn="l">
              <a:lnSpc>
                <a:spcPct val="100000"/>
              </a:lnSpc>
              <a:spcBef>
                <a:spcPts val="0"/>
              </a:spcBef>
              <a:spcAft>
                <a:spcPts val="0"/>
              </a:spcAft>
              <a:buClr>
                <a:srgbClr val="000000"/>
              </a:buClr>
              <a:buSzPts val="1050"/>
              <a:buAutoNum type="arabicPeriod"/>
            </a:pPr>
            <a:r>
              <a:rPr b="0" i="0" lang="de-DE" sz="1050" u="none" cap="none" strike="noStrike">
                <a:solidFill>
                  <a:schemeClr val="dk1"/>
                </a:solidFill>
                <a:latin typeface="Calibri"/>
                <a:ea typeface="Calibri"/>
                <a:cs typeface="Calibri"/>
                <a:sym typeface="Calibri"/>
              </a:rPr>
              <a:t>Was könnten mögliche Gründe dafür sein, dass Nachhaltigkeit </a:t>
            </a:r>
            <a:r>
              <a:rPr lang="de-DE" sz="1050">
                <a:solidFill>
                  <a:schemeClr val="dk1"/>
                </a:solidFill>
                <a:latin typeface="Calibri"/>
                <a:ea typeface="Calibri"/>
                <a:cs typeface="Calibri"/>
                <a:sym typeface="Calibri"/>
              </a:rPr>
              <a:t>im Einzelhandel nach der Pandemie noch stärker im Fokus liegt?</a:t>
            </a:r>
            <a:endParaRPr/>
          </a:p>
          <a:p>
            <a:pPr indent="-228600" lvl="0" marL="228600" marR="0" rtl="0" algn="l">
              <a:lnSpc>
                <a:spcPct val="100000"/>
              </a:lnSpc>
              <a:spcBef>
                <a:spcPts val="0"/>
              </a:spcBef>
              <a:spcAft>
                <a:spcPts val="0"/>
              </a:spcAft>
              <a:buClr>
                <a:srgbClr val="000000"/>
              </a:buClr>
              <a:buSzPts val="1050"/>
              <a:buAutoNum type="arabicPeriod"/>
            </a:pPr>
            <a:r>
              <a:rPr lang="de-DE" sz="1050">
                <a:solidFill>
                  <a:schemeClr val="dk1"/>
                </a:solidFill>
                <a:latin typeface="Calibri"/>
                <a:ea typeface="Calibri"/>
                <a:cs typeface="Calibri"/>
                <a:sym typeface="Calibri"/>
              </a:rPr>
              <a:t>Recherchiere kurz, welche Unterstützungsangebote es für nachhaltiges Wirtschaften im Einzelhandel gibt.</a:t>
            </a:r>
            <a:endParaRPr b="1"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Ergebnisse der Befragung (Diagramm): </a:t>
            </a:r>
            <a:endParaRPr sz="1050">
              <a:solidFill>
                <a:schemeClr val="dk1"/>
              </a:solidFill>
              <a:latin typeface="Calibri"/>
              <a:ea typeface="Calibri"/>
              <a:cs typeface="Calibri"/>
              <a:sym typeface="Calibri"/>
            </a:endParaRPr>
          </a:p>
          <a:p>
            <a:pPr indent="-457200" lvl="0" marL="457200" rtl="0" algn="l">
              <a:lnSpc>
                <a:spcPct val="100000"/>
              </a:lnSpc>
              <a:spcBef>
                <a:spcPts val="0"/>
              </a:spcBef>
              <a:spcAft>
                <a:spcPts val="0"/>
              </a:spcAft>
              <a:buSzPts val="1050"/>
              <a:buFont typeface="Arial"/>
              <a:buAutoNum type="arabicPeriod"/>
            </a:pPr>
            <a:r>
              <a:rPr lang="de-DE" sz="1050">
                <a:solidFill>
                  <a:schemeClr val="dk1"/>
                </a:solidFill>
              </a:rPr>
              <a:t>Ändert sich für Dich nun etwas an Deinen Konsum?</a:t>
            </a:r>
            <a:endParaRPr/>
          </a:p>
          <a:p>
            <a:pPr indent="-457200" lvl="0" marL="457200" rtl="0" algn="l">
              <a:lnSpc>
                <a:spcPct val="100000"/>
              </a:lnSpc>
              <a:spcBef>
                <a:spcPts val="0"/>
              </a:spcBef>
              <a:spcAft>
                <a:spcPts val="0"/>
              </a:spcAft>
              <a:buSzPts val="1050"/>
              <a:buFont typeface="Arial"/>
              <a:buAutoNum type="arabicPeriod"/>
            </a:pPr>
            <a:r>
              <a:rPr b="0" i="0" lang="de-DE" sz="1050" u="none" cap="none" strike="noStrike">
                <a:solidFill>
                  <a:schemeClr val="dk1"/>
                </a:solidFill>
                <a:latin typeface="Arial"/>
                <a:ea typeface="Arial"/>
                <a:cs typeface="Arial"/>
                <a:sym typeface="Arial"/>
              </a:rPr>
              <a:t>Hilft ein nachhaltiger Konsum, dass zukünftig Risiken vermieden werden?</a:t>
            </a:r>
            <a:endParaRPr sz="1050">
              <a:solidFill>
                <a:schemeClr val="dk1"/>
              </a:solidFill>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Oder bedeutet „Nachhaltiger Konsum“, dass alles nur teurer wird?</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Diagramm: (eigene Darstellung)</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50" u="none" strike="noStrike">
                <a:solidFill>
                  <a:schemeClr val="dk1"/>
                </a:solidFill>
                <a:latin typeface="Calibri"/>
                <a:ea typeface="Calibri"/>
                <a:cs typeface="Calibri"/>
                <a:sym typeface="Calibri"/>
              </a:rPr>
              <a:t>Gebhard, M. (2020): Utopia-Studie: Corona-Krise stärkt die Relevanz von Nachhaltigkeit. Online: https://utopia.de/utopia-insights/utopia-studie-corona-krise-nachhaltigkeit/.</a:t>
            </a:r>
            <a:endParaRPr sz="1050">
              <a:solidFill>
                <a:schemeClr val="dk1"/>
              </a:solidFill>
              <a:latin typeface="Calibri"/>
              <a:ea typeface="Calibri"/>
              <a:cs typeface="Calibri"/>
              <a:sym typeface="Calibri"/>
            </a:endParaRPr>
          </a:p>
        </p:txBody>
      </p:sp>
      <p:sp>
        <p:nvSpPr>
          <p:cNvPr id="89" name="Google Shape;89;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41f1a7caba_0_0:notes"/>
          <p:cNvSpPr/>
          <p:nvPr>
            <p:ph idx="2" type="sldImg"/>
          </p:nvPr>
        </p:nvSpPr>
        <p:spPr>
          <a:xfrm>
            <a:off x="479425" y="39528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141f1a7caba_0_0:notes"/>
          <p:cNvSpPr txBox="1"/>
          <p:nvPr>
            <p:ph idx="1" type="body"/>
          </p:nvPr>
        </p:nvSpPr>
        <p:spPr>
          <a:xfrm>
            <a:off x="479424" y="3960000"/>
            <a:ext cx="6143625" cy="593626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latin typeface="Calibri"/>
                <a:ea typeface="Calibri"/>
                <a:cs typeface="Calibri"/>
                <a:sym typeface="Calibri"/>
              </a:rPr>
              <a:t>Beschreibung des Zielkonfliktes:</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Einzelhändlerinnen und Einzelhändler sowie ihre Kundschaft möchten Verpackung reduzieren, aber Lieferanten verpacken die Produkte. Verpackung schützt die Ware vor Transportschäden und erspart dadurch CO</a:t>
            </a:r>
            <a:r>
              <a:rPr baseline="-25000" lang="de-DE" sz="1050">
                <a:latin typeface="Calibri"/>
                <a:ea typeface="Calibri"/>
                <a:cs typeface="Calibri"/>
                <a:sym typeface="Calibri"/>
              </a:rPr>
              <a:t>2</a:t>
            </a:r>
            <a:r>
              <a:rPr lang="de-DE" sz="1050">
                <a:latin typeface="Calibri"/>
                <a:ea typeface="Calibri"/>
                <a:cs typeface="Calibri"/>
                <a:sym typeface="Calibri"/>
              </a:rPr>
              <a:t>-intensive Reklamation. Es besteht ein Dilemma herauszufinden, welche Verpackung notwendig ist und welche zu viel bzw., ob es nachhaltige Verpackungsalternativen gibt. Zeit für Nachhaltigkeit fehlt zuweilen, um beispielsweise mit Lieferanten zu diskutieren, ob es auch nachhaltiger geht (z.B. nicht jedes T-Shirt einzeln verpackt auszuliefern).</a:t>
            </a:r>
            <a:endParaRPr/>
          </a:p>
          <a:p>
            <a:pPr indent="0" lvl="0" marL="0" rtl="0" algn="l">
              <a:lnSpc>
                <a:spcPct val="100000"/>
              </a:lnSpc>
              <a:spcBef>
                <a:spcPts val="0"/>
              </a:spcBef>
              <a:spcAft>
                <a:spcPts val="0"/>
              </a:spcAft>
              <a:buSzPts val="1400"/>
              <a:buNone/>
            </a:pPr>
            <a:r>
              <a:t/>
            </a:r>
            <a:endParaRPr b="0" i="0" sz="1050" u="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Weiterführende Informationen:</a:t>
            </a:r>
            <a:endParaRPr b="0" i="0" sz="1050" u="none" strike="noStrike">
              <a:solidFill>
                <a:srgbClr val="0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strike="noStrike">
                <a:solidFill>
                  <a:srgbClr val="000000"/>
                </a:solidFill>
                <a:latin typeface="Calibri"/>
                <a:ea typeface="Calibri"/>
                <a:cs typeface="Calibri"/>
                <a:sym typeface="Calibri"/>
              </a:rPr>
              <a:t>E-commerce Magazin.de (2022): Nachhaltige Verpackungen: Das gehört zu dem Umweltfreundlichen Konzept. Online: h</a:t>
            </a:r>
            <a:r>
              <a:rPr lang="de-DE" sz="1050">
                <a:latin typeface="Calibri"/>
                <a:ea typeface="Calibri"/>
                <a:cs typeface="Calibri"/>
                <a:sym typeface="Calibri"/>
              </a:rPr>
              <a:t>ttps://www.e-commerce-magazin.de/nachhaltige-verpackungen-das-gehoert-zu-dem-umweltfreundlichen-konzept/</a:t>
            </a:r>
            <a:endParaRPr/>
          </a:p>
          <a:p>
            <a:pPr indent="-171450" lvl="0" marL="171450" marR="0" rtl="0" algn="l">
              <a:lnSpc>
                <a:spcPct val="100000"/>
              </a:lnSpc>
              <a:spcBef>
                <a:spcPts val="0"/>
              </a:spcBef>
              <a:spcAft>
                <a:spcPts val="0"/>
              </a:spcAft>
              <a:buClr>
                <a:srgbClr val="000000"/>
              </a:buClr>
              <a:buSzPts val="1050"/>
              <a:buFont typeface="Arial"/>
              <a:buChar char="•"/>
            </a:pPr>
            <a:r>
              <a:rPr lang="de-DE" sz="1050">
                <a:latin typeface="Calibri"/>
                <a:ea typeface="Calibri"/>
                <a:cs typeface="Calibri"/>
                <a:sym typeface="Calibri"/>
              </a:rPr>
              <a:t>Good Stock (o.J.): Höchste Zeit zum Handeln durch Einsatz von nachhaltigem Verpackungsmaterial. Online: </a:t>
            </a:r>
            <a:r>
              <a:rPr b="0" i="0" lang="de-DE" sz="1050" u="none" strike="noStrike">
                <a:solidFill>
                  <a:srgbClr val="000000"/>
                </a:solidFill>
                <a:latin typeface="Calibri"/>
                <a:ea typeface="Calibri"/>
                <a:cs typeface="Calibri"/>
                <a:sym typeface="Calibri"/>
              </a:rPr>
              <a:t>https://www.good-stock.de/nachhaltige-verpackung-im-e-commerce/</a:t>
            </a:r>
            <a:endParaRPr/>
          </a:p>
          <a:p>
            <a:pPr indent="-171450" lvl="0" marL="171450" marR="0" rtl="0" algn="l">
              <a:lnSpc>
                <a:spcPct val="100000"/>
              </a:lnSpc>
              <a:spcBef>
                <a:spcPts val="0"/>
              </a:spcBef>
              <a:spcAft>
                <a:spcPts val="0"/>
              </a:spcAft>
              <a:buClr>
                <a:srgbClr val="000000"/>
              </a:buClr>
              <a:buSzPts val="1050"/>
              <a:buFont typeface="Arial"/>
              <a:buChar char="•"/>
            </a:pPr>
            <a:r>
              <a:rPr b="0" i="0" lang="de-DE" sz="1050" u="none" strike="noStrike">
                <a:solidFill>
                  <a:srgbClr val="000000"/>
                </a:solidFill>
                <a:latin typeface="Calibri"/>
                <a:ea typeface="Calibri"/>
                <a:cs typeface="Calibri"/>
                <a:sym typeface="Calibri"/>
              </a:rPr>
              <a:t>Neue Verpackung (2021): Studie: Das erwartet der Onlinehandeln von Versandverpackungen. Online: </a:t>
            </a:r>
            <a:r>
              <a:rPr b="0" i="0" lang="de-DE" sz="1050" u="sng" strike="noStrike">
                <a:solidFill>
                  <a:srgbClr val="000000"/>
                </a:solidFill>
                <a:latin typeface="Calibri"/>
                <a:ea typeface="Calibri"/>
                <a:cs typeface="Calibri"/>
                <a:sym typeface="Calibri"/>
                <a:hlinkClick r:id="rId2">
                  <a:extLst>
                    <a:ext uri="{A12FA001-AC4F-418D-AE19-62706E023703}">
                      <ahyp:hlinkClr val="tx"/>
                    </a:ext>
                  </a:extLst>
                </a:hlinkClick>
              </a:rPr>
              <a:t>https://www.neue-verpackung.de/markt/studie-das-erwartet-der-onlinehandel-von-versandverpackungen-420.html</a:t>
            </a:r>
            <a:endParaRPr sz="1050">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None/>
            </a:pPr>
            <a:r>
              <a:t/>
            </a:r>
            <a:endParaRPr sz="105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Beschreibung der Folie:</a:t>
            </a:r>
            <a:endParaRPr/>
          </a:p>
          <a:p>
            <a:pPr indent="0" lvl="0" marL="0" marR="0" rtl="0" algn="l">
              <a:lnSpc>
                <a:spcPct val="100000"/>
              </a:lnSpc>
              <a:spcBef>
                <a:spcPts val="0"/>
              </a:spcBef>
              <a:spcAft>
                <a:spcPts val="0"/>
              </a:spcAft>
              <a:buClr>
                <a:srgbClr val="000000"/>
              </a:buClr>
              <a:buSzPts val="1400"/>
              <a:buFont typeface="Arial"/>
              <a:buNone/>
            </a:pPr>
            <a:r>
              <a:rPr lang="de-DE" sz="1050">
                <a:latin typeface="Calibri"/>
                <a:ea typeface="Calibri"/>
                <a:cs typeface="Calibri"/>
                <a:sym typeface="Calibri"/>
              </a:rPr>
              <a:t>Welche Rolle spielen Verpackungen im Handel von morgen?</a:t>
            </a:r>
            <a:endParaRPr b="1"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Aufgabenstellung:</a:t>
            </a:r>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Welche nachhaltigen Alternativen gibt es bereits jetzt im Verpackungsbereich?</a:t>
            </a:r>
            <a:endParaRPr sz="1050">
              <a:solidFill>
                <a:schemeClr val="dk1"/>
              </a:solidFill>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Wo fallen bei Ihnen unnötige Verpackungen an?</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Welche Ihrer Produkte sind viel zu aufwändig verpackt?</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Was sollte auf den Verpackungen wirklich stehen, was ist überflüssig?</a:t>
            </a:r>
            <a:endParaRPr/>
          </a:p>
          <a:p>
            <a:pPr indent="-390525" lvl="0" marL="457200" marR="0" rtl="0" algn="l">
              <a:lnSpc>
                <a:spcPct val="100000"/>
              </a:lnSpc>
              <a:spcBef>
                <a:spcPts val="0"/>
              </a:spcBef>
              <a:spcAft>
                <a:spcPts val="0"/>
              </a:spcAft>
              <a:buClr>
                <a:srgbClr val="000000"/>
              </a:buClr>
              <a:buSzPts val="1050"/>
              <a:buFont typeface="Arial"/>
              <a:buNone/>
            </a:pPr>
            <a:r>
              <a:t/>
            </a:r>
            <a:endParaRPr sz="1050">
              <a:solidFill>
                <a:srgbClr val="941651"/>
              </a:solidFill>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Ergebnisse der Befragung (Diagramm): </a:t>
            </a:r>
            <a:endParaRPr sz="105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sz="1050">
                <a:latin typeface="Calibri"/>
                <a:ea typeface="Calibri"/>
                <a:cs typeface="Calibri"/>
                <a:sym typeface="Calibri"/>
              </a:rPr>
              <a:t>Die steigende Relevanz von Umweltaspekten bei Verpackungen kann die Kaufentscheidung von Konsument*innen beeinflussen und somit auch zu einem Umdenken bei Lieferanten führen.</a:t>
            </a:r>
            <a:endParaRPr sz="1050">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rPr b="1" lang="de-DE" sz="1050">
                <a:latin typeface="Calibri"/>
                <a:ea typeface="Calibri"/>
                <a:cs typeface="Calibri"/>
                <a:sym typeface="Calibri"/>
              </a:rPr>
              <a:t>Diagramm: (eigene Darstellung)</a:t>
            </a:r>
            <a:br>
              <a:rPr lang="de-DE" sz="1050">
                <a:latin typeface="Calibri"/>
                <a:ea typeface="Calibri"/>
                <a:cs typeface="Calibri"/>
                <a:sym typeface="Calibri"/>
              </a:rPr>
            </a:br>
            <a:r>
              <a:rPr lang="de-DE" sz="1050">
                <a:latin typeface="Calibri"/>
                <a:ea typeface="Calibri"/>
                <a:cs typeface="Calibri"/>
                <a:sym typeface="Calibri"/>
              </a:rPr>
              <a:t>IFH Köln / VDW (2019): </a:t>
            </a:r>
            <a:r>
              <a:rPr b="0" i="0" lang="de-DE" sz="1050" u="none" strike="noStrike">
                <a:solidFill>
                  <a:srgbClr val="05103E"/>
                </a:solidFill>
                <a:latin typeface="Calibri"/>
                <a:ea typeface="Calibri"/>
                <a:cs typeface="Calibri"/>
                <a:sym typeface="Calibri"/>
              </a:rPr>
              <a:t>Verpackungen im Einzelhandel: Nachhaltigkeit first!? Online: https://www.ifhkoeln.de/verpackungen-im-einzelhandel-nachhaltigkeit-first/.</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p:txBody>
      </p:sp>
      <p:sp>
        <p:nvSpPr>
          <p:cNvPr id="109" name="Google Shape;109;g141f1a7cab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14a9b7458ce_0_64: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14a9b7458ce_0_64:notes"/>
          <p:cNvSpPr txBox="1"/>
          <p:nvPr>
            <p:ph idx="1" type="body"/>
          </p:nvPr>
        </p:nvSpPr>
        <p:spPr>
          <a:xfrm>
            <a:off x="479424" y="3960000"/>
            <a:ext cx="6145213"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latin typeface="Calibri"/>
                <a:ea typeface="Calibri"/>
                <a:cs typeface="Calibri"/>
                <a:sym typeface="Calibri"/>
              </a:rPr>
              <a:t>Beschreibung des Zielkonfliktes:</a:t>
            </a:r>
            <a:endParaRPr sz="1050">
              <a:latin typeface="Calibri"/>
              <a:ea typeface="Calibri"/>
              <a:cs typeface="Calibri"/>
              <a:sym typeface="Calibri"/>
            </a:endParaRPr>
          </a:p>
          <a:p>
            <a:pPr indent="0" lvl="0" marL="0" rtl="0" algn="l">
              <a:lnSpc>
                <a:spcPct val="115000"/>
              </a:lnSpc>
              <a:spcBef>
                <a:spcPts val="0"/>
              </a:spcBef>
              <a:spcAft>
                <a:spcPts val="0"/>
              </a:spcAft>
              <a:buSzPts val="1400"/>
              <a:buNone/>
            </a:pPr>
            <a:r>
              <a:rPr lang="de-DE" sz="1050">
                <a:latin typeface="Calibri"/>
                <a:ea typeface="Calibri"/>
                <a:cs typeface="Calibri"/>
                <a:sym typeface="Calibri"/>
              </a:rPr>
              <a:t>Einige Händler*innen würden gerne nachhaltige Produkte anbieten, jedoch ist die Kundennachfrage nicht vorhanden, bzw. sind die Kundinnen und Kunden nicht bereit, möglicherweise höhere Preise zu bezahlen. </a:t>
            </a:r>
            <a:endParaRPr/>
          </a:p>
          <a:p>
            <a:pPr indent="0" lvl="0" marL="0" rtl="0" algn="l">
              <a:lnSpc>
                <a:spcPct val="115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Beschreibung der Folie:</a:t>
            </a:r>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Nachhaltige Produkte werden teilweise signifikant teurer verkauft als nicht nachhaltig hergestellte Produkte.</a:t>
            </a:r>
            <a:endParaRPr/>
          </a:p>
          <a:p>
            <a:pPr indent="0" lvl="0" marL="0" rtl="0" algn="l">
              <a:lnSpc>
                <a:spcPct val="115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Aufgabenstellung:</a:t>
            </a:r>
            <a:endParaRPr/>
          </a:p>
          <a:p>
            <a:pPr indent="-228600" lvl="0" marL="228600" marR="0" rtl="0" algn="l">
              <a:lnSpc>
                <a:spcPct val="115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Calibri"/>
                <a:ea typeface="Calibri"/>
                <a:cs typeface="Calibri"/>
                <a:sym typeface="Calibri"/>
              </a:rPr>
              <a:t>Was sind aus Ihrer Sicht die jeweiligen Gründe für die hohen Preise der hier gezeigten Produkte?</a:t>
            </a:r>
            <a:endParaRPr/>
          </a:p>
          <a:p>
            <a:pPr indent="-228600" lvl="0" marL="228600" marR="0" rtl="0" algn="l">
              <a:lnSpc>
                <a:spcPct val="115000"/>
              </a:lnSpc>
              <a:spcBef>
                <a:spcPts val="0"/>
              </a:spcBef>
              <a:spcAft>
                <a:spcPts val="0"/>
              </a:spcAft>
              <a:buClr>
                <a:srgbClr val="000000"/>
              </a:buClr>
              <a:buSzPts val="1050"/>
              <a:buFont typeface="Arial"/>
              <a:buAutoNum type="arabicPeriod"/>
            </a:pPr>
            <a:r>
              <a:rPr lang="de-DE" sz="1050">
                <a:solidFill>
                  <a:schemeClr val="dk1"/>
                </a:solidFill>
                <a:latin typeface="Calibri"/>
                <a:ea typeface="Calibri"/>
                <a:cs typeface="Calibri"/>
                <a:sym typeface="Calibri"/>
              </a:rPr>
              <a:t>Wie könnten Sie in Ihrem Unternehmen die Kundennachfrage nach nachhaltigen Produkten steigern?</a:t>
            </a:r>
            <a:endParaRPr/>
          </a:p>
          <a:p>
            <a:pPr indent="0" lvl="0" marL="0" rtl="0" algn="l">
              <a:lnSpc>
                <a:spcPct val="115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Ergebnisse der Marktbeobachtung (Grafik): </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Nachhaltige Produkte werden teilweise signifikant (bis zu 85 %) teurer verkauft als nicht nachhaltig hergestellte Produkte.</a:t>
            </a:r>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Mögliche Gründe für die teureren Preise:</a:t>
            </a:r>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285750" lvl="0" marL="285750" rtl="0" algn="l">
              <a:lnSpc>
                <a:spcPct val="100000"/>
              </a:lnSpc>
              <a:spcBef>
                <a:spcPts val="0"/>
              </a:spcBef>
              <a:spcAft>
                <a:spcPts val="0"/>
              </a:spcAft>
              <a:buSzPts val="1050"/>
              <a:buFont typeface="Arial"/>
              <a:buChar char="•"/>
            </a:pPr>
            <a:r>
              <a:rPr lang="de-DE" sz="1050">
                <a:latin typeface="Calibri"/>
                <a:ea typeface="Calibri"/>
                <a:cs typeface="Calibri"/>
                <a:sym typeface="Calibri"/>
              </a:rPr>
              <a:t>Bessere Qualität, teurere Rohstoffpreise / Stichwort „wahre Preise“</a:t>
            </a:r>
            <a:endParaRPr/>
          </a:p>
          <a:p>
            <a:pPr indent="-285750" lvl="0" marL="285750" rtl="0" algn="l">
              <a:lnSpc>
                <a:spcPct val="100000"/>
              </a:lnSpc>
              <a:spcBef>
                <a:spcPts val="0"/>
              </a:spcBef>
              <a:spcAft>
                <a:spcPts val="0"/>
              </a:spcAft>
              <a:buSzPts val="1050"/>
              <a:buFont typeface="Arial"/>
              <a:buChar char="•"/>
            </a:pPr>
            <a:r>
              <a:rPr lang="de-DE" sz="1050">
                <a:latin typeface="Calibri"/>
                <a:ea typeface="Calibri"/>
                <a:cs typeface="Calibri"/>
                <a:sym typeface="Calibri"/>
              </a:rPr>
              <a:t>Kosten für Siegel / Zertifizierungen</a:t>
            </a:r>
            <a:endParaRPr/>
          </a:p>
          <a:p>
            <a:pPr indent="-285750" lvl="0" marL="285750" rtl="0" algn="l">
              <a:lnSpc>
                <a:spcPct val="100000"/>
              </a:lnSpc>
              <a:spcBef>
                <a:spcPts val="0"/>
              </a:spcBef>
              <a:spcAft>
                <a:spcPts val="0"/>
              </a:spcAft>
              <a:buSzPts val="1050"/>
              <a:buFont typeface="Arial"/>
              <a:buChar char="•"/>
            </a:pPr>
            <a:r>
              <a:rPr lang="de-DE" sz="1050">
                <a:latin typeface="Calibri"/>
                <a:ea typeface="Calibri"/>
                <a:cs typeface="Calibri"/>
                <a:sym typeface="Calibri"/>
              </a:rPr>
              <a:t>Seltener Massenproduktion / Herstellung in kleinen Mengen</a:t>
            </a:r>
            <a:endParaRPr/>
          </a:p>
          <a:p>
            <a:pPr indent="-219075" lvl="0" marL="285750" rtl="0" algn="l">
              <a:lnSpc>
                <a:spcPct val="100000"/>
              </a:lnSpc>
              <a:spcBef>
                <a:spcPts val="0"/>
              </a:spcBef>
              <a:spcAft>
                <a:spcPts val="0"/>
              </a:spcAft>
              <a:buSzPts val="1050"/>
              <a:buFont typeface="Arial"/>
              <a:buNone/>
            </a:pPr>
            <a:r>
              <a:t/>
            </a:r>
            <a:endParaRPr b="1" sz="1050">
              <a:latin typeface="Calibri"/>
              <a:ea typeface="Calibri"/>
              <a:cs typeface="Calibri"/>
              <a:sym typeface="Calibri"/>
            </a:endParaRPr>
          </a:p>
          <a:p>
            <a:pPr indent="0" lvl="0" marL="0" rtl="0" algn="l">
              <a:lnSpc>
                <a:spcPct val="100000"/>
              </a:lnSpc>
              <a:spcBef>
                <a:spcPts val="0"/>
              </a:spcBef>
              <a:spcAft>
                <a:spcPts val="0"/>
              </a:spcAft>
              <a:buSzPts val="1050"/>
              <a:buNone/>
            </a:pPr>
            <a:r>
              <a:rPr b="1" lang="de-DE" sz="1050">
                <a:latin typeface="Calibri"/>
                <a:ea typeface="Calibri"/>
                <a:cs typeface="Calibri"/>
                <a:sym typeface="Calibri"/>
              </a:rPr>
              <a:t>Grafik: (eigene Darstellung)</a:t>
            </a:r>
            <a:br>
              <a:rPr lang="de-DE" sz="1050">
                <a:latin typeface="Calibri"/>
                <a:ea typeface="Calibri"/>
                <a:cs typeface="Calibri"/>
                <a:sym typeface="Calibri"/>
              </a:rPr>
            </a:br>
            <a:r>
              <a:rPr b="0" i="0" lang="de-DE" sz="1050" u="none" strike="noStrike">
                <a:solidFill>
                  <a:srgbClr val="05103E"/>
                </a:solidFill>
                <a:latin typeface="Calibri"/>
                <a:ea typeface="Calibri"/>
                <a:cs typeface="Calibri"/>
                <a:sym typeface="Calibri"/>
              </a:rPr>
              <a:t>Kearney (2020): Nachhaltige Produkte sind zu teuer: Hersteller und Handel stehen dem Massenmarkt im Weg. Online: https://www.presseportal.de/pm/15196/4689370.</a:t>
            </a:r>
            <a:endParaRPr sz="1050">
              <a:latin typeface="Calibri"/>
              <a:ea typeface="Calibri"/>
              <a:cs typeface="Calibri"/>
              <a:sym typeface="Calibri"/>
            </a:endParaRPr>
          </a:p>
        </p:txBody>
      </p:sp>
      <p:sp>
        <p:nvSpPr>
          <p:cNvPr id="121" name="Google Shape;121;g14a9b7458ce_0_6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41f1a7caba_0_46: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141f1a7caba_0_46:notes"/>
          <p:cNvSpPr txBox="1"/>
          <p:nvPr>
            <p:ph idx="1" type="body"/>
          </p:nvPr>
        </p:nvSpPr>
        <p:spPr>
          <a:xfrm>
            <a:off x="479424" y="3960000"/>
            <a:ext cx="6145213" cy="60649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latin typeface="Calibri"/>
                <a:ea typeface="Calibri"/>
                <a:cs typeface="Calibri"/>
                <a:sym typeface="Calibri"/>
              </a:rPr>
              <a:t>Beschreibung des Zielkonfliktes:</a:t>
            </a:r>
            <a:endParaRPr sz="1050">
              <a:latin typeface="Calibri"/>
              <a:ea typeface="Calibri"/>
              <a:cs typeface="Calibri"/>
              <a:sym typeface="Calibri"/>
            </a:endParaRPr>
          </a:p>
          <a:p>
            <a:pPr indent="0" lvl="0" marL="0" rtl="0" algn="l">
              <a:lnSpc>
                <a:spcPct val="115000"/>
              </a:lnSpc>
              <a:spcBef>
                <a:spcPts val="0"/>
              </a:spcBef>
              <a:spcAft>
                <a:spcPts val="0"/>
              </a:spcAft>
              <a:buSzPts val="1400"/>
              <a:buNone/>
            </a:pPr>
            <a:r>
              <a:rPr lang="de-DE" sz="1050">
                <a:latin typeface="Calibri"/>
                <a:ea typeface="Calibri"/>
                <a:cs typeface="Calibri"/>
                <a:sym typeface="Calibri"/>
              </a:rPr>
              <a:t>Manche, speziellen Sortimente gibt es nicht in einer nachhaltigen Variante. Einige Waren und Produkte sind sehr rohstoffintensiv in ihrer Herstellung und können zudem aufgrund der fehlenden Rohstoffvorkommen nicht lokal bezogen werden. Diese Waren und Produkte können per Definition (noch?) nicht nachhaltig produziert werden.</a:t>
            </a:r>
            <a:endParaRPr/>
          </a:p>
          <a:p>
            <a:pPr indent="0" lvl="0" marL="0" rtl="0" algn="l">
              <a:lnSpc>
                <a:spcPct val="115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Beschreibung der Folie:</a:t>
            </a:r>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Kann ein Produkt (noch) nicht nachhaltig bezogen werden, macht es Sinn, sich die verschiedenen Stufen nachhaltigen Konsums in Erinnerung zu rufen. </a:t>
            </a:r>
            <a:r>
              <a:rPr b="0" i="0" lang="de-DE" sz="1050" u="none" strike="noStrike">
                <a:solidFill>
                  <a:srgbClr val="000000"/>
                </a:solidFill>
                <a:latin typeface="Calibri"/>
                <a:ea typeface="Calibri"/>
                <a:cs typeface="Calibri"/>
                <a:sym typeface="Calibri"/>
              </a:rPr>
              <a:t>Produktions- und Konsummuster im Einzelhandel folgen bisher der Logik: abbauen, herstellen, konsumieren, entsorgen. Ein Paradigmenwechsel in dieser Logik industrieller Wertschöpfung ist daher vielfach Gegenstand von Diskussionen, in Deutschland und weltweit. Und auch Verbraucherinnen und Verbraucher erkennen die eigene Verantwortung zum nachhaltigen Konsum. Aus der Diskussion auf politischer Ebene und dem Selbstverständnis der Konsumentinnen und Konsumenten heraus ist in den letzten Jahren eine Bewegung entstanden. “Zero-Waste” (Null Müll) ist das Motto, Reuse, Reduce, Repair (Wiederverwenden, Reduzieren,  Reparieren) die Werkzeuge für den Aufbruch hin zum Paradigmenwechsel. (Weber, T., Stuchtey, M. 2019)</a:t>
            </a:r>
            <a:endParaRPr/>
          </a:p>
          <a:p>
            <a:pPr indent="-228600" lvl="0" marL="457200" marR="0" rtl="0" algn="l">
              <a:lnSpc>
                <a:spcPct val="100000"/>
              </a:lnSpc>
              <a:spcBef>
                <a:spcPts val="0"/>
              </a:spcBef>
              <a:spcAft>
                <a:spcPts val="0"/>
              </a:spcAft>
              <a:buClr>
                <a:srgbClr val="000000"/>
              </a:buClr>
              <a:buSzPts val="1400"/>
              <a:buFont typeface="Arial"/>
              <a:buNone/>
            </a:pPr>
            <a:r>
              <a:t/>
            </a:r>
            <a:endParaRPr sz="1050">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Aufgabenstellung:</a:t>
            </a:r>
            <a:endParaRPr b="1" i="0" sz="1050" u="none" cap="none" strike="noStrike">
              <a:solidFill>
                <a:srgbClr val="941651"/>
              </a:solidFill>
              <a:latin typeface="Calibri"/>
              <a:ea typeface="Calibri"/>
              <a:cs typeface="Calibri"/>
              <a:sym typeface="Calibri"/>
            </a:endParaRPr>
          </a:p>
          <a:p>
            <a:pPr indent="-457200" lvl="0" marL="457200" rtl="0" algn="l">
              <a:lnSpc>
                <a:spcPct val="100000"/>
              </a:lnSpc>
              <a:spcBef>
                <a:spcPts val="0"/>
              </a:spcBef>
              <a:spcAft>
                <a:spcPts val="0"/>
              </a:spcAft>
              <a:buSzPts val="1050"/>
              <a:buFont typeface="Arial"/>
              <a:buAutoNum type="arabicPeriod"/>
            </a:pPr>
            <a:r>
              <a:rPr b="0" i="0" lang="de-DE" sz="1050" u="none" cap="none" strike="noStrike">
                <a:solidFill>
                  <a:schemeClr val="dk1"/>
                </a:solidFill>
                <a:latin typeface="Arial"/>
                <a:ea typeface="Arial"/>
                <a:cs typeface="Arial"/>
                <a:sym typeface="Arial"/>
              </a:rPr>
              <a:t>Setzen Sie bereits  Maßnahmen in Ihrem Betrieb um?</a:t>
            </a:r>
            <a:endParaRPr/>
          </a:p>
          <a:p>
            <a:pPr indent="-457200" lvl="0" marL="457200" marR="0" rtl="0" algn="l">
              <a:lnSpc>
                <a:spcPct val="100000"/>
              </a:lnSpc>
              <a:spcBef>
                <a:spcPts val="0"/>
              </a:spcBef>
              <a:spcAft>
                <a:spcPts val="0"/>
              </a:spcAft>
              <a:buClr>
                <a:srgbClr val="000000"/>
              </a:buClr>
              <a:buSzPts val="1050"/>
              <a:buAutoNum type="arabicPeriod"/>
            </a:pPr>
            <a:r>
              <a:rPr b="0" i="0" lang="de-DE" sz="1050" u="none" cap="none" strike="noStrike">
                <a:solidFill>
                  <a:schemeClr val="dk1"/>
                </a:solidFill>
                <a:latin typeface="Arial"/>
                <a:ea typeface="Arial"/>
                <a:cs typeface="Arial"/>
                <a:sym typeface="Arial"/>
              </a:rPr>
              <a:t>Kann sich Ihr Betrieb an den Stufen 02 bis 05 des nachhaltigen Konsums beteiligen?</a:t>
            </a:r>
            <a:endParaRPr/>
          </a:p>
          <a:p>
            <a:pPr indent="-457200" lvl="0" marL="457200" marR="0" rtl="0" algn="l">
              <a:lnSpc>
                <a:spcPct val="100000"/>
              </a:lnSpc>
              <a:spcBef>
                <a:spcPts val="0"/>
              </a:spcBef>
              <a:spcAft>
                <a:spcPts val="0"/>
              </a:spcAft>
              <a:buClr>
                <a:srgbClr val="000000"/>
              </a:buClr>
              <a:buSzPts val="1050"/>
              <a:buAutoNum type="arabicPeriod"/>
            </a:pPr>
            <a:r>
              <a:rPr lang="de-DE" sz="1050">
                <a:solidFill>
                  <a:schemeClr val="dk1"/>
                </a:solidFill>
              </a:rPr>
              <a:t>Was müssten Sie tun, damit sie die Maßnahmen unterstützen könnten?</a:t>
            </a:r>
            <a:endParaRPr b="0" i="0" sz="1050" u="none" cap="none" strike="noStrike">
              <a:solidFill>
                <a:schemeClr val="dk1"/>
              </a:solidFill>
              <a:latin typeface="Arial"/>
              <a:ea typeface="Arial"/>
              <a:cs typeface="Arial"/>
              <a:sym typeface="Arial"/>
            </a:endParaRPr>
          </a:p>
          <a:p>
            <a:pPr indent="0" lvl="0" marL="0" marR="0" rtl="0" algn="l">
              <a:lnSpc>
                <a:spcPct val="115000"/>
              </a:lnSpc>
              <a:spcBef>
                <a:spcPts val="1000"/>
              </a:spcBef>
              <a:spcAft>
                <a:spcPts val="0"/>
              </a:spcAft>
              <a:buClr>
                <a:srgbClr val="000000"/>
              </a:buClr>
              <a:buSzPts val="1400"/>
              <a:buFont typeface="Arial"/>
              <a:buNone/>
            </a:pPr>
            <a:r>
              <a:rPr b="1" i="0" lang="de-DE" sz="1050" u="none" strike="noStrike">
                <a:solidFill>
                  <a:srgbClr val="05103E"/>
                </a:solidFill>
                <a:latin typeface="Calibri"/>
                <a:ea typeface="Calibri"/>
                <a:cs typeface="Calibri"/>
                <a:sym typeface="Calibri"/>
              </a:rPr>
              <a:t>Quellenverzeichnis Beschreibungstext: </a:t>
            </a:r>
            <a:endParaRPr/>
          </a:p>
          <a:p>
            <a:pPr indent="0" lvl="0" marL="0" marR="0" rtl="0" algn="l">
              <a:lnSpc>
                <a:spcPct val="115000"/>
              </a:lnSpc>
              <a:spcBef>
                <a:spcPts val="0"/>
              </a:spcBef>
              <a:spcAft>
                <a:spcPts val="0"/>
              </a:spcAft>
              <a:buClr>
                <a:srgbClr val="000000"/>
              </a:buClr>
              <a:buSzPts val="1400"/>
              <a:buFont typeface="Arial"/>
              <a:buNone/>
            </a:pPr>
            <a:r>
              <a:rPr b="0" i="0" lang="de-DE" sz="1050" u="none" strike="noStrike">
                <a:solidFill>
                  <a:srgbClr val="000000"/>
                </a:solidFill>
                <a:latin typeface="Calibri"/>
                <a:ea typeface="Calibri"/>
                <a:cs typeface="Calibri"/>
                <a:sym typeface="Calibri"/>
              </a:rPr>
              <a:t>Weber, T. and Stuchtey, M. (2019): Deutschland auf dem Weg zur Circular Economy. Erkenntnisse aus europäischen Strategien (Vorstudie). Online: https://www.acatech.de/publikation/deutschland-auf-dem-weg-zur-circular-economy/</a:t>
            </a:r>
            <a:endParaRPr/>
          </a:p>
          <a:p>
            <a:pPr indent="0" lvl="0" marL="0" marR="0" rtl="0" algn="l">
              <a:lnSpc>
                <a:spcPct val="115000"/>
              </a:lnSpc>
              <a:spcBef>
                <a:spcPts val="0"/>
              </a:spcBef>
              <a:spcAft>
                <a:spcPts val="0"/>
              </a:spcAft>
              <a:buClr>
                <a:srgbClr val="000000"/>
              </a:buClr>
              <a:buSzPts val="1400"/>
              <a:buFont typeface="Arial"/>
              <a:buNone/>
            </a:pPr>
            <a:r>
              <a:t/>
            </a:r>
            <a:endParaRPr b="0" i="0" sz="1050" u="none" strike="noStrike">
              <a:solidFill>
                <a:srgbClr val="000000"/>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1" lang="de-DE" sz="1050">
                <a:latin typeface="Calibri"/>
                <a:ea typeface="Calibri"/>
                <a:cs typeface="Calibri"/>
                <a:sym typeface="Calibri"/>
              </a:rPr>
              <a:t>Grafik: (eigene Darstellung)</a:t>
            </a:r>
            <a:br>
              <a:rPr lang="de-DE" sz="1050">
                <a:latin typeface="Calibri"/>
                <a:ea typeface="Calibri"/>
                <a:cs typeface="Calibri"/>
                <a:sym typeface="Calibri"/>
              </a:rPr>
            </a:br>
            <a:r>
              <a:rPr b="0" i="0" lang="de-DE" sz="1050" u="none" strike="noStrike">
                <a:solidFill>
                  <a:srgbClr val="05103E"/>
                </a:solidFill>
                <a:latin typeface="Calibri"/>
                <a:ea typeface="Calibri"/>
                <a:cs typeface="Calibri"/>
                <a:sym typeface="Calibri"/>
              </a:rPr>
              <a:t>Smarticular (o.J.): Weniger kaufen: Die Pyramide des nachhaltigen Konsums. Online: https://www.smarticular.net/nachhaltig-leben-und-konsumieren-einkaufen-pyramide-tipps-fuer-den-alltag/</a:t>
            </a:r>
            <a:endParaRPr b="0" i="0" sz="1050" u="none" strike="noStrike">
              <a:solidFill>
                <a:srgbClr val="000000"/>
              </a:solidFill>
              <a:latin typeface="Calibri"/>
              <a:ea typeface="Calibri"/>
              <a:cs typeface="Calibri"/>
              <a:sym typeface="Calibri"/>
            </a:endParaRPr>
          </a:p>
        </p:txBody>
      </p:sp>
      <p:sp>
        <p:nvSpPr>
          <p:cNvPr id="164" name="Google Shape;164;g141f1a7caba_0_46: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4a9b7458ce_0_2: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14a9b7458ce_0_2:notes"/>
          <p:cNvSpPr txBox="1"/>
          <p:nvPr>
            <p:ph idx="1" type="body"/>
          </p:nvPr>
        </p:nvSpPr>
        <p:spPr>
          <a:xfrm>
            <a:off x="479424" y="3960000"/>
            <a:ext cx="6145213" cy="60649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latin typeface="Calibri"/>
                <a:ea typeface="Calibri"/>
                <a:cs typeface="Calibri"/>
                <a:sym typeface="Calibri"/>
              </a:rPr>
              <a:t>Beschreibung des Zielkonfliktes:</a:t>
            </a:r>
            <a:endParaRPr sz="105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latin typeface="Calibri"/>
                <a:ea typeface="Calibri"/>
                <a:cs typeface="Calibri"/>
                <a:sym typeface="Calibri"/>
              </a:rPr>
              <a:t>Digitale Angebote (z.B. App für Mehrwegbecher) werden teilweise nicht angenommen, denn die Abweichung vom Gewohnten ist schwierig. So ist es schwierig, beispielsweise Mehrwegsysteme zu verbreiten. </a:t>
            </a:r>
            <a:endParaRPr/>
          </a:p>
          <a:p>
            <a:pPr indent="0" lvl="0" marL="0" rtl="0" algn="l">
              <a:lnSpc>
                <a:spcPct val="100000"/>
              </a:lnSpc>
              <a:spcBef>
                <a:spcPts val="0"/>
              </a:spcBef>
              <a:spcAft>
                <a:spcPts val="0"/>
              </a:spcAft>
              <a:buSzPts val="1400"/>
              <a:buNone/>
            </a:pPr>
            <a:r>
              <a:t/>
            </a:r>
            <a:endParaRPr b="0" i="0" sz="1050" u="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Weiterführende Informationen:</a:t>
            </a:r>
            <a:endParaRPr b="0" i="0" sz="1050" u="none" strike="noStrike">
              <a:solidFill>
                <a:srgbClr val="000000"/>
              </a:solidFill>
              <a:latin typeface="Calibri"/>
              <a:ea typeface="Calibri"/>
              <a:cs typeface="Calibri"/>
              <a:sym typeface="Calibri"/>
            </a:endParaRPr>
          </a:p>
          <a:p>
            <a:pPr indent="-342900" lvl="0" marL="342900" rtl="0" algn="l">
              <a:lnSpc>
                <a:spcPct val="100000"/>
              </a:lnSpc>
              <a:spcBef>
                <a:spcPts val="0"/>
              </a:spcBef>
              <a:spcAft>
                <a:spcPts val="0"/>
              </a:spcAft>
              <a:buSzPts val="1050"/>
              <a:buFont typeface="Arial"/>
              <a:buChar char="•"/>
            </a:pPr>
            <a:r>
              <a:rPr b="0" i="0" lang="de-DE" sz="1050" u="none" strike="noStrike">
                <a:solidFill>
                  <a:srgbClr val="000000"/>
                </a:solidFill>
                <a:latin typeface="Calibri"/>
                <a:ea typeface="Calibri"/>
                <a:cs typeface="Calibri"/>
                <a:sym typeface="Calibri"/>
              </a:rPr>
              <a:t>Digital Magazin (2022): Der Einfluss der Digitalisierung auf die Umwelt und das Klima. Online: https://digital-magazin.de/einfluss-digitalisierung-auf-umwelt-und-klima/</a:t>
            </a:r>
            <a:endParaRPr/>
          </a:p>
          <a:p>
            <a:pPr indent="-342900" lvl="0" marL="342900" rtl="0" algn="l">
              <a:lnSpc>
                <a:spcPct val="100000"/>
              </a:lnSpc>
              <a:spcBef>
                <a:spcPts val="0"/>
              </a:spcBef>
              <a:spcAft>
                <a:spcPts val="0"/>
              </a:spcAft>
              <a:buSzPts val="1050"/>
              <a:buFont typeface="Arial"/>
              <a:buChar char="•"/>
            </a:pPr>
            <a:r>
              <a:rPr b="0" i="0" lang="de-DE" sz="1050" u="none" strike="noStrike">
                <a:solidFill>
                  <a:srgbClr val="000000"/>
                </a:solidFill>
                <a:latin typeface="Calibri"/>
                <a:ea typeface="Calibri"/>
                <a:cs typeface="Calibri"/>
                <a:sym typeface="Calibri"/>
              </a:rPr>
              <a:t>Umwelt Bundesamt (2019): Digitalisierung nachhaltig gestalten. Online: https://www.umweltbundesamt.de/sites/default/files/medien/376/publikationen/uba_fachbroschuere_digitalisierung_nachhaltig_gestalten_0.pdf</a:t>
            </a:r>
            <a:endParaRPr/>
          </a:p>
          <a:p>
            <a:pPr indent="-342900" lvl="0" marL="342900" rtl="0" algn="l">
              <a:lnSpc>
                <a:spcPct val="100000"/>
              </a:lnSpc>
              <a:spcBef>
                <a:spcPts val="0"/>
              </a:spcBef>
              <a:spcAft>
                <a:spcPts val="0"/>
              </a:spcAft>
              <a:buSzPts val="1050"/>
              <a:buFont typeface="Arial"/>
              <a:buChar char="•"/>
            </a:pPr>
            <a:r>
              <a:rPr b="0" i="0" lang="de-DE" sz="1050" u="none" strike="noStrike">
                <a:solidFill>
                  <a:srgbClr val="000000"/>
                </a:solidFill>
                <a:latin typeface="Calibri"/>
                <a:ea typeface="Calibri"/>
                <a:cs typeface="Calibri"/>
                <a:sym typeface="Calibri"/>
              </a:rPr>
              <a:t>Umwelt Bundesamt (2019): Umweltmanagement und Digitalisierung – Praktische Ansätze zur Verbesserung der Umweltleistung. Online: </a:t>
            </a:r>
            <a:r>
              <a:rPr lang="de-DE" sz="1050">
                <a:latin typeface="Calibri"/>
                <a:ea typeface="Calibri"/>
                <a:cs typeface="Calibri"/>
                <a:sym typeface="Calibri"/>
              </a:rPr>
              <a:t>https://www.umweltbundesamt.de/sites/default/files/medien/376/publikationen/uba-broschuere_umweltmanagement_und_digitalisierung_final_bf.pdf</a:t>
            </a:r>
            <a:endParaRPr/>
          </a:p>
          <a:p>
            <a:pPr indent="0" lvl="0" marL="0" rtl="0" algn="l">
              <a:lnSpc>
                <a:spcPct val="100000"/>
              </a:lnSpc>
              <a:spcBef>
                <a:spcPts val="0"/>
              </a:spcBef>
              <a:spcAft>
                <a:spcPts val="0"/>
              </a:spcAft>
              <a:buSzPts val="1400"/>
              <a:buNone/>
            </a:pPr>
            <a:r>
              <a:t/>
            </a:r>
            <a:endParaRPr sz="105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Beschreibung der Folie:</a:t>
            </a:r>
            <a:endParaRPr/>
          </a:p>
          <a:p>
            <a:pPr indent="0" lvl="0" marL="0" rtl="0" algn="l">
              <a:lnSpc>
                <a:spcPct val="100000"/>
              </a:lnSpc>
              <a:spcBef>
                <a:spcPts val="0"/>
              </a:spcBef>
              <a:spcAft>
                <a:spcPts val="0"/>
              </a:spcAft>
              <a:buSzPts val="1800"/>
              <a:buNone/>
            </a:pPr>
            <a:r>
              <a:rPr lang="de-DE" sz="1050">
                <a:latin typeface="Calibri"/>
                <a:ea typeface="Calibri"/>
                <a:cs typeface="Calibri"/>
                <a:sym typeface="Calibri"/>
              </a:rPr>
              <a:t>Folgen der Digitalisierung für die Umwelt: Wie verändert sich unsere Einschätzung?</a:t>
            </a:r>
            <a:endParaRPr/>
          </a:p>
          <a:p>
            <a:pPr indent="0" lvl="0" marL="0" rtl="0" algn="l">
              <a:lnSpc>
                <a:spcPct val="100000"/>
              </a:lnSpc>
              <a:spcBef>
                <a:spcPts val="0"/>
              </a:spcBef>
              <a:spcAft>
                <a:spcPts val="0"/>
              </a:spcAft>
              <a:buSzPts val="1800"/>
              <a:buNone/>
            </a:pPr>
            <a:r>
              <a:t/>
            </a:r>
            <a:endParaRPr sz="105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Aufgabenstellung:</a:t>
            </a:r>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Wo hat bei Ihnen Digitalisierung stattgefunden?</a:t>
            </a:r>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Welche negativen Auswirkungen hat die Digitalisierung auf die Umwelt?</a:t>
            </a:r>
            <a:endParaRPr/>
          </a:p>
          <a:p>
            <a:pPr indent="-457200" lvl="0" marL="457200" rtl="0" algn="l">
              <a:lnSpc>
                <a:spcPct val="100000"/>
              </a:lnSpc>
              <a:spcBef>
                <a:spcPts val="0"/>
              </a:spcBef>
              <a:spcAft>
                <a:spcPts val="0"/>
              </a:spcAft>
              <a:buSzPts val="1050"/>
              <a:buFont typeface="Arial"/>
              <a:buAutoNum type="arabicPeriod"/>
            </a:pPr>
            <a:r>
              <a:rPr lang="de-DE" sz="1050">
                <a:solidFill>
                  <a:schemeClr val="dk1"/>
                </a:solidFill>
              </a:rPr>
              <a:t>Welche positiven Auswirkungen hat die Digitalisierung auf die Umwelt?</a:t>
            </a:r>
            <a:endParaRPr/>
          </a:p>
          <a:p>
            <a:pPr indent="0" lvl="0" marL="0" marR="0" rtl="0" algn="l">
              <a:lnSpc>
                <a:spcPct val="100000"/>
              </a:lnSpc>
              <a:spcBef>
                <a:spcPts val="0"/>
              </a:spcBef>
              <a:spcAft>
                <a:spcPts val="0"/>
              </a:spcAft>
              <a:buClr>
                <a:srgbClr val="000000"/>
              </a:buClr>
              <a:buSzPts val="1400"/>
              <a:buFont typeface="Arial"/>
              <a:buNone/>
            </a:pPr>
            <a:r>
              <a:rPr b="1" lang="de-DE" sz="1050">
                <a:latin typeface="Calibri"/>
                <a:ea typeface="Calibri"/>
                <a:cs typeface="Calibri"/>
                <a:sym typeface="Calibri"/>
              </a:rPr>
              <a:t>Ergebnisse der Befragung (Diagramme): </a:t>
            </a:r>
            <a:endParaRPr sz="105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de-DE" sz="1050">
                <a:solidFill>
                  <a:schemeClr val="dk1"/>
                </a:solidFill>
                <a:latin typeface="Calibri"/>
                <a:ea typeface="Calibri"/>
                <a:cs typeface="Calibri"/>
                <a:sym typeface="Calibri"/>
              </a:rPr>
              <a:t>Die Digitalisierung hat laut Nutzer*innen eher Vor- als Nachteile. Die meisten sind der Auffassung, die Digitalisierung bringe Vor- und Nachteile für die Umwelt mit sich. Im Zeitverlauf wird deutlich, dass die Digitalisierung immer weniger mit negativen Umweltauswirkungen in Verbindung gebracht wird. </a:t>
            </a:r>
            <a:br>
              <a:rPr lang="de-DE" sz="1050">
                <a:solidFill>
                  <a:schemeClr val="dk1"/>
                </a:solidFill>
                <a:latin typeface="Calibri"/>
                <a:ea typeface="Calibri"/>
                <a:cs typeface="Calibri"/>
                <a:sym typeface="Calibri"/>
              </a:rPr>
            </a:br>
            <a:br>
              <a:rPr lang="de-DE" sz="1050">
                <a:solidFill>
                  <a:schemeClr val="dk1"/>
                </a:solidFill>
                <a:latin typeface="Calibri"/>
                <a:ea typeface="Calibri"/>
                <a:cs typeface="Calibri"/>
                <a:sym typeface="Calibri"/>
              </a:rPr>
            </a:br>
            <a:r>
              <a:rPr b="1" lang="de-DE" sz="1050">
                <a:latin typeface="Calibri"/>
                <a:ea typeface="Calibri"/>
                <a:cs typeface="Calibri"/>
                <a:sym typeface="Calibri"/>
              </a:rPr>
              <a:t>Diagramme: (eigene Darstellung)</a:t>
            </a:r>
            <a:br>
              <a:rPr lang="de-DE" sz="1050">
                <a:latin typeface="Calibri"/>
                <a:ea typeface="Calibri"/>
                <a:cs typeface="Calibri"/>
                <a:sym typeface="Calibri"/>
              </a:rPr>
            </a:br>
            <a:r>
              <a:rPr b="0" i="0" lang="de-DE" sz="1050" u="none" strike="noStrike">
                <a:solidFill>
                  <a:srgbClr val="05103E"/>
                </a:solidFill>
                <a:latin typeface="Calibri"/>
                <a:ea typeface="Calibri"/>
                <a:cs typeface="Calibri"/>
                <a:sym typeface="Calibri"/>
              </a:rPr>
              <a:t>DBU (2020): DBU - Digitalisierung und Nachhaltigkeit. Online: https://www.dbu.de/2985ibook82974_38647_.html.</a:t>
            </a:r>
            <a:endParaRPr/>
          </a:p>
          <a:p>
            <a:pPr indent="0" lvl="0" marL="0" rtl="0" algn="l">
              <a:lnSpc>
                <a:spcPct val="100000"/>
              </a:lnSpc>
              <a:spcBef>
                <a:spcPts val="1000"/>
              </a:spcBef>
              <a:spcAft>
                <a:spcPts val="0"/>
              </a:spcAft>
              <a:buClr>
                <a:schemeClr val="dk1"/>
              </a:buClr>
              <a:buSzPts val="1100"/>
              <a:buFont typeface="Arial"/>
              <a:buNone/>
            </a:pPr>
            <a:br>
              <a:rPr lang="de-DE" sz="1050">
                <a:solidFill>
                  <a:srgbClr val="05103E"/>
                </a:solidFill>
                <a:latin typeface="Calibri"/>
                <a:ea typeface="Calibri"/>
                <a:cs typeface="Calibri"/>
                <a:sym typeface="Calibri"/>
              </a:rPr>
            </a:br>
            <a:r>
              <a:rPr b="1" i="0" lang="de-DE" sz="1050" u="none" strike="noStrike">
                <a:solidFill>
                  <a:srgbClr val="05103E"/>
                </a:solidFill>
                <a:latin typeface="Calibri"/>
                <a:ea typeface="Calibri"/>
                <a:cs typeface="Calibri"/>
                <a:sym typeface="Calibri"/>
              </a:rPr>
              <a:t>Quellenverzeichnis Beschreibungstext: </a:t>
            </a:r>
            <a:br>
              <a:rPr b="1" lang="de-DE" sz="1050">
                <a:solidFill>
                  <a:srgbClr val="05103E"/>
                </a:solidFill>
                <a:latin typeface="Calibri"/>
                <a:ea typeface="Calibri"/>
                <a:cs typeface="Calibri"/>
                <a:sym typeface="Calibri"/>
              </a:rPr>
            </a:br>
            <a:r>
              <a:rPr b="0" i="0" lang="de-DE" sz="1050" u="none" strike="noStrike">
                <a:solidFill>
                  <a:srgbClr val="000000"/>
                </a:solidFill>
                <a:latin typeface="Calibri"/>
                <a:ea typeface="Calibri"/>
                <a:cs typeface="Calibri"/>
                <a:sym typeface="Calibri"/>
              </a:rPr>
              <a:t>Deutschlandfunk (2021): Schlechte Klimabilanz der Digitalisierung. Online: https://www.deutschlandfunk.de/hohe-emissionen-schlechte-klimabilanz-der-digitalisierung-100.html</a:t>
            </a:r>
            <a:endParaRPr/>
          </a:p>
          <a:p>
            <a:pPr indent="0" lvl="0" marL="0" marR="0" rtl="0" algn="l">
              <a:lnSpc>
                <a:spcPct val="100000"/>
              </a:lnSpc>
              <a:spcBef>
                <a:spcPts val="2000"/>
              </a:spcBef>
              <a:spcAft>
                <a:spcPts val="0"/>
              </a:spcAft>
              <a:buClr>
                <a:srgbClr val="000000"/>
              </a:buClr>
              <a:buSzPts val="1400"/>
              <a:buFont typeface="Arial"/>
              <a:buNone/>
            </a:pPr>
            <a:r>
              <a:t/>
            </a:r>
            <a:endParaRPr sz="1050">
              <a:latin typeface="Calibri"/>
              <a:ea typeface="Calibri"/>
              <a:cs typeface="Calibri"/>
              <a:sym typeface="Calibri"/>
            </a:endParaRPr>
          </a:p>
        </p:txBody>
      </p:sp>
      <p:sp>
        <p:nvSpPr>
          <p:cNvPr id="200" name="Google Shape;200;g14a9b7458ce_0_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4bd40b8c99_0_10: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14bd40b8c99_0_10:notes"/>
          <p:cNvSpPr txBox="1"/>
          <p:nvPr>
            <p:ph idx="1" type="body"/>
          </p:nvPr>
        </p:nvSpPr>
        <p:spPr>
          <a:xfrm>
            <a:off x="479425" y="3960000"/>
            <a:ext cx="6145212" cy="60649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Onlineshopping ist durch den Stromverbrauch von Rechenzentren und die Logistik (Versenden der Ware) oftmals nicht nachhaltig. Das Konsument*innen verhalten lässt sich nicht ohne weiteres auf lokale Strukturen zurückentwickeln. Auch wird oft lokal bestellt, da es bequemer ist, wie z. B. 3 Aufkleber, die beim Händler um die Ecke online bestellt werden.</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Weiterführende Informationen:</a:t>
            </a:r>
            <a:endParaRPr sz="1050">
              <a:solidFill>
                <a:schemeClr val="dk1"/>
              </a:solidFill>
              <a:latin typeface="Calibri"/>
              <a:ea typeface="Calibri"/>
              <a:cs typeface="Calibri"/>
              <a:sym typeface="Calibri"/>
            </a:endParaRPr>
          </a:p>
          <a:p>
            <a:pPr indent="-342900" lvl="0" marL="34290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Bundesumweltministerium (2018): Louisa Dellert bringt die Logistik auf Rad. Online: https://www.youtube.com/watch?v=bKnNgswgPto</a:t>
            </a:r>
            <a:endParaRPr sz="1050">
              <a:solidFill>
                <a:schemeClr val="dk1"/>
              </a:solidFill>
              <a:latin typeface="Calibri"/>
              <a:ea typeface="Calibri"/>
              <a:cs typeface="Calibri"/>
              <a:sym typeface="Calibri"/>
            </a:endParaRPr>
          </a:p>
          <a:p>
            <a:pPr indent="-342900" lvl="0" marL="34290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Klimaschutz.de (2019): Der Lieferverkehr von Morgen: Mikro-Depots und Lastenräder. Online: https://www.klimaschutz.de/de/service/meldungen/der-lieferverkehr-von-morgen-mikro-depots-und-lastenraeder</a:t>
            </a:r>
            <a:endParaRPr sz="1050">
              <a:solidFill>
                <a:schemeClr val="dk1"/>
              </a:solidFill>
              <a:latin typeface="Calibri"/>
              <a:ea typeface="Calibri"/>
              <a:cs typeface="Calibri"/>
              <a:sym typeface="Calibri"/>
            </a:endParaRPr>
          </a:p>
          <a:p>
            <a:pPr indent="-342900" lvl="0" marL="34290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#stadtvonmorgen (2021): Städte experimentieren: Wie Mikrodepots den Lieferverkehr und Emissionen reduzieren sollen. Online: https://www.stadtvonmorgen.de/mobilitaet/staedte-experimentieren-wie-mikrodepots-den-lieferverkehr-und-emissionen-reduzieren-sollen-4725/</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800"/>
              <a:buNone/>
            </a:pPr>
            <a:r>
              <a:rPr lang="de-DE" sz="1050">
                <a:solidFill>
                  <a:schemeClr val="dk1"/>
                </a:solidFill>
                <a:latin typeface="Calibri"/>
                <a:ea typeface="Calibri"/>
                <a:cs typeface="Calibri"/>
                <a:sym typeface="Calibri"/>
              </a:rPr>
              <a:t>Nachhaltigkeit im Onlineshopping: Warum viele nicht aktiv werden. Auf die Fragestellung, ob Onlinehändler*innen in den jeweiligen Bereichen eine nachhaltige Ausrichtung verfolgen, reagieren die Befragten teilweise abwehrend.</a:t>
            </a:r>
            <a:endParaRPr/>
          </a:p>
          <a:p>
            <a:pPr indent="0" lvl="0" marL="0" rtl="0" algn="l">
              <a:lnSpc>
                <a:spcPct val="100000"/>
              </a:lnSpc>
              <a:spcBef>
                <a:spcPts val="0"/>
              </a:spcBef>
              <a:spcAft>
                <a:spcPts val="0"/>
              </a:spcAft>
              <a:buSzPts val="18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b="1" i="0" sz="1050" u="none" cap="none" strike="noStrike">
              <a:solidFill>
                <a:schemeClr val="dk1"/>
              </a:solidFill>
              <a:latin typeface="Calibri"/>
              <a:ea typeface="Calibri"/>
              <a:cs typeface="Calibri"/>
              <a:sym typeface="Calibri"/>
            </a:endParaRPr>
          </a:p>
          <a:p>
            <a:pPr indent="-457200" lvl="0" marL="457200" rtl="0" algn="l">
              <a:lnSpc>
                <a:spcPct val="100000"/>
              </a:lnSpc>
              <a:spcBef>
                <a:spcPts val="0"/>
              </a:spcBef>
              <a:spcAft>
                <a:spcPts val="0"/>
              </a:spcAft>
              <a:buSzPts val="1050"/>
              <a:buFont typeface="Arial"/>
              <a:buAutoNum type="arabicPeriod"/>
            </a:pPr>
            <a:r>
              <a:rPr lang="de-DE" sz="1050">
                <a:solidFill>
                  <a:schemeClr val="dk1"/>
                </a:solidFill>
              </a:rPr>
              <a:t>Mindestbestellwert oder Mindestentfernung würden Retouren verringern – das steht fest!</a:t>
            </a:r>
            <a:endParaRPr/>
          </a:p>
          <a:p>
            <a:pPr indent="-457200" lvl="0" marL="457200"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Welche Maßnahmen können den Onlinehandel „nachhaltiger machen“?</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Ergebnisse der Befragung (Diagramm): </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0" i="0" lang="de-DE" sz="1050" u="none" strike="noStrike">
                <a:solidFill>
                  <a:schemeClr val="dk1"/>
                </a:solidFill>
                <a:latin typeface="Calibri"/>
                <a:ea typeface="Calibri"/>
                <a:cs typeface="Calibri"/>
                <a:sym typeface="Calibri"/>
              </a:rPr>
              <a:t>Eine YouGov-Umfrage von Trusted Shops aus dem Jahr 2019 ergab, dass 60 Prozent der Deutschen Wert auf Nachhaltigkeit beim Einkaufen im Internet legen. Diese Einstellung zeigt sich auch auf Seiten der Betreiber der Online-Shops: Über 90 Prozent sehen die Wichtigkeit des Themas. </a:t>
            </a:r>
            <a:endParaRPr/>
          </a:p>
          <a:p>
            <a:pPr indent="0" lvl="0" marL="0" rtl="0" algn="l">
              <a:lnSpc>
                <a:spcPct val="100000"/>
              </a:lnSpc>
              <a:spcBef>
                <a:spcPts val="1000"/>
              </a:spcBef>
              <a:spcAft>
                <a:spcPts val="0"/>
              </a:spcAft>
              <a:buClr>
                <a:schemeClr val="dk1"/>
              </a:buClr>
              <a:buSzPts val="1100"/>
              <a:buFont typeface="Arial"/>
              <a:buNone/>
            </a:pPr>
            <a:r>
              <a:rPr b="1" lang="de-DE" sz="1050">
                <a:solidFill>
                  <a:schemeClr val="dk1"/>
                </a:solidFill>
                <a:latin typeface="Calibri"/>
                <a:ea typeface="Calibri"/>
                <a:cs typeface="Calibri"/>
                <a:sym typeface="Calibri"/>
              </a:rPr>
              <a:t>Diagramm: (eigene Darstellung)</a:t>
            </a:r>
            <a:br>
              <a:rPr lang="de-DE" sz="1050">
                <a:solidFill>
                  <a:schemeClr val="dk1"/>
                </a:solidFill>
                <a:latin typeface="Calibri"/>
                <a:ea typeface="Calibri"/>
                <a:cs typeface="Calibri"/>
                <a:sym typeface="Calibri"/>
              </a:rPr>
            </a:br>
            <a:r>
              <a:rPr b="0" i="0" lang="de-DE" sz="1050" u="none" strike="noStrike">
                <a:solidFill>
                  <a:schemeClr val="dk1"/>
                </a:solidFill>
                <a:latin typeface="Calibri"/>
                <a:ea typeface="Calibri"/>
                <a:cs typeface="Calibri"/>
                <a:sym typeface="Calibri"/>
              </a:rPr>
              <a:t>Packaging Journal (2020): </a:t>
            </a:r>
            <a:r>
              <a:rPr b="0" i="1" lang="de-DE" sz="1050" u="none" strike="noStrike">
                <a:solidFill>
                  <a:schemeClr val="dk1"/>
                </a:solidFill>
                <a:latin typeface="Calibri"/>
                <a:ea typeface="Calibri"/>
                <a:cs typeface="Calibri"/>
                <a:sym typeface="Calibri"/>
              </a:rPr>
              <a:t>Nachhaltigkeit bei Online-Shopping</a:t>
            </a:r>
            <a:r>
              <a:rPr b="0" i="0" lang="de-DE" sz="1050" u="none" strike="noStrike">
                <a:solidFill>
                  <a:schemeClr val="dk1"/>
                </a:solidFill>
                <a:latin typeface="Calibri"/>
                <a:ea typeface="Calibri"/>
                <a:cs typeface="Calibri"/>
                <a:sym typeface="Calibri"/>
              </a:rPr>
              <a:t>. Online: https://packaging-journal.de/nachhaltigkeit-online-shopping/.</a:t>
            </a:r>
            <a:endParaRPr/>
          </a:p>
          <a:p>
            <a:pPr indent="0" lvl="0" marL="0" marR="0" rtl="0" algn="l">
              <a:lnSpc>
                <a:spcPct val="100000"/>
              </a:lnSpc>
              <a:spcBef>
                <a:spcPts val="2000"/>
              </a:spcBef>
              <a:spcAft>
                <a:spcPts val="0"/>
              </a:spcAft>
              <a:buClr>
                <a:srgbClr val="000000"/>
              </a:buClr>
              <a:buSzPts val="1400"/>
              <a:buFont typeface="Arial"/>
              <a:buNone/>
            </a:pPr>
            <a:r>
              <a:t/>
            </a:r>
            <a:endParaRPr b="0" i="0" sz="1050" u="none" strike="noStrike">
              <a:solidFill>
                <a:schemeClr val="dk1"/>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1400"/>
              <a:buFont typeface="Arial"/>
              <a:buNone/>
            </a:pPr>
            <a:r>
              <a:t/>
            </a:r>
            <a:endParaRPr b="1" sz="1050">
              <a:solidFill>
                <a:schemeClr val="dk1"/>
              </a:solidFill>
              <a:latin typeface="Calibri"/>
              <a:ea typeface="Calibri"/>
              <a:cs typeface="Calibri"/>
              <a:sym typeface="Calibri"/>
            </a:endParaRPr>
          </a:p>
        </p:txBody>
      </p:sp>
      <p:sp>
        <p:nvSpPr>
          <p:cNvPr id="215" name="Google Shape;215;g14bd40b8c99_0_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41f1a7caba_0_31: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141f1a7caba_0_31:notes"/>
          <p:cNvSpPr txBox="1"/>
          <p:nvPr>
            <p:ph idx="1" type="body"/>
          </p:nvPr>
        </p:nvSpPr>
        <p:spPr>
          <a:xfrm>
            <a:off x="479425" y="3960000"/>
            <a:ext cx="6145212" cy="46068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Insbesondere für viele kleine Lieferanten sind Zertifizierungen für nachhaltige Produkte sehr zeit- und kostenintensiv. So ist nicht bei allen Produkten ersichtlich, ob sich dahinter ein nachhaltiges Produkt verbirgt. </a:t>
            </a:r>
            <a:endParaRPr b="0" i="0" sz="10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0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50" u="none" strike="noStrike">
                <a:solidFill>
                  <a:schemeClr val="dk1"/>
                </a:solidFill>
                <a:latin typeface="Calibri"/>
                <a:ea typeface="Calibri"/>
                <a:cs typeface="Calibri"/>
                <a:sym typeface="Calibri"/>
              </a:rPr>
              <a:t>Der Einzelhandelskaufmann und die Einzelhandelskauffrau beraten auch ihre Kunden und Kundinnen. Um zwischen “guten”, “besseren” oder “schlechten” Produkten zu entscheiden, kann man auf Siegel vertrauen. Es gibt jedoch inzwischen eine kaum überschaubare Vielfalt an Siegeln. Einen Wegweiser für allerlei Siegel bietet z.B.:</a:t>
            </a:r>
            <a:endParaRPr/>
          </a:p>
          <a:p>
            <a:pPr indent="0" lvl="0" marL="0" rtl="0" algn="l">
              <a:lnSpc>
                <a:spcPct val="100000"/>
              </a:lnSpc>
              <a:spcBef>
                <a:spcPts val="0"/>
              </a:spcBef>
              <a:spcAft>
                <a:spcPts val="0"/>
              </a:spcAft>
              <a:buSzPts val="1400"/>
              <a:buNone/>
            </a:pPr>
            <a:r>
              <a:t/>
            </a:r>
            <a:endParaRPr b="0" i="0" sz="1050" u="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050"/>
              <a:buFont typeface="Arial"/>
              <a:buChar char="•"/>
            </a:pPr>
            <a:r>
              <a:rPr b="0" i="0" lang="de-DE" sz="1050" u="none" strike="noStrike">
                <a:solidFill>
                  <a:schemeClr val="dk1"/>
                </a:solidFill>
                <a:latin typeface="Calibri"/>
                <a:ea typeface="Calibri"/>
                <a:cs typeface="Calibri"/>
                <a:sym typeface="Calibri"/>
              </a:rPr>
              <a:t>das Informationsportal Siegelklarheit: </a:t>
            </a:r>
            <a:r>
              <a:rPr b="0" i="0" lang="de-DE" sz="1050" u="sng" strike="noStrike">
                <a:solidFill>
                  <a:schemeClr val="dk1"/>
                </a:solidFill>
                <a:latin typeface="Calibri"/>
                <a:ea typeface="Calibri"/>
                <a:cs typeface="Calibri"/>
                <a:sym typeface="Calibri"/>
                <a:hlinkClick r:id="rId2">
                  <a:extLst>
                    <a:ext uri="{A12FA001-AC4F-418D-AE19-62706E023703}">
                      <ahyp:hlinkClr val="tx"/>
                    </a:ext>
                  </a:extLst>
                </a:hlinkClick>
              </a:rPr>
              <a:t>www.siegelklarheit.de</a:t>
            </a:r>
            <a:r>
              <a:rPr b="0" i="0" lang="de-DE" sz="1050" u="none" strike="noStrike">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050"/>
              <a:buFont typeface="Arial"/>
              <a:buChar char="•"/>
            </a:pPr>
            <a:r>
              <a:rPr b="0" i="0" lang="de-DE" sz="1050" u="none" strike="noStrike">
                <a:solidFill>
                  <a:schemeClr val="dk1"/>
                </a:solidFill>
                <a:latin typeface="Calibri"/>
                <a:ea typeface="Calibri"/>
                <a:cs typeface="Calibri"/>
                <a:sym typeface="Calibri"/>
              </a:rPr>
              <a:t>der Ethik.Guide: </a:t>
            </a:r>
            <a:r>
              <a:rPr b="0" i="0" lang="de-DE" sz="1050" u="sng" strike="noStrike">
                <a:solidFill>
                  <a:schemeClr val="dk1"/>
                </a:solidFill>
                <a:latin typeface="Calibri"/>
                <a:ea typeface="Calibri"/>
                <a:cs typeface="Calibri"/>
                <a:sym typeface="Calibri"/>
                <a:hlinkClick r:id="rId3">
                  <a:extLst>
                    <a:ext uri="{A12FA001-AC4F-418D-AE19-62706E023703}">
                      <ahyp:hlinkClr val="tx"/>
                    </a:ext>
                  </a:extLst>
                </a:hlinkClick>
              </a:rPr>
              <a:t>https://ethikguide.org/</a:t>
            </a:r>
            <a:r>
              <a:rPr b="0" i="0" lang="de-DE" sz="1050" u="none" strike="noStrike">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050"/>
              <a:buFont typeface="Arial"/>
              <a:buChar char="•"/>
            </a:pPr>
            <a:r>
              <a:rPr b="0" i="0" lang="de-DE" sz="1050" u="none" strike="noStrike">
                <a:solidFill>
                  <a:schemeClr val="dk1"/>
                </a:solidFill>
                <a:latin typeface="Calibri"/>
                <a:ea typeface="Calibri"/>
                <a:cs typeface="Calibri"/>
                <a:sym typeface="Calibri"/>
              </a:rPr>
              <a:t>Label-Online: </a:t>
            </a:r>
            <a:r>
              <a:rPr b="0" i="0" lang="de-DE" sz="1050" u="sng" strike="noStrike">
                <a:solidFill>
                  <a:schemeClr val="dk1"/>
                </a:solidFill>
                <a:latin typeface="Calibri"/>
                <a:ea typeface="Calibri"/>
                <a:cs typeface="Calibri"/>
                <a:sym typeface="Calibri"/>
                <a:hlinkClick r:id="rId4">
                  <a:extLst>
                    <a:ext uri="{A12FA001-AC4F-418D-AE19-62706E023703}">
                      <ahyp:hlinkClr val="tx"/>
                    </a:ext>
                  </a:extLst>
                </a:hlinkClick>
              </a:rPr>
              <a:t>www.label-online.de</a:t>
            </a:r>
            <a:r>
              <a:rPr b="0" i="0" lang="de-DE" sz="1050" u="none" strike="noStrike">
                <a:solidFill>
                  <a:schemeClr val="dk1"/>
                </a:solidFill>
                <a:latin typeface="Calibri"/>
                <a:ea typeface="Calibri"/>
                <a:cs typeface="Calibri"/>
                <a:sym typeface="Calibri"/>
              </a:rPr>
              <a:t>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800"/>
              <a:buNone/>
            </a:pPr>
            <a:r>
              <a:rPr lang="de-DE" sz="1050">
                <a:solidFill>
                  <a:schemeClr val="dk1"/>
                </a:solidFill>
                <a:latin typeface="Calibri"/>
                <a:ea typeface="Calibri"/>
                <a:cs typeface="Calibri"/>
                <a:sym typeface="Calibri"/>
              </a:rPr>
              <a:t>In der Lebensmittelbranche gibt es viele Siegel und Zertifizierungen. Die Übersicht zeigt auf, welche von ihnen seriös und welche mit Vorsicht zu behandeln sind.</a:t>
            </a:r>
            <a:endParaRPr/>
          </a:p>
          <a:p>
            <a:pPr indent="0" lvl="0" marL="0" rtl="0" algn="l">
              <a:lnSpc>
                <a:spcPct val="100000"/>
              </a:lnSpc>
              <a:spcBef>
                <a:spcPts val="0"/>
              </a:spcBef>
              <a:spcAft>
                <a:spcPts val="0"/>
              </a:spcAft>
              <a:buSzPts val="18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Wie bewerten Sie die Siegel?</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Helfen Siegel, dass Ihre Kund*innen nachhaltiger Einkaufen?</a:t>
            </a:r>
            <a:endParaRPr/>
          </a:p>
          <a:p>
            <a:pPr indent="-457200" lvl="0" marL="457200"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Spielen Siegel bei Ihnen ein Rolle bei der Gestaltung des Angebotes?</a:t>
            </a:r>
            <a:endParaRPr/>
          </a:p>
          <a:p>
            <a:pPr indent="0" lvl="0" marL="0" marR="0" rtl="0" algn="l">
              <a:lnSpc>
                <a:spcPct val="100000"/>
              </a:lnSpc>
              <a:spcBef>
                <a:spcPts val="100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Grafiken: (eigene Darstellung)</a:t>
            </a:r>
            <a:br>
              <a:rPr lang="de-DE" sz="1050">
                <a:solidFill>
                  <a:schemeClr val="dk1"/>
                </a:solidFill>
                <a:latin typeface="Calibri"/>
                <a:ea typeface="Calibri"/>
                <a:cs typeface="Calibri"/>
                <a:sym typeface="Calibri"/>
              </a:rPr>
            </a:br>
            <a:r>
              <a:rPr b="0" i="0" lang="de-DE" sz="1050" u="none" strike="noStrike">
                <a:solidFill>
                  <a:schemeClr val="dk1"/>
                </a:solidFill>
                <a:latin typeface="Calibri"/>
                <a:ea typeface="Calibri"/>
                <a:cs typeface="Calibri"/>
                <a:sym typeface="Calibri"/>
              </a:rPr>
              <a:t>BUND (o. J.): Bio, öko, regional: Welche Bio-Siegel wirklich bio sind. Online: https://www.bund.net/massentierhaltung/haltungskennzeichnung/bio-siegel/.</a:t>
            </a:r>
            <a:endParaRPr sz="1050">
              <a:solidFill>
                <a:schemeClr val="dk1"/>
              </a:solidFill>
              <a:latin typeface="Calibri"/>
              <a:ea typeface="Calibri"/>
              <a:cs typeface="Calibri"/>
              <a:sym typeface="Calibri"/>
            </a:endParaRPr>
          </a:p>
        </p:txBody>
      </p:sp>
      <p:sp>
        <p:nvSpPr>
          <p:cNvPr id="241" name="Google Shape;241;g141f1a7caba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4a9b7458ce_0_12:notes"/>
          <p:cNvSpPr/>
          <p:nvPr>
            <p:ph idx="2" type="sldImg"/>
          </p:nvPr>
        </p:nvSpPr>
        <p:spPr>
          <a:xfrm>
            <a:off x="479425" y="39528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14a9b7458ce_0_12:notes"/>
          <p:cNvSpPr txBox="1"/>
          <p:nvPr>
            <p:ph idx="1" type="body"/>
          </p:nvPr>
        </p:nvSpPr>
        <p:spPr>
          <a:xfrm>
            <a:off x="479424" y="3960000"/>
            <a:ext cx="6145213" cy="606494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Beschreibung des Zielkonfliktes:</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Die meisten klassischen Maßnahmen zur Umsatzsteigerung, Ertragsverbesserung und Bestandsoptimierung verhalten sich konträr zu nachhaltigen Geschäftspraktiken. </a:t>
            </a:r>
            <a:endParaRPr/>
          </a:p>
          <a:p>
            <a:pPr indent="0" lvl="0" marL="0" rtl="0" algn="l">
              <a:lnSpc>
                <a:spcPct val="100000"/>
              </a:lnSpc>
              <a:spcBef>
                <a:spcPts val="0"/>
              </a:spcBef>
              <a:spcAft>
                <a:spcPts val="0"/>
              </a:spcAft>
              <a:buSzPts val="1400"/>
              <a:buNone/>
            </a:pPr>
            <a:r>
              <a:t/>
            </a:r>
            <a:endParaRPr sz="10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Beschreibung der Folie:</a:t>
            </a:r>
            <a:endParaRPr/>
          </a:p>
          <a:p>
            <a:pPr indent="0" lvl="0" marL="0" rtl="0" algn="l">
              <a:lnSpc>
                <a:spcPct val="100000"/>
              </a:lnSpc>
              <a:spcBef>
                <a:spcPts val="0"/>
              </a:spcBef>
              <a:spcAft>
                <a:spcPts val="0"/>
              </a:spcAft>
              <a:buSzPts val="1800"/>
              <a:buNone/>
            </a:pPr>
            <a:r>
              <a:rPr lang="de-DE" sz="1050">
                <a:solidFill>
                  <a:schemeClr val="dk1"/>
                </a:solidFill>
                <a:latin typeface="Calibri"/>
                <a:ea typeface="Calibri"/>
                <a:cs typeface="Calibri"/>
                <a:sym typeface="Calibri"/>
              </a:rPr>
              <a:t>Der Marktanteil an “grünen“ Produkten wächst seit Jahren über verschiedene Produktbereiche. Nachhaltigkeit ist Insbesondere in der Mobilität und dem Wohnen ein Umsatztreiber. Häuser und Wohnungen sind oftmals eine Investition für das ganze Leben. Durch derzeit noch höhere Investitionen in die Energieeffizienz lassen sich langfristig Kosten sparen. Der Aspekt des Kostensparens gilt auch für die Elektromobilität. Das Laden der E-Autos belastet den Geldbeutel sehr viel weniger, als die hohen Preise an den Tankstellen. </a:t>
            </a:r>
            <a:endParaRPr/>
          </a:p>
          <a:p>
            <a:pPr indent="0" lvl="0" marL="0" marR="0" rtl="0" algn="l">
              <a:lnSpc>
                <a:spcPct val="100000"/>
              </a:lnSpc>
              <a:spcBef>
                <a:spcPts val="0"/>
              </a:spcBef>
              <a:spcAft>
                <a:spcPts val="0"/>
              </a:spcAft>
              <a:buClr>
                <a:srgbClr val="000000"/>
              </a:buClr>
              <a:buSzPts val="1800"/>
              <a:buFont typeface="Arial"/>
              <a:buNone/>
            </a:pPr>
            <a:r>
              <a:rPr b="1" lang="de-DE" sz="1050">
                <a:solidFill>
                  <a:schemeClr val="dk1"/>
                </a:solidFill>
                <a:latin typeface="Calibri"/>
                <a:ea typeface="Calibri"/>
                <a:cs typeface="Calibri"/>
                <a:sym typeface="Calibri"/>
              </a:rPr>
              <a:t>Weiterführende Informationen:</a:t>
            </a:r>
            <a:endParaRPr sz="1050">
              <a:solidFill>
                <a:schemeClr val="dk1"/>
              </a:solidFill>
              <a:latin typeface="Calibri"/>
              <a:ea typeface="Calibri"/>
              <a:cs typeface="Calibri"/>
              <a:sym typeface="Calibri"/>
            </a:endParaRPr>
          </a:p>
          <a:p>
            <a:pPr indent="-285750" lvl="0" marL="28575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Energieverbraucher.de (2012): Das unbekannte Wesen: Mein Haus. Online: https://www.energieverbraucher.de/de/gebaeuderechner__501/</a:t>
            </a:r>
            <a:endParaRPr/>
          </a:p>
          <a:p>
            <a:pPr indent="-285750" lvl="0" marL="28575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Bundesministerium für Wirtschaft und Energie (2020): Bringen Sie ihr Haus in Bestform. Wegweiser für ein energieeffizientes Zuhause. Online: https://www.erneuerbare-energien.de/EE/Redaktion/DE/Downloads/Broschuere/bringen-sie-ihr-haus-in-bestform.pdf?__blob=publicationFile&amp;v=4</a:t>
            </a:r>
            <a:endParaRPr/>
          </a:p>
          <a:p>
            <a:pPr indent="-285750" lvl="0" marL="285750" rtl="0" algn="l">
              <a:lnSpc>
                <a:spcPct val="100000"/>
              </a:lnSpc>
              <a:spcBef>
                <a:spcPts val="0"/>
              </a:spcBef>
              <a:spcAft>
                <a:spcPts val="0"/>
              </a:spcAft>
              <a:buSzPts val="1050"/>
              <a:buFont typeface="Arial"/>
              <a:buChar char="•"/>
            </a:pPr>
            <a:r>
              <a:rPr lang="de-DE" sz="1050">
                <a:solidFill>
                  <a:schemeClr val="dk1"/>
                </a:solidFill>
                <a:latin typeface="Calibri"/>
                <a:ea typeface="Calibri"/>
                <a:cs typeface="Calibri"/>
                <a:sym typeface="Calibri"/>
              </a:rPr>
              <a:t>Utopia (2022): Elektroauto-Kosten: Warum sich ein E-Auto rechnet - mit vielen Beispielen. Online: https://utopia.de/ratgeber/elektroauto-laufende-kosten-vebrauchskosten-stromkosten/</a:t>
            </a:r>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Aufgabenstellung:</a:t>
            </a:r>
            <a:endParaRPr/>
          </a:p>
          <a:p>
            <a:pPr indent="-193675" lvl="0" marL="193675"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Ist “Nachhaltigkeit ein Umsatztreiber für Sie?</a:t>
            </a:r>
            <a:endParaRPr/>
          </a:p>
          <a:p>
            <a:pPr indent="-193675" lvl="0" marL="193675" marR="0" rtl="0" algn="l">
              <a:lnSpc>
                <a:spcPct val="100000"/>
              </a:lnSpc>
              <a:spcBef>
                <a:spcPts val="0"/>
              </a:spcBef>
              <a:spcAft>
                <a:spcPts val="0"/>
              </a:spcAft>
              <a:buClr>
                <a:srgbClr val="000000"/>
              </a:buClr>
              <a:buSzPts val="1050"/>
              <a:buFont typeface="Arial"/>
              <a:buAutoNum type="arabicPeriod"/>
            </a:pPr>
            <a:r>
              <a:rPr lang="de-DE" sz="1050">
                <a:solidFill>
                  <a:schemeClr val="dk1"/>
                </a:solidFill>
              </a:rPr>
              <a:t>Was ist für Sie eine „nachhaltige Ernährung?</a:t>
            </a:r>
            <a:endParaRPr/>
          </a:p>
          <a:p>
            <a:pPr indent="-193675" lvl="0" marL="193675"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Warum geht es bei der „Ernährung</a:t>
            </a:r>
            <a:r>
              <a:rPr lang="de-DE" sz="1050">
                <a:solidFill>
                  <a:schemeClr val="dk1"/>
                </a:solidFill>
              </a:rPr>
              <a:t>“ nur langsam voran?</a:t>
            </a:r>
            <a:endParaRPr/>
          </a:p>
          <a:p>
            <a:pPr indent="-193675" lvl="0" marL="193675" marR="0" rtl="0" algn="l">
              <a:lnSpc>
                <a:spcPct val="100000"/>
              </a:lnSpc>
              <a:spcBef>
                <a:spcPts val="0"/>
              </a:spcBef>
              <a:spcAft>
                <a:spcPts val="0"/>
              </a:spcAft>
              <a:buClr>
                <a:srgbClr val="000000"/>
              </a:buClr>
              <a:buSzPts val="1050"/>
              <a:buFont typeface="Arial"/>
              <a:buAutoNum type="arabicPeriod"/>
            </a:pPr>
            <a:r>
              <a:rPr b="0" i="0" lang="de-DE" sz="1050" u="none" cap="none" strike="noStrike">
                <a:solidFill>
                  <a:schemeClr val="dk1"/>
                </a:solidFill>
                <a:latin typeface="Arial"/>
                <a:ea typeface="Arial"/>
                <a:cs typeface="Arial"/>
                <a:sym typeface="Arial"/>
              </a:rPr>
              <a:t>Was macht die „Mobilität“ besser?</a:t>
            </a:r>
            <a:endParaRPr/>
          </a:p>
          <a:p>
            <a:pPr indent="-193675" lvl="0" marL="193675" rtl="0" algn="l">
              <a:lnSpc>
                <a:spcPct val="100000"/>
              </a:lnSpc>
              <a:spcBef>
                <a:spcPts val="0"/>
              </a:spcBef>
              <a:spcAft>
                <a:spcPts val="0"/>
              </a:spcAft>
              <a:buSzPts val="1050"/>
              <a:buFont typeface="Arial"/>
              <a:buAutoNum type="arabicPeriod"/>
            </a:pPr>
            <a:r>
              <a:rPr lang="de-DE" sz="1050">
                <a:solidFill>
                  <a:schemeClr val="dk1"/>
                </a:solidFill>
              </a:rPr>
              <a:t>Wie können Sie die „nachhaltige Ernährung“ fördern?</a:t>
            </a:r>
            <a:endParaRPr b="0" i="0" sz="105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Ergebnisse der Marktbeobachtung (Diagramm): </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Der Umsatz mit nachhaltigen Produkten wächst Jahr für Jahr. Klassische Maßnahmen zur Umsatzsteigerung verhalten sich oftmals konträr zu nachhaltigen Geschäftspraktiken. Ändert sich jedoch die Nachfrage, ändert sich auch das Angebot und dadurch die Maßnahmen, die zur Umsatzsteigerung ergriffen werden.</a:t>
            </a:r>
            <a:endParaRPr/>
          </a:p>
          <a:p>
            <a:pPr indent="0" lvl="0" marL="0" marR="0" rtl="0" algn="l">
              <a:lnSpc>
                <a:spcPct val="100000"/>
              </a:lnSpc>
              <a:spcBef>
                <a:spcPts val="1000"/>
              </a:spcBef>
              <a:spcAft>
                <a:spcPts val="0"/>
              </a:spcAft>
              <a:buClr>
                <a:srgbClr val="000000"/>
              </a:buClr>
              <a:buSzPts val="1400"/>
              <a:buFont typeface="Arial"/>
              <a:buNone/>
            </a:pPr>
            <a:r>
              <a:rPr b="1" lang="de-DE" sz="1050">
                <a:solidFill>
                  <a:schemeClr val="dk1"/>
                </a:solidFill>
                <a:latin typeface="Calibri"/>
                <a:ea typeface="Calibri"/>
                <a:cs typeface="Calibri"/>
                <a:sym typeface="Calibri"/>
              </a:rPr>
              <a:t>Diagramm: (eigene Darstellung)</a:t>
            </a:r>
            <a:br>
              <a:rPr lang="de-DE" sz="1050">
                <a:solidFill>
                  <a:schemeClr val="dk1"/>
                </a:solidFill>
                <a:latin typeface="Calibri"/>
                <a:ea typeface="Calibri"/>
                <a:cs typeface="Calibri"/>
                <a:sym typeface="Calibri"/>
              </a:rPr>
            </a:br>
            <a:r>
              <a:rPr b="0" i="0" lang="de-DE" sz="1050" u="none" strike="noStrike">
                <a:solidFill>
                  <a:schemeClr val="dk1"/>
                </a:solidFill>
                <a:latin typeface="Calibri"/>
                <a:ea typeface="Calibri"/>
                <a:cs typeface="Calibri"/>
                <a:sym typeface="Calibri"/>
              </a:rPr>
              <a:t>Umweltbundesamt (2021): “Grüne” Produkte: Marktzahlen. Online: https://www.umweltbundesamt.de/daten/private-haushalte-konsum/konsum-produkte/gruene-produkte-marktzahlen.</a:t>
            </a:r>
            <a:endParaRPr b="0" i="0" sz="1050" u="none" strike="noStrike">
              <a:solidFill>
                <a:schemeClr val="dk1"/>
              </a:solidFill>
              <a:latin typeface="Calibri"/>
              <a:ea typeface="Calibri"/>
              <a:cs typeface="Calibri"/>
              <a:sym typeface="Calibri"/>
            </a:endParaRPr>
          </a:p>
        </p:txBody>
      </p:sp>
      <p:sp>
        <p:nvSpPr>
          <p:cNvPr id="270" name="Google Shape;270;g14a9b7458ce_0_1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g"/><Relationship Id="rId4" Type="http://schemas.openxmlformats.org/officeDocument/2006/relationships/chart" Target="../charts/char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www.bednblue.de/sailing-distance-calculato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hart" Target="../charts/chart3.xml"/><Relationship Id="rId4" Type="http://schemas.openxmlformats.org/officeDocument/2006/relationships/chart" Target="../charts/chart4.xml"/><Relationship Id="rId5" Type="http://schemas.openxmlformats.org/officeDocument/2006/relationships/chart" Target="../charts/char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9.png"/><Relationship Id="rId11" Type="http://schemas.openxmlformats.org/officeDocument/2006/relationships/image" Target="../media/image2.png"/><Relationship Id="rId10" Type="http://schemas.openxmlformats.org/officeDocument/2006/relationships/image" Target="../media/image3.png"/><Relationship Id="rId9"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pic>
        <p:nvPicPr>
          <p:cNvPr id="79" name="Google Shape;79;p2"/>
          <p:cNvPicPr preferRelativeResize="0"/>
          <p:nvPr/>
        </p:nvPicPr>
        <p:blipFill rotWithShape="1">
          <a:blip r:embed="rId3">
            <a:alphaModFix/>
          </a:blip>
          <a:srcRect b="0" l="0" r="0" t="0"/>
          <a:stretch/>
        </p:blipFill>
        <p:spPr>
          <a:xfrm>
            <a:off x="8820681" y="3445933"/>
            <a:ext cx="1994363" cy="1410994"/>
          </a:xfrm>
          <a:prstGeom prst="rect">
            <a:avLst/>
          </a:prstGeom>
          <a:noFill/>
          <a:ln>
            <a:noFill/>
          </a:ln>
        </p:spPr>
      </p:pic>
      <p:sp>
        <p:nvSpPr>
          <p:cNvPr id="80" name="Google Shape;80;p2"/>
          <p:cNvSpPr txBox="1"/>
          <p:nvPr>
            <p:ph type="ctrTitle"/>
          </p:nvPr>
        </p:nvSpPr>
        <p:spPr>
          <a:xfrm>
            <a:off x="312928" y="1122363"/>
            <a:ext cx="8278368"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Kaufmann und Kauffrau im Einzelhandel</a:t>
            </a:r>
            <a:endParaRPr/>
          </a:p>
        </p:txBody>
      </p:sp>
      <p:sp>
        <p:nvSpPr>
          <p:cNvPr id="81" name="Google Shape;81;p2"/>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a:t>
            </a:r>
            <a:br>
              <a:rPr lang="de-DE"/>
            </a:br>
            <a:r>
              <a:rPr lang="de-DE"/>
              <a:t>im Einzelhandel</a:t>
            </a:r>
            <a:endParaRPr/>
          </a:p>
        </p:txBody>
      </p:sp>
      <p:sp>
        <p:nvSpPr>
          <p:cNvPr id="82" name="Google Shape;82;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Jaya Bowry, LABL</a:t>
            </a:r>
            <a:endParaRPr/>
          </a:p>
          <a:p>
            <a:pPr indent="0" lvl="0" marL="0" rtl="0" algn="l">
              <a:lnSpc>
                <a:spcPct val="100000"/>
              </a:lnSpc>
              <a:spcBef>
                <a:spcPts val="0"/>
              </a:spcBef>
              <a:spcAft>
                <a:spcPts val="0"/>
              </a:spcAft>
              <a:buSzPts val="1800"/>
              <a:buNone/>
            </a:pPr>
            <a:r>
              <a:rPr lang="de-DE"/>
              <a:t>Projektagentur BBNE</a:t>
            </a:r>
            <a:endParaRPr/>
          </a:p>
        </p:txBody>
      </p:sp>
      <p:sp>
        <p:nvSpPr>
          <p:cNvPr id="83" name="Google Shape;83;p2"/>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4" name="Google Shape;84;p2"/>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85000" lnSpcReduction="20000"/>
          </a:bodyPr>
          <a:lstStyle/>
          <a:p>
            <a:pPr indent="0" lvl="0" marL="50800" rtl="0" algn="l">
              <a:lnSpc>
                <a:spcPct val="90000"/>
              </a:lnSpc>
              <a:spcBef>
                <a:spcPts val="1000"/>
              </a:spcBef>
              <a:spcAft>
                <a:spcPts val="0"/>
              </a:spcAft>
              <a:buSzPct val="248886"/>
              <a:buNone/>
            </a:pPr>
            <a:r>
              <a:rPr lang="de-DE"/>
              <a:t>Lust auf besser leben gGmbH</a:t>
            </a:r>
            <a:endParaRPr/>
          </a:p>
          <a:p>
            <a:pPr indent="0" lvl="0" marL="50800" rtl="0" algn="l">
              <a:lnSpc>
                <a:spcPct val="90000"/>
              </a:lnSpc>
              <a:spcBef>
                <a:spcPts val="1000"/>
              </a:spcBef>
              <a:spcAft>
                <a:spcPts val="0"/>
              </a:spcAft>
              <a:buSzPct val="248886"/>
              <a:buNone/>
            </a:pPr>
            <a:r>
              <a:rPr lang="de-DE"/>
              <a:t>Steinweg 6</a:t>
            </a:r>
            <a:br>
              <a:rPr lang="de-DE"/>
            </a:br>
            <a:r>
              <a:rPr lang="de-DE"/>
              <a:t>60313 Frankfurt am Main</a:t>
            </a:r>
            <a:br>
              <a:rPr lang="de-DE"/>
            </a:br>
            <a:r>
              <a:rPr lang="de-DE"/>
              <a:t>www.lustaufbesserleben.de</a:t>
            </a:r>
            <a:endParaRPr/>
          </a:p>
          <a:p>
            <a:pPr indent="0" lvl="0" marL="50800" rtl="0" algn="l">
              <a:lnSpc>
                <a:spcPct val="90000"/>
              </a:lnSpc>
              <a:spcBef>
                <a:spcPts val="1000"/>
              </a:spcBef>
              <a:spcAft>
                <a:spcPts val="0"/>
              </a:spcAft>
              <a:buSzPct val="248886"/>
              <a:buNone/>
            </a:pPr>
            <a:r>
              <a:rPr lang="de-DE"/>
              <a:t>Dr. Jaya Bowry</a:t>
            </a:r>
            <a:br>
              <a:rPr lang="de-DE"/>
            </a:br>
            <a:r>
              <a:rPr lang="de-DE"/>
              <a:t>jaya@lustaufbesserleben.de</a:t>
            </a:r>
            <a:endParaRPr/>
          </a:p>
        </p:txBody>
      </p:sp>
      <p:sp>
        <p:nvSpPr>
          <p:cNvPr id="85" name="Google Shape;85;p2"/>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6" name="Google Shape;286;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Energie sparen im Handel:</a:t>
            </a:r>
            <a:endParaRPr sz="2400"/>
          </a:p>
          <a:p>
            <a:pPr indent="0" lvl="0" marL="0" rtl="0" algn="l">
              <a:lnSpc>
                <a:spcPct val="100000"/>
              </a:lnSpc>
              <a:spcBef>
                <a:spcPts val="0"/>
              </a:spcBef>
              <a:spcAft>
                <a:spcPts val="0"/>
              </a:spcAft>
              <a:buSzPts val="1800"/>
              <a:buNone/>
            </a:pPr>
            <a:r>
              <a:rPr lang="de-DE" sz="2400"/>
              <a:t>Beleuchtung</a:t>
            </a:r>
            <a:endParaRPr sz="2400"/>
          </a:p>
        </p:txBody>
      </p:sp>
      <p:sp>
        <p:nvSpPr>
          <p:cNvPr id="287" name="Google Shape;287;p3"/>
          <p:cNvSpPr txBox="1"/>
          <p:nvPr>
            <p:ph idx="11" type="ftr"/>
          </p:nvPr>
        </p:nvSpPr>
        <p:spPr>
          <a:xfrm>
            <a:off x="8866414" y="6241897"/>
            <a:ext cx="3390742"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Bild: HDE Klimaschutzoffensive des Handels</a:t>
            </a:r>
            <a:endParaRPr/>
          </a:p>
          <a:p>
            <a:pPr indent="0" lvl="0" marL="0" rtl="0" algn="l">
              <a:lnSpc>
                <a:spcPct val="100000"/>
              </a:lnSpc>
              <a:spcBef>
                <a:spcPts val="0"/>
              </a:spcBef>
              <a:spcAft>
                <a:spcPts val="0"/>
              </a:spcAft>
              <a:buClr>
                <a:schemeClr val="dk1"/>
              </a:buClr>
              <a:buSzPts val="1800"/>
              <a:buFont typeface="Arial"/>
              <a:buNone/>
            </a:pPr>
            <a:r>
              <a:rPr lang="de-DE">
                <a:latin typeface="Trebuchet MS"/>
                <a:ea typeface="Trebuchet MS"/>
                <a:cs typeface="Trebuchet MS"/>
                <a:sym typeface="Trebuchet MS"/>
              </a:rPr>
              <a:t>Diagramm: </a:t>
            </a:r>
            <a:r>
              <a:rPr lang="de-DE" sz="1200">
                <a:solidFill>
                  <a:schemeClr val="lt1"/>
                </a:solidFill>
                <a:latin typeface="Trebuchet MS"/>
                <a:ea typeface="Trebuchet MS"/>
                <a:cs typeface="Trebuchet MS"/>
                <a:sym typeface="Trebuchet MS"/>
              </a:rPr>
              <a:t>CCI Dialog GmbH nach EHI Retail Institute (2022)</a:t>
            </a:r>
            <a:endParaRPr>
              <a:solidFill>
                <a:schemeClr val="lt1"/>
              </a:solidFill>
              <a:latin typeface="Trebuchet MS"/>
              <a:ea typeface="Trebuchet MS"/>
              <a:cs typeface="Trebuchet MS"/>
              <a:sym typeface="Trebuchet MS"/>
            </a:endParaRPr>
          </a:p>
        </p:txBody>
      </p:sp>
      <p:sp>
        <p:nvSpPr>
          <p:cNvPr id="288" name="Google Shape;288;p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289" name="Google Shape;289;p3"/>
          <p:cNvSpPr/>
          <p:nvPr/>
        </p:nvSpPr>
        <p:spPr>
          <a:xfrm>
            <a:off x="8529638" y="1426829"/>
            <a:ext cx="3496458" cy="46567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Beleuchtung verwenden Sie in ihrem Betrieb?</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Welcher Typ verbraucht den meisten Strom?</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Wurde die Beleuchtung auf LED-Röhren umgestellt?</a:t>
            </a:r>
            <a:endParaRPr b="0" i="0" sz="20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Wann wurden zuletzt effizientere Leuchten bei Ihnen eingebaut</a:t>
            </a:r>
            <a:endParaRPr/>
          </a:p>
        </p:txBody>
      </p:sp>
      <p:sp>
        <p:nvSpPr>
          <p:cNvPr id="290" name="Google Shape;290;p3"/>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pic>
        <p:nvPicPr>
          <p:cNvPr id="291" name="Google Shape;291;p3"/>
          <p:cNvPicPr preferRelativeResize="0"/>
          <p:nvPr/>
        </p:nvPicPr>
        <p:blipFill rotWithShape="1">
          <a:blip r:embed="rId3">
            <a:alphaModFix/>
          </a:blip>
          <a:srcRect b="0" l="0" r="0" t="0"/>
          <a:stretch/>
        </p:blipFill>
        <p:spPr>
          <a:xfrm>
            <a:off x="562021" y="1796098"/>
            <a:ext cx="2763566" cy="3915581"/>
          </a:xfrm>
          <a:prstGeom prst="rect">
            <a:avLst/>
          </a:prstGeom>
          <a:noFill/>
          <a:ln>
            <a:noFill/>
          </a:ln>
        </p:spPr>
      </p:pic>
      <p:graphicFrame>
        <p:nvGraphicFramePr>
          <p:cNvPr id="292" name="Google Shape;292;p3"/>
          <p:cNvGraphicFramePr/>
          <p:nvPr/>
        </p:nvGraphicFramePr>
        <p:xfrm>
          <a:off x="3146246" y="1360744"/>
          <a:ext cx="5913405" cy="4177689"/>
        </p:xfrm>
        <a:graphic>
          <a:graphicData uri="http://schemas.openxmlformats.org/drawingml/2006/chart">
            <c:chart r:id="rId4"/>
          </a:graphicData>
        </a:graphic>
      </p:graphicFrame>
      <p:sp>
        <p:nvSpPr>
          <p:cNvPr id="293" name="Google Shape;293;p3"/>
          <p:cNvSpPr txBox="1"/>
          <p:nvPr/>
        </p:nvSpPr>
        <p:spPr>
          <a:xfrm>
            <a:off x="3792388" y="5538433"/>
            <a:ext cx="485181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400" u="none" cap="none" strike="noStrike">
                <a:solidFill>
                  <a:srgbClr val="000000"/>
                </a:solidFill>
                <a:latin typeface="Arial"/>
                <a:ea typeface="Arial"/>
                <a:cs typeface="Arial"/>
                <a:sym typeface="Arial"/>
              </a:rPr>
              <a:t>Basis: Nonfood: 28 Handelsketten / über 11.500 Filialen &amp; ca. 22 Mio. qm Verkaufsfläche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0" name="Google Shape;300;p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sz="2400" u="none" strike="noStrike">
                <a:solidFill>
                  <a:srgbClr val="000000"/>
                </a:solidFill>
                <a:latin typeface="Trebuchet MS"/>
                <a:ea typeface="Trebuchet MS"/>
                <a:cs typeface="Trebuchet MS"/>
                <a:sym typeface="Trebuchet MS"/>
              </a:rPr>
              <a:t>Nachhaltigkeit und Wertschöpfungsketten:</a:t>
            </a:r>
            <a:br>
              <a:rPr b="0" i="0" lang="de-DE" sz="2400" u="none" strike="noStrike">
                <a:solidFill>
                  <a:srgbClr val="000000"/>
                </a:solidFill>
                <a:latin typeface="Trebuchet MS"/>
                <a:ea typeface="Trebuchet MS"/>
                <a:cs typeface="Trebuchet MS"/>
                <a:sym typeface="Trebuchet MS"/>
              </a:rPr>
            </a:br>
            <a:r>
              <a:rPr b="0" i="0" lang="de-DE" sz="2400" u="none" strike="noStrike">
                <a:solidFill>
                  <a:srgbClr val="000000"/>
                </a:solidFill>
                <a:latin typeface="Trebuchet MS"/>
                <a:ea typeface="Trebuchet MS"/>
                <a:cs typeface="Trebuchet MS"/>
                <a:sym typeface="Trebuchet MS"/>
              </a:rPr>
              <a:t>Sind Langstreckentransporte ein Problem?</a:t>
            </a:r>
            <a:endParaRPr sz="2400"/>
          </a:p>
        </p:txBody>
      </p:sp>
      <p:sp>
        <p:nvSpPr>
          <p:cNvPr id="301" name="Google Shape;301;p4"/>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a:t>
            </a:r>
            <a:endParaRPr/>
          </a:p>
        </p:txBody>
      </p:sp>
      <p:sp>
        <p:nvSpPr>
          <p:cNvPr id="302" name="Google Shape;302;p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303" name="Google Shape;303;p4"/>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grpSp>
        <p:nvGrpSpPr>
          <p:cNvPr id="304" name="Google Shape;304;p4"/>
          <p:cNvGrpSpPr/>
          <p:nvPr/>
        </p:nvGrpSpPr>
        <p:grpSpPr>
          <a:xfrm>
            <a:off x="360000" y="1787451"/>
            <a:ext cx="1625761" cy="673451"/>
            <a:chOff x="2283124" y="2322565"/>
            <a:chExt cx="3449100" cy="642600"/>
          </a:xfrm>
        </p:grpSpPr>
        <p:sp>
          <p:nvSpPr>
            <p:cNvPr id="305" name="Google Shape;305;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06" name="Google Shape;306;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Von wo nach wo?</a:t>
              </a:r>
              <a:endParaRPr b="0" i="0" sz="1600" u="none" cap="none" strike="noStrike">
                <a:solidFill>
                  <a:srgbClr val="FFFFFF"/>
                </a:solidFill>
                <a:latin typeface="Calibri"/>
                <a:ea typeface="Calibri"/>
                <a:cs typeface="Calibri"/>
                <a:sym typeface="Calibri"/>
              </a:endParaRPr>
            </a:p>
          </p:txBody>
        </p:sp>
      </p:grpSp>
      <p:grpSp>
        <p:nvGrpSpPr>
          <p:cNvPr id="307" name="Google Shape;307;p4"/>
          <p:cNvGrpSpPr/>
          <p:nvPr/>
        </p:nvGrpSpPr>
        <p:grpSpPr>
          <a:xfrm>
            <a:off x="360000" y="2716922"/>
            <a:ext cx="1625761" cy="673451"/>
            <a:chOff x="2283124" y="2322565"/>
            <a:chExt cx="3449100" cy="642600"/>
          </a:xfrm>
        </p:grpSpPr>
        <p:sp>
          <p:nvSpPr>
            <p:cNvPr id="308" name="Google Shape;308;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09" name="Google Shape;309;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Gewicht</a:t>
              </a:r>
              <a:endParaRPr b="0" i="0" sz="1600" u="none" cap="none" strike="noStrike">
                <a:solidFill>
                  <a:srgbClr val="FFFFFF"/>
                </a:solidFill>
                <a:latin typeface="Calibri"/>
                <a:ea typeface="Calibri"/>
                <a:cs typeface="Calibri"/>
                <a:sym typeface="Calibri"/>
              </a:endParaRPr>
            </a:p>
          </p:txBody>
        </p:sp>
      </p:grpSp>
      <p:grpSp>
        <p:nvGrpSpPr>
          <p:cNvPr id="310" name="Google Shape;310;p4"/>
          <p:cNvGrpSpPr/>
          <p:nvPr/>
        </p:nvGrpSpPr>
        <p:grpSpPr>
          <a:xfrm>
            <a:off x="360000" y="3640577"/>
            <a:ext cx="1625761" cy="673451"/>
            <a:chOff x="2283124" y="2322565"/>
            <a:chExt cx="3449100" cy="642600"/>
          </a:xfrm>
        </p:grpSpPr>
        <p:sp>
          <p:nvSpPr>
            <p:cNvPr id="311" name="Google Shape;311;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12" name="Google Shape;312;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Transport-</a:t>
              </a:r>
              <a:endParaRPr/>
            </a:p>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distanz</a:t>
              </a:r>
              <a:endParaRPr b="0" i="0" sz="1600" u="none" cap="none" strike="noStrike">
                <a:solidFill>
                  <a:srgbClr val="FFFFFF"/>
                </a:solidFill>
                <a:latin typeface="Calibri"/>
                <a:ea typeface="Calibri"/>
                <a:cs typeface="Calibri"/>
                <a:sym typeface="Calibri"/>
              </a:endParaRPr>
            </a:p>
          </p:txBody>
        </p:sp>
      </p:grpSp>
      <p:grpSp>
        <p:nvGrpSpPr>
          <p:cNvPr id="313" name="Google Shape;313;p4"/>
          <p:cNvGrpSpPr/>
          <p:nvPr/>
        </p:nvGrpSpPr>
        <p:grpSpPr>
          <a:xfrm>
            <a:off x="360000" y="4569791"/>
            <a:ext cx="1625761" cy="898179"/>
            <a:chOff x="2283124" y="2322565"/>
            <a:chExt cx="3449100" cy="642600"/>
          </a:xfrm>
        </p:grpSpPr>
        <p:sp>
          <p:nvSpPr>
            <p:cNvPr id="314" name="Google Shape;314;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15" name="Google Shape;315;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Emissionen des Transportes</a:t>
              </a:r>
              <a:endParaRPr b="0" i="0" sz="1600" u="none" cap="none" strike="noStrike">
                <a:solidFill>
                  <a:srgbClr val="FFFFFF"/>
                </a:solidFill>
                <a:latin typeface="Calibri"/>
                <a:ea typeface="Calibri"/>
                <a:cs typeface="Calibri"/>
                <a:sym typeface="Calibri"/>
              </a:endParaRPr>
            </a:p>
          </p:txBody>
        </p:sp>
      </p:grpSp>
      <p:sp>
        <p:nvSpPr>
          <p:cNvPr id="316" name="Google Shape;316;p4"/>
          <p:cNvSpPr/>
          <p:nvPr/>
        </p:nvSpPr>
        <p:spPr>
          <a:xfrm>
            <a:off x="2118167" y="1872366"/>
            <a:ext cx="324091" cy="2371766"/>
          </a:xfrm>
          <a:prstGeom prst="downArrow">
            <a:avLst>
              <a:gd fmla="val 50000" name="adj1"/>
              <a:gd fmla="val 50000" name="adj2"/>
            </a:avLst>
          </a:prstGeom>
          <a:solidFill>
            <a:srgbClr val="0C58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17" name="Google Shape;317;p4"/>
          <p:cNvGrpSpPr/>
          <p:nvPr/>
        </p:nvGrpSpPr>
        <p:grpSpPr>
          <a:xfrm>
            <a:off x="2574664" y="1783806"/>
            <a:ext cx="2199925" cy="673451"/>
            <a:chOff x="6658278" y="2187204"/>
            <a:chExt cx="3449100" cy="642600"/>
          </a:xfrm>
        </p:grpSpPr>
        <p:sp>
          <p:nvSpPr>
            <p:cNvPr id="318" name="Google Shape;318;p4"/>
            <p:cNvSpPr/>
            <p:nvPr/>
          </p:nvSpPr>
          <p:spPr>
            <a:xfrm flipH="1">
              <a:off x="6658278" y="2187204"/>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19" name="Google Shape;319;p4"/>
            <p:cNvSpPr/>
            <p:nvPr/>
          </p:nvSpPr>
          <p:spPr>
            <a:xfrm>
              <a:off x="6711166" y="2267740"/>
              <a:ext cx="2808901"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San Francisco – Hamburg Hafen</a:t>
              </a:r>
              <a:endParaRPr b="0" i="0" sz="1600" u="none" cap="none" strike="noStrike">
                <a:solidFill>
                  <a:srgbClr val="FFFFFF"/>
                </a:solidFill>
                <a:latin typeface="Calibri"/>
                <a:ea typeface="Calibri"/>
                <a:cs typeface="Calibri"/>
                <a:sym typeface="Calibri"/>
              </a:endParaRPr>
            </a:p>
          </p:txBody>
        </p:sp>
      </p:grpSp>
      <p:grpSp>
        <p:nvGrpSpPr>
          <p:cNvPr id="320" name="Google Shape;320;p4"/>
          <p:cNvGrpSpPr/>
          <p:nvPr/>
        </p:nvGrpSpPr>
        <p:grpSpPr>
          <a:xfrm>
            <a:off x="2574663" y="2625554"/>
            <a:ext cx="2199925" cy="835629"/>
            <a:chOff x="6658278" y="2187204"/>
            <a:chExt cx="3449100" cy="642600"/>
          </a:xfrm>
        </p:grpSpPr>
        <p:sp>
          <p:nvSpPr>
            <p:cNvPr id="321" name="Google Shape;321;p4"/>
            <p:cNvSpPr/>
            <p:nvPr/>
          </p:nvSpPr>
          <p:spPr>
            <a:xfrm flipH="1">
              <a:off x="6658278" y="2187204"/>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22" name="Google Shape;322;p4"/>
            <p:cNvSpPr/>
            <p:nvPr/>
          </p:nvSpPr>
          <p:spPr>
            <a:xfrm>
              <a:off x="6711165" y="2267740"/>
              <a:ext cx="3396213"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22 t Mandeln in 20 Fuß-Container ca. 25 t Gesamtgewicht</a:t>
              </a:r>
              <a:endParaRPr b="0" i="0" sz="1600" u="none" cap="none" strike="noStrike">
                <a:solidFill>
                  <a:srgbClr val="FFFFFF"/>
                </a:solidFill>
                <a:latin typeface="Calibri"/>
                <a:ea typeface="Calibri"/>
                <a:cs typeface="Calibri"/>
                <a:sym typeface="Calibri"/>
              </a:endParaRPr>
            </a:p>
          </p:txBody>
        </p:sp>
      </p:grpSp>
      <p:grpSp>
        <p:nvGrpSpPr>
          <p:cNvPr id="323" name="Google Shape;323;p4"/>
          <p:cNvGrpSpPr/>
          <p:nvPr/>
        </p:nvGrpSpPr>
        <p:grpSpPr>
          <a:xfrm>
            <a:off x="2574663" y="3640577"/>
            <a:ext cx="2199925" cy="673451"/>
            <a:chOff x="6658278" y="2187204"/>
            <a:chExt cx="3449100" cy="642600"/>
          </a:xfrm>
        </p:grpSpPr>
        <p:sp>
          <p:nvSpPr>
            <p:cNvPr id="324" name="Google Shape;324;p4"/>
            <p:cNvSpPr/>
            <p:nvPr/>
          </p:nvSpPr>
          <p:spPr>
            <a:xfrm flipH="1">
              <a:off x="6658278" y="2187204"/>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25" name="Google Shape;325;p4"/>
            <p:cNvSpPr/>
            <p:nvPr/>
          </p:nvSpPr>
          <p:spPr>
            <a:xfrm>
              <a:off x="6711166" y="2267740"/>
              <a:ext cx="2808901"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7.800 km</a:t>
              </a:r>
              <a:endParaRPr b="0" i="0" sz="1600" u="none" cap="none" strike="noStrike">
                <a:solidFill>
                  <a:srgbClr val="FFFFFF"/>
                </a:solidFill>
                <a:latin typeface="Calibri"/>
                <a:ea typeface="Calibri"/>
                <a:cs typeface="Calibri"/>
                <a:sym typeface="Calibri"/>
              </a:endParaRPr>
            </a:p>
          </p:txBody>
        </p:sp>
      </p:grpSp>
      <p:grpSp>
        <p:nvGrpSpPr>
          <p:cNvPr id="326" name="Google Shape;326;p4"/>
          <p:cNvGrpSpPr/>
          <p:nvPr/>
        </p:nvGrpSpPr>
        <p:grpSpPr>
          <a:xfrm>
            <a:off x="2574662" y="4569790"/>
            <a:ext cx="2199925" cy="898179"/>
            <a:chOff x="6658278" y="2187204"/>
            <a:chExt cx="3449100" cy="642600"/>
          </a:xfrm>
        </p:grpSpPr>
        <p:sp>
          <p:nvSpPr>
            <p:cNvPr id="327" name="Google Shape;327;p4"/>
            <p:cNvSpPr/>
            <p:nvPr/>
          </p:nvSpPr>
          <p:spPr>
            <a:xfrm flipH="1">
              <a:off x="6658278" y="2187204"/>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28" name="Google Shape;328;p4"/>
            <p:cNvSpPr/>
            <p:nvPr/>
          </p:nvSpPr>
          <p:spPr>
            <a:xfrm>
              <a:off x="6711165" y="2267740"/>
              <a:ext cx="3396213"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Schiff: 5,6 t</a:t>
              </a:r>
              <a:endParaRPr/>
            </a:p>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C0</a:t>
              </a:r>
              <a:r>
                <a:rPr b="0" baseline="-25000" i="0" lang="de-DE" sz="1600" u="none" cap="none" strike="noStrike">
                  <a:solidFill>
                    <a:srgbClr val="FFFFFF"/>
                  </a:solidFill>
                  <a:latin typeface="Calibri"/>
                  <a:ea typeface="Calibri"/>
                  <a:cs typeface="Calibri"/>
                  <a:sym typeface="Calibri"/>
                </a:rPr>
                <a:t>2</a:t>
              </a:r>
              <a:r>
                <a:rPr b="0" i="0" lang="de-DE" sz="1600" u="none" cap="none" strike="noStrike">
                  <a:solidFill>
                    <a:srgbClr val="FFFFFF"/>
                  </a:solidFill>
                  <a:latin typeface="Calibri"/>
                  <a:ea typeface="Calibri"/>
                  <a:cs typeface="Calibri"/>
                  <a:sym typeface="Calibri"/>
                </a:rPr>
                <a:t>-Äq (15g/t*km)</a:t>
              </a:r>
              <a:endParaRPr/>
            </a:p>
          </p:txBody>
        </p:sp>
      </p:grpSp>
      <p:sp>
        <p:nvSpPr>
          <p:cNvPr id="329" name="Google Shape;329;p4"/>
          <p:cNvSpPr/>
          <p:nvPr/>
        </p:nvSpPr>
        <p:spPr>
          <a:xfrm>
            <a:off x="4906993" y="1867763"/>
            <a:ext cx="324091" cy="2371766"/>
          </a:xfrm>
          <a:prstGeom prst="downArrow">
            <a:avLst>
              <a:gd fmla="val 50000" name="adj1"/>
              <a:gd fmla="val 50000" name="adj2"/>
            </a:avLst>
          </a:prstGeom>
          <a:solidFill>
            <a:srgbClr val="0C58D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nvGrpSpPr>
          <p:cNvPr id="330" name="Google Shape;330;p4"/>
          <p:cNvGrpSpPr/>
          <p:nvPr/>
        </p:nvGrpSpPr>
        <p:grpSpPr>
          <a:xfrm>
            <a:off x="5312802" y="1806755"/>
            <a:ext cx="4270801" cy="651595"/>
            <a:chOff x="6658278" y="2187204"/>
            <a:chExt cx="3449100" cy="642600"/>
          </a:xfrm>
        </p:grpSpPr>
        <p:sp>
          <p:nvSpPr>
            <p:cNvPr id="331" name="Google Shape;331;p4"/>
            <p:cNvSpPr/>
            <p:nvPr/>
          </p:nvSpPr>
          <p:spPr>
            <a:xfrm flipH="1">
              <a:off x="6658278" y="2187204"/>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32" name="Google Shape;332;p4"/>
            <p:cNvSpPr/>
            <p:nvPr/>
          </p:nvSpPr>
          <p:spPr>
            <a:xfrm>
              <a:off x="6711165" y="2267740"/>
              <a:ext cx="3396213"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Deutschland (HH, SN, B, DD, L, N, R, M, S, VS, FR, SB, KA, F, K, AA, DU, BI, HA, HB)</a:t>
              </a:r>
              <a:endParaRPr b="0" i="0" sz="1600" u="none" cap="none" strike="noStrike">
                <a:solidFill>
                  <a:srgbClr val="FFFFFF"/>
                </a:solidFill>
                <a:latin typeface="Calibri"/>
                <a:ea typeface="Calibri"/>
                <a:cs typeface="Calibri"/>
                <a:sym typeface="Calibri"/>
              </a:endParaRPr>
            </a:p>
          </p:txBody>
        </p:sp>
      </p:grpSp>
      <p:grpSp>
        <p:nvGrpSpPr>
          <p:cNvPr id="333" name="Google Shape;333;p4"/>
          <p:cNvGrpSpPr/>
          <p:nvPr/>
        </p:nvGrpSpPr>
        <p:grpSpPr>
          <a:xfrm>
            <a:off x="5321333" y="2716922"/>
            <a:ext cx="4231125" cy="673451"/>
            <a:chOff x="2283124" y="2322565"/>
            <a:chExt cx="3449100" cy="642600"/>
          </a:xfrm>
        </p:grpSpPr>
        <p:sp>
          <p:nvSpPr>
            <p:cNvPr id="334" name="Google Shape;334;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 </a:t>
              </a:r>
              <a:endParaRPr b="0" i="0" sz="2000" u="none" cap="none" strike="noStrike">
                <a:solidFill>
                  <a:srgbClr val="000000"/>
                </a:solidFill>
                <a:latin typeface="Calibri"/>
                <a:ea typeface="Calibri"/>
                <a:cs typeface="Calibri"/>
                <a:sym typeface="Calibri"/>
              </a:endParaRPr>
            </a:p>
          </p:txBody>
        </p:sp>
        <p:sp>
          <p:nvSpPr>
            <p:cNvPr id="335" name="Google Shape;335;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40 t LKW (18 t Fahrzeug, 22 t Mandeln</a:t>
              </a:r>
              <a:endParaRPr b="0" i="0" sz="1600" u="none" cap="none" strike="noStrike">
                <a:solidFill>
                  <a:srgbClr val="FFFFFF"/>
                </a:solidFill>
                <a:latin typeface="Calibri"/>
                <a:ea typeface="Calibri"/>
                <a:cs typeface="Calibri"/>
                <a:sym typeface="Calibri"/>
              </a:endParaRPr>
            </a:p>
          </p:txBody>
        </p:sp>
      </p:grpSp>
      <p:grpSp>
        <p:nvGrpSpPr>
          <p:cNvPr id="336" name="Google Shape;336;p4"/>
          <p:cNvGrpSpPr/>
          <p:nvPr/>
        </p:nvGrpSpPr>
        <p:grpSpPr>
          <a:xfrm>
            <a:off x="5332639" y="3648861"/>
            <a:ext cx="4231125" cy="673451"/>
            <a:chOff x="2283124" y="2322565"/>
            <a:chExt cx="3449100" cy="642600"/>
          </a:xfrm>
        </p:grpSpPr>
        <p:sp>
          <p:nvSpPr>
            <p:cNvPr id="337" name="Google Shape;337;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 </a:t>
              </a:r>
              <a:endParaRPr b="0" i="0" sz="2000" u="none" cap="none" strike="noStrike">
                <a:solidFill>
                  <a:srgbClr val="000000"/>
                </a:solidFill>
                <a:latin typeface="Calibri"/>
                <a:ea typeface="Calibri"/>
                <a:cs typeface="Calibri"/>
                <a:sym typeface="Calibri"/>
              </a:endParaRPr>
            </a:p>
          </p:txBody>
        </p:sp>
        <p:sp>
          <p:nvSpPr>
            <p:cNvPr id="338" name="Google Shape;338;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22 Stationen á 1 t Mandeln, Gesamtstrecke: 3.700 km</a:t>
              </a:r>
              <a:endParaRPr b="0" i="0" sz="1600" u="none" cap="none" strike="noStrike">
                <a:solidFill>
                  <a:srgbClr val="FFFFFF"/>
                </a:solidFill>
                <a:latin typeface="Calibri"/>
                <a:ea typeface="Calibri"/>
                <a:cs typeface="Calibri"/>
                <a:sym typeface="Calibri"/>
              </a:endParaRPr>
            </a:p>
          </p:txBody>
        </p:sp>
      </p:grpSp>
      <p:grpSp>
        <p:nvGrpSpPr>
          <p:cNvPr id="339" name="Google Shape;339;p4"/>
          <p:cNvGrpSpPr/>
          <p:nvPr/>
        </p:nvGrpSpPr>
        <p:grpSpPr>
          <a:xfrm>
            <a:off x="5332639" y="4579439"/>
            <a:ext cx="4231125" cy="897690"/>
            <a:chOff x="2283124" y="2322565"/>
            <a:chExt cx="3449100" cy="642600"/>
          </a:xfrm>
        </p:grpSpPr>
        <p:sp>
          <p:nvSpPr>
            <p:cNvPr id="340" name="Google Shape;340;p4"/>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 </a:t>
              </a:r>
              <a:endParaRPr b="0" i="0" sz="2000" u="none" cap="none" strike="noStrike">
                <a:solidFill>
                  <a:srgbClr val="000000"/>
                </a:solidFill>
                <a:latin typeface="Calibri"/>
                <a:ea typeface="Calibri"/>
                <a:cs typeface="Calibri"/>
                <a:sym typeface="Calibri"/>
              </a:endParaRPr>
            </a:p>
          </p:txBody>
        </p:sp>
        <p:sp>
          <p:nvSpPr>
            <p:cNvPr id="341" name="Google Shape;341;p4"/>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None/>
              </a:pPr>
              <a:r>
                <a:rPr b="0" i="0" lang="de-DE" sz="1600" u="none" cap="none" strike="noStrike">
                  <a:solidFill>
                    <a:srgbClr val="FFFFFF"/>
                  </a:solidFill>
                  <a:latin typeface="Calibri"/>
                  <a:ea typeface="Calibri"/>
                  <a:cs typeface="Calibri"/>
                  <a:sym typeface="Calibri"/>
                </a:rPr>
                <a:t>LKW: 17 t C0</a:t>
              </a:r>
              <a:r>
                <a:rPr b="0" baseline="-25000" i="0" lang="de-DE" sz="1600" u="none" cap="none" strike="noStrike">
                  <a:solidFill>
                    <a:srgbClr val="FFFFFF"/>
                  </a:solidFill>
                  <a:latin typeface="Calibri"/>
                  <a:ea typeface="Calibri"/>
                  <a:cs typeface="Calibri"/>
                  <a:sym typeface="Calibri"/>
                </a:rPr>
                <a:t>2</a:t>
              </a:r>
              <a:r>
                <a:rPr b="0" i="0" lang="de-DE" sz="1600" u="none" cap="none" strike="noStrike">
                  <a:solidFill>
                    <a:srgbClr val="FFFFFF"/>
                  </a:solidFill>
                  <a:latin typeface="Calibri"/>
                  <a:ea typeface="Calibri"/>
                  <a:cs typeface="Calibri"/>
                  <a:sym typeface="Calibri"/>
                </a:rPr>
                <a:t>-Äq (50g/t*km)</a:t>
              </a:r>
              <a:endParaRPr/>
            </a:p>
            <a:p>
              <a:pPr indent="0" lvl="0" marL="0" marR="0" rtl="0" algn="l">
                <a:lnSpc>
                  <a:spcPct val="115000"/>
                </a:lnSpc>
                <a:spcBef>
                  <a:spcPts val="0"/>
                </a:spcBef>
                <a:spcAft>
                  <a:spcPts val="0"/>
                </a:spcAft>
                <a:buClr>
                  <a:srgbClr val="000000"/>
                </a:buClr>
                <a:buSzPts val="1600"/>
                <a:buFont typeface="Arial"/>
                <a:buNone/>
              </a:pPr>
              <a:r>
                <a:rPr b="0" i="0" lang="de-DE" sz="1600" u="none" cap="none" strike="noStrike">
                  <a:solidFill>
                    <a:srgbClr val="FFFFFF"/>
                  </a:solidFill>
                  <a:latin typeface="Calibri"/>
                  <a:ea typeface="Calibri"/>
                  <a:cs typeface="Calibri"/>
                  <a:sym typeface="Calibri"/>
                </a:rPr>
                <a:t> </a:t>
              </a:r>
              <a:endParaRPr b="0" i="0" sz="1600" u="none" cap="none" strike="noStrike">
                <a:solidFill>
                  <a:srgbClr val="FFFFFF"/>
                </a:solidFill>
                <a:latin typeface="Calibri"/>
                <a:ea typeface="Calibri"/>
                <a:cs typeface="Calibri"/>
                <a:sym typeface="Calibri"/>
              </a:endParaRPr>
            </a:p>
          </p:txBody>
        </p:sp>
      </p:grpSp>
      <p:sp>
        <p:nvSpPr>
          <p:cNvPr id="342" name="Google Shape;342;p4"/>
          <p:cNvSpPr/>
          <p:nvPr/>
        </p:nvSpPr>
        <p:spPr>
          <a:xfrm>
            <a:off x="9359992" y="1452563"/>
            <a:ext cx="2666104" cy="463104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3175" marR="0" rtl="0" algn="l">
              <a:lnSpc>
                <a:spcPct val="100000"/>
              </a:lnSpc>
              <a:spcBef>
                <a:spcPts val="0"/>
              </a:spcBef>
              <a:spcAft>
                <a:spcPts val="0"/>
              </a:spcAft>
              <a:buNone/>
            </a:pPr>
            <a:r>
              <a:rPr b="0" i="0" lang="de-DE" sz="1600" u="none" cap="none" strike="noStrike">
                <a:solidFill>
                  <a:srgbClr val="941651"/>
                </a:solidFill>
                <a:latin typeface="Arial"/>
                <a:ea typeface="Arial"/>
                <a:cs typeface="Arial"/>
                <a:sym typeface="Arial"/>
              </a:rPr>
              <a:t>Berechnen Sie die Emissionen:</a:t>
            </a:r>
            <a:endParaRPr/>
          </a:p>
          <a:p>
            <a:pPr indent="-176213" lvl="0" marL="179388"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941651"/>
                </a:solidFill>
                <a:latin typeface="Arial"/>
                <a:ea typeface="Arial"/>
                <a:cs typeface="Arial"/>
                <a:sym typeface="Arial"/>
              </a:rPr>
              <a:t>1 LKW-Container beladen mit Gemüse von Sevilla bis Hamburg</a:t>
            </a:r>
            <a:endParaRPr/>
          </a:p>
          <a:p>
            <a:pPr indent="-176213" lvl="0" marL="179388"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941651"/>
                </a:solidFill>
                <a:latin typeface="Arial"/>
                <a:ea typeface="Arial"/>
                <a:cs typeface="Arial"/>
                <a:sym typeface="Arial"/>
              </a:rPr>
              <a:t>1 Container beladen mit Nüssen von Bombay nach Hamburg (Online: </a:t>
            </a:r>
            <a:r>
              <a:rPr b="0" i="0" lang="de-DE" sz="1600" u="sng" cap="none" strike="noStrike">
                <a:solidFill>
                  <a:srgbClr val="941651"/>
                </a:solidFill>
                <a:latin typeface="Arial"/>
                <a:ea typeface="Arial"/>
                <a:cs typeface="Arial"/>
                <a:sym typeface="Arial"/>
                <a:hlinkClick r:id="rId3">
                  <a:extLst>
                    <a:ext uri="{A12FA001-AC4F-418D-AE19-62706E023703}">
                      <ahyp:hlinkClr val="tx"/>
                    </a:ext>
                  </a:extLst>
                </a:hlinkClick>
              </a:rPr>
              <a:t>www.bednblue.de/sailing-distance-calculator</a:t>
            </a:r>
            <a:r>
              <a:rPr b="0" i="0" lang="de-DE" sz="1600" u="none" cap="none" strike="noStrike">
                <a:solidFill>
                  <a:srgbClr val="941651"/>
                </a:solidFill>
                <a:latin typeface="Arial"/>
                <a:ea typeface="Arial"/>
                <a:cs typeface="Arial"/>
                <a:sym typeface="Arial"/>
              </a:rPr>
              <a:t> </a:t>
            </a:r>
            <a:br>
              <a:rPr b="0" i="0" lang="de-DE" sz="1600" u="none" cap="none" strike="noStrike">
                <a:solidFill>
                  <a:srgbClr val="941651"/>
                </a:solidFill>
                <a:latin typeface="Arial"/>
                <a:ea typeface="Arial"/>
                <a:cs typeface="Arial"/>
                <a:sym typeface="Arial"/>
              </a:rPr>
            </a:br>
            <a:r>
              <a:rPr b="0" i="0" lang="de-DE" sz="1600" u="none" cap="none" strike="noStrike">
                <a:solidFill>
                  <a:srgbClr val="941651"/>
                </a:solidFill>
                <a:latin typeface="Arial"/>
                <a:ea typeface="Arial"/>
                <a:cs typeface="Arial"/>
                <a:sym typeface="Arial"/>
              </a:rPr>
              <a:t>1 SM = 1,852 km</a:t>
            </a:r>
            <a:endParaRPr/>
          </a:p>
          <a:p>
            <a:pPr indent="-176213" lvl="0" marL="179388"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941651"/>
                </a:solidFill>
                <a:latin typeface="Arial"/>
                <a:ea typeface="Arial"/>
                <a:cs typeface="Arial"/>
                <a:sym typeface="Arial"/>
              </a:rPr>
              <a:t>Die Anfahrt von 22.000 Kunden, die 10 km fahren, um 1 kg Gemüse zu kaufen </a:t>
            </a:r>
            <a:br>
              <a:rPr b="0" i="0" lang="de-DE" sz="1600" u="none" cap="none" strike="noStrike">
                <a:solidFill>
                  <a:srgbClr val="941651"/>
                </a:solidFill>
                <a:latin typeface="Arial"/>
                <a:ea typeface="Arial"/>
                <a:cs typeface="Arial"/>
                <a:sym typeface="Arial"/>
              </a:rPr>
            </a:br>
            <a:r>
              <a:rPr b="0" i="0" lang="de-DE" sz="1600" u="none" cap="none" strike="noStrike">
                <a:solidFill>
                  <a:srgbClr val="941651"/>
                </a:solidFill>
                <a:latin typeface="Arial"/>
                <a:ea typeface="Arial"/>
                <a:cs typeface="Arial"/>
                <a:sym typeface="Arial"/>
              </a:rPr>
              <a:t>(20 kg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-Äq / 100 km)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9" name="Google Shape;349;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als gemeinsames Projekt</a:t>
            </a:r>
            <a:br>
              <a:rPr lang="de-DE"/>
            </a:br>
            <a:r>
              <a:rPr lang="de-DE"/>
              <a:t>Ganzheitliche Unternehmensführung</a:t>
            </a:r>
            <a:endParaRPr/>
          </a:p>
        </p:txBody>
      </p:sp>
      <p:sp>
        <p:nvSpPr>
          <p:cNvPr id="350" name="Google Shape;350;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3" lvl="0" marL="233363" rtl="0" algn="l">
              <a:lnSpc>
                <a:spcPct val="110000"/>
              </a:lnSpc>
              <a:spcBef>
                <a:spcPts val="0"/>
              </a:spcBef>
              <a:spcAft>
                <a:spcPts val="0"/>
              </a:spcAft>
              <a:buSzPts val="1200"/>
              <a:buNone/>
            </a:pPr>
            <a:r>
              <a:rPr lang="de-DE"/>
              <a:t>Koch und Köchin, Fachkraft Küche</a:t>
            </a:r>
            <a:endParaRPr/>
          </a:p>
        </p:txBody>
      </p:sp>
      <p:sp>
        <p:nvSpPr>
          <p:cNvPr id="351" name="Google Shape;351;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352" name="Google Shape;352;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353" name="Google Shape;353;p5"/>
          <p:cNvGrpSpPr/>
          <p:nvPr/>
        </p:nvGrpSpPr>
        <p:grpSpPr>
          <a:xfrm>
            <a:off x="6425612" y="1454200"/>
            <a:ext cx="5663400" cy="4537445"/>
            <a:chOff x="6095999" y="1454200"/>
            <a:chExt cx="5663400" cy="4537445"/>
          </a:xfrm>
        </p:grpSpPr>
        <p:sp>
          <p:nvSpPr>
            <p:cNvPr id="354" name="Google Shape;354;p5"/>
            <p:cNvSpPr txBox="1"/>
            <p:nvPr/>
          </p:nvSpPr>
          <p:spPr>
            <a:xfrm>
              <a:off x="6095999" y="3335413"/>
              <a:ext cx="1821300" cy="400069"/>
            </a:xfrm>
            <a:prstGeom prst="rect">
              <a:avLst/>
            </a:prstGeom>
            <a:solidFill>
              <a:srgbClr val="0096FF"/>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355" name="Google Shape;355;p5"/>
            <p:cNvSpPr/>
            <p:nvPr/>
          </p:nvSpPr>
          <p:spPr>
            <a:xfrm>
              <a:off x="6096000" y="5144899"/>
              <a:ext cx="5663399" cy="84674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SDG‘s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356" name="Google Shape;356;p5"/>
            <p:cNvSpPr txBox="1"/>
            <p:nvPr/>
          </p:nvSpPr>
          <p:spPr>
            <a:xfrm>
              <a:off x="8017049" y="3335413"/>
              <a:ext cx="1821300" cy="400069"/>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a:p>
          </p:txBody>
        </p:sp>
        <p:sp>
          <p:nvSpPr>
            <p:cNvPr id="357" name="Google Shape;357;p5"/>
            <p:cNvSpPr txBox="1"/>
            <p:nvPr/>
          </p:nvSpPr>
          <p:spPr>
            <a:xfrm>
              <a:off x="9938099" y="3335412"/>
              <a:ext cx="1821300" cy="400069"/>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358" name="Google Shape;358;p5"/>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359" name="Google Shape;359;p5"/>
            <p:cNvSpPr/>
            <p:nvPr/>
          </p:nvSpPr>
          <p:spPr>
            <a:xfrm>
              <a:off x="6132364" y="3895854"/>
              <a:ext cx="5627035" cy="1122713"/>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600" u="none" cap="none" strike="noStrike">
                  <a:solidFill>
                    <a:schemeClr val="lt1"/>
                  </a:solidFill>
                  <a:latin typeface="Arial"/>
                  <a:ea typeface="Arial"/>
                  <a:cs typeface="Arial"/>
                  <a:sym typeface="Arial"/>
                </a:rPr>
                <a:t>Lieferkette, Energie und Ressourcen, Produkte, Recycling, </a:t>
              </a:r>
              <a:endParaRPr/>
            </a:p>
            <a:p>
              <a:pPr indent="0" lvl="0" marL="0" marR="0" rtl="0" algn="ctr">
                <a:lnSpc>
                  <a:spcPct val="100000"/>
                </a:lnSpc>
                <a:spcBef>
                  <a:spcPts val="0"/>
                </a:spcBef>
                <a:spcAft>
                  <a:spcPts val="0"/>
                </a:spcAft>
                <a:buNone/>
              </a:pPr>
              <a:r>
                <a:rPr b="0" i="0" lang="de-DE" sz="1600" u="none" cap="none" strike="noStrike">
                  <a:solidFill>
                    <a:schemeClr val="lt1"/>
                  </a:solidFill>
                  <a:latin typeface="Arial"/>
                  <a:ea typeface="Arial"/>
                  <a:cs typeface="Arial"/>
                  <a:sym typeface="Arial"/>
                </a:rPr>
                <a:t>Mitarbeiter*innen, Gesellschafter*innen, Eigentümer*innen</a:t>
              </a:r>
              <a:endParaRPr/>
            </a:p>
            <a:p>
              <a:pPr indent="0" lvl="0" marL="0" marR="0" rtl="0" algn="ctr">
                <a:lnSpc>
                  <a:spcPct val="100000"/>
                </a:lnSpc>
                <a:spcBef>
                  <a:spcPts val="0"/>
                </a:spcBef>
                <a:spcAft>
                  <a:spcPts val="0"/>
                </a:spcAft>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a:p>
          </p:txBody>
        </p:sp>
        <p:sp>
          <p:nvSpPr>
            <p:cNvPr id="360" name="Google Shape;360;p5"/>
            <p:cNvSpPr txBox="1"/>
            <p:nvPr/>
          </p:nvSpPr>
          <p:spPr>
            <a:xfrm>
              <a:off x="6869556" y="2741183"/>
              <a:ext cx="1821300" cy="400069"/>
            </a:xfrm>
            <a:prstGeom prst="rect">
              <a:avLst/>
            </a:prstGeom>
            <a:solidFill>
              <a:srgbClr val="FF2F92"/>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361" name="Google Shape;361;p5"/>
            <p:cNvSpPr txBox="1"/>
            <p:nvPr/>
          </p:nvSpPr>
          <p:spPr>
            <a:xfrm>
              <a:off x="9352566" y="2741183"/>
              <a:ext cx="1821300" cy="400069"/>
            </a:xfrm>
            <a:prstGeom prst="rect">
              <a:avLst/>
            </a:prstGeom>
            <a:solidFill>
              <a:srgbClr val="FF40FF"/>
            </a:solidFill>
            <a:ln>
              <a:noFill/>
            </a:ln>
            <a:effectLst>
              <a:outerShdw blurRad="57150" rotWithShape="0" algn="bl" dir="5400000" dist="19050">
                <a:srgbClr val="000000">
                  <a:alpha val="49411"/>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362" name="Google Shape;362;p5"/>
          <p:cNvPicPr preferRelativeResize="0"/>
          <p:nvPr/>
        </p:nvPicPr>
        <p:blipFill rotWithShape="1">
          <a:blip r:embed="rId3">
            <a:alphaModFix/>
          </a:blip>
          <a:srcRect b="7476" l="0" r="11016" t="0"/>
          <a:stretch/>
        </p:blipFill>
        <p:spPr>
          <a:xfrm>
            <a:off x="72050" y="1469757"/>
            <a:ext cx="6357068" cy="458951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28be62cce8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68" name="Google Shape;368;g28be62cce8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69" name="Google Shape;369;g28be62cce8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70" name="Google Shape;370;g28be62cce89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71" name="Google Shape;371;g28be62cce89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72" name="Google Shape;372;g28be62cce89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73" name="Google Shape;373;g28be62cce89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74" name="Google Shape;374;g28be62cce89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2" name="Google Shape;92;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350"/>
              <a:buNone/>
            </a:pPr>
            <a:r>
              <a:rPr lang="de-DE" sz="2400"/>
              <a:t>Nachhaltigkeit nach der Pandemie im Einzelhandel:</a:t>
            </a:r>
            <a:br>
              <a:rPr lang="de-DE" sz="2400"/>
            </a:br>
            <a:r>
              <a:rPr lang="de-DE" sz="2400"/>
              <a:t>Nachhaltigkeit vs. Wirtschaftlichkeit?</a:t>
            </a:r>
            <a:endParaRPr sz="2400"/>
          </a:p>
        </p:txBody>
      </p:sp>
      <p:sp>
        <p:nvSpPr>
          <p:cNvPr id="93" name="Google Shape;93;p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94" name="Google Shape;94;p1"/>
          <p:cNvSpPr txBox="1"/>
          <p:nvPr/>
        </p:nvSpPr>
        <p:spPr>
          <a:xfrm>
            <a:off x="5304147" y="1369651"/>
            <a:ext cx="2043815" cy="172351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Mein Konsumverhalten wird sich nach Corona nicht verändern.</a:t>
            </a:r>
            <a:endParaRPr b="0" i="0" sz="2000" u="none" cap="none" strike="noStrike">
              <a:solidFill>
                <a:srgbClr val="000000"/>
              </a:solidFill>
              <a:latin typeface="Calibri"/>
              <a:ea typeface="Calibri"/>
              <a:cs typeface="Calibri"/>
              <a:sym typeface="Calibri"/>
            </a:endParaRPr>
          </a:p>
        </p:txBody>
      </p:sp>
      <p:sp>
        <p:nvSpPr>
          <p:cNvPr id="95" name="Google Shape;95;p1"/>
          <p:cNvSpPr txBox="1"/>
          <p:nvPr/>
        </p:nvSpPr>
        <p:spPr>
          <a:xfrm>
            <a:off x="362933" y="1369651"/>
            <a:ext cx="1787391" cy="172351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Ich werde noch konsequenter nachhaltig Einkaufen als vor Corona</a:t>
            </a:r>
            <a:endParaRPr b="0" i="0" sz="2000" u="none" cap="none" strike="noStrike">
              <a:solidFill>
                <a:srgbClr val="000000"/>
              </a:solidFill>
              <a:latin typeface="Calibri"/>
              <a:ea typeface="Calibri"/>
              <a:cs typeface="Calibri"/>
              <a:sym typeface="Calibri"/>
            </a:endParaRPr>
          </a:p>
        </p:txBody>
      </p:sp>
      <p:sp>
        <p:nvSpPr>
          <p:cNvPr id="96" name="Google Shape;96;p1"/>
          <p:cNvSpPr txBox="1"/>
          <p:nvPr/>
        </p:nvSpPr>
        <p:spPr>
          <a:xfrm>
            <a:off x="5356540" y="3429000"/>
            <a:ext cx="2190732" cy="264684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Ich werde nach Corona mehr </a:t>
            </a:r>
            <a:br>
              <a:rPr b="0" i="0" lang="de-DE" sz="2000" u="none" cap="none" strike="noStrike">
                <a:solidFill>
                  <a:srgbClr val="000000"/>
                </a:solidFill>
                <a:latin typeface="Calibri"/>
                <a:ea typeface="Calibri"/>
                <a:cs typeface="Calibri"/>
                <a:sym typeface="Calibri"/>
              </a:rPr>
            </a:br>
            <a:r>
              <a:rPr b="0" i="0" lang="de-DE" sz="2000" u="none" cap="none" strike="noStrike">
                <a:solidFill>
                  <a:srgbClr val="000000"/>
                </a:solidFill>
                <a:latin typeface="Calibri"/>
                <a:ea typeface="Calibri"/>
                <a:cs typeface="Calibri"/>
                <a:sym typeface="Calibri"/>
              </a:rPr>
              <a:t>aufs Geld schauen müssen und mir weniger nachhaltige Produkte leisten können.</a:t>
            </a:r>
            <a:endParaRPr b="0" i="0" sz="2000" u="none" cap="none" strike="noStrike">
              <a:solidFill>
                <a:srgbClr val="000000"/>
              </a:solidFill>
              <a:latin typeface="Calibri"/>
              <a:ea typeface="Calibri"/>
              <a:cs typeface="Calibri"/>
              <a:sym typeface="Calibri"/>
            </a:endParaRPr>
          </a:p>
        </p:txBody>
      </p:sp>
      <p:sp>
        <p:nvSpPr>
          <p:cNvPr id="97" name="Google Shape;97;p1"/>
          <p:cNvSpPr txBox="1"/>
          <p:nvPr/>
        </p:nvSpPr>
        <p:spPr>
          <a:xfrm>
            <a:off x="349904" y="4519460"/>
            <a:ext cx="1373700" cy="141574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Weißt nicht / </a:t>
            </a:r>
            <a:br>
              <a:rPr b="0" i="0" lang="de-DE" sz="2000" u="none" cap="none" strike="noStrike">
                <a:solidFill>
                  <a:srgbClr val="000000"/>
                </a:solidFill>
                <a:latin typeface="Calibri"/>
                <a:ea typeface="Calibri"/>
                <a:cs typeface="Calibri"/>
                <a:sym typeface="Calibri"/>
              </a:rPr>
            </a:br>
            <a:r>
              <a:rPr b="0" i="0" lang="de-DE" sz="2000" u="none" cap="none" strike="noStrike">
                <a:solidFill>
                  <a:srgbClr val="000000"/>
                </a:solidFill>
                <a:latin typeface="Calibri"/>
                <a:ea typeface="Calibri"/>
                <a:cs typeface="Calibri"/>
                <a:sym typeface="Calibri"/>
              </a:rPr>
              <a:t>Keine Angabe</a:t>
            </a:r>
            <a:endParaRPr b="0" i="0" sz="2000" u="none" cap="none" strike="noStrike">
              <a:solidFill>
                <a:srgbClr val="000000"/>
              </a:solidFill>
              <a:latin typeface="Calibri"/>
              <a:ea typeface="Calibri"/>
              <a:cs typeface="Calibri"/>
              <a:sym typeface="Calibri"/>
            </a:endParaRPr>
          </a:p>
        </p:txBody>
      </p:sp>
      <p:sp>
        <p:nvSpPr>
          <p:cNvPr id="98" name="Google Shape;98;p1"/>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Utopia </a:t>
            </a:r>
            <a:endParaRPr/>
          </a:p>
        </p:txBody>
      </p:sp>
      <p:sp>
        <p:nvSpPr>
          <p:cNvPr id="99" name="Google Shape;99;p1"/>
          <p:cNvSpPr/>
          <p:nvPr/>
        </p:nvSpPr>
        <p:spPr>
          <a:xfrm>
            <a:off x="7452498" y="1595831"/>
            <a:ext cx="4499703" cy="43580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Calibri"/>
                <a:ea typeface="Calibri"/>
                <a:cs typeface="Calibri"/>
                <a:sym typeface="Calibri"/>
              </a:rPr>
              <a:t>Stell dir vor, die Einschränkungen unseres Lebens durch Corona und Inflation liegen hinter uns:</a:t>
            </a:r>
            <a:endParaRPr b="0" i="0" sz="20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Ändert sich für Dich nun etwas an Deinem Konsum?</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Hilft ein nachhaltiger Konsum, dass zukünftig Risiken vermieden werden?</a:t>
            </a:r>
            <a:endParaRPr b="0" i="0" sz="20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Oder bedeutet „Nachhaltiger Konsum“ nur, dass alles teurer wird?</a:t>
            </a:r>
            <a:endParaRPr/>
          </a:p>
        </p:txBody>
      </p:sp>
      <p:graphicFrame>
        <p:nvGraphicFramePr>
          <p:cNvPr id="100" name="Google Shape;100;p1"/>
          <p:cNvGraphicFramePr/>
          <p:nvPr/>
        </p:nvGraphicFramePr>
        <p:xfrm>
          <a:off x="1400537" y="2329051"/>
          <a:ext cx="4155312" cy="3435141"/>
        </p:xfrm>
        <a:graphic>
          <a:graphicData uri="http://schemas.openxmlformats.org/drawingml/2006/chart">
            <c:chart r:id="rId3"/>
          </a:graphicData>
        </a:graphic>
      </p:graphicFrame>
      <p:cxnSp>
        <p:nvCxnSpPr>
          <p:cNvPr id="101" name="Google Shape;101;p1"/>
          <p:cNvCxnSpPr/>
          <p:nvPr/>
        </p:nvCxnSpPr>
        <p:spPr>
          <a:xfrm>
            <a:off x="4085863" y="2765423"/>
            <a:ext cx="1055887" cy="0"/>
          </a:xfrm>
          <a:prstGeom prst="straightConnector1">
            <a:avLst/>
          </a:prstGeom>
          <a:noFill/>
          <a:ln cap="flat" cmpd="sng" w="19050">
            <a:solidFill>
              <a:srgbClr val="FBC003"/>
            </a:solidFill>
            <a:prstDash val="solid"/>
            <a:round/>
            <a:headEnd len="sm" w="sm" type="none"/>
            <a:tailEnd len="sm" w="sm" type="none"/>
          </a:ln>
        </p:spPr>
      </p:cxnSp>
      <p:cxnSp>
        <p:nvCxnSpPr>
          <p:cNvPr id="102" name="Google Shape;102;p1"/>
          <p:cNvCxnSpPr/>
          <p:nvPr/>
        </p:nvCxnSpPr>
        <p:spPr>
          <a:xfrm>
            <a:off x="4301663" y="5198036"/>
            <a:ext cx="1055887" cy="0"/>
          </a:xfrm>
          <a:prstGeom prst="straightConnector1">
            <a:avLst/>
          </a:prstGeom>
          <a:noFill/>
          <a:ln cap="flat" cmpd="sng" w="19050">
            <a:solidFill>
              <a:srgbClr val="FBC003"/>
            </a:solidFill>
            <a:prstDash val="solid"/>
            <a:round/>
            <a:headEnd len="sm" w="sm" type="none"/>
            <a:tailEnd len="sm" w="sm" type="none"/>
          </a:ln>
        </p:spPr>
      </p:cxnSp>
      <p:cxnSp>
        <p:nvCxnSpPr>
          <p:cNvPr id="103" name="Google Shape;103;p1"/>
          <p:cNvCxnSpPr/>
          <p:nvPr/>
        </p:nvCxnSpPr>
        <p:spPr>
          <a:xfrm>
            <a:off x="1400537" y="5753620"/>
            <a:ext cx="1861055" cy="0"/>
          </a:xfrm>
          <a:prstGeom prst="straightConnector1">
            <a:avLst/>
          </a:prstGeom>
          <a:noFill/>
          <a:ln cap="flat" cmpd="sng" w="19050">
            <a:solidFill>
              <a:srgbClr val="FBC003"/>
            </a:solidFill>
            <a:prstDash val="solid"/>
            <a:round/>
            <a:headEnd len="sm" w="sm" type="none"/>
            <a:tailEnd len="sm" w="sm" type="none"/>
          </a:ln>
        </p:spPr>
      </p:cxnSp>
      <p:cxnSp>
        <p:nvCxnSpPr>
          <p:cNvPr id="104" name="Google Shape;104;p1"/>
          <p:cNvCxnSpPr/>
          <p:nvPr/>
        </p:nvCxnSpPr>
        <p:spPr>
          <a:xfrm>
            <a:off x="1825074" y="2765423"/>
            <a:ext cx="1055887" cy="0"/>
          </a:xfrm>
          <a:prstGeom prst="straightConnector1">
            <a:avLst/>
          </a:prstGeom>
          <a:noFill/>
          <a:ln cap="flat" cmpd="sng" w="19050">
            <a:solidFill>
              <a:srgbClr val="FBC003"/>
            </a:solidFill>
            <a:prstDash val="solid"/>
            <a:round/>
            <a:headEnd len="sm" w="sm" type="none"/>
            <a:tailEnd len="sm" w="sm" type="none"/>
          </a:ln>
        </p:spPr>
      </p:cxnSp>
      <p:sp>
        <p:nvSpPr>
          <p:cNvPr id="105" name="Google Shape;105;p1"/>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141f1a7cab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2" name="Google Shape;112;g141f1a7caba_0_0"/>
          <p:cNvSpPr txBox="1"/>
          <p:nvPr>
            <p:ph type="title"/>
          </p:nvPr>
        </p:nvSpPr>
        <p:spPr>
          <a:xfrm>
            <a:off x="360000" y="180000"/>
            <a:ext cx="91515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Verpackungsmüll im Einzelhandel:</a:t>
            </a:r>
            <a:br>
              <a:rPr lang="de-DE" sz="2400"/>
            </a:br>
            <a:r>
              <a:rPr lang="de-DE" sz="2400">
                <a:latin typeface="Trebuchet MS"/>
                <a:ea typeface="Trebuchet MS"/>
                <a:cs typeface="Trebuchet MS"/>
                <a:sym typeface="Trebuchet MS"/>
              </a:rPr>
              <a:t>Welche Rolle spielen Verpackungen im Handel von morgen?</a:t>
            </a:r>
            <a:endParaRPr sz="2400">
              <a:latin typeface="Trebuchet MS"/>
              <a:ea typeface="Trebuchet MS"/>
              <a:cs typeface="Trebuchet MS"/>
              <a:sym typeface="Trebuchet MS"/>
            </a:endParaRPr>
          </a:p>
        </p:txBody>
      </p:sp>
      <p:sp>
        <p:nvSpPr>
          <p:cNvPr id="113" name="Google Shape;113;g141f1a7caba_0_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114" name="Google Shape;114;g141f1a7caba_0_0"/>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a:t>
            </a:r>
            <a:br>
              <a:rPr lang="de-DE"/>
            </a:br>
            <a:r>
              <a:rPr lang="de-DE"/>
              <a:t>IFH Köln/VDW </a:t>
            </a:r>
            <a:endParaRPr/>
          </a:p>
        </p:txBody>
      </p:sp>
      <p:sp>
        <p:nvSpPr>
          <p:cNvPr id="115" name="Google Shape;115;g141f1a7caba_0_0"/>
          <p:cNvSpPr/>
          <p:nvPr/>
        </p:nvSpPr>
        <p:spPr>
          <a:xfrm>
            <a:off x="8467725" y="1412111"/>
            <a:ext cx="3502679" cy="454181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nachhaltigen Alternativen gibt es bereits jetzt im Verpackungsbereich?</a:t>
            </a:r>
            <a:endParaRPr b="0" i="0" sz="20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Wo fallen bei Ihnen unnötige Verpackungen an?</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Ihrer Produkte sind viel zu aufwändig verpackt?</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Was sollte auf den Verpackungen wirklich stehen, was ist überflüssig?</a:t>
            </a:r>
            <a:endParaRPr/>
          </a:p>
        </p:txBody>
      </p:sp>
      <p:graphicFrame>
        <p:nvGraphicFramePr>
          <p:cNvPr id="116" name="Google Shape;116;g141f1a7caba_0_0"/>
          <p:cNvGraphicFramePr/>
          <p:nvPr/>
        </p:nvGraphicFramePr>
        <p:xfrm>
          <a:off x="221596" y="1412111"/>
          <a:ext cx="8384522" cy="4541819"/>
        </p:xfrm>
        <a:graphic>
          <a:graphicData uri="http://schemas.openxmlformats.org/drawingml/2006/chart">
            <c:chart r:id="rId3"/>
          </a:graphicData>
        </a:graphic>
      </p:graphicFrame>
      <p:sp>
        <p:nvSpPr>
          <p:cNvPr id="117" name="Google Shape;117;g141f1a7caba_0_0"/>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14a9b7458ce_0_6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4" name="Google Shape;124;g14a9b7458ce_0_6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Nachhaltigkeit und Nachfrage:</a:t>
            </a:r>
            <a:br>
              <a:rPr lang="de-DE" sz="2400"/>
            </a:br>
            <a:r>
              <a:rPr lang="de-DE" sz="2400"/>
              <a:t>Preisaufschläge für nachhaltige Produkte?</a:t>
            </a:r>
            <a:endParaRPr sz="2400"/>
          </a:p>
        </p:txBody>
      </p:sp>
      <p:sp>
        <p:nvSpPr>
          <p:cNvPr id="125" name="Google Shape;125;g14a9b7458ce_0_64"/>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126" name="Google Shape;126;g14a9b7458ce_0_64"/>
          <p:cNvSpPr/>
          <p:nvPr/>
        </p:nvSpPr>
        <p:spPr>
          <a:xfrm>
            <a:off x="379950" y="4597590"/>
            <a:ext cx="919800" cy="873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14a9b7458ce_0_64"/>
          <p:cNvSpPr/>
          <p:nvPr/>
        </p:nvSpPr>
        <p:spPr>
          <a:xfrm>
            <a:off x="1462075" y="3325884"/>
            <a:ext cx="919800" cy="21447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g14a9b7458ce_0_64"/>
          <p:cNvSpPr txBox="1"/>
          <p:nvPr/>
        </p:nvSpPr>
        <p:spPr>
          <a:xfrm rot="-5400000">
            <a:off x="-75303" y="3355122"/>
            <a:ext cx="1742328" cy="80018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Konventionelle Produkte</a:t>
            </a:r>
            <a:endParaRPr b="0" i="0" sz="2000" u="none" cap="none" strike="noStrike">
              <a:solidFill>
                <a:srgbClr val="000000"/>
              </a:solidFill>
              <a:latin typeface="Calibri"/>
              <a:ea typeface="Calibri"/>
              <a:cs typeface="Calibri"/>
              <a:sym typeface="Calibri"/>
            </a:endParaRPr>
          </a:p>
        </p:txBody>
      </p:sp>
      <p:sp>
        <p:nvSpPr>
          <p:cNvPr id="129" name="Google Shape;129;g14a9b7458ce_0_64"/>
          <p:cNvSpPr txBox="1"/>
          <p:nvPr/>
        </p:nvSpPr>
        <p:spPr>
          <a:xfrm rot="-5400000">
            <a:off x="1154527" y="4315423"/>
            <a:ext cx="1510133" cy="80018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Nachhaltige Produkte</a:t>
            </a:r>
            <a:endParaRPr b="0" i="0" sz="2000" u="none" cap="none" strike="noStrike">
              <a:solidFill>
                <a:schemeClr val="lt1"/>
              </a:solidFill>
              <a:latin typeface="Calibri"/>
              <a:ea typeface="Calibri"/>
              <a:cs typeface="Calibri"/>
              <a:sym typeface="Calibri"/>
            </a:endParaRPr>
          </a:p>
        </p:txBody>
      </p:sp>
      <p:cxnSp>
        <p:nvCxnSpPr>
          <p:cNvPr id="130" name="Google Shape;130;g14a9b7458ce_0_64"/>
          <p:cNvCxnSpPr/>
          <p:nvPr/>
        </p:nvCxnSpPr>
        <p:spPr>
          <a:xfrm rot="5400000">
            <a:off x="494600" y="3017957"/>
            <a:ext cx="1786800" cy="1143000"/>
          </a:xfrm>
          <a:prstGeom prst="bentConnector3">
            <a:avLst>
              <a:gd fmla="val 0" name="adj1"/>
            </a:avLst>
          </a:prstGeom>
          <a:noFill/>
          <a:ln cap="flat" cmpd="sng" w="9525">
            <a:solidFill>
              <a:schemeClr val="dk2"/>
            </a:solidFill>
            <a:prstDash val="solid"/>
            <a:round/>
            <a:headEnd len="sm" w="sm" type="none"/>
            <a:tailEnd len="sm" w="sm" type="none"/>
          </a:ln>
        </p:spPr>
      </p:cxnSp>
      <p:cxnSp>
        <p:nvCxnSpPr>
          <p:cNvPr id="131" name="Google Shape;131;g14a9b7458ce_0_64"/>
          <p:cNvCxnSpPr/>
          <p:nvPr/>
        </p:nvCxnSpPr>
        <p:spPr>
          <a:xfrm>
            <a:off x="1959500" y="2696057"/>
            <a:ext cx="0" cy="450000"/>
          </a:xfrm>
          <a:prstGeom prst="straightConnector1">
            <a:avLst/>
          </a:prstGeom>
          <a:noFill/>
          <a:ln cap="flat" cmpd="sng" w="9525">
            <a:solidFill>
              <a:schemeClr val="dk2"/>
            </a:solidFill>
            <a:prstDash val="solid"/>
            <a:round/>
            <a:headEnd len="sm" w="sm" type="none"/>
            <a:tailEnd len="med" w="med" type="triangle"/>
          </a:ln>
        </p:spPr>
      </p:cxnSp>
      <p:sp>
        <p:nvSpPr>
          <p:cNvPr id="132" name="Google Shape;132;g14a9b7458ce_0_64"/>
          <p:cNvSpPr txBox="1"/>
          <p:nvPr/>
        </p:nvSpPr>
        <p:spPr>
          <a:xfrm>
            <a:off x="719604" y="2254329"/>
            <a:ext cx="1517094" cy="49241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Arial"/>
                <a:ea typeface="Arial"/>
                <a:cs typeface="Arial"/>
                <a:sym typeface="Arial"/>
              </a:rPr>
              <a:t>+75 - 85 %</a:t>
            </a:r>
            <a:endParaRPr b="0" i="0" sz="2000" u="none" cap="none" strike="noStrike">
              <a:solidFill>
                <a:srgbClr val="000000"/>
              </a:solidFill>
              <a:latin typeface="Arial"/>
              <a:ea typeface="Arial"/>
              <a:cs typeface="Arial"/>
              <a:sym typeface="Arial"/>
            </a:endParaRPr>
          </a:p>
        </p:txBody>
      </p:sp>
      <p:grpSp>
        <p:nvGrpSpPr>
          <p:cNvPr id="133" name="Google Shape;133;g14a9b7458ce_0_64"/>
          <p:cNvGrpSpPr/>
          <p:nvPr/>
        </p:nvGrpSpPr>
        <p:grpSpPr>
          <a:xfrm>
            <a:off x="2631775" y="1260000"/>
            <a:ext cx="5155673" cy="4824136"/>
            <a:chOff x="4294451" y="726801"/>
            <a:chExt cx="6008275" cy="5469843"/>
          </a:xfrm>
        </p:grpSpPr>
        <p:sp>
          <p:nvSpPr>
            <p:cNvPr id="134" name="Google Shape;134;g14a9b7458ce_0_64"/>
            <p:cNvSpPr/>
            <p:nvPr/>
          </p:nvSpPr>
          <p:spPr>
            <a:xfrm rot="5400000">
              <a:off x="5695138" y="996388"/>
              <a:ext cx="3206900" cy="6008275"/>
            </a:xfrm>
            <a:prstGeom prst="flowChartMerg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5" name="Google Shape;135;g14a9b7458ce_0_64"/>
            <p:cNvCxnSpPr/>
            <p:nvPr/>
          </p:nvCxnSpPr>
          <p:spPr>
            <a:xfrm>
              <a:off x="5028525" y="2319325"/>
              <a:ext cx="0" cy="1419600"/>
            </a:xfrm>
            <a:prstGeom prst="straightConnector1">
              <a:avLst/>
            </a:prstGeom>
            <a:noFill/>
            <a:ln cap="flat" cmpd="sng" w="9525">
              <a:solidFill>
                <a:schemeClr val="dk2"/>
              </a:solidFill>
              <a:prstDash val="solid"/>
              <a:round/>
              <a:headEnd len="sm" w="sm" type="none"/>
              <a:tailEnd len="sm" w="sm" type="none"/>
            </a:ln>
          </p:spPr>
        </p:cxnSp>
        <p:sp>
          <p:nvSpPr>
            <p:cNvPr id="136" name="Google Shape;136;g14a9b7458ce_0_64"/>
            <p:cNvSpPr txBox="1"/>
            <p:nvPr/>
          </p:nvSpPr>
          <p:spPr>
            <a:xfrm>
              <a:off x="5098499" y="3754226"/>
              <a:ext cx="1126720" cy="55832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+20 %</a:t>
              </a:r>
              <a:endParaRPr b="0" i="0" sz="2000" u="none" cap="none" strike="noStrike">
                <a:solidFill>
                  <a:schemeClr val="lt1"/>
                </a:solidFill>
                <a:latin typeface="Calibri"/>
                <a:ea typeface="Calibri"/>
                <a:cs typeface="Calibri"/>
                <a:sym typeface="Calibri"/>
              </a:endParaRPr>
            </a:p>
          </p:txBody>
        </p:sp>
        <p:sp>
          <p:nvSpPr>
            <p:cNvPr id="137" name="Google Shape;137;g14a9b7458ce_0_64"/>
            <p:cNvSpPr txBox="1"/>
            <p:nvPr/>
          </p:nvSpPr>
          <p:spPr>
            <a:xfrm>
              <a:off x="7190350" y="3754225"/>
              <a:ext cx="1143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+100 %</a:t>
              </a:r>
              <a:endParaRPr b="0" i="0" sz="2000" u="none" cap="none" strike="noStrike">
                <a:solidFill>
                  <a:schemeClr val="lt1"/>
                </a:solidFill>
                <a:latin typeface="Calibri"/>
                <a:ea typeface="Calibri"/>
                <a:cs typeface="Calibri"/>
                <a:sym typeface="Calibri"/>
              </a:endParaRPr>
            </a:p>
          </p:txBody>
        </p:sp>
        <p:sp>
          <p:nvSpPr>
            <p:cNvPr id="138" name="Google Shape;138;g14a9b7458ce_0_64"/>
            <p:cNvSpPr txBox="1"/>
            <p:nvPr/>
          </p:nvSpPr>
          <p:spPr>
            <a:xfrm>
              <a:off x="9062250" y="3754225"/>
              <a:ext cx="1143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lt1"/>
                  </a:solidFill>
                  <a:latin typeface="Calibri"/>
                  <a:ea typeface="Calibri"/>
                  <a:cs typeface="Calibri"/>
                  <a:sym typeface="Calibri"/>
                </a:rPr>
                <a:t>+220 %</a:t>
              </a:r>
              <a:endParaRPr b="0" i="0" sz="2000" u="none" cap="none" strike="noStrike">
                <a:solidFill>
                  <a:schemeClr val="lt1"/>
                </a:solidFill>
                <a:latin typeface="Calibri"/>
                <a:ea typeface="Calibri"/>
                <a:cs typeface="Calibri"/>
                <a:sym typeface="Calibri"/>
              </a:endParaRPr>
            </a:p>
          </p:txBody>
        </p:sp>
        <p:cxnSp>
          <p:nvCxnSpPr>
            <p:cNvPr id="139" name="Google Shape;139;g14a9b7458ce_0_64"/>
            <p:cNvCxnSpPr/>
            <p:nvPr/>
          </p:nvCxnSpPr>
          <p:spPr>
            <a:xfrm>
              <a:off x="5028525" y="4258750"/>
              <a:ext cx="0" cy="1449600"/>
            </a:xfrm>
            <a:prstGeom prst="straightConnector1">
              <a:avLst/>
            </a:prstGeom>
            <a:noFill/>
            <a:ln cap="flat" cmpd="sng" w="9525">
              <a:solidFill>
                <a:schemeClr val="dk2"/>
              </a:solidFill>
              <a:prstDash val="solid"/>
              <a:round/>
              <a:headEnd len="sm" w="sm" type="none"/>
              <a:tailEnd len="sm" w="sm" type="none"/>
            </a:ln>
          </p:spPr>
        </p:cxnSp>
        <p:cxnSp>
          <p:nvCxnSpPr>
            <p:cNvPr id="140" name="Google Shape;140;g14a9b7458ce_0_64"/>
            <p:cNvCxnSpPr/>
            <p:nvPr/>
          </p:nvCxnSpPr>
          <p:spPr>
            <a:xfrm>
              <a:off x="5808300" y="4428700"/>
              <a:ext cx="2400" cy="1292100"/>
            </a:xfrm>
            <a:prstGeom prst="straightConnector1">
              <a:avLst/>
            </a:prstGeom>
            <a:noFill/>
            <a:ln cap="flat" cmpd="sng" w="9525">
              <a:solidFill>
                <a:schemeClr val="dk2"/>
              </a:solidFill>
              <a:prstDash val="solid"/>
              <a:round/>
              <a:headEnd len="sm" w="sm" type="none"/>
              <a:tailEnd len="sm" w="sm" type="none"/>
            </a:ln>
          </p:spPr>
        </p:cxnSp>
        <p:cxnSp>
          <p:nvCxnSpPr>
            <p:cNvPr id="141" name="Google Shape;141;g14a9b7458ce_0_64"/>
            <p:cNvCxnSpPr/>
            <p:nvPr/>
          </p:nvCxnSpPr>
          <p:spPr>
            <a:xfrm>
              <a:off x="6363000" y="2299325"/>
              <a:ext cx="0" cy="1084800"/>
            </a:xfrm>
            <a:prstGeom prst="straightConnector1">
              <a:avLst/>
            </a:prstGeom>
            <a:noFill/>
            <a:ln cap="flat" cmpd="sng" w="9525">
              <a:solidFill>
                <a:schemeClr val="dk2"/>
              </a:solidFill>
              <a:prstDash val="solid"/>
              <a:round/>
              <a:headEnd len="sm" w="sm" type="none"/>
              <a:tailEnd len="sm" w="sm" type="none"/>
            </a:ln>
          </p:spPr>
        </p:cxnSp>
        <p:cxnSp>
          <p:nvCxnSpPr>
            <p:cNvPr id="142" name="Google Shape;142;g14a9b7458ce_0_64"/>
            <p:cNvCxnSpPr/>
            <p:nvPr/>
          </p:nvCxnSpPr>
          <p:spPr>
            <a:xfrm>
              <a:off x="6855300" y="4731050"/>
              <a:ext cx="0" cy="997200"/>
            </a:xfrm>
            <a:prstGeom prst="straightConnector1">
              <a:avLst/>
            </a:prstGeom>
            <a:noFill/>
            <a:ln cap="flat" cmpd="sng" w="9525">
              <a:solidFill>
                <a:schemeClr val="dk2"/>
              </a:solidFill>
              <a:prstDash val="solid"/>
              <a:round/>
              <a:headEnd len="sm" w="sm" type="none"/>
              <a:tailEnd len="sm" w="sm" type="none"/>
            </a:ln>
          </p:spPr>
        </p:cxnSp>
        <p:cxnSp>
          <p:nvCxnSpPr>
            <p:cNvPr id="143" name="Google Shape;143;g14a9b7458ce_0_64"/>
            <p:cNvCxnSpPr/>
            <p:nvPr/>
          </p:nvCxnSpPr>
          <p:spPr>
            <a:xfrm>
              <a:off x="7297875" y="2309325"/>
              <a:ext cx="600" cy="839700"/>
            </a:xfrm>
            <a:prstGeom prst="straightConnector1">
              <a:avLst/>
            </a:prstGeom>
            <a:noFill/>
            <a:ln cap="flat" cmpd="sng" w="9525">
              <a:solidFill>
                <a:schemeClr val="dk2"/>
              </a:solidFill>
              <a:prstDash val="solid"/>
              <a:round/>
              <a:headEnd len="sm" w="sm" type="none"/>
              <a:tailEnd len="sm" w="sm" type="none"/>
            </a:ln>
          </p:spPr>
        </p:cxnSp>
        <p:sp>
          <p:nvSpPr>
            <p:cNvPr id="144" name="Google Shape;144;g14a9b7458ce_0_64"/>
            <p:cNvSpPr txBox="1"/>
            <p:nvPr/>
          </p:nvSpPr>
          <p:spPr>
            <a:xfrm rot="-5400000">
              <a:off x="4266226" y="2975802"/>
              <a:ext cx="1147186"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Energie</a:t>
              </a:r>
              <a:endParaRPr b="0" i="0" sz="2000" u="none" cap="none" strike="noStrike">
                <a:solidFill>
                  <a:srgbClr val="000000"/>
                </a:solidFill>
                <a:latin typeface="Calibri"/>
                <a:ea typeface="Calibri"/>
                <a:cs typeface="Calibri"/>
                <a:sym typeface="Calibri"/>
              </a:endParaRPr>
            </a:p>
          </p:txBody>
        </p:sp>
        <p:sp>
          <p:nvSpPr>
            <p:cNvPr id="145" name="Google Shape;145;g14a9b7458ce_0_64"/>
            <p:cNvSpPr txBox="1"/>
            <p:nvPr/>
          </p:nvSpPr>
          <p:spPr>
            <a:xfrm rot="-5400000">
              <a:off x="3973193" y="4776130"/>
              <a:ext cx="1768083"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Babynahrung</a:t>
              </a:r>
              <a:endParaRPr b="0" i="0" sz="2000" u="none" cap="none" strike="noStrike">
                <a:solidFill>
                  <a:srgbClr val="000000"/>
                </a:solidFill>
                <a:latin typeface="Calibri"/>
                <a:ea typeface="Calibri"/>
                <a:cs typeface="Calibri"/>
                <a:sym typeface="Calibri"/>
              </a:endParaRPr>
            </a:p>
          </p:txBody>
        </p:sp>
        <p:sp>
          <p:nvSpPr>
            <p:cNvPr id="146" name="Google Shape;146;g14a9b7458ce_0_64"/>
            <p:cNvSpPr txBox="1"/>
            <p:nvPr/>
          </p:nvSpPr>
          <p:spPr>
            <a:xfrm rot="-5400000">
              <a:off x="5480618" y="2564475"/>
              <a:ext cx="1360491"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Tomaten</a:t>
              </a:r>
              <a:endParaRPr b="0" i="0" sz="2000" u="none" cap="none" strike="noStrike">
                <a:solidFill>
                  <a:srgbClr val="000000"/>
                </a:solidFill>
                <a:latin typeface="Calibri"/>
                <a:ea typeface="Calibri"/>
                <a:cs typeface="Calibri"/>
                <a:sym typeface="Calibri"/>
              </a:endParaRPr>
            </a:p>
          </p:txBody>
        </p:sp>
        <p:sp>
          <p:nvSpPr>
            <p:cNvPr id="147" name="Google Shape;147;g14a9b7458ce_0_64"/>
            <p:cNvSpPr txBox="1"/>
            <p:nvPr/>
          </p:nvSpPr>
          <p:spPr>
            <a:xfrm rot="-5400000">
              <a:off x="6668809" y="2354044"/>
              <a:ext cx="969185"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Milch</a:t>
              </a:r>
              <a:endParaRPr b="0" i="0" sz="2000" u="none" cap="none" strike="noStrike">
                <a:solidFill>
                  <a:srgbClr val="000000"/>
                </a:solidFill>
                <a:latin typeface="Calibri"/>
                <a:ea typeface="Calibri"/>
                <a:cs typeface="Calibri"/>
                <a:sym typeface="Calibri"/>
              </a:endParaRPr>
            </a:p>
          </p:txBody>
        </p:sp>
        <p:sp>
          <p:nvSpPr>
            <p:cNvPr id="148" name="Google Shape;148;g14a9b7458ce_0_64"/>
            <p:cNvSpPr txBox="1"/>
            <p:nvPr/>
          </p:nvSpPr>
          <p:spPr>
            <a:xfrm rot="-5400000">
              <a:off x="4910482" y="4792727"/>
              <a:ext cx="1530063"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Vitamine</a:t>
              </a:r>
              <a:endParaRPr b="0" i="0" sz="2000" u="none" cap="none" strike="noStrike">
                <a:solidFill>
                  <a:srgbClr val="000000"/>
                </a:solidFill>
                <a:latin typeface="Calibri"/>
                <a:ea typeface="Calibri"/>
                <a:cs typeface="Calibri"/>
                <a:sym typeface="Calibri"/>
              </a:endParaRPr>
            </a:p>
          </p:txBody>
        </p:sp>
        <p:sp>
          <p:nvSpPr>
            <p:cNvPr id="149" name="Google Shape;149;g14a9b7458ce_0_64"/>
            <p:cNvSpPr txBox="1"/>
            <p:nvPr/>
          </p:nvSpPr>
          <p:spPr>
            <a:xfrm rot="-5400000">
              <a:off x="6207522" y="5052461"/>
              <a:ext cx="981036"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Äpfel</a:t>
              </a:r>
              <a:endParaRPr b="0" i="0" sz="2000" u="none" cap="none" strike="noStrike">
                <a:solidFill>
                  <a:srgbClr val="000000"/>
                </a:solidFill>
                <a:latin typeface="Calibri"/>
                <a:ea typeface="Calibri"/>
                <a:cs typeface="Calibri"/>
                <a:sym typeface="Calibri"/>
              </a:endParaRPr>
            </a:p>
          </p:txBody>
        </p:sp>
        <p:cxnSp>
          <p:nvCxnSpPr>
            <p:cNvPr id="150" name="Google Shape;150;g14a9b7458ce_0_64"/>
            <p:cNvCxnSpPr/>
            <p:nvPr/>
          </p:nvCxnSpPr>
          <p:spPr>
            <a:xfrm flipH="1">
              <a:off x="8464850" y="2299325"/>
              <a:ext cx="2700" cy="500700"/>
            </a:xfrm>
            <a:prstGeom prst="straightConnector1">
              <a:avLst/>
            </a:prstGeom>
            <a:noFill/>
            <a:ln cap="flat" cmpd="sng" w="9525">
              <a:solidFill>
                <a:schemeClr val="dk2"/>
              </a:solidFill>
              <a:prstDash val="solid"/>
              <a:round/>
              <a:headEnd len="sm" w="sm" type="none"/>
              <a:tailEnd len="sm" w="sm" type="none"/>
            </a:ln>
          </p:spPr>
        </p:cxnSp>
        <p:sp>
          <p:nvSpPr>
            <p:cNvPr id="151" name="Google Shape;151;g14a9b7458ce_0_64"/>
            <p:cNvSpPr txBox="1"/>
            <p:nvPr/>
          </p:nvSpPr>
          <p:spPr>
            <a:xfrm rot="-5400000">
              <a:off x="7932039" y="2132403"/>
              <a:ext cx="760944"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Eier</a:t>
              </a:r>
              <a:endParaRPr b="0" i="0" sz="2000" u="none" cap="none" strike="noStrike">
                <a:solidFill>
                  <a:srgbClr val="000000"/>
                </a:solidFill>
                <a:latin typeface="Calibri"/>
                <a:ea typeface="Calibri"/>
                <a:cs typeface="Calibri"/>
                <a:sym typeface="Calibri"/>
              </a:endParaRPr>
            </a:p>
          </p:txBody>
        </p:sp>
        <p:sp>
          <p:nvSpPr>
            <p:cNvPr id="152" name="Google Shape;152;g14a9b7458ce_0_64"/>
            <p:cNvSpPr txBox="1"/>
            <p:nvPr/>
          </p:nvSpPr>
          <p:spPr>
            <a:xfrm rot="-5400000">
              <a:off x="8551535" y="995312"/>
              <a:ext cx="1857140" cy="132011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Beauty- / Gesundheits-produkte</a:t>
              </a:r>
              <a:endParaRPr b="0" i="0" sz="2000" u="none" cap="none" strike="noStrike">
                <a:solidFill>
                  <a:srgbClr val="000000"/>
                </a:solidFill>
                <a:latin typeface="Calibri"/>
                <a:ea typeface="Calibri"/>
                <a:cs typeface="Calibri"/>
                <a:sym typeface="Calibri"/>
              </a:endParaRPr>
            </a:p>
          </p:txBody>
        </p:sp>
        <p:sp>
          <p:nvSpPr>
            <p:cNvPr id="153" name="Google Shape;153;g14a9b7458ce_0_64"/>
            <p:cNvSpPr txBox="1"/>
            <p:nvPr/>
          </p:nvSpPr>
          <p:spPr>
            <a:xfrm rot="-5400000">
              <a:off x="7244188" y="5036404"/>
              <a:ext cx="1387963" cy="93251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Dosen-tomaten</a:t>
              </a:r>
              <a:endParaRPr b="0" i="0" sz="2000" u="none" cap="none" strike="noStrike">
                <a:solidFill>
                  <a:srgbClr val="000000"/>
                </a:solidFill>
                <a:latin typeface="Calibri"/>
                <a:ea typeface="Calibri"/>
                <a:cs typeface="Calibri"/>
                <a:sym typeface="Calibri"/>
              </a:endParaRPr>
            </a:p>
          </p:txBody>
        </p:sp>
        <p:cxnSp>
          <p:nvCxnSpPr>
            <p:cNvPr id="154" name="Google Shape;154;g14a9b7458ce_0_64"/>
            <p:cNvCxnSpPr/>
            <p:nvPr/>
          </p:nvCxnSpPr>
          <p:spPr>
            <a:xfrm>
              <a:off x="8297575" y="5128500"/>
              <a:ext cx="0" cy="589800"/>
            </a:xfrm>
            <a:prstGeom prst="straightConnector1">
              <a:avLst/>
            </a:prstGeom>
            <a:noFill/>
            <a:ln cap="flat" cmpd="sng" w="9525">
              <a:solidFill>
                <a:schemeClr val="dk2"/>
              </a:solidFill>
              <a:prstDash val="solid"/>
              <a:round/>
              <a:headEnd len="sm" w="sm" type="none"/>
              <a:tailEnd len="sm" w="sm" type="none"/>
            </a:ln>
          </p:spPr>
        </p:cxnSp>
        <p:cxnSp>
          <p:nvCxnSpPr>
            <p:cNvPr id="155" name="Google Shape;155;g14a9b7458ce_0_64"/>
            <p:cNvCxnSpPr/>
            <p:nvPr/>
          </p:nvCxnSpPr>
          <p:spPr>
            <a:xfrm>
              <a:off x="9267050" y="5349700"/>
              <a:ext cx="300" cy="368700"/>
            </a:xfrm>
            <a:prstGeom prst="straightConnector1">
              <a:avLst/>
            </a:prstGeom>
            <a:noFill/>
            <a:ln cap="flat" cmpd="sng" w="9525">
              <a:solidFill>
                <a:schemeClr val="dk2"/>
              </a:solidFill>
              <a:prstDash val="solid"/>
              <a:round/>
              <a:headEnd len="sm" w="sm" type="none"/>
              <a:tailEnd len="sm" w="sm" type="none"/>
            </a:ln>
          </p:spPr>
        </p:cxnSp>
        <p:sp>
          <p:nvSpPr>
            <p:cNvPr id="156" name="Google Shape;156;g14a9b7458ce_0_64"/>
            <p:cNvSpPr txBox="1"/>
            <p:nvPr/>
          </p:nvSpPr>
          <p:spPr>
            <a:xfrm rot="-5400000">
              <a:off x="8619825" y="5408510"/>
              <a:ext cx="933741" cy="57384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Mode</a:t>
              </a:r>
              <a:endParaRPr b="0" i="0" sz="2000" u="none" cap="none" strike="noStrike">
                <a:solidFill>
                  <a:srgbClr val="000000"/>
                </a:solidFill>
                <a:latin typeface="Calibri"/>
                <a:ea typeface="Calibri"/>
                <a:cs typeface="Calibri"/>
                <a:sym typeface="Calibri"/>
              </a:endParaRPr>
            </a:p>
          </p:txBody>
        </p:sp>
        <p:cxnSp>
          <p:nvCxnSpPr>
            <p:cNvPr id="157" name="Google Shape;157;g14a9b7458ce_0_64"/>
            <p:cNvCxnSpPr/>
            <p:nvPr/>
          </p:nvCxnSpPr>
          <p:spPr>
            <a:xfrm>
              <a:off x="10022775" y="2299325"/>
              <a:ext cx="4200" cy="120000"/>
            </a:xfrm>
            <a:prstGeom prst="straightConnector1">
              <a:avLst/>
            </a:prstGeom>
            <a:noFill/>
            <a:ln cap="flat" cmpd="sng" w="9525">
              <a:solidFill>
                <a:schemeClr val="dk2"/>
              </a:solidFill>
              <a:prstDash val="solid"/>
              <a:round/>
              <a:headEnd len="sm" w="sm" type="none"/>
              <a:tailEnd len="sm" w="sm" type="none"/>
            </a:ln>
          </p:spPr>
        </p:cxnSp>
      </p:grpSp>
      <p:sp>
        <p:nvSpPr>
          <p:cNvPr id="158" name="Google Shape;158;g14a9b7458ce_0_64"/>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Kearny</a:t>
            </a:r>
            <a:endParaRPr/>
          </a:p>
        </p:txBody>
      </p:sp>
      <p:sp>
        <p:nvSpPr>
          <p:cNvPr id="159" name="Google Shape;159;g14a9b7458ce_0_64"/>
          <p:cNvSpPr/>
          <p:nvPr/>
        </p:nvSpPr>
        <p:spPr>
          <a:xfrm>
            <a:off x="7931054" y="1524001"/>
            <a:ext cx="4039351" cy="44299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Arial"/>
                <a:ea typeface="Arial"/>
                <a:cs typeface="Arial"/>
                <a:sym typeface="Arial"/>
              </a:rPr>
              <a:t>Nachhaltige Produkte werden teilweise signifikant teurer verkauft als nicht nachhaltig hergestellte Produkte:</a:t>
            </a:r>
            <a:br>
              <a:rPr b="0" i="0" lang="de-DE" sz="2000" u="none" cap="none" strike="noStrike">
                <a:solidFill>
                  <a:srgbClr val="000000"/>
                </a:solidFill>
                <a:latin typeface="Arial"/>
                <a:ea typeface="Arial"/>
                <a:cs typeface="Arial"/>
                <a:sym typeface="Arial"/>
              </a:rPr>
            </a:br>
            <a:endParaRPr b="0" i="0" sz="20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Was können Gründe für die höheren Preise der hier gezeigten Produkte sein?</a:t>
            </a:r>
            <a:endParaRPr b="0" i="0" sz="2000" u="none" cap="none" strike="noStrike">
              <a:solidFill>
                <a:srgbClr val="941651"/>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Wie könnten Sie in Ihrem Unternehmen die Kundennachfrage nach nachhaltigen Produkten steigern?</a:t>
            </a:r>
            <a:endParaRPr/>
          </a:p>
        </p:txBody>
      </p:sp>
      <p:sp>
        <p:nvSpPr>
          <p:cNvPr id="160" name="Google Shape;160;g14a9b7458ce_0_64"/>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41f1a7caba_0_4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7" name="Google Shape;167;g141f1a7caba_0_4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Nicht-Nachhaltige Produkte:</a:t>
            </a:r>
            <a:br>
              <a:rPr lang="de-DE" sz="2400"/>
            </a:br>
            <a:r>
              <a:rPr lang="de-DE" sz="2400"/>
              <a:t>Die Stufen nachhaltigen Konsums </a:t>
            </a:r>
            <a:endParaRPr sz="2400"/>
          </a:p>
        </p:txBody>
      </p:sp>
      <p:sp>
        <p:nvSpPr>
          <p:cNvPr id="168" name="Google Shape;168;g141f1a7caba_0_46"/>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grpSp>
        <p:nvGrpSpPr>
          <p:cNvPr id="169" name="Google Shape;169;g141f1a7caba_0_46"/>
          <p:cNvGrpSpPr/>
          <p:nvPr/>
        </p:nvGrpSpPr>
        <p:grpSpPr>
          <a:xfrm>
            <a:off x="2539920" y="2086559"/>
            <a:ext cx="3247596" cy="740808"/>
            <a:chOff x="1593000" y="2322565"/>
            <a:chExt cx="4139224" cy="642610"/>
          </a:xfrm>
        </p:grpSpPr>
        <p:sp>
          <p:nvSpPr>
            <p:cNvPr id="170" name="Google Shape;170;g141f1a7caba_0_46"/>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71" name="Google Shape;171;g141f1a7caba_0_46"/>
            <p:cNvSpPr/>
            <p:nvPr/>
          </p:nvSpPr>
          <p:spPr>
            <a:xfrm>
              <a:off x="2342636" y="2399939"/>
              <a:ext cx="3187902"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Kaufe neu </a:t>
              </a:r>
              <a:endParaRPr b="0" i="0" sz="2000" u="none" cap="none" strike="noStrike">
                <a:solidFill>
                  <a:srgbClr val="FFFFFF"/>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400"/>
                <a:buFont typeface="Arial"/>
                <a:buNone/>
              </a:pPr>
              <a:r>
                <a:rPr b="0" i="0" lang="de-DE" sz="1400" u="none" cap="none" strike="noStrike">
                  <a:solidFill>
                    <a:srgbClr val="FFFFFF"/>
                  </a:solidFill>
                  <a:latin typeface="Calibri"/>
                  <a:ea typeface="Calibri"/>
                  <a:cs typeface="Calibri"/>
                  <a:sym typeface="Calibri"/>
                </a:rPr>
                <a:t>(regional, fair und ökologisch)</a:t>
              </a:r>
              <a:endParaRPr b="0" i="0" sz="1400" u="none" cap="none" strike="noStrike">
                <a:solidFill>
                  <a:srgbClr val="FFFFFF"/>
                </a:solidFill>
                <a:latin typeface="Calibri"/>
                <a:ea typeface="Calibri"/>
                <a:cs typeface="Calibri"/>
                <a:sym typeface="Calibri"/>
              </a:endParaRPr>
            </a:p>
          </p:txBody>
        </p:sp>
        <p:sp>
          <p:nvSpPr>
            <p:cNvPr id="172" name="Google Shape;172;g141f1a7caba_0_46"/>
            <p:cNvSpPr/>
            <p:nvPr/>
          </p:nvSpPr>
          <p:spPr>
            <a:xfrm>
              <a:off x="1593000" y="2322568"/>
              <a:ext cx="690000" cy="642300"/>
            </a:xfrm>
            <a:prstGeom prst="rect">
              <a:avLst/>
            </a:prstGeom>
            <a:solidFill>
              <a:srgbClr val="0D5DDF"/>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73" name="Google Shape;173;g141f1a7caba_0_46"/>
            <p:cNvSpPr/>
            <p:nvPr/>
          </p:nvSpPr>
          <p:spPr>
            <a:xfrm>
              <a:off x="1593000" y="2322575"/>
              <a:ext cx="870397" cy="642600"/>
            </a:xfrm>
            <a:prstGeom prst="rect">
              <a:avLst/>
            </a:prstGeom>
            <a:solidFill>
              <a:srgbClr val="0E65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01</a:t>
              </a:r>
              <a:endParaRPr b="0" i="0" sz="2000" u="none" cap="none" strike="noStrike">
                <a:solidFill>
                  <a:srgbClr val="FFFFFF"/>
                </a:solidFill>
                <a:latin typeface="Calibri"/>
                <a:ea typeface="Calibri"/>
                <a:cs typeface="Calibri"/>
                <a:sym typeface="Calibri"/>
              </a:endParaRPr>
            </a:p>
          </p:txBody>
        </p:sp>
      </p:grpSp>
      <p:grpSp>
        <p:nvGrpSpPr>
          <p:cNvPr id="174" name="Google Shape;174;g141f1a7caba_0_46"/>
          <p:cNvGrpSpPr/>
          <p:nvPr/>
        </p:nvGrpSpPr>
        <p:grpSpPr>
          <a:xfrm>
            <a:off x="2239378" y="2828440"/>
            <a:ext cx="3856622" cy="740819"/>
            <a:chOff x="1593000" y="2322565"/>
            <a:chExt cx="4139224" cy="642610"/>
          </a:xfrm>
        </p:grpSpPr>
        <p:sp>
          <p:nvSpPr>
            <p:cNvPr id="175" name="Google Shape;175;g141f1a7caba_0_46"/>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76" name="Google Shape;176;g141f1a7caba_0_46"/>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Kaufe gebraucht</a:t>
              </a:r>
              <a:endParaRPr b="0" i="0" sz="2000" u="none" cap="none" strike="noStrike">
                <a:solidFill>
                  <a:srgbClr val="FFFFFF"/>
                </a:solidFill>
                <a:latin typeface="Calibri"/>
                <a:ea typeface="Calibri"/>
                <a:cs typeface="Calibri"/>
                <a:sym typeface="Calibri"/>
              </a:endParaRPr>
            </a:p>
          </p:txBody>
        </p:sp>
        <p:sp>
          <p:nvSpPr>
            <p:cNvPr id="177" name="Google Shape;177;g141f1a7caba_0_46"/>
            <p:cNvSpPr/>
            <p:nvPr/>
          </p:nvSpPr>
          <p:spPr>
            <a:xfrm>
              <a:off x="1593000" y="2322568"/>
              <a:ext cx="690000" cy="642300"/>
            </a:xfrm>
            <a:prstGeom prst="rect">
              <a:avLst/>
            </a:prstGeom>
            <a:solidFill>
              <a:srgbClr val="0D5DDF"/>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78" name="Google Shape;178;g141f1a7caba_0_46"/>
            <p:cNvSpPr/>
            <p:nvPr/>
          </p:nvSpPr>
          <p:spPr>
            <a:xfrm>
              <a:off x="1593000" y="2322575"/>
              <a:ext cx="690000" cy="642600"/>
            </a:xfrm>
            <a:prstGeom prst="rect">
              <a:avLst/>
            </a:prstGeom>
            <a:solidFill>
              <a:srgbClr val="0E65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02</a:t>
              </a:r>
              <a:endParaRPr b="0" i="0" sz="2000" u="none" cap="none" strike="noStrike">
                <a:solidFill>
                  <a:srgbClr val="FFFFFF"/>
                </a:solidFill>
                <a:latin typeface="Calibri"/>
                <a:ea typeface="Calibri"/>
                <a:cs typeface="Calibri"/>
                <a:sym typeface="Calibri"/>
              </a:endParaRPr>
            </a:p>
          </p:txBody>
        </p:sp>
      </p:grpSp>
      <p:grpSp>
        <p:nvGrpSpPr>
          <p:cNvPr id="179" name="Google Shape;179;g141f1a7caba_0_46"/>
          <p:cNvGrpSpPr/>
          <p:nvPr/>
        </p:nvGrpSpPr>
        <p:grpSpPr>
          <a:xfrm>
            <a:off x="1865551" y="3548713"/>
            <a:ext cx="4561958" cy="740819"/>
            <a:chOff x="1593000" y="2322565"/>
            <a:chExt cx="4139224" cy="642610"/>
          </a:xfrm>
        </p:grpSpPr>
        <p:sp>
          <p:nvSpPr>
            <p:cNvPr id="180" name="Google Shape;180;g141f1a7caba_0_46"/>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g141f1a7caba_0_46"/>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Tausche</a:t>
              </a:r>
              <a:endParaRPr b="0" i="0" sz="2000" u="none" cap="none" strike="noStrike">
                <a:solidFill>
                  <a:srgbClr val="FFFFFF"/>
                </a:solidFill>
                <a:latin typeface="Calibri"/>
                <a:ea typeface="Calibri"/>
                <a:cs typeface="Calibri"/>
                <a:sym typeface="Calibri"/>
              </a:endParaRPr>
            </a:p>
          </p:txBody>
        </p:sp>
        <p:sp>
          <p:nvSpPr>
            <p:cNvPr id="182" name="Google Shape;182;g141f1a7caba_0_46"/>
            <p:cNvSpPr/>
            <p:nvPr/>
          </p:nvSpPr>
          <p:spPr>
            <a:xfrm>
              <a:off x="1593000" y="2322568"/>
              <a:ext cx="690000" cy="642300"/>
            </a:xfrm>
            <a:prstGeom prst="rect">
              <a:avLst/>
            </a:prstGeom>
            <a:solidFill>
              <a:srgbClr val="0D5DDF"/>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g141f1a7caba_0_46"/>
            <p:cNvSpPr/>
            <p:nvPr/>
          </p:nvSpPr>
          <p:spPr>
            <a:xfrm>
              <a:off x="1593000" y="2322575"/>
              <a:ext cx="690000" cy="642600"/>
            </a:xfrm>
            <a:prstGeom prst="rect">
              <a:avLst/>
            </a:prstGeom>
            <a:solidFill>
              <a:srgbClr val="0E65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03</a:t>
              </a:r>
              <a:endParaRPr b="0" i="0" sz="2000" u="none" cap="none" strike="noStrike">
                <a:solidFill>
                  <a:srgbClr val="FFFFFF"/>
                </a:solidFill>
                <a:latin typeface="Calibri"/>
                <a:ea typeface="Calibri"/>
                <a:cs typeface="Calibri"/>
                <a:sym typeface="Calibri"/>
              </a:endParaRPr>
            </a:p>
          </p:txBody>
        </p:sp>
      </p:grpSp>
      <p:grpSp>
        <p:nvGrpSpPr>
          <p:cNvPr id="184" name="Google Shape;184;g141f1a7caba_0_46"/>
          <p:cNvGrpSpPr/>
          <p:nvPr/>
        </p:nvGrpSpPr>
        <p:grpSpPr>
          <a:xfrm>
            <a:off x="1352062" y="4290240"/>
            <a:ext cx="5322904" cy="740819"/>
            <a:chOff x="1592995" y="2322565"/>
            <a:chExt cx="4139229" cy="642610"/>
          </a:xfrm>
        </p:grpSpPr>
        <p:sp>
          <p:nvSpPr>
            <p:cNvPr id="185" name="Google Shape;185;g141f1a7caba_0_46"/>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g141f1a7caba_0_46"/>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2000"/>
                <a:buFont typeface="Arial"/>
                <a:buNone/>
              </a:pPr>
              <a:r>
                <a:rPr b="0" i="0" lang="de-DE" sz="2000" u="none" cap="none" strike="noStrike">
                  <a:solidFill>
                    <a:srgbClr val="FFFFFF"/>
                  </a:solidFill>
                  <a:latin typeface="Arial"/>
                  <a:ea typeface="Arial"/>
                  <a:cs typeface="Arial"/>
                  <a:sym typeface="Arial"/>
                </a:rPr>
                <a:t>Leihe aus</a:t>
              </a:r>
              <a:endParaRPr b="0" i="0" sz="2000" u="none" cap="none" strike="noStrike">
                <a:solidFill>
                  <a:srgbClr val="FFFFFF"/>
                </a:solidFill>
                <a:latin typeface="Arial"/>
                <a:ea typeface="Arial"/>
                <a:cs typeface="Arial"/>
                <a:sym typeface="Arial"/>
              </a:endParaRPr>
            </a:p>
          </p:txBody>
        </p:sp>
        <p:sp>
          <p:nvSpPr>
            <p:cNvPr id="187" name="Google Shape;187;g141f1a7caba_0_46"/>
            <p:cNvSpPr/>
            <p:nvPr/>
          </p:nvSpPr>
          <p:spPr>
            <a:xfrm>
              <a:off x="1593000" y="2322568"/>
              <a:ext cx="690000" cy="642300"/>
            </a:xfrm>
            <a:prstGeom prst="rect">
              <a:avLst/>
            </a:prstGeom>
            <a:solidFill>
              <a:srgbClr val="0D5DDF"/>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g141f1a7caba_0_46"/>
            <p:cNvSpPr/>
            <p:nvPr/>
          </p:nvSpPr>
          <p:spPr>
            <a:xfrm>
              <a:off x="1592995" y="2322575"/>
              <a:ext cx="690000" cy="642600"/>
            </a:xfrm>
            <a:prstGeom prst="rect">
              <a:avLst/>
            </a:prstGeom>
            <a:solidFill>
              <a:srgbClr val="0E65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04</a:t>
              </a:r>
              <a:endParaRPr b="0" i="0" sz="2000" u="none" cap="none" strike="noStrike">
                <a:solidFill>
                  <a:srgbClr val="FFFFFF"/>
                </a:solidFill>
                <a:latin typeface="Calibri"/>
                <a:ea typeface="Calibri"/>
                <a:cs typeface="Calibri"/>
                <a:sym typeface="Calibri"/>
              </a:endParaRPr>
            </a:p>
          </p:txBody>
        </p:sp>
      </p:grpSp>
      <p:grpSp>
        <p:nvGrpSpPr>
          <p:cNvPr id="189" name="Google Shape;189;g141f1a7caba_0_46"/>
          <p:cNvGrpSpPr/>
          <p:nvPr/>
        </p:nvGrpSpPr>
        <p:grpSpPr>
          <a:xfrm>
            <a:off x="832513" y="5017765"/>
            <a:ext cx="6277971" cy="740819"/>
            <a:chOff x="1593000" y="2322565"/>
            <a:chExt cx="4139224" cy="642610"/>
          </a:xfrm>
        </p:grpSpPr>
        <p:sp>
          <p:nvSpPr>
            <p:cNvPr id="190" name="Google Shape;190;g141f1a7caba_0_46"/>
            <p:cNvSpPr/>
            <p:nvPr/>
          </p:nvSpPr>
          <p:spPr>
            <a:xfrm flipH="1">
              <a:off x="2283124" y="2322565"/>
              <a:ext cx="3449100" cy="642600"/>
            </a:xfrm>
            <a:prstGeom prst="rect">
              <a:avLst/>
            </a:prstGeom>
            <a:solidFill>
              <a:srgbClr val="0C58D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g141f1a7caba_0_46"/>
            <p:cNvSpPr/>
            <p:nvPr/>
          </p:nvSpPr>
          <p:spPr>
            <a:xfrm>
              <a:off x="2342635" y="2399939"/>
              <a:ext cx="28089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2000"/>
                <a:buFont typeface="Arial"/>
                <a:buNone/>
              </a:pPr>
              <a:r>
                <a:rPr b="0" i="0" lang="de-DE" sz="2000" u="none" cap="none" strike="noStrike">
                  <a:solidFill>
                    <a:srgbClr val="FFFFFF"/>
                  </a:solidFill>
                  <a:latin typeface="Arial"/>
                  <a:ea typeface="Arial"/>
                  <a:cs typeface="Arial"/>
                  <a:sym typeface="Arial"/>
                </a:rPr>
                <a:t>Repariere, was du hast</a:t>
              </a:r>
              <a:endParaRPr b="0" i="0" sz="2000" u="none" cap="none" strike="noStrike">
                <a:solidFill>
                  <a:srgbClr val="FFFFFF"/>
                </a:solidFill>
                <a:latin typeface="Arial"/>
                <a:ea typeface="Arial"/>
                <a:cs typeface="Arial"/>
                <a:sym typeface="Arial"/>
              </a:endParaRPr>
            </a:p>
          </p:txBody>
        </p:sp>
        <p:sp>
          <p:nvSpPr>
            <p:cNvPr id="192" name="Google Shape;192;g141f1a7caba_0_46"/>
            <p:cNvSpPr/>
            <p:nvPr/>
          </p:nvSpPr>
          <p:spPr>
            <a:xfrm>
              <a:off x="1593000" y="2322568"/>
              <a:ext cx="690000" cy="642300"/>
            </a:xfrm>
            <a:prstGeom prst="rect">
              <a:avLst/>
            </a:prstGeom>
            <a:solidFill>
              <a:srgbClr val="0D5DDF"/>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g141f1a7caba_0_46"/>
            <p:cNvSpPr/>
            <p:nvPr/>
          </p:nvSpPr>
          <p:spPr>
            <a:xfrm>
              <a:off x="1593000" y="2322575"/>
              <a:ext cx="690000" cy="642600"/>
            </a:xfrm>
            <a:prstGeom prst="rect">
              <a:avLst/>
            </a:prstGeom>
            <a:solidFill>
              <a:srgbClr val="0E65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05</a:t>
              </a:r>
              <a:endParaRPr b="0" i="0" sz="2000" u="none" cap="none" strike="noStrike">
                <a:solidFill>
                  <a:srgbClr val="FFFFFF"/>
                </a:solidFill>
                <a:latin typeface="Calibri"/>
                <a:ea typeface="Calibri"/>
                <a:cs typeface="Calibri"/>
                <a:sym typeface="Calibri"/>
              </a:endParaRPr>
            </a:p>
          </p:txBody>
        </p:sp>
      </p:grpSp>
      <p:sp>
        <p:nvSpPr>
          <p:cNvPr id="194" name="Google Shape;194;g141f1a7caba_0_46"/>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a:t>
            </a:r>
            <a:endParaRPr/>
          </a:p>
        </p:txBody>
      </p:sp>
      <p:sp>
        <p:nvSpPr>
          <p:cNvPr id="195" name="Google Shape;195;g141f1a7caba_0_46"/>
          <p:cNvSpPr/>
          <p:nvPr/>
        </p:nvSpPr>
        <p:spPr>
          <a:xfrm>
            <a:off x="8144740" y="1737073"/>
            <a:ext cx="3756252" cy="407883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Setzen Sie bereits  Maßnahmen in Ihrem Betrieb um?</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Kann sich Ihr Betrieb an den Stufen 02 bis 05 des nachhaltigen Konsums beteiligen?</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Was müssten Sie tun, damit sie die Maßnahmen unterstützen könnten?</a:t>
            </a:r>
            <a:endParaRPr b="0" i="0" sz="2000" u="none" cap="none" strike="noStrike">
              <a:solidFill>
                <a:srgbClr val="941651"/>
              </a:solidFill>
              <a:latin typeface="Arial"/>
              <a:ea typeface="Arial"/>
              <a:cs typeface="Arial"/>
              <a:sym typeface="Arial"/>
            </a:endParaRPr>
          </a:p>
        </p:txBody>
      </p:sp>
      <p:sp>
        <p:nvSpPr>
          <p:cNvPr id="196" name="Google Shape;196;g141f1a7caba_0_46"/>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graphicFrame>
        <p:nvGraphicFramePr>
          <p:cNvPr id="202" name="Google Shape;202;g14a9b7458ce_0_2"/>
          <p:cNvGraphicFramePr/>
          <p:nvPr/>
        </p:nvGraphicFramePr>
        <p:xfrm>
          <a:off x="518615" y="1941024"/>
          <a:ext cx="10896546" cy="3030473"/>
        </p:xfrm>
        <a:graphic>
          <a:graphicData uri="http://schemas.openxmlformats.org/drawingml/2006/chart">
            <c:chart r:id="rId3"/>
          </a:graphicData>
        </a:graphic>
      </p:graphicFrame>
      <p:sp>
        <p:nvSpPr>
          <p:cNvPr id="203" name="Google Shape;203;g14a9b7458ce_0_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4" name="Google Shape;204;g14a9b7458ce_0_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Folgen der Digitalisierung für die Umwelt:</a:t>
            </a:r>
            <a:endParaRPr sz="2400"/>
          </a:p>
          <a:p>
            <a:pPr indent="0" lvl="0" marL="0" rtl="0" algn="l">
              <a:lnSpc>
                <a:spcPct val="100000"/>
              </a:lnSpc>
              <a:spcBef>
                <a:spcPts val="0"/>
              </a:spcBef>
              <a:spcAft>
                <a:spcPts val="0"/>
              </a:spcAft>
              <a:buSzPts val="1800"/>
              <a:buNone/>
            </a:pPr>
            <a:r>
              <a:rPr lang="de-DE" sz="2400"/>
              <a:t>Wie verändert sich unsere Einschätzung?</a:t>
            </a:r>
            <a:endParaRPr sz="2400"/>
          </a:p>
        </p:txBody>
      </p:sp>
      <p:sp>
        <p:nvSpPr>
          <p:cNvPr id="205" name="Google Shape;205;g14a9b7458ce_0_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206" name="Google Shape;206;g14a9b7458ce_0_2"/>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DBU</a:t>
            </a:r>
            <a:endParaRPr/>
          </a:p>
        </p:txBody>
      </p:sp>
      <p:sp>
        <p:nvSpPr>
          <p:cNvPr id="207" name="Google Shape;207;g14a9b7458ce_0_2"/>
          <p:cNvSpPr txBox="1"/>
          <p:nvPr/>
        </p:nvSpPr>
        <p:spPr>
          <a:xfrm>
            <a:off x="360000" y="1394091"/>
            <a:ext cx="9261065" cy="49241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Calibri"/>
                <a:ea typeface="Calibri"/>
                <a:cs typeface="Calibri"/>
                <a:sym typeface="Calibri"/>
              </a:rPr>
              <a:t>Durch die Digitalisierung und den digitalen Wandel überwiegen eher die:</a:t>
            </a:r>
            <a:endParaRPr b="0" i="0" sz="2000" u="none" cap="none" strike="noStrike">
              <a:solidFill>
                <a:srgbClr val="000000"/>
              </a:solidFill>
              <a:latin typeface="Calibri"/>
              <a:ea typeface="Calibri"/>
              <a:cs typeface="Calibri"/>
              <a:sym typeface="Calibri"/>
            </a:endParaRPr>
          </a:p>
        </p:txBody>
      </p:sp>
      <p:graphicFrame>
        <p:nvGraphicFramePr>
          <p:cNvPr id="208" name="Google Shape;208;g14a9b7458ce_0_2"/>
          <p:cNvGraphicFramePr/>
          <p:nvPr/>
        </p:nvGraphicFramePr>
        <p:xfrm>
          <a:off x="518615" y="1958135"/>
          <a:ext cx="3875964" cy="2720880"/>
        </p:xfrm>
        <a:graphic>
          <a:graphicData uri="http://schemas.openxmlformats.org/drawingml/2006/chart">
            <c:chart r:id="rId4"/>
          </a:graphicData>
        </a:graphic>
      </p:graphicFrame>
      <p:graphicFrame>
        <p:nvGraphicFramePr>
          <p:cNvPr id="209" name="Google Shape;209;g14a9b7458ce_0_2"/>
          <p:cNvGraphicFramePr/>
          <p:nvPr/>
        </p:nvGraphicFramePr>
        <p:xfrm>
          <a:off x="7413806" y="1941024"/>
          <a:ext cx="4259579" cy="2581563"/>
        </p:xfrm>
        <a:graphic>
          <a:graphicData uri="http://schemas.openxmlformats.org/drawingml/2006/chart">
            <c:chart r:id="rId5"/>
          </a:graphicData>
        </a:graphic>
      </p:graphicFrame>
      <p:sp>
        <p:nvSpPr>
          <p:cNvPr id="210" name="Google Shape;210;g14a9b7458ce_0_2"/>
          <p:cNvSpPr/>
          <p:nvPr/>
        </p:nvSpPr>
        <p:spPr>
          <a:xfrm>
            <a:off x="360000" y="4971498"/>
            <a:ext cx="11540992" cy="108574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Wo hat bei Ihnen Digitalisierung stattgefunden?</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negativen Auswirkungen hat die Digitalisierung auf die Umwelt?</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positiven Auswirkungen hat die Digitalisierung auf die Umwelt?</a:t>
            </a:r>
            <a:endParaRPr/>
          </a:p>
        </p:txBody>
      </p:sp>
      <p:sp>
        <p:nvSpPr>
          <p:cNvPr id="211" name="Google Shape;211;g14a9b7458ce_0_2"/>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graphicFrame>
        <p:nvGraphicFramePr>
          <p:cNvPr id="217" name="Google Shape;217;g14bd40b8c99_0_10"/>
          <p:cNvGraphicFramePr/>
          <p:nvPr/>
        </p:nvGraphicFramePr>
        <p:xfrm>
          <a:off x="-621485" y="1607144"/>
          <a:ext cx="10962969" cy="4309937"/>
        </p:xfrm>
        <a:graphic>
          <a:graphicData uri="http://schemas.openxmlformats.org/drawingml/2006/chart">
            <c:chart r:id="rId3"/>
          </a:graphicData>
        </a:graphic>
      </p:graphicFrame>
      <p:sp>
        <p:nvSpPr>
          <p:cNvPr id="218" name="Google Shape;218;g14bd40b8c99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9" name="Google Shape;219;g14bd40b8c99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Nachhaltigkeit im Onlineshopping:</a:t>
            </a:r>
            <a:endParaRPr sz="2400"/>
          </a:p>
          <a:p>
            <a:pPr indent="0" lvl="0" marL="0" rtl="0" algn="l">
              <a:lnSpc>
                <a:spcPct val="100000"/>
              </a:lnSpc>
              <a:spcBef>
                <a:spcPts val="0"/>
              </a:spcBef>
              <a:spcAft>
                <a:spcPts val="0"/>
              </a:spcAft>
              <a:buSzPts val="1800"/>
              <a:buNone/>
            </a:pPr>
            <a:r>
              <a:rPr lang="de-DE" sz="2400"/>
              <a:t>Warum viele nicht aktiv werden</a:t>
            </a:r>
            <a:endParaRPr sz="2400"/>
          </a:p>
        </p:txBody>
      </p:sp>
      <p:sp>
        <p:nvSpPr>
          <p:cNvPr id="220" name="Google Shape;220;g14bd40b8c99_0_10"/>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221" name="Google Shape;221;g14bd40b8c99_0_10"/>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Packaging Journal</a:t>
            </a:r>
            <a:endParaRPr/>
          </a:p>
        </p:txBody>
      </p:sp>
      <p:sp>
        <p:nvSpPr>
          <p:cNvPr id="222" name="Google Shape;222;g14bd40b8c99_0_10"/>
          <p:cNvSpPr txBox="1"/>
          <p:nvPr/>
        </p:nvSpPr>
        <p:spPr>
          <a:xfrm>
            <a:off x="6441744" y="1352534"/>
            <a:ext cx="5750256"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sng" cap="none" strike="noStrike">
                <a:solidFill>
                  <a:srgbClr val="000000"/>
                </a:solidFill>
                <a:latin typeface="Arial"/>
                <a:ea typeface="Arial"/>
                <a:cs typeface="Arial"/>
                <a:sym typeface="Arial"/>
              </a:rPr>
              <a:t>Top Begründung für Inaktivität in den jeweiligen Bereichen:</a:t>
            </a:r>
            <a:endParaRPr b="0" i="0" sz="1600" u="sng" cap="none" strike="noStrike">
              <a:solidFill>
                <a:srgbClr val="000000"/>
              </a:solidFill>
              <a:latin typeface="Arial"/>
              <a:ea typeface="Arial"/>
              <a:cs typeface="Arial"/>
              <a:sym typeface="Arial"/>
            </a:endParaRPr>
          </a:p>
        </p:txBody>
      </p:sp>
      <p:sp>
        <p:nvSpPr>
          <p:cNvPr id="223" name="Google Shape;223;g14bd40b8c99_0_10"/>
          <p:cNvSpPr txBox="1"/>
          <p:nvPr/>
        </p:nvSpPr>
        <p:spPr>
          <a:xfrm>
            <a:off x="8002331" y="4435609"/>
            <a:ext cx="3000000"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Ist mir nicht wichtig</a:t>
            </a:r>
            <a:endParaRPr b="0" i="0" sz="1600" u="none" cap="none" strike="noStrike">
              <a:solidFill>
                <a:schemeClr val="dk1"/>
              </a:solidFill>
              <a:latin typeface="Arial"/>
              <a:ea typeface="Arial"/>
              <a:cs typeface="Arial"/>
              <a:sym typeface="Arial"/>
            </a:endParaRPr>
          </a:p>
        </p:txBody>
      </p:sp>
      <p:sp>
        <p:nvSpPr>
          <p:cNvPr id="224" name="Google Shape;224;g14bd40b8c99_0_10"/>
          <p:cNvSpPr txBox="1"/>
          <p:nvPr/>
        </p:nvSpPr>
        <p:spPr>
          <a:xfrm>
            <a:off x="8002331" y="4008357"/>
            <a:ext cx="3000000"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Ist mir zu teuer</a:t>
            </a:r>
            <a:endParaRPr b="0" i="0" sz="1600" u="none" cap="none" strike="noStrike">
              <a:solidFill>
                <a:schemeClr val="dk1"/>
              </a:solidFill>
              <a:latin typeface="Arial"/>
              <a:ea typeface="Arial"/>
              <a:cs typeface="Arial"/>
              <a:sym typeface="Arial"/>
            </a:endParaRPr>
          </a:p>
        </p:txBody>
      </p:sp>
      <p:sp>
        <p:nvSpPr>
          <p:cNvPr id="225" name="Google Shape;225;g14bd40b8c99_0_10"/>
          <p:cNvSpPr txBox="1"/>
          <p:nvPr/>
        </p:nvSpPr>
        <p:spPr>
          <a:xfrm>
            <a:off x="7049089" y="3347434"/>
            <a:ext cx="5681118" cy="67707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In meinem Produktbereich gibt es kein </a:t>
            </a:r>
            <a:br>
              <a:rPr b="0" i="0" lang="de-DE" sz="1600" u="none" cap="none" strike="noStrike">
                <a:solidFill>
                  <a:schemeClr val="dk1"/>
                </a:solidFill>
                <a:latin typeface="Arial"/>
                <a:ea typeface="Arial"/>
                <a:cs typeface="Arial"/>
                <a:sym typeface="Arial"/>
              </a:rPr>
            </a:br>
            <a:r>
              <a:rPr b="0" i="0" lang="de-DE" sz="1600" u="none" cap="none" strike="noStrike">
                <a:solidFill>
                  <a:schemeClr val="dk1"/>
                </a:solidFill>
                <a:latin typeface="Arial"/>
                <a:ea typeface="Arial"/>
                <a:cs typeface="Arial"/>
                <a:sym typeface="Arial"/>
              </a:rPr>
              <a:t>derartiges Angebot</a:t>
            </a:r>
            <a:endParaRPr b="0" i="0" sz="1600" u="none" cap="none" strike="noStrike">
              <a:solidFill>
                <a:schemeClr val="dk1"/>
              </a:solidFill>
              <a:latin typeface="Arial"/>
              <a:ea typeface="Arial"/>
              <a:cs typeface="Arial"/>
              <a:sym typeface="Arial"/>
            </a:endParaRPr>
          </a:p>
        </p:txBody>
      </p:sp>
      <p:sp>
        <p:nvSpPr>
          <p:cNvPr id="226" name="Google Shape;226;g14bd40b8c99_0_10"/>
          <p:cNvSpPr txBox="1"/>
          <p:nvPr/>
        </p:nvSpPr>
        <p:spPr>
          <a:xfrm>
            <a:off x="7049089" y="2895271"/>
            <a:ext cx="5472008"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Ich bin mit meinem Logistikanbieter zufrieden</a:t>
            </a:r>
            <a:endParaRPr b="0" i="0" sz="1600" u="none" cap="none" strike="noStrike">
              <a:solidFill>
                <a:schemeClr val="dk1"/>
              </a:solidFill>
              <a:latin typeface="Arial"/>
              <a:ea typeface="Arial"/>
              <a:cs typeface="Arial"/>
              <a:sym typeface="Arial"/>
            </a:endParaRPr>
          </a:p>
        </p:txBody>
      </p:sp>
      <p:sp>
        <p:nvSpPr>
          <p:cNvPr id="227" name="Google Shape;227;g14bd40b8c99_0_10"/>
          <p:cNvSpPr txBox="1"/>
          <p:nvPr/>
        </p:nvSpPr>
        <p:spPr>
          <a:xfrm>
            <a:off x="7049089" y="2416283"/>
            <a:ext cx="4334596"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Dieser Aspekt war mir nicht bewusst</a:t>
            </a:r>
            <a:endParaRPr b="0" i="0" sz="1600" u="none" cap="none" strike="noStrike">
              <a:solidFill>
                <a:schemeClr val="dk1"/>
              </a:solidFill>
              <a:latin typeface="Arial"/>
              <a:ea typeface="Arial"/>
              <a:cs typeface="Arial"/>
              <a:sym typeface="Arial"/>
            </a:endParaRPr>
          </a:p>
        </p:txBody>
      </p:sp>
      <p:sp>
        <p:nvSpPr>
          <p:cNvPr id="228" name="Google Shape;228;g14bd40b8c99_0_10"/>
          <p:cNvSpPr txBox="1"/>
          <p:nvPr/>
        </p:nvSpPr>
        <p:spPr>
          <a:xfrm>
            <a:off x="7030505" y="1983863"/>
            <a:ext cx="3598199"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Ich erhalte kaum Retouren</a:t>
            </a:r>
            <a:endParaRPr b="0" i="0" sz="1600" u="none" cap="none" strike="noStrike">
              <a:solidFill>
                <a:schemeClr val="dk1"/>
              </a:solidFill>
              <a:latin typeface="Arial"/>
              <a:ea typeface="Arial"/>
              <a:cs typeface="Arial"/>
              <a:sym typeface="Arial"/>
            </a:endParaRPr>
          </a:p>
        </p:txBody>
      </p:sp>
      <p:sp>
        <p:nvSpPr>
          <p:cNvPr id="229" name="Google Shape;229;g14bd40b8c99_0_10"/>
          <p:cNvSpPr/>
          <p:nvPr/>
        </p:nvSpPr>
        <p:spPr>
          <a:xfrm>
            <a:off x="387899" y="5265147"/>
            <a:ext cx="11633622" cy="86938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Mindestbestellwert oder Mindestentfernung würden Retouren verringern – das steht fest!</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Welche Maßnahmen können den Onlinehandel „nachhaltiger gestalten“?</a:t>
            </a:r>
            <a:endParaRPr b="0" i="0" sz="2000" u="none" cap="none" strike="noStrike">
              <a:solidFill>
                <a:srgbClr val="941651"/>
              </a:solidFill>
              <a:latin typeface="Arial"/>
              <a:ea typeface="Arial"/>
              <a:cs typeface="Arial"/>
              <a:sym typeface="Arial"/>
            </a:endParaRPr>
          </a:p>
        </p:txBody>
      </p:sp>
      <p:sp>
        <p:nvSpPr>
          <p:cNvPr id="230" name="Google Shape;230;g14bd40b8c99_0_10"/>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
        <p:nvSpPr>
          <p:cNvPr id="231" name="Google Shape;231;g14bd40b8c99_0_10"/>
          <p:cNvSpPr txBox="1"/>
          <p:nvPr/>
        </p:nvSpPr>
        <p:spPr>
          <a:xfrm>
            <a:off x="385508" y="1422875"/>
            <a:ext cx="395701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Haben Sie im jeweiligen Bereich eine nachhaltige Ausrichtung? (in %)</a:t>
            </a:r>
            <a:endParaRPr b="0" i="0" sz="1600" u="none" cap="none" strike="noStrike">
              <a:solidFill>
                <a:schemeClr val="dk1"/>
              </a:solidFill>
              <a:latin typeface="Arial"/>
              <a:ea typeface="Arial"/>
              <a:cs typeface="Arial"/>
              <a:sym typeface="Arial"/>
            </a:endParaRPr>
          </a:p>
        </p:txBody>
      </p:sp>
      <p:sp>
        <p:nvSpPr>
          <p:cNvPr id="232" name="Google Shape;232;g14bd40b8c99_0_10"/>
          <p:cNvSpPr/>
          <p:nvPr/>
        </p:nvSpPr>
        <p:spPr>
          <a:xfrm>
            <a:off x="6029325" y="2148792"/>
            <a:ext cx="947738" cy="100997"/>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3" name="Google Shape;233;g14bd40b8c99_0_10"/>
          <p:cNvSpPr/>
          <p:nvPr/>
        </p:nvSpPr>
        <p:spPr>
          <a:xfrm>
            <a:off x="6029325" y="2609324"/>
            <a:ext cx="947738" cy="100997"/>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4" name="Google Shape;234;g14bd40b8c99_0_10"/>
          <p:cNvSpPr/>
          <p:nvPr/>
        </p:nvSpPr>
        <p:spPr>
          <a:xfrm>
            <a:off x="6029325" y="3109002"/>
            <a:ext cx="947738" cy="100997"/>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5" name="Google Shape;235;g14bd40b8c99_0_10"/>
          <p:cNvSpPr/>
          <p:nvPr/>
        </p:nvSpPr>
        <p:spPr>
          <a:xfrm>
            <a:off x="6275142" y="3621142"/>
            <a:ext cx="701921" cy="113730"/>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6" name="Google Shape;236;g14bd40b8c99_0_10"/>
          <p:cNvSpPr/>
          <p:nvPr/>
        </p:nvSpPr>
        <p:spPr>
          <a:xfrm>
            <a:off x="7478198" y="4180348"/>
            <a:ext cx="473825" cy="56865"/>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7" name="Google Shape;237;g14bd40b8c99_0_10"/>
          <p:cNvSpPr/>
          <p:nvPr/>
        </p:nvSpPr>
        <p:spPr>
          <a:xfrm>
            <a:off x="7528506" y="4657002"/>
            <a:ext cx="473825" cy="56865"/>
          </a:xfrm>
          <a:prstGeom prst="lef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141f1a7caba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4" name="Google Shape;244;g141f1a7caba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Nachhaltigkeitszertifizierungen im Einzelhandel:</a:t>
            </a:r>
            <a:endParaRPr sz="2400"/>
          </a:p>
          <a:p>
            <a:pPr indent="0" lvl="0" marL="0" rtl="0" algn="l">
              <a:lnSpc>
                <a:spcPct val="100000"/>
              </a:lnSpc>
              <a:spcBef>
                <a:spcPts val="0"/>
              </a:spcBef>
              <a:spcAft>
                <a:spcPts val="0"/>
              </a:spcAft>
              <a:buSzPts val="1800"/>
              <a:buNone/>
            </a:pPr>
            <a:r>
              <a:rPr lang="de-DE" sz="2400"/>
              <a:t>Siegel in der Lebensmittelbranche</a:t>
            </a:r>
            <a:endParaRPr sz="2400"/>
          </a:p>
        </p:txBody>
      </p:sp>
      <p:sp>
        <p:nvSpPr>
          <p:cNvPr id="245" name="Google Shape;245;g141f1a7caba_0_31"/>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pic>
        <p:nvPicPr>
          <p:cNvPr id="246" name="Google Shape;246;g141f1a7caba_0_31"/>
          <p:cNvPicPr preferRelativeResize="0"/>
          <p:nvPr/>
        </p:nvPicPr>
        <p:blipFill rotWithShape="1">
          <a:blip r:embed="rId3">
            <a:alphaModFix/>
          </a:blip>
          <a:srcRect b="0" l="0" r="0" t="0"/>
          <a:stretch/>
        </p:blipFill>
        <p:spPr>
          <a:xfrm>
            <a:off x="447549" y="1451869"/>
            <a:ext cx="1485423" cy="1409518"/>
          </a:xfrm>
          <a:prstGeom prst="rect">
            <a:avLst/>
          </a:prstGeom>
          <a:noFill/>
          <a:ln>
            <a:noFill/>
          </a:ln>
        </p:spPr>
      </p:pic>
      <p:pic>
        <p:nvPicPr>
          <p:cNvPr id="247" name="Google Shape;247;g141f1a7caba_0_31"/>
          <p:cNvPicPr preferRelativeResize="0"/>
          <p:nvPr/>
        </p:nvPicPr>
        <p:blipFill rotWithShape="1">
          <a:blip r:embed="rId4">
            <a:alphaModFix/>
          </a:blip>
          <a:srcRect b="0" l="0" r="0" t="0"/>
          <a:stretch/>
        </p:blipFill>
        <p:spPr>
          <a:xfrm>
            <a:off x="447549" y="2998932"/>
            <a:ext cx="1485423" cy="812166"/>
          </a:xfrm>
          <a:prstGeom prst="rect">
            <a:avLst/>
          </a:prstGeom>
          <a:noFill/>
          <a:ln>
            <a:noFill/>
          </a:ln>
        </p:spPr>
      </p:pic>
      <p:pic>
        <p:nvPicPr>
          <p:cNvPr id="248" name="Google Shape;248;g141f1a7caba_0_31"/>
          <p:cNvPicPr preferRelativeResize="0"/>
          <p:nvPr/>
        </p:nvPicPr>
        <p:blipFill rotWithShape="1">
          <a:blip r:embed="rId5">
            <a:alphaModFix/>
          </a:blip>
          <a:srcRect b="0" l="0" r="0" t="0"/>
          <a:stretch/>
        </p:blipFill>
        <p:spPr>
          <a:xfrm>
            <a:off x="447548" y="3945833"/>
            <a:ext cx="1485423" cy="942361"/>
          </a:xfrm>
          <a:prstGeom prst="rect">
            <a:avLst/>
          </a:prstGeom>
          <a:noFill/>
          <a:ln>
            <a:noFill/>
          </a:ln>
        </p:spPr>
      </p:pic>
      <p:pic>
        <p:nvPicPr>
          <p:cNvPr id="249" name="Google Shape;249;g141f1a7caba_0_31"/>
          <p:cNvPicPr preferRelativeResize="0"/>
          <p:nvPr/>
        </p:nvPicPr>
        <p:blipFill rotWithShape="1">
          <a:blip r:embed="rId6">
            <a:alphaModFix/>
          </a:blip>
          <a:srcRect b="0" l="0" r="0" t="0"/>
          <a:stretch/>
        </p:blipFill>
        <p:spPr>
          <a:xfrm>
            <a:off x="4355389" y="1451874"/>
            <a:ext cx="837068" cy="1409514"/>
          </a:xfrm>
          <a:prstGeom prst="rect">
            <a:avLst/>
          </a:prstGeom>
          <a:noFill/>
          <a:ln>
            <a:noFill/>
          </a:ln>
        </p:spPr>
      </p:pic>
      <p:pic>
        <p:nvPicPr>
          <p:cNvPr id="250" name="Google Shape;250;g141f1a7caba_0_31"/>
          <p:cNvPicPr preferRelativeResize="0"/>
          <p:nvPr/>
        </p:nvPicPr>
        <p:blipFill rotWithShape="1">
          <a:blip r:embed="rId7">
            <a:alphaModFix/>
          </a:blip>
          <a:srcRect b="0" l="0" r="0" t="0"/>
          <a:stretch/>
        </p:blipFill>
        <p:spPr>
          <a:xfrm>
            <a:off x="7639850" y="1428030"/>
            <a:ext cx="961273" cy="1409515"/>
          </a:xfrm>
          <a:prstGeom prst="rect">
            <a:avLst/>
          </a:prstGeom>
          <a:noFill/>
          <a:ln>
            <a:noFill/>
          </a:ln>
        </p:spPr>
      </p:pic>
      <p:pic>
        <p:nvPicPr>
          <p:cNvPr id="251" name="Google Shape;251;g141f1a7caba_0_31"/>
          <p:cNvPicPr preferRelativeResize="0"/>
          <p:nvPr/>
        </p:nvPicPr>
        <p:blipFill rotWithShape="1">
          <a:blip r:embed="rId8">
            <a:alphaModFix/>
          </a:blip>
          <a:srcRect b="0" l="0" r="0" t="0"/>
          <a:stretch/>
        </p:blipFill>
        <p:spPr>
          <a:xfrm>
            <a:off x="4355389" y="3024616"/>
            <a:ext cx="837057" cy="794404"/>
          </a:xfrm>
          <a:prstGeom prst="rect">
            <a:avLst/>
          </a:prstGeom>
          <a:noFill/>
          <a:ln>
            <a:noFill/>
          </a:ln>
        </p:spPr>
      </p:pic>
      <p:pic>
        <p:nvPicPr>
          <p:cNvPr id="252" name="Google Shape;252;g141f1a7caba_0_31"/>
          <p:cNvPicPr preferRelativeResize="0"/>
          <p:nvPr/>
        </p:nvPicPr>
        <p:blipFill rotWithShape="1">
          <a:blip r:embed="rId9">
            <a:alphaModFix/>
          </a:blip>
          <a:srcRect b="0" l="0" r="0" t="0"/>
          <a:stretch/>
        </p:blipFill>
        <p:spPr>
          <a:xfrm>
            <a:off x="7630999" y="2998932"/>
            <a:ext cx="966167" cy="794404"/>
          </a:xfrm>
          <a:prstGeom prst="rect">
            <a:avLst/>
          </a:prstGeom>
          <a:noFill/>
          <a:ln>
            <a:noFill/>
          </a:ln>
        </p:spPr>
      </p:pic>
      <p:pic>
        <p:nvPicPr>
          <p:cNvPr id="253" name="Google Shape;253;g141f1a7caba_0_31"/>
          <p:cNvPicPr preferRelativeResize="0"/>
          <p:nvPr/>
        </p:nvPicPr>
        <p:blipFill rotWithShape="1">
          <a:blip r:embed="rId10">
            <a:alphaModFix/>
          </a:blip>
          <a:srcRect b="0" l="0" r="0" t="0"/>
          <a:stretch/>
        </p:blipFill>
        <p:spPr>
          <a:xfrm>
            <a:off x="4355400" y="3982248"/>
            <a:ext cx="837046" cy="938345"/>
          </a:xfrm>
          <a:prstGeom prst="rect">
            <a:avLst/>
          </a:prstGeom>
          <a:noFill/>
          <a:ln>
            <a:noFill/>
          </a:ln>
        </p:spPr>
      </p:pic>
      <p:pic>
        <p:nvPicPr>
          <p:cNvPr id="254" name="Google Shape;254;g141f1a7caba_0_31"/>
          <p:cNvPicPr preferRelativeResize="0"/>
          <p:nvPr/>
        </p:nvPicPr>
        <p:blipFill rotWithShape="1">
          <a:blip r:embed="rId11">
            <a:alphaModFix/>
          </a:blip>
          <a:srcRect b="0" l="0" r="0" t="0"/>
          <a:stretch/>
        </p:blipFill>
        <p:spPr>
          <a:xfrm>
            <a:off x="7614875" y="3982248"/>
            <a:ext cx="966167" cy="949982"/>
          </a:xfrm>
          <a:prstGeom prst="rect">
            <a:avLst/>
          </a:prstGeom>
          <a:noFill/>
          <a:ln>
            <a:noFill/>
          </a:ln>
        </p:spPr>
      </p:pic>
      <p:sp>
        <p:nvSpPr>
          <p:cNvPr id="255" name="Google Shape;255;g141f1a7caba_0_31"/>
          <p:cNvSpPr txBox="1"/>
          <p:nvPr/>
        </p:nvSpPr>
        <p:spPr>
          <a:xfrm>
            <a:off x="1990885" y="1357033"/>
            <a:ext cx="2026622"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Sehr empfehlenswert - hohe Ökostandards der deutschen Anbauvereine</a:t>
            </a:r>
            <a:endParaRPr b="0" i="0" sz="1400" u="none" cap="none" strike="noStrike">
              <a:solidFill>
                <a:srgbClr val="000000"/>
              </a:solidFill>
              <a:latin typeface="Calibri"/>
              <a:ea typeface="Calibri"/>
              <a:cs typeface="Calibri"/>
              <a:sym typeface="Calibri"/>
            </a:endParaRPr>
          </a:p>
        </p:txBody>
      </p:sp>
      <p:sp>
        <p:nvSpPr>
          <p:cNvPr id="256" name="Google Shape;256;g141f1a7caba_0_31"/>
          <p:cNvSpPr txBox="1"/>
          <p:nvPr/>
        </p:nvSpPr>
        <p:spPr>
          <a:xfrm>
            <a:off x="5280410" y="1439268"/>
            <a:ext cx="2026622"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Empfehlenswert - Mindeststandard laut EG-Ökoverordnung</a:t>
            </a:r>
            <a:endParaRPr b="0" i="0" sz="1400" u="none" cap="none" strike="noStrike">
              <a:solidFill>
                <a:srgbClr val="000000"/>
              </a:solidFill>
              <a:latin typeface="Calibri"/>
              <a:ea typeface="Calibri"/>
              <a:cs typeface="Calibri"/>
              <a:sym typeface="Calibri"/>
            </a:endParaRPr>
          </a:p>
        </p:txBody>
      </p:sp>
      <p:sp>
        <p:nvSpPr>
          <p:cNvPr id="257" name="Google Shape;257;g141f1a7caba_0_31"/>
          <p:cNvSpPr txBox="1"/>
          <p:nvPr/>
        </p:nvSpPr>
        <p:spPr>
          <a:xfrm>
            <a:off x="8681887" y="1329316"/>
            <a:ext cx="2026622"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Empfehlenswert - Mindeststandard laut EG-Ökoverordnung</a:t>
            </a:r>
            <a:endParaRPr b="0" i="0" sz="1400" u="none" cap="none" strike="noStrike">
              <a:solidFill>
                <a:srgbClr val="000000"/>
              </a:solidFill>
              <a:latin typeface="Calibri"/>
              <a:ea typeface="Calibri"/>
              <a:cs typeface="Calibri"/>
              <a:sym typeface="Calibri"/>
            </a:endParaRPr>
          </a:p>
        </p:txBody>
      </p:sp>
      <p:sp>
        <p:nvSpPr>
          <p:cNvPr id="258" name="Google Shape;258;g141f1a7caba_0_31"/>
          <p:cNvSpPr txBox="1"/>
          <p:nvPr/>
        </p:nvSpPr>
        <p:spPr>
          <a:xfrm>
            <a:off x="2007040" y="2881810"/>
            <a:ext cx="2026622" cy="104641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Sehr empfehlenswert - Artgerechte, umweltschonende Tierhaltung</a:t>
            </a:r>
            <a:endParaRPr b="0" i="0" sz="1400" u="none" cap="none" strike="noStrike">
              <a:solidFill>
                <a:srgbClr val="000000"/>
              </a:solidFill>
              <a:latin typeface="Calibri"/>
              <a:ea typeface="Calibri"/>
              <a:cs typeface="Calibri"/>
              <a:sym typeface="Calibri"/>
            </a:endParaRPr>
          </a:p>
        </p:txBody>
      </p:sp>
      <p:sp>
        <p:nvSpPr>
          <p:cNvPr id="259" name="Google Shape;259;g141f1a7caba_0_31"/>
          <p:cNvSpPr txBox="1"/>
          <p:nvPr/>
        </p:nvSpPr>
        <p:spPr>
          <a:xfrm>
            <a:off x="5258714" y="2901461"/>
            <a:ext cx="2026622"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Empfehlenswert - Sorgt für Transparenz bei Produkten</a:t>
            </a:r>
            <a:endParaRPr b="0" i="0" sz="1400" u="none" cap="none" strike="noStrike">
              <a:solidFill>
                <a:srgbClr val="000000"/>
              </a:solidFill>
              <a:latin typeface="Calibri"/>
              <a:ea typeface="Calibri"/>
              <a:cs typeface="Calibri"/>
              <a:sym typeface="Calibri"/>
            </a:endParaRPr>
          </a:p>
        </p:txBody>
      </p:sp>
      <p:sp>
        <p:nvSpPr>
          <p:cNvPr id="260" name="Google Shape;260;g141f1a7caba_0_31"/>
          <p:cNvSpPr txBox="1"/>
          <p:nvPr/>
        </p:nvSpPr>
        <p:spPr>
          <a:xfrm>
            <a:off x="8681887" y="2908047"/>
            <a:ext cx="2270020"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Empfehlenswert - Rund die Hälfte der Produkte auch in “Bio”</a:t>
            </a:r>
            <a:endParaRPr b="0" i="0" sz="1400" u="none" cap="none" strike="noStrike">
              <a:solidFill>
                <a:srgbClr val="000000"/>
              </a:solidFill>
              <a:latin typeface="Calibri"/>
              <a:ea typeface="Calibri"/>
              <a:cs typeface="Calibri"/>
              <a:sym typeface="Calibri"/>
            </a:endParaRPr>
          </a:p>
        </p:txBody>
      </p:sp>
      <p:sp>
        <p:nvSpPr>
          <p:cNvPr id="261" name="Google Shape;261;g141f1a7caba_0_31"/>
          <p:cNvSpPr txBox="1"/>
          <p:nvPr/>
        </p:nvSpPr>
        <p:spPr>
          <a:xfrm>
            <a:off x="1998605" y="3840466"/>
            <a:ext cx="2026622"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Bedingt empfehlenswert.</a:t>
            </a:r>
            <a:endParaRPr b="0" i="0" sz="1400" u="none" cap="none" strike="noStrike">
              <a:solidFill>
                <a:srgbClr val="000000"/>
              </a:solidFill>
              <a:latin typeface="Calibri"/>
              <a:ea typeface="Calibri"/>
              <a:cs typeface="Calibri"/>
              <a:sym typeface="Calibri"/>
            </a:endParaRPr>
          </a:p>
        </p:txBody>
      </p:sp>
      <p:sp>
        <p:nvSpPr>
          <p:cNvPr id="262" name="Google Shape;262;g141f1a7caba_0_31"/>
          <p:cNvSpPr txBox="1"/>
          <p:nvPr/>
        </p:nvSpPr>
        <p:spPr>
          <a:xfrm>
            <a:off x="5280410" y="3903053"/>
            <a:ext cx="2026622" cy="61552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Aussagekraft begrenzt - Vorsicht geboten</a:t>
            </a:r>
            <a:endParaRPr b="0" i="0" sz="1400" u="none" cap="none" strike="noStrike">
              <a:solidFill>
                <a:srgbClr val="000000"/>
              </a:solidFill>
              <a:latin typeface="Calibri"/>
              <a:ea typeface="Calibri"/>
              <a:cs typeface="Calibri"/>
              <a:sym typeface="Calibri"/>
            </a:endParaRPr>
          </a:p>
        </p:txBody>
      </p:sp>
      <p:sp>
        <p:nvSpPr>
          <p:cNvPr id="263" name="Google Shape;263;g141f1a7caba_0_31"/>
          <p:cNvSpPr txBox="1"/>
          <p:nvPr/>
        </p:nvSpPr>
        <p:spPr>
          <a:xfrm>
            <a:off x="8681887" y="3928220"/>
            <a:ext cx="2026622" cy="830966"/>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Nicht empfehlenswert - kein Umweltnutzen erkennbar</a:t>
            </a:r>
            <a:endParaRPr b="0" i="0" sz="1400" u="none" cap="none" strike="noStrike">
              <a:solidFill>
                <a:srgbClr val="000000"/>
              </a:solidFill>
              <a:latin typeface="Calibri"/>
              <a:ea typeface="Calibri"/>
              <a:cs typeface="Calibri"/>
              <a:sym typeface="Calibri"/>
            </a:endParaRPr>
          </a:p>
        </p:txBody>
      </p:sp>
      <p:sp>
        <p:nvSpPr>
          <p:cNvPr id="264" name="Google Shape;264;g141f1a7caba_0_31"/>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BUND</a:t>
            </a:r>
            <a:endParaRPr/>
          </a:p>
        </p:txBody>
      </p:sp>
      <p:sp>
        <p:nvSpPr>
          <p:cNvPr id="265" name="Google Shape;265;g141f1a7caba_0_31"/>
          <p:cNvSpPr/>
          <p:nvPr/>
        </p:nvSpPr>
        <p:spPr>
          <a:xfrm>
            <a:off x="1648396" y="4877782"/>
            <a:ext cx="8562404" cy="111662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Wie bewerten Sie die Siegel?</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Helfen Siegel, dass Ihre Kund*innen nachhaltiger Einkaufen?</a:t>
            </a:r>
            <a:endParaRPr/>
          </a:p>
          <a:p>
            <a:pPr indent="-457200" lvl="0" marL="457200" marR="0" rtl="0" algn="l">
              <a:lnSpc>
                <a:spcPct val="100000"/>
              </a:lnSpc>
              <a:spcBef>
                <a:spcPts val="0"/>
              </a:spcBef>
              <a:spcAft>
                <a:spcPts val="0"/>
              </a:spcAft>
              <a:buClr>
                <a:srgbClr val="000000"/>
              </a:buClr>
              <a:buSzPts val="2000"/>
              <a:buFont typeface="Arial"/>
              <a:buAutoNum type="arabicPeriod"/>
            </a:pPr>
            <a:r>
              <a:rPr b="0" i="0" lang="de-DE" sz="2000" u="none" cap="none" strike="noStrike">
                <a:solidFill>
                  <a:srgbClr val="941651"/>
                </a:solidFill>
                <a:latin typeface="Arial"/>
                <a:ea typeface="Arial"/>
                <a:cs typeface="Arial"/>
                <a:sym typeface="Arial"/>
              </a:rPr>
              <a:t>Spielen Siegel bei Ihnen ein Rolle bei der Gestaltung des Angebotes?</a:t>
            </a:r>
            <a:endParaRPr/>
          </a:p>
        </p:txBody>
      </p:sp>
      <p:sp>
        <p:nvSpPr>
          <p:cNvPr id="266" name="Google Shape;266;g141f1a7caba_0_31"/>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14a9b7458ce_0_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73" name="Google Shape;273;g14a9b7458ce_0_1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Dr. Jaya Bowry, LABL</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BBNE</a:t>
            </a:r>
            <a:endParaRPr/>
          </a:p>
        </p:txBody>
      </p:sp>
      <p:sp>
        <p:nvSpPr>
          <p:cNvPr id="274" name="Google Shape;274;g14a9b7458ce_0_12"/>
          <p:cNvSpPr txBox="1"/>
          <p:nvPr/>
        </p:nvSpPr>
        <p:spPr>
          <a:xfrm rot="-5400000">
            <a:off x="-749642" y="3941790"/>
            <a:ext cx="2540389" cy="400079"/>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Umsätze in Milliarden Euro</a:t>
            </a:r>
            <a:endParaRPr b="0" i="0" sz="1400" u="none" cap="none" strike="noStrike">
              <a:solidFill>
                <a:srgbClr val="000000"/>
              </a:solidFill>
              <a:latin typeface="Calibri"/>
              <a:ea typeface="Calibri"/>
              <a:cs typeface="Calibri"/>
              <a:sym typeface="Calibri"/>
            </a:endParaRPr>
          </a:p>
        </p:txBody>
      </p:sp>
      <p:sp>
        <p:nvSpPr>
          <p:cNvPr id="275" name="Google Shape;275;g14a9b7458ce_0_12"/>
          <p:cNvSpPr txBox="1"/>
          <p:nvPr>
            <p:ph idx="11" type="ftr"/>
          </p:nvPr>
        </p:nvSpPr>
        <p:spPr>
          <a:xfrm>
            <a:off x="9359992" y="6258585"/>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Eigene Darstellung nach UBA</a:t>
            </a:r>
            <a:endParaRPr/>
          </a:p>
        </p:txBody>
      </p:sp>
      <p:sp>
        <p:nvSpPr>
          <p:cNvPr id="276" name="Google Shape;276;g14a9b7458ce_0_12"/>
          <p:cNvSpPr/>
          <p:nvPr/>
        </p:nvSpPr>
        <p:spPr>
          <a:xfrm>
            <a:off x="8996364" y="1845875"/>
            <a:ext cx="3029732" cy="401091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93675" lvl="0" marL="193675"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941651"/>
                </a:solidFill>
                <a:latin typeface="Arial"/>
                <a:ea typeface="Arial"/>
                <a:cs typeface="Arial"/>
                <a:sym typeface="Arial"/>
              </a:rPr>
              <a:t>Ist “Nachhaltigkeit ein Umsatztreiber für Sie?</a:t>
            </a:r>
            <a:endParaRPr/>
          </a:p>
          <a:p>
            <a:pPr indent="-193675" lvl="0" marL="193675"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941651"/>
                </a:solidFill>
                <a:latin typeface="Arial"/>
                <a:ea typeface="Arial"/>
                <a:cs typeface="Arial"/>
                <a:sym typeface="Arial"/>
              </a:rPr>
              <a:t>Was ist für Sie eine „nachhaltige Ernährung?</a:t>
            </a:r>
            <a:endParaRPr/>
          </a:p>
          <a:p>
            <a:pPr indent="-193675" lvl="0" marL="193675"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941651"/>
                </a:solidFill>
                <a:latin typeface="Arial"/>
                <a:ea typeface="Arial"/>
                <a:cs typeface="Arial"/>
                <a:sym typeface="Arial"/>
              </a:rPr>
              <a:t>Warum geht es bei der „Ernährung“ nur langsam voran?</a:t>
            </a:r>
            <a:endParaRPr/>
          </a:p>
          <a:p>
            <a:pPr indent="-193675" lvl="0" marL="193675"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941651"/>
                </a:solidFill>
                <a:latin typeface="Arial"/>
                <a:ea typeface="Arial"/>
                <a:cs typeface="Arial"/>
                <a:sym typeface="Arial"/>
              </a:rPr>
              <a:t>Was macht die „Mobilität“ besser?</a:t>
            </a:r>
            <a:endParaRPr/>
          </a:p>
          <a:p>
            <a:pPr indent="-193675" lvl="0" marL="193675"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941651"/>
                </a:solidFill>
                <a:latin typeface="Arial"/>
                <a:ea typeface="Arial"/>
                <a:cs typeface="Arial"/>
                <a:sym typeface="Arial"/>
              </a:rPr>
              <a:t>Wie können Sie die „nachhaltige Ernährung“ fördern?</a:t>
            </a:r>
            <a:endParaRPr b="0" i="0" sz="1800" u="none" cap="none" strike="noStrike">
              <a:solidFill>
                <a:srgbClr val="941651"/>
              </a:solidFill>
              <a:latin typeface="Arial"/>
              <a:ea typeface="Arial"/>
              <a:cs typeface="Arial"/>
              <a:sym typeface="Arial"/>
            </a:endParaRPr>
          </a:p>
        </p:txBody>
      </p:sp>
      <p:graphicFrame>
        <p:nvGraphicFramePr>
          <p:cNvPr id="277" name="Google Shape;277;g14a9b7458ce_0_12"/>
          <p:cNvGraphicFramePr/>
          <p:nvPr/>
        </p:nvGraphicFramePr>
        <p:xfrm>
          <a:off x="720592" y="1445975"/>
          <a:ext cx="8639400" cy="4644581"/>
        </p:xfrm>
        <a:graphic>
          <a:graphicData uri="http://schemas.openxmlformats.org/drawingml/2006/chart">
            <c:chart r:id="rId3"/>
          </a:graphicData>
        </a:graphic>
      </p:graphicFrame>
      <p:sp>
        <p:nvSpPr>
          <p:cNvPr id="278" name="Google Shape;278;g14a9b7458ce_0_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t>Nachhaltigkeit versus Umsatz im Einzelhandel?</a:t>
            </a:r>
            <a:br>
              <a:rPr lang="de-DE" sz="2400"/>
            </a:br>
            <a:r>
              <a:rPr lang="de-DE" sz="2400"/>
              <a:t>Nachhaltigkeit als Umsatztreiber</a:t>
            </a:r>
            <a:endParaRPr/>
          </a:p>
        </p:txBody>
      </p:sp>
      <p:sp>
        <p:nvSpPr>
          <p:cNvPr id="279" name="Google Shape;279;g14a9b7458ce_0_12"/>
          <p:cNvSpPr txBox="1"/>
          <p:nvPr/>
        </p:nvSpPr>
        <p:spPr>
          <a:xfrm>
            <a:off x="3893127" y="6258563"/>
            <a:ext cx="2838119" cy="563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Kaufmann und Kauffrau </a:t>
            </a:r>
            <a:br>
              <a:rPr b="0" i="0" lang="de-DE" sz="1200" u="none" cap="none" strike="noStrike">
                <a:solidFill>
                  <a:schemeClr val="lt1"/>
                </a:solidFill>
                <a:latin typeface="Trebuchet MS"/>
                <a:ea typeface="Trebuchet MS"/>
                <a:cs typeface="Trebuchet MS"/>
                <a:sym typeface="Trebuchet MS"/>
              </a:rPr>
            </a:br>
            <a:r>
              <a:rPr b="0" i="0" lang="de-DE" sz="1200" u="none" cap="none" strike="noStrike">
                <a:solidFill>
                  <a:schemeClr val="lt1"/>
                </a:solidFill>
                <a:latin typeface="Trebuchet MS"/>
                <a:ea typeface="Trebuchet MS"/>
                <a:cs typeface="Trebuchet MS"/>
                <a:sym typeface="Trebuchet MS"/>
              </a:rPr>
              <a:t>im Einzelhandel</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