
<file path=[Content_Types].xml><?xml version="1.0" encoding="utf-8"?>
<Types xmlns="http://schemas.openxmlformats.org/package/2006/content-types">
  <Default ContentType="image/jpeg" Extension="jpg"/>
  <Default ContentType="application/vnd.openxmlformats-officedocument.spreadsheetml.sheet" Extension="xlsx"/>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package.core-properties+xml" PartName="/docProps/core.xml"/>
  <Override ContentType="application/vnd.openxmlformats-officedocument.presentationml.presentation.main+xml" PartName="/ppt/presentation.xml"/>
  <Override ContentType="application/vnd.ms-office.chartcolorstyle+xml" PartName="/ppt/charts/colors5.xml"/>
  <Override ContentType="application/vnd.ms-office.chartcolorstyle+xml" PartName="/ppt/charts/colors6.xml"/>
  <Override ContentType="application/vnd.ms-office.chartcolorstyle+xml" PartName="/ppt/charts/colors4.xml"/>
  <Override ContentType="application/vnd.ms-office.chartcolorstyle+xml" PartName="/ppt/charts/colors1.xml"/>
  <Override ContentType="application/vnd.ms-office.chartcolorstyle+xml" PartName="/ppt/charts/colors2.xml"/>
  <Override ContentType="application/vnd.ms-office.chartcolorstyle+xml" PartName="/ppt/charts/colors3.xml"/>
  <Override ContentType="application/vnd.ms-office.chartcolorstyle+xml" PartName="/ppt/charts/colors8.xml"/>
  <Override ContentType="application/vnd.ms-office.chartcolorstyle+xml" PartName="/ppt/charts/colors7.xml"/>
  <Override ContentType="application/vnd.openxmlformats-officedocument.theme+xml" PartName="/ppt/theme/theme1.xml"/>
  <Override ContentType="application/vnd.openxmlformats-officedocument.theme+xml" PartName="/ppt/theme/theme2.xml"/>
  <Override ContentType="application/vnd.openxmlformats-officedocument.drawingml.chart+xml" PartName="/ppt/charts/chart3.xml"/>
  <Override ContentType="application/vnd.openxmlformats-officedocument.drawingml.chart+xml" PartName="/ppt/charts/chart8.xml"/>
  <Override ContentType="application/vnd.openxmlformats-officedocument.drawingml.chart+xml" PartName="/ppt/charts/chart2.xml"/>
  <Override ContentType="application/vnd.openxmlformats-officedocument.drawingml.chart+xml" PartName="/ppt/charts/chart7.xml"/>
  <Override ContentType="application/vnd.openxmlformats-officedocument.drawingml.chart+xml" PartName="/ppt/charts/chart5.xml"/>
  <Override ContentType="application/vnd.openxmlformats-officedocument.drawingml.chart+xml" PartName="/ppt/charts/chart4.xml"/>
  <Override ContentType="application/vnd.openxmlformats-officedocument.drawingml.chart+xml" PartName="/ppt/charts/chart6.xml"/>
  <Override ContentType="application/vnd.openxmlformats-officedocument.drawingml.chart+xml" PartName="/ppt/charts/chart1.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binary" PartName="/ppt/metadata"/>
  <Override ContentType="application/vnd.openxmlformats-officedocument.presentationml.notesMaster+xml" PartName="/ppt/notesMasters/notesMaster1.xml"/>
  <Override ContentType="application/vnd.ms-office.chartstyle+xml" PartName="/ppt/charts/style3.xml"/>
  <Override ContentType="application/vnd.ms-office.chartstyle+xml" PartName="/ppt/charts/style4.xml"/>
  <Override ContentType="application/vnd.ms-office.chartstyle+xml" PartName="/ppt/charts/style5.xml"/>
  <Override ContentType="application/vnd.ms-office.chartstyle+xml" PartName="/ppt/charts/style7.xml"/>
  <Override ContentType="application/vnd.ms-office.chartstyle+xml" PartName="/ppt/charts/style8.xml"/>
  <Override ContentType="application/vnd.ms-office.chartstyle+xml" PartName="/ppt/charts/style1.xml"/>
  <Override ContentType="application/vnd.ms-office.chartstyle+xml" PartName="/ppt/charts/style6.xml"/>
  <Override ContentType="application/vnd.ms-office.chartstyle+xml" PartName="/ppt/charts/style2.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6858000" cx="12192000"/>
  <p:notesSz cx="7104050" cy="10234600"/>
  <p:embeddedFontLst>
    <p:embeddedFont>
      <p:font typeface="Merriweather"/>
      <p:regular r:id="rId19"/>
      <p:bold r:id="rId20"/>
      <p:italic r:id="rId21"/>
      <p:boldItalic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83">
          <p15:clr>
            <a:srgbClr val="A4A3A4"/>
          </p15:clr>
        </p15:guide>
        <p15:guide id="2" pos="3840">
          <p15:clr>
            <a:srgbClr val="A4A3A4"/>
          </p15:clr>
        </p15:guide>
        <p15:guide id="3" orient="horz" pos="1449">
          <p15:clr>
            <a:srgbClr val="9AA0A6"/>
          </p15:clr>
        </p15:guide>
        <p15:guide id="4" orient="horz" pos="3596">
          <p15:clr>
            <a:srgbClr val="9AA0A6"/>
          </p15:clr>
        </p15:guide>
      </p15:sldGuideLst>
    </p:ext>
    <p:ext uri="{2D200454-40CA-4A62-9FC3-DE9A4176ACB9}">
      <p15:notesGuideLst>
        <p15:guide id="1" orient="horz" pos="3223">
          <p15:clr>
            <a:srgbClr val="A4A3A4"/>
          </p15:clr>
        </p15:guide>
        <p15:guide id="2" pos="2237">
          <p15:clr>
            <a:srgbClr val="A4A3A4"/>
          </p15:clr>
        </p15:guide>
      </p15:notesGuideLst>
    </p:ext>
    <p:ext uri="GoogleSlidesCustomDataVersion2">
      <go:slidesCustomData xmlns:go="http://customooxmlschemas.google.com/" r:id="rId23" roundtripDataSignature="AMtx7mj8bpIsXnXiTmsBm8KdOUfIkOEnV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83" orient="horz"/>
        <p:guide pos="3840"/>
        <p:guide pos="1449" orient="horz"/>
        <p:guide pos="3596" orient="horz"/>
      </p:guideLst>
    </p:cSldViewPr>
  </p:slideViewPr>
  <p:notesViewPr>
    <p:cSldViewPr snapToGrid="0">
      <p:cViewPr varScale="1">
        <p:scale>
          <a:sx n="100" d="100"/>
          <a:sy n="100" d="100"/>
        </p:scale>
        <p:origin x="0" y="0"/>
      </p:cViewPr>
      <p:guideLst>
        <p:guide pos="3223" orient="horz"/>
        <p:guide pos="2237"/>
      </p:guideLst>
    </p:cSldViewPr>
  </p:notesViewPr>
</p:viewPr>
</file>

<file path=ppt/_rels/presentation.xml.rels><?xml version="1.0" encoding="UTF-8" standalone="yes"?><Relationships xmlns="http://schemas.openxmlformats.org/package/2006/relationships"><Relationship Id="rId20" Type="http://schemas.openxmlformats.org/officeDocument/2006/relationships/font" Target="fonts/Merriweather-bold.fntdata"/><Relationship Id="rId11" Type="http://schemas.openxmlformats.org/officeDocument/2006/relationships/slide" Target="slides/slide6.xml"/><Relationship Id="rId22" Type="http://schemas.openxmlformats.org/officeDocument/2006/relationships/font" Target="fonts/Merriweather-boldItalic.fntdata"/><Relationship Id="rId10" Type="http://schemas.openxmlformats.org/officeDocument/2006/relationships/slide" Target="slides/slide5.xml"/><Relationship Id="rId21" Type="http://schemas.openxmlformats.org/officeDocument/2006/relationships/font" Target="fonts/Merriweather-italic.fntdata"/><Relationship Id="rId13" Type="http://schemas.openxmlformats.org/officeDocument/2006/relationships/slide" Target="slides/slide8.xml"/><Relationship Id="rId12" Type="http://schemas.openxmlformats.org/officeDocument/2006/relationships/slide" Target="slides/slide7.xml"/><Relationship Id="rId23" Type="http://customschemas.google.com/relationships/presentationmetadata" Target="meta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Merriweather-regular.fntdata"/><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package" Target="../embeddings/Microsoft_Excel_Sheet1.xlsx"/></Relationships>
</file>

<file path=ppt/charts/_rels/chart2.xml.rels><?xml version="1.0" encoding="UTF-8" standalone="yes"?><Relationships xmlns="http://schemas.openxmlformats.org/package/2006/relationships"><Relationship Id="rId1" Type="http://schemas.microsoft.com/office/2011/relationships/chartStyle" Target="style2.xml"/><Relationship Id="rId2" Type="http://schemas.microsoft.com/office/2011/relationships/chartColorStyle" Target="colors2.xml"/><Relationship Id="rId3" Type="http://schemas.openxmlformats.org/officeDocument/2006/relationships/package" Target="../embeddings/Microsoft_Excel_Sheet2.xlsx"/></Relationships>
</file>

<file path=ppt/charts/_rels/chart3.xml.rels><?xml version="1.0" encoding="UTF-8" standalone="yes"?><Relationships xmlns="http://schemas.openxmlformats.org/package/2006/relationships"><Relationship Id="rId1" Type="http://schemas.microsoft.com/office/2011/relationships/chartStyle" Target="style3.xml"/><Relationship Id="rId2" Type="http://schemas.microsoft.com/office/2011/relationships/chartColorStyle" Target="colors3.xml"/><Relationship Id="rId3" Type="http://schemas.openxmlformats.org/officeDocument/2006/relationships/package" Target="../embeddings/Microsoft_Excel_Sheet3.xlsx"/></Relationships>
</file>

<file path=ppt/charts/_rels/chart4.xml.rels><?xml version="1.0" encoding="UTF-8" standalone="yes"?><Relationships xmlns="http://schemas.openxmlformats.org/package/2006/relationships"><Relationship Id="rId1" Type="http://schemas.microsoft.com/office/2011/relationships/chartStyle" Target="style4.xml"/><Relationship Id="rId2" Type="http://schemas.microsoft.com/office/2011/relationships/chartColorStyle" Target="colors4.xml"/><Relationship Id="rId3" Type="http://schemas.openxmlformats.org/officeDocument/2006/relationships/package" Target="../embeddings/Microsoft_Excel_Sheet4.xlsx"/></Relationships>
</file>

<file path=ppt/charts/_rels/chart5.xml.rels><?xml version="1.0" encoding="UTF-8" standalone="yes"?><Relationships xmlns="http://schemas.openxmlformats.org/package/2006/relationships"><Relationship Id="rId1" Type="http://schemas.microsoft.com/office/2011/relationships/chartStyle" Target="style5.xml"/><Relationship Id="rId2" Type="http://schemas.microsoft.com/office/2011/relationships/chartColorStyle" Target="colors5.xml"/><Relationship Id="rId3" Type="http://schemas.openxmlformats.org/officeDocument/2006/relationships/package" Target="../embeddings/Microsoft_Excel_Sheet5.xlsx"/></Relationships>
</file>

<file path=ppt/charts/_rels/chart6.xml.rels><?xml version="1.0" encoding="UTF-8" standalone="yes"?><Relationships xmlns="http://schemas.openxmlformats.org/package/2006/relationships"><Relationship Id="rId1" Type="http://schemas.microsoft.com/office/2011/relationships/chartStyle" Target="style6.xml"/><Relationship Id="rId2" Type="http://schemas.microsoft.com/office/2011/relationships/chartColorStyle" Target="colors6.xml"/><Relationship Id="rId3" Type="http://schemas.openxmlformats.org/officeDocument/2006/relationships/package" Target="../embeddings/Microsoft_Excel_Sheet6.xlsx"/></Relationships>
</file>

<file path=ppt/charts/_rels/chart7.xml.rels><?xml version="1.0" encoding="UTF-8" standalone="yes"?><Relationships xmlns="http://schemas.openxmlformats.org/package/2006/relationships"><Relationship Id="rId1" Type="http://schemas.microsoft.com/office/2011/relationships/chartStyle" Target="style7.xml"/><Relationship Id="rId2" Type="http://schemas.microsoft.com/office/2011/relationships/chartColorStyle" Target="colors7.xml"/><Relationship Id="rId3" Type="http://schemas.openxmlformats.org/officeDocument/2006/relationships/package" Target="../embeddings/Microsoft_Excel_Sheet7.xlsx"/></Relationships>
</file>

<file path=ppt/charts/_rels/chart8.xml.rels><?xml version="1.0" encoding="UTF-8" standalone="yes"?><Relationships xmlns="http://schemas.openxmlformats.org/package/2006/relationships"><Relationship Id="rId1" Type="http://schemas.microsoft.com/office/2011/relationships/chartStyle" Target="style8.xml"/><Relationship Id="rId2" Type="http://schemas.microsoft.com/office/2011/relationships/chartColorStyle" Target="colors8.xml"/><Relationship Id="rId3" Type="http://schemas.openxmlformats.org/officeDocument/2006/relationships/package" Target="../embeddings/Microsoft_Excel_Sheet8.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Tabelle1!$B$1</c:f>
              <c:strCache>
                <c:ptCount val="1"/>
                <c:pt idx="0">
                  <c:v>Verkauf</c:v>
                </c:pt>
              </c:strCache>
            </c:strRef>
          </c:tx>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C82B-CF4B-8EC5-2926B43DB833}"/>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C82B-CF4B-8EC5-2926B43DB833}"/>
              </c:ext>
            </c:extLst>
          </c:dPt>
          <c:dPt>
            <c:idx val="2"/>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C82B-CF4B-8EC5-2926B43DB833}"/>
              </c:ext>
            </c:extLst>
          </c:dPt>
          <c:dPt>
            <c:idx val="3"/>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1-6087-AA49-9509-AF658D8C43BF}"/>
              </c:ext>
            </c:extLst>
          </c:dPt>
          <c:cat>
            <c:numRef>
              <c:f>Tabelle1!$A$2:$A$5</c:f>
              <c:numCache>
                <c:formatCode>General</c:formatCode>
                <c:ptCount val="4"/>
              </c:numCache>
            </c:numRef>
          </c:cat>
          <c:val>
            <c:numRef>
              <c:f>Tabelle1!$B$2:$B$5</c:f>
              <c:numCache>
                <c:formatCode>General</c:formatCode>
                <c:ptCount val="4"/>
                <c:pt idx="0">
                  <c:v>36.0</c:v>
                </c:pt>
                <c:pt idx="1">
                  <c:v>13.0</c:v>
                </c:pt>
                <c:pt idx="2">
                  <c:v>5.0</c:v>
                </c:pt>
                <c:pt idx="3">
                  <c:v>47.0</c:v>
                </c:pt>
              </c:numCache>
            </c:numRef>
          </c:val>
          <c:extLst xmlns:c16r2="http://schemas.microsoft.com/office/drawing/2015/06/chart">
            <c:ext xmlns:c16="http://schemas.microsoft.com/office/drawing/2014/chart" uri="{C3380CC4-5D6E-409C-BE32-E72D297353CC}">
              <c16:uniqueId val="{00000000-6087-AA49-9509-AF658D8C43BF}"/>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de-D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Tabelle1!$B$1</c:f>
              <c:strCache>
                <c:ptCount val="1"/>
                <c:pt idx="0">
                  <c:v>Datenreihe 1</c:v>
                </c:pt>
              </c:strCache>
            </c:strRef>
          </c:tx>
          <c:spPr>
            <a:solidFill>
              <a:schemeClr val="accent1"/>
            </a:solidFill>
            <a:ln>
              <a:noFill/>
            </a:ln>
            <a:effectLst/>
          </c:spPr>
          <c:invertIfNegative val="0"/>
          <c:cat>
            <c:strRef>
              <c:f>Tabelle1!$A$2:$A$9</c:f>
              <c:strCache>
                <c:ptCount val="8"/>
                <c:pt idx="0">
                  <c:v>Recyclingfähigkeit</c:v>
                </c:pt>
                <c:pt idx="1">
                  <c:v>Vermeidung von Plastiksmüll</c:v>
                </c:pt>
                <c:pt idx="2">
                  <c:v>Umweltverträgliches Material der Verpackung</c:v>
                </c:pt>
                <c:pt idx="3">
                  <c:v>Problemlose Entsorgung</c:v>
                </c:pt>
                <c:pt idx="4">
                  <c:v>Übersichtliche Infos zum Produkt</c:v>
                </c:pt>
                <c:pt idx="5">
                  <c:v>Zweitnutzen/Praktische Aufbewahrung zu Hause</c:v>
                </c:pt>
                <c:pt idx="6">
                  <c:v>Guter Schutz des Produkts</c:v>
                </c:pt>
                <c:pt idx="7">
                  <c:v>Einfaches Öffnen und Dosieren</c:v>
                </c:pt>
              </c:strCache>
            </c:strRef>
          </c:cat>
          <c:val>
            <c:numRef>
              <c:f>Tabelle1!$B$2:$B$9</c:f>
              <c:numCache>
                <c:formatCode>General</c:formatCode>
                <c:ptCount val="8"/>
                <c:pt idx="0">
                  <c:v>90.0</c:v>
                </c:pt>
                <c:pt idx="1">
                  <c:v>90.0</c:v>
                </c:pt>
                <c:pt idx="2">
                  <c:v>89.0</c:v>
                </c:pt>
                <c:pt idx="3">
                  <c:v>85.0</c:v>
                </c:pt>
                <c:pt idx="4">
                  <c:v>48.0</c:v>
                </c:pt>
                <c:pt idx="5">
                  <c:v>48.0</c:v>
                </c:pt>
                <c:pt idx="6">
                  <c:v>46.0</c:v>
                </c:pt>
                <c:pt idx="7">
                  <c:v>40.0</c:v>
                </c:pt>
              </c:numCache>
            </c:numRef>
          </c:val>
          <c:extLst xmlns:c16r2="http://schemas.microsoft.com/office/drawing/2015/06/chart">
            <c:ext xmlns:c16="http://schemas.microsoft.com/office/drawing/2014/chart" uri="{C3380CC4-5D6E-409C-BE32-E72D297353CC}">
              <c16:uniqueId val="{00000000-B7C3-F646-838F-C8141577DF02}"/>
            </c:ext>
          </c:extLst>
        </c:ser>
        <c:dLbls>
          <c:showLegendKey val="0"/>
          <c:showVal val="0"/>
          <c:showCatName val="0"/>
          <c:showSerName val="0"/>
          <c:showPercent val="0"/>
          <c:showBubbleSize val="0"/>
        </c:dLbls>
        <c:gapWidth val="182"/>
        <c:axId val="-1206469712"/>
        <c:axId val="2145251952"/>
      </c:barChart>
      <c:catAx>
        <c:axId val="-12064697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de-DE"/>
          </a:p>
        </c:txPr>
        <c:crossAx val="2145251952"/>
        <c:crosses val="autoZero"/>
        <c:auto val="1"/>
        <c:lblAlgn val="ctr"/>
        <c:lblOffset val="100"/>
        <c:noMultiLvlLbl val="0"/>
      </c:catAx>
      <c:valAx>
        <c:axId val="214525195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1206469712"/>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de-D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2000" dirty="0" err="1">
                <a:solidFill>
                  <a:schemeClr val="tx1"/>
                </a:solidFill>
              </a:rPr>
              <a:t>März</a:t>
            </a:r>
            <a:r>
              <a:rPr lang="en-US" sz="2000" dirty="0">
                <a:solidFill>
                  <a:schemeClr val="tx1"/>
                </a:solidFill>
              </a:rPr>
              <a:t> 2020</a:t>
            </a:r>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pieChart>
        <c:varyColors val="1"/>
        <c:ser>
          <c:idx val="0"/>
          <c:order val="0"/>
          <c:tx>
            <c:strRef>
              <c:f>Tabelle1!$B$1</c:f>
              <c:strCache>
                <c:ptCount val="1"/>
                <c:pt idx="0">
                  <c:v>Verkauf</c:v>
                </c:pt>
              </c:strCache>
            </c:strRef>
          </c:tx>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9BEF-7349-B030-9285A70A1037}"/>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9BEF-7349-B030-9285A70A1037}"/>
              </c:ext>
            </c:extLst>
          </c:dPt>
          <c:dPt>
            <c:idx val="2"/>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9BEF-7349-B030-9285A70A1037}"/>
              </c:ext>
            </c:extLst>
          </c:dPt>
          <c:dPt>
            <c:idx val="3"/>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7-9BEF-7349-B030-9285A70A1037}"/>
              </c:ext>
            </c:extLst>
          </c:dPt>
          <c:dLbls>
            <c:dLbl>
              <c:idx val="0"/>
              <c:layout>
                <c:manualLayout>
                  <c:x val="-0.0589317477299687"/>
                  <c:y val="0.0587083270499358"/>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9BEF-7349-B030-9285A70A1037}"/>
                </c:ext>
                <c:ext xmlns:c15="http://schemas.microsoft.com/office/drawing/2012/chart" uri="{CE6537A1-D6FC-4f65-9D91-7224C49458BB}">
                  <c15:layout/>
                </c:ext>
              </c:extLst>
            </c:dLbl>
            <c:dLbl>
              <c:idx val="1"/>
              <c:layout>
                <c:manualLayout>
                  <c:x val="0.0376447270538756"/>
                  <c:y val="-0.1760098176093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9BEF-7349-B030-9285A70A1037}"/>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de-DE"/>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Tabelle1!$A$2:$A$5</c:f>
              <c:strCache>
                <c:ptCount val="3"/>
                <c:pt idx="0">
                  <c:v>Vorteile</c:v>
                </c:pt>
                <c:pt idx="1">
                  <c:v>sowohl als auch</c:v>
                </c:pt>
                <c:pt idx="2">
                  <c:v>Nachteile</c:v>
                </c:pt>
              </c:strCache>
            </c:strRef>
          </c:cat>
          <c:val>
            <c:numRef>
              <c:f>Tabelle1!$B$2:$B$5</c:f>
              <c:numCache>
                <c:formatCode>General</c:formatCode>
                <c:ptCount val="4"/>
                <c:pt idx="0">
                  <c:v>37.0</c:v>
                </c:pt>
                <c:pt idx="1">
                  <c:v>40.0</c:v>
                </c:pt>
                <c:pt idx="2">
                  <c:v>19.0</c:v>
                </c:pt>
              </c:numCache>
            </c:numRef>
          </c:val>
          <c:extLst xmlns:c16r2="http://schemas.microsoft.com/office/drawing/2015/06/chart">
            <c:ext xmlns:c16="http://schemas.microsoft.com/office/drawing/2014/chart" uri="{C3380CC4-5D6E-409C-BE32-E72D297353CC}">
              <c16:uniqueId val="{00000000-A2F8-E247-8B17-48C3B227E73B}"/>
            </c:ext>
          </c:extLst>
        </c:ser>
        <c:dLbls>
          <c:showLegendKey val="0"/>
          <c:showVal val="0"/>
          <c:showCatName val="0"/>
          <c:showSerName val="0"/>
          <c:showPercent val="0"/>
          <c:showBubbleSize val="0"/>
          <c:showLeaderLines val="1"/>
        </c:dLbls>
        <c:firstSliceAng val="0"/>
      </c:pieChart>
      <c:spPr>
        <a:noFill/>
        <a:ln>
          <a:noFill/>
        </a:ln>
        <a:effectLst/>
      </c:spPr>
    </c:plotArea>
    <c:legend>
      <c:legendPos val="b"/>
      <c:legendEntry>
        <c:idx val="3"/>
        <c:delete val="1"/>
      </c:legendEntry>
      <c:layout>
        <c:manualLayout>
          <c:xMode val="edge"/>
          <c:yMode val="edge"/>
          <c:x val="0.269185207863115"/>
          <c:y val="0.845177963968001"/>
          <c:w val="0.484939723101247"/>
          <c:h val="0.154822183196387"/>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de-D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dirty="0">
                <a:solidFill>
                  <a:schemeClr val="tx1"/>
                </a:solidFill>
              </a:rPr>
              <a:t>2018</a:t>
            </a:r>
          </a:p>
        </c:rich>
      </c:tx>
      <c:layout/>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pieChart>
        <c:varyColors val="1"/>
        <c:ser>
          <c:idx val="0"/>
          <c:order val="0"/>
          <c:tx>
            <c:strRef>
              <c:f>Tabelle1!$B$1</c:f>
              <c:strCache>
                <c:ptCount val="1"/>
                <c:pt idx="0">
                  <c:v>Verkauf</c:v>
                </c:pt>
              </c:strCache>
            </c:strRef>
          </c:tx>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9896-344C-A3F1-68FD7D4EE055}"/>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9896-344C-A3F1-68FD7D4EE055}"/>
              </c:ext>
            </c:extLst>
          </c:dPt>
          <c:dPt>
            <c:idx val="2"/>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9896-344C-A3F1-68FD7D4EE055}"/>
              </c:ext>
            </c:extLst>
          </c:dPt>
          <c:dPt>
            <c:idx val="3"/>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7-9896-344C-A3F1-68FD7D4EE055}"/>
              </c:ext>
            </c:extLst>
          </c:dPt>
          <c:dLbls>
            <c:dLbl>
              <c:idx val="0"/>
              <c:layout>
                <c:manualLayout>
                  <c:x val="-0.151086155598968"/>
                  <c:y val="0.0992458322307489"/>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9896-344C-A3F1-68FD7D4EE055}"/>
                </c:ext>
                <c:ext xmlns:c15="http://schemas.microsoft.com/office/drawing/2012/chart" uri="{CE6537A1-D6FC-4f65-9D91-7224C49458BB}">
                  <c15:layout/>
                </c:ext>
              </c:extLst>
            </c:dLbl>
            <c:dLbl>
              <c:idx val="1"/>
              <c:layout>
                <c:manualLayout>
                  <c:x val="0.0919523504346274"/>
                  <c:y val="-0.20760820028814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9896-344C-A3F1-68FD7D4EE055}"/>
                </c:ext>
                <c:ext xmlns:c15="http://schemas.microsoft.com/office/drawing/2012/chart" uri="{CE6537A1-D6FC-4f65-9D91-7224C49458BB}">
                  <c15:layout/>
                </c:ext>
              </c:extLst>
            </c:dLbl>
            <c:dLbl>
              <c:idx val="2"/>
              <c:layout>
                <c:manualLayout>
                  <c:x val="0.107258994149584"/>
                  <c:y val="0.163343477110347"/>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9896-344C-A3F1-68FD7D4EE055}"/>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de-DE"/>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Tabelle1!$A$2:$A$5</c:f>
              <c:strCache>
                <c:ptCount val="3"/>
                <c:pt idx="0">
                  <c:v>Vorteile</c:v>
                </c:pt>
                <c:pt idx="1">
                  <c:v>sowohl als auch</c:v>
                </c:pt>
                <c:pt idx="2">
                  <c:v>Nachteile</c:v>
                </c:pt>
              </c:strCache>
            </c:strRef>
          </c:cat>
          <c:val>
            <c:numRef>
              <c:f>Tabelle1!$B$2:$B$5</c:f>
              <c:numCache>
                <c:formatCode>General</c:formatCode>
                <c:ptCount val="4"/>
                <c:pt idx="0">
                  <c:v>33.0</c:v>
                </c:pt>
                <c:pt idx="1">
                  <c:v>40.0</c:v>
                </c:pt>
                <c:pt idx="2">
                  <c:v>18.0</c:v>
                </c:pt>
              </c:numCache>
            </c:numRef>
          </c:val>
          <c:extLst xmlns:c16r2="http://schemas.microsoft.com/office/drawing/2015/06/chart">
            <c:ext xmlns:c16="http://schemas.microsoft.com/office/drawing/2014/chart" uri="{C3380CC4-5D6E-409C-BE32-E72D297353CC}">
              <c16:uniqueId val="{00000000-02CA-5E4C-80CB-929142180FB0}"/>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de-DE"/>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2000" dirty="0">
                <a:solidFill>
                  <a:schemeClr val="tx1"/>
                </a:solidFill>
              </a:rPr>
              <a:t>April 2020</a:t>
            </a:r>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pieChart>
        <c:varyColors val="1"/>
        <c:ser>
          <c:idx val="0"/>
          <c:order val="0"/>
          <c:tx>
            <c:strRef>
              <c:f>Tabelle1!$B$1</c:f>
              <c:strCache>
                <c:ptCount val="1"/>
                <c:pt idx="0">
                  <c:v>Verkauf</c:v>
                </c:pt>
              </c:strCache>
            </c:strRef>
          </c:tx>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37E4-274C-B8E7-FFC42358A91A}"/>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37E4-274C-B8E7-FFC42358A91A}"/>
              </c:ext>
            </c:extLst>
          </c:dPt>
          <c:dPt>
            <c:idx val="2"/>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37E4-274C-B8E7-FFC42358A91A}"/>
              </c:ext>
            </c:extLst>
          </c:dPt>
          <c:dPt>
            <c:idx val="3"/>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7-37E4-274C-B8E7-FFC42358A91A}"/>
              </c:ext>
            </c:extLst>
          </c:dPt>
          <c:dLbls>
            <c:dLbl>
              <c:idx val="0"/>
              <c:layout>
                <c:manualLayout>
                  <c:x val="-0.146937173838072"/>
                  <c:y val="0.00210570108108925"/>
                </c:manualLayout>
              </c:layout>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de-DE"/>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37E4-274C-B8E7-FFC42358A91A}"/>
                </c:ext>
                <c:ext xmlns:c15="http://schemas.microsoft.com/office/drawing/2012/chart" uri="{CE6537A1-D6FC-4f65-9D91-7224C49458BB}">
                  <c15:layout/>
                </c:ext>
              </c:extLst>
            </c:dLbl>
            <c:dLbl>
              <c:idx val="1"/>
              <c:layout>
                <c:manualLayout>
                  <c:x val="0.147892667326982"/>
                  <c:y val="-0.04012452920963"/>
                </c:manualLayout>
              </c:layout>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de-DE"/>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37E4-274C-B8E7-FFC42358A91A}"/>
                </c:ext>
                <c:ext xmlns:c15="http://schemas.microsoft.com/office/drawing/2012/chart" uri="{CE6537A1-D6FC-4f65-9D91-7224C49458BB}">
                  <c15:layout/>
                </c:ext>
              </c:extLst>
            </c:dLbl>
            <c:dLbl>
              <c:idx val="2"/>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de-DE"/>
                </a:p>
              </c:txPr>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Tabelle1!$A$2:$A$5</c:f>
              <c:strCache>
                <c:ptCount val="3"/>
                <c:pt idx="0">
                  <c:v>Vorteile</c:v>
                </c:pt>
                <c:pt idx="1">
                  <c:v>sowohl als auch</c:v>
                </c:pt>
                <c:pt idx="2">
                  <c:v>Nachteile </c:v>
                </c:pt>
              </c:strCache>
            </c:strRef>
          </c:cat>
          <c:val>
            <c:numRef>
              <c:f>Tabelle1!$B$2:$B$5</c:f>
              <c:numCache>
                <c:formatCode>General</c:formatCode>
                <c:ptCount val="4"/>
                <c:pt idx="0">
                  <c:v>47.0</c:v>
                </c:pt>
                <c:pt idx="1">
                  <c:v>39.0</c:v>
                </c:pt>
                <c:pt idx="2">
                  <c:v>9.0</c:v>
                </c:pt>
              </c:numCache>
            </c:numRef>
          </c:val>
          <c:extLst xmlns:c16r2="http://schemas.microsoft.com/office/drawing/2015/06/chart">
            <c:ext xmlns:c16="http://schemas.microsoft.com/office/drawing/2014/chart" uri="{C3380CC4-5D6E-409C-BE32-E72D297353CC}">
              <c16:uniqueId val="{00000000-2063-7B45-9E03-FE612A167056}"/>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de-DE"/>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3096542551566"/>
          <c:y val="0.0738624350348681"/>
          <c:w val="0.469506572535232"/>
          <c:h val="0.681867043547764"/>
        </c:manualLayout>
      </c:layout>
      <c:barChart>
        <c:barDir val="bar"/>
        <c:grouping val="clustered"/>
        <c:varyColors val="0"/>
        <c:ser>
          <c:idx val="0"/>
          <c:order val="0"/>
          <c:tx>
            <c:strRef>
              <c:f>Tabelle1!$B$1</c:f>
              <c:strCache>
                <c:ptCount val="1"/>
                <c:pt idx="0">
                  <c:v>Ja</c:v>
                </c:pt>
              </c:strCache>
            </c:strRef>
          </c:tx>
          <c:spPr>
            <a:solidFill>
              <a:schemeClr val="accent1"/>
            </a:solidFill>
            <a:ln>
              <a:noFill/>
            </a:ln>
            <a:effectLst/>
          </c:spPr>
          <c:invertIfNegative val="0"/>
          <c:cat>
            <c:strRef>
              <c:f>Tabelle1!$A$2:$A$7</c:f>
              <c:strCache>
                <c:ptCount val="6"/>
                <c:pt idx="0">
                  <c:v>Verpackungssystem</c:v>
                </c:pt>
                <c:pt idx="1">
                  <c:v>Verpackungsmaterial</c:v>
                </c:pt>
                <c:pt idx="2">
                  <c:v>Produktsortiment</c:v>
                </c:pt>
                <c:pt idx="3">
                  <c:v>Versand und Logistik</c:v>
                </c:pt>
                <c:pt idx="4">
                  <c:v>Erneuerbare Energien</c:v>
                </c:pt>
                <c:pt idx="5">
                  <c:v>Umgang mit Retouren</c:v>
                </c:pt>
              </c:strCache>
            </c:strRef>
          </c:cat>
          <c:val>
            <c:numRef>
              <c:f>Tabelle1!$B$2:$B$7</c:f>
              <c:numCache>
                <c:formatCode>General</c:formatCode>
                <c:ptCount val="6"/>
                <c:pt idx="0">
                  <c:v>91.0</c:v>
                </c:pt>
                <c:pt idx="1">
                  <c:v>89.0</c:v>
                </c:pt>
                <c:pt idx="2">
                  <c:v>66.0</c:v>
                </c:pt>
                <c:pt idx="3">
                  <c:v>61.0</c:v>
                </c:pt>
                <c:pt idx="4">
                  <c:v>57.0</c:v>
                </c:pt>
                <c:pt idx="5">
                  <c:v>51.0</c:v>
                </c:pt>
              </c:numCache>
            </c:numRef>
          </c:val>
          <c:extLst xmlns:c16r2="http://schemas.microsoft.com/office/drawing/2015/06/chart">
            <c:ext xmlns:c16="http://schemas.microsoft.com/office/drawing/2014/chart" uri="{C3380CC4-5D6E-409C-BE32-E72D297353CC}">
              <c16:uniqueId val="{00000000-E8D3-A54B-BD96-F38CD1241B42}"/>
            </c:ext>
          </c:extLst>
        </c:ser>
        <c:ser>
          <c:idx val="1"/>
          <c:order val="1"/>
          <c:tx>
            <c:strRef>
              <c:f>Tabelle1!$C$1</c:f>
              <c:strCache>
                <c:ptCount val="1"/>
                <c:pt idx="0">
                  <c:v>Nein</c:v>
                </c:pt>
              </c:strCache>
            </c:strRef>
          </c:tx>
          <c:spPr>
            <a:solidFill>
              <a:schemeClr val="accent2"/>
            </a:solidFill>
            <a:ln>
              <a:noFill/>
            </a:ln>
            <a:effectLst/>
          </c:spPr>
          <c:invertIfNegative val="0"/>
          <c:cat>
            <c:strRef>
              <c:f>Tabelle1!$A$2:$A$7</c:f>
              <c:strCache>
                <c:ptCount val="6"/>
                <c:pt idx="0">
                  <c:v>Verpackungssystem</c:v>
                </c:pt>
                <c:pt idx="1">
                  <c:v>Verpackungsmaterial</c:v>
                </c:pt>
                <c:pt idx="2">
                  <c:v>Produktsortiment</c:v>
                </c:pt>
                <c:pt idx="3">
                  <c:v>Versand und Logistik</c:v>
                </c:pt>
                <c:pt idx="4">
                  <c:v>Erneuerbare Energien</c:v>
                </c:pt>
                <c:pt idx="5">
                  <c:v>Umgang mit Retouren</c:v>
                </c:pt>
              </c:strCache>
            </c:strRef>
          </c:cat>
          <c:val>
            <c:numRef>
              <c:f>Tabelle1!$C$2:$C$7</c:f>
              <c:numCache>
                <c:formatCode>General</c:formatCode>
                <c:ptCount val="6"/>
                <c:pt idx="0">
                  <c:v>9.0</c:v>
                </c:pt>
                <c:pt idx="1">
                  <c:v>11.0</c:v>
                </c:pt>
                <c:pt idx="2">
                  <c:v>34.0</c:v>
                </c:pt>
                <c:pt idx="3">
                  <c:v>39.0</c:v>
                </c:pt>
                <c:pt idx="4">
                  <c:v>43.0</c:v>
                </c:pt>
                <c:pt idx="5">
                  <c:v>49.0</c:v>
                </c:pt>
              </c:numCache>
            </c:numRef>
          </c:val>
          <c:extLst xmlns:c16r2="http://schemas.microsoft.com/office/drawing/2015/06/chart">
            <c:ext xmlns:c16="http://schemas.microsoft.com/office/drawing/2014/chart" uri="{C3380CC4-5D6E-409C-BE32-E72D297353CC}">
              <c16:uniqueId val="{00000001-E8D3-A54B-BD96-F38CD1241B42}"/>
            </c:ext>
          </c:extLst>
        </c:ser>
        <c:dLbls>
          <c:showLegendKey val="0"/>
          <c:showVal val="0"/>
          <c:showCatName val="0"/>
          <c:showSerName val="0"/>
          <c:showPercent val="0"/>
          <c:showBubbleSize val="0"/>
        </c:dLbls>
        <c:gapWidth val="182"/>
        <c:axId val="-1983265376"/>
        <c:axId val="-1983263056"/>
      </c:barChart>
      <c:catAx>
        <c:axId val="-198326537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de-DE"/>
          </a:p>
        </c:txPr>
        <c:crossAx val="-1983263056"/>
        <c:crosses val="autoZero"/>
        <c:auto val="1"/>
        <c:lblAlgn val="ctr"/>
        <c:lblOffset val="100"/>
        <c:noMultiLvlLbl val="0"/>
      </c:catAx>
      <c:valAx>
        <c:axId val="-198326305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de-DE"/>
          </a:p>
        </c:txPr>
        <c:crossAx val="-1983265376"/>
        <c:crosses val="autoZero"/>
        <c:crossBetween val="between"/>
      </c:valAx>
      <c:spPr>
        <a:noFill/>
        <a:ln>
          <a:noFill/>
        </a:ln>
        <a:effectLst/>
      </c:spPr>
    </c:plotArea>
    <c:legend>
      <c:legendPos val="b"/>
      <c:layout>
        <c:manualLayout>
          <c:xMode val="edge"/>
          <c:yMode val="edge"/>
          <c:x val="0.420159903763296"/>
          <c:y val="0.0146489380239201"/>
          <c:w val="0.194227585611161"/>
          <c:h val="0.0638965987305526"/>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de-DE"/>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Tabelle1!$B$1</c:f>
              <c:strCache>
                <c:ptCount val="1"/>
                <c:pt idx="0">
                  <c:v>Ernährung</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de-D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Tabelle1!$A$2:$A$8</c:f>
              <c:numCache>
                <c:formatCode>General</c:formatCode>
                <c:ptCount val="7"/>
                <c:pt idx="0">
                  <c:v>2011.0</c:v>
                </c:pt>
                <c:pt idx="1">
                  <c:v>2012.0</c:v>
                </c:pt>
                <c:pt idx="2">
                  <c:v>2013.0</c:v>
                </c:pt>
                <c:pt idx="3">
                  <c:v>2014.0</c:v>
                </c:pt>
                <c:pt idx="4">
                  <c:v>2015.0</c:v>
                </c:pt>
                <c:pt idx="5">
                  <c:v>2016.0</c:v>
                </c:pt>
                <c:pt idx="6">
                  <c:v>2017.0</c:v>
                </c:pt>
              </c:numCache>
            </c:numRef>
          </c:cat>
          <c:val>
            <c:numRef>
              <c:f>Tabelle1!$B$2:$B$8</c:f>
              <c:numCache>
                <c:formatCode>General</c:formatCode>
                <c:ptCount val="7"/>
                <c:pt idx="0">
                  <c:v>7.95</c:v>
                </c:pt>
                <c:pt idx="1">
                  <c:v>8.52</c:v>
                </c:pt>
                <c:pt idx="2">
                  <c:v>9.01</c:v>
                </c:pt>
                <c:pt idx="3">
                  <c:v>9.49</c:v>
                </c:pt>
                <c:pt idx="4">
                  <c:v>10.48</c:v>
                </c:pt>
                <c:pt idx="5">
                  <c:v>11.16</c:v>
                </c:pt>
                <c:pt idx="6">
                  <c:v>12.38</c:v>
                </c:pt>
              </c:numCache>
            </c:numRef>
          </c:val>
          <c:extLst xmlns:c16r2="http://schemas.microsoft.com/office/drawing/2015/06/chart">
            <c:ext xmlns:c16="http://schemas.microsoft.com/office/drawing/2014/chart" uri="{C3380CC4-5D6E-409C-BE32-E72D297353CC}">
              <c16:uniqueId val="{00000000-4F6C-9045-A42A-DD5F5DDA8C59}"/>
            </c:ext>
          </c:extLst>
        </c:ser>
        <c:ser>
          <c:idx val="1"/>
          <c:order val="1"/>
          <c:tx>
            <c:strRef>
              <c:f>Tabelle1!$C$1</c:f>
              <c:strCache>
                <c:ptCount val="1"/>
                <c:pt idx="0">
                  <c:v>Wohnen</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de-D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Tabelle1!$A$2:$A$8</c:f>
              <c:numCache>
                <c:formatCode>General</c:formatCode>
                <c:ptCount val="7"/>
                <c:pt idx="0">
                  <c:v>2011.0</c:v>
                </c:pt>
                <c:pt idx="1">
                  <c:v>2012.0</c:v>
                </c:pt>
                <c:pt idx="2">
                  <c:v>2013.0</c:v>
                </c:pt>
                <c:pt idx="3">
                  <c:v>2014.0</c:v>
                </c:pt>
                <c:pt idx="4">
                  <c:v>2015.0</c:v>
                </c:pt>
                <c:pt idx="5">
                  <c:v>2016.0</c:v>
                </c:pt>
                <c:pt idx="6">
                  <c:v>2017.0</c:v>
                </c:pt>
              </c:numCache>
            </c:numRef>
          </c:cat>
          <c:val>
            <c:numRef>
              <c:f>Tabelle1!$C$2:$C$8</c:f>
              <c:numCache>
                <c:formatCode>General</c:formatCode>
                <c:ptCount val="7"/>
                <c:pt idx="0">
                  <c:v>6.44</c:v>
                </c:pt>
                <c:pt idx="1">
                  <c:v>10.09</c:v>
                </c:pt>
                <c:pt idx="2">
                  <c:v>12.87</c:v>
                </c:pt>
                <c:pt idx="3">
                  <c:v>13.75</c:v>
                </c:pt>
                <c:pt idx="4">
                  <c:v>14.61</c:v>
                </c:pt>
                <c:pt idx="5">
                  <c:v>15.41</c:v>
                </c:pt>
                <c:pt idx="6">
                  <c:v>15.82</c:v>
                </c:pt>
              </c:numCache>
            </c:numRef>
          </c:val>
          <c:extLst xmlns:c16r2="http://schemas.microsoft.com/office/drawing/2015/06/chart">
            <c:ext xmlns:c16="http://schemas.microsoft.com/office/drawing/2014/chart" uri="{C3380CC4-5D6E-409C-BE32-E72D297353CC}">
              <c16:uniqueId val="{00000001-4F6C-9045-A42A-DD5F5DDA8C59}"/>
            </c:ext>
          </c:extLst>
        </c:ser>
        <c:ser>
          <c:idx val="2"/>
          <c:order val="2"/>
          <c:tx>
            <c:strRef>
              <c:f>Tabelle1!$D$1</c:f>
              <c:strCache>
                <c:ptCount val="1"/>
                <c:pt idx="0">
                  <c:v>Mobilität</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de-D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Tabelle1!$A$2:$A$8</c:f>
              <c:numCache>
                <c:formatCode>General</c:formatCode>
                <c:ptCount val="7"/>
                <c:pt idx="0">
                  <c:v>2011.0</c:v>
                </c:pt>
                <c:pt idx="1">
                  <c:v>2012.0</c:v>
                </c:pt>
                <c:pt idx="2">
                  <c:v>2013.0</c:v>
                </c:pt>
                <c:pt idx="3">
                  <c:v>2014.0</c:v>
                </c:pt>
                <c:pt idx="4">
                  <c:v>2015.0</c:v>
                </c:pt>
                <c:pt idx="5">
                  <c:v>2016.0</c:v>
                </c:pt>
                <c:pt idx="6">
                  <c:v>2017.0</c:v>
                </c:pt>
              </c:numCache>
            </c:numRef>
          </c:cat>
          <c:val>
            <c:numRef>
              <c:f>Tabelle1!$D$2:$D$8</c:f>
              <c:numCache>
                <c:formatCode>General</c:formatCode>
                <c:ptCount val="7"/>
                <c:pt idx="0">
                  <c:v>12.61</c:v>
                </c:pt>
                <c:pt idx="1">
                  <c:v>13.44</c:v>
                </c:pt>
                <c:pt idx="2">
                  <c:v>14.13</c:v>
                </c:pt>
                <c:pt idx="3">
                  <c:v>14.9</c:v>
                </c:pt>
                <c:pt idx="4">
                  <c:v>15.25</c:v>
                </c:pt>
                <c:pt idx="5">
                  <c:v>15.22</c:v>
                </c:pt>
                <c:pt idx="6">
                  <c:v>17.72</c:v>
                </c:pt>
              </c:numCache>
            </c:numRef>
          </c:val>
          <c:extLst xmlns:c16r2="http://schemas.microsoft.com/office/drawing/2015/06/chart">
            <c:ext xmlns:c16="http://schemas.microsoft.com/office/drawing/2014/chart" uri="{C3380CC4-5D6E-409C-BE32-E72D297353CC}">
              <c16:uniqueId val="{00000002-4F6C-9045-A42A-DD5F5DDA8C59}"/>
            </c:ext>
          </c:extLst>
        </c:ser>
        <c:ser>
          <c:idx val="3"/>
          <c:order val="3"/>
          <c:tx>
            <c:strRef>
              <c:f>Tabelle1!$E$1</c:f>
              <c:strCache>
                <c:ptCount val="1"/>
                <c:pt idx="0">
                  <c:v>Sonstige Konsumgüter</c:v>
                </c:pt>
              </c:strCache>
            </c:strRef>
          </c:tx>
          <c:spPr>
            <a:solidFill>
              <a:srgbClr val="FF0000"/>
            </a:solidFill>
            <a:ln>
              <a:noFill/>
            </a:ln>
            <a:effectLst/>
          </c:spPr>
          <c:invertIfNegative val="0"/>
          <c:cat>
            <c:numRef>
              <c:f>Tabelle1!$A$2:$A$8</c:f>
              <c:numCache>
                <c:formatCode>General</c:formatCode>
                <c:ptCount val="7"/>
                <c:pt idx="0">
                  <c:v>2011.0</c:v>
                </c:pt>
                <c:pt idx="1">
                  <c:v>2012.0</c:v>
                </c:pt>
                <c:pt idx="2">
                  <c:v>2013.0</c:v>
                </c:pt>
                <c:pt idx="3">
                  <c:v>2014.0</c:v>
                </c:pt>
                <c:pt idx="4">
                  <c:v>2015.0</c:v>
                </c:pt>
                <c:pt idx="5">
                  <c:v>2016.0</c:v>
                </c:pt>
                <c:pt idx="6">
                  <c:v>2017.0</c:v>
                </c:pt>
              </c:numCache>
            </c:numRef>
          </c:cat>
          <c:val>
            <c:numRef>
              <c:f>Tabelle1!$E$2:$E$8</c:f>
              <c:numCache>
                <c:formatCode>General</c:formatCode>
                <c:ptCount val="7"/>
                <c:pt idx="0">
                  <c:v>0.16</c:v>
                </c:pt>
                <c:pt idx="1">
                  <c:v>0.26</c:v>
                </c:pt>
                <c:pt idx="2">
                  <c:v>0.29</c:v>
                </c:pt>
                <c:pt idx="3">
                  <c:v>0.35</c:v>
                </c:pt>
                <c:pt idx="4">
                  <c:v>0.4</c:v>
                </c:pt>
                <c:pt idx="5">
                  <c:v>0.71</c:v>
                </c:pt>
                <c:pt idx="6">
                  <c:v>0.81</c:v>
                </c:pt>
              </c:numCache>
            </c:numRef>
          </c:val>
          <c:extLst xmlns:c16r2="http://schemas.microsoft.com/office/drawing/2015/06/chart">
            <c:ext xmlns:c16="http://schemas.microsoft.com/office/drawing/2014/chart" uri="{C3380CC4-5D6E-409C-BE32-E72D297353CC}">
              <c16:uniqueId val="{00000003-4F6C-9045-A42A-DD5F5DDA8C59}"/>
            </c:ext>
          </c:extLst>
        </c:ser>
        <c:dLbls>
          <c:showLegendKey val="0"/>
          <c:showVal val="0"/>
          <c:showCatName val="0"/>
          <c:showSerName val="0"/>
          <c:showPercent val="0"/>
          <c:showBubbleSize val="0"/>
        </c:dLbls>
        <c:gapWidth val="150"/>
        <c:overlap val="100"/>
        <c:axId val="-1983790368"/>
        <c:axId val="-1983788048"/>
      </c:barChart>
      <c:catAx>
        <c:axId val="-19837903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1983788048"/>
        <c:crosses val="autoZero"/>
        <c:auto val="1"/>
        <c:lblAlgn val="ctr"/>
        <c:lblOffset val="100"/>
        <c:noMultiLvlLbl val="0"/>
      </c:catAx>
      <c:valAx>
        <c:axId val="-19837880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198379036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de-DE"/>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pieChart>
        <c:varyColors val="1"/>
        <c:ser>
          <c:idx val="0"/>
          <c:order val="0"/>
          <c:tx>
            <c:strRef>
              <c:f>Tabelle1!$B$1</c:f>
              <c:strCache>
                <c:ptCount val="1"/>
                <c:pt idx="0">
                  <c:v>Energieverbrauch im Handel</c:v>
                </c:pt>
              </c:strCache>
            </c:strRef>
          </c:tx>
          <c:dPt>
            <c:idx val="0"/>
            <c:bubble3D val="0"/>
            <c:spPr>
              <a:solidFill>
                <a:srgbClr val="FFFF00"/>
              </a:solidFill>
              <a:ln w="19050">
                <a:solidFill>
                  <a:schemeClr val="lt1"/>
                </a:solidFill>
              </a:ln>
              <a:effectLst/>
            </c:spPr>
            <c:extLst xmlns:c16r2="http://schemas.microsoft.com/office/drawing/2015/06/chart">
              <c:ext xmlns:c16="http://schemas.microsoft.com/office/drawing/2014/chart" uri="{C3380CC4-5D6E-409C-BE32-E72D297353CC}">
                <c16:uniqueId val="{00000001-0172-E348-A51A-09730A0F1196}"/>
              </c:ext>
            </c:extLst>
          </c:dPt>
          <c:dPt>
            <c:idx val="1"/>
            <c:bubble3D val="0"/>
            <c:spPr>
              <a:solidFill>
                <a:schemeClr val="accent2">
                  <a:lumMod val="60000"/>
                  <a:lumOff val="4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3-0172-E348-A51A-09730A0F1196}"/>
              </c:ext>
            </c:extLst>
          </c:dPt>
          <c:dPt>
            <c:idx val="2"/>
            <c:bubble3D val="0"/>
            <c:spPr>
              <a:solidFill>
                <a:srgbClr val="92D050"/>
              </a:solidFill>
              <a:ln w="19050">
                <a:solidFill>
                  <a:schemeClr val="lt1"/>
                </a:solidFill>
              </a:ln>
              <a:effectLst/>
            </c:spPr>
            <c:extLst xmlns:c16r2="http://schemas.microsoft.com/office/drawing/2015/06/chart">
              <c:ext xmlns:c16="http://schemas.microsoft.com/office/drawing/2014/chart" uri="{C3380CC4-5D6E-409C-BE32-E72D297353CC}">
                <c16:uniqueId val="{00000005-0172-E348-A51A-09730A0F1196}"/>
              </c:ext>
            </c:extLst>
          </c:dPt>
          <c:dPt>
            <c:idx val="3"/>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7-0172-E348-A51A-09730A0F1196}"/>
              </c:ext>
            </c:extLst>
          </c:dPt>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de-DE"/>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Tabelle1!$A$2:$A$5</c:f>
              <c:strCache>
                <c:ptCount val="3"/>
                <c:pt idx="0">
                  <c:v>Beleuchtung</c:v>
                </c:pt>
                <c:pt idx="1">
                  <c:v>Klimatisierung</c:v>
                </c:pt>
                <c:pt idx="2">
                  <c:v>Sonstiges</c:v>
                </c:pt>
              </c:strCache>
            </c:strRef>
          </c:cat>
          <c:val>
            <c:numRef>
              <c:f>Tabelle1!$B$2:$B$5</c:f>
              <c:numCache>
                <c:formatCode>General</c:formatCode>
                <c:ptCount val="4"/>
                <c:pt idx="0">
                  <c:v>55.0</c:v>
                </c:pt>
                <c:pt idx="1">
                  <c:v>27.0</c:v>
                </c:pt>
                <c:pt idx="2">
                  <c:v>18.0</c:v>
                </c:pt>
              </c:numCache>
            </c:numRef>
          </c:val>
          <c:extLst xmlns:c16r2="http://schemas.microsoft.com/office/drawing/2015/06/chart">
            <c:ext xmlns:c16="http://schemas.microsoft.com/office/drawing/2014/chart" uri="{C3380CC4-5D6E-409C-BE32-E72D297353CC}">
              <c16:uniqueId val="{00000000-3628-0F41-8568-56C6A431EC5C}"/>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3"/>
            <a:ext cx="3078428" cy="513509"/>
          </a:xfrm>
          <a:prstGeom prst="rect">
            <a:avLst/>
          </a:prstGeom>
          <a:noFill/>
          <a:ln>
            <a:noFill/>
          </a:ln>
        </p:spPr>
        <p:txBody>
          <a:bodyPr anchorCtr="0" anchor="t" bIns="47400" lIns="94825" spcFirstLastPara="1" rIns="94825" wrap="square" tIns="474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4023991" y="3"/>
            <a:ext cx="3078428" cy="513509"/>
          </a:xfrm>
          <a:prstGeom prst="rect">
            <a:avLst/>
          </a:prstGeom>
          <a:noFill/>
          <a:ln>
            <a:noFill/>
          </a:ln>
        </p:spPr>
        <p:txBody>
          <a:bodyPr anchorCtr="0" anchor="t" bIns="47400" lIns="94825" spcFirstLastPara="1" rIns="94825" wrap="square" tIns="474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479425" y="1277938"/>
            <a:ext cx="6145213" cy="3455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710407" y="4925407"/>
            <a:ext cx="5683250" cy="4606660"/>
          </a:xfrm>
          <a:prstGeom prst="rect">
            <a:avLst/>
          </a:prstGeom>
          <a:noFill/>
          <a:ln>
            <a:noFill/>
          </a:ln>
        </p:spPr>
        <p:txBody>
          <a:bodyPr anchorCtr="0" anchor="t" bIns="47400" lIns="94825" spcFirstLastPara="1" rIns="94825" wrap="square" tIns="474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9721107"/>
            <a:ext cx="3078428" cy="513506"/>
          </a:xfrm>
          <a:prstGeom prst="rect">
            <a:avLst/>
          </a:prstGeom>
          <a:noFill/>
          <a:ln>
            <a:noFill/>
          </a:ln>
        </p:spPr>
        <p:txBody>
          <a:bodyPr anchorCtr="0" anchor="b" bIns="47400" lIns="94825" spcFirstLastPara="1" rIns="94825" wrap="square" tIns="474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4023991" y="9721107"/>
            <a:ext cx="3078428" cy="513506"/>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bednblue.de/sailing-distance-calculator" TargetMode="External"/><Relationship Id="rId3" Type="http://schemas.openxmlformats.org/officeDocument/2006/relationships/hyperlink" Target="https://docs.google.com/spreadsheets/d/1J4qtPij73raHShjk2NhbQhTihcjZnTQpm1BiSb-_4tI/edit?usp=sharing"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neue-verpackung.de/markt/studie-das-erwartet-der-onlinehandel-von-versandverpackungen-420.html"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siegelklarheit.de/" TargetMode="External"/><Relationship Id="rId3" Type="http://schemas.openxmlformats.org/officeDocument/2006/relationships/hyperlink" Target="https://ethikguide.org/" TargetMode="External"/><Relationship Id="rId4" Type="http://schemas.openxmlformats.org/officeDocument/2006/relationships/hyperlink" Target="http://www.label-online.de/"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p2:notes"/>
          <p:cNvSpPr/>
          <p:nvPr>
            <p:ph idx="2" type="sldImg"/>
          </p:nvPr>
        </p:nvSpPr>
        <p:spPr>
          <a:xfrm>
            <a:off x="479425" y="395288"/>
            <a:ext cx="6143625" cy="3455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6" name="Google Shape;76;p2:notes"/>
          <p:cNvSpPr txBox="1"/>
          <p:nvPr>
            <p:ph idx="1" type="body"/>
          </p:nvPr>
        </p:nvSpPr>
        <p:spPr>
          <a:xfrm>
            <a:off x="479424" y="3960000"/>
            <a:ext cx="6143625" cy="5988126"/>
          </a:xfrm>
          <a:prstGeom prst="rect">
            <a:avLst/>
          </a:prstGeom>
          <a:noFill/>
          <a:ln>
            <a:noFill/>
          </a:ln>
        </p:spPr>
        <p:txBody>
          <a:bodyPr anchorCtr="0" anchor="t" bIns="47400" lIns="94825" spcFirstLastPara="1" rIns="94825" wrap="square" tIns="47400">
            <a:noAutofit/>
          </a:bodyPr>
          <a:lstStyle/>
          <a:p>
            <a:pPr indent="-171450" lvl="0" marL="171450" rtl="0" algn="l">
              <a:lnSpc>
                <a:spcPct val="100000"/>
              </a:lnSpc>
              <a:spcBef>
                <a:spcPts val="0"/>
              </a:spcBef>
              <a:spcAft>
                <a:spcPts val="0"/>
              </a:spcAft>
              <a:buSzPts val="1050"/>
              <a:buFont typeface="Arial"/>
              <a:buChar char="•"/>
            </a:pPr>
            <a:r>
              <a:rPr b="0" i="0" lang="de-DE" sz="1050" u="none" cap="none" strike="noStrike">
                <a:solidFill>
                  <a:schemeClr val="dk1"/>
                </a:solidFill>
                <a:latin typeface="Calibri"/>
                <a:ea typeface="Calibri"/>
                <a:cs typeface="Calibri"/>
                <a:sym typeface="Calibri"/>
              </a:rPr>
              <a:t>Ziel des Projektes ist die Gründung einer </a:t>
            </a:r>
            <a:r>
              <a:rPr b="0" i="1" lang="de-DE" sz="1050" u="none" cap="none" strike="noStrike">
                <a:solidFill>
                  <a:schemeClr val="dk1"/>
                </a:solidFill>
                <a:latin typeface="Calibri"/>
                <a:ea typeface="Calibri"/>
                <a:cs typeface="Calibri"/>
                <a:sym typeface="Calibri"/>
              </a:rPr>
              <a:t>Projektagentur Berufliche Bildung für Nachhaltige Entwicklung (PA-BBNE) des Partnernetzwerkes Berufliche Bildung am IZT. </a:t>
            </a:r>
            <a:r>
              <a:rPr b="0" i="0" lang="de-DE" sz="1050" u="none" cap="none" strike="noStrike">
                <a:solidFill>
                  <a:schemeClr val="dk1"/>
                </a:solidFill>
                <a:latin typeface="Calibri"/>
                <a:ea typeface="Calibri"/>
                <a:cs typeface="Calibri"/>
                <a:sym typeface="Calibri"/>
              </a:rPr>
              <a:t>Für eine Vielzahl von Ausbildungsberufen erstellt die Projektagentur Begleitmaterialien zur </a:t>
            </a:r>
            <a:r>
              <a:rPr b="0" i="1" lang="de-DE" sz="1050" u="none" cap="none" strike="noStrike">
                <a:solidFill>
                  <a:schemeClr val="dk1"/>
                </a:solidFill>
                <a:latin typeface="Calibri"/>
                <a:ea typeface="Calibri"/>
                <a:cs typeface="Calibri"/>
                <a:sym typeface="Calibri"/>
              </a:rPr>
              <a:t>Beruflichen Bildung für Nachhaltige Entwicklung </a:t>
            </a:r>
            <a:r>
              <a:rPr b="0" i="0" lang="de-DE" sz="1050" u="none" cap="none" strike="noStrike">
                <a:solidFill>
                  <a:schemeClr val="dk1"/>
                </a:solidFill>
                <a:latin typeface="Calibri"/>
                <a:ea typeface="Calibri"/>
                <a:cs typeface="Calibri"/>
                <a:sym typeface="Calibri"/>
              </a:rPr>
              <a:t>(BBNE). Dabei werden alle, für die Berufsausbildung relevanten Dimensionen der Nachhaltigkeit berücksichtigt. Diese Impulspapiere und Weiterbildungsmaterialien sollen Anregungen für mehr Nachhaltigkeit in der beruflichen Bildung geben. </a:t>
            </a:r>
            <a:endParaRPr sz="1050"/>
          </a:p>
          <a:p>
            <a:pPr indent="-171450" lvl="0" marL="171450" rtl="0" algn="l">
              <a:lnSpc>
                <a:spcPct val="100000"/>
              </a:lnSpc>
              <a:spcBef>
                <a:spcPts val="600"/>
              </a:spcBef>
              <a:spcAft>
                <a:spcPts val="0"/>
              </a:spcAft>
              <a:buSzPts val="1050"/>
              <a:buFont typeface="Arial"/>
              <a:buChar char="•"/>
            </a:pPr>
            <a:r>
              <a:rPr b="0" i="0" lang="de-DE" sz="1050" u="none" cap="none" strike="noStrike">
                <a:solidFill>
                  <a:schemeClr val="dk1"/>
                </a:solidFill>
                <a:latin typeface="Calibri"/>
                <a:ea typeface="Calibri"/>
                <a:cs typeface="Calibri"/>
                <a:sym typeface="Calibri"/>
              </a:rPr>
              <a:t>Primäre Zielgruppen sind Lehrkräfte an Berufsschulen, sowie deren Berufsschüler*innen, aber auch Ausbildende und ihre Auszubildenden in Betrieben. Sekundäre Zielgruppen sind Umweltbildner*innen, Wissenschaftler*innen der Berufsbildung, Pädagog*innen sowie Institutionen der beruflichen Bildung. </a:t>
            </a:r>
            <a:endParaRPr sz="1050"/>
          </a:p>
          <a:p>
            <a:pPr indent="-171450" lvl="0" marL="171450" rtl="0" algn="l">
              <a:lnSpc>
                <a:spcPct val="100000"/>
              </a:lnSpc>
              <a:spcBef>
                <a:spcPts val="600"/>
              </a:spcBef>
              <a:spcAft>
                <a:spcPts val="0"/>
              </a:spcAft>
              <a:buSzPts val="1050"/>
              <a:buFont typeface="Arial"/>
              <a:buChar char="•"/>
            </a:pPr>
            <a:r>
              <a:rPr b="0" i="0" lang="de-DE" sz="1050" u="none" cap="none" strike="noStrike">
                <a:solidFill>
                  <a:schemeClr val="dk1"/>
                </a:solidFill>
                <a:latin typeface="Calibri"/>
                <a:ea typeface="Calibri"/>
                <a:cs typeface="Calibri"/>
                <a:sym typeface="Calibri"/>
              </a:rPr>
              <a:t>Die Intention dieses Projektes ist es, kompakt und schnell den Zielgruppen Anregungen zum Thema “Nachhaltigkeit” durch eine integrative Darstellung der Nachhaltigkeitsthemen in der Bildung und der Ausbildung zu geben. Weiterhin wird durch einen sehr umfangreichen Materialpool der Stand des Wissens zu den Nachhaltigkeitszielen (SDG Sustainable Development Goals, Ziele für die nachhaltige Entwicklung) gegeben und so die Bildung gemäß SDG 4 “Hochwertige Bildung” unterstützt. </a:t>
            </a:r>
            <a:endParaRPr sz="1050"/>
          </a:p>
          <a:p>
            <a:pPr indent="-171450" lvl="0" marL="171450" rtl="0" algn="l">
              <a:lnSpc>
                <a:spcPct val="100000"/>
              </a:lnSpc>
              <a:spcBef>
                <a:spcPts val="600"/>
              </a:spcBef>
              <a:spcAft>
                <a:spcPts val="0"/>
              </a:spcAft>
              <a:buSzPts val="1050"/>
              <a:buFont typeface="Arial"/>
              <a:buChar char="•"/>
            </a:pPr>
            <a:r>
              <a:rPr b="0" i="0" lang="de-DE" sz="1050" u="none" cap="none" strike="noStrike">
                <a:solidFill>
                  <a:schemeClr val="dk1"/>
                </a:solidFill>
                <a:latin typeface="Calibri"/>
                <a:ea typeface="Calibri"/>
                <a:cs typeface="Calibri"/>
                <a:sym typeface="Calibri"/>
              </a:rPr>
              <a:t>Im Mittelpunkt steht die neue Standardberufsbildposition "Umweltschutz und Nachhaltigkeit" unter der Annahme, dass diese auch zeitnah in allen Berufsbildern verankert wird. In dem Projekt wird herausgearbeitet, was "Nachhaltigkeit" aus wissenschaftlicher Perspektive für diese Position sowie für die berufsprofilgebenden Fertigkeiten, Kenntnisse und Fähigkeiten bedeutet. Im Kern sollen deshalb folgende drei Materialien je Berufsbild entwickelt werden: </a:t>
            </a:r>
            <a:endParaRPr sz="1050"/>
          </a:p>
          <a:p>
            <a:pPr indent="-171450" lvl="1" marL="628650" rtl="0" algn="l">
              <a:lnSpc>
                <a:spcPct val="100000"/>
              </a:lnSpc>
              <a:spcBef>
                <a:spcPts val="600"/>
              </a:spcBef>
              <a:spcAft>
                <a:spcPts val="0"/>
              </a:spcAft>
              <a:buSzPts val="1050"/>
              <a:buFont typeface="Arial"/>
              <a:buChar char="•"/>
            </a:pPr>
            <a:r>
              <a:rPr b="0" i="0" lang="de-DE" sz="1050" u="none" cap="none" strike="noStrike">
                <a:solidFill>
                  <a:schemeClr val="dk1"/>
                </a:solidFill>
                <a:latin typeface="Calibri"/>
                <a:ea typeface="Calibri"/>
                <a:cs typeface="Calibri"/>
                <a:sym typeface="Calibri"/>
              </a:rPr>
              <a:t>die tabellarische didaktische Einordnung (Didaktisches Impulspapier, IP), </a:t>
            </a:r>
            <a:endParaRPr sz="1050"/>
          </a:p>
          <a:p>
            <a:pPr indent="-171450" lvl="1" marL="628650" rtl="0" algn="l">
              <a:lnSpc>
                <a:spcPct val="100000"/>
              </a:lnSpc>
              <a:spcBef>
                <a:spcPts val="0"/>
              </a:spcBef>
              <a:spcAft>
                <a:spcPts val="0"/>
              </a:spcAft>
              <a:buSzPts val="1050"/>
              <a:buFont typeface="Arial"/>
              <a:buChar char="•"/>
            </a:pPr>
            <a:r>
              <a:rPr b="0" i="0" lang="de-DE" sz="1050" u="none" cap="none" strike="noStrike">
                <a:solidFill>
                  <a:schemeClr val="dk1"/>
                </a:solidFill>
                <a:latin typeface="Calibri"/>
                <a:ea typeface="Calibri"/>
                <a:cs typeface="Calibri"/>
                <a:sym typeface="Calibri"/>
              </a:rPr>
              <a:t>ein Dokument zur Weiterbildung für Lehrende und Unterrichtende zu den Nachhaltigkeitszielen mit dem Bezug auf die spezifische Berufsausbildung (Hintergrundmaterial, HGM)</a:t>
            </a:r>
            <a:endParaRPr sz="1050"/>
          </a:p>
          <a:p>
            <a:pPr indent="-171450" lvl="1" marL="628650" rtl="0" algn="l">
              <a:lnSpc>
                <a:spcPct val="100000"/>
              </a:lnSpc>
              <a:spcBef>
                <a:spcPts val="0"/>
              </a:spcBef>
              <a:spcAft>
                <a:spcPts val="0"/>
              </a:spcAft>
              <a:buSzPts val="1050"/>
              <a:buFont typeface="Arial"/>
              <a:buChar char="•"/>
            </a:pPr>
            <a:r>
              <a:rPr b="0" i="0" lang="de-DE" sz="1050" u="none" cap="none" strike="noStrike">
                <a:solidFill>
                  <a:schemeClr val="dk1"/>
                </a:solidFill>
                <a:latin typeface="Calibri"/>
                <a:ea typeface="Calibri"/>
                <a:cs typeface="Calibri"/>
                <a:sym typeface="Calibri"/>
              </a:rPr>
              <a:t>Ein Handout (FS) z. B. mit der Darstellung von Zielkonflikten oder weiteren Aufgabenstellungen. </a:t>
            </a:r>
            <a:endParaRPr sz="1050"/>
          </a:p>
          <a:p>
            <a:pPr indent="-171450" lvl="0" marL="171450" rtl="0" algn="l">
              <a:lnSpc>
                <a:spcPct val="100000"/>
              </a:lnSpc>
              <a:spcBef>
                <a:spcPts val="600"/>
              </a:spcBef>
              <a:spcAft>
                <a:spcPts val="0"/>
              </a:spcAft>
              <a:buSzPts val="1050"/>
              <a:buFont typeface="Arial"/>
              <a:buChar char="•"/>
            </a:pPr>
            <a:r>
              <a:rPr b="0" i="0" lang="de-DE" sz="1050" u="none" cap="none" strike="noStrike">
                <a:solidFill>
                  <a:schemeClr val="dk1"/>
                </a:solidFill>
                <a:latin typeface="Calibri"/>
                <a:ea typeface="Calibri"/>
                <a:cs typeface="Calibri"/>
                <a:sym typeface="Calibri"/>
              </a:rPr>
              <a:t>Die Materialien sollen Impulse und Orientierung geben, wie Nachhaltigkeit in die verschiedenen Berufsbilder integriert werden kann. Alle Materialien werden als Open Educational Ressources (OER-Materialien) im PDF-Format und als Oce-Dokumente (Word und PowerPoint) zur weiteren Verwendung veröffentlicht, d. h. sie können von den Nutzer*innen kopiert, ergänzt oder umstrukturiert werden. </a:t>
            </a:r>
            <a:endParaRPr sz="1050"/>
          </a:p>
          <a:p>
            <a:pPr indent="0" lvl="0" marL="0" marR="0" rtl="0" algn="l">
              <a:lnSpc>
                <a:spcPct val="100000"/>
              </a:lnSpc>
              <a:spcBef>
                <a:spcPts val="600"/>
              </a:spcBef>
              <a:spcAft>
                <a:spcPts val="0"/>
              </a:spcAft>
              <a:buClr>
                <a:srgbClr val="000000"/>
              </a:buClr>
              <a:buSzPts val="1400"/>
              <a:buFont typeface="Arial"/>
              <a:buNone/>
            </a:pPr>
            <a:r>
              <a:t/>
            </a:r>
            <a:endParaRPr/>
          </a:p>
        </p:txBody>
      </p:sp>
      <p:sp>
        <p:nvSpPr>
          <p:cNvPr id="77" name="Google Shape;77;p2:notes"/>
          <p:cNvSpPr txBox="1"/>
          <p:nvPr>
            <p:ph idx="12" type="sldNum"/>
          </p:nvPr>
        </p:nvSpPr>
        <p:spPr>
          <a:xfrm>
            <a:off x="4023991" y="9721107"/>
            <a:ext cx="3078428" cy="513506"/>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p3:notes"/>
          <p:cNvSpPr/>
          <p:nvPr>
            <p:ph idx="2" type="sldImg"/>
          </p:nvPr>
        </p:nvSpPr>
        <p:spPr>
          <a:xfrm>
            <a:off x="479425" y="395288"/>
            <a:ext cx="6145213" cy="3455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2" name="Google Shape;282;p3:notes"/>
          <p:cNvSpPr txBox="1"/>
          <p:nvPr>
            <p:ph idx="1" type="body"/>
          </p:nvPr>
        </p:nvSpPr>
        <p:spPr>
          <a:xfrm>
            <a:off x="479425" y="3960000"/>
            <a:ext cx="6145212" cy="6064946"/>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1400"/>
              <a:buNone/>
            </a:pPr>
            <a:r>
              <a:rPr b="1" lang="de-DE" sz="1050">
                <a:solidFill>
                  <a:schemeClr val="dk1"/>
                </a:solidFill>
                <a:latin typeface="Calibri"/>
                <a:ea typeface="Calibri"/>
                <a:cs typeface="Calibri"/>
                <a:sym typeface="Calibri"/>
              </a:rPr>
              <a:t>Beschreibung des Zielkonfliktes:</a:t>
            </a:r>
            <a:endParaRPr sz="105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lang="de-DE" sz="1050">
                <a:solidFill>
                  <a:schemeClr val="dk1"/>
                </a:solidFill>
                <a:latin typeface="Calibri"/>
                <a:ea typeface="Calibri"/>
                <a:cs typeface="Calibri"/>
                <a:sym typeface="Calibri"/>
              </a:rPr>
              <a:t>Eine stimmungsvolle Beleuchtung wird im Handel als verkaufsfördernd angesehen. Auf der anderen Seite verursacht die Beleuchtung hohe Energiekosten. Insbesondere im letzten Jahr sind die Energiekosten enorm gestiegen. Dies wirkt sich auch auf die Haushalte aus, die wiederum weniger Geld für Konsumausgaben verwenden.</a:t>
            </a:r>
            <a:endParaRPr/>
          </a:p>
          <a:p>
            <a:pPr indent="0" lvl="0" marL="0" rtl="0" algn="l">
              <a:lnSpc>
                <a:spcPct val="100000"/>
              </a:lnSpc>
              <a:spcBef>
                <a:spcPts val="0"/>
              </a:spcBef>
              <a:spcAft>
                <a:spcPts val="0"/>
              </a:spcAft>
              <a:buSzPts val="1400"/>
              <a:buNone/>
            </a:pPr>
            <a:r>
              <a:t/>
            </a:r>
            <a:endParaRPr sz="105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1" lang="de-DE" sz="1050">
                <a:solidFill>
                  <a:schemeClr val="dk1"/>
                </a:solidFill>
                <a:latin typeface="Calibri"/>
                <a:ea typeface="Calibri"/>
                <a:cs typeface="Calibri"/>
                <a:sym typeface="Calibri"/>
              </a:rPr>
              <a:t>Beschreibung der Folie:</a:t>
            </a:r>
            <a:endParaRPr/>
          </a:p>
          <a:p>
            <a:pPr indent="0" lvl="0" marL="0" rtl="0" algn="l">
              <a:lnSpc>
                <a:spcPct val="100000"/>
              </a:lnSpc>
              <a:spcBef>
                <a:spcPts val="0"/>
              </a:spcBef>
              <a:spcAft>
                <a:spcPts val="0"/>
              </a:spcAft>
              <a:buSzPts val="1400"/>
              <a:buNone/>
            </a:pPr>
            <a:r>
              <a:rPr lang="de-DE" sz="1050">
                <a:solidFill>
                  <a:schemeClr val="dk1"/>
                </a:solidFill>
                <a:latin typeface="Calibri"/>
                <a:ea typeface="Calibri"/>
                <a:cs typeface="Calibri"/>
                <a:sym typeface="Calibri"/>
              </a:rPr>
              <a:t>Die Folie zeigt, dass im Handel, bzw. im Non-Food-Bereich, die Beleuchtung 55% der Energie verbraucht. 27 % fallen in den Bereich Klimatisierung an. Zusätzlich zeigt die Folie eine Kampagne der Klimaschutzinitiative des Handels, bei der dafür sensibilisiert wird, die Schaufensterbeleuchtung abends auszuschalten.</a:t>
            </a:r>
            <a:endParaRPr/>
          </a:p>
          <a:p>
            <a:pPr indent="0" lvl="0" marL="0" rtl="0" algn="l">
              <a:lnSpc>
                <a:spcPct val="100000"/>
              </a:lnSpc>
              <a:spcBef>
                <a:spcPts val="0"/>
              </a:spcBef>
              <a:spcAft>
                <a:spcPts val="0"/>
              </a:spcAft>
              <a:buSzPts val="1800"/>
              <a:buNone/>
            </a:pPr>
            <a:r>
              <a:t/>
            </a:r>
            <a:endParaRPr sz="105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1" lang="de-DE" sz="1050">
                <a:solidFill>
                  <a:schemeClr val="dk1"/>
                </a:solidFill>
                <a:latin typeface="Calibri"/>
                <a:ea typeface="Calibri"/>
                <a:cs typeface="Calibri"/>
                <a:sym typeface="Calibri"/>
              </a:rPr>
              <a:t>Aufgabenstellung:</a:t>
            </a:r>
            <a:endParaRPr/>
          </a:p>
          <a:p>
            <a:pPr indent="-457200" lvl="0" marL="457200" marR="0" rtl="0" algn="l">
              <a:lnSpc>
                <a:spcPct val="100000"/>
              </a:lnSpc>
              <a:spcBef>
                <a:spcPts val="0"/>
              </a:spcBef>
              <a:spcAft>
                <a:spcPts val="0"/>
              </a:spcAft>
              <a:buClr>
                <a:srgbClr val="000000"/>
              </a:buClr>
              <a:buSzPts val="1050"/>
              <a:buFont typeface="Arial"/>
              <a:buAutoNum type="arabicPeriod"/>
            </a:pPr>
            <a:r>
              <a:rPr b="0" i="0" lang="de-DE" sz="1050" u="none" cap="none" strike="noStrike">
                <a:solidFill>
                  <a:schemeClr val="dk1"/>
                </a:solidFill>
                <a:latin typeface="Arial"/>
                <a:ea typeface="Arial"/>
                <a:cs typeface="Arial"/>
                <a:sym typeface="Arial"/>
              </a:rPr>
              <a:t>Welche Beleuchtung verwenden Sie in ihrem Betrieb?</a:t>
            </a:r>
            <a:endParaRPr/>
          </a:p>
          <a:p>
            <a:pPr indent="-457200" lvl="0" marL="457200" rtl="0" algn="l">
              <a:lnSpc>
                <a:spcPct val="100000"/>
              </a:lnSpc>
              <a:spcBef>
                <a:spcPts val="0"/>
              </a:spcBef>
              <a:spcAft>
                <a:spcPts val="0"/>
              </a:spcAft>
              <a:buSzPts val="1050"/>
              <a:buFont typeface="Arial"/>
              <a:buAutoNum type="arabicPeriod"/>
            </a:pPr>
            <a:r>
              <a:rPr lang="de-DE" sz="1050">
                <a:solidFill>
                  <a:schemeClr val="dk1"/>
                </a:solidFill>
              </a:rPr>
              <a:t>Welcher Typ verbraucht am meisten Strom?</a:t>
            </a:r>
            <a:endParaRPr/>
          </a:p>
          <a:p>
            <a:pPr indent="-457200" lvl="0" marL="457200" marR="0" rtl="0" algn="l">
              <a:lnSpc>
                <a:spcPct val="100000"/>
              </a:lnSpc>
              <a:spcBef>
                <a:spcPts val="0"/>
              </a:spcBef>
              <a:spcAft>
                <a:spcPts val="0"/>
              </a:spcAft>
              <a:buClr>
                <a:srgbClr val="000000"/>
              </a:buClr>
              <a:buSzPts val="1050"/>
              <a:buFont typeface="Arial"/>
              <a:buAutoNum type="arabicPeriod"/>
            </a:pPr>
            <a:r>
              <a:rPr lang="de-DE" sz="1050">
                <a:solidFill>
                  <a:schemeClr val="dk1"/>
                </a:solidFill>
              </a:rPr>
              <a:t>Wurde die Beleuchtung auf LED-Röhren umgestellt?</a:t>
            </a:r>
            <a:endParaRPr b="0" i="0" sz="1050" u="none" cap="none" strike="noStrike">
              <a:solidFill>
                <a:schemeClr val="dk1"/>
              </a:solidFill>
              <a:latin typeface="Arial"/>
              <a:ea typeface="Arial"/>
              <a:cs typeface="Arial"/>
              <a:sym typeface="Arial"/>
            </a:endParaRPr>
          </a:p>
          <a:p>
            <a:pPr indent="-457200" lvl="0" marL="457200" marR="0" rtl="0" algn="l">
              <a:lnSpc>
                <a:spcPct val="100000"/>
              </a:lnSpc>
              <a:spcBef>
                <a:spcPts val="0"/>
              </a:spcBef>
              <a:spcAft>
                <a:spcPts val="0"/>
              </a:spcAft>
              <a:buClr>
                <a:srgbClr val="000000"/>
              </a:buClr>
              <a:buSzPts val="1050"/>
              <a:buFont typeface="Arial"/>
              <a:buAutoNum type="arabicPeriod"/>
            </a:pPr>
            <a:r>
              <a:rPr b="0" i="0" lang="de-DE" sz="1050" u="none" cap="none" strike="noStrike">
                <a:solidFill>
                  <a:schemeClr val="dk1"/>
                </a:solidFill>
                <a:latin typeface="Arial"/>
                <a:ea typeface="Arial"/>
                <a:cs typeface="Arial"/>
                <a:sym typeface="Arial"/>
              </a:rPr>
              <a:t>Wann wurden zuletzt effizientere Leuchten bei Ihnen eingebaut</a:t>
            </a:r>
            <a:endParaRPr/>
          </a:p>
          <a:p>
            <a:pPr indent="0" lvl="0" marL="0" marR="0" rtl="0" algn="l">
              <a:lnSpc>
                <a:spcPct val="100000"/>
              </a:lnSpc>
              <a:spcBef>
                <a:spcPts val="0"/>
              </a:spcBef>
              <a:spcAft>
                <a:spcPts val="0"/>
              </a:spcAft>
              <a:buClr>
                <a:srgbClr val="000000"/>
              </a:buClr>
              <a:buSzPts val="1400"/>
              <a:buFont typeface="Arial"/>
              <a:buNone/>
            </a:pPr>
            <a:r>
              <a:t/>
            </a:r>
            <a:endParaRPr b="1" sz="105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1" lang="de-DE" sz="1050">
                <a:solidFill>
                  <a:schemeClr val="dk1"/>
                </a:solidFill>
                <a:latin typeface="Calibri"/>
                <a:ea typeface="Calibri"/>
                <a:cs typeface="Calibri"/>
                <a:sym typeface="Calibri"/>
              </a:rPr>
              <a:t>Quellen:</a:t>
            </a:r>
            <a:endParaRPr/>
          </a:p>
          <a:p>
            <a:pPr indent="-171450" lvl="0" marL="171450" marR="0" rtl="0" algn="l">
              <a:lnSpc>
                <a:spcPct val="100000"/>
              </a:lnSpc>
              <a:spcBef>
                <a:spcPts val="0"/>
              </a:spcBef>
              <a:spcAft>
                <a:spcPts val="0"/>
              </a:spcAft>
              <a:buClr>
                <a:srgbClr val="000000"/>
              </a:buClr>
              <a:buSzPts val="1400"/>
              <a:buFont typeface="Arial"/>
              <a:buChar char="•"/>
            </a:pPr>
            <a:r>
              <a:rPr b="1" lang="de-DE" sz="1050">
                <a:solidFill>
                  <a:schemeClr val="dk1"/>
                </a:solidFill>
                <a:latin typeface="Calibri"/>
                <a:ea typeface="Calibri"/>
                <a:cs typeface="Calibri"/>
                <a:sym typeface="Calibri"/>
              </a:rPr>
              <a:t>Saena (2017): Energieeffizienz im Einzelhandel. Praxisbeispiele aus Sachsen. Online: https://www.saena.de/download/broschueren/BU_Energieeffizienz_im_Einzelhandel.pdf</a:t>
            </a:r>
            <a:endParaRPr b="1" sz="1050">
              <a:solidFill>
                <a:schemeClr val="dk1"/>
              </a:solidFill>
              <a:latin typeface="Calibri"/>
              <a:ea typeface="Calibri"/>
              <a:cs typeface="Calibri"/>
              <a:sym typeface="Calibri"/>
            </a:endParaRPr>
          </a:p>
          <a:p>
            <a:pPr indent="-171450" lvl="0" marL="171450" marR="0" rtl="0" algn="l">
              <a:lnSpc>
                <a:spcPct val="100000"/>
              </a:lnSpc>
              <a:spcBef>
                <a:spcPts val="0"/>
              </a:spcBef>
              <a:spcAft>
                <a:spcPts val="0"/>
              </a:spcAft>
              <a:buClr>
                <a:srgbClr val="000000"/>
              </a:buClr>
              <a:buSzPts val="1400"/>
              <a:buFont typeface="Arial"/>
              <a:buChar char="•"/>
            </a:pPr>
            <a:r>
              <a:rPr b="1" lang="de-DE" sz="1050">
                <a:solidFill>
                  <a:schemeClr val="dk1"/>
                </a:solidFill>
                <a:latin typeface="Calibri"/>
                <a:ea typeface="Calibri"/>
                <a:cs typeface="Calibri"/>
                <a:sym typeface="Calibri"/>
              </a:rPr>
              <a:t>HDE Klimaschutzoffensive des Handels (o.J.): Wir machen abends das Licht aus. Online: https://www.hde-klimaschutzoffensive.de/sites/default/files/uploads/image/2022-08/Klimaschutzoffensive_Plakat_Licht-aus_Motiv_Stadt_Presse.jpg</a:t>
            </a:r>
            <a:endParaRPr b="1" sz="1050">
              <a:solidFill>
                <a:schemeClr val="dk1"/>
              </a:solidFill>
              <a:latin typeface="Calibri"/>
              <a:ea typeface="Calibri"/>
              <a:cs typeface="Calibri"/>
              <a:sym typeface="Calibri"/>
            </a:endParaRPr>
          </a:p>
          <a:p>
            <a:pPr indent="-171450" lvl="0" marL="171450" marR="0" rtl="0" algn="l">
              <a:lnSpc>
                <a:spcPct val="100000"/>
              </a:lnSpc>
              <a:spcBef>
                <a:spcPts val="0"/>
              </a:spcBef>
              <a:spcAft>
                <a:spcPts val="0"/>
              </a:spcAft>
              <a:buClr>
                <a:srgbClr val="000000"/>
              </a:buClr>
              <a:buSzPts val="1400"/>
              <a:buFont typeface="Arial"/>
              <a:buChar char="•"/>
            </a:pPr>
            <a:r>
              <a:rPr b="1" lang="de-DE" sz="1050">
                <a:solidFill>
                  <a:schemeClr val="dk1"/>
                </a:solidFill>
                <a:latin typeface="Calibri"/>
                <a:ea typeface="Calibri"/>
                <a:cs typeface="Calibri"/>
                <a:sym typeface="Calibri"/>
              </a:rPr>
              <a:t>CCI Dialog GmbH nach EHI Retail Institute (2022) : Stromverbrauch nach Verbrauchsträgern Nonfood. Online https://cci-dialog.de/energieverbrauch-im-einzelhandel-cci_wissensportal/</a:t>
            </a:r>
            <a:endParaRPr/>
          </a:p>
          <a:p>
            <a:pPr indent="-82550" lvl="0" marL="171450" marR="0" rtl="0" algn="l">
              <a:lnSpc>
                <a:spcPct val="100000"/>
              </a:lnSpc>
              <a:spcBef>
                <a:spcPts val="0"/>
              </a:spcBef>
              <a:spcAft>
                <a:spcPts val="0"/>
              </a:spcAft>
              <a:buClr>
                <a:srgbClr val="000000"/>
              </a:buClr>
              <a:buSzPts val="1400"/>
              <a:buFont typeface="Arial"/>
              <a:buNone/>
            </a:pPr>
            <a:r>
              <a:t/>
            </a:r>
            <a:endParaRPr b="0" i="0" sz="1050" u="none" cap="none" strike="noStrike">
              <a:solidFill>
                <a:schemeClr val="dk1"/>
              </a:solidFill>
              <a:latin typeface="Calibri"/>
              <a:ea typeface="Calibri"/>
              <a:cs typeface="Calibri"/>
              <a:sym typeface="Calibri"/>
            </a:endParaRPr>
          </a:p>
        </p:txBody>
      </p:sp>
      <p:sp>
        <p:nvSpPr>
          <p:cNvPr id="283" name="Google Shape;283;p3:notes"/>
          <p:cNvSpPr txBox="1"/>
          <p:nvPr>
            <p:ph idx="12" type="sldNum"/>
          </p:nvPr>
        </p:nvSpPr>
        <p:spPr>
          <a:xfrm>
            <a:off x="4023991" y="9721107"/>
            <a:ext cx="3078300" cy="513600"/>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p4:notes"/>
          <p:cNvSpPr/>
          <p:nvPr>
            <p:ph idx="2" type="sldImg"/>
          </p:nvPr>
        </p:nvSpPr>
        <p:spPr>
          <a:xfrm>
            <a:off x="479425" y="395288"/>
            <a:ext cx="6145213" cy="3455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6" name="Google Shape;296;p4:notes"/>
          <p:cNvSpPr txBox="1"/>
          <p:nvPr>
            <p:ph idx="1" type="body"/>
          </p:nvPr>
        </p:nvSpPr>
        <p:spPr>
          <a:xfrm>
            <a:off x="479425" y="3851275"/>
            <a:ext cx="6145212" cy="6010355"/>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1400"/>
              <a:buNone/>
            </a:pPr>
            <a:r>
              <a:rPr b="1" lang="de-DE" sz="1050">
                <a:solidFill>
                  <a:schemeClr val="dk1"/>
                </a:solidFill>
                <a:latin typeface="Calibri"/>
                <a:ea typeface="Calibri"/>
                <a:cs typeface="Calibri"/>
                <a:sym typeface="Calibri"/>
              </a:rPr>
              <a:t>-Beschreibung des Zielkonfliktes:</a:t>
            </a:r>
            <a:endParaRPr/>
          </a:p>
          <a:p>
            <a:pPr indent="0" lvl="0" marL="0" rtl="0" algn="l">
              <a:lnSpc>
                <a:spcPct val="100000"/>
              </a:lnSpc>
              <a:spcBef>
                <a:spcPts val="0"/>
              </a:spcBef>
              <a:spcAft>
                <a:spcPts val="0"/>
              </a:spcAft>
              <a:buSzPts val="1400"/>
              <a:buNone/>
            </a:pPr>
            <a:r>
              <a:rPr lang="de-DE" sz="1050">
                <a:solidFill>
                  <a:srgbClr val="000000"/>
                </a:solidFill>
                <a:latin typeface="Calibri"/>
                <a:ea typeface="Calibri"/>
                <a:cs typeface="Calibri"/>
                <a:sym typeface="Calibri"/>
              </a:rPr>
              <a:t>Viele Waren legen bedeutende Wegstrecken bis in den deutschen Einzelhandel zurück. Dabei verursacht die Logistik im Upstream weniger Emissionen als im Downstream auf dem Weg zu den einzelnen Läden. </a:t>
            </a:r>
            <a:endParaRPr/>
          </a:p>
          <a:p>
            <a:pPr indent="0" lvl="0" marL="0" rtl="0" algn="l">
              <a:lnSpc>
                <a:spcPct val="100000"/>
              </a:lnSpc>
              <a:spcBef>
                <a:spcPts val="0"/>
              </a:spcBef>
              <a:spcAft>
                <a:spcPts val="0"/>
              </a:spcAft>
              <a:buSzPts val="1400"/>
              <a:buNone/>
            </a:pPr>
            <a:r>
              <a:t/>
            </a:r>
            <a:endParaRPr b="1" sz="105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1" lang="de-DE" sz="1050">
                <a:solidFill>
                  <a:schemeClr val="dk1"/>
                </a:solidFill>
                <a:latin typeface="Calibri"/>
                <a:ea typeface="Calibri"/>
                <a:cs typeface="Calibri"/>
                <a:sym typeface="Calibri"/>
              </a:rPr>
              <a:t>Quellen / Weiterführende Informationen:</a:t>
            </a:r>
            <a:endParaRPr sz="1050">
              <a:solidFill>
                <a:schemeClr val="dk1"/>
              </a:solidFill>
              <a:latin typeface="Calibri"/>
              <a:ea typeface="Calibri"/>
              <a:cs typeface="Calibri"/>
              <a:sym typeface="Calibri"/>
            </a:endParaRPr>
          </a:p>
          <a:p>
            <a:pPr indent="-88900" lvl="0" marL="88900" rtl="0" algn="l">
              <a:lnSpc>
                <a:spcPct val="100000"/>
              </a:lnSpc>
              <a:spcBef>
                <a:spcPts val="0"/>
              </a:spcBef>
              <a:spcAft>
                <a:spcPts val="0"/>
              </a:spcAft>
              <a:buSzPts val="1050"/>
              <a:buFont typeface="Arial"/>
              <a:buChar char="•"/>
            </a:pPr>
            <a:r>
              <a:rPr lang="de-DE" sz="1050">
                <a:solidFill>
                  <a:srgbClr val="000000"/>
                </a:solidFill>
                <a:latin typeface="Calibri"/>
                <a:ea typeface="Calibri"/>
                <a:cs typeface="Calibri"/>
                <a:sym typeface="Calibri"/>
              </a:rPr>
              <a:t>Treibstoffbedarf: Spiegel Online (2021): Wir müssen neue Schiffe mit fossilem Antrieb komplett verbieten.</a:t>
            </a:r>
            <a:endParaRPr/>
          </a:p>
          <a:p>
            <a:pPr indent="-88900" lvl="0" marL="88900" rtl="0" algn="l">
              <a:lnSpc>
                <a:spcPct val="100000"/>
              </a:lnSpc>
              <a:spcBef>
                <a:spcPts val="0"/>
              </a:spcBef>
              <a:spcAft>
                <a:spcPts val="0"/>
              </a:spcAft>
              <a:buSzPts val="1050"/>
              <a:buFont typeface="Arial"/>
              <a:buChar char="•"/>
            </a:pPr>
            <a:r>
              <a:rPr lang="de-DE" sz="1050">
                <a:solidFill>
                  <a:srgbClr val="000000"/>
                </a:solidFill>
                <a:latin typeface="Calibri"/>
                <a:ea typeface="Calibri"/>
                <a:cs typeface="Calibri"/>
                <a:sym typeface="Calibri"/>
              </a:rPr>
              <a:t>Zuladung: http://www.hamburg-container.com/containerladung.html.</a:t>
            </a:r>
            <a:endParaRPr/>
          </a:p>
          <a:p>
            <a:pPr indent="-88900" lvl="0" marL="88900" rtl="0" algn="l">
              <a:lnSpc>
                <a:spcPct val="100000"/>
              </a:lnSpc>
              <a:spcBef>
                <a:spcPts val="0"/>
              </a:spcBef>
              <a:spcAft>
                <a:spcPts val="0"/>
              </a:spcAft>
              <a:buSzPts val="1050"/>
              <a:buFont typeface="Arial"/>
              <a:buChar char="•"/>
            </a:pPr>
            <a:r>
              <a:rPr lang="de-DE" sz="1050">
                <a:solidFill>
                  <a:srgbClr val="000000"/>
                </a:solidFill>
                <a:latin typeface="Calibri"/>
                <a:ea typeface="Calibri"/>
                <a:cs typeface="Calibri"/>
                <a:sym typeface="Calibri"/>
              </a:rPr>
              <a:t>Schiffsentfernungen: https://www.schiffe-kaufen.de</a:t>
            </a:r>
            <a:endParaRPr sz="1050">
              <a:solidFill>
                <a:srgbClr val="000000"/>
              </a:solidFill>
              <a:latin typeface="Calibri"/>
              <a:ea typeface="Calibri"/>
              <a:cs typeface="Calibri"/>
              <a:sym typeface="Calibri"/>
            </a:endParaRPr>
          </a:p>
          <a:p>
            <a:pPr indent="-88900" lvl="0" marL="88900" rtl="0" algn="l">
              <a:lnSpc>
                <a:spcPct val="100000"/>
              </a:lnSpc>
              <a:spcBef>
                <a:spcPts val="0"/>
              </a:spcBef>
              <a:spcAft>
                <a:spcPts val="0"/>
              </a:spcAft>
              <a:buSzPts val="1050"/>
              <a:buFont typeface="Arial"/>
              <a:buChar char="•"/>
            </a:pPr>
            <a:r>
              <a:rPr lang="de-DE" sz="1050">
                <a:solidFill>
                  <a:srgbClr val="000000"/>
                </a:solidFill>
                <a:latin typeface="Calibri"/>
                <a:ea typeface="Calibri"/>
                <a:cs typeface="Calibri"/>
                <a:sym typeface="Calibri"/>
              </a:rPr>
              <a:t>Emissionen von Schiffen und LKW: NABU o.J.: Mythos klimafreundliche Containerschiffe. Online: https://www.nabu.de/umwelt-und-ressourcen/verkehr/schifffahrt/containerschifffahrt/16646.html</a:t>
            </a:r>
            <a:endParaRPr/>
          </a:p>
          <a:p>
            <a:pPr indent="0" lvl="0" marL="0" rtl="0" algn="l">
              <a:lnSpc>
                <a:spcPct val="100000"/>
              </a:lnSpc>
              <a:spcBef>
                <a:spcPts val="0"/>
              </a:spcBef>
              <a:spcAft>
                <a:spcPts val="0"/>
              </a:spcAft>
              <a:buSzPts val="1400"/>
              <a:buNone/>
            </a:pPr>
            <a:r>
              <a:t/>
            </a:r>
            <a:endParaRPr sz="105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1" lang="de-DE" sz="1050">
                <a:solidFill>
                  <a:schemeClr val="dk1"/>
                </a:solidFill>
                <a:latin typeface="Calibri"/>
                <a:ea typeface="Calibri"/>
                <a:cs typeface="Calibri"/>
                <a:sym typeface="Calibri"/>
              </a:rPr>
              <a:t>Beschreibung der Folie:</a:t>
            </a:r>
            <a:endParaRPr/>
          </a:p>
          <a:p>
            <a:pPr indent="0" lvl="0" marL="0" rtl="0" algn="l">
              <a:lnSpc>
                <a:spcPct val="100000"/>
              </a:lnSpc>
              <a:spcBef>
                <a:spcPts val="0"/>
              </a:spcBef>
              <a:spcAft>
                <a:spcPts val="0"/>
              </a:spcAft>
              <a:buSzPts val="1400"/>
              <a:buNone/>
            </a:pPr>
            <a:r>
              <a:rPr b="0" i="0" lang="de-DE" sz="1050" u="none" strike="noStrike">
                <a:solidFill>
                  <a:srgbClr val="000000"/>
                </a:solidFill>
                <a:latin typeface="Calibri"/>
                <a:ea typeface="Calibri"/>
                <a:cs typeface="Calibri"/>
                <a:sym typeface="Calibri"/>
              </a:rPr>
              <a:t>Die Folie zeigt den Treibstoffverbrauch von Schiffen und LKW‘s für den Transport von 20 t Mandeln. Diese Menge wird jährlich gebraucht um 22 Millionen Mandelplätzchen zur Weihnachtszeit in Deutschland herzustellen. Die meisten Mandeln stammen aus Kalifornien und kommen per Schiffscontainer. In Deutschland werden die Mandeln zu Großhändlern geliefert. In obiger Beispielrechnung wird angenommen, ein LKW fährt 22 Stationen ab, 1x rund durch Deutschland. Die Berechnung zeigt, dass der Ferntransport geringere Emissionen als der Verteilungsverkehr aufweist.</a:t>
            </a:r>
            <a:endParaRPr/>
          </a:p>
          <a:p>
            <a:pPr indent="0" lvl="0" marL="0" rtl="0" algn="l">
              <a:lnSpc>
                <a:spcPct val="100000"/>
              </a:lnSpc>
              <a:spcBef>
                <a:spcPts val="0"/>
              </a:spcBef>
              <a:spcAft>
                <a:spcPts val="0"/>
              </a:spcAft>
              <a:buSzPts val="1800"/>
              <a:buNone/>
            </a:pPr>
            <a:r>
              <a:t/>
            </a:r>
            <a:endParaRPr sz="105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1" lang="de-DE" sz="1050">
                <a:solidFill>
                  <a:schemeClr val="dk1"/>
                </a:solidFill>
                <a:latin typeface="Calibri"/>
                <a:ea typeface="Calibri"/>
                <a:cs typeface="Calibri"/>
                <a:sym typeface="Calibri"/>
              </a:rPr>
              <a:t>Aufgabenstellung:</a:t>
            </a:r>
            <a:endParaRPr/>
          </a:p>
          <a:p>
            <a:pPr indent="0" lvl="0" marL="0" marR="0" rtl="0" algn="l">
              <a:lnSpc>
                <a:spcPct val="100000"/>
              </a:lnSpc>
              <a:spcBef>
                <a:spcPts val="0"/>
              </a:spcBef>
              <a:spcAft>
                <a:spcPts val="0"/>
              </a:spcAft>
              <a:buClr>
                <a:srgbClr val="000000"/>
              </a:buClr>
              <a:buSzPts val="1400"/>
              <a:buFont typeface="Arial"/>
              <a:buNone/>
            </a:pPr>
            <a:r>
              <a:t/>
            </a:r>
            <a:endParaRPr b="1" sz="1050">
              <a:solidFill>
                <a:schemeClr val="dk1"/>
              </a:solidFill>
              <a:latin typeface="Calibri"/>
              <a:ea typeface="Calibri"/>
              <a:cs typeface="Calibri"/>
              <a:sym typeface="Calibri"/>
            </a:endParaRPr>
          </a:p>
          <a:p>
            <a:pPr indent="-3175" lvl="0" marL="3175" rtl="0" algn="l">
              <a:lnSpc>
                <a:spcPct val="100000"/>
              </a:lnSpc>
              <a:spcBef>
                <a:spcPts val="0"/>
              </a:spcBef>
              <a:spcAft>
                <a:spcPts val="0"/>
              </a:spcAft>
              <a:buSzPts val="1400"/>
              <a:buNone/>
            </a:pPr>
            <a:r>
              <a:rPr lang="de-DE" sz="1050">
                <a:solidFill>
                  <a:schemeClr val="dk1"/>
                </a:solidFill>
              </a:rPr>
              <a:t>Berechnen Sie die Emissionen:</a:t>
            </a:r>
            <a:endParaRPr/>
          </a:p>
          <a:p>
            <a:pPr indent="-176213" lvl="0" marL="179388" rtl="0" algn="l">
              <a:lnSpc>
                <a:spcPct val="100000"/>
              </a:lnSpc>
              <a:spcBef>
                <a:spcPts val="0"/>
              </a:spcBef>
              <a:spcAft>
                <a:spcPts val="0"/>
              </a:spcAft>
              <a:buSzPts val="1400"/>
              <a:buFont typeface="Arial"/>
              <a:buChar char="•"/>
            </a:pPr>
            <a:r>
              <a:rPr lang="de-DE" sz="1050">
                <a:solidFill>
                  <a:schemeClr val="dk1"/>
                </a:solidFill>
              </a:rPr>
              <a:t>1 LKW-Container beladen mit Gemüse von Sevilla bis Hamburg</a:t>
            </a:r>
            <a:endParaRPr/>
          </a:p>
          <a:p>
            <a:pPr indent="-176213" lvl="0" marL="179388" rtl="0" algn="l">
              <a:lnSpc>
                <a:spcPct val="100000"/>
              </a:lnSpc>
              <a:spcBef>
                <a:spcPts val="0"/>
              </a:spcBef>
              <a:spcAft>
                <a:spcPts val="0"/>
              </a:spcAft>
              <a:buSzPts val="1400"/>
              <a:buFont typeface="Arial"/>
              <a:buChar char="•"/>
            </a:pPr>
            <a:r>
              <a:rPr lang="de-DE" sz="1050">
                <a:solidFill>
                  <a:schemeClr val="dk1"/>
                </a:solidFill>
              </a:rPr>
              <a:t>1 Container beladen mit Nüssen von Bombay nach Hamburg </a:t>
            </a:r>
            <a:br>
              <a:rPr lang="de-DE" sz="1050">
                <a:solidFill>
                  <a:schemeClr val="dk1"/>
                </a:solidFill>
              </a:rPr>
            </a:br>
            <a:r>
              <a:rPr lang="de-DE" sz="1050">
                <a:solidFill>
                  <a:schemeClr val="dk1"/>
                </a:solidFill>
              </a:rPr>
              <a:t>(Online: </a:t>
            </a:r>
            <a:r>
              <a:rPr lang="de-DE" sz="1050" u="sng">
                <a:solidFill>
                  <a:srgbClr val="941651"/>
                </a:solidFill>
                <a:hlinkClick r:id="rId2">
                  <a:extLst>
                    <a:ext uri="{A12FA001-AC4F-418D-AE19-62706E023703}">
                      <ahyp:hlinkClr val="tx"/>
                    </a:ext>
                  </a:extLst>
                </a:hlinkClick>
              </a:rPr>
              <a:t>www.bednblue.de/sailing-distance-calculator</a:t>
            </a:r>
            <a:r>
              <a:rPr lang="de-DE" sz="1050">
                <a:solidFill>
                  <a:srgbClr val="941651"/>
                </a:solidFill>
              </a:rPr>
              <a:t> </a:t>
            </a:r>
            <a:br>
              <a:rPr lang="de-DE" sz="1050">
                <a:solidFill>
                  <a:srgbClr val="941651"/>
                </a:solidFill>
              </a:rPr>
            </a:br>
            <a:r>
              <a:rPr lang="de-DE" sz="1050">
                <a:solidFill>
                  <a:schemeClr val="dk1"/>
                </a:solidFill>
              </a:rPr>
              <a:t>1 SM = 1,852 km</a:t>
            </a:r>
            <a:endParaRPr/>
          </a:p>
          <a:p>
            <a:pPr indent="-176213" lvl="0" marL="179388" rtl="0" algn="l">
              <a:lnSpc>
                <a:spcPct val="100000"/>
              </a:lnSpc>
              <a:spcBef>
                <a:spcPts val="0"/>
              </a:spcBef>
              <a:spcAft>
                <a:spcPts val="0"/>
              </a:spcAft>
              <a:buSzPts val="1400"/>
              <a:buFont typeface="Arial"/>
              <a:buChar char="•"/>
            </a:pPr>
            <a:r>
              <a:rPr lang="de-DE" sz="1050">
                <a:solidFill>
                  <a:schemeClr val="dk1"/>
                </a:solidFill>
              </a:rPr>
              <a:t>Die Anfahrt von 22.000 Kunden, die 10 km fahren, um 1 kg Gemüse zu kaufen </a:t>
            </a:r>
            <a:br>
              <a:rPr lang="de-DE" sz="1050">
                <a:solidFill>
                  <a:schemeClr val="dk1"/>
                </a:solidFill>
              </a:rPr>
            </a:br>
            <a:r>
              <a:rPr lang="de-DE" sz="1050">
                <a:solidFill>
                  <a:schemeClr val="dk1"/>
                </a:solidFill>
              </a:rPr>
              <a:t>(20 kg CO</a:t>
            </a:r>
            <a:r>
              <a:rPr baseline="-25000" lang="de-DE" sz="1050">
                <a:solidFill>
                  <a:schemeClr val="dk1"/>
                </a:solidFill>
              </a:rPr>
              <a:t>2</a:t>
            </a:r>
            <a:r>
              <a:rPr lang="de-DE" sz="1050">
                <a:solidFill>
                  <a:schemeClr val="dk1"/>
                </a:solidFill>
              </a:rPr>
              <a:t>-Äq / 100 km)</a:t>
            </a:r>
            <a:endParaRPr/>
          </a:p>
          <a:p>
            <a:pPr indent="0" lvl="0" marL="0" marR="0" rtl="0" algn="l">
              <a:lnSpc>
                <a:spcPct val="100000"/>
              </a:lnSpc>
              <a:spcBef>
                <a:spcPts val="0"/>
              </a:spcBef>
              <a:spcAft>
                <a:spcPts val="0"/>
              </a:spcAft>
              <a:buClr>
                <a:srgbClr val="000000"/>
              </a:buClr>
              <a:buSzPts val="1400"/>
              <a:buFont typeface="Arial"/>
              <a:buNone/>
            </a:pPr>
            <a:br>
              <a:rPr b="0" i="0" lang="de-DE" sz="1400" u="none" strike="noStrike">
                <a:solidFill>
                  <a:srgbClr val="000000"/>
                </a:solidFill>
              </a:rPr>
            </a:br>
            <a:r>
              <a:rPr b="1" lang="de-DE" sz="1050">
                <a:solidFill>
                  <a:schemeClr val="dk1"/>
                </a:solidFill>
                <a:latin typeface="Calibri"/>
                <a:ea typeface="Calibri"/>
                <a:cs typeface="Calibri"/>
                <a:sym typeface="Calibri"/>
              </a:rPr>
              <a:t>Berechnung: </a:t>
            </a:r>
            <a:endParaRPr/>
          </a:p>
          <a:p>
            <a:pPr indent="0" lvl="0" marL="0" marR="0" rtl="0" algn="l">
              <a:lnSpc>
                <a:spcPct val="100000"/>
              </a:lnSpc>
              <a:spcBef>
                <a:spcPts val="0"/>
              </a:spcBef>
              <a:spcAft>
                <a:spcPts val="0"/>
              </a:spcAft>
              <a:buClr>
                <a:srgbClr val="000000"/>
              </a:buClr>
              <a:buSzPts val="1400"/>
              <a:buFont typeface="Arial"/>
              <a:buNone/>
            </a:pPr>
            <a:r>
              <a:rPr lang="de-DE" sz="1050" u="sng">
                <a:solidFill>
                  <a:schemeClr val="dk1"/>
                </a:solidFill>
                <a:latin typeface="Calibri"/>
                <a:ea typeface="Calibri"/>
                <a:cs typeface="Calibri"/>
                <a:sym typeface="Calibri"/>
                <a:hlinkClick r:id="rId3">
                  <a:extLst>
                    <a:ext uri="{A12FA001-AC4F-418D-AE19-62706E023703}">
                      <ahyp:hlinkClr val="tx"/>
                    </a:ext>
                  </a:extLst>
                </a:hlinkClick>
              </a:rPr>
              <a:t>https://docs.google.com/spreadsheets/d/1J4qtPij73raHShjk2NhbQhTihcjZnTQpm1BiSb-_4tI/edit?usp=sharing</a:t>
            </a:r>
            <a:endParaRPr sz="105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sz="105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1" lang="de-DE" sz="1050">
                <a:solidFill>
                  <a:schemeClr val="dk1"/>
                </a:solidFill>
                <a:latin typeface="Calibri"/>
                <a:ea typeface="Calibri"/>
                <a:cs typeface="Calibri"/>
                <a:sym typeface="Calibri"/>
              </a:rPr>
              <a:t>Diagramm: </a:t>
            </a:r>
            <a:endParaRPr/>
          </a:p>
          <a:p>
            <a:pPr indent="0" lvl="0" marL="0" marR="0" rtl="0" algn="l">
              <a:lnSpc>
                <a:spcPct val="100000"/>
              </a:lnSpc>
              <a:spcBef>
                <a:spcPts val="0"/>
              </a:spcBef>
              <a:spcAft>
                <a:spcPts val="0"/>
              </a:spcAft>
              <a:buClr>
                <a:srgbClr val="000000"/>
              </a:buClr>
              <a:buSzPts val="1400"/>
              <a:buFont typeface="Arial"/>
              <a:buNone/>
            </a:pPr>
            <a:r>
              <a:rPr lang="de-DE" sz="1050">
                <a:solidFill>
                  <a:schemeClr val="dk1"/>
                </a:solidFill>
                <a:latin typeface="Calibri"/>
                <a:ea typeface="Calibri"/>
                <a:cs typeface="Calibri"/>
                <a:sym typeface="Calibri"/>
              </a:rPr>
              <a:t>eigene Darstellung</a:t>
            </a:r>
            <a:endParaRPr sz="1050">
              <a:solidFill>
                <a:schemeClr val="dk1"/>
              </a:solidFill>
              <a:latin typeface="Calibri"/>
              <a:ea typeface="Calibri"/>
              <a:cs typeface="Calibri"/>
              <a:sym typeface="Calibri"/>
            </a:endParaRPr>
          </a:p>
        </p:txBody>
      </p:sp>
      <p:sp>
        <p:nvSpPr>
          <p:cNvPr id="297" name="Google Shape;297;p4:notes"/>
          <p:cNvSpPr txBox="1"/>
          <p:nvPr>
            <p:ph idx="12" type="sldNum"/>
          </p:nvPr>
        </p:nvSpPr>
        <p:spPr>
          <a:xfrm>
            <a:off x="4023991" y="9721107"/>
            <a:ext cx="3078300" cy="513600"/>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p5:notes"/>
          <p:cNvSpPr/>
          <p:nvPr>
            <p:ph idx="2" type="sldImg"/>
          </p:nvPr>
        </p:nvSpPr>
        <p:spPr>
          <a:xfrm>
            <a:off x="479425" y="395288"/>
            <a:ext cx="6143625" cy="3455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5" name="Google Shape;345;p5:notes"/>
          <p:cNvSpPr txBox="1"/>
          <p:nvPr>
            <p:ph idx="1" type="body"/>
          </p:nvPr>
        </p:nvSpPr>
        <p:spPr>
          <a:xfrm>
            <a:off x="479425" y="3851275"/>
            <a:ext cx="6143625" cy="6096851"/>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1400"/>
              <a:buFont typeface="Arial"/>
              <a:buNone/>
            </a:pPr>
            <a:r>
              <a:rPr b="1" i="0" lang="de-DE" sz="1000" u="none" strike="noStrike">
                <a:solidFill>
                  <a:schemeClr val="dk1"/>
                </a:solidFill>
                <a:latin typeface="Calibri"/>
                <a:ea typeface="Calibri"/>
                <a:cs typeface="Calibri"/>
                <a:sym typeface="Calibri"/>
              </a:rPr>
              <a:t>Beschreibung</a:t>
            </a:r>
            <a:endParaRPr sz="1000">
              <a:latin typeface="Calibri"/>
              <a:ea typeface="Calibri"/>
              <a:cs typeface="Calibri"/>
              <a:sym typeface="Calibri"/>
            </a:endParaRPr>
          </a:p>
          <a:p>
            <a:pPr indent="0" lvl="0" marL="0" rtl="0" algn="l">
              <a:lnSpc>
                <a:spcPct val="100000"/>
              </a:lnSpc>
              <a:spcBef>
                <a:spcPts val="0"/>
              </a:spcBef>
              <a:spcAft>
                <a:spcPts val="0"/>
              </a:spcAft>
              <a:buSzPts val="1400"/>
              <a:buNone/>
            </a:pPr>
            <a:r>
              <a:rPr b="0" i="0" lang="de-DE" sz="1000" u="none" cap="none" strike="noStrike">
                <a:solidFill>
                  <a:schemeClr val="dk1"/>
                </a:solidFill>
                <a:latin typeface="Calibri"/>
                <a:ea typeface="Calibri"/>
                <a:cs typeface="Calibri"/>
                <a:sym typeface="Calibri"/>
              </a:rPr>
              <a:t>Konsum und Nachhaltigkeit sind unmittelbar miteinander verbunden. Eine Änderung des Konsumverhaltens kann zu einer erheblichen CO2-Einsparung führen, ist jedoch eine Herausforderung für diejenigen, die vom Verkauf von Waren leben, wie beispielsweise Einzelhändler:innen. Gleichzeitig kann die </a:t>
            </a:r>
            <a:r>
              <a:rPr lang="de-DE" sz="1000">
                <a:latin typeface="Calibri"/>
                <a:ea typeface="Calibri"/>
                <a:cs typeface="Calibri"/>
                <a:sym typeface="Calibri"/>
              </a:rPr>
              <a:t>Gesellschaft ohne eine intakte Umwelt nicht überleben, weswegen auf die Nutzung der natürlichen Ressourcen und den Erhalt von Lebensraum besonders geachtet werden muss. Unsere Gesellschaft und unsere Wirtschaft sind in die </a:t>
            </a:r>
            <a:r>
              <a:rPr b="0" i="0" lang="de-DE" sz="1000" u="none" cap="none" strike="noStrike">
                <a:solidFill>
                  <a:schemeClr val="dk1"/>
                </a:solidFill>
                <a:latin typeface="Calibri"/>
                <a:ea typeface="Calibri"/>
                <a:cs typeface="Calibri"/>
                <a:sym typeface="Calibri"/>
              </a:rPr>
              <a:t>Biosphäre eingebettet, sie ist die Basis für alles. Das Cake-Prinzip bedeutet „</a:t>
            </a:r>
            <a:r>
              <a:rPr b="0" i="1" lang="de-DE" sz="1000" u="none" cap="none" strike="noStrike">
                <a:solidFill>
                  <a:schemeClr val="dk1"/>
                </a:solidFill>
                <a:latin typeface="Calibri"/>
                <a:ea typeface="Calibri"/>
                <a:cs typeface="Calibri"/>
                <a:sym typeface="Calibri"/>
              </a:rPr>
              <a:t>eine Verschiebung weg vom aktuellen sektoralen Ansatz, bei dem soziale, wirtschaftliche und ökologische Entwicklung als separate Teile angesehen werden</a:t>
            </a:r>
            <a:r>
              <a:rPr b="0" i="0" lang="de-DE" sz="1000" u="none" cap="none" strike="noStrike">
                <a:solidFill>
                  <a:schemeClr val="dk1"/>
                </a:solidFill>
                <a:latin typeface="Calibri"/>
                <a:ea typeface="Calibri"/>
                <a:cs typeface="Calibri"/>
                <a:sym typeface="Calibri"/>
              </a:rPr>
              <a:t>“</a:t>
            </a:r>
            <a:r>
              <a:rPr b="0" i="1" lang="de-DE" sz="1000" u="none" cap="none" strike="noStrike">
                <a:solidFill>
                  <a:schemeClr val="dk1"/>
                </a:solidFill>
                <a:latin typeface="Calibri"/>
                <a:ea typeface="Calibri"/>
                <a:cs typeface="Calibri"/>
                <a:sym typeface="Calibri"/>
              </a:rPr>
              <a:t> </a:t>
            </a:r>
            <a:r>
              <a:rPr b="0" i="0" lang="de-DE" sz="1000" u="none" cap="none" strike="noStrike">
                <a:solidFill>
                  <a:schemeClr val="dk1"/>
                </a:solidFill>
                <a:latin typeface="Calibri"/>
                <a:ea typeface="Calibri"/>
                <a:cs typeface="Calibri"/>
                <a:sym typeface="Calibri"/>
              </a:rPr>
              <a:t>(</a:t>
            </a:r>
            <a:r>
              <a:rPr b="0" i="0" lang="de-DE" sz="1000">
                <a:latin typeface="Calibri"/>
                <a:ea typeface="Calibri"/>
                <a:cs typeface="Calibri"/>
                <a:sym typeface="Calibri"/>
              </a:rPr>
              <a:t>Stockholm Resilience Centre o.J.). Auf der Basis der Biosphäre werden </a:t>
            </a:r>
            <a:r>
              <a:rPr lang="de-DE" sz="1000">
                <a:latin typeface="Calibri"/>
                <a:ea typeface="Calibri"/>
                <a:cs typeface="Calibri"/>
                <a:sym typeface="Calibri"/>
              </a:rPr>
              <a:t>alle anderen SDGs eingeordnet werden müssen. Die nächste Ebene nach der Biosphäre bildet die Gesellschaft mit den jeweiligen SDG 1 bis 4, 7, 11 und 16. Die dritte Ebene bildet die Wirtschaft, denn diese ist abhängig von einer funktionierenden Gesellschaft. Diese Schichtung ist wohlbegründet, denn gesunde (3 Gesundheit und Wohlergehen) und wohlhabende (SDG 1 Keine Armut) Kund*innen sind auch die Konsument*innen der Unternehmen ohne die sie nicht existieren würden. Die dritte Ebene – die Wirtschaft – umfasst die SDG 8 Menschwürdige Arbeit und Wirtschaftswachstum, 9 Industrie, Innovation und Infrastruktur, 10 Ungleichheit sowie 12 Nachhaltiger Konsum und Produktion – also alles, was eine nachhaltige Wirtschaft ausmacht. “On the Top“ steht das SDG 17 „Partnerschaften zur Erreichung der Ziele, das in diesem Modell als Dreh- und Angelpunkt zwischen allen Ebenen der Interaktion funktioniert. Ohne das Zusammenwirken von mehreren Stakeholdern, Gemeinschaften und Staaten, wird es nur sehr schwer sein, die 17 SDGs bis 2030 umzusetzen. </a:t>
            </a:r>
            <a:endParaRPr/>
          </a:p>
          <a:p>
            <a:pPr indent="0" lvl="0" marL="0" rtl="0" algn="l">
              <a:lnSpc>
                <a:spcPct val="100000"/>
              </a:lnSpc>
              <a:spcBef>
                <a:spcPts val="0"/>
              </a:spcBef>
              <a:spcAft>
                <a:spcPts val="0"/>
              </a:spcAft>
              <a:buSzPts val="1400"/>
              <a:buNone/>
            </a:pPr>
            <a:r>
              <a:rPr lang="de-DE" sz="1000">
                <a:latin typeface="Calibri"/>
                <a:ea typeface="Calibri"/>
                <a:cs typeface="Calibri"/>
                <a:sym typeface="Calibri"/>
              </a:rPr>
              <a:t>Auch wenn das SDG 4 Hochwertige Bildung keine besondere Rolle in diesem Modell spielt (und nur eingereiht ist zwischen allen anderen) – so kann nur Bildung den Teufelskreis der Armut durchbrechen, Krisen vermeiden und dysfunktionale Gesellschaften (Korruption, Rechtsunsicherheit, Umweltzerstörung, Verletzung der Menschenrechte) verändern. Aber auch in demokratischen Gesellschaften mit einer Wirtschaftsstruktur, die schon in vielen Teilen im Sinne der Nachhaltigkeit reguliert ist, werden die Ziele der nachhaltigen Entwicklung noch bei weitem nicht erreicht, zu groß sind die Defizite der SDG‘s wie selbst die Bundesregierung in den jeweiligen Nachhaltigkeitsberichten der Ministerium bestätigt (Bundesregierung o.J.). </a:t>
            </a:r>
            <a:endParaRPr/>
          </a:p>
          <a:p>
            <a:pPr indent="0" lvl="0" marL="0" rtl="0" algn="l">
              <a:lnSpc>
                <a:spcPct val="100000"/>
              </a:lnSpc>
              <a:spcBef>
                <a:spcPts val="0"/>
              </a:spcBef>
              <a:spcAft>
                <a:spcPts val="0"/>
              </a:spcAft>
              <a:buSzPts val="1400"/>
              <a:buNone/>
            </a:pPr>
            <a:r>
              <a:rPr b="1" lang="de-DE" sz="1000">
                <a:latin typeface="Calibri"/>
                <a:ea typeface="Calibri"/>
                <a:cs typeface="Calibri"/>
                <a:sym typeface="Calibri"/>
              </a:rPr>
              <a:t>Aufgabe</a:t>
            </a:r>
            <a:endParaRPr/>
          </a:p>
          <a:p>
            <a:pPr indent="0" lvl="0" marL="0" rtl="0" algn="l">
              <a:lnSpc>
                <a:spcPct val="100000"/>
              </a:lnSpc>
              <a:spcBef>
                <a:spcPts val="0"/>
              </a:spcBef>
              <a:spcAft>
                <a:spcPts val="0"/>
              </a:spcAft>
              <a:buSzPts val="1400"/>
              <a:buNone/>
            </a:pPr>
            <a:r>
              <a:rPr lang="de-DE" sz="1000">
                <a:latin typeface="Calibri"/>
                <a:ea typeface="Calibri"/>
                <a:cs typeface="Calibri"/>
                <a:sym typeface="Calibri"/>
              </a:rPr>
              <a:t>Die SDG‘s können auch nur erreicht werden, wenn alle betroffenen Akteure gemeinsam an der Umsetzung arbeiten. Deshalb stellt sich die Frage für jedes einzelne Unternehmen, für die Geschäftsführung, die Eigentümer*innen und für alle Mitarbeiter*innen:</a:t>
            </a:r>
            <a:endParaRPr/>
          </a:p>
          <a:p>
            <a:pPr indent="-171450" lvl="0" marL="171450" marR="0" rtl="0" algn="l">
              <a:lnSpc>
                <a:spcPct val="100000"/>
              </a:lnSpc>
              <a:spcBef>
                <a:spcPts val="0"/>
              </a:spcBef>
              <a:spcAft>
                <a:spcPts val="0"/>
              </a:spcAft>
              <a:buClr>
                <a:srgbClr val="000000"/>
              </a:buClr>
              <a:buSzPts val="1000"/>
              <a:buFont typeface="Arial"/>
              <a:buChar char="•"/>
            </a:pPr>
            <a:r>
              <a:rPr lang="de-DE" sz="1000">
                <a:solidFill>
                  <a:schemeClr val="dk1"/>
                </a:solidFill>
                <a:latin typeface="Calibri"/>
                <a:ea typeface="Calibri"/>
                <a:cs typeface="Calibri"/>
                <a:sym typeface="Calibri"/>
              </a:rPr>
              <a:t>Welche Rolle spielen die SDG‘s für Ihr Unternehmen</a:t>
            </a:r>
            <a:endParaRPr b="0" i="0" sz="1000" u="none" cap="none" strike="noStrike">
              <a:solidFill>
                <a:schemeClr val="dk1"/>
              </a:solidFill>
              <a:latin typeface="Calibri"/>
              <a:ea typeface="Calibri"/>
              <a:cs typeface="Calibri"/>
              <a:sym typeface="Calibri"/>
            </a:endParaRPr>
          </a:p>
          <a:p>
            <a:pPr indent="-171450" lvl="0" marL="171450" marR="0" rtl="0" algn="l">
              <a:lnSpc>
                <a:spcPct val="100000"/>
              </a:lnSpc>
              <a:spcBef>
                <a:spcPts val="0"/>
              </a:spcBef>
              <a:spcAft>
                <a:spcPts val="0"/>
              </a:spcAft>
              <a:buClr>
                <a:srgbClr val="000000"/>
              </a:buClr>
              <a:buSzPts val="1000"/>
              <a:buFont typeface="Arial"/>
              <a:buChar char="•"/>
            </a:pPr>
            <a:r>
              <a:rPr b="0" i="0" lang="de-DE" sz="1000" u="none" cap="none" strike="noStrike">
                <a:solidFill>
                  <a:schemeClr val="dk1"/>
                </a:solidFill>
                <a:latin typeface="Calibri"/>
                <a:ea typeface="Calibri"/>
                <a:cs typeface="Calibri"/>
                <a:sym typeface="Calibri"/>
              </a:rPr>
              <a:t>Wie stellen Sie Ihr Unternehmen für die Zukunft auf?</a:t>
            </a:r>
            <a:endParaRPr sz="1000">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rPr b="1" lang="de-DE" sz="1000">
                <a:latin typeface="Calibri"/>
                <a:ea typeface="Calibri"/>
                <a:cs typeface="Calibri"/>
                <a:sym typeface="Calibri"/>
              </a:rPr>
              <a:t>Quellen und Abbildung</a:t>
            </a:r>
            <a:endParaRPr/>
          </a:p>
          <a:p>
            <a:pPr indent="-171450" lvl="0" marL="171450" marR="0" rtl="0" algn="l">
              <a:lnSpc>
                <a:spcPct val="100000"/>
              </a:lnSpc>
              <a:spcBef>
                <a:spcPts val="0"/>
              </a:spcBef>
              <a:spcAft>
                <a:spcPts val="0"/>
              </a:spcAft>
              <a:buClr>
                <a:schemeClr val="dk1"/>
              </a:buClr>
              <a:buSzPts val="1200"/>
              <a:buFont typeface="Arial"/>
              <a:buChar char="•"/>
            </a:pPr>
            <a:r>
              <a:rPr b="0" lang="de-DE" sz="1000">
                <a:latin typeface="Calibri"/>
                <a:ea typeface="Calibri"/>
                <a:cs typeface="Calibri"/>
                <a:sym typeface="Calibri"/>
              </a:rPr>
              <a:t>Cake: Stockholm Resilience Centre (o.J.): </a:t>
            </a:r>
            <a:r>
              <a:rPr b="0" i="0" lang="de-DE" sz="1000" u="none" cap="none" strike="noStrike">
                <a:solidFill>
                  <a:schemeClr val="dk1"/>
                </a:solidFill>
                <a:latin typeface="Calibri"/>
                <a:ea typeface="Calibri"/>
                <a:cs typeface="Calibri"/>
                <a:sym typeface="Calibri"/>
              </a:rPr>
              <a:t>Eine neue Art, die Ziele für nachhaltige Entwicklung zu sehen und wie sie alle mit Lebensmitteln verbunden sind. Online: https://www.stockholmresilience.org/research/research-news/2016-06-14-the-sdgs-wedding-cake.html. </a:t>
            </a:r>
            <a:r>
              <a:rPr lang="de-DE" sz="1000">
                <a:latin typeface="Calibri"/>
                <a:ea typeface="Calibri"/>
                <a:cs typeface="Calibri"/>
                <a:sym typeface="Calibri"/>
              </a:rPr>
              <a:t>(Lizenz: </a:t>
            </a:r>
            <a:r>
              <a:rPr b="0" i="0" lang="de-DE" sz="1000" u="none" cap="none" strike="noStrike">
                <a:solidFill>
                  <a:schemeClr val="dk1"/>
                </a:solidFill>
                <a:latin typeface="Calibri"/>
                <a:ea typeface="Calibri"/>
                <a:cs typeface="Calibri"/>
                <a:sym typeface="Calibri"/>
              </a:rPr>
              <a:t>CC BY-ND 3.0)</a:t>
            </a:r>
            <a:endParaRPr/>
          </a:p>
          <a:p>
            <a:pPr indent="-171450" lvl="0" marL="171450" marR="0" rtl="0" algn="l">
              <a:lnSpc>
                <a:spcPct val="100000"/>
              </a:lnSpc>
              <a:spcBef>
                <a:spcPts val="0"/>
              </a:spcBef>
              <a:spcAft>
                <a:spcPts val="0"/>
              </a:spcAft>
              <a:buClr>
                <a:schemeClr val="dk1"/>
              </a:buClr>
              <a:buSzPts val="1200"/>
              <a:buFont typeface="Arial"/>
              <a:buChar char="•"/>
            </a:pPr>
            <a:r>
              <a:rPr b="0" i="0" lang="de-DE" sz="1000" u="none" cap="none" strike="noStrike">
                <a:solidFill>
                  <a:schemeClr val="dk1"/>
                </a:solidFill>
                <a:latin typeface="Calibri"/>
                <a:ea typeface="Calibri"/>
                <a:cs typeface="Calibri"/>
                <a:sym typeface="Calibri"/>
              </a:rPr>
              <a:t>Nachhaltigkeitsstrategie - eigene Darstellung in Anlehung an: sph (o.J.): Strategische Ausrichtung. Online: https://sph-nachhaltig-wirtschaften.de/nachhaltige-strategische-ausrichtung-unternehmen/</a:t>
            </a:r>
            <a:endParaRPr b="0" i="0" sz="1000" u="none" cap="none" strike="noStrike">
              <a:solidFill>
                <a:schemeClr val="dk1"/>
              </a:solidFill>
              <a:latin typeface="Calibri"/>
              <a:ea typeface="Calibri"/>
              <a:cs typeface="Calibri"/>
              <a:sym typeface="Calibri"/>
            </a:endParaRPr>
          </a:p>
          <a:p>
            <a:pPr indent="-171450" lvl="0" marL="171450" marR="0" rtl="0" algn="l">
              <a:lnSpc>
                <a:spcPct val="100000"/>
              </a:lnSpc>
              <a:spcBef>
                <a:spcPts val="0"/>
              </a:spcBef>
              <a:spcAft>
                <a:spcPts val="0"/>
              </a:spcAft>
              <a:buClr>
                <a:schemeClr val="dk1"/>
              </a:buClr>
              <a:buSzPts val="1200"/>
              <a:buFont typeface="Arial"/>
              <a:buChar char="•"/>
            </a:pPr>
            <a:r>
              <a:rPr b="0" i="0" lang="de-DE" sz="1000" u="none" cap="none" strike="noStrike">
                <a:solidFill>
                  <a:schemeClr val="dk1"/>
                </a:solidFill>
                <a:latin typeface="Calibri"/>
                <a:ea typeface="Calibri"/>
                <a:cs typeface="Calibri"/>
                <a:sym typeface="Calibri"/>
              </a:rPr>
              <a:t>Bundesregierung (o.J.): Berichte aus den Ministerien. Online: https://www.bundesregierung.de/breg-de/themen/nachhaltigkeitspolitik/berichte-und-reden-nachhaltigkeit/berichte-aus-den-ministerien-429902</a:t>
            </a:r>
            <a:endParaRPr b="1" sz="1000">
              <a:latin typeface="Calibri"/>
              <a:ea typeface="Calibri"/>
              <a:cs typeface="Calibri"/>
              <a:sym typeface="Calibri"/>
            </a:endParaRPr>
          </a:p>
          <a:p>
            <a:pPr indent="-228600" lvl="0" marL="457200" marR="0" rtl="0" algn="l">
              <a:lnSpc>
                <a:spcPct val="100000"/>
              </a:lnSpc>
              <a:spcBef>
                <a:spcPts val="0"/>
              </a:spcBef>
              <a:spcAft>
                <a:spcPts val="0"/>
              </a:spcAft>
              <a:buClr>
                <a:srgbClr val="000000"/>
              </a:buClr>
              <a:buSzPts val="1400"/>
              <a:buFont typeface="Arial"/>
              <a:buNone/>
            </a:pPr>
            <a:r>
              <a:t/>
            </a:r>
            <a:endParaRPr sz="1000">
              <a:latin typeface="Calibri"/>
              <a:ea typeface="Calibri"/>
              <a:cs typeface="Calibri"/>
              <a:sym typeface="Calibri"/>
            </a:endParaRPr>
          </a:p>
          <a:p>
            <a:pPr indent="-228600" lvl="0" marL="457200" marR="0" rtl="0" algn="l">
              <a:lnSpc>
                <a:spcPct val="100000"/>
              </a:lnSpc>
              <a:spcBef>
                <a:spcPts val="0"/>
              </a:spcBef>
              <a:spcAft>
                <a:spcPts val="0"/>
              </a:spcAft>
              <a:buClr>
                <a:srgbClr val="000000"/>
              </a:buClr>
              <a:buSzPts val="1400"/>
              <a:buFont typeface="Arial"/>
              <a:buNone/>
            </a:pPr>
            <a:r>
              <a:t/>
            </a:r>
            <a:endParaRPr sz="1000">
              <a:latin typeface="Calibri"/>
              <a:ea typeface="Calibri"/>
              <a:cs typeface="Calibri"/>
              <a:sym typeface="Calibri"/>
            </a:endParaRPr>
          </a:p>
          <a:p>
            <a:pPr indent="-228600" lvl="0" marL="457200" marR="0" rtl="0" algn="l">
              <a:lnSpc>
                <a:spcPct val="100000"/>
              </a:lnSpc>
              <a:spcBef>
                <a:spcPts val="0"/>
              </a:spcBef>
              <a:spcAft>
                <a:spcPts val="0"/>
              </a:spcAft>
              <a:buClr>
                <a:srgbClr val="000000"/>
              </a:buClr>
              <a:buSzPts val="1400"/>
              <a:buFont typeface="Arial"/>
              <a:buNone/>
            </a:pPr>
            <a:r>
              <a:t/>
            </a:r>
            <a:endParaRPr sz="1000">
              <a:latin typeface="Calibri"/>
              <a:ea typeface="Calibri"/>
              <a:cs typeface="Calibri"/>
              <a:sym typeface="Calibri"/>
            </a:endParaRPr>
          </a:p>
          <a:p>
            <a:pPr indent="-228600" lvl="0" marL="457200" marR="0" rtl="0" algn="l">
              <a:lnSpc>
                <a:spcPct val="100000"/>
              </a:lnSpc>
              <a:spcBef>
                <a:spcPts val="0"/>
              </a:spcBef>
              <a:spcAft>
                <a:spcPts val="0"/>
              </a:spcAft>
              <a:buClr>
                <a:srgbClr val="000000"/>
              </a:buClr>
              <a:buSzPts val="1400"/>
              <a:buFont typeface="Arial"/>
              <a:buNone/>
            </a:pPr>
            <a:r>
              <a:t/>
            </a:r>
            <a:endParaRPr sz="1000">
              <a:latin typeface="Calibri"/>
              <a:ea typeface="Calibri"/>
              <a:cs typeface="Calibri"/>
              <a:sym typeface="Calibri"/>
            </a:endParaRPr>
          </a:p>
          <a:p>
            <a:pPr indent="-228600" lvl="0" marL="457200" marR="0" rtl="0" algn="l">
              <a:lnSpc>
                <a:spcPct val="100000"/>
              </a:lnSpc>
              <a:spcBef>
                <a:spcPts val="0"/>
              </a:spcBef>
              <a:spcAft>
                <a:spcPts val="0"/>
              </a:spcAft>
              <a:buClr>
                <a:srgbClr val="000000"/>
              </a:buClr>
              <a:buSzPts val="1400"/>
              <a:buFont typeface="Arial"/>
              <a:buNone/>
            </a:pPr>
            <a:r>
              <a:t/>
            </a:r>
            <a:endParaRPr sz="1000">
              <a:latin typeface="Calibri"/>
              <a:ea typeface="Calibri"/>
              <a:cs typeface="Calibri"/>
              <a:sym typeface="Calibri"/>
            </a:endParaRPr>
          </a:p>
          <a:p>
            <a:pPr indent="-228600" lvl="0" marL="457200" marR="0" rtl="0" algn="l">
              <a:lnSpc>
                <a:spcPct val="100000"/>
              </a:lnSpc>
              <a:spcBef>
                <a:spcPts val="0"/>
              </a:spcBef>
              <a:spcAft>
                <a:spcPts val="0"/>
              </a:spcAft>
              <a:buClr>
                <a:srgbClr val="000000"/>
              </a:buClr>
              <a:buSzPts val="1400"/>
              <a:buFont typeface="Arial"/>
              <a:buNone/>
            </a:pPr>
            <a:r>
              <a:t/>
            </a:r>
            <a:endParaRPr sz="1000">
              <a:latin typeface="Calibri"/>
              <a:ea typeface="Calibri"/>
              <a:cs typeface="Calibri"/>
              <a:sym typeface="Calibri"/>
            </a:endParaRPr>
          </a:p>
        </p:txBody>
      </p:sp>
      <p:sp>
        <p:nvSpPr>
          <p:cNvPr id="346" name="Google Shape;346;p5:notes"/>
          <p:cNvSpPr txBox="1"/>
          <p:nvPr>
            <p:ph idx="12" type="sldNum"/>
          </p:nvPr>
        </p:nvSpPr>
        <p:spPr>
          <a:xfrm>
            <a:off x="4023991" y="9721107"/>
            <a:ext cx="3078300" cy="513600"/>
          </a:xfrm>
          <a:prstGeom prst="rect">
            <a:avLst/>
          </a:prstGeom>
          <a:noFill/>
          <a:ln>
            <a:noFill/>
          </a:ln>
        </p:spPr>
        <p:txBody>
          <a:bodyPr anchorCtr="0" anchor="b" bIns="47400" lIns="94825" spcFirstLastPara="1" rIns="94825" wrap="square" tIns="47400">
            <a:noAutofit/>
          </a:bodyPr>
          <a:lstStyle/>
          <a:p>
            <a:pPr indent="0" lvl="0" marL="0" rtl="0" algn="r">
              <a:lnSpc>
                <a:spcPct val="100000"/>
              </a:lnSpc>
              <a:spcBef>
                <a:spcPts val="0"/>
              </a:spcBef>
              <a:spcAft>
                <a:spcPts val="0"/>
              </a:spcAft>
              <a:buSzPts val="1400"/>
              <a:buNone/>
            </a:pPr>
            <a:fld id="{00000000-1234-1234-1234-123412341234}" type="slidenum">
              <a:rPr lang="de-DE" sz="1200">
                <a:latin typeface="Calibri"/>
                <a:ea typeface="Calibri"/>
                <a:cs typeface="Calibri"/>
                <a:sym typeface="Calibri"/>
              </a:rPr>
              <a:t>‹#›</a:t>
            </a:fld>
            <a:endParaRPr sz="1200">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g28be62cce89_0_0:notes"/>
          <p:cNvSpPr/>
          <p:nvPr>
            <p:ph idx="2" type="sldImg"/>
          </p:nvPr>
        </p:nvSpPr>
        <p:spPr>
          <a:xfrm>
            <a:off x="479425" y="287338"/>
            <a:ext cx="6145200" cy="3456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5" name="Google Shape;365;g28be62cce89_0_0:notes"/>
          <p:cNvSpPr txBox="1"/>
          <p:nvPr>
            <p:ph idx="1" type="body"/>
          </p:nvPr>
        </p:nvSpPr>
        <p:spPr>
          <a:xfrm>
            <a:off x="479407" y="3744000"/>
            <a:ext cx="6145200" cy="5788200"/>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1400"/>
              <a:buNone/>
            </a:pPr>
            <a:r>
              <a:rPr lang="de-DE" sz="1050"/>
              <a:t>Die Projektagentur Berufliche Bildung für nachhaltige Entwicklung (PA-BBNE) des Partnernetzwerkes Berufliche Bildung am IZT wurde vom BMBF Bundesministerium für Bildung und Forschung unter dem Förderkennzeichen 01JO2204 gefördert.Im Mittelpunkt stand hierbei die neue Standardberufsbildposition "Umweltschutz und Nachhaltigkeit", die seit 2021 auf Beschluss der KMK in alle novellierten Ausbildungsordnungen berücksichtigt werden muss. PA-BBNE hat für 127 Berufsausbildungen und Fachrichtungen - vom Altenpfleger und Altenpflegerin über Gärtner und Gärtnerin bis hin zum Zimmerer und Zimmerin - Begleitmaterialien zur „Beruflichen Bildung für Nachhaltige Entwicklung“ (BBNE) entwickelt. Es wurden fünf verschiedene Materialien entwickelt:</a:t>
            </a:r>
            <a:endParaRPr sz="1050"/>
          </a:p>
          <a:p>
            <a:pPr indent="-233362" lvl="0" marL="233362" rtl="0" algn="l">
              <a:lnSpc>
                <a:spcPct val="100000"/>
              </a:lnSpc>
              <a:spcBef>
                <a:spcPts val="0"/>
              </a:spcBef>
              <a:spcAft>
                <a:spcPts val="0"/>
              </a:spcAft>
              <a:buSzPts val="1400"/>
              <a:buFont typeface="Arial"/>
              <a:buChar char="•"/>
            </a:pPr>
            <a:r>
              <a:rPr b="1" lang="de-DE" sz="1050"/>
              <a:t>BBNE-Impulspapier (IP): </a:t>
            </a:r>
            <a:r>
              <a:rPr lang="de-DE" sz="1050"/>
              <a:t>Betrachtung der Schnittstellen von Ausbildungsordnung in dem jeweiligen Berufsbild, Rahmenlehrplan und den Herausforderungen der Nachhaltigkeit in Anlehnung an die SDGs der Agenda 2030; Zielkonflikte und Aufgabenstellungen</a:t>
            </a:r>
            <a:endParaRPr sz="1050"/>
          </a:p>
          <a:p>
            <a:pPr indent="-233362" lvl="0" marL="233362" rtl="0" algn="l">
              <a:lnSpc>
                <a:spcPct val="100000"/>
              </a:lnSpc>
              <a:spcBef>
                <a:spcPts val="0"/>
              </a:spcBef>
              <a:spcAft>
                <a:spcPts val="0"/>
              </a:spcAft>
              <a:buSzPts val="1400"/>
              <a:buFont typeface="Arial"/>
              <a:buChar char="•"/>
            </a:pPr>
            <a:r>
              <a:rPr b="1" lang="de-DE" sz="1050"/>
              <a:t>BBBNE-Hintergrundmaterial (HGM): </a:t>
            </a:r>
            <a:r>
              <a:rPr lang="de-DE" sz="1050"/>
              <a:t>Betrachtung der SDGs unter einer wissenschaftlichen Perspektive der Nachhaltigkeit im Hinblick auf das Tätigkeitsprofil eines Ausbildungsberufes bzw. auf eine Gruppe von Ausbildungsberufen, die ein ähnliches Tätigkeitsprofil aufweisen; Beschreibung der berufsrelevanten Aspekte für zahlreiche SDG’s</a:t>
            </a:r>
            <a:endParaRPr sz="1050"/>
          </a:p>
          <a:p>
            <a:pPr indent="-233362" lvl="0" marL="233362" rtl="0" algn="l">
              <a:lnSpc>
                <a:spcPct val="100000"/>
              </a:lnSpc>
              <a:spcBef>
                <a:spcPts val="0"/>
              </a:spcBef>
              <a:spcAft>
                <a:spcPts val="0"/>
              </a:spcAft>
              <a:buSzPts val="1400"/>
              <a:buFont typeface="Arial"/>
              <a:buChar char="•"/>
            </a:pPr>
            <a:r>
              <a:rPr b="1" lang="de-DE" sz="1050"/>
              <a:t>BBNE-Foliensammlung (FS): </a:t>
            </a:r>
            <a:r>
              <a:rPr lang="de-DE" sz="1050"/>
              <a:t>Folien mit wichtigen Zielkonflikten für das betrachtete Berufsbild, dargestellt mit Hilfe von Grafiken, Bildern und Smart Arts , die Anlass zur Diskussion der spezifischen Herausforderungen der Nachhaltigkeit bieten.</a:t>
            </a:r>
            <a:endParaRPr sz="1050"/>
          </a:p>
          <a:p>
            <a:pPr indent="-233362" lvl="0" marL="233362" rtl="0" algn="l">
              <a:lnSpc>
                <a:spcPct val="100000"/>
              </a:lnSpc>
              <a:spcBef>
                <a:spcPts val="0"/>
              </a:spcBef>
              <a:spcAft>
                <a:spcPts val="0"/>
              </a:spcAft>
              <a:buSzPts val="1400"/>
              <a:buFont typeface="Arial"/>
              <a:buChar char="•"/>
            </a:pPr>
            <a:r>
              <a:rPr b="1" lang="de-DE" sz="1050"/>
              <a:t>BBNE-Handreichung (HR): </a:t>
            </a:r>
            <a:r>
              <a:rPr lang="de-DE" sz="1050"/>
              <a:t>Foliensammlung mit einem Notiztext für das jeweilige Berufsbild, der Notiztext erläutert die Inhalte der Folie; diese Handreichung kann als Unterrichtsmaterial für Berufsschüler und Berufsschülerinnen und auch für Auszubildende genutzt werden.</a:t>
            </a:r>
            <a:endParaRPr sz="1050"/>
          </a:p>
          <a:p>
            <a:pPr indent="0" lvl="0" marL="0" rtl="0" algn="l">
              <a:lnSpc>
                <a:spcPct val="100000"/>
              </a:lnSpc>
              <a:spcBef>
                <a:spcPts val="400"/>
              </a:spcBef>
              <a:spcAft>
                <a:spcPts val="0"/>
              </a:spcAft>
              <a:buSzPts val="1400"/>
              <a:buNone/>
            </a:pPr>
            <a:r>
              <a:rPr lang="de-DE" sz="1050"/>
              <a:t>Weitere Materialien von PA-BBNE sind die folgenden ergänzenden Dokumente:</a:t>
            </a:r>
            <a:endParaRPr/>
          </a:p>
          <a:p>
            <a:pPr indent="-233362" lvl="0" marL="233362" rtl="0" algn="l">
              <a:lnSpc>
                <a:spcPct val="100000"/>
              </a:lnSpc>
              <a:spcBef>
                <a:spcPts val="0"/>
              </a:spcBef>
              <a:spcAft>
                <a:spcPts val="0"/>
              </a:spcAft>
              <a:buSzPts val="1400"/>
              <a:buFont typeface="Arial"/>
              <a:buChar char="•"/>
            </a:pPr>
            <a:r>
              <a:rPr b="1" lang="de-DE" sz="1050"/>
              <a:t>Nachhaltigkeitsorientierte Kompetenzen in der beruflichen Bildung: </a:t>
            </a:r>
            <a:r>
              <a:rPr lang="de-DE" sz="1050"/>
              <a:t>Leitfaden, Handout und PowerPoint zur Bestimmung und Beschreibung nachhaltigkeitsrelevanter Kompetenzen in der beruflichen Bildung </a:t>
            </a:r>
            <a:endParaRPr/>
          </a:p>
          <a:p>
            <a:pPr indent="-233362" lvl="0" marL="233362" rtl="0" algn="l">
              <a:lnSpc>
                <a:spcPct val="100000"/>
              </a:lnSpc>
              <a:spcBef>
                <a:spcPts val="0"/>
              </a:spcBef>
              <a:spcAft>
                <a:spcPts val="0"/>
              </a:spcAft>
              <a:buSzPts val="1400"/>
              <a:buFont typeface="Arial"/>
              <a:buChar char="•"/>
            </a:pPr>
            <a:r>
              <a:rPr b="1" lang="de-DE" sz="1050"/>
              <a:t>Umgang mit Zielkonflikten</a:t>
            </a:r>
            <a:r>
              <a:rPr lang="de-DE" sz="1050"/>
              <a:t>: Leitfaden, Handout und PowerPoint zum Umgang mit Zielkonflikten und Widersprüchen in der beruflichen Bildung</a:t>
            </a:r>
            <a:endParaRPr/>
          </a:p>
          <a:p>
            <a:pPr indent="-233362" lvl="0" marL="233362" rtl="0" algn="l">
              <a:lnSpc>
                <a:spcPct val="100000"/>
              </a:lnSpc>
              <a:spcBef>
                <a:spcPts val="0"/>
              </a:spcBef>
              <a:spcAft>
                <a:spcPts val="0"/>
              </a:spcAft>
              <a:buSzPts val="1400"/>
              <a:buFont typeface="Arial"/>
              <a:buChar char="•"/>
            </a:pPr>
            <a:r>
              <a:rPr b="1" lang="de-DE" sz="1050"/>
              <a:t>SDG 8 und die soziale Dimension der Nachhaltigkeit</a:t>
            </a:r>
            <a:r>
              <a:rPr lang="de-DE" sz="1050"/>
              <a:t>: Leitfaden zur Beschreibung der sozialen Dimension der Nachhaltigkeit für eine BBNE</a:t>
            </a:r>
            <a:endParaRPr/>
          </a:p>
          <a:p>
            <a:pPr indent="-233362" lvl="0" marL="233362" rtl="0" algn="l">
              <a:lnSpc>
                <a:spcPct val="100000"/>
              </a:lnSpc>
              <a:spcBef>
                <a:spcPts val="0"/>
              </a:spcBef>
              <a:spcAft>
                <a:spcPts val="0"/>
              </a:spcAft>
              <a:buSzPts val="1400"/>
              <a:buFont typeface="Arial"/>
              <a:buChar char="•"/>
            </a:pPr>
            <a:r>
              <a:rPr b="1" lang="de-DE" sz="1050"/>
              <a:t>Postkarten aus der Zukunft: </a:t>
            </a:r>
            <a:r>
              <a:rPr lang="de-DE" sz="1050"/>
              <a:t>Beispielhafte, aber absehbare zukünftige Entwicklungen aus Sicht der Zukunftsforschung für die Berufsausbildung</a:t>
            </a:r>
            <a:endParaRPr/>
          </a:p>
          <a:p>
            <a:pPr indent="0" lvl="0" marL="0" rtl="0" algn="l">
              <a:lnSpc>
                <a:spcPct val="100000"/>
              </a:lnSpc>
              <a:spcBef>
                <a:spcPts val="400"/>
              </a:spcBef>
              <a:spcAft>
                <a:spcPts val="0"/>
              </a:spcAft>
              <a:buSzPts val="1400"/>
              <a:buNone/>
            </a:pPr>
            <a:r>
              <a:rPr lang="de-DE" sz="1050"/>
              <a:t>Primäre Zielgruppen sind Lehrkräfte an Berufsschulen und deren Berufsschülerinnen sowie Ausbildende und ihre Auszubildenden in den Betrieben. Sekundäre Zielgruppen sind Umweltbildner*innen, Pädagog*innen, Wissenschaftler*innen der Berufsbildung sowie Institutionen der beruflichen Bildung. Die Materialien wurden als OER-Materialien entwickelt und stehen als Download unter www.pa-bbne.de zur Verfügung.</a:t>
            </a:r>
            <a:endParaRPr sz="105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1:notes"/>
          <p:cNvSpPr/>
          <p:nvPr>
            <p:ph idx="2" type="sldImg"/>
          </p:nvPr>
        </p:nvSpPr>
        <p:spPr>
          <a:xfrm>
            <a:off x="479425" y="395288"/>
            <a:ext cx="6145213" cy="3455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8" name="Google Shape;88;p1:notes"/>
          <p:cNvSpPr txBox="1"/>
          <p:nvPr>
            <p:ph idx="1" type="body"/>
          </p:nvPr>
        </p:nvSpPr>
        <p:spPr>
          <a:xfrm>
            <a:off x="479424" y="3959514"/>
            <a:ext cx="6145213" cy="5960773"/>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1400"/>
              <a:buNone/>
            </a:pPr>
            <a:r>
              <a:rPr b="1" lang="de-DE" sz="1050">
                <a:solidFill>
                  <a:schemeClr val="dk1"/>
                </a:solidFill>
                <a:latin typeface="Calibri"/>
                <a:ea typeface="Calibri"/>
                <a:cs typeface="Calibri"/>
                <a:sym typeface="Calibri"/>
              </a:rPr>
              <a:t>Beschreibung des Zielkonfliktes:</a:t>
            </a:r>
            <a:endParaRPr sz="105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lang="de-DE" sz="1050">
                <a:solidFill>
                  <a:schemeClr val="dk1"/>
                </a:solidFill>
                <a:latin typeface="Calibri"/>
                <a:ea typeface="Calibri"/>
                <a:cs typeface="Calibri"/>
                <a:sym typeface="Calibri"/>
              </a:rPr>
              <a:t>Nachhaltigkeit fällt im Verhältnis zu anderen Themen im Einzelhandel oft “hinten runter”, denn insbesondere seit der Corona-Pandemie stehen wirtschaftliche Aspekte bzw. das Überleben des Unternehmens im Vordergrund. Allerdings sind die steigenden Energiekosten auch ein Thema der Nachhaltigkeit. Kleinen Händler*innen fehlt die Unterstützung, sich mit Nachhaltigkeit auseinanderzusetzen. </a:t>
            </a:r>
            <a:endParaRPr/>
          </a:p>
          <a:p>
            <a:pPr indent="0" lvl="0" marL="0" rtl="0" algn="l">
              <a:lnSpc>
                <a:spcPct val="100000"/>
              </a:lnSpc>
              <a:spcBef>
                <a:spcPts val="0"/>
              </a:spcBef>
              <a:spcAft>
                <a:spcPts val="0"/>
              </a:spcAft>
              <a:buSzPts val="1400"/>
              <a:buNone/>
            </a:pPr>
            <a:r>
              <a:t/>
            </a:r>
            <a:endParaRPr sz="105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b="1" lang="de-DE" sz="1050">
                <a:solidFill>
                  <a:schemeClr val="dk1"/>
                </a:solidFill>
                <a:latin typeface="Calibri"/>
                <a:ea typeface="Calibri"/>
                <a:cs typeface="Calibri"/>
                <a:sym typeface="Calibri"/>
              </a:rPr>
              <a:t>Weiterführende Informationen:</a:t>
            </a:r>
            <a:endParaRPr sz="1050">
              <a:solidFill>
                <a:schemeClr val="dk1"/>
              </a:solidFill>
              <a:latin typeface="Calibri"/>
              <a:ea typeface="Calibri"/>
              <a:cs typeface="Calibri"/>
              <a:sym typeface="Calibri"/>
            </a:endParaRPr>
          </a:p>
          <a:p>
            <a:pPr indent="-285750" lvl="0" marL="285750" rtl="0" algn="l">
              <a:lnSpc>
                <a:spcPct val="100000"/>
              </a:lnSpc>
              <a:spcBef>
                <a:spcPts val="0"/>
              </a:spcBef>
              <a:spcAft>
                <a:spcPts val="0"/>
              </a:spcAft>
              <a:buSzPts val="1050"/>
              <a:buFont typeface="Arial"/>
              <a:buChar char="•"/>
            </a:pPr>
            <a:r>
              <a:rPr b="0" i="0" lang="de-DE" sz="1050" u="none" strike="noStrike">
                <a:solidFill>
                  <a:schemeClr val="dk1"/>
                </a:solidFill>
                <a:latin typeface="Calibri"/>
                <a:ea typeface="Calibri"/>
                <a:cs typeface="Calibri"/>
                <a:sym typeface="Calibri"/>
              </a:rPr>
              <a:t>Wuppertal Institut (2017): Corona-Pandemie treibt Bewusstsein für Nachhaltigkeit. Online: https://wupperinst.org/a/wi/a/s/ad/7564.</a:t>
            </a:r>
            <a:endParaRPr b="0" i="0" sz="1050" u="none" strike="noStrike">
              <a:solidFill>
                <a:schemeClr val="dk1"/>
              </a:solidFill>
              <a:latin typeface="Calibri"/>
              <a:ea typeface="Calibri"/>
              <a:cs typeface="Calibri"/>
              <a:sym typeface="Calibri"/>
            </a:endParaRPr>
          </a:p>
          <a:p>
            <a:pPr indent="-285750" lvl="0" marL="285750" rtl="0" algn="l">
              <a:lnSpc>
                <a:spcPct val="100000"/>
              </a:lnSpc>
              <a:spcBef>
                <a:spcPts val="0"/>
              </a:spcBef>
              <a:spcAft>
                <a:spcPts val="0"/>
              </a:spcAft>
              <a:buSzPts val="1050"/>
              <a:buFont typeface="Arial"/>
              <a:buChar char="•"/>
            </a:pPr>
            <a:r>
              <a:rPr lang="de-DE" sz="1050">
                <a:solidFill>
                  <a:schemeClr val="dk1"/>
                </a:solidFill>
                <a:latin typeface="Calibri"/>
                <a:ea typeface="Calibri"/>
                <a:cs typeface="Calibri"/>
                <a:sym typeface="Calibri"/>
              </a:rPr>
              <a:t>Umwelt Dialog (2021): Corona: Deutsche kaufen nachhaltiger ein. Online: </a:t>
            </a:r>
            <a:r>
              <a:rPr b="0" i="0" lang="de-DE" sz="1050" u="none" strike="noStrike">
                <a:solidFill>
                  <a:schemeClr val="dk1"/>
                </a:solidFill>
                <a:latin typeface="Calibri"/>
                <a:ea typeface="Calibri"/>
                <a:cs typeface="Calibri"/>
                <a:sym typeface="Calibri"/>
              </a:rPr>
              <a:t>https://www.umweltdialog.de/de/verbraucher/lebensmittel/2021/Corona-Deutsche-kaufen-nachhaltiger-ein.php</a:t>
            </a:r>
            <a:endParaRPr b="0" i="0" sz="1050" u="none" strike="noStrike">
              <a:solidFill>
                <a:schemeClr val="dk1"/>
              </a:solidFill>
              <a:latin typeface="Calibri"/>
              <a:ea typeface="Calibri"/>
              <a:cs typeface="Calibri"/>
              <a:sym typeface="Calibri"/>
            </a:endParaRPr>
          </a:p>
          <a:p>
            <a:pPr indent="-285750" lvl="0" marL="285750" rtl="0" algn="l">
              <a:lnSpc>
                <a:spcPct val="100000"/>
              </a:lnSpc>
              <a:spcBef>
                <a:spcPts val="0"/>
              </a:spcBef>
              <a:spcAft>
                <a:spcPts val="0"/>
              </a:spcAft>
              <a:buSzPts val="1050"/>
              <a:buFont typeface="Arial"/>
              <a:buChar char="•"/>
            </a:pPr>
            <a:r>
              <a:rPr b="0" lang="de-DE" sz="1050">
                <a:solidFill>
                  <a:schemeClr val="dk1"/>
                </a:solidFill>
                <a:latin typeface="Calibri"/>
                <a:ea typeface="Calibri"/>
                <a:cs typeface="Calibri"/>
                <a:sym typeface="Calibri"/>
              </a:rPr>
              <a:t>Bundesministerium für Wirtschaft und Klimaschutz (2017): Die Dialogplattform Einzelhandel. Online: </a:t>
            </a:r>
            <a:r>
              <a:rPr lang="de-DE" sz="1050">
                <a:solidFill>
                  <a:schemeClr val="dk1"/>
                </a:solidFill>
                <a:latin typeface="Calibri"/>
                <a:ea typeface="Calibri"/>
                <a:cs typeface="Calibri"/>
                <a:sym typeface="Calibri"/>
              </a:rPr>
              <a:t>https://www.bmwk.de/Redaktion/DE/Dossier/dialogplattform-einzelhandel.html</a:t>
            </a:r>
            <a:endParaRPr sz="105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t/>
            </a:r>
            <a:endParaRPr sz="105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b="1" lang="de-DE" sz="1050">
                <a:solidFill>
                  <a:schemeClr val="dk1"/>
                </a:solidFill>
                <a:latin typeface="Calibri"/>
                <a:ea typeface="Calibri"/>
                <a:cs typeface="Calibri"/>
                <a:sym typeface="Calibri"/>
              </a:rPr>
              <a:t>Beschreibung der Folie:</a:t>
            </a:r>
            <a:endParaRPr/>
          </a:p>
          <a:p>
            <a:pPr indent="0" lvl="0" marL="0" rtl="0" algn="l">
              <a:lnSpc>
                <a:spcPct val="100000"/>
              </a:lnSpc>
              <a:spcBef>
                <a:spcPts val="0"/>
              </a:spcBef>
              <a:spcAft>
                <a:spcPts val="0"/>
              </a:spcAft>
              <a:buSzPts val="1400"/>
              <a:buNone/>
            </a:pPr>
            <a:r>
              <a:rPr lang="de-DE" sz="1050">
                <a:latin typeface="Calibri"/>
                <a:ea typeface="Calibri"/>
                <a:cs typeface="Calibri"/>
                <a:sym typeface="Calibri"/>
              </a:rPr>
              <a:t>Stell dir vor, die Einschränkungen unseres Lebens durch Corona und Inflation liegen hinter uns:</a:t>
            </a:r>
            <a:endParaRPr b="0" i="0" sz="1050" u="none" cap="none" strike="noStrike">
              <a:solidFill>
                <a:srgbClr val="94165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sz="105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1" lang="de-DE" sz="1050">
                <a:solidFill>
                  <a:schemeClr val="dk1"/>
                </a:solidFill>
                <a:latin typeface="Calibri"/>
                <a:ea typeface="Calibri"/>
                <a:cs typeface="Calibri"/>
                <a:sym typeface="Calibri"/>
              </a:rPr>
              <a:t>Aufgabenstellung:</a:t>
            </a:r>
            <a:endParaRPr/>
          </a:p>
          <a:p>
            <a:pPr indent="-228600" lvl="0" marL="228600" marR="0" rtl="0" algn="l">
              <a:lnSpc>
                <a:spcPct val="100000"/>
              </a:lnSpc>
              <a:spcBef>
                <a:spcPts val="0"/>
              </a:spcBef>
              <a:spcAft>
                <a:spcPts val="0"/>
              </a:spcAft>
              <a:buClr>
                <a:srgbClr val="000000"/>
              </a:buClr>
              <a:buSzPts val="1050"/>
              <a:buAutoNum type="arabicPeriod"/>
            </a:pPr>
            <a:r>
              <a:rPr b="0" i="0" lang="de-DE" sz="1050" u="none" cap="none" strike="noStrike">
                <a:solidFill>
                  <a:schemeClr val="dk1"/>
                </a:solidFill>
                <a:latin typeface="Calibri"/>
                <a:ea typeface="Calibri"/>
                <a:cs typeface="Calibri"/>
                <a:sym typeface="Calibri"/>
              </a:rPr>
              <a:t>Was könnten mögliche Gründe dafür sein, dass Nachhaltigkeit </a:t>
            </a:r>
            <a:r>
              <a:rPr lang="de-DE" sz="1050">
                <a:solidFill>
                  <a:schemeClr val="dk1"/>
                </a:solidFill>
                <a:latin typeface="Calibri"/>
                <a:ea typeface="Calibri"/>
                <a:cs typeface="Calibri"/>
                <a:sym typeface="Calibri"/>
              </a:rPr>
              <a:t>im Einzelhandel nach der Pandemie noch stärker im Fokus liegt?</a:t>
            </a:r>
            <a:endParaRPr/>
          </a:p>
          <a:p>
            <a:pPr indent="-228600" lvl="0" marL="228600" marR="0" rtl="0" algn="l">
              <a:lnSpc>
                <a:spcPct val="100000"/>
              </a:lnSpc>
              <a:spcBef>
                <a:spcPts val="0"/>
              </a:spcBef>
              <a:spcAft>
                <a:spcPts val="0"/>
              </a:spcAft>
              <a:buClr>
                <a:srgbClr val="000000"/>
              </a:buClr>
              <a:buSzPts val="1050"/>
              <a:buAutoNum type="arabicPeriod"/>
            </a:pPr>
            <a:r>
              <a:rPr lang="de-DE" sz="1050">
                <a:solidFill>
                  <a:schemeClr val="dk1"/>
                </a:solidFill>
                <a:latin typeface="Calibri"/>
                <a:ea typeface="Calibri"/>
                <a:cs typeface="Calibri"/>
                <a:sym typeface="Calibri"/>
              </a:rPr>
              <a:t>Recherchiere kurz, welche Unterstützungsangebote es für nachhaltiges Wirtschaften im Einzelhandel gibt.</a:t>
            </a:r>
            <a:endParaRPr b="1" sz="105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sz="105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1" lang="de-DE" sz="1050">
                <a:solidFill>
                  <a:schemeClr val="dk1"/>
                </a:solidFill>
                <a:latin typeface="Calibri"/>
                <a:ea typeface="Calibri"/>
                <a:cs typeface="Calibri"/>
                <a:sym typeface="Calibri"/>
              </a:rPr>
              <a:t>Ergebnisse der Befragung (Diagramm): </a:t>
            </a:r>
            <a:endParaRPr sz="1050">
              <a:solidFill>
                <a:schemeClr val="dk1"/>
              </a:solidFill>
              <a:latin typeface="Calibri"/>
              <a:ea typeface="Calibri"/>
              <a:cs typeface="Calibri"/>
              <a:sym typeface="Calibri"/>
            </a:endParaRPr>
          </a:p>
          <a:p>
            <a:pPr indent="-457200" lvl="0" marL="457200" rtl="0" algn="l">
              <a:lnSpc>
                <a:spcPct val="100000"/>
              </a:lnSpc>
              <a:spcBef>
                <a:spcPts val="0"/>
              </a:spcBef>
              <a:spcAft>
                <a:spcPts val="0"/>
              </a:spcAft>
              <a:buSzPts val="1050"/>
              <a:buFont typeface="Arial"/>
              <a:buAutoNum type="arabicPeriod"/>
            </a:pPr>
            <a:r>
              <a:rPr lang="de-DE" sz="1050">
                <a:solidFill>
                  <a:schemeClr val="dk1"/>
                </a:solidFill>
              </a:rPr>
              <a:t>Ändert sich für Dich nun etwas an Deinen Konsum?</a:t>
            </a:r>
            <a:endParaRPr/>
          </a:p>
          <a:p>
            <a:pPr indent="-457200" lvl="0" marL="457200" rtl="0" algn="l">
              <a:lnSpc>
                <a:spcPct val="100000"/>
              </a:lnSpc>
              <a:spcBef>
                <a:spcPts val="0"/>
              </a:spcBef>
              <a:spcAft>
                <a:spcPts val="0"/>
              </a:spcAft>
              <a:buSzPts val="1050"/>
              <a:buFont typeface="Arial"/>
              <a:buAutoNum type="arabicPeriod"/>
            </a:pPr>
            <a:r>
              <a:rPr b="0" i="0" lang="de-DE" sz="1050" u="none" cap="none" strike="noStrike">
                <a:solidFill>
                  <a:schemeClr val="dk1"/>
                </a:solidFill>
                <a:latin typeface="Arial"/>
                <a:ea typeface="Arial"/>
                <a:cs typeface="Arial"/>
                <a:sym typeface="Arial"/>
              </a:rPr>
              <a:t>Hilft ein nachhaltiger Konsum, dass zukünftig Risiken vermieden werden?</a:t>
            </a:r>
            <a:endParaRPr sz="1050">
              <a:solidFill>
                <a:schemeClr val="dk1"/>
              </a:solidFill>
            </a:endParaRPr>
          </a:p>
          <a:p>
            <a:pPr indent="-457200" lvl="0" marL="457200" marR="0" rtl="0" algn="l">
              <a:lnSpc>
                <a:spcPct val="100000"/>
              </a:lnSpc>
              <a:spcBef>
                <a:spcPts val="0"/>
              </a:spcBef>
              <a:spcAft>
                <a:spcPts val="0"/>
              </a:spcAft>
              <a:buClr>
                <a:srgbClr val="000000"/>
              </a:buClr>
              <a:buSzPts val="1050"/>
              <a:buFont typeface="Arial"/>
              <a:buAutoNum type="arabicPeriod"/>
            </a:pPr>
            <a:r>
              <a:rPr lang="de-DE" sz="1050">
                <a:solidFill>
                  <a:schemeClr val="dk1"/>
                </a:solidFill>
              </a:rPr>
              <a:t>Oder bedeutet „Nachhaltiger Konsum“, dass alles nur teurer wird?</a:t>
            </a:r>
            <a:endParaRPr/>
          </a:p>
          <a:p>
            <a:pPr indent="0" lvl="0" marL="0" rtl="0" algn="l">
              <a:lnSpc>
                <a:spcPct val="100000"/>
              </a:lnSpc>
              <a:spcBef>
                <a:spcPts val="0"/>
              </a:spcBef>
              <a:spcAft>
                <a:spcPts val="0"/>
              </a:spcAft>
              <a:buSzPts val="1400"/>
              <a:buNone/>
            </a:pPr>
            <a:r>
              <a:t/>
            </a:r>
            <a:endParaRPr sz="105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b="1" lang="de-DE" sz="1050">
                <a:solidFill>
                  <a:schemeClr val="dk1"/>
                </a:solidFill>
                <a:latin typeface="Calibri"/>
                <a:ea typeface="Calibri"/>
                <a:cs typeface="Calibri"/>
                <a:sym typeface="Calibri"/>
              </a:rPr>
              <a:t>Diagramm: (eigene Darstellung)</a:t>
            </a:r>
            <a:endParaRPr sz="105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b="0" i="0" lang="de-DE" sz="1050" u="none" strike="noStrike">
                <a:solidFill>
                  <a:schemeClr val="dk1"/>
                </a:solidFill>
                <a:latin typeface="Calibri"/>
                <a:ea typeface="Calibri"/>
                <a:cs typeface="Calibri"/>
                <a:sym typeface="Calibri"/>
              </a:rPr>
              <a:t>Gebhard, M. (2020): Utopia-Studie: Corona-Krise stärkt die Relevanz von Nachhaltigkeit. Online: https://utopia.de/utopia-insights/utopia-studie-corona-krise-nachhaltigkeit/.</a:t>
            </a:r>
            <a:endParaRPr sz="1050">
              <a:solidFill>
                <a:schemeClr val="dk1"/>
              </a:solidFill>
              <a:latin typeface="Calibri"/>
              <a:ea typeface="Calibri"/>
              <a:cs typeface="Calibri"/>
              <a:sym typeface="Calibri"/>
            </a:endParaRPr>
          </a:p>
        </p:txBody>
      </p:sp>
      <p:sp>
        <p:nvSpPr>
          <p:cNvPr id="89" name="Google Shape;89;p1:notes"/>
          <p:cNvSpPr txBox="1"/>
          <p:nvPr>
            <p:ph idx="12" type="sldNum"/>
          </p:nvPr>
        </p:nvSpPr>
        <p:spPr>
          <a:xfrm>
            <a:off x="4023991" y="9721107"/>
            <a:ext cx="3078428" cy="513506"/>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141f1a7caba_0_0:notes"/>
          <p:cNvSpPr/>
          <p:nvPr>
            <p:ph idx="2" type="sldImg"/>
          </p:nvPr>
        </p:nvSpPr>
        <p:spPr>
          <a:xfrm>
            <a:off x="479425" y="395288"/>
            <a:ext cx="6143625" cy="3455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8" name="Google Shape;108;g141f1a7caba_0_0:notes"/>
          <p:cNvSpPr txBox="1"/>
          <p:nvPr>
            <p:ph idx="1" type="body"/>
          </p:nvPr>
        </p:nvSpPr>
        <p:spPr>
          <a:xfrm>
            <a:off x="479424" y="3960000"/>
            <a:ext cx="6143625" cy="5936268"/>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1400"/>
              <a:buNone/>
            </a:pPr>
            <a:r>
              <a:rPr b="1" lang="de-DE" sz="1050">
                <a:latin typeface="Calibri"/>
                <a:ea typeface="Calibri"/>
                <a:cs typeface="Calibri"/>
                <a:sym typeface="Calibri"/>
              </a:rPr>
              <a:t>Beschreibung des Zielkonfliktes:</a:t>
            </a:r>
            <a:endParaRPr sz="1050">
              <a:latin typeface="Calibri"/>
              <a:ea typeface="Calibri"/>
              <a:cs typeface="Calibri"/>
              <a:sym typeface="Calibri"/>
            </a:endParaRPr>
          </a:p>
          <a:p>
            <a:pPr indent="0" lvl="0" marL="0" rtl="0" algn="l">
              <a:lnSpc>
                <a:spcPct val="100000"/>
              </a:lnSpc>
              <a:spcBef>
                <a:spcPts val="0"/>
              </a:spcBef>
              <a:spcAft>
                <a:spcPts val="0"/>
              </a:spcAft>
              <a:buSzPts val="1400"/>
              <a:buNone/>
            </a:pPr>
            <a:r>
              <a:rPr lang="de-DE" sz="1050">
                <a:latin typeface="Calibri"/>
                <a:ea typeface="Calibri"/>
                <a:cs typeface="Calibri"/>
                <a:sym typeface="Calibri"/>
              </a:rPr>
              <a:t>Einzelhändlerinnen und Einzelhändler sowie ihre Kundschaft möchten Verpackung reduzieren, aber Lieferanten verpacken die Produkte. Verpackung schützt die Ware vor Transportschäden und erspart dadurch CO</a:t>
            </a:r>
            <a:r>
              <a:rPr baseline="-25000" lang="de-DE" sz="1050">
                <a:latin typeface="Calibri"/>
                <a:ea typeface="Calibri"/>
                <a:cs typeface="Calibri"/>
                <a:sym typeface="Calibri"/>
              </a:rPr>
              <a:t>2</a:t>
            </a:r>
            <a:r>
              <a:rPr lang="de-DE" sz="1050">
                <a:latin typeface="Calibri"/>
                <a:ea typeface="Calibri"/>
                <a:cs typeface="Calibri"/>
                <a:sym typeface="Calibri"/>
              </a:rPr>
              <a:t>-intensive Reklamation. Es besteht ein Dilemma herauszufinden, welche Verpackung notwendig ist und welche zu viel bzw., ob es nachhaltige Verpackungsalternativen gibt. Zeit für Nachhaltigkeit fehlt zuweilen, um beispielsweise mit Lieferanten zu diskutieren, ob es auch nachhaltiger geht (z.B. nicht jedes T-Shirt einzeln verpackt auszuliefern).</a:t>
            </a:r>
            <a:endParaRPr/>
          </a:p>
          <a:p>
            <a:pPr indent="0" lvl="0" marL="0" rtl="0" algn="l">
              <a:lnSpc>
                <a:spcPct val="100000"/>
              </a:lnSpc>
              <a:spcBef>
                <a:spcPts val="0"/>
              </a:spcBef>
              <a:spcAft>
                <a:spcPts val="0"/>
              </a:spcAft>
              <a:buSzPts val="1400"/>
              <a:buNone/>
            </a:pPr>
            <a:r>
              <a:t/>
            </a:r>
            <a:endParaRPr b="0" i="0" sz="1050" u="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1" lang="de-DE" sz="1050">
                <a:latin typeface="Calibri"/>
                <a:ea typeface="Calibri"/>
                <a:cs typeface="Calibri"/>
                <a:sym typeface="Calibri"/>
              </a:rPr>
              <a:t>Weiterführende Informationen:</a:t>
            </a:r>
            <a:endParaRPr b="0" i="0" sz="1050" u="none" strike="noStrike">
              <a:solidFill>
                <a:srgbClr val="000000"/>
              </a:solidFill>
              <a:latin typeface="Calibri"/>
              <a:ea typeface="Calibri"/>
              <a:cs typeface="Calibri"/>
              <a:sym typeface="Calibri"/>
            </a:endParaRPr>
          </a:p>
          <a:p>
            <a:pPr indent="-171450" lvl="0" marL="171450" marR="0" rtl="0" algn="l">
              <a:lnSpc>
                <a:spcPct val="100000"/>
              </a:lnSpc>
              <a:spcBef>
                <a:spcPts val="0"/>
              </a:spcBef>
              <a:spcAft>
                <a:spcPts val="0"/>
              </a:spcAft>
              <a:buClr>
                <a:srgbClr val="000000"/>
              </a:buClr>
              <a:buSzPts val="1050"/>
              <a:buFont typeface="Arial"/>
              <a:buChar char="•"/>
            </a:pPr>
            <a:r>
              <a:rPr b="0" i="0" lang="de-DE" sz="1050" u="none" strike="noStrike">
                <a:solidFill>
                  <a:srgbClr val="000000"/>
                </a:solidFill>
                <a:latin typeface="Calibri"/>
                <a:ea typeface="Calibri"/>
                <a:cs typeface="Calibri"/>
                <a:sym typeface="Calibri"/>
              </a:rPr>
              <a:t>E-commerce Magazin.de (2022): Nachhaltige Verpackungen: Das gehört zu dem Umweltfreundlichen Konzept. Online: h</a:t>
            </a:r>
            <a:r>
              <a:rPr lang="de-DE" sz="1050">
                <a:latin typeface="Calibri"/>
                <a:ea typeface="Calibri"/>
                <a:cs typeface="Calibri"/>
                <a:sym typeface="Calibri"/>
              </a:rPr>
              <a:t>ttps://www.e-commerce-magazin.de/nachhaltige-verpackungen-das-gehoert-zu-dem-umweltfreundlichen-konzept/</a:t>
            </a:r>
            <a:endParaRPr/>
          </a:p>
          <a:p>
            <a:pPr indent="-171450" lvl="0" marL="171450" marR="0" rtl="0" algn="l">
              <a:lnSpc>
                <a:spcPct val="100000"/>
              </a:lnSpc>
              <a:spcBef>
                <a:spcPts val="0"/>
              </a:spcBef>
              <a:spcAft>
                <a:spcPts val="0"/>
              </a:spcAft>
              <a:buClr>
                <a:srgbClr val="000000"/>
              </a:buClr>
              <a:buSzPts val="1050"/>
              <a:buFont typeface="Arial"/>
              <a:buChar char="•"/>
            </a:pPr>
            <a:r>
              <a:rPr lang="de-DE" sz="1050">
                <a:latin typeface="Calibri"/>
                <a:ea typeface="Calibri"/>
                <a:cs typeface="Calibri"/>
                <a:sym typeface="Calibri"/>
              </a:rPr>
              <a:t>Good Stock (o.J.): Höchste Zeit zum Handeln durch Einsatz von nachhaltigem Verpackungsmaterial. Online: </a:t>
            </a:r>
            <a:r>
              <a:rPr b="0" i="0" lang="de-DE" sz="1050" u="none" strike="noStrike">
                <a:solidFill>
                  <a:srgbClr val="000000"/>
                </a:solidFill>
                <a:latin typeface="Calibri"/>
                <a:ea typeface="Calibri"/>
                <a:cs typeface="Calibri"/>
                <a:sym typeface="Calibri"/>
              </a:rPr>
              <a:t>https://www.good-stock.de/nachhaltige-verpackung-im-e-commerce/</a:t>
            </a:r>
            <a:endParaRPr/>
          </a:p>
          <a:p>
            <a:pPr indent="-171450" lvl="0" marL="171450" marR="0" rtl="0" algn="l">
              <a:lnSpc>
                <a:spcPct val="100000"/>
              </a:lnSpc>
              <a:spcBef>
                <a:spcPts val="0"/>
              </a:spcBef>
              <a:spcAft>
                <a:spcPts val="0"/>
              </a:spcAft>
              <a:buClr>
                <a:srgbClr val="000000"/>
              </a:buClr>
              <a:buSzPts val="1050"/>
              <a:buFont typeface="Arial"/>
              <a:buChar char="•"/>
            </a:pPr>
            <a:r>
              <a:rPr b="0" i="0" lang="de-DE" sz="1050" u="none" strike="noStrike">
                <a:solidFill>
                  <a:srgbClr val="000000"/>
                </a:solidFill>
                <a:latin typeface="Calibri"/>
                <a:ea typeface="Calibri"/>
                <a:cs typeface="Calibri"/>
                <a:sym typeface="Calibri"/>
              </a:rPr>
              <a:t>Neue Verpackung (2021): Studie: Das erwartet der Onlinehandeln von Versandverpackungen. Online: </a:t>
            </a:r>
            <a:r>
              <a:rPr b="0" i="0" lang="de-DE" sz="1050" u="sng" strike="noStrike">
                <a:solidFill>
                  <a:srgbClr val="000000"/>
                </a:solidFill>
                <a:latin typeface="Calibri"/>
                <a:ea typeface="Calibri"/>
                <a:cs typeface="Calibri"/>
                <a:sym typeface="Calibri"/>
                <a:hlinkClick r:id="rId2">
                  <a:extLst>
                    <a:ext uri="{A12FA001-AC4F-418D-AE19-62706E023703}">
                      <ahyp:hlinkClr val="tx"/>
                    </a:ext>
                  </a:extLst>
                </a:hlinkClick>
              </a:rPr>
              <a:t>https://www.neue-verpackung.de/markt/studie-das-erwartet-der-onlinehandel-von-versandverpackungen-420.html</a:t>
            </a:r>
            <a:endParaRPr sz="1050">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None/>
            </a:pPr>
            <a:r>
              <a:t/>
            </a:r>
            <a:endParaRPr sz="1050">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1" lang="de-DE" sz="1050">
                <a:latin typeface="Calibri"/>
                <a:ea typeface="Calibri"/>
                <a:cs typeface="Calibri"/>
                <a:sym typeface="Calibri"/>
              </a:rPr>
              <a:t>Beschreibung der Folie:</a:t>
            </a:r>
            <a:endParaRPr/>
          </a:p>
          <a:p>
            <a:pPr indent="0" lvl="0" marL="0" marR="0" rtl="0" algn="l">
              <a:lnSpc>
                <a:spcPct val="100000"/>
              </a:lnSpc>
              <a:spcBef>
                <a:spcPts val="0"/>
              </a:spcBef>
              <a:spcAft>
                <a:spcPts val="0"/>
              </a:spcAft>
              <a:buClr>
                <a:srgbClr val="000000"/>
              </a:buClr>
              <a:buSzPts val="1400"/>
              <a:buFont typeface="Arial"/>
              <a:buNone/>
            </a:pPr>
            <a:r>
              <a:rPr lang="de-DE" sz="1050">
                <a:latin typeface="Calibri"/>
                <a:ea typeface="Calibri"/>
                <a:cs typeface="Calibri"/>
                <a:sym typeface="Calibri"/>
              </a:rPr>
              <a:t>Welche Rolle spielen Verpackungen im Handel von morgen?</a:t>
            </a:r>
            <a:endParaRPr b="1" sz="1050">
              <a:latin typeface="Calibri"/>
              <a:ea typeface="Calibri"/>
              <a:cs typeface="Calibri"/>
              <a:sym typeface="Calibri"/>
            </a:endParaRPr>
          </a:p>
          <a:p>
            <a:pPr indent="0" lvl="0" marL="0" rtl="0" algn="l">
              <a:lnSpc>
                <a:spcPct val="100000"/>
              </a:lnSpc>
              <a:spcBef>
                <a:spcPts val="0"/>
              </a:spcBef>
              <a:spcAft>
                <a:spcPts val="0"/>
              </a:spcAft>
              <a:buSzPts val="1400"/>
              <a:buNone/>
            </a:pPr>
            <a:r>
              <a:t/>
            </a:r>
            <a:endParaRPr sz="1050">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1" lang="de-DE" sz="1050">
                <a:latin typeface="Calibri"/>
                <a:ea typeface="Calibri"/>
                <a:cs typeface="Calibri"/>
                <a:sym typeface="Calibri"/>
              </a:rPr>
              <a:t>Aufgabenstellung:</a:t>
            </a:r>
            <a:endParaRPr/>
          </a:p>
          <a:p>
            <a:pPr indent="-457200" lvl="0" marL="457200" marR="0" rtl="0" algn="l">
              <a:lnSpc>
                <a:spcPct val="100000"/>
              </a:lnSpc>
              <a:spcBef>
                <a:spcPts val="0"/>
              </a:spcBef>
              <a:spcAft>
                <a:spcPts val="0"/>
              </a:spcAft>
              <a:buClr>
                <a:srgbClr val="000000"/>
              </a:buClr>
              <a:buSzPts val="1050"/>
              <a:buFont typeface="Arial"/>
              <a:buAutoNum type="arabicPeriod"/>
            </a:pPr>
            <a:r>
              <a:rPr b="0" i="0" lang="de-DE" sz="1050" u="none" cap="none" strike="noStrike">
                <a:solidFill>
                  <a:schemeClr val="dk1"/>
                </a:solidFill>
                <a:latin typeface="Arial"/>
                <a:ea typeface="Arial"/>
                <a:cs typeface="Arial"/>
                <a:sym typeface="Arial"/>
              </a:rPr>
              <a:t>Welche nachhaltigen Alternativen gibt es bereits jetzt im Verpackungsbereich?</a:t>
            </a:r>
            <a:endParaRPr sz="1050">
              <a:solidFill>
                <a:schemeClr val="dk1"/>
              </a:solidFill>
            </a:endParaRPr>
          </a:p>
          <a:p>
            <a:pPr indent="-457200" lvl="0" marL="457200" marR="0" rtl="0" algn="l">
              <a:lnSpc>
                <a:spcPct val="100000"/>
              </a:lnSpc>
              <a:spcBef>
                <a:spcPts val="0"/>
              </a:spcBef>
              <a:spcAft>
                <a:spcPts val="0"/>
              </a:spcAft>
              <a:buClr>
                <a:srgbClr val="000000"/>
              </a:buClr>
              <a:buSzPts val="1050"/>
              <a:buFont typeface="Arial"/>
              <a:buAutoNum type="arabicPeriod"/>
            </a:pPr>
            <a:r>
              <a:rPr lang="de-DE" sz="1050">
                <a:solidFill>
                  <a:schemeClr val="dk1"/>
                </a:solidFill>
              </a:rPr>
              <a:t>Wo fallen bei Ihnen unnötige Verpackungen an?</a:t>
            </a:r>
            <a:endParaRPr/>
          </a:p>
          <a:p>
            <a:pPr indent="-457200" lvl="0" marL="457200" marR="0" rtl="0" algn="l">
              <a:lnSpc>
                <a:spcPct val="100000"/>
              </a:lnSpc>
              <a:spcBef>
                <a:spcPts val="0"/>
              </a:spcBef>
              <a:spcAft>
                <a:spcPts val="0"/>
              </a:spcAft>
              <a:buClr>
                <a:srgbClr val="000000"/>
              </a:buClr>
              <a:buSzPts val="1050"/>
              <a:buFont typeface="Arial"/>
              <a:buAutoNum type="arabicPeriod"/>
            </a:pPr>
            <a:r>
              <a:rPr lang="de-DE" sz="1050">
                <a:solidFill>
                  <a:schemeClr val="dk1"/>
                </a:solidFill>
              </a:rPr>
              <a:t>Welche Ihrer Produkte sind viel zu aufwändig verpackt?</a:t>
            </a:r>
            <a:endParaRPr/>
          </a:p>
          <a:p>
            <a:pPr indent="-457200" lvl="0" marL="457200" marR="0" rtl="0" algn="l">
              <a:lnSpc>
                <a:spcPct val="100000"/>
              </a:lnSpc>
              <a:spcBef>
                <a:spcPts val="0"/>
              </a:spcBef>
              <a:spcAft>
                <a:spcPts val="0"/>
              </a:spcAft>
              <a:buClr>
                <a:srgbClr val="000000"/>
              </a:buClr>
              <a:buSzPts val="1050"/>
              <a:buFont typeface="Arial"/>
              <a:buAutoNum type="arabicPeriod"/>
            </a:pPr>
            <a:r>
              <a:rPr lang="de-DE" sz="1050">
                <a:solidFill>
                  <a:schemeClr val="dk1"/>
                </a:solidFill>
              </a:rPr>
              <a:t>Was sollte auf den Verpackungen wirklich stehen, was ist überflüssig?</a:t>
            </a:r>
            <a:endParaRPr/>
          </a:p>
          <a:p>
            <a:pPr indent="-390525" lvl="0" marL="457200" marR="0" rtl="0" algn="l">
              <a:lnSpc>
                <a:spcPct val="100000"/>
              </a:lnSpc>
              <a:spcBef>
                <a:spcPts val="0"/>
              </a:spcBef>
              <a:spcAft>
                <a:spcPts val="0"/>
              </a:spcAft>
              <a:buClr>
                <a:srgbClr val="000000"/>
              </a:buClr>
              <a:buSzPts val="1050"/>
              <a:buFont typeface="Arial"/>
              <a:buNone/>
            </a:pPr>
            <a:r>
              <a:t/>
            </a:r>
            <a:endParaRPr sz="1050">
              <a:solidFill>
                <a:srgbClr val="941651"/>
              </a:solidFill>
            </a:endParaRPr>
          </a:p>
          <a:p>
            <a:pPr indent="0" lvl="0" marL="0" marR="0" rtl="0" algn="l">
              <a:lnSpc>
                <a:spcPct val="100000"/>
              </a:lnSpc>
              <a:spcBef>
                <a:spcPts val="0"/>
              </a:spcBef>
              <a:spcAft>
                <a:spcPts val="0"/>
              </a:spcAft>
              <a:buClr>
                <a:srgbClr val="000000"/>
              </a:buClr>
              <a:buSzPts val="1400"/>
              <a:buFont typeface="Arial"/>
              <a:buNone/>
            </a:pPr>
            <a:r>
              <a:rPr b="1" lang="de-DE" sz="1050">
                <a:latin typeface="Calibri"/>
                <a:ea typeface="Calibri"/>
                <a:cs typeface="Calibri"/>
                <a:sym typeface="Calibri"/>
              </a:rPr>
              <a:t>Ergebnisse der Befragung (Diagramm): </a:t>
            </a:r>
            <a:endParaRPr sz="1050">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lang="de-DE" sz="1050">
                <a:latin typeface="Calibri"/>
                <a:ea typeface="Calibri"/>
                <a:cs typeface="Calibri"/>
                <a:sym typeface="Calibri"/>
              </a:rPr>
              <a:t>Die steigende Relevanz von Umweltaspekten bei Verpackungen kann die Kaufentscheidung von Konsument*innen beeinflussen und somit auch zu einem Umdenken bei Lieferanten führen.</a:t>
            </a:r>
            <a:endParaRPr sz="1050">
              <a:latin typeface="Calibri"/>
              <a:ea typeface="Calibri"/>
              <a:cs typeface="Calibri"/>
              <a:sym typeface="Calibri"/>
            </a:endParaRPr>
          </a:p>
          <a:p>
            <a:pPr indent="0" lvl="0" marL="0" marR="0" rtl="0" algn="l">
              <a:lnSpc>
                <a:spcPct val="100000"/>
              </a:lnSpc>
              <a:spcBef>
                <a:spcPts val="1000"/>
              </a:spcBef>
              <a:spcAft>
                <a:spcPts val="0"/>
              </a:spcAft>
              <a:buClr>
                <a:srgbClr val="000000"/>
              </a:buClr>
              <a:buSzPts val="1400"/>
              <a:buFont typeface="Arial"/>
              <a:buNone/>
            </a:pPr>
            <a:r>
              <a:rPr b="1" lang="de-DE" sz="1050">
                <a:latin typeface="Calibri"/>
                <a:ea typeface="Calibri"/>
                <a:cs typeface="Calibri"/>
                <a:sym typeface="Calibri"/>
              </a:rPr>
              <a:t>Diagramm: (eigene Darstellung)</a:t>
            </a:r>
            <a:br>
              <a:rPr lang="de-DE" sz="1050">
                <a:latin typeface="Calibri"/>
                <a:ea typeface="Calibri"/>
                <a:cs typeface="Calibri"/>
                <a:sym typeface="Calibri"/>
              </a:rPr>
            </a:br>
            <a:r>
              <a:rPr lang="de-DE" sz="1050">
                <a:latin typeface="Calibri"/>
                <a:ea typeface="Calibri"/>
                <a:cs typeface="Calibri"/>
                <a:sym typeface="Calibri"/>
              </a:rPr>
              <a:t>IFH Köln / VDW (2019): </a:t>
            </a:r>
            <a:r>
              <a:rPr b="0" i="0" lang="de-DE" sz="1050" u="none" strike="noStrike">
                <a:solidFill>
                  <a:srgbClr val="05103E"/>
                </a:solidFill>
                <a:latin typeface="Calibri"/>
                <a:ea typeface="Calibri"/>
                <a:cs typeface="Calibri"/>
                <a:sym typeface="Calibri"/>
              </a:rPr>
              <a:t>Verpackungen im Einzelhandel: Nachhaltigkeit first!? Online: https://www.ifhkoeln.de/verpackungen-im-einzelhandel-nachhaltigkeit-first/.</a:t>
            </a:r>
            <a:endParaRPr sz="1050">
              <a:latin typeface="Calibri"/>
              <a:ea typeface="Calibri"/>
              <a:cs typeface="Calibri"/>
              <a:sym typeface="Calibri"/>
            </a:endParaRPr>
          </a:p>
          <a:p>
            <a:pPr indent="0" lvl="0" marL="0" rtl="0" algn="l">
              <a:lnSpc>
                <a:spcPct val="100000"/>
              </a:lnSpc>
              <a:spcBef>
                <a:spcPts val="0"/>
              </a:spcBef>
              <a:spcAft>
                <a:spcPts val="0"/>
              </a:spcAft>
              <a:buSzPts val="1400"/>
              <a:buNone/>
            </a:pPr>
            <a:r>
              <a:t/>
            </a:r>
            <a:endParaRPr sz="1050">
              <a:latin typeface="Calibri"/>
              <a:ea typeface="Calibri"/>
              <a:cs typeface="Calibri"/>
              <a:sym typeface="Calibri"/>
            </a:endParaRPr>
          </a:p>
          <a:p>
            <a:pPr indent="0" lvl="0" marL="0" rtl="0" algn="l">
              <a:lnSpc>
                <a:spcPct val="100000"/>
              </a:lnSpc>
              <a:spcBef>
                <a:spcPts val="0"/>
              </a:spcBef>
              <a:spcAft>
                <a:spcPts val="0"/>
              </a:spcAft>
              <a:buSzPts val="1400"/>
              <a:buNone/>
            </a:pPr>
            <a:r>
              <a:t/>
            </a:r>
            <a:endParaRPr sz="1050">
              <a:latin typeface="Calibri"/>
              <a:ea typeface="Calibri"/>
              <a:cs typeface="Calibri"/>
              <a:sym typeface="Calibri"/>
            </a:endParaRPr>
          </a:p>
          <a:p>
            <a:pPr indent="0" lvl="0" marL="0" rtl="0" algn="l">
              <a:lnSpc>
                <a:spcPct val="100000"/>
              </a:lnSpc>
              <a:spcBef>
                <a:spcPts val="0"/>
              </a:spcBef>
              <a:spcAft>
                <a:spcPts val="0"/>
              </a:spcAft>
              <a:buSzPts val="1400"/>
              <a:buNone/>
            </a:pPr>
            <a:r>
              <a:t/>
            </a:r>
            <a:endParaRPr sz="1050">
              <a:latin typeface="Calibri"/>
              <a:ea typeface="Calibri"/>
              <a:cs typeface="Calibri"/>
              <a:sym typeface="Calibri"/>
            </a:endParaRPr>
          </a:p>
        </p:txBody>
      </p:sp>
      <p:sp>
        <p:nvSpPr>
          <p:cNvPr id="109" name="Google Shape;109;g141f1a7caba_0_0:notes"/>
          <p:cNvSpPr txBox="1"/>
          <p:nvPr>
            <p:ph idx="12" type="sldNum"/>
          </p:nvPr>
        </p:nvSpPr>
        <p:spPr>
          <a:xfrm>
            <a:off x="4023991" y="9721107"/>
            <a:ext cx="3078300" cy="513600"/>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14a9b7458ce_0_64:notes"/>
          <p:cNvSpPr/>
          <p:nvPr>
            <p:ph idx="2" type="sldImg"/>
          </p:nvPr>
        </p:nvSpPr>
        <p:spPr>
          <a:xfrm>
            <a:off x="479425" y="395288"/>
            <a:ext cx="6145213" cy="3455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0" name="Google Shape;120;g14a9b7458ce_0_64:notes"/>
          <p:cNvSpPr txBox="1"/>
          <p:nvPr>
            <p:ph idx="1" type="body"/>
          </p:nvPr>
        </p:nvSpPr>
        <p:spPr>
          <a:xfrm>
            <a:off x="479424" y="3960000"/>
            <a:ext cx="6145213" cy="4606800"/>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1400"/>
              <a:buNone/>
            </a:pPr>
            <a:r>
              <a:rPr b="1" lang="de-DE" sz="1050">
                <a:latin typeface="Calibri"/>
                <a:ea typeface="Calibri"/>
                <a:cs typeface="Calibri"/>
                <a:sym typeface="Calibri"/>
              </a:rPr>
              <a:t>Beschreibung des Zielkonfliktes:</a:t>
            </a:r>
            <a:endParaRPr sz="1050">
              <a:latin typeface="Calibri"/>
              <a:ea typeface="Calibri"/>
              <a:cs typeface="Calibri"/>
              <a:sym typeface="Calibri"/>
            </a:endParaRPr>
          </a:p>
          <a:p>
            <a:pPr indent="0" lvl="0" marL="0" rtl="0" algn="l">
              <a:lnSpc>
                <a:spcPct val="115000"/>
              </a:lnSpc>
              <a:spcBef>
                <a:spcPts val="0"/>
              </a:spcBef>
              <a:spcAft>
                <a:spcPts val="0"/>
              </a:spcAft>
              <a:buSzPts val="1400"/>
              <a:buNone/>
            </a:pPr>
            <a:r>
              <a:rPr lang="de-DE" sz="1050">
                <a:latin typeface="Calibri"/>
                <a:ea typeface="Calibri"/>
                <a:cs typeface="Calibri"/>
                <a:sym typeface="Calibri"/>
              </a:rPr>
              <a:t>Einige Händler*innen würden gerne nachhaltige Produkte anbieten, jedoch ist die Kundennachfrage nicht vorhanden, bzw. sind die Kundinnen und Kunden nicht bereit, möglicherweise höhere Preise zu bezahlen. </a:t>
            </a:r>
            <a:endParaRPr/>
          </a:p>
          <a:p>
            <a:pPr indent="0" lvl="0" marL="0" rtl="0" algn="l">
              <a:lnSpc>
                <a:spcPct val="115000"/>
              </a:lnSpc>
              <a:spcBef>
                <a:spcPts val="0"/>
              </a:spcBef>
              <a:spcAft>
                <a:spcPts val="0"/>
              </a:spcAft>
              <a:buSzPts val="1400"/>
              <a:buNone/>
            </a:pPr>
            <a:r>
              <a:t/>
            </a:r>
            <a:endParaRPr sz="1050">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400"/>
              <a:buFont typeface="Arial"/>
              <a:buNone/>
            </a:pPr>
            <a:r>
              <a:rPr b="1" lang="de-DE" sz="1050">
                <a:latin typeface="Calibri"/>
                <a:ea typeface="Calibri"/>
                <a:cs typeface="Calibri"/>
                <a:sym typeface="Calibri"/>
              </a:rPr>
              <a:t>Beschreibung der Folie:</a:t>
            </a:r>
            <a:endParaRPr/>
          </a:p>
          <a:p>
            <a:pPr indent="0" lvl="0" marL="0" rtl="0" algn="l">
              <a:lnSpc>
                <a:spcPct val="100000"/>
              </a:lnSpc>
              <a:spcBef>
                <a:spcPts val="0"/>
              </a:spcBef>
              <a:spcAft>
                <a:spcPts val="0"/>
              </a:spcAft>
              <a:buSzPts val="1400"/>
              <a:buNone/>
            </a:pPr>
            <a:r>
              <a:rPr lang="de-DE" sz="1050">
                <a:latin typeface="Calibri"/>
                <a:ea typeface="Calibri"/>
                <a:cs typeface="Calibri"/>
                <a:sym typeface="Calibri"/>
              </a:rPr>
              <a:t>Nachhaltige Produkte werden teilweise signifikant teurer verkauft als nicht nachhaltig hergestellte Produkte.</a:t>
            </a:r>
            <a:endParaRPr/>
          </a:p>
          <a:p>
            <a:pPr indent="0" lvl="0" marL="0" rtl="0" algn="l">
              <a:lnSpc>
                <a:spcPct val="115000"/>
              </a:lnSpc>
              <a:spcBef>
                <a:spcPts val="0"/>
              </a:spcBef>
              <a:spcAft>
                <a:spcPts val="0"/>
              </a:spcAft>
              <a:buSzPts val="1400"/>
              <a:buNone/>
            </a:pPr>
            <a:r>
              <a:t/>
            </a:r>
            <a:endParaRPr sz="1050">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400"/>
              <a:buFont typeface="Arial"/>
              <a:buNone/>
            </a:pPr>
            <a:r>
              <a:rPr b="1" lang="de-DE" sz="1050">
                <a:latin typeface="Calibri"/>
                <a:ea typeface="Calibri"/>
                <a:cs typeface="Calibri"/>
                <a:sym typeface="Calibri"/>
              </a:rPr>
              <a:t>Aufgabenstellung:</a:t>
            </a:r>
            <a:endParaRPr/>
          </a:p>
          <a:p>
            <a:pPr indent="-228600" lvl="0" marL="228600" marR="0" rtl="0" algn="l">
              <a:lnSpc>
                <a:spcPct val="115000"/>
              </a:lnSpc>
              <a:spcBef>
                <a:spcPts val="0"/>
              </a:spcBef>
              <a:spcAft>
                <a:spcPts val="0"/>
              </a:spcAft>
              <a:buClr>
                <a:srgbClr val="000000"/>
              </a:buClr>
              <a:buSzPts val="1050"/>
              <a:buFont typeface="Arial"/>
              <a:buAutoNum type="arabicPeriod"/>
            </a:pPr>
            <a:r>
              <a:rPr b="0" i="0" lang="de-DE" sz="1050" u="none" cap="none" strike="noStrike">
                <a:solidFill>
                  <a:schemeClr val="dk1"/>
                </a:solidFill>
                <a:latin typeface="Calibri"/>
                <a:ea typeface="Calibri"/>
                <a:cs typeface="Calibri"/>
                <a:sym typeface="Calibri"/>
              </a:rPr>
              <a:t>Was sind aus Ihrer Sicht die jeweiligen Gründe für die hohen Preise der hier gezeigten Produkte?</a:t>
            </a:r>
            <a:endParaRPr/>
          </a:p>
          <a:p>
            <a:pPr indent="-228600" lvl="0" marL="228600" marR="0" rtl="0" algn="l">
              <a:lnSpc>
                <a:spcPct val="115000"/>
              </a:lnSpc>
              <a:spcBef>
                <a:spcPts val="0"/>
              </a:spcBef>
              <a:spcAft>
                <a:spcPts val="0"/>
              </a:spcAft>
              <a:buClr>
                <a:srgbClr val="000000"/>
              </a:buClr>
              <a:buSzPts val="1050"/>
              <a:buFont typeface="Arial"/>
              <a:buAutoNum type="arabicPeriod"/>
            </a:pPr>
            <a:r>
              <a:rPr lang="de-DE" sz="1050">
                <a:solidFill>
                  <a:schemeClr val="dk1"/>
                </a:solidFill>
                <a:latin typeface="Calibri"/>
                <a:ea typeface="Calibri"/>
                <a:cs typeface="Calibri"/>
                <a:sym typeface="Calibri"/>
              </a:rPr>
              <a:t>Wie könnten Sie in Ihrem Unternehmen die Kundennachfrage nach nachhaltigen Produkten steigern?</a:t>
            </a:r>
            <a:endParaRPr/>
          </a:p>
          <a:p>
            <a:pPr indent="0" lvl="0" marL="0" rtl="0" algn="l">
              <a:lnSpc>
                <a:spcPct val="115000"/>
              </a:lnSpc>
              <a:spcBef>
                <a:spcPts val="0"/>
              </a:spcBef>
              <a:spcAft>
                <a:spcPts val="0"/>
              </a:spcAft>
              <a:buSzPts val="1400"/>
              <a:buNone/>
            </a:pPr>
            <a:r>
              <a:t/>
            </a:r>
            <a:endParaRPr sz="1050">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400"/>
              <a:buFont typeface="Arial"/>
              <a:buNone/>
            </a:pPr>
            <a:r>
              <a:rPr b="1" lang="de-DE" sz="1050">
                <a:latin typeface="Calibri"/>
                <a:ea typeface="Calibri"/>
                <a:cs typeface="Calibri"/>
                <a:sym typeface="Calibri"/>
              </a:rPr>
              <a:t>Ergebnisse der Marktbeobachtung (Grafik): </a:t>
            </a:r>
            <a:endParaRPr sz="1050">
              <a:latin typeface="Calibri"/>
              <a:ea typeface="Calibri"/>
              <a:cs typeface="Calibri"/>
              <a:sym typeface="Calibri"/>
            </a:endParaRPr>
          </a:p>
          <a:p>
            <a:pPr indent="0" lvl="0" marL="0" rtl="0" algn="l">
              <a:lnSpc>
                <a:spcPct val="100000"/>
              </a:lnSpc>
              <a:spcBef>
                <a:spcPts val="0"/>
              </a:spcBef>
              <a:spcAft>
                <a:spcPts val="0"/>
              </a:spcAft>
              <a:buSzPts val="1400"/>
              <a:buNone/>
            </a:pPr>
            <a:r>
              <a:rPr lang="de-DE" sz="1050">
                <a:latin typeface="Calibri"/>
                <a:ea typeface="Calibri"/>
                <a:cs typeface="Calibri"/>
                <a:sym typeface="Calibri"/>
              </a:rPr>
              <a:t>Nachhaltige Produkte werden teilweise signifikant (bis zu 85 %) teurer verkauft als nicht nachhaltig hergestellte Produkte.</a:t>
            </a:r>
            <a:endParaRPr/>
          </a:p>
          <a:p>
            <a:pPr indent="0" lvl="0" marL="0" rtl="0" algn="l">
              <a:lnSpc>
                <a:spcPct val="100000"/>
              </a:lnSpc>
              <a:spcBef>
                <a:spcPts val="0"/>
              </a:spcBef>
              <a:spcAft>
                <a:spcPts val="0"/>
              </a:spcAft>
              <a:buSzPts val="1400"/>
              <a:buNone/>
            </a:pPr>
            <a:r>
              <a:rPr lang="de-DE" sz="1050">
                <a:latin typeface="Calibri"/>
                <a:ea typeface="Calibri"/>
                <a:cs typeface="Calibri"/>
                <a:sym typeface="Calibri"/>
              </a:rPr>
              <a:t>Mögliche Gründe für die teureren Preise:</a:t>
            </a:r>
            <a:endParaRPr/>
          </a:p>
          <a:p>
            <a:pPr indent="0" lvl="0" marL="0" rtl="0" algn="l">
              <a:lnSpc>
                <a:spcPct val="100000"/>
              </a:lnSpc>
              <a:spcBef>
                <a:spcPts val="0"/>
              </a:spcBef>
              <a:spcAft>
                <a:spcPts val="0"/>
              </a:spcAft>
              <a:buSzPts val="1400"/>
              <a:buNone/>
            </a:pPr>
            <a:r>
              <a:t/>
            </a:r>
            <a:endParaRPr sz="1050">
              <a:latin typeface="Calibri"/>
              <a:ea typeface="Calibri"/>
              <a:cs typeface="Calibri"/>
              <a:sym typeface="Calibri"/>
            </a:endParaRPr>
          </a:p>
          <a:p>
            <a:pPr indent="-285750" lvl="0" marL="285750" rtl="0" algn="l">
              <a:lnSpc>
                <a:spcPct val="100000"/>
              </a:lnSpc>
              <a:spcBef>
                <a:spcPts val="0"/>
              </a:spcBef>
              <a:spcAft>
                <a:spcPts val="0"/>
              </a:spcAft>
              <a:buSzPts val="1050"/>
              <a:buFont typeface="Arial"/>
              <a:buChar char="•"/>
            </a:pPr>
            <a:r>
              <a:rPr lang="de-DE" sz="1050">
                <a:latin typeface="Calibri"/>
                <a:ea typeface="Calibri"/>
                <a:cs typeface="Calibri"/>
                <a:sym typeface="Calibri"/>
              </a:rPr>
              <a:t>Bessere Qualität, teurere Rohstoffpreise / Stichwort „wahre Preise“</a:t>
            </a:r>
            <a:endParaRPr/>
          </a:p>
          <a:p>
            <a:pPr indent="-285750" lvl="0" marL="285750" rtl="0" algn="l">
              <a:lnSpc>
                <a:spcPct val="100000"/>
              </a:lnSpc>
              <a:spcBef>
                <a:spcPts val="0"/>
              </a:spcBef>
              <a:spcAft>
                <a:spcPts val="0"/>
              </a:spcAft>
              <a:buSzPts val="1050"/>
              <a:buFont typeface="Arial"/>
              <a:buChar char="•"/>
            </a:pPr>
            <a:r>
              <a:rPr lang="de-DE" sz="1050">
                <a:latin typeface="Calibri"/>
                <a:ea typeface="Calibri"/>
                <a:cs typeface="Calibri"/>
                <a:sym typeface="Calibri"/>
              </a:rPr>
              <a:t>Kosten für Siegel / Zertifizierungen</a:t>
            </a:r>
            <a:endParaRPr/>
          </a:p>
          <a:p>
            <a:pPr indent="-285750" lvl="0" marL="285750" rtl="0" algn="l">
              <a:lnSpc>
                <a:spcPct val="100000"/>
              </a:lnSpc>
              <a:spcBef>
                <a:spcPts val="0"/>
              </a:spcBef>
              <a:spcAft>
                <a:spcPts val="0"/>
              </a:spcAft>
              <a:buSzPts val="1050"/>
              <a:buFont typeface="Arial"/>
              <a:buChar char="•"/>
            </a:pPr>
            <a:r>
              <a:rPr lang="de-DE" sz="1050">
                <a:latin typeface="Calibri"/>
                <a:ea typeface="Calibri"/>
                <a:cs typeface="Calibri"/>
                <a:sym typeface="Calibri"/>
              </a:rPr>
              <a:t>Seltener Massenproduktion / Herstellung in kleinen Mengen</a:t>
            </a:r>
            <a:endParaRPr/>
          </a:p>
          <a:p>
            <a:pPr indent="-219075" lvl="0" marL="285750" rtl="0" algn="l">
              <a:lnSpc>
                <a:spcPct val="100000"/>
              </a:lnSpc>
              <a:spcBef>
                <a:spcPts val="0"/>
              </a:spcBef>
              <a:spcAft>
                <a:spcPts val="0"/>
              </a:spcAft>
              <a:buSzPts val="1050"/>
              <a:buFont typeface="Arial"/>
              <a:buNone/>
            </a:pPr>
            <a:r>
              <a:t/>
            </a:r>
            <a:endParaRPr b="1" sz="1050">
              <a:latin typeface="Calibri"/>
              <a:ea typeface="Calibri"/>
              <a:cs typeface="Calibri"/>
              <a:sym typeface="Calibri"/>
            </a:endParaRPr>
          </a:p>
          <a:p>
            <a:pPr indent="0" lvl="0" marL="0" rtl="0" algn="l">
              <a:lnSpc>
                <a:spcPct val="100000"/>
              </a:lnSpc>
              <a:spcBef>
                <a:spcPts val="0"/>
              </a:spcBef>
              <a:spcAft>
                <a:spcPts val="0"/>
              </a:spcAft>
              <a:buSzPts val="1050"/>
              <a:buNone/>
            </a:pPr>
            <a:r>
              <a:rPr b="1" lang="de-DE" sz="1050">
                <a:latin typeface="Calibri"/>
                <a:ea typeface="Calibri"/>
                <a:cs typeface="Calibri"/>
                <a:sym typeface="Calibri"/>
              </a:rPr>
              <a:t>Grafik: (eigene Darstellung)</a:t>
            </a:r>
            <a:br>
              <a:rPr lang="de-DE" sz="1050">
                <a:latin typeface="Calibri"/>
                <a:ea typeface="Calibri"/>
                <a:cs typeface="Calibri"/>
                <a:sym typeface="Calibri"/>
              </a:rPr>
            </a:br>
            <a:r>
              <a:rPr b="0" i="0" lang="de-DE" sz="1050" u="none" strike="noStrike">
                <a:solidFill>
                  <a:srgbClr val="05103E"/>
                </a:solidFill>
                <a:latin typeface="Calibri"/>
                <a:ea typeface="Calibri"/>
                <a:cs typeface="Calibri"/>
                <a:sym typeface="Calibri"/>
              </a:rPr>
              <a:t>Kearney (2020): Nachhaltige Produkte sind zu teuer: Hersteller und Handel stehen dem Massenmarkt im Weg. Online: https://www.presseportal.de/pm/15196/4689370.</a:t>
            </a:r>
            <a:endParaRPr sz="1050">
              <a:latin typeface="Calibri"/>
              <a:ea typeface="Calibri"/>
              <a:cs typeface="Calibri"/>
              <a:sym typeface="Calibri"/>
            </a:endParaRPr>
          </a:p>
        </p:txBody>
      </p:sp>
      <p:sp>
        <p:nvSpPr>
          <p:cNvPr id="121" name="Google Shape;121;g14a9b7458ce_0_64:notes"/>
          <p:cNvSpPr txBox="1"/>
          <p:nvPr>
            <p:ph idx="12" type="sldNum"/>
          </p:nvPr>
        </p:nvSpPr>
        <p:spPr>
          <a:xfrm>
            <a:off x="4023991" y="9721107"/>
            <a:ext cx="3078300" cy="513600"/>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141f1a7caba_0_46:notes"/>
          <p:cNvSpPr/>
          <p:nvPr>
            <p:ph idx="2" type="sldImg"/>
          </p:nvPr>
        </p:nvSpPr>
        <p:spPr>
          <a:xfrm>
            <a:off x="479425" y="395288"/>
            <a:ext cx="6145213" cy="3455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3" name="Google Shape;163;g141f1a7caba_0_46:notes"/>
          <p:cNvSpPr txBox="1"/>
          <p:nvPr>
            <p:ph idx="1" type="body"/>
          </p:nvPr>
        </p:nvSpPr>
        <p:spPr>
          <a:xfrm>
            <a:off x="479424" y="3960000"/>
            <a:ext cx="6145213" cy="6064946"/>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1400"/>
              <a:buNone/>
            </a:pPr>
            <a:r>
              <a:rPr b="1" lang="de-DE" sz="1050">
                <a:latin typeface="Calibri"/>
                <a:ea typeface="Calibri"/>
                <a:cs typeface="Calibri"/>
                <a:sym typeface="Calibri"/>
              </a:rPr>
              <a:t>Beschreibung des Zielkonfliktes:</a:t>
            </a:r>
            <a:endParaRPr sz="1050">
              <a:latin typeface="Calibri"/>
              <a:ea typeface="Calibri"/>
              <a:cs typeface="Calibri"/>
              <a:sym typeface="Calibri"/>
            </a:endParaRPr>
          </a:p>
          <a:p>
            <a:pPr indent="0" lvl="0" marL="0" rtl="0" algn="l">
              <a:lnSpc>
                <a:spcPct val="115000"/>
              </a:lnSpc>
              <a:spcBef>
                <a:spcPts val="0"/>
              </a:spcBef>
              <a:spcAft>
                <a:spcPts val="0"/>
              </a:spcAft>
              <a:buSzPts val="1400"/>
              <a:buNone/>
            </a:pPr>
            <a:r>
              <a:rPr lang="de-DE" sz="1050">
                <a:latin typeface="Calibri"/>
                <a:ea typeface="Calibri"/>
                <a:cs typeface="Calibri"/>
                <a:sym typeface="Calibri"/>
              </a:rPr>
              <a:t>Manche, speziellen Sortimente gibt es nicht in einer nachhaltigen Variante. Einige Waren und Produkte sind sehr rohstoffintensiv in ihrer Herstellung und können zudem aufgrund der fehlenden Rohstoffvorkommen nicht lokal bezogen werden. Diese Waren und Produkte können per Definition (noch?) nicht nachhaltig produziert werden.</a:t>
            </a:r>
            <a:endParaRPr/>
          </a:p>
          <a:p>
            <a:pPr indent="0" lvl="0" marL="0" rtl="0" algn="l">
              <a:lnSpc>
                <a:spcPct val="115000"/>
              </a:lnSpc>
              <a:spcBef>
                <a:spcPts val="0"/>
              </a:spcBef>
              <a:spcAft>
                <a:spcPts val="0"/>
              </a:spcAft>
              <a:buSzPts val="1400"/>
              <a:buNone/>
            </a:pPr>
            <a:r>
              <a:t/>
            </a:r>
            <a:endParaRPr sz="1050">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400"/>
              <a:buFont typeface="Arial"/>
              <a:buNone/>
            </a:pPr>
            <a:r>
              <a:rPr b="1" lang="de-DE" sz="1050">
                <a:latin typeface="Calibri"/>
                <a:ea typeface="Calibri"/>
                <a:cs typeface="Calibri"/>
                <a:sym typeface="Calibri"/>
              </a:rPr>
              <a:t>Beschreibung der Folie:</a:t>
            </a:r>
            <a:endParaRPr/>
          </a:p>
          <a:p>
            <a:pPr indent="0" lvl="0" marL="0" rtl="0" algn="l">
              <a:lnSpc>
                <a:spcPct val="100000"/>
              </a:lnSpc>
              <a:spcBef>
                <a:spcPts val="0"/>
              </a:spcBef>
              <a:spcAft>
                <a:spcPts val="0"/>
              </a:spcAft>
              <a:buSzPts val="1400"/>
              <a:buNone/>
            </a:pPr>
            <a:r>
              <a:rPr lang="de-DE" sz="1050">
                <a:latin typeface="Calibri"/>
                <a:ea typeface="Calibri"/>
                <a:cs typeface="Calibri"/>
                <a:sym typeface="Calibri"/>
              </a:rPr>
              <a:t>Kann ein Produkt (noch) nicht nachhaltig bezogen werden, macht es Sinn, sich die verschiedenen Stufen nachhaltigen Konsums in Erinnerung zu rufen. </a:t>
            </a:r>
            <a:r>
              <a:rPr b="0" i="0" lang="de-DE" sz="1050" u="none" strike="noStrike">
                <a:solidFill>
                  <a:srgbClr val="000000"/>
                </a:solidFill>
                <a:latin typeface="Calibri"/>
                <a:ea typeface="Calibri"/>
                <a:cs typeface="Calibri"/>
                <a:sym typeface="Calibri"/>
              </a:rPr>
              <a:t>Produktions- und Konsummuster im Einzelhandel folgen bisher der Logik: abbauen, herstellen, konsumieren, entsorgen. Ein Paradigmenwechsel in dieser Logik industrieller Wertschöpfung ist daher vielfach Gegenstand von Diskussionen, in Deutschland und weltweit. Und auch Verbraucherinnen und Verbraucher erkennen die eigene Verantwortung zum nachhaltigen Konsum. Aus der Diskussion auf politischer Ebene und dem Selbstverständnis der Konsumentinnen und Konsumenten heraus ist in den letzten Jahren eine Bewegung entstanden. “Zero-Waste” (Null Müll) ist das Motto, Reuse, Reduce, Repair (Wiederverwenden, Reduzieren,  Reparieren) die Werkzeuge für den Aufbruch hin zum Paradigmenwechsel. (Weber, T., Stuchtey, M. 2019)</a:t>
            </a:r>
            <a:endParaRPr/>
          </a:p>
          <a:p>
            <a:pPr indent="-228600" lvl="0" marL="457200" marR="0" rtl="0" algn="l">
              <a:lnSpc>
                <a:spcPct val="100000"/>
              </a:lnSpc>
              <a:spcBef>
                <a:spcPts val="0"/>
              </a:spcBef>
              <a:spcAft>
                <a:spcPts val="0"/>
              </a:spcAft>
              <a:buClr>
                <a:srgbClr val="000000"/>
              </a:buClr>
              <a:buSzPts val="1400"/>
              <a:buFont typeface="Arial"/>
              <a:buNone/>
            </a:pPr>
            <a:r>
              <a:t/>
            </a:r>
            <a:endParaRPr sz="1050">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400"/>
              <a:buFont typeface="Arial"/>
              <a:buNone/>
            </a:pPr>
            <a:r>
              <a:rPr b="1" lang="de-DE" sz="1050">
                <a:latin typeface="Calibri"/>
                <a:ea typeface="Calibri"/>
                <a:cs typeface="Calibri"/>
                <a:sym typeface="Calibri"/>
              </a:rPr>
              <a:t>Aufgabenstellung:</a:t>
            </a:r>
            <a:endParaRPr b="1" i="0" sz="1050" u="none" cap="none" strike="noStrike">
              <a:solidFill>
                <a:srgbClr val="941651"/>
              </a:solidFill>
              <a:latin typeface="Calibri"/>
              <a:ea typeface="Calibri"/>
              <a:cs typeface="Calibri"/>
              <a:sym typeface="Calibri"/>
            </a:endParaRPr>
          </a:p>
          <a:p>
            <a:pPr indent="-457200" lvl="0" marL="457200" rtl="0" algn="l">
              <a:lnSpc>
                <a:spcPct val="100000"/>
              </a:lnSpc>
              <a:spcBef>
                <a:spcPts val="0"/>
              </a:spcBef>
              <a:spcAft>
                <a:spcPts val="0"/>
              </a:spcAft>
              <a:buSzPts val="1050"/>
              <a:buFont typeface="Arial"/>
              <a:buAutoNum type="arabicPeriod"/>
            </a:pPr>
            <a:r>
              <a:rPr b="0" i="0" lang="de-DE" sz="1050" u="none" cap="none" strike="noStrike">
                <a:solidFill>
                  <a:schemeClr val="dk1"/>
                </a:solidFill>
                <a:latin typeface="Arial"/>
                <a:ea typeface="Arial"/>
                <a:cs typeface="Arial"/>
                <a:sym typeface="Arial"/>
              </a:rPr>
              <a:t>Setzen Sie bereits  Maßnahmen in Ihrem Betrieb um?</a:t>
            </a:r>
            <a:endParaRPr/>
          </a:p>
          <a:p>
            <a:pPr indent="-457200" lvl="0" marL="457200" marR="0" rtl="0" algn="l">
              <a:lnSpc>
                <a:spcPct val="100000"/>
              </a:lnSpc>
              <a:spcBef>
                <a:spcPts val="0"/>
              </a:spcBef>
              <a:spcAft>
                <a:spcPts val="0"/>
              </a:spcAft>
              <a:buClr>
                <a:srgbClr val="000000"/>
              </a:buClr>
              <a:buSzPts val="1050"/>
              <a:buAutoNum type="arabicPeriod"/>
            </a:pPr>
            <a:r>
              <a:rPr b="0" i="0" lang="de-DE" sz="1050" u="none" cap="none" strike="noStrike">
                <a:solidFill>
                  <a:schemeClr val="dk1"/>
                </a:solidFill>
                <a:latin typeface="Arial"/>
                <a:ea typeface="Arial"/>
                <a:cs typeface="Arial"/>
                <a:sym typeface="Arial"/>
              </a:rPr>
              <a:t>Kann sich Ihr Betrieb an den Stufen 02 bis 05 des nachhaltigen Konsums beteiligen?</a:t>
            </a:r>
            <a:endParaRPr/>
          </a:p>
          <a:p>
            <a:pPr indent="-457200" lvl="0" marL="457200" marR="0" rtl="0" algn="l">
              <a:lnSpc>
                <a:spcPct val="100000"/>
              </a:lnSpc>
              <a:spcBef>
                <a:spcPts val="0"/>
              </a:spcBef>
              <a:spcAft>
                <a:spcPts val="0"/>
              </a:spcAft>
              <a:buClr>
                <a:srgbClr val="000000"/>
              </a:buClr>
              <a:buSzPts val="1050"/>
              <a:buAutoNum type="arabicPeriod"/>
            </a:pPr>
            <a:r>
              <a:rPr lang="de-DE" sz="1050">
                <a:solidFill>
                  <a:schemeClr val="dk1"/>
                </a:solidFill>
              </a:rPr>
              <a:t>Was müssten Sie tun, damit sie die Maßnahmen unterstützen könnten?</a:t>
            </a:r>
            <a:endParaRPr b="0" i="0" sz="1050" u="none" cap="none" strike="noStrike">
              <a:solidFill>
                <a:schemeClr val="dk1"/>
              </a:solidFill>
              <a:latin typeface="Arial"/>
              <a:ea typeface="Arial"/>
              <a:cs typeface="Arial"/>
              <a:sym typeface="Arial"/>
            </a:endParaRPr>
          </a:p>
          <a:p>
            <a:pPr indent="0" lvl="0" marL="0" marR="0" rtl="0" algn="l">
              <a:lnSpc>
                <a:spcPct val="115000"/>
              </a:lnSpc>
              <a:spcBef>
                <a:spcPts val="1000"/>
              </a:spcBef>
              <a:spcAft>
                <a:spcPts val="0"/>
              </a:spcAft>
              <a:buClr>
                <a:srgbClr val="000000"/>
              </a:buClr>
              <a:buSzPts val="1400"/>
              <a:buFont typeface="Arial"/>
              <a:buNone/>
            </a:pPr>
            <a:r>
              <a:rPr b="1" i="0" lang="de-DE" sz="1050" u="none" strike="noStrike">
                <a:solidFill>
                  <a:srgbClr val="05103E"/>
                </a:solidFill>
                <a:latin typeface="Calibri"/>
                <a:ea typeface="Calibri"/>
                <a:cs typeface="Calibri"/>
                <a:sym typeface="Calibri"/>
              </a:rPr>
              <a:t>Quellenverzeichnis Beschreibungstext: </a:t>
            </a:r>
            <a:endParaRPr/>
          </a:p>
          <a:p>
            <a:pPr indent="0" lvl="0" marL="0" marR="0" rtl="0" algn="l">
              <a:lnSpc>
                <a:spcPct val="115000"/>
              </a:lnSpc>
              <a:spcBef>
                <a:spcPts val="0"/>
              </a:spcBef>
              <a:spcAft>
                <a:spcPts val="0"/>
              </a:spcAft>
              <a:buClr>
                <a:srgbClr val="000000"/>
              </a:buClr>
              <a:buSzPts val="1400"/>
              <a:buFont typeface="Arial"/>
              <a:buNone/>
            </a:pPr>
            <a:r>
              <a:rPr b="0" i="0" lang="de-DE" sz="1050" u="none" strike="noStrike">
                <a:solidFill>
                  <a:srgbClr val="000000"/>
                </a:solidFill>
                <a:latin typeface="Calibri"/>
                <a:ea typeface="Calibri"/>
                <a:cs typeface="Calibri"/>
                <a:sym typeface="Calibri"/>
              </a:rPr>
              <a:t>Weber, T. and Stuchtey, M. (2019): Deutschland auf dem Weg zur Circular Economy. Erkenntnisse aus europäischen Strategien (Vorstudie). Online: https://www.acatech.de/publikation/deutschland-auf-dem-weg-zur-circular-economy/</a:t>
            </a:r>
            <a:endParaRPr/>
          </a:p>
          <a:p>
            <a:pPr indent="0" lvl="0" marL="0" marR="0" rtl="0" algn="l">
              <a:lnSpc>
                <a:spcPct val="115000"/>
              </a:lnSpc>
              <a:spcBef>
                <a:spcPts val="0"/>
              </a:spcBef>
              <a:spcAft>
                <a:spcPts val="0"/>
              </a:spcAft>
              <a:buClr>
                <a:srgbClr val="000000"/>
              </a:buClr>
              <a:buSzPts val="1400"/>
              <a:buFont typeface="Arial"/>
              <a:buNone/>
            </a:pPr>
            <a:r>
              <a:t/>
            </a:r>
            <a:endParaRPr b="0" i="0" sz="1050" u="none" strike="noStrike">
              <a:solidFill>
                <a:srgbClr val="000000"/>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400"/>
              <a:buFont typeface="Arial"/>
              <a:buNone/>
            </a:pPr>
            <a:r>
              <a:rPr b="1" lang="de-DE" sz="1050">
                <a:latin typeface="Calibri"/>
                <a:ea typeface="Calibri"/>
                <a:cs typeface="Calibri"/>
                <a:sym typeface="Calibri"/>
              </a:rPr>
              <a:t>Grafik: (eigene Darstellung)</a:t>
            </a:r>
            <a:br>
              <a:rPr lang="de-DE" sz="1050">
                <a:latin typeface="Calibri"/>
                <a:ea typeface="Calibri"/>
                <a:cs typeface="Calibri"/>
                <a:sym typeface="Calibri"/>
              </a:rPr>
            </a:br>
            <a:r>
              <a:rPr b="0" i="0" lang="de-DE" sz="1050" u="none" strike="noStrike">
                <a:solidFill>
                  <a:srgbClr val="05103E"/>
                </a:solidFill>
                <a:latin typeface="Calibri"/>
                <a:ea typeface="Calibri"/>
                <a:cs typeface="Calibri"/>
                <a:sym typeface="Calibri"/>
              </a:rPr>
              <a:t>Smarticular (o.J.): Weniger kaufen: Die Pyramide des nachhaltigen Konsums. Online: https://www.smarticular.net/nachhaltig-leben-und-konsumieren-einkaufen-pyramide-tipps-fuer-den-alltag/</a:t>
            </a:r>
            <a:endParaRPr b="0" i="0" sz="1050" u="none" strike="noStrike">
              <a:solidFill>
                <a:srgbClr val="000000"/>
              </a:solidFill>
              <a:latin typeface="Calibri"/>
              <a:ea typeface="Calibri"/>
              <a:cs typeface="Calibri"/>
              <a:sym typeface="Calibri"/>
            </a:endParaRPr>
          </a:p>
        </p:txBody>
      </p:sp>
      <p:sp>
        <p:nvSpPr>
          <p:cNvPr id="164" name="Google Shape;164;g141f1a7caba_0_46:notes"/>
          <p:cNvSpPr txBox="1"/>
          <p:nvPr>
            <p:ph idx="12" type="sldNum"/>
          </p:nvPr>
        </p:nvSpPr>
        <p:spPr>
          <a:xfrm>
            <a:off x="4023991" y="9721107"/>
            <a:ext cx="3078300" cy="513600"/>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14a9b7458ce_0_2:notes"/>
          <p:cNvSpPr/>
          <p:nvPr>
            <p:ph idx="2" type="sldImg"/>
          </p:nvPr>
        </p:nvSpPr>
        <p:spPr>
          <a:xfrm>
            <a:off x="479425" y="395288"/>
            <a:ext cx="6145213" cy="3455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9" name="Google Shape;199;g14a9b7458ce_0_2:notes"/>
          <p:cNvSpPr txBox="1"/>
          <p:nvPr>
            <p:ph idx="1" type="body"/>
          </p:nvPr>
        </p:nvSpPr>
        <p:spPr>
          <a:xfrm>
            <a:off x="479424" y="3960000"/>
            <a:ext cx="6145213" cy="6064946"/>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1400"/>
              <a:buNone/>
            </a:pPr>
            <a:r>
              <a:rPr b="1" lang="de-DE" sz="1050">
                <a:latin typeface="Calibri"/>
                <a:ea typeface="Calibri"/>
                <a:cs typeface="Calibri"/>
                <a:sym typeface="Calibri"/>
              </a:rPr>
              <a:t>Beschreibung des Zielkonfliktes:</a:t>
            </a:r>
            <a:endParaRPr sz="1050">
              <a:latin typeface="Calibri"/>
              <a:ea typeface="Calibri"/>
              <a:cs typeface="Calibri"/>
              <a:sym typeface="Calibri"/>
            </a:endParaRPr>
          </a:p>
          <a:p>
            <a:pPr indent="0" lvl="0" marL="0" rtl="0" algn="l">
              <a:lnSpc>
                <a:spcPct val="100000"/>
              </a:lnSpc>
              <a:spcBef>
                <a:spcPts val="0"/>
              </a:spcBef>
              <a:spcAft>
                <a:spcPts val="0"/>
              </a:spcAft>
              <a:buSzPts val="1400"/>
              <a:buNone/>
            </a:pPr>
            <a:r>
              <a:rPr lang="de-DE" sz="1050">
                <a:latin typeface="Calibri"/>
                <a:ea typeface="Calibri"/>
                <a:cs typeface="Calibri"/>
                <a:sym typeface="Calibri"/>
              </a:rPr>
              <a:t>Digitale Angebote (z.B. App für Mehrwegbecher) werden teilweise nicht angenommen, denn die Abweichung vom Gewohnten ist schwierig. So ist es schwierig, beispielsweise Mehrwegsysteme zu verbreiten. </a:t>
            </a:r>
            <a:endParaRPr/>
          </a:p>
          <a:p>
            <a:pPr indent="0" lvl="0" marL="0" rtl="0" algn="l">
              <a:lnSpc>
                <a:spcPct val="100000"/>
              </a:lnSpc>
              <a:spcBef>
                <a:spcPts val="0"/>
              </a:spcBef>
              <a:spcAft>
                <a:spcPts val="0"/>
              </a:spcAft>
              <a:buSzPts val="1400"/>
              <a:buNone/>
            </a:pPr>
            <a:r>
              <a:t/>
            </a:r>
            <a:endParaRPr b="0" i="0" sz="1050" u="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1" lang="de-DE" sz="1050">
                <a:latin typeface="Calibri"/>
                <a:ea typeface="Calibri"/>
                <a:cs typeface="Calibri"/>
                <a:sym typeface="Calibri"/>
              </a:rPr>
              <a:t>Weiterführende Informationen:</a:t>
            </a:r>
            <a:endParaRPr b="0" i="0" sz="1050" u="none" strike="noStrike">
              <a:solidFill>
                <a:srgbClr val="000000"/>
              </a:solidFill>
              <a:latin typeface="Calibri"/>
              <a:ea typeface="Calibri"/>
              <a:cs typeface="Calibri"/>
              <a:sym typeface="Calibri"/>
            </a:endParaRPr>
          </a:p>
          <a:p>
            <a:pPr indent="-342900" lvl="0" marL="342900" rtl="0" algn="l">
              <a:lnSpc>
                <a:spcPct val="100000"/>
              </a:lnSpc>
              <a:spcBef>
                <a:spcPts val="0"/>
              </a:spcBef>
              <a:spcAft>
                <a:spcPts val="0"/>
              </a:spcAft>
              <a:buSzPts val="1050"/>
              <a:buFont typeface="Arial"/>
              <a:buChar char="•"/>
            </a:pPr>
            <a:r>
              <a:rPr b="0" i="0" lang="de-DE" sz="1050" u="none" strike="noStrike">
                <a:solidFill>
                  <a:srgbClr val="000000"/>
                </a:solidFill>
                <a:latin typeface="Calibri"/>
                <a:ea typeface="Calibri"/>
                <a:cs typeface="Calibri"/>
                <a:sym typeface="Calibri"/>
              </a:rPr>
              <a:t>Digital Magazin (2022): Der Einfluss der Digitalisierung auf die Umwelt und das Klima. Online: https://digital-magazin.de/einfluss-digitalisierung-auf-umwelt-und-klima/</a:t>
            </a:r>
            <a:endParaRPr/>
          </a:p>
          <a:p>
            <a:pPr indent="-342900" lvl="0" marL="342900" rtl="0" algn="l">
              <a:lnSpc>
                <a:spcPct val="100000"/>
              </a:lnSpc>
              <a:spcBef>
                <a:spcPts val="0"/>
              </a:spcBef>
              <a:spcAft>
                <a:spcPts val="0"/>
              </a:spcAft>
              <a:buSzPts val="1050"/>
              <a:buFont typeface="Arial"/>
              <a:buChar char="•"/>
            </a:pPr>
            <a:r>
              <a:rPr b="0" i="0" lang="de-DE" sz="1050" u="none" strike="noStrike">
                <a:solidFill>
                  <a:srgbClr val="000000"/>
                </a:solidFill>
                <a:latin typeface="Calibri"/>
                <a:ea typeface="Calibri"/>
                <a:cs typeface="Calibri"/>
                <a:sym typeface="Calibri"/>
              </a:rPr>
              <a:t>Umwelt Bundesamt (2019): Digitalisierung nachhaltig gestalten. Online: https://www.umweltbundesamt.de/sites/default/files/medien/376/publikationen/uba_fachbroschuere_digitalisierung_nachhaltig_gestalten_0.pdf</a:t>
            </a:r>
            <a:endParaRPr/>
          </a:p>
          <a:p>
            <a:pPr indent="-342900" lvl="0" marL="342900" rtl="0" algn="l">
              <a:lnSpc>
                <a:spcPct val="100000"/>
              </a:lnSpc>
              <a:spcBef>
                <a:spcPts val="0"/>
              </a:spcBef>
              <a:spcAft>
                <a:spcPts val="0"/>
              </a:spcAft>
              <a:buSzPts val="1050"/>
              <a:buFont typeface="Arial"/>
              <a:buChar char="•"/>
            </a:pPr>
            <a:r>
              <a:rPr b="0" i="0" lang="de-DE" sz="1050" u="none" strike="noStrike">
                <a:solidFill>
                  <a:srgbClr val="000000"/>
                </a:solidFill>
                <a:latin typeface="Calibri"/>
                <a:ea typeface="Calibri"/>
                <a:cs typeface="Calibri"/>
                <a:sym typeface="Calibri"/>
              </a:rPr>
              <a:t>Umwelt Bundesamt (2019): Umweltmanagement und Digitalisierung – Praktische Ansätze zur Verbesserung der Umweltleistung. Online: </a:t>
            </a:r>
            <a:r>
              <a:rPr lang="de-DE" sz="1050">
                <a:latin typeface="Calibri"/>
                <a:ea typeface="Calibri"/>
                <a:cs typeface="Calibri"/>
                <a:sym typeface="Calibri"/>
              </a:rPr>
              <a:t>https://www.umweltbundesamt.de/sites/default/files/medien/376/publikationen/uba-broschuere_umweltmanagement_und_digitalisierung_final_bf.pdf</a:t>
            </a:r>
            <a:endParaRPr/>
          </a:p>
          <a:p>
            <a:pPr indent="0" lvl="0" marL="0" rtl="0" algn="l">
              <a:lnSpc>
                <a:spcPct val="100000"/>
              </a:lnSpc>
              <a:spcBef>
                <a:spcPts val="0"/>
              </a:spcBef>
              <a:spcAft>
                <a:spcPts val="0"/>
              </a:spcAft>
              <a:buSzPts val="1400"/>
              <a:buNone/>
            </a:pPr>
            <a:r>
              <a:t/>
            </a:r>
            <a:endParaRPr sz="1050">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1" lang="de-DE" sz="1050">
                <a:latin typeface="Calibri"/>
                <a:ea typeface="Calibri"/>
                <a:cs typeface="Calibri"/>
                <a:sym typeface="Calibri"/>
              </a:rPr>
              <a:t>Beschreibung der Folie:</a:t>
            </a:r>
            <a:endParaRPr/>
          </a:p>
          <a:p>
            <a:pPr indent="0" lvl="0" marL="0" rtl="0" algn="l">
              <a:lnSpc>
                <a:spcPct val="100000"/>
              </a:lnSpc>
              <a:spcBef>
                <a:spcPts val="0"/>
              </a:spcBef>
              <a:spcAft>
                <a:spcPts val="0"/>
              </a:spcAft>
              <a:buSzPts val="1800"/>
              <a:buNone/>
            </a:pPr>
            <a:r>
              <a:rPr lang="de-DE" sz="1050">
                <a:latin typeface="Calibri"/>
                <a:ea typeface="Calibri"/>
                <a:cs typeface="Calibri"/>
                <a:sym typeface="Calibri"/>
              </a:rPr>
              <a:t>Folgen der Digitalisierung für die Umwelt: Wie verändert sich unsere Einschätzung?</a:t>
            </a:r>
            <a:endParaRPr/>
          </a:p>
          <a:p>
            <a:pPr indent="0" lvl="0" marL="0" rtl="0" algn="l">
              <a:lnSpc>
                <a:spcPct val="100000"/>
              </a:lnSpc>
              <a:spcBef>
                <a:spcPts val="0"/>
              </a:spcBef>
              <a:spcAft>
                <a:spcPts val="0"/>
              </a:spcAft>
              <a:buSzPts val="1800"/>
              <a:buNone/>
            </a:pPr>
            <a:r>
              <a:t/>
            </a:r>
            <a:endParaRPr sz="1050">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1" lang="de-DE" sz="1050">
                <a:latin typeface="Calibri"/>
                <a:ea typeface="Calibri"/>
                <a:cs typeface="Calibri"/>
                <a:sym typeface="Calibri"/>
              </a:rPr>
              <a:t>Aufgabenstellung:</a:t>
            </a:r>
            <a:endParaRPr/>
          </a:p>
          <a:p>
            <a:pPr indent="-457200" lvl="0" marL="457200" marR="0" rtl="0" algn="l">
              <a:lnSpc>
                <a:spcPct val="100000"/>
              </a:lnSpc>
              <a:spcBef>
                <a:spcPts val="0"/>
              </a:spcBef>
              <a:spcAft>
                <a:spcPts val="0"/>
              </a:spcAft>
              <a:buClr>
                <a:srgbClr val="000000"/>
              </a:buClr>
              <a:buSzPts val="1050"/>
              <a:buFont typeface="Arial"/>
              <a:buAutoNum type="arabicPeriod"/>
            </a:pPr>
            <a:r>
              <a:rPr b="0" i="0" lang="de-DE" sz="1050" u="none" cap="none" strike="noStrike">
                <a:solidFill>
                  <a:schemeClr val="dk1"/>
                </a:solidFill>
                <a:latin typeface="Arial"/>
                <a:ea typeface="Arial"/>
                <a:cs typeface="Arial"/>
                <a:sym typeface="Arial"/>
              </a:rPr>
              <a:t>Wo hat bei Ihnen Digitalisierung stattgefunden?</a:t>
            </a:r>
            <a:endParaRPr/>
          </a:p>
          <a:p>
            <a:pPr indent="-457200" lvl="0" marL="457200" marR="0" rtl="0" algn="l">
              <a:lnSpc>
                <a:spcPct val="100000"/>
              </a:lnSpc>
              <a:spcBef>
                <a:spcPts val="0"/>
              </a:spcBef>
              <a:spcAft>
                <a:spcPts val="0"/>
              </a:spcAft>
              <a:buClr>
                <a:srgbClr val="000000"/>
              </a:buClr>
              <a:buSzPts val="1050"/>
              <a:buFont typeface="Arial"/>
              <a:buAutoNum type="arabicPeriod"/>
            </a:pPr>
            <a:r>
              <a:rPr b="0" i="0" lang="de-DE" sz="1050" u="none" cap="none" strike="noStrike">
                <a:solidFill>
                  <a:schemeClr val="dk1"/>
                </a:solidFill>
                <a:latin typeface="Arial"/>
                <a:ea typeface="Arial"/>
                <a:cs typeface="Arial"/>
                <a:sym typeface="Arial"/>
              </a:rPr>
              <a:t>Welche negativen Auswirkungen hat die Digitalisierung auf die Umwelt?</a:t>
            </a:r>
            <a:endParaRPr/>
          </a:p>
          <a:p>
            <a:pPr indent="-457200" lvl="0" marL="457200" rtl="0" algn="l">
              <a:lnSpc>
                <a:spcPct val="100000"/>
              </a:lnSpc>
              <a:spcBef>
                <a:spcPts val="0"/>
              </a:spcBef>
              <a:spcAft>
                <a:spcPts val="0"/>
              </a:spcAft>
              <a:buSzPts val="1050"/>
              <a:buFont typeface="Arial"/>
              <a:buAutoNum type="arabicPeriod"/>
            </a:pPr>
            <a:r>
              <a:rPr lang="de-DE" sz="1050">
                <a:solidFill>
                  <a:schemeClr val="dk1"/>
                </a:solidFill>
              </a:rPr>
              <a:t>Welche positiven Auswirkungen hat die Digitalisierung auf die Umwelt?</a:t>
            </a:r>
            <a:endParaRPr/>
          </a:p>
          <a:p>
            <a:pPr indent="0" lvl="0" marL="0" marR="0" rtl="0" algn="l">
              <a:lnSpc>
                <a:spcPct val="100000"/>
              </a:lnSpc>
              <a:spcBef>
                <a:spcPts val="0"/>
              </a:spcBef>
              <a:spcAft>
                <a:spcPts val="0"/>
              </a:spcAft>
              <a:buClr>
                <a:srgbClr val="000000"/>
              </a:buClr>
              <a:buSzPts val="1400"/>
              <a:buFont typeface="Arial"/>
              <a:buNone/>
            </a:pPr>
            <a:r>
              <a:rPr b="1" lang="de-DE" sz="1050">
                <a:latin typeface="Calibri"/>
                <a:ea typeface="Calibri"/>
                <a:cs typeface="Calibri"/>
                <a:sym typeface="Calibri"/>
              </a:rPr>
              <a:t>Ergebnisse der Befragung (Diagramme): </a:t>
            </a:r>
            <a:endParaRPr sz="1050">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rPr lang="de-DE" sz="1050">
                <a:solidFill>
                  <a:schemeClr val="dk1"/>
                </a:solidFill>
                <a:latin typeface="Calibri"/>
                <a:ea typeface="Calibri"/>
                <a:cs typeface="Calibri"/>
                <a:sym typeface="Calibri"/>
              </a:rPr>
              <a:t>Die Digitalisierung hat laut Nutzer*innen eher Vor- als Nachteile. Die meisten sind der Auffassung, die Digitalisierung bringe Vor- und Nachteile für die Umwelt mit sich. Im Zeitverlauf wird deutlich, dass die Digitalisierung immer weniger mit negativen Umweltauswirkungen in Verbindung gebracht wird. </a:t>
            </a:r>
            <a:br>
              <a:rPr lang="de-DE" sz="1050">
                <a:solidFill>
                  <a:schemeClr val="dk1"/>
                </a:solidFill>
                <a:latin typeface="Calibri"/>
                <a:ea typeface="Calibri"/>
                <a:cs typeface="Calibri"/>
                <a:sym typeface="Calibri"/>
              </a:rPr>
            </a:br>
            <a:br>
              <a:rPr lang="de-DE" sz="1050">
                <a:solidFill>
                  <a:schemeClr val="dk1"/>
                </a:solidFill>
                <a:latin typeface="Calibri"/>
                <a:ea typeface="Calibri"/>
                <a:cs typeface="Calibri"/>
                <a:sym typeface="Calibri"/>
              </a:rPr>
            </a:br>
            <a:r>
              <a:rPr b="1" lang="de-DE" sz="1050">
                <a:latin typeface="Calibri"/>
                <a:ea typeface="Calibri"/>
                <a:cs typeface="Calibri"/>
                <a:sym typeface="Calibri"/>
              </a:rPr>
              <a:t>Diagramme: (eigene Darstellung)</a:t>
            </a:r>
            <a:br>
              <a:rPr lang="de-DE" sz="1050">
                <a:latin typeface="Calibri"/>
                <a:ea typeface="Calibri"/>
                <a:cs typeface="Calibri"/>
                <a:sym typeface="Calibri"/>
              </a:rPr>
            </a:br>
            <a:r>
              <a:rPr b="0" i="0" lang="de-DE" sz="1050" u="none" strike="noStrike">
                <a:solidFill>
                  <a:srgbClr val="05103E"/>
                </a:solidFill>
                <a:latin typeface="Calibri"/>
                <a:ea typeface="Calibri"/>
                <a:cs typeface="Calibri"/>
                <a:sym typeface="Calibri"/>
              </a:rPr>
              <a:t>DBU (2020): DBU - Digitalisierung und Nachhaltigkeit. Online: https://www.dbu.de/2985ibook82974_38647_.html.</a:t>
            </a:r>
            <a:endParaRPr/>
          </a:p>
          <a:p>
            <a:pPr indent="0" lvl="0" marL="0" rtl="0" algn="l">
              <a:lnSpc>
                <a:spcPct val="100000"/>
              </a:lnSpc>
              <a:spcBef>
                <a:spcPts val="1000"/>
              </a:spcBef>
              <a:spcAft>
                <a:spcPts val="0"/>
              </a:spcAft>
              <a:buClr>
                <a:schemeClr val="dk1"/>
              </a:buClr>
              <a:buSzPts val="1100"/>
              <a:buFont typeface="Arial"/>
              <a:buNone/>
            </a:pPr>
            <a:br>
              <a:rPr lang="de-DE" sz="1050">
                <a:solidFill>
                  <a:srgbClr val="05103E"/>
                </a:solidFill>
                <a:latin typeface="Calibri"/>
                <a:ea typeface="Calibri"/>
                <a:cs typeface="Calibri"/>
                <a:sym typeface="Calibri"/>
              </a:rPr>
            </a:br>
            <a:r>
              <a:rPr b="1" i="0" lang="de-DE" sz="1050" u="none" strike="noStrike">
                <a:solidFill>
                  <a:srgbClr val="05103E"/>
                </a:solidFill>
                <a:latin typeface="Calibri"/>
                <a:ea typeface="Calibri"/>
                <a:cs typeface="Calibri"/>
                <a:sym typeface="Calibri"/>
              </a:rPr>
              <a:t>Quellenverzeichnis Beschreibungstext: </a:t>
            </a:r>
            <a:br>
              <a:rPr b="1" lang="de-DE" sz="1050">
                <a:solidFill>
                  <a:srgbClr val="05103E"/>
                </a:solidFill>
                <a:latin typeface="Calibri"/>
                <a:ea typeface="Calibri"/>
                <a:cs typeface="Calibri"/>
                <a:sym typeface="Calibri"/>
              </a:rPr>
            </a:br>
            <a:r>
              <a:rPr b="0" i="0" lang="de-DE" sz="1050" u="none" strike="noStrike">
                <a:solidFill>
                  <a:srgbClr val="000000"/>
                </a:solidFill>
                <a:latin typeface="Calibri"/>
                <a:ea typeface="Calibri"/>
                <a:cs typeface="Calibri"/>
                <a:sym typeface="Calibri"/>
              </a:rPr>
              <a:t>Deutschlandfunk (2021): Schlechte Klimabilanz der Digitalisierung. Online: https://www.deutschlandfunk.de/hohe-emissionen-schlechte-klimabilanz-der-digitalisierung-100.html</a:t>
            </a:r>
            <a:endParaRPr/>
          </a:p>
          <a:p>
            <a:pPr indent="0" lvl="0" marL="0" marR="0" rtl="0" algn="l">
              <a:lnSpc>
                <a:spcPct val="100000"/>
              </a:lnSpc>
              <a:spcBef>
                <a:spcPts val="2000"/>
              </a:spcBef>
              <a:spcAft>
                <a:spcPts val="0"/>
              </a:spcAft>
              <a:buClr>
                <a:srgbClr val="000000"/>
              </a:buClr>
              <a:buSzPts val="1400"/>
              <a:buFont typeface="Arial"/>
              <a:buNone/>
            </a:pPr>
            <a:r>
              <a:t/>
            </a:r>
            <a:endParaRPr sz="1050">
              <a:latin typeface="Calibri"/>
              <a:ea typeface="Calibri"/>
              <a:cs typeface="Calibri"/>
              <a:sym typeface="Calibri"/>
            </a:endParaRPr>
          </a:p>
        </p:txBody>
      </p:sp>
      <p:sp>
        <p:nvSpPr>
          <p:cNvPr id="200" name="Google Shape;200;g14a9b7458ce_0_2:notes"/>
          <p:cNvSpPr txBox="1"/>
          <p:nvPr>
            <p:ph idx="12" type="sldNum"/>
          </p:nvPr>
        </p:nvSpPr>
        <p:spPr>
          <a:xfrm>
            <a:off x="4023991" y="9721107"/>
            <a:ext cx="3078300" cy="513600"/>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14bd40b8c99_0_10:notes"/>
          <p:cNvSpPr/>
          <p:nvPr>
            <p:ph idx="2" type="sldImg"/>
          </p:nvPr>
        </p:nvSpPr>
        <p:spPr>
          <a:xfrm>
            <a:off x="479425" y="395288"/>
            <a:ext cx="6145213" cy="3455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4" name="Google Shape;214;g14bd40b8c99_0_10:notes"/>
          <p:cNvSpPr txBox="1"/>
          <p:nvPr>
            <p:ph idx="1" type="body"/>
          </p:nvPr>
        </p:nvSpPr>
        <p:spPr>
          <a:xfrm>
            <a:off x="479425" y="3960000"/>
            <a:ext cx="6145212" cy="6064946"/>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1400"/>
              <a:buNone/>
            </a:pPr>
            <a:r>
              <a:rPr b="1" lang="de-DE" sz="1050">
                <a:solidFill>
                  <a:schemeClr val="dk1"/>
                </a:solidFill>
                <a:latin typeface="Calibri"/>
                <a:ea typeface="Calibri"/>
                <a:cs typeface="Calibri"/>
                <a:sym typeface="Calibri"/>
              </a:rPr>
              <a:t>Beschreibung des Zielkonfliktes:</a:t>
            </a:r>
            <a:endParaRPr sz="105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lang="de-DE" sz="1050">
                <a:solidFill>
                  <a:schemeClr val="dk1"/>
                </a:solidFill>
                <a:latin typeface="Calibri"/>
                <a:ea typeface="Calibri"/>
                <a:cs typeface="Calibri"/>
                <a:sym typeface="Calibri"/>
              </a:rPr>
              <a:t>Onlineshopping ist durch den Stromverbrauch von Rechenzentren und die Logistik (Versenden der Ware) oftmals nicht nachhaltig. Das Konsument*innen verhalten lässt sich nicht ohne weiteres auf lokale Strukturen zurückentwickeln. Auch wird oft lokal bestellt, da es bequemer ist, wie z. B. 3 Aufkleber, die beim Händler um die Ecke online bestellt werden.</a:t>
            </a:r>
            <a:endParaRPr/>
          </a:p>
          <a:p>
            <a:pPr indent="0" lvl="0" marL="0" rtl="0" algn="l">
              <a:lnSpc>
                <a:spcPct val="100000"/>
              </a:lnSpc>
              <a:spcBef>
                <a:spcPts val="0"/>
              </a:spcBef>
              <a:spcAft>
                <a:spcPts val="0"/>
              </a:spcAft>
              <a:buSzPts val="1400"/>
              <a:buNone/>
            </a:pPr>
            <a:r>
              <a:t/>
            </a:r>
            <a:endParaRPr sz="105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1" lang="de-DE" sz="1050">
                <a:solidFill>
                  <a:schemeClr val="dk1"/>
                </a:solidFill>
                <a:latin typeface="Calibri"/>
                <a:ea typeface="Calibri"/>
                <a:cs typeface="Calibri"/>
                <a:sym typeface="Calibri"/>
              </a:rPr>
              <a:t>Weiterführende Informationen:</a:t>
            </a:r>
            <a:endParaRPr sz="1050">
              <a:solidFill>
                <a:schemeClr val="dk1"/>
              </a:solidFill>
              <a:latin typeface="Calibri"/>
              <a:ea typeface="Calibri"/>
              <a:cs typeface="Calibri"/>
              <a:sym typeface="Calibri"/>
            </a:endParaRPr>
          </a:p>
          <a:p>
            <a:pPr indent="-342900" lvl="0" marL="342900" rtl="0" algn="l">
              <a:lnSpc>
                <a:spcPct val="100000"/>
              </a:lnSpc>
              <a:spcBef>
                <a:spcPts val="0"/>
              </a:spcBef>
              <a:spcAft>
                <a:spcPts val="0"/>
              </a:spcAft>
              <a:buSzPts val="1050"/>
              <a:buFont typeface="Arial"/>
              <a:buChar char="•"/>
            </a:pPr>
            <a:r>
              <a:rPr lang="de-DE" sz="1050">
                <a:solidFill>
                  <a:schemeClr val="dk1"/>
                </a:solidFill>
                <a:latin typeface="Calibri"/>
                <a:ea typeface="Calibri"/>
                <a:cs typeface="Calibri"/>
                <a:sym typeface="Calibri"/>
              </a:rPr>
              <a:t>Bundesumweltministerium (2018): Louisa Dellert bringt die Logistik auf Rad. Online: https://www.youtube.com/watch?v=bKnNgswgPto</a:t>
            </a:r>
            <a:endParaRPr sz="1050">
              <a:solidFill>
                <a:schemeClr val="dk1"/>
              </a:solidFill>
              <a:latin typeface="Calibri"/>
              <a:ea typeface="Calibri"/>
              <a:cs typeface="Calibri"/>
              <a:sym typeface="Calibri"/>
            </a:endParaRPr>
          </a:p>
          <a:p>
            <a:pPr indent="-342900" lvl="0" marL="342900" rtl="0" algn="l">
              <a:lnSpc>
                <a:spcPct val="100000"/>
              </a:lnSpc>
              <a:spcBef>
                <a:spcPts val="0"/>
              </a:spcBef>
              <a:spcAft>
                <a:spcPts val="0"/>
              </a:spcAft>
              <a:buSzPts val="1050"/>
              <a:buFont typeface="Arial"/>
              <a:buChar char="•"/>
            </a:pPr>
            <a:r>
              <a:rPr lang="de-DE" sz="1050">
                <a:solidFill>
                  <a:schemeClr val="dk1"/>
                </a:solidFill>
                <a:latin typeface="Calibri"/>
                <a:ea typeface="Calibri"/>
                <a:cs typeface="Calibri"/>
                <a:sym typeface="Calibri"/>
              </a:rPr>
              <a:t>Klimaschutz.de (2019): Der Lieferverkehr von Morgen: Mikro-Depots und Lastenräder. Online: https://www.klimaschutz.de/de/service/meldungen/der-lieferverkehr-von-morgen-mikro-depots-und-lastenraeder</a:t>
            </a:r>
            <a:endParaRPr sz="1050">
              <a:solidFill>
                <a:schemeClr val="dk1"/>
              </a:solidFill>
              <a:latin typeface="Calibri"/>
              <a:ea typeface="Calibri"/>
              <a:cs typeface="Calibri"/>
              <a:sym typeface="Calibri"/>
            </a:endParaRPr>
          </a:p>
          <a:p>
            <a:pPr indent="-342900" lvl="0" marL="342900" rtl="0" algn="l">
              <a:lnSpc>
                <a:spcPct val="100000"/>
              </a:lnSpc>
              <a:spcBef>
                <a:spcPts val="0"/>
              </a:spcBef>
              <a:spcAft>
                <a:spcPts val="0"/>
              </a:spcAft>
              <a:buSzPts val="1050"/>
              <a:buFont typeface="Arial"/>
              <a:buChar char="•"/>
            </a:pPr>
            <a:r>
              <a:rPr lang="de-DE" sz="1050">
                <a:solidFill>
                  <a:schemeClr val="dk1"/>
                </a:solidFill>
                <a:latin typeface="Calibri"/>
                <a:ea typeface="Calibri"/>
                <a:cs typeface="Calibri"/>
                <a:sym typeface="Calibri"/>
              </a:rPr>
              <a:t>#stadtvonmorgen (2021): Städte experimentieren: Wie Mikrodepots den Lieferverkehr und Emissionen reduzieren sollen. Online: https://www.stadtvonmorgen.de/mobilitaet/staedte-experimentieren-wie-mikrodepots-den-lieferverkehr-und-emissionen-reduzieren-sollen-4725/</a:t>
            </a:r>
            <a:endParaRPr/>
          </a:p>
          <a:p>
            <a:pPr indent="0" lvl="0" marL="0" rtl="0" algn="l">
              <a:lnSpc>
                <a:spcPct val="100000"/>
              </a:lnSpc>
              <a:spcBef>
                <a:spcPts val="0"/>
              </a:spcBef>
              <a:spcAft>
                <a:spcPts val="0"/>
              </a:spcAft>
              <a:buSzPts val="1400"/>
              <a:buNone/>
            </a:pPr>
            <a:r>
              <a:t/>
            </a:r>
            <a:endParaRPr sz="105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1" lang="de-DE" sz="1050">
                <a:solidFill>
                  <a:schemeClr val="dk1"/>
                </a:solidFill>
                <a:latin typeface="Calibri"/>
                <a:ea typeface="Calibri"/>
                <a:cs typeface="Calibri"/>
                <a:sym typeface="Calibri"/>
              </a:rPr>
              <a:t>Beschreibung der Folie:</a:t>
            </a:r>
            <a:endParaRPr/>
          </a:p>
          <a:p>
            <a:pPr indent="0" lvl="0" marL="0" rtl="0" algn="l">
              <a:lnSpc>
                <a:spcPct val="100000"/>
              </a:lnSpc>
              <a:spcBef>
                <a:spcPts val="0"/>
              </a:spcBef>
              <a:spcAft>
                <a:spcPts val="0"/>
              </a:spcAft>
              <a:buSzPts val="1800"/>
              <a:buNone/>
            </a:pPr>
            <a:r>
              <a:rPr lang="de-DE" sz="1050">
                <a:solidFill>
                  <a:schemeClr val="dk1"/>
                </a:solidFill>
                <a:latin typeface="Calibri"/>
                <a:ea typeface="Calibri"/>
                <a:cs typeface="Calibri"/>
                <a:sym typeface="Calibri"/>
              </a:rPr>
              <a:t>Nachhaltigkeit im Onlineshopping: Warum viele nicht aktiv werden. Auf die Fragestellung, ob Onlinehändler*innen in den jeweiligen Bereichen eine nachhaltige Ausrichtung verfolgen, reagieren die Befragten teilweise abwehrend.</a:t>
            </a:r>
            <a:endParaRPr/>
          </a:p>
          <a:p>
            <a:pPr indent="0" lvl="0" marL="0" rtl="0" algn="l">
              <a:lnSpc>
                <a:spcPct val="100000"/>
              </a:lnSpc>
              <a:spcBef>
                <a:spcPts val="0"/>
              </a:spcBef>
              <a:spcAft>
                <a:spcPts val="0"/>
              </a:spcAft>
              <a:buSzPts val="1800"/>
              <a:buNone/>
            </a:pPr>
            <a:r>
              <a:t/>
            </a:r>
            <a:endParaRPr sz="105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1" lang="de-DE" sz="1050">
                <a:solidFill>
                  <a:schemeClr val="dk1"/>
                </a:solidFill>
                <a:latin typeface="Calibri"/>
                <a:ea typeface="Calibri"/>
                <a:cs typeface="Calibri"/>
                <a:sym typeface="Calibri"/>
              </a:rPr>
              <a:t>Aufgabenstellung:</a:t>
            </a:r>
            <a:endParaRPr b="1" i="0" sz="1050" u="none" cap="none" strike="noStrike">
              <a:solidFill>
                <a:schemeClr val="dk1"/>
              </a:solidFill>
              <a:latin typeface="Calibri"/>
              <a:ea typeface="Calibri"/>
              <a:cs typeface="Calibri"/>
              <a:sym typeface="Calibri"/>
            </a:endParaRPr>
          </a:p>
          <a:p>
            <a:pPr indent="-457200" lvl="0" marL="457200" rtl="0" algn="l">
              <a:lnSpc>
                <a:spcPct val="100000"/>
              </a:lnSpc>
              <a:spcBef>
                <a:spcPts val="0"/>
              </a:spcBef>
              <a:spcAft>
                <a:spcPts val="0"/>
              </a:spcAft>
              <a:buSzPts val="1050"/>
              <a:buFont typeface="Arial"/>
              <a:buAutoNum type="arabicPeriod"/>
            </a:pPr>
            <a:r>
              <a:rPr lang="de-DE" sz="1050">
                <a:solidFill>
                  <a:schemeClr val="dk1"/>
                </a:solidFill>
              </a:rPr>
              <a:t>Mindestbestellwert oder Mindestentfernung würden Retouren verringern – das steht fest!</a:t>
            </a:r>
            <a:endParaRPr/>
          </a:p>
          <a:p>
            <a:pPr indent="-457200" lvl="0" marL="457200" marR="0" rtl="0" algn="l">
              <a:lnSpc>
                <a:spcPct val="100000"/>
              </a:lnSpc>
              <a:spcBef>
                <a:spcPts val="0"/>
              </a:spcBef>
              <a:spcAft>
                <a:spcPts val="0"/>
              </a:spcAft>
              <a:buClr>
                <a:srgbClr val="000000"/>
              </a:buClr>
              <a:buSzPts val="1050"/>
              <a:buFont typeface="Arial"/>
              <a:buAutoNum type="arabicPeriod"/>
            </a:pPr>
            <a:r>
              <a:rPr b="0" i="0" lang="de-DE" sz="1050" u="none" cap="none" strike="noStrike">
                <a:solidFill>
                  <a:schemeClr val="dk1"/>
                </a:solidFill>
                <a:latin typeface="Arial"/>
                <a:ea typeface="Arial"/>
                <a:cs typeface="Arial"/>
                <a:sym typeface="Arial"/>
              </a:rPr>
              <a:t>Welche Maßnahmen können den Onlinehandel „nachhaltiger machen“?</a:t>
            </a:r>
            <a:endParaRPr/>
          </a:p>
          <a:p>
            <a:pPr indent="0" lvl="0" marL="0" rtl="0" algn="l">
              <a:lnSpc>
                <a:spcPct val="100000"/>
              </a:lnSpc>
              <a:spcBef>
                <a:spcPts val="0"/>
              </a:spcBef>
              <a:spcAft>
                <a:spcPts val="0"/>
              </a:spcAft>
              <a:buSzPts val="1400"/>
              <a:buNone/>
            </a:pPr>
            <a:r>
              <a:t/>
            </a:r>
            <a:endParaRPr sz="105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1" lang="de-DE" sz="1050">
                <a:solidFill>
                  <a:schemeClr val="dk1"/>
                </a:solidFill>
                <a:latin typeface="Calibri"/>
                <a:ea typeface="Calibri"/>
                <a:cs typeface="Calibri"/>
                <a:sym typeface="Calibri"/>
              </a:rPr>
              <a:t>Ergebnisse der Befragung (Diagramm): </a:t>
            </a:r>
            <a:endParaRPr sz="105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rPr b="0" i="0" lang="de-DE" sz="1050" u="none" strike="noStrike">
                <a:solidFill>
                  <a:schemeClr val="dk1"/>
                </a:solidFill>
                <a:latin typeface="Calibri"/>
                <a:ea typeface="Calibri"/>
                <a:cs typeface="Calibri"/>
                <a:sym typeface="Calibri"/>
              </a:rPr>
              <a:t>Eine YouGov-Umfrage von Trusted Shops aus dem Jahr 2019 ergab, dass 60 Prozent der Deutschen Wert auf Nachhaltigkeit beim Einkaufen im Internet legen. Diese Einstellung zeigt sich auch auf Seiten der Betreiber der Online-Shops: Über 90 Prozent sehen die Wichtigkeit des Themas. </a:t>
            </a:r>
            <a:endParaRPr/>
          </a:p>
          <a:p>
            <a:pPr indent="0" lvl="0" marL="0" rtl="0" algn="l">
              <a:lnSpc>
                <a:spcPct val="100000"/>
              </a:lnSpc>
              <a:spcBef>
                <a:spcPts val="1000"/>
              </a:spcBef>
              <a:spcAft>
                <a:spcPts val="0"/>
              </a:spcAft>
              <a:buClr>
                <a:schemeClr val="dk1"/>
              </a:buClr>
              <a:buSzPts val="1100"/>
              <a:buFont typeface="Arial"/>
              <a:buNone/>
            </a:pPr>
            <a:r>
              <a:rPr b="1" lang="de-DE" sz="1050">
                <a:solidFill>
                  <a:schemeClr val="dk1"/>
                </a:solidFill>
                <a:latin typeface="Calibri"/>
                <a:ea typeface="Calibri"/>
                <a:cs typeface="Calibri"/>
                <a:sym typeface="Calibri"/>
              </a:rPr>
              <a:t>Diagramm: (eigene Darstellung)</a:t>
            </a:r>
            <a:br>
              <a:rPr lang="de-DE" sz="1050">
                <a:solidFill>
                  <a:schemeClr val="dk1"/>
                </a:solidFill>
                <a:latin typeface="Calibri"/>
                <a:ea typeface="Calibri"/>
                <a:cs typeface="Calibri"/>
                <a:sym typeface="Calibri"/>
              </a:rPr>
            </a:br>
            <a:r>
              <a:rPr b="0" i="0" lang="de-DE" sz="1050" u="none" strike="noStrike">
                <a:solidFill>
                  <a:schemeClr val="dk1"/>
                </a:solidFill>
                <a:latin typeface="Calibri"/>
                <a:ea typeface="Calibri"/>
                <a:cs typeface="Calibri"/>
                <a:sym typeface="Calibri"/>
              </a:rPr>
              <a:t>Packaging Journal (2020): </a:t>
            </a:r>
            <a:r>
              <a:rPr b="0" i="1" lang="de-DE" sz="1050" u="none" strike="noStrike">
                <a:solidFill>
                  <a:schemeClr val="dk1"/>
                </a:solidFill>
                <a:latin typeface="Calibri"/>
                <a:ea typeface="Calibri"/>
                <a:cs typeface="Calibri"/>
                <a:sym typeface="Calibri"/>
              </a:rPr>
              <a:t>Nachhaltigkeit bei Online-Shopping</a:t>
            </a:r>
            <a:r>
              <a:rPr b="0" i="0" lang="de-DE" sz="1050" u="none" strike="noStrike">
                <a:solidFill>
                  <a:schemeClr val="dk1"/>
                </a:solidFill>
                <a:latin typeface="Calibri"/>
                <a:ea typeface="Calibri"/>
                <a:cs typeface="Calibri"/>
                <a:sym typeface="Calibri"/>
              </a:rPr>
              <a:t>. Online: https://packaging-journal.de/nachhaltigkeit-online-shopping/.</a:t>
            </a:r>
            <a:endParaRPr/>
          </a:p>
          <a:p>
            <a:pPr indent="0" lvl="0" marL="0" marR="0" rtl="0" algn="l">
              <a:lnSpc>
                <a:spcPct val="100000"/>
              </a:lnSpc>
              <a:spcBef>
                <a:spcPts val="2000"/>
              </a:spcBef>
              <a:spcAft>
                <a:spcPts val="0"/>
              </a:spcAft>
              <a:buClr>
                <a:srgbClr val="000000"/>
              </a:buClr>
              <a:buSzPts val="1400"/>
              <a:buFont typeface="Arial"/>
              <a:buNone/>
            </a:pPr>
            <a:r>
              <a:t/>
            </a:r>
            <a:endParaRPr b="0" i="0" sz="1050" u="none" strike="noStrike">
              <a:solidFill>
                <a:schemeClr val="dk1"/>
              </a:solidFill>
              <a:latin typeface="Calibri"/>
              <a:ea typeface="Calibri"/>
              <a:cs typeface="Calibri"/>
              <a:sym typeface="Calibri"/>
            </a:endParaRPr>
          </a:p>
          <a:p>
            <a:pPr indent="0" lvl="0" marL="0" marR="0" rtl="0" algn="l">
              <a:lnSpc>
                <a:spcPct val="100000"/>
              </a:lnSpc>
              <a:spcBef>
                <a:spcPts val="1000"/>
              </a:spcBef>
              <a:spcAft>
                <a:spcPts val="0"/>
              </a:spcAft>
              <a:buClr>
                <a:srgbClr val="000000"/>
              </a:buClr>
              <a:buSzPts val="1400"/>
              <a:buFont typeface="Arial"/>
              <a:buNone/>
            </a:pPr>
            <a:r>
              <a:t/>
            </a:r>
            <a:endParaRPr b="1" sz="1050">
              <a:solidFill>
                <a:schemeClr val="dk1"/>
              </a:solidFill>
              <a:latin typeface="Calibri"/>
              <a:ea typeface="Calibri"/>
              <a:cs typeface="Calibri"/>
              <a:sym typeface="Calibri"/>
            </a:endParaRPr>
          </a:p>
        </p:txBody>
      </p:sp>
      <p:sp>
        <p:nvSpPr>
          <p:cNvPr id="215" name="Google Shape;215;g14bd40b8c99_0_10:notes"/>
          <p:cNvSpPr txBox="1"/>
          <p:nvPr>
            <p:ph idx="12" type="sldNum"/>
          </p:nvPr>
        </p:nvSpPr>
        <p:spPr>
          <a:xfrm>
            <a:off x="4023991" y="9721107"/>
            <a:ext cx="3078300" cy="513600"/>
          </a:xfrm>
          <a:prstGeom prst="rect">
            <a:avLst/>
          </a:prstGeom>
          <a:noFill/>
          <a:ln>
            <a:noFill/>
          </a:ln>
        </p:spPr>
        <p:txBody>
          <a:bodyPr anchorCtr="0" anchor="b" bIns="47400" lIns="94825" spcFirstLastPara="1" rIns="94825" wrap="square" tIns="474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de-DE"/>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141f1a7caba_0_31:notes"/>
          <p:cNvSpPr/>
          <p:nvPr>
            <p:ph idx="2" type="sldImg"/>
          </p:nvPr>
        </p:nvSpPr>
        <p:spPr>
          <a:xfrm>
            <a:off x="479425" y="395288"/>
            <a:ext cx="6145213" cy="3455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0" name="Google Shape;240;g141f1a7caba_0_31:notes"/>
          <p:cNvSpPr txBox="1"/>
          <p:nvPr>
            <p:ph idx="1" type="body"/>
          </p:nvPr>
        </p:nvSpPr>
        <p:spPr>
          <a:xfrm>
            <a:off x="479425" y="3960000"/>
            <a:ext cx="6145212" cy="4606800"/>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1400"/>
              <a:buNone/>
            </a:pPr>
            <a:r>
              <a:rPr b="1" lang="de-DE" sz="1050">
                <a:solidFill>
                  <a:schemeClr val="dk1"/>
                </a:solidFill>
                <a:latin typeface="Calibri"/>
                <a:ea typeface="Calibri"/>
                <a:cs typeface="Calibri"/>
                <a:sym typeface="Calibri"/>
              </a:rPr>
              <a:t>Beschreibung des Zielkonfliktes:</a:t>
            </a:r>
            <a:endParaRPr sz="105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lang="de-DE" sz="1050">
                <a:solidFill>
                  <a:schemeClr val="dk1"/>
                </a:solidFill>
                <a:latin typeface="Calibri"/>
                <a:ea typeface="Calibri"/>
                <a:cs typeface="Calibri"/>
                <a:sym typeface="Calibri"/>
              </a:rPr>
              <a:t>Insbesondere für viele kleine Lieferanten sind Zertifizierungen für nachhaltige Produkte sehr zeit- und kostenintensiv. So ist nicht bei allen Produkten ersichtlich, ob sich dahinter ein nachhaltiges Produkt verbirgt. </a:t>
            </a:r>
            <a:endParaRPr b="0" i="0" sz="1050" u="none" strike="noStrike">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t/>
            </a:r>
            <a:endParaRPr b="0" i="0" sz="1050" u="none" strike="noStrike">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b="0" i="0" lang="de-DE" sz="1050" u="none" strike="noStrike">
                <a:solidFill>
                  <a:schemeClr val="dk1"/>
                </a:solidFill>
                <a:latin typeface="Calibri"/>
                <a:ea typeface="Calibri"/>
                <a:cs typeface="Calibri"/>
                <a:sym typeface="Calibri"/>
              </a:rPr>
              <a:t>Der Einzelhandelskaufmann und die Einzelhandelskauffrau beraten auch ihre Kunden und Kundinnen. Um zwischen “guten”, “besseren” oder “schlechten” Produkten zu entscheiden, kann man auf Siegel vertrauen. Es gibt jedoch inzwischen eine kaum überschaubare Vielfalt an Siegeln. Einen Wegweiser für allerlei Siegel bietet z.B.:</a:t>
            </a:r>
            <a:endParaRPr/>
          </a:p>
          <a:p>
            <a:pPr indent="0" lvl="0" marL="0" rtl="0" algn="l">
              <a:lnSpc>
                <a:spcPct val="100000"/>
              </a:lnSpc>
              <a:spcBef>
                <a:spcPts val="0"/>
              </a:spcBef>
              <a:spcAft>
                <a:spcPts val="0"/>
              </a:spcAft>
              <a:buSzPts val="1400"/>
              <a:buNone/>
            </a:pPr>
            <a:r>
              <a:t/>
            </a:r>
            <a:endParaRPr b="0" i="0" sz="1050" u="none" strike="noStrike">
              <a:solidFill>
                <a:schemeClr val="dk1"/>
              </a:solidFill>
              <a:latin typeface="Calibri"/>
              <a:ea typeface="Calibri"/>
              <a:cs typeface="Calibri"/>
              <a:sym typeface="Calibri"/>
            </a:endParaRPr>
          </a:p>
          <a:p>
            <a:pPr indent="-171450" lvl="0" marL="171450" rtl="0" algn="l">
              <a:lnSpc>
                <a:spcPct val="100000"/>
              </a:lnSpc>
              <a:spcBef>
                <a:spcPts val="0"/>
              </a:spcBef>
              <a:spcAft>
                <a:spcPts val="0"/>
              </a:spcAft>
              <a:buSzPts val="1050"/>
              <a:buFont typeface="Arial"/>
              <a:buChar char="•"/>
            </a:pPr>
            <a:r>
              <a:rPr b="0" i="0" lang="de-DE" sz="1050" u="none" strike="noStrike">
                <a:solidFill>
                  <a:schemeClr val="dk1"/>
                </a:solidFill>
                <a:latin typeface="Calibri"/>
                <a:ea typeface="Calibri"/>
                <a:cs typeface="Calibri"/>
                <a:sym typeface="Calibri"/>
              </a:rPr>
              <a:t>das Informationsportal Siegelklarheit: </a:t>
            </a:r>
            <a:r>
              <a:rPr b="0" i="0" lang="de-DE" sz="1050" u="sng" strike="noStrike">
                <a:solidFill>
                  <a:schemeClr val="dk1"/>
                </a:solidFill>
                <a:latin typeface="Calibri"/>
                <a:ea typeface="Calibri"/>
                <a:cs typeface="Calibri"/>
                <a:sym typeface="Calibri"/>
                <a:hlinkClick r:id="rId2">
                  <a:extLst>
                    <a:ext uri="{A12FA001-AC4F-418D-AE19-62706E023703}">
                      <ahyp:hlinkClr val="tx"/>
                    </a:ext>
                  </a:extLst>
                </a:hlinkClick>
              </a:rPr>
              <a:t>www.siegelklarheit.de</a:t>
            </a:r>
            <a:r>
              <a:rPr b="0" i="0" lang="de-DE" sz="1050" u="none" strike="noStrike">
                <a:solidFill>
                  <a:schemeClr val="dk1"/>
                </a:solidFill>
                <a:latin typeface="Calibri"/>
                <a:ea typeface="Calibri"/>
                <a:cs typeface="Calibri"/>
                <a:sym typeface="Calibri"/>
              </a:rPr>
              <a:t>, </a:t>
            </a:r>
            <a:endParaRPr/>
          </a:p>
          <a:p>
            <a:pPr indent="-171450" lvl="0" marL="171450" rtl="0" algn="l">
              <a:lnSpc>
                <a:spcPct val="100000"/>
              </a:lnSpc>
              <a:spcBef>
                <a:spcPts val="0"/>
              </a:spcBef>
              <a:spcAft>
                <a:spcPts val="0"/>
              </a:spcAft>
              <a:buSzPts val="1050"/>
              <a:buFont typeface="Arial"/>
              <a:buChar char="•"/>
            </a:pPr>
            <a:r>
              <a:rPr b="0" i="0" lang="de-DE" sz="1050" u="none" strike="noStrike">
                <a:solidFill>
                  <a:schemeClr val="dk1"/>
                </a:solidFill>
                <a:latin typeface="Calibri"/>
                <a:ea typeface="Calibri"/>
                <a:cs typeface="Calibri"/>
                <a:sym typeface="Calibri"/>
              </a:rPr>
              <a:t>der Ethik.Guide: </a:t>
            </a:r>
            <a:r>
              <a:rPr b="0" i="0" lang="de-DE" sz="1050" u="sng" strike="noStrike">
                <a:solidFill>
                  <a:schemeClr val="dk1"/>
                </a:solidFill>
                <a:latin typeface="Calibri"/>
                <a:ea typeface="Calibri"/>
                <a:cs typeface="Calibri"/>
                <a:sym typeface="Calibri"/>
                <a:hlinkClick r:id="rId3">
                  <a:extLst>
                    <a:ext uri="{A12FA001-AC4F-418D-AE19-62706E023703}">
                      <ahyp:hlinkClr val="tx"/>
                    </a:ext>
                  </a:extLst>
                </a:hlinkClick>
              </a:rPr>
              <a:t>https://ethikguide.org/</a:t>
            </a:r>
            <a:r>
              <a:rPr b="0" i="0" lang="de-DE" sz="1050" u="none" strike="noStrike">
                <a:solidFill>
                  <a:schemeClr val="dk1"/>
                </a:solidFill>
                <a:latin typeface="Calibri"/>
                <a:ea typeface="Calibri"/>
                <a:cs typeface="Calibri"/>
                <a:sym typeface="Calibri"/>
              </a:rPr>
              <a:t>  </a:t>
            </a:r>
            <a:endParaRPr/>
          </a:p>
          <a:p>
            <a:pPr indent="-171450" lvl="0" marL="171450" rtl="0" algn="l">
              <a:lnSpc>
                <a:spcPct val="100000"/>
              </a:lnSpc>
              <a:spcBef>
                <a:spcPts val="0"/>
              </a:spcBef>
              <a:spcAft>
                <a:spcPts val="0"/>
              </a:spcAft>
              <a:buSzPts val="1050"/>
              <a:buFont typeface="Arial"/>
              <a:buChar char="•"/>
            </a:pPr>
            <a:r>
              <a:rPr b="0" i="0" lang="de-DE" sz="1050" u="none" strike="noStrike">
                <a:solidFill>
                  <a:schemeClr val="dk1"/>
                </a:solidFill>
                <a:latin typeface="Calibri"/>
                <a:ea typeface="Calibri"/>
                <a:cs typeface="Calibri"/>
                <a:sym typeface="Calibri"/>
              </a:rPr>
              <a:t>Label-Online: </a:t>
            </a:r>
            <a:r>
              <a:rPr b="0" i="0" lang="de-DE" sz="1050" u="sng" strike="noStrike">
                <a:solidFill>
                  <a:schemeClr val="dk1"/>
                </a:solidFill>
                <a:latin typeface="Calibri"/>
                <a:ea typeface="Calibri"/>
                <a:cs typeface="Calibri"/>
                <a:sym typeface="Calibri"/>
                <a:hlinkClick r:id="rId4">
                  <a:extLst>
                    <a:ext uri="{A12FA001-AC4F-418D-AE19-62706E023703}">
                      <ahyp:hlinkClr val="tx"/>
                    </a:ext>
                  </a:extLst>
                </a:hlinkClick>
              </a:rPr>
              <a:t>www.label-online.de</a:t>
            </a:r>
            <a:r>
              <a:rPr b="0" i="0" lang="de-DE" sz="1050" u="none" strike="noStrike">
                <a:solidFill>
                  <a:schemeClr val="dk1"/>
                </a:solidFill>
                <a:latin typeface="Calibri"/>
                <a:ea typeface="Calibri"/>
                <a:cs typeface="Calibri"/>
                <a:sym typeface="Calibri"/>
              </a:rPr>
              <a:t> </a:t>
            </a:r>
            <a:endParaRPr sz="105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1" sz="105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1" lang="de-DE" sz="1050">
                <a:solidFill>
                  <a:schemeClr val="dk1"/>
                </a:solidFill>
                <a:latin typeface="Calibri"/>
                <a:ea typeface="Calibri"/>
                <a:cs typeface="Calibri"/>
                <a:sym typeface="Calibri"/>
              </a:rPr>
              <a:t>Beschreibung der Folie:</a:t>
            </a:r>
            <a:endParaRPr/>
          </a:p>
          <a:p>
            <a:pPr indent="0" lvl="0" marL="0" rtl="0" algn="l">
              <a:lnSpc>
                <a:spcPct val="100000"/>
              </a:lnSpc>
              <a:spcBef>
                <a:spcPts val="0"/>
              </a:spcBef>
              <a:spcAft>
                <a:spcPts val="0"/>
              </a:spcAft>
              <a:buSzPts val="1800"/>
              <a:buNone/>
            </a:pPr>
            <a:r>
              <a:rPr lang="de-DE" sz="1050">
                <a:solidFill>
                  <a:schemeClr val="dk1"/>
                </a:solidFill>
                <a:latin typeface="Calibri"/>
                <a:ea typeface="Calibri"/>
                <a:cs typeface="Calibri"/>
                <a:sym typeface="Calibri"/>
              </a:rPr>
              <a:t>In der Lebensmittelbranche gibt es viele Siegel und Zertifizierungen. Die Übersicht zeigt auf, welche von ihnen seriös und welche mit Vorsicht zu behandeln sind.</a:t>
            </a:r>
            <a:endParaRPr/>
          </a:p>
          <a:p>
            <a:pPr indent="0" lvl="0" marL="0" rtl="0" algn="l">
              <a:lnSpc>
                <a:spcPct val="100000"/>
              </a:lnSpc>
              <a:spcBef>
                <a:spcPts val="0"/>
              </a:spcBef>
              <a:spcAft>
                <a:spcPts val="0"/>
              </a:spcAft>
              <a:buSzPts val="1800"/>
              <a:buNone/>
            </a:pPr>
            <a:r>
              <a:t/>
            </a:r>
            <a:endParaRPr sz="105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1" lang="de-DE" sz="1050">
                <a:solidFill>
                  <a:schemeClr val="dk1"/>
                </a:solidFill>
                <a:latin typeface="Calibri"/>
                <a:ea typeface="Calibri"/>
                <a:cs typeface="Calibri"/>
                <a:sym typeface="Calibri"/>
              </a:rPr>
              <a:t>Aufgabenstellung:</a:t>
            </a:r>
            <a:endParaRPr/>
          </a:p>
          <a:p>
            <a:pPr indent="-457200" lvl="0" marL="457200" marR="0" rtl="0" algn="l">
              <a:lnSpc>
                <a:spcPct val="100000"/>
              </a:lnSpc>
              <a:spcBef>
                <a:spcPts val="0"/>
              </a:spcBef>
              <a:spcAft>
                <a:spcPts val="0"/>
              </a:spcAft>
              <a:buClr>
                <a:srgbClr val="000000"/>
              </a:buClr>
              <a:buSzPts val="1050"/>
              <a:buFont typeface="Arial"/>
              <a:buAutoNum type="arabicPeriod"/>
            </a:pPr>
            <a:r>
              <a:rPr lang="de-DE" sz="1050">
                <a:solidFill>
                  <a:schemeClr val="dk1"/>
                </a:solidFill>
              </a:rPr>
              <a:t>Wie bewerten Sie die Siegel?</a:t>
            </a:r>
            <a:endParaRPr/>
          </a:p>
          <a:p>
            <a:pPr indent="-457200" lvl="0" marL="457200" marR="0" rtl="0" algn="l">
              <a:lnSpc>
                <a:spcPct val="100000"/>
              </a:lnSpc>
              <a:spcBef>
                <a:spcPts val="0"/>
              </a:spcBef>
              <a:spcAft>
                <a:spcPts val="0"/>
              </a:spcAft>
              <a:buClr>
                <a:srgbClr val="000000"/>
              </a:buClr>
              <a:buSzPts val="1050"/>
              <a:buFont typeface="Arial"/>
              <a:buAutoNum type="arabicPeriod"/>
            </a:pPr>
            <a:r>
              <a:rPr lang="de-DE" sz="1050">
                <a:solidFill>
                  <a:schemeClr val="dk1"/>
                </a:solidFill>
              </a:rPr>
              <a:t>Helfen Siegel, dass Ihre Kund*innen nachhaltiger Einkaufen?</a:t>
            </a:r>
            <a:endParaRPr/>
          </a:p>
          <a:p>
            <a:pPr indent="-457200" lvl="0" marL="457200" marR="0" rtl="0" algn="l">
              <a:lnSpc>
                <a:spcPct val="100000"/>
              </a:lnSpc>
              <a:spcBef>
                <a:spcPts val="0"/>
              </a:spcBef>
              <a:spcAft>
                <a:spcPts val="0"/>
              </a:spcAft>
              <a:buClr>
                <a:srgbClr val="000000"/>
              </a:buClr>
              <a:buSzPts val="1050"/>
              <a:buFont typeface="Arial"/>
              <a:buAutoNum type="arabicPeriod"/>
            </a:pPr>
            <a:r>
              <a:rPr lang="de-DE" sz="1050">
                <a:solidFill>
                  <a:schemeClr val="dk1"/>
                </a:solidFill>
              </a:rPr>
              <a:t>Spielen Siegel bei Ihnen ein Rolle bei der Gestaltung des Angebotes?</a:t>
            </a:r>
            <a:endParaRPr/>
          </a:p>
          <a:p>
            <a:pPr indent="0" lvl="0" marL="0" marR="0" rtl="0" algn="l">
              <a:lnSpc>
                <a:spcPct val="100000"/>
              </a:lnSpc>
              <a:spcBef>
                <a:spcPts val="1000"/>
              </a:spcBef>
              <a:spcAft>
                <a:spcPts val="0"/>
              </a:spcAft>
              <a:buClr>
                <a:srgbClr val="000000"/>
              </a:buClr>
              <a:buSzPts val="1400"/>
              <a:buFont typeface="Arial"/>
              <a:buNone/>
            </a:pPr>
            <a:r>
              <a:rPr b="1" lang="de-DE" sz="1050">
                <a:solidFill>
                  <a:schemeClr val="dk1"/>
                </a:solidFill>
                <a:latin typeface="Calibri"/>
                <a:ea typeface="Calibri"/>
                <a:cs typeface="Calibri"/>
                <a:sym typeface="Calibri"/>
              </a:rPr>
              <a:t>Grafiken: (eigene Darstellung)</a:t>
            </a:r>
            <a:br>
              <a:rPr lang="de-DE" sz="1050">
                <a:solidFill>
                  <a:schemeClr val="dk1"/>
                </a:solidFill>
                <a:latin typeface="Calibri"/>
                <a:ea typeface="Calibri"/>
                <a:cs typeface="Calibri"/>
                <a:sym typeface="Calibri"/>
              </a:rPr>
            </a:br>
            <a:r>
              <a:rPr b="0" i="0" lang="de-DE" sz="1050" u="none" strike="noStrike">
                <a:solidFill>
                  <a:schemeClr val="dk1"/>
                </a:solidFill>
                <a:latin typeface="Calibri"/>
                <a:ea typeface="Calibri"/>
                <a:cs typeface="Calibri"/>
                <a:sym typeface="Calibri"/>
              </a:rPr>
              <a:t>BUND (o. J.): Bio, öko, regional: Welche Bio-Siegel wirklich bio sind. Online: https://www.bund.net/massentierhaltung/haltungskennzeichnung/bio-siegel/.</a:t>
            </a:r>
            <a:endParaRPr sz="1050">
              <a:solidFill>
                <a:schemeClr val="dk1"/>
              </a:solidFill>
              <a:latin typeface="Calibri"/>
              <a:ea typeface="Calibri"/>
              <a:cs typeface="Calibri"/>
              <a:sym typeface="Calibri"/>
            </a:endParaRPr>
          </a:p>
        </p:txBody>
      </p:sp>
      <p:sp>
        <p:nvSpPr>
          <p:cNvPr id="241" name="Google Shape;241;g141f1a7caba_0_31:notes"/>
          <p:cNvSpPr txBox="1"/>
          <p:nvPr>
            <p:ph idx="12" type="sldNum"/>
          </p:nvPr>
        </p:nvSpPr>
        <p:spPr>
          <a:xfrm>
            <a:off x="4023991" y="9721107"/>
            <a:ext cx="3078300" cy="513600"/>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g14a9b7458ce_0_12:notes"/>
          <p:cNvSpPr/>
          <p:nvPr>
            <p:ph idx="2" type="sldImg"/>
          </p:nvPr>
        </p:nvSpPr>
        <p:spPr>
          <a:xfrm>
            <a:off x="479425" y="395288"/>
            <a:ext cx="6145213" cy="3455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9" name="Google Shape;269;g14a9b7458ce_0_12:notes"/>
          <p:cNvSpPr txBox="1"/>
          <p:nvPr>
            <p:ph idx="1" type="body"/>
          </p:nvPr>
        </p:nvSpPr>
        <p:spPr>
          <a:xfrm>
            <a:off x="479424" y="3960000"/>
            <a:ext cx="6145213" cy="6064946"/>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1400"/>
              <a:buNone/>
            </a:pPr>
            <a:r>
              <a:rPr b="1" lang="de-DE" sz="1050">
                <a:solidFill>
                  <a:schemeClr val="dk1"/>
                </a:solidFill>
                <a:latin typeface="Calibri"/>
                <a:ea typeface="Calibri"/>
                <a:cs typeface="Calibri"/>
                <a:sym typeface="Calibri"/>
              </a:rPr>
              <a:t>Beschreibung des Zielkonfliktes:</a:t>
            </a:r>
            <a:endParaRPr sz="105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lang="de-DE" sz="1050">
                <a:solidFill>
                  <a:schemeClr val="dk1"/>
                </a:solidFill>
                <a:latin typeface="Calibri"/>
                <a:ea typeface="Calibri"/>
                <a:cs typeface="Calibri"/>
                <a:sym typeface="Calibri"/>
              </a:rPr>
              <a:t>Die meisten klassischen Maßnahmen zur Umsatzsteigerung, Ertragsverbesserung und Bestandsoptimierung verhalten sich konträr zu nachhaltigen Geschäftspraktiken. </a:t>
            </a:r>
            <a:endParaRPr/>
          </a:p>
          <a:p>
            <a:pPr indent="0" lvl="0" marL="0" rtl="0" algn="l">
              <a:lnSpc>
                <a:spcPct val="100000"/>
              </a:lnSpc>
              <a:spcBef>
                <a:spcPts val="0"/>
              </a:spcBef>
              <a:spcAft>
                <a:spcPts val="0"/>
              </a:spcAft>
              <a:buSzPts val="1400"/>
              <a:buNone/>
            </a:pPr>
            <a:r>
              <a:t/>
            </a:r>
            <a:endParaRPr sz="105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1" lang="de-DE" sz="1050">
                <a:solidFill>
                  <a:schemeClr val="dk1"/>
                </a:solidFill>
                <a:latin typeface="Calibri"/>
                <a:ea typeface="Calibri"/>
                <a:cs typeface="Calibri"/>
                <a:sym typeface="Calibri"/>
              </a:rPr>
              <a:t>Beschreibung der Folie:</a:t>
            </a:r>
            <a:endParaRPr/>
          </a:p>
          <a:p>
            <a:pPr indent="0" lvl="0" marL="0" rtl="0" algn="l">
              <a:lnSpc>
                <a:spcPct val="100000"/>
              </a:lnSpc>
              <a:spcBef>
                <a:spcPts val="0"/>
              </a:spcBef>
              <a:spcAft>
                <a:spcPts val="0"/>
              </a:spcAft>
              <a:buSzPts val="1800"/>
              <a:buNone/>
            </a:pPr>
            <a:r>
              <a:rPr lang="de-DE" sz="1050">
                <a:solidFill>
                  <a:schemeClr val="dk1"/>
                </a:solidFill>
                <a:latin typeface="Calibri"/>
                <a:ea typeface="Calibri"/>
                <a:cs typeface="Calibri"/>
                <a:sym typeface="Calibri"/>
              </a:rPr>
              <a:t>Der Marktanteil an “grünen“ Produkten wächst seit Jahren über verschiedene Produktbereiche. Nachhaltigkeit ist Insbesondere in der Mobilität und dem Wohnen ein Umsatztreiber. Häuser und Wohnungen sind oftmals eine Investition für das ganze Leben. Durch derzeit noch höhere Investitionen in die Energieeffizienz lassen sich langfristig Kosten sparen. Der Aspekt des Kostensparens gilt auch für die Elektromobilität. Das Laden der E-Autos belastet den Geldbeutel sehr viel weniger, als die hohen Preise an den Tankstellen. </a:t>
            </a:r>
            <a:endParaRPr/>
          </a:p>
          <a:p>
            <a:pPr indent="0" lvl="0" marL="0" marR="0" rtl="0" algn="l">
              <a:lnSpc>
                <a:spcPct val="100000"/>
              </a:lnSpc>
              <a:spcBef>
                <a:spcPts val="0"/>
              </a:spcBef>
              <a:spcAft>
                <a:spcPts val="0"/>
              </a:spcAft>
              <a:buClr>
                <a:srgbClr val="000000"/>
              </a:buClr>
              <a:buSzPts val="1800"/>
              <a:buFont typeface="Arial"/>
              <a:buNone/>
            </a:pPr>
            <a:r>
              <a:rPr b="1" lang="de-DE" sz="1050">
                <a:solidFill>
                  <a:schemeClr val="dk1"/>
                </a:solidFill>
                <a:latin typeface="Calibri"/>
                <a:ea typeface="Calibri"/>
                <a:cs typeface="Calibri"/>
                <a:sym typeface="Calibri"/>
              </a:rPr>
              <a:t>Weiterführende Informationen:</a:t>
            </a:r>
            <a:endParaRPr sz="1050">
              <a:solidFill>
                <a:schemeClr val="dk1"/>
              </a:solidFill>
              <a:latin typeface="Calibri"/>
              <a:ea typeface="Calibri"/>
              <a:cs typeface="Calibri"/>
              <a:sym typeface="Calibri"/>
            </a:endParaRPr>
          </a:p>
          <a:p>
            <a:pPr indent="-285750" lvl="0" marL="285750" rtl="0" algn="l">
              <a:lnSpc>
                <a:spcPct val="100000"/>
              </a:lnSpc>
              <a:spcBef>
                <a:spcPts val="0"/>
              </a:spcBef>
              <a:spcAft>
                <a:spcPts val="0"/>
              </a:spcAft>
              <a:buSzPts val="1050"/>
              <a:buFont typeface="Arial"/>
              <a:buChar char="•"/>
            </a:pPr>
            <a:r>
              <a:rPr lang="de-DE" sz="1050">
                <a:solidFill>
                  <a:schemeClr val="dk1"/>
                </a:solidFill>
                <a:latin typeface="Calibri"/>
                <a:ea typeface="Calibri"/>
                <a:cs typeface="Calibri"/>
                <a:sym typeface="Calibri"/>
              </a:rPr>
              <a:t>Energieverbraucher.de (2012): Das unbekannte Wesen: Mein Haus. Online: https://www.energieverbraucher.de/de/gebaeuderechner__501/</a:t>
            </a:r>
            <a:endParaRPr/>
          </a:p>
          <a:p>
            <a:pPr indent="-285750" lvl="0" marL="285750" rtl="0" algn="l">
              <a:lnSpc>
                <a:spcPct val="100000"/>
              </a:lnSpc>
              <a:spcBef>
                <a:spcPts val="0"/>
              </a:spcBef>
              <a:spcAft>
                <a:spcPts val="0"/>
              </a:spcAft>
              <a:buSzPts val="1050"/>
              <a:buFont typeface="Arial"/>
              <a:buChar char="•"/>
            </a:pPr>
            <a:r>
              <a:rPr lang="de-DE" sz="1050">
                <a:solidFill>
                  <a:schemeClr val="dk1"/>
                </a:solidFill>
                <a:latin typeface="Calibri"/>
                <a:ea typeface="Calibri"/>
                <a:cs typeface="Calibri"/>
                <a:sym typeface="Calibri"/>
              </a:rPr>
              <a:t>Bundesministerium für Wirtschaft und Energie (2020): Bringen Sie ihr Haus in Bestform. Wegweiser für ein energieeffizientes Zuhause. Online: https://www.erneuerbare-energien.de/EE/Redaktion/DE/Downloads/Broschuere/bringen-sie-ihr-haus-in-bestform.pdf?__blob=publicationFile&amp;v=4</a:t>
            </a:r>
            <a:endParaRPr/>
          </a:p>
          <a:p>
            <a:pPr indent="-285750" lvl="0" marL="285750" rtl="0" algn="l">
              <a:lnSpc>
                <a:spcPct val="100000"/>
              </a:lnSpc>
              <a:spcBef>
                <a:spcPts val="0"/>
              </a:spcBef>
              <a:spcAft>
                <a:spcPts val="0"/>
              </a:spcAft>
              <a:buSzPts val="1050"/>
              <a:buFont typeface="Arial"/>
              <a:buChar char="•"/>
            </a:pPr>
            <a:r>
              <a:rPr lang="de-DE" sz="1050">
                <a:solidFill>
                  <a:schemeClr val="dk1"/>
                </a:solidFill>
                <a:latin typeface="Calibri"/>
                <a:ea typeface="Calibri"/>
                <a:cs typeface="Calibri"/>
                <a:sym typeface="Calibri"/>
              </a:rPr>
              <a:t>Utopia (2022): Elektroauto-Kosten: Warum sich ein E-Auto rechnet - mit vielen Beispielen. Online: https://utopia.de/ratgeber/elektroauto-laufende-kosten-vebrauchskosten-stromkosten/</a:t>
            </a:r>
            <a:endParaRPr/>
          </a:p>
          <a:p>
            <a:pPr indent="0" lvl="0" marL="0" marR="0" rtl="0" algn="l">
              <a:lnSpc>
                <a:spcPct val="100000"/>
              </a:lnSpc>
              <a:spcBef>
                <a:spcPts val="0"/>
              </a:spcBef>
              <a:spcAft>
                <a:spcPts val="0"/>
              </a:spcAft>
              <a:buClr>
                <a:srgbClr val="000000"/>
              </a:buClr>
              <a:buSzPts val="1400"/>
              <a:buFont typeface="Arial"/>
              <a:buNone/>
            </a:pPr>
            <a:r>
              <a:rPr b="1" lang="de-DE" sz="1050">
                <a:solidFill>
                  <a:schemeClr val="dk1"/>
                </a:solidFill>
                <a:latin typeface="Calibri"/>
                <a:ea typeface="Calibri"/>
                <a:cs typeface="Calibri"/>
                <a:sym typeface="Calibri"/>
              </a:rPr>
              <a:t>Aufgabenstellung:</a:t>
            </a:r>
            <a:endParaRPr/>
          </a:p>
          <a:p>
            <a:pPr indent="-193675" lvl="0" marL="193675" marR="0" rtl="0" algn="l">
              <a:lnSpc>
                <a:spcPct val="100000"/>
              </a:lnSpc>
              <a:spcBef>
                <a:spcPts val="0"/>
              </a:spcBef>
              <a:spcAft>
                <a:spcPts val="0"/>
              </a:spcAft>
              <a:buClr>
                <a:srgbClr val="000000"/>
              </a:buClr>
              <a:buSzPts val="1050"/>
              <a:buFont typeface="Arial"/>
              <a:buAutoNum type="arabicPeriod"/>
            </a:pPr>
            <a:r>
              <a:rPr lang="de-DE" sz="1050">
                <a:solidFill>
                  <a:schemeClr val="dk1"/>
                </a:solidFill>
              </a:rPr>
              <a:t>Ist “Nachhaltigkeit ein Umsatztreiber für Sie?</a:t>
            </a:r>
            <a:endParaRPr/>
          </a:p>
          <a:p>
            <a:pPr indent="-193675" lvl="0" marL="193675" marR="0" rtl="0" algn="l">
              <a:lnSpc>
                <a:spcPct val="100000"/>
              </a:lnSpc>
              <a:spcBef>
                <a:spcPts val="0"/>
              </a:spcBef>
              <a:spcAft>
                <a:spcPts val="0"/>
              </a:spcAft>
              <a:buClr>
                <a:srgbClr val="000000"/>
              </a:buClr>
              <a:buSzPts val="1050"/>
              <a:buFont typeface="Arial"/>
              <a:buAutoNum type="arabicPeriod"/>
            </a:pPr>
            <a:r>
              <a:rPr lang="de-DE" sz="1050">
                <a:solidFill>
                  <a:schemeClr val="dk1"/>
                </a:solidFill>
              </a:rPr>
              <a:t>Was ist für Sie eine „nachhaltige Ernährung?</a:t>
            </a:r>
            <a:endParaRPr/>
          </a:p>
          <a:p>
            <a:pPr indent="-193675" lvl="0" marL="193675" marR="0" rtl="0" algn="l">
              <a:lnSpc>
                <a:spcPct val="100000"/>
              </a:lnSpc>
              <a:spcBef>
                <a:spcPts val="0"/>
              </a:spcBef>
              <a:spcAft>
                <a:spcPts val="0"/>
              </a:spcAft>
              <a:buClr>
                <a:srgbClr val="000000"/>
              </a:buClr>
              <a:buSzPts val="1050"/>
              <a:buFont typeface="Arial"/>
              <a:buAutoNum type="arabicPeriod"/>
            </a:pPr>
            <a:r>
              <a:rPr b="0" i="0" lang="de-DE" sz="1050" u="none" cap="none" strike="noStrike">
                <a:solidFill>
                  <a:schemeClr val="dk1"/>
                </a:solidFill>
                <a:latin typeface="Arial"/>
                <a:ea typeface="Arial"/>
                <a:cs typeface="Arial"/>
                <a:sym typeface="Arial"/>
              </a:rPr>
              <a:t>Warum geht es bei der „Ernährung</a:t>
            </a:r>
            <a:r>
              <a:rPr lang="de-DE" sz="1050">
                <a:solidFill>
                  <a:schemeClr val="dk1"/>
                </a:solidFill>
              </a:rPr>
              <a:t>“ nur langsam voran?</a:t>
            </a:r>
            <a:endParaRPr/>
          </a:p>
          <a:p>
            <a:pPr indent="-193675" lvl="0" marL="193675" marR="0" rtl="0" algn="l">
              <a:lnSpc>
                <a:spcPct val="100000"/>
              </a:lnSpc>
              <a:spcBef>
                <a:spcPts val="0"/>
              </a:spcBef>
              <a:spcAft>
                <a:spcPts val="0"/>
              </a:spcAft>
              <a:buClr>
                <a:srgbClr val="000000"/>
              </a:buClr>
              <a:buSzPts val="1050"/>
              <a:buFont typeface="Arial"/>
              <a:buAutoNum type="arabicPeriod"/>
            </a:pPr>
            <a:r>
              <a:rPr b="0" i="0" lang="de-DE" sz="1050" u="none" cap="none" strike="noStrike">
                <a:solidFill>
                  <a:schemeClr val="dk1"/>
                </a:solidFill>
                <a:latin typeface="Arial"/>
                <a:ea typeface="Arial"/>
                <a:cs typeface="Arial"/>
                <a:sym typeface="Arial"/>
              </a:rPr>
              <a:t>Was macht die „Mobilität“ besser?</a:t>
            </a:r>
            <a:endParaRPr/>
          </a:p>
          <a:p>
            <a:pPr indent="-193675" lvl="0" marL="193675" rtl="0" algn="l">
              <a:lnSpc>
                <a:spcPct val="100000"/>
              </a:lnSpc>
              <a:spcBef>
                <a:spcPts val="0"/>
              </a:spcBef>
              <a:spcAft>
                <a:spcPts val="0"/>
              </a:spcAft>
              <a:buSzPts val="1050"/>
              <a:buFont typeface="Arial"/>
              <a:buAutoNum type="arabicPeriod"/>
            </a:pPr>
            <a:r>
              <a:rPr lang="de-DE" sz="1050">
                <a:solidFill>
                  <a:schemeClr val="dk1"/>
                </a:solidFill>
              </a:rPr>
              <a:t>Wie können Sie die „nachhaltige Ernährung“ fördern?</a:t>
            </a:r>
            <a:endParaRPr b="0" i="0" sz="105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lang="de-DE" sz="1050">
                <a:solidFill>
                  <a:schemeClr val="dk1"/>
                </a:solidFill>
                <a:latin typeface="Calibri"/>
                <a:ea typeface="Calibri"/>
                <a:cs typeface="Calibri"/>
                <a:sym typeface="Calibri"/>
              </a:rPr>
              <a:t>Ergebnisse der Marktbeobachtung (Diagramm): </a:t>
            </a:r>
            <a:endParaRPr sz="105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lang="de-DE" sz="1050">
                <a:solidFill>
                  <a:schemeClr val="dk1"/>
                </a:solidFill>
                <a:latin typeface="Calibri"/>
                <a:ea typeface="Calibri"/>
                <a:cs typeface="Calibri"/>
                <a:sym typeface="Calibri"/>
              </a:rPr>
              <a:t>Der Umsatz mit nachhaltigen Produkten wächst Jahr für Jahr. Klassische Maßnahmen zur Umsatzsteigerung verhalten sich oftmals konträr zu nachhaltigen Geschäftspraktiken. Ändert sich jedoch die Nachfrage, ändert sich auch das Angebot und dadurch die Maßnahmen, die zur Umsatzsteigerung ergriffen werden.</a:t>
            </a:r>
            <a:endParaRPr/>
          </a:p>
          <a:p>
            <a:pPr indent="0" lvl="0" marL="0" marR="0" rtl="0" algn="l">
              <a:lnSpc>
                <a:spcPct val="100000"/>
              </a:lnSpc>
              <a:spcBef>
                <a:spcPts val="1000"/>
              </a:spcBef>
              <a:spcAft>
                <a:spcPts val="0"/>
              </a:spcAft>
              <a:buClr>
                <a:srgbClr val="000000"/>
              </a:buClr>
              <a:buSzPts val="1400"/>
              <a:buFont typeface="Arial"/>
              <a:buNone/>
            </a:pPr>
            <a:r>
              <a:rPr b="1" lang="de-DE" sz="1050">
                <a:solidFill>
                  <a:schemeClr val="dk1"/>
                </a:solidFill>
                <a:latin typeface="Calibri"/>
                <a:ea typeface="Calibri"/>
                <a:cs typeface="Calibri"/>
                <a:sym typeface="Calibri"/>
              </a:rPr>
              <a:t>Diagramm: (eigene Darstellung)</a:t>
            </a:r>
            <a:br>
              <a:rPr lang="de-DE" sz="1050">
                <a:solidFill>
                  <a:schemeClr val="dk1"/>
                </a:solidFill>
                <a:latin typeface="Calibri"/>
                <a:ea typeface="Calibri"/>
                <a:cs typeface="Calibri"/>
                <a:sym typeface="Calibri"/>
              </a:rPr>
            </a:br>
            <a:r>
              <a:rPr b="0" i="0" lang="de-DE" sz="1050" u="none" strike="noStrike">
                <a:solidFill>
                  <a:schemeClr val="dk1"/>
                </a:solidFill>
                <a:latin typeface="Calibri"/>
                <a:ea typeface="Calibri"/>
                <a:cs typeface="Calibri"/>
                <a:sym typeface="Calibri"/>
              </a:rPr>
              <a:t>Umweltbundesamt (2021): “Grüne” Produkte: Marktzahlen. Online: https://www.umweltbundesamt.de/daten/private-haushalte-konsum/konsum-produkte/gruene-produkte-marktzahlen.</a:t>
            </a:r>
            <a:endParaRPr b="0" i="0" sz="1050" u="none" strike="noStrike">
              <a:solidFill>
                <a:schemeClr val="dk1"/>
              </a:solidFill>
              <a:latin typeface="Calibri"/>
              <a:ea typeface="Calibri"/>
              <a:cs typeface="Calibri"/>
              <a:sym typeface="Calibri"/>
            </a:endParaRPr>
          </a:p>
        </p:txBody>
      </p:sp>
      <p:sp>
        <p:nvSpPr>
          <p:cNvPr id="270" name="Google Shape;270;g14a9b7458ce_0_12:notes"/>
          <p:cNvSpPr txBox="1"/>
          <p:nvPr>
            <p:ph idx="12" type="sldNum"/>
          </p:nvPr>
        </p:nvSpPr>
        <p:spPr>
          <a:xfrm>
            <a:off x="4023991" y="9721107"/>
            <a:ext cx="3078300" cy="513600"/>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folie">
  <p:cSld name="Titelfolie">
    <p:spTree>
      <p:nvGrpSpPr>
        <p:cNvPr id="16" name="Shape 16"/>
        <p:cNvGrpSpPr/>
        <p:nvPr/>
      </p:nvGrpSpPr>
      <p:grpSpPr>
        <a:xfrm>
          <a:off x="0" y="0"/>
          <a:ext cx="0" cy="0"/>
          <a:chOff x="0" y="0"/>
          <a:chExt cx="0" cy="0"/>
        </a:xfrm>
      </p:grpSpPr>
      <p:sp>
        <p:nvSpPr>
          <p:cNvPr id="17" name="Google Shape;17;p27"/>
          <p:cNvSpPr txBox="1"/>
          <p:nvPr>
            <p:ph type="ctrTitle"/>
          </p:nvPr>
        </p:nvSpPr>
        <p:spPr>
          <a:xfrm>
            <a:off x="312928" y="1122363"/>
            <a:ext cx="8278368"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SzPts val="4000"/>
              <a:buNone/>
              <a:defRPr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27"/>
          <p:cNvSpPr txBox="1"/>
          <p:nvPr>
            <p:ph idx="1" type="subTitle"/>
          </p:nvPr>
        </p:nvSpPr>
        <p:spPr>
          <a:xfrm>
            <a:off x="312928" y="3602038"/>
            <a:ext cx="8278368"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SzPts val="2800"/>
              <a:buNone/>
              <a:defRPr sz="3200">
                <a:solidFill>
                  <a:srgbClr val="FF2F92"/>
                </a:solidFill>
              </a:defRPr>
            </a:lvl1pPr>
            <a:lvl2pPr lvl="1" algn="ctr">
              <a:lnSpc>
                <a:spcPct val="90000"/>
              </a:lnSpc>
              <a:spcBef>
                <a:spcPts val="500"/>
              </a:spcBef>
              <a:spcAft>
                <a:spcPts val="0"/>
              </a:spcAft>
              <a:buSzPts val="2400"/>
              <a:buNone/>
              <a:defRPr sz="2000"/>
            </a:lvl2pPr>
            <a:lvl3pPr lvl="2" algn="ctr">
              <a:lnSpc>
                <a:spcPct val="90000"/>
              </a:lnSpc>
              <a:spcBef>
                <a:spcPts val="500"/>
              </a:spcBef>
              <a:spcAft>
                <a:spcPts val="0"/>
              </a:spcAft>
              <a:buSzPts val="2000"/>
              <a:buNone/>
              <a:defRPr sz="1800"/>
            </a:lvl3pPr>
            <a:lvl4pPr lvl="3" algn="ctr">
              <a:lnSpc>
                <a:spcPct val="90000"/>
              </a:lnSpc>
              <a:spcBef>
                <a:spcPts val="500"/>
              </a:spcBef>
              <a:spcAft>
                <a:spcPts val="0"/>
              </a:spcAft>
              <a:buSzPts val="1800"/>
              <a:buNone/>
              <a:defRPr sz="1600"/>
            </a:lvl4pPr>
            <a:lvl5pPr lvl="4" algn="ctr">
              <a:lnSpc>
                <a:spcPct val="90000"/>
              </a:lnSpc>
              <a:spcBef>
                <a:spcPts val="500"/>
              </a:spcBef>
              <a:spcAft>
                <a:spcPts val="0"/>
              </a:spcAft>
              <a:buSzPts val="1800"/>
              <a:buNone/>
              <a:defRPr sz="1600"/>
            </a:lvl5pPr>
            <a:lvl6pPr lvl="5" algn="ctr">
              <a:lnSpc>
                <a:spcPct val="90000"/>
              </a:lnSpc>
              <a:spcBef>
                <a:spcPts val="500"/>
              </a:spcBef>
              <a:spcAft>
                <a:spcPts val="0"/>
              </a:spcAft>
              <a:buSzPts val="1800"/>
              <a:buNone/>
              <a:defRPr sz="1600"/>
            </a:lvl6pPr>
            <a:lvl7pPr lvl="6" algn="ctr">
              <a:lnSpc>
                <a:spcPct val="90000"/>
              </a:lnSpc>
              <a:spcBef>
                <a:spcPts val="500"/>
              </a:spcBef>
              <a:spcAft>
                <a:spcPts val="0"/>
              </a:spcAft>
              <a:buSzPts val="1800"/>
              <a:buNone/>
              <a:defRPr sz="1600"/>
            </a:lvl7pPr>
            <a:lvl8pPr lvl="7" algn="ctr">
              <a:lnSpc>
                <a:spcPct val="90000"/>
              </a:lnSpc>
              <a:spcBef>
                <a:spcPts val="500"/>
              </a:spcBef>
              <a:spcAft>
                <a:spcPts val="0"/>
              </a:spcAft>
              <a:buSzPts val="1800"/>
              <a:buNone/>
              <a:defRPr sz="1600"/>
            </a:lvl8pPr>
            <a:lvl9pPr lvl="8" algn="ctr">
              <a:lnSpc>
                <a:spcPct val="90000"/>
              </a:lnSpc>
              <a:spcBef>
                <a:spcPts val="500"/>
              </a:spcBef>
              <a:spcAft>
                <a:spcPts val="0"/>
              </a:spcAft>
              <a:buSzPts val="1800"/>
              <a:buNone/>
              <a:defRPr sz="1600"/>
            </a:lvl9pPr>
          </a:lstStyle>
          <a:p/>
        </p:txBody>
      </p:sp>
      <p:sp>
        <p:nvSpPr>
          <p:cNvPr id="19" name="Google Shape;19;p27"/>
          <p:cNvSpPr txBox="1"/>
          <p:nvPr>
            <p:ph idx="11" type="ftr"/>
          </p:nvPr>
        </p:nvSpPr>
        <p:spPr>
          <a:xfrm>
            <a:off x="720592" y="6258560"/>
            <a:ext cx="2541084" cy="56372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800"/>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p:txBody>
      </p:sp>
      <p:sp>
        <p:nvSpPr>
          <p:cNvPr id="20" name="Google Shape;20;p27"/>
          <p:cNvSpPr txBox="1"/>
          <p:nvPr>
            <p:ph idx="12" type="sldNum"/>
          </p:nvPr>
        </p:nvSpPr>
        <p:spPr>
          <a:xfrm>
            <a:off x="1" y="6258560"/>
            <a:ext cx="619381" cy="563723"/>
          </a:xfrm>
          <a:prstGeom prst="rect">
            <a:avLst/>
          </a:prstGeom>
          <a:noFill/>
          <a:ln>
            <a:noFill/>
          </a:ln>
        </p:spPr>
        <p:txBody>
          <a:bodyPr anchorCtr="0" anchor="ctr" bIns="45700" lIns="0" spcFirstLastPara="1" rIns="0"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21" name="Google Shape;21;p27"/>
          <p:cNvSpPr/>
          <p:nvPr>
            <p:ph idx="2" type="pic"/>
          </p:nvPr>
        </p:nvSpPr>
        <p:spPr>
          <a:xfrm>
            <a:off x="9091423" y="1418600"/>
            <a:ext cx="2681986" cy="1431290"/>
          </a:xfrm>
          <a:prstGeom prst="rect">
            <a:avLst/>
          </a:prstGeom>
          <a:noFill/>
          <a:ln>
            <a:noFill/>
          </a:ln>
        </p:spPr>
      </p:sp>
      <p:sp>
        <p:nvSpPr>
          <p:cNvPr id="22" name="Google Shape;22;p27"/>
          <p:cNvSpPr/>
          <p:nvPr>
            <p:ph idx="3" type="pic"/>
          </p:nvPr>
        </p:nvSpPr>
        <p:spPr>
          <a:xfrm>
            <a:off x="9091422" y="3009656"/>
            <a:ext cx="2681986" cy="1431290"/>
          </a:xfrm>
          <a:prstGeom prst="rect">
            <a:avLst/>
          </a:prstGeom>
          <a:noFill/>
          <a:ln>
            <a:noFill/>
          </a:ln>
        </p:spPr>
      </p:sp>
      <p:sp>
        <p:nvSpPr>
          <p:cNvPr id="23" name="Google Shape;23;p27"/>
          <p:cNvSpPr txBox="1"/>
          <p:nvPr>
            <p:ph idx="4" type="body"/>
          </p:nvPr>
        </p:nvSpPr>
        <p:spPr>
          <a:xfrm>
            <a:off x="9091613" y="4531540"/>
            <a:ext cx="2681287" cy="1523185"/>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0"/>
              </a:spcBef>
              <a:spcAft>
                <a:spcPts val="0"/>
              </a:spcAft>
              <a:buSzPts val="2800"/>
              <a:buNone/>
              <a:defRPr sz="1800"/>
            </a:lvl1pPr>
            <a:lvl2pPr indent="-381000" lvl="1" marL="914400" algn="l">
              <a:lnSpc>
                <a:spcPct val="90000"/>
              </a:lnSpc>
              <a:spcBef>
                <a:spcPts val="500"/>
              </a:spcBef>
              <a:spcAft>
                <a:spcPts val="0"/>
              </a:spcAft>
              <a:buSzPts val="2400"/>
              <a:buChar char="•"/>
              <a:defRPr/>
            </a:lvl2pPr>
            <a:lvl3pPr indent="-355600" lvl="2" marL="1371600" algn="l">
              <a:lnSpc>
                <a:spcPct val="90000"/>
              </a:lnSpc>
              <a:spcBef>
                <a:spcPts val="500"/>
              </a:spcBef>
              <a:spcAft>
                <a:spcPts val="0"/>
              </a:spcAft>
              <a:buSzPts val="20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SzPts val="1800"/>
              <a:buChar char="•"/>
              <a:defRPr/>
            </a:lvl6pPr>
            <a:lvl7pPr indent="-342900" lvl="6" marL="3200400" algn="l">
              <a:lnSpc>
                <a:spcPct val="90000"/>
              </a:lnSpc>
              <a:spcBef>
                <a:spcPts val="500"/>
              </a:spcBef>
              <a:spcAft>
                <a:spcPts val="0"/>
              </a:spcAft>
              <a:buSzPts val="1800"/>
              <a:buChar char="•"/>
              <a:defRPr/>
            </a:lvl7pPr>
            <a:lvl8pPr indent="-342900" lvl="7" marL="3657600" algn="l">
              <a:lnSpc>
                <a:spcPct val="90000"/>
              </a:lnSpc>
              <a:spcBef>
                <a:spcPts val="500"/>
              </a:spcBef>
              <a:spcAft>
                <a:spcPts val="0"/>
              </a:spcAft>
              <a:buSzPts val="1800"/>
              <a:buChar char="•"/>
              <a:defRPr/>
            </a:lvl8pPr>
            <a:lvl9pPr indent="-342900" lvl="8" marL="4114800" algn="l">
              <a:lnSpc>
                <a:spcPct val="90000"/>
              </a:lnSpc>
              <a:spcBef>
                <a:spcPts val="500"/>
              </a:spcBef>
              <a:spcAft>
                <a:spcPts val="0"/>
              </a:spcAft>
              <a:buSzPts val="1800"/>
              <a:buChar char="•"/>
              <a:defRPr/>
            </a:lvl9pPr>
          </a:lstStyle>
          <a:p/>
        </p:txBody>
      </p:sp>
      <p:sp>
        <p:nvSpPr>
          <p:cNvPr id="24" name="Google Shape;24;p27"/>
          <p:cNvSpPr/>
          <p:nvPr/>
        </p:nvSpPr>
        <p:spPr>
          <a:xfrm>
            <a:off x="309691" y="3548557"/>
            <a:ext cx="8280000" cy="24455"/>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folie">
  <p:cSld name="1_Standardfolie">
    <p:spTree>
      <p:nvGrpSpPr>
        <p:cNvPr id="25" name="Shape 25"/>
        <p:cNvGrpSpPr/>
        <p:nvPr/>
      </p:nvGrpSpPr>
      <p:grpSpPr>
        <a:xfrm>
          <a:off x="0" y="0"/>
          <a:ext cx="0" cy="0"/>
          <a:chOff x="0" y="0"/>
          <a:chExt cx="0" cy="0"/>
        </a:xfrm>
      </p:grpSpPr>
      <p:sp>
        <p:nvSpPr>
          <p:cNvPr id="26" name="Google Shape;26;p125"/>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27" name="Google Shape;27;p125"/>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000000"/>
              </a:buClr>
              <a:buSzPts val="1800"/>
              <a:buFont typeface="Calibri"/>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125"/>
          <p:cNvSpPr/>
          <p:nvPr/>
        </p:nvSpPr>
        <p:spPr>
          <a:xfrm>
            <a:off x="1" y="1296000"/>
            <a:ext cx="12188826" cy="36000"/>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 name="Google Shape;29;p125"/>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30" name="Google Shape;30;p125"/>
          <p:cNvSpPr txBox="1"/>
          <p:nvPr>
            <p:ph idx="2"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31" name="Google Shape;31;p125"/>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folie Abbildung">
  <p:cSld name="Abbildung Bild">
    <p:spTree>
      <p:nvGrpSpPr>
        <p:cNvPr id="32" name="Shape 32"/>
        <p:cNvGrpSpPr/>
        <p:nvPr/>
      </p:nvGrpSpPr>
      <p:grpSpPr>
        <a:xfrm>
          <a:off x="0" y="0"/>
          <a:ext cx="0" cy="0"/>
          <a:chOff x="0" y="0"/>
          <a:chExt cx="0" cy="0"/>
        </a:xfrm>
      </p:grpSpPr>
      <p:sp>
        <p:nvSpPr>
          <p:cNvPr id="33" name="Google Shape;33;g13c8bb42d54_0_79"/>
          <p:cNvSpPr txBox="1"/>
          <p:nvPr>
            <p:ph type="title"/>
          </p:nvPr>
        </p:nvSpPr>
        <p:spPr>
          <a:xfrm>
            <a:off x="359999" y="180000"/>
            <a:ext cx="9000000" cy="1080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g13c8bb42d54_0_79"/>
          <p:cNvSpPr/>
          <p:nvPr>
            <p:ph idx="2" type="pic"/>
          </p:nvPr>
        </p:nvSpPr>
        <p:spPr>
          <a:xfrm>
            <a:off x="360363" y="1368000"/>
            <a:ext cx="11518900" cy="4680000"/>
          </a:xfrm>
          <a:prstGeom prst="rect">
            <a:avLst/>
          </a:prstGeom>
          <a:noFill/>
          <a:ln>
            <a:noFill/>
          </a:ln>
        </p:spPr>
      </p:sp>
      <p:sp>
        <p:nvSpPr>
          <p:cNvPr id="35" name="Google Shape;35;g13c8bb42d54_0_79"/>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36" name="Google Shape;36;g13c8bb42d54_0_79"/>
          <p:cNvSpPr/>
          <p:nvPr/>
        </p:nvSpPr>
        <p:spPr>
          <a:xfrm>
            <a:off x="1" y="1296000"/>
            <a:ext cx="12188826" cy="36000"/>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g13c8bb42d54_0_79"/>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38" name="Google Shape;38;g13c8bb42d54_0_79"/>
          <p:cNvSpPr txBox="1"/>
          <p:nvPr>
            <p:ph idx="3"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39" name="Google Shape;39;g13c8bb42d54_0_79"/>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folie">
  <p:cSld name="Standart Text - lleer">
    <p:spTree>
      <p:nvGrpSpPr>
        <p:cNvPr id="40" name="Shape 40"/>
        <p:cNvGrpSpPr/>
        <p:nvPr/>
      </p:nvGrpSpPr>
      <p:grpSpPr>
        <a:xfrm>
          <a:off x="0" y="0"/>
          <a:ext cx="0" cy="0"/>
          <a:chOff x="0" y="0"/>
          <a:chExt cx="0" cy="0"/>
        </a:xfrm>
      </p:grpSpPr>
      <p:sp>
        <p:nvSpPr>
          <p:cNvPr id="41" name="Google Shape;41;p31"/>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42" name="Google Shape;42;p31"/>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000000"/>
              </a:buClr>
              <a:buSzPts val="1800"/>
              <a:buFont typeface="Calibri"/>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31"/>
          <p:cNvSpPr/>
          <p:nvPr/>
        </p:nvSpPr>
        <p:spPr>
          <a:xfrm>
            <a:off x="1" y="1296000"/>
            <a:ext cx="12188826" cy="36000"/>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 name="Google Shape;44;p31"/>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45" name="Google Shape;45;p31"/>
          <p:cNvSpPr txBox="1"/>
          <p:nvPr>
            <p:ph idx="2"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46" name="Google Shape;46;p31"/>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
        <p:nvSpPr>
          <p:cNvPr id="47" name="Google Shape;47;p31"/>
          <p:cNvSpPr txBox="1"/>
          <p:nvPr>
            <p:ph idx="3" type="body"/>
          </p:nvPr>
        </p:nvSpPr>
        <p:spPr>
          <a:xfrm>
            <a:off x="360001" y="1465263"/>
            <a:ext cx="5870938" cy="4656137"/>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SzPts val="2800"/>
              <a:buChar char="•"/>
              <a:defRPr sz="2400"/>
            </a:lvl1pPr>
            <a:lvl2pPr indent="-381000" lvl="1" marL="914400" algn="l">
              <a:lnSpc>
                <a:spcPct val="90000"/>
              </a:lnSpc>
              <a:spcBef>
                <a:spcPts val="500"/>
              </a:spcBef>
              <a:spcAft>
                <a:spcPts val="0"/>
              </a:spcAft>
              <a:buSzPts val="2400"/>
              <a:buChar char="•"/>
              <a:defRPr/>
            </a:lvl2pPr>
            <a:lvl3pPr indent="-355600" lvl="2" marL="1371600" algn="l">
              <a:lnSpc>
                <a:spcPct val="90000"/>
              </a:lnSpc>
              <a:spcBef>
                <a:spcPts val="500"/>
              </a:spcBef>
              <a:spcAft>
                <a:spcPts val="0"/>
              </a:spcAft>
              <a:buSzPts val="20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SzPts val="1800"/>
              <a:buChar char="•"/>
              <a:defRPr/>
            </a:lvl6pPr>
            <a:lvl7pPr indent="-342900" lvl="6" marL="3200400" algn="l">
              <a:lnSpc>
                <a:spcPct val="90000"/>
              </a:lnSpc>
              <a:spcBef>
                <a:spcPts val="500"/>
              </a:spcBef>
              <a:spcAft>
                <a:spcPts val="0"/>
              </a:spcAft>
              <a:buSzPts val="1800"/>
              <a:buChar char="•"/>
              <a:defRPr/>
            </a:lvl7pPr>
            <a:lvl8pPr indent="-342900" lvl="7" marL="3657600" algn="l">
              <a:lnSpc>
                <a:spcPct val="90000"/>
              </a:lnSpc>
              <a:spcBef>
                <a:spcPts val="500"/>
              </a:spcBef>
              <a:spcAft>
                <a:spcPts val="0"/>
              </a:spcAft>
              <a:buSzPts val="1800"/>
              <a:buChar char="•"/>
              <a:defRPr/>
            </a:lvl8pPr>
            <a:lvl9pPr indent="-342900" lvl="8" marL="4114800" algn="l">
              <a:lnSpc>
                <a:spcPct val="90000"/>
              </a:lnSpc>
              <a:spcBef>
                <a:spcPts val="500"/>
              </a:spcBef>
              <a:spcAft>
                <a:spcPts val="0"/>
              </a:spcAft>
              <a:buSzPts val="180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folie Abbildung">
  <p:cSld name="1_Standardfolie Abbildung">
    <p:spTree>
      <p:nvGrpSpPr>
        <p:cNvPr id="48" name="Shape 48"/>
        <p:cNvGrpSpPr/>
        <p:nvPr/>
      </p:nvGrpSpPr>
      <p:grpSpPr>
        <a:xfrm>
          <a:off x="0" y="0"/>
          <a:ext cx="0" cy="0"/>
          <a:chOff x="0" y="0"/>
          <a:chExt cx="0" cy="0"/>
        </a:xfrm>
      </p:grpSpPr>
      <p:sp>
        <p:nvSpPr>
          <p:cNvPr id="49" name="Google Shape;49;p122"/>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122"/>
          <p:cNvSpPr/>
          <p:nvPr>
            <p:ph idx="2" type="pic"/>
          </p:nvPr>
        </p:nvSpPr>
        <p:spPr>
          <a:xfrm>
            <a:off x="5400009" y="1367999"/>
            <a:ext cx="6480000" cy="4680000"/>
          </a:xfrm>
          <a:prstGeom prst="rect">
            <a:avLst/>
          </a:prstGeom>
          <a:noFill/>
          <a:ln>
            <a:noFill/>
          </a:ln>
        </p:spPr>
      </p:sp>
      <p:sp>
        <p:nvSpPr>
          <p:cNvPr id="51" name="Google Shape;51;p122"/>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52" name="Google Shape;52;p122"/>
          <p:cNvSpPr/>
          <p:nvPr/>
        </p:nvSpPr>
        <p:spPr>
          <a:xfrm>
            <a:off x="1" y="1296000"/>
            <a:ext cx="12188826" cy="36000"/>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 name="Google Shape;53;p122"/>
          <p:cNvSpPr txBox="1"/>
          <p:nvPr>
            <p:ph idx="1" type="body"/>
          </p:nvPr>
        </p:nvSpPr>
        <p:spPr>
          <a:xfrm>
            <a:off x="360009" y="1367999"/>
            <a:ext cx="5040000" cy="4680000"/>
          </a:xfrm>
          <a:prstGeom prst="rect">
            <a:avLst/>
          </a:prstGeom>
          <a:noFill/>
          <a:ln>
            <a:noFill/>
          </a:ln>
        </p:spPr>
        <p:txBody>
          <a:bodyPr anchorCtr="0" anchor="t" bIns="45700" lIns="91425" spcFirstLastPara="1" rIns="91425" wrap="square" tIns="45700">
            <a:normAutofit/>
          </a:bodyPr>
          <a:lstStyle>
            <a:lvl1pPr indent="-342900" lvl="0" marL="457200" algn="l">
              <a:lnSpc>
                <a:spcPct val="110000"/>
              </a:lnSpc>
              <a:spcBef>
                <a:spcPts val="0"/>
              </a:spcBef>
              <a:spcAft>
                <a:spcPts val="0"/>
              </a:spcAft>
              <a:buClr>
                <a:schemeClr val="dk1"/>
              </a:buClr>
              <a:buSzPts val="1800"/>
              <a:buChar char="•"/>
              <a:defRPr sz="2000">
                <a:latin typeface="Trebuchet MS"/>
                <a:ea typeface="Trebuchet MS"/>
                <a:cs typeface="Trebuchet MS"/>
                <a:sym typeface="Trebuchet MS"/>
              </a:defRPr>
            </a:lvl1pPr>
            <a:lvl2pPr indent="-330200" lvl="1" marL="914400" marR="0" algn="l">
              <a:lnSpc>
                <a:spcPct val="110000"/>
              </a:lnSpc>
              <a:spcBef>
                <a:spcPts val="3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2pPr>
            <a:lvl3pPr indent="-317500" lvl="2" marL="1371600" algn="l">
              <a:lnSpc>
                <a:spcPct val="90000"/>
              </a:lnSpc>
              <a:spcBef>
                <a:spcPts val="5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3pPr>
            <a:lvl4pPr indent="-330200" lvl="3" marL="182880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54" name="Google Shape;54;p122"/>
          <p:cNvSpPr txBox="1"/>
          <p:nvPr>
            <p:ph idx="3"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55" name="Google Shape;55;p122"/>
          <p:cNvSpPr txBox="1"/>
          <p:nvPr>
            <p:ph idx="4"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56" name="Google Shape;56;p122"/>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folie Abbildung">
  <p:cSld name="Abbildung Graphik">
    <p:spTree>
      <p:nvGrpSpPr>
        <p:cNvPr id="57" name="Shape 57"/>
        <p:cNvGrpSpPr/>
        <p:nvPr/>
      </p:nvGrpSpPr>
      <p:grpSpPr>
        <a:xfrm>
          <a:off x="0" y="0"/>
          <a:ext cx="0" cy="0"/>
          <a:chOff x="0" y="0"/>
          <a:chExt cx="0" cy="0"/>
        </a:xfrm>
      </p:grpSpPr>
      <p:sp>
        <p:nvSpPr>
          <p:cNvPr id="58" name="Google Shape;58;g13c3dcbfdba_0_382"/>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g13c3dcbfdba_0_382"/>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60" name="Google Shape;60;g13c3dcbfdba_0_382"/>
          <p:cNvSpPr/>
          <p:nvPr>
            <p:ph idx="2" type="chart"/>
          </p:nvPr>
        </p:nvSpPr>
        <p:spPr>
          <a:xfrm>
            <a:off x="360363" y="1368000"/>
            <a:ext cx="11518900" cy="4680000"/>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None/>
              <a:defRPr b="0" i="0" sz="20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1" name="Google Shape;61;g13c3dcbfdba_0_382"/>
          <p:cNvSpPr/>
          <p:nvPr/>
        </p:nvSpPr>
        <p:spPr>
          <a:xfrm>
            <a:off x="1" y="1296000"/>
            <a:ext cx="12188826" cy="36000"/>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 name="Google Shape;62;g13c3dcbfdba_0_382"/>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63" name="Google Shape;63;g13c3dcbfdba_0_382"/>
          <p:cNvSpPr txBox="1"/>
          <p:nvPr>
            <p:ph idx="3"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64" name="Google Shape;64;g13c3dcbfdba_0_382"/>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folie Abbildung">
  <p:cSld name="1_Standardfolie Abbildung 2">
    <p:spTree>
      <p:nvGrpSpPr>
        <p:cNvPr id="65" name="Shape 65"/>
        <p:cNvGrpSpPr/>
        <p:nvPr/>
      </p:nvGrpSpPr>
      <p:grpSpPr>
        <a:xfrm>
          <a:off x="0" y="0"/>
          <a:ext cx="0" cy="0"/>
          <a:chOff x="0" y="0"/>
          <a:chExt cx="0" cy="0"/>
        </a:xfrm>
      </p:grpSpPr>
      <p:sp>
        <p:nvSpPr>
          <p:cNvPr id="66" name="Google Shape;66;p123"/>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123"/>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68" name="Google Shape;68;p123"/>
          <p:cNvSpPr/>
          <p:nvPr>
            <p:ph idx="2" type="chart"/>
          </p:nvPr>
        </p:nvSpPr>
        <p:spPr>
          <a:xfrm>
            <a:off x="5400009" y="1367999"/>
            <a:ext cx="6400991" cy="4680000"/>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None/>
              <a:defRPr b="0" i="0" sz="20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9" name="Google Shape;69;p123"/>
          <p:cNvSpPr/>
          <p:nvPr/>
        </p:nvSpPr>
        <p:spPr>
          <a:xfrm>
            <a:off x="1" y="1296000"/>
            <a:ext cx="12188826" cy="36000"/>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 name="Google Shape;70;p123"/>
          <p:cNvSpPr txBox="1"/>
          <p:nvPr>
            <p:ph idx="1" type="body"/>
          </p:nvPr>
        </p:nvSpPr>
        <p:spPr>
          <a:xfrm>
            <a:off x="360009" y="1367999"/>
            <a:ext cx="5040000" cy="4680000"/>
          </a:xfrm>
          <a:prstGeom prst="rect">
            <a:avLst/>
          </a:prstGeom>
          <a:noFill/>
          <a:ln>
            <a:noFill/>
          </a:ln>
        </p:spPr>
        <p:txBody>
          <a:bodyPr anchorCtr="0" anchor="t" bIns="45700" lIns="91425" spcFirstLastPara="1" rIns="91425" wrap="square" tIns="45700">
            <a:normAutofit/>
          </a:bodyPr>
          <a:lstStyle>
            <a:lvl1pPr indent="-342900" lvl="0" marL="457200" algn="l">
              <a:lnSpc>
                <a:spcPct val="110000"/>
              </a:lnSpc>
              <a:spcBef>
                <a:spcPts val="0"/>
              </a:spcBef>
              <a:spcAft>
                <a:spcPts val="0"/>
              </a:spcAft>
              <a:buClr>
                <a:schemeClr val="dk1"/>
              </a:buClr>
              <a:buSzPts val="1800"/>
              <a:buChar char="•"/>
              <a:defRPr sz="2000">
                <a:latin typeface="Trebuchet MS"/>
                <a:ea typeface="Trebuchet MS"/>
                <a:cs typeface="Trebuchet MS"/>
                <a:sym typeface="Trebuchet MS"/>
              </a:defRPr>
            </a:lvl1pPr>
            <a:lvl2pPr indent="-330200" lvl="1" marL="914400" marR="0" algn="l">
              <a:lnSpc>
                <a:spcPct val="110000"/>
              </a:lnSpc>
              <a:spcBef>
                <a:spcPts val="3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2pPr>
            <a:lvl3pPr indent="-317500" lvl="2" marL="1371600" algn="l">
              <a:lnSpc>
                <a:spcPct val="90000"/>
              </a:lnSpc>
              <a:spcBef>
                <a:spcPts val="5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3pPr>
            <a:lvl4pPr indent="-330200" lvl="3" marL="182880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71" name="Google Shape;71;p123"/>
          <p:cNvSpPr txBox="1"/>
          <p:nvPr>
            <p:ph idx="3"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72" name="Google Shape;72;p123"/>
          <p:cNvSpPr txBox="1"/>
          <p:nvPr>
            <p:ph idx="4"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73" name="Google Shape;73;p123"/>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theme" Target="../theme/theme1.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10"/>
          <p:cNvSpPr/>
          <p:nvPr/>
        </p:nvSpPr>
        <p:spPr>
          <a:xfrm>
            <a:off x="0" y="6176963"/>
            <a:ext cx="12192000" cy="681037"/>
          </a:xfrm>
          <a:prstGeom prst="rect">
            <a:avLst/>
          </a:prstGeom>
          <a:gradFill>
            <a:gsLst>
              <a:gs pos="0">
                <a:srgbClr val="00B050"/>
              </a:gs>
              <a:gs pos="49000">
                <a:srgbClr val="FF0000"/>
              </a:gs>
              <a:gs pos="100000">
                <a:srgbClr val="01A0D6"/>
              </a:gs>
            </a:gsLst>
            <a:lin ang="0" scaled="0"/>
          </a:gradFill>
          <a:ln cap="flat" cmpd="sng" w="12700">
            <a:solidFill>
              <a:srgbClr val="364A7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 name="Google Shape;11;p110"/>
          <p:cNvSpPr txBox="1"/>
          <p:nvPr>
            <p:ph type="title"/>
          </p:nvPr>
        </p:nvSpPr>
        <p:spPr>
          <a:xfrm>
            <a:off x="360000" y="180000"/>
            <a:ext cx="9115940" cy="108000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000"/>
              <a:buFont typeface="Calibri"/>
              <a:buNone/>
              <a:defRPr b="0" i="0" sz="40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 name="Google Shape;12;p110"/>
          <p:cNvSpPr txBox="1"/>
          <p:nvPr>
            <p:ph idx="1" type="body"/>
          </p:nvPr>
        </p:nvSpPr>
        <p:spPr>
          <a:xfrm>
            <a:off x="360000" y="1440000"/>
            <a:ext cx="115200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 name="Google Shape;13;p110"/>
          <p:cNvSpPr txBox="1"/>
          <p:nvPr>
            <p:ph idx="12" type="sldNum"/>
          </p:nvPr>
        </p:nvSpPr>
        <p:spPr>
          <a:xfrm>
            <a:off x="1" y="6258560"/>
            <a:ext cx="619381" cy="563723"/>
          </a:xfrm>
          <a:prstGeom prst="rect">
            <a:avLst/>
          </a:prstGeom>
          <a:noFill/>
          <a:ln>
            <a:noFill/>
          </a:ln>
        </p:spPr>
        <p:txBody>
          <a:bodyPr anchorCtr="0" anchor="ctr" bIns="45700" lIns="0" spcFirstLastPara="1" rIns="0" wrap="square" tIns="45700">
            <a:noAutofit/>
          </a:bodyPr>
          <a:lstStyle>
            <a:lvl1pPr indent="0" lvl="0"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14" name="Google Shape;14;p110"/>
          <p:cNvSpPr txBox="1"/>
          <p:nvPr>
            <p:ph idx="11" type="ftr"/>
          </p:nvPr>
        </p:nvSpPr>
        <p:spPr>
          <a:xfrm>
            <a:off x="720592" y="6258560"/>
            <a:ext cx="2541084" cy="563723"/>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7F7F7F"/>
              </a:buClr>
              <a:buSzPts val="1800"/>
              <a:buFont typeface="Calibri"/>
              <a:buNone/>
              <a:defRPr b="0" i="0" sz="14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9pPr>
          </a:lstStyle>
          <a:p/>
        </p:txBody>
      </p:sp>
      <p:pic>
        <p:nvPicPr>
          <p:cNvPr id="15" name="Google Shape;15;p110"/>
          <p:cNvPicPr preferRelativeResize="0"/>
          <p:nvPr/>
        </p:nvPicPr>
        <p:blipFill rotWithShape="1">
          <a:blip r:embed="rId1">
            <a:alphaModFix/>
          </a:blip>
          <a:srcRect b="0" l="0" r="0" t="0"/>
          <a:stretch/>
        </p:blipFill>
        <p:spPr>
          <a:xfrm>
            <a:off x="9573491" y="222778"/>
            <a:ext cx="2306509" cy="1037222"/>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6.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1.jpg"/><Relationship Id="rId4" Type="http://schemas.openxmlformats.org/officeDocument/2006/relationships/chart" Target="../charts/char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hyperlink" Target="http://www.bednblue.de/sailing-distance-calculator"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5.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2.png"/><Relationship Id="rId4" Type="http://schemas.openxmlformats.org/officeDocument/2006/relationships/image" Target="../media/image14.png"/><Relationship Id="rId5" Type="http://schemas.openxmlformats.org/officeDocument/2006/relationships/image" Target="../media/image1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chart" Target="../charts/char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chart" Target="../charts/char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chart" Target="../charts/chart3.xml"/><Relationship Id="rId4" Type="http://schemas.openxmlformats.org/officeDocument/2006/relationships/chart" Target="../charts/chart4.xml"/><Relationship Id="rId5" Type="http://schemas.openxmlformats.org/officeDocument/2006/relationships/chart" Target="../charts/char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chart" Target="../charts/char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0.png"/><Relationship Id="rId4" Type="http://schemas.openxmlformats.org/officeDocument/2006/relationships/image" Target="../media/image9.png"/><Relationship Id="rId11" Type="http://schemas.openxmlformats.org/officeDocument/2006/relationships/image" Target="../media/image2.png"/><Relationship Id="rId10" Type="http://schemas.openxmlformats.org/officeDocument/2006/relationships/image" Target="../media/image3.png"/><Relationship Id="rId9"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5.png"/><Relationship Id="rId8"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chart" Target="../charts/chart7.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pic>
        <p:nvPicPr>
          <p:cNvPr id="79" name="Google Shape;79;p2"/>
          <p:cNvPicPr preferRelativeResize="0"/>
          <p:nvPr/>
        </p:nvPicPr>
        <p:blipFill rotWithShape="1">
          <a:blip r:embed="rId3">
            <a:alphaModFix/>
          </a:blip>
          <a:srcRect b="0" l="0" r="0" t="0"/>
          <a:stretch/>
        </p:blipFill>
        <p:spPr>
          <a:xfrm>
            <a:off x="8820681" y="3445933"/>
            <a:ext cx="1994363" cy="1410994"/>
          </a:xfrm>
          <a:prstGeom prst="rect">
            <a:avLst/>
          </a:prstGeom>
          <a:noFill/>
          <a:ln>
            <a:noFill/>
          </a:ln>
        </p:spPr>
      </p:pic>
      <p:sp>
        <p:nvSpPr>
          <p:cNvPr id="80" name="Google Shape;80;p2"/>
          <p:cNvSpPr txBox="1"/>
          <p:nvPr>
            <p:ph type="ctrTitle"/>
          </p:nvPr>
        </p:nvSpPr>
        <p:spPr>
          <a:xfrm>
            <a:off x="312928" y="1122363"/>
            <a:ext cx="8278368" cy="23876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4444"/>
              <a:buNone/>
            </a:pPr>
            <a:r>
              <a:rPr b="1" lang="de-DE"/>
              <a:t>Kaufmann und Kauffrau im Einzelhandel</a:t>
            </a:r>
            <a:endParaRPr/>
          </a:p>
        </p:txBody>
      </p:sp>
      <p:sp>
        <p:nvSpPr>
          <p:cNvPr id="81" name="Google Shape;81;p2"/>
          <p:cNvSpPr txBox="1"/>
          <p:nvPr>
            <p:ph idx="1" type="subTitle"/>
          </p:nvPr>
        </p:nvSpPr>
        <p:spPr>
          <a:xfrm>
            <a:off x="312928" y="3602038"/>
            <a:ext cx="8278368" cy="1655762"/>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1000"/>
              </a:spcBef>
              <a:spcAft>
                <a:spcPts val="0"/>
              </a:spcAft>
              <a:buSzPts val="2800"/>
              <a:buNone/>
            </a:pPr>
            <a:r>
              <a:rPr lang="de-DE"/>
              <a:t>Folien zur Diskussion von Zielkonflikten </a:t>
            </a:r>
            <a:br>
              <a:rPr lang="de-DE"/>
            </a:br>
            <a:r>
              <a:rPr lang="de-DE"/>
              <a:t>im Einzelhandel</a:t>
            </a:r>
            <a:endParaRPr/>
          </a:p>
        </p:txBody>
      </p:sp>
      <p:sp>
        <p:nvSpPr>
          <p:cNvPr id="82" name="Google Shape;82;p2"/>
          <p:cNvSpPr txBox="1"/>
          <p:nvPr>
            <p:ph idx="11" type="ftr"/>
          </p:nvPr>
        </p:nvSpPr>
        <p:spPr>
          <a:xfrm>
            <a:off x="720592" y="6258560"/>
            <a:ext cx="2541084" cy="563723"/>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800"/>
              <a:buNone/>
            </a:pPr>
            <a:r>
              <a:rPr lang="de-DE"/>
              <a:t>Dr. Jaya Bowry, LABL</a:t>
            </a:r>
            <a:endParaRPr/>
          </a:p>
          <a:p>
            <a:pPr indent="0" lvl="0" marL="0" rtl="0" algn="l">
              <a:lnSpc>
                <a:spcPct val="100000"/>
              </a:lnSpc>
              <a:spcBef>
                <a:spcPts val="0"/>
              </a:spcBef>
              <a:spcAft>
                <a:spcPts val="0"/>
              </a:spcAft>
              <a:buSzPts val="1800"/>
              <a:buNone/>
            </a:pPr>
            <a:r>
              <a:rPr lang="de-DE"/>
              <a:t>Projektagentur BBNE</a:t>
            </a:r>
            <a:endParaRPr/>
          </a:p>
        </p:txBody>
      </p:sp>
      <p:sp>
        <p:nvSpPr>
          <p:cNvPr id="83" name="Google Shape;83;p2"/>
          <p:cNvSpPr txBox="1"/>
          <p:nvPr>
            <p:ph idx="12" type="sldNum"/>
          </p:nvPr>
        </p:nvSpPr>
        <p:spPr>
          <a:xfrm>
            <a:off x="1" y="6258560"/>
            <a:ext cx="619381" cy="563723"/>
          </a:xfrm>
          <a:prstGeom prst="rect">
            <a:avLst/>
          </a:prstGeom>
          <a:noFill/>
          <a:ln>
            <a:noFill/>
          </a:ln>
        </p:spPr>
        <p:txBody>
          <a:bodyPr anchorCtr="0" anchor="ctr" bIns="45700" lIns="0" spcFirstLastPara="1" rIns="0" wrap="square" tIns="45700">
            <a:noAutofit/>
          </a:bodyPr>
          <a:lstStyle/>
          <a:p>
            <a:pPr indent="0" lvl="0" marL="0" rtl="0" algn="ctr">
              <a:lnSpc>
                <a:spcPct val="100000"/>
              </a:lnSpc>
              <a:spcBef>
                <a:spcPts val="0"/>
              </a:spcBef>
              <a:spcAft>
                <a:spcPts val="0"/>
              </a:spcAft>
              <a:buSzPts val="1200"/>
              <a:buNone/>
            </a:pPr>
            <a:fld id="{00000000-1234-1234-1234-123412341234}" type="slidenum">
              <a:rPr lang="de-DE"/>
              <a:t>‹#›</a:t>
            </a:fld>
            <a:endParaRPr/>
          </a:p>
        </p:txBody>
      </p:sp>
      <p:sp>
        <p:nvSpPr>
          <p:cNvPr id="84" name="Google Shape;84;p2"/>
          <p:cNvSpPr txBox="1"/>
          <p:nvPr>
            <p:ph idx="4" type="body"/>
          </p:nvPr>
        </p:nvSpPr>
        <p:spPr>
          <a:xfrm>
            <a:off x="9091613" y="4531540"/>
            <a:ext cx="2681287" cy="1523185"/>
          </a:xfrm>
          <a:prstGeom prst="rect">
            <a:avLst/>
          </a:prstGeom>
          <a:noFill/>
          <a:ln>
            <a:noFill/>
          </a:ln>
        </p:spPr>
        <p:txBody>
          <a:bodyPr anchorCtr="0" anchor="t" bIns="45700" lIns="91425" spcFirstLastPara="1" rIns="91425" wrap="square" tIns="45700">
            <a:normAutofit fontScale="85000" lnSpcReduction="20000"/>
          </a:bodyPr>
          <a:lstStyle/>
          <a:p>
            <a:pPr indent="0" lvl="0" marL="50800" rtl="0" algn="l">
              <a:lnSpc>
                <a:spcPct val="90000"/>
              </a:lnSpc>
              <a:spcBef>
                <a:spcPts val="1000"/>
              </a:spcBef>
              <a:spcAft>
                <a:spcPts val="0"/>
              </a:spcAft>
              <a:buSzPct val="248886"/>
              <a:buNone/>
            </a:pPr>
            <a:r>
              <a:rPr lang="de-DE"/>
              <a:t>Lust auf besser leben gGmbH</a:t>
            </a:r>
            <a:endParaRPr/>
          </a:p>
          <a:p>
            <a:pPr indent="0" lvl="0" marL="50800" rtl="0" algn="l">
              <a:lnSpc>
                <a:spcPct val="90000"/>
              </a:lnSpc>
              <a:spcBef>
                <a:spcPts val="1000"/>
              </a:spcBef>
              <a:spcAft>
                <a:spcPts val="0"/>
              </a:spcAft>
              <a:buSzPct val="248886"/>
              <a:buNone/>
            </a:pPr>
            <a:r>
              <a:rPr lang="de-DE"/>
              <a:t>Steinweg 6</a:t>
            </a:r>
            <a:br>
              <a:rPr lang="de-DE"/>
            </a:br>
            <a:r>
              <a:rPr lang="de-DE"/>
              <a:t>60313 Frankfurt am Main</a:t>
            </a:r>
            <a:br>
              <a:rPr lang="de-DE"/>
            </a:br>
            <a:r>
              <a:rPr lang="de-DE"/>
              <a:t>www.lustaufbesserleben.de</a:t>
            </a:r>
            <a:endParaRPr/>
          </a:p>
          <a:p>
            <a:pPr indent="0" lvl="0" marL="50800" rtl="0" algn="l">
              <a:lnSpc>
                <a:spcPct val="90000"/>
              </a:lnSpc>
              <a:spcBef>
                <a:spcPts val="1000"/>
              </a:spcBef>
              <a:spcAft>
                <a:spcPts val="0"/>
              </a:spcAft>
              <a:buSzPct val="248886"/>
              <a:buNone/>
            </a:pPr>
            <a:r>
              <a:rPr lang="de-DE"/>
              <a:t>Dr. Jaya Bowry</a:t>
            </a:r>
            <a:br>
              <a:rPr lang="de-DE"/>
            </a:br>
            <a:r>
              <a:rPr lang="de-DE"/>
              <a:t>jaya@lustaufbesserleben.de</a:t>
            </a:r>
            <a:endParaRPr/>
          </a:p>
        </p:txBody>
      </p:sp>
      <p:sp>
        <p:nvSpPr>
          <p:cNvPr id="85" name="Google Shape;85;p2"/>
          <p:cNvSpPr txBox="1"/>
          <p:nvPr/>
        </p:nvSpPr>
        <p:spPr>
          <a:xfrm>
            <a:off x="3893127" y="6258563"/>
            <a:ext cx="2838119" cy="5637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rPr b="0" i="0" lang="de-DE" sz="1200" u="none" cap="none" strike="noStrike">
                <a:solidFill>
                  <a:schemeClr val="lt1"/>
                </a:solidFill>
                <a:latin typeface="Trebuchet MS"/>
                <a:ea typeface="Trebuchet MS"/>
                <a:cs typeface="Trebuchet MS"/>
                <a:sym typeface="Trebuchet MS"/>
              </a:rPr>
              <a:t>Kaufmann und Kauffrau </a:t>
            </a:r>
            <a:br>
              <a:rPr b="0" i="0" lang="de-DE" sz="1200" u="none" cap="none" strike="noStrike">
                <a:solidFill>
                  <a:schemeClr val="lt1"/>
                </a:solidFill>
                <a:latin typeface="Trebuchet MS"/>
                <a:ea typeface="Trebuchet MS"/>
                <a:cs typeface="Trebuchet MS"/>
                <a:sym typeface="Trebuchet MS"/>
              </a:rPr>
            </a:br>
            <a:r>
              <a:rPr b="0" i="0" lang="de-DE" sz="1200" u="none" cap="none" strike="noStrike">
                <a:solidFill>
                  <a:schemeClr val="lt1"/>
                </a:solidFill>
                <a:latin typeface="Trebuchet MS"/>
                <a:ea typeface="Trebuchet MS"/>
                <a:cs typeface="Trebuchet MS"/>
                <a:sym typeface="Trebuchet MS"/>
              </a:rPr>
              <a:t>im Einzelhandel</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3"/>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286" name="Google Shape;286;p3"/>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sz="2400"/>
              <a:t>Energie sparen im Handel:</a:t>
            </a:r>
            <a:endParaRPr sz="2400"/>
          </a:p>
          <a:p>
            <a:pPr indent="0" lvl="0" marL="0" rtl="0" algn="l">
              <a:lnSpc>
                <a:spcPct val="100000"/>
              </a:lnSpc>
              <a:spcBef>
                <a:spcPts val="0"/>
              </a:spcBef>
              <a:spcAft>
                <a:spcPts val="0"/>
              </a:spcAft>
              <a:buSzPts val="1800"/>
              <a:buNone/>
            </a:pPr>
            <a:r>
              <a:rPr lang="de-DE" sz="2400"/>
              <a:t>Beleuchtung</a:t>
            </a:r>
            <a:endParaRPr sz="2400"/>
          </a:p>
        </p:txBody>
      </p:sp>
      <p:sp>
        <p:nvSpPr>
          <p:cNvPr id="287" name="Google Shape;287;p3"/>
          <p:cNvSpPr txBox="1"/>
          <p:nvPr>
            <p:ph idx="11" type="ftr"/>
          </p:nvPr>
        </p:nvSpPr>
        <p:spPr>
          <a:xfrm>
            <a:off x="8866414" y="6241897"/>
            <a:ext cx="3390742" cy="5637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SzPts val="1800"/>
              <a:buFont typeface="Arial"/>
              <a:buNone/>
            </a:pPr>
            <a:r>
              <a:rPr lang="de-DE"/>
              <a:t>Bild: HDE Klimaschutzoffensive des Handels</a:t>
            </a:r>
            <a:endParaRPr/>
          </a:p>
          <a:p>
            <a:pPr indent="0" lvl="0" marL="0" rtl="0" algn="l">
              <a:lnSpc>
                <a:spcPct val="100000"/>
              </a:lnSpc>
              <a:spcBef>
                <a:spcPts val="0"/>
              </a:spcBef>
              <a:spcAft>
                <a:spcPts val="0"/>
              </a:spcAft>
              <a:buClr>
                <a:schemeClr val="dk1"/>
              </a:buClr>
              <a:buSzPts val="1800"/>
              <a:buFont typeface="Arial"/>
              <a:buNone/>
            </a:pPr>
            <a:r>
              <a:rPr lang="de-DE">
                <a:latin typeface="Trebuchet MS"/>
                <a:ea typeface="Trebuchet MS"/>
                <a:cs typeface="Trebuchet MS"/>
                <a:sym typeface="Trebuchet MS"/>
              </a:rPr>
              <a:t>Diagramm: </a:t>
            </a:r>
            <a:r>
              <a:rPr lang="de-DE" sz="1200">
                <a:solidFill>
                  <a:schemeClr val="lt1"/>
                </a:solidFill>
                <a:latin typeface="Trebuchet MS"/>
                <a:ea typeface="Trebuchet MS"/>
                <a:cs typeface="Trebuchet MS"/>
                <a:sym typeface="Trebuchet MS"/>
              </a:rPr>
              <a:t>CCI Dialog GmbH nach EHI Retail Institute (2022)</a:t>
            </a:r>
            <a:endParaRPr>
              <a:solidFill>
                <a:schemeClr val="lt1"/>
              </a:solidFill>
              <a:latin typeface="Trebuchet MS"/>
              <a:ea typeface="Trebuchet MS"/>
              <a:cs typeface="Trebuchet MS"/>
              <a:sym typeface="Trebuchet MS"/>
            </a:endParaRPr>
          </a:p>
        </p:txBody>
      </p:sp>
      <p:sp>
        <p:nvSpPr>
          <p:cNvPr id="288" name="Google Shape;288;p3"/>
          <p:cNvSpPr txBox="1"/>
          <p:nvPr>
            <p:ph idx="11" type="ftr"/>
          </p:nvPr>
        </p:nvSpPr>
        <p:spPr>
          <a:xfrm>
            <a:off x="720592" y="6258560"/>
            <a:ext cx="2541000" cy="5637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SzPts val="1800"/>
              <a:buFont typeface="Arial"/>
              <a:buNone/>
            </a:pPr>
            <a:r>
              <a:rPr lang="de-DE" sz="1200">
                <a:latin typeface="Trebuchet MS"/>
                <a:ea typeface="Trebuchet MS"/>
                <a:cs typeface="Trebuchet MS"/>
                <a:sym typeface="Trebuchet MS"/>
              </a:rPr>
              <a:t>Dr. Jaya Bowry, LABL</a:t>
            </a:r>
            <a:endParaRPr sz="1200">
              <a:latin typeface="Trebuchet MS"/>
              <a:ea typeface="Trebuchet MS"/>
              <a:cs typeface="Trebuchet MS"/>
              <a:sym typeface="Trebuchet MS"/>
            </a:endParaRPr>
          </a:p>
          <a:p>
            <a:pPr indent="0" lvl="0" marL="0" rtl="0" algn="l">
              <a:lnSpc>
                <a:spcPct val="100000"/>
              </a:lnSpc>
              <a:spcBef>
                <a:spcPts val="0"/>
              </a:spcBef>
              <a:spcAft>
                <a:spcPts val="0"/>
              </a:spcAft>
              <a:buClr>
                <a:schemeClr val="dk1"/>
              </a:buClr>
              <a:buSzPts val="1800"/>
              <a:buFont typeface="Arial"/>
              <a:buNone/>
            </a:pPr>
            <a:r>
              <a:rPr lang="de-DE" sz="1200">
                <a:latin typeface="Trebuchet MS"/>
                <a:ea typeface="Trebuchet MS"/>
                <a:cs typeface="Trebuchet MS"/>
                <a:sym typeface="Trebuchet MS"/>
              </a:rPr>
              <a:t>Die Projektagentur BBNE</a:t>
            </a:r>
            <a:endParaRPr/>
          </a:p>
        </p:txBody>
      </p:sp>
      <p:sp>
        <p:nvSpPr>
          <p:cNvPr id="289" name="Google Shape;289;p3"/>
          <p:cNvSpPr/>
          <p:nvPr/>
        </p:nvSpPr>
        <p:spPr>
          <a:xfrm>
            <a:off x="8529638" y="1426829"/>
            <a:ext cx="3496458" cy="4656774"/>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0" lIns="0" spcFirstLastPara="1" rIns="0" wrap="square" tIns="0">
            <a:noAutofit/>
          </a:bodyPr>
          <a:lstStyle/>
          <a:p>
            <a:pPr indent="-457200" lvl="0" marL="457200" marR="0" rtl="0" algn="l">
              <a:lnSpc>
                <a:spcPct val="100000"/>
              </a:lnSpc>
              <a:spcBef>
                <a:spcPts val="0"/>
              </a:spcBef>
              <a:spcAft>
                <a:spcPts val="0"/>
              </a:spcAft>
              <a:buClr>
                <a:srgbClr val="000000"/>
              </a:buClr>
              <a:buSzPts val="2000"/>
              <a:buFont typeface="Arial"/>
              <a:buAutoNum type="arabicPeriod"/>
            </a:pPr>
            <a:r>
              <a:rPr b="0" i="0" lang="de-DE" sz="2000" u="none" cap="none" strike="noStrike">
                <a:solidFill>
                  <a:srgbClr val="941651"/>
                </a:solidFill>
                <a:latin typeface="Arial"/>
                <a:ea typeface="Arial"/>
                <a:cs typeface="Arial"/>
                <a:sym typeface="Arial"/>
              </a:rPr>
              <a:t>Welche Beleuchtung verwenden Sie in ihrem Betrieb?</a:t>
            </a:r>
            <a:endParaRPr/>
          </a:p>
          <a:p>
            <a:pPr indent="-457200" lvl="0" marL="457200" marR="0" rtl="0" algn="l">
              <a:lnSpc>
                <a:spcPct val="100000"/>
              </a:lnSpc>
              <a:spcBef>
                <a:spcPts val="0"/>
              </a:spcBef>
              <a:spcAft>
                <a:spcPts val="0"/>
              </a:spcAft>
              <a:buClr>
                <a:srgbClr val="000000"/>
              </a:buClr>
              <a:buSzPts val="2000"/>
              <a:buFont typeface="Arial"/>
              <a:buAutoNum type="arabicPeriod"/>
            </a:pPr>
            <a:r>
              <a:rPr b="0" i="0" lang="de-DE" sz="2000" u="none" cap="none" strike="noStrike">
                <a:solidFill>
                  <a:srgbClr val="941651"/>
                </a:solidFill>
                <a:latin typeface="Arial"/>
                <a:ea typeface="Arial"/>
                <a:cs typeface="Arial"/>
                <a:sym typeface="Arial"/>
              </a:rPr>
              <a:t>Welcher Typ verbraucht den meisten Strom?</a:t>
            </a:r>
            <a:endParaRPr/>
          </a:p>
          <a:p>
            <a:pPr indent="-457200" lvl="0" marL="457200" marR="0" rtl="0" algn="l">
              <a:lnSpc>
                <a:spcPct val="100000"/>
              </a:lnSpc>
              <a:spcBef>
                <a:spcPts val="0"/>
              </a:spcBef>
              <a:spcAft>
                <a:spcPts val="0"/>
              </a:spcAft>
              <a:buClr>
                <a:srgbClr val="000000"/>
              </a:buClr>
              <a:buSzPts val="2000"/>
              <a:buFont typeface="Arial"/>
              <a:buAutoNum type="arabicPeriod"/>
            </a:pPr>
            <a:r>
              <a:rPr b="0" i="0" lang="de-DE" sz="2000" u="none" cap="none" strike="noStrike">
                <a:solidFill>
                  <a:srgbClr val="941651"/>
                </a:solidFill>
                <a:latin typeface="Arial"/>
                <a:ea typeface="Arial"/>
                <a:cs typeface="Arial"/>
                <a:sym typeface="Arial"/>
              </a:rPr>
              <a:t>Wurde die Beleuchtung auf LED-Röhren umgestellt?</a:t>
            </a:r>
            <a:endParaRPr b="0" i="0" sz="2000" u="none" cap="none" strike="noStrike">
              <a:solidFill>
                <a:srgbClr val="941651"/>
              </a:solidFill>
              <a:latin typeface="Arial"/>
              <a:ea typeface="Arial"/>
              <a:cs typeface="Arial"/>
              <a:sym typeface="Arial"/>
            </a:endParaRPr>
          </a:p>
          <a:p>
            <a:pPr indent="-457200" lvl="0" marL="457200" marR="0" rtl="0" algn="l">
              <a:lnSpc>
                <a:spcPct val="100000"/>
              </a:lnSpc>
              <a:spcBef>
                <a:spcPts val="0"/>
              </a:spcBef>
              <a:spcAft>
                <a:spcPts val="0"/>
              </a:spcAft>
              <a:buClr>
                <a:srgbClr val="000000"/>
              </a:buClr>
              <a:buSzPts val="2000"/>
              <a:buFont typeface="Arial"/>
              <a:buAutoNum type="arabicPeriod"/>
            </a:pPr>
            <a:r>
              <a:rPr b="0" i="0" lang="de-DE" sz="2000" u="none" cap="none" strike="noStrike">
                <a:solidFill>
                  <a:srgbClr val="941651"/>
                </a:solidFill>
                <a:latin typeface="Arial"/>
                <a:ea typeface="Arial"/>
                <a:cs typeface="Arial"/>
                <a:sym typeface="Arial"/>
              </a:rPr>
              <a:t>Wann wurden zuletzt effizientere Leuchten bei Ihnen eingebaut</a:t>
            </a:r>
            <a:endParaRPr/>
          </a:p>
        </p:txBody>
      </p:sp>
      <p:sp>
        <p:nvSpPr>
          <p:cNvPr id="290" name="Google Shape;290;p3"/>
          <p:cNvSpPr txBox="1"/>
          <p:nvPr/>
        </p:nvSpPr>
        <p:spPr>
          <a:xfrm>
            <a:off x="3893127" y="6258563"/>
            <a:ext cx="2838119" cy="5637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rPr b="0" i="0" lang="de-DE" sz="1200" u="none" cap="none" strike="noStrike">
                <a:solidFill>
                  <a:schemeClr val="lt1"/>
                </a:solidFill>
                <a:latin typeface="Trebuchet MS"/>
                <a:ea typeface="Trebuchet MS"/>
                <a:cs typeface="Trebuchet MS"/>
                <a:sym typeface="Trebuchet MS"/>
              </a:rPr>
              <a:t>Kaufmann und Kauffrau </a:t>
            </a:r>
            <a:br>
              <a:rPr b="0" i="0" lang="de-DE" sz="1200" u="none" cap="none" strike="noStrike">
                <a:solidFill>
                  <a:schemeClr val="lt1"/>
                </a:solidFill>
                <a:latin typeface="Trebuchet MS"/>
                <a:ea typeface="Trebuchet MS"/>
                <a:cs typeface="Trebuchet MS"/>
                <a:sym typeface="Trebuchet MS"/>
              </a:rPr>
            </a:br>
            <a:r>
              <a:rPr b="0" i="0" lang="de-DE" sz="1200" u="none" cap="none" strike="noStrike">
                <a:solidFill>
                  <a:schemeClr val="lt1"/>
                </a:solidFill>
                <a:latin typeface="Trebuchet MS"/>
                <a:ea typeface="Trebuchet MS"/>
                <a:cs typeface="Trebuchet MS"/>
                <a:sym typeface="Trebuchet MS"/>
              </a:rPr>
              <a:t>im Einzelhandel</a:t>
            </a:r>
            <a:endParaRPr b="0" i="0" sz="1400" u="none" cap="none" strike="noStrike">
              <a:solidFill>
                <a:schemeClr val="lt1"/>
              </a:solidFill>
              <a:latin typeface="Arial"/>
              <a:ea typeface="Arial"/>
              <a:cs typeface="Arial"/>
              <a:sym typeface="Arial"/>
            </a:endParaRPr>
          </a:p>
        </p:txBody>
      </p:sp>
      <p:pic>
        <p:nvPicPr>
          <p:cNvPr id="291" name="Google Shape;291;p3"/>
          <p:cNvPicPr preferRelativeResize="0"/>
          <p:nvPr/>
        </p:nvPicPr>
        <p:blipFill rotWithShape="1">
          <a:blip r:embed="rId3">
            <a:alphaModFix/>
          </a:blip>
          <a:srcRect b="0" l="0" r="0" t="0"/>
          <a:stretch/>
        </p:blipFill>
        <p:spPr>
          <a:xfrm>
            <a:off x="562021" y="1796098"/>
            <a:ext cx="2763566" cy="3915581"/>
          </a:xfrm>
          <a:prstGeom prst="rect">
            <a:avLst/>
          </a:prstGeom>
          <a:noFill/>
          <a:ln>
            <a:noFill/>
          </a:ln>
        </p:spPr>
      </p:pic>
      <p:graphicFrame>
        <p:nvGraphicFramePr>
          <p:cNvPr id="292" name="Google Shape;292;p3"/>
          <p:cNvGraphicFramePr/>
          <p:nvPr/>
        </p:nvGraphicFramePr>
        <p:xfrm>
          <a:off x="3146246" y="1360744"/>
          <a:ext cx="5913405" cy="4177689"/>
        </p:xfrm>
        <a:graphic>
          <a:graphicData uri="http://schemas.openxmlformats.org/drawingml/2006/chart">
            <c:chart r:id="rId4"/>
          </a:graphicData>
        </a:graphic>
      </p:graphicFrame>
      <p:sp>
        <p:nvSpPr>
          <p:cNvPr id="293" name="Google Shape;293;p3"/>
          <p:cNvSpPr txBox="1"/>
          <p:nvPr/>
        </p:nvSpPr>
        <p:spPr>
          <a:xfrm>
            <a:off x="3792388" y="5538433"/>
            <a:ext cx="4851812"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de-DE" sz="1400" u="none" cap="none" strike="noStrike">
                <a:solidFill>
                  <a:srgbClr val="000000"/>
                </a:solidFill>
                <a:latin typeface="Arial"/>
                <a:ea typeface="Arial"/>
                <a:cs typeface="Arial"/>
                <a:sym typeface="Arial"/>
              </a:rPr>
              <a:t>Basis: Nonfood: 28 Handelsketten / über 11.500 Filialen &amp; ca. 22 Mio. qm Verkaufsfläche</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p4"/>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300" name="Google Shape;300;p4"/>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b="0" i="0" lang="de-DE" sz="2400" u="none" strike="noStrike">
                <a:solidFill>
                  <a:srgbClr val="000000"/>
                </a:solidFill>
                <a:latin typeface="Trebuchet MS"/>
                <a:ea typeface="Trebuchet MS"/>
                <a:cs typeface="Trebuchet MS"/>
                <a:sym typeface="Trebuchet MS"/>
              </a:rPr>
              <a:t>Nachhaltigkeit und Wertschöpfungsketten:</a:t>
            </a:r>
            <a:br>
              <a:rPr b="0" i="0" lang="de-DE" sz="2400" u="none" strike="noStrike">
                <a:solidFill>
                  <a:srgbClr val="000000"/>
                </a:solidFill>
                <a:latin typeface="Trebuchet MS"/>
                <a:ea typeface="Trebuchet MS"/>
                <a:cs typeface="Trebuchet MS"/>
                <a:sym typeface="Trebuchet MS"/>
              </a:rPr>
            </a:br>
            <a:r>
              <a:rPr b="0" i="0" lang="de-DE" sz="2400" u="none" strike="noStrike">
                <a:solidFill>
                  <a:srgbClr val="000000"/>
                </a:solidFill>
                <a:latin typeface="Trebuchet MS"/>
                <a:ea typeface="Trebuchet MS"/>
                <a:cs typeface="Trebuchet MS"/>
                <a:sym typeface="Trebuchet MS"/>
              </a:rPr>
              <a:t>Sind Langstreckentransporte ein Problem?</a:t>
            </a:r>
            <a:endParaRPr sz="2400"/>
          </a:p>
        </p:txBody>
      </p:sp>
      <p:sp>
        <p:nvSpPr>
          <p:cNvPr id="301" name="Google Shape;301;p4"/>
          <p:cNvSpPr txBox="1"/>
          <p:nvPr>
            <p:ph idx="11" type="ftr"/>
          </p:nvPr>
        </p:nvSpPr>
        <p:spPr>
          <a:xfrm>
            <a:off x="9359992" y="6258585"/>
            <a:ext cx="2541000" cy="5637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SzPts val="1800"/>
              <a:buFont typeface="Arial"/>
              <a:buNone/>
            </a:pPr>
            <a:r>
              <a:rPr lang="de-DE"/>
              <a:t>Eigene Darstellung</a:t>
            </a:r>
            <a:endParaRPr/>
          </a:p>
        </p:txBody>
      </p:sp>
      <p:sp>
        <p:nvSpPr>
          <p:cNvPr id="302" name="Google Shape;302;p4"/>
          <p:cNvSpPr txBox="1"/>
          <p:nvPr>
            <p:ph idx="11" type="ftr"/>
          </p:nvPr>
        </p:nvSpPr>
        <p:spPr>
          <a:xfrm>
            <a:off x="720592" y="6258560"/>
            <a:ext cx="2541000" cy="5637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SzPts val="1800"/>
              <a:buFont typeface="Arial"/>
              <a:buNone/>
            </a:pPr>
            <a:r>
              <a:rPr lang="de-DE" sz="1200">
                <a:latin typeface="Trebuchet MS"/>
                <a:ea typeface="Trebuchet MS"/>
                <a:cs typeface="Trebuchet MS"/>
                <a:sym typeface="Trebuchet MS"/>
              </a:rPr>
              <a:t>Dr. Jaya Bowry, LABL</a:t>
            </a:r>
            <a:endParaRPr sz="1200">
              <a:latin typeface="Trebuchet MS"/>
              <a:ea typeface="Trebuchet MS"/>
              <a:cs typeface="Trebuchet MS"/>
              <a:sym typeface="Trebuchet MS"/>
            </a:endParaRPr>
          </a:p>
          <a:p>
            <a:pPr indent="0" lvl="0" marL="0" rtl="0" algn="l">
              <a:lnSpc>
                <a:spcPct val="100000"/>
              </a:lnSpc>
              <a:spcBef>
                <a:spcPts val="0"/>
              </a:spcBef>
              <a:spcAft>
                <a:spcPts val="0"/>
              </a:spcAft>
              <a:buClr>
                <a:schemeClr val="dk1"/>
              </a:buClr>
              <a:buSzPts val="1800"/>
              <a:buFont typeface="Arial"/>
              <a:buNone/>
            </a:pPr>
            <a:r>
              <a:rPr lang="de-DE" sz="1200">
                <a:latin typeface="Trebuchet MS"/>
                <a:ea typeface="Trebuchet MS"/>
                <a:cs typeface="Trebuchet MS"/>
                <a:sym typeface="Trebuchet MS"/>
              </a:rPr>
              <a:t>Die Projektagentur BBNE</a:t>
            </a:r>
            <a:endParaRPr/>
          </a:p>
        </p:txBody>
      </p:sp>
      <p:sp>
        <p:nvSpPr>
          <p:cNvPr id="303" name="Google Shape;303;p4"/>
          <p:cNvSpPr txBox="1"/>
          <p:nvPr/>
        </p:nvSpPr>
        <p:spPr>
          <a:xfrm>
            <a:off x="3893127" y="6258563"/>
            <a:ext cx="2838119" cy="5637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rPr b="0" i="0" lang="de-DE" sz="1200" u="none" cap="none" strike="noStrike">
                <a:solidFill>
                  <a:schemeClr val="lt1"/>
                </a:solidFill>
                <a:latin typeface="Trebuchet MS"/>
                <a:ea typeface="Trebuchet MS"/>
                <a:cs typeface="Trebuchet MS"/>
                <a:sym typeface="Trebuchet MS"/>
              </a:rPr>
              <a:t>Kaufmann und Kauffrau </a:t>
            </a:r>
            <a:br>
              <a:rPr b="0" i="0" lang="de-DE" sz="1200" u="none" cap="none" strike="noStrike">
                <a:solidFill>
                  <a:schemeClr val="lt1"/>
                </a:solidFill>
                <a:latin typeface="Trebuchet MS"/>
                <a:ea typeface="Trebuchet MS"/>
                <a:cs typeface="Trebuchet MS"/>
                <a:sym typeface="Trebuchet MS"/>
              </a:rPr>
            </a:br>
            <a:r>
              <a:rPr b="0" i="0" lang="de-DE" sz="1200" u="none" cap="none" strike="noStrike">
                <a:solidFill>
                  <a:schemeClr val="lt1"/>
                </a:solidFill>
                <a:latin typeface="Trebuchet MS"/>
                <a:ea typeface="Trebuchet MS"/>
                <a:cs typeface="Trebuchet MS"/>
                <a:sym typeface="Trebuchet MS"/>
              </a:rPr>
              <a:t>im Einzelhandel</a:t>
            </a:r>
            <a:endParaRPr b="0" i="0" sz="1400" u="none" cap="none" strike="noStrike">
              <a:solidFill>
                <a:schemeClr val="lt1"/>
              </a:solidFill>
              <a:latin typeface="Arial"/>
              <a:ea typeface="Arial"/>
              <a:cs typeface="Arial"/>
              <a:sym typeface="Arial"/>
            </a:endParaRPr>
          </a:p>
        </p:txBody>
      </p:sp>
      <p:grpSp>
        <p:nvGrpSpPr>
          <p:cNvPr id="304" name="Google Shape;304;p4"/>
          <p:cNvGrpSpPr/>
          <p:nvPr/>
        </p:nvGrpSpPr>
        <p:grpSpPr>
          <a:xfrm>
            <a:off x="360000" y="1787451"/>
            <a:ext cx="1625761" cy="673451"/>
            <a:chOff x="2283124" y="2322565"/>
            <a:chExt cx="3449100" cy="642600"/>
          </a:xfrm>
        </p:grpSpPr>
        <p:sp>
          <p:nvSpPr>
            <p:cNvPr id="305" name="Google Shape;305;p4"/>
            <p:cNvSpPr/>
            <p:nvPr/>
          </p:nvSpPr>
          <p:spPr>
            <a:xfrm flipH="1">
              <a:off x="2283124" y="2322565"/>
              <a:ext cx="3449100" cy="642600"/>
            </a:xfrm>
            <a:prstGeom prst="rect">
              <a:avLst/>
            </a:prstGeom>
            <a:solidFill>
              <a:srgbClr val="0C58D3"/>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Calibri"/>
                <a:ea typeface="Calibri"/>
                <a:cs typeface="Calibri"/>
                <a:sym typeface="Calibri"/>
              </a:endParaRPr>
            </a:p>
          </p:txBody>
        </p:sp>
        <p:sp>
          <p:nvSpPr>
            <p:cNvPr id="306" name="Google Shape;306;p4"/>
            <p:cNvSpPr/>
            <p:nvPr/>
          </p:nvSpPr>
          <p:spPr>
            <a:xfrm>
              <a:off x="2342635" y="2399939"/>
              <a:ext cx="2808900" cy="495900"/>
            </a:xfrm>
            <a:prstGeom prst="rect">
              <a:avLst/>
            </a:prstGeom>
            <a:noFill/>
            <a:ln>
              <a:noFill/>
            </a:ln>
          </p:spPr>
          <p:txBody>
            <a:bodyPr anchorCtr="0" anchor="ctr" bIns="121900" lIns="121900" spcFirstLastPara="1" rIns="121900" wrap="square" tIns="121900">
              <a:noAutofit/>
            </a:bodyPr>
            <a:lstStyle/>
            <a:p>
              <a:pPr indent="0" lvl="0" marL="0" marR="0" rtl="0" algn="l">
                <a:lnSpc>
                  <a:spcPct val="115000"/>
                </a:lnSpc>
                <a:spcBef>
                  <a:spcPts val="0"/>
                </a:spcBef>
                <a:spcAft>
                  <a:spcPts val="0"/>
                </a:spcAft>
                <a:buClr>
                  <a:srgbClr val="000000"/>
                </a:buClr>
                <a:buSzPts val="1600"/>
                <a:buFont typeface="Arial"/>
                <a:buNone/>
              </a:pPr>
              <a:r>
                <a:rPr b="0" i="0" lang="de-DE" sz="1600" u="none" cap="none" strike="noStrike">
                  <a:solidFill>
                    <a:srgbClr val="FFFFFF"/>
                  </a:solidFill>
                  <a:latin typeface="Calibri"/>
                  <a:ea typeface="Calibri"/>
                  <a:cs typeface="Calibri"/>
                  <a:sym typeface="Calibri"/>
                </a:rPr>
                <a:t>Von wo nach wo?</a:t>
              </a:r>
              <a:endParaRPr b="0" i="0" sz="1600" u="none" cap="none" strike="noStrike">
                <a:solidFill>
                  <a:srgbClr val="FFFFFF"/>
                </a:solidFill>
                <a:latin typeface="Calibri"/>
                <a:ea typeface="Calibri"/>
                <a:cs typeface="Calibri"/>
                <a:sym typeface="Calibri"/>
              </a:endParaRPr>
            </a:p>
          </p:txBody>
        </p:sp>
      </p:grpSp>
      <p:grpSp>
        <p:nvGrpSpPr>
          <p:cNvPr id="307" name="Google Shape;307;p4"/>
          <p:cNvGrpSpPr/>
          <p:nvPr/>
        </p:nvGrpSpPr>
        <p:grpSpPr>
          <a:xfrm>
            <a:off x="360000" y="2716922"/>
            <a:ext cx="1625761" cy="673451"/>
            <a:chOff x="2283124" y="2322565"/>
            <a:chExt cx="3449100" cy="642600"/>
          </a:xfrm>
        </p:grpSpPr>
        <p:sp>
          <p:nvSpPr>
            <p:cNvPr id="308" name="Google Shape;308;p4"/>
            <p:cNvSpPr/>
            <p:nvPr/>
          </p:nvSpPr>
          <p:spPr>
            <a:xfrm flipH="1">
              <a:off x="2283124" y="2322565"/>
              <a:ext cx="3449100" cy="642600"/>
            </a:xfrm>
            <a:prstGeom prst="rect">
              <a:avLst/>
            </a:prstGeom>
            <a:solidFill>
              <a:srgbClr val="0C58D3"/>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Calibri"/>
                <a:ea typeface="Calibri"/>
                <a:cs typeface="Calibri"/>
                <a:sym typeface="Calibri"/>
              </a:endParaRPr>
            </a:p>
          </p:txBody>
        </p:sp>
        <p:sp>
          <p:nvSpPr>
            <p:cNvPr id="309" name="Google Shape;309;p4"/>
            <p:cNvSpPr/>
            <p:nvPr/>
          </p:nvSpPr>
          <p:spPr>
            <a:xfrm>
              <a:off x="2342635" y="2399939"/>
              <a:ext cx="2808900" cy="495900"/>
            </a:xfrm>
            <a:prstGeom prst="rect">
              <a:avLst/>
            </a:prstGeom>
            <a:noFill/>
            <a:ln>
              <a:noFill/>
            </a:ln>
          </p:spPr>
          <p:txBody>
            <a:bodyPr anchorCtr="0" anchor="ctr" bIns="121900" lIns="121900" spcFirstLastPara="1" rIns="121900" wrap="square" tIns="121900">
              <a:noAutofit/>
            </a:bodyPr>
            <a:lstStyle/>
            <a:p>
              <a:pPr indent="0" lvl="0" marL="0" marR="0" rtl="0" algn="l">
                <a:lnSpc>
                  <a:spcPct val="115000"/>
                </a:lnSpc>
                <a:spcBef>
                  <a:spcPts val="0"/>
                </a:spcBef>
                <a:spcAft>
                  <a:spcPts val="0"/>
                </a:spcAft>
                <a:buClr>
                  <a:srgbClr val="000000"/>
                </a:buClr>
                <a:buSzPts val="1600"/>
                <a:buFont typeface="Arial"/>
                <a:buNone/>
              </a:pPr>
              <a:r>
                <a:rPr b="0" i="0" lang="de-DE" sz="1600" u="none" cap="none" strike="noStrike">
                  <a:solidFill>
                    <a:srgbClr val="FFFFFF"/>
                  </a:solidFill>
                  <a:latin typeface="Calibri"/>
                  <a:ea typeface="Calibri"/>
                  <a:cs typeface="Calibri"/>
                  <a:sym typeface="Calibri"/>
                </a:rPr>
                <a:t>Gewicht</a:t>
              </a:r>
              <a:endParaRPr b="0" i="0" sz="1600" u="none" cap="none" strike="noStrike">
                <a:solidFill>
                  <a:srgbClr val="FFFFFF"/>
                </a:solidFill>
                <a:latin typeface="Calibri"/>
                <a:ea typeface="Calibri"/>
                <a:cs typeface="Calibri"/>
                <a:sym typeface="Calibri"/>
              </a:endParaRPr>
            </a:p>
          </p:txBody>
        </p:sp>
      </p:grpSp>
      <p:grpSp>
        <p:nvGrpSpPr>
          <p:cNvPr id="310" name="Google Shape;310;p4"/>
          <p:cNvGrpSpPr/>
          <p:nvPr/>
        </p:nvGrpSpPr>
        <p:grpSpPr>
          <a:xfrm>
            <a:off x="360000" y="3640577"/>
            <a:ext cx="1625761" cy="673451"/>
            <a:chOff x="2283124" y="2322565"/>
            <a:chExt cx="3449100" cy="642600"/>
          </a:xfrm>
        </p:grpSpPr>
        <p:sp>
          <p:nvSpPr>
            <p:cNvPr id="311" name="Google Shape;311;p4"/>
            <p:cNvSpPr/>
            <p:nvPr/>
          </p:nvSpPr>
          <p:spPr>
            <a:xfrm flipH="1">
              <a:off x="2283124" y="2322565"/>
              <a:ext cx="3449100" cy="642600"/>
            </a:xfrm>
            <a:prstGeom prst="rect">
              <a:avLst/>
            </a:prstGeom>
            <a:solidFill>
              <a:srgbClr val="0C58D3"/>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Calibri"/>
                <a:ea typeface="Calibri"/>
                <a:cs typeface="Calibri"/>
                <a:sym typeface="Calibri"/>
              </a:endParaRPr>
            </a:p>
          </p:txBody>
        </p:sp>
        <p:sp>
          <p:nvSpPr>
            <p:cNvPr id="312" name="Google Shape;312;p4"/>
            <p:cNvSpPr/>
            <p:nvPr/>
          </p:nvSpPr>
          <p:spPr>
            <a:xfrm>
              <a:off x="2342635" y="2399939"/>
              <a:ext cx="2808900" cy="495900"/>
            </a:xfrm>
            <a:prstGeom prst="rect">
              <a:avLst/>
            </a:prstGeom>
            <a:noFill/>
            <a:ln>
              <a:noFill/>
            </a:ln>
          </p:spPr>
          <p:txBody>
            <a:bodyPr anchorCtr="0" anchor="ctr" bIns="121900" lIns="121900" spcFirstLastPara="1" rIns="121900" wrap="square" tIns="121900">
              <a:noAutofit/>
            </a:bodyPr>
            <a:lstStyle/>
            <a:p>
              <a:pPr indent="0" lvl="0" marL="0" marR="0" rtl="0" algn="l">
                <a:lnSpc>
                  <a:spcPct val="115000"/>
                </a:lnSpc>
                <a:spcBef>
                  <a:spcPts val="0"/>
                </a:spcBef>
                <a:spcAft>
                  <a:spcPts val="0"/>
                </a:spcAft>
                <a:buClr>
                  <a:srgbClr val="000000"/>
                </a:buClr>
                <a:buSzPts val="1600"/>
                <a:buFont typeface="Arial"/>
                <a:buNone/>
              </a:pPr>
              <a:r>
                <a:rPr b="0" i="0" lang="de-DE" sz="1600" u="none" cap="none" strike="noStrike">
                  <a:solidFill>
                    <a:srgbClr val="FFFFFF"/>
                  </a:solidFill>
                  <a:latin typeface="Calibri"/>
                  <a:ea typeface="Calibri"/>
                  <a:cs typeface="Calibri"/>
                  <a:sym typeface="Calibri"/>
                </a:rPr>
                <a:t>Transport-</a:t>
              </a:r>
              <a:endParaRPr/>
            </a:p>
            <a:p>
              <a:pPr indent="0" lvl="0" marL="0" marR="0" rtl="0" algn="l">
                <a:lnSpc>
                  <a:spcPct val="115000"/>
                </a:lnSpc>
                <a:spcBef>
                  <a:spcPts val="0"/>
                </a:spcBef>
                <a:spcAft>
                  <a:spcPts val="0"/>
                </a:spcAft>
                <a:buClr>
                  <a:srgbClr val="000000"/>
                </a:buClr>
                <a:buSzPts val="1600"/>
                <a:buFont typeface="Arial"/>
                <a:buNone/>
              </a:pPr>
              <a:r>
                <a:rPr b="0" i="0" lang="de-DE" sz="1600" u="none" cap="none" strike="noStrike">
                  <a:solidFill>
                    <a:srgbClr val="FFFFFF"/>
                  </a:solidFill>
                  <a:latin typeface="Calibri"/>
                  <a:ea typeface="Calibri"/>
                  <a:cs typeface="Calibri"/>
                  <a:sym typeface="Calibri"/>
                </a:rPr>
                <a:t>distanz</a:t>
              </a:r>
              <a:endParaRPr b="0" i="0" sz="1600" u="none" cap="none" strike="noStrike">
                <a:solidFill>
                  <a:srgbClr val="FFFFFF"/>
                </a:solidFill>
                <a:latin typeface="Calibri"/>
                <a:ea typeface="Calibri"/>
                <a:cs typeface="Calibri"/>
                <a:sym typeface="Calibri"/>
              </a:endParaRPr>
            </a:p>
          </p:txBody>
        </p:sp>
      </p:grpSp>
      <p:grpSp>
        <p:nvGrpSpPr>
          <p:cNvPr id="313" name="Google Shape;313;p4"/>
          <p:cNvGrpSpPr/>
          <p:nvPr/>
        </p:nvGrpSpPr>
        <p:grpSpPr>
          <a:xfrm>
            <a:off x="360000" y="4569791"/>
            <a:ext cx="1625761" cy="898179"/>
            <a:chOff x="2283124" y="2322565"/>
            <a:chExt cx="3449100" cy="642600"/>
          </a:xfrm>
        </p:grpSpPr>
        <p:sp>
          <p:nvSpPr>
            <p:cNvPr id="314" name="Google Shape;314;p4"/>
            <p:cNvSpPr/>
            <p:nvPr/>
          </p:nvSpPr>
          <p:spPr>
            <a:xfrm flipH="1">
              <a:off x="2283124" y="2322565"/>
              <a:ext cx="3449100" cy="642600"/>
            </a:xfrm>
            <a:prstGeom prst="rect">
              <a:avLst/>
            </a:prstGeom>
            <a:solidFill>
              <a:srgbClr val="0C58D3"/>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Calibri"/>
                <a:ea typeface="Calibri"/>
                <a:cs typeface="Calibri"/>
                <a:sym typeface="Calibri"/>
              </a:endParaRPr>
            </a:p>
          </p:txBody>
        </p:sp>
        <p:sp>
          <p:nvSpPr>
            <p:cNvPr id="315" name="Google Shape;315;p4"/>
            <p:cNvSpPr/>
            <p:nvPr/>
          </p:nvSpPr>
          <p:spPr>
            <a:xfrm>
              <a:off x="2342635" y="2399939"/>
              <a:ext cx="2808900" cy="495900"/>
            </a:xfrm>
            <a:prstGeom prst="rect">
              <a:avLst/>
            </a:prstGeom>
            <a:noFill/>
            <a:ln>
              <a:noFill/>
            </a:ln>
          </p:spPr>
          <p:txBody>
            <a:bodyPr anchorCtr="0" anchor="ctr" bIns="121900" lIns="121900" spcFirstLastPara="1" rIns="121900" wrap="square" tIns="121900">
              <a:noAutofit/>
            </a:bodyPr>
            <a:lstStyle/>
            <a:p>
              <a:pPr indent="0" lvl="0" marL="0" marR="0" rtl="0" algn="l">
                <a:lnSpc>
                  <a:spcPct val="115000"/>
                </a:lnSpc>
                <a:spcBef>
                  <a:spcPts val="0"/>
                </a:spcBef>
                <a:spcAft>
                  <a:spcPts val="0"/>
                </a:spcAft>
                <a:buClr>
                  <a:srgbClr val="000000"/>
                </a:buClr>
                <a:buSzPts val="1600"/>
                <a:buFont typeface="Arial"/>
                <a:buNone/>
              </a:pPr>
              <a:r>
                <a:rPr b="0" i="0" lang="de-DE" sz="1600" u="none" cap="none" strike="noStrike">
                  <a:solidFill>
                    <a:srgbClr val="FFFFFF"/>
                  </a:solidFill>
                  <a:latin typeface="Calibri"/>
                  <a:ea typeface="Calibri"/>
                  <a:cs typeface="Calibri"/>
                  <a:sym typeface="Calibri"/>
                </a:rPr>
                <a:t>Emissionen des Transportes</a:t>
              </a:r>
              <a:endParaRPr b="0" i="0" sz="1600" u="none" cap="none" strike="noStrike">
                <a:solidFill>
                  <a:srgbClr val="FFFFFF"/>
                </a:solidFill>
                <a:latin typeface="Calibri"/>
                <a:ea typeface="Calibri"/>
                <a:cs typeface="Calibri"/>
                <a:sym typeface="Calibri"/>
              </a:endParaRPr>
            </a:p>
          </p:txBody>
        </p:sp>
      </p:grpSp>
      <p:sp>
        <p:nvSpPr>
          <p:cNvPr id="316" name="Google Shape;316;p4"/>
          <p:cNvSpPr/>
          <p:nvPr/>
        </p:nvSpPr>
        <p:spPr>
          <a:xfrm>
            <a:off x="2118167" y="1872366"/>
            <a:ext cx="324091" cy="2371766"/>
          </a:xfrm>
          <a:prstGeom prst="downArrow">
            <a:avLst>
              <a:gd fmla="val 50000" name="adj1"/>
              <a:gd fmla="val 50000" name="adj2"/>
            </a:avLst>
          </a:prstGeom>
          <a:solidFill>
            <a:srgbClr val="0C58D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nvGrpSpPr>
          <p:cNvPr id="317" name="Google Shape;317;p4"/>
          <p:cNvGrpSpPr/>
          <p:nvPr/>
        </p:nvGrpSpPr>
        <p:grpSpPr>
          <a:xfrm>
            <a:off x="2574664" y="1783806"/>
            <a:ext cx="2199925" cy="673451"/>
            <a:chOff x="6658278" y="2187204"/>
            <a:chExt cx="3449100" cy="642600"/>
          </a:xfrm>
        </p:grpSpPr>
        <p:sp>
          <p:nvSpPr>
            <p:cNvPr id="318" name="Google Shape;318;p4"/>
            <p:cNvSpPr/>
            <p:nvPr/>
          </p:nvSpPr>
          <p:spPr>
            <a:xfrm flipH="1">
              <a:off x="6658278" y="2187204"/>
              <a:ext cx="3449100" cy="642600"/>
            </a:xfrm>
            <a:prstGeom prst="rect">
              <a:avLst/>
            </a:prstGeom>
            <a:solidFill>
              <a:srgbClr val="0C58D3"/>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Calibri"/>
                <a:ea typeface="Calibri"/>
                <a:cs typeface="Calibri"/>
                <a:sym typeface="Calibri"/>
              </a:endParaRPr>
            </a:p>
          </p:txBody>
        </p:sp>
        <p:sp>
          <p:nvSpPr>
            <p:cNvPr id="319" name="Google Shape;319;p4"/>
            <p:cNvSpPr/>
            <p:nvPr/>
          </p:nvSpPr>
          <p:spPr>
            <a:xfrm>
              <a:off x="6711166" y="2267740"/>
              <a:ext cx="2808901" cy="495900"/>
            </a:xfrm>
            <a:prstGeom prst="rect">
              <a:avLst/>
            </a:prstGeom>
            <a:noFill/>
            <a:ln>
              <a:noFill/>
            </a:ln>
          </p:spPr>
          <p:txBody>
            <a:bodyPr anchorCtr="0" anchor="ctr" bIns="121900" lIns="121900" spcFirstLastPara="1" rIns="121900" wrap="square" tIns="121900">
              <a:noAutofit/>
            </a:bodyPr>
            <a:lstStyle/>
            <a:p>
              <a:pPr indent="0" lvl="0" marL="0" marR="0" rtl="0" algn="l">
                <a:lnSpc>
                  <a:spcPct val="115000"/>
                </a:lnSpc>
                <a:spcBef>
                  <a:spcPts val="0"/>
                </a:spcBef>
                <a:spcAft>
                  <a:spcPts val="0"/>
                </a:spcAft>
                <a:buClr>
                  <a:srgbClr val="000000"/>
                </a:buClr>
                <a:buSzPts val="1600"/>
                <a:buFont typeface="Arial"/>
                <a:buNone/>
              </a:pPr>
              <a:r>
                <a:rPr b="0" i="0" lang="de-DE" sz="1600" u="none" cap="none" strike="noStrike">
                  <a:solidFill>
                    <a:srgbClr val="FFFFFF"/>
                  </a:solidFill>
                  <a:latin typeface="Calibri"/>
                  <a:ea typeface="Calibri"/>
                  <a:cs typeface="Calibri"/>
                  <a:sym typeface="Calibri"/>
                </a:rPr>
                <a:t>San Francisco – Hamburg Hafen</a:t>
              </a:r>
              <a:endParaRPr b="0" i="0" sz="1600" u="none" cap="none" strike="noStrike">
                <a:solidFill>
                  <a:srgbClr val="FFFFFF"/>
                </a:solidFill>
                <a:latin typeface="Calibri"/>
                <a:ea typeface="Calibri"/>
                <a:cs typeface="Calibri"/>
                <a:sym typeface="Calibri"/>
              </a:endParaRPr>
            </a:p>
          </p:txBody>
        </p:sp>
      </p:grpSp>
      <p:grpSp>
        <p:nvGrpSpPr>
          <p:cNvPr id="320" name="Google Shape;320;p4"/>
          <p:cNvGrpSpPr/>
          <p:nvPr/>
        </p:nvGrpSpPr>
        <p:grpSpPr>
          <a:xfrm>
            <a:off x="2574663" y="2625554"/>
            <a:ext cx="2199925" cy="835629"/>
            <a:chOff x="6658278" y="2187204"/>
            <a:chExt cx="3449100" cy="642600"/>
          </a:xfrm>
        </p:grpSpPr>
        <p:sp>
          <p:nvSpPr>
            <p:cNvPr id="321" name="Google Shape;321;p4"/>
            <p:cNvSpPr/>
            <p:nvPr/>
          </p:nvSpPr>
          <p:spPr>
            <a:xfrm flipH="1">
              <a:off x="6658278" y="2187204"/>
              <a:ext cx="3449100" cy="642600"/>
            </a:xfrm>
            <a:prstGeom prst="rect">
              <a:avLst/>
            </a:prstGeom>
            <a:solidFill>
              <a:srgbClr val="0C58D3"/>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Calibri"/>
                <a:ea typeface="Calibri"/>
                <a:cs typeface="Calibri"/>
                <a:sym typeface="Calibri"/>
              </a:endParaRPr>
            </a:p>
          </p:txBody>
        </p:sp>
        <p:sp>
          <p:nvSpPr>
            <p:cNvPr id="322" name="Google Shape;322;p4"/>
            <p:cNvSpPr/>
            <p:nvPr/>
          </p:nvSpPr>
          <p:spPr>
            <a:xfrm>
              <a:off x="6711165" y="2267740"/>
              <a:ext cx="3396213" cy="495900"/>
            </a:xfrm>
            <a:prstGeom prst="rect">
              <a:avLst/>
            </a:prstGeom>
            <a:noFill/>
            <a:ln>
              <a:noFill/>
            </a:ln>
          </p:spPr>
          <p:txBody>
            <a:bodyPr anchorCtr="0" anchor="ctr" bIns="121900" lIns="121900" spcFirstLastPara="1" rIns="121900" wrap="square" tIns="121900">
              <a:noAutofit/>
            </a:bodyPr>
            <a:lstStyle/>
            <a:p>
              <a:pPr indent="0" lvl="0" marL="0" marR="0" rtl="0" algn="l">
                <a:lnSpc>
                  <a:spcPct val="115000"/>
                </a:lnSpc>
                <a:spcBef>
                  <a:spcPts val="0"/>
                </a:spcBef>
                <a:spcAft>
                  <a:spcPts val="0"/>
                </a:spcAft>
                <a:buClr>
                  <a:srgbClr val="000000"/>
                </a:buClr>
                <a:buSzPts val="1600"/>
                <a:buFont typeface="Arial"/>
                <a:buNone/>
              </a:pPr>
              <a:r>
                <a:rPr b="0" i="0" lang="de-DE" sz="1600" u="none" cap="none" strike="noStrike">
                  <a:solidFill>
                    <a:srgbClr val="FFFFFF"/>
                  </a:solidFill>
                  <a:latin typeface="Calibri"/>
                  <a:ea typeface="Calibri"/>
                  <a:cs typeface="Calibri"/>
                  <a:sym typeface="Calibri"/>
                </a:rPr>
                <a:t>22 t Mandeln in 20 Fuß-Container ca. 25 t Gesamtgewicht</a:t>
              </a:r>
              <a:endParaRPr b="0" i="0" sz="1600" u="none" cap="none" strike="noStrike">
                <a:solidFill>
                  <a:srgbClr val="FFFFFF"/>
                </a:solidFill>
                <a:latin typeface="Calibri"/>
                <a:ea typeface="Calibri"/>
                <a:cs typeface="Calibri"/>
                <a:sym typeface="Calibri"/>
              </a:endParaRPr>
            </a:p>
          </p:txBody>
        </p:sp>
      </p:grpSp>
      <p:grpSp>
        <p:nvGrpSpPr>
          <p:cNvPr id="323" name="Google Shape;323;p4"/>
          <p:cNvGrpSpPr/>
          <p:nvPr/>
        </p:nvGrpSpPr>
        <p:grpSpPr>
          <a:xfrm>
            <a:off x="2574663" y="3640577"/>
            <a:ext cx="2199925" cy="673451"/>
            <a:chOff x="6658278" y="2187204"/>
            <a:chExt cx="3449100" cy="642600"/>
          </a:xfrm>
        </p:grpSpPr>
        <p:sp>
          <p:nvSpPr>
            <p:cNvPr id="324" name="Google Shape;324;p4"/>
            <p:cNvSpPr/>
            <p:nvPr/>
          </p:nvSpPr>
          <p:spPr>
            <a:xfrm flipH="1">
              <a:off x="6658278" y="2187204"/>
              <a:ext cx="3449100" cy="642600"/>
            </a:xfrm>
            <a:prstGeom prst="rect">
              <a:avLst/>
            </a:prstGeom>
            <a:solidFill>
              <a:srgbClr val="0C58D3"/>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Calibri"/>
                <a:ea typeface="Calibri"/>
                <a:cs typeface="Calibri"/>
                <a:sym typeface="Calibri"/>
              </a:endParaRPr>
            </a:p>
          </p:txBody>
        </p:sp>
        <p:sp>
          <p:nvSpPr>
            <p:cNvPr id="325" name="Google Shape;325;p4"/>
            <p:cNvSpPr/>
            <p:nvPr/>
          </p:nvSpPr>
          <p:spPr>
            <a:xfrm>
              <a:off x="6711166" y="2267740"/>
              <a:ext cx="2808901" cy="495900"/>
            </a:xfrm>
            <a:prstGeom prst="rect">
              <a:avLst/>
            </a:prstGeom>
            <a:noFill/>
            <a:ln>
              <a:noFill/>
            </a:ln>
          </p:spPr>
          <p:txBody>
            <a:bodyPr anchorCtr="0" anchor="ctr" bIns="121900" lIns="121900" spcFirstLastPara="1" rIns="121900" wrap="square" tIns="121900">
              <a:noAutofit/>
            </a:bodyPr>
            <a:lstStyle/>
            <a:p>
              <a:pPr indent="0" lvl="0" marL="0" marR="0" rtl="0" algn="l">
                <a:lnSpc>
                  <a:spcPct val="115000"/>
                </a:lnSpc>
                <a:spcBef>
                  <a:spcPts val="0"/>
                </a:spcBef>
                <a:spcAft>
                  <a:spcPts val="0"/>
                </a:spcAft>
                <a:buClr>
                  <a:srgbClr val="000000"/>
                </a:buClr>
                <a:buSzPts val="1600"/>
                <a:buFont typeface="Arial"/>
                <a:buNone/>
              </a:pPr>
              <a:r>
                <a:rPr b="0" i="0" lang="de-DE" sz="1600" u="none" cap="none" strike="noStrike">
                  <a:solidFill>
                    <a:srgbClr val="FFFFFF"/>
                  </a:solidFill>
                  <a:latin typeface="Calibri"/>
                  <a:ea typeface="Calibri"/>
                  <a:cs typeface="Calibri"/>
                  <a:sym typeface="Calibri"/>
                </a:rPr>
                <a:t>7.800 km</a:t>
              </a:r>
              <a:endParaRPr b="0" i="0" sz="1600" u="none" cap="none" strike="noStrike">
                <a:solidFill>
                  <a:srgbClr val="FFFFFF"/>
                </a:solidFill>
                <a:latin typeface="Calibri"/>
                <a:ea typeface="Calibri"/>
                <a:cs typeface="Calibri"/>
                <a:sym typeface="Calibri"/>
              </a:endParaRPr>
            </a:p>
          </p:txBody>
        </p:sp>
      </p:grpSp>
      <p:grpSp>
        <p:nvGrpSpPr>
          <p:cNvPr id="326" name="Google Shape;326;p4"/>
          <p:cNvGrpSpPr/>
          <p:nvPr/>
        </p:nvGrpSpPr>
        <p:grpSpPr>
          <a:xfrm>
            <a:off x="2574662" y="4569790"/>
            <a:ext cx="2199925" cy="898179"/>
            <a:chOff x="6658278" y="2187204"/>
            <a:chExt cx="3449100" cy="642600"/>
          </a:xfrm>
        </p:grpSpPr>
        <p:sp>
          <p:nvSpPr>
            <p:cNvPr id="327" name="Google Shape;327;p4"/>
            <p:cNvSpPr/>
            <p:nvPr/>
          </p:nvSpPr>
          <p:spPr>
            <a:xfrm flipH="1">
              <a:off x="6658278" y="2187204"/>
              <a:ext cx="3449100" cy="642600"/>
            </a:xfrm>
            <a:prstGeom prst="rect">
              <a:avLst/>
            </a:prstGeom>
            <a:solidFill>
              <a:srgbClr val="0C58D3"/>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Calibri"/>
                <a:ea typeface="Calibri"/>
                <a:cs typeface="Calibri"/>
                <a:sym typeface="Calibri"/>
              </a:endParaRPr>
            </a:p>
          </p:txBody>
        </p:sp>
        <p:sp>
          <p:nvSpPr>
            <p:cNvPr id="328" name="Google Shape;328;p4"/>
            <p:cNvSpPr/>
            <p:nvPr/>
          </p:nvSpPr>
          <p:spPr>
            <a:xfrm>
              <a:off x="6711165" y="2267740"/>
              <a:ext cx="3396213" cy="495900"/>
            </a:xfrm>
            <a:prstGeom prst="rect">
              <a:avLst/>
            </a:prstGeom>
            <a:noFill/>
            <a:ln>
              <a:noFill/>
            </a:ln>
          </p:spPr>
          <p:txBody>
            <a:bodyPr anchorCtr="0" anchor="ctr" bIns="121900" lIns="121900" spcFirstLastPara="1" rIns="121900" wrap="square" tIns="121900">
              <a:noAutofit/>
            </a:bodyPr>
            <a:lstStyle/>
            <a:p>
              <a:pPr indent="0" lvl="0" marL="0" marR="0" rtl="0" algn="l">
                <a:lnSpc>
                  <a:spcPct val="115000"/>
                </a:lnSpc>
                <a:spcBef>
                  <a:spcPts val="0"/>
                </a:spcBef>
                <a:spcAft>
                  <a:spcPts val="0"/>
                </a:spcAft>
                <a:buClr>
                  <a:srgbClr val="000000"/>
                </a:buClr>
                <a:buSzPts val="1600"/>
                <a:buFont typeface="Arial"/>
                <a:buNone/>
              </a:pPr>
              <a:r>
                <a:rPr b="0" i="0" lang="de-DE" sz="1600" u="none" cap="none" strike="noStrike">
                  <a:solidFill>
                    <a:srgbClr val="FFFFFF"/>
                  </a:solidFill>
                  <a:latin typeface="Calibri"/>
                  <a:ea typeface="Calibri"/>
                  <a:cs typeface="Calibri"/>
                  <a:sym typeface="Calibri"/>
                </a:rPr>
                <a:t>Schiff: 5,6 t</a:t>
              </a:r>
              <a:endParaRPr/>
            </a:p>
            <a:p>
              <a:pPr indent="0" lvl="0" marL="0" marR="0" rtl="0" algn="l">
                <a:lnSpc>
                  <a:spcPct val="115000"/>
                </a:lnSpc>
                <a:spcBef>
                  <a:spcPts val="0"/>
                </a:spcBef>
                <a:spcAft>
                  <a:spcPts val="0"/>
                </a:spcAft>
                <a:buClr>
                  <a:srgbClr val="000000"/>
                </a:buClr>
                <a:buSzPts val="1600"/>
                <a:buFont typeface="Arial"/>
                <a:buNone/>
              </a:pPr>
              <a:r>
                <a:rPr b="0" i="0" lang="de-DE" sz="1600" u="none" cap="none" strike="noStrike">
                  <a:solidFill>
                    <a:srgbClr val="FFFFFF"/>
                  </a:solidFill>
                  <a:latin typeface="Calibri"/>
                  <a:ea typeface="Calibri"/>
                  <a:cs typeface="Calibri"/>
                  <a:sym typeface="Calibri"/>
                </a:rPr>
                <a:t>C0</a:t>
              </a:r>
              <a:r>
                <a:rPr b="0" baseline="-25000" i="0" lang="de-DE" sz="1600" u="none" cap="none" strike="noStrike">
                  <a:solidFill>
                    <a:srgbClr val="FFFFFF"/>
                  </a:solidFill>
                  <a:latin typeface="Calibri"/>
                  <a:ea typeface="Calibri"/>
                  <a:cs typeface="Calibri"/>
                  <a:sym typeface="Calibri"/>
                </a:rPr>
                <a:t>2</a:t>
              </a:r>
              <a:r>
                <a:rPr b="0" i="0" lang="de-DE" sz="1600" u="none" cap="none" strike="noStrike">
                  <a:solidFill>
                    <a:srgbClr val="FFFFFF"/>
                  </a:solidFill>
                  <a:latin typeface="Calibri"/>
                  <a:ea typeface="Calibri"/>
                  <a:cs typeface="Calibri"/>
                  <a:sym typeface="Calibri"/>
                </a:rPr>
                <a:t>-Äq (15g/t*km)</a:t>
              </a:r>
              <a:endParaRPr/>
            </a:p>
          </p:txBody>
        </p:sp>
      </p:grpSp>
      <p:sp>
        <p:nvSpPr>
          <p:cNvPr id="329" name="Google Shape;329;p4"/>
          <p:cNvSpPr/>
          <p:nvPr/>
        </p:nvSpPr>
        <p:spPr>
          <a:xfrm>
            <a:off x="4906993" y="1867763"/>
            <a:ext cx="324091" cy="2371766"/>
          </a:xfrm>
          <a:prstGeom prst="downArrow">
            <a:avLst>
              <a:gd fmla="val 50000" name="adj1"/>
              <a:gd fmla="val 50000" name="adj2"/>
            </a:avLst>
          </a:prstGeom>
          <a:solidFill>
            <a:srgbClr val="0C58D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nvGrpSpPr>
          <p:cNvPr id="330" name="Google Shape;330;p4"/>
          <p:cNvGrpSpPr/>
          <p:nvPr/>
        </p:nvGrpSpPr>
        <p:grpSpPr>
          <a:xfrm>
            <a:off x="5312802" y="1806755"/>
            <a:ext cx="4270801" cy="651595"/>
            <a:chOff x="6658278" y="2187204"/>
            <a:chExt cx="3449100" cy="642600"/>
          </a:xfrm>
        </p:grpSpPr>
        <p:sp>
          <p:nvSpPr>
            <p:cNvPr id="331" name="Google Shape;331;p4"/>
            <p:cNvSpPr/>
            <p:nvPr/>
          </p:nvSpPr>
          <p:spPr>
            <a:xfrm flipH="1">
              <a:off x="6658278" y="2187204"/>
              <a:ext cx="3449100" cy="642600"/>
            </a:xfrm>
            <a:prstGeom prst="rect">
              <a:avLst/>
            </a:prstGeom>
            <a:solidFill>
              <a:srgbClr val="0C58D3"/>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Calibri"/>
                <a:ea typeface="Calibri"/>
                <a:cs typeface="Calibri"/>
                <a:sym typeface="Calibri"/>
              </a:endParaRPr>
            </a:p>
          </p:txBody>
        </p:sp>
        <p:sp>
          <p:nvSpPr>
            <p:cNvPr id="332" name="Google Shape;332;p4"/>
            <p:cNvSpPr/>
            <p:nvPr/>
          </p:nvSpPr>
          <p:spPr>
            <a:xfrm>
              <a:off x="6711165" y="2267740"/>
              <a:ext cx="3396213" cy="495900"/>
            </a:xfrm>
            <a:prstGeom prst="rect">
              <a:avLst/>
            </a:prstGeom>
            <a:noFill/>
            <a:ln>
              <a:noFill/>
            </a:ln>
          </p:spPr>
          <p:txBody>
            <a:bodyPr anchorCtr="0" anchor="ctr" bIns="121900" lIns="121900" spcFirstLastPara="1" rIns="121900" wrap="square" tIns="121900">
              <a:noAutofit/>
            </a:bodyPr>
            <a:lstStyle/>
            <a:p>
              <a:pPr indent="0" lvl="0" marL="0" marR="0" rtl="0" algn="l">
                <a:lnSpc>
                  <a:spcPct val="115000"/>
                </a:lnSpc>
                <a:spcBef>
                  <a:spcPts val="0"/>
                </a:spcBef>
                <a:spcAft>
                  <a:spcPts val="0"/>
                </a:spcAft>
                <a:buClr>
                  <a:srgbClr val="000000"/>
                </a:buClr>
                <a:buSzPts val="1600"/>
                <a:buFont typeface="Arial"/>
                <a:buNone/>
              </a:pPr>
              <a:r>
                <a:rPr b="0" i="0" lang="de-DE" sz="1600" u="none" cap="none" strike="noStrike">
                  <a:solidFill>
                    <a:srgbClr val="FFFFFF"/>
                  </a:solidFill>
                  <a:latin typeface="Calibri"/>
                  <a:ea typeface="Calibri"/>
                  <a:cs typeface="Calibri"/>
                  <a:sym typeface="Calibri"/>
                </a:rPr>
                <a:t>Deutschland (HH, SN, B, DD, L, N, R, M, S, VS, FR, SB, KA, F, K, AA, DU, BI, HA, HB)</a:t>
              </a:r>
              <a:endParaRPr b="0" i="0" sz="1600" u="none" cap="none" strike="noStrike">
                <a:solidFill>
                  <a:srgbClr val="FFFFFF"/>
                </a:solidFill>
                <a:latin typeface="Calibri"/>
                <a:ea typeface="Calibri"/>
                <a:cs typeface="Calibri"/>
                <a:sym typeface="Calibri"/>
              </a:endParaRPr>
            </a:p>
          </p:txBody>
        </p:sp>
      </p:grpSp>
      <p:grpSp>
        <p:nvGrpSpPr>
          <p:cNvPr id="333" name="Google Shape;333;p4"/>
          <p:cNvGrpSpPr/>
          <p:nvPr/>
        </p:nvGrpSpPr>
        <p:grpSpPr>
          <a:xfrm>
            <a:off x="5321333" y="2716922"/>
            <a:ext cx="4231125" cy="673451"/>
            <a:chOff x="2283124" y="2322565"/>
            <a:chExt cx="3449100" cy="642600"/>
          </a:xfrm>
        </p:grpSpPr>
        <p:sp>
          <p:nvSpPr>
            <p:cNvPr id="334" name="Google Shape;334;p4"/>
            <p:cNvSpPr/>
            <p:nvPr/>
          </p:nvSpPr>
          <p:spPr>
            <a:xfrm flipH="1">
              <a:off x="2283124" y="2322565"/>
              <a:ext cx="3449100" cy="642600"/>
            </a:xfrm>
            <a:prstGeom prst="rect">
              <a:avLst/>
            </a:prstGeom>
            <a:solidFill>
              <a:srgbClr val="0C58D3"/>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000"/>
                <a:buFont typeface="Arial"/>
                <a:buNone/>
              </a:pPr>
              <a:r>
                <a:rPr b="0" i="0" lang="de-DE" sz="2000" u="none" cap="none" strike="noStrike">
                  <a:solidFill>
                    <a:srgbClr val="000000"/>
                  </a:solidFill>
                  <a:latin typeface="Calibri"/>
                  <a:ea typeface="Calibri"/>
                  <a:cs typeface="Calibri"/>
                  <a:sym typeface="Calibri"/>
                </a:rPr>
                <a:t> </a:t>
              </a:r>
              <a:endParaRPr b="0" i="0" sz="2000" u="none" cap="none" strike="noStrike">
                <a:solidFill>
                  <a:srgbClr val="000000"/>
                </a:solidFill>
                <a:latin typeface="Calibri"/>
                <a:ea typeface="Calibri"/>
                <a:cs typeface="Calibri"/>
                <a:sym typeface="Calibri"/>
              </a:endParaRPr>
            </a:p>
          </p:txBody>
        </p:sp>
        <p:sp>
          <p:nvSpPr>
            <p:cNvPr id="335" name="Google Shape;335;p4"/>
            <p:cNvSpPr/>
            <p:nvPr/>
          </p:nvSpPr>
          <p:spPr>
            <a:xfrm>
              <a:off x="2342635" y="2399939"/>
              <a:ext cx="2808900" cy="495900"/>
            </a:xfrm>
            <a:prstGeom prst="rect">
              <a:avLst/>
            </a:prstGeom>
            <a:noFill/>
            <a:ln>
              <a:noFill/>
            </a:ln>
          </p:spPr>
          <p:txBody>
            <a:bodyPr anchorCtr="0" anchor="ctr" bIns="121900" lIns="121900" spcFirstLastPara="1" rIns="121900" wrap="square" tIns="121900">
              <a:noAutofit/>
            </a:bodyPr>
            <a:lstStyle/>
            <a:p>
              <a:pPr indent="0" lvl="0" marL="0" marR="0" rtl="0" algn="l">
                <a:lnSpc>
                  <a:spcPct val="115000"/>
                </a:lnSpc>
                <a:spcBef>
                  <a:spcPts val="0"/>
                </a:spcBef>
                <a:spcAft>
                  <a:spcPts val="0"/>
                </a:spcAft>
                <a:buClr>
                  <a:srgbClr val="000000"/>
                </a:buClr>
                <a:buSzPts val="1600"/>
                <a:buFont typeface="Arial"/>
                <a:buNone/>
              </a:pPr>
              <a:r>
                <a:rPr b="0" i="0" lang="de-DE" sz="1600" u="none" cap="none" strike="noStrike">
                  <a:solidFill>
                    <a:srgbClr val="FFFFFF"/>
                  </a:solidFill>
                  <a:latin typeface="Calibri"/>
                  <a:ea typeface="Calibri"/>
                  <a:cs typeface="Calibri"/>
                  <a:sym typeface="Calibri"/>
                </a:rPr>
                <a:t>40 t LKW (18 t Fahrzeug, 22 t Mandeln</a:t>
              </a:r>
              <a:endParaRPr b="0" i="0" sz="1600" u="none" cap="none" strike="noStrike">
                <a:solidFill>
                  <a:srgbClr val="FFFFFF"/>
                </a:solidFill>
                <a:latin typeface="Calibri"/>
                <a:ea typeface="Calibri"/>
                <a:cs typeface="Calibri"/>
                <a:sym typeface="Calibri"/>
              </a:endParaRPr>
            </a:p>
          </p:txBody>
        </p:sp>
      </p:grpSp>
      <p:grpSp>
        <p:nvGrpSpPr>
          <p:cNvPr id="336" name="Google Shape;336;p4"/>
          <p:cNvGrpSpPr/>
          <p:nvPr/>
        </p:nvGrpSpPr>
        <p:grpSpPr>
          <a:xfrm>
            <a:off x="5332639" y="3648861"/>
            <a:ext cx="4231125" cy="673451"/>
            <a:chOff x="2283124" y="2322565"/>
            <a:chExt cx="3449100" cy="642600"/>
          </a:xfrm>
        </p:grpSpPr>
        <p:sp>
          <p:nvSpPr>
            <p:cNvPr id="337" name="Google Shape;337;p4"/>
            <p:cNvSpPr/>
            <p:nvPr/>
          </p:nvSpPr>
          <p:spPr>
            <a:xfrm flipH="1">
              <a:off x="2283124" y="2322565"/>
              <a:ext cx="3449100" cy="642600"/>
            </a:xfrm>
            <a:prstGeom prst="rect">
              <a:avLst/>
            </a:prstGeom>
            <a:solidFill>
              <a:srgbClr val="0C58D3"/>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000"/>
                <a:buFont typeface="Arial"/>
                <a:buNone/>
              </a:pPr>
              <a:r>
                <a:rPr b="0" i="0" lang="de-DE" sz="2000" u="none" cap="none" strike="noStrike">
                  <a:solidFill>
                    <a:srgbClr val="000000"/>
                  </a:solidFill>
                  <a:latin typeface="Calibri"/>
                  <a:ea typeface="Calibri"/>
                  <a:cs typeface="Calibri"/>
                  <a:sym typeface="Calibri"/>
                </a:rPr>
                <a:t> </a:t>
              </a:r>
              <a:endParaRPr b="0" i="0" sz="2000" u="none" cap="none" strike="noStrike">
                <a:solidFill>
                  <a:srgbClr val="000000"/>
                </a:solidFill>
                <a:latin typeface="Calibri"/>
                <a:ea typeface="Calibri"/>
                <a:cs typeface="Calibri"/>
                <a:sym typeface="Calibri"/>
              </a:endParaRPr>
            </a:p>
          </p:txBody>
        </p:sp>
        <p:sp>
          <p:nvSpPr>
            <p:cNvPr id="338" name="Google Shape;338;p4"/>
            <p:cNvSpPr/>
            <p:nvPr/>
          </p:nvSpPr>
          <p:spPr>
            <a:xfrm>
              <a:off x="2342635" y="2399939"/>
              <a:ext cx="2808900" cy="495900"/>
            </a:xfrm>
            <a:prstGeom prst="rect">
              <a:avLst/>
            </a:prstGeom>
            <a:noFill/>
            <a:ln>
              <a:noFill/>
            </a:ln>
          </p:spPr>
          <p:txBody>
            <a:bodyPr anchorCtr="0" anchor="ctr" bIns="121900" lIns="121900" spcFirstLastPara="1" rIns="121900" wrap="square" tIns="121900">
              <a:noAutofit/>
            </a:bodyPr>
            <a:lstStyle/>
            <a:p>
              <a:pPr indent="0" lvl="0" marL="0" marR="0" rtl="0" algn="l">
                <a:lnSpc>
                  <a:spcPct val="115000"/>
                </a:lnSpc>
                <a:spcBef>
                  <a:spcPts val="0"/>
                </a:spcBef>
                <a:spcAft>
                  <a:spcPts val="0"/>
                </a:spcAft>
                <a:buClr>
                  <a:srgbClr val="000000"/>
                </a:buClr>
                <a:buSzPts val="1600"/>
                <a:buFont typeface="Arial"/>
                <a:buNone/>
              </a:pPr>
              <a:r>
                <a:rPr b="0" i="0" lang="de-DE" sz="1600" u="none" cap="none" strike="noStrike">
                  <a:solidFill>
                    <a:srgbClr val="FFFFFF"/>
                  </a:solidFill>
                  <a:latin typeface="Calibri"/>
                  <a:ea typeface="Calibri"/>
                  <a:cs typeface="Calibri"/>
                  <a:sym typeface="Calibri"/>
                </a:rPr>
                <a:t>22 Stationen á 1 t Mandeln, Gesamtstrecke: 3.700 km</a:t>
              </a:r>
              <a:endParaRPr b="0" i="0" sz="1600" u="none" cap="none" strike="noStrike">
                <a:solidFill>
                  <a:srgbClr val="FFFFFF"/>
                </a:solidFill>
                <a:latin typeface="Calibri"/>
                <a:ea typeface="Calibri"/>
                <a:cs typeface="Calibri"/>
                <a:sym typeface="Calibri"/>
              </a:endParaRPr>
            </a:p>
          </p:txBody>
        </p:sp>
      </p:grpSp>
      <p:grpSp>
        <p:nvGrpSpPr>
          <p:cNvPr id="339" name="Google Shape;339;p4"/>
          <p:cNvGrpSpPr/>
          <p:nvPr/>
        </p:nvGrpSpPr>
        <p:grpSpPr>
          <a:xfrm>
            <a:off x="5332639" y="4579439"/>
            <a:ext cx="4231125" cy="897690"/>
            <a:chOff x="2283124" y="2322565"/>
            <a:chExt cx="3449100" cy="642600"/>
          </a:xfrm>
        </p:grpSpPr>
        <p:sp>
          <p:nvSpPr>
            <p:cNvPr id="340" name="Google Shape;340;p4"/>
            <p:cNvSpPr/>
            <p:nvPr/>
          </p:nvSpPr>
          <p:spPr>
            <a:xfrm flipH="1">
              <a:off x="2283124" y="2322565"/>
              <a:ext cx="3449100" cy="642600"/>
            </a:xfrm>
            <a:prstGeom prst="rect">
              <a:avLst/>
            </a:prstGeom>
            <a:solidFill>
              <a:srgbClr val="0C58D3"/>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000"/>
                <a:buFont typeface="Arial"/>
                <a:buNone/>
              </a:pPr>
              <a:r>
                <a:rPr b="0" i="0" lang="de-DE" sz="2000" u="none" cap="none" strike="noStrike">
                  <a:solidFill>
                    <a:srgbClr val="000000"/>
                  </a:solidFill>
                  <a:latin typeface="Calibri"/>
                  <a:ea typeface="Calibri"/>
                  <a:cs typeface="Calibri"/>
                  <a:sym typeface="Calibri"/>
                </a:rPr>
                <a:t> </a:t>
              </a:r>
              <a:endParaRPr b="0" i="0" sz="2000" u="none" cap="none" strike="noStrike">
                <a:solidFill>
                  <a:srgbClr val="000000"/>
                </a:solidFill>
                <a:latin typeface="Calibri"/>
                <a:ea typeface="Calibri"/>
                <a:cs typeface="Calibri"/>
                <a:sym typeface="Calibri"/>
              </a:endParaRPr>
            </a:p>
          </p:txBody>
        </p:sp>
        <p:sp>
          <p:nvSpPr>
            <p:cNvPr id="341" name="Google Shape;341;p4"/>
            <p:cNvSpPr/>
            <p:nvPr/>
          </p:nvSpPr>
          <p:spPr>
            <a:xfrm>
              <a:off x="2342635" y="2399939"/>
              <a:ext cx="2808900" cy="495900"/>
            </a:xfrm>
            <a:prstGeom prst="rect">
              <a:avLst/>
            </a:prstGeom>
            <a:noFill/>
            <a:ln>
              <a:noFill/>
            </a:ln>
          </p:spPr>
          <p:txBody>
            <a:bodyPr anchorCtr="0" anchor="ctr" bIns="121900" lIns="121900" spcFirstLastPara="1" rIns="121900" wrap="square" tIns="121900">
              <a:noAutofit/>
            </a:bodyPr>
            <a:lstStyle/>
            <a:p>
              <a:pPr indent="0" lvl="0" marL="0" marR="0" rtl="0" algn="l">
                <a:lnSpc>
                  <a:spcPct val="115000"/>
                </a:lnSpc>
                <a:spcBef>
                  <a:spcPts val="0"/>
                </a:spcBef>
                <a:spcAft>
                  <a:spcPts val="0"/>
                </a:spcAft>
                <a:buNone/>
              </a:pPr>
              <a:r>
                <a:rPr b="0" i="0" lang="de-DE" sz="1600" u="none" cap="none" strike="noStrike">
                  <a:solidFill>
                    <a:srgbClr val="FFFFFF"/>
                  </a:solidFill>
                  <a:latin typeface="Calibri"/>
                  <a:ea typeface="Calibri"/>
                  <a:cs typeface="Calibri"/>
                  <a:sym typeface="Calibri"/>
                </a:rPr>
                <a:t>LKW: 17 t C0</a:t>
              </a:r>
              <a:r>
                <a:rPr b="0" baseline="-25000" i="0" lang="de-DE" sz="1600" u="none" cap="none" strike="noStrike">
                  <a:solidFill>
                    <a:srgbClr val="FFFFFF"/>
                  </a:solidFill>
                  <a:latin typeface="Calibri"/>
                  <a:ea typeface="Calibri"/>
                  <a:cs typeface="Calibri"/>
                  <a:sym typeface="Calibri"/>
                </a:rPr>
                <a:t>2</a:t>
              </a:r>
              <a:r>
                <a:rPr b="0" i="0" lang="de-DE" sz="1600" u="none" cap="none" strike="noStrike">
                  <a:solidFill>
                    <a:srgbClr val="FFFFFF"/>
                  </a:solidFill>
                  <a:latin typeface="Calibri"/>
                  <a:ea typeface="Calibri"/>
                  <a:cs typeface="Calibri"/>
                  <a:sym typeface="Calibri"/>
                </a:rPr>
                <a:t>-Äq (50g/t*km)</a:t>
              </a:r>
              <a:endParaRPr/>
            </a:p>
            <a:p>
              <a:pPr indent="0" lvl="0" marL="0" marR="0" rtl="0" algn="l">
                <a:lnSpc>
                  <a:spcPct val="115000"/>
                </a:lnSpc>
                <a:spcBef>
                  <a:spcPts val="0"/>
                </a:spcBef>
                <a:spcAft>
                  <a:spcPts val="0"/>
                </a:spcAft>
                <a:buClr>
                  <a:srgbClr val="000000"/>
                </a:buClr>
                <a:buSzPts val="1600"/>
                <a:buFont typeface="Arial"/>
                <a:buNone/>
              </a:pPr>
              <a:r>
                <a:rPr b="0" i="0" lang="de-DE" sz="1600" u="none" cap="none" strike="noStrike">
                  <a:solidFill>
                    <a:srgbClr val="FFFFFF"/>
                  </a:solidFill>
                  <a:latin typeface="Calibri"/>
                  <a:ea typeface="Calibri"/>
                  <a:cs typeface="Calibri"/>
                  <a:sym typeface="Calibri"/>
                </a:rPr>
                <a:t> </a:t>
              </a:r>
              <a:endParaRPr b="0" i="0" sz="1600" u="none" cap="none" strike="noStrike">
                <a:solidFill>
                  <a:srgbClr val="FFFFFF"/>
                </a:solidFill>
                <a:latin typeface="Calibri"/>
                <a:ea typeface="Calibri"/>
                <a:cs typeface="Calibri"/>
                <a:sym typeface="Calibri"/>
              </a:endParaRPr>
            </a:p>
          </p:txBody>
        </p:sp>
      </p:grpSp>
      <p:sp>
        <p:nvSpPr>
          <p:cNvPr id="342" name="Google Shape;342;p4"/>
          <p:cNvSpPr/>
          <p:nvPr/>
        </p:nvSpPr>
        <p:spPr>
          <a:xfrm>
            <a:off x="9359992" y="1452563"/>
            <a:ext cx="2666104" cy="4631040"/>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0" lIns="0" spcFirstLastPara="1" rIns="0" wrap="square" tIns="0">
            <a:noAutofit/>
          </a:bodyPr>
          <a:lstStyle/>
          <a:p>
            <a:pPr indent="0" lvl="0" marL="3175" marR="0" rtl="0" algn="l">
              <a:lnSpc>
                <a:spcPct val="100000"/>
              </a:lnSpc>
              <a:spcBef>
                <a:spcPts val="0"/>
              </a:spcBef>
              <a:spcAft>
                <a:spcPts val="0"/>
              </a:spcAft>
              <a:buNone/>
            </a:pPr>
            <a:r>
              <a:rPr b="0" i="0" lang="de-DE" sz="1600" u="none" cap="none" strike="noStrike">
                <a:solidFill>
                  <a:srgbClr val="941651"/>
                </a:solidFill>
                <a:latin typeface="Arial"/>
                <a:ea typeface="Arial"/>
                <a:cs typeface="Arial"/>
                <a:sym typeface="Arial"/>
              </a:rPr>
              <a:t>Berechnen Sie die Emissionen:</a:t>
            </a:r>
            <a:endParaRPr/>
          </a:p>
          <a:p>
            <a:pPr indent="-176213" lvl="0" marL="179388" marR="0" rtl="0" algn="l">
              <a:lnSpc>
                <a:spcPct val="100000"/>
              </a:lnSpc>
              <a:spcBef>
                <a:spcPts val="0"/>
              </a:spcBef>
              <a:spcAft>
                <a:spcPts val="0"/>
              </a:spcAft>
              <a:buClr>
                <a:srgbClr val="000000"/>
              </a:buClr>
              <a:buSzPts val="1600"/>
              <a:buFont typeface="Arial"/>
              <a:buChar char="•"/>
            </a:pPr>
            <a:r>
              <a:rPr b="0" i="0" lang="de-DE" sz="1600" u="none" cap="none" strike="noStrike">
                <a:solidFill>
                  <a:srgbClr val="941651"/>
                </a:solidFill>
                <a:latin typeface="Arial"/>
                <a:ea typeface="Arial"/>
                <a:cs typeface="Arial"/>
                <a:sym typeface="Arial"/>
              </a:rPr>
              <a:t>1 LKW-Container beladen mit Gemüse von Sevilla bis Hamburg</a:t>
            </a:r>
            <a:endParaRPr/>
          </a:p>
          <a:p>
            <a:pPr indent="-176213" lvl="0" marL="179388" marR="0" rtl="0" algn="l">
              <a:lnSpc>
                <a:spcPct val="100000"/>
              </a:lnSpc>
              <a:spcBef>
                <a:spcPts val="0"/>
              </a:spcBef>
              <a:spcAft>
                <a:spcPts val="0"/>
              </a:spcAft>
              <a:buClr>
                <a:srgbClr val="000000"/>
              </a:buClr>
              <a:buSzPts val="1600"/>
              <a:buFont typeface="Arial"/>
              <a:buChar char="•"/>
            </a:pPr>
            <a:r>
              <a:rPr b="0" i="0" lang="de-DE" sz="1600" u="none" cap="none" strike="noStrike">
                <a:solidFill>
                  <a:srgbClr val="941651"/>
                </a:solidFill>
                <a:latin typeface="Arial"/>
                <a:ea typeface="Arial"/>
                <a:cs typeface="Arial"/>
                <a:sym typeface="Arial"/>
              </a:rPr>
              <a:t>1 Container beladen mit Nüssen von Bombay nach Hamburg (Online: </a:t>
            </a:r>
            <a:r>
              <a:rPr b="0" i="0" lang="de-DE" sz="1600" u="sng" cap="none" strike="noStrike">
                <a:solidFill>
                  <a:srgbClr val="941651"/>
                </a:solidFill>
                <a:latin typeface="Arial"/>
                <a:ea typeface="Arial"/>
                <a:cs typeface="Arial"/>
                <a:sym typeface="Arial"/>
                <a:hlinkClick r:id="rId3">
                  <a:extLst>
                    <a:ext uri="{A12FA001-AC4F-418D-AE19-62706E023703}">
                      <ahyp:hlinkClr val="tx"/>
                    </a:ext>
                  </a:extLst>
                </a:hlinkClick>
              </a:rPr>
              <a:t>www.bednblue.de/sailing-distance-calculator</a:t>
            </a:r>
            <a:r>
              <a:rPr b="0" i="0" lang="de-DE" sz="1600" u="none" cap="none" strike="noStrike">
                <a:solidFill>
                  <a:srgbClr val="941651"/>
                </a:solidFill>
                <a:latin typeface="Arial"/>
                <a:ea typeface="Arial"/>
                <a:cs typeface="Arial"/>
                <a:sym typeface="Arial"/>
              </a:rPr>
              <a:t> </a:t>
            </a:r>
            <a:br>
              <a:rPr b="0" i="0" lang="de-DE" sz="1600" u="none" cap="none" strike="noStrike">
                <a:solidFill>
                  <a:srgbClr val="941651"/>
                </a:solidFill>
                <a:latin typeface="Arial"/>
                <a:ea typeface="Arial"/>
                <a:cs typeface="Arial"/>
                <a:sym typeface="Arial"/>
              </a:rPr>
            </a:br>
            <a:r>
              <a:rPr b="0" i="0" lang="de-DE" sz="1600" u="none" cap="none" strike="noStrike">
                <a:solidFill>
                  <a:srgbClr val="941651"/>
                </a:solidFill>
                <a:latin typeface="Arial"/>
                <a:ea typeface="Arial"/>
                <a:cs typeface="Arial"/>
                <a:sym typeface="Arial"/>
              </a:rPr>
              <a:t>1 SM = 1,852 km</a:t>
            </a:r>
            <a:endParaRPr/>
          </a:p>
          <a:p>
            <a:pPr indent="-176213" lvl="0" marL="179388" marR="0" rtl="0" algn="l">
              <a:lnSpc>
                <a:spcPct val="100000"/>
              </a:lnSpc>
              <a:spcBef>
                <a:spcPts val="0"/>
              </a:spcBef>
              <a:spcAft>
                <a:spcPts val="0"/>
              </a:spcAft>
              <a:buClr>
                <a:srgbClr val="000000"/>
              </a:buClr>
              <a:buSzPts val="1600"/>
              <a:buFont typeface="Arial"/>
              <a:buChar char="•"/>
            </a:pPr>
            <a:r>
              <a:rPr b="0" i="0" lang="de-DE" sz="1600" u="none" cap="none" strike="noStrike">
                <a:solidFill>
                  <a:srgbClr val="941651"/>
                </a:solidFill>
                <a:latin typeface="Arial"/>
                <a:ea typeface="Arial"/>
                <a:cs typeface="Arial"/>
                <a:sym typeface="Arial"/>
              </a:rPr>
              <a:t>Die Anfahrt von 22.000 Kunden, die 10 km fahren, um 1 kg Gemüse zu kaufen </a:t>
            </a:r>
            <a:br>
              <a:rPr b="0" i="0" lang="de-DE" sz="1600" u="none" cap="none" strike="noStrike">
                <a:solidFill>
                  <a:srgbClr val="941651"/>
                </a:solidFill>
                <a:latin typeface="Arial"/>
                <a:ea typeface="Arial"/>
                <a:cs typeface="Arial"/>
                <a:sym typeface="Arial"/>
              </a:rPr>
            </a:br>
            <a:r>
              <a:rPr b="0" i="0" lang="de-DE" sz="1600" u="none" cap="none" strike="noStrike">
                <a:solidFill>
                  <a:srgbClr val="941651"/>
                </a:solidFill>
                <a:latin typeface="Arial"/>
                <a:ea typeface="Arial"/>
                <a:cs typeface="Arial"/>
                <a:sym typeface="Arial"/>
              </a:rPr>
              <a:t>(20 kg CO</a:t>
            </a:r>
            <a:r>
              <a:rPr b="0" baseline="-25000" i="0" lang="de-DE" sz="1600" u="none" cap="none" strike="noStrike">
                <a:solidFill>
                  <a:srgbClr val="941651"/>
                </a:solidFill>
                <a:latin typeface="Arial"/>
                <a:ea typeface="Arial"/>
                <a:cs typeface="Arial"/>
                <a:sym typeface="Arial"/>
              </a:rPr>
              <a:t>2</a:t>
            </a:r>
            <a:r>
              <a:rPr b="0" i="0" lang="de-DE" sz="1600" u="none" cap="none" strike="noStrike">
                <a:solidFill>
                  <a:srgbClr val="941651"/>
                </a:solidFill>
                <a:latin typeface="Arial"/>
                <a:ea typeface="Arial"/>
                <a:cs typeface="Arial"/>
                <a:sym typeface="Arial"/>
              </a:rPr>
              <a:t>-Äq / 100 km)</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sp>
        <p:nvSpPr>
          <p:cNvPr id="348" name="Google Shape;348;p5"/>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349" name="Google Shape;349;p5"/>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000000"/>
              </a:buClr>
              <a:buSzPts val="1800"/>
              <a:buFont typeface="Calibri"/>
              <a:buNone/>
            </a:pPr>
            <a:r>
              <a:rPr lang="de-DE"/>
              <a:t>Nachhaltigkeit als gemeinsames Projekt</a:t>
            </a:r>
            <a:br>
              <a:rPr lang="de-DE"/>
            </a:br>
            <a:r>
              <a:rPr lang="de-DE"/>
              <a:t>Ganzheitliche Unternehmensführung</a:t>
            </a:r>
            <a:endParaRPr/>
          </a:p>
        </p:txBody>
      </p:sp>
      <p:sp>
        <p:nvSpPr>
          <p:cNvPr id="350" name="Google Shape;350;p5"/>
          <p:cNvSpPr txBox="1"/>
          <p:nvPr>
            <p:ph idx="1" type="body"/>
          </p:nvPr>
        </p:nvSpPr>
        <p:spPr>
          <a:xfrm>
            <a:off x="3350684" y="6254497"/>
            <a:ext cx="3834600" cy="557400"/>
          </a:xfrm>
          <a:prstGeom prst="rect">
            <a:avLst/>
          </a:prstGeom>
          <a:noFill/>
          <a:ln>
            <a:noFill/>
          </a:ln>
        </p:spPr>
        <p:txBody>
          <a:bodyPr anchorCtr="0" anchor="ctr" bIns="45700" lIns="91425" spcFirstLastPara="1" rIns="91425" wrap="square" tIns="45700">
            <a:normAutofit/>
          </a:bodyPr>
          <a:lstStyle/>
          <a:p>
            <a:pPr indent="-233363" lvl="0" marL="233363" rtl="0" algn="l">
              <a:lnSpc>
                <a:spcPct val="110000"/>
              </a:lnSpc>
              <a:spcBef>
                <a:spcPts val="0"/>
              </a:spcBef>
              <a:spcAft>
                <a:spcPts val="0"/>
              </a:spcAft>
              <a:buSzPts val="1200"/>
              <a:buNone/>
            </a:pPr>
            <a:r>
              <a:rPr lang="de-DE"/>
              <a:t>Koch und Köchin, Fachkraft Küche</a:t>
            </a:r>
            <a:endParaRPr/>
          </a:p>
        </p:txBody>
      </p:sp>
      <p:sp>
        <p:nvSpPr>
          <p:cNvPr id="351" name="Google Shape;351;p5"/>
          <p:cNvSpPr txBox="1"/>
          <p:nvPr>
            <p:ph idx="2" type="body"/>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p>
            <a:pPr indent="0" lvl="0" marL="0" rtl="0" algn="l">
              <a:lnSpc>
                <a:spcPct val="110000"/>
              </a:lnSpc>
              <a:spcBef>
                <a:spcPts val="0"/>
              </a:spcBef>
              <a:spcAft>
                <a:spcPts val="0"/>
              </a:spcAft>
              <a:buClr>
                <a:srgbClr val="888888"/>
              </a:buClr>
              <a:buSzPts val="1200"/>
              <a:buNone/>
            </a:pPr>
            <a:r>
              <a:rPr lang="de-DE"/>
              <a:t>Bildquellen: links - Stockholm Resilience Centre o.J., </a:t>
            </a:r>
            <a:br>
              <a:rPr lang="de-DE"/>
            </a:br>
            <a:r>
              <a:rPr lang="de-DE"/>
              <a:t>rechts - eigene Abbildung nach sph o.J.</a:t>
            </a:r>
            <a:endParaRPr/>
          </a:p>
        </p:txBody>
      </p:sp>
      <p:sp>
        <p:nvSpPr>
          <p:cNvPr id="352" name="Google Shape;352;p5"/>
          <p:cNvSpPr txBox="1"/>
          <p:nvPr>
            <p:ph idx="11" type="ftr"/>
          </p:nvPr>
        </p:nvSpPr>
        <p:spPr>
          <a:xfrm>
            <a:off x="708400" y="6254497"/>
            <a:ext cx="2541000" cy="557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7F7F7F"/>
              </a:buClr>
              <a:buSzPts val="1800"/>
              <a:buFont typeface="Calibri"/>
              <a:buNone/>
            </a:pPr>
            <a:r>
              <a:rPr lang="de-DE"/>
              <a:t>Dr. Michael Scharp </a:t>
            </a:r>
            <a:endParaRPr/>
          </a:p>
          <a:p>
            <a:pPr indent="0" lvl="0" marL="0" rtl="0" algn="l">
              <a:lnSpc>
                <a:spcPct val="100000"/>
              </a:lnSpc>
              <a:spcBef>
                <a:spcPts val="0"/>
              </a:spcBef>
              <a:spcAft>
                <a:spcPts val="0"/>
              </a:spcAft>
              <a:buClr>
                <a:srgbClr val="7F7F7F"/>
              </a:buClr>
              <a:buSzPts val="1800"/>
              <a:buFont typeface="Calibri"/>
              <a:buNone/>
            </a:pPr>
            <a:r>
              <a:rPr lang="de-DE"/>
              <a:t>Costanza Müller</a:t>
            </a:r>
            <a:endParaRPr/>
          </a:p>
          <a:p>
            <a:pPr indent="0" lvl="0" marL="0" rtl="0" algn="l">
              <a:lnSpc>
                <a:spcPct val="100000"/>
              </a:lnSpc>
              <a:spcBef>
                <a:spcPts val="0"/>
              </a:spcBef>
              <a:spcAft>
                <a:spcPts val="0"/>
              </a:spcAft>
              <a:buClr>
                <a:srgbClr val="7F7F7F"/>
              </a:buClr>
              <a:buSzPts val="1800"/>
              <a:buFont typeface="Calibri"/>
              <a:buNone/>
            </a:pPr>
            <a:r>
              <a:rPr lang="de-DE"/>
              <a:t>Projektagentur BBNE</a:t>
            </a:r>
            <a:endParaRPr/>
          </a:p>
        </p:txBody>
      </p:sp>
      <p:grpSp>
        <p:nvGrpSpPr>
          <p:cNvPr id="353" name="Google Shape;353;p5"/>
          <p:cNvGrpSpPr/>
          <p:nvPr/>
        </p:nvGrpSpPr>
        <p:grpSpPr>
          <a:xfrm>
            <a:off x="6425612" y="1454200"/>
            <a:ext cx="5663400" cy="4537445"/>
            <a:chOff x="6095999" y="1454200"/>
            <a:chExt cx="5663400" cy="4537445"/>
          </a:xfrm>
        </p:grpSpPr>
        <p:sp>
          <p:nvSpPr>
            <p:cNvPr id="354" name="Google Shape;354;p5"/>
            <p:cNvSpPr txBox="1"/>
            <p:nvPr/>
          </p:nvSpPr>
          <p:spPr>
            <a:xfrm>
              <a:off x="6095999" y="3335413"/>
              <a:ext cx="1821300" cy="400069"/>
            </a:xfrm>
            <a:prstGeom prst="rect">
              <a:avLst/>
            </a:prstGeom>
            <a:solidFill>
              <a:srgbClr val="0096FF"/>
            </a:solidFill>
            <a:ln>
              <a:noFill/>
            </a:ln>
            <a:effectLst>
              <a:outerShdw blurRad="57150" rotWithShape="0" algn="bl" dir="5400000" dist="19050">
                <a:srgbClr val="000000">
                  <a:alpha val="49411"/>
                </a:srgbClr>
              </a:outerShdw>
            </a:effectLst>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de-DE" sz="2000" u="none" cap="none" strike="noStrike">
                  <a:solidFill>
                    <a:schemeClr val="lt1"/>
                  </a:solidFill>
                  <a:latin typeface="Arial"/>
                  <a:ea typeface="Arial"/>
                  <a:cs typeface="Arial"/>
                  <a:sym typeface="Arial"/>
                </a:rPr>
                <a:t>Analyse</a:t>
              </a:r>
              <a:endParaRPr b="1" i="0" sz="2000" u="none" cap="none" strike="noStrike">
                <a:solidFill>
                  <a:schemeClr val="lt1"/>
                </a:solidFill>
                <a:latin typeface="Arial"/>
                <a:ea typeface="Arial"/>
                <a:cs typeface="Arial"/>
                <a:sym typeface="Arial"/>
              </a:endParaRPr>
            </a:p>
          </p:txBody>
        </p:sp>
        <p:sp>
          <p:nvSpPr>
            <p:cNvPr id="355" name="Google Shape;355;p5"/>
            <p:cNvSpPr/>
            <p:nvPr/>
          </p:nvSpPr>
          <p:spPr>
            <a:xfrm>
              <a:off x="6096000" y="5144899"/>
              <a:ext cx="5663399" cy="846746"/>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0" i="0" lang="de-DE" sz="1800" u="none" cap="none" strike="noStrike">
                  <a:solidFill>
                    <a:srgbClr val="C00000"/>
                  </a:solidFill>
                  <a:latin typeface="Arial"/>
                  <a:ea typeface="Arial"/>
                  <a:cs typeface="Arial"/>
                  <a:sym typeface="Arial"/>
                </a:rPr>
                <a:t>Welche Rolle spielen die SDG‘s für Ihr Unternehmen</a:t>
              </a:r>
              <a:endParaRPr b="0" i="0" sz="1800" u="none" cap="none" strike="noStrike">
                <a:solidFill>
                  <a:srgbClr val="C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000"/>
                <a:buFont typeface="Arial"/>
                <a:buNone/>
              </a:pPr>
              <a:r>
                <a:rPr b="0" i="0" lang="de-DE" sz="1800" u="none" cap="none" strike="noStrike">
                  <a:solidFill>
                    <a:srgbClr val="C00000"/>
                  </a:solidFill>
                  <a:latin typeface="Arial"/>
                  <a:ea typeface="Arial"/>
                  <a:cs typeface="Arial"/>
                  <a:sym typeface="Arial"/>
                </a:rPr>
                <a:t>Wie stellen Sie Ihr Unternehmen für die Zukunft auf?</a:t>
              </a:r>
              <a:endParaRPr b="0" i="0" sz="1200" u="none" cap="none" strike="noStrike">
                <a:solidFill>
                  <a:srgbClr val="000000"/>
                </a:solidFill>
                <a:latin typeface="Arial"/>
                <a:ea typeface="Arial"/>
                <a:cs typeface="Arial"/>
                <a:sym typeface="Arial"/>
              </a:endParaRPr>
            </a:p>
          </p:txBody>
        </p:sp>
        <p:sp>
          <p:nvSpPr>
            <p:cNvPr id="356" name="Google Shape;356;p5"/>
            <p:cNvSpPr txBox="1"/>
            <p:nvPr/>
          </p:nvSpPr>
          <p:spPr>
            <a:xfrm>
              <a:off x="8017049" y="3335413"/>
              <a:ext cx="1821300" cy="400069"/>
            </a:xfrm>
            <a:prstGeom prst="rect">
              <a:avLst/>
            </a:prstGeom>
            <a:solidFill>
              <a:srgbClr val="0432FF"/>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de-DE" sz="2000" u="none" cap="none" strike="noStrike">
                  <a:solidFill>
                    <a:schemeClr val="lt1"/>
                  </a:solidFill>
                  <a:latin typeface="Arial"/>
                  <a:ea typeface="Arial"/>
                  <a:cs typeface="Arial"/>
                  <a:sym typeface="Arial"/>
                </a:rPr>
                <a:t>Ziele</a:t>
              </a:r>
              <a:endParaRPr/>
            </a:p>
          </p:txBody>
        </p:sp>
        <p:sp>
          <p:nvSpPr>
            <p:cNvPr id="357" name="Google Shape;357;p5"/>
            <p:cNvSpPr txBox="1"/>
            <p:nvPr/>
          </p:nvSpPr>
          <p:spPr>
            <a:xfrm>
              <a:off x="9938099" y="3335412"/>
              <a:ext cx="1821300" cy="400069"/>
            </a:xfrm>
            <a:prstGeom prst="rect">
              <a:avLst/>
            </a:prstGeom>
            <a:solidFill>
              <a:srgbClr val="9437FF"/>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de-DE" sz="2000" u="none" cap="none" strike="noStrike">
                  <a:solidFill>
                    <a:schemeClr val="lt1"/>
                  </a:solidFill>
                  <a:latin typeface="Arial"/>
                  <a:ea typeface="Arial"/>
                  <a:cs typeface="Arial"/>
                  <a:sym typeface="Arial"/>
                </a:rPr>
                <a:t>Maßnahmen</a:t>
              </a:r>
              <a:endParaRPr b="1" i="0" sz="2000" u="none" cap="none" strike="noStrike">
                <a:solidFill>
                  <a:schemeClr val="lt1"/>
                </a:solidFill>
                <a:latin typeface="Arial"/>
                <a:ea typeface="Arial"/>
                <a:cs typeface="Arial"/>
                <a:sym typeface="Arial"/>
              </a:endParaRPr>
            </a:p>
          </p:txBody>
        </p:sp>
        <p:sp>
          <p:nvSpPr>
            <p:cNvPr id="358" name="Google Shape;358;p5"/>
            <p:cNvSpPr/>
            <p:nvPr/>
          </p:nvSpPr>
          <p:spPr>
            <a:xfrm>
              <a:off x="6096000" y="1454200"/>
              <a:ext cx="5663399" cy="1178250"/>
            </a:xfrm>
            <a:prstGeom prst="flowChartExtract">
              <a:avLst/>
            </a:prstGeom>
            <a:solidFill>
              <a:srgbClr val="F1C232"/>
            </a:solidFill>
            <a:ln cap="flat" cmpd="sng" w="9525">
              <a:solidFill>
                <a:schemeClr val="dk2"/>
              </a:solidFill>
              <a:prstDash val="solid"/>
              <a:round/>
              <a:headEnd len="sm" w="sm" type="none"/>
              <a:tailEnd len="sm" w="sm" type="none"/>
            </a:ln>
          </p:spPr>
          <p:txBody>
            <a:bodyPr anchorCtr="0" anchor="ctr" bIns="288000"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1" i="0" lang="de-DE" sz="2000" u="none" cap="none" strike="noStrike">
                  <a:solidFill>
                    <a:srgbClr val="000000"/>
                  </a:solidFill>
                  <a:latin typeface="Arial"/>
                  <a:ea typeface="Arial"/>
                  <a:cs typeface="Arial"/>
                  <a:sym typeface="Arial"/>
                </a:rPr>
                <a:t>Nachhaltigkeits- strategie</a:t>
              </a:r>
              <a:endParaRPr b="1" i="0" sz="2000" u="none" cap="none" strike="noStrike">
                <a:solidFill>
                  <a:srgbClr val="000000"/>
                </a:solidFill>
                <a:latin typeface="Arial"/>
                <a:ea typeface="Arial"/>
                <a:cs typeface="Arial"/>
                <a:sym typeface="Arial"/>
              </a:endParaRPr>
            </a:p>
          </p:txBody>
        </p:sp>
        <p:sp>
          <p:nvSpPr>
            <p:cNvPr id="359" name="Google Shape;359;p5"/>
            <p:cNvSpPr/>
            <p:nvPr/>
          </p:nvSpPr>
          <p:spPr>
            <a:xfrm>
              <a:off x="6132364" y="3895854"/>
              <a:ext cx="5627035" cy="1122713"/>
            </a:xfrm>
            <a:prstGeom prst="rect">
              <a:avLst/>
            </a:prstGeom>
            <a:solidFill>
              <a:schemeClr val="accent1"/>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de-DE" sz="1600" u="none" cap="none" strike="noStrike">
                  <a:solidFill>
                    <a:schemeClr val="lt1"/>
                  </a:solidFill>
                  <a:latin typeface="Arial"/>
                  <a:ea typeface="Arial"/>
                  <a:cs typeface="Arial"/>
                  <a:sym typeface="Arial"/>
                </a:rPr>
                <a:t>Lieferkette, Energie und Ressourcen, Produkte, Recycling, </a:t>
              </a:r>
              <a:endParaRPr/>
            </a:p>
            <a:p>
              <a:pPr indent="0" lvl="0" marL="0" marR="0" rtl="0" algn="ctr">
                <a:lnSpc>
                  <a:spcPct val="100000"/>
                </a:lnSpc>
                <a:spcBef>
                  <a:spcPts val="0"/>
                </a:spcBef>
                <a:spcAft>
                  <a:spcPts val="0"/>
                </a:spcAft>
                <a:buNone/>
              </a:pPr>
              <a:r>
                <a:rPr b="0" i="0" lang="de-DE" sz="1600" u="none" cap="none" strike="noStrike">
                  <a:solidFill>
                    <a:schemeClr val="lt1"/>
                  </a:solidFill>
                  <a:latin typeface="Arial"/>
                  <a:ea typeface="Arial"/>
                  <a:cs typeface="Arial"/>
                  <a:sym typeface="Arial"/>
                </a:rPr>
                <a:t>Mitarbeiter*innen, Gesellschafter*innen, Eigentümer*innen</a:t>
              </a:r>
              <a:endParaRPr/>
            </a:p>
            <a:p>
              <a:pPr indent="0" lvl="0" marL="0" marR="0" rtl="0" algn="ctr">
                <a:lnSpc>
                  <a:spcPct val="100000"/>
                </a:lnSpc>
                <a:spcBef>
                  <a:spcPts val="0"/>
                </a:spcBef>
                <a:spcAft>
                  <a:spcPts val="0"/>
                </a:spcAft>
                <a:buNone/>
              </a:pPr>
              <a:r>
                <a:rPr b="0" i="0" lang="de-DE" sz="1400" u="none" cap="none" strike="noStrike">
                  <a:solidFill>
                    <a:schemeClr val="lt1"/>
                  </a:solidFill>
                  <a:latin typeface="Arial"/>
                  <a:ea typeface="Arial"/>
                  <a:cs typeface="Arial"/>
                  <a:sym typeface="Arial"/>
                </a:rPr>
                <a:t>Gleichberechtigung, </a:t>
              </a:r>
              <a:r>
                <a:rPr b="0" i="0" lang="de-DE" sz="1600" u="none" cap="none" strike="noStrike">
                  <a:solidFill>
                    <a:schemeClr val="lt1"/>
                  </a:solidFill>
                  <a:latin typeface="Arial"/>
                  <a:ea typeface="Arial"/>
                  <a:cs typeface="Arial"/>
                  <a:sym typeface="Arial"/>
                </a:rPr>
                <a:t>Arbeitssicherheit</a:t>
              </a:r>
              <a:r>
                <a:rPr b="0" i="0" lang="de-DE" sz="1400" u="none" cap="none" strike="noStrike">
                  <a:solidFill>
                    <a:schemeClr val="lt1"/>
                  </a:solidFill>
                  <a:latin typeface="Arial"/>
                  <a:ea typeface="Arial"/>
                  <a:cs typeface="Arial"/>
                  <a:sym typeface="Arial"/>
                </a:rPr>
                <a:t>,  Weiterbildung, Ausbildung</a:t>
              </a:r>
              <a:endParaRPr/>
            </a:p>
          </p:txBody>
        </p:sp>
        <p:sp>
          <p:nvSpPr>
            <p:cNvPr id="360" name="Google Shape;360;p5"/>
            <p:cNvSpPr txBox="1"/>
            <p:nvPr/>
          </p:nvSpPr>
          <p:spPr>
            <a:xfrm>
              <a:off x="6869556" y="2741183"/>
              <a:ext cx="1821300" cy="400069"/>
            </a:xfrm>
            <a:prstGeom prst="rect">
              <a:avLst/>
            </a:prstGeom>
            <a:solidFill>
              <a:srgbClr val="FF2F92"/>
            </a:solidFill>
            <a:ln>
              <a:noFill/>
            </a:ln>
            <a:effectLst>
              <a:outerShdw blurRad="57150" rotWithShape="0" algn="bl" dir="5400000" dist="19050">
                <a:srgbClr val="000000">
                  <a:alpha val="49411"/>
                </a:srgbClr>
              </a:outerShdw>
            </a:effectLst>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de-DE" sz="2000" u="none" cap="none" strike="noStrike">
                  <a:solidFill>
                    <a:schemeClr val="lt1"/>
                  </a:solidFill>
                  <a:latin typeface="Arial"/>
                  <a:ea typeface="Arial"/>
                  <a:cs typeface="Arial"/>
                  <a:sym typeface="Arial"/>
                </a:rPr>
                <a:t>Kennzahlen</a:t>
              </a:r>
              <a:endParaRPr b="1" i="0" sz="2000" u="none" cap="none" strike="noStrike">
                <a:solidFill>
                  <a:schemeClr val="lt1"/>
                </a:solidFill>
                <a:latin typeface="Arial"/>
                <a:ea typeface="Arial"/>
                <a:cs typeface="Arial"/>
                <a:sym typeface="Arial"/>
              </a:endParaRPr>
            </a:p>
          </p:txBody>
        </p:sp>
        <p:sp>
          <p:nvSpPr>
            <p:cNvPr id="361" name="Google Shape;361;p5"/>
            <p:cNvSpPr txBox="1"/>
            <p:nvPr/>
          </p:nvSpPr>
          <p:spPr>
            <a:xfrm>
              <a:off x="9352566" y="2741183"/>
              <a:ext cx="1821300" cy="400069"/>
            </a:xfrm>
            <a:prstGeom prst="rect">
              <a:avLst/>
            </a:prstGeom>
            <a:solidFill>
              <a:srgbClr val="FF40FF"/>
            </a:solidFill>
            <a:ln>
              <a:noFill/>
            </a:ln>
            <a:effectLst>
              <a:outerShdw blurRad="57150" rotWithShape="0" algn="bl" dir="5400000" dist="19050">
                <a:srgbClr val="000000">
                  <a:alpha val="49411"/>
                </a:srgbClr>
              </a:outerShdw>
            </a:effectLst>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de-DE" sz="2000" u="none" cap="none" strike="noStrike">
                  <a:solidFill>
                    <a:schemeClr val="lt1"/>
                  </a:solidFill>
                  <a:latin typeface="Arial"/>
                  <a:ea typeface="Arial"/>
                  <a:cs typeface="Arial"/>
                  <a:sym typeface="Arial"/>
                </a:rPr>
                <a:t>Bewertung</a:t>
              </a:r>
              <a:endParaRPr b="1" i="0" sz="2000" u="none" cap="none" strike="noStrike">
                <a:solidFill>
                  <a:schemeClr val="lt1"/>
                </a:solidFill>
                <a:latin typeface="Arial"/>
                <a:ea typeface="Arial"/>
                <a:cs typeface="Arial"/>
                <a:sym typeface="Arial"/>
              </a:endParaRPr>
            </a:p>
          </p:txBody>
        </p:sp>
      </p:grpSp>
      <p:pic>
        <p:nvPicPr>
          <p:cNvPr id="362" name="Google Shape;362;p5"/>
          <p:cNvPicPr preferRelativeResize="0"/>
          <p:nvPr/>
        </p:nvPicPr>
        <p:blipFill rotWithShape="1">
          <a:blip r:embed="rId3">
            <a:alphaModFix/>
          </a:blip>
          <a:srcRect b="7476" l="0" r="11016" t="0"/>
          <a:stretch/>
        </p:blipFill>
        <p:spPr>
          <a:xfrm>
            <a:off x="72050" y="1469757"/>
            <a:ext cx="6357068" cy="458951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6" name="Shape 366"/>
        <p:cNvGrpSpPr/>
        <p:nvPr/>
      </p:nvGrpSpPr>
      <p:grpSpPr>
        <a:xfrm>
          <a:off x="0" y="0"/>
          <a:ext cx="0" cy="0"/>
          <a:chOff x="0" y="0"/>
          <a:chExt cx="0" cy="0"/>
        </a:xfrm>
      </p:grpSpPr>
      <p:sp>
        <p:nvSpPr>
          <p:cNvPr id="367" name="Google Shape;367;g28be62cce89_0_0"/>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a:t>Impressum</a:t>
            </a:r>
            <a:endParaRPr/>
          </a:p>
        </p:txBody>
      </p:sp>
      <p:sp>
        <p:nvSpPr>
          <p:cNvPr id="368" name="Google Shape;368;g28be62cce89_0_0"/>
          <p:cNvSpPr txBox="1"/>
          <p:nvPr>
            <p:ph idx="1" type="body"/>
          </p:nvPr>
        </p:nvSpPr>
        <p:spPr>
          <a:xfrm>
            <a:off x="3350684" y="6254497"/>
            <a:ext cx="3834600" cy="557400"/>
          </a:xfrm>
          <a:prstGeom prst="rect">
            <a:avLst/>
          </a:prstGeom>
          <a:noFill/>
          <a:ln>
            <a:noFill/>
          </a:ln>
        </p:spPr>
        <p:txBody>
          <a:bodyPr anchorCtr="0" anchor="ctr" bIns="45700" lIns="91425" spcFirstLastPara="1" rIns="91425" wrap="square" tIns="45700">
            <a:normAutofit/>
          </a:bodyPr>
          <a:lstStyle/>
          <a:p>
            <a:pPr indent="0" lvl="0" marL="0" rtl="0" algn="l">
              <a:lnSpc>
                <a:spcPct val="110000"/>
              </a:lnSpc>
              <a:spcBef>
                <a:spcPts val="0"/>
              </a:spcBef>
              <a:spcAft>
                <a:spcPts val="0"/>
              </a:spcAft>
              <a:buSzPts val="1200"/>
              <a:buNone/>
            </a:pPr>
            <a:r>
              <a:rPr lang="de-DE"/>
              <a:t>Projektagentur BBNE</a:t>
            </a:r>
            <a:endParaRPr/>
          </a:p>
        </p:txBody>
      </p:sp>
      <p:sp>
        <p:nvSpPr>
          <p:cNvPr id="369" name="Google Shape;369;g28be62cce89_0_0"/>
          <p:cNvSpPr txBox="1"/>
          <p:nvPr>
            <p:ph idx="2" type="body"/>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p>
            <a:pPr indent="0" lvl="0" marL="0" rtl="0" algn="l">
              <a:lnSpc>
                <a:spcPct val="110000"/>
              </a:lnSpc>
              <a:spcBef>
                <a:spcPts val="0"/>
              </a:spcBef>
              <a:spcAft>
                <a:spcPts val="0"/>
              </a:spcAft>
              <a:buSzPts val="1200"/>
              <a:buNone/>
            </a:pPr>
            <a:r>
              <a:t/>
            </a:r>
            <a:endParaRPr/>
          </a:p>
        </p:txBody>
      </p:sp>
      <p:sp>
        <p:nvSpPr>
          <p:cNvPr id="370" name="Google Shape;370;g28be62cce89_0_0"/>
          <p:cNvSpPr txBox="1"/>
          <p:nvPr/>
        </p:nvSpPr>
        <p:spPr>
          <a:xfrm>
            <a:off x="1147864" y="1499687"/>
            <a:ext cx="3752100" cy="212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de-DE" sz="1200" u="none" cap="none" strike="noStrike">
                <a:solidFill>
                  <a:srgbClr val="000000"/>
                </a:solidFill>
                <a:latin typeface="Merriweather"/>
                <a:ea typeface="Merriweather"/>
                <a:cs typeface="Merriweather"/>
                <a:sym typeface="Merriweather"/>
              </a:rPr>
              <a:t>Herausgeber</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IZT - Institut für Zukunftsstudien und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Technologiebewertung gemeinnützige GmbH</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Schopenhauerstr. 26, 14129 Berlin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www.izt.de</a:t>
            </a:r>
            <a:endParaRPr b="0" i="0" sz="1200" u="none" cap="none" strike="noStrike">
              <a:solidFill>
                <a:srgbClr val="000000"/>
              </a:solidFill>
              <a:latin typeface="Merriweather"/>
              <a:ea typeface="Merriweather"/>
              <a:cs typeface="Merriweather"/>
              <a:sym typeface="Merriweather"/>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Merriweather"/>
              <a:ea typeface="Merriweather"/>
              <a:cs typeface="Merriweather"/>
              <a:sym typeface="Merriweather"/>
            </a:endParaRPr>
          </a:p>
          <a:p>
            <a:pPr indent="0" lvl="0" marL="0" marR="0" rtl="0" algn="l">
              <a:lnSpc>
                <a:spcPct val="100000"/>
              </a:lnSpc>
              <a:spcBef>
                <a:spcPts val="0"/>
              </a:spcBef>
              <a:spcAft>
                <a:spcPts val="0"/>
              </a:spcAft>
              <a:buClr>
                <a:srgbClr val="000000"/>
              </a:buClr>
              <a:buSzPts val="1200"/>
              <a:buFont typeface="Arial"/>
              <a:buNone/>
            </a:pPr>
            <a:r>
              <a:rPr b="1" i="0" lang="de-DE" sz="1200" u="none" cap="none" strike="noStrike">
                <a:solidFill>
                  <a:srgbClr val="000000"/>
                </a:solidFill>
                <a:latin typeface="Merriweather"/>
                <a:ea typeface="Merriweather"/>
                <a:cs typeface="Merriweather"/>
                <a:sym typeface="Merriweather"/>
              </a:rPr>
              <a:t>Projektleitung</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Dr. Michael Scharp</a:t>
            </a:r>
            <a:endParaRPr b="0" i="0" sz="1200" u="none" cap="none" strike="noStrike">
              <a:solidFill>
                <a:srgbClr val="000000"/>
              </a:solidFill>
              <a:latin typeface="Merriweather"/>
              <a:ea typeface="Merriweather"/>
              <a:cs typeface="Merriweather"/>
              <a:sym typeface="Merriweather"/>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Forschungsleiter Bildung und </a:t>
            </a:r>
            <a:br>
              <a:rPr b="0" i="0" lang="de-DE" sz="1200" u="none" cap="none" strike="noStrike">
                <a:solidFill>
                  <a:srgbClr val="000000"/>
                </a:solidFill>
                <a:latin typeface="Merriweather"/>
                <a:ea typeface="Merriweather"/>
                <a:cs typeface="Merriweather"/>
                <a:sym typeface="Merriweather"/>
              </a:rPr>
            </a:br>
            <a:r>
              <a:rPr b="0" i="0" lang="de-DE" sz="1200" u="none" cap="none" strike="noStrike">
                <a:solidFill>
                  <a:srgbClr val="000000"/>
                </a:solidFill>
                <a:latin typeface="Merriweather"/>
                <a:ea typeface="Merriweather"/>
                <a:cs typeface="Merriweather"/>
                <a:sym typeface="Merriweather"/>
              </a:rPr>
              <a:t>Digitale Medien am IZT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m.scharp@izt.de | T 030 80 30 88-14</a:t>
            </a:r>
            <a:endParaRPr b="0" i="0" sz="1400" u="none" cap="none" strike="noStrike">
              <a:solidFill>
                <a:srgbClr val="000000"/>
              </a:solidFill>
              <a:latin typeface="Arial"/>
              <a:ea typeface="Arial"/>
              <a:cs typeface="Arial"/>
              <a:sym typeface="Arial"/>
            </a:endParaRPr>
          </a:p>
        </p:txBody>
      </p:sp>
      <p:pic>
        <p:nvPicPr>
          <p:cNvPr descr="Ein Bild, das Text, Screenshot, Schrift, Visitenkarte enthält.&#10;&#10;Automatisch generierte Beschreibung" id="371" name="Google Shape;371;g28be62cce89_0_0"/>
          <p:cNvPicPr preferRelativeResize="0"/>
          <p:nvPr/>
        </p:nvPicPr>
        <p:blipFill rotWithShape="1">
          <a:blip r:embed="rId3">
            <a:alphaModFix/>
          </a:blip>
          <a:srcRect b="0" l="0" r="0" t="0"/>
          <a:stretch/>
        </p:blipFill>
        <p:spPr>
          <a:xfrm>
            <a:off x="7966583" y="4526390"/>
            <a:ext cx="2817937" cy="1427032"/>
          </a:xfrm>
          <a:prstGeom prst="rect">
            <a:avLst/>
          </a:prstGeom>
          <a:noFill/>
          <a:ln>
            <a:noFill/>
          </a:ln>
        </p:spPr>
      </p:pic>
      <p:sp>
        <p:nvSpPr>
          <p:cNvPr id="372" name="Google Shape;372;g28be62cce89_0_0"/>
          <p:cNvSpPr txBox="1"/>
          <p:nvPr/>
        </p:nvSpPr>
        <p:spPr>
          <a:xfrm>
            <a:off x="5590635" y="1499687"/>
            <a:ext cx="5232600" cy="2216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Dieser Foliensatz wurde im Rahmen des Projekts „Projektagentur Berufliche Bildung für Nachhaltige Entwicklung“ (PA-BBNE) des Partnernetzwerkes Berufliche Bildung (PNBB) am IZT“ erstellt und mit Mitteln des Bundesministeriums für Bildung und Forschung unter dem Förderkennzeichen 01JO2204 gefördert. </a:t>
            </a:r>
            <a:br>
              <a:rPr b="0" i="0" lang="de-DE" sz="1200" u="none" cap="none" strike="noStrike">
                <a:solidFill>
                  <a:srgbClr val="000000"/>
                </a:solidFill>
                <a:latin typeface="Merriweather"/>
                <a:ea typeface="Merriweather"/>
                <a:cs typeface="Merriweather"/>
                <a:sym typeface="Merriweather"/>
              </a:rPr>
            </a:br>
            <a:r>
              <a:rPr b="0" i="0" lang="de-DE" sz="1200" u="none" cap="none" strike="noStrike">
                <a:solidFill>
                  <a:srgbClr val="000000"/>
                </a:solidFill>
                <a:latin typeface="Merriweather"/>
                <a:ea typeface="Merriweather"/>
                <a:cs typeface="Merriweather"/>
                <a:sym typeface="Merriweather"/>
              </a:rPr>
              <a:t>Die Verantwortung der Veröffentlichung liegt bei den Autorinnen und Autoren. </a:t>
            </a:r>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Merriweather"/>
              <a:ea typeface="Merriweather"/>
              <a:cs typeface="Merriweather"/>
              <a:sym typeface="Merriweather"/>
            </a:endParaRPr>
          </a:p>
          <a:p>
            <a:pPr indent="0" lvl="0" marL="0" marR="0" rtl="0" algn="l">
              <a:lnSpc>
                <a:spcPct val="100000"/>
              </a:lnSpc>
              <a:spcBef>
                <a:spcPts val="0"/>
              </a:spcBef>
              <a:spcAft>
                <a:spcPts val="0"/>
              </a:spcAft>
              <a:buNone/>
            </a:pPr>
            <a:r>
              <a:rPr b="0" i="1" lang="de-DE" sz="1400" u="none" cap="none" strike="noStrike">
                <a:solidFill>
                  <a:srgbClr val="000000"/>
                </a:solidFill>
                <a:latin typeface="Arial"/>
                <a:ea typeface="Arial"/>
                <a:cs typeface="Arial"/>
                <a:sym typeface="Arial"/>
              </a:rPr>
              <a:t>Dieses Bildungsmaterial berücksichtigt die Gütekriterien für digitale BNE-Materialien gemäß Beschluss der Nationalen Plattform BNE vom 09. Dezember 2022.</a:t>
            </a:r>
            <a:endParaRPr b="0" i="0" sz="1400" u="none" cap="none" strike="noStrike">
              <a:solidFill>
                <a:srgbClr val="000000"/>
              </a:solidFill>
              <a:latin typeface="Arial"/>
              <a:ea typeface="Arial"/>
              <a:cs typeface="Arial"/>
              <a:sym typeface="Arial"/>
            </a:endParaRPr>
          </a:p>
        </p:txBody>
      </p:sp>
      <p:pic>
        <p:nvPicPr>
          <p:cNvPr id="373" name="Google Shape;373;g28be62cce89_0_0"/>
          <p:cNvPicPr preferRelativeResize="0"/>
          <p:nvPr/>
        </p:nvPicPr>
        <p:blipFill rotWithShape="1">
          <a:blip r:embed="rId4">
            <a:alphaModFix/>
          </a:blip>
          <a:srcRect b="0" l="0" r="0" t="0"/>
          <a:stretch/>
        </p:blipFill>
        <p:spPr>
          <a:xfrm>
            <a:off x="4360249" y="4614860"/>
            <a:ext cx="2226311" cy="1000315"/>
          </a:xfrm>
          <a:prstGeom prst="rect">
            <a:avLst/>
          </a:prstGeom>
          <a:noFill/>
          <a:ln>
            <a:noFill/>
          </a:ln>
        </p:spPr>
      </p:pic>
      <p:pic>
        <p:nvPicPr>
          <p:cNvPr id="374" name="Google Shape;374;g28be62cce89_0_0"/>
          <p:cNvPicPr preferRelativeResize="0"/>
          <p:nvPr/>
        </p:nvPicPr>
        <p:blipFill rotWithShape="1">
          <a:blip r:embed="rId5">
            <a:alphaModFix/>
          </a:blip>
          <a:srcRect b="13613" l="0" r="0" t="6591"/>
          <a:stretch/>
        </p:blipFill>
        <p:spPr>
          <a:xfrm>
            <a:off x="1147864" y="4457792"/>
            <a:ext cx="2520876" cy="14270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92" name="Google Shape;92;p1"/>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350"/>
              <a:buNone/>
            </a:pPr>
            <a:r>
              <a:rPr lang="de-DE" sz="2400"/>
              <a:t>Nachhaltigkeit nach der Pandemie im Einzelhandel:</a:t>
            </a:r>
            <a:br>
              <a:rPr lang="de-DE" sz="2400"/>
            </a:br>
            <a:r>
              <a:rPr lang="de-DE" sz="2400"/>
              <a:t>Nachhaltigkeit vs. Wirtschaftlichkeit?</a:t>
            </a:r>
            <a:endParaRPr sz="2400"/>
          </a:p>
        </p:txBody>
      </p:sp>
      <p:sp>
        <p:nvSpPr>
          <p:cNvPr id="93" name="Google Shape;93;p1"/>
          <p:cNvSpPr txBox="1"/>
          <p:nvPr>
            <p:ph idx="11" type="ftr"/>
          </p:nvPr>
        </p:nvSpPr>
        <p:spPr>
          <a:xfrm>
            <a:off x="720592" y="6258560"/>
            <a:ext cx="2541000" cy="5637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SzPts val="1800"/>
              <a:buFont typeface="Arial"/>
              <a:buNone/>
            </a:pPr>
            <a:r>
              <a:rPr lang="de-DE" sz="1200">
                <a:latin typeface="Trebuchet MS"/>
                <a:ea typeface="Trebuchet MS"/>
                <a:cs typeface="Trebuchet MS"/>
                <a:sym typeface="Trebuchet MS"/>
              </a:rPr>
              <a:t>Dr. Jaya Bowry, LABL</a:t>
            </a:r>
            <a:endParaRPr sz="1200">
              <a:latin typeface="Trebuchet MS"/>
              <a:ea typeface="Trebuchet MS"/>
              <a:cs typeface="Trebuchet MS"/>
              <a:sym typeface="Trebuchet MS"/>
            </a:endParaRPr>
          </a:p>
          <a:p>
            <a:pPr indent="0" lvl="0" marL="0" rtl="0" algn="l">
              <a:lnSpc>
                <a:spcPct val="100000"/>
              </a:lnSpc>
              <a:spcBef>
                <a:spcPts val="0"/>
              </a:spcBef>
              <a:spcAft>
                <a:spcPts val="0"/>
              </a:spcAft>
              <a:buClr>
                <a:schemeClr val="dk1"/>
              </a:buClr>
              <a:buSzPts val="1800"/>
              <a:buFont typeface="Arial"/>
              <a:buNone/>
            </a:pPr>
            <a:r>
              <a:rPr lang="de-DE" sz="1200">
                <a:latin typeface="Trebuchet MS"/>
                <a:ea typeface="Trebuchet MS"/>
                <a:cs typeface="Trebuchet MS"/>
                <a:sym typeface="Trebuchet MS"/>
              </a:rPr>
              <a:t>Die Projektagentur BBNE</a:t>
            </a:r>
            <a:endParaRPr/>
          </a:p>
        </p:txBody>
      </p:sp>
      <p:sp>
        <p:nvSpPr>
          <p:cNvPr id="94" name="Google Shape;94;p1"/>
          <p:cNvSpPr txBox="1"/>
          <p:nvPr/>
        </p:nvSpPr>
        <p:spPr>
          <a:xfrm>
            <a:off x="5304147" y="1369651"/>
            <a:ext cx="2043815" cy="1723518"/>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000"/>
              <a:buFont typeface="Arial"/>
              <a:buNone/>
            </a:pPr>
            <a:r>
              <a:rPr b="0" i="0" lang="de-DE" sz="2000" u="none" cap="none" strike="noStrike">
                <a:solidFill>
                  <a:srgbClr val="000000"/>
                </a:solidFill>
                <a:latin typeface="Calibri"/>
                <a:ea typeface="Calibri"/>
                <a:cs typeface="Calibri"/>
                <a:sym typeface="Calibri"/>
              </a:rPr>
              <a:t>Mein Konsumverhalten wird sich nach Corona nicht verändern.</a:t>
            </a:r>
            <a:endParaRPr b="0" i="0" sz="2000" u="none" cap="none" strike="noStrike">
              <a:solidFill>
                <a:srgbClr val="000000"/>
              </a:solidFill>
              <a:latin typeface="Calibri"/>
              <a:ea typeface="Calibri"/>
              <a:cs typeface="Calibri"/>
              <a:sym typeface="Calibri"/>
            </a:endParaRPr>
          </a:p>
        </p:txBody>
      </p:sp>
      <p:sp>
        <p:nvSpPr>
          <p:cNvPr id="95" name="Google Shape;95;p1"/>
          <p:cNvSpPr txBox="1"/>
          <p:nvPr/>
        </p:nvSpPr>
        <p:spPr>
          <a:xfrm>
            <a:off x="362933" y="1369651"/>
            <a:ext cx="1787391" cy="1723518"/>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000"/>
              <a:buFont typeface="Arial"/>
              <a:buNone/>
            </a:pPr>
            <a:r>
              <a:rPr b="0" i="0" lang="de-DE" sz="2000" u="none" cap="none" strike="noStrike">
                <a:solidFill>
                  <a:srgbClr val="000000"/>
                </a:solidFill>
                <a:latin typeface="Calibri"/>
                <a:ea typeface="Calibri"/>
                <a:cs typeface="Calibri"/>
                <a:sym typeface="Calibri"/>
              </a:rPr>
              <a:t>Ich werde noch konsequenter nachhaltig Einkaufen als vor Corona</a:t>
            </a:r>
            <a:endParaRPr b="0" i="0" sz="2000" u="none" cap="none" strike="noStrike">
              <a:solidFill>
                <a:srgbClr val="000000"/>
              </a:solidFill>
              <a:latin typeface="Calibri"/>
              <a:ea typeface="Calibri"/>
              <a:cs typeface="Calibri"/>
              <a:sym typeface="Calibri"/>
            </a:endParaRPr>
          </a:p>
        </p:txBody>
      </p:sp>
      <p:sp>
        <p:nvSpPr>
          <p:cNvPr id="96" name="Google Shape;96;p1"/>
          <p:cNvSpPr txBox="1"/>
          <p:nvPr/>
        </p:nvSpPr>
        <p:spPr>
          <a:xfrm>
            <a:off x="5356540" y="3429000"/>
            <a:ext cx="2190732" cy="2646848"/>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000"/>
              <a:buFont typeface="Arial"/>
              <a:buNone/>
            </a:pPr>
            <a:r>
              <a:rPr b="0" i="0" lang="de-DE" sz="2000" u="none" cap="none" strike="noStrike">
                <a:solidFill>
                  <a:srgbClr val="000000"/>
                </a:solidFill>
                <a:latin typeface="Calibri"/>
                <a:ea typeface="Calibri"/>
                <a:cs typeface="Calibri"/>
                <a:sym typeface="Calibri"/>
              </a:rPr>
              <a:t>Ich werde nach Corona mehr </a:t>
            </a:r>
            <a:br>
              <a:rPr b="0" i="0" lang="de-DE" sz="2000" u="none" cap="none" strike="noStrike">
                <a:solidFill>
                  <a:srgbClr val="000000"/>
                </a:solidFill>
                <a:latin typeface="Calibri"/>
                <a:ea typeface="Calibri"/>
                <a:cs typeface="Calibri"/>
                <a:sym typeface="Calibri"/>
              </a:rPr>
            </a:br>
            <a:r>
              <a:rPr b="0" i="0" lang="de-DE" sz="2000" u="none" cap="none" strike="noStrike">
                <a:solidFill>
                  <a:srgbClr val="000000"/>
                </a:solidFill>
                <a:latin typeface="Calibri"/>
                <a:ea typeface="Calibri"/>
                <a:cs typeface="Calibri"/>
                <a:sym typeface="Calibri"/>
              </a:rPr>
              <a:t>aufs Geld schauen müssen und mir weniger nachhaltige Produkte leisten können.</a:t>
            </a:r>
            <a:endParaRPr b="0" i="0" sz="2000" u="none" cap="none" strike="noStrike">
              <a:solidFill>
                <a:srgbClr val="000000"/>
              </a:solidFill>
              <a:latin typeface="Calibri"/>
              <a:ea typeface="Calibri"/>
              <a:cs typeface="Calibri"/>
              <a:sym typeface="Calibri"/>
            </a:endParaRPr>
          </a:p>
        </p:txBody>
      </p:sp>
      <p:sp>
        <p:nvSpPr>
          <p:cNvPr id="97" name="Google Shape;97;p1"/>
          <p:cNvSpPr txBox="1"/>
          <p:nvPr/>
        </p:nvSpPr>
        <p:spPr>
          <a:xfrm>
            <a:off x="349904" y="4519460"/>
            <a:ext cx="1373700" cy="1415742"/>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000"/>
              <a:buFont typeface="Arial"/>
              <a:buNone/>
            </a:pPr>
            <a:r>
              <a:rPr b="0" i="0" lang="de-DE" sz="2000" u="none" cap="none" strike="noStrike">
                <a:solidFill>
                  <a:srgbClr val="000000"/>
                </a:solidFill>
                <a:latin typeface="Calibri"/>
                <a:ea typeface="Calibri"/>
                <a:cs typeface="Calibri"/>
                <a:sym typeface="Calibri"/>
              </a:rPr>
              <a:t>Weißt nicht / </a:t>
            </a:r>
            <a:br>
              <a:rPr b="0" i="0" lang="de-DE" sz="2000" u="none" cap="none" strike="noStrike">
                <a:solidFill>
                  <a:srgbClr val="000000"/>
                </a:solidFill>
                <a:latin typeface="Calibri"/>
                <a:ea typeface="Calibri"/>
                <a:cs typeface="Calibri"/>
                <a:sym typeface="Calibri"/>
              </a:rPr>
            </a:br>
            <a:r>
              <a:rPr b="0" i="0" lang="de-DE" sz="2000" u="none" cap="none" strike="noStrike">
                <a:solidFill>
                  <a:srgbClr val="000000"/>
                </a:solidFill>
                <a:latin typeface="Calibri"/>
                <a:ea typeface="Calibri"/>
                <a:cs typeface="Calibri"/>
                <a:sym typeface="Calibri"/>
              </a:rPr>
              <a:t>Keine Angabe</a:t>
            </a:r>
            <a:endParaRPr b="0" i="0" sz="2000" u="none" cap="none" strike="noStrike">
              <a:solidFill>
                <a:srgbClr val="000000"/>
              </a:solidFill>
              <a:latin typeface="Calibri"/>
              <a:ea typeface="Calibri"/>
              <a:cs typeface="Calibri"/>
              <a:sym typeface="Calibri"/>
            </a:endParaRPr>
          </a:p>
        </p:txBody>
      </p:sp>
      <p:sp>
        <p:nvSpPr>
          <p:cNvPr id="98" name="Google Shape;98;p1"/>
          <p:cNvSpPr txBox="1"/>
          <p:nvPr>
            <p:ph idx="11" type="ftr"/>
          </p:nvPr>
        </p:nvSpPr>
        <p:spPr>
          <a:xfrm>
            <a:off x="9359992" y="6258585"/>
            <a:ext cx="2541000" cy="5637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SzPts val="1800"/>
              <a:buFont typeface="Arial"/>
              <a:buNone/>
            </a:pPr>
            <a:r>
              <a:rPr lang="de-DE"/>
              <a:t>Eigene Darstellung nach Utopia </a:t>
            </a:r>
            <a:endParaRPr/>
          </a:p>
        </p:txBody>
      </p:sp>
      <p:sp>
        <p:nvSpPr>
          <p:cNvPr id="99" name="Google Shape;99;p1"/>
          <p:cNvSpPr/>
          <p:nvPr/>
        </p:nvSpPr>
        <p:spPr>
          <a:xfrm>
            <a:off x="7452498" y="1595831"/>
            <a:ext cx="4499703" cy="4358099"/>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b="0" i="0" lang="de-DE" sz="2000" u="none" cap="none" strike="noStrike">
                <a:solidFill>
                  <a:srgbClr val="000000"/>
                </a:solidFill>
                <a:latin typeface="Calibri"/>
                <a:ea typeface="Calibri"/>
                <a:cs typeface="Calibri"/>
                <a:sym typeface="Calibri"/>
              </a:rPr>
              <a:t>Stell dir vor, die Einschränkungen unseres Lebens durch Corona und Inflation liegen hinter uns:</a:t>
            </a:r>
            <a:endParaRPr b="0" i="0" sz="2000" u="none" cap="none" strike="noStrike">
              <a:solidFill>
                <a:srgbClr val="941651"/>
              </a:solidFill>
              <a:latin typeface="Arial"/>
              <a:ea typeface="Arial"/>
              <a:cs typeface="Arial"/>
              <a:sym typeface="Arial"/>
            </a:endParaRPr>
          </a:p>
          <a:p>
            <a:pPr indent="-457200" lvl="0" marL="457200" marR="0" rtl="0" algn="l">
              <a:lnSpc>
                <a:spcPct val="100000"/>
              </a:lnSpc>
              <a:spcBef>
                <a:spcPts val="0"/>
              </a:spcBef>
              <a:spcAft>
                <a:spcPts val="0"/>
              </a:spcAft>
              <a:buClr>
                <a:srgbClr val="000000"/>
              </a:buClr>
              <a:buSzPts val="2000"/>
              <a:buFont typeface="Arial"/>
              <a:buAutoNum type="arabicPeriod"/>
            </a:pPr>
            <a:r>
              <a:rPr b="0" i="0" lang="de-DE" sz="2000" u="none" cap="none" strike="noStrike">
                <a:solidFill>
                  <a:srgbClr val="941651"/>
                </a:solidFill>
                <a:latin typeface="Arial"/>
                <a:ea typeface="Arial"/>
                <a:cs typeface="Arial"/>
                <a:sym typeface="Arial"/>
              </a:rPr>
              <a:t>Ändert sich für Dich nun etwas an Deinem Konsum?</a:t>
            </a:r>
            <a:endParaRPr/>
          </a:p>
          <a:p>
            <a:pPr indent="-457200" lvl="0" marL="457200" marR="0" rtl="0" algn="l">
              <a:lnSpc>
                <a:spcPct val="100000"/>
              </a:lnSpc>
              <a:spcBef>
                <a:spcPts val="0"/>
              </a:spcBef>
              <a:spcAft>
                <a:spcPts val="0"/>
              </a:spcAft>
              <a:buClr>
                <a:srgbClr val="000000"/>
              </a:buClr>
              <a:buSzPts val="2000"/>
              <a:buFont typeface="Arial"/>
              <a:buAutoNum type="arabicPeriod"/>
            </a:pPr>
            <a:r>
              <a:rPr b="0" i="0" lang="de-DE" sz="2000" u="none" cap="none" strike="noStrike">
                <a:solidFill>
                  <a:srgbClr val="941651"/>
                </a:solidFill>
                <a:latin typeface="Arial"/>
                <a:ea typeface="Arial"/>
                <a:cs typeface="Arial"/>
                <a:sym typeface="Arial"/>
              </a:rPr>
              <a:t>Hilft ein nachhaltiger Konsum, dass zukünftig Risiken vermieden werden?</a:t>
            </a:r>
            <a:endParaRPr b="0" i="0" sz="2000" u="none" cap="none" strike="noStrike">
              <a:solidFill>
                <a:srgbClr val="941651"/>
              </a:solidFill>
              <a:latin typeface="Arial"/>
              <a:ea typeface="Arial"/>
              <a:cs typeface="Arial"/>
              <a:sym typeface="Arial"/>
            </a:endParaRPr>
          </a:p>
          <a:p>
            <a:pPr indent="-457200" lvl="0" marL="457200" marR="0" rtl="0" algn="l">
              <a:lnSpc>
                <a:spcPct val="100000"/>
              </a:lnSpc>
              <a:spcBef>
                <a:spcPts val="0"/>
              </a:spcBef>
              <a:spcAft>
                <a:spcPts val="0"/>
              </a:spcAft>
              <a:buClr>
                <a:srgbClr val="000000"/>
              </a:buClr>
              <a:buSzPts val="2000"/>
              <a:buFont typeface="Arial"/>
              <a:buAutoNum type="arabicPeriod"/>
            </a:pPr>
            <a:r>
              <a:rPr b="0" i="0" lang="de-DE" sz="2000" u="none" cap="none" strike="noStrike">
                <a:solidFill>
                  <a:srgbClr val="941651"/>
                </a:solidFill>
                <a:latin typeface="Arial"/>
                <a:ea typeface="Arial"/>
                <a:cs typeface="Arial"/>
                <a:sym typeface="Arial"/>
              </a:rPr>
              <a:t>Oder bedeutet „Nachhaltiger Konsum“ nur, dass alles teurer wird?</a:t>
            </a:r>
            <a:endParaRPr/>
          </a:p>
        </p:txBody>
      </p:sp>
      <p:graphicFrame>
        <p:nvGraphicFramePr>
          <p:cNvPr id="100" name="Google Shape;100;p1"/>
          <p:cNvGraphicFramePr/>
          <p:nvPr/>
        </p:nvGraphicFramePr>
        <p:xfrm>
          <a:off x="1400537" y="2329051"/>
          <a:ext cx="4155312" cy="3435141"/>
        </p:xfrm>
        <a:graphic>
          <a:graphicData uri="http://schemas.openxmlformats.org/drawingml/2006/chart">
            <c:chart r:id="rId3"/>
          </a:graphicData>
        </a:graphic>
      </p:graphicFrame>
      <p:cxnSp>
        <p:nvCxnSpPr>
          <p:cNvPr id="101" name="Google Shape;101;p1"/>
          <p:cNvCxnSpPr/>
          <p:nvPr/>
        </p:nvCxnSpPr>
        <p:spPr>
          <a:xfrm>
            <a:off x="4085863" y="2765423"/>
            <a:ext cx="1055887" cy="0"/>
          </a:xfrm>
          <a:prstGeom prst="straightConnector1">
            <a:avLst/>
          </a:prstGeom>
          <a:noFill/>
          <a:ln cap="flat" cmpd="sng" w="19050">
            <a:solidFill>
              <a:srgbClr val="FBC003"/>
            </a:solidFill>
            <a:prstDash val="solid"/>
            <a:round/>
            <a:headEnd len="sm" w="sm" type="none"/>
            <a:tailEnd len="sm" w="sm" type="none"/>
          </a:ln>
        </p:spPr>
      </p:cxnSp>
      <p:cxnSp>
        <p:nvCxnSpPr>
          <p:cNvPr id="102" name="Google Shape;102;p1"/>
          <p:cNvCxnSpPr/>
          <p:nvPr/>
        </p:nvCxnSpPr>
        <p:spPr>
          <a:xfrm>
            <a:off x="4301663" y="5198036"/>
            <a:ext cx="1055887" cy="0"/>
          </a:xfrm>
          <a:prstGeom prst="straightConnector1">
            <a:avLst/>
          </a:prstGeom>
          <a:noFill/>
          <a:ln cap="flat" cmpd="sng" w="19050">
            <a:solidFill>
              <a:srgbClr val="FBC003"/>
            </a:solidFill>
            <a:prstDash val="solid"/>
            <a:round/>
            <a:headEnd len="sm" w="sm" type="none"/>
            <a:tailEnd len="sm" w="sm" type="none"/>
          </a:ln>
        </p:spPr>
      </p:cxnSp>
      <p:cxnSp>
        <p:nvCxnSpPr>
          <p:cNvPr id="103" name="Google Shape;103;p1"/>
          <p:cNvCxnSpPr/>
          <p:nvPr/>
        </p:nvCxnSpPr>
        <p:spPr>
          <a:xfrm>
            <a:off x="1400537" y="5753620"/>
            <a:ext cx="1861055" cy="0"/>
          </a:xfrm>
          <a:prstGeom prst="straightConnector1">
            <a:avLst/>
          </a:prstGeom>
          <a:noFill/>
          <a:ln cap="flat" cmpd="sng" w="19050">
            <a:solidFill>
              <a:srgbClr val="FBC003"/>
            </a:solidFill>
            <a:prstDash val="solid"/>
            <a:round/>
            <a:headEnd len="sm" w="sm" type="none"/>
            <a:tailEnd len="sm" w="sm" type="none"/>
          </a:ln>
        </p:spPr>
      </p:cxnSp>
      <p:cxnSp>
        <p:nvCxnSpPr>
          <p:cNvPr id="104" name="Google Shape;104;p1"/>
          <p:cNvCxnSpPr/>
          <p:nvPr/>
        </p:nvCxnSpPr>
        <p:spPr>
          <a:xfrm>
            <a:off x="1825074" y="2765423"/>
            <a:ext cx="1055887" cy="0"/>
          </a:xfrm>
          <a:prstGeom prst="straightConnector1">
            <a:avLst/>
          </a:prstGeom>
          <a:noFill/>
          <a:ln cap="flat" cmpd="sng" w="19050">
            <a:solidFill>
              <a:srgbClr val="FBC003"/>
            </a:solidFill>
            <a:prstDash val="solid"/>
            <a:round/>
            <a:headEnd len="sm" w="sm" type="none"/>
            <a:tailEnd len="sm" w="sm" type="none"/>
          </a:ln>
        </p:spPr>
      </p:cxnSp>
      <p:sp>
        <p:nvSpPr>
          <p:cNvPr id="105" name="Google Shape;105;p1"/>
          <p:cNvSpPr txBox="1"/>
          <p:nvPr/>
        </p:nvSpPr>
        <p:spPr>
          <a:xfrm>
            <a:off x="3893127" y="6258563"/>
            <a:ext cx="2838119" cy="5637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rPr b="0" i="0" lang="de-DE" sz="1200" u="none" cap="none" strike="noStrike">
                <a:solidFill>
                  <a:schemeClr val="lt1"/>
                </a:solidFill>
                <a:latin typeface="Trebuchet MS"/>
                <a:ea typeface="Trebuchet MS"/>
                <a:cs typeface="Trebuchet MS"/>
                <a:sym typeface="Trebuchet MS"/>
              </a:rPr>
              <a:t>Kaufmann und Kauffrau </a:t>
            </a:r>
            <a:br>
              <a:rPr b="0" i="0" lang="de-DE" sz="1200" u="none" cap="none" strike="noStrike">
                <a:solidFill>
                  <a:schemeClr val="lt1"/>
                </a:solidFill>
                <a:latin typeface="Trebuchet MS"/>
                <a:ea typeface="Trebuchet MS"/>
                <a:cs typeface="Trebuchet MS"/>
                <a:sym typeface="Trebuchet MS"/>
              </a:rPr>
            </a:br>
            <a:r>
              <a:rPr b="0" i="0" lang="de-DE" sz="1200" u="none" cap="none" strike="noStrike">
                <a:solidFill>
                  <a:schemeClr val="lt1"/>
                </a:solidFill>
                <a:latin typeface="Trebuchet MS"/>
                <a:ea typeface="Trebuchet MS"/>
                <a:cs typeface="Trebuchet MS"/>
                <a:sym typeface="Trebuchet MS"/>
              </a:rPr>
              <a:t>im Einzelhandel</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g141f1a7caba_0_0"/>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112" name="Google Shape;112;g141f1a7caba_0_0"/>
          <p:cNvSpPr txBox="1"/>
          <p:nvPr>
            <p:ph type="title"/>
          </p:nvPr>
        </p:nvSpPr>
        <p:spPr>
          <a:xfrm>
            <a:off x="360000" y="180000"/>
            <a:ext cx="91515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sz="2400"/>
              <a:t>Verpackungsmüll im Einzelhandel:</a:t>
            </a:r>
            <a:br>
              <a:rPr lang="de-DE" sz="2400"/>
            </a:br>
            <a:r>
              <a:rPr lang="de-DE" sz="2400">
                <a:latin typeface="Trebuchet MS"/>
                <a:ea typeface="Trebuchet MS"/>
                <a:cs typeface="Trebuchet MS"/>
                <a:sym typeface="Trebuchet MS"/>
              </a:rPr>
              <a:t>Welche Rolle spielen Verpackungen im Handel von morgen?</a:t>
            </a:r>
            <a:endParaRPr sz="2400">
              <a:latin typeface="Trebuchet MS"/>
              <a:ea typeface="Trebuchet MS"/>
              <a:cs typeface="Trebuchet MS"/>
              <a:sym typeface="Trebuchet MS"/>
            </a:endParaRPr>
          </a:p>
        </p:txBody>
      </p:sp>
      <p:sp>
        <p:nvSpPr>
          <p:cNvPr id="113" name="Google Shape;113;g141f1a7caba_0_0"/>
          <p:cNvSpPr txBox="1"/>
          <p:nvPr>
            <p:ph idx="11" type="ftr"/>
          </p:nvPr>
        </p:nvSpPr>
        <p:spPr>
          <a:xfrm>
            <a:off x="720592" y="6258560"/>
            <a:ext cx="2541000" cy="5637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SzPts val="1800"/>
              <a:buFont typeface="Arial"/>
              <a:buNone/>
            </a:pPr>
            <a:r>
              <a:rPr lang="de-DE" sz="1200">
                <a:latin typeface="Trebuchet MS"/>
                <a:ea typeface="Trebuchet MS"/>
                <a:cs typeface="Trebuchet MS"/>
                <a:sym typeface="Trebuchet MS"/>
              </a:rPr>
              <a:t>Dr. Jaya Bowry, LABL</a:t>
            </a:r>
            <a:endParaRPr sz="1200">
              <a:latin typeface="Trebuchet MS"/>
              <a:ea typeface="Trebuchet MS"/>
              <a:cs typeface="Trebuchet MS"/>
              <a:sym typeface="Trebuchet MS"/>
            </a:endParaRPr>
          </a:p>
          <a:p>
            <a:pPr indent="0" lvl="0" marL="0" rtl="0" algn="l">
              <a:lnSpc>
                <a:spcPct val="100000"/>
              </a:lnSpc>
              <a:spcBef>
                <a:spcPts val="0"/>
              </a:spcBef>
              <a:spcAft>
                <a:spcPts val="0"/>
              </a:spcAft>
              <a:buClr>
                <a:schemeClr val="dk1"/>
              </a:buClr>
              <a:buSzPts val="1800"/>
              <a:buFont typeface="Arial"/>
              <a:buNone/>
            </a:pPr>
            <a:r>
              <a:rPr lang="de-DE" sz="1200">
                <a:latin typeface="Trebuchet MS"/>
                <a:ea typeface="Trebuchet MS"/>
                <a:cs typeface="Trebuchet MS"/>
                <a:sym typeface="Trebuchet MS"/>
              </a:rPr>
              <a:t>Die Projektagentur BBNE</a:t>
            </a:r>
            <a:endParaRPr/>
          </a:p>
        </p:txBody>
      </p:sp>
      <p:sp>
        <p:nvSpPr>
          <p:cNvPr id="114" name="Google Shape;114;g141f1a7caba_0_0"/>
          <p:cNvSpPr txBox="1"/>
          <p:nvPr>
            <p:ph idx="11" type="ftr"/>
          </p:nvPr>
        </p:nvSpPr>
        <p:spPr>
          <a:xfrm>
            <a:off x="9359992" y="6258585"/>
            <a:ext cx="2541000" cy="5637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SzPts val="1800"/>
              <a:buFont typeface="Arial"/>
              <a:buNone/>
            </a:pPr>
            <a:r>
              <a:rPr lang="de-DE"/>
              <a:t>Eigene Darstellung nach </a:t>
            </a:r>
            <a:br>
              <a:rPr lang="de-DE"/>
            </a:br>
            <a:r>
              <a:rPr lang="de-DE"/>
              <a:t>IFH Köln/VDW </a:t>
            </a:r>
            <a:endParaRPr/>
          </a:p>
        </p:txBody>
      </p:sp>
      <p:sp>
        <p:nvSpPr>
          <p:cNvPr id="115" name="Google Shape;115;g141f1a7caba_0_0"/>
          <p:cNvSpPr/>
          <p:nvPr/>
        </p:nvSpPr>
        <p:spPr>
          <a:xfrm>
            <a:off x="8467725" y="1412111"/>
            <a:ext cx="3502679" cy="4541819"/>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0" lIns="0" spcFirstLastPara="1" rIns="0" wrap="square" tIns="0">
            <a:noAutofit/>
          </a:bodyPr>
          <a:lstStyle/>
          <a:p>
            <a:pPr indent="-457200" lvl="0" marL="457200" marR="0" rtl="0" algn="l">
              <a:lnSpc>
                <a:spcPct val="100000"/>
              </a:lnSpc>
              <a:spcBef>
                <a:spcPts val="0"/>
              </a:spcBef>
              <a:spcAft>
                <a:spcPts val="0"/>
              </a:spcAft>
              <a:buClr>
                <a:srgbClr val="000000"/>
              </a:buClr>
              <a:buSzPts val="2000"/>
              <a:buFont typeface="Arial"/>
              <a:buAutoNum type="arabicPeriod"/>
            </a:pPr>
            <a:r>
              <a:rPr b="0" i="0" lang="de-DE" sz="2000" u="none" cap="none" strike="noStrike">
                <a:solidFill>
                  <a:srgbClr val="941651"/>
                </a:solidFill>
                <a:latin typeface="Arial"/>
                <a:ea typeface="Arial"/>
                <a:cs typeface="Arial"/>
                <a:sym typeface="Arial"/>
              </a:rPr>
              <a:t>Welche nachhaltigen Alternativen gibt es bereits jetzt im Verpackungsbereich?</a:t>
            </a:r>
            <a:endParaRPr b="0" i="0" sz="2000" u="none" cap="none" strike="noStrike">
              <a:solidFill>
                <a:srgbClr val="941651"/>
              </a:solidFill>
              <a:latin typeface="Arial"/>
              <a:ea typeface="Arial"/>
              <a:cs typeface="Arial"/>
              <a:sym typeface="Arial"/>
            </a:endParaRPr>
          </a:p>
          <a:p>
            <a:pPr indent="-457200" lvl="0" marL="457200" marR="0" rtl="0" algn="l">
              <a:lnSpc>
                <a:spcPct val="100000"/>
              </a:lnSpc>
              <a:spcBef>
                <a:spcPts val="0"/>
              </a:spcBef>
              <a:spcAft>
                <a:spcPts val="0"/>
              </a:spcAft>
              <a:buClr>
                <a:srgbClr val="000000"/>
              </a:buClr>
              <a:buSzPts val="2000"/>
              <a:buFont typeface="Arial"/>
              <a:buAutoNum type="arabicPeriod"/>
            </a:pPr>
            <a:r>
              <a:rPr b="0" i="0" lang="de-DE" sz="2000" u="none" cap="none" strike="noStrike">
                <a:solidFill>
                  <a:srgbClr val="941651"/>
                </a:solidFill>
                <a:latin typeface="Arial"/>
                <a:ea typeface="Arial"/>
                <a:cs typeface="Arial"/>
                <a:sym typeface="Arial"/>
              </a:rPr>
              <a:t>Wo fallen bei Ihnen unnötige Verpackungen an?</a:t>
            </a:r>
            <a:endParaRPr/>
          </a:p>
          <a:p>
            <a:pPr indent="-457200" lvl="0" marL="457200" marR="0" rtl="0" algn="l">
              <a:lnSpc>
                <a:spcPct val="100000"/>
              </a:lnSpc>
              <a:spcBef>
                <a:spcPts val="0"/>
              </a:spcBef>
              <a:spcAft>
                <a:spcPts val="0"/>
              </a:spcAft>
              <a:buClr>
                <a:srgbClr val="000000"/>
              </a:buClr>
              <a:buSzPts val="2000"/>
              <a:buFont typeface="Arial"/>
              <a:buAutoNum type="arabicPeriod"/>
            </a:pPr>
            <a:r>
              <a:rPr b="0" i="0" lang="de-DE" sz="2000" u="none" cap="none" strike="noStrike">
                <a:solidFill>
                  <a:srgbClr val="941651"/>
                </a:solidFill>
                <a:latin typeface="Arial"/>
                <a:ea typeface="Arial"/>
                <a:cs typeface="Arial"/>
                <a:sym typeface="Arial"/>
              </a:rPr>
              <a:t>Welche Ihrer Produkte sind viel zu aufwändig verpackt?</a:t>
            </a:r>
            <a:endParaRPr/>
          </a:p>
          <a:p>
            <a:pPr indent="-457200" lvl="0" marL="457200" marR="0" rtl="0" algn="l">
              <a:lnSpc>
                <a:spcPct val="100000"/>
              </a:lnSpc>
              <a:spcBef>
                <a:spcPts val="0"/>
              </a:spcBef>
              <a:spcAft>
                <a:spcPts val="0"/>
              </a:spcAft>
              <a:buClr>
                <a:srgbClr val="000000"/>
              </a:buClr>
              <a:buSzPts val="2000"/>
              <a:buFont typeface="Arial"/>
              <a:buAutoNum type="arabicPeriod"/>
            </a:pPr>
            <a:r>
              <a:rPr b="0" i="0" lang="de-DE" sz="2000" u="none" cap="none" strike="noStrike">
                <a:solidFill>
                  <a:srgbClr val="941651"/>
                </a:solidFill>
                <a:latin typeface="Arial"/>
                <a:ea typeface="Arial"/>
                <a:cs typeface="Arial"/>
                <a:sym typeface="Arial"/>
              </a:rPr>
              <a:t>Was sollte auf den Verpackungen wirklich stehen, was ist überflüssig?</a:t>
            </a:r>
            <a:endParaRPr/>
          </a:p>
        </p:txBody>
      </p:sp>
      <p:graphicFrame>
        <p:nvGraphicFramePr>
          <p:cNvPr id="116" name="Google Shape;116;g141f1a7caba_0_0"/>
          <p:cNvGraphicFramePr/>
          <p:nvPr/>
        </p:nvGraphicFramePr>
        <p:xfrm>
          <a:off x="221596" y="1412111"/>
          <a:ext cx="8384522" cy="4541819"/>
        </p:xfrm>
        <a:graphic>
          <a:graphicData uri="http://schemas.openxmlformats.org/drawingml/2006/chart">
            <c:chart r:id="rId3"/>
          </a:graphicData>
        </a:graphic>
      </p:graphicFrame>
      <p:sp>
        <p:nvSpPr>
          <p:cNvPr id="117" name="Google Shape;117;g141f1a7caba_0_0"/>
          <p:cNvSpPr txBox="1"/>
          <p:nvPr/>
        </p:nvSpPr>
        <p:spPr>
          <a:xfrm>
            <a:off x="3893127" y="6258563"/>
            <a:ext cx="2838119" cy="5637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rPr b="0" i="0" lang="de-DE" sz="1200" u="none" cap="none" strike="noStrike">
                <a:solidFill>
                  <a:schemeClr val="lt1"/>
                </a:solidFill>
                <a:latin typeface="Trebuchet MS"/>
                <a:ea typeface="Trebuchet MS"/>
                <a:cs typeface="Trebuchet MS"/>
                <a:sym typeface="Trebuchet MS"/>
              </a:rPr>
              <a:t>Kaufmann und Kauffrau </a:t>
            </a:r>
            <a:br>
              <a:rPr b="0" i="0" lang="de-DE" sz="1200" u="none" cap="none" strike="noStrike">
                <a:solidFill>
                  <a:schemeClr val="lt1"/>
                </a:solidFill>
                <a:latin typeface="Trebuchet MS"/>
                <a:ea typeface="Trebuchet MS"/>
                <a:cs typeface="Trebuchet MS"/>
                <a:sym typeface="Trebuchet MS"/>
              </a:rPr>
            </a:br>
            <a:r>
              <a:rPr b="0" i="0" lang="de-DE" sz="1200" u="none" cap="none" strike="noStrike">
                <a:solidFill>
                  <a:schemeClr val="lt1"/>
                </a:solidFill>
                <a:latin typeface="Trebuchet MS"/>
                <a:ea typeface="Trebuchet MS"/>
                <a:cs typeface="Trebuchet MS"/>
                <a:sym typeface="Trebuchet MS"/>
              </a:rPr>
              <a:t>im Einzelhandel</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g14a9b7458ce_0_64"/>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124" name="Google Shape;124;g14a9b7458ce_0_64"/>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sz="2400"/>
              <a:t>Nachhaltigkeit und Nachfrage:</a:t>
            </a:r>
            <a:br>
              <a:rPr lang="de-DE" sz="2400"/>
            </a:br>
            <a:r>
              <a:rPr lang="de-DE" sz="2400"/>
              <a:t>Preisaufschläge für nachhaltige Produkte?</a:t>
            </a:r>
            <a:endParaRPr sz="2400"/>
          </a:p>
        </p:txBody>
      </p:sp>
      <p:sp>
        <p:nvSpPr>
          <p:cNvPr id="125" name="Google Shape;125;g14a9b7458ce_0_64"/>
          <p:cNvSpPr txBox="1"/>
          <p:nvPr>
            <p:ph idx="11" type="ftr"/>
          </p:nvPr>
        </p:nvSpPr>
        <p:spPr>
          <a:xfrm>
            <a:off x="720592" y="6258560"/>
            <a:ext cx="2541000" cy="5637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SzPts val="1800"/>
              <a:buFont typeface="Arial"/>
              <a:buNone/>
            </a:pPr>
            <a:r>
              <a:rPr lang="de-DE" sz="1200">
                <a:latin typeface="Trebuchet MS"/>
                <a:ea typeface="Trebuchet MS"/>
                <a:cs typeface="Trebuchet MS"/>
                <a:sym typeface="Trebuchet MS"/>
              </a:rPr>
              <a:t>Dr. Jaya Bowry, LABL</a:t>
            </a:r>
            <a:endParaRPr sz="1200">
              <a:latin typeface="Trebuchet MS"/>
              <a:ea typeface="Trebuchet MS"/>
              <a:cs typeface="Trebuchet MS"/>
              <a:sym typeface="Trebuchet MS"/>
            </a:endParaRPr>
          </a:p>
          <a:p>
            <a:pPr indent="0" lvl="0" marL="0" rtl="0" algn="l">
              <a:lnSpc>
                <a:spcPct val="100000"/>
              </a:lnSpc>
              <a:spcBef>
                <a:spcPts val="0"/>
              </a:spcBef>
              <a:spcAft>
                <a:spcPts val="0"/>
              </a:spcAft>
              <a:buClr>
                <a:schemeClr val="dk1"/>
              </a:buClr>
              <a:buSzPts val="1800"/>
              <a:buFont typeface="Arial"/>
              <a:buNone/>
            </a:pPr>
            <a:r>
              <a:rPr lang="de-DE" sz="1200">
                <a:latin typeface="Trebuchet MS"/>
                <a:ea typeface="Trebuchet MS"/>
                <a:cs typeface="Trebuchet MS"/>
                <a:sym typeface="Trebuchet MS"/>
              </a:rPr>
              <a:t>Die Projektagentur BBNE</a:t>
            </a:r>
            <a:endParaRPr/>
          </a:p>
        </p:txBody>
      </p:sp>
      <p:sp>
        <p:nvSpPr>
          <p:cNvPr id="126" name="Google Shape;126;g14a9b7458ce_0_64"/>
          <p:cNvSpPr/>
          <p:nvPr/>
        </p:nvSpPr>
        <p:spPr>
          <a:xfrm>
            <a:off x="379950" y="4597590"/>
            <a:ext cx="919800" cy="8733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 name="Google Shape;127;g14a9b7458ce_0_64"/>
          <p:cNvSpPr/>
          <p:nvPr/>
        </p:nvSpPr>
        <p:spPr>
          <a:xfrm>
            <a:off x="1462075" y="3325884"/>
            <a:ext cx="919800" cy="2144700"/>
          </a:xfrm>
          <a:prstGeom prst="rect">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 name="Google Shape;128;g14a9b7458ce_0_64"/>
          <p:cNvSpPr txBox="1"/>
          <p:nvPr/>
        </p:nvSpPr>
        <p:spPr>
          <a:xfrm rot="-5400000">
            <a:off x="-75303" y="3355122"/>
            <a:ext cx="1742328" cy="800189"/>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000"/>
              <a:buFont typeface="Arial"/>
              <a:buNone/>
            </a:pPr>
            <a:r>
              <a:rPr b="0" i="0" lang="de-DE" sz="2000" u="none" cap="none" strike="noStrike">
                <a:solidFill>
                  <a:srgbClr val="000000"/>
                </a:solidFill>
                <a:latin typeface="Calibri"/>
                <a:ea typeface="Calibri"/>
                <a:cs typeface="Calibri"/>
                <a:sym typeface="Calibri"/>
              </a:rPr>
              <a:t>Konventionelle Produkte</a:t>
            </a:r>
            <a:endParaRPr b="0" i="0" sz="2000" u="none" cap="none" strike="noStrike">
              <a:solidFill>
                <a:srgbClr val="000000"/>
              </a:solidFill>
              <a:latin typeface="Calibri"/>
              <a:ea typeface="Calibri"/>
              <a:cs typeface="Calibri"/>
              <a:sym typeface="Calibri"/>
            </a:endParaRPr>
          </a:p>
        </p:txBody>
      </p:sp>
      <p:sp>
        <p:nvSpPr>
          <p:cNvPr id="129" name="Google Shape;129;g14a9b7458ce_0_64"/>
          <p:cNvSpPr txBox="1"/>
          <p:nvPr/>
        </p:nvSpPr>
        <p:spPr>
          <a:xfrm rot="-5400000">
            <a:off x="1154527" y="4315423"/>
            <a:ext cx="1510133" cy="800189"/>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000"/>
              <a:buFont typeface="Arial"/>
              <a:buNone/>
            </a:pPr>
            <a:r>
              <a:rPr b="0" i="0" lang="de-DE" sz="2000" u="none" cap="none" strike="noStrike">
                <a:solidFill>
                  <a:schemeClr val="lt1"/>
                </a:solidFill>
                <a:latin typeface="Calibri"/>
                <a:ea typeface="Calibri"/>
                <a:cs typeface="Calibri"/>
                <a:sym typeface="Calibri"/>
              </a:rPr>
              <a:t>Nachhaltige Produkte</a:t>
            </a:r>
            <a:endParaRPr b="0" i="0" sz="2000" u="none" cap="none" strike="noStrike">
              <a:solidFill>
                <a:schemeClr val="lt1"/>
              </a:solidFill>
              <a:latin typeface="Calibri"/>
              <a:ea typeface="Calibri"/>
              <a:cs typeface="Calibri"/>
              <a:sym typeface="Calibri"/>
            </a:endParaRPr>
          </a:p>
        </p:txBody>
      </p:sp>
      <p:cxnSp>
        <p:nvCxnSpPr>
          <p:cNvPr id="130" name="Google Shape;130;g14a9b7458ce_0_64"/>
          <p:cNvCxnSpPr/>
          <p:nvPr/>
        </p:nvCxnSpPr>
        <p:spPr>
          <a:xfrm rot="5400000">
            <a:off x="494600" y="3017957"/>
            <a:ext cx="1786800" cy="1143000"/>
          </a:xfrm>
          <a:prstGeom prst="bentConnector3">
            <a:avLst>
              <a:gd fmla="val 0" name="adj1"/>
            </a:avLst>
          </a:prstGeom>
          <a:noFill/>
          <a:ln cap="flat" cmpd="sng" w="9525">
            <a:solidFill>
              <a:schemeClr val="dk2"/>
            </a:solidFill>
            <a:prstDash val="solid"/>
            <a:round/>
            <a:headEnd len="sm" w="sm" type="none"/>
            <a:tailEnd len="sm" w="sm" type="none"/>
          </a:ln>
        </p:spPr>
      </p:cxnSp>
      <p:cxnSp>
        <p:nvCxnSpPr>
          <p:cNvPr id="131" name="Google Shape;131;g14a9b7458ce_0_64"/>
          <p:cNvCxnSpPr/>
          <p:nvPr/>
        </p:nvCxnSpPr>
        <p:spPr>
          <a:xfrm>
            <a:off x="1959500" y="2696057"/>
            <a:ext cx="0" cy="450000"/>
          </a:xfrm>
          <a:prstGeom prst="straightConnector1">
            <a:avLst/>
          </a:prstGeom>
          <a:noFill/>
          <a:ln cap="flat" cmpd="sng" w="9525">
            <a:solidFill>
              <a:schemeClr val="dk2"/>
            </a:solidFill>
            <a:prstDash val="solid"/>
            <a:round/>
            <a:headEnd len="sm" w="sm" type="none"/>
            <a:tailEnd len="med" w="med" type="triangle"/>
          </a:ln>
        </p:spPr>
      </p:cxnSp>
      <p:sp>
        <p:nvSpPr>
          <p:cNvPr id="132" name="Google Shape;132;g14a9b7458ce_0_64"/>
          <p:cNvSpPr txBox="1"/>
          <p:nvPr/>
        </p:nvSpPr>
        <p:spPr>
          <a:xfrm>
            <a:off x="719604" y="2254329"/>
            <a:ext cx="1517094" cy="492412"/>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000"/>
              <a:buFont typeface="Arial"/>
              <a:buNone/>
            </a:pPr>
            <a:r>
              <a:rPr b="0" i="0" lang="de-DE" sz="2000" u="none" cap="none" strike="noStrike">
                <a:solidFill>
                  <a:srgbClr val="000000"/>
                </a:solidFill>
                <a:latin typeface="Arial"/>
                <a:ea typeface="Arial"/>
                <a:cs typeface="Arial"/>
                <a:sym typeface="Arial"/>
              </a:rPr>
              <a:t>+75 - 85 %</a:t>
            </a:r>
            <a:endParaRPr b="0" i="0" sz="2000" u="none" cap="none" strike="noStrike">
              <a:solidFill>
                <a:srgbClr val="000000"/>
              </a:solidFill>
              <a:latin typeface="Arial"/>
              <a:ea typeface="Arial"/>
              <a:cs typeface="Arial"/>
              <a:sym typeface="Arial"/>
            </a:endParaRPr>
          </a:p>
        </p:txBody>
      </p:sp>
      <p:grpSp>
        <p:nvGrpSpPr>
          <p:cNvPr id="133" name="Google Shape;133;g14a9b7458ce_0_64"/>
          <p:cNvGrpSpPr/>
          <p:nvPr/>
        </p:nvGrpSpPr>
        <p:grpSpPr>
          <a:xfrm>
            <a:off x="2631775" y="1260000"/>
            <a:ext cx="5155673" cy="4824136"/>
            <a:chOff x="4294451" y="726801"/>
            <a:chExt cx="6008275" cy="5469843"/>
          </a:xfrm>
        </p:grpSpPr>
        <p:sp>
          <p:nvSpPr>
            <p:cNvPr id="134" name="Google Shape;134;g14a9b7458ce_0_64"/>
            <p:cNvSpPr/>
            <p:nvPr/>
          </p:nvSpPr>
          <p:spPr>
            <a:xfrm rot="5400000">
              <a:off x="5695138" y="996388"/>
              <a:ext cx="3206900" cy="6008275"/>
            </a:xfrm>
            <a:prstGeom prst="flowChartMerg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35" name="Google Shape;135;g14a9b7458ce_0_64"/>
            <p:cNvCxnSpPr/>
            <p:nvPr/>
          </p:nvCxnSpPr>
          <p:spPr>
            <a:xfrm>
              <a:off x="5028525" y="2319325"/>
              <a:ext cx="0" cy="1419600"/>
            </a:xfrm>
            <a:prstGeom prst="straightConnector1">
              <a:avLst/>
            </a:prstGeom>
            <a:noFill/>
            <a:ln cap="flat" cmpd="sng" w="9525">
              <a:solidFill>
                <a:schemeClr val="dk2"/>
              </a:solidFill>
              <a:prstDash val="solid"/>
              <a:round/>
              <a:headEnd len="sm" w="sm" type="none"/>
              <a:tailEnd len="sm" w="sm" type="none"/>
            </a:ln>
          </p:spPr>
        </p:cxnSp>
        <p:sp>
          <p:nvSpPr>
            <p:cNvPr id="136" name="Google Shape;136;g14a9b7458ce_0_64"/>
            <p:cNvSpPr txBox="1"/>
            <p:nvPr/>
          </p:nvSpPr>
          <p:spPr>
            <a:xfrm>
              <a:off x="5098499" y="3754226"/>
              <a:ext cx="1126720" cy="558321"/>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000"/>
                <a:buFont typeface="Arial"/>
                <a:buNone/>
              </a:pPr>
              <a:r>
                <a:rPr b="0" i="0" lang="de-DE" sz="2000" u="none" cap="none" strike="noStrike">
                  <a:solidFill>
                    <a:schemeClr val="lt1"/>
                  </a:solidFill>
                  <a:latin typeface="Calibri"/>
                  <a:ea typeface="Calibri"/>
                  <a:cs typeface="Calibri"/>
                  <a:sym typeface="Calibri"/>
                </a:rPr>
                <a:t>+20 %</a:t>
              </a:r>
              <a:endParaRPr b="0" i="0" sz="2000" u="none" cap="none" strike="noStrike">
                <a:solidFill>
                  <a:schemeClr val="lt1"/>
                </a:solidFill>
                <a:latin typeface="Calibri"/>
                <a:ea typeface="Calibri"/>
                <a:cs typeface="Calibri"/>
                <a:sym typeface="Calibri"/>
              </a:endParaRPr>
            </a:p>
          </p:txBody>
        </p:sp>
        <p:sp>
          <p:nvSpPr>
            <p:cNvPr id="137" name="Google Shape;137;g14a9b7458ce_0_64"/>
            <p:cNvSpPr txBox="1"/>
            <p:nvPr/>
          </p:nvSpPr>
          <p:spPr>
            <a:xfrm>
              <a:off x="7190350" y="3754225"/>
              <a:ext cx="11430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000"/>
                <a:buFont typeface="Arial"/>
                <a:buNone/>
              </a:pPr>
              <a:r>
                <a:rPr b="0" i="0" lang="de-DE" sz="2000" u="none" cap="none" strike="noStrike">
                  <a:solidFill>
                    <a:schemeClr val="lt1"/>
                  </a:solidFill>
                  <a:latin typeface="Calibri"/>
                  <a:ea typeface="Calibri"/>
                  <a:cs typeface="Calibri"/>
                  <a:sym typeface="Calibri"/>
                </a:rPr>
                <a:t>+100 %</a:t>
              </a:r>
              <a:endParaRPr b="0" i="0" sz="2000" u="none" cap="none" strike="noStrike">
                <a:solidFill>
                  <a:schemeClr val="lt1"/>
                </a:solidFill>
                <a:latin typeface="Calibri"/>
                <a:ea typeface="Calibri"/>
                <a:cs typeface="Calibri"/>
                <a:sym typeface="Calibri"/>
              </a:endParaRPr>
            </a:p>
          </p:txBody>
        </p:sp>
        <p:sp>
          <p:nvSpPr>
            <p:cNvPr id="138" name="Google Shape;138;g14a9b7458ce_0_64"/>
            <p:cNvSpPr txBox="1"/>
            <p:nvPr/>
          </p:nvSpPr>
          <p:spPr>
            <a:xfrm>
              <a:off x="9062250" y="3754225"/>
              <a:ext cx="11430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000"/>
                <a:buFont typeface="Arial"/>
                <a:buNone/>
              </a:pPr>
              <a:r>
                <a:rPr b="0" i="0" lang="de-DE" sz="2000" u="none" cap="none" strike="noStrike">
                  <a:solidFill>
                    <a:schemeClr val="lt1"/>
                  </a:solidFill>
                  <a:latin typeface="Calibri"/>
                  <a:ea typeface="Calibri"/>
                  <a:cs typeface="Calibri"/>
                  <a:sym typeface="Calibri"/>
                </a:rPr>
                <a:t>+220 %</a:t>
              </a:r>
              <a:endParaRPr b="0" i="0" sz="2000" u="none" cap="none" strike="noStrike">
                <a:solidFill>
                  <a:schemeClr val="lt1"/>
                </a:solidFill>
                <a:latin typeface="Calibri"/>
                <a:ea typeface="Calibri"/>
                <a:cs typeface="Calibri"/>
                <a:sym typeface="Calibri"/>
              </a:endParaRPr>
            </a:p>
          </p:txBody>
        </p:sp>
        <p:cxnSp>
          <p:nvCxnSpPr>
            <p:cNvPr id="139" name="Google Shape;139;g14a9b7458ce_0_64"/>
            <p:cNvCxnSpPr/>
            <p:nvPr/>
          </p:nvCxnSpPr>
          <p:spPr>
            <a:xfrm>
              <a:off x="5028525" y="4258750"/>
              <a:ext cx="0" cy="1449600"/>
            </a:xfrm>
            <a:prstGeom prst="straightConnector1">
              <a:avLst/>
            </a:prstGeom>
            <a:noFill/>
            <a:ln cap="flat" cmpd="sng" w="9525">
              <a:solidFill>
                <a:schemeClr val="dk2"/>
              </a:solidFill>
              <a:prstDash val="solid"/>
              <a:round/>
              <a:headEnd len="sm" w="sm" type="none"/>
              <a:tailEnd len="sm" w="sm" type="none"/>
            </a:ln>
          </p:spPr>
        </p:cxnSp>
        <p:cxnSp>
          <p:nvCxnSpPr>
            <p:cNvPr id="140" name="Google Shape;140;g14a9b7458ce_0_64"/>
            <p:cNvCxnSpPr/>
            <p:nvPr/>
          </p:nvCxnSpPr>
          <p:spPr>
            <a:xfrm>
              <a:off x="5808300" y="4428700"/>
              <a:ext cx="2400" cy="1292100"/>
            </a:xfrm>
            <a:prstGeom prst="straightConnector1">
              <a:avLst/>
            </a:prstGeom>
            <a:noFill/>
            <a:ln cap="flat" cmpd="sng" w="9525">
              <a:solidFill>
                <a:schemeClr val="dk2"/>
              </a:solidFill>
              <a:prstDash val="solid"/>
              <a:round/>
              <a:headEnd len="sm" w="sm" type="none"/>
              <a:tailEnd len="sm" w="sm" type="none"/>
            </a:ln>
          </p:spPr>
        </p:cxnSp>
        <p:cxnSp>
          <p:nvCxnSpPr>
            <p:cNvPr id="141" name="Google Shape;141;g14a9b7458ce_0_64"/>
            <p:cNvCxnSpPr/>
            <p:nvPr/>
          </p:nvCxnSpPr>
          <p:spPr>
            <a:xfrm>
              <a:off x="6363000" y="2299325"/>
              <a:ext cx="0" cy="1084800"/>
            </a:xfrm>
            <a:prstGeom prst="straightConnector1">
              <a:avLst/>
            </a:prstGeom>
            <a:noFill/>
            <a:ln cap="flat" cmpd="sng" w="9525">
              <a:solidFill>
                <a:schemeClr val="dk2"/>
              </a:solidFill>
              <a:prstDash val="solid"/>
              <a:round/>
              <a:headEnd len="sm" w="sm" type="none"/>
              <a:tailEnd len="sm" w="sm" type="none"/>
            </a:ln>
          </p:spPr>
        </p:cxnSp>
        <p:cxnSp>
          <p:nvCxnSpPr>
            <p:cNvPr id="142" name="Google Shape;142;g14a9b7458ce_0_64"/>
            <p:cNvCxnSpPr/>
            <p:nvPr/>
          </p:nvCxnSpPr>
          <p:spPr>
            <a:xfrm>
              <a:off x="6855300" y="4731050"/>
              <a:ext cx="0" cy="997200"/>
            </a:xfrm>
            <a:prstGeom prst="straightConnector1">
              <a:avLst/>
            </a:prstGeom>
            <a:noFill/>
            <a:ln cap="flat" cmpd="sng" w="9525">
              <a:solidFill>
                <a:schemeClr val="dk2"/>
              </a:solidFill>
              <a:prstDash val="solid"/>
              <a:round/>
              <a:headEnd len="sm" w="sm" type="none"/>
              <a:tailEnd len="sm" w="sm" type="none"/>
            </a:ln>
          </p:spPr>
        </p:cxnSp>
        <p:cxnSp>
          <p:nvCxnSpPr>
            <p:cNvPr id="143" name="Google Shape;143;g14a9b7458ce_0_64"/>
            <p:cNvCxnSpPr/>
            <p:nvPr/>
          </p:nvCxnSpPr>
          <p:spPr>
            <a:xfrm>
              <a:off x="7297875" y="2309325"/>
              <a:ext cx="600" cy="839700"/>
            </a:xfrm>
            <a:prstGeom prst="straightConnector1">
              <a:avLst/>
            </a:prstGeom>
            <a:noFill/>
            <a:ln cap="flat" cmpd="sng" w="9525">
              <a:solidFill>
                <a:schemeClr val="dk2"/>
              </a:solidFill>
              <a:prstDash val="solid"/>
              <a:round/>
              <a:headEnd len="sm" w="sm" type="none"/>
              <a:tailEnd len="sm" w="sm" type="none"/>
            </a:ln>
          </p:spPr>
        </p:cxnSp>
        <p:sp>
          <p:nvSpPr>
            <p:cNvPr id="144" name="Google Shape;144;g14a9b7458ce_0_64"/>
            <p:cNvSpPr txBox="1"/>
            <p:nvPr/>
          </p:nvSpPr>
          <p:spPr>
            <a:xfrm rot="-5400000">
              <a:off x="4266226" y="2975802"/>
              <a:ext cx="1147186" cy="573843"/>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000"/>
                <a:buFont typeface="Arial"/>
                <a:buNone/>
              </a:pPr>
              <a:r>
                <a:rPr b="0" i="0" lang="de-DE" sz="2000" u="none" cap="none" strike="noStrike">
                  <a:solidFill>
                    <a:srgbClr val="000000"/>
                  </a:solidFill>
                  <a:latin typeface="Calibri"/>
                  <a:ea typeface="Calibri"/>
                  <a:cs typeface="Calibri"/>
                  <a:sym typeface="Calibri"/>
                </a:rPr>
                <a:t>Energie</a:t>
              </a:r>
              <a:endParaRPr b="0" i="0" sz="2000" u="none" cap="none" strike="noStrike">
                <a:solidFill>
                  <a:srgbClr val="000000"/>
                </a:solidFill>
                <a:latin typeface="Calibri"/>
                <a:ea typeface="Calibri"/>
                <a:cs typeface="Calibri"/>
                <a:sym typeface="Calibri"/>
              </a:endParaRPr>
            </a:p>
          </p:txBody>
        </p:sp>
        <p:sp>
          <p:nvSpPr>
            <p:cNvPr id="145" name="Google Shape;145;g14a9b7458ce_0_64"/>
            <p:cNvSpPr txBox="1"/>
            <p:nvPr/>
          </p:nvSpPr>
          <p:spPr>
            <a:xfrm rot="-5400000">
              <a:off x="3973193" y="4776130"/>
              <a:ext cx="1768083" cy="573843"/>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000"/>
                <a:buFont typeface="Arial"/>
                <a:buNone/>
              </a:pPr>
              <a:r>
                <a:rPr b="0" i="0" lang="de-DE" sz="2000" u="none" cap="none" strike="noStrike">
                  <a:solidFill>
                    <a:srgbClr val="000000"/>
                  </a:solidFill>
                  <a:latin typeface="Calibri"/>
                  <a:ea typeface="Calibri"/>
                  <a:cs typeface="Calibri"/>
                  <a:sym typeface="Calibri"/>
                </a:rPr>
                <a:t>Babynahrung</a:t>
              </a:r>
              <a:endParaRPr b="0" i="0" sz="2000" u="none" cap="none" strike="noStrike">
                <a:solidFill>
                  <a:srgbClr val="000000"/>
                </a:solidFill>
                <a:latin typeface="Calibri"/>
                <a:ea typeface="Calibri"/>
                <a:cs typeface="Calibri"/>
                <a:sym typeface="Calibri"/>
              </a:endParaRPr>
            </a:p>
          </p:txBody>
        </p:sp>
        <p:sp>
          <p:nvSpPr>
            <p:cNvPr id="146" name="Google Shape;146;g14a9b7458ce_0_64"/>
            <p:cNvSpPr txBox="1"/>
            <p:nvPr/>
          </p:nvSpPr>
          <p:spPr>
            <a:xfrm rot="-5400000">
              <a:off x="5480618" y="2564475"/>
              <a:ext cx="1360491" cy="573843"/>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000"/>
                <a:buFont typeface="Arial"/>
                <a:buNone/>
              </a:pPr>
              <a:r>
                <a:rPr b="0" i="0" lang="de-DE" sz="2000" u="none" cap="none" strike="noStrike">
                  <a:solidFill>
                    <a:srgbClr val="000000"/>
                  </a:solidFill>
                  <a:latin typeface="Calibri"/>
                  <a:ea typeface="Calibri"/>
                  <a:cs typeface="Calibri"/>
                  <a:sym typeface="Calibri"/>
                </a:rPr>
                <a:t>Tomaten</a:t>
              </a:r>
              <a:endParaRPr b="0" i="0" sz="2000" u="none" cap="none" strike="noStrike">
                <a:solidFill>
                  <a:srgbClr val="000000"/>
                </a:solidFill>
                <a:latin typeface="Calibri"/>
                <a:ea typeface="Calibri"/>
                <a:cs typeface="Calibri"/>
                <a:sym typeface="Calibri"/>
              </a:endParaRPr>
            </a:p>
          </p:txBody>
        </p:sp>
        <p:sp>
          <p:nvSpPr>
            <p:cNvPr id="147" name="Google Shape;147;g14a9b7458ce_0_64"/>
            <p:cNvSpPr txBox="1"/>
            <p:nvPr/>
          </p:nvSpPr>
          <p:spPr>
            <a:xfrm rot="-5400000">
              <a:off x="6668809" y="2354044"/>
              <a:ext cx="969185" cy="573843"/>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000"/>
                <a:buFont typeface="Arial"/>
                <a:buNone/>
              </a:pPr>
              <a:r>
                <a:rPr b="0" i="0" lang="de-DE" sz="2000" u="none" cap="none" strike="noStrike">
                  <a:solidFill>
                    <a:srgbClr val="000000"/>
                  </a:solidFill>
                  <a:latin typeface="Calibri"/>
                  <a:ea typeface="Calibri"/>
                  <a:cs typeface="Calibri"/>
                  <a:sym typeface="Calibri"/>
                </a:rPr>
                <a:t>Milch</a:t>
              </a:r>
              <a:endParaRPr b="0" i="0" sz="2000" u="none" cap="none" strike="noStrike">
                <a:solidFill>
                  <a:srgbClr val="000000"/>
                </a:solidFill>
                <a:latin typeface="Calibri"/>
                <a:ea typeface="Calibri"/>
                <a:cs typeface="Calibri"/>
                <a:sym typeface="Calibri"/>
              </a:endParaRPr>
            </a:p>
          </p:txBody>
        </p:sp>
        <p:sp>
          <p:nvSpPr>
            <p:cNvPr id="148" name="Google Shape;148;g14a9b7458ce_0_64"/>
            <p:cNvSpPr txBox="1"/>
            <p:nvPr/>
          </p:nvSpPr>
          <p:spPr>
            <a:xfrm rot="-5400000">
              <a:off x="4910482" y="4792727"/>
              <a:ext cx="1530063" cy="573843"/>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000"/>
                <a:buFont typeface="Arial"/>
                <a:buNone/>
              </a:pPr>
              <a:r>
                <a:rPr b="0" i="0" lang="de-DE" sz="2000" u="none" cap="none" strike="noStrike">
                  <a:solidFill>
                    <a:srgbClr val="000000"/>
                  </a:solidFill>
                  <a:latin typeface="Calibri"/>
                  <a:ea typeface="Calibri"/>
                  <a:cs typeface="Calibri"/>
                  <a:sym typeface="Calibri"/>
                </a:rPr>
                <a:t>Vitamine</a:t>
              </a:r>
              <a:endParaRPr b="0" i="0" sz="2000" u="none" cap="none" strike="noStrike">
                <a:solidFill>
                  <a:srgbClr val="000000"/>
                </a:solidFill>
                <a:latin typeface="Calibri"/>
                <a:ea typeface="Calibri"/>
                <a:cs typeface="Calibri"/>
                <a:sym typeface="Calibri"/>
              </a:endParaRPr>
            </a:p>
          </p:txBody>
        </p:sp>
        <p:sp>
          <p:nvSpPr>
            <p:cNvPr id="149" name="Google Shape;149;g14a9b7458ce_0_64"/>
            <p:cNvSpPr txBox="1"/>
            <p:nvPr/>
          </p:nvSpPr>
          <p:spPr>
            <a:xfrm rot="-5400000">
              <a:off x="6207522" y="5052461"/>
              <a:ext cx="981036" cy="573843"/>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000"/>
                <a:buFont typeface="Arial"/>
                <a:buNone/>
              </a:pPr>
              <a:r>
                <a:rPr b="0" i="0" lang="de-DE" sz="2000" u="none" cap="none" strike="noStrike">
                  <a:solidFill>
                    <a:srgbClr val="000000"/>
                  </a:solidFill>
                  <a:latin typeface="Calibri"/>
                  <a:ea typeface="Calibri"/>
                  <a:cs typeface="Calibri"/>
                  <a:sym typeface="Calibri"/>
                </a:rPr>
                <a:t>Äpfel</a:t>
              </a:r>
              <a:endParaRPr b="0" i="0" sz="2000" u="none" cap="none" strike="noStrike">
                <a:solidFill>
                  <a:srgbClr val="000000"/>
                </a:solidFill>
                <a:latin typeface="Calibri"/>
                <a:ea typeface="Calibri"/>
                <a:cs typeface="Calibri"/>
                <a:sym typeface="Calibri"/>
              </a:endParaRPr>
            </a:p>
          </p:txBody>
        </p:sp>
        <p:cxnSp>
          <p:nvCxnSpPr>
            <p:cNvPr id="150" name="Google Shape;150;g14a9b7458ce_0_64"/>
            <p:cNvCxnSpPr/>
            <p:nvPr/>
          </p:nvCxnSpPr>
          <p:spPr>
            <a:xfrm flipH="1">
              <a:off x="8464850" y="2299325"/>
              <a:ext cx="2700" cy="500700"/>
            </a:xfrm>
            <a:prstGeom prst="straightConnector1">
              <a:avLst/>
            </a:prstGeom>
            <a:noFill/>
            <a:ln cap="flat" cmpd="sng" w="9525">
              <a:solidFill>
                <a:schemeClr val="dk2"/>
              </a:solidFill>
              <a:prstDash val="solid"/>
              <a:round/>
              <a:headEnd len="sm" w="sm" type="none"/>
              <a:tailEnd len="sm" w="sm" type="none"/>
            </a:ln>
          </p:spPr>
        </p:cxnSp>
        <p:sp>
          <p:nvSpPr>
            <p:cNvPr id="151" name="Google Shape;151;g14a9b7458ce_0_64"/>
            <p:cNvSpPr txBox="1"/>
            <p:nvPr/>
          </p:nvSpPr>
          <p:spPr>
            <a:xfrm rot="-5400000">
              <a:off x="7932039" y="2132403"/>
              <a:ext cx="760944" cy="573843"/>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000"/>
                <a:buFont typeface="Arial"/>
                <a:buNone/>
              </a:pPr>
              <a:r>
                <a:rPr b="0" i="0" lang="de-DE" sz="2000" u="none" cap="none" strike="noStrike">
                  <a:solidFill>
                    <a:srgbClr val="000000"/>
                  </a:solidFill>
                  <a:latin typeface="Calibri"/>
                  <a:ea typeface="Calibri"/>
                  <a:cs typeface="Calibri"/>
                  <a:sym typeface="Calibri"/>
                </a:rPr>
                <a:t>Eier</a:t>
              </a:r>
              <a:endParaRPr b="0" i="0" sz="2000" u="none" cap="none" strike="noStrike">
                <a:solidFill>
                  <a:srgbClr val="000000"/>
                </a:solidFill>
                <a:latin typeface="Calibri"/>
                <a:ea typeface="Calibri"/>
                <a:cs typeface="Calibri"/>
                <a:sym typeface="Calibri"/>
              </a:endParaRPr>
            </a:p>
          </p:txBody>
        </p:sp>
        <p:sp>
          <p:nvSpPr>
            <p:cNvPr id="152" name="Google Shape;152;g14a9b7458ce_0_64"/>
            <p:cNvSpPr txBox="1"/>
            <p:nvPr/>
          </p:nvSpPr>
          <p:spPr>
            <a:xfrm rot="-5400000">
              <a:off x="8551535" y="995312"/>
              <a:ext cx="1857140" cy="1320119"/>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000"/>
                <a:buFont typeface="Arial"/>
                <a:buNone/>
              </a:pPr>
              <a:r>
                <a:rPr b="0" i="0" lang="de-DE" sz="2000" u="none" cap="none" strike="noStrike">
                  <a:solidFill>
                    <a:srgbClr val="000000"/>
                  </a:solidFill>
                  <a:latin typeface="Calibri"/>
                  <a:ea typeface="Calibri"/>
                  <a:cs typeface="Calibri"/>
                  <a:sym typeface="Calibri"/>
                </a:rPr>
                <a:t>Beauty- / Gesundheits-produkte</a:t>
              </a:r>
              <a:endParaRPr b="0" i="0" sz="2000" u="none" cap="none" strike="noStrike">
                <a:solidFill>
                  <a:srgbClr val="000000"/>
                </a:solidFill>
                <a:latin typeface="Calibri"/>
                <a:ea typeface="Calibri"/>
                <a:cs typeface="Calibri"/>
                <a:sym typeface="Calibri"/>
              </a:endParaRPr>
            </a:p>
          </p:txBody>
        </p:sp>
        <p:sp>
          <p:nvSpPr>
            <p:cNvPr id="153" name="Google Shape;153;g14a9b7458ce_0_64"/>
            <p:cNvSpPr txBox="1"/>
            <p:nvPr/>
          </p:nvSpPr>
          <p:spPr>
            <a:xfrm rot="-5400000">
              <a:off x="7244188" y="5036404"/>
              <a:ext cx="1387963" cy="932518"/>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000"/>
                <a:buFont typeface="Arial"/>
                <a:buNone/>
              </a:pPr>
              <a:r>
                <a:rPr b="0" i="0" lang="de-DE" sz="2000" u="none" cap="none" strike="noStrike">
                  <a:solidFill>
                    <a:srgbClr val="000000"/>
                  </a:solidFill>
                  <a:latin typeface="Calibri"/>
                  <a:ea typeface="Calibri"/>
                  <a:cs typeface="Calibri"/>
                  <a:sym typeface="Calibri"/>
                </a:rPr>
                <a:t>Dosen-tomaten</a:t>
              </a:r>
              <a:endParaRPr b="0" i="0" sz="2000" u="none" cap="none" strike="noStrike">
                <a:solidFill>
                  <a:srgbClr val="000000"/>
                </a:solidFill>
                <a:latin typeface="Calibri"/>
                <a:ea typeface="Calibri"/>
                <a:cs typeface="Calibri"/>
                <a:sym typeface="Calibri"/>
              </a:endParaRPr>
            </a:p>
          </p:txBody>
        </p:sp>
        <p:cxnSp>
          <p:nvCxnSpPr>
            <p:cNvPr id="154" name="Google Shape;154;g14a9b7458ce_0_64"/>
            <p:cNvCxnSpPr/>
            <p:nvPr/>
          </p:nvCxnSpPr>
          <p:spPr>
            <a:xfrm>
              <a:off x="8297575" y="5128500"/>
              <a:ext cx="0" cy="589800"/>
            </a:xfrm>
            <a:prstGeom prst="straightConnector1">
              <a:avLst/>
            </a:prstGeom>
            <a:noFill/>
            <a:ln cap="flat" cmpd="sng" w="9525">
              <a:solidFill>
                <a:schemeClr val="dk2"/>
              </a:solidFill>
              <a:prstDash val="solid"/>
              <a:round/>
              <a:headEnd len="sm" w="sm" type="none"/>
              <a:tailEnd len="sm" w="sm" type="none"/>
            </a:ln>
          </p:spPr>
        </p:cxnSp>
        <p:cxnSp>
          <p:nvCxnSpPr>
            <p:cNvPr id="155" name="Google Shape;155;g14a9b7458ce_0_64"/>
            <p:cNvCxnSpPr/>
            <p:nvPr/>
          </p:nvCxnSpPr>
          <p:spPr>
            <a:xfrm>
              <a:off x="9267050" y="5349700"/>
              <a:ext cx="300" cy="368700"/>
            </a:xfrm>
            <a:prstGeom prst="straightConnector1">
              <a:avLst/>
            </a:prstGeom>
            <a:noFill/>
            <a:ln cap="flat" cmpd="sng" w="9525">
              <a:solidFill>
                <a:schemeClr val="dk2"/>
              </a:solidFill>
              <a:prstDash val="solid"/>
              <a:round/>
              <a:headEnd len="sm" w="sm" type="none"/>
              <a:tailEnd len="sm" w="sm" type="none"/>
            </a:ln>
          </p:spPr>
        </p:cxnSp>
        <p:sp>
          <p:nvSpPr>
            <p:cNvPr id="156" name="Google Shape;156;g14a9b7458ce_0_64"/>
            <p:cNvSpPr txBox="1"/>
            <p:nvPr/>
          </p:nvSpPr>
          <p:spPr>
            <a:xfrm rot="-5400000">
              <a:off x="8619825" y="5408510"/>
              <a:ext cx="933741" cy="573843"/>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000"/>
                <a:buFont typeface="Arial"/>
                <a:buNone/>
              </a:pPr>
              <a:r>
                <a:rPr b="0" i="0" lang="de-DE" sz="2000" u="none" cap="none" strike="noStrike">
                  <a:solidFill>
                    <a:srgbClr val="000000"/>
                  </a:solidFill>
                  <a:latin typeface="Calibri"/>
                  <a:ea typeface="Calibri"/>
                  <a:cs typeface="Calibri"/>
                  <a:sym typeface="Calibri"/>
                </a:rPr>
                <a:t>Mode</a:t>
              </a:r>
              <a:endParaRPr b="0" i="0" sz="2000" u="none" cap="none" strike="noStrike">
                <a:solidFill>
                  <a:srgbClr val="000000"/>
                </a:solidFill>
                <a:latin typeface="Calibri"/>
                <a:ea typeface="Calibri"/>
                <a:cs typeface="Calibri"/>
                <a:sym typeface="Calibri"/>
              </a:endParaRPr>
            </a:p>
          </p:txBody>
        </p:sp>
        <p:cxnSp>
          <p:nvCxnSpPr>
            <p:cNvPr id="157" name="Google Shape;157;g14a9b7458ce_0_64"/>
            <p:cNvCxnSpPr/>
            <p:nvPr/>
          </p:nvCxnSpPr>
          <p:spPr>
            <a:xfrm>
              <a:off x="10022775" y="2299325"/>
              <a:ext cx="4200" cy="120000"/>
            </a:xfrm>
            <a:prstGeom prst="straightConnector1">
              <a:avLst/>
            </a:prstGeom>
            <a:noFill/>
            <a:ln cap="flat" cmpd="sng" w="9525">
              <a:solidFill>
                <a:schemeClr val="dk2"/>
              </a:solidFill>
              <a:prstDash val="solid"/>
              <a:round/>
              <a:headEnd len="sm" w="sm" type="none"/>
              <a:tailEnd len="sm" w="sm" type="none"/>
            </a:ln>
          </p:spPr>
        </p:cxnSp>
      </p:grpSp>
      <p:sp>
        <p:nvSpPr>
          <p:cNvPr id="158" name="Google Shape;158;g14a9b7458ce_0_64"/>
          <p:cNvSpPr txBox="1"/>
          <p:nvPr>
            <p:ph idx="11" type="ftr"/>
          </p:nvPr>
        </p:nvSpPr>
        <p:spPr>
          <a:xfrm>
            <a:off x="9359992" y="6258585"/>
            <a:ext cx="2541000" cy="5637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SzPts val="1800"/>
              <a:buFont typeface="Arial"/>
              <a:buNone/>
            </a:pPr>
            <a:r>
              <a:rPr lang="de-DE"/>
              <a:t>Eigene Darstellung nach Kearny</a:t>
            </a:r>
            <a:endParaRPr/>
          </a:p>
        </p:txBody>
      </p:sp>
      <p:sp>
        <p:nvSpPr>
          <p:cNvPr id="159" name="Google Shape;159;g14a9b7458ce_0_64"/>
          <p:cNvSpPr/>
          <p:nvPr/>
        </p:nvSpPr>
        <p:spPr>
          <a:xfrm>
            <a:off x="7931054" y="1524001"/>
            <a:ext cx="4039351" cy="4429930"/>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b="0" i="0" lang="de-DE" sz="2000" u="none" cap="none" strike="noStrike">
                <a:solidFill>
                  <a:srgbClr val="000000"/>
                </a:solidFill>
                <a:latin typeface="Arial"/>
                <a:ea typeface="Arial"/>
                <a:cs typeface="Arial"/>
                <a:sym typeface="Arial"/>
              </a:rPr>
              <a:t>Nachhaltige Produkte werden teilweise signifikant teurer verkauft als nicht nachhaltig hergestellte Produkte:</a:t>
            </a:r>
            <a:br>
              <a:rPr b="0" i="0" lang="de-DE" sz="2000" u="none" cap="none" strike="noStrike">
                <a:solidFill>
                  <a:srgbClr val="000000"/>
                </a:solidFill>
                <a:latin typeface="Arial"/>
                <a:ea typeface="Arial"/>
                <a:cs typeface="Arial"/>
                <a:sym typeface="Arial"/>
              </a:rPr>
            </a:br>
            <a:endParaRPr b="0" i="0" sz="2000" u="none" cap="none" strike="noStrike">
              <a:solidFill>
                <a:srgbClr val="000000"/>
              </a:solidFill>
              <a:latin typeface="Arial"/>
              <a:ea typeface="Arial"/>
              <a:cs typeface="Arial"/>
              <a:sym typeface="Arial"/>
            </a:endParaRPr>
          </a:p>
          <a:p>
            <a:pPr indent="-457200" lvl="0" marL="457200" marR="0" rtl="0" algn="l">
              <a:lnSpc>
                <a:spcPct val="100000"/>
              </a:lnSpc>
              <a:spcBef>
                <a:spcPts val="0"/>
              </a:spcBef>
              <a:spcAft>
                <a:spcPts val="0"/>
              </a:spcAft>
              <a:buClr>
                <a:srgbClr val="000000"/>
              </a:buClr>
              <a:buSzPts val="2000"/>
              <a:buFont typeface="Arial"/>
              <a:buAutoNum type="arabicPeriod"/>
            </a:pPr>
            <a:r>
              <a:rPr b="0" i="0" lang="de-DE" sz="2000" u="none" cap="none" strike="noStrike">
                <a:solidFill>
                  <a:srgbClr val="941651"/>
                </a:solidFill>
                <a:latin typeface="Arial"/>
                <a:ea typeface="Arial"/>
                <a:cs typeface="Arial"/>
                <a:sym typeface="Arial"/>
              </a:rPr>
              <a:t>Was können Gründe für die höheren Preise der hier gezeigten Produkte sein?</a:t>
            </a:r>
            <a:endParaRPr b="0" i="0" sz="2000" u="none" cap="none" strike="noStrike">
              <a:solidFill>
                <a:srgbClr val="941651"/>
              </a:solidFill>
              <a:latin typeface="Arial"/>
              <a:ea typeface="Arial"/>
              <a:cs typeface="Arial"/>
              <a:sym typeface="Arial"/>
            </a:endParaRPr>
          </a:p>
          <a:p>
            <a:pPr indent="-457200" lvl="0" marL="457200" marR="0" rtl="0" algn="l">
              <a:lnSpc>
                <a:spcPct val="100000"/>
              </a:lnSpc>
              <a:spcBef>
                <a:spcPts val="0"/>
              </a:spcBef>
              <a:spcAft>
                <a:spcPts val="0"/>
              </a:spcAft>
              <a:buClr>
                <a:srgbClr val="000000"/>
              </a:buClr>
              <a:buSzPts val="2000"/>
              <a:buFont typeface="Arial"/>
              <a:buAutoNum type="arabicPeriod"/>
            </a:pPr>
            <a:r>
              <a:rPr b="0" i="0" lang="de-DE" sz="2000" u="none" cap="none" strike="noStrike">
                <a:solidFill>
                  <a:srgbClr val="941651"/>
                </a:solidFill>
                <a:latin typeface="Arial"/>
                <a:ea typeface="Arial"/>
                <a:cs typeface="Arial"/>
                <a:sym typeface="Arial"/>
              </a:rPr>
              <a:t>Wie könnten Sie in Ihrem Unternehmen die Kundennachfrage nach nachhaltigen Produkten steigern?</a:t>
            </a:r>
            <a:endParaRPr/>
          </a:p>
        </p:txBody>
      </p:sp>
      <p:sp>
        <p:nvSpPr>
          <p:cNvPr id="160" name="Google Shape;160;g14a9b7458ce_0_64"/>
          <p:cNvSpPr txBox="1"/>
          <p:nvPr/>
        </p:nvSpPr>
        <p:spPr>
          <a:xfrm>
            <a:off x="3893127" y="6258563"/>
            <a:ext cx="2838119" cy="5637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rPr b="0" i="0" lang="de-DE" sz="1200" u="none" cap="none" strike="noStrike">
                <a:solidFill>
                  <a:schemeClr val="lt1"/>
                </a:solidFill>
                <a:latin typeface="Trebuchet MS"/>
                <a:ea typeface="Trebuchet MS"/>
                <a:cs typeface="Trebuchet MS"/>
                <a:sym typeface="Trebuchet MS"/>
              </a:rPr>
              <a:t>Kaufmann und Kauffrau </a:t>
            </a:r>
            <a:br>
              <a:rPr b="0" i="0" lang="de-DE" sz="1200" u="none" cap="none" strike="noStrike">
                <a:solidFill>
                  <a:schemeClr val="lt1"/>
                </a:solidFill>
                <a:latin typeface="Trebuchet MS"/>
                <a:ea typeface="Trebuchet MS"/>
                <a:cs typeface="Trebuchet MS"/>
                <a:sym typeface="Trebuchet MS"/>
              </a:rPr>
            </a:br>
            <a:r>
              <a:rPr b="0" i="0" lang="de-DE" sz="1200" u="none" cap="none" strike="noStrike">
                <a:solidFill>
                  <a:schemeClr val="lt1"/>
                </a:solidFill>
                <a:latin typeface="Trebuchet MS"/>
                <a:ea typeface="Trebuchet MS"/>
                <a:cs typeface="Trebuchet MS"/>
                <a:sym typeface="Trebuchet MS"/>
              </a:rPr>
              <a:t>im Einzelhandel</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g141f1a7caba_0_46"/>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167" name="Google Shape;167;g141f1a7caba_0_46"/>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sz="2400"/>
              <a:t>Nicht-Nachhaltige Produkte:</a:t>
            </a:r>
            <a:br>
              <a:rPr lang="de-DE" sz="2400"/>
            </a:br>
            <a:r>
              <a:rPr lang="de-DE" sz="2400"/>
              <a:t>Die Stufen nachhaltigen Konsums </a:t>
            </a:r>
            <a:endParaRPr sz="2400"/>
          </a:p>
        </p:txBody>
      </p:sp>
      <p:sp>
        <p:nvSpPr>
          <p:cNvPr id="168" name="Google Shape;168;g141f1a7caba_0_46"/>
          <p:cNvSpPr txBox="1"/>
          <p:nvPr>
            <p:ph idx="11" type="ftr"/>
          </p:nvPr>
        </p:nvSpPr>
        <p:spPr>
          <a:xfrm>
            <a:off x="720592" y="6258560"/>
            <a:ext cx="2541000" cy="5637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SzPts val="1800"/>
              <a:buFont typeface="Arial"/>
              <a:buNone/>
            </a:pPr>
            <a:r>
              <a:rPr lang="de-DE" sz="1200">
                <a:latin typeface="Trebuchet MS"/>
                <a:ea typeface="Trebuchet MS"/>
                <a:cs typeface="Trebuchet MS"/>
                <a:sym typeface="Trebuchet MS"/>
              </a:rPr>
              <a:t>Dr. Jaya Bowry, LABL</a:t>
            </a:r>
            <a:endParaRPr sz="1200">
              <a:latin typeface="Trebuchet MS"/>
              <a:ea typeface="Trebuchet MS"/>
              <a:cs typeface="Trebuchet MS"/>
              <a:sym typeface="Trebuchet MS"/>
            </a:endParaRPr>
          </a:p>
          <a:p>
            <a:pPr indent="0" lvl="0" marL="0" rtl="0" algn="l">
              <a:lnSpc>
                <a:spcPct val="100000"/>
              </a:lnSpc>
              <a:spcBef>
                <a:spcPts val="0"/>
              </a:spcBef>
              <a:spcAft>
                <a:spcPts val="0"/>
              </a:spcAft>
              <a:buClr>
                <a:schemeClr val="dk1"/>
              </a:buClr>
              <a:buSzPts val="1800"/>
              <a:buFont typeface="Arial"/>
              <a:buNone/>
            </a:pPr>
            <a:r>
              <a:rPr lang="de-DE" sz="1200">
                <a:latin typeface="Trebuchet MS"/>
                <a:ea typeface="Trebuchet MS"/>
                <a:cs typeface="Trebuchet MS"/>
                <a:sym typeface="Trebuchet MS"/>
              </a:rPr>
              <a:t>Die Projektagentur BBNE</a:t>
            </a:r>
            <a:endParaRPr/>
          </a:p>
        </p:txBody>
      </p:sp>
      <p:grpSp>
        <p:nvGrpSpPr>
          <p:cNvPr id="169" name="Google Shape;169;g141f1a7caba_0_46"/>
          <p:cNvGrpSpPr/>
          <p:nvPr/>
        </p:nvGrpSpPr>
        <p:grpSpPr>
          <a:xfrm>
            <a:off x="2539920" y="2086559"/>
            <a:ext cx="3247596" cy="740808"/>
            <a:chOff x="1593000" y="2322565"/>
            <a:chExt cx="4139224" cy="642610"/>
          </a:xfrm>
        </p:grpSpPr>
        <p:sp>
          <p:nvSpPr>
            <p:cNvPr id="170" name="Google Shape;170;g141f1a7caba_0_46"/>
            <p:cNvSpPr/>
            <p:nvPr/>
          </p:nvSpPr>
          <p:spPr>
            <a:xfrm flipH="1">
              <a:off x="2283124" y="2322565"/>
              <a:ext cx="3449100" cy="642600"/>
            </a:xfrm>
            <a:prstGeom prst="rect">
              <a:avLst/>
            </a:prstGeom>
            <a:solidFill>
              <a:srgbClr val="0C58D3"/>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Calibri"/>
                <a:ea typeface="Calibri"/>
                <a:cs typeface="Calibri"/>
                <a:sym typeface="Calibri"/>
              </a:endParaRPr>
            </a:p>
          </p:txBody>
        </p:sp>
        <p:sp>
          <p:nvSpPr>
            <p:cNvPr id="171" name="Google Shape;171;g141f1a7caba_0_46"/>
            <p:cNvSpPr/>
            <p:nvPr/>
          </p:nvSpPr>
          <p:spPr>
            <a:xfrm>
              <a:off x="2342636" y="2399939"/>
              <a:ext cx="3187902" cy="495900"/>
            </a:xfrm>
            <a:prstGeom prst="rect">
              <a:avLst/>
            </a:prstGeom>
            <a:noFill/>
            <a:ln>
              <a:noFill/>
            </a:ln>
          </p:spPr>
          <p:txBody>
            <a:bodyPr anchorCtr="0" anchor="ctr" bIns="121900" lIns="121900" spcFirstLastPara="1" rIns="121900" wrap="square" tIns="121900">
              <a:noAutofit/>
            </a:bodyPr>
            <a:lstStyle/>
            <a:p>
              <a:pPr indent="0" lvl="0" marL="0" marR="0" rtl="0" algn="l">
                <a:lnSpc>
                  <a:spcPct val="115000"/>
                </a:lnSpc>
                <a:spcBef>
                  <a:spcPts val="0"/>
                </a:spcBef>
                <a:spcAft>
                  <a:spcPts val="0"/>
                </a:spcAft>
                <a:buClr>
                  <a:srgbClr val="000000"/>
                </a:buClr>
                <a:buSzPts val="2000"/>
                <a:buFont typeface="Arial"/>
                <a:buNone/>
              </a:pPr>
              <a:r>
                <a:rPr b="0" i="0" lang="de-DE" sz="2000" u="none" cap="none" strike="noStrike">
                  <a:solidFill>
                    <a:srgbClr val="FFFFFF"/>
                  </a:solidFill>
                  <a:latin typeface="Calibri"/>
                  <a:ea typeface="Calibri"/>
                  <a:cs typeface="Calibri"/>
                  <a:sym typeface="Calibri"/>
                </a:rPr>
                <a:t>Kaufe neu </a:t>
              </a:r>
              <a:endParaRPr b="0" i="0" sz="2000" u="none" cap="none" strike="noStrike">
                <a:solidFill>
                  <a:srgbClr val="FFFFFF"/>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400"/>
                <a:buFont typeface="Arial"/>
                <a:buNone/>
              </a:pPr>
              <a:r>
                <a:rPr b="0" i="0" lang="de-DE" sz="1400" u="none" cap="none" strike="noStrike">
                  <a:solidFill>
                    <a:srgbClr val="FFFFFF"/>
                  </a:solidFill>
                  <a:latin typeface="Calibri"/>
                  <a:ea typeface="Calibri"/>
                  <a:cs typeface="Calibri"/>
                  <a:sym typeface="Calibri"/>
                </a:rPr>
                <a:t>(regional, fair und ökologisch)</a:t>
              </a:r>
              <a:endParaRPr b="0" i="0" sz="1400" u="none" cap="none" strike="noStrike">
                <a:solidFill>
                  <a:srgbClr val="FFFFFF"/>
                </a:solidFill>
                <a:latin typeface="Calibri"/>
                <a:ea typeface="Calibri"/>
                <a:cs typeface="Calibri"/>
                <a:sym typeface="Calibri"/>
              </a:endParaRPr>
            </a:p>
          </p:txBody>
        </p:sp>
        <p:sp>
          <p:nvSpPr>
            <p:cNvPr id="172" name="Google Shape;172;g141f1a7caba_0_46"/>
            <p:cNvSpPr/>
            <p:nvPr/>
          </p:nvSpPr>
          <p:spPr>
            <a:xfrm>
              <a:off x="1593000" y="2322568"/>
              <a:ext cx="690000" cy="642300"/>
            </a:xfrm>
            <a:prstGeom prst="rect">
              <a:avLst/>
            </a:prstGeom>
            <a:solidFill>
              <a:srgbClr val="0D5DDF"/>
            </a:solidFill>
            <a:ln>
              <a:noFill/>
            </a:ln>
            <a:effectLst>
              <a:outerShdw blurRad="71438" rotWithShape="0" algn="bl" dir="2700000" dist="28575">
                <a:srgbClr val="000000">
                  <a:alpha val="16862"/>
                </a:srgbClr>
              </a:outerShdw>
            </a:effectLst>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Calibri"/>
                <a:ea typeface="Calibri"/>
                <a:cs typeface="Calibri"/>
                <a:sym typeface="Calibri"/>
              </a:endParaRPr>
            </a:p>
          </p:txBody>
        </p:sp>
        <p:sp>
          <p:nvSpPr>
            <p:cNvPr id="173" name="Google Shape;173;g141f1a7caba_0_46"/>
            <p:cNvSpPr/>
            <p:nvPr/>
          </p:nvSpPr>
          <p:spPr>
            <a:xfrm>
              <a:off x="1593000" y="2322575"/>
              <a:ext cx="870397" cy="642600"/>
            </a:xfrm>
            <a:prstGeom prst="rect">
              <a:avLst/>
            </a:prstGeom>
            <a:solidFill>
              <a:srgbClr val="0E65F0"/>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2000"/>
                <a:buFont typeface="Arial"/>
                <a:buNone/>
              </a:pPr>
              <a:r>
                <a:rPr b="0" i="0" lang="de-DE" sz="2000" u="none" cap="none" strike="noStrike">
                  <a:solidFill>
                    <a:srgbClr val="FFFFFF"/>
                  </a:solidFill>
                  <a:latin typeface="Calibri"/>
                  <a:ea typeface="Calibri"/>
                  <a:cs typeface="Calibri"/>
                  <a:sym typeface="Calibri"/>
                </a:rPr>
                <a:t>01</a:t>
              </a:r>
              <a:endParaRPr b="0" i="0" sz="2000" u="none" cap="none" strike="noStrike">
                <a:solidFill>
                  <a:srgbClr val="FFFFFF"/>
                </a:solidFill>
                <a:latin typeface="Calibri"/>
                <a:ea typeface="Calibri"/>
                <a:cs typeface="Calibri"/>
                <a:sym typeface="Calibri"/>
              </a:endParaRPr>
            </a:p>
          </p:txBody>
        </p:sp>
      </p:grpSp>
      <p:grpSp>
        <p:nvGrpSpPr>
          <p:cNvPr id="174" name="Google Shape;174;g141f1a7caba_0_46"/>
          <p:cNvGrpSpPr/>
          <p:nvPr/>
        </p:nvGrpSpPr>
        <p:grpSpPr>
          <a:xfrm>
            <a:off x="2239378" y="2828440"/>
            <a:ext cx="3856622" cy="740819"/>
            <a:chOff x="1593000" y="2322565"/>
            <a:chExt cx="4139224" cy="642610"/>
          </a:xfrm>
        </p:grpSpPr>
        <p:sp>
          <p:nvSpPr>
            <p:cNvPr id="175" name="Google Shape;175;g141f1a7caba_0_46"/>
            <p:cNvSpPr/>
            <p:nvPr/>
          </p:nvSpPr>
          <p:spPr>
            <a:xfrm flipH="1">
              <a:off x="2283124" y="2322565"/>
              <a:ext cx="3449100" cy="642600"/>
            </a:xfrm>
            <a:prstGeom prst="rect">
              <a:avLst/>
            </a:prstGeom>
            <a:solidFill>
              <a:srgbClr val="0C58D3"/>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Calibri"/>
                <a:ea typeface="Calibri"/>
                <a:cs typeface="Calibri"/>
                <a:sym typeface="Calibri"/>
              </a:endParaRPr>
            </a:p>
          </p:txBody>
        </p:sp>
        <p:sp>
          <p:nvSpPr>
            <p:cNvPr id="176" name="Google Shape;176;g141f1a7caba_0_46"/>
            <p:cNvSpPr/>
            <p:nvPr/>
          </p:nvSpPr>
          <p:spPr>
            <a:xfrm>
              <a:off x="2342635" y="2399939"/>
              <a:ext cx="2808900" cy="495900"/>
            </a:xfrm>
            <a:prstGeom prst="rect">
              <a:avLst/>
            </a:prstGeom>
            <a:noFill/>
            <a:ln>
              <a:noFill/>
            </a:ln>
          </p:spPr>
          <p:txBody>
            <a:bodyPr anchorCtr="0" anchor="ctr" bIns="121900" lIns="121900" spcFirstLastPara="1" rIns="121900" wrap="square" tIns="121900">
              <a:noAutofit/>
            </a:bodyPr>
            <a:lstStyle/>
            <a:p>
              <a:pPr indent="0" lvl="0" marL="0" marR="0" rtl="0" algn="l">
                <a:lnSpc>
                  <a:spcPct val="115000"/>
                </a:lnSpc>
                <a:spcBef>
                  <a:spcPts val="0"/>
                </a:spcBef>
                <a:spcAft>
                  <a:spcPts val="0"/>
                </a:spcAft>
                <a:buClr>
                  <a:srgbClr val="000000"/>
                </a:buClr>
                <a:buSzPts val="2000"/>
                <a:buFont typeface="Arial"/>
                <a:buNone/>
              </a:pPr>
              <a:r>
                <a:rPr b="0" i="0" lang="de-DE" sz="2000" u="none" cap="none" strike="noStrike">
                  <a:solidFill>
                    <a:srgbClr val="FFFFFF"/>
                  </a:solidFill>
                  <a:latin typeface="Calibri"/>
                  <a:ea typeface="Calibri"/>
                  <a:cs typeface="Calibri"/>
                  <a:sym typeface="Calibri"/>
                </a:rPr>
                <a:t>Kaufe gebraucht</a:t>
              </a:r>
              <a:endParaRPr b="0" i="0" sz="2000" u="none" cap="none" strike="noStrike">
                <a:solidFill>
                  <a:srgbClr val="FFFFFF"/>
                </a:solidFill>
                <a:latin typeface="Calibri"/>
                <a:ea typeface="Calibri"/>
                <a:cs typeface="Calibri"/>
                <a:sym typeface="Calibri"/>
              </a:endParaRPr>
            </a:p>
          </p:txBody>
        </p:sp>
        <p:sp>
          <p:nvSpPr>
            <p:cNvPr id="177" name="Google Shape;177;g141f1a7caba_0_46"/>
            <p:cNvSpPr/>
            <p:nvPr/>
          </p:nvSpPr>
          <p:spPr>
            <a:xfrm>
              <a:off x="1593000" y="2322568"/>
              <a:ext cx="690000" cy="642300"/>
            </a:xfrm>
            <a:prstGeom prst="rect">
              <a:avLst/>
            </a:prstGeom>
            <a:solidFill>
              <a:srgbClr val="0D5DDF"/>
            </a:solidFill>
            <a:ln>
              <a:noFill/>
            </a:ln>
            <a:effectLst>
              <a:outerShdw blurRad="71438" rotWithShape="0" algn="bl" dir="2700000" dist="28575">
                <a:srgbClr val="000000">
                  <a:alpha val="16862"/>
                </a:srgbClr>
              </a:outerShdw>
            </a:effectLst>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Calibri"/>
                <a:ea typeface="Calibri"/>
                <a:cs typeface="Calibri"/>
                <a:sym typeface="Calibri"/>
              </a:endParaRPr>
            </a:p>
          </p:txBody>
        </p:sp>
        <p:sp>
          <p:nvSpPr>
            <p:cNvPr id="178" name="Google Shape;178;g141f1a7caba_0_46"/>
            <p:cNvSpPr/>
            <p:nvPr/>
          </p:nvSpPr>
          <p:spPr>
            <a:xfrm>
              <a:off x="1593000" y="2322575"/>
              <a:ext cx="690000" cy="642600"/>
            </a:xfrm>
            <a:prstGeom prst="rect">
              <a:avLst/>
            </a:prstGeom>
            <a:solidFill>
              <a:srgbClr val="0E65F0"/>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2000"/>
                <a:buFont typeface="Arial"/>
                <a:buNone/>
              </a:pPr>
              <a:r>
                <a:rPr b="0" i="0" lang="de-DE" sz="2000" u="none" cap="none" strike="noStrike">
                  <a:solidFill>
                    <a:srgbClr val="FFFFFF"/>
                  </a:solidFill>
                  <a:latin typeface="Calibri"/>
                  <a:ea typeface="Calibri"/>
                  <a:cs typeface="Calibri"/>
                  <a:sym typeface="Calibri"/>
                </a:rPr>
                <a:t>02</a:t>
              </a:r>
              <a:endParaRPr b="0" i="0" sz="2000" u="none" cap="none" strike="noStrike">
                <a:solidFill>
                  <a:srgbClr val="FFFFFF"/>
                </a:solidFill>
                <a:latin typeface="Calibri"/>
                <a:ea typeface="Calibri"/>
                <a:cs typeface="Calibri"/>
                <a:sym typeface="Calibri"/>
              </a:endParaRPr>
            </a:p>
          </p:txBody>
        </p:sp>
      </p:grpSp>
      <p:grpSp>
        <p:nvGrpSpPr>
          <p:cNvPr id="179" name="Google Shape;179;g141f1a7caba_0_46"/>
          <p:cNvGrpSpPr/>
          <p:nvPr/>
        </p:nvGrpSpPr>
        <p:grpSpPr>
          <a:xfrm>
            <a:off x="1865551" y="3548713"/>
            <a:ext cx="4561958" cy="740819"/>
            <a:chOff x="1593000" y="2322565"/>
            <a:chExt cx="4139224" cy="642610"/>
          </a:xfrm>
        </p:grpSpPr>
        <p:sp>
          <p:nvSpPr>
            <p:cNvPr id="180" name="Google Shape;180;g141f1a7caba_0_46"/>
            <p:cNvSpPr/>
            <p:nvPr/>
          </p:nvSpPr>
          <p:spPr>
            <a:xfrm flipH="1">
              <a:off x="2283124" y="2322565"/>
              <a:ext cx="3449100" cy="642600"/>
            </a:xfrm>
            <a:prstGeom prst="rect">
              <a:avLst/>
            </a:prstGeom>
            <a:solidFill>
              <a:srgbClr val="0C58D3"/>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 name="Google Shape;181;g141f1a7caba_0_46"/>
            <p:cNvSpPr/>
            <p:nvPr/>
          </p:nvSpPr>
          <p:spPr>
            <a:xfrm>
              <a:off x="2342635" y="2399939"/>
              <a:ext cx="2808900" cy="495900"/>
            </a:xfrm>
            <a:prstGeom prst="rect">
              <a:avLst/>
            </a:prstGeom>
            <a:noFill/>
            <a:ln>
              <a:noFill/>
            </a:ln>
          </p:spPr>
          <p:txBody>
            <a:bodyPr anchorCtr="0" anchor="ctr" bIns="121900" lIns="121900" spcFirstLastPara="1" rIns="121900" wrap="square" tIns="121900">
              <a:noAutofit/>
            </a:bodyPr>
            <a:lstStyle/>
            <a:p>
              <a:pPr indent="0" lvl="0" marL="0" marR="0" rtl="0" algn="l">
                <a:lnSpc>
                  <a:spcPct val="115000"/>
                </a:lnSpc>
                <a:spcBef>
                  <a:spcPts val="0"/>
                </a:spcBef>
                <a:spcAft>
                  <a:spcPts val="0"/>
                </a:spcAft>
                <a:buClr>
                  <a:srgbClr val="000000"/>
                </a:buClr>
                <a:buSzPts val="2000"/>
                <a:buFont typeface="Arial"/>
                <a:buNone/>
              </a:pPr>
              <a:r>
                <a:rPr b="0" i="0" lang="de-DE" sz="2000" u="none" cap="none" strike="noStrike">
                  <a:solidFill>
                    <a:srgbClr val="FFFFFF"/>
                  </a:solidFill>
                  <a:latin typeface="Calibri"/>
                  <a:ea typeface="Calibri"/>
                  <a:cs typeface="Calibri"/>
                  <a:sym typeface="Calibri"/>
                </a:rPr>
                <a:t>Tausche</a:t>
              </a:r>
              <a:endParaRPr b="0" i="0" sz="2000" u="none" cap="none" strike="noStrike">
                <a:solidFill>
                  <a:srgbClr val="FFFFFF"/>
                </a:solidFill>
                <a:latin typeface="Calibri"/>
                <a:ea typeface="Calibri"/>
                <a:cs typeface="Calibri"/>
                <a:sym typeface="Calibri"/>
              </a:endParaRPr>
            </a:p>
          </p:txBody>
        </p:sp>
        <p:sp>
          <p:nvSpPr>
            <p:cNvPr id="182" name="Google Shape;182;g141f1a7caba_0_46"/>
            <p:cNvSpPr/>
            <p:nvPr/>
          </p:nvSpPr>
          <p:spPr>
            <a:xfrm>
              <a:off x="1593000" y="2322568"/>
              <a:ext cx="690000" cy="642300"/>
            </a:xfrm>
            <a:prstGeom prst="rect">
              <a:avLst/>
            </a:prstGeom>
            <a:solidFill>
              <a:srgbClr val="0D5DDF"/>
            </a:solidFill>
            <a:ln>
              <a:noFill/>
            </a:ln>
            <a:effectLst>
              <a:outerShdw blurRad="71438" rotWithShape="0" algn="bl" dir="2700000" dist="28575">
                <a:srgbClr val="000000">
                  <a:alpha val="16862"/>
                </a:srgbClr>
              </a:outerShdw>
            </a:effectLst>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 name="Google Shape;183;g141f1a7caba_0_46"/>
            <p:cNvSpPr/>
            <p:nvPr/>
          </p:nvSpPr>
          <p:spPr>
            <a:xfrm>
              <a:off x="1593000" y="2322575"/>
              <a:ext cx="690000" cy="642600"/>
            </a:xfrm>
            <a:prstGeom prst="rect">
              <a:avLst/>
            </a:prstGeom>
            <a:solidFill>
              <a:srgbClr val="0E65F0"/>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2000"/>
                <a:buFont typeface="Arial"/>
                <a:buNone/>
              </a:pPr>
              <a:r>
                <a:rPr b="0" i="0" lang="de-DE" sz="2000" u="none" cap="none" strike="noStrike">
                  <a:solidFill>
                    <a:srgbClr val="FFFFFF"/>
                  </a:solidFill>
                  <a:latin typeface="Calibri"/>
                  <a:ea typeface="Calibri"/>
                  <a:cs typeface="Calibri"/>
                  <a:sym typeface="Calibri"/>
                </a:rPr>
                <a:t>03</a:t>
              </a:r>
              <a:endParaRPr b="0" i="0" sz="2000" u="none" cap="none" strike="noStrike">
                <a:solidFill>
                  <a:srgbClr val="FFFFFF"/>
                </a:solidFill>
                <a:latin typeface="Calibri"/>
                <a:ea typeface="Calibri"/>
                <a:cs typeface="Calibri"/>
                <a:sym typeface="Calibri"/>
              </a:endParaRPr>
            </a:p>
          </p:txBody>
        </p:sp>
      </p:grpSp>
      <p:grpSp>
        <p:nvGrpSpPr>
          <p:cNvPr id="184" name="Google Shape;184;g141f1a7caba_0_46"/>
          <p:cNvGrpSpPr/>
          <p:nvPr/>
        </p:nvGrpSpPr>
        <p:grpSpPr>
          <a:xfrm>
            <a:off x="1352062" y="4290240"/>
            <a:ext cx="5322904" cy="740819"/>
            <a:chOff x="1592995" y="2322565"/>
            <a:chExt cx="4139229" cy="642610"/>
          </a:xfrm>
        </p:grpSpPr>
        <p:sp>
          <p:nvSpPr>
            <p:cNvPr id="185" name="Google Shape;185;g141f1a7caba_0_46"/>
            <p:cNvSpPr/>
            <p:nvPr/>
          </p:nvSpPr>
          <p:spPr>
            <a:xfrm flipH="1">
              <a:off x="2283124" y="2322565"/>
              <a:ext cx="3449100" cy="642600"/>
            </a:xfrm>
            <a:prstGeom prst="rect">
              <a:avLst/>
            </a:prstGeom>
            <a:solidFill>
              <a:srgbClr val="0C58D3"/>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 name="Google Shape;186;g141f1a7caba_0_46"/>
            <p:cNvSpPr/>
            <p:nvPr/>
          </p:nvSpPr>
          <p:spPr>
            <a:xfrm>
              <a:off x="2342635" y="2399939"/>
              <a:ext cx="2808900" cy="495900"/>
            </a:xfrm>
            <a:prstGeom prst="rect">
              <a:avLst/>
            </a:prstGeom>
            <a:noFill/>
            <a:ln>
              <a:noFill/>
            </a:ln>
          </p:spPr>
          <p:txBody>
            <a:bodyPr anchorCtr="0" anchor="ctr" bIns="121900" lIns="121900" spcFirstLastPara="1" rIns="121900" wrap="square" tIns="121900">
              <a:noAutofit/>
            </a:bodyPr>
            <a:lstStyle/>
            <a:p>
              <a:pPr indent="0" lvl="0" marL="0" marR="0" rtl="0" algn="l">
                <a:lnSpc>
                  <a:spcPct val="115000"/>
                </a:lnSpc>
                <a:spcBef>
                  <a:spcPts val="0"/>
                </a:spcBef>
                <a:spcAft>
                  <a:spcPts val="0"/>
                </a:spcAft>
                <a:buClr>
                  <a:srgbClr val="000000"/>
                </a:buClr>
                <a:buSzPts val="2000"/>
                <a:buFont typeface="Arial"/>
                <a:buNone/>
              </a:pPr>
              <a:r>
                <a:rPr b="0" i="0" lang="de-DE" sz="2000" u="none" cap="none" strike="noStrike">
                  <a:solidFill>
                    <a:srgbClr val="FFFFFF"/>
                  </a:solidFill>
                  <a:latin typeface="Arial"/>
                  <a:ea typeface="Arial"/>
                  <a:cs typeface="Arial"/>
                  <a:sym typeface="Arial"/>
                </a:rPr>
                <a:t>Leihe aus</a:t>
              </a:r>
              <a:endParaRPr b="0" i="0" sz="2000" u="none" cap="none" strike="noStrike">
                <a:solidFill>
                  <a:srgbClr val="FFFFFF"/>
                </a:solidFill>
                <a:latin typeface="Arial"/>
                <a:ea typeface="Arial"/>
                <a:cs typeface="Arial"/>
                <a:sym typeface="Arial"/>
              </a:endParaRPr>
            </a:p>
          </p:txBody>
        </p:sp>
        <p:sp>
          <p:nvSpPr>
            <p:cNvPr id="187" name="Google Shape;187;g141f1a7caba_0_46"/>
            <p:cNvSpPr/>
            <p:nvPr/>
          </p:nvSpPr>
          <p:spPr>
            <a:xfrm>
              <a:off x="1593000" y="2322568"/>
              <a:ext cx="690000" cy="642300"/>
            </a:xfrm>
            <a:prstGeom prst="rect">
              <a:avLst/>
            </a:prstGeom>
            <a:solidFill>
              <a:srgbClr val="0D5DDF"/>
            </a:solidFill>
            <a:ln>
              <a:noFill/>
            </a:ln>
            <a:effectLst>
              <a:outerShdw blurRad="71438" rotWithShape="0" algn="bl" dir="2700000" dist="28575">
                <a:srgbClr val="000000">
                  <a:alpha val="16862"/>
                </a:srgbClr>
              </a:outerShdw>
            </a:effectLst>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 name="Google Shape;188;g141f1a7caba_0_46"/>
            <p:cNvSpPr/>
            <p:nvPr/>
          </p:nvSpPr>
          <p:spPr>
            <a:xfrm>
              <a:off x="1592995" y="2322575"/>
              <a:ext cx="690000" cy="642600"/>
            </a:xfrm>
            <a:prstGeom prst="rect">
              <a:avLst/>
            </a:prstGeom>
            <a:solidFill>
              <a:srgbClr val="0E65F0"/>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2000"/>
                <a:buFont typeface="Arial"/>
                <a:buNone/>
              </a:pPr>
              <a:r>
                <a:rPr b="0" i="0" lang="de-DE" sz="2000" u="none" cap="none" strike="noStrike">
                  <a:solidFill>
                    <a:srgbClr val="FFFFFF"/>
                  </a:solidFill>
                  <a:latin typeface="Calibri"/>
                  <a:ea typeface="Calibri"/>
                  <a:cs typeface="Calibri"/>
                  <a:sym typeface="Calibri"/>
                </a:rPr>
                <a:t>04</a:t>
              </a:r>
              <a:endParaRPr b="0" i="0" sz="2000" u="none" cap="none" strike="noStrike">
                <a:solidFill>
                  <a:srgbClr val="FFFFFF"/>
                </a:solidFill>
                <a:latin typeface="Calibri"/>
                <a:ea typeface="Calibri"/>
                <a:cs typeface="Calibri"/>
                <a:sym typeface="Calibri"/>
              </a:endParaRPr>
            </a:p>
          </p:txBody>
        </p:sp>
      </p:grpSp>
      <p:grpSp>
        <p:nvGrpSpPr>
          <p:cNvPr id="189" name="Google Shape;189;g141f1a7caba_0_46"/>
          <p:cNvGrpSpPr/>
          <p:nvPr/>
        </p:nvGrpSpPr>
        <p:grpSpPr>
          <a:xfrm>
            <a:off x="832513" y="5017765"/>
            <a:ext cx="6277971" cy="740819"/>
            <a:chOff x="1593000" y="2322565"/>
            <a:chExt cx="4139224" cy="642610"/>
          </a:xfrm>
        </p:grpSpPr>
        <p:sp>
          <p:nvSpPr>
            <p:cNvPr id="190" name="Google Shape;190;g141f1a7caba_0_46"/>
            <p:cNvSpPr/>
            <p:nvPr/>
          </p:nvSpPr>
          <p:spPr>
            <a:xfrm flipH="1">
              <a:off x="2283124" y="2322565"/>
              <a:ext cx="3449100" cy="642600"/>
            </a:xfrm>
            <a:prstGeom prst="rect">
              <a:avLst/>
            </a:prstGeom>
            <a:solidFill>
              <a:srgbClr val="0C58D3"/>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 name="Google Shape;191;g141f1a7caba_0_46"/>
            <p:cNvSpPr/>
            <p:nvPr/>
          </p:nvSpPr>
          <p:spPr>
            <a:xfrm>
              <a:off x="2342635" y="2399939"/>
              <a:ext cx="2808900" cy="495900"/>
            </a:xfrm>
            <a:prstGeom prst="rect">
              <a:avLst/>
            </a:prstGeom>
            <a:noFill/>
            <a:ln>
              <a:noFill/>
            </a:ln>
          </p:spPr>
          <p:txBody>
            <a:bodyPr anchorCtr="0" anchor="ctr" bIns="121900" lIns="121900" spcFirstLastPara="1" rIns="121900" wrap="square" tIns="121900">
              <a:noAutofit/>
            </a:bodyPr>
            <a:lstStyle/>
            <a:p>
              <a:pPr indent="0" lvl="0" marL="0" marR="0" rtl="0" algn="l">
                <a:lnSpc>
                  <a:spcPct val="115000"/>
                </a:lnSpc>
                <a:spcBef>
                  <a:spcPts val="0"/>
                </a:spcBef>
                <a:spcAft>
                  <a:spcPts val="0"/>
                </a:spcAft>
                <a:buClr>
                  <a:srgbClr val="000000"/>
                </a:buClr>
                <a:buSzPts val="2000"/>
                <a:buFont typeface="Arial"/>
                <a:buNone/>
              </a:pPr>
              <a:r>
                <a:rPr b="0" i="0" lang="de-DE" sz="2000" u="none" cap="none" strike="noStrike">
                  <a:solidFill>
                    <a:srgbClr val="FFFFFF"/>
                  </a:solidFill>
                  <a:latin typeface="Arial"/>
                  <a:ea typeface="Arial"/>
                  <a:cs typeface="Arial"/>
                  <a:sym typeface="Arial"/>
                </a:rPr>
                <a:t>Repariere, was du hast</a:t>
              </a:r>
              <a:endParaRPr b="0" i="0" sz="2000" u="none" cap="none" strike="noStrike">
                <a:solidFill>
                  <a:srgbClr val="FFFFFF"/>
                </a:solidFill>
                <a:latin typeface="Arial"/>
                <a:ea typeface="Arial"/>
                <a:cs typeface="Arial"/>
                <a:sym typeface="Arial"/>
              </a:endParaRPr>
            </a:p>
          </p:txBody>
        </p:sp>
        <p:sp>
          <p:nvSpPr>
            <p:cNvPr id="192" name="Google Shape;192;g141f1a7caba_0_46"/>
            <p:cNvSpPr/>
            <p:nvPr/>
          </p:nvSpPr>
          <p:spPr>
            <a:xfrm>
              <a:off x="1593000" y="2322568"/>
              <a:ext cx="690000" cy="642300"/>
            </a:xfrm>
            <a:prstGeom prst="rect">
              <a:avLst/>
            </a:prstGeom>
            <a:solidFill>
              <a:srgbClr val="0D5DDF"/>
            </a:solidFill>
            <a:ln>
              <a:noFill/>
            </a:ln>
            <a:effectLst>
              <a:outerShdw blurRad="71438" rotWithShape="0" algn="bl" dir="2700000" dist="28575">
                <a:srgbClr val="000000">
                  <a:alpha val="16862"/>
                </a:srgbClr>
              </a:outerShdw>
            </a:effectLst>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3" name="Google Shape;193;g141f1a7caba_0_46"/>
            <p:cNvSpPr/>
            <p:nvPr/>
          </p:nvSpPr>
          <p:spPr>
            <a:xfrm>
              <a:off x="1593000" y="2322575"/>
              <a:ext cx="690000" cy="642600"/>
            </a:xfrm>
            <a:prstGeom prst="rect">
              <a:avLst/>
            </a:prstGeom>
            <a:solidFill>
              <a:srgbClr val="0E65F0"/>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2000"/>
                <a:buFont typeface="Arial"/>
                <a:buNone/>
              </a:pPr>
              <a:r>
                <a:rPr b="0" i="0" lang="de-DE" sz="2000" u="none" cap="none" strike="noStrike">
                  <a:solidFill>
                    <a:srgbClr val="FFFFFF"/>
                  </a:solidFill>
                  <a:latin typeface="Calibri"/>
                  <a:ea typeface="Calibri"/>
                  <a:cs typeface="Calibri"/>
                  <a:sym typeface="Calibri"/>
                </a:rPr>
                <a:t>05</a:t>
              </a:r>
              <a:endParaRPr b="0" i="0" sz="2000" u="none" cap="none" strike="noStrike">
                <a:solidFill>
                  <a:srgbClr val="FFFFFF"/>
                </a:solidFill>
                <a:latin typeface="Calibri"/>
                <a:ea typeface="Calibri"/>
                <a:cs typeface="Calibri"/>
                <a:sym typeface="Calibri"/>
              </a:endParaRPr>
            </a:p>
          </p:txBody>
        </p:sp>
      </p:grpSp>
      <p:sp>
        <p:nvSpPr>
          <p:cNvPr id="194" name="Google Shape;194;g141f1a7caba_0_46"/>
          <p:cNvSpPr txBox="1"/>
          <p:nvPr>
            <p:ph idx="11" type="ftr"/>
          </p:nvPr>
        </p:nvSpPr>
        <p:spPr>
          <a:xfrm>
            <a:off x="9359992" y="6258585"/>
            <a:ext cx="2541000" cy="5637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SzPts val="1800"/>
              <a:buFont typeface="Arial"/>
              <a:buNone/>
            </a:pPr>
            <a:r>
              <a:rPr lang="de-DE"/>
              <a:t>Eigene Darstellung</a:t>
            </a:r>
            <a:endParaRPr/>
          </a:p>
        </p:txBody>
      </p:sp>
      <p:sp>
        <p:nvSpPr>
          <p:cNvPr id="195" name="Google Shape;195;g141f1a7caba_0_46"/>
          <p:cNvSpPr/>
          <p:nvPr/>
        </p:nvSpPr>
        <p:spPr>
          <a:xfrm>
            <a:off x="8144740" y="1737073"/>
            <a:ext cx="3756252" cy="4078831"/>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0" lIns="0" spcFirstLastPara="1" rIns="0" wrap="square" tIns="0">
            <a:noAutofit/>
          </a:bodyPr>
          <a:lstStyle/>
          <a:p>
            <a:pPr indent="-457200" lvl="0" marL="457200" marR="0" rtl="0" algn="l">
              <a:lnSpc>
                <a:spcPct val="100000"/>
              </a:lnSpc>
              <a:spcBef>
                <a:spcPts val="0"/>
              </a:spcBef>
              <a:spcAft>
                <a:spcPts val="0"/>
              </a:spcAft>
              <a:buClr>
                <a:srgbClr val="000000"/>
              </a:buClr>
              <a:buSzPts val="2000"/>
              <a:buFont typeface="Arial"/>
              <a:buAutoNum type="arabicPeriod"/>
            </a:pPr>
            <a:r>
              <a:rPr b="0" i="0" lang="de-DE" sz="2000" u="none" cap="none" strike="noStrike">
                <a:solidFill>
                  <a:srgbClr val="941651"/>
                </a:solidFill>
                <a:latin typeface="Arial"/>
                <a:ea typeface="Arial"/>
                <a:cs typeface="Arial"/>
                <a:sym typeface="Arial"/>
              </a:rPr>
              <a:t>Setzen Sie bereits  Maßnahmen in Ihrem Betrieb um?</a:t>
            </a:r>
            <a:endParaRPr/>
          </a:p>
          <a:p>
            <a:pPr indent="-457200" lvl="0" marL="457200" marR="0" rtl="0" algn="l">
              <a:lnSpc>
                <a:spcPct val="100000"/>
              </a:lnSpc>
              <a:spcBef>
                <a:spcPts val="0"/>
              </a:spcBef>
              <a:spcAft>
                <a:spcPts val="0"/>
              </a:spcAft>
              <a:buClr>
                <a:srgbClr val="000000"/>
              </a:buClr>
              <a:buSzPts val="2000"/>
              <a:buFont typeface="Arial"/>
              <a:buAutoNum type="arabicPeriod"/>
            </a:pPr>
            <a:r>
              <a:rPr b="0" i="0" lang="de-DE" sz="2000" u="none" cap="none" strike="noStrike">
                <a:solidFill>
                  <a:srgbClr val="941651"/>
                </a:solidFill>
                <a:latin typeface="Arial"/>
                <a:ea typeface="Arial"/>
                <a:cs typeface="Arial"/>
                <a:sym typeface="Arial"/>
              </a:rPr>
              <a:t>Kann sich Ihr Betrieb an den Stufen 02 bis 05 des nachhaltigen Konsums beteiligen?</a:t>
            </a:r>
            <a:endParaRPr/>
          </a:p>
          <a:p>
            <a:pPr indent="-457200" lvl="0" marL="457200" marR="0" rtl="0" algn="l">
              <a:lnSpc>
                <a:spcPct val="100000"/>
              </a:lnSpc>
              <a:spcBef>
                <a:spcPts val="0"/>
              </a:spcBef>
              <a:spcAft>
                <a:spcPts val="0"/>
              </a:spcAft>
              <a:buClr>
                <a:srgbClr val="000000"/>
              </a:buClr>
              <a:buSzPts val="2000"/>
              <a:buFont typeface="Arial"/>
              <a:buAutoNum type="arabicPeriod"/>
            </a:pPr>
            <a:r>
              <a:rPr b="0" i="0" lang="de-DE" sz="2000" u="none" cap="none" strike="noStrike">
                <a:solidFill>
                  <a:srgbClr val="941651"/>
                </a:solidFill>
                <a:latin typeface="Arial"/>
                <a:ea typeface="Arial"/>
                <a:cs typeface="Arial"/>
                <a:sym typeface="Arial"/>
              </a:rPr>
              <a:t>Was müssten Sie tun, damit sie die Maßnahmen unterstützen könnten?</a:t>
            </a:r>
            <a:endParaRPr b="0" i="0" sz="2000" u="none" cap="none" strike="noStrike">
              <a:solidFill>
                <a:srgbClr val="941651"/>
              </a:solidFill>
              <a:latin typeface="Arial"/>
              <a:ea typeface="Arial"/>
              <a:cs typeface="Arial"/>
              <a:sym typeface="Arial"/>
            </a:endParaRPr>
          </a:p>
        </p:txBody>
      </p:sp>
      <p:sp>
        <p:nvSpPr>
          <p:cNvPr id="196" name="Google Shape;196;g141f1a7caba_0_46"/>
          <p:cNvSpPr txBox="1"/>
          <p:nvPr/>
        </p:nvSpPr>
        <p:spPr>
          <a:xfrm>
            <a:off x="3893127" y="6258563"/>
            <a:ext cx="2838119" cy="5637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rPr b="0" i="0" lang="de-DE" sz="1200" u="none" cap="none" strike="noStrike">
                <a:solidFill>
                  <a:schemeClr val="lt1"/>
                </a:solidFill>
                <a:latin typeface="Trebuchet MS"/>
                <a:ea typeface="Trebuchet MS"/>
                <a:cs typeface="Trebuchet MS"/>
                <a:sym typeface="Trebuchet MS"/>
              </a:rPr>
              <a:t>Kaufmann und Kauffrau </a:t>
            </a:r>
            <a:br>
              <a:rPr b="0" i="0" lang="de-DE" sz="1200" u="none" cap="none" strike="noStrike">
                <a:solidFill>
                  <a:schemeClr val="lt1"/>
                </a:solidFill>
                <a:latin typeface="Trebuchet MS"/>
                <a:ea typeface="Trebuchet MS"/>
                <a:cs typeface="Trebuchet MS"/>
                <a:sym typeface="Trebuchet MS"/>
              </a:rPr>
            </a:br>
            <a:r>
              <a:rPr b="0" i="0" lang="de-DE" sz="1200" u="none" cap="none" strike="noStrike">
                <a:solidFill>
                  <a:schemeClr val="lt1"/>
                </a:solidFill>
                <a:latin typeface="Trebuchet MS"/>
                <a:ea typeface="Trebuchet MS"/>
                <a:cs typeface="Trebuchet MS"/>
                <a:sym typeface="Trebuchet MS"/>
              </a:rPr>
              <a:t>im Einzelhandel</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graphicFrame>
        <p:nvGraphicFramePr>
          <p:cNvPr id="202" name="Google Shape;202;g14a9b7458ce_0_2"/>
          <p:cNvGraphicFramePr/>
          <p:nvPr/>
        </p:nvGraphicFramePr>
        <p:xfrm>
          <a:off x="518615" y="1941024"/>
          <a:ext cx="10896546" cy="3030473"/>
        </p:xfrm>
        <a:graphic>
          <a:graphicData uri="http://schemas.openxmlformats.org/drawingml/2006/chart">
            <c:chart r:id="rId3"/>
          </a:graphicData>
        </a:graphic>
      </p:graphicFrame>
      <p:sp>
        <p:nvSpPr>
          <p:cNvPr id="203" name="Google Shape;203;g14a9b7458ce_0_2"/>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204" name="Google Shape;204;g14a9b7458ce_0_2"/>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sz="2400"/>
              <a:t>Folgen der Digitalisierung für die Umwelt:</a:t>
            </a:r>
            <a:endParaRPr sz="2400"/>
          </a:p>
          <a:p>
            <a:pPr indent="0" lvl="0" marL="0" rtl="0" algn="l">
              <a:lnSpc>
                <a:spcPct val="100000"/>
              </a:lnSpc>
              <a:spcBef>
                <a:spcPts val="0"/>
              </a:spcBef>
              <a:spcAft>
                <a:spcPts val="0"/>
              </a:spcAft>
              <a:buSzPts val="1800"/>
              <a:buNone/>
            </a:pPr>
            <a:r>
              <a:rPr lang="de-DE" sz="2400"/>
              <a:t>Wie verändert sich unsere Einschätzung?</a:t>
            </a:r>
            <a:endParaRPr sz="2400"/>
          </a:p>
        </p:txBody>
      </p:sp>
      <p:sp>
        <p:nvSpPr>
          <p:cNvPr id="205" name="Google Shape;205;g14a9b7458ce_0_2"/>
          <p:cNvSpPr txBox="1"/>
          <p:nvPr>
            <p:ph idx="11" type="ftr"/>
          </p:nvPr>
        </p:nvSpPr>
        <p:spPr>
          <a:xfrm>
            <a:off x="720592" y="6258560"/>
            <a:ext cx="2541000" cy="5637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SzPts val="1800"/>
              <a:buFont typeface="Arial"/>
              <a:buNone/>
            </a:pPr>
            <a:r>
              <a:rPr lang="de-DE" sz="1200">
                <a:latin typeface="Trebuchet MS"/>
                <a:ea typeface="Trebuchet MS"/>
                <a:cs typeface="Trebuchet MS"/>
                <a:sym typeface="Trebuchet MS"/>
              </a:rPr>
              <a:t>Dr. Jaya Bowry, LABL</a:t>
            </a:r>
            <a:endParaRPr sz="1200">
              <a:latin typeface="Trebuchet MS"/>
              <a:ea typeface="Trebuchet MS"/>
              <a:cs typeface="Trebuchet MS"/>
              <a:sym typeface="Trebuchet MS"/>
            </a:endParaRPr>
          </a:p>
          <a:p>
            <a:pPr indent="0" lvl="0" marL="0" rtl="0" algn="l">
              <a:lnSpc>
                <a:spcPct val="100000"/>
              </a:lnSpc>
              <a:spcBef>
                <a:spcPts val="0"/>
              </a:spcBef>
              <a:spcAft>
                <a:spcPts val="0"/>
              </a:spcAft>
              <a:buClr>
                <a:schemeClr val="dk1"/>
              </a:buClr>
              <a:buSzPts val="1800"/>
              <a:buFont typeface="Arial"/>
              <a:buNone/>
            </a:pPr>
            <a:r>
              <a:rPr lang="de-DE" sz="1200">
                <a:latin typeface="Trebuchet MS"/>
                <a:ea typeface="Trebuchet MS"/>
                <a:cs typeface="Trebuchet MS"/>
                <a:sym typeface="Trebuchet MS"/>
              </a:rPr>
              <a:t>Die Projektagentur BBNE</a:t>
            </a:r>
            <a:endParaRPr/>
          </a:p>
        </p:txBody>
      </p:sp>
      <p:sp>
        <p:nvSpPr>
          <p:cNvPr id="206" name="Google Shape;206;g14a9b7458ce_0_2"/>
          <p:cNvSpPr txBox="1"/>
          <p:nvPr>
            <p:ph idx="11" type="ftr"/>
          </p:nvPr>
        </p:nvSpPr>
        <p:spPr>
          <a:xfrm>
            <a:off x="9359992" y="6258585"/>
            <a:ext cx="2541000" cy="5637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SzPts val="1800"/>
              <a:buFont typeface="Arial"/>
              <a:buNone/>
            </a:pPr>
            <a:r>
              <a:rPr lang="de-DE"/>
              <a:t>Eigene Darstellung nach DBU</a:t>
            </a:r>
            <a:endParaRPr/>
          </a:p>
        </p:txBody>
      </p:sp>
      <p:sp>
        <p:nvSpPr>
          <p:cNvPr id="207" name="Google Shape;207;g14a9b7458ce_0_2"/>
          <p:cNvSpPr txBox="1"/>
          <p:nvPr/>
        </p:nvSpPr>
        <p:spPr>
          <a:xfrm>
            <a:off x="360000" y="1394091"/>
            <a:ext cx="9261065" cy="492412"/>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000"/>
              <a:buFont typeface="Arial"/>
              <a:buNone/>
            </a:pPr>
            <a:r>
              <a:rPr b="0" i="0" lang="de-DE" sz="2000" u="none" cap="none" strike="noStrike">
                <a:solidFill>
                  <a:schemeClr val="dk1"/>
                </a:solidFill>
                <a:latin typeface="Calibri"/>
                <a:ea typeface="Calibri"/>
                <a:cs typeface="Calibri"/>
                <a:sym typeface="Calibri"/>
              </a:rPr>
              <a:t>Durch die Digitalisierung und den digitalen Wandel überwiegen eher die:</a:t>
            </a:r>
            <a:endParaRPr b="0" i="0" sz="2000" u="none" cap="none" strike="noStrike">
              <a:solidFill>
                <a:srgbClr val="000000"/>
              </a:solidFill>
              <a:latin typeface="Calibri"/>
              <a:ea typeface="Calibri"/>
              <a:cs typeface="Calibri"/>
              <a:sym typeface="Calibri"/>
            </a:endParaRPr>
          </a:p>
        </p:txBody>
      </p:sp>
      <p:graphicFrame>
        <p:nvGraphicFramePr>
          <p:cNvPr id="208" name="Google Shape;208;g14a9b7458ce_0_2"/>
          <p:cNvGraphicFramePr/>
          <p:nvPr/>
        </p:nvGraphicFramePr>
        <p:xfrm>
          <a:off x="518615" y="1958135"/>
          <a:ext cx="3875964" cy="2720880"/>
        </p:xfrm>
        <a:graphic>
          <a:graphicData uri="http://schemas.openxmlformats.org/drawingml/2006/chart">
            <c:chart r:id="rId4"/>
          </a:graphicData>
        </a:graphic>
      </p:graphicFrame>
      <p:graphicFrame>
        <p:nvGraphicFramePr>
          <p:cNvPr id="209" name="Google Shape;209;g14a9b7458ce_0_2"/>
          <p:cNvGraphicFramePr/>
          <p:nvPr/>
        </p:nvGraphicFramePr>
        <p:xfrm>
          <a:off x="7413806" y="1941024"/>
          <a:ext cx="4259579" cy="2581563"/>
        </p:xfrm>
        <a:graphic>
          <a:graphicData uri="http://schemas.openxmlformats.org/drawingml/2006/chart">
            <c:chart r:id="rId5"/>
          </a:graphicData>
        </a:graphic>
      </p:graphicFrame>
      <p:sp>
        <p:nvSpPr>
          <p:cNvPr id="210" name="Google Shape;210;g14a9b7458ce_0_2"/>
          <p:cNvSpPr/>
          <p:nvPr/>
        </p:nvSpPr>
        <p:spPr>
          <a:xfrm>
            <a:off x="360000" y="4971498"/>
            <a:ext cx="11540992" cy="1085742"/>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0" lIns="0" spcFirstLastPara="1" rIns="0" wrap="square" tIns="0">
            <a:noAutofit/>
          </a:bodyPr>
          <a:lstStyle/>
          <a:p>
            <a:pPr indent="-457200" lvl="0" marL="457200" marR="0" rtl="0" algn="l">
              <a:lnSpc>
                <a:spcPct val="100000"/>
              </a:lnSpc>
              <a:spcBef>
                <a:spcPts val="0"/>
              </a:spcBef>
              <a:spcAft>
                <a:spcPts val="0"/>
              </a:spcAft>
              <a:buClr>
                <a:srgbClr val="000000"/>
              </a:buClr>
              <a:buSzPts val="2000"/>
              <a:buFont typeface="Arial"/>
              <a:buAutoNum type="arabicPeriod"/>
            </a:pPr>
            <a:r>
              <a:rPr b="0" i="0" lang="de-DE" sz="2000" u="none" cap="none" strike="noStrike">
                <a:solidFill>
                  <a:srgbClr val="941651"/>
                </a:solidFill>
                <a:latin typeface="Arial"/>
                <a:ea typeface="Arial"/>
                <a:cs typeface="Arial"/>
                <a:sym typeface="Arial"/>
              </a:rPr>
              <a:t>Wo hat bei Ihnen Digitalisierung stattgefunden?</a:t>
            </a:r>
            <a:endParaRPr/>
          </a:p>
          <a:p>
            <a:pPr indent="-457200" lvl="0" marL="457200" marR="0" rtl="0" algn="l">
              <a:lnSpc>
                <a:spcPct val="100000"/>
              </a:lnSpc>
              <a:spcBef>
                <a:spcPts val="0"/>
              </a:spcBef>
              <a:spcAft>
                <a:spcPts val="0"/>
              </a:spcAft>
              <a:buClr>
                <a:srgbClr val="000000"/>
              </a:buClr>
              <a:buSzPts val="2000"/>
              <a:buFont typeface="Arial"/>
              <a:buAutoNum type="arabicPeriod"/>
            </a:pPr>
            <a:r>
              <a:rPr b="0" i="0" lang="de-DE" sz="2000" u="none" cap="none" strike="noStrike">
                <a:solidFill>
                  <a:srgbClr val="941651"/>
                </a:solidFill>
                <a:latin typeface="Arial"/>
                <a:ea typeface="Arial"/>
                <a:cs typeface="Arial"/>
                <a:sym typeface="Arial"/>
              </a:rPr>
              <a:t>Welche negativen Auswirkungen hat die Digitalisierung auf die Umwelt?</a:t>
            </a:r>
            <a:endParaRPr/>
          </a:p>
          <a:p>
            <a:pPr indent="-457200" lvl="0" marL="457200" marR="0" rtl="0" algn="l">
              <a:lnSpc>
                <a:spcPct val="100000"/>
              </a:lnSpc>
              <a:spcBef>
                <a:spcPts val="0"/>
              </a:spcBef>
              <a:spcAft>
                <a:spcPts val="0"/>
              </a:spcAft>
              <a:buClr>
                <a:srgbClr val="000000"/>
              </a:buClr>
              <a:buSzPts val="2000"/>
              <a:buFont typeface="Arial"/>
              <a:buAutoNum type="arabicPeriod"/>
            </a:pPr>
            <a:r>
              <a:rPr b="0" i="0" lang="de-DE" sz="2000" u="none" cap="none" strike="noStrike">
                <a:solidFill>
                  <a:srgbClr val="941651"/>
                </a:solidFill>
                <a:latin typeface="Arial"/>
                <a:ea typeface="Arial"/>
                <a:cs typeface="Arial"/>
                <a:sym typeface="Arial"/>
              </a:rPr>
              <a:t>Welche positiven Auswirkungen hat die Digitalisierung auf die Umwelt?</a:t>
            </a:r>
            <a:endParaRPr/>
          </a:p>
        </p:txBody>
      </p:sp>
      <p:sp>
        <p:nvSpPr>
          <p:cNvPr id="211" name="Google Shape;211;g14a9b7458ce_0_2"/>
          <p:cNvSpPr txBox="1"/>
          <p:nvPr/>
        </p:nvSpPr>
        <p:spPr>
          <a:xfrm>
            <a:off x="3893127" y="6258563"/>
            <a:ext cx="2838119" cy="5637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rPr b="0" i="0" lang="de-DE" sz="1200" u="none" cap="none" strike="noStrike">
                <a:solidFill>
                  <a:schemeClr val="lt1"/>
                </a:solidFill>
                <a:latin typeface="Trebuchet MS"/>
                <a:ea typeface="Trebuchet MS"/>
                <a:cs typeface="Trebuchet MS"/>
                <a:sym typeface="Trebuchet MS"/>
              </a:rPr>
              <a:t>Kaufmann und Kauffrau </a:t>
            </a:r>
            <a:br>
              <a:rPr b="0" i="0" lang="de-DE" sz="1200" u="none" cap="none" strike="noStrike">
                <a:solidFill>
                  <a:schemeClr val="lt1"/>
                </a:solidFill>
                <a:latin typeface="Trebuchet MS"/>
                <a:ea typeface="Trebuchet MS"/>
                <a:cs typeface="Trebuchet MS"/>
                <a:sym typeface="Trebuchet MS"/>
              </a:rPr>
            </a:br>
            <a:r>
              <a:rPr b="0" i="0" lang="de-DE" sz="1200" u="none" cap="none" strike="noStrike">
                <a:solidFill>
                  <a:schemeClr val="lt1"/>
                </a:solidFill>
                <a:latin typeface="Trebuchet MS"/>
                <a:ea typeface="Trebuchet MS"/>
                <a:cs typeface="Trebuchet MS"/>
                <a:sym typeface="Trebuchet MS"/>
              </a:rPr>
              <a:t>im Einzelhandel</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graphicFrame>
        <p:nvGraphicFramePr>
          <p:cNvPr id="217" name="Google Shape;217;g14bd40b8c99_0_10"/>
          <p:cNvGraphicFramePr/>
          <p:nvPr/>
        </p:nvGraphicFramePr>
        <p:xfrm>
          <a:off x="-621485" y="1607144"/>
          <a:ext cx="10962969" cy="4309937"/>
        </p:xfrm>
        <a:graphic>
          <a:graphicData uri="http://schemas.openxmlformats.org/drawingml/2006/chart">
            <c:chart r:id="rId3"/>
          </a:graphicData>
        </a:graphic>
      </p:graphicFrame>
      <p:sp>
        <p:nvSpPr>
          <p:cNvPr id="218" name="Google Shape;218;g14bd40b8c99_0_10"/>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219" name="Google Shape;219;g14bd40b8c99_0_10"/>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sz="2400"/>
              <a:t>Nachhaltigkeit im Onlineshopping:</a:t>
            </a:r>
            <a:endParaRPr sz="2400"/>
          </a:p>
          <a:p>
            <a:pPr indent="0" lvl="0" marL="0" rtl="0" algn="l">
              <a:lnSpc>
                <a:spcPct val="100000"/>
              </a:lnSpc>
              <a:spcBef>
                <a:spcPts val="0"/>
              </a:spcBef>
              <a:spcAft>
                <a:spcPts val="0"/>
              </a:spcAft>
              <a:buSzPts val="1800"/>
              <a:buNone/>
            </a:pPr>
            <a:r>
              <a:rPr lang="de-DE" sz="2400"/>
              <a:t>Warum viele nicht aktiv werden</a:t>
            </a:r>
            <a:endParaRPr sz="2400"/>
          </a:p>
        </p:txBody>
      </p:sp>
      <p:sp>
        <p:nvSpPr>
          <p:cNvPr id="220" name="Google Shape;220;g14bd40b8c99_0_10"/>
          <p:cNvSpPr txBox="1"/>
          <p:nvPr>
            <p:ph idx="11" type="ftr"/>
          </p:nvPr>
        </p:nvSpPr>
        <p:spPr>
          <a:xfrm>
            <a:off x="720592" y="6258560"/>
            <a:ext cx="2541000" cy="5637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SzPts val="1800"/>
              <a:buFont typeface="Arial"/>
              <a:buNone/>
            </a:pPr>
            <a:r>
              <a:rPr lang="de-DE" sz="1200">
                <a:latin typeface="Trebuchet MS"/>
                <a:ea typeface="Trebuchet MS"/>
                <a:cs typeface="Trebuchet MS"/>
                <a:sym typeface="Trebuchet MS"/>
              </a:rPr>
              <a:t>Dr. Jaya Bowry, LABL</a:t>
            </a:r>
            <a:endParaRPr sz="1200">
              <a:latin typeface="Trebuchet MS"/>
              <a:ea typeface="Trebuchet MS"/>
              <a:cs typeface="Trebuchet MS"/>
              <a:sym typeface="Trebuchet MS"/>
            </a:endParaRPr>
          </a:p>
          <a:p>
            <a:pPr indent="0" lvl="0" marL="0" rtl="0" algn="l">
              <a:lnSpc>
                <a:spcPct val="100000"/>
              </a:lnSpc>
              <a:spcBef>
                <a:spcPts val="0"/>
              </a:spcBef>
              <a:spcAft>
                <a:spcPts val="0"/>
              </a:spcAft>
              <a:buClr>
                <a:schemeClr val="dk1"/>
              </a:buClr>
              <a:buSzPts val="1800"/>
              <a:buFont typeface="Arial"/>
              <a:buNone/>
            </a:pPr>
            <a:r>
              <a:rPr lang="de-DE" sz="1200">
                <a:latin typeface="Trebuchet MS"/>
                <a:ea typeface="Trebuchet MS"/>
                <a:cs typeface="Trebuchet MS"/>
                <a:sym typeface="Trebuchet MS"/>
              </a:rPr>
              <a:t>Die Projektagentur BBNE</a:t>
            </a:r>
            <a:endParaRPr/>
          </a:p>
        </p:txBody>
      </p:sp>
      <p:sp>
        <p:nvSpPr>
          <p:cNvPr id="221" name="Google Shape;221;g14bd40b8c99_0_10"/>
          <p:cNvSpPr txBox="1"/>
          <p:nvPr>
            <p:ph idx="11" type="ftr"/>
          </p:nvPr>
        </p:nvSpPr>
        <p:spPr>
          <a:xfrm>
            <a:off x="9359992" y="6258585"/>
            <a:ext cx="2541000" cy="5637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SzPts val="1800"/>
              <a:buFont typeface="Arial"/>
              <a:buNone/>
            </a:pPr>
            <a:r>
              <a:rPr lang="de-DE"/>
              <a:t>Eigene Darstellung nach Packaging Journal</a:t>
            </a:r>
            <a:endParaRPr/>
          </a:p>
        </p:txBody>
      </p:sp>
      <p:sp>
        <p:nvSpPr>
          <p:cNvPr id="222" name="Google Shape;222;g14bd40b8c99_0_10"/>
          <p:cNvSpPr txBox="1"/>
          <p:nvPr/>
        </p:nvSpPr>
        <p:spPr>
          <a:xfrm>
            <a:off x="6441744" y="1352534"/>
            <a:ext cx="5750256" cy="430857"/>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0" i="0" lang="de-DE" sz="1600" u="sng" cap="none" strike="noStrike">
                <a:solidFill>
                  <a:srgbClr val="000000"/>
                </a:solidFill>
                <a:latin typeface="Arial"/>
                <a:ea typeface="Arial"/>
                <a:cs typeface="Arial"/>
                <a:sym typeface="Arial"/>
              </a:rPr>
              <a:t>Top Begründung für Inaktivität in den jeweiligen Bereichen:</a:t>
            </a:r>
            <a:endParaRPr b="0" i="0" sz="1600" u="sng" cap="none" strike="noStrike">
              <a:solidFill>
                <a:srgbClr val="000000"/>
              </a:solidFill>
              <a:latin typeface="Arial"/>
              <a:ea typeface="Arial"/>
              <a:cs typeface="Arial"/>
              <a:sym typeface="Arial"/>
            </a:endParaRPr>
          </a:p>
        </p:txBody>
      </p:sp>
      <p:sp>
        <p:nvSpPr>
          <p:cNvPr id="223" name="Google Shape;223;g14bd40b8c99_0_10"/>
          <p:cNvSpPr txBox="1"/>
          <p:nvPr/>
        </p:nvSpPr>
        <p:spPr>
          <a:xfrm>
            <a:off x="8002331" y="4435609"/>
            <a:ext cx="3000000" cy="430857"/>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0" i="0" lang="de-DE" sz="1600" u="none" cap="none" strike="noStrike">
                <a:solidFill>
                  <a:schemeClr val="dk1"/>
                </a:solidFill>
                <a:latin typeface="Arial"/>
                <a:ea typeface="Arial"/>
                <a:cs typeface="Arial"/>
                <a:sym typeface="Arial"/>
              </a:rPr>
              <a:t>Ist mir nicht wichtig</a:t>
            </a:r>
            <a:endParaRPr b="0" i="0" sz="1600" u="none" cap="none" strike="noStrike">
              <a:solidFill>
                <a:schemeClr val="dk1"/>
              </a:solidFill>
              <a:latin typeface="Arial"/>
              <a:ea typeface="Arial"/>
              <a:cs typeface="Arial"/>
              <a:sym typeface="Arial"/>
            </a:endParaRPr>
          </a:p>
        </p:txBody>
      </p:sp>
      <p:sp>
        <p:nvSpPr>
          <p:cNvPr id="224" name="Google Shape;224;g14bd40b8c99_0_10"/>
          <p:cNvSpPr txBox="1"/>
          <p:nvPr/>
        </p:nvSpPr>
        <p:spPr>
          <a:xfrm>
            <a:off x="8002331" y="4008357"/>
            <a:ext cx="3000000" cy="430857"/>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0" i="0" lang="de-DE" sz="1600" u="none" cap="none" strike="noStrike">
                <a:solidFill>
                  <a:schemeClr val="dk1"/>
                </a:solidFill>
                <a:latin typeface="Arial"/>
                <a:ea typeface="Arial"/>
                <a:cs typeface="Arial"/>
                <a:sym typeface="Arial"/>
              </a:rPr>
              <a:t>Ist mir zu teuer</a:t>
            </a:r>
            <a:endParaRPr b="0" i="0" sz="1600" u="none" cap="none" strike="noStrike">
              <a:solidFill>
                <a:schemeClr val="dk1"/>
              </a:solidFill>
              <a:latin typeface="Arial"/>
              <a:ea typeface="Arial"/>
              <a:cs typeface="Arial"/>
              <a:sym typeface="Arial"/>
            </a:endParaRPr>
          </a:p>
        </p:txBody>
      </p:sp>
      <p:sp>
        <p:nvSpPr>
          <p:cNvPr id="225" name="Google Shape;225;g14bd40b8c99_0_10"/>
          <p:cNvSpPr txBox="1"/>
          <p:nvPr/>
        </p:nvSpPr>
        <p:spPr>
          <a:xfrm>
            <a:off x="7049089" y="3347434"/>
            <a:ext cx="5681118" cy="677078"/>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0" i="0" lang="de-DE" sz="1600" u="none" cap="none" strike="noStrike">
                <a:solidFill>
                  <a:schemeClr val="dk1"/>
                </a:solidFill>
                <a:latin typeface="Arial"/>
                <a:ea typeface="Arial"/>
                <a:cs typeface="Arial"/>
                <a:sym typeface="Arial"/>
              </a:rPr>
              <a:t>In meinem Produktbereich gibt es kein </a:t>
            </a:r>
            <a:br>
              <a:rPr b="0" i="0" lang="de-DE" sz="1600" u="none" cap="none" strike="noStrike">
                <a:solidFill>
                  <a:schemeClr val="dk1"/>
                </a:solidFill>
                <a:latin typeface="Arial"/>
                <a:ea typeface="Arial"/>
                <a:cs typeface="Arial"/>
                <a:sym typeface="Arial"/>
              </a:rPr>
            </a:br>
            <a:r>
              <a:rPr b="0" i="0" lang="de-DE" sz="1600" u="none" cap="none" strike="noStrike">
                <a:solidFill>
                  <a:schemeClr val="dk1"/>
                </a:solidFill>
                <a:latin typeface="Arial"/>
                <a:ea typeface="Arial"/>
                <a:cs typeface="Arial"/>
                <a:sym typeface="Arial"/>
              </a:rPr>
              <a:t>derartiges Angebot</a:t>
            </a:r>
            <a:endParaRPr b="0" i="0" sz="1600" u="none" cap="none" strike="noStrike">
              <a:solidFill>
                <a:schemeClr val="dk1"/>
              </a:solidFill>
              <a:latin typeface="Arial"/>
              <a:ea typeface="Arial"/>
              <a:cs typeface="Arial"/>
              <a:sym typeface="Arial"/>
            </a:endParaRPr>
          </a:p>
        </p:txBody>
      </p:sp>
      <p:sp>
        <p:nvSpPr>
          <p:cNvPr id="226" name="Google Shape;226;g14bd40b8c99_0_10"/>
          <p:cNvSpPr txBox="1"/>
          <p:nvPr/>
        </p:nvSpPr>
        <p:spPr>
          <a:xfrm>
            <a:off x="7049089" y="2895271"/>
            <a:ext cx="5472008" cy="430857"/>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0" i="0" lang="de-DE" sz="1600" u="none" cap="none" strike="noStrike">
                <a:solidFill>
                  <a:schemeClr val="dk1"/>
                </a:solidFill>
                <a:latin typeface="Arial"/>
                <a:ea typeface="Arial"/>
                <a:cs typeface="Arial"/>
                <a:sym typeface="Arial"/>
              </a:rPr>
              <a:t>Ich bin mit meinem Logistikanbieter zufrieden</a:t>
            </a:r>
            <a:endParaRPr b="0" i="0" sz="1600" u="none" cap="none" strike="noStrike">
              <a:solidFill>
                <a:schemeClr val="dk1"/>
              </a:solidFill>
              <a:latin typeface="Arial"/>
              <a:ea typeface="Arial"/>
              <a:cs typeface="Arial"/>
              <a:sym typeface="Arial"/>
            </a:endParaRPr>
          </a:p>
        </p:txBody>
      </p:sp>
      <p:sp>
        <p:nvSpPr>
          <p:cNvPr id="227" name="Google Shape;227;g14bd40b8c99_0_10"/>
          <p:cNvSpPr txBox="1"/>
          <p:nvPr/>
        </p:nvSpPr>
        <p:spPr>
          <a:xfrm>
            <a:off x="7049089" y="2416283"/>
            <a:ext cx="4334596" cy="430857"/>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0" i="0" lang="de-DE" sz="1600" u="none" cap="none" strike="noStrike">
                <a:solidFill>
                  <a:schemeClr val="dk1"/>
                </a:solidFill>
                <a:latin typeface="Arial"/>
                <a:ea typeface="Arial"/>
                <a:cs typeface="Arial"/>
                <a:sym typeface="Arial"/>
              </a:rPr>
              <a:t>Dieser Aspekt war mir nicht bewusst</a:t>
            </a:r>
            <a:endParaRPr b="0" i="0" sz="1600" u="none" cap="none" strike="noStrike">
              <a:solidFill>
                <a:schemeClr val="dk1"/>
              </a:solidFill>
              <a:latin typeface="Arial"/>
              <a:ea typeface="Arial"/>
              <a:cs typeface="Arial"/>
              <a:sym typeface="Arial"/>
            </a:endParaRPr>
          </a:p>
        </p:txBody>
      </p:sp>
      <p:sp>
        <p:nvSpPr>
          <p:cNvPr id="228" name="Google Shape;228;g14bd40b8c99_0_10"/>
          <p:cNvSpPr txBox="1"/>
          <p:nvPr/>
        </p:nvSpPr>
        <p:spPr>
          <a:xfrm>
            <a:off x="7030505" y="1983863"/>
            <a:ext cx="3598199" cy="430857"/>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0" i="0" lang="de-DE" sz="1600" u="none" cap="none" strike="noStrike">
                <a:solidFill>
                  <a:schemeClr val="dk1"/>
                </a:solidFill>
                <a:latin typeface="Arial"/>
                <a:ea typeface="Arial"/>
                <a:cs typeface="Arial"/>
                <a:sym typeface="Arial"/>
              </a:rPr>
              <a:t>Ich erhalte kaum Retouren</a:t>
            </a:r>
            <a:endParaRPr b="0" i="0" sz="1600" u="none" cap="none" strike="noStrike">
              <a:solidFill>
                <a:schemeClr val="dk1"/>
              </a:solidFill>
              <a:latin typeface="Arial"/>
              <a:ea typeface="Arial"/>
              <a:cs typeface="Arial"/>
              <a:sym typeface="Arial"/>
            </a:endParaRPr>
          </a:p>
        </p:txBody>
      </p:sp>
      <p:sp>
        <p:nvSpPr>
          <p:cNvPr id="229" name="Google Shape;229;g14bd40b8c99_0_10"/>
          <p:cNvSpPr/>
          <p:nvPr/>
        </p:nvSpPr>
        <p:spPr>
          <a:xfrm>
            <a:off x="387899" y="5265147"/>
            <a:ext cx="11633622" cy="869389"/>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0" lIns="0" spcFirstLastPara="1" rIns="0" wrap="square" tIns="0">
            <a:noAutofit/>
          </a:bodyPr>
          <a:lstStyle/>
          <a:p>
            <a:pPr indent="-457200" lvl="0" marL="457200" marR="0" rtl="0" algn="l">
              <a:lnSpc>
                <a:spcPct val="100000"/>
              </a:lnSpc>
              <a:spcBef>
                <a:spcPts val="0"/>
              </a:spcBef>
              <a:spcAft>
                <a:spcPts val="0"/>
              </a:spcAft>
              <a:buClr>
                <a:srgbClr val="000000"/>
              </a:buClr>
              <a:buSzPts val="2000"/>
              <a:buFont typeface="Arial"/>
              <a:buAutoNum type="arabicPeriod"/>
            </a:pPr>
            <a:r>
              <a:rPr b="0" i="0" lang="de-DE" sz="2000" u="none" cap="none" strike="noStrike">
                <a:solidFill>
                  <a:srgbClr val="941651"/>
                </a:solidFill>
                <a:latin typeface="Arial"/>
                <a:ea typeface="Arial"/>
                <a:cs typeface="Arial"/>
                <a:sym typeface="Arial"/>
              </a:rPr>
              <a:t>Mindestbestellwert oder Mindestentfernung würden Retouren verringern – das steht fest!</a:t>
            </a:r>
            <a:endParaRPr/>
          </a:p>
          <a:p>
            <a:pPr indent="-457200" lvl="0" marL="457200" marR="0" rtl="0" algn="l">
              <a:lnSpc>
                <a:spcPct val="100000"/>
              </a:lnSpc>
              <a:spcBef>
                <a:spcPts val="0"/>
              </a:spcBef>
              <a:spcAft>
                <a:spcPts val="0"/>
              </a:spcAft>
              <a:buClr>
                <a:srgbClr val="000000"/>
              </a:buClr>
              <a:buSzPts val="2000"/>
              <a:buFont typeface="Arial"/>
              <a:buAutoNum type="arabicPeriod"/>
            </a:pPr>
            <a:r>
              <a:rPr b="0" i="0" lang="de-DE" sz="2000" u="none" cap="none" strike="noStrike">
                <a:solidFill>
                  <a:srgbClr val="941651"/>
                </a:solidFill>
                <a:latin typeface="Arial"/>
                <a:ea typeface="Arial"/>
                <a:cs typeface="Arial"/>
                <a:sym typeface="Arial"/>
              </a:rPr>
              <a:t>Welche Maßnahmen können den Onlinehandel „nachhaltiger gestalten“?</a:t>
            </a:r>
            <a:endParaRPr b="0" i="0" sz="2000" u="none" cap="none" strike="noStrike">
              <a:solidFill>
                <a:srgbClr val="941651"/>
              </a:solidFill>
              <a:latin typeface="Arial"/>
              <a:ea typeface="Arial"/>
              <a:cs typeface="Arial"/>
              <a:sym typeface="Arial"/>
            </a:endParaRPr>
          </a:p>
        </p:txBody>
      </p:sp>
      <p:sp>
        <p:nvSpPr>
          <p:cNvPr id="230" name="Google Shape;230;g14bd40b8c99_0_10"/>
          <p:cNvSpPr txBox="1"/>
          <p:nvPr/>
        </p:nvSpPr>
        <p:spPr>
          <a:xfrm>
            <a:off x="3893127" y="6258563"/>
            <a:ext cx="2838119" cy="5637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rPr b="0" i="0" lang="de-DE" sz="1200" u="none" cap="none" strike="noStrike">
                <a:solidFill>
                  <a:schemeClr val="lt1"/>
                </a:solidFill>
                <a:latin typeface="Trebuchet MS"/>
                <a:ea typeface="Trebuchet MS"/>
                <a:cs typeface="Trebuchet MS"/>
                <a:sym typeface="Trebuchet MS"/>
              </a:rPr>
              <a:t>Kaufmann und Kauffrau </a:t>
            </a:r>
            <a:br>
              <a:rPr b="0" i="0" lang="de-DE" sz="1200" u="none" cap="none" strike="noStrike">
                <a:solidFill>
                  <a:schemeClr val="lt1"/>
                </a:solidFill>
                <a:latin typeface="Trebuchet MS"/>
                <a:ea typeface="Trebuchet MS"/>
                <a:cs typeface="Trebuchet MS"/>
                <a:sym typeface="Trebuchet MS"/>
              </a:rPr>
            </a:br>
            <a:r>
              <a:rPr b="0" i="0" lang="de-DE" sz="1200" u="none" cap="none" strike="noStrike">
                <a:solidFill>
                  <a:schemeClr val="lt1"/>
                </a:solidFill>
                <a:latin typeface="Trebuchet MS"/>
                <a:ea typeface="Trebuchet MS"/>
                <a:cs typeface="Trebuchet MS"/>
                <a:sym typeface="Trebuchet MS"/>
              </a:rPr>
              <a:t>im Einzelhandel</a:t>
            </a:r>
            <a:endParaRPr b="0" i="0" sz="1400" u="none" cap="none" strike="noStrike">
              <a:solidFill>
                <a:schemeClr val="lt1"/>
              </a:solidFill>
              <a:latin typeface="Arial"/>
              <a:ea typeface="Arial"/>
              <a:cs typeface="Arial"/>
              <a:sym typeface="Arial"/>
            </a:endParaRPr>
          </a:p>
        </p:txBody>
      </p:sp>
      <p:sp>
        <p:nvSpPr>
          <p:cNvPr id="231" name="Google Shape;231;g14bd40b8c99_0_10"/>
          <p:cNvSpPr txBox="1"/>
          <p:nvPr/>
        </p:nvSpPr>
        <p:spPr>
          <a:xfrm>
            <a:off x="385508" y="1422875"/>
            <a:ext cx="3957016"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de-DE" sz="1600" u="none" cap="none" strike="noStrike">
                <a:solidFill>
                  <a:schemeClr val="dk1"/>
                </a:solidFill>
                <a:latin typeface="Arial"/>
                <a:ea typeface="Arial"/>
                <a:cs typeface="Arial"/>
                <a:sym typeface="Arial"/>
              </a:rPr>
              <a:t>Haben Sie im jeweiligen Bereich eine nachhaltige Ausrichtung? (in %)</a:t>
            </a:r>
            <a:endParaRPr b="0" i="0" sz="1600" u="none" cap="none" strike="noStrike">
              <a:solidFill>
                <a:schemeClr val="dk1"/>
              </a:solidFill>
              <a:latin typeface="Arial"/>
              <a:ea typeface="Arial"/>
              <a:cs typeface="Arial"/>
              <a:sym typeface="Arial"/>
            </a:endParaRPr>
          </a:p>
        </p:txBody>
      </p:sp>
      <p:sp>
        <p:nvSpPr>
          <p:cNvPr id="232" name="Google Shape;232;g14bd40b8c99_0_10"/>
          <p:cNvSpPr/>
          <p:nvPr/>
        </p:nvSpPr>
        <p:spPr>
          <a:xfrm>
            <a:off x="6029325" y="2148792"/>
            <a:ext cx="947738" cy="100997"/>
          </a:xfrm>
          <a:prstGeom prst="leftArrow">
            <a:avLst>
              <a:gd fmla="val 50000" name="adj1"/>
              <a:gd fmla="val 50000" name="adj2"/>
            </a:avLst>
          </a:prstGeom>
          <a:solidFill>
            <a:schemeClr val="accent1"/>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33" name="Google Shape;233;g14bd40b8c99_0_10"/>
          <p:cNvSpPr/>
          <p:nvPr/>
        </p:nvSpPr>
        <p:spPr>
          <a:xfrm>
            <a:off x="6029325" y="2609324"/>
            <a:ext cx="947738" cy="100997"/>
          </a:xfrm>
          <a:prstGeom prst="leftArrow">
            <a:avLst>
              <a:gd fmla="val 50000" name="adj1"/>
              <a:gd fmla="val 50000" name="adj2"/>
            </a:avLst>
          </a:prstGeom>
          <a:solidFill>
            <a:schemeClr val="accent1"/>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34" name="Google Shape;234;g14bd40b8c99_0_10"/>
          <p:cNvSpPr/>
          <p:nvPr/>
        </p:nvSpPr>
        <p:spPr>
          <a:xfrm>
            <a:off x="6029325" y="3109002"/>
            <a:ext cx="947738" cy="100997"/>
          </a:xfrm>
          <a:prstGeom prst="leftArrow">
            <a:avLst>
              <a:gd fmla="val 50000" name="adj1"/>
              <a:gd fmla="val 50000" name="adj2"/>
            </a:avLst>
          </a:prstGeom>
          <a:solidFill>
            <a:schemeClr val="accent1"/>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35" name="Google Shape;235;g14bd40b8c99_0_10"/>
          <p:cNvSpPr/>
          <p:nvPr/>
        </p:nvSpPr>
        <p:spPr>
          <a:xfrm>
            <a:off x="6275142" y="3621142"/>
            <a:ext cx="701921" cy="113730"/>
          </a:xfrm>
          <a:prstGeom prst="leftArrow">
            <a:avLst>
              <a:gd fmla="val 50000" name="adj1"/>
              <a:gd fmla="val 50000" name="adj2"/>
            </a:avLst>
          </a:prstGeom>
          <a:solidFill>
            <a:schemeClr val="accent1"/>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36" name="Google Shape;236;g14bd40b8c99_0_10"/>
          <p:cNvSpPr/>
          <p:nvPr/>
        </p:nvSpPr>
        <p:spPr>
          <a:xfrm>
            <a:off x="7478198" y="4180348"/>
            <a:ext cx="473825" cy="56865"/>
          </a:xfrm>
          <a:prstGeom prst="leftArrow">
            <a:avLst>
              <a:gd fmla="val 50000" name="adj1"/>
              <a:gd fmla="val 50000" name="adj2"/>
            </a:avLst>
          </a:prstGeom>
          <a:solidFill>
            <a:schemeClr val="accent1"/>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37" name="Google Shape;237;g14bd40b8c99_0_10"/>
          <p:cNvSpPr/>
          <p:nvPr/>
        </p:nvSpPr>
        <p:spPr>
          <a:xfrm>
            <a:off x="7528506" y="4657002"/>
            <a:ext cx="473825" cy="56865"/>
          </a:xfrm>
          <a:prstGeom prst="leftArrow">
            <a:avLst>
              <a:gd fmla="val 50000" name="adj1"/>
              <a:gd fmla="val 50000" name="adj2"/>
            </a:avLst>
          </a:prstGeom>
          <a:solidFill>
            <a:schemeClr val="accent1"/>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g141f1a7caba_0_31"/>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244" name="Google Shape;244;g141f1a7caba_0_31"/>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sz="2400"/>
              <a:t>Nachhaltigkeitszertifizierungen im Einzelhandel:</a:t>
            </a:r>
            <a:endParaRPr sz="2400"/>
          </a:p>
          <a:p>
            <a:pPr indent="0" lvl="0" marL="0" rtl="0" algn="l">
              <a:lnSpc>
                <a:spcPct val="100000"/>
              </a:lnSpc>
              <a:spcBef>
                <a:spcPts val="0"/>
              </a:spcBef>
              <a:spcAft>
                <a:spcPts val="0"/>
              </a:spcAft>
              <a:buSzPts val="1800"/>
              <a:buNone/>
            </a:pPr>
            <a:r>
              <a:rPr lang="de-DE" sz="2400"/>
              <a:t>Siegel in der Lebensmittelbranche</a:t>
            </a:r>
            <a:endParaRPr sz="2400"/>
          </a:p>
        </p:txBody>
      </p:sp>
      <p:sp>
        <p:nvSpPr>
          <p:cNvPr id="245" name="Google Shape;245;g141f1a7caba_0_31"/>
          <p:cNvSpPr txBox="1"/>
          <p:nvPr>
            <p:ph idx="11" type="ftr"/>
          </p:nvPr>
        </p:nvSpPr>
        <p:spPr>
          <a:xfrm>
            <a:off x="720592" y="6258560"/>
            <a:ext cx="2541000" cy="5637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SzPts val="1800"/>
              <a:buFont typeface="Arial"/>
              <a:buNone/>
            </a:pPr>
            <a:r>
              <a:rPr lang="de-DE" sz="1200">
                <a:latin typeface="Trebuchet MS"/>
                <a:ea typeface="Trebuchet MS"/>
                <a:cs typeface="Trebuchet MS"/>
                <a:sym typeface="Trebuchet MS"/>
              </a:rPr>
              <a:t>Dr. Jaya Bowry, LABL</a:t>
            </a:r>
            <a:endParaRPr sz="1200">
              <a:latin typeface="Trebuchet MS"/>
              <a:ea typeface="Trebuchet MS"/>
              <a:cs typeface="Trebuchet MS"/>
              <a:sym typeface="Trebuchet MS"/>
            </a:endParaRPr>
          </a:p>
          <a:p>
            <a:pPr indent="0" lvl="0" marL="0" rtl="0" algn="l">
              <a:lnSpc>
                <a:spcPct val="100000"/>
              </a:lnSpc>
              <a:spcBef>
                <a:spcPts val="0"/>
              </a:spcBef>
              <a:spcAft>
                <a:spcPts val="0"/>
              </a:spcAft>
              <a:buClr>
                <a:schemeClr val="dk1"/>
              </a:buClr>
              <a:buSzPts val="1800"/>
              <a:buFont typeface="Arial"/>
              <a:buNone/>
            </a:pPr>
            <a:r>
              <a:rPr lang="de-DE" sz="1200">
                <a:latin typeface="Trebuchet MS"/>
                <a:ea typeface="Trebuchet MS"/>
                <a:cs typeface="Trebuchet MS"/>
                <a:sym typeface="Trebuchet MS"/>
              </a:rPr>
              <a:t>Die Projektagentur BBNE</a:t>
            </a:r>
            <a:endParaRPr/>
          </a:p>
        </p:txBody>
      </p:sp>
      <p:pic>
        <p:nvPicPr>
          <p:cNvPr id="246" name="Google Shape;246;g141f1a7caba_0_31"/>
          <p:cNvPicPr preferRelativeResize="0"/>
          <p:nvPr/>
        </p:nvPicPr>
        <p:blipFill rotWithShape="1">
          <a:blip r:embed="rId3">
            <a:alphaModFix/>
          </a:blip>
          <a:srcRect b="0" l="0" r="0" t="0"/>
          <a:stretch/>
        </p:blipFill>
        <p:spPr>
          <a:xfrm>
            <a:off x="447549" y="1451869"/>
            <a:ext cx="1485423" cy="1409518"/>
          </a:xfrm>
          <a:prstGeom prst="rect">
            <a:avLst/>
          </a:prstGeom>
          <a:noFill/>
          <a:ln>
            <a:noFill/>
          </a:ln>
        </p:spPr>
      </p:pic>
      <p:pic>
        <p:nvPicPr>
          <p:cNvPr id="247" name="Google Shape;247;g141f1a7caba_0_31"/>
          <p:cNvPicPr preferRelativeResize="0"/>
          <p:nvPr/>
        </p:nvPicPr>
        <p:blipFill rotWithShape="1">
          <a:blip r:embed="rId4">
            <a:alphaModFix/>
          </a:blip>
          <a:srcRect b="0" l="0" r="0" t="0"/>
          <a:stretch/>
        </p:blipFill>
        <p:spPr>
          <a:xfrm>
            <a:off x="447549" y="2998932"/>
            <a:ext cx="1485423" cy="812166"/>
          </a:xfrm>
          <a:prstGeom prst="rect">
            <a:avLst/>
          </a:prstGeom>
          <a:noFill/>
          <a:ln>
            <a:noFill/>
          </a:ln>
        </p:spPr>
      </p:pic>
      <p:pic>
        <p:nvPicPr>
          <p:cNvPr id="248" name="Google Shape;248;g141f1a7caba_0_31"/>
          <p:cNvPicPr preferRelativeResize="0"/>
          <p:nvPr/>
        </p:nvPicPr>
        <p:blipFill rotWithShape="1">
          <a:blip r:embed="rId5">
            <a:alphaModFix/>
          </a:blip>
          <a:srcRect b="0" l="0" r="0" t="0"/>
          <a:stretch/>
        </p:blipFill>
        <p:spPr>
          <a:xfrm>
            <a:off x="447548" y="3945833"/>
            <a:ext cx="1485423" cy="942361"/>
          </a:xfrm>
          <a:prstGeom prst="rect">
            <a:avLst/>
          </a:prstGeom>
          <a:noFill/>
          <a:ln>
            <a:noFill/>
          </a:ln>
        </p:spPr>
      </p:pic>
      <p:pic>
        <p:nvPicPr>
          <p:cNvPr id="249" name="Google Shape;249;g141f1a7caba_0_31"/>
          <p:cNvPicPr preferRelativeResize="0"/>
          <p:nvPr/>
        </p:nvPicPr>
        <p:blipFill rotWithShape="1">
          <a:blip r:embed="rId6">
            <a:alphaModFix/>
          </a:blip>
          <a:srcRect b="0" l="0" r="0" t="0"/>
          <a:stretch/>
        </p:blipFill>
        <p:spPr>
          <a:xfrm>
            <a:off x="4355389" y="1451874"/>
            <a:ext cx="837068" cy="1409514"/>
          </a:xfrm>
          <a:prstGeom prst="rect">
            <a:avLst/>
          </a:prstGeom>
          <a:noFill/>
          <a:ln>
            <a:noFill/>
          </a:ln>
        </p:spPr>
      </p:pic>
      <p:pic>
        <p:nvPicPr>
          <p:cNvPr id="250" name="Google Shape;250;g141f1a7caba_0_31"/>
          <p:cNvPicPr preferRelativeResize="0"/>
          <p:nvPr/>
        </p:nvPicPr>
        <p:blipFill rotWithShape="1">
          <a:blip r:embed="rId7">
            <a:alphaModFix/>
          </a:blip>
          <a:srcRect b="0" l="0" r="0" t="0"/>
          <a:stretch/>
        </p:blipFill>
        <p:spPr>
          <a:xfrm>
            <a:off x="7639850" y="1428030"/>
            <a:ext cx="961273" cy="1409515"/>
          </a:xfrm>
          <a:prstGeom prst="rect">
            <a:avLst/>
          </a:prstGeom>
          <a:noFill/>
          <a:ln>
            <a:noFill/>
          </a:ln>
        </p:spPr>
      </p:pic>
      <p:pic>
        <p:nvPicPr>
          <p:cNvPr id="251" name="Google Shape;251;g141f1a7caba_0_31"/>
          <p:cNvPicPr preferRelativeResize="0"/>
          <p:nvPr/>
        </p:nvPicPr>
        <p:blipFill rotWithShape="1">
          <a:blip r:embed="rId8">
            <a:alphaModFix/>
          </a:blip>
          <a:srcRect b="0" l="0" r="0" t="0"/>
          <a:stretch/>
        </p:blipFill>
        <p:spPr>
          <a:xfrm>
            <a:off x="4355389" y="3024616"/>
            <a:ext cx="837057" cy="794404"/>
          </a:xfrm>
          <a:prstGeom prst="rect">
            <a:avLst/>
          </a:prstGeom>
          <a:noFill/>
          <a:ln>
            <a:noFill/>
          </a:ln>
        </p:spPr>
      </p:pic>
      <p:pic>
        <p:nvPicPr>
          <p:cNvPr id="252" name="Google Shape;252;g141f1a7caba_0_31"/>
          <p:cNvPicPr preferRelativeResize="0"/>
          <p:nvPr/>
        </p:nvPicPr>
        <p:blipFill rotWithShape="1">
          <a:blip r:embed="rId9">
            <a:alphaModFix/>
          </a:blip>
          <a:srcRect b="0" l="0" r="0" t="0"/>
          <a:stretch/>
        </p:blipFill>
        <p:spPr>
          <a:xfrm>
            <a:off x="7630999" y="2998932"/>
            <a:ext cx="966167" cy="794404"/>
          </a:xfrm>
          <a:prstGeom prst="rect">
            <a:avLst/>
          </a:prstGeom>
          <a:noFill/>
          <a:ln>
            <a:noFill/>
          </a:ln>
        </p:spPr>
      </p:pic>
      <p:pic>
        <p:nvPicPr>
          <p:cNvPr id="253" name="Google Shape;253;g141f1a7caba_0_31"/>
          <p:cNvPicPr preferRelativeResize="0"/>
          <p:nvPr/>
        </p:nvPicPr>
        <p:blipFill rotWithShape="1">
          <a:blip r:embed="rId10">
            <a:alphaModFix/>
          </a:blip>
          <a:srcRect b="0" l="0" r="0" t="0"/>
          <a:stretch/>
        </p:blipFill>
        <p:spPr>
          <a:xfrm>
            <a:off x="4355400" y="3982248"/>
            <a:ext cx="837046" cy="938345"/>
          </a:xfrm>
          <a:prstGeom prst="rect">
            <a:avLst/>
          </a:prstGeom>
          <a:noFill/>
          <a:ln>
            <a:noFill/>
          </a:ln>
        </p:spPr>
      </p:pic>
      <p:pic>
        <p:nvPicPr>
          <p:cNvPr id="254" name="Google Shape;254;g141f1a7caba_0_31"/>
          <p:cNvPicPr preferRelativeResize="0"/>
          <p:nvPr/>
        </p:nvPicPr>
        <p:blipFill rotWithShape="1">
          <a:blip r:embed="rId11">
            <a:alphaModFix/>
          </a:blip>
          <a:srcRect b="0" l="0" r="0" t="0"/>
          <a:stretch/>
        </p:blipFill>
        <p:spPr>
          <a:xfrm>
            <a:off x="7614875" y="3982248"/>
            <a:ext cx="966167" cy="949982"/>
          </a:xfrm>
          <a:prstGeom prst="rect">
            <a:avLst/>
          </a:prstGeom>
          <a:noFill/>
          <a:ln>
            <a:noFill/>
          </a:ln>
        </p:spPr>
      </p:pic>
      <p:sp>
        <p:nvSpPr>
          <p:cNvPr id="255" name="Google Shape;255;g141f1a7caba_0_31"/>
          <p:cNvSpPr txBox="1"/>
          <p:nvPr/>
        </p:nvSpPr>
        <p:spPr>
          <a:xfrm>
            <a:off x="1990885" y="1357033"/>
            <a:ext cx="2026622" cy="830966"/>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de-DE" sz="1400" u="none" cap="none" strike="noStrike">
                <a:solidFill>
                  <a:srgbClr val="000000"/>
                </a:solidFill>
                <a:latin typeface="Calibri"/>
                <a:ea typeface="Calibri"/>
                <a:cs typeface="Calibri"/>
                <a:sym typeface="Calibri"/>
              </a:rPr>
              <a:t>Sehr empfehlenswert - hohe Ökostandards der deutschen Anbauvereine</a:t>
            </a:r>
            <a:endParaRPr b="0" i="0" sz="1400" u="none" cap="none" strike="noStrike">
              <a:solidFill>
                <a:srgbClr val="000000"/>
              </a:solidFill>
              <a:latin typeface="Calibri"/>
              <a:ea typeface="Calibri"/>
              <a:cs typeface="Calibri"/>
              <a:sym typeface="Calibri"/>
            </a:endParaRPr>
          </a:p>
        </p:txBody>
      </p:sp>
      <p:sp>
        <p:nvSpPr>
          <p:cNvPr id="256" name="Google Shape;256;g141f1a7caba_0_31"/>
          <p:cNvSpPr txBox="1"/>
          <p:nvPr/>
        </p:nvSpPr>
        <p:spPr>
          <a:xfrm>
            <a:off x="5280410" y="1439268"/>
            <a:ext cx="2026622" cy="830966"/>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de-DE" sz="1400" u="none" cap="none" strike="noStrike">
                <a:solidFill>
                  <a:srgbClr val="000000"/>
                </a:solidFill>
                <a:latin typeface="Calibri"/>
                <a:ea typeface="Calibri"/>
                <a:cs typeface="Calibri"/>
                <a:sym typeface="Calibri"/>
              </a:rPr>
              <a:t>Empfehlenswert - Mindeststandard laut EG-Ökoverordnung</a:t>
            </a:r>
            <a:endParaRPr b="0" i="0" sz="1400" u="none" cap="none" strike="noStrike">
              <a:solidFill>
                <a:srgbClr val="000000"/>
              </a:solidFill>
              <a:latin typeface="Calibri"/>
              <a:ea typeface="Calibri"/>
              <a:cs typeface="Calibri"/>
              <a:sym typeface="Calibri"/>
            </a:endParaRPr>
          </a:p>
        </p:txBody>
      </p:sp>
      <p:sp>
        <p:nvSpPr>
          <p:cNvPr id="257" name="Google Shape;257;g141f1a7caba_0_31"/>
          <p:cNvSpPr txBox="1"/>
          <p:nvPr/>
        </p:nvSpPr>
        <p:spPr>
          <a:xfrm>
            <a:off x="8681887" y="1329316"/>
            <a:ext cx="2026622" cy="830966"/>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de-DE" sz="1400" u="none" cap="none" strike="noStrike">
                <a:solidFill>
                  <a:srgbClr val="000000"/>
                </a:solidFill>
                <a:latin typeface="Calibri"/>
                <a:ea typeface="Calibri"/>
                <a:cs typeface="Calibri"/>
                <a:sym typeface="Calibri"/>
              </a:rPr>
              <a:t>Empfehlenswert - Mindeststandard laut EG-Ökoverordnung</a:t>
            </a:r>
            <a:endParaRPr b="0" i="0" sz="1400" u="none" cap="none" strike="noStrike">
              <a:solidFill>
                <a:srgbClr val="000000"/>
              </a:solidFill>
              <a:latin typeface="Calibri"/>
              <a:ea typeface="Calibri"/>
              <a:cs typeface="Calibri"/>
              <a:sym typeface="Calibri"/>
            </a:endParaRPr>
          </a:p>
        </p:txBody>
      </p:sp>
      <p:sp>
        <p:nvSpPr>
          <p:cNvPr id="258" name="Google Shape;258;g141f1a7caba_0_31"/>
          <p:cNvSpPr txBox="1"/>
          <p:nvPr/>
        </p:nvSpPr>
        <p:spPr>
          <a:xfrm>
            <a:off x="2007040" y="2881810"/>
            <a:ext cx="2026622" cy="104641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de-DE" sz="1400" u="none" cap="none" strike="noStrike">
                <a:solidFill>
                  <a:srgbClr val="000000"/>
                </a:solidFill>
                <a:latin typeface="Calibri"/>
                <a:ea typeface="Calibri"/>
                <a:cs typeface="Calibri"/>
                <a:sym typeface="Calibri"/>
              </a:rPr>
              <a:t>Sehr empfehlenswert - Artgerechte, umweltschonende Tierhaltung</a:t>
            </a:r>
            <a:endParaRPr b="0" i="0" sz="1400" u="none" cap="none" strike="noStrike">
              <a:solidFill>
                <a:srgbClr val="000000"/>
              </a:solidFill>
              <a:latin typeface="Calibri"/>
              <a:ea typeface="Calibri"/>
              <a:cs typeface="Calibri"/>
              <a:sym typeface="Calibri"/>
            </a:endParaRPr>
          </a:p>
        </p:txBody>
      </p:sp>
      <p:sp>
        <p:nvSpPr>
          <p:cNvPr id="259" name="Google Shape;259;g141f1a7caba_0_31"/>
          <p:cNvSpPr txBox="1"/>
          <p:nvPr/>
        </p:nvSpPr>
        <p:spPr>
          <a:xfrm>
            <a:off x="5258714" y="2901461"/>
            <a:ext cx="2026622" cy="830966"/>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de-DE" sz="1400" u="none" cap="none" strike="noStrike">
                <a:solidFill>
                  <a:srgbClr val="000000"/>
                </a:solidFill>
                <a:latin typeface="Calibri"/>
                <a:ea typeface="Calibri"/>
                <a:cs typeface="Calibri"/>
                <a:sym typeface="Calibri"/>
              </a:rPr>
              <a:t>Empfehlenswert - Sorgt für Transparenz bei Produkten</a:t>
            </a:r>
            <a:endParaRPr b="0" i="0" sz="1400" u="none" cap="none" strike="noStrike">
              <a:solidFill>
                <a:srgbClr val="000000"/>
              </a:solidFill>
              <a:latin typeface="Calibri"/>
              <a:ea typeface="Calibri"/>
              <a:cs typeface="Calibri"/>
              <a:sym typeface="Calibri"/>
            </a:endParaRPr>
          </a:p>
        </p:txBody>
      </p:sp>
      <p:sp>
        <p:nvSpPr>
          <p:cNvPr id="260" name="Google Shape;260;g141f1a7caba_0_31"/>
          <p:cNvSpPr txBox="1"/>
          <p:nvPr/>
        </p:nvSpPr>
        <p:spPr>
          <a:xfrm>
            <a:off x="8681887" y="2908047"/>
            <a:ext cx="2270020" cy="830966"/>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de-DE" sz="1400" u="none" cap="none" strike="noStrike">
                <a:solidFill>
                  <a:srgbClr val="000000"/>
                </a:solidFill>
                <a:latin typeface="Calibri"/>
                <a:ea typeface="Calibri"/>
                <a:cs typeface="Calibri"/>
                <a:sym typeface="Calibri"/>
              </a:rPr>
              <a:t>Empfehlenswert - Rund die Hälfte der Produkte auch in “Bio”</a:t>
            </a:r>
            <a:endParaRPr b="0" i="0" sz="1400" u="none" cap="none" strike="noStrike">
              <a:solidFill>
                <a:srgbClr val="000000"/>
              </a:solidFill>
              <a:latin typeface="Calibri"/>
              <a:ea typeface="Calibri"/>
              <a:cs typeface="Calibri"/>
              <a:sym typeface="Calibri"/>
            </a:endParaRPr>
          </a:p>
        </p:txBody>
      </p:sp>
      <p:sp>
        <p:nvSpPr>
          <p:cNvPr id="261" name="Google Shape;261;g141f1a7caba_0_31"/>
          <p:cNvSpPr txBox="1"/>
          <p:nvPr/>
        </p:nvSpPr>
        <p:spPr>
          <a:xfrm>
            <a:off x="1998605" y="3840466"/>
            <a:ext cx="2026622" cy="400079"/>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de-DE" sz="1400" u="none" cap="none" strike="noStrike">
                <a:solidFill>
                  <a:srgbClr val="000000"/>
                </a:solidFill>
                <a:latin typeface="Calibri"/>
                <a:ea typeface="Calibri"/>
                <a:cs typeface="Calibri"/>
                <a:sym typeface="Calibri"/>
              </a:rPr>
              <a:t>Bedingt empfehlenswert.</a:t>
            </a:r>
            <a:endParaRPr b="0" i="0" sz="1400" u="none" cap="none" strike="noStrike">
              <a:solidFill>
                <a:srgbClr val="000000"/>
              </a:solidFill>
              <a:latin typeface="Calibri"/>
              <a:ea typeface="Calibri"/>
              <a:cs typeface="Calibri"/>
              <a:sym typeface="Calibri"/>
            </a:endParaRPr>
          </a:p>
        </p:txBody>
      </p:sp>
      <p:sp>
        <p:nvSpPr>
          <p:cNvPr id="262" name="Google Shape;262;g141f1a7caba_0_31"/>
          <p:cNvSpPr txBox="1"/>
          <p:nvPr/>
        </p:nvSpPr>
        <p:spPr>
          <a:xfrm>
            <a:off x="5280410" y="3903053"/>
            <a:ext cx="2026622" cy="615523"/>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de-DE" sz="1400" u="none" cap="none" strike="noStrike">
                <a:solidFill>
                  <a:srgbClr val="000000"/>
                </a:solidFill>
                <a:latin typeface="Calibri"/>
                <a:ea typeface="Calibri"/>
                <a:cs typeface="Calibri"/>
                <a:sym typeface="Calibri"/>
              </a:rPr>
              <a:t>Aussagekraft begrenzt - Vorsicht geboten</a:t>
            </a:r>
            <a:endParaRPr b="0" i="0" sz="1400" u="none" cap="none" strike="noStrike">
              <a:solidFill>
                <a:srgbClr val="000000"/>
              </a:solidFill>
              <a:latin typeface="Calibri"/>
              <a:ea typeface="Calibri"/>
              <a:cs typeface="Calibri"/>
              <a:sym typeface="Calibri"/>
            </a:endParaRPr>
          </a:p>
        </p:txBody>
      </p:sp>
      <p:sp>
        <p:nvSpPr>
          <p:cNvPr id="263" name="Google Shape;263;g141f1a7caba_0_31"/>
          <p:cNvSpPr txBox="1"/>
          <p:nvPr/>
        </p:nvSpPr>
        <p:spPr>
          <a:xfrm>
            <a:off x="8681887" y="3928220"/>
            <a:ext cx="2026622" cy="830966"/>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de-DE" sz="1400" u="none" cap="none" strike="noStrike">
                <a:solidFill>
                  <a:srgbClr val="000000"/>
                </a:solidFill>
                <a:latin typeface="Calibri"/>
                <a:ea typeface="Calibri"/>
                <a:cs typeface="Calibri"/>
                <a:sym typeface="Calibri"/>
              </a:rPr>
              <a:t>Nicht empfehlenswert - kein Umweltnutzen erkennbar</a:t>
            </a:r>
            <a:endParaRPr b="0" i="0" sz="1400" u="none" cap="none" strike="noStrike">
              <a:solidFill>
                <a:srgbClr val="000000"/>
              </a:solidFill>
              <a:latin typeface="Calibri"/>
              <a:ea typeface="Calibri"/>
              <a:cs typeface="Calibri"/>
              <a:sym typeface="Calibri"/>
            </a:endParaRPr>
          </a:p>
        </p:txBody>
      </p:sp>
      <p:sp>
        <p:nvSpPr>
          <p:cNvPr id="264" name="Google Shape;264;g141f1a7caba_0_31"/>
          <p:cNvSpPr txBox="1"/>
          <p:nvPr>
            <p:ph idx="11" type="ftr"/>
          </p:nvPr>
        </p:nvSpPr>
        <p:spPr>
          <a:xfrm>
            <a:off x="9359992" y="6258585"/>
            <a:ext cx="2541000" cy="5637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SzPts val="1800"/>
              <a:buFont typeface="Arial"/>
              <a:buNone/>
            </a:pPr>
            <a:r>
              <a:rPr lang="de-DE"/>
              <a:t>Eigene Darstellung nach BUND</a:t>
            </a:r>
            <a:endParaRPr/>
          </a:p>
        </p:txBody>
      </p:sp>
      <p:sp>
        <p:nvSpPr>
          <p:cNvPr id="265" name="Google Shape;265;g141f1a7caba_0_31"/>
          <p:cNvSpPr/>
          <p:nvPr/>
        </p:nvSpPr>
        <p:spPr>
          <a:xfrm>
            <a:off x="1648396" y="4877782"/>
            <a:ext cx="8562404" cy="1116623"/>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0" lIns="0" spcFirstLastPara="1" rIns="0" wrap="square" tIns="0">
            <a:noAutofit/>
          </a:bodyPr>
          <a:lstStyle/>
          <a:p>
            <a:pPr indent="-457200" lvl="0" marL="457200" marR="0" rtl="0" algn="l">
              <a:lnSpc>
                <a:spcPct val="100000"/>
              </a:lnSpc>
              <a:spcBef>
                <a:spcPts val="0"/>
              </a:spcBef>
              <a:spcAft>
                <a:spcPts val="0"/>
              </a:spcAft>
              <a:buClr>
                <a:srgbClr val="000000"/>
              </a:buClr>
              <a:buSzPts val="2000"/>
              <a:buFont typeface="Arial"/>
              <a:buAutoNum type="arabicPeriod"/>
            </a:pPr>
            <a:r>
              <a:rPr b="0" i="0" lang="de-DE" sz="2000" u="none" cap="none" strike="noStrike">
                <a:solidFill>
                  <a:srgbClr val="941651"/>
                </a:solidFill>
                <a:latin typeface="Arial"/>
                <a:ea typeface="Arial"/>
                <a:cs typeface="Arial"/>
                <a:sym typeface="Arial"/>
              </a:rPr>
              <a:t>Wie bewerten Sie die Siegel?</a:t>
            </a:r>
            <a:endParaRPr/>
          </a:p>
          <a:p>
            <a:pPr indent="-457200" lvl="0" marL="457200" marR="0" rtl="0" algn="l">
              <a:lnSpc>
                <a:spcPct val="100000"/>
              </a:lnSpc>
              <a:spcBef>
                <a:spcPts val="0"/>
              </a:spcBef>
              <a:spcAft>
                <a:spcPts val="0"/>
              </a:spcAft>
              <a:buClr>
                <a:srgbClr val="000000"/>
              </a:buClr>
              <a:buSzPts val="2000"/>
              <a:buFont typeface="Arial"/>
              <a:buAutoNum type="arabicPeriod"/>
            </a:pPr>
            <a:r>
              <a:rPr b="0" i="0" lang="de-DE" sz="2000" u="none" cap="none" strike="noStrike">
                <a:solidFill>
                  <a:srgbClr val="941651"/>
                </a:solidFill>
                <a:latin typeface="Arial"/>
                <a:ea typeface="Arial"/>
                <a:cs typeface="Arial"/>
                <a:sym typeface="Arial"/>
              </a:rPr>
              <a:t>Helfen Siegel, dass Ihre Kund*innen nachhaltiger Einkaufen?</a:t>
            </a:r>
            <a:endParaRPr/>
          </a:p>
          <a:p>
            <a:pPr indent="-457200" lvl="0" marL="457200" marR="0" rtl="0" algn="l">
              <a:lnSpc>
                <a:spcPct val="100000"/>
              </a:lnSpc>
              <a:spcBef>
                <a:spcPts val="0"/>
              </a:spcBef>
              <a:spcAft>
                <a:spcPts val="0"/>
              </a:spcAft>
              <a:buClr>
                <a:srgbClr val="000000"/>
              </a:buClr>
              <a:buSzPts val="2000"/>
              <a:buFont typeface="Arial"/>
              <a:buAutoNum type="arabicPeriod"/>
            </a:pPr>
            <a:r>
              <a:rPr b="0" i="0" lang="de-DE" sz="2000" u="none" cap="none" strike="noStrike">
                <a:solidFill>
                  <a:srgbClr val="941651"/>
                </a:solidFill>
                <a:latin typeface="Arial"/>
                <a:ea typeface="Arial"/>
                <a:cs typeface="Arial"/>
                <a:sym typeface="Arial"/>
              </a:rPr>
              <a:t>Spielen Siegel bei Ihnen ein Rolle bei der Gestaltung des Angebotes?</a:t>
            </a:r>
            <a:endParaRPr/>
          </a:p>
        </p:txBody>
      </p:sp>
      <p:sp>
        <p:nvSpPr>
          <p:cNvPr id="266" name="Google Shape;266;g141f1a7caba_0_31"/>
          <p:cNvSpPr txBox="1"/>
          <p:nvPr/>
        </p:nvSpPr>
        <p:spPr>
          <a:xfrm>
            <a:off x="3893127" y="6258563"/>
            <a:ext cx="2838119" cy="5637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rPr b="0" i="0" lang="de-DE" sz="1200" u="none" cap="none" strike="noStrike">
                <a:solidFill>
                  <a:schemeClr val="lt1"/>
                </a:solidFill>
                <a:latin typeface="Trebuchet MS"/>
                <a:ea typeface="Trebuchet MS"/>
                <a:cs typeface="Trebuchet MS"/>
                <a:sym typeface="Trebuchet MS"/>
              </a:rPr>
              <a:t>Kaufmann und Kauffrau </a:t>
            </a:r>
            <a:br>
              <a:rPr b="0" i="0" lang="de-DE" sz="1200" u="none" cap="none" strike="noStrike">
                <a:solidFill>
                  <a:schemeClr val="lt1"/>
                </a:solidFill>
                <a:latin typeface="Trebuchet MS"/>
                <a:ea typeface="Trebuchet MS"/>
                <a:cs typeface="Trebuchet MS"/>
                <a:sym typeface="Trebuchet MS"/>
              </a:rPr>
            </a:br>
            <a:r>
              <a:rPr b="0" i="0" lang="de-DE" sz="1200" u="none" cap="none" strike="noStrike">
                <a:solidFill>
                  <a:schemeClr val="lt1"/>
                </a:solidFill>
                <a:latin typeface="Trebuchet MS"/>
                <a:ea typeface="Trebuchet MS"/>
                <a:cs typeface="Trebuchet MS"/>
                <a:sym typeface="Trebuchet MS"/>
              </a:rPr>
              <a:t>im Einzelhandel</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g14a9b7458ce_0_12"/>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273" name="Google Shape;273;g14a9b7458ce_0_12"/>
          <p:cNvSpPr txBox="1"/>
          <p:nvPr>
            <p:ph idx="11" type="ftr"/>
          </p:nvPr>
        </p:nvSpPr>
        <p:spPr>
          <a:xfrm>
            <a:off x="720592" y="6258560"/>
            <a:ext cx="2541000" cy="5637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SzPts val="1800"/>
              <a:buFont typeface="Arial"/>
              <a:buNone/>
            </a:pPr>
            <a:r>
              <a:rPr lang="de-DE" sz="1200">
                <a:latin typeface="Trebuchet MS"/>
                <a:ea typeface="Trebuchet MS"/>
                <a:cs typeface="Trebuchet MS"/>
                <a:sym typeface="Trebuchet MS"/>
              </a:rPr>
              <a:t>Dr. Jaya Bowry, LABL</a:t>
            </a:r>
            <a:endParaRPr sz="1200">
              <a:latin typeface="Trebuchet MS"/>
              <a:ea typeface="Trebuchet MS"/>
              <a:cs typeface="Trebuchet MS"/>
              <a:sym typeface="Trebuchet MS"/>
            </a:endParaRPr>
          </a:p>
          <a:p>
            <a:pPr indent="0" lvl="0" marL="0" rtl="0" algn="l">
              <a:lnSpc>
                <a:spcPct val="100000"/>
              </a:lnSpc>
              <a:spcBef>
                <a:spcPts val="0"/>
              </a:spcBef>
              <a:spcAft>
                <a:spcPts val="0"/>
              </a:spcAft>
              <a:buClr>
                <a:schemeClr val="dk1"/>
              </a:buClr>
              <a:buSzPts val="1800"/>
              <a:buFont typeface="Arial"/>
              <a:buNone/>
            </a:pPr>
            <a:r>
              <a:rPr lang="de-DE" sz="1200">
                <a:latin typeface="Trebuchet MS"/>
                <a:ea typeface="Trebuchet MS"/>
                <a:cs typeface="Trebuchet MS"/>
                <a:sym typeface="Trebuchet MS"/>
              </a:rPr>
              <a:t>Die Projektagentur BBNE</a:t>
            </a:r>
            <a:endParaRPr/>
          </a:p>
        </p:txBody>
      </p:sp>
      <p:sp>
        <p:nvSpPr>
          <p:cNvPr id="274" name="Google Shape;274;g14a9b7458ce_0_12"/>
          <p:cNvSpPr txBox="1"/>
          <p:nvPr/>
        </p:nvSpPr>
        <p:spPr>
          <a:xfrm rot="-5400000">
            <a:off x="-749642" y="3941790"/>
            <a:ext cx="2540389" cy="400079"/>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de-DE" sz="1400" u="none" cap="none" strike="noStrike">
                <a:solidFill>
                  <a:srgbClr val="000000"/>
                </a:solidFill>
                <a:latin typeface="Calibri"/>
                <a:ea typeface="Calibri"/>
                <a:cs typeface="Calibri"/>
                <a:sym typeface="Calibri"/>
              </a:rPr>
              <a:t>Umsätze in Milliarden Euro</a:t>
            </a:r>
            <a:endParaRPr b="0" i="0" sz="1400" u="none" cap="none" strike="noStrike">
              <a:solidFill>
                <a:srgbClr val="000000"/>
              </a:solidFill>
              <a:latin typeface="Calibri"/>
              <a:ea typeface="Calibri"/>
              <a:cs typeface="Calibri"/>
              <a:sym typeface="Calibri"/>
            </a:endParaRPr>
          </a:p>
        </p:txBody>
      </p:sp>
      <p:sp>
        <p:nvSpPr>
          <p:cNvPr id="275" name="Google Shape;275;g14a9b7458ce_0_12"/>
          <p:cNvSpPr txBox="1"/>
          <p:nvPr>
            <p:ph idx="11" type="ftr"/>
          </p:nvPr>
        </p:nvSpPr>
        <p:spPr>
          <a:xfrm>
            <a:off x="9359992" y="6258585"/>
            <a:ext cx="2541000" cy="5637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SzPts val="1800"/>
              <a:buFont typeface="Arial"/>
              <a:buNone/>
            </a:pPr>
            <a:r>
              <a:rPr lang="de-DE"/>
              <a:t>Eigene Darstellung nach UBA</a:t>
            </a:r>
            <a:endParaRPr/>
          </a:p>
        </p:txBody>
      </p:sp>
      <p:sp>
        <p:nvSpPr>
          <p:cNvPr id="276" name="Google Shape;276;g14a9b7458ce_0_12"/>
          <p:cNvSpPr/>
          <p:nvPr/>
        </p:nvSpPr>
        <p:spPr>
          <a:xfrm>
            <a:off x="8996364" y="1845875"/>
            <a:ext cx="3029732" cy="4010915"/>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0" lIns="0" spcFirstLastPara="1" rIns="0" wrap="square" tIns="0">
            <a:noAutofit/>
          </a:bodyPr>
          <a:lstStyle/>
          <a:p>
            <a:pPr indent="-193675" lvl="0" marL="193675" marR="0" rtl="0" algn="l">
              <a:lnSpc>
                <a:spcPct val="100000"/>
              </a:lnSpc>
              <a:spcBef>
                <a:spcPts val="0"/>
              </a:spcBef>
              <a:spcAft>
                <a:spcPts val="0"/>
              </a:spcAft>
              <a:buClr>
                <a:srgbClr val="000000"/>
              </a:buClr>
              <a:buSzPts val="1800"/>
              <a:buFont typeface="Arial"/>
              <a:buAutoNum type="arabicPeriod"/>
            </a:pPr>
            <a:r>
              <a:rPr b="0" i="0" lang="de-DE" sz="1800" u="none" cap="none" strike="noStrike">
                <a:solidFill>
                  <a:srgbClr val="941651"/>
                </a:solidFill>
                <a:latin typeface="Arial"/>
                <a:ea typeface="Arial"/>
                <a:cs typeface="Arial"/>
                <a:sym typeface="Arial"/>
              </a:rPr>
              <a:t>Ist “Nachhaltigkeit ein Umsatztreiber für Sie?</a:t>
            </a:r>
            <a:endParaRPr/>
          </a:p>
          <a:p>
            <a:pPr indent="-193675" lvl="0" marL="193675" marR="0" rtl="0" algn="l">
              <a:lnSpc>
                <a:spcPct val="100000"/>
              </a:lnSpc>
              <a:spcBef>
                <a:spcPts val="0"/>
              </a:spcBef>
              <a:spcAft>
                <a:spcPts val="0"/>
              </a:spcAft>
              <a:buClr>
                <a:srgbClr val="000000"/>
              </a:buClr>
              <a:buSzPts val="1800"/>
              <a:buFont typeface="Arial"/>
              <a:buAutoNum type="arabicPeriod"/>
            </a:pPr>
            <a:r>
              <a:rPr b="0" i="0" lang="de-DE" sz="1800" u="none" cap="none" strike="noStrike">
                <a:solidFill>
                  <a:srgbClr val="941651"/>
                </a:solidFill>
                <a:latin typeface="Arial"/>
                <a:ea typeface="Arial"/>
                <a:cs typeface="Arial"/>
                <a:sym typeface="Arial"/>
              </a:rPr>
              <a:t>Was ist für Sie eine „nachhaltige Ernährung?</a:t>
            </a:r>
            <a:endParaRPr/>
          </a:p>
          <a:p>
            <a:pPr indent="-193675" lvl="0" marL="193675" marR="0" rtl="0" algn="l">
              <a:lnSpc>
                <a:spcPct val="100000"/>
              </a:lnSpc>
              <a:spcBef>
                <a:spcPts val="0"/>
              </a:spcBef>
              <a:spcAft>
                <a:spcPts val="0"/>
              </a:spcAft>
              <a:buClr>
                <a:srgbClr val="000000"/>
              </a:buClr>
              <a:buSzPts val="1800"/>
              <a:buFont typeface="Arial"/>
              <a:buAutoNum type="arabicPeriod"/>
            </a:pPr>
            <a:r>
              <a:rPr b="0" i="0" lang="de-DE" sz="1800" u="none" cap="none" strike="noStrike">
                <a:solidFill>
                  <a:srgbClr val="941651"/>
                </a:solidFill>
                <a:latin typeface="Arial"/>
                <a:ea typeface="Arial"/>
                <a:cs typeface="Arial"/>
                <a:sym typeface="Arial"/>
              </a:rPr>
              <a:t>Warum geht es bei der „Ernährung“ nur langsam voran?</a:t>
            </a:r>
            <a:endParaRPr/>
          </a:p>
          <a:p>
            <a:pPr indent="-193675" lvl="0" marL="193675" marR="0" rtl="0" algn="l">
              <a:lnSpc>
                <a:spcPct val="100000"/>
              </a:lnSpc>
              <a:spcBef>
                <a:spcPts val="0"/>
              </a:spcBef>
              <a:spcAft>
                <a:spcPts val="0"/>
              </a:spcAft>
              <a:buClr>
                <a:srgbClr val="000000"/>
              </a:buClr>
              <a:buSzPts val="1800"/>
              <a:buFont typeface="Arial"/>
              <a:buAutoNum type="arabicPeriod"/>
            </a:pPr>
            <a:r>
              <a:rPr b="0" i="0" lang="de-DE" sz="1800" u="none" cap="none" strike="noStrike">
                <a:solidFill>
                  <a:srgbClr val="941651"/>
                </a:solidFill>
                <a:latin typeface="Arial"/>
                <a:ea typeface="Arial"/>
                <a:cs typeface="Arial"/>
                <a:sym typeface="Arial"/>
              </a:rPr>
              <a:t>Was macht die „Mobilität“ besser?</a:t>
            </a:r>
            <a:endParaRPr/>
          </a:p>
          <a:p>
            <a:pPr indent="-193675" lvl="0" marL="193675" marR="0" rtl="0" algn="l">
              <a:lnSpc>
                <a:spcPct val="100000"/>
              </a:lnSpc>
              <a:spcBef>
                <a:spcPts val="0"/>
              </a:spcBef>
              <a:spcAft>
                <a:spcPts val="0"/>
              </a:spcAft>
              <a:buClr>
                <a:srgbClr val="000000"/>
              </a:buClr>
              <a:buSzPts val="1800"/>
              <a:buFont typeface="Arial"/>
              <a:buAutoNum type="arabicPeriod"/>
            </a:pPr>
            <a:r>
              <a:rPr b="0" i="0" lang="de-DE" sz="1800" u="none" cap="none" strike="noStrike">
                <a:solidFill>
                  <a:srgbClr val="941651"/>
                </a:solidFill>
                <a:latin typeface="Arial"/>
                <a:ea typeface="Arial"/>
                <a:cs typeface="Arial"/>
                <a:sym typeface="Arial"/>
              </a:rPr>
              <a:t>Wie können Sie die „nachhaltige Ernährung“ fördern?</a:t>
            </a:r>
            <a:endParaRPr b="0" i="0" sz="1800" u="none" cap="none" strike="noStrike">
              <a:solidFill>
                <a:srgbClr val="941651"/>
              </a:solidFill>
              <a:latin typeface="Arial"/>
              <a:ea typeface="Arial"/>
              <a:cs typeface="Arial"/>
              <a:sym typeface="Arial"/>
            </a:endParaRPr>
          </a:p>
        </p:txBody>
      </p:sp>
      <p:graphicFrame>
        <p:nvGraphicFramePr>
          <p:cNvPr id="277" name="Google Shape;277;g14a9b7458ce_0_12"/>
          <p:cNvGraphicFramePr/>
          <p:nvPr/>
        </p:nvGraphicFramePr>
        <p:xfrm>
          <a:off x="720592" y="1445975"/>
          <a:ext cx="8639400" cy="4644581"/>
        </p:xfrm>
        <a:graphic>
          <a:graphicData uri="http://schemas.openxmlformats.org/drawingml/2006/chart">
            <c:chart r:id="rId3"/>
          </a:graphicData>
        </a:graphic>
      </p:graphicFrame>
      <p:sp>
        <p:nvSpPr>
          <p:cNvPr id="278" name="Google Shape;278;g14a9b7458ce_0_12"/>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sz="2400"/>
              <a:t>Nachhaltigkeit versus Umsatz im Einzelhandel?</a:t>
            </a:r>
            <a:br>
              <a:rPr lang="de-DE" sz="2400"/>
            </a:br>
            <a:r>
              <a:rPr lang="de-DE" sz="2400"/>
              <a:t>Nachhaltigkeit als Umsatztreiber</a:t>
            </a:r>
            <a:endParaRPr/>
          </a:p>
        </p:txBody>
      </p:sp>
      <p:sp>
        <p:nvSpPr>
          <p:cNvPr id="279" name="Google Shape;279;g14a9b7458ce_0_12"/>
          <p:cNvSpPr txBox="1"/>
          <p:nvPr/>
        </p:nvSpPr>
        <p:spPr>
          <a:xfrm>
            <a:off x="3893127" y="6258563"/>
            <a:ext cx="2838119" cy="5637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rPr b="0" i="0" lang="de-DE" sz="1200" u="none" cap="none" strike="noStrike">
                <a:solidFill>
                  <a:schemeClr val="lt1"/>
                </a:solidFill>
                <a:latin typeface="Trebuchet MS"/>
                <a:ea typeface="Trebuchet MS"/>
                <a:cs typeface="Trebuchet MS"/>
                <a:sym typeface="Trebuchet MS"/>
              </a:rPr>
              <a:t>Kaufmann und Kauffrau </a:t>
            </a:r>
            <a:br>
              <a:rPr b="0" i="0" lang="de-DE" sz="1200" u="none" cap="none" strike="noStrike">
                <a:solidFill>
                  <a:schemeClr val="lt1"/>
                </a:solidFill>
                <a:latin typeface="Trebuchet MS"/>
                <a:ea typeface="Trebuchet MS"/>
                <a:cs typeface="Trebuchet MS"/>
                <a:sym typeface="Trebuchet MS"/>
              </a:rPr>
            </a:br>
            <a:r>
              <a:rPr b="0" i="0" lang="de-DE" sz="1200" u="none" cap="none" strike="noStrike">
                <a:solidFill>
                  <a:schemeClr val="lt1"/>
                </a:solidFill>
                <a:latin typeface="Trebuchet MS"/>
                <a:ea typeface="Trebuchet MS"/>
                <a:cs typeface="Trebuchet MS"/>
                <a:sym typeface="Trebuchet MS"/>
              </a:rPr>
              <a:t>im Einzelhandel</a:t>
            </a:r>
            <a:endParaRPr b="0" i="0" sz="1400" u="none" cap="none" strike="noStrike">
              <a:solidFill>
                <a:schemeClr val="lt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a:themeElements>
    <a:clrScheme name="Warmes Blau">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2021-10-18T14:46:33Z</dcterms:created>
  <dc:creator>Microsoft Office User</dc:creator>
</cp:coreProperties>
</file>