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7099300" cy="10234600"/>
  <p:embeddedFontLs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6">
          <p15:clr>
            <a:srgbClr val="A4A3A4"/>
          </p15:clr>
        </p15:guide>
      </p15:notesGuideLst>
    </p:ext>
    <p:ext uri="GoogleSlidesCustomDataVersion2">
      <go:slidesCustomData xmlns:go="http://customooxmlschemas.google.com/" r:id="rId25" roundtripDataSignature="AMtx7mi/WywqGiUi+WaBVckxtBzUndtZ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6"/>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erriweather-bold.fntdata"/><Relationship Id="rId21" Type="http://schemas.openxmlformats.org/officeDocument/2006/relationships/font" Target="fonts/Merriweather-regular.fntdata"/><Relationship Id="rId24" Type="http://schemas.openxmlformats.org/officeDocument/2006/relationships/font" Target="fonts/Merriweather-boldItalic.fntdata"/><Relationship Id="rId23"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6"/>
            <a:ext cx="3076364"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3" y="6"/>
            <a:ext cx="3076364"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7838" y="127793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925407"/>
            <a:ext cx="567944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4"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lmholtz.de/erde-und-umwelt/wie-viel-co2-steckt-in-einem-liter-benzin/" TargetMode="External"/><Relationship Id="rId3" Type="http://schemas.openxmlformats.org/officeDocument/2006/relationships/hyperlink" Target="https://www.helmholtz.de/erde-und-umwelt/wie-viel-co2-steckt-in-einem-liter-benzi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ba.co2-rechner.de/de_DE/" TargetMode="External"/><Relationship Id="rId3" Type="http://schemas.openxmlformats.org/officeDocument/2006/relationships/hyperlink" Target="https://www.umweltbundesamt.de/themen/wirtschaft-konsum/konsum-umwelt-zentrale-handlungsfelder" TargetMode="External"/><Relationship Id="rId4" Type="http://schemas.openxmlformats.org/officeDocument/2006/relationships/hyperlink" Target="https://www.umweltbundesamt.de/themen/wirtschaft-konsum/konsum-umwelt-zentrale-handlungsfelder" TargetMode="External"/><Relationship Id="rId5" Type="http://schemas.openxmlformats.org/officeDocument/2006/relationships/hyperlink" Target="http://uba.co2-rechner.de/" TargetMode="External"/><Relationship Id="rId6" Type="http://schemas.openxmlformats.org/officeDocument/2006/relationships/hyperlink" Target="http://uba.co2-rechner.d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ki.de/DE/Content/Infekt/Krankenhaushygiene/Kommission/Downloads/LAGA-Rili.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de518d3a5_3_0:notes"/>
          <p:cNvSpPr/>
          <p:nvPr>
            <p:ph idx="2" type="sldImg"/>
          </p:nvPr>
        </p:nvSpPr>
        <p:spPr>
          <a:xfrm>
            <a:off x="21431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25de518d3a5_3_0:notes"/>
          <p:cNvSpPr txBox="1"/>
          <p:nvPr>
            <p:ph idx="1" type="body"/>
          </p:nvPr>
        </p:nvSpPr>
        <p:spPr>
          <a:xfrm>
            <a:off x="215755" y="4032000"/>
            <a:ext cx="6651925" cy="5987358"/>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200" u="none" cap="none" strike="noStrike">
                <a:solidFill>
                  <a:schemeClr val="dk1"/>
                </a:solidFill>
                <a:latin typeface="Calibri"/>
                <a:ea typeface="Calibri"/>
                <a:cs typeface="Calibri"/>
                <a:sym typeface="Calibri"/>
              </a:rPr>
              <a:t>Ein Handout (FS) z.B. mit der Darstellung von Zielkonflikten oder weiteren Aufgabenstellungen. </a:t>
            </a:r>
            <a:endParaRPr/>
          </a:p>
          <a:p>
            <a:pPr indent="-171450" lvl="0" marL="171450" rtl="0" algn="l">
              <a:lnSpc>
                <a:spcPct val="100000"/>
              </a:lnSpc>
              <a:spcBef>
                <a:spcPts val="600"/>
              </a:spcBef>
              <a:spcAft>
                <a:spcPts val="0"/>
              </a:spcAft>
              <a:buSzPts val="1400"/>
              <a:buFont typeface="Arial"/>
              <a:buChar char="•"/>
            </a:pPr>
            <a:r>
              <a:rPr b="0" i="0" lang="de-DE" sz="12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a:t>
            </a:r>
            <a:r>
              <a:rPr lang="de-DE"/>
              <a:t>Office</a:t>
            </a:r>
            <a:r>
              <a:rPr b="0" i="0" lang="de-DE" sz="1200" u="none" cap="none" strike="noStrike">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a:p>
          <a:p>
            <a:pPr indent="0" lvl="0" marL="0" marR="0" rtl="0" algn="l">
              <a:lnSpc>
                <a:spcPct val="100000"/>
              </a:lnSpc>
              <a:spcBef>
                <a:spcPts val="600"/>
              </a:spcBef>
              <a:spcAft>
                <a:spcPts val="0"/>
              </a:spcAft>
              <a:buClr>
                <a:srgbClr val="000000"/>
              </a:buClr>
              <a:buSzPts val="1400"/>
              <a:buFont typeface="Arial"/>
              <a:buNone/>
            </a:pPr>
            <a:r>
              <a:t/>
            </a:r>
            <a:endParaRPr/>
          </a:p>
        </p:txBody>
      </p:sp>
      <p:sp>
        <p:nvSpPr>
          <p:cNvPr id="81" name="Google Shape;81;g25de518d3a5_3_0: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8f46409a1e_0_79:notes"/>
          <p:cNvSpPr/>
          <p:nvPr>
            <p:ph idx="2" type="sldImg"/>
          </p:nvPr>
        </p:nvSpPr>
        <p:spPr>
          <a:xfrm>
            <a:off x="21431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8f46409a1e_0_79:notes"/>
          <p:cNvSpPr txBox="1"/>
          <p:nvPr>
            <p:ph idx="1" type="body"/>
          </p:nvPr>
        </p:nvSpPr>
        <p:spPr>
          <a:xfrm>
            <a:off x="215755" y="4032003"/>
            <a:ext cx="6651925" cy="55364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a:t>Der Fachkräftemangel in der Pflege führt ebenfalls zu Zielkonflikten im Sinne der sozialen Nachhaltigkeit, da immer weniger Pflegekräfte immer mehr Pflegebedürftige betreuen müssen. Pflegekräfte müssen vermehrt zwischen der persönlichen Zuwendung für Pflegebedürftige und der eigenen körperlichen Gesundheit abwägen. </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212"/>
              <a:buFont typeface="Arial"/>
              <a:buChar char="•"/>
            </a:pPr>
            <a:r>
              <a:rPr lang="de-DE"/>
              <a:t>Wie können Pflegekräfte in einer Gesundheitseinrichtung besser mit Überforderung und Stress im Arbeitsalltag umgehen? </a:t>
            </a:r>
            <a:endParaRPr/>
          </a:p>
          <a:p>
            <a:pPr indent="-171450" lvl="0" marL="171450" rtl="0" algn="l">
              <a:lnSpc>
                <a:spcPct val="100000"/>
              </a:lnSpc>
              <a:spcBef>
                <a:spcPts val="0"/>
              </a:spcBef>
              <a:spcAft>
                <a:spcPts val="0"/>
              </a:spcAft>
              <a:buSzPts val="1212"/>
              <a:buFont typeface="Arial"/>
              <a:buChar char="•"/>
            </a:pPr>
            <a:r>
              <a:rPr lang="de-DE"/>
              <a:t>Welche Möglichkeiten der Prävention gibt es?</a:t>
            </a:r>
            <a:endParaRPr sz="1200"/>
          </a:p>
          <a:p>
            <a:pPr indent="-94488" lvl="0" marL="171450" rtl="0" algn="l">
              <a:lnSpc>
                <a:spcPct val="100000"/>
              </a:lnSpc>
              <a:spcBef>
                <a:spcPts val="0"/>
              </a:spcBef>
              <a:spcAft>
                <a:spcPts val="0"/>
              </a:spcAft>
              <a:buSzPts val="1212"/>
              <a:buFont typeface="Arial"/>
              <a:buNone/>
            </a:pPr>
            <a:r>
              <a:t/>
            </a:r>
            <a:endParaRPr b="1"/>
          </a:p>
          <a:p>
            <a:pPr indent="0" lvl="0" marL="0" rtl="0" algn="l">
              <a:lnSpc>
                <a:spcPct val="100000"/>
              </a:lnSpc>
              <a:spcBef>
                <a:spcPts val="0"/>
              </a:spcBef>
              <a:spcAft>
                <a:spcPts val="0"/>
              </a:spcAft>
              <a:buClr>
                <a:schemeClr val="dk1"/>
              </a:buClr>
              <a:buSzPts val="1212"/>
              <a:buNone/>
            </a:pPr>
            <a:r>
              <a:rPr b="1" lang="de-DE"/>
              <a:t>Quelle</a:t>
            </a:r>
            <a:endParaRPr b="1"/>
          </a:p>
          <a:p>
            <a:pPr indent="-171450" lvl="0" marL="171450" rtl="0" algn="l">
              <a:lnSpc>
                <a:spcPct val="100000"/>
              </a:lnSpc>
              <a:spcBef>
                <a:spcPts val="0"/>
              </a:spcBef>
              <a:spcAft>
                <a:spcPts val="0"/>
              </a:spcAft>
              <a:buClr>
                <a:schemeClr val="dk1"/>
              </a:buClr>
              <a:buSzPts val="1212"/>
              <a:buFont typeface="Arial"/>
              <a:buChar char="•"/>
            </a:pPr>
            <a:r>
              <a:rPr lang="de-DE"/>
              <a:t>Schmidt, B. (2015): Burnout in der Pflege: Risikofaktoren - Hintergründe - Selbsteinschätzung. Kohlhammer. Stuttgart</a:t>
            </a:r>
            <a:endParaRPr/>
          </a:p>
          <a:p>
            <a:pPr indent="-171450" lvl="0" marL="171450" rtl="0" algn="l">
              <a:lnSpc>
                <a:spcPct val="100000"/>
              </a:lnSpc>
              <a:spcBef>
                <a:spcPts val="0"/>
              </a:spcBef>
              <a:spcAft>
                <a:spcPts val="0"/>
              </a:spcAft>
              <a:buClr>
                <a:schemeClr val="dk1"/>
              </a:buClr>
              <a:buSzPts val="1212"/>
              <a:buFont typeface="Arial"/>
              <a:buChar char="•"/>
            </a:pPr>
            <a:r>
              <a:rPr lang="de-DE"/>
              <a:t>Nikendei, C. (2023): Der Klimawandel, die Diskrepanz zwischen Wissen und Handeln und das Kontinuum zwischen Abwehr, Bewusstwerdung und psychischer Belastung; in: Nikendei, C. et al. (2023): Heidelberger Standards der Klimamedizin – Wissen und Handlungsstrategien für den klinischen Alltag und die medizinische Lehre im Klimawandel, S.128 - 136, GMS J Med Educ. </a:t>
            </a:r>
            <a:endParaRPr/>
          </a:p>
          <a:p>
            <a:pPr indent="-171450" lvl="0" marL="171450" rtl="0" algn="l">
              <a:lnSpc>
                <a:spcPct val="100000"/>
              </a:lnSpc>
              <a:spcBef>
                <a:spcPts val="0"/>
              </a:spcBef>
              <a:spcAft>
                <a:spcPts val="0"/>
              </a:spcAft>
              <a:buClr>
                <a:schemeClr val="dk1"/>
              </a:buClr>
              <a:buSzPts val="1212"/>
              <a:buFont typeface="Arial"/>
              <a:buChar char="•"/>
            </a:pPr>
            <a:r>
              <a:rPr lang="de-DE"/>
              <a:t>Bilder: publicdomainvectors.org “Patient and nurse”, “Nurse and patient”, “upset man”, “tired man” </a:t>
            </a:r>
            <a:endParaRPr/>
          </a:p>
          <a:p>
            <a:pPr indent="-94488" lvl="0" marL="171450" rtl="0" algn="l">
              <a:lnSpc>
                <a:spcPct val="100000"/>
              </a:lnSpc>
              <a:spcBef>
                <a:spcPts val="0"/>
              </a:spcBef>
              <a:spcAft>
                <a:spcPts val="0"/>
              </a:spcAft>
              <a:buSzPts val="1212"/>
              <a:buFont typeface="Arial"/>
              <a:buNone/>
            </a:pPr>
            <a:r>
              <a:t/>
            </a:r>
            <a:endParaRPr b="1"/>
          </a:p>
          <a:p>
            <a:pPr indent="0" lvl="0" marL="0" rtl="0" algn="l">
              <a:lnSpc>
                <a:spcPct val="100000"/>
              </a:lnSpc>
              <a:spcBef>
                <a:spcPts val="0"/>
              </a:spcBef>
              <a:spcAft>
                <a:spcPts val="0"/>
              </a:spcAft>
              <a:buSzPts val="1400"/>
              <a:buNone/>
            </a:pPr>
            <a:r>
              <a:t/>
            </a:r>
            <a:endParaRPr/>
          </a:p>
        </p:txBody>
      </p:sp>
      <p:sp>
        <p:nvSpPr>
          <p:cNvPr id="225" name="Google Shape;225;g18f46409a1e_0_79: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de518d3a5_0_102:notes"/>
          <p:cNvSpPr/>
          <p:nvPr>
            <p:ph idx="2" type="sldImg"/>
          </p:nvPr>
        </p:nvSpPr>
        <p:spPr>
          <a:xfrm>
            <a:off x="21431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5de518d3a5_0_102:notes"/>
          <p:cNvSpPr txBox="1"/>
          <p:nvPr>
            <p:ph idx="1" type="body"/>
          </p:nvPr>
        </p:nvSpPr>
        <p:spPr>
          <a:xfrm>
            <a:off x="215008" y="4032000"/>
            <a:ext cx="6652672" cy="5824122"/>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Clr>
                <a:schemeClr val="dk1"/>
              </a:buClr>
              <a:buSzPts val="1100"/>
              <a:buFont typeface="Arial"/>
              <a:buNone/>
            </a:pPr>
            <a:r>
              <a:rPr b="1" lang="de-DE"/>
              <a:t>Beschreibung</a:t>
            </a:r>
            <a:endParaRPr b="1"/>
          </a:p>
          <a:p>
            <a:pPr indent="0" lvl="0" marL="0" rtl="0" algn="l">
              <a:lnSpc>
                <a:spcPct val="100000"/>
              </a:lnSpc>
              <a:spcBef>
                <a:spcPts val="0"/>
              </a:spcBef>
              <a:spcAft>
                <a:spcPts val="0"/>
              </a:spcAft>
              <a:buClr>
                <a:schemeClr val="dk1"/>
              </a:buClr>
              <a:buSzPts val="1100"/>
              <a:buFont typeface="Arial"/>
              <a:buNone/>
            </a:pPr>
            <a:r>
              <a:rPr lang="de-DE"/>
              <a:t>Die Abbildung zeigt die Energieverbräuche (Treibstoffe und Strom) und die damit verbundenen Emissionen verschiedener Varianten des Hyundai Kona.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a:t>
            </a:r>
            <a:endParaRPr/>
          </a:p>
          <a:p>
            <a:pPr indent="0" lvl="0" marL="0" rtl="0" algn="l">
              <a:lnSpc>
                <a:spcPct val="100000"/>
              </a:lnSpc>
              <a:spcBef>
                <a:spcPts val="0"/>
              </a:spcBef>
              <a:spcAft>
                <a:spcPts val="0"/>
              </a:spcAft>
              <a:buClr>
                <a:schemeClr val="dk1"/>
              </a:buClr>
              <a:buSzPts val="1100"/>
              <a:buFont typeface="Arial"/>
              <a:buNone/>
            </a:pPr>
            <a:r>
              <a:rPr b="1" lang="de-DE"/>
              <a:t>Aufgabe</a:t>
            </a:r>
            <a:endParaRPr b="1"/>
          </a:p>
          <a:p>
            <a:pPr indent="-171450" lvl="0" marL="182563" rtl="0" algn="l">
              <a:lnSpc>
                <a:spcPct val="100000"/>
              </a:lnSpc>
              <a:spcBef>
                <a:spcPts val="0"/>
              </a:spcBef>
              <a:spcAft>
                <a:spcPts val="0"/>
              </a:spcAft>
              <a:buSzPts val="1212"/>
              <a:buFont typeface="Arial"/>
              <a:buChar char="•"/>
            </a:pPr>
            <a:r>
              <a:rPr lang="de-DE"/>
              <a:t>Diskutieren sie die Vor- und Nachteile betrieblicher Mobilität in einer Gesundheitseinrichtung. Ist Elektromobilität eine Möglichkeit die Fahrzeugflotte umzustellen?</a:t>
            </a:r>
            <a:endParaRPr/>
          </a:p>
          <a:p>
            <a:pPr indent="0" lvl="0" marL="0" rtl="0" algn="l">
              <a:lnSpc>
                <a:spcPct val="115000"/>
              </a:lnSpc>
              <a:spcBef>
                <a:spcPts val="400"/>
              </a:spcBef>
              <a:spcAft>
                <a:spcPts val="0"/>
              </a:spcAft>
              <a:buClr>
                <a:schemeClr val="dk1"/>
              </a:buClr>
              <a:buSzPts val="1212"/>
              <a:buNone/>
            </a:pPr>
            <a:r>
              <a:rPr b="1" lang="de-DE"/>
              <a:t>Daten</a:t>
            </a:r>
            <a:endParaRPr b="1"/>
          </a:p>
          <a:p>
            <a:pPr indent="-171450" lvl="0" marL="171450" rtl="0" algn="l">
              <a:lnSpc>
                <a:spcPct val="115000"/>
              </a:lnSpc>
              <a:spcBef>
                <a:spcPts val="0"/>
              </a:spcBef>
              <a:spcAft>
                <a:spcPts val="0"/>
              </a:spcAft>
              <a:buClr>
                <a:schemeClr val="dk1"/>
              </a:buClr>
              <a:buSzPts val="1111"/>
              <a:buFont typeface="Arial"/>
              <a:buChar char="•"/>
            </a:pPr>
            <a:r>
              <a:rPr lang="de-DE" sz="1100"/>
              <a:t>Kona, Mittelklasse Midi-SUV, alle Angaben pro 100 km</a:t>
            </a:r>
            <a:endParaRPr sz="1100"/>
          </a:p>
          <a:p>
            <a:pPr indent="-171450" lvl="0" marL="171450" rtl="0" algn="l">
              <a:lnSpc>
                <a:spcPct val="115000"/>
              </a:lnSpc>
              <a:spcBef>
                <a:spcPts val="0"/>
              </a:spcBef>
              <a:spcAft>
                <a:spcPts val="0"/>
              </a:spcAft>
              <a:buClr>
                <a:schemeClr val="dk1"/>
              </a:buClr>
              <a:buSzPts val="1111"/>
              <a:buFont typeface="Arial"/>
              <a:buChar char="•"/>
            </a:pPr>
            <a:r>
              <a:rPr lang="de-DE" sz="1100"/>
              <a:t>Kona Elektro, Leistung 150 kW, 64kW Batterie, Verbrauch 14,3 kWh / 6,45 kg /100 km, 64g/km</a:t>
            </a:r>
            <a:endParaRPr sz="1100"/>
          </a:p>
          <a:p>
            <a:pPr indent="-171450" lvl="0" marL="171450" rtl="0" algn="l">
              <a:lnSpc>
                <a:spcPct val="115000"/>
              </a:lnSpc>
              <a:spcBef>
                <a:spcPts val="0"/>
              </a:spcBef>
              <a:spcAft>
                <a:spcPts val="0"/>
              </a:spcAft>
              <a:buClr>
                <a:schemeClr val="dk1"/>
              </a:buClr>
              <a:buSzPts val="1111"/>
              <a:buFont typeface="Arial"/>
              <a:buChar char="•"/>
            </a:pPr>
            <a:r>
              <a:rPr lang="de-DE" sz="1100"/>
              <a:t>Kona Elektro, Leistung 150 kW, 64kW Batterie, Realverbrauch über 10.000 km: 17 kWh)</a:t>
            </a:r>
            <a:endParaRPr sz="1100"/>
          </a:p>
          <a:p>
            <a:pPr indent="-171450" lvl="0" marL="171450" rtl="0" algn="l">
              <a:lnSpc>
                <a:spcPct val="115000"/>
              </a:lnSpc>
              <a:spcBef>
                <a:spcPts val="0"/>
              </a:spcBef>
              <a:spcAft>
                <a:spcPts val="0"/>
              </a:spcAft>
              <a:buClr>
                <a:schemeClr val="dk1"/>
              </a:buClr>
              <a:buSzPts val="1111"/>
              <a:buFont typeface="Arial"/>
              <a:buChar char="•"/>
            </a:pPr>
            <a:r>
              <a:rPr lang="de-DE" sz="1100"/>
              <a:t>Kona Diesel, 1,6 CRDi 4WD, 100 kW, Verbrauch 4,9 l/100 km = 12,7 kg CO2/100 km  bzw. 127 g CO2/km</a:t>
            </a:r>
            <a:endParaRPr sz="1100"/>
          </a:p>
          <a:p>
            <a:pPr indent="-171450" lvl="0" marL="171450" rtl="0" algn="l">
              <a:lnSpc>
                <a:spcPct val="115000"/>
              </a:lnSpc>
              <a:spcBef>
                <a:spcPts val="0"/>
              </a:spcBef>
              <a:spcAft>
                <a:spcPts val="0"/>
              </a:spcAft>
              <a:buClr>
                <a:schemeClr val="dk1"/>
              </a:buClr>
              <a:buSzPts val="1111"/>
              <a:buFont typeface="Arial"/>
              <a:buChar char="•"/>
            </a:pPr>
            <a:r>
              <a:rPr lang="de-DE" sz="1100"/>
              <a:t>Kona Benzin, 1,6 T-Cdi 4WD, 146 kW, Verbrauch 6,2 l/100 km = 14,1 kg CO2/100 km bzw. 141 g CO2/km</a:t>
            </a:r>
            <a:br>
              <a:rPr lang="de-DE" sz="1100"/>
            </a:br>
            <a:r>
              <a:rPr lang="de-DE" sz="1100"/>
              <a:t>Kona Hybrid-Diesel, 1,6 CRDi Hybrid 4WD, 100 kW, Verbrauch 4,5 l/100 km = 11,8 kg CO2/100km  bzw. 118 g CO2/km</a:t>
            </a:r>
            <a:endParaRPr sz="1100"/>
          </a:p>
          <a:p>
            <a:pPr indent="0" lvl="0" marL="0" rtl="0" algn="l">
              <a:lnSpc>
                <a:spcPct val="115000"/>
              </a:lnSpc>
              <a:spcBef>
                <a:spcPts val="0"/>
              </a:spcBef>
              <a:spcAft>
                <a:spcPts val="0"/>
              </a:spcAft>
              <a:buClr>
                <a:schemeClr val="dk1"/>
              </a:buClr>
              <a:buSzPts val="1100"/>
              <a:buNone/>
            </a:pPr>
            <a:r>
              <a:rPr b="1" lang="de-DE"/>
              <a:t>Quellen</a:t>
            </a:r>
            <a:endParaRPr b="1"/>
          </a:p>
          <a:p>
            <a:pPr indent="-171450" lvl="0" marL="171450" rtl="0" algn="l">
              <a:lnSpc>
                <a:spcPct val="115000"/>
              </a:lnSpc>
              <a:spcBef>
                <a:spcPts val="0"/>
              </a:spcBef>
              <a:spcAft>
                <a:spcPts val="0"/>
              </a:spcAft>
              <a:buClr>
                <a:schemeClr val="dk1"/>
              </a:buClr>
              <a:buSzPts val="1199"/>
              <a:buFont typeface="Arial"/>
              <a:buChar char="•"/>
            </a:pPr>
            <a:r>
              <a:rPr lang="de-DE" sz="1100"/>
              <a:t>Kona Elektro: Eigenes Fahrzeug</a:t>
            </a:r>
            <a:endParaRPr sz="1100"/>
          </a:p>
          <a:p>
            <a:pPr indent="-171450" lvl="0" marL="171450" rtl="0" algn="l">
              <a:lnSpc>
                <a:spcPct val="115000"/>
              </a:lnSpc>
              <a:spcBef>
                <a:spcPts val="0"/>
              </a:spcBef>
              <a:spcAft>
                <a:spcPts val="0"/>
              </a:spcAft>
              <a:buClr>
                <a:schemeClr val="dk1"/>
              </a:buClr>
              <a:buSzPts val="1199"/>
              <a:buFont typeface="Arial"/>
              <a:buChar char="•"/>
            </a:pPr>
            <a:r>
              <a:rPr lang="de-DE" sz="1100"/>
              <a:t>Kona alle Modelle: https://www.auto-motor-und-sport.de/marken-modelle/hyundai/kona/technische-daten/</a:t>
            </a:r>
            <a:endParaRPr sz="1100"/>
          </a:p>
          <a:p>
            <a:pPr indent="-171450" lvl="0" marL="171450" rtl="0" algn="l">
              <a:lnSpc>
                <a:spcPct val="115000"/>
              </a:lnSpc>
              <a:spcBef>
                <a:spcPts val="0"/>
              </a:spcBef>
              <a:spcAft>
                <a:spcPts val="0"/>
              </a:spcAft>
              <a:buClr>
                <a:schemeClr val="dk1"/>
              </a:buClr>
              <a:buSzPts val="1199"/>
              <a:buFont typeface="Arial"/>
              <a:buChar char="•"/>
            </a:pPr>
            <a:r>
              <a:rPr lang="de-DE" sz="1100"/>
              <a:t>Emissionsfaktor Benzin und Diesel:</a:t>
            </a:r>
            <a:r>
              <a:rPr lang="de-DE" sz="1100">
                <a:solidFill>
                  <a:schemeClr val="hlink"/>
                </a:solidFill>
                <a:uFill>
                  <a:noFill/>
                </a:uFill>
                <a:hlinkClick r:id="rId2"/>
              </a:rPr>
              <a:t> </a:t>
            </a:r>
            <a:r>
              <a:rPr lang="de-DE" sz="1100" u="sng">
                <a:solidFill>
                  <a:schemeClr val="hlink"/>
                </a:solidFill>
                <a:hlinkClick r:id="rId3"/>
              </a:rPr>
              <a:t>https://www.helmholtz.de/erde-und-umwelt/wie-viel-co2-steckt-in-einem-liter-benzin/</a:t>
            </a:r>
            <a:endParaRPr sz="1100" u="sng">
              <a:solidFill>
                <a:schemeClr val="hlink"/>
              </a:solidFill>
            </a:endParaRPr>
          </a:p>
          <a:p>
            <a:pPr indent="-171450" lvl="1" marL="628650" rtl="0" algn="l">
              <a:lnSpc>
                <a:spcPct val="115000"/>
              </a:lnSpc>
              <a:spcBef>
                <a:spcPts val="0"/>
              </a:spcBef>
              <a:spcAft>
                <a:spcPts val="0"/>
              </a:spcAft>
              <a:buClr>
                <a:schemeClr val="dk1"/>
              </a:buClr>
              <a:buSzPts val="1053"/>
              <a:buFont typeface="Arial"/>
              <a:buChar char="•"/>
            </a:pPr>
            <a:r>
              <a:rPr lang="de-DE" sz="900"/>
              <a:t>Benzin: 2,37 kg CO2/Liter</a:t>
            </a:r>
            <a:endParaRPr sz="900"/>
          </a:p>
          <a:p>
            <a:pPr indent="-171450" lvl="1" marL="628650" rtl="0" algn="l">
              <a:lnSpc>
                <a:spcPct val="115000"/>
              </a:lnSpc>
              <a:spcBef>
                <a:spcPts val="0"/>
              </a:spcBef>
              <a:spcAft>
                <a:spcPts val="0"/>
              </a:spcAft>
              <a:buClr>
                <a:schemeClr val="dk1"/>
              </a:buClr>
              <a:buSzPts val="1053"/>
              <a:buFont typeface="Arial"/>
              <a:buChar char="•"/>
            </a:pPr>
            <a:r>
              <a:rPr lang="de-DE" sz="900"/>
              <a:t>Diesel: 2,65 kg CO2/Liter</a:t>
            </a:r>
            <a:endParaRPr sz="900"/>
          </a:p>
          <a:p>
            <a:pPr indent="0" lvl="0" marL="0" rtl="0" algn="l">
              <a:lnSpc>
                <a:spcPct val="100000"/>
              </a:lnSpc>
              <a:spcBef>
                <a:spcPts val="0"/>
              </a:spcBef>
              <a:spcAft>
                <a:spcPts val="0"/>
              </a:spcAft>
              <a:buSzPts val="1400"/>
              <a:buNone/>
            </a:pPr>
            <a:r>
              <a:t/>
            </a:r>
            <a:endParaRPr b="1" sz="1100"/>
          </a:p>
        </p:txBody>
      </p:sp>
      <p:sp>
        <p:nvSpPr>
          <p:cNvPr id="244" name="Google Shape;244;g25de518d3a5_0_102:notes"/>
          <p:cNvSpPr txBox="1"/>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p:nvPr>
            <p:ph idx="2" type="sldImg"/>
          </p:nvPr>
        </p:nvSpPr>
        <p:spPr>
          <a:xfrm>
            <a:off x="21431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9:notes"/>
          <p:cNvSpPr txBox="1"/>
          <p:nvPr>
            <p:ph idx="1" type="body"/>
          </p:nvPr>
        </p:nvSpPr>
        <p:spPr>
          <a:xfrm>
            <a:off x="215755" y="4032001"/>
            <a:ext cx="6651925" cy="6202613"/>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Clr>
                <a:schemeClr val="dk1"/>
              </a:buClr>
              <a:buSzPts val="1050"/>
              <a:buFont typeface="Arial"/>
              <a:buNone/>
            </a:pPr>
            <a:r>
              <a:rPr lang="de-DE" sz="1100"/>
              <a:t>Eine Gesundheitseinrichtung ist zumeist mit einer Vollküche oder auch einer Frischküche ausgestattet, oder erhält tägliche Essenslieferungen für die Versorgung von Patienten und Pflegebedürftigen.</a:t>
            </a:r>
            <a:endParaRPr sz="1100"/>
          </a:p>
          <a:p>
            <a:pPr indent="0" lvl="0" marL="0" rtl="0" algn="l">
              <a:lnSpc>
                <a:spcPct val="100000"/>
              </a:lnSpc>
              <a:spcBef>
                <a:spcPts val="0"/>
              </a:spcBef>
              <a:spcAft>
                <a:spcPts val="0"/>
              </a:spcAft>
              <a:buClr>
                <a:schemeClr val="dk1"/>
              </a:buClr>
              <a:buSzPts val="1050"/>
              <a:buFont typeface="Arial"/>
              <a:buNone/>
            </a:pPr>
            <a:r>
              <a:rPr lang="de-DE" sz="1100"/>
              <a:t>Die in der Abbildung gezeigten Werte gelten für Frischküchen (Vollküche) bei der Anlieferung der Lebensmittel durch einen Großhandelsbetrieb. </a:t>
            </a:r>
            <a:endParaRPr sz="1100"/>
          </a:p>
          <a:p>
            <a:pPr indent="0" lvl="0" marL="0" rtl="0" algn="l">
              <a:lnSpc>
                <a:spcPct val="100000"/>
              </a:lnSpc>
              <a:spcBef>
                <a:spcPts val="0"/>
              </a:spcBef>
              <a:spcAft>
                <a:spcPts val="0"/>
              </a:spcAft>
              <a:buSzPts val="1400"/>
              <a:buNone/>
            </a:pPr>
            <a:r>
              <a:rPr lang="de-DE" sz="1100"/>
              <a:t>Die Graphik zeigt, dass die Landwirtschaft den meisten Emissionsausstoß verzeichnet und die größten Auswirkungen hat mit rund 460 g CO</a:t>
            </a:r>
            <a:r>
              <a:rPr baseline="-25000" lang="de-DE" sz="1100"/>
              <a:t>2</a:t>
            </a:r>
            <a:r>
              <a:rPr lang="de-DE" sz="1100"/>
              <a:t>-Äq. Hinzukommen noch Emissionen aus der Landnutzung und aus Landnutzungsänderungen, die mit ca. 180 CO</a:t>
            </a:r>
            <a:r>
              <a:rPr baseline="-25000" lang="de-DE" sz="1100"/>
              <a:t>2</a:t>
            </a:r>
            <a:r>
              <a:rPr lang="de-DE" sz="110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t>
            </a:r>
            <a:endParaRPr sz="1100"/>
          </a:p>
          <a:p>
            <a:pPr indent="0" lvl="0" marL="0" rtl="0" algn="l">
              <a:lnSpc>
                <a:spcPct val="100000"/>
              </a:lnSpc>
              <a:spcBef>
                <a:spcPts val="0"/>
              </a:spcBef>
              <a:spcAft>
                <a:spcPts val="0"/>
              </a:spcAft>
              <a:buSzPts val="1400"/>
              <a:buNone/>
            </a:pPr>
            <a:r>
              <a:rPr lang="de-DE" sz="1100"/>
              <a:t>An 2. Stelle mit fast 200 g CO</a:t>
            </a:r>
            <a:r>
              <a:rPr baseline="-25000" lang="de-DE" sz="1100"/>
              <a:t>2</a:t>
            </a:r>
            <a:r>
              <a:rPr lang="de-DE" sz="1100"/>
              <a:t>-Äq (ca. 15%) steht das Abfallaufkommen. Das Aufkommen von Abfall wurde auf Basis der Literatur berechnet. </a:t>
            </a:r>
            <a:endParaRPr sz="1100"/>
          </a:p>
          <a:p>
            <a:pPr indent="0" lvl="0" marL="0" rtl="0" algn="l">
              <a:lnSpc>
                <a:spcPct val="100000"/>
              </a:lnSpc>
              <a:spcBef>
                <a:spcPts val="0"/>
              </a:spcBef>
              <a:spcAft>
                <a:spcPts val="0"/>
              </a:spcAft>
              <a:buClr>
                <a:schemeClr val="dk1"/>
              </a:buClr>
              <a:buSzPts val="1050"/>
              <a:buNone/>
            </a:pPr>
            <a:r>
              <a:rPr lang="de-DE" sz="1100"/>
              <a:t>Es folgen Prozesse wie das Kühlen (74 g, ca. 6%), die Verarbeitung (52 g CO</a:t>
            </a:r>
            <a:r>
              <a:rPr baseline="-25000" lang="de-DE" sz="1100"/>
              <a:t>2</a:t>
            </a:r>
            <a:r>
              <a:rPr lang="de-DE" sz="1100"/>
              <a:t>-Äq/Menü), das Spülen (49 g, ca. 4%), das Kochen (Zubereiten, 39 g, ca. 2%), die Verpackung (38 g) und der Langstreckentransport (30 g, Gemüse aus Südeuropa). </a:t>
            </a:r>
            <a:endParaRPr sz="1100"/>
          </a:p>
          <a:p>
            <a:pPr indent="0" lvl="0" marL="0" rtl="0" algn="l">
              <a:lnSpc>
                <a:spcPct val="100000"/>
              </a:lnSpc>
              <a:spcBef>
                <a:spcPts val="0"/>
              </a:spcBef>
              <a:spcAft>
                <a:spcPts val="0"/>
              </a:spcAft>
              <a:buClr>
                <a:schemeClr val="dk1"/>
              </a:buClr>
              <a:buSzPts val="1050"/>
              <a:buNone/>
            </a:pPr>
            <a:r>
              <a:rPr b="1" lang="de-DE" sz="1100"/>
              <a:t>Aufgaben</a:t>
            </a:r>
            <a:endParaRPr sz="1100"/>
          </a:p>
          <a:p>
            <a:pPr indent="-171450" lvl="0" marL="171450" rtl="0" algn="l">
              <a:lnSpc>
                <a:spcPct val="100000"/>
              </a:lnSpc>
              <a:spcBef>
                <a:spcPts val="0"/>
              </a:spcBef>
              <a:spcAft>
                <a:spcPts val="0"/>
              </a:spcAft>
              <a:buSzPts val="1210"/>
              <a:buChar char="•"/>
            </a:pPr>
            <a:r>
              <a:rPr lang="de-DE" sz="1100"/>
              <a:t>Versuchen Sie die Energieverbräuche in der Küche einer Gesundheitseinrichtung zu bestimmen (Strom + Gas)?</a:t>
            </a:r>
            <a:endParaRPr sz="1100"/>
          </a:p>
          <a:p>
            <a:pPr indent="-171450" lvl="0" marL="171450" rtl="0" algn="l">
              <a:lnSpc>
                <a:spcPct val="100000"/>
              </a:lnSpc>
              <a:spcBef>
                <a:spcPts val="0"/>
              </a:spcBef>
              <a:spcAft>
                <a:spcPts val="0"/>
              </a:spcAft>
              <a:buClr>
                <a:schemeClr val="dk1"/>
              </a:buClr>
              <a:buSzPts val="1210"/>
              <a:buFont typeface="Arial"/>
              <a:buChar char="•"/>
            </a:pPr>
            <a:r>
              <a:rPr lang="de-DE" sz="1100"/>
              <a:t>Wie ist in der Gesundheitseinrichtung die Essensversorgung geregelt? </a:t>
            </a:r>
            <a:endParaRPr sz="1100"/>
          </a:p>
          <a:p>
            <a:pPr indent="-171450" lvl="0" marL="171450" rtl="0" algn="l">
              <a:lnSpc>
                <a:spcPct val="100000"/>
              </a:lnSpc>
              <a:spcBef>
                <a:spcPts val="0"/>
              </a:spcBef>
              <a:spcAft>
                <a:spcPts val="0"/>
              </a:spcAft>
              <a:buClr>
                <a:schemeClr val="dk1"/>
              </a:buClr>
              <a:buSzPts val="1210"/>
              <a:buFont typeface="Arial"/>
              <a:buChar char="•"/>
            </a:pPr>
            <a:r>
              <a:rPr lang="de-DE" sz="1100"/>
              <a:t>Für welche Prozesse können Sie auf Daten in Ihrer Einrichtung zugreifen?</a:t>
            </a:r>
            <a:endParaRPr sz="1100"/>
          </a:p>
          <a:p>
            <a:pPr indent="-171450" lvl="0" marL="171450" rtl="0" algn="l">
              <a:lnSpc>
                <a:spcPct val="100000"/>
              </a:lnSpc>
              <a:spcBef>
                <a:spcPts val="0"/>
              </a:spcBef>
              <a:spcAft>
                <a:spcPts val="0"/>
              </a:spcAft>
              <a:buClr>
                <a:schemeClr val="dk1"/>
              </a:buClr>
              <a:buSzPts val="1210"/>
              <a:buFont typeface="Arial"/>
              <a:buChar char="•"/>
            </a:pPr>
            <a:r>
              <a:rPr lang="de-DE" sz="1100"/>
              <a:t>Berechnen Sie den Energieverbrauch pro Menü pro Pflegebedürftige (Gesamtenergieverbrauch / Anzahl der Menüs).</a:t>
            </a:r>
            <a:endParaRPr sz="1100"/>
          </a:p>
          <a:p>
            <a:pPr indent="0" lvl="0" marL="0" rtl="0" algn="l">
              <a:lnSpc>
                <a:spcPct val="100000"/>
              </a:lnSpc>
              <a:spcBef>
                <a:spcPts val="0"/>
              </a:spcBef>
              <a:spcAft>
                <a:spcPts val="0"/>
              </a:spcAft>
              <a:buClr>
                <a:schemeClr val="dk1"/>
              </a:buClr>
              <a:buSzPts val="1050"/>
              <a:buNone/>
            </a:pPr>
            <a:r>
              <a:rPr b="1" lang="de-DE" sz="1100"/>
              <a:t>Quellen</a:t>
            </a:r>
            <a:endParaRPr sz="1100"/>
          </a:p>
          <a:p>
            <a:pPr indent="-171450" lvl="0" marL="171450" rtl="0" algn="l">
              <a:lnSpc>
                <a:spcPct val="100000"/>
              </a:lnSpc>
              <a:spcBef>
                <a:spcPts val="0"/>
              </a:spcBef>
              <a:spcAft>
                <a:spcPts val="0"/>
              </a:spcAft>
              <a:buSzPts val="1170"/>
              <a:buFont typeface="Arial"/>
              <a:buChar char="•"/>
            </a:pPr>
            <a:r>
              <a:rPr lang="de-DE" sz="1000"/>
              <a:t>I. Danquah (2023): Speisenversorgung. In: Nikendei C. et al. (2023): Heidelberger Standards der Klimamedizin – Wissen und Handlungsstrategien für den klinischen Alltag und die medizinische Lehre im Klimawandel, S. 145-150, GMS J Med Educ. </a:t>
            </a:r>
            <a:endParaRPr sz="1000"/>
          </a:p>
          <a:p>
            <a:pPr indent="-171450" lvl="0" marL="171450" rtl="0" algn="l">
              <a:lnSpc>
                <a:spcPct val="100000"/>
              </a:lnSpc>
              <a:spcBef>
                <a:spcPts val="0"/>
              </a:spcBef>
              <a:spcAft>
                <a:spcPts val="0"/>
              </a:spcAft>
              <a:buClr>
                <a:schemeClr val="dk1"/>
              </a:buClr>
              <a:buSzPts val="1170"/>
              <a:buFont typeface="Arial"/>
              <a:buChar char="•"/>
            </a:pPr>
            <a:r>
              <a:rPr lang="de-DE" sz="1000"/>
              <a:t>Scharp, Michael (Hrsg. 2019): KEEKS-Endbericht. Online: www.keeks-projekt.de</a:t>
            </a:r>
            <a:endParaRPr sz="1000"/>
          </a:p>
          <a:p>
            <a:pPr indent="-171450" lvl="0" marL="171450" rtl="0" algn="l">
              <a:lnSpc>
                <a:spcPct val="100000"/>
              </a:lnSpc>
              <a:spcBef>
                <a:spcPts val="0"/>
              </a:spcBef>
              <a:spcAft>
                <a:spcPts val="0"/>
              </a:spcAft>
              <a:buClr>
                <a:schemeClr val="dk1"/>
              </a:buClr>
              <a:buSzPts val="1170"/>
              <a:buFont typeface="Arial"/>
              <a:buChar char="•"/>
            </a:pPr>
            <a:r>
              <a:rPr lang="de-DE" sz="1000"/>
              <a:t>Im Rahmen des KEEKS-Projektes hat das IZT zusammen mit dem IFEU-Institut und weiteren Partnern die Menüs von 22 Schulküchen untersucht und in 5 Schulküchen die Energieverbräuche der Zubereitung erfasst. Als funktionale Einheit wurde eine Menüposition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 analog zur Modellierung der Lebensmittel ein gewichtetes Mittel über die in Abhängigkeit von der Außentemperatur, dem Krankheitsstand usw. schwankenden Verbräuchen darstellen. </a:t>
            </a:r>
            <a:endParaRPr sz="1000"/>
          </a:p>
        </p:txBody>
      </p:sp>
      <p:sp>
        <p:nvSpPr>
          <p:cNvPr id="257" name="Google Shape;257;p19:notes"/>
          <p:cNvSpPr txBox="1"/>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13449b752f_0_17:notes"/>
          <p:cNvSpPr/>
          <p:nvPr>
            <p:ph idx="2" type="sldImg"/>
          </p:nvPr>
        </p:nvSpPr>
        <p:spPr>
          <a:xfrm>
            <a:off x="214313" y="252413"/>
            <a:ext cx="6657975" cy="3746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13449b752f_0_17:notes"/>
          <p:cNvSpPr txBox="1"/>
          <p:nvPr>
            <p:ph idx="1" type="body"/>
          </p:nvPr>
        </p:nvSpPr>
        <p:spPr>
          <a:xfrm>
            <a:off x="215757" y="4032003"/>
            <a:ext cx="6655098" cy="5820947"/>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000"/>
              <a:t>Beschreibung</a:t>
            </a:r>
            <a:endParaRPr b="1" sz="1000"/>
          </a:p>
          <a:p>
            <a:pPr indent="0" lvl="0" marL="0" rtl="0" algn="l">
              <a:lnSpc>
                <a:spcPct val="100000"/>
              </a:lnSpc>
              <a:spcBef>
                <a:spcPts val="0"/>
              </a:spcBef>
              <a:spcAft>
                <a:spcPts val="0"/>
              </a:spcAft>
              <a:buClr>
                <a:schemeClr val="dk1"/>
              </a:buClr>
              <a:buSzPts val="1100"/>
              <a:buFont typeface="Arial"/>
              <a:buNone/>
            </a:pPr>
            <a:r>
              <a:rPr lang="de-DE" sz="1000"/>
              <a:t>Der Klimawandel wird zum größten Teil direkt durch die Verbrennung fossiler Energieträger wie Kohle, Öl und Gas verursacht. Wenn wir einen Blick auf unser Leben werfen und bilanzieren, welche Teilbereiche für die Emissionen von Treibhausgas-Äquivalenten (CO₂-Äq) verantwortlich sind, so zeigen sich sechs Bereiche: Das Wohnen, die Stromnutzung, die Mobilität, die Ernährung, die öffentliche Infrastruktur und der Konsum. </a:t>
            </a:r>
            <a:endParaRPr sz="1000"/>
          </a:p>
          <a:p>
            <a:pPr indent="0" lvl="0" marL="0" rtl="0" algn="l">
              <a:lnSpc>
                <a:spcPct val="100000"/>
              </a:lnSpc>
              <a:spcBef>
                <a:spcPts val="0"/>
              </a:spcBef>
              <a:spcAft>
                <a:spcPts val="0"/>
              </a:spcAft>
              <a:buClr>
                <a:schemeClr val="dk1"/>
              </a:buClr>
              <a:buSzPts val="1100"/>
              <a:buFont typeface="Arial"/>
              <a:buNone/>
            </a:pPr>
            <a:r>
              <a:rPr lang="de-DE" sz="1000"/>
              <a:t>Am meisten trägt unser Konsum zum Klimawandel bei. In vier Bereichen kann man leicht einen Beitrag leisten, um die Emissionen durch Verhaltensänderungen zu mindern:</a:t>
            </a:r>
            <a:endParaRPr sz="1000"/>
          </a:p>
          <a:p>
            <a:pPr indent="-177800" lvl="0" marL="177800" rtl="0" algn="l">
              <a:lnSpc>
                <a:spcPct val="100000"/>
              </a:lnSpc>
              <a:spcBef>
                <a:spcPts val="0"/>
              </a:spcBef>
              <a:spcAft>
                <a:spcPts val="0"/>
              </a:spcAft>
              <a:buSzPts val="1170"/>
              <a:buFont typeface="Arial"/>
              <a:buChar char="•"/>
            </a:pPr>
            <a:r>
              <a:rPr b="1" lang="de-DE" sz="1000"/>
              <a:t>Wohnen</a:t>
            </a:r>
            <a:r>
              <a:rPr lang="de-DE" sz="1000"/>
              <a:t> mit 18%: Hier kann Heizwärme eingespart werden durch ein Herunterdrehen der Heizung oder durch eine Wärmedämmung des Gebäudes.</a:t>
            </a:r>
            <a:endParaRPr sz="1000"/>
          </a:p>
          <a:p>
            <a:pPr indent="-177800" lvl="0" marL="177800" rtl="0" algn="l">
              <a:lnSpc>
                <a:spcPct val="100000"/>
              </a:lnSpc>
              <a:spcBef>
                <a:spcPts val="0"/>
              </a:spcBef>
              <a:spcAft>
                <a:spcPts val="0"/>
              </a:spcAft>
              <a:buSzPts val="1170"/>
              <a:buFont typeface="Arial"/>
              <a:buChar char="•"/>
            </a:pPr>
            <a:r>
              <a:rPr b="1" lang="de-DE" sz="1000"/>
              <a:t>Strom</a:t>
            </a:r>
            <a:r>
              <a:rPr lang="de-DE" sz="1000"/>
              <a:t> mit 6%: Durch die Nutzung möglichst stromsparender Geräte (hohe Energieeffizienzklassen wie B oder A) kann eine gleiche Leistung erbracht werden, die aber viel weniger Strom verbraucht. Öko-Strom nutzen und/oder (für Fortgeschrittene) selbst produzieren.</a:t>
            </a:r>
            <a:endParaRPr sz="1000"/>
          </a:p>
          <a:p>
            <a:pPr indent="-177800" lvl="0" marL="177800" rtl="0" algn="l">
              <a:lnSpc>
                <a:spcPct val="100000"/>
              </a:lnSpc>
              <a:spcBef>
                <a:spcPts val="0"/>
              </a:spcBef>
              <a:spcAft>
                <a:spcPts val="0"/>
              </a:spcAft>
              <a:buSzPts val="1170"/>
              <a:buFont typeface="Arial"/>
              <a:buChar char="•"/>
            </a:pPr>
            <a:r>
              <a:rPr b="1" lang="de-DE" sz="1000"/>
              <a:t>Mobilität</a:t>
            </a:r>
            <a:r>
              <a:rPr lang="de-DE" sz="1000"/>
              <a:t> mit 19%: Einfach weniger Autofahren und stattdessen Bahn, Bus oder Fahrrad nutzen oder viele Strecken zu Fuß zurücklegen. Den Urlaub lieber mit der Bahn oder dem Fernbus antreten.</a:t>
            </a:r>
            <a:endParaRPr sz="1000"/>
          </a:p>
          <a:p>
            <a:pPr indent="-177800" lvl="0" marL="177800" rtl="0" algn="l">
              <a:lnSpc>
                <a:spcPct val="100000"/>
              </a:lnSpc>
              <a:spcBef>
                <a:spcPts val="0"/>
              </a:spcBef>
              <a:spcAft>
                <a:spcPts val="0"/>
              </a:spcAft>
              <a:buSzPts val="1170"/>
              <a:buFont typeface="Arial"/>
              <a:buChar char="•"/>
            </a:pPr>
            <a:r>
              <a:rPr b="1" lang="de-DE" sz="1000"/>
              <a:t>Ernährung</a:t>
            </a:r>
            <a:r>
              <a:rPr lang="de-DE" sz="1000"/>
              <a:t> mit 15%: Man muss nicht Veganer werden, es bringt schon viel, wenn der Konsum von Rindfleisch reduziert wird, insgesamt weniger Fleisch und Reis isst sowie den Anteil an hoch fetthaltigen Milchprodukten (vor allem Käse und Butter) verringert.</a:t>
            </a:r>
            <a:endParaRPr sz="1000"/>
          </a:p>
          <a:p>
            <a:pPr indent="0" lvl="0" marL="0" rtl="0" algn="l">
              <a:lnSpc>
                <a:spcPct val="100000"/>
              </a:lnSpc>
              <a:spcBef>
                <a:spcPts val="0"/>
              </a:spcBef>
              <a:spcAft>
                <a:spcPts val="0"/>
              </a:spcAft>
              <a:buClr>
                <a:schemeClr val="dk1"/>
              </a:buClr>
              <a:buSzPts val="1100"/>
              <a:buFont typeface="Arial"/>
              <a:buNone/>
            </a:pPr>
            <a:r>
              <a:rPr lang="de-DE" sz="1000"/>
              <a:t>Im Durchschnitt verursachte eine Bundesbürgerin oder ein Bundesbürger im Jahr 2020 rund 11,2 Tonnen CO₂-Äq. Klimaverträglich - für jeden Menschen weltweit gleich - wäre lediglich eine Tonne (Umweltbundesamt 2021a). Aber welche Menge an Treibhausgas-Emissionen verursache ich ganz konkret mit meinem Lebensstil? Wie viele Tonnen CO₂-Äq. entstehen durch Stromverbrauch und Heizen, durch meine Ernährung, mein Konsumverhalten, meine Mobilität? Mit dem CO₂-Rechner des Umweltbundesamtes lässt sich schnell der private CO₂-Fußabdruck bestimmen. Einen ersten Eindruck innerhalb von zwei Minuten gibt “Mein CO₂-Schnellcheck”. Sehr viel genauer wird “Meine CO₂-Bilanz”, die in 10 bis 20 Minuten erstellt ist, allerdings auch mehr Daten und Informationen (z.B. zu Wohnungsgröße, Heizung) erfordert.</a:t>
            </a:r>
            <a:endParaRPr b="1" sz="1000"/>
          </a:p>
          <a:p>
            <a:pPr indent="0" lvl="0" marL="0" rtl="0" algn="l">
              <a:lnSpc>
                <a:spcPct val="100000"/>
              </a:lnSpc>
              <a:spcBef>
                <a:spcPts val="0"/>
              </a:spcBef>
              <a:spcAft>
                <a:spcPts val="0"/>
              </a:spcAft>
              <a:buClr>
                <a:schemeClr val="dk1"/>
              </a:buClr>
              <a:buSzPts val="1100"/>
              <a:buFont typeface="Arial"/>
              <a:buNone/>
            </a:pPr>
            <a:r>
              <a:t/>
            </a:r>
            <a:endParaRPr b="1" sz="1000"/>
          </a:p>
          <a:p>
            <a:pPr indent="0" lvl="0" marL="0" rtl="0" algn="l">
              <a:lnSpc>
                <a:spcPct val="100000"/>
              </a:lnSpc>
              <a:spcBef>
                <a:spcPts val="0"/>
              </a:spcBef>
              <a:spcAft>
                <a:spcPts val="0"/>
              </a:spcAft>
              <a:buClr>
                <a:schemeClr val="dk1"/>
              </a:buClr>
              <a:buSzPts val="1100"/>
              <a:buFont typeface="Arial"/>
              <a:buNone/>
            </a:pPr>
            <a:r>
              <a:rPr b="1" lang="de-DE" sz="1000"/>
              <a:t>Aufgaben</a:t>
            </a:r>
            <a:endParaRPr b="1" sz="1000"/>
          </a:p>
          <a:p>
            <a:pPr indent="-171450" lvl="0" marL="171450" rtl="0" algn="l">
              <a:lnSpc>
                <a:spcPct val="100000"/>
              </a:lnSpc>
              <a:spcBef>
                <a:spcPts val="0"/>
              </a:spcBef>
              <a:spcAft>
                <a:spcPts val="0"/>
              </a:spcAft>
              <a:buSzPts val="1170"/>
              <a:buFont typeface="Arial"/>
              <a:buChar char="•"/>
            </a:pPr>
            <a:r>
              <a:rPr lang="de-DE" sz="1000"/>
              <a:t>Welchen Fußabdruck (persönliche CO₂-Bilanz) hinterlasse ich mit meinem Lebensstil?</a:t>
            </a:r>
            <a:endParaRPr sz="1000"/>
          </a:p>
          <a:p>
            <a:pPr indent="-177799" lvl="2" marL="446088" rtl="0" algn="l">
              <a:lnSpc>
                <a:spcPct val="100000"/>
              </a:lnSpc>
              <a:spcBef>
                <a:spcPts val="0"/>
              </a:spcBef>
              <a:spcAft>
                <a:spcPts val="0"/>
              </a:spcAft>
              <a:buSzPts val="1170"/>
              <a:buFont typeface="Arial"/>
              <a:buChar char="•"/>
            </a:pPr>
            <a:r>
              <a:rPr lang="de-DE" sz="1000"/>
              <a:t>durch Stromverbrauch und Heizen?</a:t>
            </a:r>
            <a:endParaRPr sz="1000"/>
          </a:p>
          <a:p>
            <a:pPr indent="-177799" lvl="2" marL="446088" rtl="0" algn="l">
              <a:lnSpc>
                <a:spcPct val="100000"/>
              </a:lnSpc>
              <a:spcBef>
                <a:spcPts val="0"/>
              </a:spcBef>
              <a:spcAft>
                <a:spcPts val="0"/>
              </a:spcAft>
              <a:buSzPts val="1170"/>
              <a:buFont typeface="Arial"/>
              <a:buChar char="•"/>
            </a:pPr>
            <a:r>
              <a:rPr lang="de-DE" sz="1000"/>
              <a:t>durch meine Ernährung?</a:t>
            </a:r>
            <a:endParaRPr sz="1000"/>
          </a:p>
          <a:p>
            <a:pPr indent="-177799" lvl="2" marL="446088" rtl="0" algn="l">
              <a:lnSpc>
                <a:spcPct val="100000"/>
              </a:lnSpc>
              <a:spcBef>
                <a:spcPts val="0"/>
              </a:spcBef>
              <a:spcAft>
                <a:spcPts val="0"/>
              </a:spcAft>
              <a:buSzPts val="1170"/>
              <a:buFont typeface="Arial"/>
              <a:buChar char="•"/>
            </a:pPr>
            <a:r>
              <a:rPr lang="de-DE" sz="1000"/>
              <a:t>durch mein Konsumverhalten?</a:t>
            </a:r>
            <a:endParaRPr sz="1000"/>
          </a:p>
          <a:p>
            <a:pPr indent="-177799" lvl="2" marL="446088" rtl="0" algn="l">
              <a:lnSpc>
                <a:spcPct val="100000"/>
              </a:lnSpc>
              <a:spcBef>
                <a:spcPts val="0"/>
              </a:spcBef>
              <a:spcAft>
                <a:spcPts val="0"/>
              </a:spcAft>
              <a:buSzPts val="1170"/>
              <a:buFont typeface="Arial"/>
              <a:buChar char="•"/>
            </a:pPr>
            <a:r>
              <a:rPr lang="de-DE" sz="1000"/>
              <a:t>durch meine Mobilität?</a:t>
            </a:r>
            <a:endParaRPr sz="1000"/>
          </a:p>
          <a:p>
            <a:pPr indent="-171450" lvl="0" marL="171450" rtl="0" algn="l">
              <a:lnSpc>
                <a:spcPct val="100000"/>
              </a:lnSpc>
              <a:spcBef>
                <a:spcPts val="0"/>
              </a:spcBef>
              <a:spcAft>
                <a:spcPts val="0"/>
              </a:spcAft>
              <a:buClr>
                <a:schemeClr val="dk1"/>
              </a:buClr>
              <a:buSzPts val="1170"/>
              <a:buFont typeface="Arial"/>
              <a:buChar char="•"/>
            </a:pPr>
            <a:r>
              <a:rPr lang="de-DE" sz="1000"/>
              <a:t>Erstellen Sie Ihre persönliche CO₂-Bilanz mithilfe des CO₂-Rechners des Umweltbundesamtes (</a:t>
            </a:r>
            <a:r>
              <a:rPr lang="de-DE" sz="1000" u="sng">
                <a:solidFill>
                  <a:schemeClr val="hlink"/>
                </a:solidFill>
                <a:hlinkClick r:id="rId2"/>
              </a:rPr>
              <a:t>uba.CO₂-rechner.de</a:t>
            </a:r>
            <a:r>
              <a:rPr lang="de-DE" sz="1000" u="sng"/>
              <a:t>)!</a:t>
            </a:r>
            <a:endParaRPr sz="1000" u="sng"/>
          </a:p>
          <a:p>
            <a:pPr indent="0" lvl="0" marL="0" rtl="0" algn="l">
              <a:lnSpc>
                <a:spcPct val="100000"/>
              </a:lnSpc>
              <a:spcBef>
                <a:spcPts val="600"/>
              </a:spcBef>
              <a:spcAft>
                <a:spcPts val="0"/>
              </a:spcAft>
              <a:buClr>
                <a:schemeClr val="dk1"/>
              </a:buClr>
              <a:buSzPts val="1100"/>
              <a:buNone/>
            </a:pPr>
            <a:r>
              <a:rPr b="1" lang="de-DE" sz="1000"/>
              <a:t>Quellen</a:t>
            </a:r>
            <a:endParaRPr b="1" sz="1000"/>
          </a:p>
          <a:p>
            <a:pPr indent="-171450" lvl="0" marL="171450" rtl="0" algn="l">
              <a:lnSpc>
                <a:spcPct val="100000"/>
              </a:lnSpc>
              <a:spcBef>
                <a:spcPts val="0"/>
              </a:spcBef>
              <a:spcAft>
                <a:spcPts val="0"/>
              </a:spcAft>
              <a:buClr>
                <a:schemeClr val="dk1"/>
              </a:buClr>
              <a:buSzPts val="1170"/>
              <a:buFont typeface="Arial"/>
              <a:buChar char="•"/>
            </a:pPr>
            <a:r>
              <a:rPr lang="de-DE" sz="1000"/>
              <a:t>Umweltbundesamt (2021a): Konsum und Umwelt: Zentrale Handlungsfelder. Online:</a:t>
            </a:r>
            <a:r>
              <a:rPr lang="de-DE" sz="1000">
                <a:solidFill>
                  <a:srgbClr val="0563C1"/>
                </a:solidFill>
                <a:uFill>
                  <a:noFill/>
                </a:uFill>
                <a:hlinkClick r:id="rId3">
                  <a:extLst>
                    <a:ext uri="{A12FA001-AC4F-418D-AE19-62706E023703}">
                      <ahyp:hlinkClr val="tx"/>
                    </a:ext>
                  </a:extLst>
                </a:hlinkClick>
              </a:rPr>
              <a:t> </a:t>
            </a:r>
            <a:r>
              <a:rPr lang="de-DE" sz="1000" u="sng">
                <a:solidFill>
                  <a:schemeClr val="hlink"/>
                </a:solidFill>
                <a:hlinkClick r:id="rId4"/>
              </a:rPr>
              <a:t>www.umweltbundesamt.de/themen/wirtschaft-konsum/konsum-umwelt-zentrale-handlungsfelder#bedarfsfelder</a:t>
            </a:r>
            <a:endParaRPr sz="1000" u="sng">
              <a:solidFill>
                <a:schemeClr val="hlink"/>
              </a:solidFill>
            </a:endParaRPr>
          </a:p>
          <a:p>
            <a:pPr indent="-171450" lvl="0" marL="171450" rtl="0" algn="l">
              <a:lnSpc>
                <a:spcPct val="100000"/>
              </a:lnSpc>
              <a:spcBef>
                <a:spcPts val="0"/>
              </a:spcBef>
              <a:spcAft>
                <a:spcPts val="0"/>
              </a:spcAft>
              <a:buClr>
                <a:schemeClr val="dk1"/>
              </a:buClr>
              <a:buSzPts val="1170"/>
              <a:buFont typeface="Arial"/>
              <a:buChar char="•"/>
            </a:pPr>
            <a:r>
              <a:rPr lang="de-DE" sz="1000"/>
              <a:t>Umweltbundesamt (o.J.): CO2-Rechner des Umweltbundesamtes. Online:</a:t>
            </a:r>
            <a:r>
              <a:rPr lang="de-DE" sz="1000">
                <a:solidFill>
                  <a:schemeClr val="hlink"/>
                </a:solidFill>
                <a:uFill>
                  <a:noFill/>
                </a:uFill>
                <a:hlinkClick r:id="rId5"/>
              </a:rPr>
              <a:t> </a:t>
            </a:r>
            <a:r>
              <a:rPr lang="de-DE" sz="1000" u="sng">
                <a:solidFill>
                  <a:schemeClr val="hlink"/>
                </a:solidFill>
                <a:hlinkClick r:id="rId6"/>
              </a:rPr>
              <a:t>uba.co2-rechner.de/</a:t>
            </a:r>
            <a:r>
              <a:rPr lang="de-DE" sz="1000"/>
              <a:t> </a:t>
            </a:r>
            <a:endParaRPr sz="1000"/>
          </a:p>
          <a:p>
            <a:pPr indent="0" lvl="0" marL="457200" rtl="0" algn="l">
              <a:lnSpc>
                <a:spcPct val="100000"/>
              </a:lnSpc>
              <a:spcBef>
                <a:spcPts val="0"/>
              </a:spcBef>
              <a:spcAft>
                <a:spcPts val="0"/>
              </a:spcAft>
              <a:buSzPts val="1400"/>
              <a:buNone/>
            </a:pPr>
            <a:r>
              <a:t/>
            </a:r>
            <a:endParaRPr b="1" sz="1000"/>
          </a:p>
        </p:txBody>
      </p:sp>
      <p:sp>
        <p:nvSpPr>
          <p:cNvPr id="271" name="Google Shape;271;g213449b752f_0_17:notes"/>
          <p:cNvSpPr txBox="1"/>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notes"/>
          <p:cNvSpPr/>
          <p:nvPr>
            <p:ph idx="2" type="sldImg"/>
          </p:nvPr>
        </p:nvSpPr>
        <p:spPr>
          <a:xfrm>
            <a:off x="481013" y="360363"/>
            <a:ext cx="5757862" cy="32400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notes"/>
          <p:cNvSpPr txBox="1"/>
          <p:nvPr>
            <p:ph idx="1" type="body"/>
          </p:nvPr>
        </p:nvSpPr>
        <p:spPr>
          <a:xfrm>
            <a:off x="431710" y="3672003"/>
            <a:ext cx="6139581" cy="6254637"/>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t>Aufgrund des Klimawandels ist eine Auseinandersetzung mit dem Thema der Nachhaltigkeit heute in allen Bereichen unumgänglich. Die </a:t>
            </a:r>
            <a:r>
              <a:rPr lang="de-DE" sz="100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a:p>
          <a:p>
            <a:pPr indent="0" lvl="0" marL="0" rtl="0" algn="l">
              <a:lnSpc>
                <a:spcPct val="100000"/>
              </a:lnSpc>
              <a:spcBef>
                <a:spcPts val="20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bestätigen (Bundesregierung o.J.). </a:t>
            </a:r>
            <a:endParaRPr sz="1000"/>
          </a:p>
          <a:p>
            <a:pPr indent="0" lvl="0" marL="0" rtl="0" algn="l">
              <a:lnSpc>
                <a:spcPct val="100000"/>
              </a:lnSpc>
              <a:spcBef>
                <a:spcPts val="200"/>
              </a:spcBef>
              <a:spcAft>
                <a:spcPts val="0"/>
              </a:spcAft>
              <a:buSzPts val="1400"/>
              <a:buNone/>
            </a:pPr>
            <a:r>
              <a:rPr b="1" lang="de-DE" sz="1000">
                <a:latin typeface="Calibri"/>
                <a:ea typeface="Calibri"/>
                <a:cs typeface="Calibri"/>
                <a:sym typeface="Calibri"/>
              </a:rPr>
              <a:t>Aufgabe</a:t>
            </a:r>
            <a:endParaRPr sz="1000"/>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a:p>
          <a:p>
            <a:pPr indent="-171450" lvl="0" marL="17145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t/>
            </a:r>
            <a:endParaRPr b="1" sz="10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sz="1000"/>
          </a:p>
          <a:p>
            <a:pPr indent="-171450" lvl="0" marL="171450" marR="0" rtl="0" algn="l">
              <a:lnSpc>
                <a:spcPct val="100000"/>
              </a:lnSpc>
              <a:spcBef>
                <a:spcPts val="0"/>
              </a:spcBef>
              <a:spcAft>
                <a:spcPts val="0"/>
              </a:spcAft>
              <a:buClr>
                <a:schemeClr val="dk1"/>
              </a:buClr>
              <a:buSzPts val="1200"/>
              <a:buFont typeface="Arial"/>
              <a:buChar char="•"/>
            </a:pPr>
            <a:r>
              <a:rPr b="0" lang="de-DE" sz="900">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sz="900"/>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latin typeface="Calibri"/>
              <a:ea typeface="Calibri"/>
              <a:cs typeface="Calibri"/>
              <a:sym typeface="Calibri"/>
            </a:endParaRPr>
          </a:p>
        </p:txBody>
      </p:sp>
      <p:sp>
        <p:nvSpPr>
          <p:cNvPr id="285" name="Google Shape;285;p2:notes"/>
          <p:cNvSpPr txBox="1"/>
          <p:nvPr>
            <p:ph idx="12" type="sldNum"/>
          </p:nvPr>
        </p:nvSpPr>
        <p:spPr>
          <a:xfrm>
            <a:off x="4021293" y="9768000"/>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8b9331d8e3_0_0:notes"/>
          <p:cNvSpPr/>
          <p:nvPr>
            <p:ph idx="2" type="sldImg"/>
          </p:nvPr>
        </p:nvSpPr>
        <p:spPr>
          <a:xfrm>
            <a:off x="479104" y="287338"/>
            <a:ext cx="61410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8b9331d8e3_0_0:notes"/>
          <p:cNvSpPr txBox="1"/>
          <p:nvPr>
            <p:ph idx="1" type="body"/>
          </p:nvPr>
        </p:nvSpPr>
        <p:spPr>
          <a:xfrm>
            <a:off x="479086" y="3744000"/>
            <a:ext cx="61410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de518d3a5_0_21:notes"/>
          <p:cNvSpPr/>
          <p:nvPr>
            <p:ph idx="2" type="sldImg"/>
          </p:nvPr>
        </p:nvSpPr>
        <p:spPr>
          <a:xfrm>
            <a:off x="21431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5de518d3a5_0_21:notes"/>
          <p:cNvSpPr txBox="1"/>
          <p:nvPr>
            <p:ph idx="1" type="body"/>
          </p:nvPr>
        </p:nvSpPr>
        <p:spPr>
          <a:xfrm>
            <a:off x="215755" y="4032000"/>
            <a:ext cx="6651925" cy="5906676"/>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Clr>
                <a:schemeClr val="dk1"/>
              </a:buClr>
              <a:buSzPts val="1100"/>
              <a:buFont typeface="Arial"/>
              <a:buNone/>
            </a:pPr>
            <a:r>
              <a:rPr b="1" lang="de-DE" sz="1000"/>
              <a:t>Beschreibung</a:t>
            </a:r>
            <a:endParaRPr b="1" sz="1000"/>
          </a:p>
          <a:p>
            <a:pPr indent="0" lvl="0" marL="0" rtl="0" algn="l">
              <a:lnSpc>
                <a:spcPct val="100000"/>
              </a:lnSpc>
              <a:spcBef>
                <a:spcPts val="0"/>
              </a:spcBef>
              <a:spcAft>
                <a:spcPts val="0"/>
              </a:spcAft>
              <a:buClr>
                <a:schemeClr val="dk1"/>
              </a:buClr>
              <a:buSzPts val="1100"/>
              <a:buFont typeface="Arial"/>
              <a:buNone/>
            </a:pPr>
            <a:r>
              <a:rPr lang="de-DE" sz="1000"/>
              <a:t>Die Berufsausübung im Gesundheitswesen ist mit der Nutzung natürlicher Ressourcen und mit einem Eingriff in die Umwelt verbunden.  Unsere Gesellschaft und unsere Wirtschaft sind in die Biosphäre eingebettet, sie ist die Basis für alles. </a:t>
            </a:r>
            <a:br>
              <a:rPr lang="de-DE" sz="1000"/>
            </a:br>
            <a:r>
              <a:rPr lang="de-DE" sz="1000"/>
              <a:t>Das Cake-Prinzip bietet einen Ansatzpunkt für eine ganzheitliche Unternehmensführung im Sinne einer „</a:t>
            </a:r>
            <a:r>
              <a:rPr i="1" lang="de-DE" sz="1000"/>
              <a:t>Verschiebung weg vom aktuellen sektoralen Ansatz, bei dem soziale, wirtschaftliche und ökologische Entwicklung als separate Teile angesehen werden</a:t>
            </a:r>
            <a:r>
              <a:rPr lang="de-DE" sz="1000"/>
              <a:t>“</a:t>
            </a:r>
            <a:r>
              <a:rPr i="1" lang="de-DE" sz="1000"/>
              <a:t> </a:t>
            </a:r>
            <a:r>
              <a:rPr lang="de-DE" sz="1000"/>
              <a:t>(Stockholm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a:t>
            </a:r>
            <a:r>
              <a:rPr lang="de-DE" sz="1000">
                <a:extLst>
                  <a:ext uri="http://customooxmlschemas.google.com/">
                    <go:slidesCustomData xmlns:go="http://customooxmlschemas.google.com/" textRoundtripDataId="0"/>
                  </a:ext>
                </a:extLst>
              </a:rPr>
              <a:t>umzusetzen</a:t>
            </a:r>
            <a:r>
              <a:rPr lang="de-DE" sz="1000"/>
              <a:t>.</a:t>
            </a:r>
            <a:endParaRPr sz="1000"/>
          </a:p>
          <a:p>
            <a:pPr indent="0" lvl="0" marL="0" rtl="0" algn="l">
              <a:lnSpc>
                <a:spcPct val="100000"/>
              </a:lnSpc>
              <a:spcBef>
                <a:spcPts val="200"/>
              </a:spcBef>
              <a:spcAft>
                <a:spcPts val="0"/>
              </a:spcAft>
              <a:buClr>
                <a:schemeClr val="dk1"/>
              </a:buClr>
              <a:buSzPts val="1100"/>
              <a:buFont typeface="Arial"/>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Ministerium bestätigt (Bundesregierung o.J.).</a:t>
            </a:r>
            <a:endParaRPr sz="1000"/>
          </a:p>
          <a:p>
            <a:pPr indent="0" lvl="0" marL="0" rtl="0" algn="l">
              <a:lnSpc>
                <a:spcPct val="100000"/>
              </a:lnSpc>
              <a:spcBef>
                <a:spcPts val="0"/>
              </a:spcBef>
              <a:spcAft>
                <a:spcPts val="0"/>
              </a:spcAft>
              <a:buClr>
                <a:schemeClr val="dk1"/>
              </a:buClr>
              <a:buSzPts val="1100"/>
              <a:buFont typeface="Arial"/>
              <a:buNone/>
            </a:pPr>
            <a:r>
              <a:t/>
            </a:r>
            <a:endParaRPr b="1" sz="1000"/>
          </a:p>
          <a:p>
            <a:pPr indent="0" lvl="0" marL="0" rtl="0" algn="l">
              <a:lnSpc>
                <a:spcPct val="100000"/>
              </a:lnSpc>
              <a:spcBef>
                <a:spcPts val="0"/>
              </a:spcBef>
              <a:spcAft>
                <a:spcPts val="0"/>
              </a:spcAft>
              <a:buClr>
                <a:schemeClr val="dk1"/>
              </a:buClr>
              <a:buSzPts val="1100"/>
              <a:buFont typeface="Arial"/>
              <a:buNone/>
            </a:pPr>
            <a:r>
              <a:rPr b="1" lang="de-DE" sz="1000"/>
              <a:t>Aufgaben</a:t>
            </a:r>
            <a:endParaRPr b="1" sz="1000"/>
          </a:p>
          <a:p>
            <a:pPr indent="0" lvl="0" marL="0" rtl="0" algn="l">
              <a:lnSpc>
                <a:spcPct val="100000"/>
              </a:lnSpc>
              <a:spcBef>
                <a:spcPts val="200"/>
              </a:spcBef>
              <a:spcAft>
                <a:spcPts val="0"/>
              </a:spcAft>
              <a:buClr>
                <a:schemeClr val="dk1"/>
              </a:buClr>
              <a:buSzPts val="1100"/>
              <a:buFont typeface="Arial"/>
              <a:buNone/>
            </a:pPr>
            <a:r>
              <a:rPr lang="de-DE" sz="1000"/>
              <a:t>Die SDGs können erreicht werden, wenn alle betroffenen Akteure gemeinsam an der Umsetzung arbeiten. Deshalb stellt sich die Frage für jede Gesundheitseinrichtung, für die jeweilige Geschäftsführung, die Eigentümer*innen und für alle Mitarbeiter*innen:</a:t>
            </a:r>
            <a:endParaRPr sz="1000"/>
          </a:p>
          <a:p>
            <a:pPr indent="-171450" lvl="0" marL="171450" rtl="0" algn="l">
              <a:lnSpc>
                <a:spcPct val="100000"/>
              </a:lnSpc>
              <a:spcBef>
                <a:spcPts val="200"/>
              </a:spcBef>
              <a:spcAft>
                <a:spcPts val="0"/>
              </a:spcAft>
              <a:buSzPts val="1010"/>
              <a:buFont typeface="Arial"/>
              <a:buChar char="•"/>
            </a:pPr>
            <a:r>
              <a:rPr lang="de-DE" sz="1000"/>
              <a:t>Welche Rolle spielen die SDGs für Ihre Gesundheitseinrichtung?</a:t>
            </a:r>
            <a:endParaRPr sz="1000"/>
          </a:p>
          <a:p>
            <a:pPr indent="-171450" lvl="0" marL="171450" rtl="0" algn="l">
              <a:lnSpc>
                <a:spcPct val="100000"/>
              </a:lnSpc>
              <a:spcBef>
                <a:spcPts val="0"/>
              </a:spcBef>
              <a:spcAft>
                <a:spcPts val="0"/>
              </a:spcAft>
              <a:buSzPts val="1010"/>
              <a:buFont typeface="Arial"/>
              <a:buChar char="•"/>
            </a:pPr>
            <a:r>
              <a:rPr lang="de-DE" sz="1000"/>
              <a:t>Wie kann sich die Gesundheitseinrichtung, in der Sie arbeiten, mit Blick auf die SDGs für die Zukunft besser aufstellen?</a:t>
            </a:r>
            <a:endParaRPr sz="1000"/>
          </a:p>
          <a:p>
            <a:pPr indent="0" lvl="0" marL="0" rtl="0" algn="l">
              <a:lnSpc>
                <a:spcPct val="100000"/>
              </a:lnSpc>
              <a:spcBef>
                <a:spcPts val="0"/>
              </a:spcBef>
              <a:spcAft>
                <a:spcPts val="0"/>
              </a:spcAft>
              <a:buClr>
                <a:schemeClr val="dk1"/>
              </a:buClr>
              <a:buSzPts val="1010"/>
              <a:buNone/>
            </a:pPr>
            <a:r>
              <a:t/>
            </a:r>
            <a:endParaRPr b="1" sz="1000"/>
          </a:p>
          <a:p>
            <a:pPr indent="0" lvl="0" marL="0" rtl="0" algn="l">
              <a:lnSpc>
                <a:spcPct val="100000"/>
              </a:lnSpc>
              <a:spcBef>
                <a:spcPts val="0"/>
              </a:spcBef>
              <a:spcAft>
                <a:spcPts val="0"/>
              </a:spcAft>
              <a:buClr>
                <a:schemeClr val="dk1"/>
              </a:buClr>
              <a:buSzPts val="1010"/>
              <a:buNone/>
            </a:pPr>
            <a:r>
              <a:rPr b="1" lang="de-DE" sz="1000"/>
              <a:t>Quellen</a:t>
            </a:r>
            <a:endParaRPr b="1" sz="1000"/>
          </a:p>
          <a:p>
            <a:pPr indent="-171450" lvl="0" marL="171450" rtl="0" algn="l">
              <a:lnSpc>
                <a:spcPct val="100000"/>
              </a:lnSpc>
              <a:spcBef>
                <a:spcPts val="200"/>
              </a:spcBef>
              <a:spcAft>
                <a:spcPts val="0"/>
              </a:spcAft>
              <a:buClr>
                <a:schemeClr val="dk1"/>
              </a:buClr>
              <a:buSzPts val="1062"/>
              <a:buFont typeface="Arial"/>
              <a:buChar char="•"/>
            </a:pPr>
            <a:r>
              <a:rPr lang="de-DE" sz="900"/>
              <a:t>Cake: Stockholm Resilience Centre (o.J.): Eine neue Art, die Ziele für nachhaltige Entwicklung zu sehen und wie sie alle mit Lebensmitteln verbunden sind. Online: https://www.stockholmresilience.org/research/research-news/2016-06-14-the-sdgs-wedding-cake.html. (Lizenz: CC BY-ND 3.0)</a:t>
            </a:r>
            <a:endParaRPr sz="900"/>
          </a:p>
          <a:p>
            <a:pPr indent="-171450" lvl="0" marL="171450" rtl="0" algn="l">
              <a:lnSpc>
                <a:spcPct val="100000"/>
              </a:lnSpc>
              <a:spcBef>
                <a:spcPts val="200"/>
              </a:spcBef>
              <a:spcAft>
                <a:spcPts val="0"/>
              </a:spcAft>
              <a:buClr>
                <a:schemeClr val="dk1"/>
              </a:buClr>
              <a:buSzPts val="1062"/>
              <a:buFont typeface="Arial"/>
              <a:buChar char="•"/>
            </a:pPr>
            <a:r>
              <a:rPr lang="de-DE" sz="900"/>
              <a:t>Nachhaltigkeitsstrategie - eigene Darstellung in Anlehnung an: sph (o.J.): Strategische Ausrichtung. Online: https://sph-nachhaltig-wirtschaften.de/nachhaltige-strategische-ausrichtung-unternehmen/</a:t>
            </a:r>
            <a:endParaRPr sz="900"/>
          </a:p>
          <a:p>
            <a:pPr indent="-171450" lvl="0" marL="171450" rtl="0" algn="l">
              <a:lnSpc>
                <a:spcPct val="100000"/>
              </a:lnSpc>
              <a:spcBef>
                <a:spcPts val="200"/>
              </a:spcBef>
              <a:spcAft>
                <a:spcPts val="0"/>
              </a:spcAft>
              <a:buClr>
                <a:schemeClr val="dk1"/>
              </a:buClr>
              <a:buSzPts val="1062"/>
              <a:buFont typeface="Arial"/>
              <a:buChar char="•"/>
            </a:pPr>
            <a:r>
              <a:rPr lang="de-DE" sz="900"/>
              <a:t>Bundesregierung (o.J.): Berichte aus den Ministerien. Online: https://www.bundesregierung.de/breg-de/themen/nachhaltigkeitspolitik/berichte-und-reden-nachhaltigkeit/berichte-aus-den-ministerien-429902</a:t>
            </a:r>
            <a:endParaRPr sz="900"/>
          </a:p>
          <a:p>
            <a:pPr indent="0" lvl="0" marL="0" rtl="0" algn="l">
              <a:lnSpc>
                <a:spcPct val="100000"/>
              </a:lnSpc>
              <a:spcBef>
                <a:spcPts val="0"/>
              </a:spcBef>
              <a:spcAft>
                <a:spcPts val="0"/>
              </a:spcAft>
              <a:buSzPts val="1400"/>
              <a:buNone/>
            </a:pPr>
            <a:r>
              <a:t/>
            </a:r>
            <a:endParaRPr b="1" sz="1000"/>
          </a:p>
        </p:txBody>
      </p:sp>
      <p:sp>
        <p:nvSpPr>
          <p:cNvPr id="94" name="Google Shape;94;g25de518d3a5_0_21:notes"/>
          <p:cNvSpPr txBox="1"/>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de518d3a5_1_0:notes"/>
          <p:cNvSpPr/>
          <p:nvPr>
            <p:ph idx="2" type="sldImg"/>
          </p:nvPr>
        </p:nvSpPr>
        <p:spPr>
          <a:xfrm>
            <a:off x="21431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5de518d3a5_1_0:notes"/>
          <p:cNvSpPr txBox="1"/>
          <p:nvPr>
            <p:ph idx="1" type="body"/>
          </p:nvPr>
        </p:nvSpPr>
        <p:spPr>
          <a:xfrm>
            <a:off x="215755" y="4032000"/>
            <a:ext cx="6651925" cy="6106410"/>
          </a:xfrm>
          <a:prstGeom prst="rect">
            <a:avLst/>
          </a:prstGeom>
          <a:noFill/>
          <a:ln>
            <a:noFill/>
          </a:ln>
        </p:spPr>
        <p:txBody>
          <a:bodyPr anchorCtr="0" anchor="t" bIns="94825" lIns="94825" spcFirstLastPara="1" rIns="94825" wrap="square" tIns="94825">
            <a:noAutofit/>
          </a:bodyPr>
          <a:lstStyle/>
          <a:p>
            <a:pPr indent="0" lvl="0" marL="0" rtl="0" algn="l">
              <a:lnSpc>
                <a:spcPct val="115000"/>
              </a:lnSpc>
              <a:spcBef>
                <a:spcPts val="0"/>
              </a:spcBef>
              <a:spcAft>
                <a:spcPts val="0"/>
              </a:spcAft>
              <a:buSzPts val="1400"/>
              <a:buNone/>
            </a:pPr>
            <a:r>
              <a:rPr b="1" lang="de-DE" sz="1100"/>
              <a:t>Beschreibung</a:t>
            </a:r>
            <a:endParaRPr b="1" sz="1100"/>
          </a:p>
          <a:p>
            <a:pPr indent="0" lvl="0" marL="0" rtl="0" algn="l">
              <a:lnSpc>
                <a:spcPct val="115000"/>
              </a:lnSpc>
              <a:spcBef>
                <a:spcPts val="0"/>
              </a:spcBef>
              <a:spcAft>
                <a:spcPts val="0"/>
              </a:spcAft>
              <a:buClr>
                <a:schemeClr val="dk1"/>
              </a:buClr>
              <a:buSzPts val="1100"/>
              <a:buFont typeface="Arial"/>
              <a:buNone/>
            </a:pPr>
            <a:r>
              <a:rPr lang="de-DE" sz="1100"/>
              <a:t>Der Klimawandel ist laut der WHO die größte Gesundheitsbedrohung für die Menschheit (WHO 2021). Auch der Gesundheitssektor muss demnach Maßnahmen zur Reduktion von Treibhausgasemissionen ergreifen, um einen Beitrag zum Klimawandel zu leisten. </a:t>
            </a:r>
            <a:endParaRPr sz="1100"/>
          </a:p>
          <a:p>
            <a:pPr indent="0" lvl="0" marL="0" rtl="0" algn="l">
              <a:lnSpc>
                <a:spcPct val="115000"/>
              </a:lnSpc>
              <a:spcBef>
                <a:spcPts val="0"/>
              </a:spcBef>
              <a:spcAft>
                <a:spcPts val="0"/>
              </a:spcAft>
              <a:buClr>
                <a:schemeClr val="dk1"/>
              </a:buClr>
              <a:buSzPts val="1100"/>
              <a:buFont typeface="Arial"/>
              <a:buNone/>
            </a:pPr>
            <a:r>
              <a:rPr lang="de-DE" sz="1100"/>
              <a:t>Deutschland hat sich in einer gemeinsamen Erklärung “Klimapakt Gesundheit” dazu verpflichtet, Maßnahmen im Gesundheitssektor zu unterstützen und so zum Klimaschutz beizutragen Der Klimawandel wird zum größten Teil direkt durch die Verbrennung fossiler Energieträger wie Kohle, Öl und Gas verursacht. Emissionsquellen im Gesundheitswesen umfassen: Gebäudeenergie, volatile Anästhetika und Dosierinhalatoren, Fahrzeugflotte und Dienstreisen, Medikamente und Chemikalien, medizinische Ausstattung, nicht-medizinische Ausstattung, sonstige Versorgungsketten, Wasser und Abfall, externe Gesundheitsdienste, Pendeln von Angestellten, Mobilität der Besuchenden, Mobilität der Patient*innen und Pflegebedürftigen. </a:t>
            </a:r>
            <a:endParaRPr sz="1100"/>
          </a:p>
          <a:p>
            <a:pPr indent="0" lvl="0" marL="0" rtl="0" algn="l">
              <a:lnSpc>
                <a:spcPct val="115000"/>
              </a:lnSpc>
              <a:spcBef>
                <a:spcPts val="0"/>
              </a:spcBef>
              <a:spcAft>
                <a:spcPts val="0"/>
              </a:spcAft>
              <a:buClr>
                <a:schemeClr val="dk1"/>
              </a:buClr>
              <a:buSzPts val="1100"/>
              <a:buFont typeface="Arial"/>
              <a:buNone/>
            </a:pPr>
            <a:r>
              <a:rPr lang="de-DE" sz="1100"/>
              <a:t>Um die Treibhausgasemissionen in Gesundheitseinrichtungen zu reduzieren, können verschiedene Schritte eine Hilfestellung geben: Zunächst müssen die Treibhausgasemissionen erfasst und emissionsintensive Bereiche identifiziert werden, um dann gezielte Klimaschutzmaßnahmen abzuleiten und umzusetzen sowie zu evaluieren. </a:t>
            </a:r>
            <a:endParaRPr sz="1100"/>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b="1" lang="de-DE" sz="1100"/>
              <a:t>Aufgaben</a:t>
            </a:r>
            <a:endParaRPr b="1" sz="1100"/>
          </a:p>
          <a:p>
            <a:pPr indent="-171450" lvl="0" marL="171450" rtl="0" algn="l">
              <a:lnSpc>
                <a:spcPct val="115000"/>
              </a:lnSpc>
              <a:spcBef>
                <a:spcPts val="0"/>
              </a:spcBef>
              <a:spcAft>
                <a:spcPts val="0"/>
              </a:spcAft>
              <a:buClr>
                <a:schemeClr val="dk1"/>
              </a:buClr>
              <a:buSzPts val="1200"/>
              <a:buFont typeface="Arial"/>
              <a:buChar char="•"/>
            </a:pPr>
            <a:r>
              <a:rPr lang="de-DE" sz="1100"/>
              <a:t>Welche Emissionsquellen können in Gesundheitseinrichtungen identifiziert werden? </a:t>
            </a:r>
            <a:endParaRPr sz="1100"/>
          </a:p>
          <a:p>
            <a:pPr indent="-171450" lvl="0" marL="171450" rtl="0" algn="l">
              <a:lnSpc>
                <a:spcPct val="115000"/>
              </a:lnSpc>
              <a:spcBef>
                <a:spcPts val="0"/>
              </a:spcBef>
              <a:spcAft>
                <a:spcPts val="0"/>
              </a:spcAft>
              <a:buSzPts val="1200"/>
              <a:buFont typeface="Arial"/>
              <a:buChar char="•"/>
            </a:pPr>
            <a:r>
              <a:rPr lang="de-DE" sz="1100"/>
              <a:t>Welche Maßnahmen können zur Reduktion von Treibhausgasemissionen eingesetzt werden? </a:t>
            </a:r>
            <a:endParaRPr sz="1100"/>
          </a:p>
          <a:p>
            <a:pPr indent="-171450" lvl="0" marL="171450" rtl="0" algn="l">
              <a:lnSpc>
                <a:spcPct val="115000"/>
              </a:lnSpc>
              <a:spcBef>
                <a:spcPts val="0"/>
              </a:spcBef>
              <a:spcAft>
                <a:spcPts val="0"/>
              </a:spcAft>
              <a:buSzPts val="1200"/>
              <a:buFont typeface="Arial"/>
              <a:buChar char="•"/>
            </a:pPr>
            <a:r>
              <a:rPr lang="de-DE" sz="1100"/>
              <a:t>Welche Emissionsquellen können für Ihre Gesundheitseinrichtung identifiziert werden? </a:t>
            </a:r>
            <a:endParaRPr/>
          </a:p>
          <a:p>
            <a:pPr indent="-171450" lvl="0" marL="171450" rtl="0" algn="l">
              <a:lnSpc>
                <a:spcPct val="115000"/>
              </a:lnSpc>
              <a:spcBef>
                <a:spcPts val="0"/>
              </a:spcBef>
              <a:spcAft>
                <a:spcPts val="0"/>
              </a:spcAft>
              <a:buSzPts val="1200"/>
              <a:buFont typeface="Arial"/>
              <a:buChar char="•"/>
            </a:pPr>
            <a:r>
              <a:rPr lang="de-DE" sz="1100"/>
              <a:t>Welche Maßnahmen werden bereits in Ihrer Gesundheitseinrichtung umgesetzt und welche halten Sie zusätzlich für geboten? </a:t>
            </a:r>
            <a:endParaRPr sz="1100"/>
          </a:p>
          <a:p>
            <a:pPr indent="-101600" lvl="0" marL="171450" rtl="0" algn="l">
              <a:lnSpc>
                <a:spcPct val="115000"/>
              </a:lnSpc>
              <a:spcBef>
                <a:spcPts val="0"/>
              </a:spcBef>
              <a:spcAft>
                <a:spcPts val="0"/>
              </a:spcAft>
              <a:buClr>
                <a:schemeClr val="dk1"/>
              </a:buClr>
              <a:buSzPts val="1100"/>
              <a:buFont typeface="Arial"/>
              <a:buNone/>
            </a:pPr>
            <a:r>
              <a:t/>
            </a:r>
            <a:endParaRPr sz="1100" u="sng"/>
          </a:p>
          <a:p>
            <a:pPr indent="0" lvl="0" marL="0" rtl="0" algn="l">
              <a:lnSpc>
                <a:spcPct val="115000"/>
              </a:lnSpc>
              <a:spcBef>
                <a:spcPts val="600"/>
              </a:spcBef>
              <a:spcAft>
                <a:spcPts val="0"/>
              </a:spcAft>
              <a:buClr>
                <a:schemeClr val="dk1"/>
              </a:buClr>
              <a:buSzPts val="1100"/>
              <a:buNone/>
            </a:pPr>
            <a:r>
              <a:rPr b="1" lang="de-DE" sz="1100"/>
              <a:t>Quellen</a:t>
            </a:r>
            <a:endParaRPr/>
          </a:p>
          <a:p>
            <a:pPr indent="-171450" lvl="0" marL="171450" rtl="0" algn="l">
              <a:lnSpc>
                <a:spcPct val="115000"/>
              </a:lnSpc>
              <a:spcBef>
                <a:spcPts val="600"/>
              </a:spcBef>
              <a:spcAft>
                <a:spcPts val="0"/>
              </a:spcAft>
              <a:buClr>
                <a:schemeClr val="dk1"/>
              </a:buClr>
              <a:buSzPts val="1100"/>
              <a:buFont typeface="Arial"/>
              <a:buChar char="•"/>
            </a:pPr>
            <a:r>
              <a:rPr lang="de-DE" sz="1100"/>
              <a:t>Quitmann, C. (2023) Der Gesundheitssektor als Emittent - international; in: Nikendei C. et al. (2023): Heidelberger Standards der Klimamedizin – Wissen und Handlungsstrategien für den klinischen Alltag und die medizinische Lehre im Klimawandel, S.139 - 144, GMS J Med Educ. </a:t>
            </a:r>
            <a:endParaRPr/>
          </a:p>
          <a:p>
            <a:pPr indent="-171450" lvl="0" marL="171450" rtl="0" algn="l">
              <a:lnSpc>
                <a:spcPct val="115000"/>
              </a:lnSpc>
              <a:spcBef>
                <a:spcPts val="600"/>
              </a:spcBef>
              <a:spcAft>
                <a:spcPts val="0"/>
              </a:spcAft>
              <a:buClr>
                <a:schemeClr val="dk1"/>
              </a:buClr>
              <a:buSzPts val="1100"/>
              <a:buFont typeface="Arial"/>
              <a:buChar char="•"/>
            </a:pPr>
            <a:r>
              <a:rPr lang="de-DE" sz="1100"/>
              <a:t>National Health Service (o.J.): Delivering a ‘Net Zero’National Health Service, Online: https://www.england.nhs.uk/greenernhs/wp-content/uploads/sites/51/2020/10/delivering-a-net-zero-national-health-service.pdf</a:t>
            </a:r>
            <a:endParaRPr sz="1100"/>
          </a:p>
        </p:txBody>
      </p:sp>
      <p:sp>
        <p:nvSpPr>
          <p:cNvPr id="107" name="Google Shape;107;g25de518d3a5_1_0:notes"/>
          <p:cNvSpPr txBox="1"/>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4046df8b1_0_0:notes"/>
          <p:cNvSpPr/>
          <p:nvPr>
            <p:ph idx="2" type="sldImg"/>
          </p:nvPr>
        </p:nvSpPr>
        <p:spPr>
          <a:xfrm>
            <a:off x="21431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214046df8b1_0_0:notes"/>
          <p:cNvSpPr txBox="1"/>
          <p:nvPr>
            <p:ph idx="1" type="body"/>
          </p:nvPr>
        </p:nvSpPr>
        <p:spPr>
          <a:xfrm>
            <a:off x="215755" y="4032000"/>
            <a:ext cx="6651925" cy="5824122"/>
          </a:xfrm>
          <a:prstGeom prst="rect">
            <a:avLst/>
          </a:prstGeom>
          <a:noFill/>
          <a:ln>
            <a:noFill/>
          </a:ln>
        </p:spPr>
        <p:txBody>
          <a:bodyPr anchorCtr="0" anchor="t" bIns="94825" lIns="94825" spcFirstLastPara="1" rIns="94825" wrap="square" tIns="94825">
            <a:noAutofit/>
          </a:bodyPr>
          <a:lstStyle/>
          <a:p>
            <a:pPr indent="0" lvl="0" marL="0" rtl="0" algn="l">
              <a:lnSpc>
                <a:spcPct val="115000"/>
              </a:lnSpc>
              <a:spcBef>
                <a:spcPts val="200"/>
              </a:spcBef>
              <a:spcAft>
                <a:spcPts val="0"/>
              </a:spcAft>
              <a:buClr>
                <a:schemeClr val="dk1"/>
              </a:buClr>
              <a:buSzPts val="1100"/>
              <a:buFont typeface="Arial"/>
              <a:buNone/>
            </a:pPr>
            <a:r>
              <a:rPr b="1" lang="de-DE"/>
              <a:t>Beschreibung</a:t>
            </a:r>
            <a:endParaRPr b="1"/>
          </a:p>
          <a:p>
            <a:pPr indent="0" lvl="0" marL="0" rtl="0" algn="l">
              <a:lnSpc>
                <a:spcPct val="115000"/>
              </a:lnSpc>
              <a:spcBef>
                <a:spcPts val="200"/>
              </a:spcBef>
              <a:spcAft>
                <a:spcPts val="0"/>
              </a:spcAft>
              <a:buClr>
                <a:schemeClr val="dk1"/>
              </a:buClr>
              <a:buSzPts val="1100"/>
              <a:buFont typeface="Arial"/>
              <a:buNone/>
            </a:pPr>
            <a:r>
              <a:rPr lang="de-DE"/>
              <a:t>In jedem Berufsbild werden natürliche Ressourcen genutzt und verbraucht. Und jede Ressourcennutzung ist mit einem Eingriff in die Umwelt verbunden. Unsere Gesellschaft und unsere Wirtschaft sind in die Biosphäre eingebettet, sie ist die Basis für alles. Im Gesundheitswesen werden viele Materialien, wie Plastik, Metall und auch Baumwolle, ge- und verbraucht. Bei der Ressourcenbeschaffung, -verarbeitung und -nutzung gibt es verschiedene Risiken, die zu analysieren sind. Wie können Liefer- bzw. Wertschöpfungsketten sowie Beschaffungs- und Produktionsprozesse anhand der drei Nachhaltigkeitsdimensionen (sozial, ökonomisch und ökologisch) betrachtet werden?</a:t>
            </a:r>
            <a:endParaRPr/>
          </a:p>
          <a:p>
            <a:pPr indent="0" lvl="0" marL="0" rtl="0" algn="l">
              <a:lnSpc>
                <a:spcPct val="115000"/>
              </a:lnSpc>
              <a:spcBef>
                <a:spcPts val="200"/>
              </a:spcBef>
              <a:spcAft>
                <a:spcPts val="0"/>
              </a:spcAft>
              <a:buClr>
                <a:schemeClr val="dk1"/>
              </a:buClr>
              <a:buSzPts val="1100"/>
              <a:buFont typeface="Arial"/>
              <a:buNone/>
            </a:pPr>
            <a:r>
              <a:t/>
            </a:r>
            <a:endParaRPr/>
          </a:p>
          <a:p>
            <a:pPr indent="0" lvl="0" marL="0" rtl="0" algn="l">
              <a:lnSpc>
                <a:spcPct val="115000"/>
              </a:lnSpc>
              <a:spcBef>
                <a:spcPts val="200"/>
              </a:spcBef>
              <a:spcAft>
                <a:spcPts val="0"/>
              </a:spcAft>
              <a:buClr>
                <a:schemeClr val="dk1"/>
              </a:buClr>
              <a:buSzPts val="1100"/>
              <a:buFont typeface="Arial"/>
              <a:buNone/>
            </a:pPr>
            <a:r>
              <a:rPr b="1" lang="de-DE"/>
              <a:t>Aufgabe</a:t>
            </a:r>
            <a:endParaRPr b="1"/>
          </a:p>
          <a:p>
            <a:pPr indent="-171450" lvl="0" marL="171450" rtl="0" algn="l">
              <a:lnSpc>
                <a:spcPct val="115000"/>
              </a:lnSpc>
              <a:spcBef>
                <a:spcPts val="0"/>
              </a:spcBef>
              <a:spcAft>
                <a:spcPts val="0"/>
              </a:spcAft>
              <a:buSzPts val="1212"/>
              <a:buFont typeface="Arial"/>
              <a:buChar char="•"/>
            </a:pPr>
            <a:r>
              <a:rPr lang="de-DE"/>
              <a:t>Versuchen Sie, anhand eines Rohstoffes, der im Gesundheitswesen zum Einsatz kommt (z.B. Baumwolle oder Metalle) die Lieferkette nachzuvollziehen. Für welche Prozessebenen verfügen Sie über Daten und Informationen?</a:t>
            </a:r>
            <a:endParaRPr/>
          </a:p>
          <a:p>
            <a:pPr indent="-171450" lvl="0" marL="171450" rtl="0" algn="l">
              <a:lnSpc>
                <a:spcPct val="115000"/>
              </a:lnSpc>
              <a:spcBef>
                <a:spcPts val="0"/>
              </a:spcBef>
              <a:spcAft>
                <a:spcPts val="0"/>
              </a:spcAft>
              <a:buSzPts val="1212"/>
              <a:buFont typeface="Arial"/>
              <a:buChar char="•"/>
            </a:pPr>
            <a:r>
              <a:rPr lang="de-DE"/>
              <a:t>Auf welche Herausforderungen können Sie bei der Analyse der Lieferketten stoßen?</a:t>
            </a:r>
            <a:endParaRPr/>
          </a:p>
          <a:p>
            <a:pPr indent="-171450" lvl="0" marL="171450" rtl="0" algn="l">
              <a:lnSpc>
                <a:spcPct val="115000"/>
              </a:lnSpc>
              <a:spcBef>
                <a:spcPts val="0"/>
              </a:spcBef>
              <a:spcAft>
                <a:spcPts val="0"/>
              </a:spcAft>
              <a:buSzPts val="1212"/>
              <a:buFont typeface="Arial"/>
              <a:buChar char="•"/>
            </a:pPr>
            <a:r>
              <a:rPr lang="de-DE"/>
              <a:t>Nachhaltigkeit kann als ethisch-moralisches Prinzip mit inhärenten Werten, wie Rechenschaftspflicht, Verantwortung, Gerechtigkeit, Gleichheit, Lebensqualität, Nicht-Schaden oder auch Fürsorge angesehen werden. Wie kann der Verbrauch von Rohstoffen in der Pflegearbeit unter diesen Aspekten reflektiert werden?</a:t>
            </a:r>
            <a:br>
              <a:rPr lang="de-DE"/>
            </a:br>
            <a:endParaRPr/>
          </a:p>
          <a:p>
            <a:pPr indent="0" lvl="0" marL="0" rtl="0" algn="l">
              <a:lnSpc>
                <a:spcPct val="115000"/>
              </a:lnSpc>
              <a:spcBef>
                <a:spcPts val="200"/>
              </a:spcBef>
              <a:spcAft>
                <a:spcPts val="0"/>
              </a:spcAft>
              <a:buClr>
                <a:schemeClr val="dk1"/>
              </a:buClr>
              <a:buSzPts val="1100"/>
              <a:buNone/>
            </a:pPr>
            <a:r>
              <a:rPr b="1" lang="de-DE"/>
              <a:t>Quelle</a:t>
            </a:r>
            <a:endParaRPr b="1"/>
          </a:p>
          <a:p>
            <a:pPr indent="-171450" lvl="0" marL="171450" rtl="0" algn="l">
              <a:lnSpc>
                <a:spcPct val="115000"/>
              </a:lnSpc>
              <a:spcBef>
                <a:spcPts val="200"/>
              </a:spcBef>
              <a:spcAft>
                <a:spcPts val="0"/>
              </a:spcAft>
              <a:buClr>
                <a:schemeClr val="dk1"/>
              </a:buClr>
              <a:buSzPts val="1200"/>
              <a:buFont typeface="Arial"/>
              <a:buChar char="•"/>
            </a:pPr>
            <a:r>
              <a:rPr lang="de-DE"/>
              <a:t>Huss, N. (2022). Ethische Spannungsfelder – Globale Verantwortung, Nachhaltigkeit und Hygieneparadigmen. In: Riedel, A., Lehmeyer, S. (eds) Ethik im Gesundheitswesen. Springer Reference Pflege – Therapie – Gesundheit . Springer, Berlin, Heidelberg.</a:t>
            </a:r>
            <a:endParaRPr/>
          </a:p>
          <a:p>
            <a:pPr indent="-171450" lvl="0" marL="171450" rtl="0" algn="l">
              <a:lnSpc>
                <a:spcPct val="115000"/>
              </a:lnSpc>
              <a:spcBef>
                <a:spcPts val="200"/>
              </a:spcBef>
              <a:spcAft>
                <a:spcPts val="0"/>
              </a:spcAft>
              <a:buClr>
                <a:schemeClr val="dk1"/>
              </a:buClr>
              <a:buSzPts val="1200"/>
              <a:buFont typeface="Arial"/>
              <a:buChar char="•"/>
            </a:pPr>
            <a:r>
              <a:rPr lang="de-DE"/>
              <a:t>Bilder: publicdomainvectors.org “lady doctor”, “hands with medical gloves”, “Nurse in blue uniform“</a:t>
            </a:r>
            <a:endParaRPr b="1"/>
          </a:p>
        </p:txBody>
      </p:sp>
      <p:sp>
        <p:nvSpPr>
          <p:cNvPr id="120" name="Google Shape;120;g214046df8b1_0_0:notes"/>
          <p:cNvSpPr txBox="1"/>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90b647cdd8_0_30:notes"/>
          <p:cNvSpPr/>
          <p:nvPr>
            <p:ph idx="2" type="sldImg"/>
          </p:nvPr>
        </p:nvSpPr>
        <p:spPr>
          <a:xfrm>
            <a:off x="214313" y="252413"/>
            <a:ext cx="6653212"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90b647cdd8_0_30:notes"/>
          <p:cNvSpPr txBox="1"/>
          <p:nvPr>
            <p:ph idx="1" type="body"/>
          </p:nvPr>
        </p:nvSpPr>
        <p:spPr>
          <a:xfrm>
            <a:off x="215755" y="4032003"/>
            <a:ext cx="6650338" cy="55364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100"/>
              <a:buFont typeface="Arial"/>
              <a:buNone/>
            </a:pPr>
            <a:r>
              <a:rPr lang="de-DE"/>
              <a:t>Ein viel diskutiertes Problem ist der Zielkonflikt zwischen Zuwendungen in der Pflege und der Notwendigkeit zum wirtschaftlichen Arbeiten im Gesundheitswesen. Auf der einen Seite müssen Gesundheits- und Pflegeeinrichtungen wirtschaftlich handeln, auf der anderen Seite müssen und wollen sie qualitativ hochwertige pflegerische Leistungen erbringen.</a:t>
            </a:r>
            <a:endParaRPr/>
          </a:p>
          <a:p>
            <a:pPr indent="0" lvl="0" marL="0" rtl="0" algn="l">
              <a:lnSpc>
                <a:spcPct val="100000"/>
              </a:lnSpc>
              <a:spcBef>
                <a:spcPts val="0"/>
              </a:spcBef>
              <a:spcAft>
                <a:spcPts val="0"/>
              </a:spcAft>
              <a:buSzPts val="1100"/>
              <a:buFont typeface="Arial"/>
              <a:buNone/>
            </a:pPr>
            <a:r>
              <a:t/>
            </a:r>
            <a:endParaRPr/>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212"/>
              <a:buFont typeface="Arial"/>
              <a:buChar char="•"/>
            </a:pPr>
            <a:r>
              <a:rPr lang="de-DE"/>
              <a:t>Wie kann eine qualitativ hochwertige Pflege gewährleistet werden, während gleichzeitig die Notwendigkeit wirtschaftlichen Handelns berücksichtigt wird? </a:t>
            </a:r>
            <a:endParaRPr/>
          </a:p>
          <a:p>
            <a:pPr indent="0" lvl="0" marL="0" rtl="0" algn="l">
              <a:lnSpc>
                <a:spcPct val="100000"/>
              </a:lnSpc>
              <a:spcBef>
                <a:spcPts val="0"/>
              </a:spcBef>
              <a:spcAft>
                <a:spcPts val="0"/>
              </a:spcAft>
              <a:buSzPts val="1212"/>
              <a:buNone/>
            </a:pPr>
            <a:r>
              <a:t/>
            </a:r>
            <a:endParaRPr/>
          </a:p>
          <a:p>
            <a:pPr indent="0" lvl="0" marL="0" rtl="0" algn="l">
              <a:lnSpc>
                <a:spcPct val="100000"/>
              </a:lnSpc>
              <a:spcBef>
                <a:spcPts val="0"/>
              </a:spcBef>
              <a:spcAft>
                <a:spcPts val="0"/>
              </a:spcAft>
              <a:buSzPts val="1212"/>
              <a:buNone/>
            </a:pPr>
            <a:r>
              <a:rPr b="1" lang="de-DE" sz="1200"/>
              <a:t>Quellen </a:t>
            </a:r>
            <a:endParaRPr b="1" sz="1200"/>
          </a:p>
          <a:p>
            <a:pPr indent="-171450" lvl="0" marL="171450" rtl="0" algn="l">
              <a:lnSpc>
                <a:spcPct val="100000"/>
              </a:lnSpc>
              <a:spcBef>
                <a:spcPts val="0"/>
              </a:spcBef>
              <a:spcAft>
                <a:spcPts val="0"/>
              </a:spcAft>
              <a:buSzPts val="1212"/>
              <a:buFont typeface="Arial"/>
              <a:buChar char="•"/>
            </a:pPr>
            <a:r>
              <a:rPr lang="de-DE"/>
              <a:t>Sauerland, Dirk (2016): Probleme einer zunehmenden Ökonomisierung im deutschen Pflegesystem. In: Judith Wolf, Martin Dabrowski, Eric C. Meyer, Albert Brühl, Markus Giesbers, Dörte Heger et al. (Hg.): Menschenwürde und Gerechtigkeit in der Pflege: Brill | Schöningh, S. 63–95.</a:t>
            </a:r>
            <a:endParaRPr/>
          </a:p>
          <a:p>
            <a:pPr indent="-171450" lvl="0" marL="171450" rtl="0" algn="l">
              <a:lnSpc>
                <a:spcPct val="100000"/>
              </a:lnSpc>
              <a:spcBef>
                <a:spcPts val="0"/>
              </a:spcBef>
              <a:spcAft>
                <a:spcPts val="0"/>
              </a:spcAft>
              <a:buClr>
                <a:schemeClr val="dk1"/>
              </a:buClr>
              <a:buSzPts val="1212"/>
              <a:buFont typeface="Arial"/>
              <a:buChar char="•"/>
            </a:pPr>
            <a:r>
              <a:rPr lang="de-DE"/>
              <a:t>Bilder: publicdomainvectors.org “Patient and nurse”, “cash”, “car”</a:t>
            </a:r>
            <a:endParaRPr/>
          </a:p>
        </p:txBody>
      </p:sp>
      <p:sp>
        <p:nvSpPr>
          <p:cNvPr id="136" name="Google Shape;136;g190b647cdd8_0_30: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95be8c2b45_0_40:notes"/>
          <p:cNvSpPr/>
          <p:nvPr>
            <p:ph idx="2" type="sldImg"/>
          </p:nvPr>
        </p:nvSpPr>
        <p:spPr>
          <a:xfrm>
            <a:off x="214313" y="252413"/>
            <a:ext cx="6653212"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195be8c2b45_0_40:notes"/>
          <p:cNvSpPr txBox="1"/>
          <p:nvPr>
            <p:ph idx="1" type="body"/>
          </p:nvPr>
        </p:nvSpPr>
        <p:spPr>
          <a:xfrm>
            <a:off x="215757" y="4032003"/>
            <a:ext cx="6650337" cy="55364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a:t>Die fortschreitende Digitalisierung im Gesundheitswesen führt zu Zielkonflikten in der Pflege. So kann beispielsweise die Digitalisierung der Pflege zwar Vorteile z.B. im Sinne des effizienten Arbeitens bedeuten, gleichzeitig aber ggf. zu einem höheren Ressourceneinsatz führen und sich negativ u.a. auf die soziale Nachhaltigkeit auswirken. Der Ressourceneinsatz für die Produktion von digitalen Endgeräten und digitaler Infrastruktur ist recht hoch und der durchgehende Betrieb von Rechenzentren ist ein weiterer Aspekt des Ressourcenverbrauchs. Aus der Perspektive der sozialen Nachhaltigkeit wäre es nachteilig, wenn Pflegekräfte zukünftig weniger Zeit für die persönliche Zuwendung für die zu pflegenden Menschen hätten, oder Pflegebedürftige mehrheitlich durch Pflegeroboter versorgt werden würden.</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Aufgaben</a:t>
            </a:r>
            <a:endParaRPr/>
          </a:p>
          <a:p>
            <a:pPr indent="-171450" lvl="0" marL="171450" rtl="0" algn="l">
              <a:lnSpc>
                <a:spcPct val="100000"/>
              </a:lnSpc>
              <a:spcBef>
                <a:spcPts val="0"/>
              </a:spcBef>
              <a:spcAft>
                <a:spcPts val="0"/>
              </a:spcAft>
              <a:buClr>
                <a:schemeClr val="dk1"/>
              </a:buClr>
              <a:buSzPts val="1212"/>
              <a:buFont typeface="Arial"/>
              <a:buChar char="•"/>
            </a:pPr>
            <a:r>
              <a:rPr lang="de-DE"/>
              <a:t>Welche Prozesse können in der Pflege digitalisiert werden und langfristig zu Zeiteinsparungen führen, die für die direkte Pflege der Pflegebedürftigen genutzt werden können?</a:t>
            </a:r>
            <a:endParaRPr>
              <a:highlight>
                <a:schemeClr val="accent6"/>
              </a:highlight>
            </a:endParaRPr>
          </a:p>
          <a:p>
            <a:pPr indent="-171450" lvl="0" marL="171450" rtl="0" algn="l">
              <a:lnSpc>
                <a:spcPct val="100000"/>
              </a:lnSpc>
              <a:spcBef>
                <a:spcPts val="0"/>
              </a:spcBef>
              <a:spcAft>
                <a:spcPts val="0"/>
              </a:spcAft>
              <a:buClr>
                <a:schemeClr val="dk1"/>
              </a:buClr>
              <a:buSzPts val="1212"/>
              <a:buFont typeface="Arial"/>
              <a:buChar char="•"/>
            </a:pPr>
            <a:r>
              <a:rPr lang="de-DE"/>
              <a:t>Haben Sie Erfahrungen mit Digitalisierung in der Pflege gemacht? Wo kann sie unterstützen, wo möglicherweise behindern?</a:t>
            </a:r>
            <a:endParaRPr/>
          </a:p>
          <a:p>
            <a:pPr indent="-171450" lvl="0" marL="171450" rtl="0" algn="l">
              <a:lnSpc>
                <a:spcPct val="100000"/>
              </a:lnSpc>
              <a:spcBef>
                <a:spcPts val="0"/>
              </a:spcBef>
              <a:spcAft>
                <a:spcPts val="0"/>
              </a:spcAft>
              <a:buClr>
                <a:schemeClr val="dk1"/>
              </a:buClr>
              <a:buSzPts val="1212"/>
              <a:buFont typeface="Arial"/>
              <a:buChar char="•"/>
            </a:pPr>
            <a:r>
              <a:rPr lang="de-DE"/>
              <a:t>Wann und wie sollten sozialen Aspekten der Vortritt vor ökologischen Überlegungen gewährt werden? </a:t>
            </a:r>
            <a:endParaRPr/>
          </a:p>
          <a:p>
            <a:pPr indent="-82550" lvl="0" marL="17145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rPr b="1" lang="de-DE" sz="1200"/>
              <a:t>Quellen</a:t>
            </a:r>
            <a:endParaRPr b="1" sz="1200"/>
          </a:p>
          <a:p>
            <a:pPr indent="-171450" lvl="0" marL="171450" rtl="0" algn="l">
              <a:lnSpc>
                <a:spcPct val="100000"/>
              </a:lnSpc>
              <a:spcBef>
                <a:spcPts val="0"/>
              </a:spcBef>
              <a:spcAft>
                <a:spcPts val="0"/>
              </a:spcAft>
              <a:buSzPts val="1212"/>
              <a:buFont typeface="Arial"/>
              <a:buChar char="•"/>
            </a:pPr>
            <a:r>
              <a:rPr lang="de-DE"/>
              <a:t>Hülsken-Giesler, M., Daxberger, S. (2018). Robotik in der Pflege aus pflegewissenschaftlicher Perspektive. In: Bendel, O. (eds) Pflegeroboter. Springer Gabler, Wiesbaden. https://doi.org/10.1007/978-3-658-22698-5_7</a:t>
            </a:r>
            <a:endParaRPr/>
          </a:p>
          <a:p>
            <a:pPr indent="-171450" lvl="0" marL="171450" rtl="0" algn="l">
              <a:lnSpc>
                <a:spcPct val="100000"/>
              </a:lnSpc>
              <a:spcBef>
                <a:spcPts val="0"/>
              </a:spcBef>
              <a:spcAft>
                <a:spcPts val="0"/>
              </a:spcAft>
              <a:buClr>
                <a:schemeClr val="dk1"/>
              </a:buClr>
              <a:buSzPts val="1212"/>
              <a:buFont typeface="Arial"/>
              <a:buChar char="•"/>
            </a:pPr>
            <a:r>
              <a:rPr lang="de-DE"/>
              <a:t>Bilder: publicdomainvectors.org “Patient and nurse”, “Robot chef”, “Server”, “Power plant”, “Power cord in wall socket”</a:t>
            </a:r>
            <a:endParaRPr/>
          </a:p>
          <a:p>
            <a:pPr indent="0" lvl="0" marL="0" rtl="0" algn="l">
              <a:lnSpc>
                <a:spcPct val="100000"/>
              </a:lnSpc>
              <a:spcBef>
                <a:spcPts val="0"/>
              </a:spcBef>
              <a:spcAft>
                <a:spcPts val="0"/>
              </a:spcAft>
              <a:buSzPts val="1400"/>
              <a:buNone/>
            </a:pPr>
            <a:r>
              <a:t/>
            </a:r>
            <a:endParaRPr/>
          </a:p>
        </p:txBody>
      </p:sp>
      <p:sp>
        <p:nvSpPr>
          <p:cNvPr id="155" name="Google Shape;155;g195be8c2b45_0_40: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90b647cdd8_0_11:notes"/>
          <p:cNvSpPr/>
          <p:nvPr>
            <p:ph idx="2" type="sldImg"/>
          </p:nvPr>
        </p:nvSpPr>
        <p:spPr>
          <a:xfrm>
            <a:off x="214313" y="252413"/>
            <a:ext cx="6653212"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190b647cdd8_0_11:notes"/>
          <p:cNvSpPr txBox="1"/>
          <p:nvPr>
            <p:ph idx="1" type="body"/>
          </p:nvPr>
        </p:nvSpPr>
        <p:spPr>
          <a:xfrm>
            <a:off x="215755" y="4032003"/>
            <a:ext cx="6650338" cy="55364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a:t>Ein weiterer Zielkonflikt in der Pflege besteht zwischen der Überwachung von pflegebedürftigen Menschen und der möglichen Einschränkung der Privatsphäre durch eingesetzte Überwachungstechnologien. So ist gerade die Nutzung von optischen Sensoren wie Kameras ein Problem, wenn Pflegebedürftige in ihrem Alltag beobachtet werden können. Dennoch ergibt sich durch die technisch gestützte Überwachung die Möglichkeit des schnellen Eingriffs, wenn es beispielsweise einen Unfall im Badezimmer gegeben hat.</a:t>
            </a:r>
            <a:endParaRPr/>
          </a:p>
          <a:p>
            <a:pPr indent="-101600" lvl="0" marL="171450" rtl="0" algn="l">
              <a:lnSpc>
                <a:spcPct val="100000"/>
              </a:lnSpc>
              <a:spcBef>
                <a:spcPts val="0"/>
              </a:spcBef>
              <a:spcAft>
                <a:spcPts val="0"/>
              </a:spcAft>
              <a:buSzPts val="1100"/>
              <a:buFont typeface="Arial"/>
              <a:buNone/>
            </a:pPr>
            <a:r>
              <a:t/>
            </a:r>
            <a:endParaRPr sz="1200"/>
          </a:p>
          <a:p>
            <a:pPr indent="0" lvl="0" marL="0" rtl="0" algn="l">
              <a:lnSpc>
                <a:spcPct val="100000"/>
              </a:lnSpc>
              <a:spcBef>
                <a:spcPts val="0"/>
              </a:spcBef>
              <a:spcAft>
                <a:spcPts val="0"/>
              </a:spcAft>
              <a:buSzPts val="1100"/>
              <a:buFont typeface="Arial"/>
              <a:buNone/>
            </a:pPr>
            <a:r>
              <a:rPr b="1" lang="de-DE" sz="1200"/>
              <a:t>Aufgabe</a:t>
            </a:r>
            <a:endParaRPr/>
          </a:p>
          <a:p>
            <a:pPr indent="-171450" lvl="0" marL="171450" rtl="0" algn="l">
              <a:lnSpc>
                <a:spcPct val="100000"/>
              </a:lnSpc>
              <a:spcBef>
                <a:spcPts val="0"/>
              </a:spcBef>
              <a:spcAft>
                <a:spcPts val="0"/>
              </a:spcAft>
              <a:buSzPts val="1212"/>
              <a:buFont typeface="Arial"/>
              <a:buChar char="•"/>
            </a:pPr>
            <a:r>
              <a:rPr lang="de-DE"/>
              <a:t>Wie können Pflegebedürftige (und Pflegende) digital beobachtet und geschützt werden, ohne ihre Privatsphäre durch Überwachungstechnologie zu verletzen?</a:t>
            </a:r>
            <a:endParaRPr/>
          </a:p>
          <a:p>
            <a:pPr indent="-94488" lvl="0" marL="171450" rtl="0" algn="l">
              <a:lnSpc>
                <a:spcPct val="100000"/>
              </a:lnSpc>
              <a:spcBef>
                <a:spcPts val="0"/>
              </a:spcBef>
              <a:spcAft>
                <a:spcPts val="0"/>
              </a:spcAft>
              <a:buSzPts val="1212"/>
              <a:buFont typeface="Arial"/>
              <a:buNone/>
            </a:pPr>
            <a:r>
              <a:t/>
            </a:r>
            <a:endParaRPr/>
          </a:p>
          <a:p>
            <a:pPr indent="0" lvl="0" marL="0" rtl="0" algn="l">
              <a:lnSpc>
                <a:spcPct val="100000"/>
              </a:lnSpc>
              <a:spcBef>
                <a:spcPts val="0"/>
              </a:spcBef>
              <a:spcAft>
                <a:spcPts val="0"/>
              </a:spcAft>
              <a:buSzPts val="1212"/>
              <a:buNone/>
            </a:pPr>
            <a:r>
              <a:rPr b="1" lang="de-DE" sz="1200"/>
              <a:t>Quellen</a:t>
            </a:r>
            <a:endParaRPr b="1" sz="1200"/>
          </a:p>
          <a:p>
            <a:pPr indent="-171450" lvl="0" marL="171450" rtl="0" algn="l">
              <a:lnSpc>
                <a:spcPct val="100000"/>
              </a:lnSpc>
              <a:spcBef>
                <a:spcPts val="0"/>
              </a:spcBef>
              <a:spcAft>
                <a:spcPts val="0"/>
              </a:spcAft>
              <a:buSzPts val="1212"/>
              <a:buFont typeface="Arial"/>
              <a:buChar char="•"/>
            </a:pPr>
            <a:r>
              <a:rPr lang="de-DE"/>
              <a:t>Kreis, J. (2018). Umsorgen, überwachen, unterhalten – sind Pflegeroboter ethisch vertretbar?. In: Bendel, O. (eds) Pflegeroboter. Springer Gabler, Wiesbaden. https://doi.org/10.1007/978-3-658-22698-5_12</a:t>
            </a:r>
            <a:endParaRPr/>
          </a:p>
          <a:p>
            <a:pPr indent="-171450" lvl="0" marL="171450" rtl="0" algn="l">
              <a:lnSpc>
                <a:spcPct val="100000"/>
              </a:lnSpc>
              <a:spcBef>
                <a:spcPts val="0"/>
              </a:spcBef>
              <a:spcAft>
                <a:spcPts val="0"/>
              </a:spcAft>
              <a:buClr>
                <a:schemeClr val="dk1"/>
              </a:buClr>
              <a:buSzPts val="1212"/>
              <a:buFont typeface="Arial"/>
              <a:buChar char="•"/>
            </a:pPr>
            <a:r>
              <a:rPr lang="de-DE"/>
              <a:t>Bilder: publicdomainvectors.org “old man”, “cctv”</a:t>
            </a:r>
            <a:endParaRPr/>
          </a:p>
        </p:txBody>
      </p:sp>
      <p:sp>
        <p:nvSpPr>
          <p:cNvPr id="174" name="Google Shape;174;g190b647cdd8_0_11: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95be8c2b45_0_31:notes"/>
          <p:cNvSpPr/>
          <p:nvPr>
            <p:ph idx="2" type="sldImg"/>
          </p:nvPr>
        </p:nvSpPr>
        <p:spPr>
          <a:xfrm>
            <a:off x="21431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195be8c2b45_0_31:notes"/>
          <p:cNvSpPr txBox="1"/>
          <p:nvPr>
            <p:ph idx="1" type="body"/>
          </p:nvPr>
        </p:nvSpPr>
        <p:spPr>
          <a:xfrm>
            <a:off x="215755" y="4032003"/>
            <a:ext cx="6651925" cy="55364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200"/>
              <a:t>Beschreibung</a:t>
            </a:r>
            <a:endParaRPr/>
          </a:p>
          <a:p>
            <a:pPr indent="0" lvl="0" marL="0" rtl="0" algn="l">
              <a:lnSpc>
                <a:spcPct val="100000"/>
              </a:lnSpc>
              <a:spcBef>
                <a:spcPts val="0"/>
              </a:spcBef>
              <a:spcAft>
                <a:spcPts val="0"/>
              </a:spcAft>
              <a:buSzPts val="1400"/>
              <a:buNone/>
            </a:pPr>
            <a:r>
              <a:rPr lang="de-DE"/>
              <a:t>Ein zentraler Zielkonflikt in der Pflege besteht zwischen Anforderungen an die Hygiene und Anforderungen, die die Nachhaltigkeit an die Pflege stellt. Die Mehrheit aller Pflegemittel sind aus logistischen Gründen beispielsweise nur in Kunststoffverpackungen erhältlich und sind damit Quelle von Kunststoffabfällen. Dazu kommen die hohen Hygienestandards, die Pflegeprodukte in der täglichen Gesundheitsversorgung erfüllen müssen, was ebenfalls zur Menge an Kunststoffabfällen beiträgt.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Font typeface="Arial"/>
              <a:buNone/>
            </a:pPr>
            <a:r>
              <a:rPr b="1" lang="de-DE" sz="1200"/>
              <a:t>Aufgabe</a:t>
            </a:r>
            <a:endParaRPr/>
          </a:p>
          <a:p>
            <a:pPr indent="0" lvl="0" marL="0" marR="0" rtl="0" algn="l">
              <a:lnSpc>
                <a:spcPct val="100000"/>
              </a:lnSpc>
              <a:spcBef>
                <a:spcPts val="0"/>
              </a:spcBef>
              <a:spcAft>
                <a:spcPts val="0"/>
              </a:spcAft>
              <a:buClr>
                <a:srgbClr val="000000"/>
              </a:buClr>
              <a:buSzPts val="1100"/>
              <a:buNone/>
            </a:pPr>
            <a:r>
              <a:rPr b="0" i="0" lang="de-DE" sz="1200" u="none" cap="none" strike="noStrike">
                <a:solidFill>
                  <a:schemeClr val="dk1"/>
                </a:solidFill>
                <a:latin typeface="Calibri"/>
                <a:ea typeface="Calibri"/>
                <a:cs typeface="Calibri"/>
                <a:sym typeface="Calibri"/>
              </a:rPr>
              <a:t>Diskussion: In einer Gesundheitseinrichtung wird täglich viel und teilweise schädlicher Abfall produziert. Die große Herausforderung für die Mitarbeitenden ist es, innerhalb der Gesundheitsversorgung das Müllaufkommen zu reduzieren und gleichzeitig die Hygienestandards in der täglichen Versorgung  von Pflegebedürftigen einzuhalten.</a:t>
            </a:r>
            <a:endParaRPr/>
          </a:p>
          <a:p>
            <a:pPr indent="-171450" lvl="0" marL="171450" rtl="0" algn="l">
              <a:lnSpc>
                <a:spcPct val="100000"/>
              </a:lnSpc>
              <a:spcBef>
                <a:spcPts val="0"/>
              </a:spcBef>
              <a:spcAft>
                <a:spcPts val="0"/>
              </a:spcAft>
              <a:buSzPts val="1200"/>
              <a:buFont typeface="Arial"/>
              <a:buChar char="•"/>
            </a:pPr>
            <a:r>
              <a:rPr lang="de-DE"/>
              <a:t>Wie viel Abfall fällt in Ihrer Gesundheitseinrichtung an und wie kann Abfall vermieden oder reduziert werden?</a:t>
            </a:r>
            <a:endParaRPr/>
          </a:p>
          <a:p>
            <a:pPr indent="-171450" lvl="0" marL="171450" rtl="0" algn="l">
              <a:lnSpc>
                <a:spcPct val="100000"/>
              </a:lnSpc>
              <a:spcBef>
                <a:spcPts val="0"/>
              </a:spcBef>
              <a:spcAft>
                <a:spcPts val="0"/>
              </a:spcAft>
              <a:buSzPts val="1200"/>
              <a:buFont typeface="Arial"/>
              <a:buChar char="•"/>
            </a:pPr>
            <a:r>
              <a:rPr lang="de-DE"/>
              <a:t>Wie viel Kunststoffmüll fällt speziell in der Pflege an und welche Maßnahmen tragen zu einer Verbesserung des Müllaufkommens bei?  </a:t>
            </a:r>
            <a:endParaRPr/>
          </a:p>
          <a:p>
            <a:pPr indent="0" lvl="0" marL="45720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b="1" lang="de-DE" sz="1200"/>
              <a:t>Quellen</a:t>
            </a:r>
            <a:endParaRPr b="1" sz="1200"/>
          </a:p>
          <a:p>
            <a:pPr indent="-171450" lvl="0" marL="171450" rtl="0" algn="l">
              <a:lnSpc>
                <a:spcPct val="100000"/>
              </a:lnSpc>
              <a:spcBef>
                <a:spcPts val="0"/>
              </a:spcBef>
              <a:spcAft>
                <a:spcPts val="0"/>
              </a:spcAft>
              <a:buSzPts val="1170"/>
              <a:buFont typeface="Arial"/>
              <a:buChar char="•"/>
            </a:pPr>
            <a:r>
              <a:rPr lang="de-DE" sz="1000">
                <a:latin typeface="Calibri"/>
                <a:ea typeface="Calibri"/>
                <a:cs typeface="Calibri"/>
                <a:sym typeface="Calibri"/>
              </a:rPr>
              <a:t>Richter, H., Pecher, S. (2023): Abfallvermeidung und -entsorgung im OP, Reduction and disposal of waste in the OR. Online: https://www.thieme-connect.com/products/ejournals/abstract/10.1055/a-2026-4683</a:t>
            </a:r>
            <a:endParaRPr sz="1000">
              <a:latin typeface="Calibri"/>
              <a:ea typeface="Calibri"/>
              <a:cs typeface="Calibri"/>
              <a:sym typeface="Calibri"/>
            </a:endParaRPr>
          </a:p>
          <a:p>
            <a:pPr indent="-171450" lvl="0" marL="171450" rtl="0" algn="l">
              <a:lnSpc>
                <a:spcPct val="115000"/>
              </a:lnSpc>
              <a:spcBef>
                <a:spcPts val="0"/>
              </a:spcBef>
              <a:spcAft>
                <a:spcPts val="0"/>
              </a:spcAft>
              <a:buSzPts val="1170"/>
              <a:buFont typeface="Arial"/>
              <a:buChar char="•"/>
            </a:pPr>
            <a:r>
              <a:rPr lang="de-DE" sz="1000">
                <a:latin typeface="Calibri"/>
                <a:ea typeface="Calibri"/>
                <a:cs typeface="Calibri"/>
                <a:sym typeface="Calibri"/>
              </a:rPr>
              <a:t>Huss, N. (2022). Ethische Spannungsfelder – Globale Verantwortung, Nachhaltigkeit und Hygieneparadigmen. In: Riedel, A., Lehmeyer, S. (eds) Ethik im Gesundheitswesen. Springer Reference Pflege – Therapie – Gesundheit . Springer, Berlin, Heidelberg.</a:t>
            </a:r>
            <a:endParaRPr/>
          </a:p>
          <a:p>
            <a:pPr indent="-171450" lvl="0" marL="171450" rtl="0" algn="l">
              <a:lnSpc>
                <a:spcPct val="115000"/>
              </a:lnSpc>
              <a:spcBef>
                <a:spcPts val="0"/>
              </a:spcBef>
              <a:spcAft>
                <a:spcPts val="0"/>
              </a:spcAft>
              <a:buSzPts val="1170"/>
              <a:buFont typeface="Arial"/>
              <a:buChar char="•"/>
            </a:pPr>
            <a:r>
              <a:rPr lang="de-DE" sz="1000">
                <a:latin typeface="Calibri"/>
                <a:ea typeface="Calibri"/>
                <a:cs typeface="Calibri"/>
                <a:sym typeface="Calibri"/>
              </a:rPr>
              <a:t>Robert Koch Institut (2021): Bund/Länder-Arbeitsgemeinschaft Abfall, Vollzugshilfe zur Entsorgung von Abfällen aus Einrichtungen des Gesundheitsdienstes; Online: </a:t>
            </a:r>
            <a:r>
              <a:rPr lang="de-DE" sz="1000" u="sng">
                <a:solidFill>
                  <a:schemeClr val="hlink"/>
                </a:solidFill>
                <a:latin typeface="Calibri"/>
                <a:ea typeface="Calibri"/>
                <a:cs typeface="Calibri"/>
                <a:sym typeface="Calibri"/>
                <a:hlinkClick r:id="rId2"/>
              </a:rPr>
              <a:t>https://www.rki.de/DE/Content/Infekt/Krankenhaushygiene/Kommission/Downloads/LAGA-Rili.pdf</a:t>
            </a:r>
            <a:endParaRPr sz="1000">
              <a:latin typeface="Calibri"/>
              <a:ea typeface="Calibri"/>
              <a:cs typeface="Calibri"/>
              <a:sym typeface="Calibri"/>
            </a:endParaRPr>
          </a:p>
          <a:p>
            <a:pPr indent="-171450" lvl="0" marL="171450" rtl="0" algn="l">
              <a:lnSpc>
                <a:spcPct val="115000"/>
              </a:lnSpc>
              <a:spcBef>
                <a:spcPts val="0"/>
              </a:spcBef>
              <a:spcAft>
                <a:spcPts val="0"/>
              </a:spcAft>
              <a:buSzPts val="1170"/>
              <a:buFont typeface="Arial"/>
              <a:buChar char="•"/>
            </a:pPr>
            <a:r>
              <a:rPr lang="de-DE" sz="1000">
                <a:latin typeface="Calibri"/>
                <a:ea typeface="Calibri"/>
                <a:cs typeface="Calibri"/>
                <a:sym typeface="Calibri"/>
              </a:rPr>
              <a:t>Bilder: publicdomainvectors.org “hand with soap bottle”,  “hygienic tampons”, “face mask and plastic shield”, “hands with medical gloves”</a:t>
            </a:r>
            <a:endParaRPr b="1" sz="1000">
              <a:latin typeface="Calibri"/>
              <a:ea typeface="Calibri"/>
              <a:cs typeface="Calibri"/>
              <a:sym typeface="Calibri"/>
            </a:endParaRPr>
          </a:p>
          <a:p>
            <a:pPr indent="0" lvl="0" marL="0" rtl="0" algn="l">
              <a:lnSpc>
                <a:spcPct val="100000"/>
              </a:lnSpc>
              <a:spcBef>
                <a:spcPts val="100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sz="1200"/>
          </a:p>
        </p:txBody>
      </p:sp>
      <p:sp>
        <p:nvSpPr>
          <p:cNvPr id="192" name="Google Shape;192;g195be8c2b45_0_31:notes"/>
          <p:cNvSpPr txBox="1"/>
          <p:nvPr>
            <p:ph idx="12" type="sldNum"/>
          </p:nvPr>
        </p:nvSpPr>
        <p:spPr>
          <a:xfrm>
            <a:off x="4021293" y="9721107"/>
            <a:ext cx="3076236"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notes"/>
          <p:cNvSpPr/>
          <p:nvPr>
            <p:ph idx="2" type="sldImg"/>
          </p:nvPr>
        </p:nvSpPr>
        <p:spPr>
          <a:xfrm>
            <a:off x="214313" y="252413"/>
            <a:ext cx="66548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notes"/>
          <p:cNvSpPr txBox="1"/>
          <p:nvPr>
            <p:ph idx="1" type="body"/>
          </p:nvPr>
        </p:nvSpPr>
        <p:spPr>
          <a:xfrm>
            <a:off x="215755" y="4032003"/>
            <a:ext cx="6651925" cy="553632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400"/>
              <a:buFont typeface="Arial"/>
              <a:buNone/>
            </a:pPr>
            <a:r>
              <a:rPr b="1" lang="de-DE"/>
              <a:t>Beschreibung</a:t>
            </a:r>
            <a:endParaRPr/>
          </a:p>
          <a:p>
            <a:pPr indent="0" lvl="0" marL="0" rtl="0" algn="l">
              <a:lnSpc>
                <a:spcPct val="100000"/>
              </a:lnSpc>
              <a:spcBef>
                <a:spcPts val="0"/>
              </a:spcBef>
              <a:spcAft>
                <a:spcPts val="0"/>
              </a:spcAft>
              <a:buSzPts val="1400"/>
              <a:buNone/>
            </a:pPr>
            <a:r>
              <a:rPr lang="de-DE"/>
              <a:t>Wenn in der Pflege verstärkt auf Nachhaltigkeit gesetzt wird, kann es zu Konflikten zwischen nachhaltigen Handlungen und Handlungen kommen, die sich an individuellen Präferenzen von Pflegebedürftigen ausrichten. Wenn verstärkt Wasser gespart werden muss, kann dies beispielsweise mit dem Wunsch von Pflegebedürftigen kollidieren, häufig in der Badewanne zu sein. Darüber hinaus kann die Bestrebung im Sinne der Nachhaltigkeit Energie zu sparen, dazu führen, dass bspw. die Zimmertemperatur möglicherweise nicht mehr mit dem individuellen Wärmebedürfnis älterer Menschen übereinstimmt. </a:t>
            </a:r>
            <a:endParaRPr/>
          </a:p>
          <a:p>
            <a:pPr indent="0" lvl="0" marL="0" rtl="0" algn="l">
              <a:lnSpc>
                <a:spcPct val="100000"/>
              </a:lnSpc>
              <a:spcBef>
                <a:spcPts val="0"/>
              </a:spcBef>
              <a:spcAft>
                <a:spcPts val="0"/>
              </a:spcAft>
              <a:buSzPts val="1100"/>
              <a:buFont typeface="Arial"/>
              <a:buNone/>
            </a:pPr>
            <a:r>
              <a:t/>
            </a:r>
            <a:endParaRPr/>
          </a:p>
          <a:p>
            <a:pPr indent="0" lvl="0" marL="0" rtl="0" algn="l">
              <a:lnSpc>
                <a:spcPct val="100000"/>
              </a:lnSpc>
              <a:spcBef>
                <a:spcPts val="0"/>
              </a:spcBef>
              <a:spcAft>
                <a:spcPts val="0"/>
              </a:spcAft>
              <a:buSzPts val="1100"/>
              <a:buFont typeface="Arial"/>
              <a:buNone/>
            </a:pPr>
            <a:r>
              <a:rPr lang="de-DE"/>
              <a:t>Aufgaben</a:t>
            </a:r>
            <a:endParaRPr/>
          </a:p>
          <a:p>
            <a:pPr indent="-171450" lvl="0" marL="171450" rtl="0" algn="l">
              <a:lnSpc>
                <a:spcPct val="100000"/>
              </a:lnSpc>
              <a:spcBef>
                <a:spcPts val="0"/>
              </a:spcBef>
              <a:spcAft>
                <a:spcPts val="0"/>
              </a:spcAft>
              <a:buSzPts val="1400"/>
              <a:buFont typeface="Arial"/>
              <a:buChar char="•"/>
            </a:pPr>
            <a:r>
              <a:rPr lang="de-DE"/>
              <a:t>Wie können individuelle Präferenzen gegenüber Zielen der Nachhaltigkeit abgewogen werden?</a:t>
            </a:r>
            <a:endParaRPr/>
          </a:p>
          <a:p>
            <a:pPr indent="-171450" lvl="0" marL="171450" rtl="0" algn="l">
              <a:lnSpc>
                <a:spcPct val="100000"/>
              </a:lnSpc>
              <a:spcBef>
                <a:spcPts val="0"/>
              </a:spcBef>
              <a:spcAft>
                <a:spcPts val="0"/>
              </a:spcAft>
              <a:buSzPts val="1400"/>
              <a:buFont typeface="Arial"/>
              <a:buChar char="•"/>
            </a:pPr>
            <a:r>
              <a:rPr lang="de-DE"/>
              <a:t>Wann sollten sozialen Aspekten der Vortritt vor ökologischen Überlegungen gewährt werden?</a:t>
            </a:r>
            <a:endParaRPr/>
          </a:p>
          <a:p>
            <a:pPr indent="-101600" lvl="0" marL="17145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b="1" lang="de-DE"/>
              <a:t>Quellen</a:t>
            </a:r>
            <a:endParaRPr b="1"/>
          </a:p>
          <a:p>
            <a:pPr indent="-171450" lvl="0" marL="171450" rtl="0" algn="l">
              <a:lnSpc>
                <a:spcPct val="100000"/>
              </a:lnSpc>
              <a:spcBef>
                <a:spcPts val="0"/>
              </a:spcBef>
              <a:spcAft>
                <a:spcPts val="0"/>
              </a:spcAft>
              <a:buSzPts val="1400"/>
              <a:buFont typeface="Arial"/>
              <a:buChar char="•"/>
            </a:pPr>
            <a:r>
              <a:rPr lang="de-DE"/>
              <a:t>Rommerskirch-Manietta, M., Roes, M., Stacke, TI. et al. Präferenzen von Menschen mit Pflegebedarf. HBScience 12, 13–21 (2021). https://doi.org/10.1007/s16024-020-00346-4</a:t>
            </a:r>
            <a:endParaRPr/>
          </a:p>
          <a:p>
            <a:pPr indent="-171450" lvl="0" marL="171450" rtl="0" algn="l">
              <a:lnSpc>
                <a:spcPct val="100000"/>
              </a:lnSpc>
              <a:spcBef>
                <a:spcPts val="0"/>
              </a:spcBef>
              <a:spcAft>
                <a:spcPts val="0"/>
              </a:spcAft>
              <a:buSzPts val="1400"/>
              <a:buFont typeface="Arial"/>
              <a:buChar char="•"/>
            </a:pPr>
            <a:r>
              <a:rPr lang="de-DE"/>
              <a:t>Bilder: publicdomainvectors.org “woman taking a bath” und “oil heater”</a:t>
            </a:r>
            <a:endParaRPr b="1" sz="2300">
              <a:latin typeface="Arial"/>
              <a:ea typeface="Arial"/>
              <a:cs typeface="Arial"/>
              <a:sym typeface="Arial"/>
            </a:endParaRPr>
          </a:p>
        </p:txBody>
      </p:sp>
      <p:sp>
        <p:nvSpPr>
          <p:cNvPr id="210" name="Google Shape;210;p1:notes"/>
          <p:cNvSpPr txBox="1"/>
          <p:nvPr>
            <p:ph idx="12" type="sldNum"/>
          </p:nvPr>
        </p:nvSpPr>
        <p:spPr>
          <a:xfrm>
            <a:off x="4021293" y="9721107"/>
            <a:ext cx="3076364"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25" name="Shape 25"/>
        <p:cNvGrpSpPr/>
        <p:nvPr/>
      </p:nvGrpSpPr>
      <p:grpSpPr>
        <a:xfrm>
          <a:off x="0" y="0"/>
          <a:ext cx="0" cy="0"/>
          <a:chOff x="0" y="0"/>
          <a:chExt cx="0" cy="0"/>
        </a:xfrm>
      </p:grpSpPr>
      <p:sp>
        <p:nvSpPr>
          <p:cNvPr id="26" name="Google Shape;26;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13c8bb42d54_0_79"/>
          <p:cNvSpPr/>
          <p:nvPr>
            <p:ph idx="2" type="pic"/>
          </p:nvPr>
        </p:nvSpPr>
        <p:spPr>
          <a:xfrm>
            <a:off x="360363" y="1368000"/>
            <a:ext cx="11518900" cy="4680000"/>
          </a:xfrm>
          <a:prstGeom prst="rect">
            <a:avLst/>
          </a:prstGeom>
          <a:noFill/>
          <a:ln>
            <a:noFill/>
          </a:ln>
        </p:spPr>
      </p:sp>
      <p:sp>
        <p:nvSpPr>
          <p:cNvPr id="28" name="Google Shape;28;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2" name="Google Shape;32;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33" name="Shape 33"/>
        <p:cNvGrpSpPr/>
        <p:nvPr/>
      </p:nvGrpSpPr>
      <p:grpSpPr>
        <a:xfrm>
          <a:off x="0" y="0"/>
          <a:ext cx="0" cy="0"/>
          <a:chOff x="0" y="0"/>
          <a:chExt cx="0" cy="0"/>
        </a:xfrm>
      </p:grpSpPr>
      <p:sp>
        <p:nvSpPr>
          <p:cNvPr id="34" name="Google Shape;34;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5" name="Google Shape;35;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74" name="Shape 74"/>
        <p:cNvGrpSpPr/>
        <p:nvPr/>
      </p:nvGrpSpPr>
      <p:grpSpPr>
        <a:xfrm>
          <a:off x="0" y="0"/>
          <a:ext cx="0" cy="0"/>
          <a:chOff x="0" y="0"/>
          <a:chExt cx="0" cy="0"/>
        </a:xfrm>
      </p:grpSpPr>
      <p:sp>
        <p:nvSpPr>
          <p:cNvPr id="75" name="Google Shape;75;g27624c15912_0_9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6" name="Google Shape;76;g27624c15912_0_9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7" name="Google Shape;77;g27624c15912_0_9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evers-woelk@izt.de" TargetMode="External"/><Relationship Id="rId9" Type="http://schemas.openxmlformats.org/officeDocument/2006/relationships/image" Target="../media/image3.png"/><Relationship Id="rId5" Type="http://schemas.openxmlformats.org/officeDocument/2006/relationships/hyperlink" Target="mailto:m.eickhoff@izt.de" TargetMode="External"/><Relationship Id="rId6" Type="http://schemas.openxmlformats.org/officeDocument/2006/relationships/hyperlink" Target="mailto:m.scharp@izt.de" TargetMode="External"/><Relationship Id="rId7" Type="http://schemas.openxmlformats.org/officeDocument/2006/relationships/image" Target="../media/image2.jp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40.png"/><Relationship Id="rId5" Type="http://schemas.openxmlformats.org/officeDocument/2006/relationships/image" Target="../media/image46.png"/><Relationship Id="rId6" Type="http://schemas.openxmlformats.org/officeDocument/2006/relationships/image" Target="../media/image43.png"/><Relationship Id="rId7" Type="http://schemas.openxmlformats.org/officeDocument/2006/relationships/image" Target="../media/image45.pn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0.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6.png"/><Relationship Id="rId6" Type="http://schemas.openxmlformats.org/officeDocument/2006/relationships/image" Target="../media/image15.pn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8.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10.png"/><Relationship Id="rId7" Type="http://schemas.openxmlformats.org/officeDocument/2006/relationships/image" Target="../media/image38.png"/><Relationship Id="rId8"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image" Target="../media/image39.png"/><Relationship Id="rId5"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25de518d3a5_3_0"/>
          <p:cNvSpPr txBox="1"/>
          <p:nvPr>
            <p:ph type="ctrTitle"/>
          </p:nvPr>
        </p:nvSpPr>
        <p:spPr>
          <a:xfrm>
            <a:off x="312928" y="1122363"/>
            <a:ext cx="82785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Kaufmann/frau </a:t>
            </a:r>
            <a:endParaRPr b="1"/>
          </a:p>
          <a:p>
            <a:pPr indent="0" lvl="0" marL="0" rtl="0" algn="ctr">
              <a:lnSpc>
                <a:spcPct val="90000"/>
              </a:lnSpc>
              <a:spcBef>
                <a:spcPts val="0"/>
              </a:spcBef>
              <a:spcAft>
                <a:spcPts val="0"/>
              </a:spcAft>
              <a:buSzPts val="4444"/>
              <a:buNone/>
            </a:pPr>
            <a:r>
              <a:rPr b="1" lang="de-DE"/>
              <a:t>im </a:t>
            </a:r>
            <a:endParaRPr b="1"/>
          </a:p>
          <a:p>
            <a:pPr indent="0" lvl="0" marL="0" rtl="0" algn="ctr">
              <a:lnSpc>
                <a:spcPct val="90000"/>
              </a:lnSpc>
              <a:spcBef>
                <a:spcPts val="0"/>
              </a:spcBef>
              <a:spcAft>
                <a:spcPts val="0"/>
              </a:spcAft>
              <a:buSzPts val="4444"/>
              <a:buNone/>
            </a:pPr>
            <a:r>
              <a:rPr b="1" lang="de-DE"/>
              <a:t>Gesundheitswesen</a:t>
            </a:r>
            <a:endParaRPr/>
          </a:p>
        </p:txBody>
      </p:sp>
      <p:sp>
        <p:nvSpPr>
          <p:cNvPr id="84" name="Google Shape;84;g25de518d3a5_3_0"/>
          <p:cNvSpPr txBox="1"/>
          <p:nvPr>
            <p:ph idx="1" type="subTitle"/>
          </p:nvPr>
        </p:nvSpPr>
        <p:spPr>
          <a:xfrm>
            <a:off x="312928" y="3573013"/>
            <a:ext cx="82785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a:t>
            </a:r>
            <a:br>
              <a:rPr lang="de-DE"/>
            </a:br>
            <a:r>
              <a:rPr lang="de-DE"/>
              <a:t>Zielkonflikten im Gesundheitswesen</a:t>
            </a:r>
            <a:endParaRPr/>
          </a:p>
        </p:txBody>
      </p:sp>
      <p:sp>
        <p:nvSpPr>
          <p:cNvPr id="85" name="Google Shape;85;g25de518d3a5_3_0"/>
          <p:cNvSpPr txBox="1"/>
          <p:nvPr>
            <p:ph idx="12" type="sldNum"/>
          </p:nvPr>
        </p:nvSpPr>
        <p:spPr>
          <a:xfrm>
            <a:off x="1" y="6258560"/>
            <a:ext cx="619500" cy="563700"/>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6" name="Google Shape;86;g25de518d3a5_3_0"/>
          <p:cNvSpPr txBox="1"/>
          <p:nvPr>
            <p:ph idx="4" type="body"/>
          </p:nvPr>
        </p:nvSpPr>
        <p:spPr>
          <a:xfrm>
            <a:off x="9091613" y="4531540"/>
            <a:ext cx="2681400" cy="1523100"/>
          </a:xfrm>
          <a:prstGeom prst="rect">
            <a:avLst/>
          </a:prstGeom>
          <a:noFill/>
          <a:ln>
            <a:noFill/>
          </a:ln>
        </p:spPr>
        <p:txBody>
          <a:bodyPr anchorCtr="0" anchor="t" bIns="45700" lIns="91425" spcFirstLastPara="1" rIns="91425" wrap="square" tIns="45700">
            <a:normAutofit fontScale="55000" lnSpcReduction="20000"/>
          </a:bodyPr>
          <a:lstStyle/>
          <a:p>
            <a:pPr indent="0" lvl="0" marL="50800" rtl="0" algn="l">
              <a:lnSpc>
                <a:spcPct val="90000"/>
              </a:lnSpc>
              <a:spcBef>
                <a:spcPts val="1000"/>
              </a:spcBef>
              <a:spcAft>
                <a:spcPts val="0"/>
              </a:spcAft>
              <a:buSzPct val="248886"/>
              <a:buNone/>
            </a:pPr>
            <a:r>
              <a:rPr lang="de-DE"/>
              <a:t>IZT – Institut für Zukunftsstudien und Technologiebewertung</a:t>
            </a:r>
            <a:endParaRPr/>
          </a:p>
          <a:p>
            <a:pPr indent="0" lvl="0" marL="50800" rtl="0" algn="l">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indent="0" lvl="0" marL="50800" rtl="0" algn="l">
              <a:lnSpc>
                <a:spcPct val="90000"/>
              </a:lnSpc>
              <a:spcBef>
                <a:spcPts val="1000"/>
              </a:spcBef>
              <a:spcAft>
                <a:spcPts val="0"/>
              </a:spcAft>
              <a:buSzPct val="248886"/>
              <a:buNone/>
            </a:pPr>
            <a:r>
              <a:rPr lang="de-DE"/>
              <a:t>Michaela Evers-Woelk, </a:t>
            </a:r>
            <a:r>
              <a:rPr lang="de-DE" u="sng">
                <a:solidFill>
                  <a:schemeClr val="hlink"/>
                </a:solidFill>
                <a:hlinkClick r:id="rId4"/>
              </a:rPr>
              <a:t>m.evers-woelk@izt.de</a:t>
            </a:r>
            <a:r>
              <a:rPr lang="de-DE"/>
              <a:t> </a:t>
            </a:r>
            <a:endParaRPr/>
          </a:p>
          <a:p>
            <a:pPr indent="0" lvl="0" marL="50800" rtl="0" algn="l">
              <a:lnSpc>
                <a:spcPct val="90000"/>
              </a:lnSpc>
              <a:spcBef>
                <a:spcPts val="1000"/>
              </a:spcBef>
              <a:spcAft>
                <a:spcPts val="0"/>
              </a:spcAft>
              <a:buSzPct val="248886"/>
              <a:buNone/>
            </a:pPr>
            <a:r>
              <a:rPr lang="de-DE"/>
              <a:t>Maren Eickhoff, </a:t>
            </a:r>
            <a:r>
              <a:rPr lang="de-DE" u="sng">
                <a:solidFill>
                  <a:schemeClr val="hlink"/>
                </a:solidFill>
                <a:hlinkClick r:id="rId5"/>
              </a:rPr>
              <a:t>m.eickhoff@izt.de</a:t>
            </a:r>
            <a:r>
              <a:rPr lang="de-DE"/>
              <a:t> </a:t>
            </a:r>
            <a:endParaRPr/>
          </a:p>
          <a:p>
            <a:pPr indent="0" lvl="0" marL="50800" rtl="0" algn="l">
              <a:lnSpc>
                <a:spcPct val="90000"/>
              </a:lnSpc>
              <a:spcBef>
                <a:spcPts val="1000"/>
              </a:spcBef>
              <a:spcAft>
                <a:spcPts val="0"/>
              </a:spcAft>
              <a:buSzPct val="248886"/>
              <a:buNone/>
            </a:pPr>
            <a:r>
              <a:rPr lang="de-DE"/>
              <a:t>Dr. Michael Scharp </a:t>
            </a:r>
            <a:r>
              <a:rPr lang="de-DE" u="sng">
                <a:solidFill>
                  <a:schemeClr val="hlink"/>
                </a:solidFill>
                <a:hlinkClick r:id="rId6"/>
              </a:rPr>
              <a:t>m.scharp@izt.de</a:t>
            </a:r>
            <a:endParaRPr/>
          </a:p>
        </p:txBody>
      </p:sp>
      <p:pic>
        <p:nvPicPr>
          <p:cNvPr id="87" name="Google Shape;87;g25de518d3a5_3_0"/>
          <p:cNvPicPr preferRelativeResize="0"/>
          <p:nvPr/>
        </p:nvPicPr>
        <p:blipFill rotWithShape="1">
          <a:blip r:embed="rId7">
            <a:alphaModFix/>
          </a:blip>
          <a:srcRect b="0" l="0" r="9869" t="0"/>
          <a:stretch/>
        </p:blipFill>
        <p:spPr>
          <a:xfrm>
            <a:off x="8922657" y="3219253"/>
            <a:ext cx="2850243" cy="1244600"/>
          </a:xfrm>
          <a:prstGeom prst="rect">
            <a:avLst/>
          </a:prstGeom>
          <a:noFill/>
          <a:ln>
            <a:noFill/>
          </a:ln>
        </p:spPr>
      </p:pic>
      <p:pic>
        <p:nvPicPr>
          <p:cNvPr id="88" name="Google Shape;88;g25de518d3a5_3_0"/>
          <p:cNvPicPr preferRelativeResize="0"/>
          <p:nvPr/>
        </p:nvPicPr>
        <p:blipFill rotWithShape="1">
          <a:blip r:embed="rId8">
            <a:alphaModFix/>
          </a:blip>
          <a:srcRect b="10881" l="26664" r="25972" t="0"/>
          <a:stretch/>
        </p:blipFill>
        <p:spPr>
          <a:xfrm>
            <a:off x="6961025" y="912650"/>
            <a:ext cx="1380300" cy="2597325"/>
          </a:xfrm>
          <a:prstGeom prst="rect">
            <a:avLst/>
          </a:prstGeom>
          <a:noFill/>
          <a:ln>
            <a:noFill/>
          </a:ln>
        </p:spPr>
      </p:pic>
      <p:pic>
        <p:nvPicPr>
          <p:cNvPr id="89" name="Google Shape;89;g25de518d3a5_3_0"/>
          <p:cNvPicPr preferRelativeResize="0"/>
          <p:nvPr/>
        </p:nvPicPr>
        <p:blipFill rotWithShape="1">
          <a:blip r:embed="rId9">
            <a:alphaModFix/>
          </a:blip>
          <a:srcRect b="13284" l="25942" r="21340" t="0"/>
          <a:stretch/>
        </p:blipFill>
        <p:spPr>
          <a:xfrm>
            <a:off x="312925" y="703175"/>
            <a:ext cx="1706350" cy="2806800"/>
          </a:xfrm>
          <a:prstGeom prst="rect">
            <a:avLst/>
          </a:prstGeom>
          <a:noFill/>
          <a:ln>
            <a:noFill/>
          </a:ln>
        </p:spPr>
      </p:pic>
      <p:sp>
        <p:nvSpPr>
          <p:cNvPr id="90" name="Google Shape;90;g25de518d3a5_3_0"/>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8f46409a1e_0_7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8" name="Google Shape;228;g18f46409a1e_0_7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Pflege:</a:t>
            </a:r>
            <a:br>
              <a:rPr lang="de-DE"/>
            </a:br>
            <a:r>
              <a:rPr lang="de-DE"/>
              <a:t>Zuwendung contra Überlastung</a:t>
            </a:r>
            <a:endParaRPr/>
          </a:p>
        </p:txBody>
      </p:sp>
      <p:sp>
        <p:nvSpPr>
          <p:cNvPr id="229" name="Google Shape;229;g18f46409a1e_0_79"/>
          <p:cNvSpPr txBox="1"/>
          <p:nvPr>
            <p:ph idx="2" type="body"/>
          </p:nvPr>
        </p:nvSpPr>
        <p:spPr>
          <a:xfrm>
            <a:off x="8186949" y="6254500"/>
            <a:ext cx="3693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Hülsken-Giesler und Daxberger 2018</a:t>
            </a:r>
            <a:endParaRPr/>
          </a:p>
          <a:p>
            <a:pPr indent="-35999" lvl="0" marL="35999" rtl="0" algn="l">
              <a:lnSpc>
                <a:spcPct val="110000"/>
              </a:lnSpc>
              <a:spcBef>
                <a:spcPts val="0"/>
              </a:spcBef>
              <a:spcAft>
                <a:spcPts val="0"/>
              </a:spcAft>
              <a:buClr>
                <a:srgbClr val="888888"/>
              </a:buClr>
              <a:buSzPts val="1200"/>
              <a:buNone/>
            </a:pPr>
            <a:r>
              <a:rPr lang="de-DE"/>
              <a:t>Bilder: publicdomainvectors.org</a:t>
            </a:r>
            <a:endParaRPr/>
          </a:p>
        </p:txBody>
      </p:sp>
      <p:pic>
        <p:nvPicPr>
          <p:cNvPr id="230" name="Google Shape;230;g18f46409a1e_0_79"/>
          <p:cNvPicPr preferRelativeResize="0"/>
          <p:nvPr/>
        </p:nvPicPr>
        <p:blipFill rotWithShape="1">
          <a:blip r:embed="rId3">
            <a:alphaModFix/>
          </a:blip>
          <a:srcRect b="0" l="0" r="0" t="0"/>
          <a:stretch/>
        </p:blipFill>
        <p:spPr>
          <a:xfrm>
            <a:off x="619488" y="1629825"/>
            <a:ext cx="2251480" cy="2071350"/>
          </a:xfrm>
          <a:prstGeom prst="rect">
            <a:avLst/>
          </a:prstGeom>
          <a:noFill/>
          <a:ln>
            <a:noFill/>
          </a:ln>
        </p:spPr>
      </p:pic>
      <p:sp>
        <p:nvSpPr>
          <p:cNvPr id="231" name="Google Shape;231;g18f46409a1e_0_79"/>
          <p:cNvSpPr txBox="1"/>
          <p:nvPr/>
        </p:nvSpPr>
        <p:spPr>
          <a:xfrm>
            <a:off x="3647975" y="1496700"/>
            <a:ext cx="68160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de-DE" sz="1700" u="none" cap="none" strike="noStrike">
                <a:solidFill>
                  <a:schemeClr val="dk1"/>
                </a:solidFill>
                <a:latin typeface="Calibri"/>
                <a:ea typeface="Calibri"/>
                <a:cs typeface="Calibri"/>
                <a:sym typeface="Calibri"/>
              </a:rPr>
              <a:t>Diskussion: Pflegekräfte stehen vermehrt vor der Herausfor-</a:t>
            </a:r>
            <a:br>
              <a:rPr b="0" i="0" lang="de-DE" sz="1700" u="none" cap="none" strike="noStrike">
                <a:solidFill>
                  <a:schemeClr val="dk1"/>
                </a:solidFill>
                <a:latin typeface="Calibri"/>
                <a:ea typeface="Calibri"/>
                <a:cs typeface="Calibri"/>
                <a:sym typeface="Calibri"/>
              </a:rPr>
            </a:br>
            <a:r>
              <a:rPr b="0" i="0" lang="de-DE" sz="1700" u="none" cap="none" strike="noStrike">
                <a:solidFill>
                  <a:schemeClr val="dk1"/>
                </a:solidFill>
                <a:latin typeface="Calibri"/>
                <a:ea typeface="Calibri"/>
                <a:cs typeface="Calibri"/>
                <a:sym typeface="Calibri"/>
              </a:rPr>
              <a:t>derung, zwischen der persönlichen Zuwendung für Pflegebe-</a:t>
            </a:r>
            <a:br>
              <a:rPr b="0" i="0" lang="de-DE" sz="1700" u="none" cap="none" strike="noStrike">
                <a:solidFill>
                  <a:schemeClr val="dk1"/>
                </a:solidFill>
                <a:latin typeface="Calibri"/>
                <a:ea typeface="Calibri"/>
                <a:cs typeface="Calibri"/>
                <a:sym typeface="Calibri"/>
              </a:rPr>
            </a:br>
            <a:r>
              <a:rPr b="0" i="0" lang="de-DE" sz="1700" u="none" cap="none" strike="noStrike">
                <a:solidFill>
                  <a:schemeClr val="dk1"/>
                </a:solidFill>
                <a:latin typeface="Calibri"/>
                <a:ea typeface="Calibri"/>
                <a:cs typeface="Calibri"/>
                <a:sym typeface="Calibri"/>
              </a:rPr>
              <a:t>dürftige und der eigenen körperlichen Gesundheit abzuwägen.</a:t>
            </a:r>
            <a:endParaRPr b="0" i="0" sz="2400" u="none" cap="none" strike="noStrike">
              <a:solidFill>
                <a:srgbClr val="000000"/>
              </a:solidFill>
              <a:latin typeface="Arial"/>
              <a:ea typeface="Arial"/>
              <a:cs typeface="Arial"/>
              <a:sym typeface="Arial"/>
            </a:endParaRPr>
          </a:p>
        </p:txBody>
      </p:sp>
      <p:pic>
        <p:nvPicPr>
          <p:cNvPr id="232" name="Google Shape;232;g18f46409a1e_0_79"/>
          <p:cNvPicPr preferRelativeResize="0"/>
          <p:nvPr/>
        </p:nvPicPr>
        <p:blipFill rotWithShape="1">
          <a:blip r:embed="rId4">
            <a:alphaModFix/>
          </a:blip>
          <a:srcRect b="27507" l="0" r="0" t="0"/>
          <a:stretch/>
        </p:blipFill>
        <p:spPr>
          <a:xfrm>
            <a:off x="9174950" y="1406138"/>
            <a:ext cx="2857500" cy="2071350"/>
          </a:xfrm>
          <a:prstGeom prst="rect">
            <a:avLst/>
          </a:prstGeom>
          <a:noFill/>
          <a:ln>
            <a:noFill/>
          </a:ln>
        </p:spPr>
      </p:pic>
      <p:pic>
        <p:nvPicPr>
          <p:cNvPr id="233" name="Google Shape;233;g18f46409a1e_0_79"/>
          <p:cNvPicPr preferRelativeResize="0"/>
          <p:nvPr/>
        </p:nvPicPr>
        <p:blipFill rotWithShape="1">
          <a:blip r:embed="rId5">
            <a:alphaModFix/>
          </a:blip>
          <a:srcRect b="18890" l="0" r="0" t="0"/>
          <a:stretch/>
        </p:blipFill>
        <p:spPr>
          <a:xfrm>
            <a:off x="503162" y="3970399"/>
            <a:ext cx="2484150" cy="2014878"/>
          </a:xfrm>
          <a:prstGeom prst="rect">
            <a:avLst/>
          </a:prstGeom>
          <a:noFill/>
          <a:ln>
            <a:noFill/>
          </a:ln>
        </p:spPr>
      </p:pic>
      <p:pic>
        <p:nvPicPr>
          <p:cNvPr id="234" name="Google Shape;234;g18f46409a1e_0_79"/>
          <p:cNvPicPr preferRelativeResize="0"/>
          <p:nvPr/>
        </p:nvPicPr>
        <p:blipFill rotWithShape="1">
          <a:blip r:embed="rId6">
            <a:alphaModFix/>
          </a:blip>
          <a:srcRect b="13297" l="0" r="0" t="0"/>
          <a:stretch/>
        </p:blipFill>
        <p:spPr>
          <a:xfrm>
            <a:off x="6689963" y="3853623"/>
            <a:ext cx="2484175" cy="2153800"/>
          </a:xfrm>
          <a:prstGeom prst="rect">
            <a:avLst/>
          </a:prstGeom>
          <a:noFill/>
          <a:ln>
            <a:noFill/>
          </a:ln>
        </p:spPr>
      </p:pic>
      <p:pic>
        <p:nvPicPr>
          <p:cNvPr id="235" name="Google Shape;235;g18f46409a1e_0_79"/>
          <p:cNvPicPr preferRelativeResize="0"/>
          <p:nvPr/>
        </p:nvPicPr>
        <p:blipFill rotWithShape="1">
          <a:blip r:embed="rId7">
            <a:alphaModFix/>
          </a:blip>
          <a:srcRect b="13297" l="0" r="0" t="0"/>
          <a:stretch/>
        </p:blipFill>
        <p:spPr>
          <a:xfrm>
            <a:off x="9174135" y="3668525"/>
            <a:ext cx="2762315" cy="2394950"/>
          </a:xfrm>
          <a:prstGeom prst="rect">
            <a:avLst/>
          </a:prstGeom>
          <a:noFill/>
          <a:ln>
            <a:noFill/>
          </a:ln>
        </p:spPr>
      </p:pic>
      <p:pic>
        <p:nvPicPr>
          <p:cNvPr id="236" name="Google Shape;236;g18f46409a1e_0_79"/>
          <p:cNvPicPr preferRelativeResize="0"/>
          <p:nvPr/>
        </p:nvPicPr>
        <p:blipFill rotWithShape="1">
          <a:blip r:embed="rId8">
            <a:alphaModFix/>
          </a:blip>
          <a:srcRect b="0" l="0" r="0" t="0"/>
          <a:stretch/>
        </p:blipFill>
        <p:spPr>
          <a:xfrm>
            <a:off x="3248897" y="3894849"/>
            <a:ext cx="2122290" cy="2071350"/>
          </a:xfrm>
          <a:prstGeom prst="rect">
            <a:avLst/>
          </a:prstGeom>
          <a:noFill/>
          <a:ln>
            <a:noFill/>
          </a:ln>
        </p:spPr>
      </p:pic>
      <p:sp>
        <p:nvSpPr>
          <p:cNvPr id="237" name="Google Shape;237;g18f46409a1e_0_79"/>
          <p:cNvSpPr/>
          <p:nvPr/>
        </p:nvSpPr>
        <p:spPr>
          <a:xfrm flipH="1" rot="-891350">
            <a:off x="5664435" y="4028785"/>
            <a:ext cx="1094163" cy="1609593"/>
          </a:xfrm>
          <a:prstGeom prst="lightningBolt">
            <a:avLst/>
          </a:prstGeom>
          <a:solidFill>
            <a:srgbClr val="FFD96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18f46409a1e_0_79"/>
          <p:cNvSpPr/>
          <p:nvPr/>
        </p:nvSpPr>
        <p:spPr>
          <a:xfrm>
            <a:off x="3724175" y="2526550"/>
            <a:ext cx="4616400"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700"/>
              <a:buFont typeface="Arial"/>
              <a:buNone/>
            </a:pPr>
            <a:r>
              <a:rPr b="0" i="0" lang="de-DE" sz="1700" u="none" cap="none" strike="noStrike">
                <a:solidFill>
                  <a:schemeClr val="dk1"/>
                </a:solidFill>
                <a:latin typeface="Calibri"/>
                <a:ea typeface="Calibri"/>
                <a:cs typeface="Calibri"/>
                <a:sym typeface="Calibri"/>
              </a:rPr>
              <a:t>Wie können Pflegekräfte besser mit Überforderung im Arbeitsalltag umgehen? </a:t>
            </a:r>
            <a:br>
              <a:rPr b="0" i="0" lang="de-DE" sz="1700" u="none" cap="none" strike="noStrike">
                <a:solidFill>
                  <a:schemeClr val="dk1"/>
                </a:solidFill>
                <a:latin typeface="Calibri"/>
                <a:ea typeface="Calibri"/>
                <a:cs typeface="Calibri"/>
                <a:sym typeface="Calibri"/>
              </a:rPr>
            </a:br>
            <a:r>
              <a:rPr b="0" i="0" lang="de-DE" sz="1700" u="none" cap="none" strike="noStrike">
                <a:solidFill>
                  <a:schemeClr val="dk1"/>
                </a:solidFill>
                <a:latin typeface="Calibri"/>
                <a:ea typeface="Calibri"/>
                <a:cs typeface="Calibri"/>
                <a:sym typeface="Calibri"/>
              </a:rPr>
              <a:t>Welche Möglichkeiten zur Prävention gibt es für Mitarbeitende in einer Gesundheitseinrichtung?</a:t>
            </a:r>
            <a:endParaRPr b="0" i="0" sz="1400" u="none" cap="none" strike="noStrike">
              <a:solidFill>
                <a:schemeClr val="dk1"/>
              </a:solidFill>
              <a:latin typeface="Arial"/>
              <a:ea typeface="Arial"/>
              <a:cs typeface="Arial"/>
              <a:sym typeface="Arial"/>
            </a:endParaRPr>
          </a:p>
        </p:txBody>
      </p:sp>
      <p:sp>
        <p:nvSpPr>
          <p:cNvPr id="239" name="Google Shape;239;g18f46409a1e_0_79"/>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40" name="Google Shape;240;g18f46409a1e_0_79"/>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g25de518d3a5_0_102"/>
          <p:cNvPicPr preferRelativeResize="0"/>
          <p:nvPr/>
        </p:nvPicPr>
        <p:blipFill rotWithShape="1">
          <a:blip r:embed="rId3">
            <a:alphaModFix/>
          </a:blip>
          <a:srcRect b="0" l="0" r="0" t="0"/>
          <a:stretch/>
        </p:blipFill>
        <p:spPr>
          <a:xfrm>
            <a:off x="4986125" y="1592424"/>
            <a:ext cx="6733699" cy="4329676"/>
          </a:xfrm>
          <a:prstGeom prst="rect">
            <a:avLst/>
          </a:prstGeom>
          <a:noFill/>
          <a:ln>
            <a:noFill/>
          </a:ln>
        </p:spPr>
      </p:pic>
      <p:sp>
        <p:nvSpPr>
          <p:cNvPr id="247" name="Google Shape;247;g25de518d3a5_0_102"/>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Nachhaltige Mobilität in der (ambulanten) Pflege: </a:t>
            </a:r>
            <a:br>
              <a:rPr lang="de-DE"/>
            </a:br>
            <a:r>
              <a:rPr lang="de-DE"/>
              <a:t>Wie emissionsarm ist Ihre Fahrzeugflotte? </a:t>
            </a:r>
            <a:endParaRPr/>
          </a:p>
        </p:txBody>
      </p:sp>
      <p:sp>
        <p:nvSpPr>
          <p:cNvPr id="248" name="Google Shape;248;g25de518d3a5_0_10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9" name="Google Shape;249;g25de518d3a5_0_102"/>
          <p:cNvSpPr txBox="1"/>
          <p:nvPr>
            <p:ph idx="3" type="body"/>
          </p:nvPr>
        </p:nvSpPr>
        <p:spPr>
          <a:xfrm>
            <a:off x="8014549" y="6254500"/>
            <a:ext cx="38655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chemeClr val="dk1"/>
              </a:buClr>
              <a:buSzPts val="1100"/>
              <a:buNone/>
            </a:pPr>
            <a:r>
              <a:rPr lang="de-DE">
                <a:solidFill>
                  <a:srgbClr val="FFFFFF"/>
                </a:solidFill>
              </a:rPr>
              <a:t>Daten: UBA 2021; Graphik: Eigene Darstellung.</a:t>
            </a:r>
            <a:endParaRPr/>
          </a:p>
        </p:txBody>
      </p:sp>
      <p:sp>
        <p:nvSpPr>
          <p:cNvPr id="250" name="Google Shape;250;g25de518d3a5_0_102"/>
          <p:cNvSpPr txBox="1"/>
          <p:nvPr/>
        </p:nvSpPr>
        <p:spPr>
          <a:xfrm>
            <a:off x="465826" y="1391794"/>
            <a:ext cx="5928300" cy="358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de-DE" sz="2000" u="none" cap="none" strike="noStrike">
                <a:solidFill>
                  <a:schemeClr val="dk1"/>
                </a:solidFill>
                <a:latin typeface="Arial"/>
                <a:ea typeface="Arial"/>
                <a:cs typeface="Arial"/>
                <a:sym typeface="Arial"/>
              </a:rPr>
              <a:t>Beispiel Hyundai Kona</a:t>
            </a:r>
            <a:endParaRPr b="1"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2000" u="none" cap="none" strike="noStrike">
                <a:solidFill>
                  <a:schemeClr val="dk1"/>
                </a:solidFill>
                <a:latin typeface="Arial"/>
                <a:ea typeface="Arial"/>
                <a:cs typeface="Arial"/>
                <a:sym typeface="Arial"/>
              </a:rPr>
              <a:t>•Elektro / 150 kW,</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2000" u="none" cap="none" strike="noStrike">
                <a:solidFill>
                  <a:schemeClr val="dk1"/>
                </a:solidFill>
                <a:latin typeface="Arial"/>
                <a:ea typeface="Arial"/>
                <a:cs typeface="Arial"/>
                <a:sym typeface="Arial"/>
              </a:rPr>
              <a:t>•Benzin / 146 kW,</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2000" u="none" cap="none" strike="noStrike">
                <a:solidFill>
                  <a:schemeClr val="dk1"/>
                </a:solidFill>
                <a:latin typeface="Arial"/>
                <a:ea typeface="Arial"/>
                <a:cs typeface="Arial"/>
                <a:sym typeface="Arial"/>
              </a:rPr>
              <a:t>•Diesel / 100 kW</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2000" u="none" cap="none" strike="noStrike">
                <a:solidFill>
                  <a:schemeClr val="dk1"/>
                </a:solidFill>
                <a:latin typeface="Arial"/>
                <a:ea typeface="Arial"/>
                <a:cs typeface="Arial"/>
                <a:sym typeface="Arial"/>
              </a:rPr>
              <a:t>•Diesel-Hybrid /100 kW</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2000" u="none" cap="none" strike="noStrike">
                <a:solidFill>
                  <a:schemeClr val="dk1"/>
                </a:solidFill>
                <a:latin typeface="Arial"/>
                <a:ea typeface="Arial"/>
                <a:cs typeface="Arial"/>
                <a:sym typeface="Arial"/>
              </a:rPr>
              <a:t>Emissionsfaktoren</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2000" u="none" cap="none" strike="noStrike">
                <a:solidFill>
                  <a:schemeClr val="dk1"/>
                </a:solidFill>
                <a:latin typeface="Arial"/>
                <a:ea typeface="Arial"/>
                <a:cs typeface="Arial"/>
                <a:sym typeface="Arial"/>
              </a:rPr>
              <a:t>•Strom: 0,45 kg/kWh</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2000" u="none" cap="none" strike="noStrike">
                <a:solidFill>
                  <a:schemeClr val="dk1"/>
                </a:solidFill>
                <a:latin typeface="Arial"/>
                <a:ea typeface="Arial"/>
                <a:cs typeface="Arial"/>
                <a:sym typeface="Arial"/>
              </a:rPr>
              <a:t>•Diesel: 2,65 kg / l</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2000" u="none" cap="none" strike="noStrike">
                <a:solidFill>
                  <a:schemeClr val="dk1"/>
                </a:solidFill>
                <a:latin typeface="Arial"/>
                <a:ea typeface="Arial"/>
                <a:cs typeface="Arial"/>
                <a:sym typeface="Arial"/>
              </a:rPr>
              <a:t>•Benzin 2,37 kg / l</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Trebuchet MS"/>
              <a:ea typeface="Trebuchet MS"/>
              <a:cs typeface="Trebuchet MS"/>
              <a:sym typeface="Trebuchet MS"/>
            </a:endParaRPr>
          </a:p>
        </p:txBody>
      </p:sp>
      <p:sp>
        <p:nvSpPr>
          <p:cNvPr id="251" name="Google Shape;251;g25de518d3a5_0_102"/>
          <p:cNvSpPr/>
          <p:nvPr/>
        </p:nvSpPr>
        <p:spPr>
          <a:xfrm>
            <a:off x="465825" y="4657325"/>
            <a:ext cx="4863000" cy="13623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15000"/>
              </a:lnSpc>
              <a:spcBef>
                <a:spcPts val="0"/>
              </a:spcBef>
              <a:spcAft>
                <a:spcPts val="0"/>
              </a:spcAft>
              <a:buClr>
                <a:schemeClr val="dk1"/>
              </a:buClr>
              <a:buSzPts val="1100"/>
              <a:buFont typeface="Arial"/>
              <a:buNone/>
            </a:pPr>
            <a:r>
              <a:rPr b="0" i="0" lang="de-DE" sz="1700" u="none" cap="none" strike="noStrike">
                <a:solidFill>
                  <a:schemeClr val="dk1"/>
                </a:solidFill>
                <a:latin typeface="Arial"/>
                <a:ea typeface="Arial"/>
                <a:cs typeface="Arial"/>
                <a:sym typeface="Arial"/>
              </a:rPr>
              <a:t>Diskutieren sie die Vor- und Nachteile betrieblicher Elektromobilität in einer Gesundheitseinrichtung? Ist Elektromobilität eine Möglichkeit die Fahrzeugflotte umzustellen? </a:t>
            </a:r>
            <a:endParaRPr b="0" i="0" sz="1700" u="none" cap="none" strike="noStrike">
              <a:solidFill>
                <a:schemeClr val="dk1"/>
              </a:solidFill>
              <a:latin typeface="Arial"/>
              <a:ea typeface="Arial"/>
              <a:cs typeface="Arial"/>
              <a:sym typeface="Arial"/>
            </a:endParaRPr>
          </a:p>
        </p:txBody>
      </p:sp>
      <p:sp>
        <p:nvSpPr>
          <p:cNvPr id="252" name="Google Shape;252;g25de518d3a5_0_102"/>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53" name="Google Shape;253;g25de518d3a5_0_102"/>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9"/>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und Pflege</a:t>
            </a:r>
            <a:br>
              <a:rPr lang="de-DE"/>
            </a:br>
            <a:r>
              <a:rPr lang="de-DE"/>
              <a:t>Ernährung und Emissionen </a:t>
            </a:r>
            <a:endParaRPr/>
          </a:p>
        </p:txBody>
      </p:sp>
      <p:sp>
        <p:nvSpPr>
          <p:cNvPr id="260" name="Google Shape;260;p19"/>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61" name="Google Shape;261;p19"/>
          <p:cNvSpPr txBox="1"/>
          <p:nvPr>
            <p:ph idx="3" type="body"/>
          </p:nvPr>
        </p:nvSpPr>
        <p:spPr>
          <a:xfrm>
            <a:off x="8153499" y="6254500"/>
            <a:ext cx="3726600" cy="557400"/>
          </a:xfrm>
          <a:prstGeom prst="rect">
            <a:avLst/>
          </a:prstGeom>
          <a:noFill/>
          <a:ln>
            <a:noFill/>
          </a:ln>
        </p:spPr>
        <p:txBody>
          <a:bodyPr anchorCtr="0" anchor="ctr" bIns="45700" lIns="91425" spcFirstLastPara="1" rIns="91425" wrap="square" tIns="45700">
            <a:normAutofit/>
          </a:bodyPr>
          <a:lstStyle/>
          <a:p>
            <a:pPr indent="0" lvl="0" marL="4762" rtl="0" algn="l">
              <a:lnSpc>
                <a:spcPct val="110000"/>
              </a:lnSpc>
              <a:spcBef>
                <a:spcPts val="0"/>
              </a:spcBef>
              <a:spcAft>
                <a:spcPts val="0"/>
              </a:spcAft>
              <a:buClr>
                <a:srgbClr val="888888"/>
              </a:buClr>
              <a:buSzPts val="1200"/>
              <a:buNone/>
            </a:pPr>
            <a:r>
              <a:rPr lang="de-DE"/>
              <a:t>Eigene Abbildung nach KEEKS 2019, Daten von ifeu</a:t>
            </a:r>
            <a:endParaRPr/>
          </a:p>
        </p:txBody>
      </p:sp>
      <p:pic>
        <p:nvPicPr>
          <p:cNvPr id="262" name="Google Shape;262;p19"/>
          <p:cNvPicPr preferRelativeResize="0"/>
          <p:nvPr/>
        </p:nvPicPr>
        <p:blipFill rotWithShape="1">
          <a:blip r:embed="rId3">
            <a:alphaModFix/>
          </a:blip>
          <a:srcRect b="0" l="0" r="0" t="0"/>
          <a:stretch/>
        </p:blipFill>
        <p:spPr>
          <a:xfrm>
            <a:off x="-171211" y="1622556"/>
            <a:ext cx="10541479" cy="4451680"/>
          </a:xfrm>
          <a:prstGeom prst="rect">
            <a:avLst/>
          </a:prstGeom>
          <a:noFill/>
          <a:ln>
            <a:noFill/>
          </a:ln>
        </p:spPr>
      </p:pic>
      <p:sp>
        <p:nvSpPr>
          <p:cNvPr id="263" name="Google Shape;263;p19"/>
          <p:cNvSpPr txBox="1"/>
          <p:nvPr/>
        </p:nvSpPr>
        <p:spPr>
          <a:xfrm>
            <a:off x="465826" y="1391794"/>
            <a:ext cx="59283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Durchschnittliche Emission eines Menüs</a:t>
            </a:r>
            <a:endParaRPr b="0" i="0" sz="1400" u="none" cap="none" strike="noStrike">
              <a:solidFill>
                <a:srgbClr val="000000"/>
              </a:solidFill>
              <a:latin typeface="Arial"/>
              <a:ea typeface="Arial"/>
              <a:cs typeface="Arial"/>
              <a:sym typeface="Arial"/>
            </a:endParaRPr>
          </a:p>
        </p:txBody>
      </p:sp>
      <p:sp>
        <p:nvSpPr>
          <p:cNvPr id="264" name="Google Shape;264;p19"/>
          <p:cNvSpPr txBox="1"/>
          <p:nvPr/>
        </p:nvSpPr>
        <p:spPr>
          <a:xfrm>
            <a:off x="0" y="2350474"/>
            <a:ext cx="1693200" cy="708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Anteile nach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Trebuchet MS"/>
                <a:ea typeface="Trebuchet MS"/>
                <a:cs typeface="Trebuchet MS"/>
                <a:sym typeface="Trebuchet MS"/>
              </a:rPr>
              <a:t>Prozessstufe</a:t>
            </a:r>
            <a:endParaRPr b="0" i="0" sz="1400" u="none" cap="none" strike="noStrike">
              <a:solidFill>
                <a:srgbClr val="000000"/>
              </a:solidFill>
              <a:latin typeface="Arial"/>
              <a:ea typeface="Arial"/>
              <a:cs typeface="Arial"/>
              <a:sym typeface="Arial"/>
            </a:endParaRPr>
          </a:p>
        </p:txBody>
      </p:sp>
      <p:sp>
        <p:nvSpPr>
          <p:cNvPr id="265" name="Google Shape;265;p19"/>
          <p:cNvSpPr/>
          <p:nvPr/>
        </p:nvSpPr>
        <p:spPr>
          <a:xfrm>
            <a:off x="9291425" y="1622550"/>
            <a:ext cx="2851200" cy="3045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Versuchen Sie die Energieverbräuche in der Küche einer Gesundheitseinrichtung zu bestimmen (Strom + Gas)?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Berechnen Sie beispielhaft den Energieverbrauch pro Menü (Gesamtenergieverbrauch / Anzahl der Menüs).</a:t>
            </a:r>
            <a:endParaRPr b="0" i="0" sz="1400" u="none" cap="none" strike="noStrike">
              <a:solidFill>
                <a:schemeClr val="dk1"/>
              </a:solidFill>
              <a:latin typeface="Arial"/>
              <a:ea typeface="Arial"/>
              <a:cs typeface="Arial"/>
              <a:sym typeface="Arial"/>
            </a:endParaRPr>
          </a:p>
        </p:txBody>
      </p:sp>
      <p:sp>
        <p:nvSpPr>
          <p:cNvPr id="266" name="Google Shape;266;p19"/>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67" name="Google Shape;267;p19"/>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13449b752f_0_17"/>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Klimaschutz in der Pflege</a:t>
            </a:r>
            <a:br>
              <a:rPr lang="de-DE"/>
            </a:br>
            <a:r>
              <a:rPr lang="de-DE"/>
              <a:t>Mein persönlicher</a:t>
            </a:r>
            <a:r>
              <a:rPr lang="de-DE" sz="3100"/>
              <a:t> </a:t>
            </a:r>
            <a:r>
              <a:rPr lang="de-DE" sz="3100">
                <a:latin typeface="Calibri"/>
                <a:ea typeface="Calibri"/>
                <a:cs typeface="Calibri"/>
                <a:sym typeface="Calibri"/>
              </a:rPr>
              <a:t>CO₂-F</a:t>
            </a:r>
            <a:r>
              <a:rPr lang="de-DE">
                <a:latin typeface="Calibri"/>
                <a:ea typeface="Calibri"/>
                <a:cs typeface="Calibri"/>
                <a:sym typeface="Calibri"/>
              </a:rPr>
              <a:t>ußabdruck</a:t>
            </a:r>
            <a:endParaRPr/>
          </a:p>
        </p:txBody>
      </p:sp>
      <p:sp>
        <p:nvSpPr>
          <p:cNvPr id="274" name="Google Shape;274;g213449b752f_0_1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5" name="Google Shape;275;g213449b752f_0_17"/>
          <p:cNvSpPr txBox="1"/>
          <p:nvPr>
            <p:ph idx="3" type="body"/>
          </p:nvPr>
        </p:nvSpPr>
        <p:spPr>
          <a:xfrm>
            <a:off x="8103324" y="6254500"/>
            <a:ext cx="3776700" cy="557400"/>
          </a:xfrm>
          <a:prstGeom prst="rect">
            <a:avLst/>
          </a:prstGeom>
          <a:noFill/>
          <a:ln>
            <a:noFill/>
          </a:ln>
        </p:spPr>
        <p:txBody>
          <a:bodyPr anchorCtr="0" anchor="ctr" bIns="45700" lIns="91425" spcFirstLastPara="1" rIns="91425" wrap="square" tIns="45700">
            <a:normAutofit/>
          </a:bodyPr>
          <a:lstStyle/>
          <a:p>
            <a:pPr indent="0" lvl="0" marL="4762" rtl="0" algn="l">
              <a:lnSpc>
                <a:spcPct val="110000"/>
              </a:lnSpc>
              <a:spcBef>
                <a:spcPts val="0"/>
              </a:spcBef>
              <a:spcAft>
                <a:spcPts val="0"/>
              </a:spcAft>
              <a:buClr>
                <a:srgbClr val="888888"/>
              </a:buClr>
              <a:buSzPts val="1200"/>
              <a:buNone/>
            </a:pPr>
            <a:r>
              <a:rPr lang="de-DE"/>
              <a:t>Quelle: Umweltbundesamt 2021a</a:t>
            </a:r>
            <a:endParaRPr/>
          </a:p>
        </p:txBody>
      </p:sp>
      <p:sp>
        <p:nvSpPr>
          <p:cNvPr id="276" name="Google Shape;276;g213449b752f_0_17"/>
          <p:cNvSpPr txBox="1"/>
          <p:nvPr/>
        </p:nvSpPr>
        <p:spPr>
          <a:xfrm>
            <a:off x="465825" y="1391800"/>
            <a:ext cx="11112300" cy="1037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de-DE" sz="1800" u="none" cap="none" strike="noStrike">
                <a:solidFill>
                  <a:schemeClr val="dk1"/>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Trebuchet MS"/>
              <a:ea typeface="Trebuchet MS"/>
              <a:cs typeface="Trebuchet MS"/>
              <a:sym typeface="Trebuchet MS"/>
            </a:endParaRPr>
          </a:p>
        </p:txBody>
      </p:sp>
      <p:sp>
        <p:nvSpPr>
          <p:cNvPr id="277" name="Google Shape;277;g213449b752f_0_17"/>
          <p:cNvSpPr/>
          <p:nvPr/>
        </p:nvSpPr>
        <p:spPr>
          <a:xfrm>
            <a:off x="6345150" y="2429200"/>
            <a:ext cx="4403100" cy="24942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15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Welchen Fußabdruck hinterlasse ich </a:t>
            </a:r>
            <a:br>
              <a:rPr b="0" i="0" lang="de-DE" sz="1400" u="none" cap="none" strike="noStrike">
                <a:solidFill>
                  <a:schemeClr val="dk1"/>
                </a:solidFill>
                <a:latin typeface="Arial"/>
                <a:ea typeface="Arial"/>
                <a:cs typeface="Arial"/>
                <a:sym typeface="Arial"/>
              </a:rPr>
            </a:br>
            <a:r>
              <a:rPr b="0" i="0" lang="de-DE" sz="1400" u="none" cap="none" strike="noStrike">
                <a:solidFill>
                  <a:schemeClr val="dk1"/>
                </a:solidFill>
                <a:latin typeface="Arial"/>
                <a:ea typeface="Arial"/>
                <a:cs typeface="Arial"/>
                <a:sym typeface="Arial"/>
              </a:rPr>
              <a:t>mit meinem Lebensstil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 durch Stromverbrauch und Heizen?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 durch meine Ernährung?</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 durch mein Konsumverhalten?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1400" u="none" cap="none" strike="noStrike">
                <a:solidFill>
                  <a:schemeClr val="dk1"/>
                </a:solidFill>
                <a:latin typeface="Arial"/>
                <a:ea typeface="Arial"/>
                <a:cs typeface="Arial"/>
                <a:sym typeface="Arial"/>
              </a:rPr>
              <a:t>• durch meine Mobilität?</a:t>
            </a:r>
            <a:endParaRPr b="0" i="0" sz="1600" u="none" cap="none" strike="noStrike">
              <a:solidFill>
                <a:schemeClr val="dk1"/>
              </a:solidFill>
              <a:latin typeface="Arial"/>
              <a:ea typeface="Arial"/>
              <a:cs typeface="Arial"/>
              <a:sym typeface="Arial"/>
            </a:endParaRPr>
          </a:p>
        </p:txBody>
      </p:sp>
      <p:pic>
        <p:nvPicPr>
          <p:cNvPr id="278" name="Google Shape;278;g213449b752f_0_17"/>
          <p:cNvPicPr preferRelativeResize="0"/>
          <p:nvPr/>
        </p:nvPicPr>
        <p:blipFill rotWithShape="1">
          <a:blip r:embed="rId3">
            <a:alphaModFix/>
          </a:blip>
          <a:srcRect b="0" l="0" r="0" t="0"/>
          <a:stretch/>
        </p:blipFill>
        <p:spPr>
          <a:xfrm>
            <a:off x="619501" y="2252800"/>
            <a:ext cx="5007498" cy="3520500"/>
          </a:xfrm>
          <a:prstGeom prst="rect">
            <a:avLst/>
          </a:prstGeom>
          <a:noFill/>
          <a:ln>
            <a:noFill/>
          </a:ln>
        </p:spPr>
      </p:pic>
      <p:pic>
        <p:nvPicPr>
          <p:cNvPr id="279" name="Google Shape;279;g213449b752f_0_17"/>
          <p:cNvPicPr preferRelativeResize="0"/>
          <p:nvPr/>
        </p:nvPicPr>
        <p:blipFill rotWithShape="1">
          <a:blip r:embed="rId4">
            <a:alphaModFix/>
          </a:blip>
          <a:srcRect b="0" l="0" r="0" t="0"/>
          <a:stretch/>
        </p:blipFill>
        <p:spPr>
          <a:xfrm>
            <a:off x="9601075" y="2889937"/>
            <a:ext cx="1943099" cy="2947588"/>
          </a:xfrm>
          <a:prstGeom prst="rect">
            <a:avLst/>
          </a:prstGeom>
          <a:noFill/>
          <a:ln>
            <a:noFill/>
          </a:ln>
        </p:spPr>
      </p:pic>
      <p:sp>
        <p:nvSpPr>
          <p:cNvPr id="280" name="Google Shape;280;g213449b752f_0_17"/>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81" name="Google Shape;281;g213449b752f_0_17"/>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8" name="Google Shape;288;p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89" name="Google Shape;289;p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Abbildung  von Keya Choudbury nach sph o.J.</a:t>
            </a:r>
            <a:endParaRPr/>
          </a:p>
        </p:txBody>
      </p:sp>
      <p:sp>
        <p:nvSpPr>
          <p:cNvPr id="290" name="Google Shape;290;p2"/>
          <p:cNvSpPr txBox="1"/>
          <p:nvPr/>
        </p:nvSpPr>
        <p:spPr>
          <a:xfrm>
            <a:off x="6425612" y="3335413"/>
            <a:ext cx="1821300" cy="400200"/>
          </a:xfrm>
          <a:prstGeom prst="rect">
            <a:avLst/>
          </a:prstGeom>
          <a:solidFill>
            <a:srgbClr val="0096FF"/>
          </a:solidFill>
          <a:ln>
            <a:noFill/>
          </a:ln>
          <a:effectLst>
            <a:outerShdw blurRad="57150" rotWithShape="0" algn="bl" dir="5400000" dist="19050">
              <a:srgbClr val="000000">
                <a:alpha val="4784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91" name="Google Shape;291;p2"/>
          <p:cNvSpPr txBox="1"/>
          <p:nvPr/>
        </p:nvSpPr>
        <p:spPr>
          <a:xfrm>
            <a:off x="8346662"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92" name="Google Shape;292;p2"/>
          <p:cNvSpPr txBox="1"/>
          <p:nvPr/>
        </p:nvSpPr>
        <p:spPr>
          <a:xfrm>
            <a:off x="10267712"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93" name="Google Shape;293;p2"/>
          <p:cNvSpPr/>
          <p:nvPr/>
        </p:nvSpPr>
        <p:spPr>
          <a:xfrm>
            <a:off x="6425613" y="1454200"/>
            <a:ext cx="5663399" cy="1178250"/>
          </a:xfrm>
          <a:prstGeom prst="flowChartExtract">
            <a:avLst/>
          </a:prstGeom>
          <a:solidFill>
            <a:srgbClr val="92D050"/>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94" name="Google Shape;294;p2"/>
          <p:cNvSpPr/>
          <p:nvPr/>
        </p:nvSpPr>
        <p:spPr>
          <a:xfrm>
            <a:off x="6461977"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95" name="Google Shape;295;p2"/>
          <p:cNvSpPr txBox="1"/>
          <p:nvPr/>
        </p:nvSpPr>
        <p:spPr>
          <a:xfrm>
            <a:off x="7199169" y="2741183"/>
            <a:ext cx="1821300" cy="400200"/>
          </a:xfrm>
          <a:prstGeom prst="rect">
            <a:avLst/>
          </a:prstGeom>
          <a:solidFill>
            <a:srgbClr val="FF2F92"/>
          </a:solidFill>
          <a:ln>
            <a:noFill/>
          </a:ln>
          <a:effectLst>
            <a:outerShdw blurRad="57150" rotWithShape="0" algn="bl" dir="5400000" dist="19050">
              <a:srgbClr val="000000">
                <a:alpha val="4784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96" name="Google Shape;296;p2"/>
          <p:cNvSpPr txBox="1"/>
          <p:nvPr/>
        </p:nvSpPr>
        <p:spPr>
          <a:xfrm>
            <a:off x="9682179" y="2741183"/>
            <a:ext cx="1821300" cy="400200"/>
          </a:xfrm>
          <a:prstGeom prst="rect">
            <a:avLst/>
          </a:prstGeom>
          <a:solidFill>
            <a:srgbClr val="FF40FF"/>
          </a:solidFill>
          <a:ln>
            <a:noFill/>
          </a:ln>
          <a:effectLst>
            <a:outerShdw blurRad="57150" rotWithShape="0" algn="bl" dir="5400000" dist="19050">
              <a:srgbClr val="000000">
                <a:alpha val="47843"/>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pic>
        <p:nvPicPr>
          <p:cNvPr id="297" name="Google Shape;297;p2"/>
          <p:cNvPicPr preferRelativeResize="0"/>
          <p:nvPr/>
        </p:nvPicPr>
        <p:blipFill rotWithShape="1">
          <a:blip r:embed="rId3">
            <a:alphaModFix/>
          </a:blip>
          <a:srcRect b="0" l="0" r="0" t="0"/>
          <a:stretch/>
        </p:blipFill>
        <p:spPr>
          <a:xfrm>
            <a:off x="72050" y="1469757"/>
            <a:ext cx="6357067" cy="4589516"/>
          </a:xfrm>
          <a:prstGeom prst="rect">
            <a:avLst/>
          </a:prstGeom>
          <a:noFill/>
          <a:ln>
            <a:noFill/>
          </a:ln>
        </p:spPr>
      </p:pic>
      <p:sp>
        <p:nvSpPr>
          <p:cNvPr id="298" name="Google Shape;298;p2"/>
          <p:cNvSpPr/>
          <p:nvPr/>
        </p:nvSpPr>
        <p:spPr>
          <a:xfrm>
            <a:off x="5385900" y="5228225"/>
            <a:ext cx="67032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Wie stellen Sie Ihr Unternehmen für die Zukunft auf?</a:t>
            </a:r>
            <a:endParaRPr b="1" i="0" sz="1800" u="none" cap="none" strike="noStrike">
              <a:solidFill>
                <a:srgbClr val="C00000"/>
              </a:solidFill>
              <a:latin typeface="Arial"/>
              <a:ea typeface="Arial"/>
              <a:cs typeface="Arial"/>
              <a:sym typeface="Arial"/>
            </a:endParaRPr>
          </a:p>
        </p:txBody>
      </p:sp>
      <p:sp>
        <p:nvSpPr>
          <p:cNvPr id="299" name="Google Shape;299;p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solidFill>
                  <a:schemeClr val="lt1"/>
                </a:solidFill>
              </a:rPr>
              <a:t>Beate Bliedtner, </a:t>
            </a:r>
            <a:r>
              <a:rPr lang="de-DE" sz="900">
                <a:solidFill>
                  <a:schemeClr val="lt1"/>
                </a:solidFill>
              </a:rPr>
              <a:t>LIV des Maler- und Lackiererhandwerks Berlin-Brandenburg </a:t>
            </a:r>
            <a:r>
              <a:rPr b="1" lang="de-DE" sz="900">
                <a:solidFill>
                  <a:schemeClr val="lt1"/>
                </a:solidFill>
              </a:rPr>
              <a:t>Alexander Schnelle</a:t>
            </a:r>
            <a:endParaRPr/>
          </a:p>
        </p:txBody>
      </p:sp>
      <p:sp>
        <p:nvSpPr>
          <p:cNvPr id="300" name="Google Shape;300;p2"/>
          <p:cNvSpPr txBox="1"/>
          <p:nvPr>
            <p:ph idx="1" type="body"/>
          </p:nvPr>
        </p:nvSpPr>
        <p:spPr>
          <a:xfrm>
            <a:off x="3682766" y="6254497"/>
            <a:ext cx="3502385"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t>Maler und Lackierer</a:t>
            </a:r>
            <a:endParaRPr/>
          </a:p>
          <a:p>
            <a:pPr indent="0" lvl="0" marL="0" rtl="0" algn="l">
              <a:lnSpc>
                <a:spcPct val="100000"/>
              </a:lnSpc>
              <a:spcBef>
                <a:spcPts val="0"/>
              </a:spcBef>
              <a:spcAft>
                <a:spcPts val="0"/>
              </a:spcAft>
              <a:buClr>
                <a:srgbClr val="000000"/>
              </a:buClr>
              <a:buSzPts val="900"/>
              <a:buNone/>
            </a:pPr>
            <a:r>
              <a:rPr lang="de-DE" sz="900"/>
              <a:t>Fachrichtung Gestaltung und Instandhaltung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8b9331d8e3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06" name="Google Shape;306;g28b9331d8e3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07" name="Google Shape;307;g28b9331d8e3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08" name="Google Shape;308;g28b9331d8e3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09" name="Google Shape;309;g28b9331d8e3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10" name="Google Shape;310;g28b9331d8e3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11" name="Google Shape;311;g28b9331d8e3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12" name="Google Shape;312;g28b9331d8e3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5de518d3a5_0_21"/>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als gemeinsames Projekt:</a:t>
            </a:r>
            <a:endParaRPr/>
          </a:p>
          <a:p>
            <a:pPr indent="0" lvl="0" marL="0" rtl="0" algn="l">
              <a:lnSpc>
                <a:spcPct val="100000"/>
              </a:lnSpc>
              <a:spcBef>
                <a:spcPts val="0"/>
              </a:spcBef>
              <a:spcAft>
                <a:spcPts val="0"/>
              </a:spcAft>
              <a:buSzPts val="2489"/>
              <a:buNone/>
            </a:pPr>
            <a:r>
              <a:rPr lang="de-DE"/>
              <a:t>Ganzheitliche Unternehmensführung</a:t>
            </a:r>
            <a:endParaRPr/>
          </a:p>
        </p:txBody>
      </p:sp>
      <p:sp>
        <p:nvSpPr>
          <p:cNvPr id="97" name="Google Shape;97;g25de518d3a5_0_2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8" name="Google Shape;98;g25de518d3a5_0_21"/>
          <p:cNvSpPr txBox="1"/>
          <p:nvPr>
            <p:ph idx="3" type="body"/>
          </p:nvPr>
        </p:nvSpPr>
        <p:spPr>
          <a:xfrm>
            <a:off x="7768899" y="6254500"/>
            <a:ext cx="41112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chemeClr val="dk1"/>
              </a:buClr>
              <a:buSzPts val="1100"/>
              <a:buFont typeface="Arial"/>
              <a:buNone/>
            </a:pPr>
            <a:r>
              <a:rPr lang="de-DE">
                <a:solidFill>
                  <a:srgbClr val="FFFFFF"/>
                </a:solidFill>
              </a:rPr>
              <a:t>Bildquellen: links - Stockholm Resilience Centre o.J.,</a:t>
            </a:r>
            <a:endParaRPr>
              <a:solidFill>
                <a:srgbClr val="FFFFFF"/>
              </a:solidFill>
            </a:endParaRPr>
          </a:p>
          <a:p>
            <a:pPr indent="0" lvl="0" marL="0" rtl="0" algn="l">
              <a:lnSpc>
                <a:spcPct val="110000"/>
              </a:lnSpc>
              <a:spcBef>
                <a:spcPts val="0"/>
              </a:spcBef>
              <a:spcAft>
                <a:spcPts val="0"/>
              </a:spcAft>
              <a:buClr>
                <a:schemeClr val="dk1"/>
              </a:buClr>
              <a:buSzPts val="1100"/>
              <a:buNone/>
            </a:pPr>
            <a:r>
              <a:rPr lang="de-DE">
                <a:solidFill>
                  <a:srgbClr val="FFFFFF"/>
                </a:solidFill>
              </a:rPr>
              <a:t>rechts - eigene Abbildung nach sph o.J.</a:t>
            </a:r>
            <a:endParaRPr/>
          </a:p>
        </p:txBody>
      </p:sp>
      <p:sp>
        <p:nvSpPr>
          <p:cNvPr id="99" name="Google Shape;99;g25de518d3a5_0_21"/>
          <p:cNvSpPr/>
          <p:nvPr/>
        </p:nvSpPr>
        <p:spPr>
          <a:xfrm>
            <a:off x="6527250" y="5021938"/>
            <a:ext cx="5525400" cy="1109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15000"/>
              </a:lnSpc>
              <a:spcBef>
                <a:spcPts val="0"/>
              </a:spcBef>
              <a:spcAft>
                <a:spcPts val="0"/>
              </a:spcAft>
              <a:buClr>
                <a:schemeClr val="dk1"/>
              </a:buClr>
              <a:buSzPts val="1100"/>
              <a:buFont typeface="Arial"/>
              <a:buNone/>
            </a:pPr>
            <a:r>
              <a:rPr b="0" i="0" lang="de-DE" sz="1600" u="none" cap="none" strike="noStrike">
                <a:solidFill>
                  <a:schemeClr val="dk1"/>
                </a:solidFill>
                <a:latin typeface="Arial"/>
                <a:ea typeface="Arial"/>
                <a:cs typeface="Arial"/>
                <a:sym typeface="Arial"/>
              </a:rPr>
              <a:t>Welche Rolle spielen die SDGs in Ihrer Gesundheitseinrichtung? Wie kann sich die Gesundheitseinrichtung, in der Sie arbeiten,mit Blick auf die SDGs für die Zukunft besser aufstellen?</a:t>
            </a:r>
            <a:endParaRPr b="0" i="0" sz="1600" u="none" cap="none" strike="noStrike">
              <a:solidFill>
                <a:schemeClr val="dk1"/>
              </a:solidFill>
              <a:latin typeface="Arial"/>
              <a:ea typeface="Arial"/>
              <a:cs typeface="Arial"/>
              <a:sym typeface="Arial"/>
            </a:endParaRPr>
          </a:p>
        </p:txBody>
      </p:sp>
      <p:pic>
        <p:nvPicPr>
          <p:cNvPr id="100" name="Google Shape;100;g25de518d3a5_0_21"/>
          <p:cNvPicPr preferRelativeResize="0"/>
          <p:nvPr/>
        </p:nvPicPr>
        <p:blipFill rotWithShape="1">
          <a:blip r:embed="rId3">
            <a:alphaModFix/>
          </a:blip>
          <a:srcRect b="0" l="0" r="0" t="0"/>
          <a:stretch/>
        </p:blipFill>
        <p:spPr>
          <a:xfrm>
            <a:off x="293325" y="1586675"/>
            <a:ext cx="6008050" cy="4341149"/>
          </a:xfrm>
          <a:prstGeom prst="rect">
            <a:avLst/>
          </a:prstGeom>
          <a:noFill/>
          <a:ln>
            <a:noFill/>
          </a:ln>
        </p:spPr>
      </p:pic>
      <p:pic>
        <p:nvPicPr>
          <p:cNvPr id="101" name="Google Shape;101;g25de518d3a5_0_21"/>
          <p:cNvPicPr preferRelativeResize="0"/>
          <p:nvPr/>
        </p:nvPicPr>
        <p:blipFill rotWithShape="1">
          <a:blip r:embed="rId4">
            <a:alphaModFix/>
          </a:blip>
          <a:srcRect b="0" l="0" r="0" t="0"/>
          <a:stretch/>
        </p:blipFill>
        <p:spPr>
          <a:xfrm>
            <a:off x="6527250" y="1451212"/>
            <a:ext cx="5525399" cy="3447262"/>
          </a:xfrm>
          <a:prstGeom prst="rect">
            <a:avLst/>
          </a:prstGeom>
          <a:noFill/>
          <a:ln cap="flat" cmpd="sng" w="25400">
            <a:solidFill>
              <a:srgbClr val="364A7D"/>
            </a:solidFill>
            <a:prstDash val="solid"/>
            <a:round/>
            <a:headEnd len="sm" w="sm" type="none"/>
            <a:tailEnd len="sm" w="sm" type="none"/>
          </a:ln>
        </p:spPr>
      </p:pic>
      <p:sp>
        <p:nvSpPr>
          <p:cNvPr id="102" name="Google Shape;102;g25de518d3a5_0_21"/>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03" name="Google Shape;103;g25de518d3a5_0_21"/>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5de518d3a5_1_0"/>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Klimaschutz im Gesundheitswesen:</a:t>
            </a:r>
            <a:br>
              <a:rPr lang="de-DE"/>
            </a:br>
            <a:r>
              <a:rPr lang="de-DE"/>
              <a:t>Das Gesundheitswesen als Emittent</a:t>
            </a:r>
            <a:endParaRPr/>
          </a:p>
        </p:txBody>
      </p:sp>
      <p:sp>
        <p:nvSpPr>
          <p:cNvPr id="110" name="Google Shape;110;g25de518d3a5_1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1" name="Google Shape;111;g25de518d3a5_1_0"/>
          <p:cNvSpPr txBox="1"/>
          <p:nvPr>
            <p:ph idx="3" type="body"/>
          </p:nvPr>
        </p:nvSpPr>
        <p:spPr>
          <a:xfrm>
            <a:off x="8103324" y="6254500"/>
            <a:ext cx="3776700" cy="557400"/>
          </a:xfrm>
          <a:prstGeom prst="rect">
            <a:avLst/>
          </a:prstGeom>
          <a:noFill/>
          <a:ln>
            <a:noFill/>
          </a:ln>
        </p:spPr>
        <p:txBody>
          <a:bodyPr anchorCtr="0" anchor="ctr" bIns="45700" lIns="91425" spcFirstLastPara="1" rIns="91425" wrap="square" tIns="45700">
            <a:normAutofit fontScale="85000" lnSpcReduction="10000"/>
          </a:bodyPr>
          <a:lstStyle/>
          <a:p>
            <a:pPr indent="0" lvl="0" marL="4762" rtl="0" algn="l">
              <a:lnSpc>
                <a:spcPct val="110000"/>
              </a:lnSpc>
              <a:spcBef>
                <a:spcPts val="0"/>
              </a:spcBef>
              <a:spcAft>
                <a:spcPts val="0"/>
              </a:spcAft>
              <a:buClr>
                <a:srgbClr val="888888"/>
              </a:buClr>
              <a:buSzPct val="100000"/>
              <a:buNone/>
            </a:pPr>
            <a:r>
              <a:rPr lang="de-DE"/>
              <a:t>Quelle: Eigene Abbildung in Anlehnung an NHS, Sources of</a:t>
            </a:r>
            <a:endParaRPr/>
          </a:p>
          <a:p>
            <a:pPr indent="0" lvl="0" marL="4762" rtl="0" algn="l">
              <a:lnSpc>
                <a:spcPct val="110000"/>
              </a:lnSpc>
              <a:spcBef>
                <a:spcPts val="0"/>
              </a:spcBef>
              <a:spcAft>
                <a:spcPts val="0"/>
              </a:spcAft>
              <a:buClr>
                <a:schemeClr val="dk1"/>
              </a:buClr>
              <a:buSzPct val="91666"/>
              <a:buNone/>
            </a:pPr>
            <a:r>
              <a:rPr lang="de-DE"/>
              <a:t>carbon emissions by proportion of NHS Carbon Footprint Plus</a:t>
            </a:r>
            <a:endParaRPr/>
          </a:p>
        </p:txBody>
      </p:sp>
      <p:sp>
        <p:nvSpPr>
          <p:cNvPr id="112" name="Google Shape;112;g25de518d3a5_1_0"/>
          <p:cNvSpPr txBox="1"/>
          <p:nvPr/>
        </p:nvSpPr>
        <p:spPr>
          <a:xfrm>
            <a:off x="6935125" y="1735725"/>
            <a:ext cx="4782300" cy="1557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1000"/>
              </a:spcAft>
              <a:buClr>
                <a:schemeClr val="dk1"/>
              </a:buClr>
              <a:buSzPts val="1100"/>
              <a:buFont typeface="Arial"/>
              <a:buNone/>
            </a:pPr>
            <a:r>
              <a:rPr b="0" i="0" lang="de-DE" sz="1700" u="none" cap="none" strike="noStrike">
                <a:solidFill>
                  <a:schemeClr val="dk1"/>
                </a:solidFill>
                <a:latin typeface="Calibri"/>
                <a:ea typeface="Calibri"/>
                <a:cs typeface="Calibri"/>
                <a:sym typeface="Calibri"/>
              </a:rPr>
              <a:t>Der Gesundheitssektor trägt nachweislich zu den globalen Umweltveränderungen bei und ist weltweit für 4,4 % der Treibhausgasemissionen verantwortlich. Damit liegt er über den Emissionen des Flugverkehrs und der Schifffahrt. </a:t>
            </a:r>
            <a:endParaRPr b="1" i="0" sz="2000" u="none" cap="none" strike="noStrike">
              <a:solidFill>
                <a:srgbClr val="000000"/>
              </a:solidFill>
              <a:latin typeface="Trebuchet MS"/>
              <a:ea typeface="Trebuchet MS"/>
              <a:cs typeface="Trebuchet MS"/>
              <a:sym typeface="Trebuchet MS"/>
            </a:endParaRPr>
          </a:p>
        </p:txBody>
      </p:sp>
      <p:sp>
        <p:nvSpPr>
          <p:cNvPr id="113" name="Google Shape;113;g25de518d3a5_1_0"/>
          <p:cNvSpPr/>
          <p:nvPr/>
        </p:nvSpPr>
        <p:spPr>
          <a:xfrm>
            <a:off x="7038525" y="3620050"/>
            <a:ext cx="4403100" cy="2159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15000"/>
              </a:lnSpc>
              <a:spcBef>
                <a:spcPts val="0"/>
              </a:spcBef>
              <a:spcAft>
                <a:spcPts val="0"/>
              </a:spcAft>
              <a:buClr>
                <a:schemeClr val="dk1"/>
              </a:buClr>
              <a:buSzPts val="1100"/>
              <a:buFont typeface="Arial"/>
              <a:buNone/>
            </a:pPr>
            <a:r>
              <a:rPr b="0" i="0" lang="de-DE" sz="1500" u="none" cap="none" strike="noStrike">
                <a:solidFill>
                  <a:schemeClr val="dk1"/>
                </a:solidFill>
                <a:latin typeface="Arial"/>
                <a:ea typeface="Arial"/>
                <a:cs typeface="Arial"/>
                <a:sym typeface="Arial"/>
              </a:rPr>
              <a:t>Welche Emissionsquellen können für eine Gesundheitseinrichtung identifiziert werden? </a:t>
            </a:r>
            <a:endParaRPr b="0"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1500" u="none" cap="none" strike="noStrike">
                <a:solidFill>
                  <a:schemeClr val="dk1"/>
                </a:solidFill>
                <a:latin typeface="Arial"/>
                <a:ea typeface="Arial"/>
                <a:cs typeface="Arial"/>
                <a:sym typeface="Arial"/>
              </a:rPr>
              <a:t>Welche Maßnahmen kennen Sie um Treibhausgasemissionen in der Gesundheitsversorgung und in der Pflege zu reduzieren? Welche Maßnahmen werden bereits in Ihrer Gesundheitseinrichtung umgesetzt?</a:t>
            </a:r>
            <a:endParaRPr b="0" i="0" sz="1500" u="none" cap="none" strike="noStrike">
              <a:solidFill>
                <a:schemeClr val="dk1"/>
              </a:solidFill>
              <a:latin typeface="Arial"/>
              <a:ea typeface="Arial"/>
              <a:cs typeface="Arial"/>
              <a:sym typeface="Arial"/>
            </a:endParaRPr>
          </a:p>
        </p:txBody>
      </p:sp>
      <p:pic>
        <p:nvPicPr>
          <p:cNvPr id="114" name="Google Shape;114;g25de518d3a5_1_0"/>
          <p:cNvPicPr preferRelativeResize="0"/>
          <p:nvPr/>
        </p:nvPicPr>
        <p:blipFill rotWithShape="1">
          <a:blip r:embed="rId3">
            <a:alphaModFix/>
          </a:blip>
          <a:srcRect b="0" l="0" r="0" t="0"/>
          <a:stretch/>
        </p:blipFill>
        <p:spPr>
          <a:xfrm>
            <a:off x="55200" y="1488600"/>
            <a:ext cx="6879926" cy="4538951"/>
          </a:xfrm>
          <a:prstGeom prst="rect">
            <a:avLst/>
          </a:prstGeom>
          <a:noFill/>
          <a:ln>
            <a:noFill/>
          </a:ln>
        </p:spPr>
      </p:pic>
      <p:sp>
        <p:nvSpPr>
          <p:cNvPr id="115" name="Google Shape;115;g25de518d3a5_1_0"/>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16" name="Google Shape;116;g25de518d3a5_1_0"/>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g214046df8b1_0_0"/>
          <p:cNvPicPr preferRelativeResize="0"/>
          <p:nvPr/>
        </p:nvPicPr>
        <p:blipFill rotWithShape="1">
          <a:blip r:embed="rId3">
            <a:alphaModFix/>
          </a:blip>
          <a:srcRect b="13200" l="24001" r="22243" t="0"/>
          <a:stretch/>
        </p:blipFill>
        <p:spPr>
          <a:xfrm rot="5400000">
            <a:off x="10332175" y="1170621"/>
            <a:ext cx="966775" cy="1561061"/>
          </a:xfrm>
          <a:prstGeom prst="rect">
            <a:avLst/>
          </a:prstGeom>
          <a:noFill/>
          <a:ln>
            <a:noFill/>
          </a:ln>
        </p:spPr>
      </p:pic>
      <p:sp>
        <p:nvSpPr>
          <p:cNvPr id="123" name="Google Shape;123;g214046df8b1_0_0"/>
          <p:cNvSpPr txBox="1"/>
          <p:nvPr>
            <p:ph type="title"/>
          </p:nvPr>
        </p:nvSpPr>
        <p:spPr>
          <a:xfrm>
            <a:off x="360000" y="180000"/>
            <a:ext cx="11520000" cy="10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89"/>
              <a:buNone/>
            </a:pPr>
            <a:r>
              <a:rPr lang="de-DE"/>
              <a:t>Nachhaltigkeit in der Pflege</a:t>
            </a:r>
            <a:endParaRPr/>
          </a:p>
          <a:p>
            <a:pPr indent="0" lvl="0" marL="0" rtl="0" algn="l">
              <a:lnSpc>
                <a:spcPct val="100000"/>
              </a:lnSpc>
              <a:spcBef>
                <a:spcPts val="0"/>
              </a:spcBef>
              <a:spcAft>
                <a:spcPts val="0"/>
              </a:spcAft>
              <a:buSzPts val="2489"/>
              <a:buNone/>
            </a:pPr>
            <a:r>
              <a:rPr lang="de-DE"/>
              <a:t>Wie gestalten sich Lieferketten?</a:t>
            </a:r>
            <a:endParaRPr/>
          </a:p>
        </p:txBody>
      </p:sp>
      <p:sp>
        <p:nvSpPr>
          <p:cNvPr id="124" name="Google Shape;124;g214046df8b1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5" name="Google Shape;125;g214046df8b1_0_0"/>
          <p:cNvSpPr txBox="1"/>
          <p:nvPr>
            <p:ph idx="3" type="body"/>
          </p:nvPr>
        </p:nvSpPr>
        <p:spPr>
          <a:xfrm>
            <a:off x="7835674" y="6254500"/>
            <a:ext cx="40443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chemeClr val="dk1"/>
              </a:buClr>
              <a:buSzPts val="1100"/>
              <a:buFont typeface="Arial"/>
              <a:buNone/>
            </a:pPr>
            <a:r>
              <a:rPr lang="de-DE">
                <a:solidFill>
                  <a:srgbClr val="FFFFFF"/>
                </a:solidFill>
              </a:rPr>
              <a:t>Bildquellen: Bundesministerium für Wirtschaft und Klimaschutz (o.J.)</a:t>
            </a:r>
            <a:endParaRPr>
              <a:solidFill>
                <a:srgbClr val="FFFFFF"/>
              </a:solidFill>
            </a:endParaRPr>
          </a:p>
        </p:txBody>
      </p:sp>
      <p:pic>
        <p:nvPicPr>
          <p:cNvPr id="126" name="Google Shape;126;g214046df8b1_0_0"/>
          <p:cNvPicPr preferRelativeResize="0"/>
          <p:nvPr/>
        </p:nvPicPr>
        <p:blipFill rotWithShape="1">
          <a:blip r:embed="rId4">
            <a:alphaModFix/>
          </a:blip>
          <a:srcRect b="0" l="0" r="0" t="0"/>
          <a:stretch/>
        </p:blipFill>
        <p:spPr>
          <a:xfrm>
            <a:off x="426975" y="1746400"/>
            <a:ext cx="4717551" cy="4021725"/>
          </a:xfrm>
          <a:prstGeom prst="rect">
            <a:avLst/>
          </a:prstGeom>
          <a:noFill/>
          <a:ln>
            <a:noFill/>
          </a:ln>
        </p:spPr>
      </p:pic>
      <p:pic>
        <p:nvPicPr>
          <p:cNvPr id="127" name="Google Shape;127;g214046df8b1_0_0"/>
          <p:cNvPicPr preferRelativeResize="0"/>
          <p:nvPr/>
        </p:nvPicPr>
        <p:blipFill rotWithShape="1">
          <a:blip r:embed="rId5">
            <a:alphaModFix/>
          </a:blip>
          <a:srcRect b="0" l="14586" r="13556" t="0"/>
          <a:stretch/>
        </p:blipFill>
        <p:spPr>
          <a:xfrm>
            <a:off x="5251625" y="1467775"/>
            <a:ext cx="2732501" cy="2366400"/>
          </a:xfrm>
          <a:prstGeom prst="rect">
            <a:avLst/>
          </a:prstGeom>
          <a:noFill/>
          <a:ln>
            <a:noFill/>
          </a:ln>
        </p:spPr>
      </p:pic>
      <p:sp>
        <p:nvSpPr>
          <p:cNvPr id="128" name="Google Shape;128;g214046df8b1_0_0"/>
          <p:cNvSpPr/>
          <p:nvPr/>
        </p:nvSpPr>
        <p:spPr>
          <a:xfrm>
            <a:off x="5377225" y="4177750"/>
            <a:ext cx="6691800" cy="1845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15000"/>
              </a:lnSpc>
              <a:spcBef>
                <a:spcPts val="0"/>
              </a:spcBef>
              <a:spcAft>
                <a:spcPts val="0"/>
              </a:spcAft>
              <a:buClr>
                <a:schemeClr val="dk1"/>
              </a:buClr>
              <a:buSzPts val="1100"/>
              <a:buFont typeface="Arial"/>
              <a:buNone/>
            </a:pPr>
            <a:r>
              <a:rPr b="0" i="0" lang="de-DE" sz="1600" u="none" cap="none" strike="noStrike">
                <a:solidFill>
                  <a:schemeClr val="dk1"/>
                </a:solidFill>
                <a:latin typeface="Arial"/>
                <a:ea typeface="Arial"/>
                <a:cs typeface="Arial"/>
                <a:sym typeface="Arial"/>
              </a:rPr>
              <a:t>Welche Materialien und Ressourcen werden in der Pflege verwendet? Versuchen Sie Lieferkette eines Rohstoffes nachzuvollziehen. Für welche Prozessebenen verfügen Sie über Daten und Informationen?</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de-DE" sz="1600" u="none" cap="none" strike="noStrike">
                <a:solidFill>
                  <a:schemeClr val="dk1"/>
                </a:solidFill>
                <a:latin typeface="Arial"/>
                <a:ea typeface="Arial"/>
                <a:cs typeface="Arial"/>
                <a:sym typeface="Arial"/>
              </a:rPr>
              <a:t>Auf welche Herausforderungen können Sie bei der Analyse der Lieferketten stoßen?</a:t>
            </a:r>
            <a:endParaRPr b="0" i="0" sz="1600" u="none" cap="none" strike="noStrike">
              <a:solidFill>
                <a:schemeClr val="dk1"/>
              </a:solidFill>
              <a:latin typeface="Arial"/>
              <a:ea typeface="Arial"/>
              <a:cs typeface="Arial"/>
              <a:sym typeface="Arial"/>
            </a:endParaRPr>
          </a:p>
        </p:txBody>
      </p:sp>
      <p:pic>
        <p:nvPicPr>
          <p:cNvPr id="129" name="Google Shape;129;g214046df8b1_0_0"/>
          <p:cNvPicPr preferRelativeResize="0"/>
          <p:nvPr/>
        </p:nvPicPr>
        <p:blipFill rotWithShape="1">
          <a:blip r:embed="rId6">
            <a:alphaModFix/>
          </a:blip>
          <a:srcRect b="50312" l="35043" r="32551" t="15311"/>
          <a:stretch/>
        </p:blipFill>
        <p:spPr>
          <a:xfrm>
            <a:off x="10399325" y="2290600"/>
            <a:ext cx="1561075" cy="1656000"/>
          </a:xfrm>
          <a:prstGeom prst="rect">
            <a:avLst/>
          </a:prstGeom>
          <a:noFill/>
          <a:ln>
            <a:noFill/>
          </a:ln>
        </p:spPr>
      </p:pic>
      <p:pic>
        <p:nvPicPr>
          <p:cNvPr id="130" name="Google Shape;130;g214046df8b1_0_0"/>
          <p:cNvPicPr preferRelativeResize="0"/>
          <p:nvPr/>
        </p:nvPicPr>
        <p:blipFill rotWithShape="1">
          <a:blip r:embed="rId7">
            <a:alphaModFix/>
          </a:blip>
          <a:srcRect b="16023" l="0" r="0" t="16763"/>
          <a:stretch/>
        </p:blipFill>
        <p:spPr>
          <a:xfrm>
            <a:off x="8463125" y="1643100"/>
            <a:ext cx="1480800" cy="2451500"/>
          </a:xfrm>
          <a:prstGeom prst="rect">
            <a:avLst/>
          </a:prstGeom>
          <a:noFill/>
          <a:ln>
            <a:noFill/>
          </a:ln>
        </p:spPr>
      </p:pic>
      <p:sp>
        <p:nvSpPr>
          <p:cNvPr id="131" name="Google Shape;131;g214046df8b1_0_0"/>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32" name="Google Shape;132;g214046df8b1_0_0"/>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90b647cdd8_0_3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9" name="Google Shape;139;g190b647cdd8_0_3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Pflege:</a:t>
            </a:r>
            <a:br>
              <a:rPr lang="de-DE"/>
            </a:br>
            <a:r>
              <a:rPr lang="de-DE"/>
              <a:t>Zuwendung contra Profit</a:t>
            </a:r>
            <a:endParaRPr/>
          </a:p>
        </p:txBody>
      </p:sp>
      <p:sp>
        <p:nvSpPr>
          <p:cNvPr id="140" name="Google Shape;140;g190b647cdd8_0_30"/>
          <p:cNvSpPr txBox="1"/>
          <p:nvPr>
            <p:ph idx="2" type="body"/>
          </p:nvPr>
        </p:nvSpPr>
        <p:spPr>
          <a:xfrm>
            <a:off x="7952774" y="6254500"/>
            <a:ext cx="39273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Sauerland 2016</a:t>
            </a:r>
            <a:endParaRPr/>
          </a:p>
          <a:p>
            <a:pPr indent="-35999" lvl="0" marL="35999" rtl="0" algn="l">
              <a:lnSpc>
                <a:spcPct val="110000"/>
              </a:lnSpc>
              <a:spcBef>
                <a:spcPts val="0"/>
              </a:spcBef>
              <a:spcAft>
                <a:spcPts val="0"/>
              </a:spcAft>
              <a:buClr>
                <a:srgbClr val="888888"/>
              </a:buClr>
              <a:buSzPts val="1200"/>
              <a:buNone/>
            </a:pPr>
            <a:r>
              <a:rPr lang="de-DE"/>
              <a:t>Bilder: publicdomainvectors.org</a:t>
            </a:r>
            <a:endParaRPr/>
          </a:p>
        </p:txBody>
      </p:sp>
      <p:pic>
        <p:nvPicPr>
          <p:cNvPr id="141" name="Google Shape;141;g190b647cdd8_0_30"/>
          <p:cNvPicPr preferRelativeResize="0"/>
          <p:nvPr/>
        </p:nvPicPr>
        <p:blipFill rotWithShape="1">
          <a:blip r:embed="rId3">
            <a:alphaModFix/>
          </a:blip>
          <a:srcRect b="12884" l="0" r="0" t="19007"/>
          <a:stretch/>
        </p:blipFill>
        <p:spPr>
          <a:xfrm>
            <a:off x="9283618" y="1621700"/>
            <a:ext cx="2576607" cy="1754700"/>
          </a:xfrm>
          <a:prstGeom prst="rect">
            <a:avLst/>
          </a:prstGeom>
          <a:noFill/>
          <a:ln>
            <a:noFill/>
          </a:ln>
        </p:spPr>
      </p:pic>
      <p:pic>
        <p:nvPicPr>
          <p:cNvPr id="142" name="Google Shape;142;g190b647cdd8_0_30"/>
          <p:cNvPicPr preferRelativeResize="0"/>
          <p:nvPr/>
        </p:nvPicPr>
        <p:blipFill rotWithShape="1">
          <a:blip r:embed="rId4">
            <a:alphaModFix/>
          </a:blip>
          <a:srcRect b="13583" l="5637" r="5963" t="0"/>
          <a:stretch/>
        </p:blipFill>
        <p:spPr>
          <a:xfrm>
            <a:off x="224850" y="4274938"/>
            <a:ext cx="1581174" cy="1545850"/>
          </a:xfrm>
          <a:prstGeom prst="rect">
            <a:avLst/>
          </a:prstGeom>
          <a:noFill/>
          <a:ln>
            <a:noFill/>
          </a:ln>
        </p:spPr>
      </p:pic>
      <p:pic>
        <p:nvPicPr>
          <p:cNvPr id="143" name="Google Shape;143;g190b647cdd8_0_30"/>
          <p:cNvPicPr preferRelativeResize="0"/>
          <p:nvPr/>
        </p:nvPicPr>
        <p:blipFill rotWithShape="1">
          <a:blip r:embed="rId5">
            <a:alphaModFix/>
          </a:blip>
          <a:srcRect b="22495" l="12786" r="14644" t="25070"/>
          <a:stretch/>
        </p:blipFill>
        <p:spPr>
          <a:xfrm>
            <a:off x="403524" y="1480450"/>
            <a:ext cx="3267450" cy="2360800"/>
          </a:xfrm>
          <a:prstGeom prst="rect">
            <a:avLst/>
          </a:prstGeom>
          <a:noFill/>
          <a:ln>
            <a:noFill/>
          </a:ln>
        </p:spPr>
      </p:pic>
      <p:pic>
        <p:nvPicPr>
          <p:cNvPr id="144" name="Google Shape;144;g190b647cdd8_0_30"/>
          <p:cNvPicPr preferRelativeResize="0"/>
          <p:nvPr/>
        </p:nvPicPr>
        <p:blipFill rotWithShape="1">
          <a:blip r:embed="rId6">
            <a:alphaModFix/>
          </a:blip>
          <a:srcRect b="27601" l="6791" r="6791" t="15672"/>
          <a:stretch/>
        </p:blipFill>
        <p:spPr>
          <a:xfrm>
            <a:off x="1834675" y="4396375"/>
            <a:ext cx="2148975" cy="1410425"/>
          </a:xfrm>
          <a:prstGeom prst="rect">
            <a:avLst/>
          </a:prstGeom>
          <a:noFill/>
          <a:ln>
            <a:noFill/>
          </a:ln>
        </p:spPr>
      </p:pic>
      <p:pic>
        <p:nvPicPr>
          <p:cNvPr id="145" name="Google Shape;145;g190b647cdd8_0_30"/>
          <p:cNvPicPr preferRelativeResize="0"/>
          <p:nvPr/>
        </p:nvPicPr>
        <p:blipFill rotWithShape="1">
          <a:blip r:embed="rId7">
            <a:alphaModFix/>
          </a:blip>
          <a:srcRect b="14021" l="3291" r="3701" t="0"/>
          <a:stretch/>
        </p:blipFill>
        <p:spPr>
          <a:xfrm>
            <a:off x="9508350" y="3638225"/>
            <a:ext cx="2371700" cy="2192300"/>
          </a:xfrm>
          <a:prstGeom prst="rect">
            <a:avLst/>
          </a:prstGeom>
          <a:noFill/>
          <a:ln>
            <a:noFill/>
          </a:ln>
        </p:spPr>
      </p:pic>
      <p:pic>
        <p:nvPicPr>
          <p:cNvPr id="146" name="Google Shape;146;g190b647cdd8_0_30"/>
          <p:cNvPicPr preferRelativeResize="0"/>
          <p:nvPr/>
        </p:nvPicPr>
        <p:blipFill rotWithShape="1">
          <a:blip r:embed="rId8">
            <a:alphaModFix/>
          </a:blip>
          <a:srcRect b="0" l="0" r="0" t="0"/>
          <a:stretch/>
        </p:blipFill>
        <p:spPr>
          <a:xfrm>
            <a:off x="7284900" y="3738100"/>
            <a:ext cx="2148975" cy="1977024"/>
          </a:xfrm>
          <a:prstGeom prst="rect">
            <a:avLst/>
          </a:prstGeom>
          <a:noFill/>
          <a:ln>
            <a:noFill/>
          </a:ln>
        </p:spPr>
      </p:pic>
      <p:pic>
        <p:nvPicPr>
          <p:cNvPr id="147" name="Google Shape;147;g190b647cdd8_0_30"/>
          <p:cNvPicPr preferRelativeResize="0"/>
          <p:nvPr/>
        </p:nvPicPr>
        <p:blipFill rotWithShape="1">
          <a:blip r:embed="rId9">
            <a:alphaModFix/>
          </a:blip>
          <a:srcRect b="0" l="0" r="0" t="0"/>
          <a:stretch/>
        </p:blipFill>
        <p:spPr>
          <a:xfrm>
            <a:off x="7310912" y="1621699"/>
            <a:ext cx="1797851" cy="1754700"/>
          </a:xfrm>
          <a:prstGeom prst="rect">
            <a:avLst/>
          </a:prstGeom>
          <a:noFill/>
          <a:ln>
            <a:noFill/>
          </a:ln>
        </p:spPr>
      </p:pic>
      <p:sp>
        <p:nvSpPr>
          <p:cNvPr id="148" name="Google Shape;148;g190b647cdd8_0_30"/>
          <p:cNvSpPr txBox="1"/>
          <p:nvPr/>
        </p:nvSpPr>
        <p:spPr>
          <a:xfrm>
            <a:off x="3983650" y="1619650"/>
            <a:ext cx="3000000" cy="175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de-DE" sz="1700" u="none" cap="none" strike="noStrike">
                <a:solidFill>
                  <a:schemeClr val="dk1"/>
                </a:solidFill>
                <a:latin typeface="Calibri"/>
                <a:ea typeface="Calibri"/>
                <a:cs typeface="Calibri"/>
                <a:sym typeface="Calibri"/>
              </a:rPr>
              <a:t>Diskussion: Auf der einen Seite müssen Pflegeheime wirtschaftlich arbeiten, auf der anderen Seite besteht der Wunsch nach hochwertiger pflegerischer Leistung. </a:t>
            </a:r>
            <a:endParaRPr b="0" i="0" sz="1700" u="none" cap="none" strike="noStrike">
              <a:solidFill>
                <a:srgbClr val="000000"/>
              </a:solidFill>
              <a:latin typeface="Arial"/>
              <a:ea typeface="Arial"/>
              <a:cs typeface="Arial"/>
              <a:sym typeface="Arial"/>
            </a:endParaRPr>
          </a:p>
        </p:txBody>
      </p:sp>
      <p:sp>
        <p:nvSpPr>
          <p:cNvPr id="149" name="Google Shape;149;g190b647cdd8_0_30"/>
          <p:cNvSpPr/>
          <p:nvPr/>
        </p:nvSpPr>
        <p:spPr>
          <a:xfrm>
            <a:off x="4012300" y="3575575"/>
            <a:ext cx="3000000" cy="1754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700"/>
              <a:buFont typeface="Arial"/>
              <a:buNone/>
            </a:pPr>
            <a:r>
              <a:rPr b="0" i="0" lang="de-DE" sz="1700" u="none" cap="none" strike="noStrike">
                <a:solidFill>
                  <a:schemeClr val="dk1"/>
                </a:solidFill>
                <a:latin typeface="Calibri"/>
                <a:ea typeface="Calibri"/>
                <a:cs typeface="Calibri"/>
                <a:sym typeface="Calibri"/>
              </a:rPr>
              <a:t>Wie kann eine qualitativ hochwertige Pflege gewährleistet werden, während gleichzeitig die Notwendigkeit wirtschaftlichen Handelns berücksichtigt wird? </a:t>
            </a:r>
            <a:endParaRPr b="0" i="0" sz="1700" u="none" cap="none" strike="noStrike">
              <a:solidFill>
                <a:schemeClr val="dk1"/>
              </a:solidFill>
              <a:latin typeface="Arial"/>
              <a:ea typeface="Arial"/>
              <a:cs typeface="Arial"/>
              <a:sym typeface="Arial"/>
            </a:endParaRPr>
          </a:p>
        </p:txBody>
      </p:sp>
      <p:sp>
        <p:nvSpPr>
          <p:cNvPr id="150" name="Google Shape;150;g190b647cdd8_0_30"/>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51" name="Google Shape;151;g190b647cdd8_0_30"/>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95be8c2b45_0_4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8" name="Google Shape;158;g195be8c2b45_0_4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Pflege:</a:t>
            </a:r>
            <a:br>
              <a:rPr lang="de-DE"/>
            </a:br>
            <a:r>
              <a:rPr lang="de-DE"/>
              <a:t>Digitalisierung contra Nachhaltigkeit</a:t>
            </a:r>
            <a:endParaRPr/>
          </a:p>
        </p:txBody>
      </p:sp>
      <p:sp>
        <p:nvSpPr>
          <p:cNvPr id="159" name="Google Shape;159;g195be8c2b45_0_40"/>
          <p:cNvSpPr txBox="1"/>
          <p:nvPr>
            <p:ph idx="2" type="body"/>
          </p:nvPr>
        </p:nvSpPr>
        <p:spPr>
          <a:xfrm>
            <a:off x="7986224" y="6254500"/>
            <a:ext cx="38937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Hülsken-Giesler und Daxberger 2018</a:t>
            </a:r>
            <a:endParaRPr/>
          </a:p>
          <a:p>
            <a:pPr indent="-35999" lvl="0" marL="35999" rtl="0" algn="l">
              <a:lnSpc>
                <a:spcPct val="110000"/>
              </a:lnSpc>
              <a:spcBef>
                <a:spcPts val="0"/>
              </a:spcBef>
              <a:spcAft>
                <a:spcPts val="0"/>
              </a:spcAft>
              <a:buClr>
                <a:srgbClr val="888888"/>
              </a:buClr>
              <a:buSzPts val="1200"/>
              <a:buNone/>
            </a:pPr>
            <a:r>
              <a:rPr lang="de-DE"/>
              <a:t>Bilder: publicdomainvectors.org</a:t>
            </a:r>
            <a:endParaRPr/>
          </a:p>
        </p:txBody>
      </p:sp>
      <p:pic>
        <p:nvPicPr>
          <p:cNvPr id="160" name="Google Shape;160;g195be8c2b45_0_40"/>
          <p:cNvPicPr preferRelativeResize="0"/>
          <p:nvPr/>
        </p:nvPicPr>
        <p:blipFill rotWithShape="1">
          <a:blip r:embed="rId3">
            <a:alphaModFix/>
          </a:blip>
          <a:srcRect b="18947" l="17385" r="27437" t="14344"/>
          <a:stretch/>
        </p:blipFill>
        <p:spPr>
          <a:xfrm>
            <a:off x="9205798" y="1635425"/>
            <a:ext cx="2452903" cy="2572200"/>
          </a:xfrm>
          <a:prstGeom prst="rect">
            <a:avLst/>
          </a:prstGeom>
          <a:noFill/>
          <a:ln>
            <a:noFill/>
          </a:ln>
        </p:spPr>
      </p:pic>
      <p:pic>
        <p:nvPicPr>
          <p:cNvPr id="161" name="Google Shape;161;g195be8c2b45_0_40"/>
          <p:cNvPicPr preferRelativeResize="0"/>
          <p:nvPr/>
        </p:nvPicPr>
        <p:blipFill rotWithShape="1">
          <a:blip r:embed="rId4">
            <a:alphaModFix/>
          </a:blip>
          <a:srcRect b="0" l="0" r="0" t="0"/>
          <a:stretch/>
        </p:blipFill>
        <p:spPr>
          <a:xfrm>
            <a:off x="5817375" y="1635425"/>
            <a:ext cx="3223280" cy="2572199"/>
          </a:xfrm>
          <a:prstGeom prst="rect">
            <a:avLst/>
          </a:prstGeom>
          <a:noFill/>
          <a:ln>
            <a:noFill/>
          </a:ln>
        </p:spPr>
      </p:pic>
      <p:pic>
        <p:nvPicPr>
          <p:cNvPr id="162" name="Google Shape;162;g195be8c2b45_0_40"/>
          <p:cNvPicPr preferRelativeResize="0"/>
          <p:nvPr/>
        </p:nvPicPr>
        <p:blipFill rotWithShape="1">
          <a:blip r:embed="rId5">
            <a:alphaModFix/>
          </a:blip>
          <a:srcRect b="11054" l="24647" r="26018" t="0"/>
          <a:stretch/>
        </p:blipFill>
        <p:spPr>
          <a:xfrm>
            <a:off x="1229430" y="3833277"/>
            <a:ext cx="1060616" cy="1968148"/>
          </a:xfrm>
          <a:prstGeom prst="rect">
            <a:avLst/>
          </a:prstGeom>
          <a:noFill/>
          <a:ln>
            <a:noFill/>
          </a:ln>
        </p:spPr>
      </p:pic>
      <p:pic>
        <p:nvPicPr>
          <p:cNvPr id="163" name="Google Shape;163;g195be8c2b45_0_40"/>
          <p:cNvPicPr preferRelativeResize="0"/>
          <p:nvPr/>
        </p:nvPicPr>
        <p:blipFill rotWithShape="1">
          <a:blip r:embed="rId6">
            <a:alphaModFix/>
          </a:blip>
          <a:srcRect b="19146" l="5713" r="0" t="0"/>
          <a:stretch/>
        </p:blipFill>
        <p:spPr>
          <a:xfrm>
            <a:off x="388250" y="1370525"/>
            <a:ext cx="2742975" cy="2352225"/>
          </a:xfrm>
          <a:prstGeom prst="rect">
            <a:avLst/>
          </a:prstGeom>
          <a:noFill/>
          <a:ln>
            <a:noFill/>
          </a:ln>
        </p:spPr>
      </p:pic>
      <p:pic>
        <p:nvPicPr>
          <p:cNvPr id="164" name="Google Shape;164;g195be8c2b45_0_40"/>
          <p:cNvPicPr preferRelativeResize="0"/>
          <p:nvPr/>
        </p:nvPicPr>
        <p:blipFill rotWithShape="1">
          <a:blip r:embed="rId5">
            <a:alphaModFix/>
          </a:blip>
          <a:srcRect b="11054" l="24647" r="26018" t="0"/>
          <a:stretch/>
        </p:blipFill>
        <p:spPr>
          <a:xfrm>
            <a:off x="2290059" y="4173614"/>
            <a:ext cx="1060616" cy="1968161"/>
          </a:xfrm>
          <a:prstGeom prst="rect">
            <a:avLst/>
          </a:prstGeom>
          <a:noFill/>
          <a:ln>
            <a:noFill/>
          </a:ln>
        </p:spPr>
      </p:pic>
      <p:pic>
        <p:nvPicPr>
          <p:cNvPr id="165" name="Google Shape;165;g195be8c2b45_0_40"/>
          <p:cNvPicPr preferRelativeResize="0"/>
          <p:nvPr/>
        </p:nvPicPr>
        <p:blipFill rotWithShape="1">
          <a:blip r:embed="rId5">
            <a:alphaModFix/>
          </a:blip>
          <a:srcRect b="11054" l="24647" r="26018" t="0"/>
          <a:stretch/>
        </p:blipFill>
        <p:spPr>
          <a:xfrm>
            <a:off x="205425" y="4207625"/>
            <a:ext cx="1023995" cy="1900150"/>
          </a:xfrm>
          <a:prstGeom prst="rect">
            <a:avLst/>
          </a:prstGeom>
          <a:noFill/>
          <a:ln>
            <a:noFill/>
          </a:ln>
        </p:spPr>
      </p:pic>
      <p:sp>
        <p:nvSpPr>
          <p:cNvPr id="166" name="Google Shape;166;g195be8c2b45_0_40"/>
          <p:cNvSpPr txBox="1"/>
          <p:nvPr/>
        </p:nvSpPr>
        <p:spPr>
          <a:xfrm>
            <a:off x="4159600" y="4396438"/>
            <a:ext cx="75717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de-DE" sz="1700" u="none" cap="none" strike="noStrike">
                <a:solidFill>
                  <a:schemeClr val="dk1"/>
                </a:solidFill>
                <a:latin typeface="Calibri"/>
                <a:ea typeface="Calibri"/>
                <a:cs typeface="Calibri"/>
                <a:sym typeface="Calibri"/>
              </a:rPr>
              <a:t>Diskussion: Die Digitalisierung der Pflege kann effizientes Arbeiten begünstigen, gleichzeitig einen höheren Ressourceneinsatz bedeuten und sich negativ auf die soziale Nachhaltigkeit auswirken.</a:t>
            </a:r>
            <a:endParaRPr b="0" i="0" sz="1900" u="none" cap="none" strike="noStrike">
              <a:solidFill>
                <a:srgbClr val="000000"/>
              </a:solidFill>
              <a:latin typeface="Arial"/>
              <a:ea typeface="Arial"/>
              <a:cs typeface="Arial"/>
              <a:sym typeface="Arial"/>
            </a:endParaRPr>
          </a:p>
        </p:txBody>
      </p:sp>
      <p:pic>
        <p:nvPicPr>
          <p:cNvPr id="167" name="Google Shape;167;g195be8c2b45_0_40"/>
          <p:cNvPicPr preferRelativeResize="0"/>
          <p:nvPr/>
        </p:nvPicPr>
        <p:blipFill rotWithShape="1">
          <a:blip r:embed="rId7">
            <a:alphaModFix/>
          </a:blip>
          <a:srcRect b="14066" l="0" r="7355" t="0"/>
          <a:stretch/>
        </p:blipFill>
        <p:spPr>
          <a:xfrm>
            <a:off x="3084800" y="2544950"/>
            <a:ext cx="1577550" cy="1463350"/>
          </a:xfrm>
          <a:prstGeom prst="rect">
            <a:avLst/>
          </a:prstGeom>
          <a:noFill/>
          <a:ln>
            <a:noFill/>
          </a:ln>
        </p:spPr>
      </p:pic>
      <p:sp>
        <p:nvSpPr>
          <p:cNvPr id="168" name="Google Shape;168;g195be8c2b45_0_40"/>
          <p:cNvSpPr/>
          <p:nvPr/>
        </p:nvSpPr>
        <p:spPr>
          <a:xfrm>
            <a:off x="4159600" y="5293250"/>
            <a:ext cx="7731300" cy="708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700"/>
              <a:buFont typeface="Arial"/>
              <a:buNone/>
            </a:pPr>
            <a:r>
              <a:rPr b="0" i="0" lang="de-DE" sz="1700" u="none" cap="none" strike="noStrike">
                <a:solidFill>
                  <a:schemeClr val="dk1"/>
                </a:solidFill>
                <a:latin typeface="Calibri"/>
                <a:ea typeface="Calibri"/>
                <a:cs typeface="Calibri"/>
                <a:sym typeface="Calibri"/>
              </a:rPr>
              <a:t>Wie können die Chancen der Digitalisierung in der Pflege genutzt </a:t>
            </a:r>
            <a:br>
              <a:rPr b="0" i="0" lang="de-DE" sz="1700" u="none" cap="none" strike="noStrike">
                <a:solidFill>
                  <a:schemeClr val="dk1"/>
                </a:solidFill>
                <a:latin typeface="Calibri"/>
                <a:ea typeface="Calibri"/>
                <a:cs typeface="Calibri"/>
                <a:sym typeface="Calibri"/>
              </a:rPr>
            </a:br>
            <a:r>
              <a:rPr b="0" i="0" lang="de-DE" sz="1700" u="none" cap="none" strike="noStrike">
                <a:solidFill>
                  <a:schemeClr val="dk1"/>
                </a:solidFill>
                <a:latin typeface="Calibri"/>
                <a:ea typeface="Calibri"/>
                <a:cs typeface="Calibri"/>
                <a:sym typeface="Calibri"/>
              </a:rPr>
              <a:t>und die Risiken vermieden werden?</a:t>
            </a:r>
            <a:endParaRPr b="0" i="0" sz="1400" u="none" cap="none" strike="noStrike">
              <a:solidFill>
                <a:schemeClr val="dk1"/>
              </a:solidFill>
              <a:latin typeface="Arial"/>
              <a:ea typeface="Arial"/>
              <a:cs typeface="Arial"/>
              <a:sym typeface="Arial"/>
            </a:endParaRPr>
          </a:p>
        </p:txBody>
      </p:sp>
      <p:sp>
        <p:nvSpPr>
          <p:cNvPr id="169" name="Google Shape;169;g195be8c2b45_0_40"/>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70" name="Google Shape;170;g195be8c2b45_0_40"/>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90b647cdd8_0_1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7" name="Google Shape;177;g190b647cdd8_0_1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Pflege:</a:t>
            </a:r>
            <a:br>
              <a:rPr lang="de-DE"/>
            </a:br>
            <a:r>
              <a:rPr lang="de-DE"/>
              <a:t>Sicherheit contra Privatsphäre</a:t>
            </a:r>
            <a:endParaRPr/>
          </a:p>
        </p:txBody>
      </p:sp>
      <p:sp>
        <p:nvSpPr>
          <p:cNvPr id="178" name="Google Shape;178;g190b647cdd8_0_11"/>
          <p:cNvSpPr txBox="1"/>
          <p:nvPr>
            <p:ph idx="2" type="body"/>
          </p:nvPr>
        </p:nvSpPr>
        <p:spPr>
          <a:xfrm>
            <a:off x="8203674" y="6254500"/>
            <a:ext cx="36765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Kreis 2018</a:t>
            </a:r>
            <a:endParaRPr/>
          </a:p>
          <a:p>
            <a:pPr indent="-35999" lvl="0" marL="35999" rtl="0" algn="l">
              <a:lnSpc>
                <a:spcPct val="110000"/>
              </a:lnSpc>
              <a:spcBef>
                <a:spcPts val="0"/>
              </a:spcBef>
              <a:spcAft>
                <a:spcPts val="0"/>
              </a:spcAft>
              <a:buClr>
                <a:srgbClr val="888888"/>
              </a:buClr>
              <a:buSzPts val="1200"/>
              <a:buNone/>
            </a:pPr>
            <a:r>
              <a:rPr lang="de-DE"/>
              <a:t>Bilder: publicdomainvectors.org</a:t>
            </a:r>
            <a:endParaRPr/>
          </a:p>
        </p:txBody>
      </p:sp>
      <p:pic>
        <p:nvPicPr>
          <p:cNvPr id="179" name="Google Shape;179;g190b647cdd8_0_11"/>
          <p:cNvPicPr preferRelativeResize="0"/>
          <p:nvPr/>
        </p:nvPicPr>
        <p:blipFill rotWithShape="1">
          <a:blip r:embed="rId3">
            <a:alphaModFix/>
          </a:blip>
          <a:srcRect b="32941" l="23529" r="29306" t="19595"/>
          <a:stretch/>
        </p:blipFill>
        <p:spPr>
          <a:xfrm>
            <a:off x="250700" y="1416263"/>
            <a:ext cx="2211800" cy="2225725"/>
          </a:xfrm>
          <a:prstGeom prst="rect">
            <a:avLst/>
          </a:prstGeom>
          <a:noFill/>
          <a:ln>
            <a:noFill/>
          </a:ln>
        </p:spPr>
      </p:pic>
      <p:pic>
        <p:nvPicPr>
          <p:cNvPr id="180" name="Google Shape;180;g190b647cdd8_0_11"/>
          <p:cNvPicPr preferRelativeResize="0"/>
          <p:nvPr/>
        </p:nvPicPr>
        <p:blipFill rotWithShape="1">
          <a:blip r:embed="rId4">
            <a:alphaModFix/>
          </a:blip>
          <a:srcRect b="14257" l="11982" r="13268" t="10105"/>
          <a:stretch/>
        </p:blipFill>
        <p:spPr>
          <a:xfrm>
            <a:off x="250700" y="3798277"/>
            <a:ext cx="2211800" cy="2238148"/>
          </a:xfrm>
          <a:prstGeom prst="rect">
            <a:avLst/>
          </a:prstGeom>
          <a:noFill/>
          <a:ln>
            <a:noFill/>
          </a:ln>
        </p:spPr>
      </p:pic>
      <p:pic>
        <p:nvPicPr>
          <p:cNvPr id="181" name="Google Shape;181;g190b647cdd8_0_11"/>
          <p:cNvPicPr preferRelativeResize="0"/>
          <p:nvPr/>
        </p:nvPicPr>
        <p:blipFill rotWithShape="1">
          <a:blip r:embed="rId5">
            <a:alphaModFix/>
          </a:blip>
          <a:srcRect b="15635" l="0" r="0" t="16261"/>
          <a:stretch/>
        </p:blipFill>
        <p:spPr>
          <a:xfrm>
            <a:off x="8982732" y="1542575"/>
            <a:ext cx="2897318" cy="1973100"/>
          </a:xfrm>
          <a:prstGeom prst="rect">
            <a:avLst/>
          </a:prstGeom>
          <a:noFill/>
          <a:ln>
            <a:noFill/>
          </a:ln>
        </p:spPr>
      </p:pic>
      <p:pic>
        <p:nvPicPr>
          <p:cNvPr id="182" name="Google Shape;182;g190b647cdd8_0_11"/>
          <p:cNvPicPr preferRelativeResize="0"/>
          <p:nvPr/>
        </p:nvPicPr>
        <p:blipFill rotWithShape="1">
          <a:blip r:embed="rId6">
            <a:alphaModFix/>
          </a:blip>
          <a:srcRect b="26108" l="4561" r="0" t="11729"/>
          <a:stretch/>
        </p:blipFill>
        <p:spPr>
          <a:xfrm>
            <a:off x="8889624" y="3922862"/>
            <a:ext cx="2971676" cy="2005489"/>
          </a:xfrm>
          <a:prstGeom prst="rect">
            <a:avLst/>
          </a:prstGeom>
          <a:noFill/>
          <a:ln>
            <a:noFill/>
          </a:ln>
        </p:spPr>
      </p:pic>
      <p:pic>
        <p:nvPicPr>
          <p:cNvPr id="183" name="Google Shape;183;g190b647cdd8_0_11"/>
          <p:cNvPicPr preferRelativeResize="0"/>
          <p:nvPr/>
        </p:nvPicPr>
        <p:blipFill rotWithShape="1">
          <a:blip r:embed="rId7">
            <a:alphaModFix/>
          </a:blip>
          <a:srcRect b="12357" l="0" r="0" t="0"/>
          <a:stretch/>
        </p:blipFill>
        <p:spPr>
          <a:xfrm>
            <a:off x="6096001" y="3690201"/>
            <a:ext cx="2464611" cy="2238138"/>
          </a:xfrm>
          <a:prstGeom prst="rect">
            <a:avLst/>
          </a:prstGeom>
          <a:noFill/>
          <a:ln>
            <a:noFill/>
          </a:ln>
        </p:spPr>
      </p:pic>
      <p:pic>
        <p:nvPicPr>
          <p:cNvPr id="184" name="Google Shape;184;g190b647cdd8_0_11"/>
          <p:cNvPicPr preferRelativeResize="0"/>
          <p:nvPr/>
        </p:nvPicPr>
        <p:blipFill rotWithShape="1">
          <a:blip r:embed="rId8">
            <a:alphaModFix/>
          </a:blip>
          <a:srcRect b="12726" l="0" r="0" t="5890"/>
          <a:stretch/>
        </p:blipFill>
        <p:spPr>
          <a:xfrm>
            <a:off x="6286677" y="1542575"/>
            <a:ext cx="2424560" cy="1973100"/>
          </a:xfrm>
          <a:prstGeom prst="rect">
            <a:avLst/>
          </a:prstGeom>
          <a:noFill/>
          <a:ln>
            <a:noFill/>
          </a:ln>
        </p:spPr>
      </p:pic>
      <p:sp>
        <p:nvSpPr>
          <p:cNvPr id="185" name="Google Shape;185;g190b647cdd8_0_11"/>
          <p:cNvSpPr txBox="1"/>
          <p:nvPr/>
        </p:nvSpPr>
        <p:spPr>
          <a:xfrm>
            <a:off x="2793776" y="1629525"/>
            <a:ext cx="3221400" cy="175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de-DE" sz="1700" u="none" cap="none" strike="noStrike">
                <a:solidFill>
                  <a:schemeClr val="dk1"/>
                </a:solidFill>
                <a:latin typeface="Calibri"/>
                <a:ea typeface="Calibri"/>
                <a:cs typeface="Calibri"/>
                <a:sym typeface="Calibri"/>
              </a:rPr>
              <a:t>Diskussion: Ein Zielkonflikt besteht auch zwischen der Überwachung von pflegebedürftigen Menschen und der möglichen Einschränkung ihre Privatsphäre durch Überwachungstechnologie.</a:t>
            </a:r>
            <a:endParaRPr b="0" i="0" sz="1700" u="none" cap="none" strike="noStrike">
              <a:solidFill>
                <a:srgbClr val="000000"/>
              </a:solidFill>
              <a:latin typeface="Calibri"/>
              <a:ea typeface="Calibri"/>
              <a:cs typeface="Calibri"/>
              <a:sym typeface="Calibri"/>
            </a:endParaRPr>
          </a:p>
        </p:txBody>
      </p:sp>
      <p:sp>
        <p:nvSpPr>
          <p:cNvPr id="186" name="Google Shape;186;g190b647cdd8_0_11"/>
          <p:cNvSpPr/>
          <p:nvPr/>
        </p:nvSpPr>
        <p:spPr>
          <a:xfrm>
            <a:off x="2793775" y="3617925"/>
            <a:ext cx="3103500" cy="1733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700"/>
              <a:buFont typeface="Arial"/>
              <a:buNone/>
            </a:pPr>
            <a:r>
              <a:rPr b="0" i="0" lang="de-DE" sz="1700" u="none" cap="none" strike="noStrike">
                <a:solidFill>
                  <a:schemeClr val="dk1"/>
                </a:solidFill>
                <a:latin typeface="Calibri"/>
                <a:ea typeface="Calibri"/>
                <a:cs typeface="Calibri"/>
                <a:sym typeface="Calibri"/>
              </a:rPr>
              <a:t>Wie können Pflegebedürftige besser geschützt werden, ohne ihre Privatsphäre durch Überwachungstechnologie zu verletzen?</a:t>
            </a:r>
            <a:endParaRPr b="0" i="0" sz="1400" u="none" cap="none" strike="noStrike">
              <a:solidFill>
                <a:schemeClr val="dk1"/>
              </a:solidFill>
              <a:latin typeface="Arial"/>
              <a:ea typeface="Arial"/>
              <a:cs typeface="Arial"/>
              <a:sym typeface="Arial"/>
            </a:endParaRPr>
          </a:p>
        </p:txBody>
      </p:sp>
      <p:sp>
        <p:nvSpPr>
          <p:cNvPr id="187" name="Google Shape;187;g190b647cdd8_0_11"/>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88" name="Google Shape;188;g190b647cdd8_0_11"/>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95be8c2b45_0_3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5" name="Google Shape;195;g195be8c2b45_0_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Pflege:</a:t>
            </a:r>
            <a:br>
              <a:rPr lang="de-DE"/>
            </a:br>
            <a:r>
              <a:rPr lang="de-DE"/>
              <a:t>Abfallvermeidung contra Hygiene </a:t>
            </a:r>
            <a:endParaRPr/>
          </a:p>
        </p:txBody>
      </p:sp>
      <p:sp>
        <p:nvSpPr>
          <p:cNvPr id="196" name="Google Shape;196;g195be8c2b45_0_31"/>
          <p:cNvSpPr txBox="1"/>
          <p:nvPr>
            <p:ph idx="2" type="body"/>
          </p:nvPr>
        </p:nvSpPr>
        <p:spPr>
          <a:xfrm>
            <a:off x="8014549" y="6254500"/>
            <a:ext cx="38655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Scherrer 2006</a:t>
            </a:r>
            <a:endParaRPr/>
          </a:p>
          <a:p>
            <a:pPr indent="-35999" lvl="0" marL="35999" rtl="0" algn="l">
              <a:lnSpc>
                <a:spcPct val="110000"/>
              </a:lnSpc>
              <a:spcBef>
                <a:spcPts val="0"/>
              </a:spcBef>
              <a:spcAft>
                <a:spcPts val="0"/>
              </a:spcAft>
              <a:buClr>
                <a:srgbClr val="888888"/>
              </a:buClr>
              <a:buSzPts val="1200"/>
              <a:buNone/>
            </a:pPr>
            <a:r>
              <a:rPr lang="de-DE"/>
              <a:t>Bilder: publicdomainvectors.org </a:t>
            </a:r>
            <a:endParaRPr/>
          </a:p>
        </p:txBody>
      </p:sp>
      <p:pic>
        <p:nvPicPr>
          <p:cNvPr id="197" name="Google Shape;197;g195be8c2b45_0_31"/>
          <p:cNvPicPr preferRelativeResize="0"/>
          <p:nvPr/>
        </p:nvPicPr>
        <p:blipFill rotWithShape="1">
          <a:blip r:embed="rId3">
            <a:alphaModFix/>
          </a:blip>
          <a:srcRect b="12333" l="7579" r="10478" t="0"/>
          <a:stretch/>
        </p:blipFill>
        <p:spPr>
          <a:xfrm>
            <a:off x="9572500" y="1748475"/>
            <a:ext cx="2307550" cy="2468800"/>
          </a:xfrm>
          <a:prstGeom prst="rect">
            <a:avLst/>
          </a:prstGeom>
          <a:noFill/>
          <a:ln>
            <a:noFill/>
          </a:ln>
        </p:spPr>
      </p:pic>
      <p:pic>
        <p:nvPicPr>
          <p:cNvPr id="198" name="Google Shape;198;g195be8c2b45_0_31"/>
          <p:cNvPicPr preferRelativeResize="0"/>
          <p:nvPr/>
        </p:nvPicPr>
        <p:blipFill rotWithShape="1">
          <a:blip r:embed="rId4">
            <a:alphaModFix/>
          </a:blip>
          <a:srcRect b="27159" l="0" r="0" t="14544"/>
          <a:stretch/>
        </p:blipFill>
        <p:spPr>
          <a:xfrm>
            <a:off x="8819925" y="4299676"/>
            <a:ext cx="3041145" cy="1772850"/>
          </a:xfrm>
          <a:prstGeom prst="rect">
            <a:avLst/>
          </a:prstGeom>
          <a:noFill/>
          <a:ln>
            <a:noFill/>
          </a:ln>
        </p:spPr>
      </p:pic>
      <p:pic>
        <p:nvPicPr>
          <p:cNvPr id="199" name="Google Shape;199;g195be8c2b45_0_31"/>
          <p:cNvPicPr preferRelativeResize="0"/>
          <p:nvPr/>
        </p:nvPicPr>
        <p:blipFill rotWithShape="1">
          <a:blip r:embed="rId5">
            <a:alphaModFix/>
          </a:blip>
          <a:srcRect b="14972" l="9958" r="10308" t="0"/>
          <a:stretch/>
        </p:blipFill>
        <p:spPr>
          <a:xfrm>
            <a:off x="6907200" y="1508373"/>
            <a:ext cx="2541000" cy="2709626"/>
          </a:xfrm>
          <a:prstGeom prst="rect">
            <a:avLst/>
          </a:prstGeom>
          <a:noFill/>
          <a:ln>
            <a:noFill/>
          </a:ln>
        </p:spPr>
      </p:pic>
      <p:pic>
        <p:nvPicPr>
          <p:cNvPr id="200" name="Google Shape;200;g195be8c2b45_0_31"/>
          <p:cNvPicPr preferRelativeResize="0"/>
          <p:nvPr/>
        </p:nvPicPr>
        <p:blipFill rotWithShape="1">
          <a:blip r:embed="rId6">
            <a:alphaModFix/>
          </a:blip>
          <a:srcRect b="13200" l="24001" r="22243" t="0"/>
          <a:stretch/>
        </p:blipFill>
        <p:spPr>
          <a:xfrm>
            <a:off x="5277363" y="1541313"/>
            <a:ext cx="1637275" cy="2643725"/>
          </a:xfrm>
          <a:prstGeom prst="rect">
            <a:avLst/>
          </a:prstGeom>
          <a:noFill/>
          <a:ln>
            <a:noFill/>
          </a:ln>
        </p:spPr>
      </p:pic>
      <p:sp>
        <p:nvSpPr>
          <p:cNvPr id="201" name="Google Shape;201;g195be8c2b45_0_31"/>
          <p:cNvSpPr txBox="1"/>
          <p:nvPr/>
        </p:nvSpPr>
        <p:spPr>
          <a:xfrm>
            <a:off x="479525" y="1748475"/>
            <a:ext cx="4453200" cy="314442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000"/>
              </a:spcAft>
              <a:buClr>
                <a:schemeClr val="dk1"/>
              </a:buClr>
              <a:buSzPts val="1100"/>
              <a:buFont typeface="Arial"/>
              <a:buNone/>
            </a:pPr>
            <a:r>
              <a:rPr b="0" i="0" lang="de-DE" sz="2000" u="none" cap="none" strike="noStrike">
                <a:solidFill>
                  <a:schemeClr val="dk1"/>
                </a:solidFill>
                <a:latin typeface="Calibri"/>
                <a:ea typeface="Calibri"/>
                <a:cs typeface="Calibri"/>
                <a:sym typeface="Calibri"/>
              </a:rPr>
              <a:t>In einer Gesundheitseinrichtung wird viel und teilweise schädlicher Abfall produziert. Mitarbeitenden sollen bei der Gesundheitsversorgung das Müllaufkommen zu reduzieren und gleichzeitig die Hygienestandards in der täglichen Versorgung  von Pflegebedürftigen einhalten.</a:t>
            </a:r>
            <a:endParaRPr b="0" i="0" sz="2000" u="none" cap="none" strike="noStrike">
              <a:solidFill>
                <a:schemeClr val="dk1"/>
              </a:solidFill>
              <a:latin typeface="Calibri"/>
              <a:ea typeface="Calibri"/>
              <a:cs typeface="Calibri"/>
              <a:sym typeface="Calibri"/>
            </a:endParaRPr>
          </a:p>
        </p:txBody>
      </p:sp>
      <p:sp>
        <p:nvSpPr>
          <p:cNvPr id="202" name="Google Shape;202;g195be8c2b45_0_31"/>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pic>
        <p:nvPicPr>
          <p:cNvPr id="203" name="Google Shape;203;g195be8c2b45_0_31"/>
          <p:cNvPicPr preferRelativeResize="0"/>
          <p:nvPr/>
        </p:nvPicPr>
        <p:blipFill rotWithShape="1">
          <a:blip r:embed="rId7">
            <a:alphaModFix/>
          </a:blip>
          <a:srcRect b="15273" l="11099" r="11609" t="7308"/>
          <a:stretch/>
        </p:blipFill>
        <p:spPr>
          <a:xfrm>
            <a:off x="5106625" y="4253550"/>
            <a:ext cx="1769704" cy="1772850"/>
          </a:xfrm>
          <a:prstGeom prst="rect">
            <a:avLst/>
          </a:prstGeom>
          <a:noFill/>
          <a:ln>
            <a:noFill/>
          </a:ln>
        </p:spPr>
      </p:pic>
      <p:pic>
        <p:nvPicPr>
          <p:cNvPr id="204" name="Google Shape;204;g195be8c2b45_0_31"/>
          <p:cNvPicPr preferRelativeResize="0"/>
          <p:nvPr/>
        </p:nvPicPr>
        <p:blipFill rotWithShape="1">
          <a:blip r:embed="rId8">
            <a:alphaModFix/>
          </a:blip>
          <a:srcRect b="0" l="-4300" r="4299" t="0"/>
          <a:stretch/>
        </p:blipFill>
        <p:spPr>
          <a:xfrm>
            <a:off x="7050225" y="4255125"/>
            <a:ext cx="1769700" cy="1769700"/>
          </a:xfrm>
          <a:prstGeom prst="rect">
            <a:avLst/>
          </a:prstGeom>
          <a:noFill/>
          <a:ln>
            <a:noFill/>
          </a:ln>
        </p:spPr>
      </p:pic>
      <p:sp>
        <p:nvSpPr>
          <p:cNvPr id="205" name="Google Shape;205;g195be8c2b45_0_31"/>
          <p:cNvSpPr/>
          <p:nvPr/>
        </p:nvSpPr>
        <p:spPr>
          <a:xfrm>
            <a:off x="479525" y="4841370"/>
            <a:ext cx="3549900"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700"/>
              <a:buFont typeface="Arial"/>
              <a:buNone/>
            </a:pPr>
            <a:r>
              <a:rPr b="0" i="0" lang="de-DE" sz="1700" u="none" cap="none" strike="noStrike">
                <a:solidFill>
                  <a:schemeClr val="dk1"/>
                </a:solidFill>
                <a:latin typeface="Calibri"/>
                <a:ea typeface="Calibri"/>
                <a:cs typeface="Calibri"/>
                <a:sym typeface="Calibri"/>
              </a:rPr>
              <a:t>Wie viel Abfall und insbesondere Kunststoffabfall fällt in einer Gesundheitseinrichtung an und wie kann dieser vermieden werden?</a:t>
            </a:r>
            <a:endParaRPr b="0" i="0" sz="1400" u="none" cap="none" strike="noStrike">
              <a:solidFill>
                <a:schemeClr val="dk1"/>
              </a:solidFill>
              <a:latin typeface="Arial"/>
              <a:ea typeface="Arial"/>
              <a:cs typeface="Arial"/>
              <a:sym typeface="Arial"/>
            </a:endParaRPr>
          </a:p>
        </p:txBody>
      </p:sp>
      <p:sp>
        <p:nvSpPr>
          <p:cNvPr id="206" name="Google Shape;206;g195be8c2b45_0_31"/>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3" name="Google Shape;213;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620"/>
              <a:buNone/>
            </a:pPr>
            <a:r>
              <a:rPr lang="de-DE" sz="2780"/>
              <a:t>Nachhaltigkeit und Pflege:</a:t>
            </a:r>
            <a:br>
              <a:rPr lang="de-DE" sz="2780"/>
            </a:br>
            <a:r>
              <a:rPr lang="de-DE" sz="2780"/>
              <a:t>Ressourceneinsparung contra individuelle Präferenzen</a:t>
            </a:r>
            <a:endParaRPr sz="2780"/>
          </a:p>
        </p:txBody>
      </p:sp>
      <p:sp>
        <p:nvSpPr>
          <p:cNvPr id="214" name="Google Shape;214;p1"/>
          <p:cNvSpPr txBox="1"/>
          <p:nvPr>
            <p:ph idx="2" type="body"/>
          </p:nvPr>
        </p:nvSpPr>
        <p:spPr>
          <a:xfrm>
            <a:off x="8320750" y="6254500"/>
            <a:ext cx="35592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a:t>Quelle: Rommerskirch-Manietta et al. 2021</a:t>
            </a:r>
            <a:endParaRPr/>
          </a:p>
          <a:p>
            <a:pPr indent="-36000" lvl="0" marL="36000" rtl="0" algn="l">
              <a:lnSpc>
                <a:spcPct val="110000"/>
              </a:lnSpc>
              <a:spcBef>
                <a:spcPts val="0"/>
              </a:spcBef>
              <a:spcAft>
                <a:spcPts val="0"/>
              </a:spcAft>
              <a:buClr>
                <a:srgbClr val="888888"/>
              </a:buClr>
              <a:buSzPts val="1200"/>
              <a:buNone/>
            </a:pPr>
            <a:r>
              <a:rPr lang="de-DE"/>
              <a:t>Bilder: publicdomainvectors.org </a:t>
            </a:r>
            <a:endParaRPr/>
          </a:p>
        </p:txBody>
      </p:sp>
      <p:pic>
        <p:nvPicPr>
          <p:cNvPr id="215" name="Google Shape;215;p1"/>
          <p:cNvPicPr preferRelativeResize="0"/>
          <p:nvPr/>
        </p:nvPicPr>
        <p:blipFill rotWithShape="1">
          <a:blip r:embed="rId3">
            <a:alphaModFix/>
          </a:blip>
          <a:srcRect b="21060" l="0" r="0" t="7306"/>
          <a:stretch/>
        </p:blipFill>
        <p:spPr>
          <a:xfrm>
            <a:off x="1535038" y="1646538"/>
            <a:ext cx="3865500" cy="2582515"/>
          </a:xfrm>
          <a:prstGeom prst="rect">
            <a:avLst/>
          </a:prstGeom>
          <a:noFill/>
          <a:ln>
            <a:noFill/>
          </a:ln>
        </p:spPr>
      </p:pic>
      <p:pic>
        <p:nvPicPr>
          <p:cNvPr id="216" name="Google Shape;216;p1"/>
          <p:cNvPicPr preferRelativeResize="0"/>
          <p:nvPr/>
        </p:nvPicPr>
        <p:blipFill rotWithShape="1">
          <a:blip r:embed="rId4">
            <a:alphaModFix/>
          </a:blip>
          <a:srcRect b="7370" l="0" r="0" t="0"/>
          <a:stretch/>
        </p:blipFill>
        <p:spPr>
          <a:xfrm>
            <a:off x="7620213" y="1646538"/>
            <a:ext cx="2989391" cy="2582525"/>
          </a:xfrm>
          <a:prstGeom prst="rect">
            <a:avLst/>
          </a:prstGeom>
          <a:noFill/>
          <a:ln>
            <a:noFill/>
          </a:ln>
        </p:spPr>
      </p:pic>
      <p:pic>
        <p:nvPicPr>
          <p:cNvPr id="217" name="Google Shape;217;p1"/>
          <p:cNvPicPr preferRelativeResize="0"/>
          <p:nvPr/>
        </p:nvPicPr>
        <p:blipFill rotWithShape="1">
          <a:blip r:embed="rId5">
            <a:alphaModFix/>
          </a:blip>
          <a:srcRect b="6664" l="56427" r="0" t="6559"/>
          <a:stretch/>
        </p:blipFill>
        <p:spPr>
          <a:xfrm>
            <a:off x="6065439" y="1675475"/>
            <a:ext cx="889870" cy="2582525"/>
          </a:xfrm>
          <a:prstGeom prst="rect">
            <a:avLst/>
          </a:prstGeom>
          <a:noFill/>
          <a:ln>
            <a:noFill/>
          </a:ln>
        </p:spPr>
      </p:pic>
      <p:sp>
        <p:nvSpPr>
          <p:cNvPr id="218" name="Google Shape;218;p1"/>
          <p:cNvSpPr txBox="1"/>
          <p:nvPr/>
        </p:nvSpPr>
        <p:spPr>
          <a:xfrm>
            <a:off x="440025" y="4298400"/>
            <a:ext cx="115821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de-DE" sz="1700" u="none" cap="none" strike="noStrike">
                <a:solidFill>
                  <a:schemeClr val="dk1"/>
                </a:solidFill>
                <a:latin typeface="Calibri"/>
                <a:ea typeface="Calibri"/>
                <a:cs typeface="Calibri"/>
                <a:sym typeface="Calibri"/>
              </a:rPr>
              <a:t>Diskussion: Die Bestrebung, Energie zu sparen, kann dazu führen, dass beispielsweise die Zimmertemperatur nicht mehr den individuellen Wärmebedürfnissen älterer Menschen entspricht  oder der Wunsch nach einer warmen Badewanne nicht täglich erfüllt wird.</a:t>
            </a:r>
            <a:endParaRPr b="0" i="0" sz="1900" u="none" cap="none" strike="noStrike">
              <a:solidFill>
                <a:srgbClr val="000000"/>
              </a:solidFill>
              <a:latin typeface="Arial"/>
              <a:ea typeface="Arial"/>
              <a:cs typeface="Arial"/>
              <a:sym typeface="Arial"/>
            </a:endParaRPr>
          </a:p>
        </p:txBody>
      </p:sp>
      <p:sp>
        <p:nvSpPr>
          <p:cNvPr id="219" name="Google Shape;219;p1"/>
          <p:cNvSpPr/>
          <p:nvPr/>
        </p:nvSpPr>
        <p:spPr>
          <a:xfrm>
            <a:off x="1756525" y="5346775"/>
            <a:ext cx="8631600" cy="7203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700"/>
              <a:buFont typeface="Arial"/>
              <a:buNone/>
            </a:pPr>
            <a:r>
              <a:rPr b="0" i="0" lang="de-DE" sz="1700" u="none" cap="none" strike="noStrike">
                <a:solidFill>
                  <a:schemeClr val="dk1"/>
                </a:solidFill>
                <a:latin typeface="Calibri"/>
                <a:ea typeface="Calibri"/>
                <a:cs typeface="Calibri"/>
                <a:sym typeface="Calibri"/>
              </a:rPr>
              <a:t>Wie können individuelle Präferenzen gegenüber Zielen der Nachhaltigkeit abgewogen werden?</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700"/>
              <a:buFont typeface="Arial"/>
              <a:buNone/>
            </a:pPr>
            <a:r>
              <a:rPr b="0" i="0" lang="de-DE" sz="1700" u="none" cap="none" strike="noStrike">
                <a:solidFill>
                  <a:schemeClr val="dk1"/>
                </a:solidFill>
                <a:latin typeface="Calibri"/>
                <a:ea typeface="Calibri"/>
                <a:cs typeface="Calibri"/>
                <a:sym typeface="Calibri"/>
              </a:rPr>
              <a:t>Wann sollte sozialen Aspekten der Vortritt vor ökologischen Überlegungen gewährt werden?</a:t>
            </a:r>
            <a:endParaRPr b="0" i="0" sz="1600" u="none" cap="none" strike="noStrike">
              <a:solidFill>
                <a:schemeClr val="dk1"/>
              </a:solidFill>
              <a:latin typeface="Arial"/>
              <a:ea typeface="Arial"/>
              <a:cs typeface="Arial"/>
              <a:sym typeface="Arial"/>
            </a:endParaRPr>
          </a:p>
        </p:txBody>
      </p:sp>
      <p:sp>
        <p:nvSpPr>
          <p:cNvPr id="220" name="Google Shape;220;p1"/>
          <p:cNvSpPr txBox="1"/>
          <p:nvPr>
            <p:ph idx="11" type="ftr"/>
          </p:nvPr>
        </p:nvSpPr>
        <p:spPr>
          <a:xfrm>
            <a:off x="708400" y="6254500"/>
            <a:ext cx="46926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21" name="Google Shape;221;p1"/>
          <p:cNvSpPr txBox="1"/>
          <p:nvPr>
            <p:ph idx="1" type="body"/>
          </p:nvPr>
        </p:nvSpPr>
        <p:spPr>
          <a:xfrm>
            <a:off x="4573900" y="6254500"/>
            <a:ext cx="31950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