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7104050" cy="10234600"/>
  <p:embeddedFontLs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9" roundtripDataSignature="AMtx7mjSWclyGI/9/58/HpcgH4l4xJHwR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icrosoft Office-Anwen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7BDEF9-AC32-4712-A7A1-675017E1FBF7}">
  <a:tblStyle styleId="{537BDEF9-AC32-4712-A7A1-675017E1FBF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erriweather-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erriweather-italic.fntdata"/><Relationship Id="rId14" Type="http://schemas.openxmlformats.org/officeDocument/2006/relationships/slide" Target="slides/slide7.xml"/><Relationship Id="rId36" Type="http://schemas.openxmlformats.org/officeDocument/2006/relationships/font" Target="fonts/Merriweather-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Merriweather-boldItalic.fntdata"/><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15:layout/>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9375"/>
          <c:y val="0.233895900966049"/>
          <c:w val="0.834375"/>
          <c:h val="0.68638855275661"/>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xmlns:c16r2="http://schemas.microsoft.com/office/drawing/2015/06/char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018824187992126"/>
          <c:y val="0.859167208466584"/>
          <c:w val="0.949851624015748"/>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938072960"/>
        <c:axId val="-1938101584"/>
      </c:barChart>
      <c:catAx>
        <c:axId val="-193807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38101584"/>
        <c:crosses val="autoZero"/>
        <c:auto val="1"/>
        <c:lblAlgn val="ctr"/>
        <c:lblOffset val="100"/>
        <c:noMultiLvlLbl val="0"/>
      </c:catAx>
      <c:valAx>
        <c:axId val="-1938101584"/>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3807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982230912"/>
        <c:axId val="-1982761664"/>
      </c:barChart>
      <c:catAx>
        <c:axId val="-198223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2761664"/>
        <c:crosses val="autoZero"/>
        <c:auto val="1"/>
        <c:lblAlgn val="ctr"/>
        <c:lblOffset val="100"/>
        <c:noMultiLvlLbl val="0"/>
      </c:catAx>
      <c:valAx>
        <c:axId val="-1982761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2230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05T08:20:59.072">
    <p:pos x="10" y="10"/>
    <p:text>Folie 11- Sind es  100 Portionen beim Beispiel Gemüsereis?</p:text>
    <p:extLst>
      <p:ext uri="{C676402C-5697-4E1C-873F-D02D1690AC5C}">
        <p15:threadingInfo timeZoneBias="0"/>
      </p:ext>
      <p:ext uri="http://customooxmlschemas.google.com/">
        <go:slidesCustomData xmlns:go="http://customooxmlschemas.google.com/" commentPostId="AAAA2SUvz24"/>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2-05T17:38:32.008">
    <p:pos x="146" y="146"/>
    <p:text/>
    <p:extLst>
      <p:ext uri="{C676402C-5697-4E1C-873F-D02D1690AC5C}">
        <p15:threadingInfo timeZoneBias="0"/>
      </p:ext>
      <p:ext uri="http://customooxmlschemas.google.com/">
        <go:slidesCustomData xmlns:go="http://customooxmlschemas.google.com/" commentPostId="AAAA2SUvz3E"/>
      </p:ext>
    </p:extLst>
  </p:cm>
  <p:cm authorId="0" idx="3" dt="2022-12-05T17:38:09.577">
    <p:pos x="10" y="10"/>
    <p:text/>
    <p:extLst>
      <p:ext uri="{C676402C-5697-4E1C-873F-D02D1690AC5C}">
        <p15:threadingInfo timeZoneBias="0"/>
      </p:ext>
      <p:ext uri="http://customooxmlschemas.google.com/">
        <go:slidesCustomData xmlns:go="http://customooxmlschemas.google.com/" commentPostId="AAAA2SUvz20"/>
      </p:ext>
    </p:extLst>
  </p:cm>
  <p:cm authorId="0" idx="4" dt="2022-12-05T15:30:03.933">
    <p:pos x="1332" y="2871"/>
    <p:text>Welches Land könnte Deutschland ......... Das verstehe ich nicht. Bitte besser formulieren</p:text>
    <p:extLst>
      <p:ext uri="{C676402C-5697-4E1C-873F-D02D1690AC5C}">
        <p15:threadingInfo timeZoneBias="0"/>
      </p:ext>
      <p:ext uri="http://customooxmlschemas.google.com/">
        <go:slidesCustomData xmlns:go="http://customooxmlschemas.google.com/" commentPostId="AAAA2SUvz28"/>
      </p:ext>
    </p:extLst>
  </p:cm>
  <p:cm authorId="0" idx="5" dt="2022-12-05T15:30:03.933">
    <p:pos x="1332" y="2871"/>
    <p:text>Bitte auch bei der Aufgabe 6 ändern.</p:text>
    <p:extLst>
      <p:ext uri="{C676402C-5697-4E1C-873F-D02D1690AC5C}">
        <p15:threadingInfo timeZoneBias="0">
          <p15:parentCm authorId="0" idx="4"/>
        </p15:threadingInfo>
      </p:ext>
      <p:ext uri="http://customooxmlschemas.google.com/">
        <go:slidesCustomData xmlns:go="http://customooxmlschemas.google.com/" commentPostId="AAAA2SUvz3A"/>
      </p:ext>
    </p:extLst>
  </p:cm>
</p:cmLst>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limatarier.com/de/CO2_Rechn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Pressemitteilungen/DE/2017/170905_Brotgetreide-BZL.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afel.de/fileadmin/media/Presse/Hintergrundinformationen/2022-05-25_TAFEL_Faktenblaette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4qtPij73raHShjk2NhbQhTihcjZnTQpm1BiSb-_4tI/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s://eatsmarter.de/blogs/green-living/7-tipps-bio-produkte-guenstig-einkaufen" TargetMode="External"/><Relationship Id="rId4" Type="http://schemas.openxmlformats.org/officeDocument/2006/relationships/hyperlink" Target="https://de.statista.com/statistik/daten/studie/943059/umfrage/preisvergleich-zwischen-biologischen-und-konventionell-erzeugten-lebensmitteln-in-deutschland/" TargetMode="External"/><Relationship Id="rId5" Type="http://schemas.openxmlformats.org/officeDocument/2006/relationships/image" Target="../media/image16.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5.png"/></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trition-hub.de/post/trendreport-ernaehrung-10-top-ernaehrungstrends-2022" TargetMode="External"/><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nachhaltiger-warenkorb.de/themen/saisonal-und-regional/" TargetMode="External"/><Relationship Id="rId6" Type="http://schemas.openxmlformats.org/officeDocument/2006/relationships/hyperlink" Target="https://www.ifeu.de/fileadmin/uploads/Reinhardt-Gaertner-Wagner-2020-Oekologische-Fu%C3%9Fabdruecke-von-Lebensmitteln-und-Gerichten-in-Deutschland-ifeu-2020.pdf" TargetMode="External"/><Relationship Id="rId7" Type="http://schemas.openxmlformats.org/officeDocument/2006/relationships/hyperlink" Target="https://www.ifeu.de/fileadmin/uploads/Reinhardt-Gaertner-Wagner-2020-Oekologische-Fu%C3%9Fabdruecke-von-Lebensmitteln-und-Gerichten-in-Deutschland-ifeu-2020.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223838" y="4222800"/>
            <a:ext cx="6654799"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77" name="Google Shape;77;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223837" y="4222800"/>
            <a:ext cx="6654799" cy="3846834"/>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baseline="-25000" lang="de-DE" sz="1100">
                <a:solidFill>
                  <a:schemeClr val="dk1"/>
                </a:solidFill>
              </a:rPr>
              <a:t>2</a:t>
            </a:r>
            <a:r>
              <a:rPr lang="de-DE" sz="1100">
                <a:solidFill>
                  <a:schemeClr val="dk1"/>
                </a:solidFill>
              </a:rPr>
              <a:t>-Äq.</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baseline="-25000" lang="de-DE" sz="1100">
                <a:solidFill>
                  <a:schemeClr val="dk1"/>
                </a:solidFill>
              </a:rPr>
              <a:t>2</a:t>
            </a:r>
            <a:r>
              <a:rPr lang="de-DE" sz="1100">
                <a:solidFill>
                  <a:schemeClr val="dk1"/>
                </a:solidFill>
              </a:rPr>
              <a:t>-Äq.</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baseline="-25000" lang="de-DE" sz="1100">
                <a:solidFill>
                  <a:schemeClr val="dk1"/>
                </a:solidFill>
              </a:rPr>
              <a:t>2</a:t>
            </a:r>
            <a:r>
              <a:rPr lang="de-DE" sz="1100">
                <a:solidFill>
                  <a:schemeClr val="dk1"/>
                </a:solidFill>
              </a:rPr>
              <a:t>-Äq.</a:t>
            </a:r>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Frage: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Quellen</a:t>
            </a:r>
            <a:r>
              <a:rPr lang="de-DE" sz="1100">
                <a:solidFill>
                  <a:schemeClr val="dk1"/>
                </a:solidFill>
              </a:rPr>
              <a:t>: </a:t>
            </a:r>
            <a:endParaRPr sz="1100">
              <a:solidFill>
                <a:schemeClr val="dk1"/>
              </a:solidFill>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chemeClr val="dk1"/>
                </a:solidFill>
              </a:rPr>
              <a:t>Scharp, Michael (Hrsg., 2019): KEEKS-Endbericht. Online: www.keeks-projekt.de</a:t>
            </a:r>
            <a:endParaRPr b="0" sz="1100">
              <a:solidFill>
                <a:schemeClr val="dk1"/>
              </a:solidFill>
            </a:endParaRPr>
          </a:p>
        </p:txBody>
      </p:sp>
      <p:sp>
        <p:nvSpPr>
          <p:cNvPr id="231" name="Google Shape;231;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223200" y="4222799"/>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10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indent="0" lvl="0" marL="0" rtl="0" algn="l">
              <a:lnSpc>
                <a:spcPct val="100000"/>
              </a:lnSpc>
              <a:spcBef>
                <a:spcPts val="800"/>
              </a:spcBef>
              <a:spcAft>
                <a:spcPts val="0"/>
              </a:spcAft>
              <a:buSzPts val="1400"/>
              <a:buFont typeface="Arial"/>
              <a:buNone/>
            </a:pPr>
            <a:r>
              <a:rPr b="1" i="0" lang="de-DE" sz="1100" u="none" strike="noStrike">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Font typeface="Arial"/>
              <a:buNone/>
            </a:pPr>
            <a:r>
              <a:rPr b="0" i="0" lang="de-DE" sz="1100" u="none" strike="noStrike">
                <a:solidFill>
                  <a:schemeClr val="dk1"/>
                </a:solidFill>
                <a:latin typeface="Calibri"/>
                <a:ea typeface="Calibri"/>
                <a:cs typeface="Calibri"/>
                <a:sym typeface="Calibri"/>
              </a:rPr>
              <a:t>Diskutieren Sie:</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Warum wird welches Streichfett genommen?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Was sagen die Kunden zu den unterschiedlichen Streichfetten?</a:t>
            </a:r>
            <a:endParaRPr/>
          </a:p>
          <a:p>
            <a:pPr indent="-171450" lvl="0" marL="171450" rtl="0" algn="l">
              <a:lnSpc>
                <a:spcPct val="100000"/>
              </a:lnSpc>
              <a:spcBef>
                <a:spcPts val="200"/>
              </a:spcBef>
              <a:spcAft>
                <a:spcPts val="0"/>
              </a:spcAft>
              <a:buSzPts val="1400"/>
              <a:buFont typeface="Arial"/>
              <a:buChar char="•"/>
            </a:pPr>
            <a:r>
              <a:rPr b="0" i="0" lang="de-DE" sz="110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Calibri"/>
              <a:buNone/>
            </a:pPr>
            <a:r>
              <a:t/>
            </a:r>
            <a:endParaRPr sz="11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200"/>
              <a:buFont typeface="Arial"/>
              <a:buNone/>
            </a:pPr>
            <a:r>
              <a:rPr b="1" lang="de-DE" sz="1100">
                <a:latin typeface="Calibri"/>
                <a:ea typeface="Calibri"/>
                <a:cs typeface="Calibri"/>
                <a:sym typeface="Calibri"/>
              </a:rPr>
              <a:t>Daten und Screenshots</a:t>
            </a:r>
            <a:endParaRPr sz="1100">
              <a:latin typeface="Calibri"/>
              <a:ea typeface="Calibri"/>
              <a:cs typeface="Calibri"/>
              <a:sym typeface="Calibri"/>
            </a:endParaRPr>
          </a:p>
          <a:p>
            <a:pPr indent="-171450" lvl="0" marL="171450" marR="0" rtl="0" algn="l">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2"/>
              </a:rPr>
              <a:t>https://www.klimatarier.com/de/CO2_Rechner</a:t>
            </a:r>
            <a:endParaRPr sz="1100">
              <a:latin typeface="Calibri"/>
              <a:ea typeface="Calibri"/>
              <a:cs typeface="Calibri"/>
              <a:sym typeface="Calibri"/>
            </a:endParaRPr>
          </a:p>
        </p:txBody>
      </p:sp>
      <p:sp>
        <p:nvSpPr>
          <p:cNvPr id="259" name="Google Shape;259;p1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222250" y="4222800"/>
            <a:ext cx="6654800" cy="56886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de-DE" sz="1100"/>
              <a:t>Beschreibung</a:t>
            </a:r>
            <a:endParaRPr/>
          </a:p>
          <a:p>
            <a:pPr indent="0" lvl="0" marL="0" rtl="0" algn="l">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baseline="-25000" lang="de-DE" sz="11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indent="0" lvl="0" marL="0" rtl="0" algn="l">
              <a:lnSpc>
                <a:spcPct val="115000"/>
              </a:lnSpc>
              <a:spcBef>
                <a:spcPts val="400"/>
              </a:spcBef>
              <a:spcAft>
                <a:spcPts val="0"/>
              </a:spcAft>
              <a:buSzPts val="1400"/>
              <a:buFont typeface="Arial"/>
              <a:buNone/>
            </a:pPr>
            <a:r>
              <a:rPr b="1" lang="de-DE" sz="1100"/>
              <a:t>Aufgabe</a:t>
            </a:r>
            <a:endParaRPr/>
          </a:p>
          <a:p>
            <a:pPr indent="-171450" lvl="0" marL="171450" rtl="0" algn="l">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indent="-171450" lvl="0" marL="171450" rtl="0" algn="l">
              <a:lnSpc>
                <a:spcPct val="115000"/>
              </a:lnSpc>
              <a:spcBef>
                <a:spcPts val="0"/>
              </a:spcBef>
              <a:spcAft>
                <a:spcPts val="0"/>
              </a:spcAft>
              <a:buSzPts val="1400"/>
              <a:buFont typeface="Arial"/>
              <a:buChar char="•"/>
            </a:pPr>
            <a:r>
              <a:rPr lang="de-DE" sz="1100"/>
              <a:t>Berechnen Sie die THG-Emissionen des Fleischanteils – Fleischeinwaage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baseline="-25000" lang="de-DE" sz="1100"/>
              <a:t>2</a:t>
            </a:r>
            <a:r>
              <a:rPr lang="de-DE" sz="1100"/>
              <a:t>-Äq.</a:t>
            </a:r>
            <a:endParaRPr/>
          </a:p>
          <a:p>
            <a:pPr indent="-171450" lvl="0" marL="171450" marR="0" rtl="0" algn="l">
              <a:lnSpc>
                <a:spcPct val="115000"/>
              </a:lnSpc>
              <a:spcBef>
                <a:spcPts val="0"/>
              </a:spcBef>
              <a:spcAft>
                <a:spcPts val="0"/>
              </a:spcAft>
              <a:buClr>
                <a:srgbClr val="000000"/>
              </a:buClr>
              <a:buSzPts val="1400"/>
              <a:buFont typeface="Arial"/>
              <a:buChar char="•"/>
            </a:pPr>
            <a:r>
              <a:rPr lang="de-DE" sz="1100"/>
              <a:t>Probieren Sie verschieden Möglichkeiten: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indent="-171450" lvl="1" marL="628650" marR="0" rtl="0" algn="l">
              <a:lnSpc>
                <a:spcPct val="115000"/>
              </a:lnSpc>
              <a:spcBef>
                <a:spcPts val="0"/>
              </a:spcBef>
              <a:spcAft>
                <a:spcPts val="0"/>
              </a:spcAft>
              <a:buClr>
                <a:srgbClr val="000000"/>
              </a:buClr>
              <a:buSzPts val="1400"/>
              <a:buFont typeface="Arial"/>
              <a:buChar char="•"/>
            </a:pPr>
            <a:r>
              <a:rPr lang="de-DE" sz="1100"/>
              <a:t>Ersatz von Reis gegen Dinkel.</a:t>
            </a:r>
            <a:endParaRPr sz="1100"/>
          </a:p>
          <a:p>
            <a:pPr indent="0" lvl="0" marL="0" rtl="0" algn="l">
              <a:lnSpc>
                <a:spcPct val="115000"/>
              </a:lnSpc>
              <a:spcBef>
                <a:spcPts val="400"/>
              </a:spcBef>
              <a:spcAft>
                <a:spcPts val="0"/>
              </a:spcAft>
              <a:buSzPts val="1400"/>
              <a:buNone/>
            </a:pPr>
            <a:r>
              <a:rPr b="1" lang="de-DE" sz="1100"/>
              <a:t>Anmerkung</a:t>
            </a:r>
            <a:r>
              <a:rPr lang="de-DE" sz="1100"/>
              <a:t>:</a:t>
            </a:r>
            <a:endParaRPr sz="1100"/>
          </a:p>
          <a:p>
            <a:pPr indent="-184150" lvl="0" marL="184150" rtl="0" algn="l">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indent="0" lvl="0" marL="0" rtl="0" algn="l">
              <a:lnSpc>
                <a:spcPct val="115000"/>
              </a:lnSpc>
              <a:spcBef>
                <a:spcPts val="0"/>
              </a:spcBef>
              <a:spcAft>
                <a:spcPts val="0"/>
              </a:spcAft>
              <a:buSzPts val="1400"/>
              <a:buNone/>
            </a:pPr>
            <a:r>
              <a:t/>
            </a:r>
            <a:endParaRPr b="1" sz="1100"/>
          </a:p>
          <a:p>
            <a:pPr indent="0" lvl="0" marL="0" rtl="0" algn="l">
              <a:lnSpc>
                <a:spcPct val="115000"/>
              </a:lnSpc>
              <a:spcBef>
                <a:spcPts val="0"/>
              </a:spcBef>
              <a:spcAft>
                <a:spcPts val="0"/>
              </a:spcAft>
              <a:buSzPts val="1400"/>
              <a:buNone/>
            </a:pPr>
            <a:r>
              <a:rPr b="1" lang="de-DE" sz="1100"/>
              <a:t>Quelle</a:t>
            </a:r>
            <a:r>
              <a:rPr lang="de-DE" sz="1100"/>
              <a:t>:</a:t>
            </a:r>
            <a:endParaRPr sz="1100"/>
          </a:p>
          <a:p>
            <a:pPr indent="-174625" lvl="0" marL="184150" rtl="0" algn="l">
              <a:lnSpc>
                <a:spcPct val="115000"/>
              </a:lnSpc>
              <a:spcBef>
                <a:spcPts val="0"/>
              </a:spcBef>
              <a:spcAft>
                <a:spcPts val="0"/>
              </a:spcAft>
              <a:buSzPts val="1400"/>
              <a:buChar char="•"/>
            </a:pPr>
            <a:r>
              <a:rPr lang="de-DE" sz="1100"/>
              <a:t>Daten von ifeu (KEEKS-Projekt), eigene Schätzung der Landnutzungsänderungen</a:t>
            </a:r>
            <a:endParaRPr/>
          </a:p>
          <a:p>
            <a:pPr indent="-174625" lvl="0" marL="184150" rtl="0" algn="l">
              <a:lnSpc>
                <a:spcPct val="115000"/>
              </a:lnSpc>
              <a:spcBef>
                <a:spcPts val="0"/>
              </a:spcBef>
              <a:spcAft>
                <a:spcPts val="0"/>
              </a:spcAft>
              <a:buSzPts val="1400"/>
              <a:buChar char="•"/>
            </a:pPr>
            <a:r>
              <a:rPr lang="de-DE" sz="1100"/>
              <a:t>Scharp, Michael (Hrsg. 2019): KEEKS-Endbericht. Online: www.keeks-projekt.de</a:t>
            </a:r>
            <a:endParaRPr sz="1100"/>
          </a:p>
          <a:p>
            <a:pPr indent="-174625" lvl="0" marL="184150" rtl="0" algn="l">
              <a:lnSpc>
                <a:spcPct val="100000"/>
              </a:lnSpc>
              <a:spcBef>
                <a:spcPts val="0"/>
              </a:spcBef>
              <a:spcAft>
                <a:spcPts val="0"/>
              </a:spcAft>
              <a:buSzPts val="1400"/>
              <a:buNone/>
            </a:pPr>
            <a:r>
              <a:t/>
            </a:r>
            <a:endParaRPr b="1"/>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360"/>
              </a:spcBef>
              <a:spcAft>
                <a:spcPts val="0"/>
              </a:spcAft>
              <a:buSzPts val="1200"/>
              <a:buNone/>
            </a:pPr>
            <a:r>
              <a:t/>
            </a:r>
            <a:endParaRPr/>
          </a:p>
        </p:txBody>
      </p:sp>
      <p:sp>
        <p:nvSpPr>
          <p:cNvPr id="275" name="Google Shape;275;p1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6:notes"/>
          <p:cNvSpPr txBox="1"/>
          <p:nvPr>
            <p:ph idx="1" type="body"/>
          </p:nvPr>
        </p:nvSpPr>
        <p:spPr>
          <a:xfrm>
            <a:off x="223044" y="3923999"/>
            <a:ext cx="6656387" cy="6310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sz="1050"/>
              <a:t>Beschreibung</a:t>
            </a:r>
            <a:endParaRPr sz="1050"/>
          </a:p>
          <a:p>
            <a:pPr indent="0" lvl="0" marL="0" rtl="0" algn="l">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sz="1050"/>
          </a:p>
          <a:p>
            <a:pPr indent="0" lvl="0" marL="0" rtl="0" algn="l">
              <a:lnSpc>
                <a:spcPct val="100000"/>
              </a:lnSpc>
              <a:spcBef>
                <a:spcPts val="400"/>
              </a:spcBef>
              <a:spcAft>
                <a:spcPts val="0"/>
              </a:spcAft>
              <a:buSzPts val="1200"/>
              <a:buNone/>
            </a:pPr>
            <a:r>
              <a:rPr b="1" lang="de-DE" sz="1050"/>
              <a:t>Aufgabe</a:t>
            </a:r>
            <a:endParaRPr sz="1050"/>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indent="0" lvl="0" marL="0" rtl="0" algn="l">
              <a:lnSpc>
                <a:spcPct val="100000"/>
              </a:lnSpc>
              <a:spcBef>
                <a:spcPts val="400"/>
              </a:spcBef>
              <a:spcAft>
                <a:spcPts val="0"/>
              </a:spcAft>
              <a:buSzPts val="1200"/>
              <a:buNone/>
            </a:pPr>
            <a:r>
              <a:rPr b="1" lang="de-DE" sz="1050">
                <a:solidFill>
                  <a:schemeClr val="dk1"/>
                </a:solidFill>
              </a:rPr>
              <a:t>Daten</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baseline="30000" lang="de-DE" sz="1050">
                <a:solidFill>
                  <a:schemeClr val="dk1"/>
                </a:solidFill>
              </a:rPr>
              <a:t>2</a:t>
            </a:r>
            <a:r>
              <a:rPr lang="de-DE" sz="1050">
                <a:solidFill>
                  <a:schemeClr val="dk1"/>
                </a:solidFill>
              </a:rPr>
              <a:t> 0,3; Treibhausgasemissionen in kgCO</a:t>
            </a:r>
            <a:r>
              <a:rPr baseline="-25000" lang="de-DE" sz="1050">
                <a:solidFill>
                  <a:schemeClr val="dk1"/>
                </a:solidFill>
              </a:rPr>
              <a:t>2</a:t>
            </a:r>
            <a:r>
              <a:rPr lang="de-DE" sz="1050">
                <a:solidFill>
                  <a:schemeClr val="dk1"/>
                </a:solidFill>
              </a:rPr>
              <a:t>-Äquivalente 0,9; Gewässerbelastung Phosphat-Äq. 1,1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baseline="30000" lang="de-DE" sz="1050">
                <a:solidFill>
                  <a:schemeClr val="dk1"/>
                </a:solidFill>
              </a:rPr>
              <a:t>2</a:t>
            </a:r>
            <a:r>
              <a:rPr lang="de-DE" sz="1050">
                <a:solidFill>
                  <a:schemeClr val="dk1"/>
                </a:solidFill>
              </a:rPr>
              <a:t> 0,4; Treibhausgasemissionen in kgCO</a:t>
            </a:r>
            <a:r>
              <a:rPr baseline="-25000" lang="de-DE" sz="1050">
                <a:solidFill>
                  <a:schemeClr val="dk1"/>
                </a:solidFill>
              </a:rPr>
              <a:t>2</a:t>
            </a:r>
            <a:r>
              <a:rPr lang="de-DE" sz="1050">
                <a:solidFill>
                  <a:schemeClr val="dk1"/>
                </a:solidFill>
              </a:rPr>
              <a:t>-Äquivalente 0,6; Gewässerbelastung Phosphat-Äq. 1,4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0,7; Gewässerbelastung Phosphat-Äq. 1,5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baseline="30000" lang="de-DE" sz="1050">
                <a:solidFill>
                  <a:schemeClr val="dk1"/>
                </a:solidFill>
              </a:rPr>
              <a:t>2</a:t>
            </a:r>
            <a:r>
              <a:rPr lang="de-DE" sz="1050">
                <a:solidFill>
                  <a:schemeClr val="dk1"/>
                </a:solidFill>
              </a:rPr>
              <a:t> 2,2; Treibhausgasemissionen in kg CO</a:t>
            </a:r>
            <a:r>
              <a:rPr baseline="-25000" lang="de-DE" sz="1050">
                <a:solidFill>
                  <a:schemeClr val="dk1"/>
                </a:solidFill>
              </a:rPr>
              <a:t>2</a:t>
            </a:r>
            <a:r>
              <a:rPr lang="de-DE" sz="1050">
                <a:solidFill>
                  <a:schemeClr val="dk1"/>
                </a:solidFill>
              </a:rPr>
              <a:t>-Äquivalente 2,2; Gewässerbelastung Phosphat-Äq. 9,2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0,9; Gewässerbelastung Phosphat-Äq. 4,2 g</a:t>
            </a:r>
            <a:endParaRPr sz="1050">
              <a:solidFill>
                <a:schemeClr val="dk1"/>
              </a:solidFill>
            </a:endParaRPr>
          </a:p>
          <a:p>
            <a:pPr indent="0" lvl="0" marL="0" rtl="0" algn="l">
              <a:lnSpc>
                <a:spcPct val="100000"/>
              </a:lnSpc>
              <a:spcBef>
                <a:spcPts val="0"/>
              </a:spcBef>
              <a:spcAft>
                <a:spcPts val="0"/>
              </a:spcAft>
              <a:buSzPts val="1400"/>
              <a:buFont typeface="Arial"/>
              <a:buNone/>
            </a:pPr>
            <a:r>
              <a:rPr b="1" lang="de-DE" sz="1050"/>
              <a:t>Quellen</a:t>
            </a:r>
            <a:endParaRPr b="1" sz="1050"/>
          </a:p>
          <a:p>
            <a:pPr indent="-263525" lvl="0" marL="360363" rtl="0" algn="l">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360"/>
              </a:spcBef>
              <a:spcAft>
                <a:spcPts val="0"/>
              </a:spcAft>
              <a:buSzPts val="1200"/>
              <a:buNone/>
            </a:pPr>
            <a:r>
              <a:t/>
            </a:r>
            <a:endParaRPr sz="1050"/>
          </a:p>
        </p:txBody>
      </p:sp>
      <p:sp>
        <p:nvSpPr>
          <p:cNvPr id="290" name="Google Shape;290;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223838" y="4222801"/>
            <a:ext cx="6654800" cy="4638922"/>
          </a:xfrm>
          <a:prstGeom prst="rect">
            <a:avLst/>
          </a:prstGeom>
          <a:noFill/>
          <a:ln>
            <a:noFill/>
          </a:ln>
        </p:spPr>
        <p:txBody>
          <a:bodyPr anchorCtr="0" anchor="t" bIns="100750" lIns="100750" spcFirstLastPara="1" rIns="100750" wrap="square" tIns="100750">
            <a:noAutofit/>
          </a:bodyPr>
          <a:lstStyle/>
          <a:p>
            <a:pPr indent="0" lvl="0" marL="0" rtl="0" algn="l">
              <a:lnSpc>
                <a:spcPct val="100000"/>
              </a:lnSpc>
              <a:spcBef>
                <a:spcPts val="0"/>
              </a:spcBef>
              <a:spcAft>
                <a:spcPts val="0"/>
              </a:spcAft>
              <a:buSzPts val="300"/>
              <a:buFont typeface="Arial"/>
              <a:buNone/>
            </a:pPr>
            <a:r>
              <a:rPr b="1" lang="de-DE" sz="1100">
                <a:solidFill>
                  <a:schemeClr val="dk1"/>
                </a:solidFill>
                <a:highlight>
                  <a:srgbClr val="FFFFFF"/>
                </a:highlight>
                <a:latin typeface="Calibri"/>
                <a:ea typeface="Calibri"/>
                <a:cs typeface="Calibri"/>
                <a:sym typeface="Calibri"/>
              </a:rPr>
              <a:t>Beschreibung</a:t>
            </a:r>
            <a:endParaRPr/>
          </a:p>
          <a:p>
            <a:pPr indent="0" lvl="0" marL="0" rtl="0" algn="l">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indent="0" lvl="0" marL="0" marR="0" rtl="0" algn="l">
              <a:lnSpc>
                <a:spcPct val="100000"/>
              </a:lnSpc>
              <a:spcBef>
                <a:spcPts val="0"/>
              </a:spcBef>
              <a:spcAft>
                <a:spcPts val="0"/>
              </a:spcAft>
              <a:buClr>
                <a:srgbClr val="000000"/>
              </a:buClr>
              <a:buSzPts val="300"/>
              <a:buFont typeface="Arial"/>
              <a:buNone/>
            </a:pPr>
            <a:r>
              <a:rPr i="0" lang="de-DE" sz="1100">
                <a:latin typeface="Calibri"/>
                <a:ea typeface="Calibri"/>
                <a:cs typeface="Calibri"/>
                <a:sym typeface="Calibri"/>
              </a:rPr>
              <a:t>Deutscher Bundestag (2019): </a:t>
            </a:r>
            <a:r>
              <a:rPr i="1" lang="de-DE" sz="1100">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indent="0" lvl="0" marL="0" rtl="0" algn="l">
              <a:lnSpc>
                <a:spcPct val="100000"/>
              </a:lnSpc>
              <a:spcBef>
                <a:spcPts val="0"/>
              </a:spcBef>
              <a:spcAft>
                <a:spcPts val="0"/>
              </a:spcAft>
              <a:buSzPts val="1400"/>
              <a:buNone/>
            </a:pPr>
            <a:r>
              <a:t/>
            </a:r>
            <a:endParaRPr sz="1100">
              <a:solidFill>
                <a:srgbClr val="444444"/>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indent="0" lvl="0" marL="0" rtl="0" algn="l">
              <a:lnSpc>
                <a:spcPct val="100000"/>
              </a:lnSpc>
              <a:spcBef>
                <a:spcPts val="60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b="0" i="0" lang="de-DE" sz="1100" u="none" cap="none" strike="noStrik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0:notes"/>
          <p:cNvSpPr txBox="1"/>
          <p:nvPr>
            <p:ph idx="1" type="body"/>
          </p:nvPr>
        </p:nvSpPr>
        <p:spPr>
          <a:xfrm>
            <a:off x="223838" y="4222800"/>
            <a:ext cx="6654800" cy="56836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Die Gesundheitsberichterstattung des Bundes hat festgestellt: </a:t>
            </a:r>
            <a:endParaRPr/>
          </a:p>
          <a:p>
            <a:pPr indent="0" lvl="0" marL="0" rtl="0" algn="l">
              <a:lnSpc>
                <a:spcPct val="100000"/>
              </a:lnSpc>
              <a:spcBef>
                <a:spcPts val="0"/>
              </a:spcBef>
              <a:spcAft>
                <a:spcPts val="0"/>
              </a:spcAft>
              <a:buSzPts val="1400"/>
              <a:buNone/>
            </a:pPr>
            <a:r>
              <a:rPr b="0" i="1" lang="de-DE" sz="1100" u="none" cap="none" strike="noStrik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b="1" i="1" lang="de-DE" sz="1100" u="none" cap="none" strike="noStrike">
                <a:solidFill>
                  <a:schemeClr val="dk1"/>
                </a:solidFill>
                <a:latin typeface="Calibri"/>
                <a:ea typeface="Calibri"/>
                <a:cs typeface="Calibri"/>
                <a:sym typeface="Calibri"/>
              </a:rPr>
              <a:t>Sozial Benachteiligte haben häufiger Übergewicht. </a:t>
            </a:r>
            <a:r>
              <a:rPr b="0" i="1" lang="de-DE" sz="1100" u="none" cap="none" strike="noStrik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indent="0" lvl="0" marL="0" rtl="0" algn="l">
              <a:lnSpc>
                <a:spcPct val="100000"/>
              </a:lnSpc>
              <a:spcBef>
                <a:spcPts val="0"/>
              </a:spcBef>
              <a:spcAft>
                <a:spcPts val="0"/>
              </a:spcAft>
              <a:buSzPts val="1400"/>
              <a:buNone/>
            </a:pPr>
            <a:r>
              <a:t/>
            </a:r>
            <a:endParaRPr b="0" i="1"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p>
          <a:p>
            <a:pPr indent="-171450" lvl="0" marL="171450" rtl="0" algn="l">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indent="-171450" lvl="0" marL="171450" rtl="0" algn="l">
              <a:lnSpc>
                <a:spcPct val="100000"/>
              </a:lnSpc>
              <a:spcBef>
                <a:spcPts val="0"/>
              </a:spcBef>
              <a:spcAft>
                <a:spcPts val="0"/>
              </a:spcAft>
              <a:buSzPts val="1400"/>
              <a:buFont typeface="Arial"/>
              <a:buChar char="•"/>
            </a:pPr>
            <a:r>
              <a:rPr lang="de-DE" sz="1100"/>
              <a:t>Sie initiieren ein Treffen mit dem Betriebsrat und der Geschäftsführung.</a:t>
            </a:r>
            <a:endParaRPr/>
          </a:p>
          <a:p>
            <a:pPr indent="-171450" lvl="0" marL="171450" rtl="0" algn="l">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indent="-171450" lvl="0" marL="171450" rtl="0" algn="l">
              <a:lnSpc>
                <a:spcPct val="100000"/>
              </a:lnSpc>
              <a:spcBef>
                <a:spcPts val="0"/>
              </a:spcBef>
              <a:spcAft>
                <a:spcPts val="0"/>
              </a:spcAft>
              <a:buSzPts val="1400"/>
              <a:buFont typeface="Arial"/>
              <a:buChar char="•"/>
            </a:pPr>
            <a:r>
              <a:rPr lang="de-DE" sz="1100"/>
              <a:t>Aber das werden „die Freunde der Curry-Wurst mit Pommes“ gar nicht gerne sehen.</a:t>
            </a:r>
            <a:endParaRPr/>
          </a:p>
          <a:p>
            <a:pPr indent="-171450" lvl="0" marL="171450" rtl="0" algn="l">
              <a:lnSpc>
                <a:spcPct val="100000"/>
              </a:lnSpc>
              <a:spcBef>
                <a:spcPts val="0"/>
              </a:spcBef>
              <a:spcAft>
                <a:spcPts val="0"/>
              </a:spcAft>
              <a:buSzPts val="1400"/>
              <a:buFont typeface="Arial"/>
              <a:buChar char="•"/>
            </a:pPr>
            <a:r>
              <a:rPr lang="de-DE" sz="1100"/>
              <a:t>Mit welchen Vorschlägen gehen Sie in das Gespräch?</a:t>
            </a:r>
            <a:endParaRPr sz="1100"/>
          </a:p>
          <a:p>
            <a:pPr indent="0" lvl="0" marL="0" rtl="0" algn="l">
              <a:lnSpc>
                <a:spcPct val="100000"/>
              </a:lnSpc>
              <a:spcBef>
                <a:spcPts val="600"/>
              </a:spcBef>
              <a:spcAft>
                <a:spcPts val="0"/>
              </a:spcAft>
              <a:buSzPts val="1400"/>
              <a:buNone/>
            </a:pPr>
            <a:r>
              <a:t/>
            </a:r>
            <a:endParaRPr sz="1100"/>
          </a:p>
          <a:p>
            <a:pPr indent="0" lvl="0" marL="0" rtl="0" algn="l">
              <a:lnSpc>
                <a:spcPct val="100000"/>
              </a:lnSpc>
              <a:spcBef>
                <a:spcPts val="600"/>
              </a:spcBef>
              <a:spcAft>
                <a:spcPts val="0"/>
              </a:spcAft>
              <a:buSzPts val="1400"/>
              <a:buNone/>
            </a:pPr>
            <a:r>
              <a:rPr b="1" lang="de-DE" sz="1100"/>
              <a:t>Quelle und Bild</a:t>
            </a:r>
            <a:endParaRPr sz="1100"/>
          </a:p>
          <a:p>
            <a:pPr indent="-171450" lvl="0" marL="171450" rtl="0" algn="l">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notes"/>
          <p:cNvSpPr txBox="1"/>
          <p:nvPr>
            <p:ph idx="1" type="body"/>
          </p:nvPr>
        </p:nvSpPr>
        <p:spPr>
          <a:xfrm>
            <a:off x="223838" y="4222800"/>
            <a:ext cx="6654800" cy="4606660"/>
          </a:xfrm>
          <a:prstGeom prst="rect">
            <a:avLst/>
          </a:prstGeom>
          <a:noFill/>
          <a:ln>
            <a:noFill/>
          </a:ln>
        </p:spPr>
        <p:txBody>
          <a:bodyPr anchorCtr="0" anchor="t" bIns="47400" lIns="94825" spcFirstLastPara="1" rIns="94825" wrap="square" tIns="47400">
            <a:normAutofit/>
          </a:bodyPr>
          <a:lstStyle/>
          <a:p>
            <a:pPr indent="0" lvl="0" marL="0" marR="0" rtl="0" algn="l">
              <a:lnSpc>
                <a:spcPct val="100000"/>
              </a:lnSpc>
              <a:spcBef>
                <a:spcPts val="0"/>
              </a:spcBef>
              <a:spcAft>
                <a:spcPts val="0"/>
              </a:spcAft>
              <a:buClr>
                <a:srgbClr val="000000"/>
              </a:buClr>
              <a:buSzPts val="1400"/>
              <a:buFont typeface="Arial"/>
              <a:buNone/>
            </a:pPr>
            <a:r>
              <a:rPr b="1" lang="de-DE" sz="1100"/>
              <a:t>Beschreibung</a:t>
            </a:r>
            <a:endParaRPr sz="1100"/>
          </a:p>
          <a:p>
            <a:pPr indent="0" lvl="0" marL="0" marR="0" rtl="0" algn="l">
              <a:lnSpc>
                <a:spcPct val="100000"/>
              </a:lnSpc>
              <a:spcBef>
                <a:spcPts val="0"/>
              </a:spcBef>
              <a:spcAft>
                <a:spcPts val="0"/>
              </a:spcAft>
              <a:buClr>
                <a:srgbClr val="000000"/>
              </a:buClr>
              <a:buSzPts val="1400"/>
              <a:buFont typeface="Arial"/>
              <a:buNone/>
            </a:pPr>
            <a:r>
              <a:rPr b="0" lang="de-DE" sz="110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b="0" lang="de-DE" sz="1100"/>
              <a:t>Wasserverbrauch bei 2.250 Liter. </a:t>
            </a:r>
            <a:endParaRPr sz="1100"/>
          </a:p>
          <a:p>
            <a:pPr indent="0" lvl="0" marL="0" marR="0" rtl="0" algn="l">
              <a:lnSpc>
                <a:spcPct val="100000"/>
              </a:lnSpc>
              <a:spcBef>
                <a:spcPts val="0"/>
              </a:spcBef>
              <a:spcAft>
                <a:spcPts val="0"/>
              </a:spcAft>
              <a:buClr>
                <a:srgbClr val="000000"/>
              </a:buClr>
              <a:buSzPts val="1400"/>
              <a:buFont typeface="Arial"/>
              <a:buNone/>
            </a:pPr>
            <a:r>
              <a:t/>
            </a:r>
            <a:endParaRPr b="0"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indent="-171450" lvl="0" marL="171450" rtl="0" algn="l">
              <a:lnSpc>
                <a:spcPct val="100000"/>
              </a:lnSpc>
              <a:spcBef>
                <a:spcPts val="360"/>
              </a:spcBef>
              <a:spcAft>
                <a:spcPts val="0"/>
              </a:spcAft>
              <a:buSzPts val="1200"/>
              <a:buFont typeface="Arial"/>
              <a:buChar char="•"/>
            </a:pPr>
            <a:r>
              <a:rPr lang="de-DE" sz="1100"/>
              <a:t>Welche Komponenten haben den größten Abdruck und warum?</a:t>
            </a:r>
            <a:endParaRPr sz="1100"/>
          </a:p>
          <a:p>
            <a:pPr indent="-228600" lvl="0" marL="457200" marR="0" rtl="0" algn="l">
              <a:lnSpc>
                <a:spcPct val="100000"/>
              </a:lnSpc>
              <a:spcBef>
                <a:spcPts val="0"/>
              </a:spcBef>
              <a:spcAft>
                <a:spcPts val="0"/>
              </a:spcAft>
              <a:buClr>
                <a:srgbClr val="000000"/>
              </a:buClr>
              <a:buSzPts val="1400"/>
              <a:buFont typeface="Arial"/>
              <a:buNone/>
            </a:pPr>
            <a:r>
              <a:t/>
            </a:r>
            <a:endParaRPr b="0" sz="1100"/>
          </a:p>
          <a:p>
            <a:pPr indent="0" lvl="0" marL="0" marR="0" rtl="0" algn="l">
              <a:lnSpc>
                <a:spcPct val="100000"/>
              </a:lnSpc>
              <a:spcBef>
                <a:spcPts val="0"/>
              </a:spcBef>
              <a:spcAft>
                <a:spcPts val="0"/>
              </a:spcAft>
              <a:buClr>
                <a:schemeClr val="dk1"/>
              </a:buClr>
              <a:buSzPts val="1200"/>
              <a:buFont typeface="Calibri"/>
              <a:buNone/>
            </a:pPr>
            <a:r>
              <a:rPr b="1" lang="de-DE" sz="1100"/>
              <a:t>Quelle und Abbildung</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t>Hühner (2016), </a:t>
            </a:r>
            <a:r>
              <a:rPr b="0" i="0" lang="de-DE" sz="1100" u="none" cap="none" strike="noStrik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b="0" i="0" sz="1100" u="none" cap="none" strike="noStrike">
              <a:solidFill>
                <a:schemeClr val="dk1"/>
              </a:solidFill>
              <a:latin typeface="Calibri"/>
              <a:ea typeface="Calibri"/>
              <a:cs typeface="Calibri"/>
              <a:sym typeface="Calibri"/>
            </a:endParaRPr>
          </a:p>
        </p:txBody>
      </p:sp>
      <p:sp>
        <p:nvSpPr>
          <p:cNvPr id="336" name="Google Shape;336;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1:notes"/>
          <p:cNvSpPr txBox="1"/>
          <p:nvPr>
            <p:ph idx="1" type="body"/>
          </p:nvPr>
        </p:nvSpPr>
        <p:spPr>
          <a:xfrm>
            <a:off x="222249" y="3996000"/>
            <a:ext cx="6656389" cy="61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sz="1100"/>
              <a:t>Beschreibung</a:t>
            </a:r>
            <a:endParaRPr sz="1100"/>
          </a:p>
          <a:p>
            <a:pPr indent="0" lvl="0" marL="0" rtl="0" algn="l">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i="1" sz="1050"/>
          </a:p>
          <a:p>
            <a:pPr indent="0" lvl="0" marL="0" rtl="0" algn="l">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b="1"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indent="-171450" lvl="0" marL="171450" rtl="0" algn="l">
              <a:lnSpc>
                <a:spcPct val="100000"/>
              </a:lnSpc>
              <a:spcBef>
                <a:spcPts val="0"/>
              </a:spcBef>
              <a:spcAft>
                <a:spcPts val="0"/>
              </a:spcAft>
              <a:buSzPts val="1200"/>
              <a:buFont typeface="Arial"/>
              <a:buChar char="•"/>
            </a:pPr>
            <a:r>
              <a:rPr lang="de-DE" sz="1100"/>
              <a:t>In welchen Menüs könnte Sie „Grüne Milch“ nutzen?</a:t>
            </a:r>
            <a:endParaRPr sz="1100"/>
          </a:p>
          <a:p>
            <a:pPr indent="0" lvl="0" marL="0" rtl="0" algn="l">
              <a:lnSpc>
                <a:spcPct val="100000"/>
              </a:lnSpc>
              <a:spcBef>
                <a:spcPts val="360"/>
              </a:spcBef>
              <a:spcAft>
                <a:spcPts val="0"/>
              </a:spcAft>
              <a:buSzPts val="1200"/>
              <a:buNone/>
            </a:pPr>
            <a:r>
              <a:rPr b="1" lang="de-DE" sz="1100"/>
              <a:t>Daten</a:t>
            </a:r>
            <a:endParaRPr b="1" sz="1100"/>
          </a:p>
          <a:p>
            <a:pPr indent="-174625" lvl="0" marL="184150" marR="0" rtl="0" algn="l">
              <a:lnSpc>
                <a:spcPct val="100000"/>
              </a:lnSpc>
              <a:spcBef>
                <a:spcPts val="0"/>
              </a:spcBef>
              <a:spcAft>
                <a:spcPts val="0"/>
              </a:spcAft>
              <a:buClr>
                <a:schemeClr val="dk1"/>
              </a:buClr>
              <a:buSzPts val="1200"/>
              <a:buFont typeface="Arial"/>
              <a:buChar char="•"/>
            </a:pPr>
            <a:r>
              <a:rPr lang="de-DE" sz="1100"/>
              <a:t>Reisdrink:        586,0 l</a:t>
            </a:r>
            <a:endParaRPr sz="1100"/>
          </a:p>
          <a:p>
            <a:pPr indent="-174625" lvl="0" marL="184150" marR="0" rtl="0" algn="l">
              <a:lnSpc>
                <a:spcPct val="100000"/>
              </a:lnSpc>
              <a:spcBef>
                <a:spcPts val="0"/>
              </a:spcBef>
              <a:spcAft>
                <a:spcPts val="0"/>
              </a:spcAft>
              <a:buSzPts val="1400"/>
              <a:buChar char="•"/>
            </a:pPr>
            <a:r>
              <a:rPr lang="de-DE" sz="1100"/>
              <a:t>Haferdrink:           3,4 l</a:t>
            </a:r>
            <a:endParaRPr sz="1100"/>
          </a:p>
          <a:p>
            <a:pPr indent="-174625" lvl="0" marL="184150" marR="0" rtl="0" algn="l">
              <a:lnSpc>
                <a:spcPct val="100000"/>
              </a:lnSpc>
              <a:spcBef>
                <a:spcPts val="0"/>
              </a:spcBef>
              <a:spcAft>
                <a:spcPts val="0"/>
              </a:spcAft>
              <a:buSzPts val="1400"/>
              <a:buChar char="•"/>
            </a:pPr>
            <a:r>
              <a:rPr lang="de-DE" sz="1100"/>
              <a:t>Mandeldrink:    371,0 l</a:t>
            </a:r>
            <a:endParaRPr sz="1100"/>
          </a:p>
          <a:p>
            <a:pPr indent="-174625" lvl="0" marL="184150" marR="0" rtl="0" algn="l">
              <a:lnSpc>
                <a:spcPct val="100000"/>
              </a:lnSpc>
              <a:spcBef>
                <a:spcPts val="0"/>
              </a:spcBef>
              <a:spcAft>
                <a:spcPts val="0"/>
              </a:spcAft>
              <a:buSzPts val="1400"/>
              <a:buChar char="•"/>
            </a:pPr>
            <a:r>
              <a:rPr lang="de-DE" sz="1100"/>
              <a:t>Milch:               248,0 l</a:t>
            </a:r>
            <a:endParaRPr sz="1100"/>
          </a:p>
          <a:p>
            <a:pPr indent="-174625" lvl="0" marL="184150" marR="0" rtl="0" algn="l">
              <a:lnSpc>
                <a:spcPct val="100000"/>
              </a:lnSpc>
              <a:spcBef>
                <a:spcPts val="0"/>
              </a:spcBef>
              <a:spcAft>
                <a:spcPts val="0"/>
              </a:spcAft>
              <a:buSzPts val="1400"/>
              <a:buChar char="•"/>
            </a:pPr>
            <a:r>
              <a:rPr lang="de-DE" sz="1100"/>
              <a:t>Sojadrink:             1,2 l</a:t>
            </a:r>
            <a:endParaRPr sz="1100"/>
          </a:p>
          <a:p>
            <a:pPr indent="0" lvl="0" marL="0" rtl="0" algn="l">
              <a:lnSpc>
                <a:spcPct val="100000"/>
              </a:lnSpc>
              <a:spcBef>
                <a:spcPts val="400"/>
              </a:spcBef>
              <a:spcAft>
                <a:spcPts val="0"/>
              </a:spcAft>
              <a:buSzPts val="1400"/>
              <a:buFont typeface="Arial"/>
              <a:buNone/>
            </a:pPr>
            <a:r>
              <a:rPr b="1" lang="de-DE" sz="1100"/>
              <a:t>Quellen</a:t>
            </a:r>
            <a:endParaRPr b="1" sz="1100"/>
          </a:p>
          <a:p>
            <a:pPr indent="-136525" lvl="0" marL="184150" rtl="0" algn="l">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360"/>
              </a:spcBef>
              <a:spcAft>
                <a:spcPts val="0"/>
              </a:spcAft>
              <a:buSzPts val="1200"/>
              <a:buNone/>
            </a:pPr>
            <a:r>
              <a:t/>
            </a:r>
            <a:endParaRPr sz="1100"/>
          </a:p>
        </p:txBody>
      </p:sp>
      <p:sp>
        <p:nvSpPr>
          <p:cNvPr id="384" name="Google Shape;384;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p:nvPr>
            <p:ph idx="2" type="sldImg"/>
          </p:nvPr>
        </p:nvSpPr>
        <p:spPr>
          <a:xfrm>
            <a:off x="2301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9:notes"/>
          <p:cNvSpPr txBox="1"/>
          <p:nvPr>
            <p:ph idx="1" type="body"/>
          </p:nvPr>
        </p:nvSpPr>
        <p:spPr>
          <a:xfrm>
            <a:off x="223200" y="4222800"/>
            <a:ext cx="6654800" cy="58896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indent="0" lvl="0" marL="0" marR="0" rtl="0" algn="l">
              <a:lnSpc>
                <a:spcPct val="100000"/>
              </a:lnSpc>
              <a:spcBef>
                <a:spcPts val="0"/>
              </a:spcBef>
              <a:spcAft>
                <a:spcPts val="0"/>
              </a:spcAft>
              <a:buClr>
                <a:srgbClr val="000000"/>
              </a:buClr>
              <a:buSzPts val="1400"/>
              <a:buFont typeface="Arial"/>
              <a:buNone/>
            </a:pPr>
            <a:r>
              <a:rPr lang="de-DE" sz="1100"/>
              <a:t>Um </a:t>
            </a:r>
            <a:r>
              <a:rPr b="0" i="0" lang="de-DE" sz="1100" u="none" cap="none" strike="noStrik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b="0" i="0" sz="11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Aufgaben</a:t>
            </a:r>
            <a:endParaRPr sz="1100"/>
          </a:p>
          <a:p>
            <a:pPr indent="-171450" lvl="0" marL="171450" marR="0" rtl="0" algn="l">
              <a:lnSpc>
                <a:spcPct val="100000"/>
              </a:lnSpc>
              <a:spcBef>
                <a:spcPts val="2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Bestimmen Sie den Backwarenabfall in Ihrem Betrieb.</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Wie wird der Backwarenabfall bei Ihnen entsorgt – welche Möglichkeiten gibt es noch?</a:t>
            </a:r>
            <a:endParaRPr sz="1100"/>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Quellen</a:t>
            </a:r>
            <a:endParaRPr sz="1100"/>
          </a:p>
          <a:p>
            <a:pPr indent="-171450" lvl="0" marL="171450" marR="0" rtl="0" algn="l">
              <a:lnSpc>
                <a:spcPct val="100000"/>
              </a:lnSpc>
              <a:spcBef>
                <a:spcPts val="0"/>
              </a:spcBef>
              <a:spcAft>
                <a:spcPts val="0"/>
              </a:spcAft>
              <a:buClr>
                <a:schemeClr val="dk1"/>
              </a:buClr>
              <a:buSzPts val="1200"/>
              <a:buFont typeface="Arial"/>
              <a:buChar char="•"/>
            </a:pPr>
            <a:r>
              <a:rPr lang="de-DE" sz="1100"/>
              <a:t>BLE Bundesanstalt für Landwirtschaft und Ernährung (o.J.): </a:t>
            </a:r>
            <a:r>
              <a:rPr b="0" i="0" lang="de-DE" sz="1100" u="none" cap="none" strike="noStrik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2"/>
              </a:rPr>
              <a:t>https://www.ble.de/SharedDocs/Pressemitteilungen/DE/2017/170905_Brotgetreide-BZL.html</a:t>
            </a:r>
            <a:r>
              <a:rPr lang="de-DE" sz="1100"/>
              <a:t>. Zugriff Juli 2019</a:t>
            </a:r>
            <a:endParaRPr sz="1100"/>
          </a:p>
          <a:p>
            <a:pPr indent="-171450" lvl="0" marL="171450" rtl="0" algn="l">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indent="-171450" lvl="0" marL="171450" marR="0" rtl="0" algn="l">
              <a:lnSpc>
                <a:spcPct val="100000"/>
              </a:lnSpc>
              <a:spcBef>
                <a:spcPts val="0"/>
              </a:spcBef>
              <a:spcAft>
                <a:spcPts val="0"/>
              </a:spcAft>
              <a:buClr>
                <a:schemeClr val="dk1"/>
              </a:buClr>
              <a:buSzPts val="1200"/>
              <a:buFont typeface="Arial"/>
              <a:buChar char="•"/>
            </a:pPr>
            <a:r>
              <a:rPr b="0" lang="de-DE" sz="110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indent="0" lvl="0" marL="0" marR="0" rtl="0" algn="l">
              <a:lnSpc>
                <a:spcPct val="100000"/>
              </a:lnSpc>
              <a:spcBef>
                <a:spcPts val="0"/>
              </a:spcBef>
              <a:spcAft>
                <a:spcPts val="0"/>
              </a:spcAft>
              <a:buSzPts val="1400"/>
              <a:buNone/>
            </a:pPr>
            <a:r>
              <a:t/>
            </a:r>
            <a:endParaRPr b="1" sz="1100">
              <a:solidFill>
                <a:srgbClr val="000000"/>
              </a:solidFill>
            </a:endParaRPr>
          </a:p>
        </p:txBody>
      </p:sp>
      <p:sp>
        <p:nvSpPr>
          <p:cNvPr id="397" name="Google Shape;397;p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8: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8:notes"/>
          <p:cNvSpPr txBox="1"/>
          <p:nvPr>
            <p:ph idx="1" type="body"/>
          </p:nvPr>
        </p:nvSpPr>
        <p:spPr>
          <a:xfrm>
            <a:off x="223200" y="4222800"/>
            <a:ext cx="6654800" cy="51447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Welche Lebensmittel werfen Sie am Häufigsten in den Abfall? </a:t>
            </a:r>
            <a:endParaRPr sz="1100"/>
          </a:p>
          <a:p>
            <a:pPr indent="-228600" lvl="0" marL="228600" rtl="0" algn="l">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Quellen</a:t>
            </a:r>
            <a:endParaRPr sz="1100"/>
          </a:p>
          <a:p>
            <a:pPr indent="-171450" lvl="0" marL="171450" rtl="0" algn="l">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indent="-95250" lvl="0" marL="171450" rtl="0" algn="l">
              <a:lnSpc>
                <a:spcPct val="100000"/>
              </a:lnSpc>
              <a:spcBef>
                <a:spcPts val="0"/>
              </a:spcBef>
              <a:spcAft>
                <a:spcPts val="0"/>
              </a:spcAft>
              <a:buClr>
                <a:schemeClr val="dk1"/>
              </a:buClr>
              <a:buSzPts val="1200"/>
              <a:buNone/>
            </a:pPr>
            <a:r>
              <a:t/>
            </a:r>
            <a:endParaRPr b="1" sz="1100"/>
          </a:p>
          <a:p>
            <a:pPr indent="0" lvl="0" marL="0" rtl="0" algn="l">
              <a:lnSpc>
                <a:spcPct val="100000"/>
              </a:lnSpc>
              <a:spcBef>
                <a:spcPts val="0"/>
              </a:spcBef>
              <a:spcAft>
                <a:spcPts val="0"/>
              </a:spcAft>
              <a:buClr>
                <a:schemeClr val="dk1"/>
              </a:buClr>
              <a:buSzPts val="1200"/>
              <a:buNone/>
            </a:pPr>
            <a:r>
              <a:rPr b="1" lang="de-DE" sz="1100"/>
              <a:t>Bilder</a:t>
            </a:r>
            <a:endParaRPr sz="1100"/>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223838" y="4222800"/>
            <a:ext cx="6654799"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05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indent="-171450" lvl="0" marL="171450" rtl="0" algn="l">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0"/>
              </a:spcBef>
              <a:spcAft>
                <a:spcPts val="0"/>
              </a:spcAft>
              <a:buSzPts val="1100"/>
              <a:buFont typeface="Arial"/>
              <a:buChar char="•"/>
            </a:pPr>
            <a:r>
              <a:rPr lang="de-DE" sz="1050"/>
              <a:t>Was unternehmen Sie in Ihrem Betrieb, um CO</a:t>
            </a:r>
            <a:r>
              <a:rPr baseline="-25000" lang="de-DE" sz="1050"/>
              <a:t>2</a:t>
            </a:r>
            <a:r>
              <a:rPr lang="de-DE" sz="1050"/>
              <a:t>-Emissionen zu verringern?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b="1" sz="1050"/>
          </a:p>
          <a:p>
            <a:pPr indent="-171450" lvl="0" marL="171450" rtl="0" algn="l">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88" name="Google Shape;88;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2: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2:notes"/>
          <p:cNvSpPr txBox="1"/>
          <p:nvPr>
            <p:ph idx="1" type="body"/>
          </p:nvPr>
        </p:nvSpPr>
        <p:spPr>
          <a:xfrm>
            <a:off x="222250" y="4222800"/>
            <a:ext cx="6656387"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Kuntscher et al. kamen im Rahmen dieser Studie zu folgendem Ergebnis: „</a:t>
            </a:r>
            <a:r>
              <a:rPr b="0" i="1" lang="de-DE" sz="1100" u="none" cap="none" strike="noStrik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Wo fallen in Ihrem Betrieb die meisten Abfälle an? </a:t>
            </a:r>
            <a:endParaRPr sz="1100"/>
          </a:p>
          <a:p>
            <a:pPr indent="-228600" lvl="0" marL="228600" rtl="0" algn="l">
              <a:lnSpc>
                <a:spcPct val="100000"/>
              </a:lnSpc>
              <a:spcBef>
                <a:spcPts val="0"/>
              </a:spcBef>
              <a:spcAft>
                <a:spcPts val="0"/>
              </a:spcAft>
              <a:buSzPts val="1400"/>
              <a:buFont typeface="Arial"/>
              <a:buChar char="•"/>
            </a:pPr>
            <a:r>
              <a:rPr lang="de-DE" sz="1100"/>
              <a:t>Messen bzw. wiegen Sie die Mengen.</a:t>
            </a:r>
            <a:endParaRPr/>
          </a:p>
          <a:p>
            <a:pPr indent="-228600" lvl="0" marL="228600" rtl="0" algn="l">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 und Grafik</a:t>
            </a:r>
            <a:endParaRPr sz="1100"/>
          </a:p>
          <a:p>
            <a:pPr indent="-171450" lvl="0" marL="171450" rtl="0" algn="l">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3:notes"/>
          <p:cNvSpPr/>
          <p:nvPr>
            <p:ph idx="2" type="sldImg"/>
          </p:nvPr>
        </p:nvSpPr>
        <p:spPr>
          <a:xfrm>
            <a:off x="223838" y="252413"/>
            <a:ext cx="6656387"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3:notes"/>
          <p:cNvSpPr txBox="1"/>
          <p:nvPr>
            <p:ph idx="1" type="body"/>
          </p:nvPr>
        </p:nvSpPr>
        <p:spPr>
          <a:xfrm>
            <a:off x="223200" y="4068000"/>
            <a:ext cx="6656387" cy="615237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443" name="Google Shape;443;p2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223837" y="4032000"/>
            <a:ext cx="6654799" cy="619079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t>Beschreibung</a:t>
            </a:r>
            <a:r>
              <a:rPr lang="de-DE" sz="1000"/>
              <a:t>: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indent="0" lvl="0" marL="0" marR="0" rtl="0" algn="l">
              <a:lnSpc>
                <a:spcPct val="100000"/>
              </a:lnSpc>
              <a:spcBef>
                <a:spcPts val="400"/>
              </a:spcBef>
              <a:spcAft>
                <a:spcPts val="0"/>
              </a:spcAft>
              <a:buClr>
                <a:srgbClr val="000000"/>
              </a:buClr>
              <a:buSzPts val="1400"/>
              <a:buFont typeface="Arial"/>
              <a:buNone/>
            </a:pPr>
            <a:r>
              <a:rPr b="1" lang="de-DE" sz="1000"/>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indent="0" lvl="0" marL="0" marR="0" rtl="0" algn="l">
              <a:lnSpc>
                <a:spcPct val="100000"/>
              </a:lnSpc>
              <a:spcBef>
                <a:spcPts val="400"/>
              </a:spcBef>
              <a:spcAft>
                <a:spcPts val="0"/>
              </a:spcAft>
              <a:buClr>
                <a:srgbClr val="000000"/>
              </a:buClr>
              <a:buSzPts val="1400"/>
              <a:buNone/>
            </a:pPr>
            <a:r>
              <a:rPr b="1" lang="de-DE" sz="1000"/>
              <a:t>Lösung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im Jahr: 365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Demokratische Republik Kongo: 99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Deutschland: ca. 84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Irak: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Afghanistan: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Mali: ca. 22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indent="0" lvl="0" marL="0" marR="0" rtl="0" algn="l">
              <a:lnSpc>
                <a:spcPct val="100000"/>
              </a:lnSpc>
              <a:spcBef>
                <a:spcPts val="500"/>
              </a:spcBef>
              <a:spcAft>
                <a:spcPts val="0"/>
              </a:spcAft>
              <a:buClr>
                <a:srgbClr val="000000"/>
              </a:buClr>
              <a:buSzPts val="1400"/>
              <a:buNone/>
            </a:pPr>
            <a:r>
              <a:rPr b="1" lang="de-DE" sz="1000"/>
              <a:t>Quelle</a:t>
            </a:r>
            <a:r>
              <a:rPr lang="de-DE" sz="1000"/>
              <a:t>:</a:t>
            </a:r>
            <a:endParaRPr sz="1000"/>
          </a:p>
          <a:p>
            <a:pPr indent="-171450" lvl="0" marL="171450" marR="0" rtl="0" algn="l">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b="0" i="0" lang="de-DE" sz="900" u="none" cap="none" strike="noStrik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Mehl für Brot: Mein Mehl</a:t>
            </a:r>
            <a:r>
              <a:rPr i="0" lang="de-DE" sz="900"/>
              <a:t>: </a:t>
            </a:r>
            <a:r>
              <a:rPr b="0" i="0" lang="de-DE" sz="900" u="none" cap="none" strike="noStrik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Kalorienverbrauch: TK Techniker Krankenkasse (o.J.): </a:t>
            </a:r>
            <a:r>
              <a:rPr b="0" i="0" lang="de-DE" sz="900" u="none" cap="none" strike="noStrik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0: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0:notes"/>
          <p:cNvSpPr txBox="1"/>
          <p:nvPr>
            <p:ph idx="1" type="body"/>
          </p:nvPr>
        </p:nvSpPr>
        <p:spPr>
          <a:xfrm>
            <a:off x="222250" y="4222800"/>
            <a:ext cx="6656388" cy="47109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Wie ist die Weitergabe betriebswirtschaftlich zu bewerten?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b="1" i="0" sz="11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Quelle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Tafeln Deutschland (2020): Faktenblätter. Online: </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www.tafel.de/fileadmin/media/Presse/Hintergrundinformationen/2022-05-25_TAFEL_Faktenblaetter.pdf</a:t>
            </a:r>
            <a:r>
              <a:rPr b="0" i="0" lang="de-DE" sz="1100" u="none" cap="none" strike="noStrik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7:notes"/>
          <p:cNvSpPr txBox="1"/>
          <p:nvPr>
            <p:ph idx="1" type="body"/>
          </p:nvPr>
        </p:nvSpPr>
        <p:spPr>
          <a:xfrm>
            <a:off x="223838" y="4140000"/>
            <a:ext cx="6654800" cy="575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a:t>Beschreibung</a:t>
            </a:r>
            <a:endParaRPr/>
          </a:p>
          <a:p>
            <a:pPr indent="0" lvl="0" marL="0" rtl="0" algn="l">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indent="0" lvl="0" marL="0" rtl="0" algn="l">
              <a:lnSpc>
                <a:spcPct val="100000"/>
              </a:lnSpc>
              <a:spcBef>
                <a:spcPts val="360"/>
              </a:spcBef>
              <a:spcAft>
                <a:spcPts val="0"/>
              </a:spcAft>
              <a:buSzPts val="1200"/>
              <a:buNone/>
            </a:pPr>
            <a:r>
              <a:rPr b="1" lang="de-DE"/>
              <a:t>Aufgabe</a:t>
            </a:r>
            <a:endParaRPr/>
          </a:p>
          <a:p>
            <a:pPr indent="-171450" lvl="0" marL="171450" rtl="0" algn="l">
              <a:lnSpc>
                <a:spcPct val="100000"/>
              </a:lnSpc>
              <a:spcBef>
                <a:spcPts val="0"/>
              </a:spcBef>
              <a:spcAft>
                <a:spcPts val="0"/>
              </a:spcAft>
              <a:buSzPts val="1200"/>
              <a:buFont typeface="Arial"/>
              <a:buChar char="•"/>
            </a:pPr>
            <a:r>
              <a:rPr lang="de-DE"/>
              <a:t>Diskutieren sie die Vor- und Nachteile betrieblicher Mobilität in Ihrem Unternehmen.</a:t>
            </a:r>
            <a:endParaRPr/>
          </a:p>
          <a:p>
            <a:pPr indent="-171450" lvl="0" marL="171450" rtl="0" algn="l">
              <a:lnSpc>
                <a:spcPct val="100000"/>
              </a:lnSpc>
              <a:spcBef>
                <a:spcPts val="0"/>
              </a:spcBef>
              <a:spcAft>
                <a:spcPts val="0"/>
              </a:spcAft>
              <a:buSzPts val="1200"/>
              <a:buFont typeface="Arial"/>
              <a:buChar char="•"/>
            </a:pPr>
            <a:r>
              <a:rPr lang="de-DE"/>
              <a:t>Ist Elektromobilität eine Möglichkeit?</a:t>
            </a:r>
            <a:endParaRPr/>
          </a:p>
          <a:p>
            <a:pPr indent="-171450" lvl="0" marL="171450" rtl="0" algn="l">
              <a:lnSpc>
                <a:spcPct val="100000"/>
              </a:lnSpc>
              <a:spcBef>
                <a:spcPts val="0"/>
              </a:spcBef>
              <a:spcAft>
                <a:spcPts val="0"/>
              </a:spcAft>
              <a:buSzPts val="1200"/>
              <a:buFont typeface="Arial"/>
              <a:buChar char="•"/>
            </a:pPr>
            <a:r>
              <a:rPr lang="de-DE"/>
              <a:t>Können Sie eine eigene PV-Anlage auf Ihrem Betriebsgebäude installieren?</a:t>
            </a:r>
            <a:endParaRPr/>
          </a:p>
          <a:p>
            <a:pPr indent="0" lvl="0" marL="0" rtl="0" algn="l">
              <a:lnSpc>
                <a:spcPct val="100000"/>
              </a:lnSpc>
              <a:spcBef>
                <a:spcPts val="360"/>
              </a:spcBef>
              <a:spcAft>
                <a:spcPts val="0"/>
              </a:spcAft>
              <a:buSzPts val="1200"/>
              <a:buNone/>
            </a:pPr>
            <a:r>
              <a:rPr b="1" lang="de-DE"/>
              <a:t>Daten</a:t>
            </a:r>
            <a:endParaRPr b="1"/>
          </a:p>
          <a:p>
            <a:pPr indent="-174625" lvl="0" marL="184150" marR="0" rtl="0" algn="l">
              <a:lnSpc>
                <a:spcPct val="100000"/>
              </a:lnSpc>
              <a:spcBef>
                <a:spcPts val="0"/>
              </a:spcBef>
              <a:spcAft>
                <a:spcPts val="0"/>
              </a:spcAft>
              <a:buClr>
                <a:srgbClr val="000000"/>
              </a:buClr>
              <a:buSzPts val="1200"/>
              <a:buFont typeface="Arial"/>
              <a:buChar char="•"/>
            </a:pPr>
            <a:r>
              <a:rPr lang="de-DE"/>
              <a:t>Kona, Mittelklasse Midi-SUV, alle Angaben pro 100 km</a:t>
            </a:r>
            <a:endParaRPr/>
          </a:p>
          <a:p>
            <a:pPr indent="-174625" lvl="0" marL="184150" rtl="0" algn="l">
              <a:lnSpc>
                <a:spcPct val="100000"/>
              </a:lnSpc>
              <a:spcBef>
                <a:spcPts val="0"/>
              </a:spcBef>
              <a:spcAft>
                <a:spcPts val="0"/>
              </a:spcAft>
              <a:buSzPts val="1200"/>
              <a:buFont typeface="Arial"/>
              <a:buChar char="•"/>
            </a:pPr>
            <a:r>
              <a:rPr lang="de-DE"/>
              <a:t>Kona Elektro, Leistung 150 kW, 64kW Batterie, Verbrauch 14,3 kWh / 6,45 kg /100 km, 64g/km </a:t>
            </a:r>
            <a:endParaRPr/>
          </a:p>
          <a:p>
            <a:pPr indent="-174625" lvl="0" marL="184150" rtl="0" algn="l">
              <a:lnSpc>
                <a:spcPct val="100000"/>
              </a:lnSpc>
              <a:spcBef>
                <a:spcPts val="0"/>
              </a:spcBef>
              <a:spcAft>
                <a:spcPts val="0"/>
              </a:spcAft>
              <a:buSzPts val="1200"/>
              <a:buFont typeface="Arial"/>
              <a:buChar char="•"/>
            </a:pPr>
            <a:r>
              <a:rPr lang="de-DE"/>
              <a:t>Kona Elektro, Leistung 150 kW, 64kW Batterie, Realverbrauch über 10.000 km: 17 kWh)</a:t>
            </a:r>
            <a:endParaRPr/>
          </a:p>
          <a:p>
            <a:pPr indent="-174625" lvl="0" marL="184150" rtl="0" algn="l">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indent="-174625" lvl="0" marL="184150" rtl="0" algn="l">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indent="-174625" lvl="0" marL="184150" marR="0" rtl="0" algn="l">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indent="0" lvl="0" marL="0" rtl="0" algn="l">
              <a:lnSpc>
                <a:spcPct val="100000"/>
              </a:lnSpc>
              <a:spcBef>
                <a:spcPts val="0"/>
              </a:spcBef>
              <a:spcAft>
                <a:spcPts val="0"/>
              </a:spcAft>
              <a:buSzPts val="1400"/>
              <a:buFont typeface="Arial"/>
              <a:buNone/>
            </a:pPr>
            <a:r>
              <a:t/>
            </a:r>
            <a:endParaRPr b="1"/>
          </a:p>
          <a:p>
            <a:pPr indent="0" lvl="0" marL="0" rtl="0" algn="l">
              <a:lnSpc>
                <a:spcPct val="100000"/>
              </a:lnSpc>
              <a:spcBef>
                <a:spcPts val="0"/>
              </a:spcBef>
              <a:spcAft>
                <a:spcPts val="0"/>
              </a:spcAft>
              <a:buSzPts val="1400"/>
              <a:buFont typeface="Arial"/>
              <a:buNone/>
            </a:pPr>
            <a:r>
              <a:rPr b="1" lang="de-DE"/>
              <a:t>Quellen</a:t>
            </a:r>
            <a:endParaRPr b="1"/>
          </a:p>
          <a:p>
            <a:pPr indent="-174625" lvl="0" marL="184150" rtl="0" algn="l">
              <a:lnSpc>
                <a:spcPct val="100000"/>
              </a:lnSpc>
              <a:spcBef>
                <a:spcPts val="0"/>
              </a:spcBef>
              <a:spcAft>
                <a:spcPts val="0"/>
              </a:spcAft>
              <a:buSzPts val="1200"/>
              <a:buFont typeface="Arial"/>
              <a:buChar char="•"/>
            </a:pPr>
            <a:r>
              <a:rPr lang="de-DE"/>
              <a:t>Kona Elektro: Eigenes Fahrzeug</a:t>
            </a:r>
            <a:endParaRPr/>
          </a:p>
          <a:p>
            <a:pPr indent="-174625" lvl="0" marL="184150" rtl="0" algn="l">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indent="-174625" lvl="0" marL="184150" rtl="0" algn="l">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2"/>
              </a:rPr>
              <a:t>https://www.helmholtz.de/erde-und-umwelt/wie-viel-co2-steckt-in-einem-liter-benzin/</a:t>
            </a:r>
            <a:endParaRPr/>
          </a:p>
          <a:p>
            <a:pPr indent="-174625" lvl="1" marL="641350" rtl="0" algn="l">
              <a:lnSpc>
                <a:spcPct val="100000"/>
              </a:lnSpc>
              <a:spcBef>
                <a:spcPts val="0"/>
              </a:spcBef>
              <a:spcAft>
                <a:spcPts val="0"/>
              </a:spcAft>
              <a:buSzPts val="1200"/>
              <a:buFont typeface="Arial"/>
              <a:buChar char="•"/>
            </a:pPr>
            <a:r>
              <a:rPr lang="de-DE"/>
              <a:t>Benzin: 2,37 kg CO2/Liter</a:t>
            </a:r>
            <a:endParaRPr/>
          </a:p>
          <a:p>
            <a:pPr indent="-174625" lvl="1" marL="641350" rtl="0" algn="l">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7:notes"/>
          <p:cNvSpPr txBox="1"/>
          <p:nvPr>
            <p:ph idx="1" type="body"/>
          </p:nvPr>
        </p:nvSpPr>
        <p:spPr>
          <a:xfrm>
            <a:off x="223838" y="3996000"/>
            <a:ext cx="6654800" cy="627538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171450" lvl="0" marL="171450" rtl="0" algn="l">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indent="-171450" lvl="0" marL="171450" rtl="0" algn="l">
              <a:lnSpc>
                <a:spcPct val="100000"/>
              </a:lnSpc>
              <a:spcBef>
                <a:spcPts val="0"/>
              </a:spcBef>
              <a:spcAft>
                <a:spcPts val="0"/>
              </a:spcAft>
              <a:buSzPts val="1400"/>
              <a:buFont typeface="Arial"/>
              <a:buChar char="•"/>
            </a:pPr>
            <a:r>
              <a:rPr lang="de-DE" sz="1000"/>
              <a:t>Meist aus Kalifornien per Schiffskontainer</a:t>
            </a:r>
            <a:endParaRPr sz="1000"/>
          </a:p>
          <a:p>
            <a:pPr indent="-171450" lvl="0" marL="171450" rtl="0" algn="l">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indent="-171450" lvl="0" marL="171450" rtl="0" algn="l">
              <a:lnSpc>
                <a:spcPct val="100000"/>
              </a:lnSpc>
              <a:spcBef>
                <a:spcPts val="0"/>
              </a:spcBef>
              <a:spcAft>
                <a:spcPts val="0"/>
              </a:spcAft>
              <a:buSzPts val="1400"/>
              <a:buFont typeface="Arial"/>
              <a:buChar char="•"/>
            </a:pPr>
            <a:r>
              <a:rPr lang="de-DE" sz="1000"/>
              <a:t>-&gt; Fernstransporte = geringere Emissionen als Verteilungsverkehr</a:t>
            </a:r>
            <a:endParaRPr sz="1000"/>
          </a:p>
          <a:p>
            <a:pPr indent="0" lvl="0" marL="0" rtl="0" algn="l">
              <a:lnSpc>
                <a:spcPct val="100000"/>
              </a:lnSpc>
              <a:spcBef>
                <a:spcPts val="0"/>
              </a:spcBef>
              <a:spcAft>
                <a:spcPts val="0"/>
              </a:spcAft>
              <a:buSzPts val="1400"/>
              <a:buNone/>
            </a:pPr>
            <a:r>
              <a:rPr b="1" lang="de-DE" sz="1000"/>
              <a:t>Aufgabe</a:t>
            </a:r>
            <a:endParaRPr sz="1000"/>
          </a:p>
          <a:p>
            <a:pPr indent="-99450" lvl="0" marL="99450" rtl="0" algn="l">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indent="-99450" lvl="0" marL="99450" rtl="0" algn="l">
              <a:lnSpc>
                <a:spcPct val="100000"/>
              </a:lnSpc>
              <a:spcBef>
                <a:spcPts val="0"/>
              </a:spcBef>
              <a:spcAft>
                <a:spcPts val="0"/>
              </a:spcAft>
              <a:buSzPts val="1400"/>
              <a:buFont typeface="Arial"/>
              <a:buChar char="•"/>
            </a:pPr>
            <a:r>
              <a:rPr lang="de-DE" sz="1000"/>
              <a:t>Vergleichen Sie dies, mit Ihren Lieferprozessen zu Ihren Kunden.</a:t>
            </a:r>
            <a:endParaRPr/>
          </a:p>
          <a:p>
            <a:pPr indent="-82550" lvl="0" marL="171450" rtl="0" algn="l">
              <a:lnSpc>
                <a:spcPct val="100000"/>
              </a:lnSpc>
              <a:spcBef>
                <a:spcPts val="60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400"/>
              </a:spcBef>
              <a:spcAft>
                <a:spcPts val="0"/>
              </a:spcAft>
              <a:buSzPts val="1400"/>
              <a:buFont typeface="Arial"/>
              <a:buNone/>
            </a:pPr>
            <a:r>
              <a:rPr b="1" lang="de-DE" sz="1000"/>
              <a:t>Daten: Schiffstransport von Containern</a:t>
            </a:r>
            <a:endParaRPr sz="1000"/>
          </a:p>
          <a:p>
            <a:pPr indent="-171450" lvl="0" marL="171450" rtl="0" algn="l">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indent="-171450" lvl="0" marL="171450" marR="0" rtl="0" algn="l">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indent="-171450" lvl="0" marL="171450" rtl="0" algn="l">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indent="-171450" lvl="0" marL="171450" rtl="0" algn="l">
              <a:lnSpc>
                <a:spcPct val="100000"/>
              </a:lnSpc>
              <a:spcBef>
                <a:spcPts val="0"/>
              </a:spcBef>
              <a:spcAft>
                <a:spcPts val="0"/>
              </a:spcAft>
              <a:buSzPts val="1400"/>
              <a:buFont typeface="Arial"/>
              <a:buChar char="•"/>
            </a:pPr>
            <a:r>
              <a:rPr lang="de-DE" sz="1000"/>
              <a:t>Emissionen von Seeschiffen: 15 g/t*km &lt;-&gt; Emissionen von LKW: 50 g/t*km</a:t>
            </a:r>
            <a:endParaRPr sz="1000"/>
          </a:p>
          <a:p>
            <a:pPr indent="-171450" lvl="0" marL="171450" rtl="0" algn="l">
              <a:lnSpc>
                <a:spcPct val="100000"/>
              </a:lnSpc>
              <a:spcBef>
                <a:spcPts val="0"/>
              </a:spcBef>
              <a:spcAft>
                <a:spcPts val="0"/>
              </a:spcAft>
              <a:buSzPts val="1400"/>
              <a:buFont typeface="Arial"/>
              <a:buChar char="•"/>
            </a:pPr>
            <a:r>
              <a:rPr lang="de-DE" sz="1000"/>
              <a:t>Hamburg-San Franzisko ca. 7.800 sm ; Shanghai-Hamburg ca. 10.500 sm</a:t>
            </a:r>
            <a:endParaRPr sz="1000"/>
          </a:p>
          <a:p>
            <a:pPr indent="0" lvl="0" marL="0" rtl="0" algn="l">
              <a:lnSpc>
                <a:spcPct val="100000"/>
              </a:lnSpc>
              <a:spcBef>
                <a:spcPts val="0"/>
              </a:spcBef>
              <a:spcAft>
                <a:spcPts val="0"/>
              </a:spcAft>
              <a:buSzPts val="1400"/>
              <a:buFont typeface="Arial"/>
              <a:buNone/>
            </a:pPr>
            <a:r>
              <a:rPr b="1" lang="de-DE" sz="1000"/>
              <a:t>Berechnung Emissionen LKW</a:t>
            </a:r>
            <a:endParaRPr sz="1000"/>
          </a:p>
          <a:p>
            <a:pPr indent="-171450" lvl="1" marL="171450" rtl="0" algn="l">
              <a:lnSpc>
                <a:spcPct val="100000"/>
              </a:lnSpc>
              <a:spcBef>
                <a:spcPts val="0"/>
              </a:spcBef>
              <a:spcAft>
                <a:spcPts val="0"/>
              </a:spcAft>
              <a:buSzPts val="1400"/>
              <a:buFont typeface="Arial"/>
              <a:buChar char="•"/>
            </a:pPr>
            <a:r>
              <a:rPr lang="de-DE" sz="1000"/>
              <a:t>40 Tonner = 18 t + 22 t Mandeln bzw. 18 t + 5,5 t Mandeln</a:t>
            </a:r>
            <a:endParaRPr sz="1000"/>
          </a:p>
          <a:p>
            <a:pPr indent="-171450" lvl="1" marL="171450" rtl="0" algn="l">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indent="-171450" lvl="1" marL="171450" marR="0" rtl="0" algn="l">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indent="-171450" lvl="1" marL="171450" rtl="0" algn="l">
              <a:lnSpc>
                <a:spcPct val="100000"/>
              </a:lnSpc>
              <a:spcBef>
                <a:spcPts val="0"/>
              </a:spcBef>
              <a:spcAft>
                <a:spcPts val="0"/>
              </a:spcAft>
              <a:buSzPts val="1400"/>
              <a:buFont typeface="Arial"/>
              <a:buChar char="•"/>
            </a:pPr>
            <a:r>
              <a:rPr lang="de-DE" sz="1000"/>
              <a:t>Gesamtstrecke: 3.700 km -&gt; Gesamtemissionen: ca. 17 t CO2-Äq</a:t>
            </a:r>
            <a:endParaRPr sz="1000"/>
          </a:p>
          <a:p>
            <a:pPr indent="0" lvl="0" marL="0" rtl="0" algn="l">
              <a:lnSpc>
                <a:spcPct val="100000"/>
              </a:lnSpc>
              <a:spcBef>
                <a:spcPts val="0"/>
              </a:spcBef>
              <a:spcAft>
                <a:spcPts val="0"/>
              </a:spcAft>
              <a:buSzPts val="1400"/>
              <a:buNone/>
            </a:pPr>
            <a:r>
              <a:rPr b="1" lang="de-DE" sz="1000"/>
              <a:t>Berechnung</a:t>
            </a:r>
            <a:r>
              <a:rPr lang="de-DE" sz="1000"/>
              <a:t>: </a:t>
            </a:r>
            <a:r>
              <a:rPr lang="de-DE" sz="1000" u="sng">
                <a:solidFill>
                  <a:schemeClr val="hlink"/>
                </a:solidFill>
                <a:hlinkClick r:id="rId2"/>
              </a:rPr>
              <a:t>https://docs.google.com/spreadsheets/d/1J4qtPij73raHShjk2NhbQhTihcjZnTQpm1BiSb-_4tI/edit?usp=sharing</a:t>
            </a:r>
            <a:endParaRPr sz="1000"/>
          </a:p>
          <a:p>
            <a:pPr indent="0" lvl="0" marL="0" rtl="0" algn="l">
              <a:lnSpc>
                <a:spcPct val="100000"/>
              </a:lnSpc>
              <a:spcBef>
                <a:spcPts val="200"/>
              </a:spcBef>
              <a:spcAft>
                <a:spcPts val="0"/>
              </a:spcAft>
              <a:buSzPts val="1400"/>
              <a:buNone/>
            </a:pPr>
            <a:r>
              <a:rPr b="1" lang="de-DE" sz="1000"/>
              <a:t>Quellen</a:t>
            </a:r>
            <a:endParaRPr sz="1000"/>
          </a:p>
          <a:p>
            <a:pPr indent="-174625" lvl="0" marL="184150" rtl="0" algn="l">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indent="-174625" lvl="0" marL="184150" rtl="0" algn="l">
              <a:lnSpc>
                <a:spcPct val="100000"/>
              </a:lnSpc>
              <a:spcBef>
                <a:spcPts val="0"/>
              </a:spcBef>
              <a:spcAft>
                <a:spcPts val="0"/>
              </a:spcAft>
              <a:buSzPts val="1400"/>
              <a:buFont typeface="Arial"/>
              <a:buChar char="•"/>
            </a:pPr>
            <a:r>
              <a:rPr lang="de-DE" sz="900"/>
              <a:t>Zuladung: http://www.hamburg-container.com/containerladung.html.</a:t>
            </a:r>
            <a:endParaRPr/>
          </a:p>
          <a:p>
            <a:pPr indent="-174625" lvl="0" marL="184150" rtl="0" algn="l">
              <a:lnSpc>
                <a:spcPct val="100000"/>
              </a:lnSpc>
              <a:spcBef>
                <a:spcPts val="0"/>
              </a:spcBef>
              <a:spcAft>
                <a:spcPts val="0"/>
              </a:spcAft>
              <a:buSzPts val="1400"/>
              <a:buFont typeface="Arial"/>
              <a:buChar char="•"/>
            </a:pPr>
            <a:r>
              <a:rPr lang="de-DE" sz="900"/>
              <a:t>Schiffsentfernungen: https://www.schiffe-kaufen.de</a:t>
            </a:r>
            <a:endParaRPr sz="900"/>
          </a:p>
          <a:p>
            <a:pPr indent="-174625" lvl="0" marL="184150" rtl="0" algn="l">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indent="0" lvl="0" marL="0" rtl="0" algn="l">
              <a:lnSpc>
                <a:spcPct val="100000"/>
              </a:lnSpc>
              <a:spcBef>
                <a:spcPts val="0"/>
              </a:spcBef>
              <a:spcAft>
                <a:spcPts val="0"/>
              </a:spcAft>
              <a:buSzPts val="1400"/>
              <a:buFont typeface="Arial"/>
              <a:buNone/>
            </a:pPr>
            <a:r>
              <a:t/>
            </a:r>
            <a:endParaRPr sz="1000"/>
          </a:p>
        </p:txBody>
      </p:sp>
      <p:graphicFrame>
        <p:nvGraphicFramePr>
          <p:cNvPr id="520" name="Google Shape;520;p7:notes"/>
          <p:cNvGraphicFramePr/>
          <p:nvPr/>
        </p:nvGraphicFramePr>
        <p:xfrm>
          <a:off x="227967" y="5601554"/>
          <a:ext cx="3000000" cy="3000000"/>
        </p:xfrm>
        <a:graphic>
          <a:graphicData uri="http://schemas.openxmlformats.org/drawingml/2006/table">
            <a:tbl>
              <a:tblPr bandRow="1" firstRow="1">
                <a:noFill/>
                <a:tableStyleId>{537BDEF9-AC32-4712-A7A1-675017E1FBF7}</a:tableStyleId>
              </a:tblPr>
              <a:tblGrid>
                <a:gridCol w="3168350"/>
                <a:gridCol w="3486450"/>
              </a:tblGrid>
              <a:tr h="167600">
                <a:tc>
                  <a:txBody>
                    <a:bodyPr/>
                    <a:lstStyle/>
                    <a:p>
                      <a:pPr indent="0" lvl="0" marL="0" marR="0" rtl="0" algn="ctr">
                        <a:lnSpc>
                          <a:spcPct val="100000"/>
                        </a:lnSpc>
                        <a:spcBef>
                          <a:spcPts val="0"/>
                        </a:spcBef>
                        <a:spcAft>
                          <a:spcPts val="0"/>
                        </a:spcAft>
                        <a:buClr>
                          <a:srgbClr val="000000"/>
                        </a:buClr>
                        <a:buSzPts val="1000"/>
                        <a:buFont typeface="Arial"/>
                        <a:buNone/>
                      </a:pPr>
                      <a:r>
                        <a:rPr b="1" lang="de-DE" sz="1000">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de-DE" sz="1000" u="none" cap="none" strike="noStrike">
                          <a:solidFill>
                            <a:schemeClr val="dk1"/>
                          </a:solidFill>
                          <a:latin typeface="Calibri"/>
                          <a:ea typeface="Calibri"/>
                          <a:cs typeface="Calibri"/>
                          <a:sym typeface="Calibri"/>
                        </a:rPr>
                        <a:t> THG-Em.</a:t>
                      </a:r>
                      <a:r>
                        <a:rPr b="1" lang="de-DE" sz="1000">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21" name="Google Shape;521;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ef2c87a62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5ef2c87a62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547" name="Google Shape;547;g25ef2c87a62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8bded9e6d7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8bded9e6d7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9: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9:notes"/>
          <p:cNvSpPr txBox="1"/>
          <p:nvPr>
            <p:ph idx="1" type="body"/>
          </p:nvPr>
        </p:nvSpPr>
        <p:spPr>
          <a:xfrm>
            <a:off x="223839" y="4154376"/>
            <a:ext cx="6656386" cy="564345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200"/>
              </a:spcBef>
              <a:spcAft>
                <a:spcPts val="0"/>
              </a:spcAft>
              <a:buSzPts val="1400"/>
              <a:buNone/>
            </a:pPr>
            <a:r>
              <a:rPr b="1" lang="de-DE" sz="1050"/>
              <a:t>Beschreibung</a:t>
            </a:r>
            <a:endParaRPr b="1" sz="1050"/>
          </a:p>
          <a:p>
            <a:pPr indent="0" lvl="0" marL="0" rtl="0" algn="l">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indent="0" lvl="0" marL="0" rtl="0" algn="l">
              <a:lnSpc>
                <a:spcPct val="100000"/>
              </a:lnSpc>
              <a:spcBef>
                <a:spcPts val="200"/>
              </a:spcBef>
              <a:spcAft>
                <a:spcPts val="0"/>
              </a:spcAft>
              <a:buSzPts val="1400"/>
              <a:buNone/>
            </a:pPr>
            <a:r>
              <a:rPr lang="de-DE" sz="1050"/>
              <a:t>Die Graphik zeigt, dass die Landwirtschaft, die größten Auswirkungen mit rund 460g CO</a:t>
            </a:r>
            <a:r>
              <a:rPr baseline="-25000" lang="de-DE" sz="1050"/>
              <a:t>2</a:t>
            </a:r>
            <a:r>
              <a:rPr lang="de-DE" sz="1050"/>
              <a:t>-Äq aufweisen. Hinzukommen noch Emissionen aus der Landnutzung und aus Landnutzungsänderungen, die mit ca. 180 CO</a:t>
            </a:r>
            <a:r>
              <a:rPr baseline="-25000" lang="de-DE" sz="105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baseline="-25000" lang="de-DE" sz="1050"/>
              <a:t>2</a:t>
            </a:r>
            <a:r>
              <a:rPr lang="de-DE" sz="1050"/>
              <a:t>-Äq (ca. 15%) steht das Abfallaufkommen. Das Aufkommen von Abfall wurde auf Basis der Literatur berechnet. </a:t>
            </a:r>
            <a:endParaRPr sz="1050"/>
          </a:p>
          <a:p>
            <a:pPr indent="0" lvl="0" marL="0" rtl="0" algn="l">
              <a:lnSpc>
                <a:spcPct val="100000"/>
              </a:lnSpc>
              <a:spcBef>
                <a:spcPts val="200"/>
              </a:spcBef>
              <a:spcAft>
                <a:spcPts val="0"/>
              </a:spcAft>
              <a:buClr>
                <a:schemeClr val="dk1"/>
              </a:buClr>
              <a:buSzPts val="1050"/>
              <a:buNone/>
            </a:pPr>
            <a:r>
              <a:rPr lang="de-DE" sz="1050"/>
              <a:t>Es folgen Prozesse wie das Kühlen (74g, ca. 6%), die Verarbeitung (52g CO</a:t>
            </a:r>
            <a:r>
              <a:rPr baseline="-25000" lang="de-DE" sz="105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indent="0" lvl="0" marL="0" rtl="0" algn="l">
              <a:lnSpc>
                <a:spcPct val="100000"/>
              </a:lnSpc>
              <a:spcBef>
                <a:spcPts val="200"/>
              </a:spcBef>
              <a:spcAft>
                <a:spcPts val="0"/>
              </a:spcAft>
              <a:buClr>
                <a:schemeClr val="dk1"/>
              </a:buClr>
              <a:buSzPts val="1050"/>
              <a:buNone/>
            </a:pPr>
            <a:r>
              <a:rPr b="1" lang="de-DE" sz="1050"/>
              <a:t>Aufgabe</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Interpretieren Sie die Graphik</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indent="-171450" lvl="0" marL="171450" rtl="0" algn="l">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indent="-171450" lvl="0" marL="171450" rtl="0" algn="l">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indent="0" lvl="0" marL="0" rtl="0" algn="l">
              <a:lnSpc>
                <a:spcPct val="100000"/>
              </a:lnSpc>
              <a:spcBef>
                <a:spcPts val="400"/>
              </a:spcBef>
              <a:spcAft>
                <a:spcPts val="0"/>
              </a:spcAft>
              <a:buClr>
                <a:schemeClr val="dk1"/>
              </a:buClr>
              <a:buSzPts val="1050"/>
              <a:buNone/>
            </a:pPr>
            <a:r>
              <a:rPr b="1" lang="de-DE" sz="1050"/>
              <a:t>Quelle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222173" y="4222800"/>
            <a:ext cx="6659713" cy="593675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b="0" i="0" lang="de-DE" sz="1100" u="none" cap="none" strike="noStrik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groß ist der Anteil ihrer Bioprodukte in allen Zutaten?</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Mehrkosen nehmen Sie dafür in Kauf?</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kann man Eltern in der Schule vermitteln, dass Bio den Mehrpreis wert ist?</a:t>
            </a:r>
            <a:endParaRPr/>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pic>
        <p:nvPicPr>
          <p:cNvPr id="133" name="Google Shape;133;p3:notes"/>
          <p:cNvPicPr preferRelativeResize="0"/>
          <p:nvPr/>
        </p:nvPicPr>
        <p:blipFill rotWithShape="1">
          <a:blip r:embed="rId5">
            <a:alphaModFix/>
          </a:blip>
          <a:srcRect b="0" l="0" r="0" t="0"/>
          <a:stretch/>
        </p:blipFill>
        <p:spPr>
          <a:xfrm>
            <a:off x="222173" y="252000"/>
            <a:ext cx="6656000" cy="3744000"/>
          </a:xfrm>
          <a:prstGeom prst="rect">
            <a:avLst/>
          </a:prstGeom>
          <a:noFill/>
          <a:ln>
            <a:noFill/>
          </a:ln>
        </p:spPr>
      </p:pic>
      <p:sp>
        <p:nvSpPr>
          <p:cNvPr id="134" name="Google Shape;134;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35" name="Google Shape;135;p3: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223200" y="4222800"/>
            <a:ext cx="6649850" cy="543101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None/>
            </a:pPr>
            <a:r>
              <a:rPr b="0" lang="de-DE" sz="1100">
                <a:solidFill>
                  <a:schemeClr val="dk1"/>
                </a:solidFill>
                <a:latin typeface="Calibri"/>
                <a:ea typeface="Calibri"/>
                <a:cs typeface="Calibri"/>
                <a:sym typeface="Calibri"/>
              </a:rPr>
              <a:t>Tiefkühlkost ist unabdingbar heutzutage in der Systemgastronomie. Die Vorteile sind offensichtlich:</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indent="-176213" lvl="0" marL="223838"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indent="-176213" lvl="0" marL="223838" marR="0" rtl="0" algn="l">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indent="0" lvl="0" marL="0" rtl="0" algn="l">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indent="-176213" lvl="0" marL="223838"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indent="-176213" lvl="0" marL="223838" marR="0" rtl="0" algn="l">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indent="0" lvl="0" marL="0" rtl="0" algn="l">
              <a:lnSpc>
                <a:spcPct val="100000"/>
              </a:lnSpc>
              <a:spcBef>
                <a:spcPts val="400"/>
              </a:spcBef>
              <a:spcAft>
                <a:spcPts val="0"/>
              </a:spcAft>
              <a:buSzPts val="1400"/>
              <a:buNone/>
            </a:pPr>
            <a:r>
              <a:rPr b="1" lang="de-DE" sz="1100">
                <a:solidFill>
                  <a:schemeClr val="dk1"/>
                </a:solidFill>
                <a:latin typeface="Calibri"/>
                <a:ea typeface="Calibri"/>
                <a:cs typeface="Calibri"/>
                <a:sym typeface="Calibri"/>
              </a:rPr>
              <a:t>Aufgabe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indent="-176213" lvl="0" marL="223838" marR="0" rtl="0" algn="l">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indent="-176213" lvl="0" marL="223838"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solidFill>
                  <a:schemeClr val="dk1"/>
                </a:solidFill>
                <a:latin typeface="Calibri"/>
                <a:ea typeface="Calibri"/>
                <a:cs typeface="Calibri"/>
                <a:sym typeface="Calibri"/>
              </a:rPr>
              <a:t>Quellen</a:t>
            </a:r>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indent="-176213" lvl="0" marL="223838" rtl="0" algn="l">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indent="-228600" lvl="0" marL="45720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p:txBody>
      </p:sp>
      <p:sp>
        <p:nvSpPr>
          <p:cNvPr id="147" name="Google Shape;147;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2">
            <a:alphaModFix/>
          </a:blip>
          <a:srcRect b="0" l="0" r="0" t="0"/>
          <a:stretch/>
        </p:blipFill>
        <p:spPr>
          <a:xfrm>
            <a:off x="223237" y="252000"/>
            <a:ext cx="6656001" cy="3744000"/>
          </a:xfrm>
          <a:prstGeom prst="rect">
            <a:avLst/>
          </a:prstGeom>
          <a:noFill/>
          <a:ln>
            <a:noFill/>
          </a:ln>
        </p:spPr>
      </p:pic>
      <p:sp>
        <p:nvSpPr>
          <p:cNvPr id="149" name="Google Shape;149;p5:notes"/>
          <p:cNvSpPr/>
          <p:nvPr>
            <p:ph idx="2"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15bba6a60_0_1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915bba6a60_0_10:notes"/>
          <p:cNvSpPr txBox="1"/>
          <p:nvPr>
            <p:ph idx="1" type="body"/>
          </p:nvPr>
        </p:nvSpPr>
        <p:spPr>
          <a:xfrm>
            <a:off x="223838" y="4145435"/>
            <a:ext cx="6656387"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b="0" sz="1050">
              <a:solidFill>
                <a:schemeClr val="dk1"/>
              </a:solidFill>
            </a:endParaRPr>
          </a:p>
          <a:p>
            <a:pPr indent="0" lvl="0" marL="0" rtl="0" algn="l">
              <a:lnSpc>
                <a:spcPct val="100000"/>
              </a:lnSpc>
              <a:spcBef>
                <a:spcPts val="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b="0" sz="1050">
              <a:solidFill>
                <a:schemeClr val="dk1"/>
              </a:solidFill>
            </a:endParaRPr>
          </a:p>
          <a:p>
            <a:pPr indent="-171450" lvl="1" marL="628650" rtl="0" algn="l">
              <a:lnSpc>
                <a:spcPct val="100000"/>
              </a:lnSpc>
              <a:spcBef>
                <a:spcPts val="2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regionaler Apfel hat im Herbst zur Erntezeit einen THG-Wert von ca. 0,3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Kühllagerung hat er im April einen THG 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per Schiff importierter Apfel aus Neuseeland hat gleichfalls einen THG-Wert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0" lvl="0" marL="0" rtl="0" algn="l">
              <a:lnSpc>
                <a:spcPct val="100000"/>
              </a:lnSpc>
              <a:spcBef>
                <a:spcPts val="0"/>
              </a:spcBef>
              <a:spcAft>
                <a:spcPts val="0"/>
              </a:spcAft>
              <a:buSzPts val="1400"/>
              <a:buNone/>
            </a:pPr>
            <a:r>
              <a:rPr b="1" lang="de-DE" sz="1050">
                <a:solidFill>
                  <a:schemeClr val="dk1"/>
                </a:solidFill>
              </a:rPr>
              <a:t>Aufgabe</a:t>
            </a:r>
            <a:endParaRPr/>
          </a:p>
          <a:p>
            <a:pPr indent="-171450" lvl="0" marL="171450" rtl="0" algn="l">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indent="0" lvl="0" marL="0" rtl="0" algn="l">
              <a:lnSpc>
                <a:spcPct val="100000"/>
              </a:lnSpc>
              <a:spcBef>
                <a:spcPts val="400"/>
              </a:spcBef>
              <a:spcAft>
                <a:spcPts val="0"/>
              </a:spcAft>
              <a:buSzPts val="1400"/>
              <a:buNone/>
            </a:pPr>
            <a:r>
              <a:rPr b="1" lang="de-DE" sz="1050">
                <a:solidFill>
                  <a:schemeClr val="dk1"/>
                </a:solidFill>
              </a:rPr>
              <a:t>Quellen</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nutrition hub (2022): Essen mit Verantwortung und Leidenschaft: Die 10 TOP Ernährungstrends 2022. Online:</a:t>
            </a:r>
            <a:r>
              <a:rPr b="0" i="0" lang="de-DE" sz="1050" u="sng" cap="none"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www.nutrition-hub.de/post/trendreport-ernaehrung-10-top-ernaehrungstrends-2022</a:t>
            </a:r>
            <a:endParaRPr b="0" i="0" sz="105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LUBW Landesanstalt für Umwelt Baden-Württemberg (o.J.): Der Nachhaltige Warenkorb - Saisonal und Regional. Online:</a:t>
            </a:r>
            <a:r>
              <a:rPr b="0" i="0" lang="de-DE" sz="1050" u="sng" cap="none" strike="noStrike">
                <a:solidFill>
                  <a:srgbClr val="0563C1"/>
                </a:solidFill>
                <a:latin typeface="Calibri"/>
                <a:ea typeface="Calibri"/>
                <a:cs typeface="Calibri"/>
                <a:sym typeface="Calibri"/>
                <a:hlinkClick r:id="rId4">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5">
                  <a:extLst>
                    <a:ext uri="{A12FA001-AC4F-418D-AE19-62706E023703}">
                      <ahyp:hlinkClr val="tx"/>
                    </a:ext>
                  </a:extLst>
                </a:hlinkClick>
              </a:rPr>
              <a:t>www.nachhaltiger-warenkorb.de/themen/saisonal-und-regional/</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ifeu Institut für Energie- und Umweltforschung (2020): Ökologische Fußabdrücke von Lebensmitteln und Gerichten in Deutschland. Online:</a:t>
            </a:r>
            <a:r>
              <a:rPr b="0" i="0" lang="de-DE" sz="1050" u="sng" cap="none" strike="noStrike">
                <a:solidFill>
                  <a:srgbClr val="0563C1"/>
                </a:solidFill>
                <a:latin typeface="Calibri"/>
                <a:ea typeface="Calibri"/>
                <a:cs typeface="Calibri"/>
                <a:sym typeface="Calibri"/>
                <a:hlinkClick r:id="rId6">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7">
                  <a:extLst>
                    <a:ext uri="{A12FA001-AC4F-418D-AE19-62706E023703}">
                      <ahyp:hlinkClr val="tx"/>
                    </a:ext>
                  </a:extLst>
                </a:hlinkClick>
              </a:rPr>
              <a:t>www.ifeu.de/fileadmin/uploads/Reinhardt-Gaertner-Wagner-2020-Oekologische-Fu%C3%9Fabdruecke-von-Lebensmitteln-und-Gerichten-in-Deutschland-ifeu-2020.pdf</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b="0" i="0" lang="de-DE" sz="1050" u="none" cap="none" strike="noStrike">
                <a:solidFill>
                  <a:schemeClr val="dk1"/>
                </a:solidFill>
                <a:latin typeface="Calibri"/>
                <a:ea typeface="Calibri"/>
                <a:cs typeface="Calibri"/>
                <a:sym typeface="Calibri"/>
              </a:rPr>
              <a:t>Wie</a:t>
            </a:r>
            <a:r>
              <a:rPr b="1" i="0"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arbeiten Gemüsebauern in Deutschland?</a:t>
            </a:r>
            <a:r>
              <a:rPr b="0" lang="de-DE" sz="1050">
                <a:solidFill>
                  <a:schemeClr val="dk1"/>
                </a:solidFill>
              </a:rPr>
              <a:t> https://www.landwirtschaft.de/landwirtschaft-verstehen/wie-arbeiten-foerster-und-pflanzenbauer</a:t>
            </a:r>
            <a:r>
              <a:rPr lang="de-DE" sz="1050">
                <a:solidFill>
                  <a:schemeClr val="dk1"/>
                </a:solidFill>
              </a:rPr>
              <a:t>/wie-arbeiten-gemuesebauern-in-deutschland </a:t>
            </a:r>
            <a:endParaRPr/>
          </a:p>
          <a:p>
            <a:pPr indent="0" lvl="0" marL="0" rtl="0" algn="l">
              <a:lnSpc>
                <a:spcPct val="100000"/>
              </a:lnSpc>
              <a:spcBef>
                <a:spcPts val="400"/>
              </a:spcBef>
              <a:spcAft>
                <a:spcPts val="0"/>
              </a:spcAft>
              <a:buSzPts val="1400"/>
              <a:buNone/>
            </a:pPr>
            <a:r>
              <a:rPr b="1" lang="de-DE" sz="1050">
                <a:solidFill>
                  <a:schemeClr val="dk1"/>
                </a:solidFill>
              </a:rPr>
              <a:t>Bild</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223044" y="4222800"/>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r>
              <a:rPr lang="de-DE" sz="1100"/>
              <a:t>:  </a:t>
            </a:r>
            <a:endParaRPr/>
          </a:p>
          <a:p>
            <a:pPr indent="0" lvl="0" marL="0" rtl="0" algn="l">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baseline="-25000" lang="de-DE" sz="1100"/>
              <a:t>2</a:t>
            </a:r>
            <a:r>
              <a:rPr lang="de-DE" sz="1100"/>
              <a:t>-Äq für 10 Portionen.  Die Verwendung von Dosentomaten anstelle von Gewächshaustomaten ergibt eine Einsparung von 11 kg / CO</a:t>
            </a:r>
            <a:r>
              <a:rPr baseline="-25000" lang="de-DE" sz="1100"/>
              <a:t>2</a:t>
            </a:r>
            <a:r>
              <a:rPr lang="de-DE" sz="1100"/>
              <a:t>-Äq für 10 Portionen (Einsparung von 24%).</a:t>
            </a:r>
            <a:endParaRPr sz="1100"/>
          </a:p>
          <a:p>
            <a:pPr indent="0" lvl="0" marL="0" rtl="0" algn="l">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indent="0" lvl="0" marL="0" rtl="0" algn="l">
              <a:lnSpc>
                <a:spcPct val="100000"/>
              </a:lnSpc>
              <a:spcBef>
                <a:spcPts val="0"/>
              </a:spcBef>
              <a:spcAft>
                <a:spcPts val="0"/>
              </a:spcAft>
              <a:buClr>
                <a:schemeClr val="dk1"/>
              </a:buClr>
              <a:buSzPts val="1400"/>
              <a:buFont typeface="Arial"/>
              <a:buNone/>
            </a:pPr>
            <a:r>
              <a:t/>
            </a:r>
            <a:endParaRPr b="1" sz="1100"/>
          </a:p>
          <a:p>
            <a:pPr indent="0" lvl="0" marL="0" rtl="0" algn="l">
              <a:lnSpc>
                <a:spcPct val="100000"/>
              </a:lnSpc>
              <a:spcBef>
                <a:spcPts val="0"/>
              </a:spcBef>
              <a:spcAft>
                <a:spcPts val="0"/>
              </a:spcAft>
              <a:buClr>
                <a:schemeClr val="dk1"/>
              </a:buClr>
              <a:buSzPts val="1400"/>
              <a:buFont typeface="Arial"/>
              <a:buNone/>
            </a:pPr>
            <a:r>
              <a:rPr b="1" lang="de-DE" sz="1100"/>
              <a:t>10 Portionen Bolognese ca. 2 kg</a:t>
            </a:r>
            <a:endParaRPr b="1" sz="1100"/>
          </a:p>
          <a:p>
            <a:pPr indent="-69850" lvl="0" marL="0" rtl="0" algn="l">
              <a:lnSpc>
                <a:spcPct val="100000"/>
              </a:lnSpc>
              <a:spcBef>
                <a:spcPts val="0"/>
              </a:spcBef>
              <a:spcAft>
                <a:spcPts val="0"/>
              </a:spcAft>
              <a:buClr>
                <a:schemeClr val="dk1"/>
              </a:buClr>
              <a:buSzPts val="1100"/>
              <a:buFont typeface="Arial"/>
              <a:buChar char="•"/>
            </a:pPr>
            <a:r>
              <a:rPr lang="de-DE" sz="1100"/>
              <a:t>Sojahack: 0,5 kg </a:t>
            </a:r>
            <a:endParaRPr sz="1100"/>
          </a:p>
          <a:p>
            <a:pPr indent="-69850" lvl="0" marL="0" rtl="0" algn="l">
              <a:lnSpc>
                <a:spcPct val="100000"/>
              </a:lnSpc>
              <a:spcBef>
                <a:spcPts val="0"/>
              </a:spcBef>
              <a:spcAft>
                <a:spcPts val="0"/>
              </a:spcAft>
              <a:buClr>
                <a:schemeClr val="dk1"/>
              </a:buClr>
              <a:buSzPts val="1100"/>
              <a:buFont typeface="Arial"/>
              <a:buChar char="•"/>
            </a:pPr>
            <a:r>
              <a:rPr lang="de-DE" sz="1100"/>
              <a:t>Tomaten: 1,06 kg </a:t>
            </a:r>
            <a:endParaRPr sz="1100"/>
          </a:p>
          <a:p>
            <a:pPr indent="-69850" lvl="0" marL="0" rtl="0" algn="l">
              <a:lnSpc>
                <a:spcPct val="100000"/>
              </a:lnSpc>
              <a:spcBef>
                <a:spcPts val="0"/>
              </a:spcBef>
              <a:spcAft>
                <a:spcPts val="0"/>
              </a:spcAft>
              <a:buClr>
                <a:schemeClr val="dk1"/>
              </a:buClr>
              <a:buSzPts val="1100"/>
              <a:buFont typeface="Arial"/>
              <a:buChar char="•"/>
            </a:pPr>
            <a:r>
              <a:rPr lang="de-DE" sz="1100"/>
              <a:t>Rapsöl: 28 g</a:t>
            </a:r>
            <a:endParaRPr sz="1100"/>
          </a:p>
          <a:p>
            <a:pPr indent="-69850" lvl="0" marL="0" rtl="0" algn="l">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indent="0" lvl="0" marL="0" rtl="0" algn="l">
              <a:lnSpc>
                <a:spcPct val="100000"/>
              </a:lnSpc>
              <a:spcBef>
                <a:spcPts val="0"/>
              </a:spcBef>
              <a:spcAft>
                <a:spcPts val="0"/>
              </a:spcAft>
              <a:buClr>
                <a:schemeClr val="dk1"/>
              </a:buClr>
              <a:buSzPts val="1400"/>
              <a:buFont typeface="Arial"/>
              <a:buNone/>
            </a:pPr>
            <a:r>
              <a:rPr b="1" lang="de-DE" sz="1100"/>
              <a:t>Aufgabe: </a:t>
            </a:r>
            <a:endParaRPr b="1" sz="1100"/>
          </a:p>
          <a:p>
            <a:pPr indent="-171450" lvl="0" marL="182563" rtl="0" algn="l">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indent="-171450" lvl="0" marL="182563" rtl="0" algn="l">
              <a:lnSpc>
                <a:spcPct val="100000"/>
              </a:lnSpc>
              <a:spcBef>
                <a:spcPts val="0"/>
              </a:spcBef>
              <a:spcAft>
                <a:spcPts val="0"/>
              </a:spcAft>
              <a:buClr>
                <a:schemeClr val="dk1"/>
              </a:buClr>
              <a:buSzPts val="1100"/>
              <a:buFont typeface="Arial"/>
              <a:buChar char="•"/>
            </a:pPr>
            <a:r>
              <a:rPr lang="de-DE" sz="1100"/>
              <a:t>Welche Zubereitungsform haben die Tomaten?</a:t>
            </a:r>
            <a:endParaRPr/>
          </a:p>
          <a:p>
            <a:pPr indent="-171450" lvl="0" marL="182563" rtl="0" algn="l">
              <a:lnSpc>
                <a:spcPct val="100000"/>
              </a:lnSpc>
              <a:spcBef>
                <a:spcPts val="0"/>
              </a:spcBef>
              <a:spcAft>
                <a:spcPts val="0"/>
              </a:spcAft>
              <a:buClr>
                <a:schemeClr val="dk1"/>
              </a:buClr>
              <a:buSzPts val="1100"/>
              <a:buFont typeface="Arial"/>
              <a:buChar char="•"/>
            </a:pPr>
            <a:r>
              <a:rPr lang="de-DE" sz="1100"/>
              <a:t>Können Sie auf Treibhaustomaten verzichten?</a:t>
            </a:r>
            <a:endParaRPr/>
          </a:p>
          <a:p>
            <a:pPr indent="-171450" lvl="0" marL="182563" rtl="0" algn="l">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indent="-130175" lvl="0" marL="230188"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Clr>
                <a:schemeClr val="dk1"/>
              </a:buClr>
              <a:buSzPts val="300"/>
              <a:buFont typeface="Arial"/>
              <a:buNone/>
            </a:pPr>
            <a:r>
              <a:rPr b="1" lang="de-DE" sz="1100"/>
              <a:t>Quelle: </a:t>
            </a:r>
            <a:endParaRPr/>
          </a:p>
          <a:p>
            <a:pPr indent="-69850" lvl="0" marL="0" rtl="0" algn="l">
              <a:lnSpc>
                <a:spcPct val="100000"/>
              </a:lnSpc>
              <a:spcBef>
                <a:spcPts val="0"/>
              </a:spcBef>
              <a:spcAft>
                <a:spcPts val="0"/>
              </a:spcAft>
              <a:buClr>
                <a:schemeClr val="dk1"/>
              </a:buClr>
              <a:buSzPts val="1100"/>
              <a:buFont typeface="Arial"/>
              <a:buChar char="•"/>
            </a:pPr>
            <a:r>
              <a:rPr b="0" lang="de-DE" sz="1100"/>
              <a:t>Scharp, Michael (Hrsg. 2019): Endbericht zum KEEKS-Projekt. Online: www.keeks-projekt.de</a:t>
            </a:r>
            <a:endParaRPr b="0" sz="1100"/>
          </a:p>
          <a:p>
            <a:pPr indent="0" lvl="0" marL="0" rtl="0" algn="l">
              <a:lnSpc>
                <a:spcPct val="100000"/>
              </a:lnSpc>
              <a:spcBef>
                <a:spcPts val="0"/>
              </a:spcBef>
              <a:spcAft>
                <a:spcPts val="0"/>
              </a:spcAft>
              <a:buClr>
                <a:schemeClr val="dk1"/>
              </a:buClr>
              <a:buSzPts val="300"/>
              <a:buFont typeface="Arial"/>
              <a:buNone/>
            </a:pPr>
            <a:r>
              <a:rPr b="1" lang="de-DE" sz="1100"/>
              <a:t>Bildquelle(n): </a:t>
            </a:r>
            <a:endParaRPr/>
          </a:p>
          <a:p>
            <a:pPr indent="-69850" lvl="0" marL="0" rtl="0" algn="l">
              <a:lnSpc>
                <a:spcPct val="100000"/>
              </a:lnSpc>
              <a:spcBef>
                <a:spcPts val="0"/>
              </a:spcBef>
              <a:spcAft>
                <a:spcPts val="0"/>
              </a:spcAft>
              <a:buClr>
                <a:schemeClr val="dk1"/>
              </a:buClr>
              <a:buSzPts val="1100"/>
              <a:buFont typeface="Arial"/>
              <a:buChar char="•"/>
            </a:pPr>
            <a:r>
              <a:rPr lang="de-DE" sz="1100"/>
              <a:t>Tomaten, Anelka, Pixabay, Online: </a:t>
            </a:r>
            <a:endParaRPr/>
          </a:p>
          <a:p>
            <a:pPr indent="223838" lvl="0" marL="0" rtl="0" algn="l">
              <a:lnSpc>
                <a:spcPct val="100000"/>
              </a:lnSpc>
              <a:spcBef>
                <a:spcPts val="0"/>
              </a:spcBef>
              <a:spcAft>
                <a:spcPts val="0"/>
              </a:spcAft>
              <a:buClr>
                <a:schemeClr val="dk1"/>
              </a:buClr>
              <a:buSzPts val="1100"/>
              <a:buNone/>
            </a:pPr>
            <a:r>
              <a:rPr lang="de-DE" sz="1100"/>
              <a:t>https://Pixabay.com/de/tomaten-gem%C3%BCse-lebensmittel-frisch-320860/</a:t>
            </a:r>
            <a:endParaRPr/>
          </a:p>
          <a:p>
            <a:pPr indent="-69850" lvl="0" marL="0" rtl="0" algn="l">
              <a:lnSpc>
                <a:spcPct val="100000"/>
              </a:lnSpc>
              <a:spcBef>
                <a:spcPts val="0"/>
              </a:spcBef>
              <a:spcAft>
                <a:spcPts val="0"/>
              </a:spcAft>
              <a:buClr>
                <a:schemeClr val="dk1"/>
              </a:buClr>
              <a:buSzPts val="1100"/>
              <a:buFont typeface="Arial"/>
              <a:buChar char="•"/>
            </a:pPr>
            <a:r>
              <a:rPr lang="de-DE" sz="1100"/>
              <a:t>Grafik: Eigene Abbildung</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176" name="Google Shape;176;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c8a2e141e_0_0: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3c8a2e141e_0_0:notes"/>
          <p:cNvSpPr txBox="1"/>
          <p:nvPr>
            <p:ph idx="1" type="body"/>
          </p:nvPr>
        </p:nvSpPr>
        <p:spPr>
          <a:xfrm>
            <a:off x="223044" y="4109194"/>
            <a:ext cx="6656387" cy="55446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rgbClr val="000000"/>
                </a:solidFill>
              </a:rPr>
              <a:t>Beschreibung</a:t>
            </a:r>
            <a:endParaRPr sz="1050"/>
          </a:p>
          <a:p>
            <a:pPr indent="0" lvl="0" marL="0" rtl="0" algn="l">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indent="-171450" lvl="0" marL="171450" rtl="0" algn="l">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indent="-171450" lvl="0" marL="171450" rtl="0" algn="l">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indent="0" lvl="0" marL="0" rtl="0" algn="l">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indent="0" lvl="0" marL="0" rtl="0" algn="l">
              <a:lnSpc>
                <a:spcPct val="100000"/>
              </a:lnSpc>
              <a:spcBef>
                <a:spcPts val="690"/>
              </a:spcBef>
              <a:spcAft>
                <a:spcPts val="0"/>
              </a:spcAft>
              <a:buSzPts val="255"/>
              <a:buNone/>
            </a:pPr>
            <a:r>
              <a:rPr b="1" lang="de-DE" sz="1050">
                <a:solidFill>
                  <a:srgbClr val="000000"/>
                </a:solidFill>
              </a:rPr>
              <a:t>Aufgabe</a:t>
            </a:r>
            <a:endParaRPr sz="1050">
              <a:solidFill>
                <a:srgbClr val="000000"/>
              </a:solidFill>
            </a:endParaRPr>
          </a:p>
          <a:p>
            <a:pPr indent="0" lvl="0" marL="0" rtl="0" algn="l">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indent="0" lvl="0" marL="0" rtl="0" algn="l">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indent="-171450" lvl="0" marL="171450" rtl="0" algn="l">
              <a:lnSpc>
                <a:spcPct val="100000"/>
              </a:lnSpc>
              <a:spcBef>
                <a:spcPts val="0"/>
              </a:spcBef>
              <a:spcAft>
                <a:spcPts val="0"/>
              </a:spcAft>
              <a:buSzPts val="1050"/>
              <a:buFont typeface="Arial"/>
              <a:buChar char="•"/>
            </a:pPr>
            <a:r>
              <a:rPr lang="de-DE" sz="1050"/>
              <a:t>Rindfleischprodukte: 14 kg THG-Äquivalente pro kg</a:t>
            </a:r>
            <a:endParaRPr sz="1050"/>
          </a:p>
          <a:p>
            <a:pPr indent="-171450" lvl="0" marL="171450" rtl="0" algn="l">
              <a:lnSpc>
                <a:spcPct val="100000"/>
              </a:lnSpc>
              <a:spcBef>
                <a:spcPts val="0"/>
              </a:spcBef>
              <a:spcAft>
                <a:spcPts val="0"/>
              </a:spcAft>
              <a:buSzPts val="1050"/>
              <a:buFont typeface="Arial"/>
              <a:buChar char="•"/>
            </a:pPr>
            <a:r>
              <a:rPr lang="de-DE" sz="1050"/>
              <a:t>Huhn- und Putenprodukte, Schweinfleisch: 5 kg THG-Äquivalente pro kg</a:t>
            </a:r>
            <a:endParaRPr sz="1050"/>
          </a:p>
          <a:p>
            <a:pPr indent="-171450" lvl="0" marL="171450" rtl="0" algn="l">
              <a:lnSpc>
                <a:spcPct val="100000"/>
              </a:lnSpc>
              <a:spcBef>
                <a:spcPts val="0"/>
              </a:spcBef>
              <a:spcAft>
                <a:spcPts val="0"/>
              </a:spcAft>
              <a:buSzPts val="1050"/>
              <a:buFont typeface="Arial"/>
              <a:buChar char="•"/>
            </a:pPr>
            <a:r>
              <a:rPr lang="de-DE" sz="1050"/>
              <a:t>See- und Flussfisch: ca. 8 kg THG-Äquivalente pro kg </a:t>
            </a:r>
            <a:endParaRPr sz="1050"/>
          </a:p>
          <a:p>
            <a:pPr indent="-171450" lvl="0" marL="171450" rtl="0" algn="l">
              <a:lnSpc>
                <a:spcPct val="100000"/>
              </a:lnSpc>
              <a:spcBef>
                <a:spcPts val="0"/>
              </a:spcBef>
              <a:spcAft>
                <a:spcPts val="0"/>
              </a:spcAft>
              <a:buSzPts val="1050"/>
              <a:buFont typeface="Arial"/>
              <a:buChar char="•"/>
            </a:pPr>
            <a:r>
              <a:rPr lang="de-DE" sz="1050"/>
              <a:t>Gemüse: 0,3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(Kartoffeln und Nudeln): 0,7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(Reis): 3  kg THG-Äquivalente pro kg</a:t>
            </a:r>
            <a:endParaRPr b="1" sz="1050"/>
          </a:p>
          <a:p>
            <a:pPr indent="0" lvl="0" marL="0" rtl="0" algn="l">
              <a:lnSpc>
                <a:spcPct val="100000"/>
              </a:lnSpc>
              <a:spcBef>
                <a:spcPts val="690"/>
              </a:spcBef>
              <a:spcAft>
                <a:spcPts val="0"/>
              </a:spcAft>
              <a:buSzPts val="255"/>
              <a:buFont typeface="Arial"/>
              <a:buNone/>
            </a:pPr>
            <a:r>
              <a:rPr b="1" lang="de-DE" sz="1050"/>
              <a:t>Frage: Welche Anteile hat welche Gruppe auf ihrer Speisekarte?</a:t>
            </a:r>
            <a:endParaRPr/>
          </a:p>
          <a:p>
            <a:pPr indent="0" lvl="0" marL="0" rtl="0" algn="l">
              <a:lnSpc>
                <a:spcPct val="100000"/>
              </a:lnSpc>
              <a:spcBef>
                <a:spcPts val="0"/>
              </a:spcBef>
              <a:spcAft>
                <a:spcPts val="0"/>
              </a:spcAft>
              <a:buClr>
                <a:schemeClr val="dk1"/>
              </a:buClr>
              <a:buSzPts val="1020"/>
              <a:buNone/>
            </a:pPr>
            <a:r>
              <a:t/>
            </a:r>
            <a:endParaRPr b="1" sz="1050"/>
          </a:p>
          <a:p>
            <a:pPr indent="0" lvl="0" marL="0" rtl="0" algn="l">
              <a:lnSpc>
                <a:spcPct val="100000"/>
              </a:lnSpc>
              <a:spcBef>
                <a:spcPts val="0"/>
              </a:spcBef>
              <a:spcAft>
                <a:spcPts val="0"/>
              </a:spcAft>
              <a:buClr>
                <a:schemeClr val="dk1"/>
              </a:buClr>
              <a:buSzPts val="1020"/>
              <a:buNone/>
            </a:pPr>
            <a:r>
              <a:rPr b="1" lang="de-DE" sz="1050"/>
              <a:t>Quelle</a:t>
            </a:r>
            <a:endParaRPr sz="1050"/>
          </a:p>
          <a:p>
            <a:pPr indent="-177828" lvl="0" marL="177828" rtl="0" algn="l">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223044" y="4222801"/>
            <a:ext cx="6656387"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solidFill>
                  <a:srgbClr val="000000"/>
                </a:solidFill>
              </a:rPr>
              <a:t>Beschreibung</a:t>
            </a:r>
            <a:endParaRPr/>
          </a:p>
          <a:p>
            <a:pPr indent="0" lvl="0" marL="0" marR="0" rtl="0" algn="l">
              <a:lnSpc>
                <a:spcPct val="100000"/>
              </a:lnSpc>
              <a:spcBef>
                <a:spcPts val="0"/>
              </a:spcBef>
              <a:spcAft>
                <a:spcPts val="0"/>
              </a:spcAft>
              <a:buClr>
                <a:srgbClr val="000000"/>
              </a:buClr>
              <a:buSzPts val="1400"/>
              <a:buFont typeface="Arial"/>
              <a:buNone/>
            </a:pPr>
            <a:r>
              <a:rPr b="0" lang="de-DE" sz="110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b="0"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Rezept (10 Portionen)</a:t>
            </a:r>
            <a:endParaRPr b="1" sz="1100"/>
          </a:p>
          <a:p>
            <a:pPr indent="-171450" lvl="0" marL="171450" marR="0" rtl="0" algn="l">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Rapsöl: 28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Zwiebeln: 50 g, </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Paprika (bunt): 400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Knoblauch: 5 g</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rtl="0" algn="l">
              <a:lnSpc>
                <a:spcPct val="100000"/>
              </a:lnSpc>
              <a:spcBef>
                <a:spcPts val="0"/>
              </a:spcBef>
              <a:spcAft>
                <a:spcPts val="0"/>
              </a:spcAft>
              <a:buClr>
                <a:srgbClr val="000000"/>
              </a:buClr>
              <a:buSzPts val="300"/>
              <a:buNone/>
            </a:pPr>
            <a:r>
              <a:rPr b="1" lang="de-DE" sz="1100">
                <a:solidFill>
                  <a:srgbClr val="000000"/>
                </a:solidFill>
              </a:rPr>
              <a:t>Aufgabe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Bestimmen sie den Anteil von vegetarischen und veganen Hauptgerichten auf ihrer Speisekarte.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Rindfleisch aller Art, die sie pro Jahr verkaufen.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Butter die Sie pro Jahr in der Küche nutzen.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Rindfleisch (kg) * 13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Butter (kg) * 9,5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Reis (kg) * 3,5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Summieren Sie die Emissionen.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Wie bewerten Sie das Ergebnis?</a:t>
            </a:r>
            <a:endParaRPr/>
          </a:p>
          <a:p>
            <a:pPr indent="0" lvl="0" marL="0" rtl="0" algn="l">
              <a:lnSpc>
                <a:spcPct val="100000"/>
              </a:lnSpc>
              <a:spcBef>
                <a:spcPts val="400"/>
              </a:spcBef>
              <a:spcAft>
                <a:spcPts val="0"/>
              </a:spcAft>
              <a:buClr>
                <a:srgbClr val="000000"/>
              </a:buClr>
              <a:buSzPts val="300"/>
              <a:buNone/>
            </a:pPr>
            <a:r>
              <a:rPr b="1" lang="de-DE" sz="1100">
                <a:solidFill>
                  <a:srgbClr val="000000"/>
                </a:solidFill>
              </a:rPr>
              <a:t>Quellen</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Scharp, Michael (Hrsg., 2019): KEEKS-Endbericht. Online: www.keeks-projekt.de</a:t>
            </a:r>
            <a:endParaRPr b="0" sz="1100"/>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Bildquelle: Sojabohnen, pixal1, Pixabay, Online: https://Pixabay.com/de/sojabohnen-tierfutter-soja%C3%B6l-968986/</a:t>
            </a:r>
            <a:endParaRPr b="0" sz="1100">
              <a:solidFill>
                <a:srgbClr val="000000"/>
              </a:solidFill>
            </a:endParaRPr>
          </a:p>
        </p:txBody>
      </p:sp>
      <p:sp>
        <p:nvSpPr>
          <p:cNvPr id="215" name="Google Shape;215;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26.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36.jpg"/><Relationship Id="rId5"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 Id="rId11" Type="http://schemas.openxmlformats.org/officeDocument/2006/relationships/image" Target="../media/image5.png"/><Relationship Id="rId10"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2.xml"/><Relationship Id="rId4" Type="http://schemas.openxmlformats.org/officeDocument/2006/relationships/image" Target="../media/image60.png"/><Relationship Id="rId9"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0.png"/><Relationship Id="rId7" Type="http://schemas.openxmlformats.org/officeDocument/2006/relationships/image" Target="../media/image53.png"/><Relationship Id="rId8"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6.png"/><Relationship Id="rId4" Type="http://schemas.openxmlformats.org/officeDocument/2006/relationships/image" Target="../media/image59.png"/><Relationship Id="rId5" Type="http://schemas.openxmlformats.org/officeDocument/2006/relationships/image" Target="../media/image5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17.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Koch und Köchin</a:t>
            </a:r>
            <a:br>
              <a:rPr lang="de-DE"/>
            </a:br>
            <a:r>
              <a:rPr b="1" lang="de-DE"/>
              <a:t>Fachkraft Küche</a:t>
            </a:r>
            <a:endParaRPr b="1"/>
          </a:p>
        </p:txBody>
      </p:sp>
      <p:sp>
        <p:nvSpPr>
          <p:cNvPr id="80" name="Google Shape;80;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Projektagentur BBNE</a:t>
            </a:r>
            <a:endParaRPr/>
          </a:p>
        </p:txBody>
      </p:sp>
      <p:sp>
        <p:nvSpPr>
          <p:cNvPr id="82" name="Google Shape;82;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2"/>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4" name="Google Shape;234;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Koch und Köchin, Fachkraft Küche</a:t>
            </a:r>
            <a:endParaRPr/>
          </a:p>
        </p:txBody>
      </p:sp>
      <p:sp>
        <p:nvSpPr>
          <p:cNvPr id="236" name="Google Shape;236;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a:t>
            </a:r>
            <a:endParaRPr/>
          </a:p>
        </p:txBody>
      </p:sp>
      <p:sp>
        <p:nvSpPr>
          <p:cNvPr id="237" name="Google Shape;237;p1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fmla="val 50000" name="adj"/>
            </a:avLst>
          </a:prstGeom>
          <a:solidFill>
            <a:srgbClr val="E3EAC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4">
            <a:alphaModFix/>
          </a:blip>
          <a:srcRect b="0" l="0" r="0" t="0"/>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4">
            <a:alphaModFix/>
          </a:blip>
          <a:srcRect b="0" l="0" r="0" t="0"/>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4">
            <a:alphaModFix/>
          </a:blip>
          <a:srcRect b="0" l="0" r="0" t="0"/>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fmla="val 16667" name="adj"/>
            </a:avLst>
          </a:prstGeom>
          <a:solidFill>
            <a:srgbClr val="E3EAC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Gemüsereis Lubia Polo mit Hack</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155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1" baseline="-25000" i="0" sz="1800" u="none" cap="none" strike="noStrike">
              <a:solidFill>
                <a:srgbClr val="F8B334"/>
              </a:solidFill>
              <a:latin typeface="Arial"/>
              <a:ea typeface="Arial"/>
              <a:cs typeface="Arial"/>
              <a:sym typeface="Arial"/>
            </a:endParaRPr>
          </a:p>
          <a:p>
            <a:pPr indent="0" lvl="0" marL="0" marR="0" rtl="0" algn="ctr">
              <a:lnSpc>
                <a:spcPct val="90000"/>
              </a:lnSpc>
              <a:spcBef>
                <a:spcPts val="32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10 kg Rinderhack</a:t>
            </a:r>
            <a:endParaRPr b="0" i="0" sz="1400" u="none" cap="none" strike="noStrik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36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0" i="0" sz="1400" u="none" cap="none" strike="noStrik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4 kg Sojagranulat* </a:t>
            </a:r>
            <a:br>
              <a:rPr b="1" i="0" lang="de-DE" sz="1600" u="none" cap="none" strike="noStrike">
                <a:solidFill>
                  <a:srgbClr val="BCCF42"/>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oder 6,5 kg Linsen**</a:t>
            </a:r>
            <a:endParaRPr b="0" i="0" sz="1400" u="none" cap="none" strike="noStrike">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Teilersatz von Rinder-</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hack durch Soja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Vollersatz von Rinderhack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durch Soja oder Linsen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(gleicher THG-Wert)</a:t>
            </a:r>
            <a:endParaRPr b="0" i="0" sz="1400" u="none" cap="none" strike="noStrik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95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 </a:t>
            </a:r>
            <a:br>
              <a:rPr b="1" i="0" lang="de-DE" sz="1800" u="none" cap="none" strike="noStrike">
                <a:solidFill>
                  <a:srgbClr val="FF0000"/>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mit 5 kg Rinderhack und 2 kg Sojagranulat*</a:t>
            </a:r>
            <a:endParaRPr b="0" i="0" sz="1400" u="none" cap="none" strike="noStrik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5">
            <a:alphaModFix/>
          </a:blip>
          <a:srcRect b="0" l="0" r="0" t="0"/>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Einsparpotentiale pro 100 Portionen:</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kg Reis,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3 kg Tomaten (Dose),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10 Zwiebeln, 2,5 kg Bohnen,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 200 g Tomatenmark, Butter,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Öl, Salz, Pfeffer</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38 %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77 %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In welchen Ihrer Gerichte können Sie Rindfleisch durch eine vegetarische Komponente ersetzten?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Welche Rindfleischgerichte könnten Sie gegen Geflügelgerichte ersetzen?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2" name="Google Shape;262;p11"/>
          <p:cNvSpPr txBox="1"/>
          <p:nvPr>
            <p:ph type="title"/>
          </p:nvPr>
        </p:nvSpPr>
        <p:spPr>
          <a:xfrm>
            <a:off x="360000" y="180000"/>
            <a:ext cx="9000000" cy="1080000"/>
          </a:xfrm>
          <a:prstGeom prst="rect">
            <a:avLst/>
          </a:prstGeom>
          <a:noFill/>
          <a:ln>
            <a:noFill/>
          </a:ln>
        </p:spPr>
        <p:txBody>
          <a:bodyPr anchorCtr="0" anchor="ctr" bIns="90000" lIns="91425" spcFirstLastPara="1" rIns="90000" wrap="square" tIns="90000">
            <a:noAutofit/>
          </a:bodyPr>
          <a:lstStyle/>
          <a:p>
            <a:pPr indent="0" lvl="0" marL="0" rtl="0" algn="l">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264" name="Google Shape;264;p1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b="0" l="0" r="0" t="0"/>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b="0" l="0" r="0" t="0"/>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b="0" l="0" r="0" t="0"/>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Der Brotbelag macht das Klima ≈ 60%!</a:t>
            </a:r>
            <a:endParaRPr b="0" i="0" sz="900" u="none" cap="none" strike="noStrik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Baguette-Brötchen: 60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Butter: 430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Margarine: 310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000000"/>
                </a:solidFill>
                <a:latin typeface="Arial"/>
                <a:ea typeface="Arial"/>
                <a:cs typeface="Arial"/>
                <a:sym typeface="Arial"/>
              </a:rPr>
              <a:t>mit Wurst &amp; veganem Streichfett: 280 g CO</a:t>
            </a:r>
            <a:r>
              <a:rPr b="0" baseline="-25000" i="0" lang="de-DE" sz="2400" u="none" cap="none" strike="noStrike">
                <a:solidFill>
                  <a:srgbClr val="000000"/>
                </a:solidFill>
                <a:latin typeface="Arial"/>
                <a:ea typeface="Arial"/>
                <a:cs typeface="Arial"/>
                <a:sym typeface="Arial"/>
              </a:rPr>
              <a:t>2</a:t>
            </a:r>
            <a:r>
              <a:rPr b="0" i="0" lang="de-DE" sz="2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Warum wird welches Streichfett genommen?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Was sagen die Kunden zu den unterschiedlichen Streichfetten?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Bei welchen belegten Broten kann man auf Butter verzichten, bei welchen nicht?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8" name="Google Shape;278;p15"/>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p:nvPr>
            <p:ph idx="1" type="body"/>
          </p:nvPr>
        </p:nvSpPr>
        <p:spPr>
          <a:xfrm>
            <a:off x="3350684" y="6254497"/>
            <a:ext cx="3834467" cy="557468"/>
          </a:xfrm>
          <a:prstGeom prst="rect">
            <a:avLst/>
          </a:prstGeom>
          <a:noFill/>
          <a:ln>
            <a:noFill/>
          </a:ln>
        </p:spPr>
        <p:txBody>
          <a:bodyPr anchorCtr="0" anchor="ctr" bIns="46800" lIns="90000" spcFirstLastPara="1" rIns="90000" wrap="square" tIns="46800">
            <a:no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280" name="Google Shape;280;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82" name="Google Shape;282;p15"/>
          <p:cNvSpPr txBox="1"/>
          <p:nvPr>
            <p:ph idx="4294967295" type="body"/>
          </p:nvPr>
        </p:nvSpPr>
        <p:spPr>
          <a:xfrm>
            <a:off x="0" y="1465263"/>
            <a:ext cx="5611813" cy="2635250"/>
          </a:xfrm>
          <a:prstGeom prst="rect">
            <a:avLst/>
          </a:prstGeom>
          <a:noFill/>
          <a:ln>
            <a:noFill/>
          </a:ln>
        </p:spPr>
        <p:txBody>
          <a:bodyPr anchorCtr="0" anchor="t" bIns="45700" lIns="91425" spcFirstLastPara="1" rIns="91425" wrap="square" tIns="45700">
            <a:normAutofit fontScale="92500" lnSpcReduction="10000"/>
          </a:bodyPr>
          <a:lstStyle/>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baseline="-25000" lang="de-DE" sz="2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bei Ihnen ein Speiseplan klimaeffizienter verändert werden?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welche Zutaten Sie reduzieren möchten und erstellen Sie einen Menüplan für Ihr Unternehmen.</a:t>
            </a:r>
            <a:endParaRPr b="0" i="0" sz="2000" u="none" cap="none" strike="noStrik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b="0" l="0" r="0" t="0"/>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b="0" l="0" r="0" t="0"/>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THG-Emissionen von Fleisch, Reis und vergleichbare Alternativen [kg 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-Äq/kg]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b="0" l="0" r="0" t="0"/>
          <a:stretch/>
        </p:blipFill>
        <p:spPr>
          <a:xfrm>
            <a:off x="5026500" y="1412400"/>
            <a:ext cx="7013100" cy="4490376"/>
          </a:xfrm>
          <a:prstGeom prst="rect">
            <a:avLst/>
          </a:prstGeom>
          <a:noFill/>
          <a:ln>
            <a:noFill/>
          </a:ln>
        </p:spPr>
      </p:pic>
      <p:sp>
        <p:nvSpPr>
          <p:cNvPr id="293" name="Google Shape;293;p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4" name="Google Shape;294;p16"/>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97" name="Google Shape;297;p16"/>
          <p:cNvSpPr txBox="1"/>
          <p:nvPr>
            <p:ph idx="3" type="body"/>
          </p:nvPr>
        </p:nvSpPr>
        <p:spPr>
          <a:xfrm>
            <a:off x="7263643" y="1663049"/>
            <a:ext cx="4514100" cy="96135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Diskutieren Sie die Nachhaltigkeit von Milch und “Grünen Milchprodukten”</a:t>
            </a:r>
            <a:endParaRPr b="0"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Sie Ihre Speisen klimaeffizienter durch alternative Milchprodukte zusammenstellen?</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Was spricht aus Nachhaltigkeitsgründen für oder gegen den Konsum?</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Ideen für den Alltag aussehen?</a:t>
            </a:r>
            <a:endParaRPr b="0" i="0" sz="2000" u="none" cap="none" strike="noStrike">
              <a:solidFill>
                <a:srgbClr val="C00000"/>
              </a:solidFill>
              <a:latin typeface="Arial"/>
              <a:ea typeface="Arial"/>
              <a:cs typeface="Arial"/>
              <a:sym typeface="Arial"/>
            </a:endParaRPr>
          </a:p>
        </p:txBody>
      </p:sp>
      <p:sp>
        <p:nvSpPr>
          <p:cNvPr id="299" name="Google Shape;299;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solidFill>
                  <a:schemeClr val="lt1"/>
                </a:solidFill>
              </a:rPr>
              <a:t>Koch und Köchin, Fachkraft Küche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6" name="Google Shape;306;p18"/>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solidFill>
                  <a:schemeClr val="lt1"/>
                </a:solidFill>
              </a:rPr>
              <a:t>Koch und Köchin, Fachkraft Küche</a:t>
            </a:r>
            <a:endParaRPr/>
          </a:p>
        </p:txBody>
      </p:sp>
      <p:sp>
        <p:nvSpPr>
          <p:cNvPr id="308" name="Google Shape;308;p1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1,9 Millionen Kinder und Jugendliche sind übergewichtig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700" u="none" cap="none" strike="noStrike">
                <a:solidFill>
                  <a:srgbClr val="C00000"/>
                </a:solidFill>
                <a:latin typeface="Arial"/>
                <a:ea typeface="Arial"/>
                <a:cs typeface="Arial"/>
                <a:sym typeface="Arial"/>
              </a:rPr>
              <a:t>800.000 Kinder und Jugendliche sind adipös</a:t>
            </a:r>
            <a:endParaRPr b="0" i="0" sz="1400" u="none" cap="none" strike="noStrike">
              <a:solidFill>
                <a:srgbClr val="000000"/>
              </a:solidFill>
              <a:latin typeface="Arial"/>
              <a:ea typeface="Arial"/>
              <a:cs typeface="Arial"/>
              <a:sym typeface="Arial"/>
            </a:endParaRPr>
          </a:p>
        </p:txBody>
      </p:sp>
      <p:graphicFrame>
        <p:nvGraphicFramePr>
          <p:cNvPr id="311" name="Google Shape;311;p18"/>
          <p:cNvGraphicFramePr/>
          <p:nvPr/>
        </p:nvGraphicFramePr>
        <p:xfrm>
          <a:off x="3286173" y="931653"/>
          <a:ext cx="8128000" cy="5243193"/>
        </p:xfrm>
        <a:graphic>
          <a:graphicData uri="http://schemas.openxmlformats.org/drawingml/2006/chart">
            <c:chart r:id="rId3"/>
          </a:graphicData>
        </a:graphic>
      </p:graphicFrame>
      <p:sp>
        <p:nvSpPr>
          <p:cNvPr id="312" name="Google Shape;312;p18"/>
          <p:cNvSpPr/>
          <p:nvPr/>
        </p:nvSpPr>
        <p:spPr>
          <a:xfrm>
            <a:off x="169907" y="1463699"/>
            <a:ext cx="3180777"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2F92"/>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9" name="Google Shape;319;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Koch und Köchin, Fachkraft Küche</a:t>
            </a:r>
            <a:endParaRPr/>
          </a:p>
        </p:txBody>
      </p:sp>
      <p:sp>
        <p:nvSpPr>
          <p:cNvPr id="321" name="Google Shape;321;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b="0" l="0" r="0"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Männer</a:t>
            </a:r>
            <a:endParaRPr b="0" i="0" sz="1400" u="none" cap="none" strike="noStrik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Frauen</a:t>
            </a:r>
            <a:endParaRPr b="0" i="0" sz="1400" u="none" cap="none" strike="noStrik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leiten eine Betriebs-kantine. Sie sehen viele über-gewichtige Mitarbeiter*innen.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initiieren ein Treffen mit dem Betriebsrat und der Geschäftsführung.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Ihr Ziel: Gesünderes Essen, keine fett- und zuckerhaltigen Gerichte mehr.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Es droht ein Aufstand „der Freunde der Curry-Wurst mit Pommes“?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331" name="Google Shape;331;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a:t>
            </a:fld>
            <a:endParaRPr>
              <a:solidFill>
                <a:srgbClr val="FFFFFF"/>
              </a:solidFill>
              <a:latin typeface="Trebuchet MS"/>
              <a:ea typeface="Trebuchet MS"/>
              <a:cs typeface="Trebuchet MS"/>
              <a:sym typeface="Trebuchet MS"/>
            </a:endParaRPr>
          </a:p>
        </p:txBody>
      </p:sp>
      <p:sp>
        <p:nvSpPr>
          <p:cNvPr id="339" name="Google Shape;339;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68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341" name="Google Shape;341;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pic>
        <p:nvPicPr>
          <p:cNvPr descr="Hamburger, Fast Food, Imbiss, Lebensmittel, Fleisch" id="343" name="Google Shape;343;p4"/>
          <p:cNvPicPr preferRelativeResize="0"/>
          <p:nvPr/>
        </p:nvPicPr>
        <p:blipFill rotWithShape="1">
          <a:blip r:embed="rId3">
            <a:alphaModFix/>
          </a:blip>
          <a:srcRect b="0" l="0" r="0" t="0"/>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1Scheibe Salat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cap="flat" cmpd="sng" w="9525">
            <a:solidFill>
              <a:srgbClr val="1E5F9F"/>
            </a:solidFill>
            <a:prstDash val="solid"/>
            <a:round/>
            <a:headEnd len="sm" w="sm" type="none"/>
            <a:tailEnd len="sm" w="sm" type="none"/>
          </a:ln>
        </p:spPr>
      </p:cxnSp>
      <p:cxnSp>
        <p:nvCxnSpPr>
          <p:cNvPr id="346" name="Google Shape;346;p4"/>
          <p:cNvCxnSpPr/>
          <p:nvPr/>
        </p:nvCxnSpPr>
        <p:spPr>
          <a:xfrm flipH="1">
            <a:off x="8790902" y="1962611"/>
            <a:ext cx="1625600" cy="711199"/>
          </a:xfrm>
          <a:prstGeom prst="straightConnector1">
            <a:avLst/>
          </a:prstGeom>
          <a:noFill/>
          <a:ln cap="flat" cmpd="sng" w="9525">
            <a:solidFill>
              <a:srgbClr val="1E5F9F"/>
            </a:solidFill>
            <a:prstDash val="solid"/>
            <a:round/>
            <a:headEnd len="sm" w="sm" type="none"/>
            <a:tailEnd len="med" w="med" type="stealth"/>
          </a:ln>
        </p:spPr>
      </p:cxnSp>
      <p:sp>
        <p:nvSpPr>
          <p:cNvPr id="347" name="Google Shape;347;p4"/>
          <p:cNvSpPr txBox="1"/>
          <p:nvPr/>
        </p:nvSpPr>
        <p:spPr>
          <a:xfrm>
            <a:off x="10499629" y="1934900"/>
            <a:ext cx="98829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des Salates</a:t>
            </a:r>
            <a:endParaRPr b="0" i="0" sz="1400" u="none" cap="none" strike="noStrik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 Scheiben Käse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 </a:t>
            </a:r>
            <a:r>
              <a:rPr b="1" i="0" lang="de-DE" sz="900" u="none" cap="none" strike="noStrike">
                <a:solidFill>
                  <a:srgbClr val="000000"/>
                </a:solidFill>
                <a:latin typeface="Arial"/>
                <a:ea typeface="Arial"/>
                <a:cs typeface="Arial"/>
                <a:sym typeface="Arial"/>
              </a:rPr>
              <a:t>100Liter</a:t>
            </a:r>
            <a:endParaRPr b="0" i="0" sz="1400" u="none" cap="none" strike="noStrik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cap="flat" cmpd="sng" w="9525">
            <a:solidFill>
              <a:srgbClr val="1E5F9F"/>
            </a:solidFill>
            <a:prstDash val="solid"/>
            <a:round/>
            <a:headEnd len="sm" w="sm" type="none"/>
            <a:tailEnd len="sm" w="sm" type="none"/>
          </a:ln>
        </p:spPr>
      </p:cxnSp>
      <p:cxnSp>
        <p:nvCxnSpPr>
          <p:cNvPr id="350" name="Google Shape;350;p4"/>
          <p:cNvCxnSpPr/>
          <p:nvPr/>
        </p:nvCxnSpPr>
        <p:spPr>
          <a:xfrm flipH="1">
            <a:off x="8855557" y="2738465"/>
            <a:ext cx="1551710" cy="535709"/>
          </a:xfrm>
          <a:prstGeom prst="straightConnector1">
            <a:avLst/>
          </a:prstGeom>
          <a:noFill/>
          <a:ln cap="flat" cmpd="sng" w="9525">
            <a:solidFill>
              <a:srgbClr val="1E5F9F"/>
            </a:solidFill>
            <a:prstDash val="solid"/>
            <a:round/>
            <a:headEnd len="sm" w="sm" type="none"/>
            <a:tailEnd len="med" w="med" type="stealth"/>
          </a:ln>
        </p:spPr>
      </p:cxnSp>
      <p:sp>
        <p:nvSpPr>
          <p:cNvPr id="351" name="Google Shape;351;p4"/>
          <p:cNvSpPr txBox="1"/>
          <p:nvPr/>
        </p:nvSpPr>
        <p:spPr>
          <a:xfrm>
            <a:off x="10462686" y="3034027"/>
            <a:ext cx="133003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Gewürzgurke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2liter</a:t>
            </a:r>
            <a:endParaRPr b="0" i="0" sz="1400" u="none" cap="none" strike="noStrik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Wasserbedarf des Milch- viehs, Milchherstellung und verarbeitung</a:t>
            </a:r>
            <a:endParaRPr b="0" i="0" sz="800" u="none" cap="none" strike="noStrik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cap="flat" cmpd="sng" w="9525">
            <a:solidFill>
              <a:srgbClr val="1E5F9F"/>
            </a:solidFill>
            <a:prstDash val="solid"/>
            <a:round/>
            <a:headEnd len="sm" w="sm" type="none"/>
            <a:tailEnd len="sm" w="sm" type="none"/>
          </a:ln>
        </p:spPr>
      </p:cxnSp>
      <p:cxnSp>
        <p:nvCxnSpPr>
          <p:cNvPr id="354" name="Google Shape;354;p4"/>
          <p:cNvCxnSpPr/>
          <p:nvPr/>
        </p:nvCxnSpPr>
        <p:spPr>
          <a:xfrm flipH="1">
            <a:off x="8439920" y="3495845"/>
            <a:ext cx="1995056" cy="397164"/>
          </a:xfrm>
          <a:prstGeom prst="straightConnector1">
            <a:avLst/>
          </a:prstGeom>
          <a:noFill/>
          <a:ln cap="flat" cmpd="sng" w="9525">
            <a:solidFill>
              <a:srgbClr val="1E5F9F"/>
            </a:solidFill>
            <a:prstDash val="solid"/>
            <a:round/>
            <a:headEnd len="sm" w="sm" type="none"/>
            <a:tailEnd len="med" w="med" type="stealth"/>
          </a:ln>
        </p:spPr>
      </p:cxnSp>
      <p:sp>
        <p:nvSpPr>
          <p:cNvPr id="355" name="Google Shape;355;p4"/>
          <p:cNvSpPr txBox="1"/>
          <p:nvPr/>
        </p:nvSpPr>
        <p:spPr>
          <a:xfrm>
            <a:off x="10453448" y="3449664"/>
            <a:ext cx="118225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Gurken</a:t>
            </a:r>
            <a:endParaRPr b="0" i="0" sz="1400" u="none" cap="none" strike="noStrik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2Scheiben Zwiebeln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der Zwiebeln auf dem Feld</a:t>
            </a:r>
            <a:endParaRPr b="0" i="0" sz="1400" u="none" cap="none" strike="noStrik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cap="flat" cmpd="sng" w="9525">
            <a:solidFill>
              <a:srgbClr val="1E5F9F"/>
            </a:solidFill>
            <a:prstDash val="solid"/>
            <a:round/>
            <a:headEnd len="sm" w="sm" type="none"/>
            <a:tailEnd len="sm" w="sm" type="none"/>
          </a:ln>
        </p:spPr>
      </p:cxnSp>
      <p:cxnSp>
        <p:nvCxnSpPr>
          <p:cNvPr id="359" name="Google Shape;359;p4"/>
          <p:cNvCxnSpPr/>
          <p:nvPr/>
        </p:nvCxnSpPr>
        <p:spPr>
          <a:xfrm flipH="1">
            <a:off x="8541521" y="4317883"/>
            <a:ext cx="1838036" cy="637309"/>
          </a:xfrm>
          <a:prstGeom prst="straightConnector1">
            <a:avLst/>
          </a:prstGeom>
          <a:noFill/>
          <a:ln cap="flat" cmpd="sng" w="9525">
            <a:solidFill>
              <a:srgbClr val="1E5F9F"/>
            </a:solidFill>
            <a:prstDash val="solid"/>
            <a:round/>
            <a:headEnd len="sm" w="sm" type="none"/>
            <a:tailEnd len="med" w="med" type="stealth"/>
          </a:ln>
        </p:spPr>
      </p:cxnSp>
      <p:sp>
        <p:nvSpPr>
          <p:cNvPr id="360" name="Google Shape;360;p4"/>
          <p:cNvSpPr txBox="1"/>
          <p:nvPr/>
        </p:nvSpPr>
        <p:spPr>
          <a:xfrm>
            <a:off x="10444211" y="4807409"/>
            <a:ext cx="96981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Ketchup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cap="flat" cmpd="sng" w="9525">
            <a:solidFill>
              <a:srgbClr val="1E5F9F"/>
            </a:solidFill>
            <a:prstDash val="solid"/>
            <a:round/>
            <a:headEnd len="sm" w="sm" type="none"/>
            <a:tailEnd len="sm" w="sm" type="none"/>
          </a:ln>
        </p:spPr>
      </p:cxnSp>
      <p:sp>
        <p:nvSpPr>
          <p:cNvPr id="362" name="Google Shape;362;p4"/>
          <p:cNvSpPr txBox="1"/>
          <p:nvPr/>
        </p:nvSpPr>
        <p:spPr>
          <a:xfrm>
            <a:off x="10471920" y="5296936"/>
            <a:ext cx="1062183"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cap="flat" cmpd="sng" w="9525">
            <a:solidFill>
              <a:srgbClr val="1E5F9F"/>
            </a:solidFill>
            <a:prstDash val="solid"/>
            <a:round/>
            <a:headEnd len="sm" w="sm" type="none"/>
            <a:tailEnd len="med" w="med" type="stealth"/>
          </a:ln>
        </p:spPr>
      </p:cxnSp>
      <p:sp>
        <p:nvSpPr>
          <p:cNvPr id="364" name="Google Shape;364;p4"/>
          <p:cNvSpPr txBox="1"/>
          <p:nvPr/>
        </p:nvSpPr>
        <p:spPr>
          <a:xfrm>
            <a:off x="3573546" y="1389131"/>
            <a:ext cx="12765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Brötchen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(50g) </a:t>
            </a:r>
            <a:r>
              <a:rPr b="1" i="0" lang="de-DE" sz="900" u="none" cap="none" strike="noStrike">
                <a:solidFill>
                  <a:srgbClr val="000000"/>
                </a:solidFill>
                <a:latin typeface="Arial"/>
                <a:ea typeface="Arial"/>
                <a:cs typeface="Arial"/>
                <a:sym typeface="Arial"/>
              </a:rPr>
              <a:t>35Liter</a:t>
            </a:r>
            <a:endParaRPr b="0" i="0" sz="1400" u="none" cap="none" strike="noStrike">
              <a:solidFill>
                <a:srgbClr val="000000"/>
              </a:solidFill>
              <a:latin typeface="Arial"/>
              <a:ea typeface="Arial"/>
              <a:cs typeface="Arial"/>
              <a:sym typeface="Arial"/>
            </a:endParaRPr>
          </a:p>
        </p:txBody>
      </p:sp>
      <p:cxnSp>
        <p:nvCxnSpPr>
          <p:cNvPr id="365" name="Google Shape;365;p4"/>
          <p:cNvCxnSpPr/>
          <p:nvPr/>
        </p:nvCxnSpPr>
        <p:spPr>
          <a:xfrm flipH="1" rot="10800000">
            <a:off x="3564492" y="1696950"/>
            <a:ext cx="986828" cy="18107"/>
          </a:xfrm>
          <a:prstGeom prst="straightConnector1">
            <a:avLst/>
          </a:prstGeom>
          <a:noFill/>
          <a:ln cap="flat" cmpd="sng" w="9525">
            <a:solidFill>
              <a:srgbClr val="1E5F9F"/>
            </a:solidFill>
            <a:prstDash val="solid"/>
            <a:round/>
            <a:headEnd len="sm" w="sm" type="none"/>
            <a:tailEnd len="sm" w="sm" type="none"/>
          </a:ln>
        </p:spPr>
      </p:cxnSp>
      <p:cxnSp>
        <p:nvCxnSpPr>
          <p:cNvPr id="366" name="Google Shape;366;p4"/>
          <p:cNvCxnSpPr/>
          <p:nvPr/>
        </p:nvCxnSpPr>
        <p:spPr>
          <a:xfrm>
            <a:off x="4533213" y="1696949"/>
            <a:ext cx="1819746" cy="344032"/>
          </a:xfrm>
          <a:prstGeom prst="straightConnector1">
            <a:avLst/>
          </a:prstGeom>
          <a:noFill/>
          <a:ln cap="flat" cmpd="sng" w="9525">
            <a:solidFill>
              <a:srgbClr val="1E5F9F"/>
            </a:solidFill>
            <a:prstDash val="solid"/>
            <a:round/>
            <a:headEnd len="sm" w="sm" type="none"/>
            <a:tailEnd len="med" w="med" type="stealth"/>
          </a:ln>
        </p:spPr>
      </p:cxnSp>
      <p:sp>
        <p:nvSpPr>
          <p:cNvPr id="367" name="Google Shape;367;p4"/>
          <p:cNvSpPr txBox="1"/>
          <p:nvPr/>
        </p:nvSpPr>
        <p:spPr>
          <a:xfrm>
            <a:off x="3461521" y="1713229"/>
            <a:ext cx="144736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Produktion der Brötchen (Anbau von Getreide, Mahlen, Teigzubereitung)</a:t>
            </a:r>
            <a:endParaRPr b="0" i="0" sz="1400" u="none" cap="none" strike="noStrik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Scheiben Tomaten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(20g</a:t>
            </a:r>
            <a:r>
              <a:rPr b="1" i="0" lang="de-DE" sz="900" u="none" cap="none" strike="noStrike">
                <a:solidFill>
                  <a:srgbClr val="000000"/>
                </a:solidFill>
                <a:latin typeface="Arial"/>
                <a:ea typeface="Arial"/>
                <a:cs typeface="Arial"/>
                <a:sym typeface="Arial"/>
              </a:rPr>
              <a:t>) 1Liter</a:t>
            </a:r>
            <a:endParaRPr b="0" i="0" sz="1400" u="none" cap="none" strike="noStrik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Bewässerung Tomatenpflanzen</a:t>
            </a:r>
            <a:endParaRPr b="0" i="0" sz="1400" u="none" cap="none" strike="noStrik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cap="flat" cmpd="sng" w="9525">
            <a:solidFill>
              <a:srgbClr val="1E5F9F"/>
            </a:solidFill>
            <a:prstDash val="solid"/>
            <a:round/>
            <a:headEnd len="sm" w="sm" type="none"/>
            <a:tailEnd len="sm" w="sm" type="none"/>
          </a:ln>
        </p:spPr>
      </p:cxnSp>
      <p:cxnSp>
        <p:nvCxnSpPr>
          <p:cNvPr id="371" name="Google Shape;371;p4"/>
          <p:cNvCxnSpPr/>
          <p:nvPr/>
        </p:nvCxnSpPr>
        <p:spPr>
          <a:xfrm flipH="1" rot="10800000">
            <a:off x="4532939" y="2729045"/>
            <a:ext cx="2073519" cy="37128"/>
          </a:xfrm>
          <a:prstGeom prst="straightConnector1">
            <a:avLst/>
          </a:prstGeom>
          <a:noFill/>
          <a:ln cap="flat" cmpd="sng" w="9525">
            <a:solidFill>
              <a:srgbClr val="1E5F9F"/>
            </a:solidFill>
            <a:prstDash val="solid"/>
            <a:round/>
            <a:headEnd len="sm" w="sm" type="none"/>
            <a:tailEnd len="med" w="med" type="stealth"/>
          </a:ln>
        </p:spPr>
      </p:cxnSp>
      <p:sp>
        <p:nvSpPr>
          <p:cNvPr id="372" name="Google Shape;372;p4"/>
          <p:cNvSpPr txBox="1"/>
          <p:nvPr/>
        </p:nvSpPr>
        <p:spPr>
          <a:xfrm>
            <a:off x="3446797" y="3643444"/>
            <a:ext cx="11588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 Burgerfleisch</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(150g) </a:t>
            </a:r>
            <a:r>
              <a:rPr b="1" i="0" lang="de-DE" sz="900" u="none" cap="none" strike="noStrike">
                <a:solidFill>
                  <a:srgbClr val="000000"/>
                </a:solidFill>
                <a:latin typeface="Arial"/>
                <a:ea typeface="Arial"/>
                <a:cs typeface="Arial"/>
                <a:sym typeface="Arial"/>
              </a:rPr>
              <a:t>2250Liter</a:t>
            </a:r>
            <a:endParaRPr b="0" i="0" sz="1400" u="none" cap="none" strike="noStrike">
              <a:solidFill>
                <a:srgbClr val="000000"/>
              </a:solidFill>
              <a:latin typeface="Arial"/>
              <a:ea typeface="Arial"/>
              <a:cs typeface="Arial"/>
              <a:sym typeface="Arial"/>
            </a:endParaRPr>
          </a:p>
        </p:txBody>
      </p:sp>
      <p:cxnSp>
        <p:nvCxnSpPr>
          <p:cNvPr id="373" name="Google Shape;373;p4"/>
          <p:cNvCxnSpPr/>
          <p:nvPr/>
        </p:nvCxnSpPr>
        <p:spPr>
          <a:xfrm flipH="1" rot="10800000">
            <a:off x="3510171" y="3987476"/>
            <a:ext cx="1059256" cy="9054"/>
          </a:xfrm>
          <a:prstGeom prst="straightConnector1">
            <a:avLst/>
          </a:prstGeom>
          <a:noFill/>
          <a:ln cap="flat" cmpd="sng" w="9525">
            <a:solidFill>
              <a:srgbClr val="1E5F9F"/>
            </a:solidFill>
            <a:prstDash val="solid"/>
            <a:round/>
            <a:headEnd len="sm" w="sm" type="none"/>
            <a:tailEnd len="sm" w="sm" type="none"/>
          </a:ln>
        </p:spPr>
      </p:cxnSp>
      <p:sp>
        <p:nvSpPr>
          <p:cNvPr id="374" name="Google Shape;374;p4"/>
          <p:cNvSpPr txBox="1"/>
          <p:nvPr/>
        </p:nvSpPr>
        <p:spPr>
          <a:xfrm>
            <a:off x="3428874" y="3966901"/>
            <a:ext cx="12056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Futtermittelherstellung und Wasserbedarf des Rindes</a:t>
            </a:r>
            <a:endParaRPr b="0" i="0" sz="1400" u="none" cap="none" strike="noStrik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cap="flat" cmpd="sng" w="9525">
            <a:solidFill>
              <a:srgbClr val="1E5F9F"/>
            </a:solidFill>
            <a:prstDash val="solid"/>
            <a:round/>
            <a:headEnd len="sm" w="sm" type="none"/>
            <a:tailEnd len="med" w="med" type="stealth"/>
          </a:ln>
        </p:spPr>
      </p:cxnSp>
      <p:sp>
        <p:nvSpPr>
          <p:cNvPr id="376" name="Google Shape;376;p4"/>
          <p:cNvSpPr txBox="1"/>
          <p:nvPr/>
        </p:nvSpPr>
        <p:spPr>
          <a:xfrm>
            <a:off x="3492066" y="4865663"/>
            <a:ext cx="13580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1Esslöffel Mayonaise</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(10g) </a:t>
            </a:r>
            <a:r>
              <a:rPr b="1" i="0" lang="de-DE" sz="900" u="none" cap="none" strike="noStrike">
                <a:solidFill>
                  <a:srgbClr val="000000"/>
                </a:solidFill>
                <a:latin typeface="Arial"/>
                <a:ea typeface="Arial"/>
                <a:cs typeface="Arial"/>
                <a:sym typeface="Arial"/>
              </a:rPr>
              <a:t>1Liter</a:t>
            </a:r>
            <a:endParaRPr b="0" i="0" sz="1400" u="none" cap="none" strike="noStrik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cap="flat" cmpd="sng" w="9525">
            <a:solidFill>
              <a:srgbClr val="1E5F9F"/>
            </a:solidFill>
            <a:prstDash val="solid"/>
            <a:round/>
            <a:headEnd len="sm" w="sm" type="none"/>
            <a:tailEnd len="sm" w="sm" type="none"/>
          </a:ln>
        </p:spPr>
      </p:cxnSp>
      <p:sp>
        <p:nvSpPr>
          <p:cNvPr id="378" name="Google Shape;378;p4"/>
          <p:cNvSpPr txBox="1"/>
          <p:nvPr/>
        </p:nvSpPr>
        <p:spPr>
          <a:xfrm>
            <a:off x="3489504" y="5208231"/>
            <a:ext cx="172015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Anbau(Z.B Sonnenblumen) und Weiterverarbeitung zu Öl</a:t>
            </a:r>
            <a:endParaRPr b="0" i="0" sz="1400" u="none" cap="none" strike="noStrike">
              <a:solidFill>
                <a:srgbClr val="000000"/>
              </a:solidFill>
              <a:latin typeface="Arial"/>
              <a:ea typeface="Arial"/>
              <a:cs typeface="Arial"/>
              <a:sym typeface="Arial"/>
            </a:endParaRPr>
          </a:p>
        </p:txBody>
      </p:sp>
      <p:cxnSp>
        <p:nvCxnSpPr>
          <p:cNvPr id="379" name="Google Shape;379;p4"/>
          <p:cNvCxnSpPr/>
          <p:nvPr/>
        </p:nvCxnSpPr>
        <p:spPr>
          <a:xfrm flipH="1" rot="10800000">
            <a:off x="4804817" y="4603113"/>
            <a:ext cx="1828800" cy="624689"/>
          </a:xfrm>
          <a:prstGeom prst="straightConnector1">
            <a:avLst/>
          </a:prstGeom>
          <a:noFill/>
          <a:ln cap="flat" cmpd="sng" w="9525">
            <a:solidFill>
              <a:srgbClr val="1E5F9F"/>
            </a:solidFill>
            <a:prstDash val="solid"/>
            <a:round/>
            <a:headEnd len="sm" w="sm" type="none"/>
            <a:tailEnd len="med" w="med" type="stealth"/>
          </a:ln>
        </p:spPr>
      </p:cxnSp>
      <p:sp>
        <p:nvSpPr>
          <p:cNvPr id="380" name="Google Shape;380;p4"/>
          <p:cNvSpPr/>
          <p:nvPr/>
        </p:nvSpPr>
        <p:spPr>
          <a:xfrm>
            <a:off x="264152" y="1685089"/>
            <a:ext cx="3040347" cy="35427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den Wasserfußabdruck verschiedener Zutaten Ihrer Menükarte.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6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Komponenten haben den größten Abdruck und warum?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b="0" l="0" r="0" t="0"/>
          <a:stretch/>
        </p:blipFill>
        <p:spPr>
          <a:xfrm>
            <a:off x="5082925" y="1412400"/>
            <a:ext cx="6956676" cy="4465876"/>
          </a:xfrm>
          <a:prstGeom prst="rect">
            <a:avLst/>
          </a:prstGeom>
          <a:noFill/>
          <a:ln>
            <a:noFill/>
          </a:ln>
        </p:spPr>
      </p:pic>
      <p:sp>
        <p:nvSpPr>
          <p:cNvPr id="387" name="Google Shape;387;p2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8" name="Google Shape;388;p21"/>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p:nvPr>
            <p:ph idx="1" type="body"/>
          </p:nvPr>
        </p:nvSpPr>
        <p:spPr>
          <a:xfrm>
            <a:off x="3350684" y="6254497"/>
            <a:ext cx="3834600" cy="557400"/>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Koch und Köchin, Fachkraft Küche</a:t>
            </a:r>
            <a:endParaRPr/>
          </a:p>
        </p:txBody>
      </p:sp>
      <p:sp>
        <p:nvSpPr>
          <p:cNvPr id="390" name="Google Shape;390;p2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p:nvPr>
            <p:ph idx="3" type="body"/>
          </p:nvPr>
        </p:nvSpPr>
        <p:spPr>
          <a:xfrm>
            <a:off x="415216" y="4715487"/>
            <a:ext cx="4514100" cy="13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Aus welchem Grund verbrauchen die Milch und Milchprodukte unterschiedlich viel Wasser? </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nun unter dem Aspekt Wasserverbrauch die Nachhaltigkeit von Milch und “Grünen Milchprodukten”.</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In welchen Menüs könnten Sie „Grüne Milch“ nutzen?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b="0" l="0" r="0" t="0"/>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b="0" l="0" r="0" t="0"/>
          <a:stretch/>
        </p:blipFill>
        <p:spPr>
          <a:xfrm>
            <a:off x="2575289" y="3233529"/>
            <a:ext cx="3003875" cy="2915387"/>
          </a:xfrm>
          <a:prstGeom prst="rect">
            <a:avLst/>
          </a:prstGeom>
          <a:noFill/>
          <a:ln>
            <a:noFill/>
          </a:ln>
        </p:spPr>
      </p:pic>
      <p:sp>
        <p:nvSpPr>
          <p:cNvPr id="401" name="Google Shape;401;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2" name="Google Shape;402;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404" name="Google Shape;404;p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viele Backwaren werden in Ihrem Betrieb entsorgt?</a:t>
            </a:r>
            <a:endParaRPr b="0" i="0" sz="1400" u="none" cap="none" strike="noStrik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man alte Backwaren sinnvoll verwerten? </a:t>
            </a:r>
            <a:endParaRPr b="0" i="0" sz="1400" u="none" cap="none" strike="noStrik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Es werden 7.500 qm Fläche gebraucht für 100% EE-Energieversorgung!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Aber 1.800 qm wird für Getreide gebraucht, das für Backwarenabfall angebaut wird.</a:t>
            </a:r>
            <a:endParaRPr b="0" i="0" sz="1400" u="none" cap="none" strike="noStrik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Arial"/>
                <a:ea typeface="Arial"/>
                <a:cs typeface="Arial"/>
                <a:sym typeface="Arial"/>
              </a:rPr>
              <a:t>Backwaren-abfall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b="0" l="0" r="0" t="0"/>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3000000" cy="3000000"/>
        </p:xfrm>
        <a:graphic>
          <a:graphicData uri="http://schemas.openxmlformats.org/drawingml/2006/table">
            <a:tbl>
              <a:tblPr>
                <a:noFill/>
                <a:tableStyleId>{537BDEF9-AC32-4712-A7A1-675017E1FBF7}</a:tableStyleId>
              </a:tblPr>
              <a:tblGrid>
                <a:gridCol w="2174000"/>
                <a:gridCol w="1942250"/>
              </a:tblGrid>
              <a:tr h="609600">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Produktgruppe im Einzelhandel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Lebensmittel-</a:t>
                      </a:r>
                      <a:br>
                        <a:rPr b="1" lang="de-DE" sz="2000" u="none" cap="none" strike="noStrike">
                          <a:solidFill>
                            <a:schemeClr val="lt1"/>
                          </a:solidFill>
                          <a:latin typeface="Calibri"/>
                          <a:ea typeface="Calibri"/>
                          <a:cs typeface="Calibri"/>
                          <a:sym typeface="Calibri"/>
                        </a:rPr>
                      </a:br>
                      <a:r>
                        <a:rPr b="1" lang="de-DE" sz="2000" u="none" cap="none" strike="noStrike">
                          <a:solidFill>
                            <a:schemeClr val="lt1"/>
                          </a:solidFill>
                          <a:latin typeface="Calibri"/>
                          <a:ea typeface="Calibri"/>
                          <a:cs typeface="Calibri"/>
                          <a:sym typeface="Calibri"/>
                        </a:rPr>
                        <a:t>abfall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Obst und Gemüse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328.200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Brot und Backwaren</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206.400 t/a</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Molkereiprodukte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60.300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Fleisch und Wurst</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58.300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übrige Lebensmittel</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48.300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pic>
        <p:nvPicPr>
          <p:cNvPr id="418" name="Google Shape;418;p8"/>
          <p:cNvPicPr preferRelativeResize="0"/>
          <p:nvPr/>
        </p:nvPicPr>
        <p:blipFill rotWithShape="1">
          <a:blip r:embed="rId4">
            <a:alphaModFix/>
          </a:blip>
          <a:srcRect b="12149" l="0" r="0" t="0"/>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8,5</a:t>
            </a:r>
            <a:r>
              <a:rPr b="1" i="0" lang="de-DE" sz="1400" u="none" cap="none" strike="noStrike">
                <a:solidFill>
                  <a:schemeClr val="dk1"/>
                </a:solidFill>
                <a:latin typeface="Arial"/>
                <a:ea typeface="Arial"/>
                <a:cs typeface="Arial"/>
                <a:sym typeface="Arial"/>
              </a:rPr>
              <a:t>kg/Kopf</a:t>
            </a:r>
            <a:endParaRPr b="0" i="0" sz="1200" u="none" cap="none" strike="noStrike">
              <a:solidFill>
                <a:srgbClr val="000000"/>
              </a:solidFill>
              <a:latin typeface="Arial"/>
              <a:ea typeface="Arial"/>
              <a:cs typeface="Arial"/>
              <a:sym typeface="Arial"/>
            </a:endParaRPr>
          </a:p>
        </p:txBody>
      </p:sp>
      <p:sp>
        <p:nvSpPr>
          <p:cNvPr id="420" name="Google Shape;420;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422" name="Google Shape;422;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Schmidt et al. 2019, eigene Graphiken</a:t>
            </a:r>
            <a:endParaRPr/>
          </a:p>
          <a:p>
            <a:pPr indent="-233363" lvl="0" marL="233363" rtl="0" algn="l">
              <a:lnSpc>
                <a:spcPct val="110000"/>
              </a:lnSpc>
              <a:spcBef>
                <a:spcPts val="0"/>
              </a:spcBef>
              <a:spcAft>
                <a:spcPts val="0"/>
              </a:spcAft>
              <a:buSzPts val="1200"/>
              <a:buNone/>
            </a:pPr>
            <a:r>
              <a:rPr lang="de-DE"/>
              <a:t>Bild: Noun-Project:  Oksana Latysheva, UA</a:t>
            </a:r>
            <a:endParaRPr/>
          </a:p>
        </p:txBody>
      </p:sp>
      <p:sp>
        <p:nvSpPr>
          <p:cNvPr id="423" name="Google Shape;423;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Schlagen Sie Maßnahmen vor und diskutieren Sie sie untereinander</a:t>
            </a:r>
            <a:endParaRPr b="0" i="0" sz="1400" u="none" cap="none" strike="noStrike">
              <a:solidFill>
                <a:srgbClr val="000000"/>
              </a:solidFill>
              <a:latin typeface="Arial"/>
              <a:ea typeface="Arial"/>
              <a:cs typeface="Arial"/>
              <a:sym typeface="Arial"/>
            </a:endParaRPr>
          </a:p>
        </p:txBody>
      </p:sp>
      <p:sp>
        <p:nvSpPr>
          <p:cNvPr id="425" name="Google Shape;425;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Koch und Köchin, Fachkraft Küche</a:t>
            </a:r>
            <a:endParaRPr/>
          </a:p>
        </p:txBody>
      </p:sp>
      <p:sp>
        <p:nvSpPr>
          <p:cNvPr id="93" name="Google Shape;93;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2"/>
          <p:cNvSpPr txBox="1"/>
          <p:nvPr>
            <p:ph type="title"/>
          </p:nvPr>
        </p:nvSpPr>
        <p:spPr>
          <a:xfrm>
            <a:off x="360000" y="180000"/>
            <a:ext cx="96039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Koch und Köchin, Fachkraft Küche</a:t>
            </a:r>
            <a:endParaRPr/>
          </a:p>
        </p:txBody>
      </p:sp>
      <p:sp>
        <p:nvSpPr>
          <p:cNvPr id="433" name="Google Shape;433;p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Dr. Michael Scharp,</a:t>
            </a:r>
            <a:endParaRPr/>
          </a:p>
          <a:p>
            <a:pPr indent="0" lvl="0" marL="0" rtl="0" algn="l">
              <a:lnSpc>
                <a:spcPct val="100000"/>
              </a:lnSpc>
              <a:spcBef>
                <a:spcPts val="0"/>
              </a:spcBef>
              <a:spcAft>
                <a:spcPts val="0"/>
              </a:spcAft>
              <a:buClr>
                <a:srgbClr val="717171"/>
              </a:buClr>
              <a:buSzPts val="1000"/>
              <a:buNone/>
            </a:pPr>
            <a:r>
              <a:rPr lang="de-DE"/>
              <a:t>Costanza Müller</a:t>
            </a:r>
            <a:endParaRPr/>
          </a:p>
          <a:p>
            <a:pPr indent="0" lvl="0" marL="0" rtl="0" algn="l">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Wo fallen bei Ihnen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im Betrieb die meisten Abfälle an?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Messen bzw. wiegen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Sie die Mengen und überlegen Sie sich Maßnahmen. </a:t>
            </a:r>
            <a:endParaRPr b="0" i="0" sz="1400" u="none" cap="none" strike="noStrike">
              <a:solidFill>
                <a:srgbClr val="000000"/>
              </a:solidFill>
              <a:latin typeface="Arial"/>
              <a:ea typeface="Arial"/>
              <a:cs typeface="Arial"/>
              <a:sym typeface="Arial"/>
            </a:endParaRPr>
          </a:p>
        </p:txBody>
      </p:sp>
      <p:sp>
        <p:nvSpPr>
          <p:cNvPr id="436" name="Google Shape;436;p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437" name="Google Shape;437;p22"/>
          <p:cNvPicPr preferRelativeResize="0"/>
          <p:nvPr/>
        </p:nvPicPr>
        <p:blipFill rotWithShape="1">
          <a:blip r:embed="rId3">
            <a:alphaModFix/>
          </a:blip>
          <a:srcRect b="0" l="0" r="0"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Geschätzte Lebensmittelabfälle in AHV-Betrieben</a:t>
            </a:r>
            <a:endParaRPr b="0" i="0" sz="1400" u="none" cap="none" strike="noStrike">
              <a:solidFill>
                <a:srgbClr val="000000"/>
              </a:solidFill>
              <a:latin typeface="Arial"/>
              <a:ea typeface="Arial"/>
              <a:cs typeface="Arial"/>
              <a:sym typeface="Arial"/>
            </a:endParaRPr>
          </a:p>
        </p:txBody>
      </p:sp>
      <p:sp>
        <p:nvSpPr>
          <p:cNvPr id="439" name="Google Shape;439;p22"/>
          <p:cNvSpPr/>
          <p:nvPr/>
        </p:nvSpPr>
        <p:spPr>
          <a:xfrm>
            <a:off x="8340427" y="4797422"/>
            <a:ext cx="3618545" cy="89313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1,9 Millionen Tonnen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15 bis 25 % Abfallquote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6" name="Google Shape;446;p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448" name="Google Shape;448;p2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die Einführung eines Pfand-Systems für Ihr Unternehmen!</a:t>
            </a:r>
            <a:endParaRPr b="0" i="0" sz="1400" u="none" cap="none" strike="noStrike">
              <a:solidFill>
                <a:srgbClr val="000000"/>
              </a:solidFill>
              <a:latin typeface="Arial"/>
              <a:ea typeface="Arial"/>
              <a:cs typeface="Arial"/>
              <a:sym typeface="Arial"/>
            </a:endParaRPr>
          </a:p>
        </p:txBody>
      </p:sp>
      <p:pic>
        <p:nvPicPr>
          <p:cNvPr descr="Schaubild Informationen to go box gastronomie" id="451" name="Google Shape;451;p23"/>
          <p:cNvPicPr preferRelativeResize="0"/>
          <p:nvPr/>
        </p:nvPicPr>
        <p:blipFill rotWithShape="1">
          <a:blip r:embed="rId3">
            <a:alphaModFix/>
          </a:blip>
          <a:srcRect b="6282" l="37880" r="0" t="34918"/>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Ausgangsmaterialien: Holz und Erdöl </a:t>
            </a:r>
            <a:endParaRPr b="0" i="0" sz="1400" u="none" cap="none" strike="noStrik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456" name="Google Shape;456;p23"/>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457" name="Google Shape;457;p23"/>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64" name="Google Shape;464;p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Koch und Köchin, Fachkraft Küche</a:t>
            </a:r>
            <a:endParaRPr/>
          </a:p>
        </p:txBody>
      </p:sp>
      <p:sp>
        <p:nvSpPr>
          <p:cNvPr id="466" name="Google Shape;466;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landwirtschaft.de</a:t>
            </a:r>
            <a:endParaRPr/>
          </a:p>
          <a:p>
            <a:pPr indent="-36000" lvl="0" marL="36000" rtl="0" algn="l">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4">
            <a:alphaModFix/>
          </a:blip>
          <a:srcRect b="0" l="0" r="0" t="0"/>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58,2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25,0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Futter</a:t>
            </a:r>
            <a:endParaRPr b="0" i="0" sz="1400" u="none" cap="none" strike="noStrik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cap="flat" cmpd="sng" w="9525">
            <a:solidFill>
              <a:schemeClr val="dk1"/>
            </a:solidFill>
            <a:prstDash val="solid"/>
            <a:round/>
            <a:headEnd len="sm" w="sm" type="none"/>
            <a:tailEnd len="sm" w="sm" type="none"/>
          </a:ln>
        </p:spPr>
      </p:cxnSp>
      <p:sp>
        <p:nvSpPr>
          <p:cNvPr id="471" name="Google Shape;471;p24"/>
          <p:cNvSpPr txBox="1"/>
          <p:nvPr/>
        </p:nvSpPr>
        <p:spPr>
          <a:xfrm>
            <a:off x="6153220" y="4690318"/>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20,1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8,6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Nahrung</a:t>
            </a:r>
            <a:endParaRPr b="0" i="0" sz="1400" u="none" cap="none" strike="noStrik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8,9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3,8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Energie</a:t>
            </a:r>
            <a:endParaRPr b="0" i="0" sz="1400" u="none" cap="none" strike="noStrik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0,9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Saatgut</a:t>
            </a:r>
            <a:endParaRPr b="0" i="0" sz="1400" u="none" cap="none" strike="noStrik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3,3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1,4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Verluste</a:t>
            </a:r>
            <a:endParaRPr b="0" i="0" sz="1400" u="none" cap="none" strike="noStrik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7,5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3,2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Industrielle Verwertung</a:t>
            </a:r>
            <a:endParaRPr b="0" i="0" sz="1400" u="none" cap="none" strike="noStrik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000" u="none" cap="none" strike="noStrike">
                <a:solidFill>
                  <a:srgbClr val="0E57C4"/>
                </a:solidFill>
                <a:latin typeface="Arial"/>
                <a:ea typeface="Arial"/>
                <a:cs typeface="Arial"/>
                <a:sym typeface="Arial"/>
              </a:rPr>
              <a:t>42,9 Mio. t Gesamtverbrauch</a:t>
            </a:r>
            <a:endParaRPr b="0" i="0" sz="2000" u="none" cap="none" strike="noStrik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400" u="none" cap="none" strike="noStrike">
                <a:solidFill>
                  <a:srgbClr val="00B050"/>
                </a:solidFill>
                <a:latin typeface="Arial"/>
                <a:ea typeface="Arial"/>
                <a:cs typeface="Arial"/>
                <a:sym typeface="Arial"/>
              </a:rPr>
              <a:t>Getreide- Verwendung 2020/2021</a:t>
            </a:r>
            <a:endParaRPr b="0" i="0" sz="1100" u="none" cap="none" strike="noStrik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cap="flat" cmpd="sng" w="9525">
            <a:solidFill>
              <a:schemeClr val="dk1"/>
            </a:solidFill>
            <a:prstDash val="solid"/>
            <a:round/>
            <a:headEnd len="sm" w="sm" type="none"/>
            <a:tailEnd len="sm" w="sm" type="none"/>
          </a:ln>
        </p:spPr>
      </p:cxnSp>
      <p:cxnSp>
        <p:nvCxnSpPr>
          <p:cNvPr id="479" name="Google Shape;479;p24"/>
          <p:cNvCxnSpPr>
            <a:stCxn id="474" idx="3"/>
          </p:cNvCxnSpPr>
          <p:nvPr/>
        </p:nvCxnSpPr>
        <p:spPr>
          <a:xfrm>
            <a:off x="8563134" y="2031670"/>
            <a:ext cx="253200" cy="908100"/>
          </a:xfrm>
          <a:prstGeom prst="straightConnector1">
            <a:avLst/>
          </a:prstGeom>
          <a:noFill/>
          <a:ln cap="flat" cmpd="sng" w="9525">
            <a:solidFill>
              <a:schemeClr val="dk1"/>
            </a:solidFill>
            <a:prstDash val="solid"/>
            <a:round/>
            <a:headEnd len="sm" w="sm" type="none"/>
            <a:tailEnd len="sm" w="sm" type="none"/>
          </a:ln>
        </p:spPr>
      </p:cxnSp>
      <p:cxnSp>
        <p:nvCxnSpPr>
          <p:cNvPr id="480" name="Google Shape;480;p24"/>
          <p:cNvCxnSpPr>
            <a:stCxn id="475" idx="3"/>
          </p:cNvCxnSpPr>
          <p:nvPr/>
        </p:nvCxnSpPr>
        <p:spPr>
          <a:xfrm>
            <a:off x="8085302" y="2629047"/>
            <a:ext cx="311700" cy="457500"/>
          </a:xfrm>
          <a:prstGeom prst="straightConnector1">
            <a:avLst/>
          </a:prstGeom>
          <a:noFill/>
          <a:ln cap="flat" cmpd="sng" w="9525">
            <a:solidFill>
              <a:schemeClr val="dk1"/>
            </a:solidFill>
            <a:prstDash val="solid"/>
            <a:round/>
            <a:headEnd len="sm" w="sm" type="none"/>
            <a:tailEnd len="sm" w="sm" type="none"/>
          </a:ln>
        </p:spPr>
      </p:cxnSp>
      <p:cxnSp>
        <p:nvCxnSpPr>
          <p:cNvPr id="481" name="Google Shape;481;p24"/>
          <p:cNvCxnSpPr>
            <a:stCxn id="472" idx="3"/>
          </p:cNvCxnSpPr>
          <p:nvPr/>
        </p:nvCxnSpPr>
        <p:spPr>
          <a:xfrm>
            <a:off x="7226035" y="3519727"/>
            <a:ext cx="1033800" cy="92100"/>
          </a:xfrm>
          <a:prstGeom prst="straightConnector1">
            <a:avLst/>
          </a:prstGeom>
          <a:noFill/>
          <a:ln cap="flat" cmpd="sng" w="9525">
            <a:solidFill>
              <a:schemeClr val="dk1"/>
            </a:solidFill>
            <a:prstDash val="solid"/>
            <a:round/>
            <a:headEnd len="sm" w="sm" type="none"/>
            <a:tailEnd len="sm" w="sm" type="none"/>
          </a:ln>
        </p:spPr>
      </p:cxnSp>
      <p:cxnSp>
        <p:nvCxnSpPr>
          <p:cNvPr id="482" name="Google Shape;482;p24"/>
          <p:cNvCxnSpPr/>
          <p:nvPr/>
        </p:nvCxnSpPr>
        <p:spPr>
          <a:xfrm flipH="1" rot="10800000">
            <a:off x="7392662" y="4368594"/>
            <a:ext cx="867310" cy="691056"/>
          </a:xfrm>
          <a:prstGeom prst="straightConnector1">
            <a:avLst/>
          </a:prstGeom>
          <a:noFill/>
          <a:ln cap="flat" cmpd="sng" w="9525">
            <a:solidFill>
              <a:schemeClr val="dk1"/>
            </a:solidFill>
            <a:prstDash val="solid"/>
            <a:round/>
            <a:headEnd len="sm" w="sm" type="none"/>
            <a:tailEnd len="sm" w="sm" type="none"/>
          </a:ln>
        </p:spPr>
      </p:cxnSp>
      <p:pic>
        <p:nvPicPr>
          <p:cNvPr id="483" name="Google Shape;483;p24"/>
          <p:cNvPicPr preferRelativeResize="0"/>
          <p:nvPr/>
        </p:nvPicPr>
        <p:blipFill rotWithShape="1">
          <a:blip r:embed="rId5">
            <a:alphaModFix/>
          </a:blip>
          <a:srcRect b="0" l="0" r="0" t="0"/>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6">
            <a:alphaModFix/>
          </a:blip>
          <a:srcRect b="21029" l="0" r="0" t="0"/>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7">
            <a:alphaModFix/>
          </a:blip>
          <a:srcRect b="0" l="0" r="0" t="0"/>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8">
            <a:alphaModFix/>
          </a:blip>
          <a:srcRect b="0" l="0" r="0" t="0"/>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9">
            <a:alphaModFix/>
          </a:blip>
          <a:srcRect b="0" l="0" r="0" t="0"/>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36000" spcFirstLastPara="1" rIns="36000" wrap="square" tIns="468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Aus ca. 670 g Weizen wird 1 kg Brot gewonnen.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Der Kaloriengehalt eines Brotes beträgt ca. 2.650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Ein durchschnittlicher Mann (25 bis 51 Jahre) braucht pro Tag 2.400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Annahme: 1 Mann isst ein Brot pro Tag (weil er schwer arbeitet).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Wie viele Männer könnten sich 1 Jahr von dem Getreide, das wir als Viehfutter verwenden, ernähren?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Welches Land könnte Deutschland somit mit dem Getreide ernähren, welches wir als Viehfutter nutzen?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495" name="Google Shape;495;p10"/>
          <p:cNvSpPr/>
          <p:nvPr/>
        </p:nvSpPr>
        <p:spPr>
          <a:xfrm>
            <a:off x="5346898" y="2828069"/>
            <a:ext cx="3274800" cy="830700"/>
          </a:xfrm>
          <a:prstGeom prst="roundRect">
            <a:avLst>
              <a:gd fmla="val 16667" name="adj"/>
            </a:avLst>
          </a:prstGeom>
          <a:solidFill>
            <a:srgbClr val="EEF4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71991B"/>
                </a:solidFill>
                <a:latin typeface="Arial"/>
                <a:ea typeface="Arial"/>
                <a:cs typeface="Arial"/>
                <a:sym typeface="Arial"/>
              </a:rPr>
              <a:t>30% = 0,5 Mio. sind Kinder und Jugendliche</a:t>
            </a:r>
            <a:endParaRPr b="1" i="0" sz="2000" u="none" cap="none" strike="noStrik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b="20194" l="0" r="52914" t="20637"/>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b="20194" l="0" r="0" t="20637"/>
          <a:stretch/>
        </p:blipFill>
        <p:spPr>
          <a:xfrm>
            <a:off x="5874370" y="1270266"/>
            <a:ext cx="2783050" cy="1488375"/>
          </a:xfrm>
          <a:prstGeom prst="rect">
            <a:avLst/>
          </a:prstGeom>
          <a:noFill/>
          <a:ln>
            <a:noFill/>
          </a:ln>
        </p:spPr>
      </p:pic>
      <p:sp>
        <p:nvSpPr>
          <p:cNvPr id="498" name="Google Shape;498;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br>
              <a:rPr lang="de-DE">
                <a:solidFill>
                  <a:schemeClr val="dk1"/>
                </a:solidFill>
              </a:rPr>
            </a:br>
            <a:r>
              <a:rPr lang="de-DE">
                <a:solidFill>
                  <a:schemeClr val="dk1"/>
                </a:solidFill>
              </a:rPr>
              <a:t>Was kann die Systemgastronomie leisten?</a:t>
            </a:r>
            <a:endParaRPr/>
          </a:p>
        </p:txBody>
      </p:sp>
      <p:sp>
        <p:nvSpPr>
          <p:cNvPr id="499" name="Google Shape;499;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01" name="Google Shape;501;p10"/>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indent="-406400" lvl="0" marL="457200" rtl="0" algn="l">
              <a:lnSpc>
                <a:spcPct val="90000"/>
              </a:lnSpc>
              <a:spcBef>
                <a:spcPts val="1000"/>
              </a:spcBef>
              <a:spcAft>
                <a:spcPts val="0"/>
              </a:spcAft>
              <a:buClr>
                <a:srgbClr val="38761D"/>
              </a:buClr>
              <a:buSzPts val="2800"/>
              <a:buChar char="•"/>
            </a:pPr>
            <a:r>
              <a:rPr lang="de-DE">
                <a:solidFill>
                  <a:schemeClr val="dk1"/>
                </a:solidFill>
              </a:rPr>
              <a:t>Kund*innen der Tafeln</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47% Bezieher von ALG II</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26% Rente oder Grundsicherung</a:t>
            </a:r>
            <a:endParaRPr/>
          </a:p>
          <a:p>
            <a:pPr indent="-342900" lvl="1" marL="914400" rtl="0" algn="l">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Welche davon können an Tafeln weitergegeben werden?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ist die Weitergabe betriebswirtschaftlich zu bewerten?</a:t>
            </a:r>
            <a:endParaRPr b="0" i="0" sz="1400" u="none" cap="none" strike="noStrike">
              <a:solidFill>
                <a:srgbClr val="000000"/>
              </a:solidFill>
              <a:latin typeface="Arial"/>
              <a:ea typeface="Arial"/>
              <a:cs typeface="Arial"/>
              <a:sym typeface="Arial"/>
            </a:endParaRPr>
          </a:p>
        </p:txBody>
      </p:sp>
      <p:sp>
        <p:nvSpPr>
          <p:cNvPr id="503" name="Google Shape;50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10" name="Google Shape;510;p17"/>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p:nvPr>
            <p:ph idx="1" type="body"/>
          </p:nvPr>
        </p:nvSpPr>
        <p:spPr>
          <a:xfrm>
            <a:off x="3350684" y="6254497"/>
            <a:ext cx="3834467" cy="557468"/>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Koch und Köchin, Fachkraft Küche</a:t>
            </a:r>
            <a:endParaRPr/>
          </a:p>
        </p:txBody>
      </p:sp>
      <p:sp>
        <p:nvSpPr>
          <p:cNvPr id="512" name="Google Shape;512;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14" name="Google Shape;514;p17"/>
          <p:cNvSpPr txBox="1"/>
          <p:nvPr>
            <p:ph idx="4294967295" type="body"/>
          </p:nvPr>
        </p:nvSpPr>
        <p:spPr>
          <a:xfrm>
            <a:off x="457203" y="1306513"/>
            <a:ext cx="5870575" cy="46561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2000">
                <a:solidFill>
                  <a:srgbClr val="000000"/>
                </a:solidFill>
                <a:latin typeface="Arial"/>
                <a:ea typeface="Arial"/>
                <a:cs typeface="Arial"/>
                <a:sym typeface="Arial"/>
              </a:rPr>
              <a:t>Beispiel Hyundai Kona</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r:id="rId3"/>
          </a:graphicData>
        </a:graphic>
      </p:graphicFrame>
      <p:sp>
        <p:nvSpPr>
          <p:cNvPr id="516" name="Google Shape;516;p17"/>
          <p:cNvSpPr/>
          <p:nvPr/>
        </p:nvSpPr>
        <p:spPr>
          <a:xfrm>
            <a:off x="59718" y="4157329"/>
            <a:ext cx="5479845" cy="19164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die Vor- und Nachteile betrieblicher Elektro-Mobilität in Ihrem Unternehmen.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Ist Elektromobilität eine Möglichkeit?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Können Sie eine eigene PV-Anlage auf Ihrem Betriebsgebäude installieren?</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24" name="Google Shape;524;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br>
              <a:rPr lang="de-DE">
                <a:solidFill>
                  <a:schemeClr val="dk1"/>
                </a:solidFill>
              </a:rPr>
            </a:br>
            <a:r>
              <a:rPr lang="de-DE">
                <a:solidFill>
                  <a:schemeClr val="dk1"/>
                </a:solidFill>
              </a:rPr>
              <a:t>Sind Langstreckentransporte ein Problem?</a:t>
            </a:r>
            <a:endParaRPr/>
          </a:p>
        </p:txBody>
      </p:sp>
      <p:sp>
        <p:nvSpPr>
          <p:cNvPr id="525" name="Google Shape;525;p7"/>
          <p:cNvSpPr txBox="1"/>
          <p:nvPr>
            <p:ph idx="1" type="body"/>
          </p:nvPr>
        </p:nvSpPr>
        <p:spPr>
          <a:xfrm>
            <a:off x="3350684" y="6254497"/>
            <a:ext cx="3834467" cy="557468"/>
          </a:xfrm>
          <a:prstGeom prst="rect">
            <a:avLst/>
          </a:prstGeom>
          <a:noFill/>
          <a:ln>
            <a:noFill/>
          </a:ln>
        </p:spPr>
        <p:txBody>
          <a:bodyPr anchorCtr="0" anchor="ctr" bIns="45700" lIns="90000"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526" name="Google Shape;526;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Von wo nach wo?</a:t>
            </a:r>
            <a:endParaRPr b="0" i="0" sz="1400" u="none" cap="none" strike="noStrik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San Francisco . Hamburg Hafen</a:t>
            </a:r>
            <a:endParaRPr b="0" i="0" sz="1400" u="none" cap="none" strike="noStrik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Deutschland (HH, SN, B, DD, L, N, R, M, S, VS, FR, SB, KA, F, SB, K, AA, DU, BI, Ha, HB, HH</a:t>
            </a:r>
            <a:endParaRPr b="0" i="0" sz="1400" u="none" cap="none" strike="noStrik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Gewicht</a:t>
            </a:r>
            <a:endParaRPr b="0" i="0" sz="1400" u="none" cap="none" strike="noStrik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t Mandeln in 20 Fuß-Container, ca. 25 t Gesamtgewicht</a:t>
            </a:r>
            <a:endParaRPr b="0" i="0" sz="1400" u="none" cap="none" strike="noStrik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40 t Lkw </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(18 t Fahrzeug, 22 t Mandeln)</a:t>
            </a:r>
            <a:endParaRPr b="0" i="0" sz="1400" u="none" cap="none" strike="noStrik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Transport-distanz</a:t>
            </a:r>
            <a:endParaRPr b="0" i="0" sz="1400" u="none" cap="none" strike="noStrik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7.800 km</a:t>
            </a:r>
            <a:endParaRPr b="0" i="0" sz="1400" u="none" cap="none" strike="noStrik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Stationen a 1t Mandeln, Gesamtstrecke </a:t>
            </a:r>
            <a:r>
              <a:rPr b="1" i="0" lang="de-DE" sz="1800" u="none" cap="none" strike="noStrike">
                <a:solidFill>
                  <a:srgbClr val="FF0000"/>
                </a:solidFill>
                <a:latin typeface="Arial"/>
                <a:ea typeface="Arial"/>
                <a:cs typeface="Arial"/>
                <a:sym typeface="Arial"/>
              </a:rPr>
              <a:t>3.700 km</a:t>
            </a:r>
            <a:endParaRPr b="0" i="0" sz="1400" u="none" cap="none" strike="noStrik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Emissionen für den Transport</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Schiff: 5,6 t CO2-Äq (15 g/t*km)</a:t>
            </a:r>
            <a:endParaRPr b="0" i="0" sz="1400" u="none" cap="none" strike="noStrik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LKW: 17 t CO2-Äq </a:t>
            </a:r>
            <a:br>
              <a:rPr b="1" i="0" lang="de-DE" sz="2000" u="none" cap="none" strike="noStrike">
                <a:solidFill>
                  <a:srgbClr val="FF0000"/>
                </a:solidFill>
                <a:latin typeface="Arial"/>
                <a:ea typeface="Arial"/>
                <a:cs typeface="Arial"/>
                <a:sym typeface="Arial"/>
              </a:rPr>
            </a:br>
            <a:r>
              <a:rPr b="1" i="0" lang="de-DE" sz="2000" u="none" cap="none" strike="noStrike">
                <a:solidFill>
                  <a:srgbClr val="FF0000"/>
                </a:solidFill>
                <a:latin typeface="Arial"/>
                <a:ea typeface="Arial"/>
                <a:cs typeface="Arial"/>
                <a:sym typeface="Arial"/>
              </a:rPr>
              <a:t>(50 g/t*km)</a:t>
            </a:r>
            <a:endParaRPr b="0" i="0" sz="1400" u="none" cap="none" strike="noStrik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5ef2c87a62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550" name="Google Shape;550;g25ef2c87a62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f2c87a62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552" name="Google Shape;552;g25ef2c87a62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f2c87a62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f2c87a62_0_0"/>
          <p:cNvGrpSpPr/>
          <p:nvPr/>
        </p:nvGrpSpPr>
        <p:grpSpPr>
          <a:xfrm>
            <a:off x="6425612" y="1454200"/>
            <a:ext cx="5663465" cy="4537299"/>
            <a:chOff x="6095999" y="1454200"/>
            <a:chExt cx="5663465" cy="4537299"/>
          </a:xfrm>
        </p:grpSpPr>
        <p:sp>
          <p:nvSpPr>
            <p:cNvPr id="555" name="Google Shape;555;g25ef2c87a62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556" name="Google Shape;556;g25ef2c87a62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557" name="Google Shape;557;g25ef2c87a62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558" name="Google Shape;558;g25ef2c87a62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559" name="Google Shape;559;g25ef2c87a62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560" name="Google Shape;560;g25ef2c87a62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561" name="Google Shape;561;g25ef2c87a62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562" name="Google Shape;562;g25ef2c87a62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563" name="Google Shape;563;g25ef2c87a62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8bded9e6d7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569" name="Google Shape;569;g28bded9e6d7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570" name="Google Shape;570;g28bded9e6d7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571" name="Google Shape;571;g28bded9e6d7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572" name="Google Shape;572;g28bded9e6d7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573" name="Google Shape;573;g28bded9e6d7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574" name="Google Shape;574;g28bded9e6d7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575" name="Google Shape;575;g28bded9e6d7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Koch und Köchin, Fachkraft Küche</a:t>
            </a:r>
            <a:endParaRPr/>
          </a:p>
        </p:txBody>
      </p:sp>
      <p:sp>
        <p:nvSpPr>
          <p:cNvPr id="125" name="Google Shape;125;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b="0" l="0" r="0" t="0"/>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Interpretieren Sie die Grafik.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Speiskarte?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ihren Einkauf?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Küchenprozesse?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8" name="Google Shape;138;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Koch und Köchin, Fachkraft Küche</a:t>
            </a:r>
            <a:endParaRPr/>
          </a:p>
        </p:txBody>
      </p:sp>
      <p:sp>
        <p:nvSpPr>
          <p:cNvPr id="140" name="Google Shape;140;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groß ist der Anteil ihrer Bioprodukte in allen Zutaten?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Welche Mehrkosen nehmen Sie dafür in Kauf?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kann man Eltern in der Schule vermitteln, dass Bio den Mehrpreis wert ist?</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2" name="Google Shape;152;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Koch und Köchin, Fachkraft Küche</a:t>
            </a:r>
            <a:endParaRPr/>
          </a:p>
        </p:txBody>
      </p:sp>
      <p:sp>
        <p:nvSpPr>
          <p:cNvPr id="154" name="Google Shape;154;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3000000" cy="3000000"/>
        </p:xfrm>
        <a:graphic>
          <a:graphicData uri="http://schemas.openxmlformats.org/drawingml/2006/table">
            <a:tbl>
              <a:tblPr>
                <a:noFill/>
                <a:tableStyleId>{537BDEF9-AC32-4712-A7A1-675017E1FBF7}</a:tableStyleId>
              </a:tblPr>
              <a:tblGrid>
                <a:gridCol w="4964650"/>
                <a:gridCol w="4416100"/>
              </a:tblGrid>
              <a:tr h="766875">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Vorteile</a:t>
                      </a:r>
                      <a:endParaRPr b="1" sz="2200" u="none" cap="none" strike="noStrike"/>
                    </a:p>
                  </a:txBody>
                  <a:tcPr marT="91425" marB="91425" marR="91425" marL="91425">
                    <a:solidFill>
                      <a:srgbClr val="D9E39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Nachteile</a:t>
                      </a:r>
                      <a:endParaRPr b="1" sz="2200" u="none" cap="none" strike="noStrike"/>
                    </a:p>
                  </a:txBody>
                  <a:tcPr marT="91425" marB="91425" marR="91425" marL="91425">
                    <a:solidFill>
                      <a:srgbClr val="EA9999"/>
                    </a:solidFill>
                  </a:tcPr>
                </a:tc>
              </a:tr>
              <a:tr h="2618200">
                <a:tc>
                  <a:txBody>
                    <a:bodyPr/>
                    <a:lstStyle/>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Kein mikrobieller Verderb, sodass der Vitamingehalt von TK Gemüse häufig höher ist als bei frischem, da dieses nicht direkt zum Verbraucher kommt.</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Langfristige Planung für große Menüzahlen möglich.</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Lange haltbar und einfach zuzubereiten.</a:t>
                      </a:r>
                      <a:endParaRPr sz="1800" u="none" cap="none" strike="noStrike">
                        <a:solidFill>
                          <a:schemeClr val="dk1"/>
                        </a:solidFill>
                      </a:endParaRPr>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Durch die Entnahme und Verwendung nach Bedarf kann genauer geplant und Abfall vermieden werden.</a:t>
                      </a:r>
                      <a:endParaRPr sz="1400" u="none" cap="none" strike="noStrike"/>
                    </a:p>
                    <a:p>
                      <a:pPr indent="-285750" lvl="0" marL="400050" marR="0" rtl="0" algn="l">
                        <a:lnSpc>
                          <a:spcPct val="90000"/>
                        </a:lnSpc>
                        <a:spcBef>
                          <a:spcPts val="0"/>
                        </a:spcBef>
                        <a:spcAft>
                          <a:spcPts val="0"/>
                        </a:spcAft>
                        <a:buClr>
                          <a:schemeClr val="dk1"/>
                        </a:buClr>
                        <a:buSzPts val="1800"/>
                        <a:buFont typeface="Arial"/>
                        <a:buChar char="•"/>
                      </a:pPr>
                      <a:r>
                        <a:rPr lang="de-DE" sz="1800" u="none" cap="none" strike="noStrike">
                          <a:solidFill>
                            <a:schemeClr val="dk1"/>
                          </a:solidFill>
                        </a:rPr>
                        <a:t>Geringe Arbeitskosten bei der Verwendung.</a:t>
                      </a:r>
                      <a:endParaRPr sz="1800" u="none" cap="none" strike="noStrike">
                        <a:solidFill>
                          <a:schemeClr val="dk1"/>
                        </a:solidFill>
                      </a:endParaRPr>
                    </a:p>
                  </a:txBody>
                  <a:tcPr marT="91425" marB="91425" marR="91425" marL="91425">
                    <a:solidFill>
                      <a:srgbClr val="D9E397"/>
                    </a:solidFill>
                  </a:tcPr>
                </a:tc>
                <a:tc>
                  <a:txBody>
                    <a:bodyPr/>
                    <a:lstStyle/>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wird als geschmacks-intensiver angesehen.</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Frische Ware kommt ohne Geschmacksverstärker und mit weniger Salz aus.</a:t>
                      </a:r>
                      <a:endParaRPr sz="1800" u="none" cap="none" strike="noStrike">
                        <a:solidFill>
                          <a:schemeClr val="dk1"/>
                        </a:solidFill>
                      </a:endParaRPr>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Zusätzlicher Energieverbrauch zum Tiefkühlen und zum Erwärmen auf Raumtemperatur.</a:t>
                      </a:r>
                      <a:endParaRPr sz="1400" u="none" cap="none" strike="noStrike"/>
                    </a:p>
                    <a:p>
                      <a:pPr indent="-342900" lvl="0" marL="457200" marR="0" rtl="0" algn="l">
                        <a:lnSpc>
                          <a:spcPct val="98181"/>
                        </a:lnSpc>
                        <a:spcBef>
                          <a:spcPts val="0"/>
                        </a:spcBef>
                        <a:spcAft>
                          <a:spcPts val="0"/>
                        </a:spcAft>
                        <a:buClr>
                          <a:schemeClr val="dk1"/>
                        </a:buClr>
                        <a:buSzPts val="1800"/>
                        <a:buFont typeface="Arial"/>
                        <a:buChar char="●"/>
                      </a:pPr>
                      <a:r>
                        <a:rPr lang="de-DE" sz="1800" u="none" cap="none" strike="noStrike">
                          <a:solidFill>
                            <a:schemeClr val="dk1"/>
                          </a:solidFill>
                        </a:rPr>
                        <a:t>Lagerung als TK-Ware kann energieintensiv sein (bei schlechter Effizienz der TK-Geräte).</a:t>
                      </a:r>
                      <a:endParaRPr sz="1400" u="none" cap="none" strike="noStrike"/>
                    </a:p>
                  </a:txBody>
                  <a:tcPr marT="91425" marB="91425" marR="91425" marL="91425">
                    <a:solidFill>
                      <a:srgbClr val="EA9999"/>
                    </a:solidFill>
                  </a:tcPr>
                </a:tc>
              </a:tr>
            </a:tbl>
          </a:graphicData>
        </a:graphic>
      </p:graphicFrame>
      <p:pic>
        <p:nvPicPr>
          <p:cNvPr id="157" name="Google Shape;157;p5"/>
          <p:cNvPicPr preferRelativeResize="0"/>
          <p:nvPr/>
        </p:nvPicPr>
        <p:blipFill rotWithShape="1">
          <a:blip r:embed="rId3">
            <a:alphaModFix/>
          </a:blip>
          <a:srcRect b="0" l="0" r="0" t="0"/>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gewichtigen Sie die Argumente?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viel Prozent ihrer Zutaten sind tiefgekühlt?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Welche Kosten würden anfallen, wenn Sie mehr Frischware verarbeiten würden?</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270975" y="5419400"/>
            <a:ext cx="267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7" name="Google Shape;167;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Koch und Köchin, Fachkraft Küche</a:t>
            </a:r>
            <a:endParaRPr/>
          </a:p>
        </p:txBody>
      </p:sp>
      <p:sp>
        <p:nvSpPr>
          <p:cNvPr id="169" name="Google Shape;169;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b="3413" l="3150" r="11697" t="5312"/>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Schauen Sie auf ihren Menüplan für November bis Februar?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Welchen Anteil des Gemüses können Sie mit saisonalem Gemüse abdecken?</a:t>
            </a:r>
            <a:endParaRPr b="0" i="0" sz="1700" u="none" cap="none" strike="noStrike">
              <a:solidFill>
                <a:srgbClr val="C00000"/>
              </a:solidFill>
              <a:latin typeface="Arial"/>
              <a:ea typeface="Arial"/>
              <a:cs typeface="Arial"/>
              <a:sym typeface="Arial"/>
            </a:endParaRPr>
          </a:p>
        </p:txBody>
      </p:sp>
      <p:sp>
        <p:nvSpPr>
          <p:cNvPr id="172" name="Google Shape;172;g1915bba6a60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Leckarben, Gemüse, rote Tomate, Ernährung, Lebensmittel" id="178" name="Google Shape;178;p12"/>
          <p:cNvPicPr preferRelativeResize="0"/>
          <p:nvPr/>
        </p:nvPicPr>
        <p:blipFill rotWithShape="1">
          <a:blip r:embed="rId3">
            <a:alphaModFix/>
          </a:blip>
          <a:srcRect b="0" l="0" r="0" t="0"/>
          <a:stretch/>
        </p:blipFill>
        <p:spPr>
          <a:xfrm>
            <a:off x="251625" y="1467325"/>
            <a:ext cx="2111565" cy="1608383"/>
          </a:xfrm>
          <a:prstGeom prst="rect">
            <a:avLst/>
          </a:prstGeom>
          <a:noFill/>
          <a:ln>
            <a:noFill/>
          </a:ln>
        </p:spPr>
      </p:pic>
      <p:sp>
        <p:nvSpPr>
          <p:cNvPr id="179" name="Google Shape;179;p12"/>
          <p:cNvSpPr txBox="1"/>
          <p:nvPr>
            <p:ph idx="12" type="sldNum"/>
          </p:nvPr>
        </p:nvSpPr>
        <p:spPr>
          <a:xfrm>
            <a:off x="1" y="6254497"/>
            <a:ext cx="619381" cy="557467"/>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0" name="Google Shape;180;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p:nvPr>
            <p:ph idx="2" type="body"/>
          </p:nvPr>
        </p:nvSpPr>
        <p:spPr>
          <a:xfrm>
            <a:off x="7263643" y="6254497"/>
            <a:ext cx="4616357" cy="557468"/>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Dr. Michael Scharp </a:t>
            </a:r>
            <a:endParaRPr/>
          </a:p>
          <a:p>
            <a:pPr indent="0" lvl="0" marL="0" rtl="0" algn="l">
              <a:lnSpc>
                <a:spcPct val="100000"/>
              </a:lnSpc>
              <a:spcBef>
                <a:spcPts val="0"/>
              </a:spcBef>
              <a:spcAft>
                <a:spcPts val="0"/>
              </a:spcAft>
              <a:buSzPts val="1800"/>
              <a:buNone/>
            </a:pPr>
            <a:r>
              <a:rPr lang="de-DE" sz="1400"/>
              <a:t>Costanza Müller</a:t>
            </a:r>
            <a:endParaRPr/>
          </a:p>
          <a:p>
            <a:pPr indent="0" lvl="0" marL="0" rtl="0" algn="l">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b="0" l="0" r="0" t="0"/>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In welcher Form kommen Tomaten in ihre Menüs?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Können Sie auf Treibhaustomaten aus Holland im Winter verzichten?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Bei welchen Gerichten könnten Sie auf Dosentomaten verzichten?</a:t>
            </a:r>
            <a:endParaRPr b="0" i="0" sz="1400" u="none" cap="none" strike="noStrike">
              <a:solidFill>
                <a:srgbClr val="000000"/>
              </a:solidFill>
              <a:latin typeface="Arial"/>
              <a:ea typeface="Arial"/>
              <a:cs typeface="Arial"/>
              <a:sym typeface="Arial"/>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frische</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Dosen-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Nudeln</a:t>
            </a:r>
            <a:endParaRPr b="0" i="0" sz="1400" u="none" cap="none" strike="noStrike">
              <a:solidFill>
                <a:srgbClr val="000000"/>
              </a:solidFill>
              <a:latin typeface="Arial"/>
              <a:ea typeface="Arial"/>
              <a:cs typeface="Arial"/>
              <a:sym typeface="Arial"/>
            </a:endParaRPr>
          </a:p>
        </p:txBody>
      </p:sp>
      <p:sp>
        <p:nvSpPr>
          <p:cNvPr id="188" name="Google Shape;188;p12"/>
          <p:cNvSpPr/>
          <p:nvPr/>
        </p:nvSpPr>
        <p:spPr>
          <a:xfrm>
            <a:off x="9497295" y="5464563"/>
            <a:ext cx="221673" cy="24626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Gewächs-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haus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b="0" l="-7606" r="0" t="0"/>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b="0" l="-7606" r="0" t="0"/>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b="0" l="-7606" r="0" t="0"/>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b="0" l="-7606" r="0" t="0"/>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b="0" l="-7606" r="0" t="0"/>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b="0" l="-7606" r="0" t="0"/>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anchorCtr="0" anchor="t" bIns="45700" lIns="91425" spcFirstLastPara="1" rIns="91425" wrap="square" tIns="45700">
            <a:spAutoFit/>
          </a:bodyPr>
          <a:lstStyle/>
          <a:p>
            <a:pPr indent="0" lvl="0" marL="1798"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Gericht:</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200g Soja-Bolognese mit Tomaten: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(a) vom Feld (Saison)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(b) aus dem Gewächshaus </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(c) aus der Dose </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150g Nudeln (Vollkorn)</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Einsparung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-Äquivalente </a:t>
            </a:r>
            <a:br>
              <a:rPr b="0" i="0" lang="de-DE" sz="1800" u="none" cap="none" strike="noStrike">
                <a:solidFill>
                  <a:schemeClr val="dk1"/>
                </a:solidFill>
                <a:latin typeface="Arial"/>
                <a:ea typeface="Arial"/>
                <a:cs typeface="Arial"/>
                <a:sym typeface="Arial"/>
              </a:rPr>
            </a:br>
            <a:r>
              <a:rPr b="0" i="0" lang="de-DE" sz="1800" u="none" cap="none" strike="noStrike">
                <a:solidFill>
                  <a:schemeClr val="dk1"/>
                </a:solidFill>
                <a:latin typeface="Arial"/>
                <a:ea typeface="Arial"/>
                <a:cs typeface="Arial"/>
                <a:sym typeface="Arial"/>
              </a:rPr>
              <a:t>je 10 Portionen:  22 bzw. 11 kg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Koch und Köchin, Fachkraft Küche</a:t>
            </a:r>
            <a:endParaRPr b="0" i="0" sz="1200" u="none" cap="none" strike="noStrik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 je Portion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5" name="Google Shape;205;g13c8a2e14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Koch und Köchin, Fachkraft Küche</a:t>
            </a:r>
            <a:endParaRPr/>
          </a:p>
        </p:txBody>
      </p:sp>
      <p:sp>
        <p:nvSpPr>
          <p:cNvPr id="207" name="Google Shape;207;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Emissionen der Ernährung nach Komponenten</a:t>
            </a:r>
            <a:endParaRPr b="0" i="0" sz="1400" u="none" cap="none" strike="noStrik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Bestimmen Sie die Mengen folgender Komponenten Ihrer Menükarte: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Rindfleisch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Huhn, Pute, Schwein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Fisch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Kartoffeln  &amp; Nudeln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über-schlagmäßig die Emissionen. Welche Anteile hat welche Lebensmittel-gruppe?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8" name="Google Shape;218;p1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b="0" l="0" r="0" t="0"/>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CO</a:t>
            </a:r>
            <a:r>
              <a:rPr b="0" baseline="-25000" i="0" lang="de-DE" sz="1400" u="none" cap="none" strike="noStrike">
                <a:solidFill>
                  <a:schemeClr val="lt1"/>
                </a:solidFill>
                <a:latin typeface="Arial"/>
                <a:ea typeface="Arial"/>
                <a:cs typeface="Arial"/>
                <a:sym typeface="Arial"/>
              </a:rPr>
              <a:t>2</a:t>
            </a:r>
            <a:r>
              <a:rPr b="0" i="0" lang="de-DE" sz="1400" u="none" cap="none" strike="noStrike">
                <a:solidFill>
                  <a:schemeClr val="lt1"/>
                </a:solidFill>
                <a:latin typeface="Arial"/>
                <a:ea typeface="Arial"/>
                <a:cs typeface="Arial"/>
                <a:sym typeface="Arial"/>
              </a:rPr>
              <a:t>-Reduktion </a:t>
            </a:r>
            <a:r>
              <a:rPr b="1" i="0" lang="de-DE" sz="1400" u="none" cap="none" strike="noStrike">
                <a:solidFill>
                  <a:schemeClr val="lt1"/>
                </a:solidFill>
                <a:latin typeface="Arial"/>
                <a:ea typeface="Arial"/>
                <a:cs typeface="Arial"/>
                <a:sym typeface="Arial"/>
              </a:rPr>
              <a:t>62 %</a:t>
            </a:r>
            <a:endParaRPr b="0" i="0" sz="1400" u="none" cap="none" strike="noStrike">
              <a:solidFill>
                <a:srgbClr val="000000"/>
              </a:solidFill>
              <a:latin typeface="Arial"/>
              <a:ea typeface="Arial"/>
              <a:cs typeface="Arial"/>
              <a:sym typeface="Arial"/>
            </a:endParaRPr>
          </a:p>
        </p:txBody>
      </p:sp>
      <p:sp>
        <p:nvSpPr>
          <p:cNvPr id="221" name="Google Shape;221;p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Costanza Müller</a:t>
            </a:r>
            <a:endParaRPr/>
          </a:p>
          <a:p>
            <a:pPr indent="0" lvl="0" marL="0" rtl="0" algn="l">
              <a:lnSpc>
                <a:spcPct val="100000"/>
              </a:lnSpc>
              <a:spcBef>
                <a:spcPts val="0"/>
              </a:spcBef>
              <a:spcAft>
                <a:spcPts val="0"/>
              </a:spcAft>
              <a:buSzPts val="1800"/>
              <a:buNone/>
            </a:pPr>
            <a:r>
              <a:rPr lang="de-DE"/>
              <a:t>Projektagentur BBNE</a:t>
            </a:r>
            <a:endParaRPr/>
          </a:p>
        </p:txBody>
      </p:sp>
      <p:sp>
        <p:nvSpPr>
          <p:cNvPr id="222" name="Google Shape;222;p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Koch und Köchin, Fachkraft Küche</a:t>
            </a:r>
            <a:endParaRPr/>
          </a:p>
        </p:txBody>
      </p:sp>
      <p:sp>
        <p:nvSpPr>
          <p:cNvPr id="223" name="Google Shape;223;p13"/>
          <p:cNvSpPr txBox="1"/>
          <p:nvPr/>
        </p:nvSpPr>
        <p:spPr>
          <a:xfrm>
            <a:off x="2718425" y="1822400"/>
            <a:ext cx="3546300" cy="301618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alibri"/>
              <a:buChar char="●"/>
            </a:pPr>
            <a:r>
              <a:rPr b="0" i="0" lang="de-DE" sz="1700" u="none" cap="none" strike="noStrike">
                <a:solidFill>
                  <a:srgbClr val="000000"/>
                </a:solidFill>
                <a:latin typeface="Calibri"/>
                <a:ea typeface="Calibri"/>
                <a:cs typeface="Calibri"/>
                <a:sym typeface="Calibri"/>
              </a:rPr>
              <a:t>Durch das Ersetzen von Rinderhack mit Sojagranulat werden 62% THG-Emissionen eingespart</a:t>
            </a:r>
            <a:endParaRPr b="0" i="0" sz="1700" u="none" cap="none" strike="noStrike">
              <a:solidFill>
                <a:srgbClr val="000000"/>
              </a:solidFill>
              <a:latin typeface="Calibri"/>
              <a:ea typeface="Calibri"/>
              <a:cs typeface="Calibri"/>
              <a:sym typeface="Calibri"/>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Gericht: 200g Bolognese vom Rind bzw. Sojabolognese und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150g Nudel (Vollkorn)</a:t>
            </a:r>
            <a:endParaRPr b="0" i="0" sz="1500" u="none" cap="none" strike="noStrike">
              <a:solidFill>
                <a:schemeClr val="dk1"/>
              </a:solidFill>
              <a:latin typeface="Trebuchet MS"/>
              <a:ea typeface="Trebuchet MS"/>
              <a:cs typeface="Trebuchet MS"/>
              <a:sym typeface="Trebuchet MS"/>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Einsparung je 10 Portionen: </a:t>
            </a:r>
            <a:br>
              <a:rPr b="0" i="0" lang="de-DE" sz="1500" u="none" cap="none" strike="noStrike">
                <a:solidFill>
                  <a:schemeClr val="dk1"/>
                </a:solidFill>
                <a:latin typeface="Trebuchet MS"/>
                <a:ea typeface="Trebuchet MS"/>
                <a:cs typeface="Trebuchet MS"/>
                <a:sym typeface="Trebuchet MS"/>
              </a:rPr>
            </a:br>
            <a:r>
              <a:rPr b="0" i="0" lang="de-DE" sz="1500" u="none" cap="none" strike="noStrike">
                <a:solidFill>
                  <a:schemeClr val="dk1"/>
                </a:solidFill>
                <a:latin typeface="Trebuchet MS"/>
                <a:ea typeface="Trebuchet MS"/>
                <a:cs typeface="Trebuchet MS"/>
                <a:sym typeface="Trebuchet MS"/>
              </a:rPr>
              <a:t>2 kg CO</a:t>
            </a:r>
            <a:r>
              <a:rPr b="0" baseline="-25000" i="0" lang="de-DE" sz="1500" u="none" cap="none" strike="noStrike">
                <a:solidFill>
                  <a:schemeClr val="dk1"/>
                </a:solidFill>
                <a:latin typeface="Trebuchet MS"/>
                <a:ea typeface="Trebuchet MS"/>
                <a:cs typeface="Trebuchet MS"/>
                <a:sym typeface="Trebuchet MS"/>
              </a:rPr>
              <a:t>2</a:t>
            </a:r>
            <a:r>
              <a:rPr b="0" i="0" lang="de-DE" sz="1500" u="none" cap="none" strike="noStrike">
                <a:solidFill>
                  <a:schemeClr val="dk1"/>
                </a:solidFill>
                <a:latin typeface="Trebuchet MS"/>
                <a:ea typeface="Trebuchet MS"/>
                <a:cs typeface="Trebuchet MS"/>
                <a:sym typeface="Trebuchet MS"/>
              </a:rPr>
              <a:t>-Äquivalente: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2 kg</a:t>
            </a:r>
            <a:endParaRPr b="0" i="0" sz="15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Bieten Sie in Ihrer Küche vegane oder vegetarische Alternativen als Eiweißquellen 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Wie groß ist der Anteil der vegetarischen oder veganen Gerichte?</a:t>
            </a:r>
            <a:endParaRPr b="0" i="0" sz="1600" u="none" cap="none" strike="noStrik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b="0" l="0" r="0" t="0"/>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Berechnen Sie Ihre jährlichen THG-Emissionen Ihres Verbrauchs von Rindfleisch (13 kg/kg), Butter (9,5 kg/kg) und Reis (3,5 kg/kg). Wie viele kg CO</a:t>
            </a:r>
            <a:r>
              <a:rPr b="0" baseline="-25000" i="0" lang="de-DE" sz="1600" u="none" cap="none" strike="noStrike">
                <a:solidFill>
                  <a:srgbClr val="C00000"/>
                </a:solidFill>
                <a:latin typeface="Arial"/>
                <a:ea typeface="Arial"/>
                <a:cs typeface="Arial"/>
                <a:sym typeface="Arial"/>
              </a:rPr>
              <a:t>2</a:t>
            </a:r>
            <a:r>
              <a:rPr b="0" i="0" lang="de-DE" sz="1600" u="none" cap="none" strike="noStrike">
                <a:solidFill>
                  <a:srgbClr val="C00000"/>
                </a:solidFill>
                <a:latin typeface="Arial"/>
                <a:ea typeface="Arial"/>
                <a:cs typeface="Arial"/>
                <a:sym typeface="Arial"/>
              </a:rPr>
              <a:t>-Äq sind dies im Jahr?</a:t>
            </a:r>
            <a:endParaRPr b="0" i="0" sz="1600" u="none" cap="none" strike="noStrike">
              <a:solidFill>
                <a:srgbClr val="C00000"/>
              </a:solidFill>
              <a:latin typeface="Arial"/>
              <a:ea typeface="Arial"/>
              <a:cs typeface="Arial"/>
              <a:sym typeface="Arial"/>
            </a:endParaRPr>
          </a:p>
        </p:txBody>
      </p:sp>
      <p:sp>
        <p:nvSpPr>
          <p:cNvPr id="227" name="Google Shape;227;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