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12192000"/>
  <p:notesSz cx="7104050" cy="10234600"/>
  <p:embeddedFontLst>
    <p:embeddedFont>
      <p:font typeface="Merriweather"/>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714">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5" roundtripDataSignature="AMtx7mgxqUH3OqjCA5+D/nFe+Ag8Hq6gk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714"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Merriweather-bold.fntdata"/><Relationship Id="rId21" Type="http://schemas.openxmlformats.org/officeDocument/2006/relationships/font" Target="fonts/Merriweather-regular.fntdata"/><Relationship Id="rId24" Type="http://schemas.openxmlformats.org/officeDocument/2006/relationships/font" Target="fonts/Merriweather-boldItalic.fntdata"/><Relationship Id="rId23" Type="http://schemas.openxmlformats.org/officeDocument/2006/relationships/font" Target="fonts/Merriweather-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r>
              <a:rPr lang="en-US" u="sng" dirty="0"/>
              <a:t>Trei</a:t>
            </a:r>
            <a:r>
              <a:rPr lang="de-DE" sz="1862" b="0" i="0" u="sng" strike="noStrike" baseline="0" dirty="0">
                <a:effectLst/>
              </a:rPr>
              <a:t>b</a:t>
            </a:r>
            <a:r>
              <a:rPr lang="en-US" u="sng" dirty="0"/>
              <a:t>hausgasemissionen entlang der gesamten Kette nach Antrie</a:t>
            </a:r>
            <a:r>
              <a:rPr lang="de-DE" sz="1862" b="0" i="0" u="sng" strike="noStrike" baseline="0" dirty="0">
                <a:effectLst/>
              </a:rPr>
              <a:t>b</a:t>
            </a:r>
            <a:r>
              <a:rPr lang="en-US" u="sng" dirty="0"/>
              <a:t>sart</a:t>
            </a:r>
          </a:p>
        </c:rich>
      </c:tx>
      <c:layout/>
      <c:overlay val="0"/>
      <c:spPr>
        <a:noFill/>
        <a:ln>
          <a:noFill/>
        </a:ln>
        <a:effectLst/>
      </c:spPr>
      <c:txPr>
        <a:bodyPr rot="0" spcFirstLastPara="1" vertOverflow="ellipsis" vert="horz" wrap="square" anchor="ctr" anchorCtr="1"/>
        <a:lstStyle/>
        <a:p>
          <a:pPr>
            <a:defRPr sz="1862" b="0" i="0" u="sng"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328340815126671"/>
          <c:y val="0.190100368529523"/>
          <c:w val="0.631125146056581"/>
          <c:h val="0.654382984726901"/>
        </c:manualLayout>
      </c:layout>
      <c:barChart>
        <c:barDir val="bar"/>
        <c:grouping val="clustered"/>
        <c:varyColors val="0"/>
        <c:ser>
          <c:idx val="0"/>
          <c:order val="0"/>
          <c:tx>
            <c:strRef>
              <c:f>Tabelle1!$B$1</c:f>
              <c:strCache>
                <c:ptCount val="1"/>
                <c:pt idx="0">
                  <c:v>Datenreihe 1</c:v>
                </c:pt>
              </c:strCache>
            </c:strRef>
          </c:tx>
          <c:spPr>
            <a:solidFill>
              <a:srgbClr val="92D050"/>
            </a:solidFill>
            <a:ln>
              <a:noFill/>
            </a:ln>
            <a:effectLst/>
          </c:spPr>
          <c:invertIfNegative val="0"/>
          <c:dPt>
            <c:idx val="0"/>
            <c:invertIfNegative val="0"/>
            <c:bubble3D val="0"/>
            <c:spPr>
              <a:solidFill>
                <a:schemeClr val="accent3">
                  <a:lumMod val="75000"/>
                </a:schemeClr>
              </a:solidFill>
              <a:ln>
                <a:noFill/>
              </a:ln>
              <a:effectLst/>
            </c:spPr>
            <c:extLst xmlns:c16r2="http://schemas.microsoft.com/office/drawing/2015/06/chart">
              <c:ext xmlns:c16="http://schemas.microsoft.com/office/drawing/2014/chart" uri="{C3380CC4-5D6E-409C-BE32-E72D297353CC}">
                <c16:uniqueId val="{00000007-20F3-2E48-8499-F4B5A8999EB2}"/>
              </c:ext>
            </c:extLst>
          </c:dPt>
          <c:dPt>
            <c:idx val="1"/>
            <c:invertIfNegative val="0"/>
            <c:bubble3D val="0"/>
            <c:spPr>
              <a:solidFill>
                <a:schemeClr val="accent5">
                  <a:lumMod val="60000"/>
                  <a:lumOff val="40000"/>
                </a:schemeClr>
              </a:solidFill>
              <a:ln>
                <a:noFill/>
              </a:ln>
              <a:effectLst/>
            </c:spPr>
            <c:extLst xmlns:c16r2="http://schemas.microsoft.com/office/drawing/2015/06/chart">
              <c:ext xmlns:c16="http://schemas.microsoft.com/office/drawing/2014/chart" uri="{C3380CC4-5D6E-409C-BE32-E72D297353CC}">
                <c16:uniqueId val="{00000006-20F3-2E48-8499-F4B5A8999EB2}"/>
              </c:ext>
            </c:extLst>
          </c:dPt>
          <c:cat>
            <c:strRef>
              <c:f>Tabelle1!$A$2:$A$4</c:f>
              <c:strCache>
                <c:ptCount val="3"/>
                <c:pt idx="0">
                  <c:v>konventioneller Verbrenner</c:v>
                </c:pt>
                <c:pt idx="1">
                  <c:v>Verbrenner mit E-Fuel Beimischung</c:v>
                </c:pt>
                <c:pt idx="2">
                  <c:v>E-Auto</c:v>
                </c:pt>
              </c:strCache>
            </c:strRef>
          </c:cat>
          <c:val>
            <c:numRef>
              <c:f>Tabelle1!$B$2:$B$4</c:f>
              <c:numCache>
                <c:formatCode>General</c:formatCode>
                <c:ptCount val="3"/>
                <c:pt idx="0">
                  <c:v>210.0</c:v>
                </c:pt>
                <c:pt idx="1">
                  <c:v>200.0</c:v>
                </c:pt>
                <c:pt idx="2">
                  <c:v>45.0</c:v>
                </c:pt>
              </c:numCache>
            </c:numRef>
          </c:val>
          <c:extLst xmlns:c16r2="http://schemas.microsoft.com/office/drawing/2015/06/chart">
            <c:ext xmlns:c16="http://schemas.microsoft.com/office/drawing/2014/chart" uri="{C3380CC4-5D6E-409C-BE32-E72D297353CC}">
              <c16:uniqueId val="{00000000-20F3-2E48-8499-F4B5A8999EB2}"/>
            </c:ext>
          </c:extLst>
        </c:ser>
        <c:dLbls>
          <c:showLegendKey val="0"/>
          <c:showVal val="0"/>
          <c:showCatName val="0"/>
          <c:showSerName val="0"/>
          <c:showPercent val="0"/>
          <c:showBubbleSize val="0"/>
        </c:dLbls>
        <c:gapWidth val="150"/>
        <c:axId val="-1915237856"/>
        <c:axId val="-1915561776"/>
      </c:barChart>
      <c:catAx>
        <c:axId val="-1915237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15561776"/>
        <c:crosses val="autoZero"/>
        <c:auto val="1"/>
        <c:lblAlgn val="ctr"/>
        <c:lblOffset val="100"/>
        <c:noMultiLvlLbl val="0"/>
      </c:catAx>
      <c:valAx>
        <c:axId val="-191556177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de-DE" dirty="0"/>
                  <a:t>Emissionen in </a:t>
                </a:r>
                <a:r>
                  <a:rPr lang="de-DE" dirty="0" err="1"/>
                  <a:t>g</a:t>
                </a:r>
                <a:r>
                  <a:rPr lang="de-DE" dirty="0"/>
                  <a:t> CO</a:t>
                </a:r>
                <a:r>
                  <a:rPr lang="de-DE" baseline="-25000" dirty="0"/>
                  <a:t>2</a:t>
                </a:r>
                <a:r>
                  <a:rPr lang="de-DE" dirty="0"/>
                  <a:t> Äquivalent / km</a:t>
                </a:r>
                <a:endParaRPr lang="de-DE" baseline="0" dirty="0"/>
              </a:p>
            </c:rich>
          </c:tx>
          <c:layout/>
          <c:overlay val="0"/>
          <c:spPr>
            <a:noFill/>
            <a:ln>
              <a:noFill/>
            </a:ln>
            <a:effectLst/>
          </c:spPr>
          <c:txPr>
            <a:bodyPr rot="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91523785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4"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79424" y="3960000"/>
            <a:ext cx="6145213" cy="5986613"/>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muv.de/themen/wasser-ressourcen-abfall/kreislaufwirtschaft/abfallarten-abfallstroeme/altfahrzeuge" TargetMode="External"/><Relationship Id="rId3" Type="http://schemas.openxmlformats.org/officeDocument/2006/relationships/hyperlink" Target="https://www.bmuv.de/themen/wasser-ressourcen-abfall/kreislaufwirtschaft/statistiken/altfahrzeuge"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ontinental-reifen.de/autoreifen/reifenwissen/reifen-grundlagen/reifenbestandteile" TargetMode="External"/><Relationship Id="rId3" Type="http://schemas.openxmlformats.org/officeDocument/2006/relationships/hyperlink" Target="https://institut-seltene-erden.de/seltene-erden-und-metalle/stategische-metalle-2" TargetMode="External"/><Relationship Id="rId4" Type="http://schemas.openxmlformats.org/officeDocument/2006/relationships/hyperlink" Target="https://www.kfz-tech.de/Biblio/Raeder/Reifenherst.htm" TargetMode="External"/><Relationship Id="rId5" Type="http://schemas.openxmlformats.org/officeDocument/2006/relationships/hyperlink" Target="https://www.pt-magazin.de/de/wirtschaft/innovation/ru%C3%9F-im-reifen_15j.html" TargetMode="External"/><Relationship Id="rId6" Type="http://schemas.openxmlformats.org/officeDocument/2006/relationships/hyperlink" Target="https://www.rajapack.de/verpackungsnews/kautschuk" TargetMode="External"/><Relationship Id="rId7" Type="http://schemas.openxmlformats.org/officeDocument/2006/relationships/hyperlink" Target="https://www.umweltbundesamt.de/sites/default/files/medien/377/dokumente/stoffstrom_altreifen_tyr.pdf"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dac.de/rund-ums-fahrzeug/ausstattung-technik-zubehoer/reifen/reifenkauf/reifenabrieb-mikroplastik/" TargetMode="External"/><Relationship Id="rId3" Type="http://schemas.openxmlformats.org/officeDocument/2006/relationships/hyperlink" Target="http://www.adac.de/rund-ums-fahrzeug/ausstattung-technik-zubehoer/reifen/reifenkauf/reifenabrieb-mikroplastik/" TargetMode="External"/><Relationship Id="rId4" Type="http://schemas.openxmlformats.org/officeDocument/2006/relationships/hyperlink" Target="https://www.umsicht.fraunhofer.de/content/dam/umsicht/de/dokumente/publikationen/2018/kunststoffe-id-umwelt-konsortialstudie-mikroplastik.pdf" TargetMode="External"/><Relationship Id="rId5" Type="http://schemas.openxmlformats.org/officeDocument/2006/relationships/hyperlink" Target="http://www.umweltbundesamt.de/service/uba-fragen/was-ist-mikroplastik"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undesregierung.de/breg-de/themen/nachhaltigkeitspolitik/nachhaltigkeitsziele-erklaert-232174"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nep.org/resources/emissions-gap-report-2022"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presse/pressemitteilungen/treibhausgasemissionen-stiegen-2021-um-45-prozent"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gr.bund.de/DE/Themen/Min_rohstoffe/Downloads/rohsit-2020.pdf?__blob=publicationFile&amp;v=4" TargetMode="External"/><Relationship Id="rId3" Type="http://schemas.openxmlformats.org/officeDocument/2006/relationships/hyperlink" Target="https://www.destatis.de/DE/Presse/Pressemitteilungen/2021/07/PD21_323_32.html;jsessionid=3DB47D52BA6D0A4FE84F5BF0C9448DFE.live72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sicht.fraunhofer.de/content/dam/umsicht/de/dokumente/publikationen/2017/zirkulaere-wirtschaft-fuer-chemische-industrie-gesamtstudie.pdf" TargetMode="External"/><Relationship Id="rId3" Type="http://schemas.openxmlformats.org/officeDocument/2006/relationships/hyperlink" Target="https://de.statista.com/statistik/daten/studie/1090854/umfrage/feinstaub-emissionen-in-deutschland/" TargetMode="External"/><Relationship Id="rId4" Type="http://schemas.openxmlformats.org/officeDocument/2006/relationships/hyperlink" Target="https://de.statista.com/statistik/daten/studie/1090854/umfrage/feinstaub-emissionen-in-deutschland/"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leanthinking.de/e-fuels-vorteile-und-nachteile-synthetischer-kraftstoffe/?_gl=1*1a31wz9*_ga*MTE0MDA1MzAxNi4xNjc3MTQ4MTAw*_up*MQ..#h-aktuelle-lage-der-e-fuels-projekte-in-planung" TargetMode="External"/><Relationship Id="rId3" Type="http://schemas.openxmlformats.org/officeDocument/2006/relationships/hyperlink" Target="https://www.transportenvironment.org/discover/neue-analyse-bestatigt-autos-mit-e-fuels-sind-weit-weniger-umweltfreundlich-als-elektroautos/"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xperten.org/erneuerbare-energien/photovoltaik/stromspeicher/lithium-eisen-phosphat" TargetMode="External"/><Relationship Id="rId3" Type="http://schemas.openxmlformats.org/officeDocument/2006/relationships/hyperlink" Target="https://www.erneuerbareenergien.de/transformation/speicher/redox-flow-batterie-groesste-batterie-ohne-lithium" TargetMode="External"/><Relationship Id="rId4" Type="http://schemas.openxmlformats.org/officeDocument/2006/relationships/hyperlink" Target="https://www.faz.net/aktuell/wirtschaft/schneller-schlau/kobalt-aus-kongo-der-dunkle-preis-der-verkehrswende-17731386.html" TargetMode="External"/><Relationship Id="rId10" Type="http://schemas.openxmlformats.org/officeDocument/2006/relationships/hyperlink" Target="https://commons.wikimedia.org/w/index.php?curid=6607421" TargetMode="External"/><Relationship Id="rId9" Type="http://schemas.openxmlformats.org/officeDocument/2006/relationships/hyperlink" Target="https://www.savethechildren.de/news/studie-kinderrechtsverletzungen-beim-kobaltabbau-und-wie-dagegen-vorgegangen-werden-kann/" TargetMode="External"/><Relationship Id="rId5" Type="http://schemas.openxmlformats.org/officeDocument/2006/relationships/hyperlink" Target="http://null" TargetMode="External"/><Relationship Id="rId6" Type="http://schemas.openxmlformats.org/officeDocument/2006/relationships/hyperlink" Target="https://www.ingenieur.de/technik/fachbereiche/energie/batterie-die-groessten-energiespeicher-der-welt/" TargetMode="External"/><Relationship Id="rId7" Type="http://schemas.openxmlformats.org/officeDocument/2006/relationships/hyperlink" Target="http://null" TargetMode="External"/><Relationship Id="rId8" Type="http://schemas.openxmlformats.org/officeDocument/2006/relationships/hyperlink" Target="https://www.savethechildren.de/fileadmin/user_upload/Downloads_Dokumente/Berichte_Studien/2022/kinderrechte-in-der-kobaltlieferkette-drc-save-the-children.pdf"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di.eu/artikel/news/e-auto-verbrenner-und-wasserstoff-fahrzeug-im-vergleich/" TargetMode="External"/><Relationship Id="rId3" Type="http://schemas.openxmlformats.org/officeDocument/2006/relationships/hyperlink" Target="https://www.dw.com/de/wie-wird-deutschlands-verkehr-klimaneutral-elektromobil-umstieg-schiene-neutral-fliegen/a-55960044"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8:notes"/>
          <p:cNvSpPr/>
          <p:nvPr>
            <p:ph idx="2" type="sldImg"/>
          </p:nvPr>
        </p:nvSpPr>
        <p:spPr>
          <a:xfrm>
            <a:off x="479425" y="304800"/>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38:notes"/>
          <p:cNvSpPr txBox="1"/>
          <p:nvPr>
            <p:ph idx="1" type="body"/>
          </p:nvPr>
        </p:nvSpPr>
        <p:spPr>
          <a:xfrm>
            <a:off x="479425" y="3760788"/>
            <a:ext cx="6145213" cy="5966386"/>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a:t>
            </a:r>
            <a:r>
              <a:rPr lang="de-DE" sz="1100"/>
              <a:t>:</a:t>
            </a:r>
            <a:r>
              <a:rPr b="0" i="0" lang="de-DE" sz="1100" u="none" cap="none" strike="noStrike">
                <a:solidFill>
                  <a:schemeClr val="dk1"/>
                </a:solidFill>
                <a:latin typeface="Calibri"/>
                <a:ea typeface="Calibri"/>
                <a:cs typeface="Calibri"/>
                <a:sym typeface="Calibri"/>
              </a:rPr>
              <a:t>innen der Berufsbildung, Pädagog</a:t>
            </a:r>
            <a:r>
              <a:rPr lang="de-DE" sz="1100"/>
              <a:t>:</a:t>
            </a:r>
            <a:r>
              <a:rPr b="0" i="0" lang="de-DE" sz="1100" u="none" cap="none" strike="noStrike">
                <a:solidFill>
                  <a:schemeClr val="dk1"/>
                </a:solidFill>
                <a:latin typeface="Calibri"/>
                <a:ea typeface="Calibri"/>
                <a:cs typeface="Calibri"/>
                <a:sym typeface="Calibri"/>
              </a:rPr>
              <a:t>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17" name="Google Shape;117;p3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19c8615378c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19c8615378c_0_0:notes"/>
          <p:cNvSpPr txBox="1"/>
          <p:nvPr>
            <p:ph idx="1" type="body"/>
          </p:nvPr>
        </p:nvSpPr>
        <p:spPr>
          <a:xfrm>
            <a:off x="479425" y="3888000"/>
            <a:ext cx="6145212" cy="5442807"/>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sz="1100">
                <a:latin typeface="Calibri"/>
                <a:ea typeface="Calibri"/>
                <a:cs typeface="Calibri"/>
                <a:sym typeface="Calibri"/>
              </a:rPr>
              <a:t>Beschreibung:</a:t>
            </a:r>
            <a:endParaRPr sz="1100">
              <a:latin typeface="Calibri"/>
              <a:ea typeface="Calibri"/>
              <a:cs typeface="Calibri"/>
              <a:sym typeface="Calibri"/>
            </a:endParaRPr>
          </a:p>
          <a:p>
            <a:pPr indent="0" lvl="0" marL="0"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Jährlich werden in Deutschland ca. 9 Millionen PKWs und leichte Fahrzeuge außer Betrieb gesetzt und 3 Mio. PKWs endgültig abgemeldet (</a:t>
            </a:r>
            <a:r>
              <a:rPr lang="de-DE" sz="1100">
                <a:latin typeface="Calibri"/>
                <a:ea typeface="Calibri"/>
                <a:cs typeface="Calibri"/>
                <a:sym typeface="Calibri"/>
              </a:rPr>
              <a:t>BMUV</a:t>
            </a:r>
            <a:r>
              <a:rPr b="0" i="0" lang="de-DE" sz="1100" u="none" strike="noStrike">
                <a:solidFill>
                  <a:srgbClr val="000000"/>
                </a:solidFill>
                <a:latin typeface="Calibri"/>
                <a:ea typeface="Calibri"/>
                <a:cs typeface="Calibri"/>
                <a:sym typeface="Calibri"/>
              </a:rPr>
              <a:t> 2021). Diese sind allerdings nicht ausschließlich Abfall, sondern auch Gebrauchtfahrzeuge, die beispielsweise in andere Staaten exportiert und weiterverwendet werden. Von den 3 Millionen abgemeldeten PKWs sind durchschnittlich rund 500.000 Altfahrzeuge – und damit Abfall (eb</a:t>
            </a:r>
            <a:r>
              <a:rPr lang="de-DE" sz="1100">
                <a:solidFill>
                  <a:srgbClr val="000000"/>
                </a:solidFill>
                <a:latin typeface="Calibri"/>
                <a:ea typeface="Calibri"/>
                <a:cs typeface="Calibri"/>
                <a:sym typeface="Calibri"/>
              </a:rPr>
              <a:t>d</a:t>
            </a:r>
            <a:r>
              <a:rPr b="0" i="0" lang="de-DE" sz="1100" u="none" strike="noStrike">
                <a:solidFill>
                  <a:srgbClr val="000000"/>
                </a:solidFill>
                <a:latin typeface="Calibri"/>
                <a:ea typeface="Calibri"/>
                <a:cs typeface="Calibri"/>
                <a:sym typeface="Calibri"/>
              </a:rPr>
              <a:t>. 2021).</a:t>
            </a:r>
            <a:endParaRPr/>
          </a:p>
          <a:p>
            <a:pPr indent="0" lvl="0" marL="0"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Aufgrund der wichtigen Wertstoffe, aber auch der umweltgefährdenden Materialien ist eine umweltverträgliche Entsorgung wichtig. Diese ist in Deutschland durch die Altfahrzeugverordnung geregelt und innerhalb der EU gibt es Recycling und Verwertungsquoten, die erfüllt werden müssen.</a:t>
            </a:r>
            <a:endParaRPr/>
          </a:p>
          <a:p>
            <a:pPr indent="0" lvl="0" marL="0"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Seit 2010 sind die Quoten zwar auf einem sehr hohem Niveau, und die EU Zielvorgaben meist übertroffen, mit Ausnahmen einer Verfehlung um 1,4% und 1% in den Jahren 2019 und 2020, insgesamt zeigt sich aber eine fallende Tendenz (ebd. 2021).</a:t>
            </a:r>
            <a:endParaRPr/>
          </a:p>
          <a:p>
            <a:pPr indent="0" lvl="0" marL="0" rtl="0" algn="l">
              <a:lnSpc>
                <a:spcPct val="100000"/>
              </a:lnSpc>
              <a:spcBef>
                <a:spcPts val="200"/>
              </a:spcBef>
              <a:spcAft>
                <a:spcPts val="0"/>
              </a:spcAft>
              <a:buSzPts val="1400"/>
              <a:buNone/>
            </a:pPr>
            <a:r>
              <a:rPr b="0" i="0" lang="de-DE" sz="1100" u="none" strike="noStrike">
                <a:solidFill>
                  <a:srgbClr val="000000"/>
                </a:solidFill>
                <a:latin typeface="Calibri"/>
                <a:ea typeface="Calibri"/>
                <a:cs typeface="Calibri"/>
                <a:sym typeface="Calibri"/>
              </a:rPr>
              <a:t>Die Verwertungsquote von mehr als 100% in den Jahren von 2011 </a:t>
            </a:r>
            <a:r>
              <a:rPr b="0" i="0" lang="de-DE" sz="1100" u="none" strike="noStrike">
                <a:solidFill>
                  <a:schemeClr val="dk1"/>
                </a:solidFill>
                <a:latin typeface="Calibri"/>
                <a:ea typeface="Calibri"/>
                <a:cs typeface="Calibri"/>
                <a:sym typeface="Calibri"/>
              </a:rPr>
              <a:t>bis 2014 kommt aufgrund der Nachwirkung der </a:t>
            </a:r>
            <a:r>
              <a:rPr b="0" i="0" lang="de-DE" sz="1100" u="none" strike="noStrike">
                <a:solidFill>
                  <a:srgbClr val="000000"/>
                </a:solidFill>
                <a:latin typeface="Calibri"/>
                <a:ea typeface="Calibri"/>
                <a:cs typeface="Calibri"/>
                <a:sym typeface="Calibri"/>
              </a:rPr>
              <a:t>Umweltprämien aus dem Jahr 2009 zustande. Rechnet man diese heraus, so ergibt sich eine Recyclingquote in den Jahren zwischen 87 und 90 Prozent und eine Verwertungsquote zwischen 95 und 100% (ebd. 2021). </a:t>
            </a:r>
            <a:endParaRPr/>
          </a:p>
          <a:p>
            <a:pPr indent="0" lvl="0" marL="0" rtl="0" algn="l">
              <a:lnSpc>
                <a:spcPct val="100000"/>
              </a:lnSpc>
              <a:spcBef>
                <a:spcPts val="20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Aufgabe</a:t>
            </a:r>
            <a:r>
              <a:rPr lang="de-DE" sz="1100">
                <a:latin typeface="Calibri"/>
                <a:ea typeface="Calibri"/>
                <a:cs typeface="Calibri"/>
                <a:sym typeface="Calibri"/>
              </a:rPr>
              <a:t>:</a:t>
            </a:r>
            <a:endParaRPr/>
          </a:p>
          <a:p>
            <a:pPr indent="-171450" lvl="0" marL="171450" rtl="0" algn="l">
              <a:lnSpc>
                <a:spcPct val="100000"/>
              </a:lnSpc>
              <a:spcBef>
                <a:spcPts val="200"/>
              </a:spcBef>
              <a:spcAft>
                <a:spcPts val="0"/>
              </a:spcAft>
              <a:buSzPts val="1400"/>
              <a:buFont typeface="Arial"/>
              <a:buChar char="•"/>
            </a:pPr>
            <a:r>
              <a:rPr lang="de-DE" sz="1100">
                <a:latin typeface="Calibri"/>
                <a:ea typeface="Calibri"/>
                <a:cs typeface="Calibri"/>
                <a:sym typeface="Calibri"/>
              </a:rPr>
              <a:t>Beschreibe, inwiefern Ihr Betrieb  dazu beiträgt, die Zielvorgaben zu erreichen.</a:t>
            </a:r>
            <a:endParaRPr/>
          </a:p>
          <a:p>
            <a:pPr indent="0" lvl="0" marL="0" rtl="0" algn="l">
              <a:lnSpc>
                <a:spcPct val="100000"/>
              </a:lnSpc>
              <a:spcBef>
                <a:spcPts val="200"/>
              </a:spcBef>
              <a:spcAft>
                <a:spcPts val="0"/>
              </a:spcAft>
              <a:buSzPts val="1400"/>
              <a:buNone/>
            </a:pPr>
            <a:r>
              <a:t/>
            </a:r>
            <a:endParaRPr sz="1100">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r>
              <a:rPr lang="de-DE" sz="1100">
                <a:latin typeface="Calibri"/>
                <a:ea typeface="Calibri"/>
                <a:cs typeface="Calibri"/>
                <a:sym typeface="Calibri"/>
              </a:rPr>
              <a:t>:</a:t>
            </a:r>
            <a:endParaRPr/>
          </a:p>
          <a:p>
            <a:pPr indent="-171450" lvl="0" marL="171450" rtl="0" algn="l">
              <a:lnSpc>
                <a:spcPct val="100000"/>
              </a:lnSpc>
              <a:spcBef>
                <a:spcPts val="200"/>
              </a:spcBef>
              <a:spcAft>
                <a:spcPts val="0"/>
              </a:spcAft>
              <a:buSzPts val="1400"/>
              <a:buFont typeface="Arial"/>
              <a:buChar char="•"/>
            </a:pPr>
            <a:r>
              <a:rPr lang="de-DE" sz="1100">
                <a:latin typeface="Calibri"/>
                <a:ea typeface="Calibri"/>
                <a:cs typeface="Calibri"/>
                <a:sym typeface="Calibri"/>
              </a:rPr>
              <a:t>BMUV (2021): Altfahrzeuge. Online: </a:t>
            </a:r>
            <a:r>
              <a:rPr lang="de-DE" sz="1100" u="sng">
                <a:solidFill>
                  <a:schemeClr val="hlink"/>
                </a:solidFill>
                <a:latin typeface="Calibri"/>
                <a:ea typeface="Calibri"/>
                <a:cs typeface="Calibri"/>
                <a:sym typeface="Calibri"/>
                <a:hlinkClick r:id="rId2"/>
              </a:rPr>
              <a:t>https://www.bmuv.de/themen/wasser-ressourcen-abfall/kreislaufwirtschaft/abfallarten-abfallstroeme/altfahrzeuge</a:t>
            </a:r>
            <a:r>
              <a:rPr lang="de-DE" sz="1100">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100">
                <a:latin typeface="Calibri"/>
                <a:ea typeface="Calibri"/>
                <a:cs typeface="Calibri"/>
                <a:sym typeface="Calibri"/>
              </a:rPr>
              <a:t>BMUV (2022): Altfahrzeugverwertungsquoten in Deutschland 2011-2020. Online: </a:t>
            </a:r>
            <a:r>
              <a:rPr lang="de-DE" sz="1100" u="sng">
                <a:solidFill>
                  <a:schemeClr val="hlink"/>
                </a:solidFill>
                <a:latin typeface="Calibri"/>
                <a:ea typeface="Calibri"/>
                <a:cs typeface="Calibri"/>
                <a:sym typeface="Calibri"/>
                <a:hlinkClick r:id="rId3"/>
              </a:rPr>
              <a:t>https://www.bmuv.de/themen/wasser-ressourcen-abfall/kreislaufwirtschaft/statistiken/altfahrzeuge</a:t>
            </a:r>
            <a:r>
              <a:rPr lang="de-DE" sz="1100">
                <a:latin typeface="Calibri"/>
                <a:ea typeface="Calibri"/>
                <a:cs typeface="Calibri"/>
                <a:sym typeface="Calibri"/>
              </a:rPr>
              <a:t> </a:t>
            </a:r>
            <a:endParaRPr/>
          </a:p>
        </p:txBody>
      </p:sp>
      <p:sp>
        <p:nvSpPr>
          <p:cNvPr id="243" name="Google Shape;243;g19c8615378c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1b8e6ec1130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1b8e6ec1130_0_0:notes"/>
          <p:cNvSpPr txBox="1"/>
          <p:nvPr>
            <p:ph idx="1" type="body"/>
          </p:nvPr>
        </p:nvSpPr>
        <p:spPr>
          <a:xfrm>
            <a:off x="479424" y="3888000"/>
            <a:ext cx="6145213" cy="627461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latin typeface="Calibri"/>
                <a:ea typeface="Calibri"/>
                <a:cs typeface="Calibri"/>
                <a:sym typeface="Calibri"/>
              </a:rPr>
              <a:t>Beschreibung</a:t>
            </a:r>
            <a:r>
              <a:rPr lang="de-DE" sz="1000">
                <a:latin typeface="Calibri"/>
                <a:ea typeface="Calibri"/>
                <a:cs typeface="Calibri"/>
                <a:sym typeface="Calibri"/>
              </a:rPr>
              <a:t>: </a:t>
            </a:r>
            <a:endParaRPr b="0" i="0" sz="100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Reifen bestehen aus einem Grundkörper (Karkasse) und einer Lauffläche. Die Karkasse besteht in der Regel aus gummiummantelten Textilseilen, die vorwiegen aus Rayon und Nylon sind, dem Gürtel und der Wulst, die aus Drähten besteht und besonders bei LKW-Reifen stark ausgeprägt ist. Die Rohstoffe, aus denen Reifen gefertigt werden, bestehen zu 47% aus Naturkautschuk und Synthetischem Kautschuk zu nahezu gleichen Teilen, zu 21% aus Russ, zu 16,5% aus Stahl (Umweltbundesamt o.J.). Der Naturkautschuk wird aus speziellen, in großen Plantagen gezüchteten Bäumen gewonnen. Er ist der wichtige Rohstoff des Reifens; 75 Prozent der Weltproduktion sind alleine für die Reifenherstellung vorgesehen. Manche Produzenten verfügen sogar über eigene Gummibaum-Plantagen, um sich den Rohstoff zu sichern (kfz-tech.de o.J.). Von den über 23 Millionen Tonnen Kautschuk, die heute weltweit produziert werden, werden inzwischen jedoch rund 60% synthetisch aus Erdöl hergestellt. Naturkautschuk ist mit 40% an der Gesamtmenge aber nach wie vor gefragt. Es wird schonend von Hand gewonnen und ist ein nachwachsender Rohstoff. Der Energieaufwand zur Gewinnung, Herstellung und Transport des Naturkautschuks beträgt etwa 10% des Aufwands bei der Gewinnung und Herstellung der chemischen Herstellung von Syntheselatex. Naturlatex ist frei von Lösungsmitteln, FCKW und krebserregenden chemischen Weichmachern (RAJA 2018). Doch bei allen Vorteilen darf nicht unerwähnt bleiben, dass die Situation der Flächenkonkurrenz zur Nutzung der Fläche zur Erzeugung von Nahrungsmitteln gegeben ist. </a:t>
            </a:r>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Hochfester Stahl dient als Ausgangsmaterial zur Herstellung der Stahlgürtel und Wulstkerne. Es ist ein legierter Stahl, der bessere mechanische Eigenschaften und eine höhere Korrosionsbeständigkeit aufweist als herkömmlicher Kohlenstoffstahl. Die Legierungsbestandteile für Stahl in Autoreifen Molybdän, Nickel und Vanadium sind in ihrer Gewinnung und Aufbereitung energieintensiv und aufwändig (ISE o.J.). </a:t>
            </a:r>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Auch sehr wichtig ist Ruß, der dem Reifen nicht nur eine höhere Abriebfestigkeit und Stabilität, sondern auch eine schwarze Farbe gibt. Ruß oder Carbon Black ist ein unter festgelegten Bedingungen und bei weit über 1.000 Grad Celsius hergestellter Industrieruß. Die Gewinnung von Carbon Black erfolgt durch ein gezieltes, unvollständiges Verbrennen von flüssigen oder gasförmigen Kohlenwasserstoffen (pt-Magazin 2006). Es ist somit ein energie- und ressourcen-verbrauchendes Herstellungsverfahren. </a:t>
            </a:r>
            <a:endParaRPr/>
          </a:p>
          <a:p>
            <a:pPr indent="0" lvl="0" marL="0" rtl="0" algn="l">
              <a:lnSpc>
                <a:spcPct val="100000"/>
              </a:lnSpc>
              <a:spcBef>
                <a:spcPts val="0"/>
              </a:spcBef>
              <a:spcAft>
                <a:spcPts val="0"/>
              </a:spcAft>
              <a:buSzPts val="1400"/>
              <a:buNone/>
            </a:pPr>
            <a:r>
              <a:rPr b="0" i="0" lang="de-DE" sz="1000" u="none" strike="noStrike">
                <a:solidFill>
                  <a:schemeClr val="dk1"/>
                </a:solidFill>
                <a:latin typeface="Calibri"/>
                <a:ea typeface="Calibri"/>
                <a:cs typeface="Calibri"/>
                <a:sym typeface="Calibri"/>
              </a:rPr>
              <a:t>Die aus der Textilbranche stammenden Grundmaterialien (Rayon, Nylon, Polyester und Aramidfasern) werden zur Herstellung der Cords verwendet und auch diese werden nicht der Wiederverwertung zugeführt (ebd. 2006)</a:t>
            </a:r>
            <a:endParaRPr/>
          </a:p>
          <a:p>
            <a:pPr indent="0" lvl="0" marL="0" rtl="0" algn="l">
              <a:lnSpc>
                <a:spcPct val="100000"/>
              </a:lnSpc>
              <a:spcBef>
                <a:spcPts val="0"/>
              </a:spcBef>
              <a:spcAft>
                <a:spcPts val="0"/>
              </a:spcAft>
              <a:buSzPts val="1400"/>
              <a:buNone/>
            </a:pPr>
            <a:r>
              <a:rPr b="1" lang="de-DE" sz="1000">
                <a:solidFill>
                  <a:schemeClr val="dk1"/>
                </a:solidFill>
                <a:latin typeface="Calibri"/>
                <a:ea typeface="Calibri"/>
                <a:cs typeface="Calibri"/>
                <a:sym typeface="Calibri"/>
              </a:rPr>
              <a:t>Aufga</a:t>
            </a:r>
            <a:r>
              <a:rPr b="1" lang="de-DE" sz="1000">
                <a:latin typeface="Calibri"/>
                <a:ea typeface="Calibri"/>
                <a:cs typeface="Calibri"/>
                <a:sym typeface="Calibri"/>
              </a:rPr>
              <a:t>b</a:t>
            </a:r>
            <a:r>
              <a:rPr b="1" lang="de-DE" sz="1000">
                <a:solidFill>
                  <a:schemeClr val="dk1"/>
                </a:solidFill>
                <a:latin typeface="Calibri"/>
                <a:ea typeface="Calibri"/>
                <a:cs typeface="Calibri"/>
                <a:sym typeface="Calibri"/>
              </a:rPr>
              <a:t>e</a:t>
            </a:r>
            <a:r>
              <a:rPr lang="de-DE" sz="1000">
                <a:solidFill>
                  <a:schemeClr val="dk1"/>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b="0" i="0" lang="de-DE" sz="1000" u="none" strike="noStrike">
                <a:solidFill>
                  <a:schemeClr val="dk1"/>
                </a:solidFill>
                <a:latin typeface="Calibri"/>
                <a:ea typeface="Calibri"/>
                <a:cs typeface="Calibri"/>
                <a:sym typeface="Calibri"/>
              </a:rPr>
              <a:t>Ermittle aus welchen Materialien die </a:t>
            </a:r>
            <a:r>
              <a:rPr lang="de-DE" sz="1000">
                <a:latin typeface="Calibri"/>
                <a:ea typeface="Calibri"/>
                <a:cs typeface="Calibri"/>
                <a:sym typeface="Calibri"/>
              </a:rPr>
              <a:t>Bestandteile</a:t>
            </a:r>
            <a:r>
              <a:rPr lang="de-DE" sz="1000">
                <a:solidFill>
                  <a:schemeClr val="dk1"/>
                </a:solidFill>
                <a:latin typeface="Calibri"/>
                <a:ea typeface="Calibri"/>
                <a:cs typeface="Calibri"/>
                <a:sym typeface="Calibri"/>
              </a:rPr>
              <a:t> eines Reifens </a:t>
            </a:r>
            <a:r>
              <a:rPr lang="de-DE" sz="1000">
                <a:latin typeface="Calibri"/>
                <a:ea typeface="Calibri"/>
                <a:cs typeface="Calibri"/>
                <a:sym typeface="Calibri"/>
              </a:rPr>
              <a:t>b</a:t>
            </a:r>
            <a:r>
              <a:rPr lang="de-DE" sz="1000">
                <a:solidFill>
                  <a:schemeClr val="dk1"/>
                </a:solidFill>
                <a:latin typeface="Calibri"/>
                <a:ea typeface="Calibri"/>
                <a:cs typeface="Calibri"/>
                <a:sym typeface="Calibri"/>
              </a:rPr>
              <a:t>estehen und nenne deren fachgerechte Entsorgung!</a:t>
            </a:r>
            <a:endParaRPr/>
          </a:p>
          <a:p>
            <a:pPr indent="0" lvl="0" marL="0" rtl="0" algn="l">
              <a:lnSpc>
                <a:spcPct val="100000"/>
              </a:lnSpc>
              <a:spcBef>
                <a:spcPts val="0"/>
              </a:spcBef>
              <a:spcAft>
                <a:spcPts val="0"/>
              </a:spcAft>
              <a:buSzPts val="1400"/>
              <a:buNone/>
            </a:pPr>
            <a:r>
              <a:rPr b="1" i="0" lang="de-DE" sz="1000" u="none" strike="noStrike">
                <a:solidFill>
                  <a:schemeClr val="dk1"/>
                </a:solidFill>
                <a:latin typeface="Calibri"/>
                <a:ea typeface="Calibri"/>
                <a:cs typeface="Calibri"/>
                <a:sym typeface="Calibri"/>
              </a:rPr>
              <a:t>Quelle</a:t>
            </a:r>
            <a:r>
              <a:rPr b="0" i="0" lang="de-DE" sz="1000" u="none" strike="noStrike">
                <a:solidFill>
                  <a:schemeClr val="dk1"/>
                </a:solidFill>
                <a:latin typeface="Calibri"/>
                <a:ea typeface="Calibri"/>
                <a:cs typeface="Calibri"/>
                <a:sym typeface="Calibri"/>
              </a:rPr>
              <a:t>:</a:t>
            </a:r>
            <a:endParaRPr/>
          </a:p>
          <a:p>
            <a:pPr indent="-171450" lvl="0" marL="171450" rtl="0" algn="l">
              <a:lnSpc>
                <a:spcPct val="100000"/>
              </a:lnSpc>
              <a:spcBef>
                <a:spcPts val="0"/>
              </a:spcBef>
              <a:spcAft>
                <a:spcPts val="0"/>
              </a:spcAft>
              <a:buSzPts val="1400"/>
              <a:buFont typeface="Arial"/>
              <a:buChar char="•"/>
            </a:pPr>
            <a:r>
              <a:rPr lang="de-DE" sz="850">
                <a:solidFill>
                  <a:schemeClr val="dk1"/>
                </a:solidFill>
                <a:latin typeface="Calibri"/>
                <a:ea typeface="Calibri"/>
                <a:cs typeface="Calibri"/>
                <a:sym typeface="Calibri"/>
              </a:rPr>
              <a:t>Continental (o.J.): Reifenkomponenten. Online: </a:t>
            </a:r>
            <a:r>
              <a:rPr lang="de-DE" sz="900" u="sng">
                <a:solidFill>
                  <a:schemeClr val="hlink"/>
                </a:solidFill>
                <a:hlinkClick r:id="rId2"/>
              </a:rPr>
              <a:t>https://www.continental-reifen.de/autoreifen/reifenwissen/reifen-grundlagen/reifenbestandteile</a:t>
            </a:r>
            <a:r>
              <a:rPr lang="de-DE" sz="900"/>
              <a:t> </a:t>
            </a:r>
            <a:endParaRPr sz="85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ISE Institut für seltene Erden und Metalle AG (o.J.): strategische Metalle. Online:  </a:t>
            </a:r>
            <a:r>
              <a:rPr lang="de-DE" sz="850" u="sng">
                <a:solidFill>
                  <a:srgbClr val="954F72"/>
                </a:solidFill>
                <a:latin typeface="Calibri"/>
                <a:ea typeface="Calibri"/>
                <a:cs typeface="Calibri"/>
                <a:sym typeface="Calibri"/>
                <a:hlinkClick r:id="rId3">
                  <a:extLst>
                    <a:ext uri="{A12FA001-AC4F-418D-AE19-62706E023703}">
                      <ahyp:hlinkClr val="tx"/>
                    </a:ext>
                  </a:extLst>
                </a:hlinkClick>
              </a:rPr>
              <a:t>https://institut-seltene-erden.de/seltene-erden-und-metalle/stategische-metalle-2</a:t>
            </a:r>
            <a:endParaRPr sz="85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kfz-tech.de (o.J.): Reifenherstellung. Online: </a:t>
            </a:r>
            <a:r>
              <a:rPr lang="de-DE" sz="850" u="sng">
                <a:solidFill>
                  <a:srgbClr val="954F72"/>
                </a:solidFill>
                <a:latin typeface="Calibri"/>
                <a:ea typeface="Calibri"/>
                <a:cs typeface="Calibri"/>
                <a:sym typeface="Calibri"/>
                <a:hlinkClick r:id="rId4">
                  <a:extLst>
                    <a:ext uri="{A12FA001-AC4F-418D-AE19-62706E023703}">
                      <ahyp:hlinkClr val="tx"/>
                    </a:ext>
                  </a:extLst>
                </a:hlinkClick>
              </a:rPr>
              <a:t>https://www.kfz-tech.de/Biblio/Raeder/Reifenherst.htm</a:t>
            </a:r>
            <a:endParaRPr sz="850" u="sng">
              <a:solidFill>
                <a:srgbClr val="954F72"/>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850">
                <a:solidFill>
                  <a:srgbClr val="000000"/>
                </a:solidFill>
                <a:latin typeface="Calibri"/>
                <a:ea typeface="Calibri"/>
                <a:cs typeface="Calibri"/>
                <a:sym typeface="Calibri"/>
              </a:rPr>
              <a:t>Pt-Magazin (2006): Ruß im Reifen Online: </a:t>
            </a:r>
            <a:r>
              <a:rPr lang="de-DE" sz="850" u="sng">
                <a:solidFill>
                  <a:srgbClr val="954F72"/>
                </a:solidFill>
                <a:latin typeface="Calibri"/>
                <a:ea typeface="Calibri"/>
                <a:cs typeface="Calibri"/>
                <a:sym typeface="Calibri"/>
                <a:hlinkClick r:id="rId5">
                  <a:extLst>
                    <a:ext uri="{A12FA001-AC4F-418D-AE19-62706E023703}">
                      <ahyp:hlinkClr val="tx"/>
                    </a:ext>
                  </a:extLst>
                </a:hlinkClick>
              </a:rPr>
              <a:t>https://www.pt-magazin.de/de/wirtschaft/innovation/ru%C3%9F-im-reifen_15j.html</a:t>
            </a:r>
            <a:endParaRPr sz="850" u="sng">
              <a:solidFill>
                <a:srgbClr val="954F72"/>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850" u="sng">
                <a:solidFill>
                  <a:srgbClr val="954F72"/>
                </a:solidFill>
                <a:latin typeface="Calibri"/>
                <a:ea typeface="Calibri"/>
                <a:cs typeface="Calibri"/>
                <a:sym typeface="Calibri"/>
              </a:rPr>
              <a:t>RAJA (2018): Was ha</a:t>
            </a:r>
            <a:r>
              <a:rPr lang="de-DE" sz="850">
                <a:latin typeface="Calibri"/>
                <a:ea typeface="Calibri"/>
                <a:cs typeface="Calibri"/>
                <a:sym typeface="Calibri"/>
              </a:rPr>
              <a:t>ben Autoreifen und Klebeband gemeinsam? Online: </a:t>
            </a:r>
            <a:r>
              <a:rPr lang="de-DE" sz="850" u="sng">
                <a:solidFill>
                  <a:schemeClr val="hlink"/>
                </a:solidFill>
                <a:latin typeface="Calibri"/>
                <a:ea typeface="Calibri"/>
                <a:cs typeface="Calibri"/>
                <a:sym typeface="Calibri"/>
                <a:hlinkClick r:id="rId6"/>
              </a:rPr>
              <a:t>https://www.rajapack.de/verpackungsnews/kautschuk</a:t>
            </a:r>
            <a:r>
              <a:rPr lang="de-DE" sz="850">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b="0" i="0" lang="de-DE" sz="850" u="none" strike="noStrike">
                <a:solidFill>
                  <a:srgbClr val="000000"/>
                </a:solidFill>
                <a:latin typeface="Calibri"/>
                <a:ea typeface="Calibri"/>
                <a:cs typeface="Calibri"/>
                <a:sym typeface="Calibri"/>
              </a:rPr>
              <a:t>UBA Umweltbundesamt (o.J.):  Best Practice Municipal Management. Online: </a:t>
            </a:r>
            <a:r>
              <a:rPr b="0" i="0" lang="de-DE" sz="850" u="sng" strike="noStrike">
                <a:solidFill>
                  <a:srgbClr val="954F72"/>
                </a:solidFill>
                <a:latin typeface="Calibri"/>
                <a:ea typeface="Calibri"/>
                <a:cs typeface="Calibri"/>
                <a:sym typeface="Calibri"/>
                <a:hlinkClick r:id="rId7">
                  <a:extLst>
                    <a:ext uri="{A12FA001-AC4F-418D-AE19-62706E023703}">
                      <ahyp:hlinkClr val="tx"/>
                    </a:ext>
                  </a:extLst>
                </a:hlinkClick>
              </a:rPr>
              <a:t>https://www.umweltbundesamt.de/sites/default/files/medien/377/dokumente/stoffstrom_altreifen_tyr.pdf</a:t>
            </a:r>
            <a:endParaRPr b="0" i="0" sz="850" u="sng" strike="noStrike">
              <a:solidFill>
                <a:schemeClr val="dk1"/>
              </a:solidFill>
              <a:latin typeface="Calibri"/>
              <a:ea typeface="Calibri"/>
              <a:cs typeface="Calibri"/>
              <a:sym typeface="Calibri"/>
            </a:endParaRPr>
          </a:p>
        </p:txBody>
      </p:sp>
      <p:sp>
        <p:nvSpPr>
          <p:cNvPr id="255" name="Google Shape;255;g1b8e6ec1130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c15811953c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g1c15811953c_0_0:notes"/>
          <p:cNvSpPr txBox="1"/>
          <p:nvPr>
            <p:ph idx="1" type="body"/>
          </p:nvPr>
        </p:nvSpPr>
        <p:spPr>
          <a:xfrm>
            <a:off x="479425" y="3888000"/>
            <a:ext cx="6145212" cy="618586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950" u="none" strike="noStrike">
                <a:solidFill>
                  <a:schemeClr val="dk1"/>
                </a:solidFill>
                <a:latin typeface="Calibri"/>
                <a:ea typeface="Calibri"/>
                <a:cs typeface="Calibri"/>
                <a:sym typeface="Calibri"/>
              </a:rPr>
              <a:t>Beschreibung</a:t>
            </a:r>
            <a:r>
              <a:rPr b="0" i="0" lang="de-DE" sz="950" u="none" strike="noStrike">
                <a:solidFill>
                  <a:schemeClr val="dk1"/>
                </a:solidFill>
                <a:latin typeface="Calibri"/>
                <a:ea typeface="Calibri"/>
                <a:cs typeface="Calibri"/>
                <a:sym typeface="Calibri"/>
              </a:rPr>
              <a:t>:</a:t>
            </a:r>
            <a:endParaRPr/>
          </a:p>
          <a:p>
            <a:pPr indent="0" lvl="0" marL="0" rtl="0" algn="l">
              <a:lnSpc>
                <a:spcPct val="100000"/>
              </a:lnSpc>
              <a:spcBef>
                <a:spcPts val="0"/>
              </a:spcBef>
              <a:spcAft>
                <a:spcPts val="0"/>
              </a:spcAft>
              <a:buSzPts val="1400"/>
              <a:buNone/>
            </a:pPr>
            <a:r>
              <a:rPr b="0" i="0" lang="de-DE" sz="950" u="none" strike="noStrike">
                <a:solidFill>
                  <a:schemeClr val="dk1"/>
                </a:solidFill>
                <a:latin typeface="Calibri"/>
                <a:ea typeface="Calibri"/>
                <a:cs typeface="Calibri"/>
                <a:sym typeface="Calibri"/>
              </a:rPr>
              <a:t>Reifen werden zum größten Teil einer Entsorgung zugeführt, aber der entstehende Abrieb wird unkontrolliert in der Umwelt verteilt. Ein gängiger PKW-Reifen wiegt am Ende seines im Durchschnitt 50.000 km langen Lebens gut 1 bis 1,5 kg weniger als zu Beginn (Fraunhofer Umsicht 2018). Der Abrieb </a:t>
            </a:r>
            <a:r>
              <a:rPr lang="de-DE" sz="950">
                <a:solidFill>
                  <a:schemeClr val="dk1"/>
                </a:solidFill>
                <a:latin typeface="Calibri"/>
                <a:ea typeface="Calibri"/>
                <a:cs typeface="Calibri"/>
                <a:sym typeface="Calibri"/>
              </a:rPr>
              <a:t>gilt laut einer Studie der Weltnaturschutzunion IUCN nachweislich </a:t>
            </a:r>
            <a:r>
              <a:rPr b="0" i="0" lang="de-DE" sz="950" u="none" strike="noStrike">
                <a:solidFill>
                  <a:schemeClr val="dk1"/>
                </a:solidFill>
                <a:latin typeface="Calibri"/>
                <a:ea typeface="Calibri"/>
                <a:cs typeface="Calibri"/>
                <a:sym typeface="Calibri"/>
              </a:rPr>
              <a:t>als eine der größten Quellen für Mikroplastik in der Umwelt (ebd. </a:t>
            </a:r>
            <a:r>
              <a:rPr lang="de-DE" sz="950">
                <a:solidFill>
                  <a:schemeClr val="dk1"/>
                </a:solidFill>
                <a:latin typeface="Calibri"/>
                <a:ea typeface="Calibri"/>
                <a:cs typeface="Calibri"/>
                <a:sym typeface="Calibri"/>
              </a:rPr>
              <a:t>2018</a:t>
            </a:r>
            <a:r>
              <a:rPr b="0" i="0" lang="de-DE" sz="950" u="none" strike="noStrike">
                <a:solidFill>
                  <a:schemeClr val="dk1"/>
                </a:solidFill>
                <a:latin typeface="Calibri"/>
                <a:ea typeface="Calibri"/>
                <a:cs typeface="Calibri"/>
                <a:sym typeface="Calibri"/>
              </a:rPr>
              <a:t>). </a:t>
            </a:r>
            <a:r>
              <a:rPr lang="de-DE" sz="950">
                <a:solidFill>
                  <a:schemeClr val="dk1"/>
                </a:solidFill>
                <a:latin typeface="Calibri"/>
                <a:ea typeface="Calibri"/>
                <a:cs typeface="Calibri"/>
                <a:sym typeface="Calibri"/>
              </a:rPr>
              <a:t>Es handelt sich hierbei um feste, unlösliche, partikuläre und nicht biologisch abbaubare synthetische Polymere in einem Größenbereich von weniger als 5 Millimetern bis 1.000 Nanometer (UBA 2020). Für Deutschland schätzt das Fraunhofer Institut UMSICHT die gesamten Kunststoff-Emissionen für Mikroplastik auf 330.000 t/a bzw. 4.000 g/ pro Kopf pro Jahr (g/cap*a). Als Hauptquellen macht der Reifena</a:t>
            </a:r>
            <a:r>
              <a:rPr b="0" i="0" lang="de-DE" sz="950" u="none" strike="noStrike">
                <a:solidFill>
                  <a:schemeClr val="dk1"/>
                </a:solidFill>
                <a:latin typeface="Calibri"/>
                <a:ea typeface="Calibri"/>
                <a:cs typeface="Calibri"/>
                <a:sym typeface="Calibri"/>
              </a:rPr>
              <a:t>btrieb von Kraftfahrzeugen mit etwa 1.100 g/cap*a über ein Viertel der Mikroplastik Emissionen aus (Fraunhofer Umsicht 2018).</a:t>
            </a:r>
            <a:endParaRPr sz="95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950">
                <a:solidFill>
                  <a:schemeClr val="dk1"/>
                </a:solidFill>
                <a:latin typeface="Calibri"/>
                <a:ea typeface="Calibri"/>
                <a:cs typeface="Calibri"/>
                <a:sym typeface="Calibri"/>
              </a:rPr>
              <a:t>Mikroplastik spielt im Hinblick auf Wasser und Nahrung eine bedeutende Rolle, denn ü</a:t>
            </a:r>
            <a:r>
              <a:rPr b="0" i="0" lang="de-DE" sz="950" u="none" strike="noStrike">
                <a:solidFill>
                  <a:schemeClr val="dk1"/>
                </a:solidFill>
                <a:latin typeface="Calibri"/>
                <a:ea typeface="Calibri"/>
                <a:cs typeface="Calibri"/>
                <a:sym typeface="Calibri"/>
              </a:rPr>
              <a:t>ber das Abwasser gelangen diese Stoffe in unser Grundwasser und ins Meer</a:t>
            </a:r>
            <a:r>
              <a:rPr lang="de-DE" sz="950">
                <a:solidFill>
                  <a:schemeClr val="dk1"/>
                </a:solidFill>
                <a:latin typeface="Calibri"/>
                <a:ea typeface="Calibri"/>
                <a:cs typeface="Calibri"/>
                <a:sym typeface="Calibri"/>
              </a:rPr>
              <a:t>. Dort ziehen sie Gifte an, werden von Tieren aufgenommen und gelangen so in die Nahrungskette. Laut einer Studie der Medizinischen Universität Wien aus dem Jahr 2019 gelangen durchschnittlich pro Person und Woche 5 Gramm Plastik über die Nahrung, das Trinkwasser und Salz in den menschlichen Magen-Darm-Trakt (Schwab et al. 2019). Zudem wurde Mikroplastik im menschlichen Blut nachgewiesen: Dreiviertel der Getesteten hatten laut der Studie der Freien Universität Amsterdam nachweislich Kunststoff im Blut. Die Untersuchung waren der erste Beweis dafür, dass Kunststoffpartikel in den menschlichen Blutkreislauf gelangen können. </a:t>
            </a:r>
            <a:endParaRPr b="0" i="0" sz="9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950">
                <a:solidFill>
                  <a:schemeClr val="dk1"/>
                </a:solidFill>
                <a:latin typeface="Calibri"/>
                <a:ea typeface="Calibri"/>
                <a:cs typeface="Calibri"/>
                <a:sym typeface="Calibri"/>
              </a:rPr>
              <a:t>Maria Neira von der WHO beschreibt das Risiko von Mikroplastik in Trinkwasser allerdings wie folgt: “Nach allen aktuell verfügbaren Informationen gehe von der derzeitigen Mikroplastik-Konzentration in Trinkwasser auch keine Gefahr aus”. Relevant aber unbeantwortet ist hierbei die Frage, wie es um die aerosolen Bestandteile des Mikroplastiks aus dem Reifenabrieb steht (ADAC 2022). Alles in allem ist der Stand der Forschung zu den Risiken von Mikro- oder gar Nano-Plastik (kleinste Plastikteilchen) unbefriedigend, weshalb die Vermeidung von Mikroplastik angeraten ist.</a:t>
            </a:r>
            <a:endParaRPr/>
          </a:p>
          <a:p>
            <a:pPr indent="0" lvl="0" marL="0" rtl="0" algn="l">
              <a:lnSpc>
                <a:spcPct val="100000"/>
              </a:lnSpc>
              <a:spcBef>
                <a:spcPts val="0"/>
              </a:spcBef>
              <a:spcAft>
                <a:spcPts val="0"/>
              </a:spcAft>
              <a:buSzPts val="1400"/>
              <a:buNone/>
            </a:pPr>
            <a:r>
              <a:rPr lang="de-DE" sz="950">
                <a:solidFill>
                  <a:schemeClr val="dk1"/>
                </a:solidFill>
                <a:latin typeface="Calibri"/>
                <a:ea typeface="Calibri"/>
                <a:cs typeface="Calibri"/>
                <a:sym typeface="Calibri"/>
              </a:rPr>
              <a:t>Allerdings ist die Vermeidung von Reifenabrieb schwierig, Möglichkeiten wären Filter in Gullys oder Ansätze, die zu weniger Abbremsen führen, z.B. eine intelligente Ampelschaltung (SWR 2021).</a:t>
            </a:r>
            <a:endParaRPr/>
          </a:p>
          <a:p>
            <a:pPr indent="0" lvl="0" marL="0" rtl="0" algn="l">
              <a:lnSpc>
                <a:spcPct val="100000"/>
              </a:lnSpc>
              <a:spcBef>
                <a:spcPts val="0"/>
              </a:spcBef>
              <a:spcAft>
                <a:spcPts val="0"/>
              </a:spcAft>
              <a:buSzPts val="1400"/>
              <a:buNone/>
            </a:pPr>
            <a:r>
              <a:rPr lang="de-DE" sz="950">
                <a:solidFill>
                  <a:schemeClr val="dk1"/>
                </a:solidFill>
                <a:latin typeface="Calibri"/>
                <a:ea typeface="Calibri"/>
                <a:cs typeface="Calibri"/>
                <a:sym typeface="Calibri"/>
              </a:rPr>
              <a:t>Reifenabtrieb kann auch durch die Reinigung von Verkehrsflächen zurückgewonnen werden. Aufgrund von Regen wird Mikroplastik allerdings regelmäßig abgespült und fortgeschwemmt, was die fachgerechte Entsorgung schwierig macht.</a:t>
            </a:r>
            <a:endParaRPr b="0" i="0" sz="9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950">
                <a:solidFill>
                  <a:schemeClr val="dk1"/>
                </a:solidFill>
                <a:latin typeface="Calibri"/>
                <a:ea typeface="Calibri"/>
                <a:cs typeface="Calibri"/>
                <a:sym typeface="Calibri"/>
              </a:rPr>
              <a:t>Aufga</a:t>
            </a:r>
            <a:r>
              <a:rPr b="1" i="0" lang="de-DE" sz="950" u="none" strike="noStrike">
                <a:solidFill>
                  <a:schemeClr val="dk1"/>
                </a:solidFill>
                <a:latin typeface="Calibri"/>
                <a:ea typeface="Calibri"/>
                <a:cs typeface="Calibri"/>
                <a:sym typeface="Calibri"/>
              </a:rPr>
              <a:t>b</a:t>
            </a:r>
            <a:r>
              <a:rPr b="1" lang="de-DE" sz="950">
                <a:solidFill>
                  <a:schemeClr val="dk1"/>
                </a:solidFill>
                <a:latin typeface="Calibri"/>
                <a:ea typeface="Calibri"/>
                <a:cs typeface="Calibri"/>
                <a:sym typeface="Calibri"/>
              </a:rPr>
              <a:t>en</a:t>
            </a:r>
            <a:r>
              <a:rPr lang="de-DE" sz="950">
                <a:solidFill>
                  <a:schemeClr val="dk1"/>
                </a:solidFill>
                <a:latin typeface="Calibri"/>
                <a:ea typeface="Calibri"/>
                <a:cs typeface="Calibri"/>
                <a:sym typeface="Calibri"/>
              </a:rPr>
              <a:t>:</a:t>
            </a:r>
            <a:endParaRPr/>
          </a:p>
          <a:p>
            <a:pPr indent="0" lvl="0" marL="0" rtl="0" algn="l">
              <a:lnSpc>
                <a:spcPct val="100000"/>
              </a:lnSpc>
              <a:spcBef>
                <a:spcPts val="0"/>
              </a:spcBef>
              <a:spcAft>
                <a:spcPts val="0"/>
              </a:spcAft>
              <a:buSzPts val="1400"/>
              <a:buNone/>
            </a:pPr>
            <a:r>
              <a:rPr b="0" i="0" lang="de-DE" sz="950" u="none" strike="noStrike">
                <a:solidFill>
                  <a:schemeClr val="dk1"/>
                </a:solidFill>
                <a:latin typeface="Calibri"/>
                <a:ea typeface="Calibri"/>
                <a:cs typeface="Calibri"/>
                <a:sym typeface="Calibri"/>
              </a:rPr>
              <a:t>Erkläre, wie sich der hohe Antei</a:t>
            </a:r>
            <a:r>
              <a:rPr lang="de-DE" sz="950">
                <a:solidFill>
                  <a:schemeClr val="dk1"/>
                </a:solidFill>
                <a:latin typeface="Calibri"/>
                <a:ea typeface="Calibri"/>
                <a:cs typeface="Calibri"/>
                <a:sym typeface="Calibri"/>
              </a:rPr>
              <a:t>l von Mikroplastik aus Reifena</a:t>
            </a:r>
            <a:r>
              <a:rPr b="0" i="0" lang="de-DE" sz="950" u="none" strike="noStrike">
                <a:solidFill>
                  <a:schemeClr val="dk1"/>
                </a:solidFill>
                <a:latin typeface="Calibri"/>
                <a:ea typeface="Calibri"/>
                <a:cs typeface="Calibri"/>
                <a:sym typeface="Calibri"/>
              </a:rPr>
              <a:t>btrieb im </a:t>
            </a:r>
            <a:r>
              <a:rPr lang="de-DE" sz="950">
                <a:solidFill>
                  <a:schemeClr val="dk1"/>
                </a:solidFill>
                <a:latin typeface="Calibri"/>
                <a:ea typeface="Calibri"/>
                <a:cs typeface="Calibri"/>
                <a:sym typeface="Calibri"/>
              </a:rPr>
              <a:t>Trinkwasser erklärt.</a:t>
            </a:r>
            <a:endParaRPr b="0" i="0" sz="9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lang="de-DE" sz="950">
                <a:solidFill>
                  <a:schemeClr val="dk1"/>
                </a:solidFill>
                <a:latin typeface="Calibri"/>
                <a:ea typeface="Calibri"/>
                <a:cs typeface="Calibri"/>
                <a:sym typeface="Calibri"/>
              </a:rPr>
              <a:t>Welche Maßnahmen können verhindern, dass A</a:t>
            </a:r>
            <a:r>
              <a:rPr b="0" i="0" lang="de-DE" sz="950" u="none" strike="noStrike">
                <a:solidFill>
                  <a:schemeClr val="dk1"/>
                </a:solidFill>
                <a:latin typeface="Calibri"/>
                <a:ea typeface="Calibri"/>
                <a:cs typeface="Calibri"/>
                <a:sym typeface="Calibri"/>
              </a:rPr>
              <a:t>b</a:t>
            </a:r>
            <a:r>
              <a:rPr lang="de-DE" sz="950">
                <a:solidFill>
                  <a:schemeClr val="dk1"/>
                </a:solidFill>
                <a:latin typeface="Calibri"/>
                <a:ea typeface="Calibri"/>
                <a:cs typeface="Calibri"/>
                <a:sym typeface="Calibri"/>
              </a:rPr>
              <a:t>rie</a:t>
            </a:r>
            <a:r>
              <a:rPr b="0" i="0" lang="de-DE" sz="950" u="none" strike="noStrike">
                <a:solidFill>
                  <a:schemeClr val="dk1"/>
                </a:solidFill>
                <a:latin typeface="Calibri"/>
                <a:ea typeface="Calibri"/>
                <a:cs typeface="Calibri"/>
                <a:sym typeface="Calibri"/>
              </a:rPr>
              <a:t>b</a:t>
            </a:r>
            <a:r>
              <a:rPr lang="de-DE" sz="950">
                <a:solidFill>
                  <a:schemeClr val="dk1"/>
                </a:solidFill>
                <a:latin typeface="Calibri"/>
                <a:ea typeface="Calibri"/>
                <a:cs typeface="Calibri"/>
                <a:sym typeface="Calibri"/>
              </a:rPr>
              <a:t> in das Grundwasser gelangt?</a:t>
            </a:r>
            <a:endParaRPr b="0" i="0" sz="950" u="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lang="de-DE" sz="950">
                <a:solidFill>
                  <a:schemeClr val="dk1"/>
                </a:solidFill>
                <a:latin typeface="Calibri"/>
                <a:ea typeface="Calibri"/>
                <a:cs typeface="Calibri"/>
                <a:sym typeface="Calibri"/>
              </a:rPr>
              <a:t>Quellen</a:t>
            </a:r>
            <a:r>
              <a:rPr lang="de-DE" sz="950">
                <a:solidFill>
                  <a:schemeClr val="dk1"/>
                </a:solidFill>
                <a:latin typeface="Calibri"/>
                <a:ea typeface="Calibri"/>
                <a:cs typeface="Calibri"/>
                <a:sym typeface="Calibri"/>
              </a:rPr>
              <a:t>:</a:t>
            </a:r>
            <a:endParaRPr/>
          </a:p>
          <a:p>
            <a:pPr indent="-171450" lvl="0" marL="171450" rtl="0" algn="l">
              <a:lnSpc>
                <a:spcPct val="100000"/>
              </a:lnSpc>
              <a:spcBef>
                <a:spcPts val="0"/>
              </a:spcBef>
              <a:spcAft>
                <a:spcPts val="0"/>
              </a:spcAft>
              <a:buSzPts val="1400"/>
              <a:buFont typeface="Arial"/>
              <a:buChar char="•"/>
            </a:pPr>
            <a:r>
              <a:rPr lang="de-DE" sz="900">
                <a:solidFill>
                  <a:srgbClr val="000000"/>
                </a:solidFill>
                <a:latin typeface="Calibri"/>
                <a:ea typeface="Calibri"/>
                <a:cs typeface="Calibri"/>
                <a:sym typeface="Calibri"/>
              </a:rPr>
              <a:t>ADAC (2022): Dem Mikroplastik auf der Spur: Weniger Reifenabrieb ist möglich. Online:</a:t>
            </a:r>
            <a:r>
              <a:rPr lang="de-DE" sz="900" u="sng">
                <a:solidFill>
                  <a:srgbClr val="000000"/>
                </a:solidFill>
                <a:latin typeface="Calibri"/>
                <a:ea typeface="Calibri"/>
                <a:cs typeface="Calibri"/>
                <a:sym typeface="Calibri"/>
                <a:hlinkClick r:id="rId2">
                  <a:extLst>
                    <a:ext uri="{A12FA001-AC4F-418D-AE19-62706E023703}">
                      <ahyp:hlinkClr val="tx"/>
                    </a:ext>
                  </a:extLst>
                </a:hlinkClick>
              </a:rPr>
              <a:t> </a:t>
            </a:r>
            <a:r>
              <a:rPr lang="de-DE" sz="900" u="sng">
                <a:solidFill>
                  <a:srgbClr val="1155CC"/>
                </a:solidFill>
                <a:latin typeface="Calibri"/>
                <a:ea typeface="Calibri"/>
                <a:cs typeface="Calibri"/>
                <a:sym typeface="Calibri"/>
                <a:hlinkClick r:id="rId3">
                  <a:extLst>
                    <a:ext uri="{A12FA001-AC4F-418D-AE19-62706E023703}">
                      <ahyp:hlinkClr val="tx"/>
                    </a:ext>
                  </a:extLst>
                </a:hlinkClick>
              </a:rPr>
              <a:t>www.adac.de/rund-ums-fahrzeug/ausstattung-technik-zubehoer/reifen/reifenkauf/reifenabrieb-mikroplastik/</a:t>
            </a:r>
            <a:endParaRPr sz="900" u="sng">
              <a:solidFill>
                <a:srgbClr val="1155CC"/>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900" u="none" strike="noStrike">
                <a:solidFill>
                  <a:schemeClr val="dk1"/>
                </a:solidFill>
                <a:latin typeface="Calibri"/>
                <a:ea typeface="Calibri"/>
                <a:cs typeface="Calibri"/>
                <a:sym typeface="Calibri"/>
              </a:rPr>
              <a:t>Fraunhofer Umsicht (2018): Kunststoff in der Umwelt: Mikro- und Makroplastik. Online: </a:t>
            </a:r>
            <a:r>
              <a:rPr b="0" i="0" lang="de-DE" sz="900" u="sng" strike="noStrike">
                <a:solidFill>
                  <a:schemeClr val="dk1"/>
                </a:solidFill>
                <a:latin typeface="Calibri"/>
                <a:ea typeface="Calibri"/>
                <a:cs typeface="Calibri"/>
                <a:sym typeface="Calibri"/>
                <a:hlinkClick r:id="rId4">
                  <a:extLst>
                    <a:ext uri="{A12FA001-AC4F-418D-AE19-62706E023703}">
                      <ahyp:hlinkClr val="tx"/>
                    </a:ext>
                  </a:extLst>
                </a:hlinkClick>
              </a:rPr>
              <a:t>https://www.umsicht.fraunhofer.de/content/dam/umsicht/de/dokumente/publikationen/2018/kunststoffe-id-umwelt-konsortialstudie-mikroplastik.pdf</a:t>
            </a:r>
            <a:endParaRPr b="0" i="0" sz="900" u="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900">
                <a:solidFill>
                  <a:srgbClr val="000000"/>
                </a:solidFill>
                <a:latin typeface="Calibri"/>
                <a:ea typeface="Calibri"/>
                <a:cs typeface="Calibri"/>
                <a:sym typeface="Calibri"/>
              </a:rPr>
              <a:t>Schwab et al. (2019): Philipp Schwabl, Sebastian Köppel, Philipp Königshofer, Theresa Bucsics, Michael Trauner, Thomas Reiberger, and Bettina Liebmann: Detection of Various Microplastics in Human Stool. Annals of Internal Medicine. DOI: 10.7326/M19-0618i.</a:t>
            </a:r>
            <a:endParaRPr/>
          </a:p>
          <a:p>
            <a:pPr indent="-171450" lvl="0" marL="171450" rtl="0" algn="l">
              <a:lnSpc>
                <a:spcPct val="100000"/>
              </a:lnSpc>
              <a:spcBef>
                <a:spcPts val="0"/>
              </a:spcBef>
              <a:spcAft>
                <a:spcPts val="0"/>
              </a:spcAft>
              <a:buSzPts val="1400"/>
              <a:buFont typeface="Arial"/>
              <a:buChar char="•"/>
            </a:pPr>
            <a:r>
              <a:rPr lang="de-DE" sz="900">
                <a:solidFill>
                  <a:schemeClr val="dk1"/>
                </a:solidFill>
                <a:latin typeface="Calibri"/>
                <a:ea typeface="Calibri"/>
                <a:cs typeface="Calibri"/>
                <a:sym typeface="Calibri"/>
              </a:rPr>
              <a:t>SWR (2021): Abtrieb von Autoreifen ist größte Quelle von Mikroplastik. Online:</a:t>
            </a:r>
            <a:r>
              <a:rPr lang="de-DE" sz="900" u="sng">
                <a:solidFill>
                  <a:srgbClr val="1155CC"/>
                </a:solidFill>
                <a:latin typeface="Calibri"/>
                <a:ea typeface="Calibri"/>
                <a:cs typeface="Calibri"/>
                <a:sym typeface="Calibri"/>
              </a:rPr>
              <a:t> https://www.swr.de/wissen/mikroplastik-aus-reifenabrieb-100.html</a:t>
            </a:r>
            <a:endParaRPr sz="900">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b="0" i="0" lang="de-DE" sz="900" u="none" strike="noStrike">
                <a:solidFill>
                  <a:schemeClr val="dk1"/>
                </a:solidFill>
                <a:latin typeface="Calibri"/>
                <a:ea typeface="Calibri"/>
                <a:cs typeface="Calibri"/>
                <a:sym typeface="Calibri"/>
              </a:rPr>
              <a:t>UBA Umweltbundesamt (2020): Was ist Mikroplastik. Online: </a:t>
            </a:r>
            <a:r>
              <a:rPr b="0" i="0" lang="de-DE" sz="900" u="sng" strike="noStrike">
                <a:solidFill>
                  <a:schemeClr val="dk1"/>
                </a:solidFill>
                <a:latin typeface="Calibri"/>
                <a:ea typeface="Calibri"/>
                <a:cs typeface="Calibri"/>
                <a:sym typeface="Calibri"/>
                <a:hlinkClick r:id="rId5">
                  <a:extLst>
                    <a:ext uri="{A12FA001-AC4F-418D-AE19-62706E023703}">
                      <ahyp:hlinkClr val="tx"/>
                    </a:ext>
                  </a:extLst>
                </a:hlinkClick>
              </a:rPr>
              <a:t>www.umweltbundesamt.de/service/uba-fragen/was-ist-mikroplastik</a:t>
            </a:r>
            <a:endParaRPr b="0" i="0" sz="900" u="none" strike="noStrike">
              <a:solidFill>
                <a:schemeClr val="dk1"/>
              </a:solidFill>
              <a:latin typeface="Calibri"/>
              <a:ea typeface="Calibri"/>
              <a:cs typeface="Calibri"/>
              <a:sym typeface="Calibri"/>
            </a:endParaRPr>
          </a:p>
        </p:txBody>
      </p:sp>
      <p:sp>
        <p:nvSpPr>
          <p:cNvPr id="268" name="Google Shape;268;g1c15811953c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5efc1c4699_0_0:notes"/>
          <p:cNvSpPr/>
          <p:nvPr>
            <p:ph idx="2" type="sldImg"/>
          </p:nvPr>
        </p:nvSpPr>
        <p:spPr>
          <a:xfrm>
            <a:off x="479425" y="287338"/>
            <a:ext cx="61437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0" name="Google Shape;280;g25efc1c4699_0_0:notes"/>
          <p:cNvSpPr txBox="1"/>
          <p:nvPr>
            <p:ph idx="1" type="body"/>
          </p:nvPr>
        </p:nvSpPr>
        <p:spPr>
          <a:xfrm>
            <a:off x="479425" y="3892474"/>
            <a:ext cx="6143700" cy="59880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Calibri"/>
                <a:ea typeface="Calibri"/>
                <a:cs typeface="Calibri"/>
                <a:sym typeface="Calibri"/>
              </a:rPr>
              <a:t>Beschreibung</a:t>
            </a:r>
            <a:endParaRPr sz="1000">
              <a:latin typeface="Calibri"/>
              <a:ea typeface="Calibri"/>
              <a:cs typeface="Calibri"/>
              <a:sym typeface="Calibri"/>
            </a:endParaRPr>
          </a:p>
          <a:p>
            <a:pPr indent="0" lvl="0" marL="0" rtl="0" algn="l">
              <a:lnSpc>
                <a:spcPct val="100000"/>
              </a:lnSpc>
              <a:spcBef>
                <a:spcPts val="0"/>
              </a:spcBef>
              <a:spcAft>
                <a:spcPts val="0"/>
              </a:spcAft>
              <a:buSzPts val="1400"/>
              <a:buNone/>
            </a:pPr>
            <a:r>
              <a:rPr lang="de-DE" sz="1000"/>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p>
          <a:p>
            <a:pPr indent="0" lvl="0" marL="0" rtl="0" algn="l">
              <a:lnSpc>
                <a:spcPct val="100000"/>
              </a:lnSpc>
              <a:spcBef>
                <a:spcPts val="0"/>
              </a:spcBef>
              <a:spcAft>
                <a:spcPts val="0"/>
              </a:spcAft>
              <a:buSzPts val="1400"/>
              <a:buNone/>
            </a:pPr>
            <a:r>
              <a:rPr lang="de-DE" sz="1000"/>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p>
          <a:p>
            <a:pPr indent="0" lvl="0" marL="0" rtl="0" algn="l">
              <a:lnSpc>
                <a:spcPct val="100000"/>
              </a:lnSpc>
              <a:spcBef>
                <a:spcPts val="0"/>
              </a:spcBef>
              <a:spcAft>
                <a:spcPts val="0"/>
              </a:spcAft>
              <a:buSzPts val="1400"/>
              <a:buNone/>
            </a:pPr>
            <a:r>
              <a:rPr lang="de-DE" sz="1000">
                <a:latin typeface="Calibri"/>
                <a:ea typeface="Calibri"/>
                <a:cs typeface="Calibri"/>
                <a:sym typeface="Calibri"/>
              </a:rPr>
              <a:t>. </a:t>
            </a:r>
            <a:endParaRPr/>
          </a:p>
          <a:p>
            <a:pPr indent="0" lvl="0" marL="0" rtl="0" algn="l">
              <a:lnSpc>
                <a:spcPct val="100000"/>
              </a:lnSpc>
              <a:spcBef>
                <a:spcPts val="0"/>
              </a:spcBef>
              <a:spcAft>
                <a:spcPts val="0"/>
              </a:spcAft>
              <a:buSzPts val="1400"/>
              <a:buNone/>
            </a:pPr>
            <a:r>
              <a:rPr b="1" lang="de-DE" sz="1000">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lang="de-DE" sz="1000">
                <a:latin typeface="Calibri"/>
                <a:ea typeface="Calibri"/>
                <a:cs typeface="Calibri"/>
                <a:sym typeface="Calibri"/>
              </a:rPr>
              <a:t>Die SDG können auch nur erreicht werden, wenn alle betroffenen Akteure gemeinsam an der Umsetzung arbeiten. Deshalb stellt sich die Frage für jedes einzelne Unternehmen, für die Geschäftsführung, die Eigentümer*innen und für alle Mitarbeiter*innen:</a:t>
            </a:r>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Calibri"/>
                <a:ea typeface="Calibri"/>
                <a:cs typeface="Calibri"/>
                <a:sym typeface="Calibri"/>
              </a:rPr>
              <a:t>Welche Rolle spielen die SDG für Ihr 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Calibri"/>
                <a:ea typeface="Calibri"/>
                <a:cs typeface="Calibri"/>
                <a:sym typeface="Calibri"/>
              </a:rPr>
              <a:t>Wie stellen Sie Ihr Unternehmen für die Zukunft auf?</a:t>
            </a:r>
            <a:endParaRPr sz="1000">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b="1" lang="de-DE" sz="1000">
                <a:latin typeface="Calibri"/>
                <a:ea typeface="Calibri"/>
                <a:cs typeface="Calibri"/>
                <a:sym typeface="Calibri"/>
              </a:rPr>
              <a:t>Quellen und Abbildung</a:t>
            </a:r>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Calibri"/>
                <a:ea typeface="Calibri"/>
                <a:cs typeface="Calibri"/>
                <a:sym typeface="Calibri"/>
              </a:rPr>
              <a:t>Cake: Stockholm Resilience Centre (o.J.): </a:t>
            </a:r>
            <a:r>
              <a:rPr b="0" i="0" lang="de-DE" sz="1000" u="none" cap="none" strike="noStrike">
                <a:solidFill>
                  <a:schemeClr val="dk1"/>
                </a:solidFill>
                <a:latin typeface="Calibri"/>
                <a:ea typeface="Calibri"/>
                <a:cs typeface="Calibri"/>
                <a:sym typeface="Calibri"/>
              </a:rPr>
              <a:t>Eine neue Art, die Ziele für nachhaltige Entwicklung zu sehen und wie sie alle mit Lebensmitteln verbunden sind. Online: https://www.stockholmresilience.org/research/research-news/2016-06-14-the-sdgs-wedding-cake.html. </a:t>
            </a:r>
            <a:r>
              <a:rPr lang="de-DE" sz="1000">
                <a:latin typeface="Calibri"/>
                <a:ea typeface="Calibri"/>
                <a:cs typeface="Calibri"/>
                <a:sym typeface="Calibri"/>
              </a:rPr>
              <a:t>(Lizenz: </a:t>
            </a:r>
            <a:r>
              <a:rPr b="0" i="0" lang="de-DE" sz="1000" u="none" cap="none" strike="noStrike">
                <a:solidFill>
                  <a:schemeClr val="dk1"/>
                </a:solidFill>
                <a:latin typeface="Calibri"/>
                <a:ea typeface="Calibri"/>
                <a:cs typeface="Calibri"/>
                <a:sym typeface="Calibri"/>
              </a:rPr>
              <a:t>CC BY-ND 3.0)</a:t>
            </a:r>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Calibri"/>
                <a:ea typeface="Calibri"/>
                <a:cs typeface="Calibri"/>
                <a:sym typeface="Calibri"/>
              </a:rPr>
              <a:t>Bundesregierung (o.J.): Berichte aus den Ministerien. Online: https://www.bundesregierung.de/breg-de/themen/nachhaltigkeitspolitik/berichte-und-reden-nachhaltigkeit/berichte-aus-den-ministerien-429902</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b="1"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t/>
            </a:r>
            <a:endParaRPr sz="1000">
              <a:latin typeface="Calibri"/>
              <a:ea typeface="Calibri"/>
              <a:cs typeface="Calibri"/>
              <a:sym typeface="Calibri"/>
            </a:endParaRPr>
          </a:p>
        </p:txBody>
      </p:sp>
      <p:sp>
        <p:nvSpPr>
          <p:cNvPr id="281" name="Google Shape;281;g25efc1c4699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8be2e03c6a_0_51: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g28be2e03c6a_0_51: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17a06698dd6_0_1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17a06698dd6_0_10:notes"/>
          <p:cNvSpPr txBox="1"/>
          <p:nvPr>
            <p:ph idx="1" type="body"/>
          </p:nvPr>
        </p:nvSpPr>
        <p:spPr>
          <a:xfrm>
            <a:off x="479425" y="3888563"/>
            <a:ext cx="6145212" cy="598727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200"/>
              </a:spcBef>
              <a:spcAft>
                <a:spcPts val="0"/>
              </a:spcAft>
              <a:buSzPts val="1400"/>
              <a:buNone/>
            </a:pPr>
            <a:r>
              <a:rPr b="1" lang="de-DE" sz="950"/>
              <a:t>Beschreibung:</a:t>
            </a:r>
            <a:endParaRPr sz="95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lang="de-DE" sz="950">
                <a:solidFill>
                  <a:schemeClr val="dk1"/>
                </a:solidFill>
                <a:latin typeface="Calibri"/>
                <a:ea typeface="Calibri"/>
                <a:cs typeface="Calibri"/>
                <a:sym typeface="Calibri"/>
              </a:rPr>
              <a:t>Als Grundlage und Einstieg in die Diskussion ein Überblick der 17 Ziele nachhaltiger Entwicklung; diese eignen sich als Querschnittsthema für den Unterricht (Link zur Grafik: </a:t>
            </a:r>
            <a:r>
              <a:rPr lang="de-DE" sz="950" u="sng">
                <a:solidFill>
                  <a:schemeClr val="dk1"/>
                </a:solidFill>
                <a:latin typeface="Calibri"/>
                <a:ea typeface="Calibri"/>
                <a:cs typeface="Calibri"/>
                <a:sym typeface="Calibri"/>
                <a:hlinkClick r:id="rId2">
                  <a:extLst>
                    <a:ext uri="{A12FA001-AC4F-418D-AE19-62706E023703}">
                      <ahyp:hlinkClr val="tx"/>
                    </a:ext>
                  </a:extLst>
                </a:hlinkClick>
              </a:rPr>
              <a:t>https://www.bundesregierung.de/breg-de/themen/nachhaltigkeitspolitik/nachhaltigkeitsziele-erklaert-232174</a:t>
            </a:r>
            <a:r>
              <a:rPr lang="de-DE" sz="950">
                <a:solidFill>
                  <a:schemeClr val="dk1"/>
                </a:solidFill>
                <a:latin typeface="Calibri"/>
                <a:ea typeface="Calibri"/>
                <a:cs typeface="Calibri"/>
                <a:sym typeface="Calibri"/>
              </a:rPr>
              <a:t> </a:t>
            </a:r>
            <a:endParaRPr/>
          </a:p>
          <a:p>
            <a:pPr indent="0" lvl="0" marL="0" rtl="0" algn="l">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Auf dem Weg zur Erreichung der angestrebten 17 Ziele nachhaltiger Entwicklung kann Bildung wichtige Beiträge leisten. Allen Menschen den Zugang zu Faktenwissen und Informationen zu ermöglichen, ist als Ziel in SDG 4 formuliert. Dies ist eine Grundlage, um sie in die Lage zu bringen, den Herausforderungen gerecht werdende Entscheidungen zu treffen. Weiterhin ermöglicht Bildung methodische Vorgehensweisen und Wege der Transformation zu erkunden, zu reflektieren und in geplante Handlungen zu übersetzen. Angesichts globaler Vernetzung mittels Digitalisierung und internationaler Handels- und Wirtschaftsbeziehungen ist es heutzutage prinzipiell möglich, auf eine nie dagewesene Vielfalt und Menge von Wissen zuzugreifen und Nachrichten in Echtzeit auszutauschen.</a:t>
            </a:r>
            <a:endParaRPr/>
          </a:p>
          <a:p>
            <a:pPr indent="0" lvl="0" marL="0" rtl="0" algn="l">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Nun ist es an uns Menschen, entsprechend unserer beruflichen Tätigkeit und unserer Lebenssituation relevante Informationen und Netzwerke zu nutzen, um die ökologischen, sozio-kulturellen, wirtschaftlichen und politischen Wechselwirkungen unseres Handeln mit den Herausforderungen zum Erhalt unseres Lebensraumes Erde zu verknüpfen.</a:t>
            </a:r>
            <a:endParaRPr/>
          </a:p>
          <a:p>
            <a:pPr indent="0" lvl="0" marL="0" rtl="0" algn="l">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Bildung für nachhaltige Entwicklung – die Auseinandersetzung mit den 17 Zielen – kann als Querschnittsaufgabe im Unterricht der Berufsschule verstanden werden. Die 17 Ziele berühren alle Lebensbereiche und fokussieren jeweils auf unterschiedliche Teilbereiche von Gesellschaft, Umwelt und Wirtschaft; sie stehen untereinander in Wechselbeziehung bzw. überlappen sich wechselseitig. Alle Themen der Berufstätigkeit und des Unterrichts können in Beziehung zu einem oder mehreren Zielen betrachtet werden, wodurch im Verlauf der Ausbildung das komplexe Bild der Nachhaltigkeit in seiner Ganzheit und Komplexität sichtbar wird.</a:t>
            </a:r>
            <a:endParaRPr/>
          </a:p>
          <a:p>
            <a:pPr indent="0" lvl="0" marL="0" rtl="0" algn="l">
              <a:lnSpc>
                <a:spcPct val="100000"/>
              </a:lnSpc>
              <a:spcBef>
                <a:spcPts val="200"/>
              </a:spcBef>
              <a:spcAft>
                <a:spcPts val="0"/>
              </a:spcAft>
              <a:buClr>
                <a:schemeClr val="dk1"/>
              </a:buClr>
              <a:buSzPts val="1100"/>
              <a:buFont typeface="Arial"/>
              <a:buNone/>
            </a:pPr>
            <a:r>
              <a:rPr lang="de-DE" sz="950">
                <a:solidFill>
                  <a:schemeClr val="dk1"/>
                </a:solidFill>
                <a:latin typeface="Calibri"/>
                <a:ea typeface="Calibri"/>
                <a:cs typeface="Calibri"/>
                <a:sym typeface="Calibri"/>
              </a:rPr>
              <a:t>Anhand zweier ausgewählter Aufgaben soll diese Herangehensweise exemplarisch veranschaulicht werden.</a:t>
            </a:r>
            <a:endParaRPr/>
          </a:p>
          <a:p>
            <a:pPr indent="0" lvl="0" marL="0" rtl="0" algn="l">
              <a:lnSpc>
                <a:spcPct val="100000"/>
              </a:lnSpc>
              <a:spcBef>
                <a:spcPts val="200"/>
              </a:spcBef>
              <a:spcAft>
                <a:spcPts val="0"/>
              </a:spcAft>
              <a:buClr>
                <a:schemeClr val="dk1"/>
              </a:buClr>
              <a:buSzPts val="1100"/>
              <a:buFont typeface="Arial"/>
              <a:buNone/>
            </a:pPr>
            <a:r>
              <a:rPr b="1" lang="de-DE" sz="950">
                <a:solidFill>
                  <a:schemeClr val="dk1"/>
                </a:solidFill>
                <a:latin typeface="Calibri"/>
                <a:ea typeface="Calibri"/>
                <a:cs typeface="Calibri"/>
                <a:sym typeface="Calibri"/>
              </a:rPr>
              <a:t>Ausbildungsmodul: "Nachvollziehen'' können, inwieweit die Verwirklichung der SDG Einfluss auf die Umwelt und das Berufsleben der SuS haben.</a:t>
            </a:r>
            <a:endParaRPr/>
          </a:p>
          <a:p>
            <a:pPr indent="-171450" lvl="0" marL="323850" rtl="0" algn="l">
              <a:lnSpc>
                <a:spcPct val="100000"/>
              </a:lnSpc>
              <a:spcBef>
                <a:spcPts val="6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demografischen und wirtschaftlichen Faktoren.(1) Welchen persönlichen Beitrag kann ich leisten, damit die SDG umgesetzt werden können.</a:t>
            </a:r>
            <a:endParaRPr/>
          </a:p>
          <a:p>
            <a:pPr indent="-171450" lvl="0" marL="323850" rtl="0" algn="l">
              <a:lnSpc>
                <a:spcPct val="100000"/>
              </a:lnSpc>
              <a:spcBef>
                <a:spcPts val="2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Sozialpolitische Faktoren.(2).Welchen persönlichen Beitrag kann ich leisten, damit die SDG umgesetzt werden können</a:t>
            </a:r>
            <a:endParaRPr b="1" sz="950">
              <a:solidFill>
                <a:schemeClr val="dk1"/>
              </a:solidFill>
              <a:latin typeface="Calibri"/>
              <a:ea typeface="Calibri"/>
              <a:cs typeface="Calibri"/>
              <a:sym typeface="Calibri"/>
            </a:endParaRPr>
          </a:p>
          <a:p>
            <a:pPr indent="-171450" lvl="0" marL="323850" rtl="0" algn="l">
              <a:lnSpc>
                <a:spcPct val="100000"/>
              </a:lnSpc>
              <a:spcBef>
                <a:spcPts val="200"/>
              </a:spcBef>
              <a:spcAft>
                <a:spcPts val="0"/>
              </a:spcAft>
              <a:buClr>
                <a:schemeClr val="dk1"/>
              </a:buClr>
              <a:buSzPts val="1200"/>
              <a:buFont typeface="Arial"/>
              <a:buChar char="•"/>
            </a:pPr>
            <a:r>
              <a:rPr lang="de-DE" sz="950">
                <a:solidFill>
                  <a:schemeClr val="dk1"/>
                </a:solidFill>
                <a:latin typeface="Calibri"/>
                <a:ea typeface="Calibri"/>
                <a:cs typeface="Calibri"/>
                <a:sym typeface="Calibri"/>
              </a:rPr>
              <a:t>Welche Ziele/Unterziele der SDG’s verhindern in der Umsetzung Migration aus Umweltfaktoren.(3) Welchen persönlichen Beitrag kann ich leisten, damit die SDG umgesetzt werden können</a:t>
            </a:r>
            <a:endParaRPr/>
          </a:p>
          <a:p>
            <a:pPr indent="-228600" lvl="0" marL="457200" rtl="0" algn="l">
              <a:lnSpc>
                <a:spcPct val="100000"/>
              </a:lnSpc>
              <a:spcBef>
                <a:spcPts val="200"/>
              </a:spcBef>
              <a:spcAft>
                <a:spcPts val="0"/>
              </a:spcAft>
              <a:buClr>
                <a:srgbClr val="1155CC"/>
              </a:buClr>
              <a:buSzPts val="1200"/>
              <a:buNone/>
            </a:pPr>
            <a:r>
              <a:t/>
            </a:r>
            <a:endParaRPr sz="950">
              <a:solidFill>
                <a:schemeClr val="dk1"/>
              </a:solidFill>
              <a:latin typeface="Calibri"/>
              <a:ea typeface="Calibri"/>
              <a:cs typeface="Calibri"/>
              <a:sym typeface="Calibri"/>
            </a:endParaRPr>
          </a:p>
          <a:p>
            <a:pPr indent="-304800" lvl="0" marL="360000" rtl="0" algn="l">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die Gründe, warum so viele Menschen aus Bulgarien und Rumänien in Deutschland leben. Benenne die Ziele/Unterziele der SDG’s, die umgesetzt werden müssten, damit sie in Ihrem Heimatland besser leben können.</a:t>
            </a:r>
            <a:endParaRPr/>
          </a:p>
          <a:p>
            <a:pPr indent="-304800" lvl="0" marL="360000" rtl="0" algn="l">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Gründe, warum so viele Menschen aus Afghanistan und Iran in Deutschland leben. Benenne die Ziele/Unterziele der SDG’s, die umgesetzt werden müssten, damit sie in Ihrem Heimatland besser leben können.</a:t>
            </a:r>
            <a:endParaRPr/>
          </a:p>
          <a:p>
            <a:pPr indent="-304800" lvl="0" marL="360000" rtl="0" algn="l">
              <a:lnSpc>
                <a:spcPct val="100000"/>
              </a:lnSpc>
              <a:spcBef>
                <a:spcPts val="200"/>
              </a:spcBef>
              <a:spcAft>
                <a:spcPts val="0"/>
              </a:spcAft>
              <a:buClr>
                <a:schemeClr val="dk1"/>
              </a:buClr>
              <a:buSzPts val="950"/>
              <a:buAutoNum type="arabicPeriod"/>
            </a:pPr>
            <a:r>
              <a:rPr lang="de-DE" sz="950">
                <a:solidFill>
                  <a:schemeClr val="dk1"/>
                </a:solidFill>
                <a:latin typeface="Calibri"/>
                <a:ea typeface="Calibri"/>
                <a:cs typeface="Calibri"/>
                <a:sym typeface="Calibri"/>
              </a:rPr>
              <a:t>Ermittle Gründe, warum so viele Menschen aus Somalia und Sudan in Deutschland leben. Benenne die Ziele/Unterziel der SDG’s, die umgesetzt werden müssten, damit sie in Ihrem Heimatland besser leben können.</a:t>
            </a:r>
            <a:endParaRPr/>
          </a:p>
        </p:txBody>
      </p:sp>
      <p:sp>
        <p:nvSpPr>
          <p:cNvPr id="127" name="Google Shape;127;g17a06698dd6_0_1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17a06698dd6_0_67: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17a06698dd6_0_67:notes"/>
          <p:cNvSpPr txBox="1"/>
          <p:nvPr>
            <p:ph idx="1" type="body"/>
          </p:nvPr>
        </p:nvSpPr>
        <p:spPr>
          <a:xfrm>
            <a:off x="479424" y="3888000"/>
            <a:ext cx="6145213" cy="54682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r>
              <a:rPr lang="de-DE"/>
              <a:t>:</a:t>
            </a:r>
            <a:endParaRPr/>
          </a:p>
          <a:p>
            <a:pPr indent="0" lvl="0" marL="0" rtl="0" algn="l">
              <a:lnSpc>
                <a:spcPct val="100000"/>
              </a:lnSpc>
              <a:spcBef>
                <a:spcPts val="0"/>
              </a:spcBef>
              <a:spcAft>
                <a:spcPts val="0"/>
              </a:spcAft>
              <a:buSzPts val="1400"/>
              <a:buNone/>
            </a:pPr>
            <a:r>
              <a:rPr lang="de-DE"/>
              <a:t>Der aktuelle Report der UNEP (UN environment programm) kann als eine Art Weckruf gelesen werden. Weltweit sind die Auswirkungen des Klimawandels bereits spürbar und aktives Handeln dringend nötig, um die Erderwärmung zu begrenzen. </a:t>
            </a:r>
            <a:endParaRPr/>
          </a:p>
          <a:p>
            <a:pPr indent="0" lvl="0" marL="0" rtl="0" algn="l">
              <a:lnSpc>
                <a:spcPct val="100000"/>
              </a:lnSpc>
              <a:spcBef>
                <a:spcPts val="0"/>
              </a:spcBef>
              <a:spcAft>
                <a:spcPts val="0"/>
              </a:spcAft>
              <a:buSzPts val="1400"/>
              <a:buNone/>
            </a:pPr>
            <a:r>
              <a:rPr lang="de-DE"/>
              <a:t>Der Report erscheint jährlich und gibt eine Zusammenfassung der prognostizierten Treibhausgasemissionen und damit zusammenhängenden Auswirkungen des Klimawandels (UN 2022). Es wird gezeigt, dass die Zusagen der einzelnen Länder bezüglich der Emissionsreduktion keinen deutlichen Unterschied machen und somit nicht ausreichen, um das Ziel des Parisers Abkommen zu erreichen.  Dieses besagt, dass die globale Erwärmung deutlich unter 2° C und im besten Fall unter 1,5° C bleiben muss, momentan befinden wir aus auf dem Weg eines Anstiegs von 2,8° C und die Umsetzungen der nationalen Zusagen würde ein Temperaturanstieg von 2,4 – 2,6° C bedeuten.</a:t>
            </a:r>
            <a:endParaRPr/>
          </a:p>
          <a:p>
            <a:pPr indent="0" lvl="0" marL="0" rtl="0" algn="l">
              <a:lnSpc>
                <a:spcPct val="100000"/>
              </a:lnSpc>
              <a:spcBef>
                <a:spcPts val="0"/>
              </a:spcBef>
              <a:spcAft>
                <a:spcPts val="0"/>
              </a:spcAft>
              <a:buSzPts val="1400"/>
              <a:buNone/>
            </a:pPr>
            <a:r>
              <a:rPr lang="de-DE"/>
              <a:t>Es wird zum kollektiven und multilateralen Handeln aufgerufen, bei dem auch die Kraftfahrzeugmechatoniker und Kraftfahrzeugmechatronikerinnen durch ihren Beruf und Kompetenzen eine Rolle spielen.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Quelle</a:t>
            </a:r>
            <a:r>
              <a:rPr lang="de-DE"/>
              <a:t>:</a:t>
            </a:r>
            <a:endParaRPr/>
          </a:p>
          <a:p>
            <a:pPr indent="-171450" lvl="0" marL="171450" rtl="0" algn="l">
              <a:lnSpc>
                <a:spcPct val="100000"/>
              </a:lnSpc>
              <a:spcBef>
                <a:spcPts val="0"/>
              </a:spcBef>
              <a:spcAft>
                <a:spcPts val="0"/>
              </a:spcAft>
              <a:buSzPts val="1400"/>
              <a:buFont typeface="Arial"/>
              <a:buChar char="•"/>
            </a:pPr>
            <a:r>
              <a:rPr lang="de-DE"/>
              <a:t>UN (2022): Emissions Gap Report 2022. Online: </a:t>
            </a:r>
            <a:r>
              <a:rPr lang="de-DE" u="sng">
                <a:solidFill>
                  <a:schemeClr val="hlink"/>
                </a:solidFill>
                <a:hlinkClick r:id="rId2"/>
              </a:rPr>
              <a:t>https://www.unep.org/resources/emissions-gap-report-2022</a:t>
            </a:r>
            <a:r>
              <a:rPr lang="de-DE"/>
              <a:t> </a:t>
            </a:r>
            <a:endParaRPr/>
          </a:p>
        </p:txBody>
      </p:sp>
      <p:sp>
        <p:nvSpPr>
          <p:cNvPr id="139" name="Google Shape;139;g17a06698dd6_0_67: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1: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1:notes"/>
          <p:cNvSpPr txBox="1"/>
          <p:nvPr>
            <p:ph idx="1" type="body"/>
          </p:nvPr>
        </p:nvSpPr>
        <p:spPr>
          <a:xfrm>
            <a:off x="479425" y="3888000"/>
            <a:ext cx="6145212" cy="550193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a:t>
            </a:r>
            <a:endParaRPr/>
          </a:p>
          <a:p>
            <a:pPr indent="0" lvl="0" marL="0" rtl="0" algn="l">
              <a:lnSpc>
                <a:spcPct val="100000"/>
              </a:lnSpc>
              <a:spcBef>
                <a:spcPts val="0"/>
              </a:spcBef>
              <a:spcAft>
                <a:spcPts val="0"/>
              </a:spcAft>
              <a:buSzPts val="1400"/>
              <a:buNone/>
            </a:pPr>
            <a:r>
              <a:rPr lang="de-DE"/>
              <a:t>Die Mengen der Emissionen in den verschiedenen Sektoren der Wirtschaft, des privaten und öffentlichen Lebens sind unterschiedlich. Entsprechend können Bereiche identifiziert werden, in denen Einsparungen besonders dringend und effektiv sind.</a:t>
            </a:r>
            <a:endParaRPr/>
          </a:p>
          <a:p>
            <a:pPr indent="0" lvl="0" marL="0" rtl="0" algn="l">
              <a:lnSpc>
                <a:spcPct val="100000"/>
              </a:lnSpc>
              <a:spcBef>
                <a:spcPts val="0"/>
              </a:spcBef>
              <a:spcAft>
                <a:spcPts val="0"/>
              </a:spcAft>
              <a:buSzPts val="1400"/>
              <a:buNone/>
            </a:pPr>
            <a:r>
              <a:rPr lang="de-DE"/>
              <a:t>Der größte Teil der Emissionen entsteht durch die Energiewirtschaft. In diesem Bereich besteht also das größte Einsparpotential, die Art der Energieerzeugung ist ein bedeutender Faktor.</a:t>
            </a:r>
            <a:endParaRPr/>
          </a:p>
          <a:p>
            <a:pPr indent="0" lvl="0" marL="0" rtl="0" algn="l">
              <a:lnSpc>
                <a:spcPct val="100000"/>
              </a:lnSpc>
              <a:spcBef>
                <a:spcPts val="0"/>
              </a:spcBef>
              <a:spcAft>
                <a:spcPts val="0"/>
              </a:spcAft>
              <a:buSzPts val="1400"/>
              <a:buNone/>
            </a:pPr>
            <a:r>
              <a:rPr lang="de-DE"/>
              <a:t>Industrie und Verkehr belegen die 2. und 3. Ränge. In der Art und Weise der Produktion, in der Wahl der Materialien und im Arbeitsprozess lohnt es sich, nach weiteren Einsparungspotentialen in Form von effizienterer Energienutzung zu suchen. Zudem sollte der Einsatz erneuerbarer Energien bei allen Anwendungen geprüft werden.</a:t>
            </a:r>
            <a:endParaRPr/>
          </a:p>
          <a:p>
            <a:pPr indent="0" lvl="0" marL="0" rtl="0" algn="l">
              <a:lnSpc>
                <a:spcPct val="100000"/>
              </a:lnSpc>
              <a:spcBef>
                <a:spcPts val="0"/>
              </a:spcBef>
              <a:spcAft>
                <a:spcPts val="0"/>
              </a:spcAft>
              <a:buSzPts val="1400"/>
              <a:buNone/>
            </a:pPr>
            <a:r>
              <a:rPr lang="de-DE"/>
              <a:t>Mit Verkehr ist sowohl die individuelle und öffentliche Personenbeförderung als auch der Warentransport gemeint. Die Wahl des Verkehrsmittel hat entscheidenden Einfluss auf die Emissionen, Elektromobilität stößt weniger Emissionen aus als Verbrennungsmotoren.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100"/>
              <a:buFont typeface="Arial"/>
              <a:buNone/>
            </a:pPr>
            <a:r>
              <a:rPr b="1" lang="de-DE" sz="1200"/>
              <a:t>Aufgaben:</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400"/>
              <a:buFont typeface="Arial"/>
              <a:buChar char="•"/>
            </a:pPr>
            <a:r>
              <a:rPr lang="de-DE"/>
              <a:t>U</a:t>
            </a:r>
            <a:r>
              <a:rPr lang="de-DE" sz="1200"/>
              <a:t>BA (2022): Treihausgasemissionen steigen 2021 um 4,5%. Online: </a:t>
            </a:r>
            <a:r>
              <a:rPr lang="de-DE" u="sng">
                <a:solidFill>
                  <a:schemeClr val="hlink"/>
                </a:solidFill>
                <a:hlinkClick r:id="rId2"/>
              </a:rPr>
              <a:t>https://www.umweltbundesamt.de/presse/pressemitteilungen/treibhausgasemissionen-stiegen-2021-um-45-prozent</a:t>
            </a:r>
            <a:r>
              <a:rPr lang="de-DE"/>
              <a:t> </a:t>
            </a:r>
            <a:endParaRPr/>
          </a:p>
          <a:p>
            <a:pPr indent="0" lvl="0" marL="0" rtl="0" algn="l">
              <a:lnSpc>
                <a:spcPct val="100000"/>
              </a:lnSpc>
              <a:spcBef>
                <a:spcPts val="0"/>
              </a:spcBef>
              <a:spcAft>
                <a:spcPts val="0"/>
              </a:spcAft>
              <a:buSzPts val="1400"/>
              <a:buNone/>
            </a:pPr>
            <a:r>
              <a:t/>
            </a:r>
            <a:endParaRPr/>
          </a:p>
        </p:txBody>
      </p:sp>
      <p:sp>
        <p:nvSpPr>
          <p:cNvPr id="151" name="Google Shape;151;p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79c2c0b847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179c2c0b847_0_0:notes"/>
          <p:cNvSpPr txBox="1"/>
          <p:nvPr>
            <p:ph idx="1" type="body"/>
          </p:nvPr>
        </p:nvSpPr>
        <p:spPr>
          <a:xfrm>
            <a:off x="479424" y="3888000"/>
            <a:ext cx="6145213" cy="6422165"/>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latin typeface="Calibri"/>
              <a:ea typeface="Calibri"/>
              <a:cs typeface="Calibri"/>
              <a:sym typeface="Calibri"/>
            </a:endParaRPr>
          </a:p>
          <a:p>
            <a:pPr indent="0" lvl="0" marL="0" rtl="0" algn="l">
              <a:lnSpc>
                <a:spcPct val="100000"/>
              </a:lnSpc>
              <a:spcBef>
                <a:spcPts val="200"/>
              </a:spcBef>
              <a:spcAft>
                <a:spcPts val="0"/>
              </a:spcAft>
              <a:buClr>
                <a:schemeClr val="dk1"/>
              </a:buClr>
              <a:buSzPts val="1100"/>
              <a:buFont typeface="Arial"/>
              <a:buNone/>
            </a:pPr>
            <a:r>
              <a:rPr lang="de-DE" sz="1100">
                <a:latin typeface="Calibri"/>
                <a:ea typeface="Calibri"/>
                <a:cs typeface="Calibri"/>
                <a:sym typeface="Calibri"/>
              </a:rPr>
              <a:t>Der Rohstofffußabdruck Deutschlands für das Jahr 2018 beträgt 1 373 Millionen Tonnen. 16 % beziehungsweise 224 Millionen Tonnen entfallen auf den Einsatz nachwachsender biotischer Rohstoffe (zum Beispiel Getreide, Holz) (Destatis 2021). Gegenüber 2017 hat sich der Rohstofffußabdruck mit -1,0 % wenig verändert, wie das Statistische Bundesamt (Destatis) nach vorläufigen Ergebnissen mitteilt (ebd. 2021). Der Rohstofffußabdruck gibt an, wie viele Rohstoffe weltweit für die Herstellung von Gütern eingesetzt werden, um die inländische Konsum- und Investitionsnachfrage zu bedienen. Um den Rohstoffeinsatz über die gesamte Wertschöpfungskette zu berücksichtigen, werden Konsum- und Investitions-, aber auch Import- und Exportgüter in sogenannten Rohstoffäquivalenten angegeben.</a:t>
            </a:r>
            <a:endParaRPr/>
          </a:p>
          <a:p>
            <a:pPr indent="0" lvl="0" marL="0" rtl="0" algn="l">
              <a:lnSpc>
                <a:spcPct val="100000"/>
              </a:lnSpc>
              <a:spcBef>
                <a:spcPts val="200"/>
              </a:spcBef>
              <a:spcAft>
                <a:spcPts val="0"/>
              </a:spcAft>
              <a:buSzPts val="1400"/>
              <a:buNone/>
            </a:pPr>
            <a:r>
              <a:rPr lang="de-DE" sz="1100">
                <a:latin typeface="Calibri"/>
                <a:ea typeface="Calibri"/>
                <a:cs typeface="Calibri"/>
                <a:sym typeface="Calibri"/>
              </a:rPr>
              <a:t>Bei zahlreichen Rohstoffen, vor allem Energierohstoffen, Metallen und zahlreichen Industriemineralen ist Deutschland aber stark von Importen abhängig. Im Jahre 1992 wurde das letzte deutsche Metallerzbergwerk geschlossen. Seither müssen alle benötigten Metalle entweder importiert oder aus Schrotten zurückgewonnen werden.</a:t>
            </a:r>
            <a:endParaRPr sz="11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100">
                <a:latin typeface="Calibri"/>
                <a:ea typeface="Calibri"/>
                <a:cs typeface="Calibri"/>
                <a:sym typeface="Calibri"/>
              </a:rPr>
              <a:t>Hintergrundmaterial dazu gibt das Bundesministerium für Wirtschaft und Klimaschutz 2021 (siehe Quellen)</a:t>
            </a:r>
            <a:endParaRPr sz="11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100">
                <a:latin typeface="Calibri"/>
                <a:ea typeface="Calibri"/>
                <a:cs typeface="Calibri"/>
                <a:sym typeface="Calibri"/>
              </a:rPr>
              <a:t>Besondere Begrifflichkeit:</a:t>
            </a:r>
            <a:endParaRPr sz="1100">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100">
                <a:latin typeface="Calibri"/>
                <a:ea typeface="Calibri"/>
                <a:cs typeface="Calibri"/>
                <a:sym typeface="Calibri"/>
              </a:rPr>
              <a:t>Bei der Berechnung von Rohstof­fäquivalenten werden alle betrachteten Güter in den Roh­stoffen ausgedrückt, die für ihre Produktion über die gesamte Wertschöpfungs­kette hinweg weltweit benötigt wurden. So geben zum Beispiel die Exporte in Rohstof­fäquivalenten an, welche Masse an Roh­stoffen im In- und Ausland für die Herstellung aller Güter eingesetzt wurde, die in einem bestimmten Jahr von Deutschland ins Ausland exportiert wurden (destatis.de) </a:t>
            </a:r>
            <a:endParaRPr/>
          </a:p>
          <a:p>
            <a:pPr indent="0" lvl="0" marL="0" rtl="0" algn="l">
              <a:lnSpc>
                <a:spcPct val="100000"/>
              </a:lnSpc>
              <a:spcBef>
                <a:spcPts val="20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Aufgaben</a:t>
            </a:r>
            <a:r>
              <a:rPr lang="de-DE" sz="1100">
                <a:latin typeface="Calibri"/>
                <a:ea typeface="Calibri"/>
                <a:cs typeface="Calibri"/>
                <a:sym typeface="Calibri"/>
              </a:rPr>
              <a:t>: </a:t>
            </a:r>
            <a:endParaRPr/>
          </a:p>
          <a:p>
            <a:pPr indent="-171450" lvl="0" marL="171450" rtl="0" algn="l">
              <a:lnSpc>
                <a:spcPct val="100000"/>
              </a:lnSpc>
              <a:spcBef>
                <a:spcPts val="200"/>
              </a:spcBef>
              <a:spcAft>
                <a:spcPts val="0"/>
              </a:spcAft>
              <a:buSzPts val="1400"/>
              <a:buFont typeface="Arial"/>
              <a:buChar char="•"/>
            </a:pPr>
            <a:r>
              <a:rPr lang="de-DE" sz="1100">
                <a:latin typeface="Calibri"/>
                <a:ea typeface="Calibri"/>
                <a:cs typeface="Calibri"/>
                <a:sym typeface="Calibri"/>
              </a:rPr>
              <a:t>Welche Metalle, Seltenen Erden und Kunststoffe werden in Ihrem Betrieb verwendet?</a:t>
            </a:r>
            <a:endParaRPr/>
          </a:p>
          <a:p>
            <a:pPr indent="-171450" lvl="0" marL="171450" rtl="0" algn="l">
              <a:lnSpc>
                <a:spcPct val="100000"/>
              </a:lnSpc>
              <a:spcBef>
                <a:spcPts val="200"/>
              </a:spcBef>
              <a:spcAft>
                <a:spcPts val="0"/>
              </a:spcAft>
              <a:buSzPts val="1400"/>
              <a:buFont typeface="Arial"/>
              <a:buChar char="•"/>
            </a:pPr>
            <a:r>
              <a:rPr lang="de-DE" sz="1100">
                <a:latin typeface="Calibri"/>
                <a:ea typeface="Calibri"/>
                <a:cs typeface="Calibri"/>
                <a:sym typeface="Calibri"/>
              </a:rPr>
              <a:t>Wofür werden diese Rohstoffe eingesetzt bzw. worin sind sie enthalten?</a:t>
            </a:r>
            <a:endParaRPr/>
          </a:p>
          <a:p>
            <a:pPr indent="0" lvl="0" marL="0" rtl="0" algn="l">
              <a:lnSpc>
                <a:spcPct val="100000"/>
              </a:lnSpc>
              <a:spcBef>
                <a:spcPts val="200"/>
              </a:spcBef>
              <a:spcAft>
                <a:spcPts val="0"/>
              </a:spcAft>
              <a:buSzPts val="1400"/>
              <a:buNone/>
            </a:pPr>
            <a:r>
              <a:t/>
            </a:r>
            <a:endParaRPr b="1" sz="1100">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latin typeface="Calibri"/>
                <a:ea typeface="Calibri"/>
                <a:cs typeface="Calibri"/>
                <a:sym typeface="Calibri"/>
              </a:rPr>
              <a:t>Quellen</a:t>
            </a:r>
            <a:r>
              <a:rPr lang="de-DE" sz="1100">
                <a:latin typeface="Calibri"/>
                <a:ea typeface="Calibri"/>
                <a:cs typeface="Calibri"/>
                <a:sym typeface="Calibri"/>
              </a:rPr>
              <a:t>:</a:t>
            </a:r>
            <a:endParaRPr/>
          </a:p>
          <a:p>
            <a:pPr indent="-171450" lvl="0" marL="171450" rtl="0" algn="l">
              <a:lnSpc>
                <a:spcPct val="100000"/>
              </a:lnSpc>
              <a:spcBef>
                <a:spcPts val="200"/>
              </a:spcBef>
              <a:spcAft>
                <a:spcPts val="0"/>
              </a:spcAft>
              <a:buSzPts val="1400"/>
              <a:buFont typeface="Arial"/>
              <a:buChar char="•"/>
            </a:pPr>
            <a:r>
              <a:rPr lang="de-DE" sz="1050">
                <a:latin typeface="Calibri"/>
                <a:ea typeface="Calibri"/>
                <a:cs typeface="Calibri"/>
                <a:sym typeface="Calibri"/>
              </a:rPr>
              <a:t>Bundesanstalt für Geowissenschaften und Rohstoffe BGR (2021): Deutschland – Rohstoffsituation 2020. Online: </a:t>
            </a:r>
            <a:r>
              <a:rPr lang="de-DE" sz="1050" u="sng">
                <a:solidFill>
                  <a:schemeClr val="hlink"/>
                </a:solidFill>
                <a:latin typeface="Calibri"/>
                <a:ea typeface="Calibri"/>
                <a:cs typeface="Calibri"/>
                <a:sym typeface="Calibri"/>
                <a:hlinkClick r:id="rId2"/>
              </a:rPr>
              <a:t>https://www.bgr.bund.de/DE/Themen/Min_rohstoffe/Downloads/rohsit-2020.pdf?__blob=publicationFile&amp;v=4</a:t>
            </a:r>
            <a:r>
              <a:rPr lang="de-DE" sz="1050">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lang="de-DE" sz="1050">
                <a:latin typeface="Calibri"/>
                <a:ea typeface="Calibri"/>
                <a:cs typeface="Calibri"/>
                <a:sym typeface="Calibri"/>
              </a:rPr>
              <a:t>Destatis (2021): Rohstofffußabdruck 2018: Anteil nachwachsender Rohstoffe bei 16%. Online: </a:t>
            </a:r>
            <a:r>
              <a:rPr lang="de-DE" sz="1050" u="sng">
                <a:solidFill>
                  <a:schemeClr val="hlink"/>
                </a:solidFill>
                <a:latin typeface="Calibri"/>
                <a:ea typeface="Calibri"/>
                <a:cs typeface="Calibri"/>
                <a:sym typeface="Calibri"/>
                <a:hlinkClick r:id="rId3"/>
              </a:rPr>
              <a:t>https://www.destatis.de/DE/Presse/Pressemitteilungen/2021/07/PD21_323_32.html;jsessionid=3DB47D52BA6D0A4FE84F5BF0C9448DFE.live721</a:t>
            </a:r>
            <a:endParaRPr sz="1050">
              <a:latin typeface="Calibri"/>
              <a:ea typeface="Calibri"/>
              <a:cs typeface="Calibri"/>
              <a:sym typeface="Calibri"/>
            </a:endParaRPr>
          </a:p>
        </p:txBody>
      </p:sp>
      <p:sp>
        <p:nvSpPr>
          <p:cNvPr id="164" name="Google Shape;164;g179c2c0b847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bf662dda48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1bf662dda48_0_0:notes"/>
          <p:cNvSpPr txBox="1"/>
          <p:nvPr>
            <p:ph idx="1" type="body"/>
          </p:nvPr>
        </p:nvSpPr>
        <p:spPr>
          <a:xfrm>
            <a:off x="479424" y="3888000"/>
            <a:ext cx="6145213" cy="551054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latin typeface="Calibri"/>
                <a:ea typeface="Calibri"/>
                <a:cs typeface="Calibri"/>
                <a:sym typeface="Calibri"/>
              </a:rPr>
              <a:t>Beschreibung</a:t>
            </a:r>
            <a:r>
              <a:rPr b="0" i="0" lang="de-DE" sz="1100" u="none" strike="noStrike">
                <a:solidFill>
                  <a:schemeClr val="dk1"/>
                </a:solidFill>
                <a:latin typeface="Calibri"/>
                <a:ea typeface="Calibri"/>
                <a:cs typeface="Calibri"/>
                <a:sym typeface="Calibri"/>
              </a:rPr>
              <a:t>:</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Fachleute diskutieren das Thema Feinstau</a:t>
            </a:r>
            <a:r>
              <a:rPr lang="de-DE" sz="1100">
                <a:solidFill>
                  <a:srgbClr val="000000"/>
                </a:solidFill>
                <a:latin typeface="Calibri"/>
                <a:ea typeface="Calibri"/>
                <a:cs typeface="Calibri"/>
                <a:sym typeface="Calibri"/>
              </a:rPr>
              <a:t>b</a:t>
            </a:r>
            <a:r>
              <a:rPr b="0" i="0" lang="de-DE" sz="1100" u="none" strike="noStrike">
                <a:solidFill>
                  <a:schemeClr val="dk1"/>
                </a:solidFill>
                <a:latin typeface="Calibri"/>
                <a:ea typeface="Calibri"/>
                <a:cs typeface="Calibri"/>
                <a:sym typeface="Calibri"/>
              </a:rPr>
              <a:t> seit Jahren im Kontext verschiedener Umwelt- und Gesundheitsproblemen</a:t>
            </a:r>
            <a:r>
              <a:rPr lang="de-DE" sz="1100">
                <a:solidFill>
                  <a:schemeClr val="dk1"/>
                </a:solidFill>
                <a:latin typeface="Calibri"/>
                <a:ea typeface="Calibri"/>
                <a:cs typeface="Calibri"/>
                <a:sym typeface="Calibri"/>
              </a:rPr>
              <a:t>. Dem durch Ver</a:t>
            </a:r>
            <a:r>
              <a:rPr lang="de-DE" sz="1100">
                <a:solidFill>
                  <a:srgbClr val="000000"/>
                </a:solidFill>
                <a:latin typeface="Calibri"/>
                <a:ea typeface="Calibri"/>
                <a:cs typeface="Calibri"/>
                <a:sym typeface="Calibri"/>
              </a:rPr>
              <a:t>brennungsmotoren emittierte Feinstaub </a:t>
            </a:r>
            <a:r>
              <a:rPr lang="de-DE" sz="1100">
                <a:solidFill>
                  <a:schemeClr val="dk1"/>
                </a:solidFill>
                <a:latin typeface="Calibri"/>
                <a:ea typeface="Calibri"/>
                <a:cs typeface="Calibri"/>
                <a:sym typeface="Calibri"/>
              </a:rPr>
              <a:t>wird mit </a:t>
            </a:r>
            <a:r>
              <a:rPr lang="de-DE" sz="1100">
                <a:solidFill>
                  <a:srgbClr val="000000"/>
                </a:solidFill>
                <a:latin typeface="Calibri"/>
                <a:ea typeface="Calibri"/>
                <a:cs typeface="Calibri"/>
                <a:sym typeface="Calibri"/>
              </a:rPr>
              <a:t>neuen Filteranlagen, Katalysatoren, AdBlue und strengen Abgasnormen begegnet, sodass sich seit 1995 die als besonders gefährlich geltenden Feinstaubemissionen fast halbiert von ca. 345.000 t auf 180.000 t (Statista 2022). </a:t>
            </a:r>
            <a:endParaRPr/>
          </a:p>
          <a:p>
            <a:pPr indent="0" lvl="0" marL="0" rtl="0" algn="l">
              <a:lnSpc>
                <a:spcPct val="100000"/>
              </a:lnSpc>
              <a:spcBef>
                <a:spcPts val="200"/>
              </a:spcBef>
              <a:spcAft>
                <a:spcPts val="0"/>
              </a:spcAft>
              <a:buSzPts val="1400"/>
              <a:buNone/>
            </a:pPr>
            <a:r>
              <a:rPr lang="de-DE" sz="1100">
                <a:solidFill>
                  <a:srgbClr val="000000"/>
                </a:solidFill>
                <a:latin typeface="Calibri"/>
                <a:ea typeface="Calibri"/>
                <a:cs typeface="Calibri"/>
                <a:sym typeface="Calibri"/>
              </a:rPr>
              <a:t>Besonders hoch ist die Feinstaubbelastung bei Diesel Fahrzeugen, und obwohl die Autoindustrie behauptet, dass ihr Fahrzeuge inzwischen sauber wären,</a:t>
            </a:r>
            <a:r>
              <a:rPr lang="de-DE" sz="1100">
                <a:solidFill>
                  <a:schemeClr val="dk1"/>
                </a:solidFill>
                <a:latin typeface="Calibri"/>
                <a:ea typeface="Calibri"/>
                <a:cs typeface="Calibri"/>
                <a:sym typeface="Calibri"/>
              </a:rPr>
              <a:t> zeigen die Erge</a:t>
            </a:r>
            <a:r>
              <a:rPr lang="de-DE" sz="1100">
                <a:solidFill>
                  <a:srgbClr val="000000"/>
                </a:solidFill>
                <a:latin typeface="Calibri"/>
                <a:ea typeface="Calibri"/>
                <a:cs typeface="Calibri"/>
                <a:sym typeface="Calibri"/>
              </a:rPr>
              <a:t>bnisse </a:t>
            </a:r>
            <a:r>
              <a:rPr lang="de-DE" sz="1100">
                <a:solidFill>
                  <a:schemeClr val="dk1"/>
                </a:solidFill>
                <a:latin typeface="Calibri"/>
                <a:ea typeface="Calibri"/>
                <a:cs typeface="Calibri"/>
                <a:sym typeface="Calibri"/>
              </a:rPr>
              <a:t>unabhängiger</a:t>
            </a:r>
            <a:r>
              <a:rPr lang="de-DE" sz="1100">
                <a:solidFill>
                  <a:srgbClr val="000000"/>
                </a:solidFill>
                <a:latin typeface="Calibri"/>
                <a:ea typeface="Calibri"/>
                <a:cs typeface="Calibri"/>
                <a:sym typeface="Calibri"/>
              </a:rPr>
              <a:t> La</a:t>
            </a:r>
            <a:r>
              <a:rPr b="0" i="0" lang="de-DE" sz="1100" u="none" cap="none" strike="noStrike">
                <a:solidFill>
                  <a:srgbClr val="000000"/>
                </a:solidFill>
                <a:latin typeface="Calibri"/>
                <a:ea typeface="Calibri"/>
                <a:cs typeface="Calibri"/>
                <a:sym typeface="Calibri"/>
              </a:rPr>
              <a:t>b</a:t>
            </a:r>
            <a:r>
              <a:rPr lang="de-DE" sz="1100">
                <a:solidFill>
                  <a:srgbClr val="000000"/>
                </a:solidFill>
                <a:latin typeface="Calibri"/>
                <a:ea typeface="Calibri"/>
                <a:cs typeface="Calibri"/>
                <a:sym typeface="Calibri"/>
              </a:rPr>
              <a:t>ortests, dass Diesel Fahrzeuge noch immer eine Menge der Partikel ausstoßen, die ein Gesundheitsrisiko darstellt (transportenvironment 2020). </a:t>
            </a:r>
            <a:endParaRPr/>
          </a:p>
          <a:p>
            <a:pPr indent="0" lvl="0" marL="0" rtl="0" algn="l">
              <a:lnSpc>
                <a:spcPct val="100000"/>
              </a:lnSpc>
              <a:spcBef>
                <a:spcPts val="200"/>
              </a:spcBef>
              <a:spcAft>
                <a:spcPts val="0"/>
              </a:spcAft>
              <a:buSzPts val="1400"/>
              <a:buNone/>
            </a:pPr>
            <a:r>
              <a:rPr lang="de-DE" sz="1100">
                <a:solidFill>
                  <a:srgbClr val="000000"/>
                </a:solidFill>
                <a:latin typeface="Calibri"/>
                <a:ea typeface="Calibri"/>
                <a:cs typeface="Calibri"/>
                <a:sym typeface="Calibri"/>
              </a:rPr>
              <a:t>Ein Problem dabei stellt die Reinigung des Partikelfilters dar, der seit 2013 ein obligatorischer Bestandteil neuer Fahrzeuge ist. Um zu funktionieren muss dieser allerdings regelmäßig gereinigt werden, was Verschmutzungsspitzen verursacht. </a:t>
            </a:r>
            <a:endParaRPr b="0" i="0" sz="1100" u="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lang="de-DE" sz="1100">
                <a:solidFill>
                  <a:srgbClr val="000000"/>
                </a:solidFill>
                <a:latin typeface="Calibri"/>
                <a:ea typeface="Calibri"/>
                <a:cs typeface="Calibri"/>
                <a:sym typeface="Calibri"/>
              </a:rPr>
              <a:t>Ein wirksame Alternative gegen Feinstaub ist vor allem der Umstieg auf E-Mobilität, da diese in Elektromotoren nicht entstehen. </a:t>
            </a:r>
            <a:endParaRPr sz="1100">
              <a:solidFill>
                <a:schemeClr val="dk1"/>
              </a:solidFill>
              <a:latin typeface="Calibri"/>
              <a:ea typeface="Calibri"/>
              <a:cs typeface="Calibri"/>
              <a:sym typeface="Calibri"/>
            </a:endParaRPr>
          </a:p>
          <a:p>
            <a:pPr indent="6350" lvl="0" marL="0" rtl="0" algn="l">
              <a:lnSpc>
                <a:spcPct val="100000"/>
              </a:lnSpc>
              <a:spcBef>
                <a:spcPts val="200"/>
              </a:spcBef>
              <a:spcAft>
                <a:spcPts val="0"/>
              </a:spcAft>
              <a:buSzPts val="1400"/>
              <a:buNone/>
            </a:pPr>
            <a:r>
              <a:t/>
            </a:r>
            <a:endParaRPr b="0" i="0" sz="1100" u="none" strike="noStrike">
              <a:solidFill>
                <a:srgbClr val="000000"/>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Aufgabe</a:t>
            </a:r>
            <a:r>
              <a:rPr lang="de-DE" sz="1100">
                <a:solidFill>
                  <a:schemeClr val="dk1"/>
                </a:solidFill>
                <a:latin typeface="Calibri"/>
                <a:ea typeface="Calibri"/>
                <a:cs typeface="Calibri"/>
                <a:sym typeface="Calibri"/>
              </a:rPr>
              <a:t>:</a:t>
            </a:r>
            <a:endParaRPr/>
          </a:p>
          <a:p>
            <a:pPr indent="-171450" lvl="0" marL="171450" rtl="0" algn="l">
              <a:lnSpc>
                <a:spcPct val="100000"/>
              </a:lnSpc>
              <a:spcBef>
                <a:spcPts val="200"/>
              </a:spcBef>
              <a:spcAft>
                <a:spcPts val="0"/>
              </a:spcAft>
              <a:buSzPts val="1400"/>
              <a:buFont typeface="Arial"/>
              <a:buChar char="•"/>
            </a:pPr>
            <a:r>
              <a:rPr lang="de-DE" sz="1100">
                <a:solidFill>
                  <a:schemeClr val="dk1"/>
                </a:solidFill>
                <a:latin typeface="Calibri"/>
                <a:ea typeface="Calibri"/>
                <a:cs typeface="Calibri"/>
                <a:sym typeface="Calibri"/>
              </a:rPr>
              <a:t>Erkläre die technischen Zusammenhänge des Reinigen des Partikelfilters und interpretiere die Grafik in Zusammenhang mit dem Vorgang.</a:t>
            </a:r>
            <a:endParaRPr b="0" i="0" sz="1100" u="none" strike="noStrike">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1"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chemeClr val="dk1"/>
                </a:solidFill>
                <a:latin typeface="Calibri"/>
                <a:ea typeface="Calibri"/>
                <a:cs typeface="Calibri"/>
                <a:sym typeface="Calibri"/>
              </a:rPr>
              <a:t>Quellen</a:t>
            </a:r>
            <a:r>
              <a:rPr lang="de-DE" sz="1100">
                <a:solidFill>
                  <a:schemeClr val="dk1"/>
                </a:solidFill>
                <a:latin typeface="Calibri"/>
                <a:ea typeface="Calibri"/>
                <a:cs typeface="Calibri"/>
                <a:sym typeface="Calibri"/>
              </a:rPr>
              <a:t>:</a:t>
            </a:r>
            <a:endParaRPr/>
          </a:p>
          <a:p>
            <a:pPr indent="-171450" lvl="0" marL="171450" rtl="0" algn="l">
              <a:lnSpc>
                <a:spcPct val="100000"/>
              </a:lnSpc>
              <a:spcBef>
                <a:spcPts val="200"/>
              </a:spcBef>
              <a:spcAft>
                <a:spcPts val="0"/>
              </a:spcAft>
              <a:buSzPts val="1400"/>
              <a:buFont typeface="Arial"/>
              <a:buChar char="•"/>
            </a:pPr>
            <a:r>
              <a:rPr b="0" i="0" lang="de-DE" sz="1050" u="none" strike="noStrike">
                <a:solidFill>
                  <a:srgbClr val="000000"/>
                </a:solidFill>
                <a:latin typeface="Calibri"/>
                <a:ea typeface="Calibri"/>
                <a:cs typeface="Calibri"/>
                <a:sym typeface="Calibri"/>
              </a:rPr>
              <a:t>Fraunhofer Umsicht (2017): Studie zur Circular Economy im Hinlick auf die chemische Industrie. Online: </a:t>
            </a:r>
            <a:r>
              <a:rPr b="0" i="0" lang="de-DE" sz="1050" u="sng" strike="noStrike">
                <a:solidFill>
                  <a:srgbClr val="000000"/>
                </a:solidFill>
                <a:latin typeface="Calibri"/>
                <a:ea typeface="Calibri"/>
                <a:cs typeface="Calibri"/>
                <a:sym typeface="Calibri"/>
                <a:hlinkClick r:id="rId2">
                  <a:extLst>
                    <a:ext uri="{A12FA001-AC4F-418D-AE19-62706E023703}">
                      <ahyp:hlinkClr val="tx"/>
                    </a:ext>
                  </a:extLst>
                </a:hlinkClick>
              </a:rPr>
              <a:t>https://www.umsicht.fraunhofer.de/content/dam/umsicht/de/dokumente/publikationen/2017/zirkulaere-wirtschaft-fuer-chemische-industrie-gesamtstudie.pdf</a:t>
            </a:r>
            <a:r>
              <a:rPr b="0" i="0" lang="de-DE" sz="1050" u="none" strike="noStrike">
                <a:solidFill>
                  <a:srgbClr val="000000"/>
                </a:solidFill>
                <a:latin typeface="Calibri"/>
                <a:ea typeface="Calibri"/>
                <a:cs typeface="Calibri"/>
                <a:sym typeface="Calibri"/>
              </a:rPr>
              <a:t> </a:t>
            </a:r>
            <a:endParaRPr/>
          </a:p>
          <a:p>
            <a:pPr indent="-171450" lvl="0" marL="171450" rtl="0" algn="l">
              <a:lnSpc>
                <a:spcPct val="100000"/>
              </a:lnSpc>
              <a:spcBef>
                <a:spcPts val="0"/>
              </a:spcBef>
              <a:spcAft>
                <a:spcPts val="0"/>
              </a:spcAft>
              <a:buSzPts val="1400"/>
              <a:buFont typeface="Arial"/>
              <a:buChar char="•"/>
            </a:pPr>
            <a:r>
              <a:rPr b="0" i="0" lang="de-DE" sz="1050" u="sng" strike="noStrike">
                <a:solidFill>
                  <a:schemeClr val="dk1"/>
                </a:solidFill>
                <a:latin typeface="Calibri"/>
                <a:ea typeface="Calibri"/>
                <a:cs typeface="Calibri"/>
                <a:sym typeface="Calibri"/>
                <a:hlinkClick r:id="rId3">
                  <a:extLst>
                    <a:ext uri="{A12FA001-AC4F-418D-AE19-62706E023703}">
                      <ahyp:hlinkClr val="tx"/>
                    </a:ext>
                  </a:extLst>
                </a:hlinkClick>
              </a:rPr>
              <a:t>https://de.statista.com/statistik/daten/studie/1090854/umfrage/feinstaub-emissionen-in-deutschland/</a:t>
            </a:r>
            <a:endParaRPr b="0" i="0" sz="1050" u="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Transportenvironment (2020): New Diesels, new prolems. Online: https://www.transportenvironment.org/wp-content/uploads/2021/07/2020_01_New_diesels_new_problems_full_report.pdf</a:t>
            </a:r>
            <a:endParaRPr/>
          </a:p>
          <a:p>
            <a:pPr indent="-171450" lvl="0" marL="171450" rtl="0" algn="l">
              <a:lnSpc>
                <a:spcPct val="100000"/>
              </a:lnSpc>
              <a:spcBef>
                <a:spcPts val="0"/>
              </a:spcBef>
              <a:spcAft>
                <a:spcPts val="0"/>
              </a:spcAft>
              <a:buSzPts val="1400"/>
              <a:buFont typeface="Arial"/>
              <a:buChar char="•"/>
            </a:pPr>
            <a:r>
              <a:rPr lang="de-DE" sz="1050">
                <a:solidFill>
                  <a:schemeClr val="dk1"/>
                </a:solidFill>
                <a:latin typeface="Calibri"/>
                <a:ea typeface="Calibri"/>
                <a:cs typeface="Calibri"/>
                <a:sym typeface="Calibri"/>
              </a:rPr>
              <a:t>Statista (2022): Feinstaubemissionen in Deutschland bis 2020. Online: </a:t>
            </a:r>
            <a:r>
              <a:rPr lang="de-DE" sz="1050" u="sng">
                <a:solidFill>
                  <a:schemeClr val="dk1"/>
                </a:solidFill>
                <a:latin typeface="Calibri"/>
                <a:ea typeface="Calibri"/>
                <a:cs typeface="Calibri"/>
                <a:sym typeface="Calibri"/>
                <a:hlinkClick r:id="rId4">
                  <a:extLst>
                    <a:ext uri="{A12FA001-AC4F-418D-AE19-62706E023703}">
                      <ahyp:hlinkClr val="tx"/>
                    </a:ext>
                  </a:extLst>
                </a:hlinkClick>
              </a:rPr>
              <a:t>https://de.statista.com/statistik/daten/studie/1090854/umfrage/feinstaub-emissionen-in-deutschland/</a:t>
            </a:r>
            <a:r>
              <a:rPr lang="de-DE" sz="1050">
                <a:solidFill>
                  <a:schemeClr val="dk1"/>
                </a:solidFill>
                <a:latin typeface="Calibri"/>
                <a:ea typeface="Calibri"/>
                <a:cs typeface="Calibri"/>
                <a:sym typeface="Calibri"/>
              </a:rPr>
              <a:t> </a:t>
            </a:r>
            <a:endParaRPr b="0" i="0" sz="1050" u="none" strike="noStrike">
              <a:solidFill>
                <a:schemeClr val="dk1"/>
              </a:solidFill>
              <a:latin typeface="Calibri"/>
              <a:ea typeface="Calibri"/>
              <a:cs typeface="Calibri"/>
              <a:sym typeface="Calibri"/>
            </a:endParaRPr>
          </a:p>
        </p:txBody>
      </p:sp>
      <p:sp>
        <p:nvSpPr>
          <p:cNvPr id="179" name="Google Shape;179;g1bf662dda48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bf662dda48_0_34: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1bf662dda48_0_34:notes"/>
          <p:cNvSpPr txBox="1"/>
          <p:nvPr>
            <p:ph idx="1" type="body"/>
          </p:nvPr>
        </p:nvSpPr>
        <p:spPr>
          <a:xfrm>
            <a:off x="479424" y="3888000"/>
            <a:ext cx="6145213" cy="5761107"/>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solidFill>
                  <a:schemeClr val="dk1"/>
                </a:solidFill>
                <a:latin typeface="Calibri"/>
                <a:ea typeface="Calibri"/>
                <a:cs typeface="Calibri"/>
                <a:sym typeface="Calibri"/>
              </a:rPr>
              <a:t>Beschreibung:</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E-Fuels oder synthetische Kraftstoffe werden aus Wasserstoff und Kohlendioxid mit einem hohen Strom Aufwand  </a:t>
            </a:r>
            <a:r>
              <a:rPr lang="de-DE" sz="1100">
                <a:solidFill>
                  <a:schemeClr val="dk1"/>
                </a:solidFill>
                <a:latin typeface="Calibri"/>
                <a:ea typeface="Calibri"/>
                <a:cs typeface="Calibri"/>
                <a:sym typeface="Calibri"/>
              </a:rPr>
              <a:t>gewonnen und </a:t>
            </a:r>
            <a:r>
              <a:rPr b="0" i="0" lang="de-DE" sz="1100" u="none" strike="noStrike">
                <a:solidFill>
                  <a:schemeClr val="dk1"/>
                </a:solidFill>
                <a:latin typeface="Calibri"/>
                <a:ea typeface="Calibri"/>
                <a:cs typeface="Calibri"/>
                <a:sym typeface="Calibri"/>
              </a:rPr>
              <a:t>in Verbrennungsmotoren eigenständig verwendet, oder Kraftstoffen, wie Benzin oder Diesel, beigemischt (cleanthinking 2023). </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Eine </a:t>
            </a:r>
            <a:r>
              <a:rPr lang="de-DE" sz="1100">
                <a:solidFill>
                  <a:schemeClr val="dk1"/>
                </a:solidFill>
                <a:latin typeface="Calibri"/>
                <a:ea typeface="Calibri"/>
                <a:cs typeface="Calibri"/>
                <a:sym typeface="Calibri"/>
              </a:rPr>
              <a:t>Analyse des ThinkTanks Transport &amp; Environment der voraussichtlichen</a:t>
            </a:r>
            <a:r>
              <a:rPr b="0" i="0" lang="de-DE" sz="1100" u="none" strike="noStrike">
                <a:solidFill>
                  <a:schemeClr val="dk1"/>
                </a:solidFill>
                <a:latin typeface="Calibri"/>
                <a:ea typeface="Calibri"/>
                <a:cs typeface="Calibri"/>
                <a:sym typeface="Calibri"/>
              </a:rPr>
              <a:t> Lebenszyklusemissionen </a:t>
            </a:r>
            <a:r>
              <a:rPr lang="de-DE" sz="1100">
                <a:solidFill>
                  <a:schemeClr val="dk1"/>
                </a:solidFill>
                <a:latin typeface="Calibri"/>
                <a:ea typeface="Calibri"/>
                <a:cs typeface="Calibri"/>
                <a:sym typeface="Calibri"/>
              </a:rPr>
              <a:t>von Autos, </a:t>
            </a:r>
            <a:r>
              <a:rPr b="0" i="0" lang="de-DE" sz="1100" u="none" strike="noStrike">
                <a:solidFill>
                  <a:schemeClr val="dk1"/>
                </a:solidFill>
                <a:latin typeface="Calibri"/>
                <a:ea typeface="Calibri"/>
                <a:cs typeface="Calibri"/>
                <a:sym typeface="Calibri"/>
              </a:rPr>
              <a:t>die im Jahr 2030 gekauft werden, zeigt, dass batteriebetriebene Elektroautos eine deutlich umweltfreundlichere Lösung sind, als synthetische Kraftstoffe (T&amp;E 2022). Es wurde herausgefunden, dass die ausgestoßenen Emissionen eines Verbrenners mit E-Fuel Beimischung nur 5 % geringer sind, als die eines konventionellen Verbrenners.</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Im Vergleich dazu schneidet ein E-Auto, das mit dem durchschnittlichen EU Strommix hergestellt und aufgeladen wird, mit 87% weniger Emissionen deutlich besser ab (ebd. 2022).</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Zudem wurde die Möglichkeit analysiert, dass ein Auto mit reinem E-Fuels betrieben wird, der mit erneuerbarem Strom hergestellt wurde. Aufgrund der Verluste bei der Herstellung von E-Fuels und des ineffizienten Verbrennungsmotors wäre das Elektroauto dennoch 53% sauberer (ebd. 2022).</a:t>
            </a:r>
            <a:endParaRPr/>
          </a:p>
          <a:p>
            <a:pPr indent="0" lvl="0" marL="0" rtl="0" algn="l">
              <a:lnSpc>
                <a:spcPct val="100000"/>
              </a:lnSpc>
              <a:spcBef>
                <a:spcPts val="200"/>
              </a:spcBef>
              <a:spcAft>
                <a:spcPts val="0"/>
              </a:spcAft>
              <a:buSzPts val="1400"/>
              <a:buNone/>
            </a:pPr>
            <a:r>
              <a:rPr b="0" i="0" lang="de-DE" sz="1100" u="none" strike="noStrike">
                <a:solidFill>
                  <a:schemeClr val="dk1"/>
                </a:solidFill>
                <a:latin typeface="Calibri"/>
                <a:ea typeface="Calibri"/>
                <a:cs typeface="Calibri"/>
                <a:sym typeface="Calibri"/>
              </a:rPr>
              <a:t>Aufgrund der energieintensiven Herstellung und Nutzung von E-Fuels, kann ein Elektroauto mit derselben Menge Energie über 5 mal weiter fahren, als ein Verbrenner, der mit synthetischen Kraftstoff betrieben wird. </a:t>
            </a:r>
            <a:endParaRPr b="1" sz="1100">
              <a:solidFill>
                <a:schemeClr val="dk1"/>
              </a:solidFill>
              <a:latin typeface="Calibri"/>
              <a:ea typeface="Calibri"/>
              <a:cs typeface="Calibri"/>
              <a:sym typeface="Calibri"/>
            </a:endParaRPr>
          </a:p>
          <a:p>
            <a:pPr indent="0" lvl="0" marL="0" rtl="0" algn="l">
              <a:lnSpc>
                <a:spcPct val="100000"/>
              </a:lnSpc>
              <a:spcBef>
                <a:spcPts val="200"/>
              </a:spcBef>
              <a:spcAft>
                <a:spcPts val="0"/>
              </a:spcAft>
              <a:buSzPts val="1400"/>
              <a:buNone/>
            </a:pPr>
            <a:r>
              <a:t/>
            </a:r>
            <a:endParaRPr b="1" sz="1100"/>
          </a:p>
          <a:p>
            <a:pPr indent="0" lvl="0" marL="0" rtl="0" algn="l">
              <a:lnSpc>
                <a:spcPct val="100000"/>
              </a:lnSpc>
              <a:spcBef>
                <a:spcPts val="200"/>
              </a:spcBef>
              <a:spcAft>
                <a:spcPts val="0"/>
              </a:spcAft>
              <a:buSzPts val="1400"/>
              <a:buNone/>
            </a:pPr>
            <a:r>
              <a:rPr b="1" lang="de-DE" sz="1100"/>
              <a:t>Aufga</a:t>
            </a:r>
            <a:r>
              <a:rPr b="1" lang="de-DE" sz="1100">
                <a:solidFill>
                  <a:srgbClr val="000000"/>
                </a:solidFill>
                <a:latin typeface="Calibri"/>
                <a:ea typeface="Calibri"/>
                <a:cs typeface="Calibri"/>
                <a:sym typeface="Calibri"/>
              </a:rPr>
              <a:t>be:</a:t>
            </a:r>
            <a:endParaRPr/>
          </a:p>
          <a:p>
            <a:pPr indent="-171450" lvl="0" marL="171450" rtl="0" algn="l">
              <a:lnSpc>
                <a:spcPct val="100000"/>
              </a:lnSpc>
              <a:spcBef>
                <a:spcPts val="200"/>
              </a:spcBef>
              <a:spcAft>
                <a:spcPts val="0"/>
              </a:spcAft>
              <a:buSzPts val="1400"/>
              <a:buFont typeface="Arial"/>
              <a:buChar char="•"/>
            </a:pPr>
            <a:r>
              <a:rPr lang="de-DE" sz="1100">
                <a:solidFill>
                  <a:srgbClr val="000000"/>
                </a:solidFill>
                <a:latin typeface="Calibri"/>
                <a:ea typeface="Calibri"/>
                <a:cs typeface="Calibri"/>
                <a:sym typeface="Calibri"/>
              </a:rPr>
              <a:t>Berate einen Kunden mithilfe der Folie bezüglich der THG Emissionen von Verbrennern, Verbrennern mit E-Fuel und E-Fahrzeugen.</a:t>
            </a:r>
            <a:endParaRPr/>
          </a:p>
          <a:p>
            <a:pPr indent="0" lvl="0" marL="0" rtl="0" algn="l">
              <a:lnSpc>
                <a:spcPct val="100000"/>
              </a:lnSpc>
              <a:spcBef>
                <a:spcPts val="200"/>
              </a:spcBef>
              <a:spcAft>
                <a:spcPts val="0"/>
              </a:spcAft>
              <a:buSzPts val="1400"/>
              <a:buNone/>
            </a:pPr>
            <a:r>
              <a:t/>
            </a:r>
            <a:endParaRPr b="1" sz="1100">
              <a:solidFill>
                <a:srgbClr val="000000"/>
              </a:solidFill>
              <a:latin typeface="Calibri"/>
              <a:ea typeface="Calibri"/>
              <a:cs typeface="Calibri"/>
              <a:sym typeface="Calibri"/>
            </a:endParaRPr>
          </a:p>
          <a:p>
            <a:pPr indent="0" lvl="0" marL="0" rtl="0" algn="l">
              <a:lnSpc>
                <a:spcPct val="100000"/>
              </a:lnSpc>
              <a:spcBef>
                <a:spcPts val="200"/>
              </a:spcBef>
              <a:spcAft>
                <a:spcPts val="0"/>
              </a:spcAft>
              <a:buSzPts val="1400"/>
              <a:buNone/>
            </a:pPr>
            <a:r>
              <a:rPr b="1" lang="de-DE" sz="1100">
                <a:solidFill>
                  <a:srgbClr val="000000"/>
                </a:solidFill>
                <a:latin typeface="Calibri"/>
                <a:ea typeface="Calibri"/>
                <a:cs typeface="Calibri"/>
                <a:sym typeface="Calibri"/>
              </a:rPr>
              <a:t>Quellen: </a:t>
            </a:r>
            <a:endParaRPr/>
          </a:p>
          <a:p>
            <a:pPr indent="-171450" lvl="0" marL="171450" rtl="0" algn="l">
              <a:lnSpc>
                <a:spcPct val="100000"/>
              </a:lnSpc>
              <a:spcBef>
                <a:spcPts val="200"/>
              </a:spcBef>
              <a:spcAft>
                <a:spcPts val="0"/>
              </a:spcAft>
              <a:buSzPts val="1400"/>
              <a:buFont typeface="Arial"/>
              <a:buChar char="•"/>
            </a:pPr>
            <a:r>
              <a:rPr lang="de-DE" sz="1050">
                <a:solidFill>
                  <a:srgbClr val="000000"/>
                </a:solidFill>
                <a:latin typeface="Calibri"/>
                <a:ea typeface="Calibri"/>
                <a:cs typeface="Calibri"/>
                <a:sym typeface="Calibri"/>
              </a:rPr>
              <a:t>Cleanthinking (2023): E-Fuels: Vorteile und Nachteile synthetischer Kraftstoffe. Online: </a:t>
            </a:r>
            <a:r>
              <a:rPr lang="de-DE" sz="1050" u="sng">
                <a:solidFill>
                  <a:srgbClr val="000000"/>
                </a:solidFill>
                <a:latin typeface="Calibri"/>
                <a:ea typeface="Calibri"/>
                <a:cs typeface="Calibri"/>
                <a:sym typeface="Calibri"/>
                <a:hlinkClick r:id="rId2">
                  <a:extLst>
                    <a:ext uri="{A12FA001-AC4F-418D-AE19-62706E023703}">
                      <ahyp:hlinkClr val="tx"/>
                    </a:ext>
                  </a:extLst>
                </a:hlinkClick>
              </a:rPr>
              <a:t>https://www.cleanthinking.de/e-fuels-vorteile-und-nachteile-synthetischer-kraftstoffe/?_gl=1*1a31wz9*_ga*MTE0MDA1MzAxNi4xNjc3MTQ4MTAw*_up*MQ..#h-aktuelle-lage-der-e-fuels-projekte-in-planung</a:t>
            </a:r>
            <a:r>
              <a:rPr lang="de-DE" sz="1050">
                <a:solidFill>
                  <a:srgbClr val="000000"/>
                </a:solidFill>
                <a:latin typeface="Calibri"/>
                <a:ea typeface="Calibri"/>
                <a:cs typeface="Calibri"/>
                <a:sym typeface="Calibri"/>
              </a:rPr>
              <a:t> </a:t>
            </a:r>
            <a:endParaRPr/>
          </a:p>
          <a:p>
            <a:pPr indent="-171450" lvl="0" marL="171450" rtl="0" algn="l">
              <a:lnSpc>
                <a:spcPct val="100000"/>
              </a:lnSpc>
              <a:spcBef>
                <a:spcPts val="200"/>
              </a:spcBef>
              <a:spcAft>
                <a:spcPts val="200"/>
              </a:spcAft>
              <a:buSzPts val="1400"/>
              <a:buFont typeface="Arial"/>
              <a:buChar char="•"/>
            </a:pPr>
            <a:r>
              <a:rPr lang="de-DE" sz="1050">
                <a:solidFill>
                  <a:srgbClr val="000000"/>
                </a:solidFill>
                <a:latin typeface="Calibri"/>
                <a:ea typeface="Calibri"/>
                <a:cs typeface="Calibri"/>
                <a:sym typeface="Calibri"/>
              </a:rPr>
              <a:t>Transport &amp; Environment T&amp;E (2022): Neue Analyse bestätigt: Autos mit E-Fuels sind weit weniger umweltfreundlich als Elektroautos. Online: </a:t>
            </a:r>
            <a:r>
              <a:rPr lang="de-DE" sz="1050" u="sng">
                <a:solidFill>
                  <a:srgbClr val="000000"/>
                </a:solidFill>
                <a:latin typeface="Calibri"/>
                <a:ea typeface="Calibri"/>
                <a:cs typeface="Calibri"/>
                <a:sym typeface="Calibri"/>
                <a:hlinkClick r:id="rId3">
                  <a:extLst>
                    <a:ext uri="{A12FA001-AC4F-418D-AE19-62706E023703}">
                      <ahyp:hlinkClr val="tx"/>
                    </a:ext>
                  </a:extLst>
                </a:hlinkClick>
              </a:rPr>
              <a:t>https://www.transportenvironment.org/discover/neue-analyse-bestatigt-autos-mit-e-fuels-sind-weit-weniger-umweltfreundlich-als-elektroautos/</a:t>
            </a:r>
            <a:r>
              <a:rPr lang="de-DE" sz="1050">
                <a:solidFill>
                  <a:srgbClr val="000000"/>
                </a:solidFill>
                <a:latin typeface="Calibri"/>
                <a:ea typeface="Calibri"/>
                <a:cs typeface="Calibri"/>
                <a:sym typeface="Calibri"/>
              </a:rPr>
              <a:t> </a:t>
            </a:r>
            <a:endParaRPr sz="1100"/>
          </a:p>
        </p:txBody>
      </p:sp>
      <p:sp>
        <p:nvSpPr>
          <p:cNvPr id="196" name="Google Shape;196;g1bf662dda48_0_3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86ce84fc81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de-DE"/>
              <a:t>‹#›</a:t>
            </a:fld>
            <a:endParaRPr/>
          </a:p>
        </p:txBody>
      </p:sp>
      <p:sp>
        <p:nvSpPr>
          <p:cNvPr id="208" name="Google Shape;208;g186ce84fc81_0_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186ce84fc81_0_0:notes"/>
          <p:cNvSpPr txBox="1"/>
          <p:nvPr>
            <p:ph idx="1" type="body"/>
          </p:nvPr>
        </p:nvSpPr>
        <p:spPr>
          <a:xfrm>
            <a:off x="479425" y="3888000"/>
            <a:ext cx="6145213" cy="621767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950">
                <a:solidFill>
                  <a:srgbClr val="000000"/>
                </a:solidFill>
                <a:latin typeface="Calibri"/>
                <a:ea typeface="Calibri"/>
                <a:cs typeface="Calibri"/>
                <a:sym typeface="Calibri"/>
              </a:rPr>
              <a:t>Beschreibung:</a:t>
            </a:r>
            <a:endParaRPr/>
          </a:p>
          <a:p>
            <a:pPr indent="0" lvl="0" marL="0" rtl="0" algn="l">
              <a:lnSpc>
                <a:spcPct val="100000"/>
              </a:lnSpc>
              <a:spcBef>
                <a:spcPts val="0"/>
              </a:spcBef>
              <a:spcAft>
                <a:spcPts val="0"/>
              </a:spcAft>
              <a:buSzPts val="1400"/>
              <a:buNone/>
            </a:pPr>
            <a:r>
              <a:rPr lang="de-DE" sz="950">
                <a:latin typeface="Calibri"/>
                <a:ea typeface="Calibri"/>
                <a:cs typeface="Calibri"/>
                <a:sym typeface="Calibri"/>
              </a:rPr>
              <a:t>Nach derzeitigem Stand der Technik bieten sich als Stromspeicher nur unterschiedliche Batterietypen an. </a:t>
            </a:r>
            <a:endParaRPr/>
          </a:p>
          <a:p>
            <a:pPr indent="0" lvl="0" marL="0" rtl="0" algn="l">
              <a:lnSpc>
                <a:spcPct val="100000"/>
              </a:lnSpc>
              <a:spcBef>
                <a:spcPts val="0"/>
              </a:spcBef>
              <a:spcAft>
                <a:spcPts val="0"/>
              </a:spcAft>
              <a:buSzPts val="1400"/>
              <a:buNone/>
            </a:pPr>
            <a:r>
              <a:rPr lang="de-DE" sz="950">
                <a:latin typeface="Calibri"/>
                <a:ea typeface="Calibri"/>
                <a:cs typeface="Calibri"/>
                <a:sym typeface="Calibri"/>
              </a:rPr>
              <a:t>Lithium-Ionen-Batterien (GRS o.J.): Bei dieser Batterie übernehmen Lithium-Ionen den Stromtransport, es erfolgt keine chemische Reaktion sondern nur eine Ionen-Einlagerung. Die Kathode enthält Kobalt-Oxid (CoO), die Anode besteht aus Graphit. Als Elektrolyt dienen Li-organische Verbindungen. </a:t>
            </a:r>
            <a:endParaRPr/>
          </a:p>
          <a:p>
            <a:pPr indent="0" lvl="1" marL="6350" rtl="0" algn="l">
              <a:lnSpc>
                <a:spcPct val="100000"/>
              </a:lnSpc>
              <a:spcBef>
                <a:spcPts val="0"/>
              </a:spcBef>
              <a:spcAft>
                <a:spcPts val="0"/>
              </a:spcAft>
              <a:buSzPts val="1400"/>
              <a:buNone/>
            </a:pPr>
            <a:r>
              <a:rPr lang="de-DE" sz="950">
                <a:latin typeface="Calibri"/>
                <a:ea typeface="Calibri"/>
                <a:cs typeface="Calibri"/>
                <a:sym typeface="Calibri"/>
              </a:rPr>
              <a:t>Aus Sicht der Nachhaltigkeit ist insbesondere die Gewinnung von Cobalt in Sambia und der Demokratischen Republik Kongo, dem wichtigsten aller Lieferländer, sehr gewichtig, da dies meist illegal und unter Zerstörung der Natur abgebaut wird (FAZ  2022; Safe the Children 2022). Lithium hingegen ist ein Salz, das in verschiedenen Ländern in Salzseen vorkommt. Der größte Produzent ist Australien (51.000 t) vor Chile (13.000 t). Hierbei spielt insbesondere die Bereitstellung von Wasser und die Abwasserbehandlung eine gewichtige Rolle, da die Gewinnung meist in ariden Regionen stattfindet. Die bekannten Reserven übersteigen die Bedarfe um ein Vielfaches, Lithium ist somit kein “knappes” Metall (ebd. 2022)</a:t>
            </a:r>
            <a:endParaRPr/>
          </a:p>
          <a:p>
            <a:pPr indent="0" lvl="0" marL="0" rtl="0" algn="l">
              <a:lnSpc>
                <a:spcPct val="100000"/>
              </a:lnSpc>
              <a:spcBef>
                <a:spcPts val="0"/>
              </a:spcBef>
              <a:spcAft>
                <a:spcPts val="0"/>
              </a:spcAft>
              <a:buSzPts val="1400"/>
              <a:buNone/>
            </a:pPr>
            <a:r>
              <a:rPr lang="de-DE" sz="950">
                <a:latin typeface="Calibri"/>
                <a:ea typeface="Calibri"/>
                <a:cs typeface="Calibri"/>
                <a:sym typeface="Calibri"/>
              </a:rPr>
              <a:t>Eine Alternative, die sich derzeit in einer intensiven Phase der Weiterentwicklung befindet, ist die Lithium-Eisenphosphat-Batterien (Energieexperten 2019): Diese Batterien werden vermutlich ein Ersatz für die Lithium-Ionen-Batterien in vielen Bereichen (u.a. Lkws) sein. Anstelle von Cobalt wird Eisen in der Kathode verwendet, die Anode besteht ebenfalls aus Graphit. Sie benötigen nur Nur 80 g Li (4,5 Gewichts-%, LiCo-Batterien 160 g Li) für 1.000 Wh und haben zudem eine hohe Zyklenfestigkeit (mehr als 6.000) bei geringem Kapazitätsverlust (5%). Zum Vergleich: Ein Bleiakku hält rund 600 Ladezyklen. </a:t>
            </a:r>
            <a:endParaRPr/>
          </a:p>
          <a:p>
            <a:pPr indent="0" lvl="0" marL="6350" rtl="0" algn="l">
              <a:lnSpc>
                <a:spcPct val="100000"/>
              </a:lnSpc>
              <a:spcBef>
                <a:spcPts val="0"/>
              </a:spcBef>
              <a:spcAft>
                <a:spcPts val="0"/>
              </a:spcAft>
              <a:buSzPts val="1400"/>
              <a:buNone/>
            </a:pPr>
            <a:r>
              <a:rPr lang="de-DE" sz="950">
                <a:latin typeface="Calibri"/>
                <a:ea typeface="Calibri"/>
                <a:cs typeface="Calibri"/>
                <a:sym typeface="Calibri"/>
              </a:rPr>
              <a:t>Tesla ist hierbei einer der Vorreiter. Das Unternehmen hat 2017 in Australien den (damaligen) größten Energiespeicher mit Lithium-Batterien errichtet: 100 MW Leistung und 125 MWh Speicherkapazität (Erneuerbare Energien 2021). Inzwischen gibt es aber Speichersystem mit einer Kapazität bis zu 300 MWh (Ingenieur.de 2021). </a:t>
            </a:r>
            <a:endParaRPr/>
          </a:p>
          <a:p>
            <a:pPr indent="0" lvl="0" marL="0" rtl="0" algn="l">
              <a:lnSpc>
                <a:spcPct val="100000"/>
              </a:lnSpc>
              <a:spcBef>
                <a:spcPts val="0"/>
              </a:spcBef>
              <a:spcAft>
                <a:spcPts val="0"/>
              </a:spcAft>
              <a:buClr>
                <a:schemeClr val="dk1"/>
              </a:buClr>
              <a:buSzPts val="1100"/>
              <a:buFont typeface="Arial"/>
              <a:buNone/>
            </a:pPr>
            <a:r>
              <a:rPr b="1" lang="de-DE" sz="950">
                <a:latin typeface="Calibri"/>
                <a:ea typeface="Calibri"/>
                <a:cs typeface="Calibri"/>
                <a:sym typeface="Calibri"/>
              </a:rPr>
              <a:t>Aufgabe</a:t>
            </a:r>
            <a:r>
              <a:rPr lang="de-DE" sz="950">
                <a:latin typeface="Calibri"/>
                <a:ea typeface="Calibri"/>
                <a:cs typeface="Calibri"/>
                <a:sym typeface="Calibri"/>
              </a:rPr>
              <a:t>: </a:t>
            </a:r>
            <a:endParaRPr/>
          </a:p>
          <a:p>
            <a:pPr indent="-95250" lvl="0" marL="95250" rtl="0" algn="l">
              <a:lnSpc>
                <a:spcPct val="100000"/>
              </a:lnSpc>
              <a:spcBef>
                <a:spcPts val="0"/>
              </a:spcBef>
              <a:spcAft>
                <a:spcPts val="0"/>
              </a:spcAft>
              <a:buClr>
                <a:schemeClr val="dk1"/>
              </a:buClr>
              <a:buSzPts val="1100"/>
              <a:buFont typeface="Arial"/>
              <a:buChar char="•"/>
            </a:pPr>
            <a:r>
              <a:rPr lang="de-DE" sz="950">
                <a:latin typeface="Calibri"/>
                <a:ea typeface="Calibri"/>
                <a:cs typeface="Calibri"/>
                <a:sym typeface="Calibri"/>
              </a:rPr>
              <a:t>Diskutieren Sie die Problematik erhöhten Bedarfs an kritischen Rohstoffen vs. der Notwendigkeit einer Energiewende.</a:t>
            </a:r>
            <a:endParaRPr sz="950">
              <a:latin typeface="Calibri"/>
              <a:ea typeface="Calibri"/>
              <a:cs typeface="Calibri"/>
              <a:sym typeface="Calibri"/>
            </a:endParaRPr>
          </a:p>
          <a:p>
            <a:pPr indent="-95250" lvl="0" marL="95250" rtl="0" algn="l">
              <a:lnSpc>
                <a:spcPct val="100000"/>
              </a:lnSpc>
              <a:spcBef>
                <a:spcPts val="200"/>
              </a:spcBef>
              <a:spcAft>
                <a:spcPts val="0"/>
              </a:spcAft>
              <a:buSzPts val="1400"/>
              <a:buNone/>
            </a:pPr>
            <a:r>
              <a:rPr b="1" lang="de-DE" sz="900">
                <a:latin typeface="Calibri"/>
                <a:ea typeface="Calibri"/>
                <a:cs typeface="Calibri"/>
                <a:sym typeface="Calibri"/>
              </a:rPr>
              <a:t>Quellen</a:t>
            </a:r>
            <a:r>
              <a:rPr lang="de-DE" sz="950">
                <a:latin typeface="Calibri"/>
                <a:ea typeface="Calibri"/>
                <a:cs typeface="Calibri"/>
                <a:sym typeface="Calibri"/>
              </a:rPr>
              <a:t>: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DW (2020): Lithiumabbau. Online: https://www.dw.com/de/zunehmender-lithium-abbau-verstärkt-wassermangel-in-chiles-atacama-wüste/a-52039450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Energieexperten (2019): Wie gut sind Lithium-Eisen-Phosphat-Stromspeicher? Online </a:t>
            </a:r>
            <a:r>
              <a:rPr lang="de-DE" sz="800" u="sng">
                <a:solidFill>
                  <a:schemeClr val="hlink"/>
                </a:solidFill>
                <a:latin typeface="Calibri"/>
                <a:ea typeface="Calibri"/>
                <a:cs typeface="Calibri"/>
                <a:sym typeface="Calibri"/>
                <a:hlinkClick r:id="rId2"/>
              </a:rPr>
              <a:t>https://www.energie-experten.org/erneuerbare-energien/photovoltaik/stromspeicher/lithium-eisen-phosphat</a:t>
            </a:r>
            <a:r>
              <a:rPr lang="de-DE" sz="800">
                <a:latin typeface="Calibri"/>
                <a:ea typeface="Calibri"/>
                <a:cs typeface="Calibri"/>
                <a:sym typeface="Calibri"/>
              </a:rPr>
              <a:t>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Erneuerbare Energien (2021): Redox-Flo-Batterie soll mit einer Leistung von 800 MWh Lastspitzen puffern. Online: </a:t>
            </a:r>
            <a:r>
              <a:rPr lang="de-DE" sz="800" u="sng">
                <a:solidFill>
                  <a:schemeClr val="hlink"/>
                </a:solidFill>
                <a:latin typeface="Calibri"/>
                <a:ea typeface="Calibri"/>
                <a:cs typeface="Calibri"/>
                <a:sym typeface="Calibri"/>
                <a:hlinkClick r:id="rId3"/>
              </a:rPr>
              <a:t>https://www.erneuerbareenergien.de/transformation/speicher/redox-flow-batterie-groesste-batterie-ohne-lithium</a:t>
            </a:r>
            <a:endParaRPr sz="800">
              <a:latin typeface="Calibri"/>
              <a:ea typeface="Calibri"/>
              <a:cs typeface="Calibri"/>
              <a:sym typeface="Calibri"/>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FAZ (2022): Die dunkle Seite der Verkehrswende. Online: </a:t>
            </a:r>
            <a:r>
              <a:rPr lang="de-DE" sz="800" u="sng">
                <a:solidFill>
                  <a:schemeClr val="hlink"/>
                </a:solidFill>
                <a:latin typeface="Calibri"/>
                <a:ea typeface="Calibri"/>
                <a:cs typeface="Calibri"/>
                <a:sym typeface="Calibri"/>
                <a:hlinkClick r:id="rId4"/>
              </a:rPr>
              <a:t>https://www.faz.net/aktuell/wirtschaft/schneller-schlau/kobalt-aus-kongo-der-dunkle-preis-der-verkehrswende-17731386.html</a:t>
            </a:r>
            <a:r>
              <a:rPr lang="de-DE" sz="800">
                <a:latin typeface="Calibri"/>
                <a:ea typeface="Calibri"/>
                <a:cs typeface="Calibri"/>
                <a:sym typeface="Calibri"/>
              </a:rPr>
              <a:t>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GRS (o.J.): Die Welt der Batterien – Funktion, Systeme, Entsorgung. Online: </a:t>
            </a:r>
            <a:r>
              <a:rPr lang="de-DE" sz="800" u="sng">
                <a:solidFill>
                  <a:srgbClr val="0563C1"/>
                </a:solidFill>
                <a:latin typeface="Calibri"/>
                <a:ea typeface="Calibri"/>
                <a:cs typeface="Calibri"/>
                <a:sym typeface="Calibri"/>
                <a:hlinkClick r:id="rId5">
                  <a:extLst>
                    <a:ext uri="{A12FA001-AC4F-418D-AE19-62706E023703}">
                      <ahyp:hlinkClr val="tx"/>
                    </a:ext>
                  </a:extLst>
                </a:hlinkClick>
              </a:rPr>
              <a:t>https://www.grs-batterien.de/newsroom/bibliothek/</a:t>
            </a:r>
            <a:endParaRPr sz="800">
              <a:latin typeface="Calibri"/>
              <a:ea typeface="Calibri"/>
              <a:cs typeface="Calibri"/>
              <a:sym typeface="Calibri"/>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Ingenieur (2021): Ranking: Batteriespeicher. Online: </a:t>
            </a:r>
            <a:r>
              <a:rPr lang="de-DE" sz="800" u="sng">
                <a:solidFill>
                  <a:schemeClr val="hlink"/>
                </a:solidFill>
                <a:latin typeface="Calibri"/>
                <a:ea typeface="Calibri"/>
                <a:cs typeface="Calibri"/>
                <a:sym typeface="Calibri"/>
                <a:hlinkClick r:id="rId6"/>
              </a:rPr>
              <a:t>https://www.ingenieur.de/technik/fachbereiche/energie/batterie-die-groessten-energiespeicher-der-welt/</a:t>
            </a:r>
            <a:endParaRPr sz="800">
              <a:latin typeface="Calibri"/>
              <a:ea typeface="Calibri"/>
              <a:cs typeface="Calibri"/>
              <a:sym typeface="Calibri"/>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Roland </a:t>
            </a:r>
            <a:r>
              <a:rPr lang="de-DE" sz="800"/>
              <a:t>Berger (2022): The Lithium-Ion (EV) </a:t>
            </a:r>
            <a:r>
              <a:rPr lang="de-DE" sz="800">
                <a:latin typeface="Calibri"/>
                <a:ea typeface="Calibri"/>
                <a:cs typeface="Calibri"/>
                <a:sym typeface="Calibri"/>
              </a:rPr>
              <a:t>battery market and supply chain. Online: </a:t>
            </a:r>
            <a:r>
              <a:rPr lang="de-DE" sz="800" u="sng">
                <a:solidFill>
                  <a:schemeClr val="hlink"/>
                </a:solidFill>
                <a:hlinkClick r:id="rId7"/>
              </a:rPr>
              <a:t>https://content.rolandberger.com/hubfs/07_presse/Roland%20Berger_The%20Lithium-Ion%20Battery%20Market%20and%20Supply%20Chain_2022_final.pdf</a:t>
            </a:r>
            <a:r>
              <a:rPr lang="de-DE" sz="800"/>
              <a:t>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Safe the Children e.V. (2021): Kinderrechte in der Kobaltlieferkette. Online: </a:t>
            </a:r>
            <a:r>
              <a:rPr lang="de-DE" sz="800" u="sng">
                <a:solidFill>
                  <a:schemeClr val="hlink"/>
                </a:solidFill>
                <a:latin typeface="Calibri"/>
                <a:ea typeface="Calibri"/>
                <a:cs typeface="Calibri"/>
                <a:sym typeface="Calibri"/>
                <a:hlinkClick r:id="rId8"/>
              </a:rPr>
              <a:t>https://www.savethechildren.de/fileadmin/user_upload/Downloads_Dokumente/Berichte_Studien/2022/kinderrechte-in-der-kobaltlieferkette-drc-save-the-children.pdf</a:t>
            </a:r>
            <a:endParaRPr sz="800">
              <a:latin typeface="Calibri"/>
              <a:ea typeface="Calibri"/>
              <a:cs typeface="Calibri"/>
              <a:sym typeface="Calibri"/>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Safe the children (2022): Studie: Kobaltabbau. Online: </a:t>
            </a:r>
            <a:r>
              <a:rPr lang="de-DE" sz="800" u="sng">
                <a:solidFill>
                  <a:schemeClr val="hlink"/>
                </a:solidFill>
                <a:latin typeface="Calibri"/>
                <a:ea typeface="Calibri"/>
                <a:cs typeface="Calibri"/>
                <a:sym typeface="Calibri"/>
                <a:hlinkClick r:id="rId9"/>
              </a:rPr>
              <a:t>https://www.savethechildren.de/news/studie-kinderrechtsverletzungen-beim-kobaltabbau-und-wie-dagegen-vorgegangen-werden-kann/</a:t>
            </a:r>
            <a:r>
              <a:rPr lang="de-DE" sz="800">
                <a:latin typeface="Calibri"/>
                <a:ea typeface="Calibri"/>
                <a:cs typeface="Calibri"/>
                <a:sym typeface="Calibri"/>
              </a:rPr>
              <a:t> </a:t>
            </a:r>
            <a:endParaRPr/>
          </a:p>
          <a:p>
            <a:pPr indent="-60960" lvl="0" marL="47625" rtl="0" algn="l">
              <a:lnSpc>
                <a:spcPct val="100000"/>
              </a:lnSpc>
              <a:spcBef>
                <a:spcPts val="0"/>
              </a:spcBef>
              <a:spcAft>
                <a:spcPts val="0"/>
              </a:spcAft>
              <a:buSzPts val="960"/>
              <a:buFont typeface="Arial"/>
              <a:buChar char="•"/>
            </a:pPr>
            <a:r>
              <a:rPr lang="de-DE" sz="800">
                <a:latin typeface="Calibri"/>
                <a:ea typeface="Calibri"/>
                <a:cs typeface="Calibri"/>
                <a:sym typeface="Calibri"/>
              </a:rPr>
              <a:t>Wikimedia: Graphit. Online: </a:t>
            </a:r>
            <a:r>
              <a:rPr lang="de-DE" sz="800" u="sng">
                <a:solidFill>
                  <a:schemeClr val="hlink"/>
                </a:solidFill>
                <a:latin typeface="Calibri"/>
                <a:ea typeface="Calibri"/>
                <a:cs typeface="Calibri"/>
                <a:sym typeface="Calibri"/>
                <a:hlinkClick r:id="rId10"/>
              </a:rPr>
              <a:t>https://commons.wikimedia.org/w/index.php?curid=6607421</a:t>
            </a:r>
            <a:r>
              <a:rPr lang="de-DE" sz="800">
                <a:latin typeface="Calibri"/>
                <a:ea typeface="Calibri"/>
                <a:cs typeface="Calibri"/>
                <a:sym typeface="Calibri"/>
              </a:rPr>
              <a:t> </a:t>
            </a:r>
            <a:endParaRPr/>
          </a:p>
          <a:p>
            <a:pPr indent="0" lvl="0" marL="0" rtl="0" algn="l">
              <a:lnSpc>
                <a:spcPct val="100000"/>
              </a:lnSpc>
              <a:spcBef>
                <a:spcPts val="0"/>
              </a:spcBef>
              <a:spcAft>
                <a:spcPts val="0"/>
              </a:spcAft>
              <a:buSzPts val="1400"/>
              <a:buNone/>
            </a:pPr>
            <a:r>
              <a:t/>
            </a:r>
            <a:endParaRPr sz="110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1c15811953c_0_2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Clr>
                <a:srgbClr val="000000"/>
              </a:buClr>
              <a:buSzPts val="1200"/>
              <a:buFont typeface="Arial"/>
              <a:buNone/>
            </a:pPr>
            <a:r>
              <a:rPr lang="de-DE"/>
              <a:t> </a:t>
            </a:r>
            <a:fld id="{00000000-1234-1234-1234-123412341234}" type="slidenum">
              <a:rPr lang="de-DE"/>
              <a:t>‹#›</a:t>
            </a:fld>
            <a:endParaRPr/>
          </a:p>
        </p:txBody>
      </p:sp>
      <p:sp>
        <p:nvSpPr>
          <p:cNvPr id="227" name="Google Shape;227;g1c15811953c_0_20:notes"/>
          <p:cNvSpPr/>
          <p:nvPr>
            <p:ph idx="2" type="sldImg"/>
          </p:nvPr>
        </p:nvSpPr>
        <p:spPr>
          <a:xfrm>
            <a:off x="479425" y="2873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1c15811953c_0_20:notes"/>
          <p:cNvSpPr txBox="1"/>
          <p:nvPr>
            <p:ph idx="1" type="body"/>
          </p:nvPr>
        </p:nvSpPr>
        <p:spPr>
          <a:xfrm>
            <a:off x="479425" y="3888000"/>
            <a:ext cx="6145212" cy="6150866"/>
          </a:xfrm>
          <a:prstGeom prst="rect">
            <a:avLst/>
          </a:prstGeom>
          <a:noFill/>
          <a:ln>
            <a:noFill/>
          </a:ln>
        </p:spPr>
        <p:txBody>
          <a:bodyPr anchorCtr="0" anchor="t" bIns="47400" lIns="94825" spcFirstLastPara="1" rIns="94825" wrap="square" tIns="47400">
            <a:noAutofit/>
          </a:bodyPr>
          <a:lstStyle/>
          <a:p>
            <a:pPr indent="0" lvl="0" marL="6350" rtl="0" algn="l">
              <a:lnSpc>
                <a:spcPct val="100000"/>
              </a:lnSpc>
              <a:spcBef>
                <a:spcPts val="0"/>
              </a:spcBef>
              <a:spcAft>
                <a:spcPts val="0"/>
              </a:spcAft>
              <a:buSzPts val="1400"/>
              <a:buNone/>
            </a:pPr>
            <a:r>
              <a:rPr b="1" lang="de-DE" sz="1100">
                <a:latin typeface="Calibri"/>
                <a:ea typeface="Calibri"/>
                <a:cs typeface="Calibri"/>
                <a:sym typeface="Calibri"/>
              </a:rPr>
              <a:t>Beschreibung:</a:t>
            </a:r>
            <a:endParaRPr b="0" i="0" sz="1100" u="none" strike="noStrike">
              <a:solidFill>
                <a:srgbClr val="000000"/>
              </a:solidFill>
              <a:latin typeface="Calibri"/>
              <a:ea typeface="Calibri"/>
              <a:cs typeface="Calibri"/>
              <a:sym typeface="Calibri"/>
            </a:endParaRPr>
          </a:p>
          <a:p>
            <a:pPr indent="0" lvl="0" marL="635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Im Rahmen der sogenannten Verkehrswende spielt die Dekarbonisierung der Antriebe eine zentrale Rolle, denn die Treibhausgasemissionen der Mobilität sind maßgeblich mit für den Klimawandel verantwortlich. Im Kern geht es dabei um den Ersatz der Verbrennung fossiler Kraftstoffe wie Benzin, Diesel und Kerosin durch biogene Kraftstoffe, Wasserstoff oder elektrischen Strom.</a:t>
            </a:r>
            <a:br>
              <a:rPr b="0" i="0" lang="de-DE" sz="1100" u="none" strike="noStrike">
                <a:solidFill>
                  <a:srgbClr val="000000"/>
                </a:solidFill>
                <a:latin typeface="Calibri"/>
                <a:ea typeface="Calibri"/>
                <a:cs typeface="Calibri"/>
                <a:sym typeface="Calibri"/>
              </a:rPr>
            </a:br>
            <a:r>
              <a:rPr b="0" i="0" lang="de-DE" sz="1100" u="none" strike="noStrike">
                <a:solidFill>
                  <a:srgbClr val="000000"/>
                </a:solidFill>
                <a:latin typeface="Calibri"/>
                <a:ea typeface="Calibri"/>
                <a:cs typeface="Calibri"/>
                <a:sym typeface="Calibri"/>
              </a:rPr>
              <a:t>Als Elektromobilität wird schließlich die Nutzung von elektrischem Strom zum Antrieb von Fahrzeugen bezeichnet. Dabei wird elektrischer Strom in Batterien geladen, die im Fahrbetrieb ihre Energie wiederum an einen Elektromotor abgeben.</a:t>
            </a:r>
            <a:endParaRPr/>
          </a:p>
          <a:p>
            <a:pPr indent="0" lvl="0" marL="6350" rtl="0" algn="l">
              <a:lnSpc>
                <a:spcPct val="100000"/>
              </a:lnSpc>
              <a:spcBef>
                <a:spcPts val="0"/>
              </a:spcBef>
              <a:spcAft>
                <a:spcPts val="0"/>
              </a:spcAft>
              <a:buSzPts val="1400"/>
              <a:buNone/>
            </a:pPr>
            <a:r>
              <a:rPr b="0" i="0" lang="de-DE" sz="1100" u="none" strike="noStrike">
                <a:solidFill>
                  <a:srgbClr val="000000"/>
                </a:solidFill>
                <a:latin typeface="Calibri"/>
                <a:ea typeface="Calibri"/>
                <a:cs typeface="Calibri"/>
                <a:sym typeface="Calibri"/>
              </a:rPr>
              <a:t>Bei der Nutzung von Wasserstoff in Fahrzeugen ist es ebenso wie bei Elektro Fahrzeugen von entscheidender Bedeutung, dass dieser mit elektrischem Strom aus erneuerbaren Energien hergestellt wird; ein sogenannter grüner Wasserstoff- denn nur dann ist sein Einsatz CO</a:t>
            </a:r>
            <a:r>
              <a:rPr b="0" baseline="-25000" i="0" lang="de-DE" sz="1100" u="none" strike="noStrike">
                <a:solidFill>
                  <a:srgbClr val="000000"/>
                </a:solidFill>
                <a:latin typeface="Calibri"/>
                <a:ea typeface="Calibri"/>
                <a:cs typeface="Calibri"/>
                <a:sym typeface="Calibri"/>
              </a:rPr>
              <a:t>2</a:t>
            </a:r>
            <a:r>
              <a:rPr b="0" i="0" lang="de-DE" sz="1100" u="none" strike="noStrike">
                <a:solidFill>
                  <a:srgbClr val="000000"/>
                </a:solidFill>
                <a:latin typeface="Calibri"/>
                <a:ea typeface="Calibri"/>
                <a:cs typeface="Calibri"/>
                <a:sym typeface="Calibri"/>
              </a:rPr>
              <a:t>-frei und damit klimaneutral. Bei dem für grünen Wasserstoff eingesetzten elektrischen Strom handelt es sich oftmals um Strom aus Offshore-Windkraftanlagen, bei dem der Wasserstoff als Speicher genutzt wird und auf diese Weise eine zeitliche und örtliche Entkopplung zwischen Erzeugung und Verbrauch erreicht wird. Die Nutzung von grünem Wasserstoff in Fahrzeugen erfolgt </a:t>
            </a:r>
            <a:r>
              <a:rPr b="0" i="0" lang="de-DE" sz="1100" u="none" strike="noStrike">
                <a:solidFill>
                  <a:schemeClr val="dk1"/>
                </a:solidFill>
                <a:latin typeface="Calibri"/>
                <a:ea typeface="Calibri"/>
                <a:cs typeface="Calibri"/>
                <a:sym typeface="Calibri"/>
              </a:rPr>
              <a:t>in Brennstoffzellen. Der dort a</a:t>
            </a:r>
            <a:r>
              <a:rPr lang="de-DE" sz="1100">
                <a:solidFill>
                  <a:schemeClr val="dk1"/>
                </a:solidFill>
                <a:latin typeface="Calibri"/>
                <a:ea typeface="Calibri"/>
                <a:cs typeface="Calibri"/>
                <a:sym typeface="Calibri"/>
              </a:rPr>
              <a:t>blaufende Prozess</a:t>
            </a:r>
            <a:r>
              <a:rPr b="0" i="0" lang="de-DE" sz="1100" u="none" strike="noStrike">
                <a:solidFill>
                  <a:schemeClr val="dk1"/>
                </a:solidFill>
                <a:latin typeface="Calibri"/>
                <a:ea typeface="Calibri"/>
                <a:cs typeface="Calibri"/>
                <a:sym typeface="Calibri"/>
              </a:rPr>
              <a:t> kann als umgekehrte Elektrolyse aufgefasst werden, bei der der Wasserstoff wieder mit Sauerstoff zu Wasser reagiert und dabei elektrischer Strom entsteht.</a:t>
            </a:r>
            <a:endParaRPr/>
          </a:p>
          <a:p>
            <a:pPr indent="0" lvl="0" marL="6350" rtl="0" algn="l">
              <a:lnSpc>
                <a:spcPct val="100000"/>
              </a:lnSpc>
              <a:spcBef>
                <a:spcPts val="0"/>
              </a:spcBef>
              <a:spcAft>
                <a:spcPts val="0"/>
              </a:spcAft>
              <a:buSzPts val="1400"/>
              <a:buNone/>
            </a:pPr>
            <a:r>
              <a:rPr lang="de-DE" sz="1100">
                <a:solidFill>
                  <a:schemeClr val="dk1"/>
                </a:solidFill>
              </a:rPr>
              <a:t>Bezüglich der Reichweite sind Wasserstoff- und Verbrenner dem E-Auto noch überlegen (BDI 2022).</a:t>
            </a:r>
            <a:endParaRPr/>
          </a:p>
          <a:p>
            <a:pPr indent="0" lvl="0" marL="6350" rtl="0" algn="l">
              <a:lnSpc>
                <a:spcPct val="100000"/>
              </a:lnSpc>
              <a:spcBef>
                <a:spcPts val="0"/>
              </a:spcBef>
              <a:spcAft>
                <a:spcPts val="0"/>
              </a:spcAft>
              <a:buSzPts val="1400"/>
              <a:buNone/>
            </a:pPr>
            <a:r>
              <a:rPr b="0" i="0" lang="de-DE" sz="1100" u="none" strike="noStrike">
                <a:solidFill>
                  <a:schemeClr val="dk1"/>
                </a:solidFill>
                <a:latin typeface="Calibri"/>
                <a:ea typeface="Calibri"/>
                <a:cs typeface="Calibri"/>
                <a:sym typeface="Calibri"/>
              </a:rPr>
              <a:t>Achtet man allerdings auf die Effizienz, so sieht man in der Grafik, dass Ver</a:t>
            </a:r>
            <a:r>
              <a:rPr lang="de-DE" sz="1100">
                <a:solidFill>
                  <a:schemeClr val="dk1"/>
                </a:solidFill>
              </a:rPr>
              <a:t>brenner mit E-Fuels und auch Wasserstoff Autos aufgrund ihres geringen Wirkungsgrades dem E-Auto unterlegen sind: mit 15 kWh Strom kann ein E-Auto 100km fahren, ein mit Wasserstoff betriebenes 35km und synthetische Brennstoffe reichen nur für 20km.</a:t>
            </a:r>
            <a:endParaRPr b="0" i="0" sz="1100" u="none" strike="noStrike">
              <a:solidFill>
                <a:schemeClr val="dk1"/>
              </a:solidFill>
              <a:latin typeface="Calibri"/>
              <a:ea typeface="Calibri"/>
              <a:cs typeface="Calibri"/>
              <a:sym typeface="Calibri"/>
            </a:endParaRPr>
          </a:p>
          <a:p>
            <a:pPr indent="0" lvl="0" marL="6350" rtl="0" algn="l">
              <a:lnSpc>
                <a:spcPct val="100000"/>
              </a:lnSpc>
              <a:spcBef>
                <a:spcPts val="0"/>
              </a:spcBef>
              <a:spcAft>
                <a:spcPts val="0"/>
              </a:spcAft>
              <a:buSzPts val="1400"/>
              <a:buNone/>
            </a:pPr>
            <a:r>
              <a:t/>
            </a:r>
            <a:endParaRPr sz="1100">
              <a:solidFill>
                <a:srgbClr val="000000"/>
              </a:solidFill>
              <a:latin typeface="Calibri"/>
              <a:ea typeface="Calibri"/>
              <a:cs typeface="Calibri"/>
              <a:sym typeface="Calibri"/>
            </a:endParaRPr>
          </a:p>
          <a:p>
            <a:pPr indent="0" lvl="0" marL="6350" rtl="0" algn="l">
              <a:lnSpc>
                <a:spcPct val="100000"/>
              </a:lnSpc>
              <a:spcBef>
                <a:spcPts val="0"/>
              </a:spcBef>
              <a:spcAft>
                <a:spcPts val="0"/>
              </a:spcAft>
              <a:buSzPts val="1400"/>
              <a:buNone/>
            </a:pPr>
            <a:r>
              <a:rPr b="1" lang="de-DE" sz="1100">
                <a:solidFill>
                  <a:srgbClr val="000000"/>
                </a:solidFill>
                <a:latin typeface="Calibri"/>
                <a:ea typeface="Calibri"/>
                <a:cs typeface="Calibri"/>
                <a:sym typeface="Calibri"/>
              </a:rPr>
              <a:t>Aufgabe:</a:t>
            </a:r>
            <a:endParaRPr/>
          </a:p>
          <a:p>
            <a:pPr indent="-171450" lvl="0" marL="177800" rtl="0" algn="l">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Vergleichen sie die drei Antriebstechniken auf der Grafik: Wie würden Sie einen Kunden beraten? </a:t>
            </a:r>
            <a:endParaRPr b="1" i="0" sz="1100" u="none" strike="noStrike">
              <a:solidFill>
                <a:schemeClr val="dk1"/>
              </a:solidFill>
              <a:latin typeface="Calibri"/>
              <a:ea typeface="Calibri"/>
              <a:cs typeface="Calibri"/>
              <a:sym typeface="Calibri"/>
            </a:endParaRPr>
          </a:p>
          <a:p>
            <a:pPr indent="0" lvl="0" marL="6350" rtl="0" algn="l">
              <a:lnSpc>
                <a:spcPct val="100000"/>
              </a:lnSpc>
              <a:spcBef>
                <a:spcPts val="0"/>
              </a:spcBef>
              <a:spcAft>
                <a:spcPts val="0"/>
              </a:spcAft>
              <a:buSzPts val="1400"/>
              <a:buNone/>
            </a:pPr>
            <a:r>
              <a:t/>
            </a:r>
            <a:endParaRPr b="1" i="0" sz="1100" u="none" strike="noStrike">
              <a:solidFill>
                <a:srgbClr val="000000"/>
              </a:solidFill>
              <a:latin typeface="Calibri"/>
              <a:ea typeface="Calibri"/>
              <a:cs typeface="Calibri"/>
              <a:sym typeface="Calibri"/>
            </a:endParaRPr>
          </a:p>
          <a:p>
            <a:pPr indent="0" lvl="0" marL="6350" rtl="0" algn="l">
              <a:lnSpc>
                <a:spcPct val="100000"/>
              </a:lnSpc>
              <a:spcBef>
                <a:spcPts val="0"/>
              </a:spcBef>
              <a:spcAft>
                <a:spcPts val="0"/>
              </a:spcAft>
              <a:buSzPts val="1400"/>
              <a:buNone/>
            </a:pPr>
            <a:r>
              <a:rPr b="1" i="0" lang="de-DE" sz="1100" u="none" strike="noStrike">
                <a:solidFill>
                  <a:srgbClr val="000000"/>
                </a:solidFill>
                <a:latin typeface="Calibri"/>
                <a:ea typeface="Calibri"/>
                <a:cs typeface="Calibri"/>
                <a:sym typeface="Calibri"/>
              </a:rPr>
              <a:t>Quellen: </a:t>
            </a:r>
            <a:endParaRPr/>
          </a:p>
          <a:p>
            <a:pPr indent="-171450" lvl="0" marL="177800" rtl="0" algn="l">
              <a:lnSpc>
                <a:spcPct val="100000"/>
              </a:lnSpc>
              <a:spcBef>
                <a:spcPts val="0"/>
              </a:spcBef>
              <a:spcAft>
                <a:spcPts val="0"/>
              </a:spcAft>
              <a:buSzPts val="1400"/>
              <a:buFont typeface="Arial"/>
              <a:buChar char="•"/>
            </a:pPr>
            <a:r>
              <a:rPr lang="de-DE" sz="1100">
                <a:solidFill>
                  <a:schemeClr val="dk1"/>
                </a:solidFill>
              </a:rPr>
              <a:t>BDI (2022): E-Auto, Verbrenner und Wasserstoff-Fahrzeug im Vergleich. Online: </a:t>
            </a:r>
            <a:r>
              <a:rPr lang="de-DE" sz="1100" u="sng">
                <a:solidFill>
                  <a:schemeClr val="dk1"/>
                </a:solidFill>
                <a:hlinkClick r:id="rId2">
                  <a:extLst>
                    <a:ext uri="{A12FA001-AC4F-418D-AE19-62706E023703}">
                      <ahyp:hlinkClr val="tx"/>
                    </a:ext>
                  </a:extLst>
                </a:hlinkClick>
              </a:rPr>
              <a:t>https://bdi.eu/artikel/news/e-auto-verbrenner-und-wasserstoff-fahrzeug-im-vergleich/</a:t>
            </a:r>
            <a:r>
              <a:rPr lang="de-DE" sz="1100">
                <a:solidFill>
                  <a:schemeClr val="dk1"/>
                </a:solidFill>
              </a:rPr>
              <a:t>  </a:t>
            </a:r>
            <a:endParaRPr sz="1100">
              <a:solidFill>
                <a:srgbClr val="000000"/>
              </a:solidFill>
              <a:latin typeface="Calibri"/>
              <a:ea typeface="Calibri"/>
              <a:cs typeface="Calibri"/>
              <a:sym typeface="Calibri"/>
            </a:endParaRPr>
          </a:p>
          <a:p>
            <a:pPr indent="-171450" lvl="0" marL="177800" rtl="0" algn="l">
              <a:lnSpc>
                <a:spcPct val="100000"/>
              </a:lnSpc>
              <a:spcBef>
                <a:spcPts val="0"/>
              </a:spcBef>
              <a:spcAft>
                <a:spcPts val="0"/>
              </a:spcAft>
              <a:buSzPts val="1400"/>
              <a:buFont typeface="Arial"/>
              <a:buChar char="•"/>
            </a:pPr>
            <a:r>
              <a:rPr lang="de-DE" sz="1100">
                <a:solidFill>
                  <a:srgbClr val="000000"/>
                </a:solidFill>
                <a:latin typeface="Calibri"/>
                <a:ea typeface="Calibri"/>
                <a:cs typeface="Calibri"/>
                <a:sym typeface="Calibri"/>
              </a:rPr>
              <a:t>DW (2020): Wie wird deutschlands Verkehr klimaneutral? Online: </a:t>
            </a:r>
            <a:r>
              <a:rPr lang="de-DE" sz="1100" u="sng">
                <a:solidFill>
                  <a:srgbClr val="000000"/>
                </a:solidFill>
                <a:latin typeface="Calibri"/>
                <a:ea typeface="Calibri"/>
                <a:cs typeface="Calibri"/>
                <a:sym typeface="Calibri"/>
                <a:hlinkClick r:id="rId3">
                  <a:extLst>
                    <a:ext uri="{A12FA001-AC4F-418D-AE19-62706E023703}">
                      <ahyp:hlinkClr val="tx"/>
                    </a:ext>
                  </a:extLst>
                </a:hlinkClick>
              </a:rPr>
              <a:t>https://www.dw.com/de/wie-wird-deutschlands-verkehr-klimaneutral-elektromobil-umstieg-schiene-neutral-fliegen/a-55960044</a:t>
            </a:r>
            <a:r>
              <a:rPr lang="de-DE" sz="1100">
                <a:solidFill>
                  <a:srgbClr val="000000"/>
                </a:solidFill>
                <a:latin typeface="Calibri"/>
                <a:ea typeface="Calibri"/>
                <a:cs typeface="Calibri"/>
                <a:sym typeface="Calibri"/>
              </a:rPr>
              <a:t> </a:t>
            </a:r>
            <a:endParaRPr/>
          </a:p>
          <a:p>
            <a:pPr indent="-82550" lvl="0" marL="177800" rtl="0" algn="l">
              <a:lnSpc>
                <a:spcPct val="100000"/>
              </a:lnSpc>
              <a:spcBef>
                <a:spcPts val="0"/>
              </a:spcBef>
              <a:spcAft>
                <a:spcPts val="0"/>
              </a:spcAft>
              <a:buSzPts val="1400"/>
              <a:buFont typeface="Arial"/>
              <a:buNone/>
            </a:pPr>
            <a:r>
              <a:t/>
            </a:r>
            <a:endParaRPr i="0" sz="1100" u="none" strike="noStrike">
              <a:solidFill>
                <a:srgbClr val="000000"/>
              </a:solidFill>
              <a:latin typeface="Calibri"/>
              <a:ea typeface="Calibri"/>
              <a:cs typeface="Calibri"/>
              <a:sym typeface="Calibri"/>
            </a:endParaRPr>
          </a:p>
          <a:p>
            <a:pPr indent="0" lvl="0" marL="6350" rtl="0" algn="l">
              <a:lnSpc>
                <a:spcPct val="100000"/>
              </a:lnSpc>
              <a:spcBef>
                <a:spcPts val="0"/>
              </a:spcBef>
              <a:spcAft>
                <a:spcPts val="0"/>
              </a:spcAft>
              <a:buSzPts val="1400"/>
              <a:buNone/>
            </a:pPr>
            <a:r>
              <a:t/>
            </a:r>
            <a:endParaRPr sz="1100">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97" name="Shape 97"/>
        <p:cNvGrpSpPr/>
        <p:nvPr/>
      </p:nvGrpSpPr>
      <p:grpSpPr>
        <a:xfrm>
          <a:off x="0" y="0"/>
          <a:ext cx="0" cy="0"/>
          <a:chOff x="0" y="0"/>
          <a:chExt cx="0" cy="0"/>
        </a:xfrm>
      </p:grpSpPr>
      <p:sp>
        <p:nvSpPr>
          <p:cNvPr id="98" name="Google Shape;98;g28be2e03c6a_0_8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9" name="Google Shape;99;g28be2e03c6a_0_8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0" name="Google Shape;100;g28be2e03c6a_0_85"/>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1" name="Google Shape;101;g28be2e03c6a_0_8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8be2e03c6a_0_8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03" name="Google Shape;103;g28be2e03c6a_0_85"/>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04" name="Google Shape;104;g28be2e03c6a_0_8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05" name="Shape 105"/>
        <p:cNvGrpSpPr/>
        <p:nvPr/>
      </p:nvGrpSpPr>
      <p:grpSpPr>
        <a:xfrm>
          <a:off x="0" y="0"/>
          <a:ext cx="0" cy="0"/>
          <a:chOff x="0" y="0"/>
          <a:chExt cx="0" cy="0"/>
        </a:xfrm>
      </p:grpSpPr>
      <p:sp>
        <p:nvSpPr>
          <p:cNvPr id="106" name="Google Shape;106;g28be2e03c6a_0_9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07" name="Google Shape;107;g28be2e03c6a_0_9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8" name="Google Shape;108;g28be2e03c6a_0_93"/>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g28be2e03c6a_0_93"/>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g28be2e03c6a_0_9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rtl="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rtl="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11" name="Google Shape;111;g28be2e03c6a_0_93"/>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12" name="Google Shape;112;g28be2e03c6a_0_93"/>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113" name="Google Shape;113;g28be2e03c6a_0_9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25" name="Shape 25"/>
        <p:cNvGrpSpPr/>
        <p:nvPr/>
      </p:nvGrpSpPr>
      <p:grpSpPr>
        <a:xfrm>
          <a:off x="0" y="0"/>
          <a:ext cx="0" cy="0"/>
          <a:chOff x="0" y="0"/>
          <a:chExt cx="0" cy="0"/>
        </a:xfrm>
      </p:grpSpPr>
      <p:sp>
        <p:nvSpPr>
          <p:cNvPr id="26" name="Google Shape;26;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22"/>
          <p:cNvSpPr/>
          <p:nvPr>
            <p:ph idx="2" type="pic"/>
          </p:nvPr>
        </p:nvSpPr>
        <p:spPr>
          <a:xfrm>
            <a:off x="5400009" y="1367999"/>
            <a:ext cx="6480000" cy="4680000"/>
          </a:xfrm>
          <a:prstGeom prst="rect">
            <a:avLst/>
          </a:prstGeom>
          <a:noFill/>
          <a:ln>
            <a:noFill/>
          </a:ln>
        </p:spPr>
      </p:sp>
      <p:sp>
        <p:nvSpPr>
          <p:cNvPr id="28" name="Google Shape;28;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3" name="Google Shape;33;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4" name="Shape 34"/>
        <p:cNvGrpSpPr/>
        <p:nvPr/>
      </p:nvGrpSpPr>
      <p:grpSpPr>
        <a:xfrm>
          <a:off x="0" y="0"/>
          <a:ext cx="0" cy="0"/>
          <a:chOff x="0" y="0"/>
          <a:chExt cx="0" cy="0"/>
        </a:xfrm>
      </p:grpSpPr>
      <p:sp>
        <p:nvSpPr>
          <p:cNvPr id="35" name="Google Shape;35;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1" name="Shape 41"/>
        <p:cNvGrpSpPr/>
        <p:nvPr/>
      </p:nvGrpSpPr>
      <p:grpSpPr>
        <a:xfrm>
          <a:off x="0" y="0"/>
          <a:ext cx="0" cy="0"/>
          <a:chOff x="0" y="0"/>
          <a:chExt cx="0" cy="0"/>
        </a:xfrm>
      </p:grpSpPr>
      <p:sp>
        <p:nvSpPr>
          <p:cNvPr id="42" name="Google Shape;42;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3" name="Google Shape;43;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8" name="Google Shape;48;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49" name="Shape 49"/>
        <p:cNvGrpSpPr/>
        <p:nvPr/>
      </p:nvGrpSpPr>
      <p:grpSpPr>
        <a:xfrm>
          <a:off x="0" y="0"/>
          <a:ext cx="0" cy="0"/>
          <a:chOff x="0" y="0"/>
          <a:chExt cx="0" cy="0"/>
        </a:xfrm>
      </p:grpSpPr>
      <p:sp>
        <p:nvSpPr>
          <p:cNvPr id="50" name="Google Shape;50;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7" name="Google Shape;57;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58" name="Shape 58"/>
        <p:cNvGrpSpPr/>
        <p:nvPr/>
      </p:nvGrpSpPr>
      <p:grpSpPr>
        <a:xfrm>
          <a:off x="0" y="0"/>
          <a:ext cx="0" cy="0"/>
          <a:chOff x="0" y="0"/>
          <a:chExt cx="0" cy="0"/>
        </a:xfrm>
      </p:grpSpPr>
      <p:sp>
        <p:nvSpPr>
          <p:cNvPr id="59" name="Google Shape;59;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g13c8bb42d54_0_79"/>
          <p:cNvSpPr/>
          <p:nvPr>
            <p:ph idx="2" type="pic"/>
          </p:nvPr>
        </p:nvSpPr>
        <p:spPr>
          <a:xfrm>
            <a:off x="360363" y="1368000"/>
            <a:ext cx="11518900" cy="4680000"/>
          </a:xfrm>
          <a:prstGeom prst="rect">
            <a:avLst/>
          </a:prstGeom>
          <a:noFill/>
          <a:ln>
            <a:noFill/>
          </a:ln>
        </p:spPr>
      </p:sp>
      <p:sp>
        <p:nvSpPr>
          <p:cNvPr id="61" name="Google Shape;61;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2" name="Google Shape;62;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 name="Google Shape;63;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66" name="Shape 66"/>
        <p:cNvGrpSpPr/>
        <p:nvPr/>
      </p:nvGrpSpPr>
      <p:grpSpPr>
        <a:xfrm>
          <a:off x="0" y="0"/>
          <a:ext cx="0" cy="0"/>
          <a:chOff x="0" y="0"/>
          <a:chExt cx="0" cy="0"/>
        </a:xfrm>
      </p:grpSpPr>
      <p:sp>
        <p:nvSpPr>
          <p:cNvPr id="67" name="Google Shape;67;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9" name="Google Shape;69;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8be2e03c6a_0_6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8be2e03c6a_0_6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84" name="Google Shape;84;g28be2e03c6a_0_6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8be2e03c6a_0_6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86" name="Google Shape;86;g28be2e03c6a_0_6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87" name="Google Shape;87;g28be2e03c6a_0_6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88" name="Shape 88"/>
        <p:cNvGrpSpPr/>
        <p:nvPr/>
      </p:nvGrpSpPr>
      <p:grpSpPr>
        <a:xfrm>
          <a:off x="0" y="0"/>
          <a:ext cx="0" cy="0"/>
          <a:chOff x="0" y="0"/>
          <a:chExt cx="0" cy="0"/>
        </a:xfrm>
      </p:grpSpPr>
      <p:sp>
        <p:nvSpPr>
          <p:cNvPr id="89" name="Google Shape;89;g28be2e03c6a_0_76"/>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rt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90" name="Google Shape;90;g28be2e03c6a_0_76"/>
          <p:cNvSpPr/>
          <p:nvPr>
            <p:ph idx="2" type="pic"/>
          </p:nvPr>
        </p:nvSpPr>
        <p:spPr>
          <a:xfrm>
            <a:off x="5400009" y="1367999"/>
            <a:ext cx="6480000" cy="4680000"/>
          </a:xfrm>
          <a:prstGeom prst="rect">
            <a:avLst/>
          </a:prstGeom>
          <a:noFill/>
          <a:ln>
            <a:noFill/>
          </a:ln>
        </p:spPr>
      </p:sp>
      <p:sp>
        <p:nvSpPr>
          <p:cNvPr id="91" name="Google Shape;91;g28be2e03c6a_0_76"/>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2" name="Google Shape;92;g28be2e03c6a_0_76"/>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g28be2e03c6a_0_76"/>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rtl="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rtl="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94" name="Google Shape;94;g28be2e03c6a_0_76"/>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95" name="Google Shape;95;g28be2e03c6a_0_76"/>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rtl="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rtl="0" algn="l">
              <a:lnSpc>
                <a:spcPct val="110000"/>
              </a:lnSpc>
              <a:spcBef>
                <a:spcPts val="0"/>
              </a:spcBef>
              <a:spcAft>
                <a:spcPts val="0"/>
              </a:spcAft>
              <a:buClr>
                <a:schemeClr val="dk1"/>
              </a:buClr>
              <a:buSzPts val="1800"/>
              <a:buChar char="•"/>
              <a:defRPr/>
            </a:lvl2pPr>
            <a:lvl3pPr indent="-342900" lvl="2" marL="1371600" rtl="0" algn="l">
              <a:lnSpc>
                <a:spcPct val="110000"/>
              </a:lnSpc>
              <a:spcBef>
                <a:spcPts val="300"/>
              </a:spcBef>
              <a:spcAft>
                <a:spcPts val="0"/>
              </a:spcAft>
              <a:buClr>
                <a:schemeClr val="dk1"/>
              </a:buClr>
              <a:buSzPts val="1800"/>
              <a:buChar char="•"/>
              <a:defRPr/>
            </a:lvl3pPr>
            <a:lvl4pPr indent="-342900" lvl="3" marL="1828800" rtl="0" algn="l">
              <a:lnSpc>
                <a:spcPct val="110000"/>
              </a:lnSpc>
              <a:spcBef>
                <a:spcPts val="300"/>
              </a:spcBef>
              <a:spcAft>
                <a:spcPts val="0"/>
              </a:spcAft>
              <a:buClr>
                <a:schemeClr val="dk1"/>
              </a:buClr>
              <a:buSzPts val="1800"/>
              <a:buChar char="•"/>
              <a:defRPr/>
            </a:lvl4pPr>
            <a:lvl5pPr indent="-342900" lvl="4" marL="2286000" rtl="0" algn="l">
              <a:lnSpc>
                <a:spcPct val="110000"/>
              </a:lnSpc>
              <a:spcBef>
                <a:spcPts val="0"/>
              </a:spcBef>
              <a:spcAft>
                <a:spcPts val="0"/>
              </a:spcAft>
              <a:buClr>
                <a:schemeClr val="dk1"/>
              </a:buClr>
              <a:buSzPts val="1800"/>
              <a:buChar char="•"/>
              <a:defRPr/>
            </a:lvl5pPr>
            <a:lvl6pPr indent="-228600" lvl="5" marL="2743200" rtl="0" algn="l">
              <a:lnSpc>
                <a:spcPct val="100000"/>
              </a:lnSpc>
              <a:spcBef>
                <a:spcPts val="300"/>
              </a:spcBef>
              <a:spcAft>
                <a:spcPts val="0"/>
              </a:spcAft>
              <a:buClr>
                <a:srgbClr val="000000"/>
              </a:buClr>
              <a:buSzPts val="1800"/>
              <a:buNone/>
              <a:defRPr/>
            </a:lvl6pPr>
            <a:lvl7pPr indent="-228600" lvl="6" marL="3200400" rtl="0" algn="l">
              <a:lnSpc>
                <a:spcPct val="100000"/>
              </a:lnSpc>
              <a:spcBef>
                <a:spcPts val="0"/>
              </a:spcBef>
              <a:spcAft>
                <a:spcPts val="0"/>
              </a:spcAft>
              <a:buClr>
                <a:srgbClr val="000000"/>
              </a:buClr>
              <a:buSzPts val="1800"/>
              <a:buNone/>
              <a:defRPr/>
            </a:lvl7pPr>
            <a:lvl8pPr indent="-228600" lvl="7" marL="3657600" rtl="0" algn="l">
              <a:lnSpc>
                <a:spcPct val="100000"/>
              </a:lnSpc>
              <a:spcBef>
                <a:spcPts val="0"/>
              </a:spcBef>
              <a:spcAft>
                <a:spcPts val="0"/>
              </a:spcAft>
              <a:buClr>
                <a:srgbClr val="000000"/>
              </a:buClr>
              <a:buSzPts val="1800"/>
              <a:buNone/>
              <a:defRPr/>
            </a:lvl8pPr>
            <a:lvl9pPr indent="-228600" lvl="8" marL="4114800" rtl="0" algn="l">
              <a:lnSpc>
                <a:spcPct val="100000"/>
              </a:lnSpc>
              <a:spcBef>
                <a:spcPts val="0"/>
              </a:spcBef>
              <a:spcAft>
                <a:spcPts val="0"/>
              </a:spcAft>
              <a:buClr>
                <a:srgbClr val="000000"/>
              </a:buClr>
              <a:buSzPts val="1800"/>
              <a:buNone/>
              <a:defRPr/>
            </a:lvl9pPr>
          </a:lstStyle>
          <a:p/>
        </p:txBody>
      </p:sp>
      <p:sp>
        <p:nvSpPr>
          <p:cNvPr id="96" name="Google Shape;96;g28be2e03c6a_0_76"/>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rtl="0" algn="l">
              <a:lnSpc>
                <a:spcPct val="100000"/>
              </a:lnSpc>
              <a:spcBef>
                <a:spcPts val="0"/>
              </a:spcBef>
              <a:spcAft>
                <a:spcPts val="0"/>
              </a:spcAft>
              <a:buClr>
                <a:srgbClr val="000000"/>
              </a:buClr>
              <a:buSzPts val="1800"/>
              <a:buFont typeface="Calibri"/>
              <a:buNone/>
              <a:defRPr/>
            </a:lvl2pPr>
            <a:lvl3pPr lvl="2" rtl="0" algn="l">
              <a:lnSpc>
                <a:spcPct val="100000"/>
              </a:lnSpc>
              <a:spcBef>
                <a:spcPts val="0"/>
              </a:spcBef>
              <a:spcAft>
                <a:spcPts val="0"/>
              </a:spcAft>
              <a:buClr>
                <a:srgbClr val="000000"/>
              </a:buClr>
              <a:buSzPts val="1800"/>
              <a:buFont typeface="Calibri"/>
              <a:buNone/>
              <a:defRPr/>
            </a:lvl3pPr>
            <a:lvl4pPr lvl="3" rtl="0" algn="l">
              <a:lnSpc>
                <a:spcPct val="100000"/>
              </a:lnSpc>
              <a:spcBef>
                <a:spcPts val="0"/>
              </a:spcBef>
              <a:spcAft>
                <a:spcPts val="0"/>
              </a:spcAft>
              <a:buClr>
                <a:srgbClr val="000000"/>
              </a:buClr>
              <a:buSzPts val="1800"/>
              <a:buFont typeface="Calibri"/>
              <a:buNone/>
              <a:defRPr/>
            </a:lvl4pPr>
            <a:lvl5pPr lvl="4" rtl="0" algn="l">
              <a:lnSpc>
                <a:spcPct val="100000"/>
              </a:lnSpc>
              <a:spcBef>
                <a:spcPts val="0"/>
              </a:spcBef>
              <a:spcAft>
                <a:spcPts val="0"/>
              </a:spcAft>
              <a:buClr>
                <a:srgbClr val="000000"/>
              </a:buClr>
              <a:buSzPts val="1800"/>
              <a:buFont typeface="Calibri"/>
              <a:buNone/>
              <a:defRPr/>
            </a:lvl5pPr>
            <a:lvl6pPr lvl="5" rtl="0" algn="l">
              <a:lnSpc>
                <a:spcPct val="100000"/>
              </a:lnSpc>
              <a:spcBef>
                <a:spcPts val="0"/>
              </a:spcBef>
              <a:spcAft>
                <a:spcPts val="0"/>
              </a:spcAft>
              <a:buClr>
                <a:srgbClr val="000000"/>
              </a:buClr>
              <a:buSzPts val="1800"/>
              <a:buFont typeface="Calibri"/>
              <a:buNone/>
              <a:defRPr/>
            </a:lvl6pPr>
            <a:lvl7pPr lvl="6" rtl="0" algn="l">
              <a:lnSpc>
                <a:spcPct val="100000"/>
              </a:lnSpc>
              <a:spcBef>
                <a:spcPts val="0"/>
              </a:spcBef>
              <a:spcAft>
                <a:spcPts val="0"/>
              </a:spcAft>
              <a:buClr>
                <a:srgbClr val="000000"/>
              </a:buClr>
              <a:buSzPts val="1800"/>
              <a:buFont typeface="Calibri"/>
              <a:buNone/>
              <a:defRPr/>
            </a:lvl7pPr>
            <a:lvl8pPr lvl="7" rtl="0" algn="l">
              <a:lnSpc>
                <a:spcPct val="100000"/>
              </a:lnSpc>
              <a:spcBef>
                <a:spcPts val="0"/>
              </a:spcBef>
              <a:spcAft>
                <a:spcPts val="0"/>
              </a:spcAft>
              <a:buClr>
                <a:srgbClr val="000000"/>
              </a:buClr>
              <a:buSzPts val="1800"/>
              <a:buFont typeface="Calibri"/>
              <a:buNone/>
              <a:defRPr/>
            </a:lvl8pPr>
            <a:lvl9pPr lvl="8" rtl="0"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8be2e03c6a_0_62"/>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8be2e03c6a_0_62"/>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8be2e03c6a_0_62"/>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8be2e03c6a_0_62"/>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8be2e03c6a_0_62"/>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8be2e03c6a_0_62"/>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3.png"/><Relationship Id="rId5" Type="http://schemas.openxmlformats.org/officeDocument/2006/relationships/image" Target="../media/image1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38"/>
          <p:cNvSpPr txBox="1"/>
          <p:nvPr>
            <p:ph type="ctrTitle"/>
          </p:nvPr>
        </p:nvSpPr>
        <p:spPr>
          <a:xfrm>
            <a:off x="312925" y="1122375"/>
            <a:ext cx="9083100" cy="23877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444"/>
              <a:buNone/>
            </a:pPr>
            <a:r>
              <a:rPr b="1" lang="de-DE"/>
              <a:t>Kraftfahrzeugmechatroniker*in </a:t>
            </a:r>
            <a:r>
              <a:rPr b="1" lang="de-DE" sz="4100"/>
              <a:t>(HWO und BiGG)</a:t>
            </a:r>
            <a:endParaRPr sz="4100"/>
          </a:p>
        </p:txBody>
      </p:sp>
      <p:sp>
        <p:nvSpPr>
          <p:cNvPr id="120" name="Google Shape;12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fahrzeugtechnischen  Berufen</a:t>
            </a:r>
            <a:endParaRPr/>
          </a:p>
        </p:txBody>
      </p:sp>
      <p:sp>
        <p:nvSpPr>
          <p:cNvPr id="121" name="Google Shape;121;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10000"/>
              </a:lnSpc>
              <a:spcBef>
                <a:spcPts val="0"/>
              </a:spcBef>
              <a:spcAft>
                <a:spcPts val="0"/>
              </a:spcAft>
              <a:buClr>
                <a:schemeClr val="dk1"/>
              </a:buClr>
              <a:buSzPts val="1100"/>
              <a:buFont typeface="Arial"/>
              <a:buNone/>
            </a:pPr>
            <a:r>
              <a:rPr lang="de-DE" sz="1200">
                <a:latin typeface="Trebuchet MS"/>
                <a:ea typeface="Trebuchet MS"/>
                <a:cs typeface="Trebuchet MS"/>
                <a:sym typeface="Trebuchet MS"/>
              </a:rPr>
              <a:t>Kfz-Mechatroniker/ Kfz-Mechatronikerin </a:t>
            </a:r>
            <a:endParaRPr sz="1200">
              <a:latin typeface="Trebuchet MS"/>
              <a:ea typeface="Trebuchet MS"/>
              <a:cs typeface="Trebuchet MS"/>
              <a:sym typeface="Trebuchet MS"/>
            </a:endParaRPr>
          </a:p>
        </p:txBody>
      </p:sp>
      <p:sp>
        <p:nvSpPr>
          <p:cNvPr id="122" name="Google Shape;12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23" name="Google Shape;123;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92500" lnSpcReduction="10000"/>
          </a:bodyPr>
          <a:lstStyle/>
          <a:p>
            <a:pPr indent="0" lvl="0" marL="50800" rtl="0" algn="l">
              <a:lnSpc>
                <a:spcPct val="90000"/>
              </a:lnSpc>
              <a:spcBef>
                <a:spcPts val="1000"/>
              </a:spcBef>
              <a:spcAft>
                <a:spcPts val="0"/>
              </a:spcAft>
              <a:buSzPct val="248886"/>
              <a:buNone/>
            </a:pPr>
            <a:r>
              <a:rPr lang="de-DE"/>
              <a:t>InVentos</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Günter Schröder </a:t>
            </a:r>
            <a:r>
              <a:rPr lang="de-DE" sz="1500" u="sng">
                <a:solidFill>
                  <a:schemeClr val="hlink"/>
                </a:solidFill>
              </a:rPr>
              <a:t>guenter.schroeder@inventos.de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19c8615378c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6" name="Google Shape;246;g19c8615378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de-DE"/>
              <a:t>Altfahrzeugverwertung-Quote</a:t>
            </a:r>
            <a:endParaRPr/>
          </a:p>
        </p:txBody>
      </p:sp>
      <p:sp>
        <p:nvSpPr>
          <p:cNvPr id="247" name="Google Shape;247;g19c8615378c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Font typeface="Arial"/>
              <a:buNone/>
            </a:pPr>
            <a:r>
              <a:rPr lang="de-DE"/>
              <a:t>     Kfz-Mechatroniker/ Kfz-Mechatronikerin </a:t>
            </a:r>
            <a:endParaRPr/>
          </a:p>
        </p:txBody>
      </p:sp>
      <p:sp>
        <p:nvSpPr>
          <p:cNvPr id="248" name="Google Shape;248;g19c8615378c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BMUV 2022</a:t>
            </a:r>
            <a:endParaRPr/>
          </a:p>
        </p:txBody>
      </p:sp>
      <p:pic>
        <p:nvPicPr>
          <p:cNvPr id="249" name="Google Shape;249;g19c8615378c_0_0"/>
          <p:cNvPicPr preferRelativeResize="0"/>
          <p:nvPr/>
        </p:nvPicPr>
        <p:blipFill rotWithShape="1">
          <a:blip r:embed="rId3">
            <a:alphaModFix/>
          </a:blip>
          <a:srcRect b="0" l="0" r="0" t="0"/>
          <a:stretch/>
        </p:blipFill>
        <p:spPr>
          <a:xfrm>
            <a:off x="760600" y="1412400"/>
            <a:ext cx="6768705" cy="4689697"/>
          </a:xfrm>
          <a:prstGeom prst="rect">
            <a:avLst/>
          </a:prstGeom>
          <a:noFill/>
          <a:ln>
            <a:noFill/>
          </a:ln>
        </p:spPr>
      </p:pic>
      <p:sp>
        <p:nvSpPr>
          <p:cNvPr id="250" name="Google Shape;250;g19c8615378c_0_0"/>
          <p:cNvSpPr/>
          <p:nvPr/>
        </p:nvSpPr>
        <p:spPr>
          <a:xfrm>
            <a:off x="7642593" y="3069771"/>
            <a:ext cx="3994500" cy="15653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Inwiefern trägt Ihr Betrieb dazu bei, die Zielvorgaben zu erreichen?</a:t>
            </a:r>
            <a:endParaRPr b="0" i="0" sz="1200" u="none" cap="none" strike="noStrike">
              <a:solidFill>
                <a:srgbClr val="000000"/>
              </a:solidFill>
              <a:latin typeface="Arial"/>
              <a:ea typeface="Arial"/>
              <a:cs typeface="Arial"/>
              <a:sym typeface="Arial"/>
            </a:endParaRPr>
          </a:p>
        </p:txBody>
      </p:sp>
      <p:sp>
        <p:nvSpPr>
          <p:cNvPr id="251" name="Google Shape;251;g19c8615378c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1b8e6ec1130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58" name="Google Shape;258;g1b8e6ec1130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Reifenbestandteile</a:t>
            </a:r>
            <a:endParaRPr/>
          </a:p>
        </p:txBody>
      </p:sp>
      <p:sp>
        <p:nvSpPr>
          <p:cNvPr id="259" name="Google Shape;259;g1b8e6ec1130_0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Kfz-Mechatroniker/ Kfz-Mechatronikerin </a:t>
            </a:r>
            <a:endParaRPr/>
          </a:p>
        </p:txBody>
      </p:sp>
      <p:sp>
        <p:nvSpPr>
          <p:cNvPr id="260" name="Google Shape;260;g1b8e6ec1130_0_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 continental</a:t>
            </a:r>
            <a:endParaRPr/>
          </a:p>
        </p:txBody>
      </p:sp>
      <p:pic>
        <p:nvPicPr>
          <p:cNvPr id="261" name="Google Shape;261;g1b8e6ec1130_0_0"/>
          <p:cNvPicPr preferRelativeResize="0"/>
          <p:nvPr/>
        </p:nvPicPr>
        <p:blipFill rotWithShape="1">
          <a:blip r:embed="rId3">
            <a:alphaModFix/>
          </a:blip>
          <a:srcRect b="0" l="0" r="0" t="0"/>
          <a:stretch/>
        </p:blipFill>
        <p:spPr>
          <a:xfrm>
            <a:off x="1061097" y="1411108"/>
            <a:ext cx="6648072" cy="4600840"/>
          </a:xfrm>
          <a:prstGeom prst="rect">
            <a:avLst/>
          </a:prstGeom>
          <a:noFill/>
          <a:ln>
            <a:noFill/>
          </a:ln>
        </p:spPr>
      </p:pic>
      <p:sp>
        <p:nvSpPr>
          <p:cNvPr id="262" name="Google Shape;262;g1b8e6ec1130_0_0"/>
          <p:cNvSpPr txBox="1"/>
          <p:nvPr/>
        </p:nvSpPr>
        <p:spPr>
          <a:xfrm>
            <a:off x="7997400" y="1652000"/>
            <a:ext cx="3834600" cy="3139291"/>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1. Laufstreifen.</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2. Spulbandagen</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3. Stahlcord-Gürtellagen</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4. Textilkordeinlage.</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6. Seitenwand.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7. Wulstverstärker. </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8. Kernprofil.</a:t>
            </a:r>
            <a:endParaRPr b="0" i="0" sz="2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dk1"/>
                </a:solidFill>
                <a:latin typeface="Arial"/>
                <a:ea typeface="Arial"/>
                <a:cs typeface="Arial"/>
                <a:sym typeface="Arial"/>
              </a:rPr>
              <a:t>9. Kern.</a:t>
            </a:r>
            <a:endParaRPr b="0" i="0" sz="2600" u="none" cap="none" strike="noStrike">
              <a:solidFill>
                <a:schemeClr val="dk1"/>
              </a:solidFill>
              <a:latin typeface="Arial"/>
              <a:ea typeface="Arial"/>
              <a:cs typeface="Arial"/>
              <a:sym typeface="Arial"/>
            </a:endParaRPr>
          </a:p>
        </p:txBody>
      </p:sp>
      <p:sp>
        <p:nvSpPr>
          <p:cNvPr id="263" name="Google Shape;263;g1b8e6ec1130_0_0"/>
          <p:cNvSpPr/>
          <p:nvPr/>
        </p:nvSpPr>
        <p:spPr>
          <a:xfrm>
            <a:off x="360000" y="3863525"/>
            <a:ext cx="3035400" cy="2194143"/>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de-DE" sz="1800" u="none" cap="none" strike="noStrike">
                <a:solidFill>
                  <a:srgbClr val="C00000"/>
                </a:solidFill>
                <a:latin typeface="Arial"/>
                <a:ea typeface="Arial"/>
                <a:cs typeface="Arial"/>
                <a:sym typeface="Arial"/>
              </a:rPr>
              <a:t>Ermittle aus welchen Materialien die Bestandteile eines Reifens bestehen und nenne deren fachgerechte Entsorgung.</a:t>
            </a:r>
            <a:endParaRPr b="0" i="0" sz="1800" u="none" cap="none" strike="noStrike">
              <a:solidFill>
                <a:srgbClr val="C00000"/>
              </a:solidFill>
              <a:latin typeface="Arial"/>
              <a:ea typeface="Arial"/>
              <a:cs typeface="Arial"/>
              <a:sym typeface="Arial"/>
            </a:endParaRPr>
          </a:p>
        </p:txBody>
      </p:sp>
      <p:sp>
        <p:nvSpPr>
          <p:cNvPr id="264" name="Google Shape;264;g1b8e6ec1130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g1c15811953c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Mikroplastik in Reifen</a:t>
            </a:r>
            <a:endParaRPr/>
          </a:p>
        </p:txBody>
      </p:sp>
      <p:sp>
        <p:nvSpPr>
          <p:cNvPr id="271" name="Google Shape;271;g1c15811953c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72" name="Google Shape;272;g1c15811953c_0_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Kfz-Mechatroniker/ Kfz-Mechatronikerin </a:t>
            </a:r>
            <a:endParaRPr/>
          </a:p>
        </p:txBody>
      </p:sp>
      <p:sp>
        <p:nvSpPr>
          <p:cNvPr id="273" name="Google Shape;273;g1c15811953c_0_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Frauenhofer Umsicht 2018</a:t>
            </a:r>
            <a:endParaRPr/>
          </a:p>
        </p:txBody>
      </p:sp>
      <p:sp>
        <p:nvSpPr>
          <p:cNvPr id="274" name="Google Shape;274;g1c15811953c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275" name="Google Shape;275;g1c15811953c_0_0"/>
          <p:cNvPicPr preferRelativeResize="0"/>
          <p:nvPr/>
        </p:nvPicPr>
        <p:blipFill rotWithShape="1">
          <a:blip r:embed="rId3">
            <a:alphaModFix/>
          </a:blip>
          <a:srcRect b="0" l="0" r="0" t="0"/>
          <a:stretch/>
        </p:blipFill>
        <p:spPr>
          <a:xfrm>
            <a:off x="708400" y="2130602"/>
            <a:ext cx="5786309" cy="3830928"/>
          </a:xfrm>
          <a:prstGeom prst="rect">
            <a:avLst/>
          </a:prstGeom>
          <a:noFill/>
          <a:ln>
            <a:noFill/>
          </a:ln>
        </p:spPr>
      </p:pic>
      <p:sp>
        <p:nvSpPr>
          <p:cNvPr id="276" name="Google Shape;276;g1c15811953c_0_0"/>
          <p:cNvSpPr/>
          <p:nvPr/>
        </p:nvSpPr>
        <p:spPr>
          <a:xfrm>
            <a:off x="7263643" y="2273477"/>
            <a:ext cx="3994500" cy="333665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l">
              <a:lnSpc>
                <a:spcPct val="100000"/>
              </a:lnSpc>
              <a:spcBef>
                <a:spcPts val="0"/>
              </a:spcBef>
              <a:spcAft>
                <a:spcPts val="0"/>
              </a:spcAft>
              <a:buClr>
                <a:srgbClr val="000000"/>
              </a:buClr>
              <a:buSzPts val="2000"/>
              <a:buFont typeface="Arial"/>
              <a:buChar char="•"/>
            </a:pPr>
            <a:r>
              <a:rPr b="0" i="0" lang="de-DE" sz="1800" u="none" cap="none" strike="noStrike">
                <a:solidFill>
                  <a:srgbClr val="C00000"/>
                </a:solidFill>
                <a:latin typeface="Arial"/>
                <a:ea typeface="Arial"/>
                <a:cs typeface="Arial"/>
                <a:sym typeface="Arial"/>
              </a:rPr>
              <a:t>Erklären Sie, wie sich der hohe Anteil von Mikroplastik aus Reifenabrieb im Trinkwasser erklärt.</a:t>
            </a:r>
            <a:endParaRPr b="0" i="0" sz="1400" u="none" cap="none" strike="noStrike">
              <a:solidFill>
                <a:srgbClr val="000000"/>
              </a:solidFill>
              <a:latin typeface="Arial"/>
              <a:ea typeface="Arial"/>
              <a:cs typeface="Arial"/>
              <a:sym typeface="Arial"/>
            </a:endParaRPr>
          </a:p>
          <a:p>
            <a:pPr indent="-158750" lvl="0" marL="285750" marR="0" rtl="0" algn="l">
              <a:lnSpc>
                <a:spcPct val="100000"/>
              </a:lnSpc>
              <a:spcBef>
                <a:spcPts val="0"/>
              </a:spcBef>
              <a:spcAft>
                <a:spcPts val="0"/>
              </a:spcAft>
              <a:buClr>
                <a:srgbClr val="000000"/>
              </a:buClr>
              <a:buSzPts val="2000"/>
              <a:buFont typeface="Arial"/>
              <a:buNone/>
            </a:pPr>
            <a:r>
              <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000"/>
              <a:buFont typeface="Arial"/>
              <a:buChar char="•"/>
            </a:pPr>
            <a:r>
              <a:rPr b="0" i="0" lang="de-DE" sz="1800" u="none" cap="none" strike="noStrike">
                <a:solidFill>
                  <a:srgbClr val="C00000"/>
                </a:solidFill>
                <a:latin typeface="Arial"/>
                <a:ea typeface="Arial"/>
                <a:cs typeface="Arial"/>
                <a:sym typeface="Arial"/>
              </a:rPr>
              <a:t>Welche Maßnahmen können verhindern, dass Abrieb in das Grundwasser gelangt?</a:t>
            </a:r>
            <a:endParaRPr b="0" i="0" sz="1800" u="none" cap="none" strike="noStrike">
              <a:solidFill>
                <a:srgbClr val="C00000"/>
              </a:solidFill>
              <a:latin typeface="Arial"/>
              <a:ea typeface="Arial"/>
              <a:cs typeface="Arial"/>
              <a:sym typeface="Arial"/>
            </a:endParaRPr>
          </a:p>
        </p:txBody>
      </p:sp>
      <p:sp>
        <p:nvSpPr>
          <p:cNvPr id="277" name="Google Shape;277;g1c15811953c_0_0"/>
          <p:cNvSpPr txBox="1"/>
          <p:nvPr/>
        </p:nvSpPr>
        <p:spPr>
          <a:xfrm>
            <a:off x="708757" y="1460899"/>
            <a:ext cx="4732386"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Mikroplastik: Ursprung und prozentuale Verteilung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(Daten für Deutschland)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g25efc1c4699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4" name="Google Shape;284;g25efc1c4699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85" name="Google Shape;285;g25efc1c4699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86" name="Google Shape;286;g25efc1c4699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87" name="Google Shape;287;g25efc1c4699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88" name="Google Shape;288;g25efc1c4699_0_0"/>
          <p:cNvGrpSpPr/>
          <p:nvPr/>
        </p:nvGrpSpPr>
        <p:grpSpPr>
          <a:xfrm>
            <a:off x="6425612" y="1454200"/>
            <a:ext cx="5663465" cy="4537299"/>
            <a:chOff x="6095999" y="1454200"/>
            <a:chExt cx="5663465" cy="4537299"/>
          </a:xfrm>
        </p:grpSpPr>
        <p:sp>
          <p:nvSpPr>
            <p:cNvPr id="289" name="Google Shape;289;g25efc1c4699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90" name="Google Shape;290;g25efc1c4699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91" name="Google Shape;291;g25efc1c4699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92" name="Google Shape;292;g25efc1c4699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93" name="Google Shape;293;g25efc1c4699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94" name="Google Shape;294;g25efc1c4699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95" name="Google Shape;295;g25efc1c4699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96" name="Google Shape;296;g25efc1c4699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97" name="Google Shape;297;g25efc1c4699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g28be2e03c6a_0_5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03" name="Google Shape;303;g28be2e03c6a_0_5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04" name="Google Shape;304;g28be2e03c6a_0_5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05" name="Google Shape;305;g28be2e03c6a_0_51"/>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06" name="Google Shape;306;g28be2e03c6a_0_51"/>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07" name="Google Shape;307;g28be2e03c6a_0_51"/>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08" name="Google Shape;308;g28be2e03c6a_0_51"/>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09" name="Google Shape;309;g28be2e03c6a_0_51"/>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g17a06698dd6_0_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17 Ziele nachhaltiger Entwicklung</a:t>
            </a:r>
            <a:endParaRPr/>
          </a:p>
        </p:txBody>
      </p:sp>
      <p:sp>
        <p:nvSpPr>
          <p:cNvPr id="130" name="Google Shape;130;g17a06698dd6_0_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31" name="Google Shape;131;g17a06698dd6_0_1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Kfz-Mechatroniker/ Kfz-Mechatronikerin </a:t>
            </a:r>
            <a:endParaRPr/>
          </a:p>
        </p:txBody>
      </p:sp>
      <p:sp>
        <p:nvSpPr>
          <p:cNvPr id="132" name="Google Shape;132;g17a06698dd6_0_1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 Die Bundesregierung - Agenda 2030</a:t>
            </a:r>
            <a:endParaRPr/>
          </a:p>
        </p:txBody>
      </p:sp>
      <p:sp>
        <p:nvSpPr>
          <p:cNvPr id="133" name="Google Shape;133;g17a06698dd6_0_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Günter Schröder / InVentos / Die Projektagentur BBNE</a:t>
            </a:r>
            <a:endParaRPr/>
          </a:p>
        </p:txBody>
      </p:sp>
      <p:pic>
        <p:nvPicPr>
          <p:cNvPr id="134" name="Google Shape;134;g17a06698dd6_0_10"/>
          <p:cNvPicPr preferRelativeResize="0"/>
          <p:nvPr/>
        </p:nvPicPr>
        <p:blipFill rotWithShape="1">
          <a:blip r:embed="rId3">
            <a:alphaModFix/>
          </a:blip>
          <a:srcRect b="0" l="0" r="0" t="0"/>
          <a:stretch/>
        </p:blipFill>
        <p:spPr>
          <a:xfrm>
            <a:off x="360000" y="1629288"/>
            <a:ext cx="8071967" cy="4157421"/>
          </a:xfrm>
          <a:prstGeom prst="rect">
            <a:avLst/>
          </a:prstGeom>
          <a:noFill/>
          <a:ln>
            <a:noFill/>
          </a:ln>
        </p:spPr>
      </p:pic>
      <p:sp>
        <p:nvSpPr>
          <p:cNvPr id="135" name="Google Shape;135;g17a06698dd6_0_10"/>
          <p:cNvSpPr/>
          <p:nvPr/>
        </p:nvSpPr>
        <p:spPr>
          <a:xfrm>
            <a:off x="9158990" y="2566113"/>
            <a:ext cx="2504731" cy="2382271"/>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de-DE" sz="1800" u="none" cap="none" strike="noStrike">
                <a:solidFill>
                  <a:srgbClr val="C00000"/>
                </a:solidFill>
                <a:latin typeface="Arial"/>
                <a:ea typeface="Arial"/>
                <a:cs typeface="Arial"/>
                <a:sym typeface="Arial"/>
              </a:rPr>
              <a:t>Zu welchen Zielen könnten Sie persönlich Beiträge leisten?</a:t>
            </a:r>
            <a:endParaRPr b="1" i="0" sz="12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17a06698dd6_0_6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Das Fenster schließt sich</a:t>
            </a:r>
            <a:endParaRPr/>
          </a:p>
        </p:txBody>
      </p:sp>
      <p:sp>
        <p:nvSpPr>
          <p:cNvPr id="142" name="Google Shape;142;g17a06698dd6_0_6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3" name="Google Shape;143;g17a06698dd6_0_67"/>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 UN 2022</a:t>
            </a:r>
            <a:endParaRPr/>
          </a:p>
        </p:txBody>
      </p:sp>
      <p:sp>
        <p:nvSpPr>
          <p:cNvPr id="144" name="Google Shape;144;g17a06698dd6_0_6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145" name="Google Shape;145;g17a06698dd6_0_67"/>
          <p:cNvPicPr preferRelativeResize="0"/>
          <p:nvPr/>
        </p:nvPicPr>
        <p:blipFill rotWithShape="1">
          <a:blip r:embed="rId3">
            <a:alphaModFix/>
          </a:blip>
          <a:srcRect b="0" l="0" r="0" t="0"/>
          <a:stretch/>
        </p:blipFill>
        <p:spPr>
          <a:xfrm>
            <a:off x="497632" y="1434016"/>
            <a:ext cx="3628435" cy="4642402"/>
          </a:xfrm>
          <a:prstGeom prst="rect">
            <a:avLst/>
          </a:prstGeom>
          <a:noFill/>
          <a:ln>
            <a:noFill/>
          </a:ln>
        </p:spPr>
      </p:pic>
      <p:sp>
        <p:nvSpPr>
          <p:cNvPr id="146" name="Google Shape;146;g17a06698dd6_0_67"/>
          <p:cNvSpPr txBox="1"/>
          <p:nvPr/>
        </p:nvSpPr>
        <p:spPr>
          <a:xfrm>
            <a:off x="4515570" y="1685435"/>
            <a:ext cx="7364473" cy="3877954"/>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Die Klimakrise schreit nach schnellen Veränderungen der Gesellschaft.</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Ein Beitrag zur Bewältigung dieser Krise ist der Umstieg auf elektrische Energie aus erneuerbaren Quellen.</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Für dessen Auf- und Ausbau werden jedoch viele Rohstoffe, Herstellungsprozesse und Transporte benötigt.</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Gleichzeitig ist das Ziel, globale Gerechtigkeit herzustellen und die Folgen des bereits eingetretenen Klimawandels für Mensch und Tier zu mildern.</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Die Welt braucht Ideen  und Fachkompetenzen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Als Kraftfahrzeugmechatroniker*innen sind wir gefragt !</a:t>
            </a:r>
            <a:endParaRPr b="0" i="0" sz="2000" u="none" cap="none" strike="noStrike">
              <a:solidFill>
                <a:schemeClr val="dk1"/>
              </a:solidFill>
              <a:latin typeface="Arial"/>
              <a:ea typeface="Arial"/>
              <a:cs typeface="Arial"/>
              <a:sym typeface="Arial"/>
            </a:endParaRPr>
          </a:p>
        </p:txBody>
      </p:sp>
      <p:sp>
        <p:nvSpPr>
          <p:cNvPr id="147" name="Google Shape;147;g17a06698dd6_0_67"/>
          <p:cNvSpPr txBox="1"/>
          <p:nvPr/>
        </p:nvSpPr>
        <p:spPr>
          <a:xfrm>
            <a:off x="3351600" y="6392193"/>
            <a:ext cx="3801600" cy="280013"/>
          </a:xfrm>
          <a:prstGeom prst="rect">
            <a:avLst/>
          </a:prstGeom>
          <a:noFill/>
          <a:ln>
            <a:noFill/>
          </a:ln>
        </p:spPr>
        <p:txBody>
          <a:bodyPr anchorCtr="0" anchor="ctr" bIns="45700" lIns="91425" spcFirstLastPara="1" rIns="91425" wrap="square" tIns="45700">
            <a:spAutoFit/>
          </a:bodyPr>
          <a:lstStyle/>
          <a:p>
            <a:pPr indent="-228600" lvl="0" marL="457200" marR="0" rtl="0" algn="l">
              <a:lnSpc>
                <a:spcPct val="110000"/>
              </a:lnSpc>
              <a:spcBef>
                <a:spcPts val="0"/>
              </a:spcBef>
              <a:spcAft>
                <a:spcPts val="0"/>
              </a:spcAft>
              <a:buClr>
                <a:srgbClr val="888888"/>
              </a:buClr>
              <a:buSzPts val="1200"/>
              <a:buFont typeface="Arial"/>
              <a:buNone/>
            </a:pPr>
            <a:r>
              <a:rPr b="0" i="0" lang="de-DE" sz="1200" u="none" cap="none" strike="noStrike">
                <a:solidFill>
                  <a:srgbClr val="FFFFFF"/>
                </a:solidFill>
                <a:latin typeface="Trebuchet MS"/>
                <a:ea typeface="Trebuchet MS"/>
                <a:cs typeface="Trebuchet MS"/>
                <a:sym typeface="Trebuchet MS"/>
              </a:rPr>
              <a:t>Kfz-Mechatroniker/ Kfz-Mechatronikerin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54" name="Google Shape;154;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a:t>
            </a:r>
            <a:endParaRPr/>
          </a:p>
        </p:txBody>
      </p:sp>
      <p:sp>
        <p:nvSpPr>
          <p:cNvPr id="155" name="Google Shape;155;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sz="1200">
                <a:solidFill>
                  <a:schemeClr val="lt1"/>
                </a:solidFill>
              </a:rPr>
              <a:t>Kfz-Mechatroniker/ Kfz-Mechatronikerin </a:t>
            </a:r>
            <a:endParaRPr/>
          </a:p>
        </p:txBody>
      </p:sp>
      <p:sp>
        <p:nvSpPr>
          <p:cNvPr id="156" name="Google Shape;156;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 UBA 2022</a:t>
            </a:r>
            <a:endParaRPr/>
          </a:p>
        </p:txBody>
      </p:sp>
      <p:sp>
        <p:nvSpPr>
          <p:cNvPr id="157" name="Google Shape;157;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
        <p:nvSpPr>
          <p:cNvPr id="158" name="Google Shape;158;p1"/>
          <p:cNvSpPr/>
          <p:nvPr/>
        </p:nvSpPr>
        <p:spPr>
          <a:xfrm>
            <a:off x="7720174" y="2653929"/>
            <a:ext cx="3871393" cy="2003903"/>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285750" lvl="0" marL="285750" marR="0" rtl="0" algn="l">
              <a:lnSpc>
                <a:spcPct val="100000"/>
              </a:lnSpc>
              <a:spcBef>
                <a:spcPts val="600"/>
              </a:spcBef>
              <a:spcAft>
                <a:spcPts val="0"/>
              </a:spcAft>
              <a:buClr>
                <a:srgbClr val="000000"/>
              </a:buClr>
              <a:buSzPts val="1400"/>
              <a:buFont typeface="Arial"/>
              <a:buChar char="•"/>
            </a:pPr>
            <a:r>
              <a:rPr b="0" i="0" lang="de-DE" sz="1800" u="none" cap="none" strike="noStrike">
                <a:solidFill>
                  <a:srgbClr val="C00000"/>
                </a:solidFill>
                <a:latin typeface="Trebuchet MS"/>
                <a:ea typeface="Trebuchet MS"/>
                <a:cs typeface="Trebuchet MS"/>
                <a:sym typeface="Trebuchet MS"/>
              </a:rPr>
              <a:t>Welchen Beitrag leistet Ihr Betrieb zum Klimawandel?</a:t>
            </a:r>
            <a:endParaRPr b="0" i="0" sz="1800" u="none" cap="none" strike="noStrike">
              <a:solidFill>
                <a:srgbClr val="C00000"/>
              </a:solidFill>
              <a:latin typeface="Trebuchet MS"/>
              <a:ea typeface="Trebuchet MS"/>
              <a:cs typeface="Trebuchet MS"/>
              <a:sym typeface="Trebuchet MS"/>
            </a:endParaRPr>
          </a:p>
          <a:p>
            <a:pPr indent="-285750" lvl="0" marL="285750" marR="0" rtl="0" algn="l">
              <a:lnSpc>
                <a:spcPct val="100000"/>
              </a:lnSpc>
              <a:spcBef>
                <a:spcPts val="600"/>
              </a:spcBef>
              <a:spcAft>
                <a:spcPts val="0"/>
              </a:spcAft>
              <a:buClr>
                <a:srgbClr val="000000"/>
              </a:buClr>
              <a:buSzPts val="1400"/>
              <a:buFont typeface="Arial"/>
              <a:buChar char="•"/>
            </a:pPr>
            <a:r>
              <a:rPr b="0" i="0" lang="de-DE" sz="1800" u="none" cap="none" strike="noStrike">
                <a:solidFill>
                  <a:srgbClr val="C00000"/>
                </a:solidFill>
                <a:latin typeface="Trebuchet MS"/>
                <a:ea typeface="Trebuchet MS"/>
                <a:cs typeface="Trebuchet MS"/>
                <a:sym typeface="Trebuchet MS"/>
              </a:rPr>
              <a:t>Was unternehmen Sie in Ihrem Betrieb, um CO</a:t>
            </a:r>
            <a:r>
              <a:rPr b="0" baseline="-25000" i="0" lang="de-DE" sz="1800" u="none" cap="none" strike="noStrike">
                <a:solidFill>
                  <a:srgbClr val="C00000"/>
                </a:solidFill>
                <a:latin typeface="Trebuchet MS"/>
                <a:ea typeface="Trebuchet MS"/>
                <a:cs typeface="Trebuchet MS"/>
                <a:sym typeface="Trebuchet MS"/>
              </a:rPr>
              <a:t>2</a:t>
            </a:r>
            <a:r>
              <a:rPr b="0" i="0" lang="de-DE" sz="1800" u="none" cap="none" strike="noStrike">
                <a:solidFill>
                  <a:srgbClr val="C00000"/>
                </a:solidFill>
                <a:latin typeface="Trebuchet MS"/>
                <a:ea typeface="Trebuchet MS"/>
                <a:cs typeface="Trebuchet MS"/>
                <a:sym typeface="Trebuchet MS"/>
              </a:rPr>
              <a:t>-Emissionen zu verringern?</a:t>
            </a:r>
            <a:endParaRPr b="0" i="0" sz="1800" u="none" cap="none" strike="noStrike">
              <a:solidFill>
                <a:srgbClr val="C00000"/>
              </a:solidFill>
              <a:latin typeface="Trebuchet MS"/>
              <a:ea typeface="Trebuchet MS"/>
              <a:cs typeface="Trebuchet MS"/>
              <a:sym typeface="Trebuchet MS"/>
            </a:endParaRPr>
          </a:p>
        </p:txBody>
      </p:sp>
      <p:pic>
        <p:nvPicPr>
          <p:cNvPr id="159" name="Google Shape;159;p1"/>
          <p:cNvPicPr preferRelativeResize="0"/>
          <p:nvPr/>
        </p:nvPicPr>
        <p:blipFill rotWithShape="1">
          <a:blip r:embed="rId3">
            <a:alphaModFix/>
          </a:blip>
          <a:srcRect b="0" l="0" r="0" t="0"/>
          <a:stretch/>
        </p:blipFill>
        <p:spPr>
          <a:xfrm>
            <a:off x="504180" y="1767354"/>
            <a:ext cx="6353491" cy="4351564"/>
          </a:xfrm>
          <a:prstGeom prst="rect">
            <a:avLst/>
          </a:prstGeom>
          <a:noFill/>
          <a:ln>
            <a:noFill/>
          </a:ln>
        </p:spPr>
      </p:pic>
      <p:sp>
        <p:nvSpPr>
          <p:cNvPr id="160" name="Google Shape;160;p1"/>
          <p:cNvSpPr txBox="1"/>
          <p:nvPr/>
        </p:nvSpPr>
        <p:spPr>
          <a:xfrm>
            <a:off x="1015220" y="1459577"/>
            <a:ext cx="414728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Entwicklung der THG-Emissionen in Deutschland:</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79c2c0b847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Rohstoffbedarf</a:t>
            </a:r>
            <a:endParaRPr/>
          </a:p>
        </p:txBody>
      </p:sp>
      <p:sp>
        <p:nvSpPr>
          <p:cNvPr id="167" name="Google Shape;167;g179c2c0b847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68" name="Google Shape;168;g179c2c0b847_0_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Kfz-Mechatroniker/ Kfz-Mechatronikerin </a:t>
            </a:r>
            <a:endParaRPr/>
          </a:p>
        </p:txBody>
      </p:sp>
      <p:sp>
        <p:nvSpPr>
          <p:cNvPr id="169" name="Google Shape;169;g179c2c0b847_0_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Quellen: BGR 2021; Destatis 2021</a:t>
            </a:r>
            <a:endParaRPr/>
          </a:p>
        </p:txBody>
      </p:sp>
      <p:sp>
        <p:nvSpPr>
          <p:cNvPr id="170" name="Google Shape;170;g179c2c0b847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pic>
        <p:nvPicPr>
          <p:cNvPr id="171" name="Google Shape;171;g179c2c0b847_0_0"/>
          <p:cNvPicPr preferRelativeResize="0"/>
          <p:nvPr/>
        </p:nvPicPr>
        <p:blipFill rotWithShape="1">
          <a:blip r:embed="rId3">
            <a:alphaModFix/>
          </a:blip>
          <a:srcRect b="0" l="0" r="0" t="0"/>
          <a:stretch/>
        </p:blipFill>
        <p:spPr>
          <a:xfrm>
            <a:off x="6445652" y="1827667"/>
            <a:ext cx="5634324" cy="2615988"/>
          </a:xfrm>
          <a:prstGeom prst="rect">
            <a:avLst/>
          </a:prstGeom>
          <a:noFill/>
          <a:ln>
            <a:noFill/>
          </a:ln>
        </p:spPr>
      </p:pic>
      <p:pic>
        <p:nvPicPr>
          <p:cNvPr id="172" name="Google Shape;172;g179c2c0b847_0_0"/>
          <p:cNvPicPr preferRelativeResize="0"/>
          <p:nvPr/>
        </p:nvPicPr>
        <p:blipFill rotWithShape="1">
          <a:blip r:embed="rId4">
            <a:alphaModFix/>
          </a:blip>
          <a:srcRect b="0" l="0" r="0" t="0"/>
          <a:stretch/>
        </p:blipFill>
        <p:spPr>
          <a:xfrm>
            <a:off x="206653" y="1827667"/>
            <a:ext cx="6039173" cy="4021924"/>
          </a:xfrm>
          <a:prstGeom prst="rect">
            <a:avLst/>
          </a:prstGeom>
          <a:noFill/>
          <a:ln>
            <a:noFill/>
          </a:ln>
        </p:spPr>
      </p:pic>
      <p:sp>
        <p:nvSpPr>
          <p:cNvPr id="173" name="Google Shape;173;g179c2c0b847_0_0"/>
          <p:cNvSpPr/>
          <p:nvPr/>
        </p:nvSpPr>
        <p:spPr>
          <a:xfrm>
            <a:off x="6664126" y="4659152"/>
            <a:ext cx="5321221" cy="1379847"/>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285750" lvl="0" marL="285750" marR="0" rtl="0" algn="l">
              <a:lnSpc>
                <a:spcPct val="100000"/>
              </a:lnSpc>
              <a:spcBef>
                <a:spcPts val="200"/>
              </a:spcBef>
              <a:spcAft>
                <a:spcPts val="0"/>
              </a:spcAft>
              <a:buClr>
                <a:schemeClr val="dk1"/>
              </a:buClr>
              <a:buSzPts val="1100"/>
              <a:buFont typeface="Arial"/>
              <a:buChar char="•"/>
            </a:pPr>
            <a:r>
              <a:rPr b="0" i="0" lang="de-DE" sz="1800" u="none" cap="none" strike="noStrike">
                <a:solidFill>
                  <a:srgbClr val="C00000"/>
                </a:solidFill>
                <a:latin typeface="Arial"/>
                <a:ea typeface="Arial"/>
                <a:cs typeface="Arial"/>
                <a:sym typeface="Arial"/>
              </a:rPr>
              <a:t>Welche Rohstoffe werden in Ihrem Betrieb verwendet?</a:t>
            </a:r>
            <a:endParaRPr b="0" i="0" sz="1800" u="none" cap="none" strike="noStrike">
              <a:solidFill>
                <a:srgbClr val="C00000"/>
              </a:solidFill>
              <a:latin typeface="Arial"/>
              <a:ea typeface="Arial"/>
              <a:cs typeface="Arial"/>
              <a:sym typeface="Arial"/>
            </a:endParaRPr>
          </a:p>
          <a:p>
            <a:pPr indent="-285750" lvl="0" marL="285750" marR="0" rtl="0" algn="l">
              <a:lnSpc>
                <a:spcPct val="100000"/>
              </a:lnSpc>
              <a:spcBef>
                <a:spcPts val="200"/>
              </a:spcBef>
              <a:spcAft>
                <a:spcPts val="0"/>
              </a:spcAft>
              <a:buClr>
                <a:schemeClr val="dk1"/>
              </a:buClr>
              <a:buSzPts val="1100"/>
              <a:buFont typeface="Arial"/>
              <a:buChar char="•"/>
            </a:pPr>
            <a:r>
              <a:rPr b="0" i="0" lang="de-DE" sz="1800" u="none" cap="none" strike="noStrike">
                <a:solidFill>
                  <a:srgbClr val="C00000"/>
                </a:solidFill>
                <a:latin typeface="Arial"/>
                <a:ea typeface="Arial"/>
                <a:cs typeface="Arial"/>
                <a:sym typeface="Arial"/>
              </a:rPr>
              <a:t>Wofür werden diese Rohstoffe eingesetzt bzw. worin sind sie enthalten?</a:t>
            </a:r>
            <a:endParaRPr b="0" i="0" sz="1800" u="none" cap="none" strike="noStrike">
              <a:solidFill>
                <a:srgbClr val="C00000"/>
              </a:solidFill>
              <a:latin typeface="Arial"/>
              <a:ea typeface="Arial"/>
              <a:cs typeface="Arial"/>
              <a:sym typeface="Arial"/>
            </a:endParaRPr>
          </a:p>
        </p:txBody>
      </p:sp>
      <p:sp>
        <p:nvSpPr>
          <p:cNvPr id="174" name="Google Shape;174;g179c2c0b847_0_0"/>
          <p:cNvSpPr/>
          <p:nvPr/>
        </p:nvSpPr>
        <p:spPr>
          <a:xfrm>
            <a:off x="6445652" y="1534300"/>
            <a:ext cx="2711229" cy="10800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Rohstofffußabdruck 2018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Anteil der Rohstoffgruppen in %</a:t>
            </a:r>
            <a:endParaRPr b="0" i="0" sz="1400" u="none" cap="none" strike="noStrike">
              <a:solidFill>
                <a:srgbClr val="000000"/>
              </a:solidFill>
              <a:latin typeface="Arial"/>
              <a:ea typeface="Arial"/>
              <a:cs typeface="Arial"/>
              <a:sym typeface="Arial"/>
            </a:endParaRPr>
          </a:p>
        </p:txBody>
      </p:sp>
      <p:sp>
        <p:nvSpPr>
          <p:cNvPr id="175" name="Google Shape;175;g179c2c0b847_0_0"/>
          <p:cNvSpPr txBox="1"/>
          <p:nvPr/>
        </p:nvSpPr>
        <p:spPr>
          <a:xfrm>
            <a:off x="194526" y="1534300"/>
            <a:ext cx="3541354"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Rohstoffeinfuhren Deutschlands in 2020</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grpSp>
        <p:nvGrpSpPr>
          <p:cNvPr id="181" name="Google Shape;181;g1bf662dda48_0_0"/>
          <p:cNvGrpSpPr/>
          <p:nvPr/>
        </p:nvGrpSpPr>
        <p:grpSpPr>
          <a:xfrm>
            <a:off x="4986352" y="2468024"/>
            <a:ext cx="6381655" cy="3604722"/>
            <a:chOff x="4986352" y="2460236"/>
            <a:chExt cx="6199611" cy="3604722"/>
          </a:xfrm>
        </p:grpSpPr>
        <p:grpSp>
          <p:nvGrpSpPr>
            <p:cNvPr id="182" name="Google Shape;182;g1bf662dda48_0_0"/>
            <p:cNvGrpSpPr/>
            <p:nvPr/>
          </p:nvGrpSpPr>
          <p:grpSpPr>
            <a:xfrm>
              <a:off x="5056095" y="2460236"/>
              <a:ext cx="6129868" cy="3604722"/>
              <a:chOff x="5410200" y="2136688"/>
              <a:chExt cx="6129868" cy="3604722"/>
            </a:xfrm>
          </p:grpSpPr>
          <p:sp>
            <p:nvSpPr>
              <p:cNvPr id="183" name="Google Shape;183;g1bf662dda48_0_0"/>
              <p:cNvSpPr txBox="1"/>
              <p:nvPr/>
            </p:nvSpPr>
            <p:spPr>
              <a:xfrm>
                <a:off x="9576652" y="2136688"/>
                <a:ext cx="60113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de-DE" sz="800" u="none" cap="none" strike="noStrike">
                    <a:solidFill>
                      <a:srgbClr val="000000"/>
                    </a:solidFill>
                    <a:latin typeface="Arial"/>
                    <a:ea typeface="Arial"/>
                    <a:cs typeface="Arial"/>
                    <a:sym typeface="Arial"/>
                  </a:rPr>
                  <a:t>1.3x10</a:t>
                </a:r>
                <a:r>
                  <a:rPr b="0" baseline="30000" i="0" lang="de-DE" sz="800" u="none" cap="none" strike="noStrike">
                    <a:solidFill>
                      <a:srgbClr val="000000"/>
                    </a:solidFill>
                    <a:latin typeface="Arial"/>
                    <a:ea typeface="Arial"/>
                    <a:cs typeface="Arial"/>
                    <a:sym typeface="Arial"/>
                  </a:rPr>
                  <a:t>12</a:t>
                </a:r>
                <a:endParaRPr b="0" i="0" sz="1400" u="none" cap="none" strike="noStrike">
                  <a:solidFill>
                    <a:srgbClr val="000000"/>
                  </a:solidFill>
                  <a:latin typeface="Arial"/>
                  <a:ea typeface="Arial"/>
                  <a:cs typeface="Arial"/>
                  <a:sym typeface="Arial"/>
                </a:endParaRPr>
              </a:p>
            </p:txBody>
          </p:sp>
          <p:pic>
            <p:nvPicPr>
              <p:cNvPr id="184" name="Google Shape;184;g1bf662dda48_0_0"/>
              <p:cNvPicPr preferRelativeResize="0"/>
              <p:nvPr/>
            </p:nvPicPr>
            <p:blipFill rotWithShape="1">
              <a:blip r:embed="rId3">
                <a:alphaModFix/>
              </a:blip>
              <a:srcRect b="0" l="0" r="0" t="-121"/>
              <a:stretch/>
            </p:blipFill>
            <p:spPr>
              <a:xfrm>
                <a:off x="5410200" y="2222453"/>
                <a:ext cx="6129868" cy="3518957"/>
              </a:xfrm>
              <a:prstGeom prst="rect">
                <a:avLst/>
              </a:prstGeom>
              <a:noFill/>
              <a:ln>
                <a:noFill/>
              </a:ln>
            </p:spPr>
          </p:pic>
        </p:grpSp>
        <p:sp>
          <p:nvSpPr>
            <p:cNvPr id="185" name="Google Shape;185;g1bf662dda48_0_0"/>
            <p:cNvSpPr/>
            <p:nvPr/>
          </p:nvSpPr>
          <p:spPr>
            <a:xfrm>
              <a:off x="4986352" y="5882376"/>
              <a:ext cx="1822709" cy="18258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186" name="Google Shape;186;g1bf662dda4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Feinstaub durch Reinigen des Partikelfilters</a:t>
            </a:r>
            <a:endParaRPr/>
          </a:p>
        </p:txBody>
      </p:sp>
      <p:sp>
        <p:nvSpPr>
          <p:cNvPr id="187" name="Google Shape;187;g1bf662dda48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88" name="Google Shape;188;g1bf662dda48_0_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 </a:t>
            </a:r>
            <a:endParaRPr/>
          </a:p>
          <a:p>
            <a:pPr indent="-228600" lvl="0" marL="457200" rtl="0" algn="l">
              <a:lnSpc>
                <a:spcPct val="110000"/>
              </a:lnSpc>
              <a:spcBef>
                <a:spcPts val="0"/>
              </a:spcBef>
              <a:spcAft>
                <a:spcPts val="0"/>
              </a:spcAft>
              <a:buSzPts val="1200"/>
              <a:buNone/>
            </a:pPr>
            <a:r>
              <a:rPr lang="de-DE"/>
              <a:t>Kfz-Mechatroniker/ Kfz-Mechatronikerin </a:t>
            </a:r>
            <a:endParaRPr/>
          </a:p>
          <a:p>
            <a:pPr indent="-228600" lvl="0" marL="457200" rtl="0" algn="l">
              <a:lnSpc>
                <a:spcPct val="110000"/>
              </a:lnSpc>
              <a:spcBef>
                <a:spcPts val="0"/>
              </a:spcBef>
              <a:spcAft>
                <a:spcPts val="0"/>
              </a:spcAft>
              <a:buSzPts val="1200"/>
              <a:buNone/>
            </a:pPr>
            <a:r>
              <a:t/>
            </a:r>
            <a:endParaRPr/>
          </a:p>
        </p:txBody>
      </p:sp>
      <p:sp>
        <p:nvSpPr>
          <p:cNvPr id="189" name="Google Shape;189;g1bf662dda48_0_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www.transportenvironment.org</a:t>
            </a:r>
            <a:endParaRPr/>
          </a:p>
        </p:txBody>
      </p:sp>
      <p:sp>
        <p:nvSpPr>
          <p:cNvPr id="190" name="Google Shape;190;g1bf662dda48_0_0"/>
          <p:cNvSpPr/>
          <p:nvPr/>
        </p:nvSpPr>
        <p:spPr>
          <a:xfrm>
            <a:off x="1012332" y="2683468"/>
            <a:ext cx="3341524" cy="25598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40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Erklären Sie die technischen Zusammenhänge des Reinigen des Partikelfilters und interpretiere die Grafik in Zusammenhang mit dem Vorgang.</a:t>
            </a:r>
            <a:endParaRPr b="0" i="0" sz="1200" u="none" cap="none" strike="noStrike">
              <a:solidFill>
                <a:srgbClr val="000000"/>
              </a:solidFill>
              <a:latin typeface="Arial"/>
              <a:ea typeface="Arial"/>
              <a:cs typeface="Arial"/>
              <a:sym typeface="Arial"/>
            </a:endParaRPr>
          </a:p>
        </p:txBody>
      </p:sp>
      <p:sp>
        <p:nvSpPr>
          <p:cNvPr id="191" name="Google Shape;191;g1bf662dda48_0_0"/>
          <p:cNvSpPr txBox="1"/>
          <p:nvPr/>
        </p:nvSpPr>
        <p:spPr>
          <a:xfrm>
            <a:off x="5464619" y="1403980"/>
            <a:ext cx="6469644" cy="88229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sng" cap="none" strike="noStrike">
                <a:solidFill>
                  <a:srgbClr val="000000"/>
                </a:solidFill>
                <a:latin typeface="Arial"/>
                <a:ea typeface="Arial"/>
                <a:cs typeface="Arial"/>
                <a:sym typeface="Arial"/>
              </a:rPr>
              <a:t>Neue Diesel, neue Probleme: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Filterreinigung erhöht Partikelzahl um Faktor 1000 – Grenzwerte um 32-115% im gesamten Testzyklus überschritten </a:t>
            </a:r>
            <a:endParaRPr b="0" i="0" sz="1400" u="none" cap="none" strike="noStrike">
              <a:solidFill>
                <a:srgbClr val="000000"/>
              </a:solidFill>
              <a:latin typeface="Arial"/>
              <a:ea typeface="Arial"/>
              <a:cs typeface="Arial"/>
              <a:sym typeface="Arial"/>
            </a:endParaRPr>
          </a:p>
        </p:txBody>
      </p:sp>
      <p:sp>
        <p:nvSpPr>
          <p:cNvPr id="192" name="Google Shape;192;g1bf662dda48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g1bf662dda48_0_34"/>
          <p:cNvPicPr preferRelativeResize="0"/>
          <p:nvPr/>
        </p:nvPicPr>
        <p:blipFill rotWithShape="1">
          <a:blip r:embed="rId3">
            <a:alphaModFix/>
          </a:blip>
          <a:srcRect b="0" l="0" r="0" t="0"/>
          <a:stretch/>
        </p:blipFill>
        <p:spPr>
          <a:xfrm>
            <a:off x="72893" y="5513191"/>
            <a:ext cx="5749276" cy="597687"/>
          </a:xfrm>
          <a:prstGeom prst="rect">
            <a:avLst/>
          </a:prstGeom>
          <a:noFill/>
          <a:ln>
            <a:noFill/>
          </a:ln>
        </p:spPr>
      </p:pic>
      <p:sp>
        <p:nvSpPr>
          <p:cNvPr id="199" name="Google Shape;199;g1bf662dda48_0_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0" name="Google Shape;200;g1bf662dda48_0_3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SzPts val="1800"/>
              <a:buNone/>
            </a:pPr>
            <a:r>
              <a:rPr lang="de-DE"/>
              <a:t>E-Fuel oder E-Mobility</a:t>
            </a:r>
            <a:endParaRPr/>
          </a:p>
        </p:txBody>
      </p:sp>
      <p:sp>
        <p:nvSpPr>
          <p:cNvPr id="201" name="Google Shape;201;g1bf662dda48_0_3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chemeClr val="dk1"/>
              </a:buClr>
              <a:buSzPts val="1100"/>
              <a:buFont typeface="Arial"/>
              <a:buNone/>
            </a:pPr>
            <a:r>
              <a:rPr lang="de-DE"/>
              <a:t>     Kfz-Mechatroniker/ Kfz-Mechatronikerin </a:t>
            </a:r>
            <a:endParaRPr/>
          </a:p>
        </p:txBody>
      </p:sp>
      <p:sp>
        <p:nvSpPr>
          <p:cNvPr id="202" name="Google Shape;202;g1bf662dda48_0_3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Transportenvironment.org</a:t>
            </a:r>
            <a:endParaRPr/>
          </a:p>
        </p:txBody>
      </p:sp>
      <p:sp>
        <p:nvSpPr>
          <p:cNvPr id="203" name="Google Shape;203;g1bf662dda48_0_34"/>
          <p:cNvSpPr/>
          <p:nvPr/>
        </p:nvSpPr>
        <p:spPr>
          <a:xfrm>
            <a:off x="8786670" y="2355924"/>
            <a:ext cx="2823042" cy="2802648"/>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Beraten Sie einen Kunden mit Hilfe der Folie, bezüglich THG-Emissionen von Verbrennern, Verbrenner mit E-Fuel und E-Fahrzeugen.</a:t>
            </a:r>
            <a:endParaRPr b="0" i="0" sz="1200" u="none" cap="none" strike="noStrike">
              <a:solidFill>
                <a:srgbClr val="000000"/>
              </a:solidFill>
              <a:latin typeface="Arial"/>
              <a:ea typeface="Arial"/>
              <a:cs typeface="Arial"/>
              <a:sym typeface="Arial"/>
            </a:endParaRPr>
          </a:p>
        </p:txBody>
      </p:sp>
      <p:sp>
        <p:nvSpPr>
          <p:cNvPr id="204" name="Google Shape;204;g1bf662dda48_0_3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graphicFrame>
        <p:nvGraphicFramePr>
          <p:cNvPr id="205" name="Google Shape;205;g1bf662dda48_0_34"/>
          <p:cNvGraphicFramePr/>
          <p:nvPr/>
        </p:nvGraphicFramePr>
        <p:xfrm>
          <a:off x="0" y="1484857"/>
          <a:ext cx="8140954" cy="4196136"/>
        </p:xfrm>
        <a:graphic>
          <a:graphicData uri="http://schemas.openxmlformats.org/drawingml/2006/chart">
            <c:chart r:id="rId4"/>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g186ce84fc81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Energiespeicherung und Rohstoffbedarf</a:t>
            </a:r>
            <a:endParaRPr/>
          </a:p>
        </p:txBody>
      </p:sp>
      <p:sp>
        <p:nvSpPr>
          <p:cNvPr id="212" name="Google Shape;212;g186ce84fc81_0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13" name="Google Shape;213;g186ce84fc81_0_0"/>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0"/>
              </a:spcBef>
              <a:spcAft>
                <a:spcPts val="0"/>
              </a:spcAft>
              <a:buSzPts val="1800"/>
              <a:buChar char="•"/>
            </a:pPr>
            <a:r>
              <a:rPr lang="de-DE"/>
              <a:t>Die weltweite Nachfrage nach wiederaufladbaren Batterien für 2030: </a:t>
            </a:r>
            <a:endParaRPr/>
          </a:p>
          <a:p>
            <a:pPr indent="-342900" lvl="0" marL="457200" rtl="0" algn="l">
              <a:lnSpc>
                <a:spcPct val="110000"/>
              </a:lnSpc>
              <a:spcBef>
                <a:spcPts val="0"/>
              </a:spcBef>
              <a:spcAft>
                <a:spcPts val="0"/>
              </a:spcAft>
              <a:buSzPts val="1800"/>
              <a:buChar char="•"/>
            </a:pPr>
            <a:r>
              <a:rPr lang="de-DE"/>
              <a:t>auf ca. 3100 GWh geschätzt.</a:t>
            </a:r>
            <a:endParaRPr/>
          </a:p>
        </p:txBody>
      </p:sp>
      <p:sp>
        <p:nvSpPr>
          <p:cNvPr id="214" name="Google Shape;214;g186ce84fc81_0_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Kfz-Mechatroniker/ Kfz-Mechatronikerin </a:t>
            </a:r>
            <a:endParaRPr/>
          </a:p>
        </p:txBody>
      </p:sp>
      <p:sp>
        <p:nvSpPr>
          <p:cNvPr id="215" name="Google Shape;215;g186ce84fc81_0_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Quellen: Roland Berger 2022; DW 2020; wikimedia; Safe the Children 2022</a:t>
            </a:r>
            <a:endParaRPr/>
          </a:p>
        </p:txBody>
      </p:sp>
      <p:sp>
        <p:nvSpPr>
          <p:cNvPr id="216" name="Google Shape;216;g186ce84fc81_0_0"/>
          <p:cNvSpPr/>
          <p:nvPr/>
        </p:nvSpPr>
        <p:spPr>
          <a:xfrm>
            <a:off x="6499150" y="1764375"/>
            <a:ext cx="2442300" cy="955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Inhaltsstoffe: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Lithium, Graphit, Kobalt</a:t>
            </a:r>
            <a:endParaRPr b="0" i="0" sz="1400" u="none" cap="none" strike="noStrike">
              <a:solidFill>
                <a:srgbClr val="000000"/>
              </a:solidFill>
              <a:latin typeface="Arial"/>
              <a:ea typeface="Arial"/>
              <a:cs typeface="Arial"/>
              <a:sym typeface="Arial"/>
            </a:endParaRPr>
          </a:p>
        </p:txBody>
      </p:sp>
      <p:sp>
        <p:nvSpPr>
          <p:cNvPr id="217" name="Google Shape;217;g186ce84fc81_0_0"/>
          <p:cNvSpPr/>
          <p:nvPr/>
        </p:nvSpPr>
        <p:spPr>
          <a:xfrm>
            <a:off x="9240450" y="5127000"/>
            <a:ext cx="2562000" cy="827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Weitere Herausforderung: Recycling von Batterien</a:t>
            </a:r>
            <a:endParaRPr b="0" i="0" sz="1400" u="none" cap="none" strike="noStrike">
              <a:solidFill>
                <a:srgbClr val="000000"/>
              </a:solidFill>
              <a:latin typeface="Arial"/>
              <a:ea typeface="Arial"/>
              <a:cs typeface="Arial"/>
              <a:sym typeface="Arial"/>
            </a:endParaRPr>
          </a:p>
        </p:txBody>
      </p:sp>
      <p:sp>
        <p:nvSpPr>
          <p:cNvPr id="218" name="Google Shape;218;g186ce84fc81_0_0"/>
          <p:cNvSpPr/>
          <p:nvPr/>
        </p:nvSpPr>
        <p:spPr>
          <a:xfrm>
            <a:off x="2560646" y="3457081"/>
            <a:ext cx="3319369" cy="2032920"/>
          </a:xfrm>
          <a:prstGeom prst="roundRect">
            <a:avLst>
              <a:gd fmla="val 16667" name="adj"/>
            </a:avLst>
          </a:prstGeom>
          <a:solidFill>
            <a:srgbClr val="FFC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800" u="none" cap="none" strike="noStrike">
                <a:solidFill>
                  <a:srgbClr val="C00000"/>
                </a:solidFill>
                <a:latin typeface="Trebuchet MS"/>
                <a:ea typeface="Trebuchet MS"/>
                <a:cs typeface="Trebuchet MS"/>
                <a:sym typeface="Trebuchet MS"/>
              </a:rPr>
              <a:t>Diskutieren Sie die Problematik erhöhten Bedarfs an kritischen Rohstoffen vs. der Notwendigkeit einer Energiewende.</a:t>
            </a:r>
            <a:endParaRPr b="0" i="0" sz="1800" u="none" cap="none" strike="noStrike">
              <a:solidFill>
                <a:srgbClr val="C00000"/>
              </a:solidFill>
              <a:latin typeface="Trebuchet MS"/>
              <a:ea typeface="Trebuchet MS"/>
              <a:cs typeface="Trebuchet MS"/>
              <a:sym typeface="Trebuchet MS"/>
            </a:endParaRPr>
          </a:p>
        </p:txBody>
      </p:sp>
      <p:pic>
        <p:nvPicPr>
          <p:cNvPr id="219" name="Google Shape;219;g186ce84fc81_0_0"/>
          <p:cNvPicPr preferRelativeResize="0"/>
          <p:nvPr/>
        </p:nvPicPr>
        <p:blipFill rotWithShape="1">
          <a:blip r:embed="rId3">
            <a:alphaModFix/>
          </a:blip>
          <a:srcRect b="0" l="0" r="0" t="0"/>
          <a:stretch/>
        </p:blipFill>
        <p:spPr>
          <a:xfrm>
            <a:off x="9159700" y="1533687"/>
            <a:ext cx="2720351" cy="1531164"/>
          </a:xfrm>
          <a:prstGeom prst="rect">
            <a:avLst/>
          </a:prstGeom>
          <a:noFill/>
          <a:ln>
            <a:noFill/>
          </a:ln>
        </p:spPr>
      </p:pic>
      <p:pic>
        <p:nvPicPr>
          <p:cNvPr id="220" name="Google Shape;220;g186ce84fc81_0_0"/>
          <p:cNvPicPr preferRelativeResize="0"/>
          <p:nvPr/>
        </p:nvPicPr>
        <p:blipFill rotWithShape="1">
          <a:blip r:embed="rId4">
            <a:alphaModFix/>
          </a:blip>
          <a:srcRect b="0" l="0" r="0" t="0"/>
          <a:stretch/>
        </p:blipFill>
        <p:spPr>
          <a:xfrm>
            <a:off x="9159701" y="3118151"/>
            <a:ext cx="2720348" cy="1581537"/>
          </a:xfrm>
          <a:prstGeom prst="rect">
            <a:avLst/>
          </a:prstGeom>
          <a:noFill/>
          <a:ln>
            <a:noFill/>
          </a:ln>
        </p:spPr>
      </p:pic>
      <p:sp>
        <p:nvSpPr>
          <p:cNvPr id="221" name="Google Shape;221;g186ce84fc81_0_0"/>
          <p:cNvSpPr/>
          <p:nvPr/>
        </p:nvSpPr>
        <p:spPr>
          <a:xfrm>
            <a:off x="200997" y="2625483"/>
            <a:ext cx="1829550" cy="3239225"/>
          </a:xfrm>
          <a:prstGeom prst="flowChartMagneticDisk">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ca. 3100 GWh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g186ce84fc81_0_0"/>
          <p:cNvSpPr/>
          <p:nvPr/>
        </p:nvSpPr>
        <p:spPr>
          <a:xfrm>
            <a:off x="779118" y="3744463"/>
            <a:ext cx="1463629" cy="2132645"/>
          </a:xfrm>
          <a:prstGeom prst="flowChartMagneticDisk">
            <a:avLst/>
          </a:prstGeom>
          <a:solidFill>
            <a:srgbClr val="EAD1D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Davon für Personen-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transport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2300 GWh</a:t>
            </a:r>
            <a:endParaRPr b="0" i="0" sz="1400" u="none" cap="none" strike="noStrike">
              <a:solidFill>
                <a:srgbClr val="000000"/>
              </a:solidFill>
              <a:latin typeface="Arial"/>
              <a:ea typeface="Arial"/>
              <a:cs typeface="Arial"/>
              <a:sym typeface="Arial"/>
            </a:endParaRPr>
          </a:p>
        </p:txBody>
      </p:sp>
      <p:pic>
        <p:nvPicPr>
          <p:cNvPr id="223" name="Google Shape;223;g186ce84fc81_0_0"/>
          <p:cNvPicPr preferRelativeResize="0"/>
          <p:nvPr/>
        </p:nvPicPr>
        <p:blipFill rotWithShape="1">
          <a:blip r:embed="rId5">
            <a:alphaModFix/>
          </a:blip>
          <a:srcRect b="0" l="0" r="0" t="0"/>
          <a:stretch/>
        </p:blipFill>
        <p:spPr>
          <a:xfrm>
            <a:off x="6205500" y="3118150"/>
            <a:ext cx="2896525" cy="1581550"/>
          </a:xfrm>
          <a:prstGeom prst="rect">
            <a:avLst/>
          </a:prstGeom>
          <a:noFill/>
          <a:ln>
            <a:noFill/>
          </a:ln>
        </p:spPr>
      </p:pic>
      <p:sp>
        <p:nvSpPr>
          <p:cNvPr id="224" name="Google Shape;224;g186ce84fc81_0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1c15811953c_0_2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Elektromobilität </a:t>
            </a:r>
            <a:endParaRPr/>
          </a:p>
        </p:txBody>
      </p:sp>
      <p:sp>
        <p:nvSpPr>
          <p:cNvPr id="231" name="Google Shape;231;g1c15811953c_0_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32" name="Google Shape;232;g1c15811953c_0_20"/>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SzPts val="1200"/>
              <a:buNone/>
            </a:pPr>
            <a:r>
              <a:rPr lang="de-DE"/>
              <a:t>Kfz-Mechatroniker/ Kfz-Mechatronikerin </a:t>
            </a:r>
            <a:endParaRPr/>
          </a:p>
        </p:txBody>
      </p:sp>
      <p:sp>
        <p:nvSpPr>
          <p:cNvPr id="233" name="Google Shape;233;g1c15811953c_0_20"/>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DW 2020</a:t>
            </a:r>
            <a:endParaRPr/>
          </a:p>
        </p:txBody>
      </p:sp>
      <p:pic>
        <p:nvPicPr>
          <p:cNvPr id="234" name="Google Shape;234;g1c15811953c_0_20"/>
          <p:cNvPicPr preferRelativeResize="0"/>
          <p:nvPr/>
        </p:nvPicPr>
        <p:blipFill rotWithShape="1">
          <a:blip r:embed="rId3">
            <a:alphaModFix/>
          </a:blip>
          <a:srcRect b="0" l="0" r="0" t="0"/>
          <a:stretch/>
        </p:blipFill>
        <p:spPr>
          <a:xfrm>
            <a:off x="5197985" y="2385099"/>
            <a:ext cx="5651405" cy="3530261"/>
          </a:xfrm>
          <a:prstGeom prst="rect">
            <a:avLst/>
          </a:prstGeom>
          <a:noFill/>
          <a:ln>
            <a:noFill/>
          </a:ln>
        </p:spPr>
      </p:pic>
      <p:sp>
        <p:nvSpPr>
          <p:cNvPr id="235" name="Google Shape;235;g1c15811953c_0_2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Günter Schröder / InVentos / Die Projektagentur BBNE</a:t>
            </a:r>
            <a:endParaRPr/>
          </a:p>
        </p:txBody>
      </p:sp>
      <p:sp>
        <p:nvSpPr>
          <p:cNvPr id="236" name="Google Shape;236;g1c15811953c_0_20"/>
          <p:cNvSpPr txBox="1"/>
          <p:nvPr/>
        </p:nvSpPr>
        <p:spPr>
          <a:xfrm>
            <a:off x="5400009" y="1590811"/>
            <a:ext cx="419698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Klimaneutraler Verkehr: Wer ist effizient?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Reichweite nach Antriebstechnik mit 15kWh Strom</a:t>
            </a:r>
            <a:endParaRPr b="0" i="0" sz="1400" u="none" cap="none" strike="noStrike">
              <a:solidFill>
                <a:srgbClr val="000000"/>
              </a:solidFill>
              <a:latin typeface="Arial"/>
              <a:ea typeface="Arial"/>
              <a:cs typeface="Arial"/>
              <a:sym typeface="Arial"/>
            </a:endParaRPr>
          </a:p>
        </p:txBody>
      </p:sp>
      <p:sp>
        <p:nvSpPr>
          <p:cNvPr id="237" name="Google Shape;237;g1c15811953c_0_20"/>
          <p:cNvSpPr/>
          <p:nvPr/>
        </p:nvSpPr>
        <p:spPr>
          <a:xfrm>
            <a:off x="5326915" y="1508919"/>
            <a:ext cx="5871697" cy="4488441"/>
          </a:xfrm>
          <a:prstGeom prst="rect">
            <a:avLst/>
          </a:prstGeom>
          <a:no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38" name="Google Shape;238;g1c15811953c_0_20"/>
          <p:cNvSpPr txBox="1"/>
          <p:nvPr/>
        </p:nvSpPr>
        <p:spPr>
          <a:xfrm>
            <a:off x="7738760" y="5702006"/>
            <a:ext cx="350769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 sythetisch neutral erzeugt aus Ökostrom</a:t>
            </a:r>
            <a:endParaRPr b="0" i="0" sz="1400" u="none" cap="none" strike="noStrike">
              <a:solidFill>
                <a:srgbClr val="000000"/>
              </a:solidFill>
              <a:latin typeface="Arial"/>
              <a:ea typeface="Arial"/>
              <a:cs typeface="Arial"/>
              <a:sym typeface="Arial"/>
            </a:endParaRPr>
          </a:p>
        </p:txBody>
      </p:sp>
      <p:sp>
        <p:nvSpPr>
          <p:cNvPr id="239" name="Google Shape;239;g1c15811953c_0_20"/>
          <p:cNvSpPr/>
          <p:nvPr/>
        </p:nvSpPr>
        <p:spPr>
          <a:xfrm>
            <a:off x="421876" y="2900588"/>
            <a:ext cx="3994500" cy="170510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6350" marR="0" rtl="0" algn="ctr">
              <a:lnSpc>
                <a:spcPct val="100000"/>
              </a:lnSpc>
              <a:spcBef>
                <a:spcPts val="0"/>
              </a:spcBef>
              <a:spcAft>
                <a:spcPts val="0"/>
              </a:spcAft>
              <a:buClr>
                <a:srgbClr val="000000"/>
              </a:buClr>
              <a:buSzPts val="1800"/>
              <a:buFont typeface="Arial"/>
              <a:buNone/>
            </a:pPr>
            <a:r>
              <a:rPr b="0" i="0" lang="de-DE" sz="1800" u="none" cap="none" strike="noStrike">
                <a:solidFill>
                  <a:srgbClr val="C00000"/>
                </a:solidFill>
                <a:latin typeface="Calibri"/>
                <a:ea typeface="Calibri"/>
                <a:cs typeface="Calibri"/>
                <a:sym typeface="Calibri"/>
              </a:rPr>
              <a:t>Vergleichen Sie die drei Antriebstechniken auf der Grafik hinsichtlich ihrer Energieeffizienz.</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