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7104050" cy="10234600"/>
  <p:embeddedFontLst>
    <p:embeddedFont>
      <p:font typeface="Lato"/>
      <p:regular r:id="rId24"/>
      <p:bold r:id="rId25"/>
      <p:italic r:id="rId26"/>
      <p:boldItalic r:id="rId27"/>
    </p:embeddedFont>
    <p:embeddedFont>
      <p:font typeface="Montserrat"/>
      <p:regular r:id="rId28"/>
      <p:bold r:id="rId29"/>
      <p:italic r:id="rId30"/>
      <p:boldItalic r:id="rId31"/>
    </p:embeddedFon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36" roundtripDataSignature="AMtx7mhAoRqjJ2yqNXnq8OQtAJ+kDEby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229D87-A5AD-49A3-83F1-19E01EF85AC6}">
  <a:tblStyle styleId="{66229D87-A5AD-49A3-83F1-19E01EF85AC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F0F1"/>
          </a:solidFill>
        </a:fill>
      </a:tcStyle>
    </a:wholeTbl>
    <a:band1H>
      <a:tcTxStyle b="off" i="off"/>
      <a:tcStyle>
        <a:fill>
          <a:solidFill>
            <a:srgbClr val="D0DFE3"/>
          </a:solidFill>
        </a:fill>
      </a:tcStyle>
    </a:band1H>
    <a:band2H>
      <a:tcTxStyle b="off" i="off"/>
    </a:band2H>
    <a:band1V>
      <a:tcTxStyle b="off" i="off"/>
      <a:tcStyle>
        <a:fill>
          <a:solidFill>
            <a:srgbClr val="D0DFE3"/>
          </a:solidFill>
        </a:fill>
      </a:tcStyle>
    </a:band1V>
    <a:band2V>
      <a:tcTxStyle b="off" i="off"/>
    </a:band2V>
    <a:lastCol>
      <a:tcTxStyle b="on" i="off">
        <a:font>
          <a:latin typeface="Arial"/>
          <a:ea typeface="Arial"/>
          <a:cs typeface="Arial"/>
        </a:font>
        <a:schemeClr val="lt1"/>
      </a:tcTxStyle>
      <a:tcStyle>
        <a:fill>
          <a:solidFill>
            <a:schemeClr val="accent5"/>
          </a:solidFill>
        </a:fill>
      </a:tcStyle>
    </a:lastCol>
    <a:firstCol>
      <a:tcTxStyle b="on" i="off">
        <a:font>
          <a:latin typeface="Arial"/>
          <a:ea typeface="Arial"/>
          <a:cs typeface="Arial"/>
        </a:font>
        <a:schemeClr val="lt1"/>
      </a:tcTxStyle>
      <a:tcStyle>
        <a:fill>
          <a:solidFill>
            <a:schemeClr val="accent5"/>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ato-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Montserrat-regular.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5.xml"/><Relationship Id="rId33" Type="http://schemas.openxmlformats.org/officeDocument/2006/relationships/font" Target="fonts/Merriweather-bold.fntdata"/><Relationship Id="rId10" Type="http://schemas.openxmlformats.org/officeDocument/2006/relationships/slide" Target="slides/slide4.xml"/><Relationship Id="rId32" Type="http://schemas.openxmlformats.org/officeDocument/2006/relationships/font" Target="fonts/Merriweather-regular.fntdata"/><Relationship Id="rId13" Type="http://schemas.openxmlformats.org/officeDocument/2006/relationships/slide" Target="slides/slide7.xml"/><Relationship Id="rId35" Type="http://schemas.openxmlformats.org/officeDocument/2006/relationships/font" Target="fonts/Merriweather-boldItalic.fntdata"/><Relationship Id="rId12" Type="http://schemas.openxmlformats.org/officeDocument/2006/relationships/slide" Target="slides/slide6.xml"/><Relationship Id="rId34" Type="http://schemas.openxmlformats.org/officeDocument/2006/relationships/font" Target="fonts/Merriweather-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fs2\Projekte\Projekte\Agro-Nordwest\_Christine\Orga\Grafiken_PABBNE.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fs2\Projekte\Projekte\Agro-Nordwest\_Christine\Orga\Grafiken_PABBNE.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fs2\Projekte\Projekte\Agro-Nordwest\_Christine\PABBNE\Grafiken_PABBNE.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fs2\Projekte\Projekte\Agro-Nordwest\_Christine\PABBNE\Grafiken_PABB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Tabelle4!$B$8</c:f>
              <c:strCache>
                <c:ptCount val="1"/>
                <c:pt idx="0">
                  <c:v>mg</c:v>
                </c:pt>
              </c:strCache>
            </c:strRef>
          </c:tx>
          <c:spPr>
            <a:solidFill>
              <a:schemeClr val="accent1"/>
            </a:solidFill>
            <a:ln>
              <a:noFill/>
            </a:ln>
            <a:effectLst/>
          </c:spPr>
          <c:invertIfNegative val="0"/>
          <c:dLbls>
            <c:spPr>
              <a:solidFill>
                <a:schemeClr val="bg1"/>
              </a:solidFill>
              <a:ln>
                <a:solidFill>
                  <a:schemeClr val="accent1">
                    <a:alpha val="97000"/>
                  </a:schemeClr>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Tabelle4!$A$9:$A$13</c:f>
              <c:strCache>
                <c:ptCount val="5"/>
                <c:pt idx="0">
                  <c:v>Dänemark</c:v>
                </c:pt>
                <c:pt idx="1">
                  <c:v>Niederlande</c:v>
                </c:pt>
                <c:pt idx="2">
                  <c:v>Frankreich</c:v>
                </c:pt>
                <c:pt idx="3">
                  <c:v>Deutschland</c:v>
                </c:pt>
                <c:pt idx="4">
                  <c:v>Polen</c:v>
                </c:pt>
              </c:strCache>
            </c:strRef>
          </c:cat>
          <c:val>
            <c:numRef>
              <c:f>Tabelle4!$B$9:$B$13</c:f>
              <c:numCache>
                <c:formatCode>General</c:formatCode>
                <c:ptCount val="5"/>
                <c:pt idx="0">
                  <c:v>39.0</c:v>
                </c:pt>
                <c:pt idx="1">
                  <c:v>56.0</c:v>
                </c:pt>
                <c:pt idx="2">
                  <c:v>69.0</c:v>
                </c:pt>
                <c:pt idx="3">
                  <c:v>89.0</c:v>
                </c:pt>
                <c:pt idx="4">
                  <c:v>165.0</c:v>
                </c:pt>
              </c:numCache>
            </c:numRef>
          </c:val>
          <c:extLst xmlns:c16r2="http://schemas.microsoft.com/office/drawing/2015/06/chart">
            <c:ext xmlns:c16="http://schemas.microsoft.com/office/drawing/2014/chart" uri="{C3380CC4-5D6E-409C-BE32-E72D297353CC}">
              <c16:uniqueId val="{00000000-134D-4AA4-A8E0-0F1E5C2D51D3}"/>
            </c:ext>
          </c:extLst>
        </c:ser>
        <c:dLbls>
          <c:showLegendKey val="0"/>
          <c:showVal val="0"/>
          <c:showCatName val="0"/>
          <c:showSerName val="0"/>
          <c:showPercent val="0"/>
          <c:showBubbleSize val="0"/>
        </c:dLbls>
        <c:gapWidth val="100"/>
        <c:axId val="-1627461984"/>
        <c:axId val="-1628072224"/>
      </c:barChart>
      <c:catAx>
        <c:axId val="-1627461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628072224"/>
        <c:crosses val="autoZero"/>
        <c:auto val="1"/>
        <c:lblAlgn val="ctr"/>
        <c:lblOffset val="100"/>
        <c:noMultiLvlLbl val="0"/>
      </c:catAx>
      <c:valAx>
        <c:axId val="-1628072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627461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eutsche-nachhaltigkeitsstrategie.de" TargetMode="External"/><Relationship Id="rId3" Type="http://schemas.openxmlformats.org/officeDocument/2006/relationships/hyperlink" Target="https://www.umweltbundesamt.de/sites/default/files/medien/1410/publikationen/221010_uba_fb_wasserrichtlinie_bf.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mel.de/SharedDocs/Downloads/DE/Broschueren/ackerbaustrategie2035.pdf?__blob=publicationFile&amp;v=8" TargetMode="External"/><Relationship Id="rId3" Type="http://schemas.openxmlformats.org/officeDocument/2006/relationships/hyperlink" Target="https://www.ecologic.eu/sites/default/files/publication/2022/50086-Umweltgifte-Broschuere-Pestizidalternativen-Ansicht.pdf" TargetMode="External"/><Relationship Id="rId4" Type="http://schemas.openxmlformats.org/officeDocument/2006/relationships/hyperlink" Target="https://www.lfl.bayern.de/publikationen/merkblaetter/040633/index.php"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mel.de/SharedDocs/Pressemitteilungen/DE/2022/170-tierarzneimittelgesetz.html" TargetMode="External"/><Relationship Id="rId3" Type="http://schemas.openxmlformats.org/officeDocument/2006/relationships/hyperlink" Target="https://www.landwirtschaft.de/diskussion-und-dialog/tierhaltung/antibiotika-in-der-nutztierhaltung" TargetMode="External"/><Relationship Id="rId4" Type="http://schemas.openxmlformats.org/officeDocument/2006/relationships/hyperlink" Target="https://www.oekom.de/beitrag/antibiotika-in-der-massentierhaltung-was-sagt-die-statistik-wirklich-213" TargetMode="External"/><Relationship Id="rId5" Type="http://schemas.openxmlformats.org/officeDocument/2006/relationships/hyperlink" Target="https://www.boell.de/sites/default/files/2022-01/Boell_Fleischatlas2021_V01_kommentierbar.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mel.de/SharedDocs/Downloads/DE/Broschueren/abschlussbericht-zukunftskommission-landwirtschaft.pdf" TargetMode="External"/><Relationship Id="rId3" Type="http://schemas.openxmlformats.org/officeDocument/2006/relationships/hyperlink" Target="https://www.vzbv.de/sites/default/files/downloads/2021/01/18/21-01-15_veroeffentlichung_verbrauchermeinungen_zu_nachhaltigkeit_in_der_lebensmittelproduktion_final.pdf" TargetMode="External"/><Relationship Id="rId4" Type="http://schemas.openxmlformats.org/officeDocument/2006/relationships/hyperlink" Target="https://www.bzfe.de/nachhaltiger-konsum/orientierung-beim-einkauf/regional-einkaufe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oelw.de/service/bio-faq/landwirtschaft/artikel/was-ist-oekologische-landwirtschaf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ervice/glossar/t?tag=Treibhausgas#alphabar" TargetMode="External"/><Relationship Id="rId3" Type="http://schemas.openxmlformats.org/officeDocument/2006/relationships/hyperlink" Target="https://www.umweltbundesamt.de/daten/land-forstwirtschaft/beitrag-der-landwirtschaft-zu-den-treibhausgas" TargetMode="External"/><Relationship Id="rId4" Type="http://schemas.openxmlformats.org/officeDocument/2006/relationships/hyperlink" Target="https://www.umweltbundesamt.de/themen/boden-landwirtschaft/umweltbelastungen-der-landwirtschaft/lachgas-methan" TargetMode="External"/><Relationship Id="rId5" Type="http://schemas.openxmlformats.org/officeDocument/2006/relationships/hyperlink" Target="https://www.umweltbundesamt.de/sites/default/files/medien/479/bilder/dateien/entwicklung_der_treibhausgasemissionen_in_deutschland.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ndesregierung.de/breg-de/themen/klimaschutz/novelle-eeg-gesetz-2023-2023972" TargetMode="External"/><Relationship Id="rId3" Type="http://schemas.openxmlformats.org/officeDocument/2006/relationships/hyperlink" Target="https://www.bmel.de/DE/themen/landwirtschaft/klimaschutz/klimamassnahmen-klimaschutzprogramm2030.html" TargetMode="External"/><Relationship Id="rId4" Type="http://schemas.openxmlformats.org/officeDocument/2006/relationships/hyperlink" Target="https://strom-report.de/strom/#strommix-2021-deutschland"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e.de/SharedDocs/Downloads/DE/Projektfoerderung/BuPro_Energieeffizienz/Leuchtturmprojekt_E-Hoflader.pdf?__blob=publicationFile&amp;v=4" TargetMode="External"/><Relationship Id="rId3" Type="http://schemas.openxmlformats.org/officeDocument/2006/relationships/hyperlink" Target="https://www.bmel.de/SharedDocs/Downloads/DE/Broschueren/energieeffizienz-landwirtschaft-gartenbau.pdf?__blob=publicationFile&amp;v=4" TargetMode="External"/><Relationship Id="rId4" Type="http://schemas.openxmlformats.org/officeDocument/2006/relationships/hyperlink" Target="https://www.praxis-agrar.de/umwelt/klima/energieeffizienz-in-der-landwirtschaf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mel.de/DE/themen/landwirtschaft/artenvielfalt/alte-sorten-vielfalt-schmeckt.html" TargetMode="External"/><Relationship Id="rId3" Type="http://schemas.openxmlformats.org/officeDocument/2006/relationships/hyperlink" Target="https://www.bmel.de/DE/themen/landwirtschaft/artenvielfalt/alte-sorten-vielfalt-schmeckt.html" TargetMode="External"/><Relationship Id="rId4" Type="http://schemas.openxmlformats.org/officeDocument/2006/relationships/hyperlink" Target="https://www.bmel.de/DE/themen/landwirtschaft/artenvielfalt/agro-biodiversitaet.html" TargetMode="External"/><Relationship Id="rId5" Type="http://schemas.openxmlformats.org/officeDocument/2006/relationships/hyperlink" Target="https://www.bmel.de/DE/themen/landwirtschaft/artenvielfalt/agro-biodiversitaet.html" TargetMode="External"/><Relationship Id="rId6" Type="http://schemas.openxmlformats.org/officeDocument/2006/relationships/hyperlink" Target="https://www.welthungerhilfe.de/aktuelles/blog/vielfaeltiges-saatgut-fuer-mehr-biodiversitae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ologischevielfalt.bfn.de/bundesprogramm/projekte/projektbeschreibungen/insektenfoerderung-fuer-die-landwirtschaft.html" TargetMode="External"/><Relationship Id="rId3" Type="http://schemas.openxmlformats.org/officeDocument/2006/relationships/hyperlink" Target="https://www.bfn.de/pressemitteilungen/neue-rote-liste-mehr-als-ein-viertel-der-insekten-arten-bestandsgefaehrdet" TargetMode="External"/><Relationship Id="rId4" Type="http://schemas.openxmlformats.org/officeDocument/2006/relationships/hyperlink" Target="https://www.bmel.de/DE/themen/landwirtschaft/artenvielfalt/insekten-biologische-vielfalt.html" TargetMode="External"/><Relationship Id="rId5" Type="http://schemas.openxmlformats.org/officeDocument/2006/relationships/hyperlink" Target="https://www.rote-liste-zentrum.de/de/Bienen-Hymenoptera-Apidae-1733.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2:notes"/>
          <p:cNvSpPr txBox="1"/>
          <p:nvPr>
            <p:ph idx="1" type="body"/>
          </p:nvPr>
        </p:nvSpPr>
        <p:spPr>
          <a:xfrm>
            <a:off x="223838" y="4137102"/>
            <a:ext cx="6654799" cy="5724745"/>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77" name="Google Shape;77;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d72b4088f0_0_181:notes"/>
          <p:cNvSpPr/>
          <p:nvPr>
            <p:ph idx="2" type="sldImg"/>
          </p:nvPr>
        </p:nvSpPr>
        <p:spPr>
          <a:xfrm>
            <a:off x="2174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1d72b4088f0_0_181:notes"/>
          <p:cNvSpPr txBox="1"/>
          <p:nvPr>
            <p:ph idx="1" type="body"/>
          </p:nvPr>
        </p:nvSpPr>
        <p:spPr>
          <a:xfrm>
            <a:off x="216000" y="3995999"/>
            <a:ext cx="6657340" cy="600268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Beschreibung:</a:t>
            </a:r>
            <a:endParaRPr sz="1100">
              <a:solidFill>
                <a:srgbClr val="38761D"/>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solidFill>
                  <a:srgbClr val="000000"/>
                </a:solidFill>
                <a:latin typeface="Calibri"/>
                <a:ea typeface="Calibri"/>
                <a:cs typeface="Calibri"/>
                <a:sym typeface="Calibri"/>
              </a:rPr>
              <a:t>Nach Angaben des UBA (2022b) erreichen aktuell nur 9 Prozent aller </a:t>
            </a:r>
            <a:r>
              <a:rPr b="1" lang="de-DE" sz="1100">
                <a:solidFill>
                  <a:srgbClr val="000000"/>
                </a:solidFill>
                <a:latin typeface="Calibri"/>
                <a:ea typeface="Calibri"/>
                <a:cs typeface="Calibri"/>
                <a:sym typeface="Calibri"/>
              </a:rPr>
              <a:t>Oberflächengewässer</a:t>
            </a:r>
            <a:r>
              <a:rPr lang="de-DE" sz="1100">
                <a:solidFill>
                  <a:srgbClr val="000000"/>
                </a:solidFill>
                <a:latin typeface="Calibri"/>
                <a:ea typeface="Calibri"/>
                <a:cs typeface="Calibri"/>
                <a:sym typeface="Calibri"/>
              </a:rPr>
              <a:t> einen sehr guten oder guten </a:t>
            </a:r>
            <a:r>
              <a:rPr b="1" lang="de-DE" sz="1100">
                <a:solidFill>
                  <a:srgbClr val="000000"/>
                </a:solidFill>
                <a:latin typeface="Calibri"/>
                <a:ea typeface="Calibri"/>
                <a:cs typeface="Calibri"/>
                <a:sym typeface="Calibri"/>
              </a:rPr>
              <a:t>ökologischen</a:t>
            </a:r>
            <a:r>
              <a:rPr lang="de-DE" sz="1100">
                <a:solidFill>
                  <a:srgbClr val="000000"/>
                </a:solidFill>
                <a:latin typeface="Calibri"/>
                <a:ea typeface="Calibri"/>
                <a:cs typeface="Calibri"/>
                <a:sym typeface="Calibri"/>
              </a:rPr>
              <a:t> Zustand (UBA 2022b). Einen guten </a:t>
            </a:r>
            <a:r>
              <a:rPr b="1" lang="de-DE" sz="1100">
                <a:solidFill>
                  <a:srgbClr val="000000"/>
                </a:solidFill>
                <a:latin typeface="Calibri"/>
                <a:ea typeface="Calibri"/>
                <a:cs typeface="Calibri"/>
                <a:sym typeface="Calibri"/>
              </a:rPr>
              <a:t>chemischen</a:t>
            </a:r>
            <a:r>
              <a:rPr lang="de-DE" sz="1100">
                <a:solidFill>
                  <a:srgbClr val="000000"/>
                </a:solidFill>
                <a:latin typeface="Calibri"/>
                <a:ea typeface="Calibri"/>
                <a:cs typeface="Calibri"/>
                <a:sym typeface="Calibri"/>
              </a:rPr>
              <a:t> Zustand erreicht hingegen keines der Oberflächengewässer in Deutschland. Die Gründe dafür sind hohe Nährstoffbelastungen, vor allem durch Phosphat und Stickstoff, beides Stoffe, die durch die Landwirtschaft und den Gartenbau eingetragen werden.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Um die in der Wasserrahmenrichtlinie festgelegten Umweltziele zu erreichen, muss die Nährstoffeffizienz auf landwirtschaftlichen Betrieben verbessert und eine Verminderung des Stickstoffeintrages ins Grundwasser sowie des Phosphoreintrages in Oberflächengewässer erreicht werden. Laut Deutscher Nachhaltigkeitsstrategie der Bundesregierung (Bundesregierung 2021) muss der Stickstoffüberschuss bis 2030 weiter sinken. Es wurde ein Zielwert von 70 kg/ha*a für das Saldo der landwirtschaftlichen Stickstoffbilanz (im Mittel der Jahre 2028 bis 2032) festgelegt (s. Abb.). Um dieses Ziel zu erreichen, geht es nicht nur darum, Tierbestandsgrößen zu verringern und eine gleichmäßigere Verteilung der Tiere auf der gesamten landwirtschaftliche Fläche zu erreichen. Im Kontext des Pflanzenbaus besteht die Chance einer effizienten Stickstoffnutzung darin, das Nährstoffmanagement des Betriebes zu verbessern, Bewirtschaftungsmaßnahmen auf den Standort abzustimmen, geeignete Nutzpflanzensorten auszuwählen und Fruchtfolgesysteme zu nutzen und von den Vorteilen des Zwischenfruchtanbaus zu profitieren. </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Erläuterungen zur Grafik</a:t>
            </a:r>
            <a:r>
              <a:rPr lang="de-DE" sz="1100">
                <a:solidFill>
                  <a:srgbClr val="000000"/>
                </a:solidFill>
                <a:latin typeface="Calibri"/>
                <a:ea typeface="Calibri"/>
                <a:cs typeface="Calibri"/>
                <a:sym typeface="Calibri"/>
              </a:rPr>
              <a:t>:</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solidFill>
                  <a:srgbClr val="000000"/>
                </a:solidFill>
                <a:latin typeface="Calibri"/>
                <a:ea typeface="Calibri"/>
                <a:cs typeface="Calibri"/>
                <a:sym typeface="Calibri"/>
              </a:rPr>
              <a:t>* jährlicher Überschuss bezogen auf das mittlere Jahr des 5-Jahres-Zeitraums (aus gerundeten Jahreswerten berechnet)</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solidFill>
                  <a:srgbClr val="000000"/>
                </a:solidFill>
                <a:latin typeface="Calibri"/>
                <a:ea typeface="Calibri"/>
                <a:cs typeface="Calibri"/>
                <a:sym typeface="Calibri"/>
              </a:rPr>
              <a:t>** 1990: Daten zum Teil unsicher, nur eingeschränkt vergleichbar mit Folgejahren. ** 2020: vorläufige Daten</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solidFill>
                  <a:srgbClr val="000000"/>
                </a:solidFill>
                <a:latin typeface="Calibri"/>
                <a:ea typeface="Calibri"/>
                <a:cs typeface="Calibri"/>
                <a:sym typeface="Calibri"/>
              </a:rPr>
              <a:t>*** Ziel der Nachhaltigkeitsstrategie der Bundesregierung, bezogen auf das 5-Jahres-Mittel 2028 - 2032</a:t>
            </a:r>
            <a:endParaRPr/>
          </a:p>
          <a:p>
            <a:pPr indent="-177800" lvl="0" marL="177800" rtl="0" algn="l">
              <a:lnSpc>
                <a:spcPct val="100000"/>
              </a:lnSpc>
              <a:spcBef>
                <a:spcPts val="0"/>
              </a:spcBef>
              <a:spcAft>
                <a:spcPts val="0"/>
              </a:spcAft>
              <a:buSzPts val="1400"/>
              <a:buNone/>
            </a:pPr>
            <a:r>
              <a:t/>
            </a:r>
            <a:endParaRPr b="1" sz="1100">
              <a:solidFill>
                <a:schemeClr val="dk1"/>
              </a:solidFill>
              <a:latin typeface="Calibri"/>
              <a:ea typeface="Calibri"/>
              <a:cs typeface="Calibri"/>
              <a:sym typeface="Calibri"/>
            </a:endParaRPr>
          </a:p>
          <a:p>
            <a:pPr indent="-177800" lvl="0" marL="17780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Aufgabe:</a:t>
            </a:r>
            <a:endParaRPr sz="1100">
              <a:solidFill>
                <a:schemeClr val="dk1"/>
              </a:solidFill>
              <a:latin typeface="Calibri"/>
              <a:ea typeface="Calibri"/>
              <a:cs typeface="Calibri"/>
              <a:sym typeface="Calibri"/>
            </a:endParaRPr>
          </a:p>
          <a:p>
            <a:pPr indent="-177800" lvl="0" marL="177800" rtl="0" algn="l">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Tragen Sie </a:t>
            </a:r>
            <a:r>
              <a:rPr lang="de-DE" sz="1100">
                <a:latin typeface="Calibri"/>
                <a:ea typeface="Calibri"/>
                <a:cs typeface="Calibri"/>
                <a:sym typeface="Calibri"/>
              </a:rPr>
              <a:t>Maßnahmen zur Verringerung der Nährstoffeinträge in das Grundwasser und in Oberflächengewässer zusammen</a:t>
            </a:r>
            <a:endParaRPr sz="1100">
              <a:latin typeface="Calibri"/>
              <a:ea typeface="Calibri"/>
              <a:cs typeface="Calibri"/>
              <a:sym typeface="Calibri"/>
            </a:endParaRPr>
          </a:p>
          <a:p>
            <a:pPr indent="-177800" lvl="0" marL="177800" rtl="0" algn="l">
              <a:lnSpc>
                <a:spcPct val="100000"/>
              </a:lnSpc>
              <a:spcBef>
                <a:spcPts val="0"/>
              </a:spcBef>
              <a:spcAft>
                <a:spcPts val="0"/>
              </a:spcAft>
              <a:buSzPts val="1100"/>
              <a:buFont typeface="Arial"/>
              <a:buChar char="•"/>
            </a:pPr>
            <a:r>
              <a:rPr lang="de-DE" sz="1100">
                <a:latin typeface="Calibri"/>
                <a:ea typeface="Calibri"/>
                <a:cs typeface="Calibri"/>
                <a:sym typeface="Calibri"/>
              </a:rPr>
              <a:t>Welche ökologischen und pflanzenbaulichen Vorteile bietet der Zwischenfruchtanbau?</a:t>
            </a:r>
            <a:endParaRPr sz="1100">
              <a:latin typeface="Calibri"/>
              <a:ea typeface="Calibri"/>
              <a:cs typeface="Calibri"/>
              <a:sym typeface="Calibri"/>
            </a:endParaRPr>
          </a:p>
          <a:p>
            <a:pPr indent="-177800" lvl="0" marL="177800" rtl="0" algn="l">
              <a:lnSpc>
                <a:spcPct val="100000"/>
              </a:lnSpc>
              <a:spcBef>
                <a:spcPts val="0"/>
              </a:spcBef>
              <a:spcAft>
                <a:spcPts val="0"/>
              </a:spcAft>
              <a:buSzPts val="1100"/>
              <a:buFont typeface="Arial"/>
              <a:buChar char="•"/>
            </a:pPr>
            <a:r>
              <a:rPr lang="de-DE" sz="1100">
                <a:latin typeface="Calibri"/>
                <a:ea typeface="Calibri"/>
                <a:cs typeface="Calibri"/>
                <a:sym typeface="Calibri"/>
              </a:rPr>
              <a:t>Welche Pflanzen eignen sich für den Zwischenfruchtanbau?</a:t>
            </a:r>
            <a:endParaRPr sz="1100">
              <a:solidFill>
                <a:srgbClr val="000000"/>
              </a:solidFill>
              <a:latin typeface="Calibri"/>
              <a:ea typeface="Calibri"/>
              <a:cs typeface="Calibri"/>
              <a:sym typeface="Calibri"/>
            </a:endParaRPr>
          </a:p>
          <a:p>
            <a:pPr indent="-177800" lvl="0" marL="177800" rtl="0" algn="l">
              <a:lnSpc>
                <a:spcPct val="100000"/>
              </a:lnSpc>
              <a:spcBef>
                <a:spcPts val="0"/>
              </a:spcBef>
              <a:spcAft>
                <a:spcPts val="0"/>
              </a:spcAft>
              <a:buSzPts val="1400"/>
              <a:buNone/>
            </a:pPr>
            <a:r>
              <a:t/>
            </a:r>
            <a:endParaRPr b="1" sz="1100">
              <a:solidFill>
                <a:srgbClr val="000000"/>
              </a:solidFill>
              <a:latin typeface="Calibri"/>
              <a:ea typeface="Calibri"/>
              <a:cs typeface="Calibri"/>
              <a:sym typeface="Calibri"/>
            </a:endParaRPr>
          </a:p>
          <a:p>
            <a:pPr indent="-177800" lvl="0" marL="17780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Quelle(n):</a:t>
            </a:r>
            <a:endParaRPr sz="1100">
              <a:solidFill>
                <a:srgbClr val="000000"/>
              </a:solidFill>
              <a:latin typeface="Calibri"/>
              <a:ea typeface="Calibri"/>
              <a:cs typeface="Calibri"/>
              <a:sym typeface="Calibri"/>
            </a:endParaRPr>
          </a:p>
          <a:p>
            <a:pPr indent="-177800" lvl="0" marL="177800" rtl="0" algn="l">
              <a:lnSpc>
                <a:spcPct val="100000"/>
              </a:lnSpc>
              <a:spcBef>
                <a:spcPts val="0"/>
              </a:spcBef>
              <a:spcAft>
                <a:spcPts val="0"/>
              </a:spcAft>
              <a:buSzPts val="900"/>
              <a:buFont typeface="Arial"/>
              <a:buChar char="•"/>
            </a:pPr>
            <a:r>
              <a:rPr lang="de-DE" sz="900">
                <a:latin typeface="Calibri"/>
                <a:ea typeface="Calibri"/>
                <a:cs typeface="Calibri"/>
                <a:sym typeface="Calibri"/>
              </a:rPr>
              <a:t>Bundesregierung (2021): Deutsche Nachhaltigkeitsstrategie. Online:</a:t>
            </a:r>
            <a:r>
              <a:rPr lang="de-DE" sz="900" u="sng">
                <a:solidFill>
                  <a:schemeClr val="hlink"/>
                </a:solidFill>
                <a:latin typeface="Calibri"/>
                <a:ea typeface="Calibri"/>
                <a:cs typeface="Calibri"/>
                <a:sym typeface="Calibri"/>
                <a:hlinkClick r:id="rId2"/>
              </a:rPr>
              <a:t> www.deutsche-nachhaltigkeitsstrategie.de</a:t>
            </a:r>
            <a:endParaRPr sz="900">
              <a:solidFill>
                <a:srgbClr val="000000"/>
              </a:solidFill>
              <a:latin typeface="Calibri"/>
              <a:ea typeface="Calibri"/>
              <a:cs typeface="Calibri"/>
              <a:sym typeface="Calibri"/>
            </a:endParaRPr>
          </a:p>
          <a:p>
            <a:pPr indent="-177800" lvl="0" marL="177800" rtl="0" algn="l">
              <a:lnSpc>
                <a:spcPct val="100000"/>
              </a:lnSpc>
              <a:spcBef>
                <a:spcPts val="0"/>
              </a:spcBef>
              <a:spcAft>
                <a:spcPts val="0"/>
              </a:spcAft>
              <a:buSzPts val="900"/>
              <a:buFont typeface="Arial"/>
              <a:buChar char="•"/>
            </a:pPr>
            <a:r>
              <a:rPr lang="de-DE" sz="900">
                <a:solidFill>
                  <a:srgbClr val="000000"/>
                </a:solidFill>
                <a:latin typeface="Calibri"/>
                <a:ea typeface="Calibri"/>
                <a:cs typeface="Calibri"/>
                <a:sym typeface="Calibri"/>
              </a:rPr>
              <a:t>UBA Umweltbundesamt (2022b): Die Wasserrahmenrichtlinie. Gewässer in Deutschland 2021 Fortschritte und Herausforderungen. Online</a:t>
            </a:r>
            <a:r>
              <a:rPr lang="de-DE" sz="900" u="sng">
                <a:solidFill>
                  <a:srgbClr val="1155CC"/>
                </a:solidFill>
                <a:latin typeface="Calibri"/>
                <a:ea typeface="Calibri"/>
                <a:cs typeface="Calibri"/>
                <a:sym typeface="Calibri"/>
                <a:hlinkClick r:id="rId3">
                  <a:extLst>
                    <a:ext uri="{A12FA001-AC4F-418D-AE19-62706E023703}">
                      <ahyp:hlinkClr val="tx"/>
                    </a:ext>
                  </a:extLst>
                </a:hlinkClick>
              </a:rPr>
              <a:t>https://www.umweltbundesamt.de/sites/default/files/medien/1410/publikationen/221010_uba_fb_wasserrichtlinie_bf.pdf</a:t>
            </a:r>
            <a:endParaRPr sz="900">
              <a:solidFill>
                <a:srgbClr val="000000"/>
              </a:solidFill>
              <a:latin typeface="Calibri"/>
              <a:ea typeface="Calibri"/>
              <a:cs typeface="Calibri"/>
              <a:sym typeface="Calibri"/>
            </a:endParaRPr>
          </a:p>
          <a:p>
            <a:pPr indent="-177800" lvl="0" marL="177800" rtl="0" algn="l">
              <a:lnSpc>
                <a:spcPct val="100000"/>
              </a:lnSpc>
              <a:spcBef>
                <a:spcPts val="0"/>
              </a:spcBef>
              <a:spcAft>
                <a:spcPts val="0"/>
              </a:spcAft>
              <a:buSzPts val="900"/>
              <a:buFont typeface="Arial"/>
              <a:buChar char="•"/>
            </a:pPr>
            <a:r>
              <a:rPr lang="de-DE" sz="900">
                <a:solidFill>
                  <a:srgbClr val="000000"/>
                </a:solidFill>
                <a:latin typeface="Calibri"/>
                <a:ea typeface="Calibri"/>
                <a:cs typeface="Calibri"/>
                <a:sym typeface="Calibri"/>
              </a:rPr>
              <a:t>UBA (2022): https://www.umweltbundesamt.de/daten/land-forstwirtschaft/stickstoffeintrag-aus-der-landwirtschaft#stickstoffuberschuss-der-landwirtschaft</a:t>
            </a:r>
            <a:endParaRPr sz="900">
              <a:latin typeface="Calibri"/>
              <a:ea typeface="Calibri"/>
              <a:cs typeface="Calibri"/>
              <a:sym typeface="Calibri"/>
            </a:endParaRPr>
          </a:p>
        </p:txBody>
      </p:sp>
      <p:sp>
        <p:nvSpPr>
          <p:cNvPr id="260" name="Google Shape;260;g1d72b4088f0_0_18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d72b4088f0_0_257:notes"/>
          <p:cNvSpPr/>
          <p:nvPr>
            <p:ph idx="2" type="sldImg"/>
          </p:nvPr>
        </p:nvSpPr>
        <p:spPr>
          <a:xfrm>
            <a:off x="2174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1d72b4088f0_0_257:notes"/>
          <p:cNvSpPr txBox="1"/>
          <p:nvPr>
            <p:ph idx="1" type="body"/>
          </p:nvPr>
        </p:nvSpPr>
        <p:spPr>
          <a:xfrm>
            <a:off x="216000" y="3996000"/>
            <a:ext cx="6657340" cy="5986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rgbClr val="000000"/>
                </a:solidFill>
              </a:rPr>
              <a:t>Beschreibung:</a:t>
            </a:r>
            <a:endParaRPr sz="1100"/>
          </a:p>
          <a:p>
            <a:pPr indent="0" lvl="0" marL="0" rtl="0" algn="l">
              <a:lnSpc>
                <a:spcPct val="100000"/>
              </a:lnSpc>
              <a:spcBef>
                <a:spcPts val="0"/>
              </a:spcBef>
              <a:spcAft>
                <a:spcPts val="0"/>
              </a:spcAft>
              <a:buSzPts val="1400"/>
              <a:buNone/>
            </a:pPr>
            <a:r>
              <a:rPr lang="de-DE" sz="1100">
                <a:solidFill>
                  <a:srgbClr val="000000"/>
                </a:solidFill>
              </a:rPr>
              <a:t>Im Bereich Pflanzenbau </a:t>
            </a:r>
            <a:r>
              <a:rPr b="0" i="0" lang="de-DE" sz="1100" u="none" cap="none" strike="noStrike">
                <a:solidFill>
                  <a:schemeClr val="dk1"/>
                </a:solidFill>
              </a:rPr>
              <a:t>liegt ein besonderes Potenzial zum Schutz der Umwelt und der Gewässer. Durch eine zielgenaue, effiziente und an den Bedarf der Kulturpflanzen/Grünflächen angepasste Düngung kann die Nitrat-Belastung reduziert werden. An dieser Stelle spielen alternative Düngestrategien sowie digitale Technologien eine wichtige Rolle (UBA 2022, Bundesinformationszentrum Landwirtschaft  2022).</a:t>
            </a:r>
            <a:endParaRPr sz="1100"/>
          </a:p>
          <a:p>
            <a:pPr indent="0" lvl="0" marL="0" rtl="0" algn="l">
              <a:lnSpc>
                <a:spcPct val="100000"/>
              </a:lnSpc>
              <a:spcBef>
                <a:spcPts val="0"/>
              </a:spcBef>
              <a:spcAft>
                <a:spcPts val="0"/>
              </a:spcAft>
              <a:buSzPts val="1400"/>
              <a:buNone/>
            </a:pPr>
            <a:r>
              <a:t/>
            </a:r>
            <a:endParaRPr b="1" sz="1100">
              <a:solidFill>
                <a:srgbClr val="000000"/>
              </a:solidFill>
            </a:endParaRPr>
          </a:p>
          <a:p>
            <a:pPr indent="0" lvl="0" marL="0" rtl="0" algn="l">
              <a:lnSpc>
                <a:spcPct val="100000"/>
              </a:lnSpc>
              <a:spcBef>
                <a:spcPts val="0"/>
              </a:spcBef>
              <a:spcAft>
                <a:spcPts val="0"/>
              </a:spcAft>
              <a:buSzPts val="1400"/>
              <a:buNone/>
            </a:pPr>
            <a:r>
              <a:rPr b="1" lang="de-DE" sz="1100">
                <a:solidFill>
                  <a:srgbClr val="000000"/>
                </a:solidFill>
              </a:rPr>
              <a:t>Aufgabe:</a:t>
            </a:r>
            <a:endParaRPr b="0" i="0" sz="1100" u="none" cap="none" strike="noStrike">
              <a:solidFill>
                <a:schemeClr val="dk1"/>
              </a:solidFill>
            </a:endParaRPr>
          </a:p>
          <a:p>
            <a:pPr indent="0" lvl="0" marL="0" marR="0" rtl="0" algn="l">
              <a:lnSpc>
                <a:spcPct val="100000"/>
              </a:lnSpc>
              <a:spcBef>
                <a:spcPts val="0"/>
              </a:spcBef>
              <a:spcAft>
                <a:spcPts val="0"/>
              </a:spcAft>
              <a:buClr>
                <a:srgbClr val="000000"/>
              </a:buClr>
              <a:buSzPts val="1100"/>
              <a:buFont typeface="Arial"/>
              <a:buNone/>
            </a:pPr>
            <a:r>
              <a:rPr lang="de-DE" sz="1100">
                <a:solidFill>
                  <a:schemeClr val="dk1"/>
                </a:solidFill>
              </a:rPr>
              <a:t>Sie arbeiten auf einem Betrieb, der im konventionellen Anbau 70 ha Fläche bewirtschaftet. Die Fruchtfolge ist Mais, Winterweizen, Winterraps (ohne den Anbau von Zwischenfrüchten). Die Flächen werden synthetisch mineralisch gedüngt. Ihr Betrieb betreibt keine Tierhaltung.</a:t>
            </a:r>
            <a:endParaRPr sz="1100"/>
          </a:p>
          <a:p>
            <a:pPr indent="0" lvl="0" marL="0" rtl="0" algn="l">
              <a:lnSpc>
                <a:spcPct val="100000"/>
              </a:lnSpc>
              <a:spcBef>
                <a:spcPts val="0"/>
              </a:spcBef>
              <a:spcAft>
                <a:spcPts val="0"/>
              </a:spcAft>
              <a:buSzPts val="1100"/>
              <a:buFont typeface="Arial"/>
              <a:buNone/>
            </a:pPr>
            <a:r>
              <a:rPr lang="de-DE" sz="1100">
                <a:solidFill>
                  <a:schemeClr val="dk1"/>
                </a:solidFill>
              </a:rPr>
              <a:t>Welche Möglichkeiten haben Sie, die Nitratbelastung, die mit dem Düngemitteleinsatz verbunden ist, zu verringern? </a:t>
            </a:r>
            <a:endParaRPr sz="1100"/>
          </a:p>
          <a:p>
            <a:pPr indent="0" lvl="0" marL="0" rtl="0" algn="l">
              <a:lnSpc>
                <a:spcPct val="100000"/>
              </a:lnSpc>
              <a:spcBef>
                <a:spcPts val="0"/>
              </a:spcBef>
              <a:spcAft>
                <a:spcPts val="0"/>
              </a:spcAft>
              <a:buSzPts val="1100"/>
              <a:buFont typeface="Arial"/>
              <a:buNone/>
            </a:pPr>
            <a:r>
              <a:rPr lang="de-DE" sz="1100">
                <a:solidFill>
                  <a:schemeClr val="dk1"/>
                </a:solidFill>
              </a:rPr>
              <a:t>Mögliche Antworten (siehe GeNiAL o.J.):</a:t>
            </a:r>
            <a:endParaRPr sz="1100"/>
          </a:p>
          <a:p>
            <a:pPr indent="-171450" lvl="0" marL="171450" rtl="0" algn="l">
              <a:lnSpc>
                <a:spcPct val="100000"/>
              </a:lnSpc>
              <a:spcBef>
                <a:spcPts val="0"/>
              </a:spcBef>
              <a:spcAft>
                <a:spcPts val="0"/>
              </a:spcAft>
              <a:buSzPts val="1100"/>
              <a:buFont typeface="Arial"/>
              <a:buChar char="•"/>
            </a:pPr>
            <a:r>
              <a:rPr b="0" i="0" lang="de-DE" sz="1100" u="none" cap="none" strike="noStrike">
                <a:solidFill>
                  <a:schemeClr val="dk1"/>
                </a:solidFill>
              </a:rPr>
              <a:t>Anbau von Leguminosen als natürliche Stickstoffquelle, </a:t>
            </a:r>
            <a:endParaRPr sz="1100"/>
          </a:p>
          <a:p>
            <a:pPr indent="-171450" lvl="0" marL="171450" rtl="0" algn="l">
              <a:lnSpc>
                <a:spcPct val="100000"/>
              </a:lnSpc>
              <a:spcBef>
                <a:spcPts val="0"/>
              </a:spcBef>
              <a:spcAft>
                <a:spcPts val="0"/>
              </a:spcAft>
              <a:buSzPts val="1100"/>
              <a:buFont typeface="Arial"/>
              <a:buChar char="•"/>
            </a:pPr>
            <a:r>
              <a:rPr b="0" i="0" lang="de-DE" sz="1100" u="none" cap="none" strike="noStrike">
                <a:solidFill>
                  <a:schemeClr val="dk1"/>
                </a:solidFill>
              </a:rPr>
              <a:t>Fruchtfolgen für eine ausgewogene Humuswirtschaft, </a:t>
            </a:r>
            <a:endParaRPr sz="1100"/>
          </a:p>
          <a:p>
            <a:pPr indent="-171450" lvl="0" marL="171450" rtl="0" algn="l">
              <a:lnSpc>
                <a:spcPct val="100000"/>
              </a:lnSpc>
              <a:spcBef>
                <a:spcPts val="0"/>
              </a:spcBef>
              <a:spcAft>
                <a:spcPts val="0"/>
              </a:spcAft>
              <a:buSzPts val="1100"/>
              <a:buFont typeface="Arial"/>
              <a:buChar char="•"/>
            </a:pPr>
            <a:r>
              <a:rPr b="0" i="0" lang="de-DE" sz="1100" u="none" cap="none" strike="noStrike">
                <a:solidFill>
                  <a:schemeClr val="dk1"/>
                </a:solidFill>
              </a:rPr>
              <a:t>Anbau von Zwischenfrüchten nach der Hauptfrucht zur Anreicherung von Nährstoffen im Boden</a:t>
            </a:r>
            <a:endParaRPr sz="1100"/>
          </a:p>
          <a:p>
            <a:pPr indent="-171450" lvl="0" marL="171450" rtl="0" algn="l">
              <a:lnSpc>
                <a:spcPct val="100000"/>
              </a:lnSpc>
              <a:spcBef>
                <a:spcPts val="0"/>
              </a:spcBef>
              <a:spcAft>
                <a:spcPts val="0"/>
              </a:spcAft>
              <a:buSzPts val="1100"/>
              <a:buFont typeface="Arial"/>
              <a:buChar char="•"/>
            </a:pPr>
            <a:r>
              <a:rPr b="0" i="0" lang="de-DE" sz="1100" u="none" cap="none" strike="noStrike">
                <a:solidFill>
                  <a:schemeClr val="dk1"/>
                </a:solidFill>
              </a:rPr>
              <a:t>Nutzung von organischen Düngemitteln (als Alternative zu synthetischen Düngemitteln, die mit hohem Energieaufwand hergestellt wurden)</a:t>
            </a:r>
            <a:endParaRPr sz="1100"/>
          </a:p>
          <a:p>
            <a:pPr indent="-171450" lvl="0" marL="171450" rtl="0" algn="l">
              <a:lnSpc>
                <a:spcPct val="100000"/>
              </a:lnSpc>
              <a:spcBef>
                <a:spcPts val="0"/>
              </a:spcBef>
              <a:spcAft>
                <a:spcPts val="0"/>
              </a:spcAft>
              <a:buSzPts val="1100"/>
              <a:buFont typeface="Arial"/>
              <a:buChar char="•"/>
            </a:pPr>
            <a:r>
              <a:rPr b="0" i="0" lang="de-DE" sz="1100" u="none" cap="none" strike="noStrike">
                <a:solidFill>
                  <a:schemeClr val="dk1"/>
                </a:solidFill>
              </a:rPr>
              <a:t>Teilflächenspezifische Maßnahmen/ Precision Farming anhand von differenzierten Bodendaten - gezielte Düngung nach Nährstoffbedarf</a:t>
            </a:r>
            <a:endParaRPr sz="1100"/>
          </a:p>
          <a:p>
            <a:pPr indent="-171450" lvl="0" marL="171450" rtl="0" algn="l">
              <a:lnSpc>
                <a:spcPct val="100000"/>
              </a:lnSpc>
              <a:spcBef>
                <a:spcPts val="0"/>
              </a:spcBef>
              <a:spcAft>
                <a:spcPts val="0"/>
              </a:spcAft>
              <a:buSzPts val="1100"/>
              <a:buFont typeface="Arial"/>
              <a:buChar char="•"/>
            </a:pPr>
            <a:r>
              <a:rPr b="0" i="0" lang="de-DE" sz="1100" u="none" cap="none" strike="noStrike">
                <a:solidFill>
                  <a:schemeClr val="dk1"/>
                </a:solidFill>
              </a:rPr>
              <a:t>Nutzung eines NIRS-Sensors zur gezielten Ausbringung von Gülle</a:t>
            </a:r>
            <a:endParaRPr sz="1100"/>
          </a:p>
          <a:p>
            <a:pPr indent="-171450" lvl="0" marL="171450" rtl="0" algn="l">
              <a:lnSpc>
                <a:spcPct val="100000"/>
              </a:lnSpc>
              <a:spcBef>
                <a:spcPts val="0"/>
              </a:spcBef>
              <a:spcAft>
                <a:spcPts val="0"/>
              </a:spcAft>
              <a:buSzPts val="1100"/>
              <a:buFont typeface="Arial"/>
              <a:buChar char="•"/>
            </a:pPr>
            <a:r>
              <a:rPr b="0" i="0" lang="de-DE" sz="1100" u="none" cap="none" strike="noStrike">
                <a:solidFill>
                  <a:schemeClr val="dk1"/>
                </a:solidFill>
              </a:rPr>
              <a:t>Nutzung eines Düngestreuers mit Teilbreitenschaltung, um Überlappungen zu vermeiden</a:t>
            </a:r>
            <a:endParaRPr sz="1100"/>
          </a:p>
          <a:p>
            <a:pPr indent="-171450" lvl="0" marL="171450" rtl="0" algn="l">
              <a:lnSpc>
                <a:spcPct val="100000"/>
              </a:lnSpc>
              <a:spcBef>
                <a:spcPts val="0"/>
              </a:spcBef>
              <a:spcAft>
                <a:spcPts val="0"/>
              </a:spcAft>
              <a:buSzPts val="1100"/>
              <a:buFont typeface="Arial"/>
              <a:buChar char="•"/>
            </a:pPr>
            <a:r>
              <a:rPr b="0" i="0" lang="de-DE" sz="1100" u="none" cap="none" strike="noStrike">
                <a:solidFill>
                  <a:schemeClr val="dk1"/>
                </a:solidFill>
              </a:rPr>
              <a:t>Weitere…</a:t>
            </a:r>
            <a:endParaRPr sz="1100"/>
          </a:p>
          <a:p>
            <a:pPr indent="0" lvl="0" marL="0" marR="0" rtl="0" algn="l">
              <a:lnSpc>
                <a:spcPct val="100000"/>
              </a:lnSpc>
              <a:spcBef>
                <a:spcPts val="0"/>
              </a:spcBef>
              <a:spcAft>
                <a:spcPts val="0"/>
              </a:spcAft>
              <a:buClr>
                <a:srgbClr val="000000"/>
              </a:buClr>
              <a:buSzPts val="1100"/>
              <a:buFont typeface="Arial"/>
              <a:buNone/>
            </a:pPr>
            <a:r>
              <a:rPr b="1" lang="de-DE" sz="1100">
                <a:solidFill>
                  <a:schemeClr val="dk1"/>
                </a:solidFill>
              </a:rPr>
              <a:t>Priorisieren Sie die Maßnahmen und begründen Sie diese unter Berücksichtigung der Nachhaltigkeit.</a:t>
            </a:r>
            <a:endParaRPr/>
          </a:p>
          <a:p>
            <a:pPr indent="0" lvl="0" marL="0" marR="0" rtl="0" algn="l">
              <a:lnSpc>
                <a:spcPct val="100000"/>
              </a:lnSpc>
              <a:spcBef>
                <a:spcPts val="0"/>
              </a:spcBef>
              <a:spcAft>
                <a:spcPts val="0"/>
              </a:spcAft>
              <a:buClr>
                <a:srgbClr val="000000"/>
              </a:buClr>
              <a:buSzPts val="1100"/>
              <a:buFont typeface="Arial"/>
              <a:buNone/>
            </a:pPr>
            <a:r>
              <a:t/>
            </a:r>
            <a:endParaRPr sz="1100"/>
          </a:p>
          <a:p>
            <a:pPr indent="0" lvl="0" marL="0" rtl="0" algn="l">
              <a:lnSpc>
                <a:spcPct val="100000"/>
              </a:lnSpc>
              <a:spcBef>
                <a:spcPts val="0"/>
              </a:spcBef>
              <a:spcAft>
                <a:spcPts val="0"/>
              </a:spcAft>
              <a:buSzPts val="1400"/>
              <a:buNone/>
            </a:pPr>
            <a:r>
              <a:rPr b="1" lang="de-DE" sz="1100">
                <a:solidFill>
                  <a:srgbClr val="000000"/>
                </a:solidFill>
              </a:rPr>
              <a:t>Quelle(n):</a:t>
            </a:r>
            <a:endParaRPr sz="1100">
              <a:solidFill>
                <a:srgbClr val="000000"/>
              </a:solidFill>
            </a:endParaRPr>
          </a:p>
          <a:p>
            <a:pPr indent="-230188" lvl="0" marL="271463"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rPr>
              <a:t>GeNiAL (o.J.): Schulungsmodul Klimaschutz. Online: https://genial-klima.de/module/klimaschutz/ </a:t>
            </a:r>
            <a:endParaRPr sz="1000"/>
          </a:p>
          <a:p>
            <a:pPr indent="-230188" lvl="0" marL="271463"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rPr>
              <a:t>Bundesinformationszentrum Landwirtschaft (2022): Nitrat im Grundwasser- Was hat die Landwirtschaft damit zu tun? Online: https://www.landwirtschaft.de/diskussion-und-dialog/umwelt/nitrat-im-grundwasser-was-hat-die-landwirtschaft-damit-zu-tun </a:t>
            </a:r>
            <a:endParaRPr sz="1000"/>
          </a:p>
          <a:p>
            <a:pPr indent="-230188" lvl="0" marL="271463"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rPr>
              <a:t>UBA (2022): Stickstoffeintrag aus der Landwirtschaft und Stickstoffüberschuss. Online: https://www.umweltbundesamt.de/daten/land-forstwirtschaft/stickstoffeintrag-aus-der-landwirtschaft </a:t>
            </a:r>
            <a:endParaRPr b="0" i="0" sz="1000" u="none" strike="noStrike">
              <a:solidFill>
                <a:schemeClr val="dk1"/>
              </a:solidFill>
            </a:endParaRPr>
          </a:p>
        </p:txBody>
      </p:sp>
      <p:sp>
        <p:nvSpPr>
          <p:cNvPr id="273" name="Google Shape;273;g1d72b4088f0_0_25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7:notes"/>
          <p:cNvSpPr/>
          <p:nvPr>
            <p:ph idx="2" type="sldImg"/>
          </p:nvPr>
        </p:nvSpPr>
        <p:spPr>
          <a:xfrm>
            <a:off x="2174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7:notes"/>
          <p:cNvSpPr txBox="1"/>
          <p:nvPr>
            <p:ph idx="1" type="body"/>
          </p:nvPr>
        </p:nvSpPr>
        <p:spPr>
          <a:xfrm>
            <a:off x="216000" y="3996000"/>
            <a:ext cx="6657340" cy="566074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rgbClr val="000000"/>
                </a:solidFill>
              </a:rPr>
              <a:t>Beschreibung:</a:t>
            </a:r>
            <a:endParaRPr sz="1100"/>
          </a:p>
          <a:p>
            <a:pPr indent="0" lvl="0" marL="0" rtl="0" algn="l">
              <a:lnSpc>
                <a:spcPct val="100000"/>
              </a:lnSpc>
              <a:spcBef>
                <a:spcPts val="0"/>
              </a:spcBef>
              <a:spcAft>
                <a:spcPts val="0"/>
              </a:spcAft>
              <a:buSzPts val="1400"/>
              <a:buNone/>
            </a:pPr>
            <a:r>
              <a:rPr lang="de-DE" sz="1100">
                <a:solidFill>
                  <a:srgbClr val="000000"/>
                </a:solidFill>
              </a:rPr>
              <a:t>Der Integrierte Pflanzenschutz stellt eine Anforderung dar, die nicht auf dem Freiwilligenprinzip basiert, sondern seit 1987 im deutschen Pflanzenschutzgesetz und seit 2013 im „Nationalen Aktionsplan der Bundesregierung zur nachhaltigen Anwendung von Pflanzenschutzmitteln (NAP) “ verankert ist. Auch die Europäische Pflanzenschutzrahmenrichtlinie (2009/128/EG) hat den IPS als Leitlinie im Pflanzenschutz in der Europäischen Union aufgenommen (BMEL 2021). Die Bedeutung des IPS als systemischer Ansatz, den Einsatz von chemisch-synthetischen Pestiziden signifikant zu reduzieren, wird in einer aktuellen Studie von BUND/ Ecologic (2022) unterstrichen.</a:t>
            </a:r>
            <a:endParaRPr sz="1100"/>
          </a:p>
          <a:p>
            <a:pPr indent="0" lvl="0" marL="0" rtl="0" algn="l">
              <a:lnSpc>
                <a:spcPct val="100000"/>
              </a:lnSpc>
              <a:spcBef>
                <a:spcPts val="0"/>
              </a:spcBef>
              <a:spcAft>
                <a:spcPts val="0"/>
              </a:spcAft>
              <a:buSzPts val="1400"/>
              <a:buNone/>
            </a:pPr>
            <a:r>
              <a:rPr lang="de-DE" sz="1100">
                <a:solidFill>
                  <a:srgbClr val="000000"/>
                </a:solidFill>
              </a:rPr>
              <a:t>“So viel wie nötig, so wenig wie möglich“ - auf diesem Grundsatz baut das Konzept des integrierten Pflanzenschutzes (IPS) auf. Bei der Umsetzung sind alle verfügbaren Maßnahmen, gemäß der Maßnahmenpyramide des IPS, sorgsam gegeneinander abzuwägen und vorbeugende Maßnahmen vor nicht-chemischen und chemischen Maßnahmen zu priorisieren. </a:t>
            </a:r>
            <a:endParaRPr sz="1100"/>
          </a:p>
          <a:p>
            <a:pPr indent="0" lvl="0" marL="0" rtl="0" algn="l">
              <a:lnSpc>
                <a:spcPct val="100000"/>
              </a:lnSpc>
              <a:spcBef>
                <a:spcPts val="0"/>
              </a:spcBef>
              <a:spcAft>
                <a:spcPts val="0"/>
              </a:spcAft>
              <a:buSzPts val="1400"/>
              <a:buNone/>
            </a:pPr>
            <a:r>
              <a:t/>
            </a:r>
            <a:endParaRPr b="1" sz="1100">
              <a:solidFill>
                <a:srgbClr val="000000"/>
              </a:solidFill>
            </a:endParaRPr>
          </a:p>
          <a:p>
            <a:pPr indent="0" lvl="0" marL="0" rtl="0" algn="l">
              <a:lnSpc>
                <a:spcPct val="100000"/>
              </a:lnSpc>
              <a:spcBef>
                <a:spcPts val="0"/>
              </a:spcBef>
              <a:spcAft>
                <a:spcPts val="0"/>
              </a:spcAft>
              <a:buSzPts val="1400"/>
              <a:buNone/>
            </a:pPr>
            <a:r>
              <a:rPr b="1" lang="de-DE" sz="1100">
                <a:solidFill>
                  <a:srgbClr val="000000"/>
                </a:solidFill>
              </a:rPr>
              <a:t>Aufgabe:</a:t>
            </a:r>
            <a:endParaRPr sz="1100"/>
          </a:p>
          <a:p>
            <a:pPr indent="-171450" lvl="0" marL="171450" rtl="0" algn="l">
              <a:lnSpc>
                <a:spcPct val="100000"/>
              </a:lnSpc>
              <a:spcBef>
                <a:spcPts val="0"/>
              </a:spcBef>
              <a:spcAft>
                <a:spcPts val="0"/>
              </a:spcAft>
              <a:buSzPts val="1100"/>
              <a:buFont typeface="Arial"/>
              <a:buChar char="•"/>
            </a:pPr>
            <a:r>
              <a:rPr lang="de-DE" sz="1100">
                <a:solidFill>
                  <a:schemeClr val="dk1"/>
                </a:solidFill>
              </a:rPr>
              <a:t>Wählen Sie ein Schadbild an einer Kulturpflanze aus; </a:t>
            </a:r>
            <a:endParaRPr sz="1100"/>
          </a:p>
          <a:p>
            <a:pPr indent="-171450" lvl="0" marL="171450" rtl="0" algn="l">
              <a:lnSpc>
                <a:spcPct val="100000"/>
              </a:lnSpc>
              <a:spcBef>
                <a:spcPts val="0"/>
              </a:spcBef>
              <a:spcAft>
                <a:spcPts val="0"/>
              </a:spcAft>
              <a:buSzPts val="1100"/>
              <a:buFont typeface="Arial"/>
              <a:buChar char="•"/>
            </a:pPr>
            <a:r>
              <a:rPr lang="de-DE" sz="1100">
                <a:solidFill>
                  <a:schemeClr val="dk1"/>
                </a:solidFill>
              </a:rPr>
              <a:t>Stellen Sie anhand der Maßnahmenpyramide für den integrierten Pflanzenschutz alle in Frage kommenden Maßnahmen (vorbeugend - physikalisch - biologisch/ biotechnisch - chemisch) zusammen</a:t>
            </a:r>
            <a:endParaRPr sz="1100"/>
          </a:p>
          <a:p>
            <a:pPr indent="-171450" lvl="0" marL="171450" rtl="0" algn="l">
              <a:lnSpc>
                <a:spcPct val="100000"/>
              </a:lnSpc>
              <a:spcBef>
                <a:spcPts val="0"/>
              </a:spcBef>
              <a:spcAft>
                <a:spcPts val="0"/>
              </a:spcAft>
              <a:buSzPts val="1100"/>
              <a:buFont typeface="Arial"/>
              <a:buChar char="•"/>
            </a:pPr>
            <a:r>
              <a:rPr lang="de-DE" sz="1100">
                <a:solidFill>
                  <a:schemeClr val="dk1"/>
                </a:solidFill>
              </a:rPr>
              <a:t>Priorisieren Sie die Maßnahmen und begründen Sie diese unter Berücksichtigung der Nachhaltigkeit</a:t>
            </a:r>
            <a:endParaRPr sz="1100">
              <a:solidFill>
                <a:srgbClr val="000000"/>
              </a:solidFill>
            </a:endParaRPr>
          </a:p>
          <a:p>
            <a:pPr indent="0" lvl="0" marL="0" rtl="0" algn="l">
              <a:lnSpc>
                <a:spcPct val="100000"/>
              </a:lnSpc>
              <a:spcBef>
                <a:spcPts val="0"/>
              </a:spcBef>
              <a:spcAft>
                <a:spcPts val="0"/>
              </a:spcAft>
              <a:buSzPts val="1400"/>
              <a:buNone/>
            </a:pPr>
            <a:r>
              <a:rPr lang="de-DE" sz="1100">
                <a:solidFill>
                  <a:srgbClr val="000000"/>
                </a:solidFill>
              </a:rPr>
              <a:t>Alternativ können Sie das Merkblatt Maisschädlinge heranziehen und Maßnahmen des IPS für ausgewählte Schadbilder diskutieren (LfL 2019)</a:t>
            </a:r>
            <a:endParaRPr sz="1100"/>
          </a:p>
          <a:p>
            <a:pPr indent="0" lvl="0" marL="0" rtl="0" algn="l">
              <a:lnSpc>
                <a:spcPct val="100000"/>
              </a:lnSpc>
              <a:spcBef>
                <a:spcPts val="0"/>
              </a:spcBef>
              <a:spcAft>
                <a:spcPts val="0"/>
              </a:spcAft>
              <a:buSzPts val="1400"/>
              <a:buNone/>
            </a:pPr>
            <a:r>
              <a:t/>
            </a:r>
            <a:endParaRPr b="1" sz="1100">
              <a:solidFill>
                <a:srgbClr val="000000"/>
              </a:solidFill>
            </a:endParaRPr>
          </a:p>
          <a:p>
            <a:pPr indent="0" lvl="0" marL="0" rtl="0" algn="l">
              <a:lnSpc>
                <a:spcPct val="100000"/>
              </a:lnSpc>
              <a:spcBef>
                <a:spcPts val="0"/>
              </a:spcBef>
              <a:spcAft>
                <a:spcPts val="0"/>
              </a:spcAft>
              <a:buSzPts val="1400"/>
              <a:buNone/>
            </a:pPr>
            <a:r>
              <a:rPr b="1" lang="de-DE" sz="1100">
                <a:solidFill>
                  <a:srgbClr val="000000"/>
                </a:solidFill>
              </a:rPr>
              <a:t>Quelle:</a:t>
            </a:r>
            <a:endParaRPr sz="1100">
              <a:solidFill>
                <a:srgbClr val="000000"/>
              </a:solidFill>
            </a:endParaRPr>
          </a:p>
          <a:p>
            <a:pPr indent="-177800" lvl="0" marL="177800" rtl="0" algn="l">
              <a:lnSpc>
                <a:spcPct val="100000"/>
              </a:lnSpc>
              <a:spcBef>
                <a:spcPts val="0"/>
              </a:spcBef>
              <a:spcAft>
                <a:spcPts val="0"/>
              </a:spcAft>
              <a:buSzPts val="900"/>
              <a:buFont typeface="Arial"/>
              <a:buChar char="•"/>
            </a:pPr>
            <a:r>
              <a:rPr lang="de-DE" sz="900">
                <a:solidFill>
                  <a:srgbClr val="000000"/>
                </a:solidFill>
              </a:rPr>
              <a:t>BMEL Bundesministerium für Ernährung und Landwirtschaft (2021): Ackerbaustrategie 2035 Perspektiven für einen produktiven und vielfältigen Pflanzenbau. Online:</a:t>
            </a:r>
            <a:r>
              <a:rPr lang="de-DE" sz="900" u="sng">
                <a:solidFill>
                  <a:srgbClr val="000000"/>
                </a:solidFill>
                <a:hlinkClick r:id="rId2">
                  <a:extLst>
                    <a:ext uri="{A12FA001-AC4F-418D-AE19-62706E023703}">
                      <ahyp:hlinkClr val="tx"/>
                    </a:ext>
                  </a:extLst>
                </a:hlinkClick>
              </a:rPr>
              <a:t> https://www.bmel.de/SharedDocs/Downloads/DE/Broschueren/ackerbaustrategie2035.pdf?__blob=publicationFile&amp;v=8</a:t>
            </a:r>
            <a:endParaRPr sz="900">
              <a:solidFill>
                <a:srgbClr val="000000"/>
              </a:solidFill>
            </a:endParaRPr>
          </a:p>
          <a:p>
            <a:pPr indent="-177800" lvl="0" marL="177800" rtl="0" algn="l">
              <a:lnSpc>
                <a:spcPct val="100000"/>
              </a:lnSpc>
              <a:spcBef>
                <a:spcPts val="0"/>
              </a:spcBef>
              <a:spcAft>
                <a:spcPts val="0"/>
              </a:spcAft>
              <a:buSzPts val="900"/>
              <a:buFont typeface="Arial"/>
              <a:buChar char="•"/>
            </a:pPr>
            <a:r>
              <a:rPr lang="de-DE" sz="900">
                <a:solidFill>
                  <a:srgbClr val="000000"/>
                </a:solidFill>
              </a:rPr>
              <a:t>BUND/ Ecologic (2022): Alternativen zu chemisch- synthetischen Pestiziden in der Landwirtschaft Zusammenfassung und Überblick zum aktuellen wissenschaftlichen Stand. Online:</a:t>
            </a:r>
            <a:r>
              <a:rPr lang="de-DE" sz="900" u="sng">
                <a:solidFill>
                  <a:srgbClr val="1155CC"/>
                </a:solidFill>
                <a:hlinkClick r:id="rId3">
                  <a:extLst>
                    <a:ext uri="{A12FA001-AC4F-418D-AE19-62706E023703}">
                      <ahyp:hlinkClr val="tx"/>
                    </a:ext>
                  </a:extLst>
                </a:hlinkClick>
              </a:rPr>
              <a:t>https://www.ecologic.eu/sites/default/files/publication/2022/50086-Umweltgifte-Broschuere-Pestizidalternativen-Ansicht.pdf</a:t>
            </a:r>
            <a:endParaRPr sz="900" u="sng">
              <a:solidFill>
                <a:srgbClr val="1155CC"/>
              </a:solidFill>
            </a:endParaRPr>
          </a:p>
          <a:p>
            <a:pPr indent="-177800" lvl="0" marL="177800" rtl="0" algn="l">
              <a:lnSpc>
                <a:spcPct val="100000"/>
              </a:lnSpc>
              <a:spcBef>
                <a:spcPts val="0"/>
              </a:spcBef>
              <a:spcAft>
                <a:spcPts val="0"/>
              </a:spcAft>
              <a:buSzPts val="900"/>
              <a:buFont typeface="Arial"/>
              <a:buChar char="•"/>
            </a:pPr>
            <a:r>
              <a:rPr lang="de-DE" sz="900">
                <a:solidFill>
                  <a:srgbClr val="1155CC"/>
                </a:solidFill>
              </a:rPr>
              <a:t>LfL 2919: Merkblatt Maisschädlinge. Online: </a:t>
            </a:r>
            <a:r>
              <a:rPr lang="de-DE" sz="900" u="sng">
                <a:solidFill>
                  <a:srgbClr val="1155CC"/>
                </a:solidFill>
                <a:hlinkClick r:id="rId4">
                  <a:extLst>
                    <a:ext uri="{A12FA001-AC4F-418D-AE19-62706E023703}">
                      <ahyp:hlinkClr val="tx"/>
                    </a:ext>
                  </a:extLst>
                </a:hlinkClick>
              </a:rPr>
              <a:t>https://www.lfl.bayern.de/publikationen/merkblaetter/040633/index.php</a:t>
            </a:r>
            <a:endParaRPr sz="900">
              <a:solidFill>
                <a:srgbClr val="000000"/>
              </a:solidFill>
            </a:endParaRPr>
          </a:p>
          <a:p>
            <a:pPr indent="0" lvl="0" marL="0" rtl="0" algn="l">
              <a:lnSpc>
                <a:spcPct val="100000"/>
              </a:lnSpc>
              <a:spcBef>
                <a:spcPts val="0"/>
              </a:spcBef>
              <a:spcAft>
                <a:spcPts val="0"/>
              </a:spcAft>
              <a:buSzPts val="1400"/>
              <a:buNone/>
            </a:pPr>
            <a:r>
              <a:t/>
            </a:r>
            <a:endParaRPr b="1" sz="1100">
              <a:solidFill>
                <a:srgbClr val="000000"/>
              </a:solidFill>
            </a:endParaRPr>
          </a:p>
          <a:p>
            <a:pPr indent="0" lvl="0" marL="0" rtl="0" algn="l">
              <a:lnSpc>
                <a:spcPct val="100000"/>
              </a:lnSpc>
              <a:spcBef>
                <a:spcPts val="0"/>
              </a:spcBef>
              <a:spcAft>
                <a:spcPts val="0"/>
              </a:spcAft>
              <a:buSzPts val="1400"/>
              <a:buNone/>
            </a:pPr>
            <a:r>
              <a:rPr b="1" lang="de-DE" sz="1100">
                <a:solidFill>
                  <a:srgbClr val="000000"/>
                </a:solidFill>
              </a:rPr>
              <a:t>Bildquelle(n):</a:t>
            </a:r>
            <a:endParaRPr sz="1100">
              <a:solidFill>
                <a:srgbClr val="000000"/>
              </a:solidFill>
            </a:endParaRPr>
          </a:p>
          <a:p>
            <a:pPr indent="-171450" lvl="0" marL="171450" rtl="0" algn="l">
              <a:lnSpc>
                <a:spcPct val="100000"/>
              </a:lnSpc>
              <a:spcBef>
                <a:spcPts val="0"/>
              </a:spcBef>
              <a:spcAft>
                <a:spcPts val="0"/>
              </a:spcAft>
              <a:buSzPts val="900"/>
              <a:buFont typeface="Arial"/>
              <a:buChar char="•"/>
            </a:pPr>
            <a:r>
              <a:rPr lang="de-DE" sz="900">
                <a:solidFill>
                  <a:srgbClr val="000000"/>
                </a:solidFill>
              </a:rPr>
              <a:t>BLE-NAP 2022, </a:t>
            </a:r>
            <a:r>
              <a:rPr lang="de-DE" sz="900" u="sng">
                <a:solidFill>
                  <a:srgbClr val="000000"/>
                </a:solidFill>
              </a:rPr>
              <a:t>https://www.nap-pflanzenschutz.de/integrierter-pflanzenschutz/pflanzenschutzmassnahmen</a:t>
            </a:r>
            <a:endParaRPr b="0" i="0" sz="900" u="none" strike="noStrike">
              <a:solidFill>
                <a:schemeClr val="dk1"/>
              </a:solidFill>
              <a:latin typeface="Trebuchet MS"/>
              <a:ea typeface="Trebuchet MS"/>
              <a:cs typeface="Trebuchet MS"/>
              <a:sym typeface="Trebuchet MS"/>
            </a:endParaRPr>
          </a:p>
        </p:txBody>
      </p:sp>
      <p:sp>
        <p:nvSpPr>
          <p:cNvPr id="285" name="Google Shape;285;p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8:notes"/>
          <p:cNvSpPr/>
          <p:nvPr>
            <p:ph idx="2" type="sldImg"/>
          </p:nvPr>
        </p:nvSpPr>
        <p:spPr>
          <a:xfrm>
            <a:off x="2174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8:notes"/>
          <p:cNvSpPr txBox="1"/>
          <p:nvPr>
            <p:ph idx="1" type="body"/>
          </p:nvPr>
        </p:nvSpPr>
        <p:spPr>
          <a:xfrm>
            <a:off x="216000" y="3995999"/>
            <a:ext cx="6657340" cy="587439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Beschreibung:</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Antibiotika sollten nur sparsam und ziel­gerichtet eingesetzt werden, um ihre Wirksamkeit möglichst lange zu erhalten. Denn häufige Anti­biotika­ga­ben erhöhen das Risiko, dass sich resistente Bakterien bilden. Über den Fleischkonsum und den Eintrag der Bakterien in die Umwelt können die Antibiotikaresistenzen an Menschen weitergegeben werden. Ein zu sorgloser Umgang mit Antibiotika in den vergangenen Jahrzehnten hat zur Ausbreitung solcher Resistenzen beigetragen. Daher wurden und werden die Bemühungen verstärkt, Antibiotika sparsamer und gezielter einzusetzen (BZL o.J.). Zwar geht der Verbrauch an Antibiotika in Deutschland seit 2010 kontinuierlich zurück, er bewegt sich aber immer noch auf hohem Niveau (Oekom 2021). 89 Milligramm Antibiotika je Kilogramm Fleisch werden durchschnittlich eingesetzt. Ein Vergleich mit unseren direkten Nachbarn zeigt, dass ein deutlich sparsamerer Gebrauch möglich ist: In Dänemark werden bspw. nur durchschnittlich 39 Milligramm Antibiotika je Kilogramm Fleisch eingesetzt (siehe Grafik, HBS 2021). In Deutschland wurde im Dezember 2022 eine Änderung des Tierarzneimittelgesetztes verabschiedet. Ziel ist es, den Einsatz von Antibiotika in landwirtschaftlichen Betrieben besser zu erfassen und dauerhaft zu senken (BMEL 2022). Als Vorbild für einen geringen Antibiotikaeinsatz kann der Ökolandbau dienen, da hier die Abgabe von Antibiotika streng limitiert ist</a:t>
            </a:r>
            <a:r>
              <a:rPr lang="de-DE" sz="1100">
                <a:solidFill>
                  <a:srgbClr val="000000"/>
                </a:solidFill>
                <a:latin typeface="Calibri"/>
                <a:ea typeface="Calibri"/>
                <a:cs typeface="Calibri"/>
                <a:sym typeface="Calibri"/>
              </a:rPr>
              <a:t>.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Aufgabe:</a:t>
            </a:r>
            <a:endParaRPr sz="1100">
              <a:latin typeface="Calibri"/>
              <a:ea typeface="Calibri"/>
              <a:cs typeface="Calibri"/>
              <a:sym typeface="Calibri"/>
            </a:endParaRPr>
          </a:p>
          <a:p>
            <a:pPr indent="-171450" lvl="0" marL="171450" rtl="0" algn="l">
              <a:lnSpc>
                <a:spcPct val="100000"/>
              </a:lnSpc>
              <a:spcBef>
                <a:spcPts val="0"/>
              </a:spcBef>
              <a:spcAft>
                <a:spcPts val="0"/>
              </a:spcAft>
              <a:buSzPts val="1100"/>
              <a:buFont typeface="Arial"/>
              <a:buChar char="•"/>
            </a:pPr>
            <a:r>
              <a:rPr lang="de-DE" sz="1100">
                <a:latin typeface="Calibri"/>
                <a:ea typeface="Calibri"/>
                <a:cs typeface="Calibri"/>
                <a:sym typeface="Calibri"/>
              </a:rPr>
              <a:t>Welche Maßnahmen wurden mit der Änderung des deutschen Arzneimittelgesetzes im Dezember 2022 zur Reduktion von Antibiotika in der Tierhaltung beschlossen? (siehe hierzu BMEL 2022) Wie kann Ihr Betrieb die Maßnahmen umsetzen?</a:t>
            </a:r>
            <a:endParaRPr sz="1100">
              <a:latin typeface="Calibri"/>
              <a:ea typeface="Calibri"/>
              <a:cs typeface="Calibri"/>
              <a:sym typeface="Calibri"/>
            </a:endParaRPr>
          </a:p>
          <a:p>
            <a:pPr indent="-171450" lvl="0" marL="171450" rtl="0" algn="l">
              <a:lnSpc>
                <a:spcPct val="100000"/>
              </a:lnSpc>
              <a:spcBef>
                <a:spcPts val="0"/>
              </a:spcBef>
              <a:spcAft>
                <a:spcPts val="0"/>
              </a:spcAft>
              <a:buSzPts val="1100"/>
              <a:buFont typeface="Arial"/>
              <a:buChar char="•"/>
            </a:pPr>
            <a:r>
              <a:rPr lang="de-DE" sz="1100">
                <a:latin typeface="Calibri"/>
                <a:ea typeface="Calibri"/>
                <a:cs typeface="Calibri"/>
                <a:sym typeface="Calibri"/>
              </a:rPr>
              <a:t>Diskutieren Sie weitere Maßnahmen, die helfen, den Antibiotikaeinsatz zu minimieren.</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sz="1100">
              <a:latin typeface="Calibri"/>
              <a:ea typeface="Calibri"/>
              <a:cs typeface="Calibri"/>
              <a:sym typeface="Calibri"/>
            </a:endParaRPr>
          </a:p>
          <a:p>
            <a:pPr indent="0" lvl="0" marL="0" rtl="0" algn="l">
              <a:lnSpc>
                <a:spcPct val="100000"/>
              </a:lnSpc>
              <a:spcBef>
                <a:spcPts val="0"/>
              </a:spcBef>
              <a:spcAft>
                <a:spcPts val="0"/>
              </a:spcAft>
              <a:buSzPts val="1100"/>
              <a:buNone/>
            </a:pPr>
            <a:r>
              <a:rPr b="1" lang="de-DE" sz="1100">
                <a:latin typeface="Calibri"/>
                <a:ea typeface="Calibri"/>
                <a:cs typeface="Calibri"/>
                <a:sym typeface="Calibri"/>
              </a:rPr>
              <a:t>Quellen</a:t>
            </a:r>
            <a:endParaRPr sz="1100">
              <a:latin typeface="Calibri"/>
              <a:ea typeface="Calibri"/>
              <a:cs typeface="Calibri"/>
              <a:sym typeface="Calibri"/>
            </a:endParaRPr>
          </a:p>
          <a:p>
            <a:pPr indent="-171450" lvl="0" marL="171450" rtl="0" algn="l">
              <a:lnSpc>
                <a:spcPct val="100000"/>
              </a:lnSpc>
              <a:spcBef>
                <a:spcPts val="0"/>
              </a:spcBef>
              <a:spcAft>
                <a:spcPts val="0"/>
              </a:spcAft>
              <a:buSzPts val="1100"/>
              <a:buFont typeface="Arial"/>
              <a:buChar char="•"/>
            </a:pPr>
            <a:r>
              <a:rPr lang="de-DE" sz="1100">
                <a:latin typeface="Calibri"/>
                <a:ea typeface="Calibri"/>
                <a:cs typeface="Calibri"/>
                <a:sym typeface="Calibri"/>
              </a:rPr>
              <a:t>BMEL (2022): Özdemir: "Einsatz von Antibiotika dauerhaft senken". Pressemitteilung. Online: </a:t>
            </a:r>
            <a:r>
              <a:rPr lang="de-DE" sz="1100" u="sng">
                <a:solidFill>
                  <a:schemeClr val="hlink"/>
                </a:solidFill>
                <a:latin typeface="Calibri"/>
                <a:ea typeface="Calibri"/>
                <a:cs typeface="Calibri"/>
                <a:sym typeface="Calibri"/>
                <a:hlinkClick r:id="rId2"/>
              </a:rPr>
              <a:t>https://www.bmel.de/SharedDocs/Pressemitteilungen/DE/2022/170-tierarzneimittelgesetz.html</a:t>
            </a:r>
            <a:r>
              <a:rPr lang="de-DE" sz="1100">
                <a:latin typeface="Calibri"/>
                <a:ea typeface="Calibri"/>
                <a:cs typeface="Calibri"/>
                <a:sym typeface="Calibri"/>
              </a:rPr>
              <a:t> </a:t>
            </a:r>
            <a:endParaRPr sz="1100">
              <a:latin typeface="Calibri"/>
              <a:ea typeface="Calibri"/>
              <a:cs typeface="Calibri"/>
              <a:sym typeface="Calibri"/>
            </a:endParaRPr>
          </a:p>
          <a:p>
            <a:pPr indent="-171450" lvl="0" marL="171450" rtl="0" algn="l">
              <a:lnSpc>
                <a:spcPct val="100000"/>
              </a:lnSpc>
              <a:spcBef>
                <a:spcPts val="0"/>
              </a:spcBef>
              <a:spcAft>
                <a:spcPts val="0"/>
              </a:spcAft>
              <a:buSzPts val="1100"/>
              <a:buFont typeface="Arial"/>
              <a:buChar char="•"/>
            </a:pPr>
            <a:r>
              <a:rPr lang="de-DE" sz="1100">
                <a:latin typeface="Calibri"/>
                <a:ea typeface="Calibri"/>
                <a:cs typeface="Calibri"/>
                <a:sym typeface="Calibri"/>
              </a:rPr>
              <a:t>BZL (o.J.): Antibiotika in der Nutztierhaltung. Online: </a:t>
            </a:r>
            <a:r>
              <a:rPr lang="de-DE" sz="1100" u="sng">
                <a:solidFill>
                  <a:schemeClr val="hlink"/>
                </a:solidFill>
                <a:latin typeface="Calibri"/>
                <a:ea typeface="Calibri"/>
                <a:cs typeface="Calibri"/>
                <a:sym typeface="Calibri"/>
                <a:hlinkClick r:id="rId3"/>
              </a:rPr>
              <a:t>https://www.landwirtschaft.de/diskussion-und-dialog/tierhaltung/antibiotika-in-der-nutztierhaltung</a:t>
            </a:r>
            <a:r>
              <a:rPr lang="de-DE" sz="1100">
                <a:latin typeface="Calibri"/>
                <a:ea typeface="Calibri"/>
                <a:cs typeface="Calibri"/>
                <a:sym typeface="Calibri"/>
              </a:rPr>
              <a:t> </a:t>
            </a:r>
            <a:endParaRPr sz="1100">
              <a:latin typeface="Calibri"/>
              <a:ea typeface="Calibri"/>
              <a:cs typeface="Calibri"/>
              <a:sym typeface="Calibri"/>
            </a:endParaRPr>
          </a:p>
          <a:p>
            <a:pPr indent="-171450" lvl="0" marL="171450" rtl="0" algn="l">
              <a:lnSpc>
                <a:spcPct val="100000"/>
              </a:lnSpc>
              <a:spcBef>
                <a:spcPts val="0"/>
              </a:spcBef>
              <a:spcAft>
                <a:spcPts val="0"/>
              </a:spcAft>
              <a:buSzPts val="1100"/>
              <a:buFont typeface="Arial"/>
              <a:buChar char="•"/>
            </a:pPr>
            <a:r>
              <a:rPr lang="de-DE" sz="1100">
                <a:latin typeface="Calibri"/>
                <a:ea typeface="Calibri"/>
                <a:cs typeface="Calibri"/>
                <a:sym typeface="Calibri"/>
              </a:rPr>
              <a:t>Oekom (2021): Antibiotika in der Massentierhaltung: Was sagt die Statistik (wirklich)? Online: </a:t>
            </a:r>
            <a:r>
              <a:rPr lang="de-DE" sz="1100" u="sng">
                <a:solidFill>
                  <a:schemeClr val="hlink"/>
                </a:solidFill>
                <a:latin typeface="Calibri"/>
                <a:ea typeface="Calibri"/>
                <a:cs typeface="Calibri"/>
                <a:sym typeface="Calibri"/>
                <a:hlinkClick r:id="rId4"/>
              </a:rPr>
              <a:t>https://www.oekom.de/beitrag/antibiotika-in-der-massentierhaltung-was-sagt-die-statistik-wirklich-213</a:t>
            </a:r>
            <a:r>
              <a:rPr lang="de-DE" sz="1100">
                <a:latin typeface="Calibri"/>
                <a:ea typeface="Calibri"/>
                <a:cs typeface="Calibri"/>
                <a:sym typeface="Calibri"/>
              </a:rPr>
              <a:t> </a:t>
            </a:r>
            <a:endParaRPr sz="1100">
              <a:latin typeface="Calibri"/>
              <a:ea typeface="Calibri"/>
              <a:cs typeface="Calibri"/>
              <a:sym typeface="Calibri"/>
            </a:endParaRPr>
          </a:p>
          <a:p>
            <a:pPr indent="-171450" lvl="0" marL="171450" rtl="0" algn="l">
              <a:lnSpc>
                <a:spcPct val="100000"/>
              </a:lnSpc>
              <a:spcBef>
                <a:spcPts val="0"/>
              </a:spcBef>
              <a:spcAft>
                <a:spcPts val="0"/>
              </a:spcAft>
              <a:buSzPts val="1100"/>
              <a:buFont typeface="Arial"/>
              <a:buChar char="•"/>
            </a:pPr>
            <a:r>
              <a:rPr lang="de-DE" sz="1100">
                <a:latin typeface="Calibri"/>
                <a:ea typeface="Calibri"/>
                <a:cs typeface="Calibri"/>
                <a:sym typeface="Calibri"/>
              </a:rPr>
              <a:t>HBS - Heinrich-Böll-Stiftung (2021): Fleischatlas. Online: </a:t>
            </a:r>
            <a:r>
              <a:rPr lang="de-DE" sz="1100" u="sng">
                <a:solidFill>
                  <a:schemeClr val="hlink"/>
                </a:solidFill>
                <a:latin typeface="Calibri"/>
                <a:ea typeface="Calibri"/>
                <a:cs typeface="Calibri"/>
                <a:sym typeface="Calibri"/>
                <a:hlinkClick r:id="rId5"/>
              </a:rPr>
              <a:t>https://www.boell.de/sites/default/files/2022-01/Boell_Fleischatlas2021_V01_kommentierbar.pdf</a:t>
            </a:r>
            <a:r>
              <a:rPr lang="de-DE" sz="1100">
                <a:latin typeface="Calibri"/>
                <a:ea typeface="Calibri"/>
                <a:cs typeface="Calibri"/>
                <a:sym typeface="Calibri"/>
              </a:rPr>
              <a:t>  </a:t>
            </a:r>
            <a:endParaRPr sz="1100">
              <a:latin typeface="Calibri"/>
              <a:ea typeface="Calibri"/>
              <a:cs typeface="Calibri"/>
              <a:sym typeface="Calibri"/>
            </a:endParaRPr>
          </a:p>
        </p:txBody>
      </p:sp>
      <p:sp>
        <p:nvSpPr>
          <p:cNvPr id="297" name="Google Shape;297;p8: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9:notes"/>
          <p:cNvSpPr/>
          <p:nvPr>
            <p:ph idx="2" type="sldImg"/>
          </p:nvPr>
        </p:nvSpPr>
        <p:spPr>
          <a:xfrm>
            <a:off x="2174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9:notes"/>
          <p:cNvSpPr txBox="1"/>
          <p:nvPr>
            <p:ph idx="1" type="body"/>
          </p:nvPr>
        </p:nvSpPr>
        <p:spPr>
          <a:xfrm>
            <a:off x="216000" y="3995999"/>
            <a:ext cx="6657340" cy="623861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rgbClr val="000000"/>
                </a:solidFill>
              </a:rPr>
              <a:t>Beschreibung:</a:t>
            </a:r>
            <a:endParaRPr sz="1100"/>
          </a:p>
          <a:p>
            <a:pPr indent="0" lvl="0" marL="0" rtl="0" algn="l">
              <a:lnSpc>
                <a:spcPct val="100000"/>
              </a:lnSpc>
              <a:spcBef>
                <a:spcPts val="0"/>
              </a:spcBef>
              <a:spcAft>
                <a:spcPts val="0"/>
              </a:spcAft>
              <a:buSzPts val="1400"/>
              <a:buNone/>
            </a:pPr>
            <a:r>
              <a:rPr lang="de-DE" sz="1100">
                <a:solidFill>
                  <a:srgbClr val="000000"/>
                </a:solidFill>
              </a:rPr>
              <a:t>Verschiedene Stakeholder betonen die Bedeutung der Stärkung regionaler Wirtschaftskreisläufe in der Landwirtschaft. So weist die von der Bundesregierung einberufene Zukunftskommission Landwirtschaft darauf hin, dass zu einer nachhaltigen Transformation der Landwirtschaft auch die Förderung von regionalen und Direktvermarktungswegen gehört (ZKL 2021). Auch in den Verbrauchertrends zeigt sich der Wunsch nach regionalen und saisonalen Lebensmitteln. In einer Befragung des vzbv sagen 94% der Verbraucher, dass ihnen das Angebot von saisonal geerntetem Obst und Gemüse wichtig ist. Das Angebot von regionalen Lebensmitteln ist 92% der Befragten wichtig (vzbv 2021). Regionale Produkte haben folgende Vorteile (BZFE 2020):</a:t>
            </a:r>
            <a:endParaRPr sz="1100"/>
          </a:p>
          <a:p>
            <a:pPr indent="-171450" lvl="0" marL="171450" rtl="0" algn="l">
              <a:lnSpc>
                <a:spcPct val="100000"/>
              </a:lnSpc>
              <a:spcBef>
                <a:spcPts val="0"/>
              </a:spcBef>
              <a:spcAft>
                <a:spcPts val="0"/>
              </a:spcAft>
              <a:buSzPts val="1100"/>
              <a:buFont typeface="Arial"/>
              <a:buChar char="•"/>
            </a:pPr>
            <a:r>
              <a:rPr lang="de-DE" sz="1100">
                <a:solidFill>
                  <a:srgbClr val="000000"/>
                </a:solidFill>
              </a:rPr>
              <a:t>kurze </a:t>
            </a:r>
            <a:r>
              <a:rPr lang="de-DE" sz="1100"/>
              <a:t>Transportwege</a:t>
            </a:r>
            <a:r>
              <a:rPr lang="de-DE" sz="1100">
                <a:solidFill>
                  <a:srgbClr val="000000"/>
                </a:solidFill>
              </a:rPr>
              <a:t>, wodurch die transportbedingten CO2-Emissionen gesenkt werden</a:t>
            </a:r>
            <a:endParaRPr sz="1100"/>
          </a:p>
          <a:p>
            <a:pPr indent="-171450" lvl="0" marL="171450" rtl="0" algn="l">
              <a:lnSpc>
                <a:spcPct val="100000"/>
              </a:lnSpc>
              <a:spcBef>
                <a:spcPts val="0"/>
              </a:spcBef>
              <a:spcAft>
                <a:spcPts val="0"/>
              </a:spcAft>
              <a:buSzPts val="1100"/>
              <a:buFont typeface="Arial"/>
              <a:buChar char="•"/>
            </a:pPr>
            <a:r>
              <a:rPr lang="de-DE" sz="1100">
                <a:solidFill>
                  <a:srgbClr val="000000"/>
                </a:solidFill>
              </a:rPr>
              <a:t>Stärkung der regionalen Landwirtschaft, Verarbeitungsbetriebe und Vermarkter. So bleibt die Wertschöpfung in der Region.</a:t>
            </a:r>
            <a:endParaRPr sz="1100"/>
          </a:p>
          <a:p>
            <a:pPr indent="-171450" lvl="0" marL="171450" rtl="0" algn="l">
              <a:lnSpc>
                <a:spcPct val="100000"/>
              </a:lnSpc>
              <a:spcBef>
                <a:spcPts val="0"/>
              </a:spcBef>
              <a:spcAft>
                <a:spcPts val="0"/>
              </a:spcAft>
              <a:buSzPts val="1100"/>
              <a:buFont typeface="Arial"/>
              <a:buChar char="•"/>
            </a:pPr>
            <a:r>
              <a:rPr lang="de-DE" sz="1100">
                <a:solidFill>
                  <a:srgbClr val="000000"/>
                </a:solidFill>
              </a:rPr>
              <a:t>Verbraucher erhalten direkt vom Erzeuger Informationen darüber, wie die Lebensmittel erzeugt wurden.</a:t>
            </a:r>
            <a:endParaRPr sz="1100"/>
          </a:p>
          <a:p>
            <a:pPr indent="-171450" lvl="0" marL="171450" rtl="0" algn="l">
              <a:lnSpc>
                <a:spcPct val="100000"/>
              </a:lnSpc>
              <a:spcBef>
                <a:spcPts val="0"/>
              </a:spcBef>
              <a:spcAft>
                <a:spcPts val="0"/>
              </a:spcAft>
              <a:buSzPts val="1100"/>
              <a:buFont typeface="Arial"/>
              <a:buChar char="•"/>
            </a:pPr>
            <a:r>
              <a:rPr lang="de-DE" sz="1100">
                <a:solidFill>
                  <a:srgbClr val="000000"/>
                </a:solidFill>
              </a:rPr>
              <a:t>Streuobstwiesen, Weiden, Felder bleiben als Kulturlandschaften erhalten, Biodiversität wird gefördert.</a:t>
            </a:r>
            <a:endParaRPr sz="1100"/>
          </a:p>
          <a:p>
            <a:pPr indent="-171450" lvl="0" marL="171450" rtl="0" algn="l">
              <a:lnSpc>
                <a:spcPct val="100000"/>
              </a:lnSpc>
              <a:spcBef>
                <a:spcPts val="0"/>
              </a:spcBef>
              <a:spcAft>
                <a:spcPts val="0"/>
              </a:spcAft>
              <a:buSzPts val="1100"/>
              <a:buFont typeface="Arial"/>
              <a:buChar char="•"/>
            </a:pPr>
            <a:r>
              <a:rPr lang="de-DE" sz="1100">
                <a:solidFill>
                  <a:srgbClr val="000000"/>
                </a:solidFill>
              </a:rPr>
              <a:t>Regionale und saisonale Ernährung  fördert die Wertschätzung für die regionalen „Schätze“ der Saison bzw. der Region.</a:t>
            </a:r>
            <a:endParaRPr sz="1100"/>
          </a:p>
          <a:p>
            <a:pPr indent="-171450" lvl="0" marL="171450" rtl="0" algn="l">
              <a:lnSpc>
                <a:spcPct val="100000"/>
              </a:lnSpc>
              <a:spcBef>
                <a:spcPts val="0"/>
              </a:spcBef>
              <a:spcAft>
                <a:spcPts val="0"/>
              </a:spcAft>
              <a:buSzPts val="1100"/>
              <a:buFont typeface="Arial"/>
              <a:buChar char="•"/>
            </a:pPr>
            <a:r>
              <a:rPr lang="de-DE" sz="1100">
                <a:solidFill>
                  <a:srgbClr val="000000"/>
                </a:solidFill>
              </a:rPr>
              <a:t>Lokales Handwerk in der Lebensmittelproduktion bleibt erhalten (z.B. Käseherstellung).</a:t>
            </a:r>
            <a:endParaRPr sz="1100"/>
          </a:p>
          <a:p>
            <a:pPr indent="-171450" lvl="0" marL="171450" rtl="0" algn="l">
              <a:lnSpc>
                <a:spcPct val="100000"/>
              </a:lnSpc>
              <a:spcBef>
                <a:spcPts val="0"/>
              </a:spcBef>
              <a:spcAft>
                <a:spcPts val="0"/>
              </a:spcAft>
              <a:buSzPts val="1100"/>
              <a:buFont typeface="Arial"/>
              <a:buChar char="•"/>
            </a:pPr>
            <a:r>
              <a:rPr lang="de-DE" sz="1100">
                <a:solidFill>
                  <a:srgbClr val="000000"/>
                </a:solidFill>
              </a:rPr>
              <a:t>Die lokale Versorgung mit Lebensmitteln macht unabhängig von globalen Handelsstrukturen.</a:t>
            </a:r>
            <a:endParaRPr sz="1100"/>
          </a:p>
          <a:p>
            <a:pPr indent="-171450" lvl="0" marL="171450" rtl="0" algn="l">
              <a:lnSpc>
                <a:spcPct val="100000"/>
              </a:lnSpc>
              <a:spcBef>
                <a:spcPts val="0"/>
              </a:spcBef>
              <a:spcAft>
                <a:spcPts val="0"/>
              </a:spcAft>
              <a:buSzPts val="1100"/>
              <a:buFont typeface="Arial"/>
              <a:buChar char="•"/>
            </a:pPr>
            <a:r>
              <a:rPr lang="de-DE" sz="1100">
                <a:solidFill>
                  <a:srgbClr val="000000"/>
                </a:solidFill>
              </a:rPr>
              <a:t>Zum optimalen Zeitpunkt geerntetes Obst u. Gemüse schmeckt besser und liefert mehr Vitamine und Mineralstoffe.</a:t>
            </a:r>
            <a:endParaRPr sz="1100"/>
          </a:p>
          <a:p>
            <a:pPr indent="-171450" lvl="0" marL="171450" rtl="0" algn="l">
              <a:lnSpc>
                <a:spcPct val="100000"/>
              </a:lnSpc>
              <a:spcBef>
                <a:spcPts val="0"/>
              </a:spcBef>
              <a:spcAft>
                <a:spcPts val="0"/>
              </a:spcAft>
              <a:buSzPts val="1100"/>
              <a:buFont typeface="Arial"/>
              <a:buChar char="•"/>
            </a:pPr>
            <a:r>
              <a:rPr lang="de-DE" sz="1100">
                <a:solidFill>
                  <a:srgbClr val="000000"/>
                </a:solidFill>
              </a:rPr>
              <a:t>Für Verbraucher wird die Landwirtschaft vor Ort erlebbar und sichtbar (Bildungseffekt).</a:t>
            </a:r>
            <a:endParaRPr sz="1100">
              <a:solidFill>
                <a:srgbClr val="000000"/>
              </a:solidFill>
            </a:endParaRPr>
          </a:p>
          <a:p>
            <a:pPr indent="0" lvl="0" marL="0" rtl="0" algn="l">
              <a:lnSpc>
                <a:spcPct val="100000"/>
              </a:lnSpc>
              <a:spcBef>
                <a:spcPts val="0"/>
              </a:spcBef>
              <a:spcAft>
                <a:spcPts val="0"/>
              </a:spcAft>
              <a:buSzPts val="1400"/>
              <a:buNone/>
            </a:pPr>
            <a:r>
              <a:t/>
            </a:r>
            <a:endParaRPr b="1" sz="1100">
              <a:solidFill>
                <a:srgbClr val="000000"/>
              </a:solidFill>
            </a:endParaRPr>
          </a:p>
          <a:p>
            <a:pPr indent="0" lvl="0" marL="0" rtl="0" algn="l">
              <a:lnSpc>
                <a:spcPct val="100000"/>
              </a:lnSpc>
              <a:spcBef>
                <a:spcPts val="0"/>
              </a:spcBef>
              <a:spcAft>
                <a:spcPts val="0"/>
              </a:spcAft>
              <a:buSzPts val="1400"/>
              <a:buNone/>
            </a:pPr>
            <a:r>
              <a:rPr b="1" lang="de-DE" sz="1100">
                <a:solidFill>
                  <a:srgbClr val="000000"/>
                </a:solidFill>
              </a:rPr>
              <a:t>Aufgabe:</a:t>
            </a:r>
            <a:endParaRPr sz="1100"/>
          </a:p>
          <a:p>
            <a:pPr indent="-171450" lvl="0" marL="171450" rtl="0" algn="l">
              <a:lnSpc>
                <a:spcPct val="100000"/>
              </a:lnSpc>
              <a:spcBef>
                <a:spcPts val="0"/>
              </a:spcBef>
              <a:spcAft>
                <a:spcPts val="0"/>
              </a:spcAft>
              <a:buSzPts val="1100"/>
              <a:buFont typeface="Arial"/>
              <a:buChar char="•"/>
            </a:pPr>
            <a:r>
              <a:rPr lang="de-DE" sz="1100">
                <a:solidFill>
                  <a:schemeClr val="dk1"/>
                </a:solidFill>
              </a:rPr>
              <a:t>Welche Vorteile hat die regionale Vermarktung von Lebensmitteln – für die Umwelt, die regionale Wirtschaft und die Verbraucher?</a:t>
            </a:r>
            <a:endParaRPr sz="1100"/>
          </a:p>
          <a:p>
            <a:pPr indent="-171450" lvl="0" marL="171450" rtl="0" algn="l">
              <a:lnSpc>
                <a:spcPct val="100000"/>
              </a:lnSpc>
              <a:spcBef>
                <a:spcPts val="0"/>
              </a:spcBef>
              <a:spcAft>
                <a:spcPts val="0"/>
              </a:spcAft>
              <a:buSzPts val="1100"/>
              <a:buFont typeface="Arial"/>
              <a:buChar char="•"/>
            </a:pPr>
            <a:r>
              <a:rPr lang="de-DE" sz="1100">
                <a:solidFill>
                  <a:schemeClr val="dk1"/>
                </a:solidFill>
              </a:rPr>
              <a:t>Welche Möglichkeiten für die regionale Vermarktung von Lebensmitteln gibt es? Diskutieren Sie die Vor- und Nachteile der verschiedenen Optionen. (Direktvermarktung, Verkaufsautomaten, Online-Plattformen für regionale Produkte, Wochenmärkte, Regional-Abteilungen in örtlichen Supermärkten, Erzeuger-Verbraucher-Gemeinschaften, Genossenschaften, Solidarische Landwirtschaft – SoLaWi)</a:t>
            </a:r>
            <a:endParaRPr b="1" sz="1100"/>
          </a:p>
          <a:p>
            <a:pPr indent="0" lvl="0" marL="0" rtl="0" algn="l">
              <a:lnSpc>
                <a:spcPct val="100000"/>
              </a:lnSpc>
              <a:spcBef>
                <a:spcPts val="0"/>
              </a:spcBef>
              <a:spcAft>
                <a:spcPts val="0"/>
              </a:spcAft>
              <a:buSzPts val="1100"/>
              <a:buNone/>
            </a:pPr>
            <a:r>
              <a:t/>
            </a:r>
            <a:endParaRPr b="1" sz="1100"/>
          </a:p>
          <a:p>
            <a:pPr indent="0" lvl="0" marL="0" rtl="0" algn="l">
              <a:lnSpc>
                <a:spcPct val="100000"/>
              </a:lnSpc>
              <a:spcBef>
                <a:spcPts val="0"/>
              </a:spcBef>
              <a:spcAft>
                <a:spcPts val="0"/>
              </a:spcAft>
              <a:buSzPts val="1100"/>
              <a:buNone/>
            </a:pPr>
            <a:r>
              <a:rPr b="1" lang="de-DE" sz="1100"/>
              <a:t>Quellen</a:t>
            </a:r>
            <a:endParaRPr sz="1100"/>
          </a:p>
          <a:p>
            <a:pPr indent="-171450" lvl="0" marL="171450" rtl="0" algn="l">
              <a:lnSpc>
                <a:spcPct val="100000"/>
              </a:lnSpc>
              <a:spcBef>
                <a:spcPts val="0"/>
              </a:spcBef>
              <a:spcAft>
                <a:spcPts val="0"/>
              </a:spcAft>
              <a:buSzPts val="1100"/>
              <a:buFont typeface="Arial"/>
              <a:buChar char="•"/>
            </a:pPr>
            <a:r>
              <a:rPr lang="de-DE" sz="900"/>
              <a:t>ZKL (2021): Zukunft Landwirtschaft. Eine gesamtgesellschaftliche Aufgabe. Empfehlungen der Zukunftskommission Landwirtschaft. Online: </a:t>
            </a:r>
            <a:r>
              <a:rPr lang="de-DE" sz="900" u="sng">
                <a:solidFill>
                  <a:schemeClr val="hlink"/>
                </a:solidFill>
                <a:hlinkClick r:id="rId2"/>
              </a:rPr>
              <a:t>https://www.bmel.de/SharedDocs/Downloads/DE/Broschueren/abschlussbericht-zukunftskommission-landwirtschaft.pdf</a:t>
            </a:r>
            <a:endParaRPr sz="900"/>
          </a:p>
          <a:p>
            <a:pPr indent="-171450" lvl="0" marL="171450" rtl="0" algn="l">
              <a:lnSpc>
                <a:spcPct val="100000"/>
              </a:lnSpc>
              <a:spcBef>
                <a:spcPts val="0"/>
              </a:spcBef>
              <a:spcAft>
                <a:spcPts val="0"/>
              </a:spcAft>
              <a:buSzPts val="1100"/>
              <a:buFont typeface="Arial"/>
              <a:buChar char="•"/>
            </a:pPr>
            <a:r>
              <a:rPr lang="de-DE" sz="900"/>
              <a:t>Vzbv (2021): Verbrauchermeinungen zu Nachhaltigkeit in der Lebensmittelproduktion. Repräsentative Bevölkerungsbefragung. Online: </a:t>
            </a:r>
            <a:r>
              <a:rPr lang="de-DE" sz="900" u="sng">
                <a:solidFill>
                  <a:schemeClr val="hlink"/>
                </a:solidFill>
                <a:hlinkClick r:id="rId3"/>
              </a:rPr>
              <a:t>https://www.vzbv.de/sites/default/files/downloads/2021/01/18/21-01-15_veroeffentlichung_verbrauchermeinungen_zu_nachhaltigkeit_in_der_lebensmittelproduktion_final.pdf</a:t>
            </a:r>
            <a:r>
              <a:rPr lang="de-DE" sz="900"/>
              <a:t> </a:t>
            </a:r>
            <a:endParaRPr sz="900"/>
          </a:p>
          <a:p>
            <a:pPr indent="-171450" lvl="0" marL="171450" rtl="0" algn="l">
              <a:lnSpc>
                <a:spcPct val="100000"/>
              </a:lnSpc>
              <a:spcBef>
                <a:spcPts val="0"/>
              </a:spcBef>
              <a:spcAft>
                <a:spcPts val="0"/>
              </a:spcAft>
              <a:buSzPts val="1100"/>
              <a:buFont typeface="Arial"/>
              <a:buChar char="•"/>
            </a:pPr>
            <a:r>
              <a:rPr lang="de-DE" sz="900"/>
              <a:t>BZFE (2020): Bundeszentrum für Ernährung. Regional Einkaufen. Online: </a:t>
            </a:r>
            <a:r>
              <a:rPr lang="de-DE" sz="900" u="sng">
                <a:solidFill>
                  <a:schemeClr val="hlink"/>
                </a:solidFill>
                <a:hlinkClick r:id="rId4"/>
              </a:rPr>
              <a:t>https://www.bzfe.de/nachhaltiger-konsum/orientierung-beim-einkauf/regional-einkaufen/</a:t>
            </a:r>
            <a:r>
              <a:rPr lang="de-DE" sz="900"/>
              <a:t> </a:t>
            </a:r>
            <a:endParaRPr sz="900"/>
          </a:p>
          <a:p>
            <a:pPr indent="0" lvl="0" marL="0" marR="0" rtl="0" algn="l">
              <a:lnSpc>
                <a:spcPct val="100000"/>
              </a:lnSpc>
              <a:spcBef>
                <a:spcPts val="0"/>
              </a:spcBef>
              <a:spcAft>
                <a:spcPts val="0"/>
              </a:spcAft>
              <a:buClr>
                <a:srgbClr val="000000"/>
              </a:buClr>
              <a:buSzPts val="1400"/>
              <a:buFont typeface="Arial"/>
              <a:buNone/>
            </a:pPr>
            <a:r>
              <a:t/>
            </a:r>
            <a:endParaRPr b="1" i="0" sz="1100" u="none" strike="noStrike">
              <a:solidFill>
                <a:schemeClr val="dk1"/>
              </a:solidFill>
              <a:latin typeface="Merriweather"/>
              <a:ea typeface="Merriweather"/>
              <a:cs typeface="Merriweather"/>
              <a:sym typeface="Merriweather"/>
            </a:endParaRPr>
          </a:p>
        </p:txBody>
      </p:sp>
      <p:sp>
        <p:nvSpPr>
          <p:cNvPr id="310" name="Google Shape;310;p9:notes"/>
          <p:cNvSpPr txBox="1"/>
          <p:nvPr>
            <p:ph idx="12" type="sldNum"/>
          </p:nvPr>
        </p:nvSpPr>
        <p:spPr>
          <a:xfrm>
            <a:off x="4023991" y="9721107"/>
            <a:ext cx="2700194" cy="513506"/>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0:notes"/>
          <p:cNvSpPr/>
          <p:nvPr>
            <p:ph idx="2" type="sldImg"/>
          </p:nvPr>
        </p:nvSpPr>
        <p:spPr>
          <a:xfrm>
            <a:off x="2174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0:notes"/>
          <p:cNvSpPr txBox="1"/>
          <p:nvPr>
            <p:ph idx="1" type="body"/>
          </p:nvPr>
        </p:nvSpPr>
        <p:spPr>
          <a:xfrm>
            <a:off x="216000" y="3995999"/>
            <a:ext cx="6657340" cy="544908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Beschreibung:</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Die ökologische Landwirtschaft orientiert sich an den Prinzipien der Nachhaltigkeit und gilt als besonders ressourcenschonende und umweltfreundliche Form der Landbewirtschaftung. Sie folgt dem Prinzip eines weitgehend in sich geschlossenen Betriebskreislaufs. Dementsprechend wird die Bodennutzung und die Tierhaltung den vorhandenen Bedingungen vor Ort angepasst. Das Handeln orientiert sich an der nachhaltigen Sicherung und Erhaltung der natürlichen Grundlagen wie Artenvielfalt, Böden, Klima und Gewässer (BÖLW o.J.). Die Regeln für den Öko-Landbau sind in der EU-Verordnung für den ökologischen Landbau festgelegt. </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Die ökologische Landwirtschaft weist vielfältige Potenziale für eine nachhaltige Transformation der Landwirtschaft auf. Vor diesem Hintergrund wird diese Form der Bewirtschaftung von der deutschen Politik besonders gefördert. </a:t>
            </a:r>
            <a:r>
              <a:rPr b="0" i="0" lang="de-DE" sz="1100" u="none" cap="none" strike="noStrike">
                <a:solidFill>
                  <a:srgbClr val="000000"/>
                </a:solidFill>
                <a:latin typeface="Calibri"/>
                <a:ea typeface="Calibri"/>
                <a:cs typeface="Calibri"/>
                <a:sym typeface="Calibri"/>
              </a:rPr>
              <a:t>Die Zahl der Ökolandbaubetriebe und ihre bewirtschaftete Fläche nimmt seit Mitte der 1990er Jahre langsam und stetig zu. 2021 betrug der Anteil der ökologisch bewirtschafteten Fläche an der gesamten landwirtschaftlichen Nutzfläche 9,7 %. (UBA 2022). Von dem im Koalitionsvertrag vereinbarten Ziel, </a:t>
            </a:r>
            <a:r>
              <a:rPr b="0" i="0" lang="de-DE" sz="1100" u="none" cap="none" strike="noStrike">
                <a:solidFill>
                  <a:schemeClr val="dk1"/>
                </a:solidFill>
                <a:latin typeface="Calibri"/>
                <a:ea typeface="Calibri"/>
                <a:cs typeface="Calibri"/>
                <a:sym typeface="Calibri"/>
              </a:rPr>
              <a:t>den Anteil des Ökolandbaus an der gesamten landwirtschaftlich bewirtschafteten Fläche auf </a:t>
            </a:r>
            <a:r>
              <a:rPr b="1" i="0" lang="de-DE" sz="1100" u="none" cap="none" strike="noStrike">
                <a:solidFill>
                  <a:schemeClr val="dk1"/>
                </a:solidFill>
                <a:latin typeface="Calibri"/>
                <a:ea typeface="Calibri"/>
                <a:cs typeface="Calibri"/>
                <a:sym typeface="Calibri"/>
              </a:rPr>
              <a:t>mindestens 30% </a:t>
            </a:r>
            <a:r>
              <a:rPr b="0" i="0" lang="de-DE" sz="1100" u="none" cap="none" strike="noStrike">
                <a:solidFill>
                  <a:schemeClr val="dk1"/>
                </a:solidFill>
                <a:latin typeface="Calibri"/>
                <a:ea typeface="Calibri"/>
                <a:cs typeface="Calibri"/>
                <a:sym typeface="Calibri"/>
              </a:rPr>
              <a:t>zu erhöhen ist Deutschland aber noch weit entfernt.</a:t>
            </a:r>
            <a:endParaRPr b="0" i="0" sz="1100" u="none" cap="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Aufgabe:</a:t>
            </a:r>
            <a:endParaRPr sz="1100">
              <a:latin typeface="Calibri"/>
              <a:ea typeface="Calibri"/>
              <a:cs typeface="Calibri"/>
              <a:sym typeface="Calibri"/>
            </a:endParaRPr>
          </a:p>
          <a:p>
            <a:pPr indent="-171450" lvl="0" marL="171450" rtl="0" algn="l">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Recherchieren Sie, welche zentralen Durchführungsregeln für den ökologischen Landbau gelten und erläutern Sie diese Regeln </a:t>
            </a:r>
            <a:r>
              <a:rPr b="0" i="0" lang="de-DE" sz="1100" u="none" cap="none" strike="noStrike">
                <a:solidFill>
                  <a:schemeClr val="dk1"/>
                </a:solidFill>
                <a:latin typeface="Calibri"/>
                <a:ea typeface="Calibri"/>
                <a:cs typeface="Calibri"/>
                <a:sym typeface="Calibri"/>
              </a:rPr>
              <a:t>(z.B. Anhand der Materialien des BÖLN, Anhand des Besuchs eines ökologischen Demonstrationsbetriebs)</a:t>
            </a:r>
            <a:endParaRPr sz="1100">
              <a:latin typeface="Calibri"/>
              <a:ea typeface="Calibri"/>
              <a:cs typeface="Calibri"/>
              <a:sym typeface="Calibri"/>
            </a:endParaRPr>
          </a:p>
          <a:p>
            <a:pPr indent="-171450" lvl="0" marL="171450" rtl="0" algn="l">
              <a:lnSpc>
                <a:spcPct val="100000"/>
              </a:lnSpc>
              <a:spcBef>
                <a:spcPts val="0"/>
              </a:spcBef>
              <a:spcAft>
                <a:spcPts val="0"/>
              </a:spcAft>
              <a:buSzPts val="1100"/>
              <a:buFont typeface="Arial"/>
              <a:buChar char="•"/>
            </a:pPr>
            <a:r>
              <a:rPr b="0" i="0" lang="de-DE" sz="1100" u="none" cap="none" strike="noStrike">
                <a:solidFill>
                  <a:schemeClr val="dk1"/>
                </a:solidFill>
                <a:latin typeface="Calibri"/>
                <a:ea typeface="Calibri"/>
                <a:cs typeface="Calibri"/>
                <a:sym typeface="Calibri"/>
              </a:rPr>
              <a:t>Schätzen Sie anhand eines Beispielbetriebs ein, ob dieser für eine Umstellung auf ökologische Landwirtschaft geeignet ist. Treffen Sie Einschätzungen zu folgenden wichtigen Voraussetzungen: Ist der Betrieb wirtschaftlich gesund? Gibt es genügend eigene Flächen bzw. können weitere Flächen zugepachtet werden? Können die Stallanlagen mit vertretbaren Kosten an die neuen Anforderungen angepasst werden? Sind bereits mögliche Vermarktungspartner vorhanden?</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Quelle(n):</a:t>
            </a:r>
            <a:endParaRPr sz="1100">
              <a:solidFill>
                <a:srgbClr val="000000"/>
              </a:solidFill>
              <a:latin typeface="Calibri"/>
              <a:ea typeface="Calibri"/>
              <a:cs typeface="Calibri"/>
              <a:sym typeface="Calibri"/>
            </a:endParaRPr>
          </a:p>
          <a:p>
            <a:pPr indent="-177800" lvl="0" marL="177800" marR="0" rtl="0" algn="l">
              <a:lnSpc>
                <a:spcPct val="100000"/>
              </a:lnSpc>
              <a:spcBef>
                <a:spcPts val="0"/>
              </a:spcBef>
              <a:spcAft>
                <a:spcPts val="0"/>
              </a:spcAft>
              <a:buClr>
                <a:srgbClr val="000000"/>
              </a:buClr>
              <a:buSzPts val="1100"/>
              <a:buFont typeface="Arial"/>
              <a:buChar char="•"/>
            </a:pPr>
            <a:r>
              <a:rPr b="0" i="0" lang="de-DE" sz="1100" u="none" cap="none" strike="noStrike">
                <a:solidFill>
                  <a:schemeClr val="dk1"/>
                </a:solidFill>
                <a:latin typeface="Calibri"/>
                <a:ea typeface="Calibri"/>
                <a:cs typeface="Calibri"/>
                <a:sym typeface="Calibri"/>
              </a:rPr>
              <a:t>BÖLW -Bund Ökologische Lebensmittelwirtschaft (o.J.): Was ist Ökologische Landwirtschaft? Online:</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 www.boelw.de/service/bio-faq/landwirtschaft/artikel/was-ist-oekologische-landwirtschaft/</a:t>
            </a:r>
            <a:r>
              <a:rPr b="0" i="0" lang="de-DE" sz="1100" u="none" cap="none" strike="noStrike">
                <a:solidFill>
                  <a:schemeClr val="dk1"/>
                </a:solidFill>
                <a:latin typeface="Calibri"/>
                <a:ea typeface="Calibri"/>
                <a:cs typeface="Calibri"/>
                <a:sym typeface="Calibri"/>
              </a:rPr>
              <a:t> </a:t>
            </a:r>
            <a:endParaRPr sz="1100">
              <a:latin typeface="Calibri"/>
              <a:ea typeface="Calibri"/>
              <a:cs typeface="Calibri"/>
              <a:sym typeface="Calibri"/>
            </a:endParaRPr>
          </a:p>
          <a:p>
            <a:pPr indent="-177800" lvl="0" marL="177800" rtl="0" algn="l">
              <a:lnSpc>
                <a:spcPct val="100000"/>
              </a:lnSpc>
              <a:spcBef>
                <a:spcPts val="0"/>
              </a:spcBef>
              <a:spcAft>
                <a:spcPts val="0"/>
              </a:spcAft>
              <a:buSzPts val="1100"/>
              <a:buFont typeface="Arial"/>
              <a:buChar char="•"/>
            </a:pPr>
            <a:r>
              <a:rPr lang="de-DE" sz="1100">
                <a:solidFill>
                  <a:srgbClr val="000000"/>
                </a:solidFill>
                <a:latin typeface="Calibri"/>
                <a:ea typeface="Calibri"/>
                <a:cs typeface="Calibri"/>
                <a:sym typeface="Calibri"/>
              </a:rPr>
              <a:t>UBA (2023): Ökologischer Landbau. Online: https://www.umweltbundesamt.de/daten/land-forstwirtschaft/oekologischer-landbau#okolandbau-in-deutschland </a:t>
            </a:r>
            <a:endParaRPr b="0" i="0" sz="11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100" u="none" strike="noStrike">
              <a:solidFill>
                <a:schemeClr val="dk1"/>
              </a:solidFill>
              <a:latin typeface="Calibri"/>
              <a:ea typeface="Calibri"/>
              <a:cs typeface="Calibri"/>
              <a:sym typeface="Calibri"/>
            </a:endParaRPr>
          </a:p>
        </p:txBody>
      </p:sp>
      <p:sp>
        <p:nvSpPr>
          <p:cNvPr id="323" name="Google Shape;323;p1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5ee6e1c86f_0_0: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25ee6e1c86f_0_0:notes"/>
          <p:cNvSpPr txBox="1"/>
          <p:nvPr>
            <p:ph idx="1" type="body"/>
          </p:nvPr>
        </p:nvSpPr>
        <p:spPr>
          <a:xfrm>
            <a:off x="223838" y="3995999"/>
            <a:ext cx="6656400" cy="605922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strike="noStrike">
                <a:solidFill>
                  <a:schemeClr val="dk1"/>
                </a:solidFill>
                <a:latin typeface="Calibri"/>
                <a:ea typeface="Calibri"/>
                <a:cs typeface="Calibri"/>
                <a:sym typeface="Calibri"/>
              </a:rPr>
              <a:t>Beschreibung</a:t>
            </a:r>
            <a:endParaRPr sz="105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O</a:t>
            </a:r>
            <a:r>
              <a:rPr lang="de-DE" sz="105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b="0" i="0" lang="de-DE" sz="1050" u="none" cap="none" strike="noStrike">
                <a:solidFill>
                  <a:schemeClr val="dk1"/>
                </a:solidFill>
                <a:latin typeface="Calibri"/>
                <a:ea typeface="Calibri"/>
                <a:cs typeface="Calibri"/>
                <a:sym typeface="Calibri"/>
              </a:rPr>
              <a:t>Biosphäre eingebettet, sie ist die Basis für alles. Das Cake-Prinzip bedeutet „</a:t>
            </a:r>
            <a:r>
              <a:rPr b="0" i="1" lang="de-DE" sz="105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50" u="none" cap="none" strike="noStrike">
                <a:solidFill>
                  <a:schemeClr val="dk1"/>
                </a:solidFill>
                <a:latin typeface="Calibri"/>
                <a:ea typeface="Calibri"/>
                <a:cs typeface="Calibri"/>
                <a:sym typeface="Calibri"/>
              </a:rPr>
              <a:t>“</a:t>
            </a:r>
            <a:r>
              <a:rPr b="0" i="1" lang="de-DE" sz="105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a:t>
            </a:r>
            <a:r>
              <a:rPr b="0" i="0" lang="de-DE" sz="1050">
                <a:solidFill>
                  <a:schemeClr val="dk1"/>
                </a:solidFill>
                <a:latin typeface="Calibri"/>
                <a:ea typeface="Calibri"/>
                <a:cs typeface="Calibri"/>
                <a:sym typeface="Calibri"/>
              </a:rPr>
              <a:t>Stockholm Resilience Centre o.J.). Auf der Basis der Biosphäre werden </a:t>
            </a:r>
            <a:r>
              <a:rPr lang="de-DE" sz="105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a:p>
          <a:p>
            <a:pPr indent="0" lvl="0" marL="0" rtl="0" algn="l">
              <a:lnSpc>
                <a:spcPct val="100000"/>
              </a:lnSpc>
              <a:spcBef>
                <a:spcPts val="200"/>
              </a:spcBef>
              <a:spcAft>
                <a:spcPts val="0"/>
              </a:spcAft>
              <a:buSzPts val="1400"/>
              <a:buNone/>
            </a:pPr>
            <a:r>
              <a:rPr b="1" lang="de-DE" sz="1050">
                <a:solidFill>
                  <a:schemeClr val="dk1"/>
                </a:solidFill>
                <a:latin typeface="Calibri"/>
                <a:ea typeface="Calibri"/>
                <a:cs typeface="Calibri"/>
                <a:sym typeface="Calibri"/>
              </a:rPr>
              <a:t>Aufgabe</a:t>
            </a:r>
            <a:endParaRPr/>
          </a:p>
          <a:p>
            <a:pPr indent="0" lvl="0" marL="0" rtl="0" algn="l">
              <a:lnSpc>
                <a:spcPct val="100000"/>
              </a:lnSpc>
              <a:spcBef>
                <a:spcPts val="200"/>
              </a:spcBef>
              <a:spcAft>
                <a:spcPts val="0"/>
              </a:spcAft>
              <a:buSzPts val="1400"/>
              <a:buNone/>
            </a:pPr>
            <a:r>
              <a:rPr lang="de-DE" sz="105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200"/>
              </a:spcBef>
              <a:spcAft>
                <a:spcPts val="0"/>
              </a:spcAft>
              <a:buClr>
                <a:srgbClr val="000000"/>
              </a:buClr>
              <a:buSzPts val="1050"/>
              <a:buFont typeface="Arial"/>
              <a:buChar char="•"/>
            </a:pPr>
            <a:r>
              <a:rPr lang="de-DE" sz="1050">
                <a:solidFill>
                  <a:schemeClr val="dk1"/>
                </a:solidFill>
                <a:latin typeface="Calibri"/>
                <a:ea typeface="Calibri"/>
                <a:cs typeface="Calibri"/>
                <a:sym typeface="Calibri"/>
              </a:rPr>
              <a:t>Welche Rolle spielen die SDG für Ihr Unternehmen</a:t>
            </a:r>
            <a:endParaRPr b="0" i="0" sz="105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b="0" i="0" lang="de-DE" sz="1050" u="none" cap="none" strike="noStrike">
                <a:solidFill>
                  <a:schemeClr val="dk1"/>
                </a:solidFill>
                <a:latin typeface="Calibri"/>
                <a:ea typeface="Calibri"/>
                <a:cs typeface="Calibri"/>
                <a:sym typeface="Calibri"/>
              </a:rPr>
              <a:t>Wie stellen Sie Ihr Unternehmen für die Zukunft auf?</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50">
                <a:solidFill>
                  <a:schemeClr val="dk1"/>
                </a:solidFill>
                <a:latin typeface="Calibri"/>
                <a:ea typeface="Calibri"/>
                <a:cs typeface="Calibri"/>
                <a:sym typeface="Calibri"/>
              </a:rPr>
              <a:t>Quellen und Abbildung</a:t>
            </a:r>
            <a:endParaRPr/>
          </a:p>
          <a:p>
            <a:pPr indent="-171450" lvl="0" marL="171450" marR="0" rtl="0" algn="l">
              <a:lnSpc>
                <a:spcPct val="100000"/>
              </a:lnSpc>
              <a:spcBef>
                <a:spcPts val="200"/>
              </a:spcBef>
              <a:spcAft>
                <a:spcPts val="0"/>
              </a:spcAft>
              <a:buClr>
                <a:schemeClr val="dk1"/>
              </a:buClr>
              <a:buSzPts val="1200"/>
              <a:buFont typeface="Arial"/>
              <a:buChar char="•"/>
            </a:pPr>
            <a:r>
              <a:rPr b="0" lang="de-DE" sz="900">
                <a:solidFill>
                  <a:schemeClr val="dk1"/>
                </a:solidFill>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solidFill>
                  <a:schemeClr val="dk1"/>
                </a:solidFill>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solidFill>
                <a:schemeClr val="dk1"/>
              </a:solidFill>
              <a:latin typeface="Calibri"/>
              <a:ea typeface="Calibri"/>
              <a:cs typeface="Calibri"/>
              <a:sym typeface="Calibri"/>
            </a:endParaRPr>
          </a:p>
          <a:p>
            <a:pPr indent="-228600" lvl="0" marL="457200" marR="0" rtl="0" algn="l">
              <a:lnSpc>
                <a:spcPct val="100000"/>
              </a:lnSpc>
              <a:spcBef>
                <a:spcPts val="0"/>
              </a:spcBef>
              <a:spcAft>
                <a:spcPts val="200"/>
              </a:spcAft>
              <a:buClr>
                <a:srgbClr val="000000"/>
              </a:buClr>
              <a:buSzPts val="1400"/>
              <a:buFont typeface="Arial"/>
              <a:buNone/>
            </a:pPr>
            <a:r>
              <a:t/>
            </a:r>
            <a:endParaRPr b="1" sz="1050">
              <a:solidFill>
                <a:schemeClr val="dk1"/>
              </a:solidFill>
              <a:latin typeface="Calibri"/>
              <a:ea typeface="Calibri"/>
              <a:cs typeface="Calibri"/>
              <a:sym typeface="Calibri"/>
            </a:endParaRPr>
          </a:p>
        </p:txBody>
      </p:sp>
      <p:sp>
        <p:nvSpPr>
          <p:cNvPr id="336" name="Google Shape;336;g25ee6e1c86f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8be3bac440_0_51: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28be3bac440_0_51: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223838" y="3995738"/>
            <a:ext cx="6654799" cy="486598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200"/>
              </a:spcBef>
              <a:spcAft>
                <a:spcPts val="0"/>
              </a:spcAft>
              <a:buSzPts val="1400"/>
              <a:buNone/>
            </a:pPr>
            <a:r>
              <a:rPr lang="de-DE" sz="110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100"/>
              <a:t>2</a:t>
            </a:r>
            <a:r>
              <a:rPr lang="de-DE" sz="110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100"/>
          </a:p>
          <a:p>
            <a:pPr indent="-171450" lvl="0" marL="171450" rtl="0" algn="l">
              <a:lnSpc>
                <a:spcPct val="100000"/>
              </a:lnSpc>
              <a:spcBef>
                <a:spcPts val="0"/>
              </a:spcBef>
              <a:spcAft>
                <a:spcPts val="0"/>
              </a:spcAft>
              <a:buSzPts val="1100"/>
              <a:buFont typeface="Arial"/>
              <a:buChar char="•"/>
            </a:pPr>
            <a:r>
              <a:rPr lang="de-DE" sz="1100"/>
              <a:t>Wohnen mit 18%: Hier kann Heizwärme eingespart werden durch ein Herunterdrehen der Heizung oder durch eine Wärmedämmung des Gebäudes.</a:t>
            </a:r>
            <a:endParaRPr sz="1100"/>
          </a:p>
          <a:p>
            <a:pPr indent="-171450" lvl="0" marL="171450" rtl="0" algn="l">
              <a:lnSpc>
                <a:spcPct val="100000"/>
              </a:lnSpc>
              <a:spcBef>
                <a:spcPts val="0"/>
              </a:spcBef>
              <a:spcAft>
                <a:spcPts val="0"/>
              </a:spcAft>
              <a:buSzPts val="1100"/>
              <a:buFont typeface="Arial"/>
              <a:buChar char="•"/>
            </a:pPr>
            <a:r>
              <a:rPr lang="de-DE" sz="1100"/>
              <a:t>Strom mit 6%: Durch die Nutzung möglichst stromsparender Geräte (hohe Energieeffizienzklassen wie B oder A) kann eine gleiche Leistung erbracht werden, die aber viel weniger Strom verbraucht.</a:t>
            </a:r>
            <a:endParaRPr sz="1100"/>
          </a:p>
          <a:p>
            <a:pPr indent="-171450" lvl="0" marL="171450" rtl="0" algn="l">
              <a:lnSpc>
                <a:spcPct val="100000"/>
              </a:lnSpc>
              <a:spcBef>
                <a:spcPts val="0"/>
              </a:spcBef>
              <a:spcAft>
                <a:spcPts val="0"/>
              </a:spcAft>
              <a:buSzPts val="1100"/>
              <a:buFont typeface="Arial"/>
              <a:buChar char="•"/>
            </a:pPr>
            <a:r>
              <a:rPr lang="de-DE" sz="1100"/>
              <a:t>Mobilität mit 19%: Einfach weniger Autofahren und stattdessen Bahn, Bus oder Fahrrad nutzen oder viele Strecken zu Fuß zurücklegen. Den Urlaub lieber mit der Bahn oder dem Fernbus antreten.</a:t>
            </a:r>
            <a:endParaRPr sz="1100"/>
          </a:p>
          <a:p>
            <a:pPr indent="-171450" lvl="0" marL="171450" rtl="0" algn="l">
              <a:lnSpc>
                <a:spcPct val="100000"/>
              </a:lnSpc>
              <a:spcBef>
                <a:spcPts val="0"/>
              </a:spcBef>
              <a:spcAft>
                <a:spcPts val="0"/>
              </a:spcAft>
              <a:buSzPts val="1100"/>
              <a:buFont typeface="Arial"/>
              <a:buChar char="•"/>
            </a:pPr>
            <a:r>
              <a:rPr lang="de-DE" sz="1100"/>
              <a:t>Ernährung mit 15%: Man muss nicht Veganer werden, es bringt schon viel wenn man den Konsum von Rindfleisch reduziert,  insgesamt weniger Fleisch und Reis isst sowie den Anteil an hochfetthaltigen Milchprodukten (vor allem Käse und Butter) verringert.</a:t>
            </a:r>
            <a:endParaRPr sz="1100"/>
          </a:p>
          <a:p>
            <a:pPr indent="-101600" lvl="0" marL="171450" rtl="0" algn="l">
              <a:lnSpc>
                <a:spcPct val="100000"/>
              </a:lnSpc>
              <a:spcBef>
                <a:spcPts val="0"/>
              </a:spcBef>
              <a:spcAft>
                <a:spcPts val="0"/>
              </a:spcAft>
              <a:buSzPts val="1100"/>
              <a:buFont typeface="Arial"/>
              <a:buNone/>
            </a:pPr>
            <a:r>
              <a:t/>
            </a:r>
            <a:endParaRPr sz="1100"/>
          </a:p>
          <a:p>
            <a:pPr indent="0" lvl="0" marL="0" rtl="0" algn="l">
              <a:lnSpc>
                <a:spcPct val="100000"/>
              </a:lnSpc>
              <a:spcBef>
                <a:spcPts val="0"/>
              </a:spcBef>
              <a:spcAft>
                <a:spcPts val="0"/>
              </a:spcAft>
              <a:buSzPts val="1100"/>
              <a:buFont typeface="Arial"/>
              <a:buNone/>
            </a:pPr>
            <a:r>
              <a:rPr b="1" lang="de-DE" sz="1100"/>
              <a:t>Aufgabe</a:t>
            </a:r>
            <a:endParaRPr sz="1100"/>
          </a:p>
          <a:p>
            <a:pPr indent="-171450" lvl="0" marL="171450" rtl="0" algn="l">
              <a:lnSpc>
                <a:spcPct val="100000"/>
              </a:lnSpc>
              <a:spcBef>
                <a:spcPts val="200"/>
              </a:spcBef>
              <a:spcAft>
                <a:spcPts val="0"/>
              </a:spcAft>
              <a:buSzPts val="1100"/>
              <a:buFont typeface="Arial"/>
              <a:buChar char="•"/>
            </a:pPr>
            <a:r>
              <a:rPr lang="de-DE" sz="1100"/>
              <a:t>Welchen Beitrag leistet Ihr Betrieb zum Klimawandel?</a:t>
            </a:r>
            <a:endParaRPr sz="1100"/>
          </a:p>
          <a:p>
            <a:pPr indent="-171450" lvl="0" marL="171450" rtl="0" algn="l">
              <a:lnSpc>
                <a:spcPct val="100000"/>
              </a:lnSpc>
              <a:spcBef>
                <a:spcPts val="0"/>
              </a:spcBef>
              <a:spcAft>
                <a:spcPts val="0"/>
              </a:spcAft>
              <a:buSzPts val="1100"/>
              <a:buFont typeface="Arial"/>
              <a:buChar char="•"/>
            </a:pPr>
            <a:r>
              <a:rPr lang="de-DE" sz="1100"/>
              <a:t>Was unternehmen Sie in Ihrem Betrieb, um CO</a:t>
            </a:r>
            <a:r>
              <a:rPr baseline="-25000" lang="de-DE" sz="1100"/>
              <a:t>2</a:t>
            </a:r>
            <a:r>
              <a:rPr lang="de-DE" sz="1100"/>
              <a:t>-Emissionen zu verringern?</a:t>
            </a:r>
            <a:endParaRPr sz="1100"/>
          </a:p>
          <a:p>
            <a:pPr indent="0" lvl="0" marL="0" rtl="0" algn="l">
              <a:lnSpc>
                <a:spcPct val="100000"/>
              </a:lnSpc>
              <a:spcBef>
                <a:spcPts val="0"/>
              </a:spcBef>
              <a:spcAft>
                <a:spcPts val="0"/>
              </a:spcAft>
              <a:buClr>
                <a:schemeClr val="dk1"/>
              </a:buClr>
              <a:buSzPts val="1100"/>
              <a:buNone/>
            </a:pPr>
            <a:r>
              <a:t/>
            </a:r>
            <a:endParaRPr sz="1100"/>
          </a:p>
          <a:p>
            <a:pPr indent="0" lvl="0" marL="0" rtl="0" algn="l">
              <a:lnSpc>
                <a:spcPct val="100000"/>
              </a:lnSpc>
              <a:spcBef>
                <a:spcPts val="0"/>
              </a:spcBef>
              <a:spcAft>
                <a:spcPts val="0"/>
              </a:spcAft>
              <a:buSzPts val="1400"/>
              <a:buNone/>
            </a:pPr>
            <a:r>
              <a:rPr b="1" lang="de-DE" sz="1100"/>
              <a:t>Quelle</a:t>
            </a:r>
            <a:endParaRPr b="1" sz="1100"/>
          </a:p>
          <a:p>
            <a:pPr indent="-171450" lvl="0" marL="171450" rtl="0" algn="l">
              <a:lnSpc>
                <a:spcPct val="100000"/>
              </a:lnSpc>
              <a:spcBef>
                <a:spcPts val="0"/>
              </a:spcBef>
              <a:spcAft>
                <a:spcPts val="0"/>
              </a:spcAft>
              <a:buSzPts val="1100"/>
              <a:buFont typeface="Arial"/>
              <a:buChar char="•"/>
            </a:pPr>
            <a:r>
              <a:rPr lang="de-DE" sz="1100"/>
              <a:t>Umweltbundesamt 2021: Konsum und Umwelt: Zentrale Handlungsfelder. Online: https://www.umweltbundesamt.de/themen/wirtschaft-konsum/konsum-umwelt-zentrale-handlungsfelder#bedarfsfelder</a:t>
            </a:r>
            <a:endParaRPr sz="1100"/>
          </a:p>
        </p:txBody>
      </p:sp>
      <p:sp>
        <p:nvSpPr>
          <p:cNvPr id="88" name="Google Shape;88;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9: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9:notes"/>
          <p:cNvSpPr txBox="1"/>
          <p:nvPr>
            <p:ph idx="1" type="body"/>
          </p:nvPr>
        </p:nvSpPr>
        <p:spPr>
          <a:xfrm>
            <a:off x="223839" y="3995738"/>
            <a:ext cx="6656386" cy="5802088"/>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b="1"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Die Landwirtschaft ist neben dem Energiebereich und der Industrie ein wichtiger Verursacher von Treibhausgasen in Deutschland. Das Umweltbundesamt hat berechnet, dass die Emissionen aus der Landwirtschaft einen Anteil von etwa 8,2 Prozent an den gesamten Treibhausgasemissionen in Deutschland ausmachen (UBA 2021b). Im Jahr 2022 betrugen die THG-Emissionen aus der Landwirtschaft 68 Mio. t CO2-Äquivalente (UBA 2022).</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de-DE" sz="1100">
                <a:latin typeface="Calibri"/>
                <a:ea typeface="Calibri"/>
                <a:cs typeface="Calibri"/>
                <a:sym typeface="Calibri"/>
              </a:rPr>
              <a:t>In der Landwirtschaft werden neben Kohlendioxid auch Methan und Lachgas freigesetzt, die aufgrund ihrer hohen klimaschädigenden Wirkung besonders problematisch sind. Klimagase entstehen sowohl in der Viehzucht als auch beim Ackerbau. Lachgas (N2O) ist ein ⁠</a:t>
            </a:r>
            <a:r>
              <a:rPr lang="de-DE" sz="1100">
                <a:solidFill>
                  <a:schemeClr val="hlink"/>
                </a:solidFill>
                <a:uFill>
                  <a:noFill/>
                </a:uFill>
                <a:latin typeface="Calibri"/>
                <a:ea typeface="Calibri"/>
                <a:cs typeface="Calibri"/>
                <a:sym typeface="Calibri"/>
                <a:hlinkClick r:id="rId2"/>
              </a:rPr>
              <a:t>Treibhausgas</a:t>
            </a:r>
            <a:r>
              <a:rPr lang="de-DE" sz="1100">
                <a:latin typeface="Calibri"/>
                <a:ea typeface="Calibri"/>
                <a:cs typeface="Calibri"/>
                <a:sym typeface="Calibri"/>
              </a:rPr>
              <a:t>⁠, das rund 300-mal so klimaschädlich ist wie Kohlendioxid (CO2). Hauptquellen für Lachgas  in der Landwirtschaft sind stickstoffhaltige Düngemittel und die Tierhaltung. Als Klimagas ist Methan (CH4) rund 25-mal klimaschädlicher als CO2. Anthropogenes Methan wird zum größten Teil in der Landwirtschaft ausgestoßen. Rund 30 Prozent der weltweit emittierten Menge stammt aus der Viehhaltung. Methan entsteht in Fermentationsprozessen im Magen von Wiederkäuern. Darüber hinaus wird Methan durch die Abwasser- und Klärschlammbehandlung sowie die Klärschlammverwertung in der Landwirtschaft gebildet und freigesetzt (UBA 2022c).</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Das von der Bundesregierung in 2019 verabschiedete und 2021 novellierte Klimaschutzgesetz legt fest, dass die Emissionen der Landwirtschaft (inklusive der Emissionen aus den landwirtschaftlichen mobilen und stationären Verbrennungen) bis 2030 </a:t>
            </a:r>
            <a:r>
              <a:rPr b="1" lang="de-DE" sz="1100">
                <a:latin typeface="Calibri"/>
                <a:ea typeface="Calibri"/>
                <a:cs typeface="Calibri"/>
                <a:sym typeface="Calibri"/>
              </a:rPr>
              <a:t>auf 56 Mio. t CO</a:t>
            </a:r>
            <a:r>
              <a:rPr b="1" baseline="-25000" lang="de-DE" sz="1100">
                <a:latin typeface="Calibri"/>
                <a:ea typeface="Calibri"/>
                <a:cs typeface="Calibri"/>
                <a:sym typeface="Calibri"/>
              </a:rPr>
              <a:t>2</a:t>
            </a:r>
            <a:r>
              <a:rPr b="1" lang="de-DE" sz="1100">
                <a:latin typeface="Calibri"/>
                <a:ea typeface="Calibri"/>
                <a:cs typeface="Calibri"/>
                <a:sym typeface="Calibri"/>
              </a:rPr>
              <a:t> Äquivalente</a:t>
            </a:r>
            <a:r>
              <a:rPr lang="de-DE" sz="1100">
                <a:latin typeface="Calibri"/>
                <a:ea typeface="Calibri"/>
                <a:cs typeface="Calibri"/>
                <a:sym typeface="Calibri"/>
              </a:rPr>
              <a:t> reduziert werden müssen (UBA 2022b). </a:t>
            </a:r>
            <a:endParaRPr sz="1100">
              <a:latin typeface="Calibri"/>
              <a:ea typeface="Calibri"/>
              <a:cs typeface="Calibri"/>
              <a:sym typeface="Calibri"/>
            </a:endParaRPr>
          </a:p>
          <a:p>
            <a:pPr indent="0" lvl="0" marL="0" rtl="0" algn="l">
              <a:lnSpc>
                <a:spcPct val="100000"/>
              </a:lnSpc>
              <a:spcBef>
                <a:spcPts val="200"/>
              </a:spcBef>
              <a:spcAft>
                <a:spcPts val="0"/>
              </a:spcAft>
              <a:buClr>
                <a:schemeClr val="dk1"/>
              </a:buClr>
              <a:buSzPts val="1050"/>
              <a:buNone/>
            </a:pPr>
            <a:r>
              <a:rPr b="1" lang="de-DE" sz="1100">
                <a:latin typeface="Calibri"/>
                <a:ea typeface="Calibri"/>
                <a:cs typeface="Calibri"/>
                <a:sym typeface="Calibri"/>
              </a:rPr>
              <a:t>Aufgabe</a:t>
            </a:r>
            <a:endParaRPr sz="1100">
              <a:latin typeface="Calibri"/>
              <a:ea typeface="Calibri"/>
              <a:cs typeface="Calibri"/>
              <a:sym typeface="Calibri"/>
            </a:endParaRPr>
          </a:p>
          <a:p>
            <a:pPr indent="-292100" lvl="0" marL="457200" rtl="0" algn="l">
              <a:lnSpc>
                <a:spcPct val="100000"/>
              </a:lnSpc>
              <a:spcBef>
                <a:spcPts val="0"/>
              </a:spcBef>
              <a:spcAft>
                <a:spcPts val="0"/>
              </a:spcAft>
              <a:buClr>
                <a:schemeClr val="dk1"/>
              </a:buClr>
              <a:buSzPts val="1000"/>
              <a:buFont typeface="Calibri"/>
              <a:buChar char="•"/>
            </a:pPr>
            <a:r>
              <a:rPr lang="de-DE" sz="1100">
                <a:latin typeface="Calibri"/>
                <a:ea typeface="Calibri"/>
                <a:cs typeface="Calibri"/>
                <a:sym typeface="Calibri"/>
              </a:rPr>
              <a:t>Wieviel stärker ist die Treibhausgaswirkung von Methan und Lachgas?</a:t>
            </a:r>
            <a:endParaRPr sz="1100">
              <a:latin typeface="Calibri"/>
              <a:ea typeface="Calibri"/>
              <a:cs typeface="Calibri"/>
              <a:sym typeface="Calibri"/>
            </a:endParaRPr>
          </a:p>
          <a:p>
            <a:pPr indent="-292100" lvl="0" marL="457200" rtl="0" algn="l">
              <a:lnSpc>
                <a:spcPct val="100000"/>
              </a:lnSpc>
              <a:spcBef>
                <a:spcPts val="0"/>
              </a:spcBef>
              <a:spcAft>
                <a:spcPts val="0"/>
              </a:spcAft>
              <a:buClr>
                <a:schemeClr val="dk1"/>
              </a:buClr>
              <a:buSzPts val="1000"/>
              <a:buFont typeface="Calibri"/>
              <a:buChar char="•"/>
            </a:pPr>
            <a:r>
              <a:rPr lang="de-DE" sz="1100">
                <a:latin typeface="Calibri"/>
                <a:ea typeface="Calibri"/>
                <a:cs typeface="Calibri"/>
                <a:sym typeface="Calibri"/>
              </a:rPr>
              <a:t>Welche Quellen aus der Landwirtschaft für Lachgas und Methan kennen Sie?</a:t>
            </a:r>
            <a:endParaRPr sz="1100">
              <a:latin typeface="Calibri"/>
              <a:ea typeface="Calibri"/>
              <a:cs typeface="Calibri"/>
              <a:sym typeface="Calibri"/>
            </a:endParaRPr>
          </a:p>
          <a:p>
            <a:pPr indent="-292100" lvl="0" marL="457200" rtl="0" algn="l">
              <a:lnSpc>
                <a:spcPct val="100000"/>
              </a:lnSpc>
              <a:spcBef>
                <a:spcPts val="0"/>
              </a:spcBef>
              <a:spcAft>
                <a:spcPts val="0"/>
              </a:spcAft>
              <a:buClr>
                <a:schemeClr val="dk1"/>
              </a:buClr>
              <a:buSzPts val="1000"/>
              <a:buFont typeface="Calibri"/>
              <a:buChar char="•"/>
            </a:pPr>
            <a:r>
              <a:rPr lang="de-DE" sz="1100">
                <a:latin typeface="Calibri"/>
                <a:ea typeface="Calibri"/>
                <a:cs typeface="Calibri"/>
                <a:sym typeface="Calibri"/>
              </a:rPr>
              <a:t>Diskutieren bzw. erarbeiten Sie Maßnahmen zum Klimaschutz, die auf landwirtschaftlichen Betrieben umgesetzt werden können..</a:t>
            </a:r>
            <a:endParaRPr sz="1100">
              <a:latin typeface="Calibri"/>
              <a:ea typeface="Calibri"/>
              <a:cs typeface="Calibri"/>
              <a:sym typeface="Calibri"/>
            </a:endParaRPr>
          </a:p>
          <a:p>
            <a:pPr indent="0" lvl="0" marL="0" rtl="0" algn="l">
              <a:lnSpc>
                <a:spcPct val="100000"/>
              </a:lnSpc>
              <a:spcBef>
                <a:spcPts val="400"/>
              </a:spcBef>
              <a:spcAft>
                <a:spcPts val="0"/>
              </a:spcAft>
              <a:buClr>
                <a:schemeClr val="dk1"/>
              </a:buClr>
              <a:buSzPts val="1050"/>
              <a:buNone/>
            </a:pPr>
            <a:r>
              <a:rPr b="1" lang="de-DE" sz="1100">
                <a:latin typeface="Calibri"/>
                <a:ea typeface="Calibri"/>
                <a:cs typeface="Calibri"/>
                <a:sym typeface="Calibri"/>
              </a:rPr>
              <a:t>Quellen</a:t>
            </a:r>
            <a:endParaRPr sz="1100">
              <a:latin typeface="Calibri"/>
              <a:ea typeface="Calibri"/>
              <a:cs typeface="Calibri"/>
              <a:sym typeface="Calibri"/>
            </a:endParaRPr>
          </a:p>
          <a:p>
            <a:pPr indent="-292100" lvl="0" marL="457200" rtl="0" algn="l">
              <a:lnSpc>
                <a:spcPct val="100000"/>
              </a:lnSpc>
              <a:spcBef>
                <a:spcPts val="0"/>
              </a:spcBef>
              <a:spcAft>
                <a:spcPts val="0"/>
              </a:spcAft>
              <a:buClr>
                <a:schemeClr val="dk1"/>
              </a:buClr>
              <a:buSzPts val="1000"/>
              <a:buChar char="•"/>
            </a:pPr>
            <a:r>
              <a:rPr lang="de-DE" sz="1100">
                <a:latin typeface="Calibri"/>
                <a:ea typeface="Calibri"/>
                <a:cs typeface="Calibri"/>
                <a:sym typeface="Calibri"/>
              </a:rPr>
              <a:t>UBA 2022b: Beitrag der Landwirtschaft zu den Treibhausgas-Emissionen. Online: </a:t>
            </a:r>
            <a:r>
              <a:rPr lang="de-DE" sz="1100" u="sng">
                <a:solidFill>
                  <a:schemeClr val="hlink"/>
                </a:solidFill>
                <a:latin typeface="Calibri"/>
                <a:ea typeface="Calibri"/>
                <a:cs typeface="Calibri"/>
                <a:sym typeface="Calibri"/>
                <a:hlinkClick r:id="rId3"/>
              </a:rPr>
              <a:t>https://www.umweltbundesamt.de/daten/land-forstwirtschaft/beitrag-der-landwirtschaft-zu-den-treibhausgas</a:t>
            </a:r>
            <a:r>
              <a:rPr lang="de-DE" sz="1100">
                <a:latin typeface="Calibri"/>
                <a:ea typeface="Calibri"/>
                <a:cs typeface="Calibri"/>
                <a:sym typeface="Calibri"/>
              </a:rPr>
              <a:t> </a:t>
            </a:r>
            <a:endParaRPr sz="1100">
              <a:solidFill>
                <a:srgbClr val="404040"/>
              </a:solidFill>
              <a:latin typeface="Calibri"/>
              <a:ea typeface="Calibri"/>
              <a:cs typeface="Calibri"/>
              <a:sym typeface="Calibri"/>
            </a:endParaRPr>
          </a:p>
          <a:p>
            <a:pPr indent="-292100" lvl="0" marL="457200" rtl="0" algn="l">
              <a:lnSpc>
                <a:spcPct val="100000"/>
              </a:lnSpc>
              <a:spcBef>
                <a:spcPts val="0"/>
              </a:spcBef>
              <a:spcAft>
                <a:spcPts val="0"/>
              </a:spcAft>
              <a:buClr>
                <a:schemeClr val="dk1"/>
              </a:buClr>
              <a:buSzPts val="1000"/>
              <a:buChar char="•"/>
            </a:pPr>
            <a:r>
              <a:rPr lang="de-DE" sz="1100">
                <a:latin typeface="Calibri"/>
                <a:ea typeface="Calibri"/>
                <a:cs typeface="Calibri"/>
                <a:sym typeface="Calibri"/>
              </a:rPr>
              <a:t>UBA 2022c: Lachgas und Methan. Online: </a:t>
            </a:r>
            <a:r>
              <a:rPr lang="de-DE" sz="1100" u="sng">
                <a:solidFill>
                  <a:schemeClr val="hlink"/>
                </a:solidFill>
                <a:latin typeface="Calibri"/>
                <a:ea typeface="Calibri"/>
                <a:cs typeface="Calibri"/>
                <a:sym typeface="Calibri"/>
                <a:hlinkClick r:id="rId4"/>
              </a:rPr>
              <a:t>https://www.umweltbundesamt.de/themen/boden-landwirtschaft/umweltbelastungen-der-landwirtschaft/lachgas-methan</a:t>
            </a:r>
            <a:r>
              <a:rPr lang="de-DE" sz="1100">
                <a:latin typeface="Calibri"/>
                <a:ea typeface="Calibri"/>
                <a:cs typeface="Calibri"/>
                <a:sym typeface="Calibri"/>
              </a:rPr>
              <a:t> </a:t>
            </a:r>
            <a:endParaRPr sz="1100">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100"/>
              <a:buChar char="•"/>
            </a:pPr>
            <a:r>
              <a:rPr lang="de-DE" sz="1100">
                <a:latin typeface="Calibri"/>
                <a:ea typeface="Calibri"/>
                <a:cs typeface="Calibri"/>
                <a:sym typeface="Calibri"/>
              </a:rPr>
              <a:t>UBA 2022: Entwicklung der Treibhausgasemissionen in Deutschland. Online:  </a:t>
            </a:r>
            <a:r>
              <a:rPr lang="de-DE" sz="1100" u="sng">
                <a:solidFill>
                  <a:schemeClr val="hlink"/>
                </a:solidFill>
                <a:latin typeface="Calibri"/>
                <a:ea typeface="Calibri"/>
                <a:cs typeface="Calibri"/>
                <a:sym typeface="Calibri"/>
                <a:hlinkClick r:id="rId5"/>
              </a:rPr>
              <a:t>https://www.umweltbundesamt.de/sites/default/files/medien/479/bilder/dateien/entwicklung_der_treibhausgasemissionen_in_deutschland.pdf</a:t>
            </a:r>
            <a:r>
              <a:rPr lang="de-DE" sz="1100">
                <a:latin typeface="Calibri"/>
                <a:ea typeface="Calibri"/>
                <a:cs typeface="Calibri"/>
                <a:sym typeface="Calibri"/>
              </a:rPr>
              <a:t> </a:t>
            </a:r>
            <a:endParaRPr sz="1100">
              <a:latin typeface="Calibri"/>
              <a:ea typeface="Calibri"/>
              <a:cs typeface="Calibri"/>
              <a:sym typeface="Calibri"/>
            </a:endParaRPr>
          </a:p>
        </p:txBody>
      </p:sp>
      <p:sp>
        <p:nvSpPr>
          <p:cNvPr id="120" name="Google Shape;120;p19:notes"/>
          <p:cNvSpPr txBox="1"/>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2174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216000" y="3995999"/>
            <a:ext cx="6657340" cy="600268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t/>
            </a:r>
            <a:endParaRPr b="1" sz="105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rgbClr val="000000"/>
                </a:solidFill>
                <a:latin typeface="Calibri"/>
                <a:ea typeface="Calibri"/>
                <a:cs typeface="Calibri"/>
                <a:sym typeface="Calibri"/>
              </a:rPr>
              <a:t>Beschreibung:</a:t>
            </a:r>
            <a:endParaRPr sz="1100">
              <a:solidFill>
                <a:srgbClr val="38761D"/>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Eine wesentliche Maßnahme zur Reduktion von THG-Emissionen und somit zum Klimaschutz ist der Umstieg auf erneuerbare Energien zur Bereitstellung von Strom und Wärme sowie zur Kraftstoffproduktion. Der Schwerpunkt liegt dabei in der Regel auf Wind, Sonne, Biomasse und Wasserkraft. Im Jahr 2021 lag der Anteil der Erneuerbaren an der gesamten Stromerzeugung bei 46 %. Dabei lieferte die Windkraft 23 %, Photovoltaik 9,9 %, Biomasse 8,8 % und Wasserkraft 4 % (Stromreport 2021). Dieser Anteil soll in den kommenden Jahren erheblich ausgebaut werden. Hierzu wurde im Sommer 2022 in Deutschland eine Gesetzesnovelle beschlossen: Bis 2030 soll der Anteil erneuerbarer Energien am Bruttostromverbrauch auf mindestens 80 Prozent steigen (Bundesregierung 2022). Das BMEL weist in seinem Klimaschutzplan für die Bundesregierung die Erhöhung der Energieeffizienz und Nutzung regenerativer Energien als eines von 10 zentralen Handlungsfeldern der Landwirtschaft aus, um die THG-Emissionen zu reduzieren und die Klimaschutzziele bis 2030 zu erreichen (BMEL 2021).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Aufgabe:</a:t>
            </a:r>
            <a:endParaRPr sz="1100">
              <a:solidFill>
                <a:srgbClr val="000000"/>
              </a:solidFill>
              <a:latin typeface="Calibri"/>
              <a:ea typeface="Calibri"/>
              <a:cs typeface="Calibri"/>
              <a:sym typeface="Calibri"/>
            </a:endParaRPr>
          </a:p>
          <a:p>
            <a:pPr indent="-260350" lvl="0" marL="285750" rtl="0" algn="l">
              <a:lnSpc>
                <a:spcPct val="100000"/>
              </a:lnSpc>
              <a:spcBef>
                <a:spcPts val="0"/>
              </a:spcBef>
              <a:spcAft>
                <a:spcPts val="0"/>
              </a:spcAft>
              <a:buSzPts val="1000"/>
              <a:buFont typeface="Arial"/>
              <a:buChar char="•"/>
            </a:pPr>
            <a:r>
              <a:rPr lang="de-DE" sz="1100">
                <a:latin typeface="Calibri"/>
                <a:ea typeface="Calibri"/>
                <a:cs typeface="Calibri"/>
                <a:sym typeface="Calibri"/>
              </a:rPr>
              <a:t>Recherchieren Sie Beispiele für Anlagen zur Erzeugung erneuerbarer Energien in der Landwirtschaft: Biogasanlagen, Photovoltaik, Windkraftanlagen, Agri-PV. Diskutieren Sie miteinander, welche ökonomischen und ökologischen Vor- und Nachteile mit der jeweiligen Anlagenart verbunden sind.</a:t>
            </a:r>
            <a:endParaRPr sz="1100">
              <a:latin typeface="Calibri"/>
              <a:ea typeface="Calibri"/>
              <a:cs typeface="Calibri"/>
              <a:sym typeface="Calibri"/>
            </a:endParaRPr>
          </a:p>
          <a:p>
            <a:pPr indent="-260350" lvl="0" marL="285750" rtl="0" algn="l">
              <a:lnSpc>
                <a:spcPct val="100000"/>
              </a:lnSpc>
              <a:spcBef>
                <a:spcPts val="0"/>
              </a:spcBef>
              <a:spcAft>
                <a:spcPts val="0"/>
              </a:spcAft>
              <a:buSzPts val="1000"/>
              <a:buChar char="•"/>
            </a:pPr>
            <a:r>
              <a:rPr lang="de-DE" sz="1100">
                <a:latin typeface="Calibri"/>
                <a:ea typeface="Calibri"/>
                <a:cs typeface="Calibri"/>
                <a:sym typeface="Calibri"/>
              </a:rPr>
              <a:t>Untersuchen Sie die Dächer von Scheunen und Ställen in Ihrem Betrieb und legen Sie dar, ob diese für die Installation einer PV-Anlage geeignet sind.</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latin typeface="Calibri"/>
                <a:ea typeface="Calibri"/>
                <a:cs typeface="Calibri"/>
                <a:sym typeface="Calibri"/>
              </a:rPr>
              <a:t>Quellen</a:t>
            </a:r>
            <a:r>
              <a:rPr lang="de-DE" sz="1100">
                <a:latin typeface="Calibri"/>
                <a:ea typeface="Calibri"/>
                <a:cs typeface="Calibri"/>
                <a:sym typeface="Calibri"/>
              </a:rPr>
              <a:t>:</a:t>
            </a:r>
            <a:endParaRPr sz="1100">
              <a:latin typeface="Calibri"/>
              <a:ea typeface="Calibri"/>
              <a:cs typeface="Calibri"/>
              <a:sym typeface="Calibri"/>
            </a:endParaRPr>
          </a:p>
          <a:p>
            <a:pPr indent="-260350" lvl="0" marL="285750" rtl="0" algn="l">
              <a:lnSpc>
                <a:spcPct val="100000"/>
              </a:lnSpc>
              <a:spcBef>
                <a:spcPts val="0"/>
              </a:spcBef>
              <a:spcAft>
                <a:spcPts val="0"/>
              </a:spcAft>
              <a:buSzPts val="1000"/>
              <a:buFont typeface="Arial"/>
              <a:buChar char="•"/>
            </a:pPr>
            <a:r>
              <a:rPr lang="de-DE" sz="1100">
                <a:latin typeface="Calibri"/>
                <a:ea typeface="Calibri"/>
                <a:cs typeface="Calibri"/>
                <a:sym typeface="Calibri"/>
              </a:rPr>
              <a:t>Bundesregierung 2022: Ausbau erneuerbarer Energien massiv beschleunigen. Online: </a:t>
            </a:r>
            <a:r>
              <a:rPr lang="de-DE" sz="1100" u="sng">
                <a:solidFill>
                  <a:schemeClr val="hlink"/>
                </a:solidFill>
                <a:latin typeface="Calibri"/>
                <a:ea typeface="Calibri"/>
                <a:cs typeface="Calibri"/>
                <a:sym typeface="Calibri"/>
                <a:hlinkClick r:id="rId2"/>
              </a:rPr>
              <a:t>https://www.bundesregierung.de/breg-de/themen/klimaschutz/novelle-eeg-gesetz-2023-2023972</a:t>
            </a:r>
            <a:r>
              <a:rPr lang="de-DE" sz="1100">
                <a:latin typeface="Calibri"/>
                <a:ea typeface="Calibri"/>
                <a:cs typeface="Calibri"/>
                <a:sym typeface="Calibri"/>
              </a:rPr>
              <a:t> </a:t>
            </a:r>
            <a:endParaRPr sz="1100">
              <a:latin typeface="Calibri"/>
              <a:ea typeface="Calibri"/>
              <a:cs typeface="Calibri"/>
              <a:sym typeface="Calibri"/>
            </a:endParaRPr>
          </a:p>
          <a:p>
            <a:pPr indent="-260350" lvl="0" marL="285750" rtl="0" algn="l">
              <a:lnSpc>
                <a:spcPct val="100000"/>
              </a:lnSpc>
              <a:spcBef>
                <a:spcPts val="0"/>
              </a:spcBef>
              <a:spcAft>
                <a:spcPts val="0"/>
              </a:spcAft>
              <a:buSzPts val="1000"/>
              <a:buChar char="•"/>
            </a:pPr>
            <a:r>
              <a:rPr lang="de-DE" sz="1100">
                <a:latin typeface="Calibri"/>
                <a:ea typeface="Calibri"/>
                <a:cs typeface="Calibri"/>
                <a:sym typeface="Calibri"/>
              </a:rPr>
              <a:t>BMEL 2021: BMEL-Klimaschutzmaßnahmen in der Land- und Forstwirtschaft. Online: </a:t>
            </a:r>
            <a:r>
              <a:rPr lang="de-DE" sz="1100" u="sng">
                <a:solidFill>
                  <a:schemeClr val="hlink"/>
                </a:solidFill>
                <a:latin typeface="Calibri"/>
                <a:ea typeface="Calibri"/>
                <a:cs typeface="Calibri"/>
                <a:sym typeface="Calibri"/>
                <a:hlinkClick r:id="rId3"/>
              </a:rPr>
              <a:t>https://www.bmel.de/DE/themen/landwirtschaft/klimaschutz/klimamassnahmen-klimaschutzprogramm2030.html</a:t>
            </a:r>
            <a:r>
              <a:rPr lang="de-DE" sz="1100">
                <a:latin typeface="Calibri"/>
                <a:ea typeface="Calibri"/>
                <a:cs typeface="Calibri"/>
                <a:sym typeface="Calibri"/>
              </a:rPr>
              <a:t> </a:t>
            </a:r>
            <a:endParaRPr sz="1100">
              <a:latin typeface="Calibri"/>
              <a:ea typeface="Calibri"/>
              <a:cs typeface="Calibri"/>
              <a:sym typeface="Calibri"/>
            </a:endParaRPr>
          </a:p>
          <a:p>
            <a:pPr indent="-260350" lvl="0" marL="285750" rtl="0" algn="l">
              <a:lnSpc>
                <a:spcPct val="100000"/>
              </a:lnSpc>
              <a:spcBef>
                <a:spcPts val="0"/>
              </a:spcBef>
              <a:spcAft>
                <a:spcPts val="0"/>
              </a:spcAft>
              <a:buSzPts val="1000"/>
              <a:buFont typeface="Arial"/>
              <a:buChar char="•"/>
            </a:pPr>
            <a:r>
              <a:rPr lang="de-DE" sz="1100">
                <a:latin typeface="Calibri"/>
                <a:ea typeface="Calibri"/>
                <a:cs typeface="Calibri"/>
                <a:sym typeface="Calibri"/>
              </a:rPr>
              <a:t>Stromreport 2021: </a:t>
            </a:r>
            <a:r>
              <a:rPr lang="de-DE" sz="1100" u="sng">
                <a:solidFill>
                  <a:schemeClr val="hlink"/>
                </a:solidFill>
                <a:highlight>
                  <a:srgbClr val="FFFFFF"/>
                </a:highlight>
                <a:latin typeface="Calibri"/>
                <a:ea typeface="Calibri"/>
                <a:cs typeface="Calibri"/>
                <a:sym typeface="Calibri"/>
                <a:hlinkClick r:id="rId4"/>
              </a:rPr>
              <a:t>https://strom-report.de/strom/#strommix-2021-deutschland</a:t>
            </a:r>
            <a:r>
              <a:rPr lang="de-DE" sz="1100">
                <a:solidFill>
                  <a:srgbClr val="555555"/>
                </a:solidFill>
                <a:highlight>
                  <a:srgbClr val="FFFFFF"/>
                </a:highlight>
                <a:latin typeface="Calibri"/>
                <a:ea typeface="Calibri"/>
                <a:cs typeface="Calibri"/>
                <a:sym typeface="Calibri"/>
              </a:rPr>
              <a:t> </a:t>
            </a:r>
            <a:endParaRPr b="0" i="0" sz="1100" u="none" strike="noStrike">
              <a:solidFill>
                <a:srgbClr val="000000"/>
              </a:solidFill>
              <a:latin typeface="Calibri"/>
              <a:ea typeface="Calibri"/>
              <a:cs typeface="Calibri"/>
              <a:sym typeface="Calibri"/>
            </a:endParaRPr>
          </a:p>
        </p:txBody>
      </p:sp>
      <p:sp>
        <p:nvSpPr>
          <p:cNvPr id="133" name="Google Shape;133;p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1:notes"/>
          <p:cNvSpPr txBox="1"/>
          <p:nvPr>
            <p:ph idx="1" type="body"/>
          </p:nvPr>
        </p:nvSpPr>
        <p:spPr>
          <a:xfrm>
            <a:off x="223838" y="4145435"/>
            <a:ext cx="6656387" cy="608917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cap="none" strike="noStrike">
                <a:solidFill>
                  <a:schemeClr val="dk1"/>
                </a:solidFill>
                <a:latin typeface="Calibri"/>
                <a:ea typeface="Calibri"/>
                <a:cs typeface="Calibri"/>
                <a:sym typeface="Calibri"/>
              </a:rPr>
              <a:t>Beschreibung</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50"/>
              <a:buFont typeface="Calibri"/>
              <a:buNone/>
            </a:pPr>
            <a:r>
              <a:rPr b="0" i="0" lang="de-DE" sz="1050" u="none" cap="none" strike="noStrike">
                <a:solidFill>
                  <a:schemeClr val="dk1"/>
                </a:solidFill>
                <a:latin typeface="Calibri"/>
                <a:ea typeface="Calibri"/>
                <a:cs typeface="Calibri"/>
                <a:sym typeface="Calibri"/>
              </a:rPr>
              <a:t>Global ist in Böden mehr Kohlenstoff enthalten als in Biomasse und der Atmosphäre zusammen. </a:t>
            </a:r>
            <a:r>
              <a:rPr lang="de-DE" sz="1200">
                <a:solidFill>
                  <a:srgbClr val="000000"/>
                </a:solidFill>
                <a:latin typeface="Calibri"/>
                <a:ea typeface="Calibri"/>
                <a:cs typeface="Calibri"/>
                <a:sym typeface="Calibri"/>
              </a:rPr>
              <a:t>Die beiden Summanden beim Kohlenstoffgehalt der Atmosphäre sind der vorindustrielle (591 Gt) und der zusätzliche anthropogene (279 Gt) Anteil, der bis zum Jahr 2019 hinzu gekommen ist. Diese Grafik gibt nur den Kohlenstoffgehalt der Biosphäre wieder, fossile Rohstoffe sind hier also nicht aufgeführt. </a:t>
            </a:r>
            <a:endParaRPr>
              <a:latin typeface="Calibri"/>
              <a:ea typeface="Calibri"/>
              <a:cs typeface="Calibri"/>
              <a:sym typeface="Calibri"/>
            </a:endParaRPr>
          </a:p>
          <a:p>
            <a:pPr indent="0" lvl="0" marL="0" rtl="0" algn="l">
              <a:lnSpc>
                <a:spcPct val="100000"/>
              </a:lnSpc>
              <a:spcBef>
                <a:spcPts val="500"/>
              </a:spcBef>
              <a:spcAft>
                <a:spcPts val="0"/>
              </a:spcAft>
              <a:buSzPts val="1400"/>
              <a:buNone/>
            </a:pPr>
            <a:r>
              <a:t/>
            </a:r>
            <a:endParaRPr b="1" sz="1050">
              <a:solidFill>
                <a:schemeClr val="dk1"/>
              </a:solidFill>
              <a:latin typeface="Calibri"/>
              <a:ea typeface="Calibri"/>
              <a:cs typeface="Calibri"/>
              <a:sym typeface="Calibri"/>
            </a:endParaRPr>
          </a:p>
          <a:p>
            <a:pPr indent="0" lvl="0" marL="0" rtl="0" algn="l">
              <a:lnSpc>
                <a:spcPct val="100000"/>
              </a:lnSpc>
              <a:spcBef>
                <a:spcPts val="500"/>
              </a:spcBef>
              <a:spcAft>
                <a:spcPts val="0"/>
              </a:spcAft>
              <a:buSzPts val="1400"/>
              <a:buNone/>
            </a:pPr>
            <a:r>
              <a:rPr b="1" lang="de-DE" sz="1050">
                <a:solidFill>
                  <a:schemeClr val="dk1"/>
                </a:solidFill>
                <a:latin typeface="Calibri"/>
                <a:ea typeface="Calibri"/>
                <a:cs typeface="Calibri"/>
                <a:sym typeface="Calibri"/>
              </a:rPr>
              <a:t>Aufgabe</a:t>
            </a:r>
            <a:r>
              <a:rPr b="1" lang="de-DE" sz="1200">
                <a:solidFill>
                  <a:schemeClr val="dk1"/>
                </a:solidFill>
                <a:latin typeface="Calibri"/>
                <a:ea typeface="Calibri"/>
                <a:cs typeface="Calibri"/>
                <a:sym typeface="Calibri"/>
              </a:rPr>
              <a:t> </a:t>
            </a:r>
            <a:endParaRPr/>
          </a:p>
          <a:p>
            <a:pPr indent="0" lvl="0" marL="0" rtl="0" algn="l">
              <a:lnSpc>
                <a:spcPct val="100000"/>
              </a:lnSpc>
              <a:spcBef>
                <a:spcPts val="500"/>
              </a:spcBef>
              <a:spcAft>
                <a:spcPts val="0"/>
              </a:spcAft>
              <a:buSzPts val="1400"/>
              <a:buNone/>
            </a:pPr>
            <a:r>
              <a:rPr lang="de-DE" sz="1050">
                <a:solidFill>
                  <a:schemeClr val="dk1"/>
                </a:solidFill>
                <a:latin typeface="Calibri"/>
                <a:ea typeface="Calibri"/>
                <a:cs typeface="Calibri"/>
                <a:sym typeface="Calibri"/>
              </a:rPr>
              <a:t>Wo könnte mit einfachen Methoden und positiven Effekten der gespeicherte Kohlenstoff erhöht werden?</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lang="de-DE" sz="1050">
                <a:solidFill>
                  <a:schemeClr val="dk1"/>
                </a:solidFill>
                <a:latin typeface="Calibri"/>
                <a:ea typeface="Calibri"/>
                <a:cs typeface="Calibri"/>
                <a:sym typeface="Calibri"/>
              </a:rPr>
              <a:t>Quellen </a:t>
            </a:r>
            <a:endParaRPr/>
          </a:p>
          <a:p>
            <a:pPr indent="0" lvl="0" marL="0" marR="0" rtl="0" algn="l">
              <a:lnSpc>
                <a:spcPct val="100000"/>
              </a:lnSpc>
              <a:spcBef>
                <a:spcPts val="0"/>
              </a:spcBef>
              <a:spcAft>
                <a:spcPts val="0"/>
              </a:spcAft>
              <a:buClr>
                <a:srgbClr val="000000"/>
              </a:buClr>
              <a:buSzPts val="1700"/>
              <a:buFont typeface="Arial"/>
              <a:buNone/>
            </a:pPr>
            <a:r>
              <a:rPr lang="de-DE" sz="1200">
                <a:latin typeface="Calibri"/>
                <a:ea typeface="Calibri"/>
                <a:cs typeface="Calibri"/>
                <a:sym typeface="Calibri"/>
              </a:rPr>
              <a:t>IPCC, 2021: Climate Change 2021: The Physical Science Basis. Contribution of Working Group I to the Sixth Assessment Report of the Intergovernmental Panel on Climate Change [Masson-Delmotte, V., P. Zhai, A. Pirani, S.L. Connors, C. Péan, S. Berger, N. Caud, Y. Chen, L. Goldfarb, M.I. Gomis, M. Huang, K. Leitzell, E. Lonnoy, J.B.R.</a:t>
            </a:r>
            <a:br>
              <a:rPr lang="de-DE" sz="1200">
                <a:latin typeface="Calibri"/>
                <a:ea typeface="Calibri"/>
                <a:cs typeface="Calibri"/>
                <a:sym typeface="Calibri"/>
              </a:rPr>
            </a:br>
            <a:r>
              <a:rPr lang="de-DE" sz="1200">
                <a:latin typeface="Calibri"/>
                <a:ea typeface="Calibri"/>
                <a:cs typeface="Calibri"/>
                <a:sym typeface="Calibri"/>
              </a:rPr>
              <a:t>Matthews, T.K. Maycock, T. Waterfield, O. Yelekçi, R. Yu, and B. Zhou (eds.)]. Cambridge University Press, Cambridge, United Kingdom and New York, NY, USA, 2391 pp. doi:10.1017/9781009157896. </a:t>
            </a:r>
            <a:r>
              <a:rPr lang="de-DE" sz="1000">
                <a:solidFill>
                  <a:srgbClr val="000000"/>
                </a:solidFill>
                <a:latin typeface="Calibri"/>
                <a:ea typeface="Calibri"/>
                <a:cs typeface="Calibri"/>
                <a:sym typeface="Calibri"/>
              </a:rPr>
              <a:t>AR6 WG I. Chapter 5. Fig. 5.12. S. 700. https://www.ipcc.ch/report/ar6/wg1/downloads/report/IPCC_AR6_WGI_FullReport_small.pdf</a:t>
            </a:r>
            <a:endParaRPr>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t/>
            </a:r>
            <a:endParaRPr sz="1200">
              <a:solidFill>
                <a:srgbClr val="000000"/>
              </a:solidFill>
              <a:latin typeface="Calibri"/>
              <a:ea typeface="Calibri"/>
              <a:cs typeface="Calibri"/>
              <a:sym typeface="Calibri"/>
            </a:endParaRPr>
          </a:p>
          <a:p>
            <a:pPr indent="0" lvl="0" marL="0" rtl="0" algn="l">
              <a:lnSpc>
                <a:spcPct val="100000"/>
              </a:lnSpc>
              <a:spcBef>
                <a:spcPts val="400"/>
              </a:spcBef>
              <a:spcAft>
                <a:spcPts val="0"/>
              </a:spcAft>
              <a:buSzPts val="1400"/>
              <a:buNone/>
            </a:pPr>
            <a:r>
              <a:t/>
            </a:r>
            <a:endParaRPr/>
          </a:p>
        </p:txBody>
      </p:sp>
      <p:sp>
        <p:nvSpPr>
          <p:cNvPr id="147" name="Google Shape;147;p1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p:nvPr>
            <p:ph idx="2" type="sldImg"/>
          </p:nvPr>
        </p:nvSpPr>
        <p:spPr>
          <a:xfrm>
            <a:off x="223838" y="252413"/>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2:notes"/>
          <p:cNvSpPr txBox="1"/>
          <p:nvPr>
            <p:ph idx="1" type="body"/>
          </p:nvPr>
        </p:nvSpPr>
        <p:spPr>
          <a:xfrm>
            <a:off x="223044" y="4222800"/>
            <a:ext cx="6656387"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200"/>
              <a:t>Beschreibung</a:t>
            </a:r>
            <a:r>
              <a:rPr lang="de-DE" sz="1200"/>
              <a:t>:  </a:t>
            </a:r>
            <a:endParaRPr/>
          </a:p>
          <a:p>
            <a:pPr indent="0" lvl="0" marL="0" rtl="0" algn="l">
              <a:lnSpc>
                <a:spcPct val="100000"/>
              </a:lnSpc>
              <a:spcBef>
                <a:spcPts val="0"/>
              </a:spcBef>
              <a:spcAft>
                <a:spcPts val="0"/>
              </a:spcAft>
              <a:buClr>
                <a:schemeClr val="dk1"/>
              </a:buClr>
              <a:buSzPts val="1400"/>
              <a:buFont typeface="Arial"/>
              <a:buNone/>
            </a:pPr>
            <a:r>
              <a:rPr lang="de-DE" sz="1200"/>
              <a:t>Die Böden, insbesondere die feuchten und nassen sowie nicht intensiv genutzte Böden speichern mit Hilfe der Wurzeln und Bodenlebewesen die größte Menge an Kohlenstoff im Vergleich aller Ökosysteme. Bodenerosion, Düngung und intensive Bewirtschaftung verringern dagegen die Aufnahmefähigkeit die Humusbildung und die Aufnahmefähigkeit des Bodens für Kohlenstoff. Die „Rück“-Wandlung von Acker zu Grasland oder Wäldern sowie insbesondere die Wiedervernässung ehemaliger Feuchtgebiete und Moore dienen also dem Klimaschutz.  </a:t>
            </a:r>
            <a:endParaRPr sz="1200"/>
          </a:p>
          <a:p>
            <a:pPr indent="0" lvl="0" marL="0" rtl="0" algn="l">
              <a:lnSpc>
                <a:spcPct val="100000"/>
              </a:lnSpc>
              <a:spcBef>
                <a:spcPts val="0"/>
              </a:spcBef>
              <a:spcAft>
                <a:spcPts val="0"/>
              </a:spcAft>
              <a:buClr>
                <a:schemeClr val="dk1"/>
              </a:buClr>
              <a:buSzPts val="1400"/>
              <a:buFont typeface="Arial"/>
              <a:buNone/>
            </a:pPr>
            <a:r>
              <a:t/>
            </a:r>
            <a:endParaRPr b="1" sz="1200"/>
          </a:p>
          <a:p>
            <a:pPr indent="0" lvl="0" marL="0" rtl="0" algn="l">
              <a:lnSpc>
                <a:spcPct val="100000"/>
              </a:lnSpc>
              <a:spcBef>
                <a:spcPts val="0"/>
              </a:spcBef>
              <a:spcAft>
                <a:spcPts val="0"/>
              </a:spcAft>
              <a:buClr>
                <a:schemeClr val="dk1"/>
              </a:buClr>
              <a:buSzPts val="1400"/>
              <a:buFont typeface="Arial"/>
              <a:buNone/>
            </a:pPr>
            <a:r>
              <a:rPr b="1" lang="de-DE" sz="1200"/>
              <a:t>Aufgabe: </a:t>
            </a:r>
            <a:endParaRPr/>
          </a:p>
          <a:p>
            <a:pPr indent="0" lvl="0" marL="0" rtl="0" algn="l">
              <a:lnSpc>
                <a:spcPct val="100000"/>
              </a:lnSpc>
              <a:spcBef>
                <a:spcPts val="0"/>
              </a:spcBef>
              <a:spcAft>
                <a:spcPts val="0"/>
              </a:spcAft>
              <a:buClr>
                <a:schemeClr val="dk1"/>
              </a:buClr>
              <a:buSzPts val="1400"/>
              <a:buFont typeface="Arial"/>
              <a:buNone/>
            </a:pPr>
            <a:r>
              <a:rPr b="0" lang="de-DE" sz="1200"/>
              <a:t>Welche Schlussfolgerung ließe sich für die Bodennutzung und ggf die Tierhaltungsformen in ihrem Betrieb ziehen?</a:t>
            </a:r>
            <a:endParaRPr b="0" sz="1200"/>
          </a:p>
          <a:p>
            <a:pPr indent="0" lvl="0" marL="0" rtl="0" algn="l">
              <a:lnSpc>
                <a:spcPct val="100000"/>
              </a:lnSpc>
              <a:spcBef>
                <a:spcPts val="0"/>
              </a:spcBef>
              <a:spcAft>
                <a:spcPts val="0"/>
              </a:spcAft>
              <a:buClr>
                <a:schemeClr val="dk1"/>
              </a:buClr>
              <a:buSzPts val="300"/>
              <a:buFont typeface="Arial"/>
              <a:buNone/>
            </a:pPr>
            <a:r>
              <a:t/>
            </a:r>
            <a:endParaRPr b="1" sz="1200"/>
          </a:p>
          <a:p>
            <a:pPr indent="0" lvl="0" marL="0" rtl="0" algn="l">
              <a:lnSpc>
                <a:spcPct val="100000"/>
              </a:lnSpc>
              <a:spcBef>
                <a:spcPts val="0"/>
              </a:spcBef>
              <a:spcAft>
                <a:spcPts val="0"/>
              </a:spcAft>
              <a:buClr>
                <a:schemeClr val="dk1"/>
              </a:buClr>
              <a:buSzPts val="300"/>
              <a:buFont typeface="Arial"/>
              <a:buNone/>
            </a:pPr>
            <a:r>
              <a:rPr b="1" lang="de-DE" sz="1200"/>
              <a:t>Quelle/ Bildquelle(n): </a:t>
            </a:r>
            <a:endParaRPr/>
          </a:p>
          <a:p>
            <a:pPr indent="0" lvl="0" marL="0" rtl="0" algn="l">
              <a:lnSpc>
                <a:spcPct val="100000"/>
              </a:lnSpc>
              <a:spcBef>
                <a:spcPts val="0"/>
              </a:spcBef>
              <a:spcAft>
                <a:spcPts val="0"/>
              </a:spcAft>
              <a:buClr>
                <a:schemeClr val="dk1"/>
              </a:buClr>
              <a:buSzPts val="300"/>
              <a:buFont typeface="Arial"/>
              <a:buNone/>
            </a:pPr>
            <a:r>
              <a:rPr lang="de-DE" sz="1200"/>
              <a:t>G. Hagedorn &amp; Eckhard Jedicke, CC BY-SA 4.0, nach Chemnitz &amp; Weigelt 2015, Bodenatlas, S. 17.</a:t>
            </a:r>
            <a:endParaRPr sz="12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SzPts val="1400"/>
              <a:buNone/>
            </a:pPr>
            <a:r>
              <a:t/>
            </a:r>
            <a:endParaRPr sz="1100"/>
          </a:p>
        </p:txBody>
      </p:sp>
      <p:sp>
        <p:nvSpPr>
          <p:cNvPr id="162" name="Google Shape;162;p1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notes"/>
          <p:cNvSpPr/>
          <p:nvPr>
            <p:ph idx="2" type="sldImg"/>
          </p:nvPr>
        </p:nvSpPr>
        <p:spPr>
          <a:xfrm>
            <a:off x="2174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4:notes"/>
          <p:cNvSpPr txBox="1"/>
          <p:nvPr>
            <p:ph idx="1" type="body"/>
          </p:nvPr>
        </p:nvSpPr>
        <p:spPr>
          <a:xfrm>
            <a:off x="216000" y="3995999"/>
            <a:ext cx="6657340" cy="623861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solidFill>
                  <a:srgbClr val="000000"/>
                </a:solidFill>
              </a:rPr>
              <a:t>Beschreibung:</a:t>
            </a:r>
            <a:endParaRPr b="0" i="0" sz="1000" u="none" cap="none" strike="noStrike">
              <a:solidFill>
                <a:srgbClr val="38761D"/>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000" u="none" cap="none" strike="noStrike">
                <a:solidFill>
                  <a:schemeClr val="dk1"/>
                </a:solidFill>
                <a:latin typeface="Calibri"/>
                <a:ea typeface="Calibri"/>
                <a:cs typeface="Calibri"/>
                <a:sym typeface="Calibri"/>
              </a:rPr>
              <a:t>Neben dem Einsatz erneuerbarer Energien zählt auch die </a:t>
            </a:r>
            <a:r>
              <a:rPr b="1" i="0" lang="de-DE" sz="1000" u="none" cap="none" strike="noStrike">
                <a:solidFill>
                  <a:schemeClr val="dk1"/>
                </a:solidFill>
                <a:latin typeface="Calibri"/>
                <a:ea typeface="Calibri"/>
                <a:cs typeface="Calibri"/>
                <a:sym typeface="Calibri"/>
              </a:rPr>
              <a:t>rationelle Energienutzung </a:t>
            </a:r>
            <a:r>
              <a:rPr b="0" i="0" lang="de-DE" sz="1000" u="none" cap="none" strike="noStrike">
                <a:solidFill>
                  <a:schemeClr val="dk1"/>
                </a:solidFill>
                <a:latin typeface="Calibri"/>
                <a:ea typeface="Calibri"/>
                <a:cs typeface="Calibri"/>
                <a:sym typeface="Calibri"/>
              </a:rPr>
              <a:t>zu den Maßnahmen, um das Energiesystem in Richtung Nachhaltigkeit zu transformieren. Typische Handlungsfelder der rationellen Energienutzung sind die Energieeffizienz (Nutzung von Geräten und Maschinen, die bei gleicher Funktionserfüllung einen geringeren Energiebedarf haben) und das Energiesparen, die beide eng miteinander verknüpft sind. </a:t>
            </a:r>
            <a:endParaRPr sz="1000"/>
          </a:p>
          <a:p>
            <a:pPr indent="0" lvl="0" marL="0" rtl="0" algn="l">
              <a:lnSpc>
                <a:spcPct val="100000"/>
              </a:lnSpc>
              <a:spcBef>
                <a:spcPts val="0"/>
              </a:spcBef>
              <a:spcAft>
                <a:spcPts val="0"/>
              </a:spcAft>
              <a:buSzPts val="1400"/>
              <a:buNone/>
            </a:pPr>
            <a:r>
              <a:rPr lang="de-DE" sz="1000"/>
              <a:t>Rund zwei Drittel der energiebedingten Emissionen aus der Landwirtschaft werden durch Verbrennungsmotoren von mobilen Maschinen und Geräten verursacht und rund ein Drittel durch die Wärmeerzeugung mit fossilen Energieträgern. Bis zum Jahr 2030 sollen diese Emissionen um 0,9 bis 1,5 Mio. t CO</a:t>
            </a:r>
            <a:r>
              <a:rPr baseline="-25000" lang="de-DE" sz="1000"/>
              <a:t>2</a:t>
            </a:r>
            <a:r>
              <a:rPr lang="de-DE" sz="1000"/>
              <a:t>-Äquivalente jährlich sinken (BLE 2021). In landwirtschaftlichen Betrieben gibt es viele Bereiche, in denen Energie effizienter genutzt und eingespart werden kann. Beim Energieverbrauch ist in der Außenwirtschaft an erster Stelle der Kraftstoffeinsatz für landwirtschaftliche Maschinen und Geräte relevant (BZL o.J.). Für Trocknung und Einlagerung von Getreide wird des Weiteren Warmluft benötigt. In der Innenwirtschaft machen Wärme und Strom für die Ställe einen großen Teil des Energieverbrauchs aus. Besonders in der Geflügel- und Schweinehaltung besteht ein sehr hoher Wärmebedarf. In der Milchviehhaltung tragen Vakuumpumpen, Milchkühlung und die Beleuchtung zum Energieverbrauch wesentlich bei. Neben der Energieeinsparung bietet die Substitution fossiler Energieträger durch erneuerbare Energien für landwirtschaftliche Betriebe große Potentiale.</a:t>
            </a:r>
            <a:endParaRPr sz="1000"/>
          </a:p>
          <a:p>
            <a:pPr indent="0" lvl="0" marL="0" rtl="0" algn="l">
              <a:lnSpc>
                <a:spcPct val="100000"/>
              </a:lnSpc>
              <a:spcBef>
                <a:spcPts val="0"/>
              </a:spcBef>
              <a:spcAft>
                <a:spcPts val="0"/>
              </a:spcAft>
              <a:buSzPts val="1400"/>
              <a:buNone/>
            </a:pPr>
            <a:r>
              <a:t/>
            </a:r>
            <a:endParaRPr b="1" sz="1000">
              <a:solidFill>
                <a:schemeClr val="dk1"/>
              </a:solidFill>
            </a:endParaRPr>
          </a:p>
          <a:p>
            <a:pPr indent="0" lvl="0" marL="0" rtl="0" algn="l">
              <a:lnSpc>
                <a:spcPct val="100000"/>
              </a:lnSpc>
              <a:spcBef>
                <a:spcPts val="0"/>
              </a:spcBef>
              <a:spcAft>
                <a:spcPts val="0"/>
              </a:spcAft>
              <a:buSzPts val="1400"/>
              <a:buNone/>
            </a:pPr>
            <a:r>
              <a:rPr b="1" lang="de-DE" sz="1000">
                <a:solidFill>
                  <a:schemeClr val="dk1"/>
                </a:solidFill>
              </a:rPr>
              <a:t>Aufgabe:</a:t>
            </a:r>
            <a:endParaRPr sz="1000">
              <a:solidFill>
                <a:srgbClr val="000000"/>
              </a:solidFill>
            </a:endParaRPr>
          </a:p>
          <a:p>
            <a:pPr indent="0" lvl="0" marL="25400" rtl="0" algn="l">
              <a:lnSpc>
                <a:spcPct val="100000"/>
              </a:lnSpc>
              <a:spcBef>
                <a:spcPts val="0"/>
              </a:spcBef>
              <a:spcAft>
                <a:spcPts val="0"/>
              </a:spcAft>
              <a:buSzPts val="1000"/>
              <a:buFont typeface="Arial"/>
              <a:buNone/>
            </a:pPr>
            <a:r>
              <a:rPr b="0" i="0" lang="de-DE" sz="1000" u="none" cap="none" strike="noStrike">
                <a:solidFill>
                  <a:schemeClr val="dk1"/>
                </a:solidFill>
                <a:latin typeface="Calibri"/>
                <a:ea typeface="Calibri"/>
                <a:cs typeface="Calibri"/>
                <a:sym typeface="Calibri"/>
              </a:rPr>
              <a:t>1) Diskutieren Sie Maßnahmen, die im Bereich Energieeffizienz und erneuerbare Energien auf landwirtschaftlichen Betrieben umgesetzt werden können</a:t>
            </a:r>
            <a:r>
              <a:rPr lang="de-DE" sz="1000"/>
              <a:t>. Mögliche Antworten (siehe auch GeNiAL o.J.):</a:t>
            </a:r>
            <a:endParaRPr b="0" i="0" sz="1000" u="none" cap="none" strike="noStrike">
              <a:solidFill>
                <a:schemeClr val="dk1"/>
              </a:solidFill>
              <a:latin typeface="Calibri"/>
              <a:ea typeface="Calibri"/>
              <a:cs typeface="Calibri"/>
              <a:sym typeface="Calibri"/>
            </a:endParaRPr>
          </a:p>
          <a:p>
            <a:pPr indent="-171450" lvl="0" marL="196850" rtl="0" algn="l">
              <a:lnSpc>
                <a:spcPct val="100000"/>
              </a:lnSpc>
              <a:spcBef>
                <a:spcPts val="0"/>
              </a:spcBef>
              <a:spcAft>
                <a:spcPts val="0"/>
              </a:spcAft>
              <a:buSzPts val="1000"/>
              <a:buFont typeface="Arial"/>
              <a:buChar char="•"/>
            </a:pPr>
            <a:r>
              <a:rPr b="0" i="0" lang="de-DE" sz="1000" u="none" cap="none" strike="noStrike">
                <a:solidFill>
                  <a:schemeClr val="dk1"/>
                </a:solidFill>
                <a:latin typeface="Calibri"/>
                <a:ea typeface="Calibri"/>
                <a:cs typeface="Calibri"/>
                <a:sym typeface="Calibri"/>
              </a:rPr>
              <a:t>Durchführung einer Eigenanalyse zum Energiebedarf – wo wird wieviel Energie benötigt, wo sind Einsparpotentiale?</a:t>
            </a:r>
            <a:endParaRPr sz="1000"/>
          </a:p>
          <a:p>
            <a:pPr indent="-171450" lvl="0" marL="196850" rtl="0" algn="l">
              <a:lnSpc>
                <a:spcPct val="100000"/>
              </a:lnSpc>
              <a:spcBef>
                <a:spcPts val="0"/>
              </a:spcBef>
              <a:spcAft>
                <a:spcPts val="0"/>
              </a:spcAft>
              <a:buSzPts val="1000"/>
              <a:buFont typeface="Arial"/>
              <a:buChar char="•"/>
            </a:pPr>
            <a:r>
              <a:rPr lang="de-DE" sz="1000"/>
              <a:t>Inanspruchnahme einer Energieberatung</a:t>
            </a:r>
            <a:endParaRPr b="0" i="0" sz="1000" u="none" cap="none" strike="noStrike">
              <a:solidFill>
                <a:schemeClr val="dk1"/>
              </a:solidFill>
              <a:latin typeface="Calibri"/>
              <a:ea typeface="Calibri"/>
              <a:cs typeface="Calibri"/>
              <a:sym typeface="Calibri"/>
            </a:endParaRPr>
          </a:p>
          <a:p>
            <a:pPr indent="-171450" lvl="0" marL="196850" rtl="0" algn="l">
              <a:lnSpc>
                <a:spcPct val="100000"/>
              </a:lnSpc>
              <a:spcBef>
                <a:spcPts val="0"/>
              </a:spcBef>
              <a:spcAft>
                <a:spcPts val="0"/>
              </a:spcAft>
              <a:buSzPts val="1000"/>
              <a:buFont typeface="Arial"/>
              <a:buChar char="•"/>
            </a:pPr>
            <a:r>
              <a:rPr b="0" i="0" lang="de-DE" sz="1000" u="none" cap="none" strike="noStrike">
                <a:solidFill>
                  <a:schemeClr val="dk1"/>
                </a:solidFill>
                <a:latin typeface="Calibri"/>
                <a:ea typeface="Calibri"/>
                <a:cs typeface="Calibri"/>
                <a:sym typeface="Calibri"/>
              </a:rPr>
              <a:t>Eigene Produktion von regenerativer Energie für den Eigenbedarf (und ggf. darüber hinaus), z.B. Solaranlage auf Ställen, Scheunen</a:t>
            </a:r>
            <a:endParaRPr sz="1000"/>
          </a:p>
          <a:p>
            <a:pPr indent="-171450" lvl="0" marL="196850" rtl="0" algn="l">
              <a:lnSpc>
                <a:spcPct val="100000"/>
              </a:lnSpc>
              <a:spcBef>
                <a:spcPts val="0"/>
              </a:spcBef>
              <a:spcAft>
                <a:spcPts val="0"/>
              </a:spcAft>
              <a:buSzPts val="1000"/>
              <a:buFont typeface="Arial"/>
              <a:buChar char="•"/>
            </a:pPr>
            <a:r>
              <a:rPr b="0" i="0" lang="de-DE" sz="1000" u="none" cap="none" strike="noStrike">
                <a:solidFill>
                  <a:schemeClr val="dk1"/>
                </a:solidFill>
                <a:latin typeface="Calibri"/>
                <a:ea typeface="Calibri"/>
                <a:cs typeface="Calibri"/>
                <a:sym typeface="Calibri"/>
              </a:rPr>
              <a:t>Dämm-, Isolier- und Kühlmaßnahmen zur Nach- und Erstausrüstung in Gebäuden (z.B. Gewächshäuser, Ställe)</a:t>
            </a:r>
            <a:endParaRPr sz="1000"/>
          </a:p>
          <a:p>
            <a:pPr indent="-171450" lvl="0" marL="196850" rtl="0" algn="l">
              <a:lnSpc>
                <a:spcPct val="100000"/>
              </a:lnSpc>
              <a:spcBef>
                <a:spcPts val="0"/>
              </a:spcBef>
              <a:spcAft>
                <a:spcPts val="0"/>
              </a:spcAft>
              <a:buSzPts val="1000"/>
              <a:buFont typeface="Arial"/>
              <a:buChar char="•"/>
            </a:pPr>
            <a:r>
              <a:rPr b="0" i="0" lang="de-DE" sz="1000" u="none" cap="none" strike="noStrike">
                <a:solidFill>
                  <a:schemeClr val="dk1"/>
                </a:solidFill>
                <a:latin typeface="Calibri"/>
                <a:ea typeface="Calibri"/>
                <a:cs typeface="Calibri"/>
                <a:sym typeface="Calibri"/>
              </a:rPr>
              <a:t>Förderung der passiven Stallkühlung z.B. durch Öffnung des Stalls</a:t>
            </a:r>
            <a:endParaRPr sz="1000"/>
          </a:p>
          <a:p>
            <a:pPr indent="-171450" lvl="0" marL="196850" rtl="0" algn="l">
              <a:lnSpc>
                <a:spcPct val="100000"/>
              </a:lnSpc>
              <a:spcBef>
                <a:spcPts val="0"/>
              </a:spcBef>
              <a:spcAft>
                <a:spcPts val="0"/>
              </a:spcAft>
              <a:buSzPts val="1000"/>
              <a:buFont typeface="Arial"/>
              <a:buChar char="•"/>
            </a:pPr>
            <a:r>
              <a:rPr b="0" i="0" lang="de-DE" sz="1000" u="none" cap="none" strike="noStrike">
                <a:solidFill>
                  <a:schemeClr val="dk1"/>
                </a:solidFill>
                <a:latin typeface="Calibri"/>
                <a:ea typeface="Calibri"/>
                <a:cs typeface="Calibri"/>
                <a:sym typeface="Calibri"/>
              </a:rPr>
              <a:t>Nutzung von kleinen, leichten Traktoren mit weniger Verbrauch für Pflegearbeiten </a:t>
            </a:r>
            <a:endParaRPr sz="1000"/>
          </a:p>
          <a:p>
            <a:pPr indent="-171450" lvl="0" marL="196850" rtl="0" algn="l">
              <a:lnSpc>
                <a:spcPct val="100000"/>
              </a:lnSpc>
              <a:spcBef>
                <a:spcPts val="0"/>
              </a:spcBef>
              <a:spcAft>
                <a:spcPts val="0"/>
              </a:spcAft>
              <a:buSzPts val="1000"/>
              <a:buFont typeface="Arial"/>
              <a:buChar char="•"/>
            </a:pPr>
            <a:r>
              <a:rPr lang="de-DE" sz="1000"/>
              <a:t>Nutzung von Landmaschinen mit alternativen Antriebssystemen, z.B. Elektroantrieb</a:t>
            </a:r>
            <a:endParaRPr b="0" i="0" sz="1000" u="none" cap="none" strike="noStrike">
              <a:solidFill>
                <a:schemeClr val="dk1"/>
              </a:solidFill>
              <a:latin typeface="Calibri"/>
              <a:ea typeface="Calibri"/>
              <a:cs typeface="Calibri"/>
              <a:sym typeface="Calibri"/>
            </a:endParaRPr>
          </a:p>
          <a:p>
            <a:pPr indent="-171450" lvl="0" marL="196850" rtl="0" algn="l">
              <a:lnSpc>
                <a:spcPct val="100000"/>
              </a:lnSpc>
              <a:spcBef>
                <a:spcPts val="0"/>
              </a:spcBef>
              <a:spcAft>
                <a:spcPts val="0"/>
              </a:spcAft>
              <a:buSzPts val="1000"/>
              <a:buFont typeface="Arial"/>
              <a:buChar char="•"/>
            </a:pPr>
            <a:r>
              <a:rPr b="0" i="0" lang="de-DE" sz="1000" u="none" cap="none" strike="noStrike">
                <a:solidFill>
                  <a:schemeClr val="dk1"/>
                </a:solidFill>
                <a:latin typeface="Calibri"/>
                <a:ea typeface="Calibri"/>
                <a:cs typeface="Calibri"/>
                <a:sym typeface="Calibri"/>
              </a:rPr>
              <a:t>Nutzung digitaler Technologien, um Arbeitseinsätze auf dem Feld effizienter zu machen und so Kraftstoff und Betriebsmittel zu sparen (z.B. Lenkassistenzsysteme für Traktoren) </a:t>
            </a:r>
            <a:endParaRPr sz="1000"/>
          </a:p>
          <a:p>
            <a:pPr indent="-171450" lvl="0" marL="196850" rtl="0" algn="l">
              <a:lnSpc>
                <a:spcPct val="100000"/>
              </a:lnSpc>
              <a:spcBef>
                <a:spcPts val="0"/>
              </a:spcBef>
              <a:spcAft>
                <a:spcPts val="0"/>
              </a:spcAft>
              <a:buSzPts val="1000"/>
              <a:buFont typeface="Arial"/>
              <a:buChar char="•"/>
            </a:pPr>
            <a:r>
              <a:rPr b="0" i="0" lang="de-DE" sz="1000" u="none" cap="none" strike="noStrike">
                <a:solidFill>
                  <a:schemeClr val="dk1"/>
                </a:solidFill>
                <a:latin typeface="Calibri"/>
                <a:ea typeface="Calibri"/>
                <a:cs typeface="Calibri"/>
                <a:sym typeface="Calibri"/>
              </a:rPr>
              <a:t>Nutzung von Agroforst-Holzschnitzeln für Holzheizung, die z.B. auch zur Trocknung von Heu genutzt werden kann</a:t>
            </a:r>
            <a:endParaRPr sz="1000"/>
          </a:p>
          <a:p>
            <a:pPr indent="0" lvl="0" marL="25400" rtl="0" algn="l">
              <a:lnSpc>
                <a:spcPct val="100000"/>
              </a:lnSpc>
              <a:spcBef>
                <a:spcPts val="0"/>
              </a:spcBef>
              <a:spcAft>
                <a:spcPts val="0"/>
              </a:spcAft>
              <a:buSzPts val="1000"/>
              <a:buFont typeface="Arial"/>
              <a:buNone/>
            </a:pPr>
            <a:r>
              <a:rPr lang="de-DE" sz="1000"/>
              <a:t>2) </a:t>
            </a:r>
            <a:r>
              <a:rPr b="0" i="0" lang="de-DE" sz="1000" u="none" cap="none" strike="noStrike">
                <a:solidFill>
                  <a:schemeClr val="dk1"/>
                </a:solidFill>
                <a:latin typeface="Calibri"/>
                <a:ea typeface="Calibri"/>
                <a:cs typeface="Calibri"/>
                <a:sym typeface="Calibri"/>
              </a:rPr>
              <a:t>Recherchieren Sie welche Angebote für Hoflader mit Elektroantrieb es auf dem Markt gibt. Vergleichen Sie wieviel CO</a:t>
            </a:r>
            <a:r>
              <a:rPr b="0" baseline="-25000" i="0" lang="de-DE" sz="1000" u="none" cap="none" strike="noStrike">
                <a:solidFill>
                  <a:schemeClr val="dk1"/>
                </a:solidFill>
                <a:latin typeface="Calibri"/>
                <a:ea typeface="Calibri"/>
                <a:cs typeface="Calibri"/>
                <a:sym typeface="Calibri"/>
              </a:rPr>
              <a:t>2</a:t>
            </a:r>
            <a:r>
              <a:rPr b="0" i="0" lang="de-DE" sz="1000" u="none" cap="none" strike="noStrike">
                <a:solidFill>
                  <a:schemeClr val="dk1"/>
                </a:solidFill>
                <a:latin typeface="Calibri"/>
                <a:ea typeface="Calibri"/>
                <a:cs typeface="Calibri"/>
                <a:sym typeface="Calibri"/>
              </a:rPr>
              <a:t> mit einem E-Hoflader im Vergleich zu einem dieselbetriebenen Fahrzeug eingespart werden kann (siehe hierzu: BLE o.J.).</a:t>
            </a:r>
            <a:endParaRPr sz="1000"/>
          </a:p>
          <a:p>
            <a:pPr indent="0" lvl="0" marL="0" rtl="0" algn="l">
              <a:lnSpc>
                <a:spcPct val="100000"/>
              </a:lnSpc>
              <a:spcBef>
                <a:spcPts val="0"/>
              </a:spcBef>
              <a:spcAft>
                <a:spcPts val="0"/>
              </a:spcAft>
              <a:buSzPts val="1400"/>
              <a:buNone/>
            </a:pPr>
            <a:r>
              <a:t/>
            </a:r>
            <a:endParaRPr b="1" sz="900"/>
          </a:p>
          <a:p>
            <a:pPr indent="0" lvl="0" marL="0" rtl="0" algn="l">
              <a:lnSpc>
                <a:spcPct val="100000"/>
              </a:lnSpc>
              <a:spcBef>
                <a:spcPts val="0"/>
              </a:spcBef>
              <a:spcAft>
                <a:spcPts val="0"/>
              </a:spcAft>
              <a:buSzPts val="1400"/>
              <a:buNone/>
            </a:pPr>
            <a:r>
              <a:rPr b="1" lang="de-DE" sz="900"/>
              <a:t>Quellen</a:t>
            </a:r>
            <a:r>
              <a:rPr lang="de-DE" sz="900"/>
              <a:t>:</a:t>
            </a:r>
            <a:endParaRPr sz="900"/>
          </a:p>
          <a:p>
            <a:pPr indent="-260350" lvl="0" marL="285750" rtl="0" algn="l">
              <a:lnSpc>
                <a:spcPct val="100000"/>
              </a:lnSpc>
              <a:spcBef>
                <a:spcPts val="0"/>
              </a:spcBef>
              <a:spcAft>
                <a:spcPts val="0"/>
              </a:spcAft>
              <a:buSzPts val="1000"/>
              <a:buFont typeface="Arial"/>
              <a:buChar char="•"/>
            </a:pPr>
            <a:r>
              <a:rPr b="0" i="0" lang="de-DE" sz="800" u="none" cap="none" strike="noStrike">
                <a:solidFill>
                  <a:schemeClr val="dk1"/>
                </a:solidFill>
                <a:latin typeface="Calibri"/>
                <a:ea typeface="Calibri"/>
                <a:cs typeface="Calibri"/>
                <a:sym typeface="Calibri"/>
              </a:rPr>
              <a:t>BLE (o.J</a:t>
            </a:r>
            <a:r>
              <a:rPr lang="de-DE" sz="800"/>
              <a:t>.): Leuchtturmprojekt. Elektrifizierung von Maschinen sowie Eigenenergieerzeugung mit Photovoltaik. Online: </a:t>
            </a:r>
            <a:r>
              <a:rPr lang="de-DE" sz="800" u="sng">
                <a:solidFill>
                  <a:schemeClr val="hlink"/>
                </a:solidFill>
                <a:hlinkClick r:id="rId2"/>
              </a:rPr>
              <a:t>www.ble.de/SharedDocs/Downloads/DE/Projektfoerderung/BuPro_Energieeffizienz/Leuchtturmprojekt_E-Hoflader.pdf?__blob=publicationFile&amp;v=4</a:t>
            </a:r>
            <a:r>
              <a:rPr lang="de-DE" sz="800"/>
              <a:t> </a:t>
            </a:r>
            <a:endParaRPr b="0" i="0" sz="800" u="none" cap="none" strike="noStrike">
              <a:solidFill>
                <a:schemeClr val="dk1"/>
              </a:solidFill>
              <a:latin typeface="Calibri"/>
              <a:ea typeface="Calibri"/>
              <a:cs typeface="Calibri"/>
              <a:sym typeface="Calibri"/>
            </a:endParaRPr>
          </a:p>
          <a:p>
            <a:pPr indent="-260350" lvl="0" marL="285750" rtl="0" algn="l">
              <a:lnSpc>
                <a:spcPct val="100000"/>
              </a:lnSpc>
              <a:spcBef>
                <a:spcPts val="0"/>
              </a:spcBef>
              <a:spcAft>
                <a:spcPts val="0"/>
              </a:spcAft>
              <a:buSzPts val="1000"/>
              <a:buFont typeface="Arial"/>
              <a:buChar char="•"/>
            </a:pPr>
            <a:r>
              <a:rPr b="0" i="0" lang="de-DE" sz="800" u="none" cap="none" strike="noStrike">
                <a:solidFill>
                  <a:schemeClr val="dk1"/>
                </a:solidFill>
                <a:latin typeface="Calibri"/>
                <a:ea typeface="Calibri"/>
                <a:cs typeface="Calibri"/>
                <a:sym typeface="Calibri"/>
              </a:rPr>
              <a:t>BLE (</a:t>
            </a:r>
            <a:r>
              <a:rPr lang="de-DE" sz="800"/>
              <a:t>2021): Energieeffizienz und CO2-Einsparung in Landwirtschaft und Gartenbau. Das Bundesprogramm kompakt. Online: </a:t>
            </a:r>
            <a:r>
              <a:rPr lang="de-DE" sz="800" u="sng">
                <a:solidFill>
                  <a:schemeClr val="hlink"/>
                </a:solidFill>
                <a:hlinkClick r:id="rId3"/>
              </a:rPr>
              <a:t>https://www.bmel.de/SharedDocs/Downloads/DE/Broschueren/energieeffizienz-landwirtschaft-gartenbau.pdf?__blob=publicationFile&amp;v=4</a:t>
            </a:r>
            <a:r>
              <a:rPr lang="de-DE" sz="800"/>
              <a:t> </a:t>
            </a:r>
            <a:endParaRPr b="0" i="0" sz="800" u="none" cap="none" strike="noStrike">
              <a:solidFill>
                <a:schemeClr val="dk1"/>
              </a:solidFill>
              <a:latin typeface="Calibri"/>
              <a:ea typeface="Calibri"/>
              <a:cs typeface="Calibri"/>
              <a:sym typeface="Calibri"/>
            </a:endParaRPr>
          </a:p>
          <a:p>
            <a:pPr indent="-260350" lvl="0" marL="285750" marR="0" rtl="0" algn="l">
              <a:lnSpc>
                <a:spcPct val="100000"/>
              </a:lnSpc>
              <a:spcBef>
                <a:spcPts val="0"/>
              </a:spcBef>
              <a:spcAft>
                <a:spcPts val="0"/>
              </a:spcAft>
              <a:buClr>
                <a:srgbClr val="000000"/>
              </a:buClr>
              <a:buSzPts val="1000"/>
              <a:buFont typeface="Arial"/>
              <a:buChar char="•"/>
            </a:pPr>
            <a:r>
              <a:rPr b="0" i="0" lang="de-DE" sz="800" u="none" cap="none" strike="noStrike">
                <a:solidFill>
                  <a:schemeClr val="dk1"/>
                </a:solidFill>
                <a:latin typeface="Calibri"/>
                <a:ea typeface="Calibri"/>
                <a:cs typeface="Calibri"/>
                <a:sym typeface="Calibri"/>
              </a:rPr>
              <a:t>GeNiAL (o.J.): Schulungsmodul Klimaschutz. Online: https://genial-klima.de/module/klimaschutz/ </a:t>
            </a:r>
            <a:endParaRPr sz="800"/>
          </a:p>
          <a:p>
            <a:pPr indent="-260350" lvl="0" marL="285750" rtl="0" algn="l">
              <a:lnSpc>
                <a:spcPct val="100000"/>
              </a:lnSpc>
              <a:spcBef>
                <a:spcPts val="0"/>
              </a:spcBef>
              <a:spcAft>
                <a:spcPts val="0"/>
              </a:spcAft>
              <a:buSzPts val="1000"/>
              <a:buFont typeface="Arial"/>
              <a:buChar char="•"/>
            </a:pPr>
            <a:r>
              <a:rPr lang="de-DE" sz="800"/>
              <a:t>BZL (o.J.): Energieeffizienz in der Landwirtschaft. Online: </a:t>
            </a:r>
            <a:r>
              <a:rPr lang="de-DE" sz="800" u="sng">
                <a:solidFill>
                  <a:schemeClr val="hlink"/>
                </a:solidFill>
                <a:hlinkClick r:id="rId4"/>
              </a:rPr>
              <a:t>https://www.praxis-agrar.de/umwelt/klima/energieeffizienz-in-der-landwirtschaft</a:t>
            </a:r>
            <a:r>
              <a:rPr lang="de-DE" sz="800"/>
              <a:t> </a:t>
            </a:r>
            <a:endParaRPr b="0" i="0" sz="800" u="none" cap="none" strike="noStrike">
              <a:solidFill>
                <a:schemeClr val="dk1"/>
              </a:solidFill>
              <a:latin typeface="Calibri"/>
              <a:ea typeface="Calibri"/>
              <a:cs typeface="Calibri"/>
              <a:sym typeface="Calibri"/>
            </a:endParaRPr>
          </a:p>
          <a:p>
            <a:pPr indent="-196850" lvl="0" marL="285750" rtl="0" algn="l">
              <a:lnSpc>
                <a:spcPct val="100000"/>
              </a:lnSpc>
              <a:spcBef>
                <a:spcPts val="0"/>
              </a:spcBef>
              <a:spcAft>
                <a:spcPts val="0"/>
              </a:spcAft>
              <a:buSzPts val="1000"/>
              <a:buFont typeface="Arial"/>
              <a:buNone/>
            </a:pPr>
            <a:r>
              <a:t/>
            </a:r>
            <a:endParaRPr b="0" i="0" sz="1000" u="none" strike="noStrike">
              <a:solidFill>
                <a:srgbClr val="000000"/>
              </a:solidFill>
              <a:latin typeface="Arial"/>
              <a:ea typeface="Arial"/>
              <a:cs typeface="Arial"/>
              <a:sym typeface="Arial"/>
            </a:endParaRPr>
          </a:p>
        </p:txBody>
      </p:sp>
      <p:sp>
        <p:nvSpPr>
          <p:cNvPr id="218" name="Google Shape;218;p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p:nvPr>
            <p:ph idx="2" type="sldImg"/>
          </p:nvPr>
        </p:nvSpPr>
        <p:spPr>
          <a:xfrm>
            <a:off x="2174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5:notes"/>
          <p:cNvSpPr txBox="1"/>
          <p:nvPr>
            <p:ph idx="1" type="body"/>
          </p:nvPr>
        </p:nvSpPr>
        <p:spPr>
          <a:xfrm>
            <a:off x="216000" y="3995999"/>
            <a:ext cx="6657340" cy="600268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100"/>
              <a:t>Beschreibung:</a:t>
            </a:r>
            <a:endParaRPr sz="1100">
              <a:solidFill>
                <a:srgbClr val="38761D"/>
              </a:solidFill>
            </a:endParaRPr>
          </a:p>
          <a:p>
            <a:pPr indent="0" lvl="0" marL="0" rtl="0" algn="l">
              <a:lnSpc>
                <a:spcPct val="100000"/>
              </a:lnSpc>
              <a:spcBef>
                <a:spcPts val="0"/>
              </a:spcBef>
              <a:spcAft>
                <a:spcPts val="0"/>
              </a:spcAft>
              <a:buClr>
                <a:schemeClr val="dk1"/>
              </a:buClr>
              <a:buSzPts val="1400"/>
              <a:buFont typeface="Arial"/>
              <a:buNone/>
            </a:pPr>
            <a:r>
              <a:rPr lang="de-DE" sz="1100"/>
              <a:t>Die Zahl der in der Landwirtschaft genutzten Tier- und Pflanzenarten und -sorten ist stark zurückgegangen. So stehen über 1.000 traditionelle Gemüsesorten in Deutschland auf der Roten Liste der vom Aussterben bedrohten Kulturpflanzen (BMEL 2018). Dazu gehören seltene Kartoffelsorten wie z.B. “Ackersegen”, “Blauer Schwede” oder  “Deodora”, ebenso wie bestimmte Salat- und Rübensorten (ProSpecieRara o.J.). Von den in Deutschland wichtigsten Nutztierarten Rind, Pferd, Schwein, Schaf und Ziege gelten 52 der 74 heimischen Rassen als gefährdet (BMEL 2019). Eine möglichst große genetische Vielfalt bei Nutztieren und Kulturpflanzen ist für die Ernährungssicherheit von zentraler Bedeutung. Mit dem Anbau alter Sorten werden pflanzengenetische Ressourcen am Leben erhalten, die wiederum den Grundstein für neue Sorten bilden. Auch in Bezug auf den Klimawandel sind die Potenziale vieler alter Arten und Sorten hervorzuheben. Sie sind oft resistenter gegen extreme Witterungsbedingungen, gegen Schädlingsbefall oder Krankheiten. Da es sich vielfach um lokal gezüchtete Sorten handelt, sind sie oft besser an die jeweiligen lokalen Umweltbedingungen angepasst (BMEL 2018). Die Landwirtschaft kann einen erheblichen Beitrag zum Erhalt alter Sorte und Arten leisten. Neben den Potenzialen für Umwelt und Nachhaltigkeit ergeben sich auch wirtschaftliche Potenziale, beispielsweise indem mit alten Sorten besondere kulinarische Angebote geschaffen oder innovative Produkte entwickelt werden.</a:t>
            </a:r>
            <a:endParaRPr sz="1100"/>
          </a:p>
          <a:p>
            <a:pPr indent="0" lvl="0" marL="0" rtl="0" algn="l">
              <a:lnSpc>
                <a:spcPct val="100000"/>
              </a:lnSpc>
              <a:spcBef>
                <a:spcPts val="0"/>
              </a:spcBef>
              <a:spcAft>
                <a:spcPts val="0"/>
              </a:spcAft>
              <a:buClr>
                <a:schemeClr val="dk1"/>
              </a:buClr>
              <a:buSzPts val="1400"/>
              <a:buFont typeface="Arial"/>
              <a:buNone/>
            </a:pPr>
            <a:r>
              <a:t/>
            </a:r>
            <a:endParaRPr b="1" sz="1100"/>
          </a:p>
          <a:p>
            <a:pPr indent="0" lvl="0" marL="0" rtl="0" algn="l">
              <a:lnSpc>
                <a:spcPct val="100000"/>
              </a:lnSpc>
              <a:spcBef>
                <a:spcPts val="0"/>
              </a:spcBef>
              <a:spcAft>
                <a:spcPts val="0"/>
              </a:spcAft>
              <a:buClr>
                <a:schemeClr val="dk1"/>
              </a:buClr>
              <a:buSzPts val="1400"/>
              <a:buFont typeface="Arial"/>
              <a:buNone/>
            </a:pPr>
            <a:r>
              <a:rPr b="1" lang="de-DE" sz="1100"/>
              <a:t>Aufgabe:</a:t>
            </a:r>
            <a:endParaRPr sz="1100"/>
          </a:p>
          <a:p>
            <a:pPr indent="-292100" lvl="0" marL="457200" rtl="0" algn="l">
              <a:lnSpc>
                <a:spcPct val="100000"/>
              </a:lnSpc>
              <a:spcBef>
                <a:spcPts val="0"/>
              </a:spcBef>
              <a:spcAft>
                <a:spcPts val="0"/>
              </a:spcAft>
              <a:buClr>
                <a:schemeClr val="dk1"/>
              </a:buClr>
              <a:buSzPts val="1000"/>
              <a:buFont typeface="Calibri"/>
              <a:buChar char="•"/>
            </a:pPr>
            <a:r>
              <a:rPr lang="de-DE" sz="1100"/>
              <a:t>Am Beispiel einer Feldfrucht (z.B. Kartoffel) recherchieren, welche alten Sorten verfügbar sind. Die besonderen Eigenschaften, Vor- und Nachteile der verschiedenen Sorten in einer Tabelle auflisten und gegenüberstellen.</a:t>
            </a:r>
            <a:endParaRPr sz="1100"/>
          </a:p>
          <a:p>
            <a:pPr indent="-292100" lvl="0" marL="457200" rtl="0" algn="l">
              <a:lnSpc>
                <a:spcPct val="100000"/>
              </a:lnSpc>
              <a:spcBef>
                <a:spcPts val="0"/>
              </a:spcBef>
              <a:spcAft>
                <a:spcPts val="0"/>
              </a:spcAft>
              <a:buClr>
                <a:schemeClr val="dk1"/>
              </a:buClr>
              <a:buSzPts val="1000"/>
              <a:buFont typeface="Calibri"/>
              <a:buChar char="•"/>
            </a:pPr>
            <a:r>
              <a:rPr lang="de-DE" sz="1100"/>
              <a:t>Am Beispiel einer ausgewählten alten Gemüse-Sorte Wege für die Nutzung (Vermarktung, Weiterverarbeitung) skizzieren</a:t>
            </a:r>
            <a:endParaRPr sz="1100"/>
          </a:p>
          <a:p>
            <a:pPr indent="-292100" lvl="0" marL="457200" rtl="0" algn="l">
              <a:lnSpc>
                <a:spcPct val="100000"/>
              </a:lnSpc>
              <a:spcBef>
                <a:spcPts val="0"/>
              </a:spcBef>
              <a:spcAft>
                <a:spcPts val="0"/>
              </a:spcAft>
              <a:buClr>
                <a:schemeClr val="dk1"/>
              </a:buClr>
              <a:buSzPts val="1000"/>
              <a:buFont typeface="Calibri"/>
              <a:buChar char="•"/>
            </a:pPr>
            <a:r>
              <a:rPr lang="de-DE" sz="1100"/>
              <a:t>Fördermaßnahmen und Beratungseinrichtungen recherchieren. </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Quelle(n):</a:t>
            </a:r>
            <a:endParaRPr sz="1100"/>
          </a:p>
          <a:p>
            <a:pPr indent="-292100" lvl="0" marL="457200" rtl="0" algn="l">
              <a:lnSpc>
                <a:spcPct val="115000"/>
              </a:lnSpc>
              <a:spcBef>
                <a:spcPts val="0"/>
              </a:spcBef>
              <a:spcAft>
                <a:spcPts val="0"/>
              </a:spcAft>
              <a:buClr>
                <a:schemeClr val="dk1"/>
              </a:buClr>
              <a:buSzPts val="1000"/>
              <a:buFont typeface="Calibri"/>
              <a:buChar char="•"/>
            </a:pPr>
            <a:r>
              <a:rPr lang="de-DE" sz="900"/>
              <a:t>BMEL 2018: Alte Sorten für neue Vielfalt. Online:</a:t>
            </a:r>
            <a:r>
              <a:rPr lang="de-DE" sz="900">
                <a:solidFill>
                  <a:schemeClr val="hlink"/>
                </a:solidFill>
                <a:uFill>
                  <a:noFill/>
                </a:uFill>
                <a:hlinkClick r:id="rId2"/>
              </a:rPr>
              <a:t> </a:t>
            </a:r>
            <a:r>
              <a:rPr lang="de-DE" sz="900" u="sng">
                <a:solidFill>
                  <a:srgbClr val="1155CC"/>
                </a:solidFill>
                <a:hlinkClick r:id="rId3">
                  <a:extLst>
                    <a:ext uri="{A12FA001-AC4F-418D-AE19-62706E023703}">
                      <ahyp:hlinkClr val="tx"/>
                    </a:ext>
                  </a:extLst>
                </a:hlinkClick>
              </a:rPr>
              <a:t>www.bmel.de/DE/themen/landwirtschaft/artenvielfalt/alte-sorten-vielfalt-schmeckt.html</a:t>
            </a:r>
            <a:r>
              <a:rPr lang="de-DE" sz="900"/>
              <a:t> </a:t>
            </a:r>
            <a:endParaRPr sz="900"/>
          </a:p>
          <a:p>
            <a:pPr indent="-292100" lvl="0" marL="457200" rtl="0" algn="l">
              <a:lnSpc>
                <a:spcPct val="115000"/>
              </a:lnSpc>
              <a:spcBef>
                <a:spcPts val="0"/>
              </a:spcBef>
              <a:spcAft>
                <a:spcPts val="0"/>
              </a:spcAft>
              <a:buClr>
                <a:schemeClr val="dk1"/>
              </a:buClr>
              <a:buSzPts val="1000"/>
              <a:buFont typeface="Calibri"/>
              <a:buChar char="•"/>
            </a:pPr>
            <a:r>
              <a:rPr lang="de-DE" sz="900"/>
              <a:t>BMEL 2019: Agro-Biodiversität: Schutz durch Nutzung. Online:</a:t>
            </a:r>
            <a:r>
              <a:rPr lang="de-DE" sz="900">
                <a:solidFill>
                  <a:schemeClr val="hlink"/>
                </a:solidFill>
                <a:uFill>
                  <a:noFill/>
                </a:uFill>
                <a:hlinkClick r:id="rId4"/>
              </a:rPr>
              <a:t> </a:t>
            </a:r>
            <a:r>
              <a:rPr lang="de-DE" sz="900" u="sng">
                <a:solidFill>
                  <a:srgbClr val="1155CC"/>
                </a:solidFill>
                <a:hlinkClick r:id="rId5">
                  <a:extLst>
                    <a:ext uri="{A12FA001-AC4F-418D-AE19-62706E023703}">
                      <ahyp:hlinkClr val="tx"/>
                    </a:ext>
                  </a:extLst>
                </a:hlinkClick>
              </a:rPr>
              <a:t>www.bmel.de/DE/themen/landwirtschaft/artenvielfalt/agro-biodiversitaet.html</a:t>
            </a:r>
            <a:r>
              <a:rPr lang="de-DE" sz="900"/>
              <a:t> </a:t>
            </a:r>
            <a:endParaRPr sz="900"/>
          </a:p>
          <a:p>
            <a:pPr indent="-292100" lvl="0" marL="457200" rtl="0" algn="l">
              <a:lnSpc>
                <a:spcPct val="115000"/>
              </a:lnSpc>
              <a:spcBef>
                <a:spcPts val="0"/>
              </a:spcBef>
              <a:spcAft>
                <a:spcPts val="0"/>
              </a:spcAft>
              <a:buClr>
                <a:schemeClr val="dk1"/>
              </a:buClr>
              <a:buSzPts val="1000"/>
              <a:buFont typeface="Calibri"/>
              <a:buChar char="•"/>
            </a:pPr>
            <a:r>
              <a:rPr lang="de-DE" sz="900"/>
              <a:t>Welthungerhilfe 2018 </a:t>
            </a:r>
            <a:r>
              <a:rPr lang="de-DE" sz="900" u="sng">
                <a:solidFill>
                  <a:srgbClr val="1155CC"/>
                </a:solidFill>
                <a:hlinkClick r:id="rId6">
                  <a:extLst>
                    <a:ext uri="{A12FA001-AC4F-418D-AE19-62706E023703}">
                      <ahyp:hlinkClr val="tx"/>
                    </a:ext>
                  </a:extLst>
                </a:hlinkClick>
              </a:rPr>
              <a:t>https://www.welthungerhilfe.de/aktuelles/blog/vielfaeltiges-saatgut-fuer-mehr-biodiversitaet</a:t>
            </a:r>
            <a:r>
              <a:rPr lang="de-DE" sz="900"/>
              <a:t> </a:t>
            </a:r>
            <a:endParaRPr sz="900"/>
          </a:p>
          <a:p>
            <a:pPr indent="0" lvl="0" marL="0" rtl="0" algn="l">
              <a:lnSpc>
                <a:spcPct val="100000"/>
              </a:lnSpc>
              <a:spcBef>
                <a:spcPts val="0"/>
              </a:spcBef>
              <a:spcAft>
                <a:spcPts val="0"/>
              </a:spcAft>
              <a:buSzPts val="1400"/>
              <a:buNone/>
            </a:pPr>
            <a:r>
              <a:t/>
            </a:r>
            <a:endParaRPr sz="1100"/>
          </a:p>
        </p:txBody>
      </p:sp>
      <p:sp>
        <p:nvSpPr>
          <p:cNvPr id="231" name="Google Shape;231;p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6:notes"/>
          <p:cNvSpPr/>
          <p:nvPr>
            <p:ph idx="2" type="sldImg"/>
          </p:nvPr>
        </p:nvSpPr>
        <p:spPr>
          <a:xfrm>
            <a:off x="2174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6:notes"/>
          <p:cNvSpPr txBox="1"/>
          <p:nvPr>
            <p:ph idx="1" type="body"/>
          </p:nvPr>
        </p:nvSpPr>
        <p:spPr>
          <a:xfrm>
            <a:off x="216000" y="3996000"/>
            <a:ext cx="6657340" cy="600268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sz="1100"/>
              <a:t>Beschreibung:</a:t>
            </a:r>
            <a:endParaRPr sz="1100"/>
          </a:p>
          <a:p>
            <a:pPr indent="0" lvl="0" marL="0" rtl="0" algn="l">
              <a:lnSpc>
                <a:spcPct val="100000"/>
              </a:lnSpc>
              <a:spcBef>
                <a:spcPts val="0"/>
              </a:spcBef>
              <a:spcAft>
                <a:spcPts val="0"/>
              </a:spcAft>
              <a:buClr>
                <a:schemeClr val="dk1"/>
              </a:buClr>
              <a:buSzPts val="1400"/>
              <a:buFont typeface="Arial"/>
              <a:buNone/>
            </a:pPr>
            <a:r>
              <a:rPr b="0" i="0" lang="de-DE" sz="1100" u="none" cap="none" strike="noStrike">
                <a:solidFill>
                  <a:schemeClr val="dk1"/>
                </a:solidFill>
              </a:rPr>
              <a:t>Eine zentrale Rolle für die Biodiversität spielen Insekten. Im Frühjahr 2022 legte das BfN den neuen dritten Band der Roten Liste der gefährdeten Tierarten vor, in dem der Insektenbestand untersucht wurde (BfN 2022). Demnach sind in Deutschland ein Viertel der insgesamt 6.750 neu bewerteten Insektenarten in ihrem Bestand gefährdet. Darunter haben verschiedene Käferarten den größten Anteil. Aber auch Bienen- und Hummelarten sind bedroht. Von den ca. 550 Bienenarten, darunter Wildbienen, Honigbienen und Hummeln, sind 48% bestandsgefährdet . Weitere 8% stehen auf der Vorwarnliste (Roteliste-Zentrum 2011). </a:t>
            </a:r>
            <a:endParaRPr sz="1100"/>
          </a:p>
          <a:p>
            <a:pPr indent="0" lvl="0" marL="0" rtl="0" algn="l">
              <a:lnSpc>
                <a:spcPct val="100000"/>
              </a:lnSpc>
              <a:spcBef>
                <a:spcPts val="0"/>
              </a:spcBef>
              <a:spcAft>
                <a:spcPts val="0"/>
              </a:spcAft>
              <a:buClr>
                <a:schemeClr val="dk1"/>
              </a:buClr>
              <a:buSzPts val="1400"/>
              <a:buFont typeface="Arial"/>
              <a:buNone/>
            </a:pPr>
            <a:r>
              <a:rPr b="0" i="0" lang="de-DE" sz="1100" u="none" cap="none" strike="noStrike">
                <a:solidFill>
                  <a:schemeClr val="dk1"/>
                </a:solidFill>
              </a:rPr>
              <a:t>Als Gründe für den Rückgang der Insektenbestände werden in der Literatur Versiegelung und Bebauung von Flächen, der Eintrag von Schadstoffen und Pflanzenschutzmitteln in die Ökosysteme sowie der Klimawandel genannt. Auch die Landwirtschaft hat daran einen Anteil. Durch Monokulturen, den Einsatz von Pflanzenschutzmitteln und den Verlust von artenreichem Grünland, Hecken und Säumen gehen Lebensräume für Insekten, Plätze zur Überwinterung und Nahrungsquellen verloren (BfN 2021). </a:t>
            </a:r>
            <a:endParaRPr sz="1100"/>
          </a:p>
          <a:p>
            <a:pPr indent="0" lvl="0" marL="0" rtl="0" algn="l">
              <a:lnSpc>
                <a:spcPct val="100000"/>
              </a:lnSpc>
              <a:spcBef>
                <a:spcPts val="0"/>
              </a:spcBef>
              <a:spcAft>
                <a:spcPts val="0"/>
              </a:spcAft>
              <a:buClr>
                <a:schemeClr val="dk1"/>
              </a:buClr>
              <a:buSzPts val="1400"/>
              <a:buFont typeface="Arial"/>
              <a:buNone/>
            </a:pPr>
            <a:r>
              <a:rPr b="0" i="0" lang="de-DE" sz="1100" u="none" cap="none" strike="noStrike">
                <a:solidFill>
                  <a:schemeClr val="dk1"/>
                </a:solidFill>
              </a:rPr>
              <a:t>Verschiedene Maßnahmen im Rahmen der Landwirtschaft können zum Erhalt der biologischen Vielfalt und zu verbesserten Lebensbedingungen für Insekten beitragen (BMEL 2022d, BfN 2021):</a:t>
            </a:r>
            <a:endParaRPr b="0" sz="1100"/>
          </a:p>
          <a:p>
            <a:pPr indent="-177800" lvl="0" marL="177800" rtl="0" algn="l">
              <a:lnSpc>
                <a:spcPct val="100000"/>
              </a:lnSpc>
              <a:spcBef>
                <a:spcPts val="0"/>
              </a:spcBef>
              <a:spcAft>
                <a:spcPts val="0"/>
              </a:spcAft>
              <a:buSzPts val="1100"/>
              <a:buFont typeface="Arial"/>
              <a:buChar char="•"/>
            </a:pPr>
            <a:r>
              <a:rPr b="0" i="0" lang="de-DE" sz="1100" u="none" cap="none" strike="noStrike">
                <a:solidFill>
                  <a:schemeClr val="dk1"/>
                </a:solidFill>
              </a:rPr>
              <a:t>Erhalt von artenreichem Dauergrünland, Hecken, Streuobstwiesen und Säumen</a:t>
            </a:r>
            <a:endParaRPr sz="1100"/>
          </a:p>
          <a:p>
            <a:pPr indent="-177800" lvl="0" marL="177800" rtl="0" algn="l">
              <a:lnSpc>
                <a:spcPct val="100000"/>
              </a:lnSpc>
              <a:spcBef>
                <a:spcPts val="0"/>
              </a:spcBef>
              <a:spcAft>
                <a:spcPts val="0"/>
              </a:spcAft>
              <a:buSzPts val="1100"/>
              <a:buFont typeface="Arial"/>
              <a:buChar char="•"/>
            </a:pPr>
            <a:r>
              <a:rPr b="0" i="0" lang="de-DE" sz="1100" u="none" cap="none" strike="noStrike">
                <a:solidFill>
                  <a:schemeClr val="dk1"/>
                </a:solidFill>
              </a:rPr>
              <a:t>Anlegen von Blühstreifen mit insektenfreundlichen Pflanzen an den Feldrändern</a:t>
            </a:r>
            <a:endParaRPr sz="1100"/>
          </a:p>
          <a:p>
            <a:pPr indent="-177800" lvl="0" marL="177800" rtl="0" algn="l">
              <a:lnSpc>
                <a:spcPct val="100000"/>
              </a:lnSpc>
              <a:spcBef>
                <a:spcPts val="0"/>
              </a:spcBef>
              <a:spcAft>
                <a:spcPts val="0"/>
              </a:spcAft>
              <a:buSzPts val="1100"/>
              <a:buFont typeface="Arial"/>
              <a:buChar char="•"/>
            </a:pPr>
            <a:r>
              <a:rPr b="0" i="0" lang="de-DE" sz="1100" u="none" cap="none" strike="noStrike">
                <a:solidFill>
                  <a:schemeClr val="dk1"/>
                </a:solidFill>
              </a:rPr>
              <a:t>Reduktion von chemischen Pflanzenschutzmitteln durch alternative Methoden der Schädlingsbekämpfung, z.B. biologische Schädlingsbekämpfung</a:t>
            </a:r>
            <a:endParaRPr sz="1100"/>
          </a:p>
          <a:p>
            <a:pPr indent="-177800" lvl="0" marL="177800" rtl="0" algn="l">
              <a:lnSpc>
                <a:spcPct val="100000"/>
              </a:lnSpc>
              <a:spcBef>
                <a:spcPts val="0"/>
              </a:spcBef>
              <a:spcAft>
                <a:spcPts val="0"/>
              </a:spcAft>
              <a:buSzPts val="1100"/>
              <a:buFont typeface="Arial"/>
              <a:buChar char="•"/>
            </a:pPr>
            <a:r>
              <a:rPr b="0" i="0" lang="de-DE" sz="1100" u="none" cap="none" strike="noStrike">
                <a:solidFill>
                  <a:schemeClr val="dk1"/>
                </a:solidFill>
              </a:rPr>
              <a:t>weniger intensive Bewirtschaftungsformen</a:t>
            </a:r>
            <a:endParaRPr sz="1100"/>
          </a:p>
          <a:p>
            <a:pPr indent="-177800" lvl="0" marL="177800" rtl="0" algn="l">
              <a:lnSpc>
                <a:spcPct val="100000"/>
              </a:lnSpc>
              <a:spcBef>
                <a:spcPts val="0"/>
              </a:spcBef>
              <a:spcAft>
                <a:spcPts val="0"/>
              </a:spcAft>
              <a:buSzPts val="1100"/>
              <a:buFont typeface="Arial"/>
              <a:buChar char="•"/>
            </a:pPr>
            <a:r>
              <a:rPr b="0" i="0" lang="de-DE" sz="1100" u="none" cap="none" strike="noStrike">
                <a:solidFill>
                  <a:schemeClr val="dk1"/>
                </a:solidFill>
              </a:rPr>
              <a:t>reduzierte Düngung</a:t>
            </a:r>
            <a:endParaRPr sz="1100"/>
          </a:p>
          <a:p>
            <a:pPr indent="-177800" lvl="0" marL="177800" rtl="0" algn="l">
              <a:lnSpc>
                <a:spcPct val="100000"/>
              </a:lnSpc>
              <a:spcBef>
                <a:spcPts val="0"/>
              </a:spcBef>
              <a:spcAft>
                <a:spcPts val="0"/>
              </a:spcAft>
              <a:buClr>
                <a:schemeClr val="dk1"/>
              </a:buClr>
              <a:buSzPts val="1100"/>
              <a:buNone/>
            </a:pPr>
            <a:r>
              <a:t/>
            </a:r>
            <a:endParaRPr b="1" sz="1100"/>
          </a:p>
          <a:p>
            <a:pPr indent="-177800" lvl="0" marL="177800" rtl="0" algn="l">
              <a:lnSpc>
                <a:spcPct val="100000"/>
              </a:lnSpc>
              <a:spcBef>
                <a:spcPts val="0"/>
              </a:spcBef>
              <a:spcAft>
                <a:spcPts val="0"/>
              </a:spcAft>
              <a:buClr>
                <a:schemeClr val="dk1"/>
              </a:buClr>
              <a:buSzPts val="1100"/>
              <a:buNone/>
            </a:pPr>
            <a:r>
              <a:rPr b="1" lang="de-DE" sz="1100"/>
              <a:t>Aufgabe:</a:t>
            </a:r>
            <a:endParaRPr sz="1100"/>
          </a:p>
          <a:p>
            <a:pPr indent="-177800" lvl="0" marL="177800" rtl="0" algn="l">
              <a:lnSpc>
                <a:spcPct val="100000"/>
              </a:lnSpc>
              <a:spcBef>
                <a:spcPts val="0"/>
              </a:spcBef>
              <a:spcAft>
                <a:spcPts val="0"/>
              </a:spcAft>
              <a:buClr>
                <a:schemeClr val="dk1"/>
              </a:buClr>
              <a:buSzPts val="1100"/>
              <a:buFont typeface="Arial"/>
              <a:buChar char="•"/>
            </a:pPr>
            <a:r>
              <a:rPr b="0" i="0" lang="de-DE" sz="1100" u="none" cap="none" strike="noStrike">
                <a:solidFill>
                  <a:schemeClr val="dk1"/>
                </a:solidFill>
              </a:rPr>
              <a:t>Skizzieren Sie, mit welchen Maßnahmen die Biodiversität in der Landwirtschaft gefördert werden kann.</a:t>
            </a:r>
            <a:endParaRPr sz="1100"/>
          </a:p>
          <a:p>
            <a:pPr indent="-177800" lvl="0" marL="177800" rtl="0" algn="l">
              <a:lnSpc>
                <a:spcPct val="100000"/>
              </a:lnSpc>
              <a:spcBef>
                <a:spcPts val="0"/>
              </a:spcBef>
              <a:spcAft>
                <a:spcPts val="0"/>
              </a:spcAft>
              <a:buClr>
                <a:schemeClr val="dk1"/>
              </a:buClr>
              <a:buSzPts val="1100"/>
              <a:buFont typeface="Arial"/>
              <a:buChar char="•"/>
            </a:pPr>
            <a:r>
              <a:rPr lang="de-DE" sz="1100"/>
              <a:t>Welche Maßnahmen werden auf Ihrem Betrieb bereits umgesetzt, um Lebensbedingungen für Insekten zu verbessern?</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Quelle(n):</a:t>
            </a:r>
            <a:endParaRPr sz="1100"/>
          </a:p>
          <a:p>
            <a:pPr indent="-171450" lvl="0" marL="171450" rtl="0" algn="l">
              <a:lnSpc>
                <a:spcPct val="100000"/>
              </a:lnSpc>
              <a:spcBef>
                <a:spcPts val="0"/>
              </a:spcBef>
              <a:spcAft>
                <a:spcPts val="0"/>
              </a:spcAft>
              <a:buSzPts val="900"/>
              <a:buFont typeface="Arial"/>
              <a:buChar char="•"/>
            </a:pPr>
            <a:r>
              <a:rPr b="0" i="0" lang="de-DE" sz="900" u="none" cap="none" strike="noStrike">
                <a:solidFill>
                  <a:schemeClr val="dk1"/>
                </a:solidFill>
              </a:rPr>
              <a:t>BfN (2021): Gezielte Insektenförderung für die Landwirtschaft ‒ mit Nützlingen Biodiversität und Produktivität verbinden. Online: </a:t>
            </a:r>
            <a:r>
              <a:rPr b="0" i="0" lang="de-DE" sz="900" u="sng" cap="none" strike="noStrike">
                <a:solidFill>
                  <a:schemeClr val="dk1"/>
                </a:solidFill>
                <a:hlinkClick r:id="rId2">
                  <a:extLst>
                    <a:ext uri="{A12FA001-AC4F-418D-AE19-62706E023703}">
                      <ahyp:hlinkClr val="tx"/>
                    </a:ext>
                  </a:extLst>
                </a:hlinkClick>
              </a:rPr>
              <a:t> biologischevielfalt.bfn.de/bundesprogramm/projekte/projektbeschreibungen/insektenfoerderung-fuer-die-landwirtschaft.html</a:t>
            </a:r>
            <a:r>
              <a:rPr b="0" i="0" lang="de-DE" sz="900" u="none" cap="none" strike="noStrike">
                <a:solidFill>
                  <a:schemeClr val="dk1"/>
                </a:solidFill>
              </a:rPr>
              <a:t> </a:t>
            </a:r>
            <a:endParaRPr sz="900"/>
          </a:p>
          <a:p>
            <a:pPr indent="-171450" lvl="0" marL="171450" rtl="0" algn="l">
              <a:lnSpc>
                <a:spcPct val="100000"/>
              </a:lnSpc>
              <a:spcBef>
                <a:spcPts val="0"/>
              </a:spcBef>
              <a:spcAft>
                <a:spcPts val="0"/>
              </a:spcAft>
              <a:buSzPts val="900"/>
              <a:buFont typeface="Arial"/>
              <a:buChar char="•"/>
            </a:pPr>
            <a:r>
              <a:rPr b="0" i="0" lang="de-DE" sz="900" u="none" cap="none" strike="noStrike">
                <a:solidFill>
                  <a:schemeClr val="dk1"/>
                </a:solidFill>
              </a:rPr>
              <a:t>BfN (2022): Neue Rote Liste: Mehr als ein Viertel der Insekten-Arten bestandsgefährdet. Online:</a:t>
            </a:r>
            <a:r>
              <a:rPr b="0" i="0" lang="de-DE" sz="900" u="sng" cap="none" strike="noStrike">
                <a:solidFill>
                  <a:schemeClr val="dk1"/>
                </a:solidFill>
                <a:hlinkClick r:id="rId3">
                  <a:extLst>
                    <a:ext uri="{A12FA001-AC4F-418D-AE19-62706E023703}">
                      <ahyp:hlinkClr val="tx"/>
                    </a:ext>
                  </a:extLst>
                </a:hlinkClick>
              </a:rPr>
              <a:t> https://www.bfn.de/pressemitteilungen/neue-rote-liste-mehr-als-ein-viertel-der-insekten-arten-bestandsgefaehrdet</a:t>
            </a:r>
            <a:r>
              <a:rPr b="0" i="0" lang="de-DE" sz="900" u="none" cap="none" strike="noStrike">
                <a:solidFill>
                  <a:schemeClr val="dk1"/>
                </a:solidFill>
              </a:rPr>
              <a:t> </a:t>
            </a:r>
            <a:endParaRPr sz="900"/>
          </a:p>
          <a:p>
            <a:pPr indent="-171450" lvl="0" marL="171450" marR="0" rtl="0" algn="l">
              <a:lnSpc>
                <a:spcPct val="100000"/>
              </a:lnSpc>
              <a:spcBef>
                <a:spcPts val="0"/>
              </a:spcBef>
              <a:spcAft>
                <a:spcPts val="0"/>
              </a:spcAft>
              <a:buClr>
                <a:srgbClr val="000000"/>
              </a:buClr>
              <a:buSzPts val="900"/>
              <a:buFont typeface="Arial"/>
              <a:buChar char="•"/>
            </a:pPr>
            <a:r>
              <a:rPr b="0" i="0" lang="de-DE" sz="900" u="none" cap="none" strike="noStrike">
                <a:solidFill>
                  <a:schemeClr val="dk1"/>
                </a:solidFill>
              </a:rPr>
              <a:t>BMEL (2022d): Biologische Vielfalt: Bienen und Insekten schützen. Online:</a:t>
            </a:r>
            <a:r>
              <a:rPr b="0" i="0" lang="de-DE" sz="900" u="sng" cap="none" strike="noStrike">
                <a:solidFill>
                  <a:schemeClr val="dk1"/>
                </a:solidFill>
                <a:hlinkClick r:id="rId4">
                  <a:extLst>
                    <a:ext uri="{A12FA001-AC4F-418D-AE19-62706E023703}">
                      <ahyp:hlinkClr val="tx"/>
                    </a:ext>
                  </a:extLst>
                </a:hlinkClick>
              </a:rPr>
              <a:t> https://www.bmel.de/DE/themen/landwirtschaft/artenvielfalt/insekten-biologische-vielfalt.html</a:t>
            </a:r>
            <a:r>
              <a:rPr b="0" i="0" lang="de-DE" sz="900" u="none" cap="none" strike="noStrike">
                <a:solidFill>
                  <a:schemeClr val="dk1"/>
                </a:solidFill>
              </a:rPr>
              <a:t> </a:t>
            </a:r>
            <a:endParaRPr sz="900"/>
          </a:p>
          <a:p>
            <a:pPr indent="-171450" lvl="0" marL="171450" marR="0" rtl="0" algn="l">
              <a:lnSpc>
                <a:spcPct val="100000"/>
              </a:lnSpc>
              <a:spcBef>
                <a:spcPts val="0"/>
              </a:spcBef>
              <a:spcAft>
                <a:spcPts val="0"/>
              </a:spcAft>
              <a:buClr>
                <a:srgbClr val="000000"/>
              </a:buClr>
              <a:buSzPts val="900"/>
              <a:buFont typeface="Arial"/>
              <a:buChar char="•"/>
            </a:pPr>
            <a:r>
              <a:rPr b="0" i="0" lang="de-DE" sz="900" u="none" cap="none" strike="noStrike">
                <a:solidFill>
                  <a:schemeClr val="dk1"/>
                </a:solidFill>
              </a:rPr>
              <a:t>Roteliste-Zentrum (2011): Bienen (Hymenoptera: Apidae). Online:</a:t>
            </a:r>
            <a:r>
              <a:rPr b="0" i="0" lang="de-DE" sz="900" u="sng" cap="none" strike="noStrike">
                <a:solidFill>
                  <a:schemeClr val="dk1"/>
                </a:solidFill>
                <a:hlinkClick r:id="rId5">
                  <a:extLst>
                    <a:ext uri="{A12FA001-AC4F-418D-AE19-62706E023703}">
                      <ahyp:hlinkClr val="tx"/>
                    </a:ext>
                  </a:extLst>
                </a:hlinkClick>
              </a:rPr>
              <a:t> www.rote-liste-zentrum.de/de/Bienen-Hymenoptera-Apidae-1733.html</a:t>
            </a:r>
            <a:r>
              <a:rPr b="0" i="0" lang="de-DE" sz="900" u="none" cap="none" strike="noStrike">
                <a:solidFill>
                  <a:schemeClr val="dk1"/>
                </a:solidFill>
              </a:rPr>
              <a:t> </a:t>
            </a:r>
            <a:endParaRPr sz="900"/>
          </a:p>
        </p:txBody>
      </p:sp>
      <p:sp>
        <p:nvSpPr>
          <p:cNvPr id="244" name="Google Shape;244;p6: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c.henseling@izt.de" TargetMode="External"/><Relationship Id="rId5" Type="http://schemas.openxmlformats.org/officeDocument/2006/relationships/hyperlink" Target="about:blank" TargetMode="External"/><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png"/><Relationship Id="rId11" Type="http://schemas.openxmlformats.org/officeDocument/2006/relationships/image" Target="../media/image7.png"/><Relationship Id="rId10"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Landwirt und Landwirtin</a:t>
            </a:r>
            <a:endParaRPr b="1"/>
          </a:p>
          <a:p>
            <a:pPr indent="0" lvl="0" marL="0" rtl="0" algn="ctr">
              <a:lnSpc>
                <a:spcPct val="90000"/>
              </a:lnSpc>
              <a:spcBef>
                <a:spcPts val="0"/>
              </a:spcBef>
              <a:spcAft>
                <a:spcPts val="0"/>
              </a:spcAft>
              <a:buSzPts val="4444"/>
              <a:buNone/>
            </a:pPr>
            <a:r>
              <a:t/>
            </a:r>
            <a:endParaRPr b="1"/>
          </a:p>
          <a:p>
            <a:pPr indent="0" lvl="0" marL="0" rtl="0" algn="ctr">
              <a:lnSpc>
                <a:spcPct val="90000"/>
              </a:lnSpc>
              <a:spcBef>
                <a:spcPts val="0"/>
              </a:spcBef>
              <a:spcAft>
                <a:spcPts val="0"/>
              </a:spcAft>
              <a:buSzPts val="4444"/>
              <a:buNone/>
            </a:pPr>
            <a:r>
              <a:rPr b="1" lang="de-DE"/>
              <a:t>Fachkraft Agrarservice</a:t>
            </a:r>
            <a:endParaRPr b="1"/>
          </a:p>
        </p:txBody>
      </p:sp>
      <p:sp>
        <p:nvSpPr>
          <p:cNvPr id="80" name="Google Shape;80;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81" name="Google Shape;81;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82" name="Google Shape;82;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p2"/>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62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Christine Henseling (</a:t>
            </a:r>
            <a:r>
              <a:rPr lang="de-DE" u="sng">
                <a:solidFill>
                  <a:schemeClr val="hlink"/>
                </a:solidFill>
                <a:hlinkClick r:id="rId4"/>
              </a:rPr>
              <a:t>c.henseling@izt.de</a:t>
            </a:r>
            <a:r>
              <a:rPr lang="de-DE"/>
              <a:t>) </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5"/>
              </a:rPr>
              <a:t>m.scharp@izt.de)</a:t>
            </a:r>
            <a:r>
              <a:rPr lang="de-DE"/>
              <a:t> </a:t>
            </a:r>
            <a:endParaRPr/>
          </a:p>
        </p:txBody>
      </p:sp>
      <p:pic>
        <p:nvPicPr>
          <p:cNvPr id="84" name="Google Shape;84;p2"/>
          <p:cNvPicPr preferRelativeResize="0"/>
          <p:nvPr/>
        </p:nvPicPr>
        <p:blipFill rotWithShape="1">
          <a:blip r:embed="rId6">
            <a:alphaModFix/>
          </a:blip>
          <a:srcRect b="0" l="0" r="9867" t="0"/>
          <a:stretch/>
        </p:blipFill>
        <p:spPr>
          <a:xfrm>
            <a:off x="8922650" y="3357100"/>
            <a:ext cx="2850250" cy="117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1d72b4088f0_0_18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3" name="Google Shape;263;g1d72b4088f0_0_18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Landnutzung: Gewässerbelastungen durch Nitrat</a:t>
            </a:r>
            <a:endParaRPr/>
          </a:p>
        </p:txBody>
      </p:sp>
      <p:sp>
        <p:nvSpPr>
          <p:cNvPr id="264" name="Google Shape;264;g1d72b4088f0_0_18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b="0" i="0" lang="de-DE" sz="1200" strike="noStrike">
                <a:solidFill>
                  <a:schemeClr val="lt1"/>
                </a:solidFill>
                <a:latin typeface="Trebuchet MS"/>
                <a:ea typeface="Trebuchet MS"/>
                <a:cs typeface="Trebuchet MS"/>
                <a:sym typeface="Trebuchet MS"/>
              </a:rPr>
              <a:t>Bild: UBA 2022</a:t>
            </a:r>
            <a:endParaRPr>
              <a:solidFill>
                <a:schemeClr val="lt1"/>
              </a:solidFill>
              <a:latin typeface="Trebuchet MS"/>
              <a:ea typeface="Trebuchet MS"/>
              <a:cs typeface="Trebuchet MS"/>
              <a:sym typeface="Trebuchet MS"/>
            </a:endParaRPr>
          </a:p>
        </p:txBody>
      </p:sp>
      <p:sp>
        <p:nvSpPr>
          <p:cNvPr id="265" name="Google Shape;265;g1d72b4088f0_0_181"/>
          <p:cNvSpPr/>
          <p:nvPr/>
        </p:nvSpPr>
        <p:spPr>
          <a:xfrm>
            <a:off x="7889409" y="1955800"/>
            <a:ext cx="4155600" cy="372084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Tragen Sie Maßnahmen zur Verringerung der Nährstoffeinträge in das Grundwasser und in Oberflächengewässer zusammen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ökologischen und pflanzenbaulichen Vorteile bietet der Zwischenfruchtanbau?</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Pflanzen eignen sich für den Zwischenfruchtanbau?</a:t>
            </a:r>
            <a:endParaRPr b="0" i="0" sz="1400" u="none" cap="none" strike="noStrike">
              <a:solidFill>
                <a:srgbClr val="000000"/>
              </a:solidFill>
              <a:latin typeface="Arial"/>
              <a:ea typeface="Arial"/>
              <a:cs typeface="Arial"/>
              <a:sym typeface="Arial"/>
            </a:endParaRPr>
          </a:p>
        </p:txBody>
      </p:sp>
      <p:sp>
        <p:nvSpPr>
          <p:cNvPr id="266" name="Google Shape;266;g1d72b4088f0_0_18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267" name="Google Shape;267;g1d72b4088f0_0_18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pic>
        <p:nvPicPr>
          <p:cNvPr id="268" name="Google Shape;268;g1d72b4088f0_0_181"/>
          <p:cNvPicPr preferRelativeResize="0"/>
          <p:nvPr/>
        </p:nvPicPr>
        <p:blipFill rotWithShape="1">
          <a:blip r:embed="rId3">
            <a:alphaModFix/>
          </a:blip>
          <a:srcRect b="0" l="0" r="0" t="0"/>
          <a:stretch/>
        </p:blipFill>
        <p:spPr>
          <a:xfrm>
            <a:off x="-1" y="1669627"/>
            <a:ext cx="8217725" cy="5034625"/>
          </a:xfrm>
          <a:prstGeom prst="rect">
            <a:avLst/>
          </a:prstGeom>
          <a:noFill/>
          <a:ln>
            <a:noFill/>
          </a:ln>
        </p:spPr>
      </p:pic>
      <p:sp>
        <p:nvSpPr>
          <p:cNvPr id="269" name="Google Shape;269;g1d72b4088f0_0_181"/>
          <p:cNvSpPr txBox="1"/>
          <p:nvPr/>
        </p:nvSpPr>
        <p:spPr>
          <a:xfrm>
            <a:off x="183027" y="1338452"/>
            <a:ext cx="9380073" cy="3667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 </a:t>
            </a:r>
            <a:endParaRPr b="1" i="0" sz="1500" u="none" cap="none" strike="noStrike">
              <a:solidFill>
                <a:srgbClr val="080808"/>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d72b4088f0_0_25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6" name="Google Shape;276;g1d72b4088f0_0_25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 Pixabay</a:t>
            </a:r>
            <a:endParaRPr b="0" i="0" sz="1200" strike="noStrike">
              <a:solidFill>
                <a:schemeClr val="lt1"/>
              </a:solidFill>
              <a:latin typeface="Trebuchet MS"/>
              <a:ea typeface="Trebuchet MS"/>
              <a:cs typeface="Trebuchet MS"/>
              <a:sym typeface="Trebuchet MS"/>
            </a:endParaRPr>
          </a:p>
        </p:txBody>
      </p:sp>
      <p:sp>
        <p:nvSpPr>
          <p:cNvPr id="277" name="Google Shape;277;g1d72b4088f0_0_257"/>
          <p:cNvSpPr/>
          <p:nvPr/>
        </p:nvSpPr>
        <p:spPr>
          <a:xfrm>
            <a:off x="6020781" y="1718793"/>
            <a:ext cx="5997038" cy="410012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Sie arbeiten auf einem Betrieb, der im konventionellen Anbau 70 ha Fläche bewirtschaftet. Die Fruchtfolge ist Mais, Winterweizen, Winterraps (ohne den Anbau von Zwischenfrüchten). Die Flächen werden synthetisch mineralisch gedüngt. Ihr Betrieb betreibt keine Tierhaltung.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Möglichkeiten haben Sie, die Nitratbelastung, die mit dem Düngemitteleinsatz verbunden ist, zu verringern?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Priorisieren Sie die Maßnahmen und begründen Sie diese unter Berücksichtigung der Nachhaltigkeit</a:t>
            </a:r>
            <a:endParaRPr b="0" i="0" sz="1600" u="none" cap="none" strike="noStrike">
              <a:solidFill>
                <a:srgbClr val="C00000"/>
              </a:solidFill>
              <a:latin typeface="Arial"/>
              <a:ea typeface="Arial"/>
              <a:cs typeface="Arial"/>
              <a:sym typeface="Arial"/>
            </a:endParaRPr>
          </a:p>
        </p:txBody>
      </p:sp>
      <p:sp>
        <p:nvSpPr>
          <p:cNvPr id="278" name="Google Shape;278;g1d72b4088f0_0_25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279" name="Google Shape;279;g1d72b4088f0_0_25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sp>
        <p:nvSpPr>
          <p:cNvPr id="280" name="Google Shape;280;g1d72b4088f0_0_25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Landnutzung: </a:t>
            </a:r>
            <a:br>
              <a:rPr lang="de-DE"/>
            </a:br>
            <a:r>
              <a:rPr lang="de-DE"/>
              <a:t>Alternative Düngemaßnahmen</a:t>
            </a:r>
            <a:endParaRPr/>
          </a:p>
        </p:txBody>
      </p:sp>
      <p:pic>
        <p:nvPicPr>
          <p:cNvPr id="281" name="Google Shape;281;g1d72b4088f0_0_257"/>
          <p:cNvPicPr preferRelativeResize="0"/>
          <p:nvPr/>
        </p:nvPicPr>
        <p:blipFill rotWithShape="1">
          <a:blip r:embed="rId3">
            <a:alphaModFix/>
          </a:blip>
          <a:srcRect b="0" l="0" r="0" t="0"/>
          <a:stretch/>
        </p:blipFill>
        <p:spPr>
          <a:xfrm>
            <a:off x="360000" y="1814542"/>
            <a:ext cx="5409240" cy="36174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8" name="Google Shape;288;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0" i="0" lang="de-DE">
                <a:solidFill>
                  <a:srgbClr val="000000"/>
                </a:solidFill>
                <a:latin typeface="Trebuchet MS"/>
                <a:ea typeface="Trebuchet MS"/>
                <a:cs typeface="Trebuchet MS"/>
                <a:sym typeface="Trebuchet MS"/>
              </a:rPr>
              <a:t>Nachhaltigkeit und Pflanzenschutz:</a:t>
            </a:r>
            <a:br>
              <a:rPr b="0" i="0" lang="de-DE">
                <a:solidFill>
                  <a:srgbClr val="000000"/>
                </a:solidFill>
                <a:latin typeface="Trebuchet MS"/>
                <a:ea typeface="Trebuchet MS"/>
                <a:cs typeface="Trebuchet MS"/>
                <a:sym typeface="Trebuchet MS"/>
              </a:rPr>
            </a:br>
            <a:r>
              <a:rPr b="0" i="0" lang="de-DE">
                <a:solidFill>
                  <a:srgbClr val="000000"/>
                </a:solidFill>
                <a:latin typeface="Trebuchet MS"/>
                <a:ea typeface="Trebuchet MS"/>
                <a:cs typeface="Trebuchet MS"/>
                <a:sym typeface="Trebuchet MS"/>
              </a:rPr>
              <a:t>Integrierter Pflanzenschutz (IPS)</a:t>
            </a:r>
            <a:endParaRPr>
              <a:latin typeface="Trebuchet MS"/>
              <a:ea typeface="Trebuchet MS"/>
              <a:cs typeface="Trebuchet MS"/>
              <a:sym typeface="Trebuchet MS"/>
            </a:endParaRPr>
          </a:p>
        </p:txBody>
      </p:sp>
      <p:sp>
        <p:nvSpPr>
          <p:cNvPr id="289" name="Google Shape;289;p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b="0" i="0" lang="de-DE" sz="1200" strike="noStrike">
                <a:solidFill>
                  <a:schemeClr val="lt1"/>
                </a:solidFill>
                <a:latin typeface="Trebuchet MS"/>
                <a:ea typeface="Trebuchet MS"/>
                <a:cs typeface="Trebuchet MS"/>
                <a:sym typeface="Trebuchet MS"/>
              </a:rPr>
              <a:t>BLE-NAP 2022</a:t>
            </a:r>
            <a:endParaRPr b="0" i="0" sz="1200" strike="noStrike">
              <a:solidFill>
                <a:schemeClr val="lt1"/>
              </a:solidFill>
              <a:latin typeface="Trebuchet MS"/>
              <a:ea typeface="Trebuchet MS"/>
              <a:cs typeface="Trebuchet MS"/>
              <a:sym typeface="Trebuchet MS"/>
            </a:endParaRPr>
          </a:p>
        </p:txBody>
      </p:sp>
      <p:sp>
        <p:nvSpPr>
          <p:cNvPr id="290" name="Google Shape;290;p7"/>
          <p:cNvSpPr/>
          <p:nvPr/>
        </p:nvSpPr>
        <p:spPr>
          <a:xfrm>
            <a:off x="6629400" y="1873168"/>
            <a:ext cx="4578000" cy="3795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Wählen Sie ein Schadbild an einer Kulturpflanze aus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Stellen Sie anhand der Maßnahmenpyramide für den integrierten Pflanzenschutz alle in Frage kommenden Maßnahmen (vorbeugend - physikalisch - biologisch/ biotechnisch - chemisch) zusammen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Priorisieren Sie die Maßnahmen und begründen Sie diese unter Berücksichtigung der Nachhaltigkeit</a:t>
            </a:r>
            <a:endParaRPr b="0" i="0" sz="1600" u="none" cap="none" strike="noStrike">
              <a:solidFill>
                <a:srgbClr val="C00000"/>
              </a:solidFill>
              <a:latin typeface="Arial"/>
              <a:ea typeface="Arial"/>
              <a:cs typeface="Arial"/>
              <a:sym typeface="Arial"/>
            </a:endParaRPr>
          </a:p>
        </p:txBody>
      </p:sp>
      <p:pic>
        <p:nvPicPr>
          <p:cNvPr id="291" name="Google Shape;291;p7"/>
          <p:cNvPicPr preferRelativeResize="0"/>
          <p:nvPr/>
        </p:nvPicPr>
        <p:blipFill rotWithShape="1">
          <a:blip r:embed="rId3">
            <a:alphaModFix/>
          </a:blip>
          <a:srcRect b="0" l="0" r="0" t="0"/>
          <a:stretch/>
        </p:blipFill>
        <p:spPr>
          <a:xfrm>
            <a:off x="619501" y="1770869"/>
            <a:ext cx="5486400" cy="4000500"/>
          </a:xfrm>
          <a:prstGeom prst="rect">
            <a:avLst/>
          </a:prstGeom>
          <a:noFill/>
          <a:ln>
            <a:noFill/>
          </a:ln>
        </p:spPr>
      </p:pic>
      <p:sp>
        <p:nvSpPr>
          <p:cNvPr id="292" name="Google Shape;292;p7"/>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293" name="Google Shape;293;p7"/>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0" name="Google Shape;300;p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0" i="0" lang="de-DE">
                <a:solidFill>
                  <a:srgbClr val="000000"/>
                </a:solidFill>
                <a:latin typeface="Trebuchet MS"/>
                <a:ea typeface="Trebuchet MS"/>
                <a:cs typeface="Trebuchet MS"/>
                <a:sym typeface="Trebuchet MS"/>
              </a:rPr>
              <a:t>Nachhaltigkeit und Gesundheit:</a:t>
            </a:r>
            <a:br>
              <a:rPr lang="de-DE">
                <a:solidFill>
                  <a:srgbClr val="000000"/>
                </a:solidFill>
              </a:rPr>
            </a:br>
            <a:r>
              <a:rPr lang="de-DE">
                <a:solidFill>
                  <a:srgbClr val="000000"/>
                </a:solidFill>
              </a:rPr>
              <a:t>Antibiotikaeinsatz in der Nutztierhaltung</a:t>
            </a:r>
            <a:endParaRPr>
              <a:latin typeface="Trebuchet MS"/>
              <a:ea typeface="Trebuchet MS"/>
              <a:cs typeface="Trebuchet MS"/>
              <a:sym typeface="Trebuchet MS"/>
            </a:endParaRPr>
          </a:p>
        </p:txBody>
      </p:sp>
      <p:sp>
        <p:nvSpPr>
          <p:cNvPr id="301" name="Google Shape;301;p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Grafik</a:t>
            </a:r>
            <a:r>
              <a:rPr b="0" i="0" lang="de-DE" sz="1200" strike="noStrike">
                <a:solidFill>
                  <a:schemeClr val="lt1"/>
                </a:solidFill>
                <a:latin typeface="Trebuchet MS"/>
                <a:ea typeface="Trebuchet MS"/>
                <a:cs typeface="Trebuchet MS"/>
                <a:sym typeface="Trebuchet MS"/>
              </a:rPr>
              <a:t>: eigene Darstellung nach Angaben aus HBS 2021 </a:t>
            </a:r>
            <a:endParaRPr b="0" i="0" sz="1200" strike="noStrike">
              <a:solidFill>
                <a:schemeClr val="lt1"/>
              </a:solidFill>
              <a:latin typeface="Trebuchet MS"/>
              <a:ea typeface="Trebuchet MS"/>
              <a:cs typeface="Trebuchet MS"/>
              <a:sym typeface="Trebuchet MS"/>
            </a:endParaRPr>
          </a:p>
        </p:txBody>
      </p:sp>
      <p:sp>
        <p:nvSpPr>
          <p:cNvPr id="302" name="Google Shape;302;p8"/>
          <p:cNvSpPr/>
          <p:nvPr/>
        </p:nvSpPr>
        <p:spPr>
          <a:xfrm>
            <a:off x="7858124" y="1746922"/>
            <a:ext cx="4164793" cy="3795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FF0000"/>
                </a:solidFill>
                <a:latin typeface="Arial"/>
                <a:ea typeface="Arial"/>
                <a:cs typeface="Arial"/>
                <a:sym typeface="Arial"/>
              </a:rPr>
              <a:t>Welche Maßnahmen wurden mit der Änderung des deutschen Arzneimittelgesetzes im Dezember 2022 zur Reduktion von Antibiotika in der Tierhaltung beschlossen?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FF0000"/>
                </a:solidFill>
                <a:latin typeface="Arial"/>
                <a:ea typeface="Arial"/>
                <a:cs typeface="Arial"/>
                <a:sym typeface="Arial"/>
              </a:rPr>
              <a:t>Wie kann Ihr Betrieb die Maßnahmen umsetzen?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FF0000"/>
                </a:solidFill>
                <a:latin typeface="Arial"/>
                <a:ea typeface="Arial"/>
                <a:cs typeface="Arial"/>
                <a:sym typeface="Arial"/>
              </a:rPr>
              <a:t>Diskutieren Sie weitere Maßnahmen, die helfen, den Antibiotikaeinsatz zu minimieren.</a:t>
            </a:r>
            <a:endParaRPr b="0" i="0" sz="1400" u="none" cap="none" strike="noStrike">
              <a:solidFill>
                <a:srgbClr val="000000"/>
              </a:solidFill>
              <a:latin typeface="Arial"/>
              <a:ea typeface="Arial"/>
              <a:cs typeface="Arial"/>
              <a:sym typeface="Arial"/>
            </a:endParaRPr>
          </a:p>
        </p:txBody>
      </p:sp>
      <p:sp>
        <p:nvSpPr>
          <p:cNvPr id="303" name="Google Shape;303;p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304" name="Google Shape;304;p8"/>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graphicFrame>
        <p:nvGraphicFramePr>
          <p:cNvPr id="305" name="Google Shape;305;p8"/>
          <p:cNvGraphicFramePr/>
          <p:nvPr/>
        </p:nvGraphicFramePr>
        <p:xfrm>
          <a:off x="949227" y="2115882"/>
          <a:ext cx="6085816" cy="3986213"/>
        </p:xfrm>
        <a:graphic>
          <a:graphicData uri="http://schemas.openxmlformats.org/drawingml/2006/chart">
            <c:chart r:id="rId3"/>
          </a:graphicData>
        </a:graphic>
      </p:graphicFrame>
      <p:sp>
        <p:nvSpPr>
          <p:cNvPr id="306" name="Google Shape;306;p8"/>
          <p:cNvSpPr txBox="1"/>
          <p:nvPr/>
        </p:nvSpPr>
        <p:spPr>
          <a:xfrm>
            <a:off x="460016" y="1404207"/>
            <a:ext cx="768386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Antibiotikaverbrauch für 1 Kilogramm Fleisch in Milligramm pro Kilogramm Nutztier (2017/2018)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3" name="Google Shape;313;p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0" i="0" lang="de-DE">
                <a:solidFill>
                  <a:srgbClr val="000000"/>
                </a:solidFill>
                <a:latin typeface="Trebuchet MS"/>
                <a:ea typeface="Trebuchet MS"/>
                <a:cs typeface="Trebuchet MS"/>
                <a:sym typeface="Trebuchet MS"/>
              </a:rPr>
              <a:t>Regionale Vermarktung/ Direktvermarktung</a:t>
            </a:r>
            <a:endParaRPr>
              <a:latin typeface="Trebuchet MS"/>
              <a:ea typeface="Trebuchet MS"/>
              <a:cs typeface="Trebuchet MS"/>
              <a:sym typeface="Trebuchet MS"/>
            </a:endParaRPr>
          </a:p>
        </p:txBody>
      </p:sp>
      <p:sp>
        <p:nvSpPr>
          <p:cNvPr id="314" name="Google Shape;314;p9"/>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Grafik</a:t>
            </a:r>
            <a:r>
              <a:rPr b="0" i="0" lang="de-DE" sz="1200" strike="noStrike">
                <a:solidFill>
                  <a:schemeClr val="lt1"/>
                </a:solidFill>
                <a:latin typeface="Trebuchet MS"/>
                <a:ea typeface="Trebuchet MS"/>
                <a:cs typeface="Trebuchet MS"/>
                <a:sym typeface="Trebuchet MS"/>
              </a:rPr>
              <a:t>: </a:t>
            </a:r>
            <a:r>
              <a:rPr lang="de-DE"/>
              <a:t>eigene Darstellung nach vzbv 2021</a:t>
            </a:r>
            <a:endParaRPr b="0" i="0" sz="1200" strike="noStrike">
              <a:solidFill>
                <a:schemeClr val="lt1"/>
              </a:solidFill>
              <a:latin typeface="Trebuchet MS"/>
              <a:ea typeface="Trebuchet MS"/>
              <a:cs typeface="Trebuchet MS"/>
              <a:sym typeface="Trebuchet MS"/>
            </a:endParaRPr>
          </a:p>
        </p:txBody>
      </p:sp>
      <p:sp>
        <p:nvSpPr>
          <p:cNvPr id="315" name="Google Shape;315;p9"/>
          <p:cNvSpPr/>
          <p:nvPr/>
        </p:nvSpPr>
        <p:spPr>
          <a:xfrm>
            <a:off x="7858124" y="1746922"/>
            <a:ext cx="4164793" cy="3795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FF0000"/>
                </a:solidFill>
                <a:latin typeface="Arial"/>
                <a:ea typeface="Arial"/>
                <a:cs typeface="Arial"/>
                <a:sym typeface="Arial"/>
              </a:rPr>
              <a:t>Welche Vorteile hat die regionale Vermarktung von Lebensmitteln – für die Umwelt, die regionale Wirtschaft und die Verbraucher?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FF0000"/>
                </a:solidFill>
                <a:latin typeface="Arial"/>
                <a:ea typeface="Arial"/>
                <a:cs typeface="Arial"/>
                <a:sym typeface="Arial"/>
              </a:rPr>
              <a:t>Welche Möglichkeiten für die regionale Vermarktung von Lebensmitteln gibt es? Diskutieren Sie die Vor- und Nachteile der verschiedenen Optionen..</a:t>
            </a:r>
            <a:endParaRPr b="0" i="0" sz="1400" u="none" cap="none" strike="noStrike">
              <a:solidFill>
                <a:srgbClr val="000000"/>
              </a:solidFill>
              <a:latin typeface="Arial"/>
              <a:ea typeface="Arial"/>
              <a:cs typeface="Arial"/>
              <a:sym typeface="Arial"/>
            </a:endParaRPr>
          </a:p>
        </p:txBody>
      </p:sp>
      <p:sp>
        <p:nvSpPr>
          <p:cNvPr id="316" name="Google Shape;316;p9"/>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317" name="Google Shape;317;p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pic>
        <p:nvPicPr>
          <p:cNvPr id="318" name="Google Shape;318;p9"/>
          <p:cNvPicPr preferRelativeResize="0"/>
          <p:nvPr/>
        </p:nvPicPr>
        <p:blipFill rotWithShape="1">
          <a:blip r:embed="rId3">
            <a:alphaModFix/>
          </a:blip>
          <a:srcRect b="0" l="0" r="0" t="0"/>
          <a:stretch/>
        </p:blipFill>
        <p:spPr>
          <a:xfrm>
            <a:off x="471488" y="2137054"/>
            <a:ext cx="6713796" cy="4025151"/>
          </a:xfrm>
          <a:prstGeom prst="rect">
            <a:avLst/>
          </a:prstGeom>
          <a:noFill/>
          <a:ln>
            <a:noFill/>
          </a:ln>
        </p:spPr>
      </p:pic>
      <p:sp>
        <p:nvSpPr>
          <p:cNvPr id="319" name="Google Shape;319;p9"/>
          <p:cNvSpPr txBox="1"/>
          <p:nvPr/>
        </p:nvSpPr>
        <p:spPr>
          <a:xfrm>
            <a:off x="471488" y="1317152"/>
            <a:ext cx="7558087"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Bedeutung von regionalen und saisonalen Lebensmitteln für die Verbraucher</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Frage: “Wie wichtig sind beim Einkauf die folgenden Aspekte für Sie?”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26" name="Google Shape;326;p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0" i="0" lang="de-DE">
                <a:solidFill>
                  <a:srgbClr val="000000"/>
                </a:solidFill>
                <a:latin typeface="Trebuchet MS"/>
                <a:ea typeface="Trebuchet MS"/>
                <a:cs typeface="Trebuchet MS"/>
                <a:sym typeface="Trebuchet MS"/>
              </a:rPr>
              <a:t>Ökologische Landwirtschaft</a:t>
            </a:r>
            <a:endParaRPr>
              <a:latin typeface="Trebuchet MS"/>
              <a:ea typeface="Trebuchet MS"/>
              <a:cs typeface="Trebuchet MS"/>
              <a:sym typeface="Trebuchet MS"/>
            </a:endParaRPr>
          </a:p>
        </p:txBody>
      </p:sp>
      <p:sp>
        <p:nvSpPr>
          <p:cNvPr id="327" name="Google Shape;327;p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 UBA 2022</a:t>
            </a:r>
            <a:endParaRPr b="0" i="0" sz="1200" strike="noStrike">
              <a:solidFill>
                <a:schemeClr val="lt1"/>
              </a:solidFill>
              <a:latin typeface="Trebuchet MS"/>
              <a:ea typeface="Trebuchet MS"/>
              <a:cs typeface="Trebuchet MS"/>
              <a:sym typeface="Trebuchet MS"/>
            </a:endParaRPr>
          </a:p>
        </p:txBody>
      </p:sp>
      <p:sp>
        <p:nvSpPr>
          <p:cNvPr id="328" name="Google Shape;328;p10"/>
          <p:cNvSpPr/>
          <p:nvPr/>
        </p:nvSpPr>
        <p:spPr>
          <a:xfrm>
            <a:off x="8364019" y="1646988"/>
            <a:ext cx="3699155" cy="37959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Recherchieren Sie, welche zentralen Durchführungsregeln für den ökologischen Landbau gelten und erläutern Sie diese Regeln.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Schätzen Sie anhand eines Beispielbetriebs ein, ob dieser für eine Umstellung auf ökologische Landwirtschaft geeignet ist.</a:t>
            </a:r>
            <a:endParaRPr b="0" i="0" sz="1800" u="none" cap="none" strike="noStrike">
              <a:solidFill>
                <a:srgbClr val="C00000"/>
              </a:solidFill>
              <a:latin typeface="Arial"/>
              <a:ea typeface="Arial"/>
              <a:cs typeface="Arial"/>
              <a:sym typeface="Arial"/>
            </a:endParaRPr>
          </a:p>
        </p:txBody>
      </p:sp>
      <p:sp>
        <p:nvSpPr>
          <p:cNvPr id="329" name="Google Shape;329;p1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330" name="Google Shape;330;p1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pic>
        <p:nvPicPr>
          <p:cNvPr id="331" name="Google Shape;331;p10"/>
          <p:cNvPicPr preferRelativeResize="0"/>
          <p:nvPr/>
        </p:nvPicPr>
        <p:blipFill rotWithShape="1">
          <a:blip r:embed="rId3">
            <a:alphaModFix/>
          </a:blip>
          <a:srcRect b="0" l="0" r="0" t="0"/>
          <a:stretch/>
        </p:blipFill>
        <p:spPr>
          <a:xfrm>
            <a:off x="128826" y="1267537"/>
            <a:ext cx="8131751" cy="5192640"/>
          </a:xfrm>
          <a:prstGeom prst="rect">
            <a:avLst/>
          </a:prstGeom>
          <a:noFill/>
          <a:ln>
            <a:noFill/>
          </a:ln>
        </p:spPr>
      </p:pic>
      <p:sp>
        <p:nvSpPr>
          <p:cNvPr id="332" name="Google Shape;332;p10"/>
          <p:cNvSpPr txBox="1"/>
          <p:nvPr/>
        </p:nvSpPr>
        <p:spPr>
          <a:xfrm>
            <a:off x="839027" y="1835548"/>
            <a:ext cx="3834601"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Anteil des ökologischen Landbaus an der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landwirtschaftlich genutzten Fläche</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5ee6e1c86f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39" name="Google Shape;339;g25ee6e1c86f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340" name="Google Shape;340;g25ee6e1c86f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sp>
        <p:nvSpPr>
          <p:cNvPr id="341" name="Google Shape;341;g25ee6e1c86f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342" name="Google Shape;342;g25ee6e1c86f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grpSp>
        <p:nvGrpSpPr>
          <p:cNvPr id="343" name="Google Shape;343;g25ee6e1c86f_0_0"/>
          <p:cNvGrpSpPr/>
          <p:nvPr/>
        </p:nvGrpSpPr>
        <p:grpSpPr>
          <a:xfrm>
            <a:off x="6437818" y="1455224"/>
            <a:ext cx="5674976" cy="4537299"/>
            <a:chOff x="6095999" y="1454200"/>
            <a:chExt cx="5674976" cy="4537299"/>
          </a:xfrm>
        </p:grpSpPr>
        <p:sp>
          <p:nvSpPr>
            <p:cNvPr id="344" name="Google Shape;344;g25ee6e1c86f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345" name="Google Shape;345;g25ee6e1c86f_0_0"/>
            <p:cNvSpPr/>
            <p:nvPr/>
          </p:nvSpPr>
          <p:spPr>
            <a:xfrm>
              <a:off x="6107575" y="5144899"/>
              <a:ext cx="5663400" cy="846600"/>
            </a:xfrm>
            <a:prstGeom prst="roundRect">
              <a:avLst>
                <a:gd fmla="val 16667" name="adj"/>
              </a:avLst>
            </a:prstGeom>
            <a:noFill/>
            <a:ln cap="flat" cmpd="sng" w="25400">
              <a:solidFill>
                <a:srgbClr val="FFDB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chemeClr val="dk1"/>
                  </a:solidFill>
                  <a:latin typeface="Arial"/>
                  <a:ea typeface="Arial"/>
                  <a:cs typeface="Arial"/>
                  <a:sym typeface="Arial"/>
                </a:rPr>
                <a:t>Welche Rolle spielen die SDG für Ihr Unternehmen</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chemeClr val="dk1"/>
                  </a:solidFill>
                  <a:latin typeface="Arial"/>
                  <a:ea typeface="Arial"/>
                  <a:cs typeface="Arial"/>
                  <a:sym typeface="Arial"/>
                </a:rPr>
                <a:t>Wie stellen Sie Ihr Unternehmen für die Zukunft auf?</a:t>
              </a:r>
              <a:endParaRPr b="0" i="0" sz="1200" u="none" cap="none" strike="noStrike">
                <a:solidFill>
                  <a:schemeClr val="dk1"/>
                </a:solidFill>
                <a:latin typeface="Arial"/>
                <a:ea typeface="Arial"/>
                <a:cs typeface="Arial"/>
                <a:sym typeface="Arial"/>
              </a:endParaRPr>
            </a:p>
          </p:txBody>
        </p:sp>
        <p:sp>
          <p:nvSpPr>
            <p:cNvPr id="346" name="Google Shape;346;g25ee6e1c86f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347" name="Google Shape;347;g25ee6e1c86f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348" name="Google Shape;348;g25ee6e1c86f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349" name="Google Shape;349;g25ee6e1c86f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350" name="Google Shape;350;g25ee6e1c86f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351" name="Google Shape;351;g25ee6e1c86f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352" name="Google Shape;352;g25ee6e1c86f_0_0"/>
          <p:cNvPicPr preferRelativeResize="0"/>
          <p:nvPr/>
        </p:nvPicPr>
        <p:blipFill rotWithShape="1">
          <a:blip r:embed="rId3">
            <a:alphaModFix/>
          </a:blip>
          <a:srcRect b="7474" l="0" r="11016" t="0"/>
          <a:stretch/>
        </p:blipFill>
        <p:spPr>
          <a:xfrm>
            <a:off x="72050" y="1469757"/>
            <a:ext cx="6340325" cy="45895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8be3bac440_0_5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58" name="Google Shape;358;g28be3bac440_0_5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59" name="Google Shape;359;g28be3bac440_0_5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60" name="Google Shape;360;g28be3bac440_0_51"/>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61" name="Google Shape;361;g28be3bac440_0_51"/>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62" name="Google Shape;362;g28be3bac440_0_51"/>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63" name="Google Shape;363;g28be3bac440_0_51"/>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64" name="Google Shape;364;g28be3bac440_0_51"/>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1" name="Google Shape;91;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6000" lvl="0" marL="36000" rtl="0" algn="l">
              <a:lnSpc>
                <a:spcPct val="110000"/>
              </a:lnSpc>
              <a:spcBef>
                <a:spcPts val="0"/>
              </a:spcBef>
              <a:spcAft>
                <a:spcPts val="0"/>
              </a:spcAft>
              <a:buClr>
                <a:srgbClr val="888888"/>
              </a:buClr>
              <a:buSzPts val="1200"/>
              <a:buNone/>
            </a:pPr>
            <a:r>
              <a:rPr lang="de-DE"/>
              <a:t>Fachkraft Agrarservice</a:t>
            </a:r>
            <a:endParaRPr/>
          </a:p>
        </p:txBody>
      </p:sp>
      <p:sp>
        <p:nvSpPr>
          <p:cNvPr id="93" name="Google Shape;93;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95" name="Google Shape;95;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5925786" y="1721922"/>
            <a:ext cx="6139543" cy="332828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In welchen Bereichen verursacht Ihr Betrieb Emissionen?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Benennen Sie die Prozesse, von denen Sie glauben, dass sie viele Emissionen verursachen.</a:t>
            </a:r>
            <a:endParaRPr b="0" i="0" sz="2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Was unternehmen Sie in Ihrem Betrieb, um CO</a:t>
            </a:r>
            <a:r>
              <a:rPr b="0" baseline="-25000" i="0" lang="de-DE" sz="2400" u="none" cap="none" strike="noStrike">
                <a:solidFill>
                  <a:srgbClr val="941651"/>
                </a:solidFill>
                <a:latin typeface="Arial"/>
                <a:ea typeface="Arial"/>
                <a:cs typeface="Arial"/>
                <a:sym typeface="Arial"/>
              </a:rPr>
              <a:t>2</a:t>
            </a:r>
            <a:r>
              <a:rPr b="0" i="0" lang="de-DE" sz="2400" u="none" cap="none" strike="noStrike">
                <a:solidFill>
                  <a:srgbClr val="941651"/>
                </a:solidFill>
                <a:latin typeface="Arial"/>
                <a:ea typeface="Arial"/>
                <a:cs typeface="Arial"/>
                <a:sym typeface="Arial"/>
              </a:rPr>
              <a:t>-Emissionen zu verringern?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3" name="Google Shape;123;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124" name="Google Shape;124;p19"/>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sp>
        <p:nvSpPr>
          <p:cNvPr id="125" name="Google Shape;125;p19"/>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2022</a:t>
            </a:r>
            <a:endParaRPr/>
          </a:p>
        </p:txBody>
      </p:sp>
      <p:sp>
        <p:nvSpPr>
          <p:cNvPr id="126" name="Google Shape;126;p19"/>
          <p:cNvSpPr/>
          <p:nvPr/>
        </p:nvSpPr>
        <p:spPr>
          <a:xfrm>
            <a:off x="7103784" y="1493075"/>
            <a:ext cx="4155600" cy="4116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Welche Quellen aus der Landwirtschaft für Lachgas und Methan kennen Sie?</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Wieviel stärker ist die Treibhausgaswirkung von Methan und Lachgas im Vergleich zu CO</a:t>
            </a:r>
            <a:r>
              <a:rPr b="0" baseline="-25000" i="0" lang="de-DE" sz="1800" u="none" cap="none" strike="noStrike">
                <a:solidFill>
                  <a:srgbClr val="C00000"/>
                </a:solidFill>
                <a:latin typeface="Arial"/>
                <a:ea typeface="Arial"/>
                <a:cs typeface="Arial"/>
                <a:sym typeface="Arial"/>
              </a:rPr>
              <a:t>2</a:t>
            </a:r>
            <a:r>
              <a:rPr b="0" i="0" lang="de-DE" sz="1800" u="none" cap="none" strike="noStrike">
                <a:solidFill>
                  <a:srgbClr val="C00000"/>
                </a:solidFill>
                <a:latin typeface="Arial"/>
                <a:ea typeface="Arial"/>
                <a:cs typeface="Arial"/>
                <a:sym typeface="Arial"/>
              </a:rPr>
              <a:t>?</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0"/>
              </a:spcBef>
              <a:spcAft>
                <a:spcPts val="0"/>
              </a:spcAft>
              <a:buClr>
                <a:srgbClr val="C00000"/>
              </a:buClr>
              <a:buSzPts val="1800"/>
              <a:buFont typeface="Arial"/>
              <a:buChar char="•"/>
            </a:pPr>
            <a:r>
              <a:rPr b="0" i="0" lang="de-DE" sz="1800" u="none" cap="none" strike="noStrike">
                <a:solidFill>
                  <a:srgbClr val="C00000"/>
                </a:solidFill>
                <a:latin typeface="Arial"/>
                <a:ea typeface="Arial"/>
                <a:cs typeface="Arial"/>
                <a:sym typeface="Arial"/>
              </a:rPr>
              <a:t>Diskutieren bzw. erarbeiten Sie Maßnahmen zum Klimaschutz, die auf landwirtschaftlichen Betrieben umgesetzt werden können.</a:t>
            </a:r>
            <a:endParaRPr b="0" i="0" sz="1800" u="none" cap="none" strike="noStrike">
              <a:solidFill>
                <a:srgbClr val="C00000"/>
              </a:solidFill>
              <a:latin typeface="Arial"/>
              <a:ea typeface="Arial"/>
              <a:cs typeface="Arial"/>
              <a:sym typeface="Arial"/>
            </a:endParaRPr>
          </a:p>
        </p:txBody>
      </p:sp>
      <p:sp>
        <p:nvSpPr>
          <p:cNvPr id="127" name="Google Shape;127;p19"/>
          <p:cNvSpPr txBox="1"/>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200"/>
              <a:buFont typeface="Arial"/>
              <a:buNone/>
            </a:pPr>
            <a:r>
              <a:rPr b="0" i="0" lang="de-DE" sz="3200" u="none" cap="none" strike="noStrike">
                <a:solidFill>
                  <a:srgbClr val="000000"/>
                </a:solidFill>
                <a:latin typeface="Trebuchet MS"/>
                <a:ea typeface="Trebuchet MS"/>
                <a:cs typeface="Trebuchet MS"/>
                <a:sym typeface="Trebuchet MS"/>
              </a:rPr>
              <a:t>Nachhaltigkeit und Klimaschutz: Treibhausgasemissionen der Landwirtschaft</a:t>
            </a:r>
            <a:endParaRPr b="0" i="0" sz="3200" u="none" cap="none" strike="noStrike">
              <a:solidFill>
                <a:srgbClr val="000000"/>
              </a:solidFill>
              <a:latin typeface="Trebuchet MS"/>
              <a:ea typeface="Trebuchet MS"/>
              <a:cs typeface="Trebuchet MS"/>
              <a:sym typeface="Trebuchet MS"/>
            </a:endParaRPr>
          </a:p>
        </p:txBody>
      </p:sp>
      <p:pic>
        <p:nvPicPr>
          <p:cNvPr id="128" name="Google Shape;128;p19"/>
          <p:cNvPicPr preferRelativeResize="0"/>
          <p:nvPr/>
        </p:nvPicPr>
        <p:blipFill rotWithShape="1">
          <a:blip r:embed="rId3">
            <a:alphaModFix/>
          </a:blip>
          <a:srcRect b="0" l="0" r="0" t="0"/>
          <a:stretch/>
        </p:blipFill>
        <p:spPr>
          <a:xfrm>
            <a:off x="359212" y="1387736"/>
            <a:ext cx="6461817" cy="4742910"/>
          </a:xfrm>
          <a:prstGeom prst="rect">
            <a:avLst/>
          </a:prstGeom>
          <a:noFill/>
          <a:ln>
            <a:noFill/>
          </a:ln>
        </p:spPr>
      </p:pic>
      <p:sp>
        <p:nvSpPr>
          <p:cNvPr id="129" name="Google Shape;129;p19"/>
          <p:cNvSpPr txBox="1"/>
          <p:nvPr/>
        </p:nvSpPr>
        <p:spPr>
          <a:xfrm>
            <a:off x="1895726" y="1514591"/>
            <a:ext cx="4300679" cy="400079"/>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Calibri"/>
                <a:ea typeface="Calibri"/>
                <a:cs typeface="Calibri"/>
                <a:sym typeface="Calibri"/>
              </a:rPr>
              <a:t>Treibhausgasemissionen in Deutschland nach Sektoren</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6" name="Google Shape;136;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Klimaschutz: Erneuerbare Energien in der Landwirtschaft</a:t>
            </a:r>
            <a:endParaRPr/>
          </a:p>
        </p:txBody>
      </p:sp>
      <p:sp>
        <p:nvSpPr>
          <p:cNvPr id="137" name="Google Shape;137;p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b="0" i="0" lang="de-DE" sz="1200" strike="noStrike">
                <a:solidFill>
                  <a:schemeClr val="lt1"/>
                </a:solidFill>
                <a:latin typeface="Trebuchet MS"/>
                <a:ea typeface="Trebuchet MS"/>
                <a:cs typeface="Trebuchet MS"/>
                <a:sym typeface="Trebuchet MS"/>
              </a:rPr>
              <a:t>Bild: nach </a:t>
            </a:r>
            <a:r>
              <a:rPr lang="de-DE"/>
              <a:t>Fraunhofer ISE 2021</a:t>
            </a:r>
            <a:endParaRPr>
              <a:solidFill>
                <a:schemeClr val="lt1"/>
              </a:solidFill>
              <a:latin typeface="Trebuchet MS"/>
              <a:ea typeface="Trebuchet MS"/>
              <a:cs typeface="Trebuchet MS"/>
              <a:sym typeface="Trebuchet MS"/>
            </a:endParaRPr>
          </a:p>
        </p:txBody>
      </p:sp>
      <p:sp>
        <p:nvSpPr>
          <p:cNvPr id="138" name="Google Shape;138;p3"/>
          <p:cNvSpPr/>
          <p:nvPr/>
        </p:nvSpPr>
        <p:spPr>
          <a:xfrm>
            <a:off x="7724443" y="1913890"/>
            <a:ext cx="4155600" cy="4116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Recherchieren Sie Beispiele für Anlagen zur Erzeugung erneuerbarer Energien in der Landwirtschaft. Diskutieren Sie miteinander, welche ökonomischen und ökologischen Vor- und Nachteile mit der jeweiligen Anlagenart verbunden sind. </a:t>
            </a:r>
            <a:endParaRPr b="0" i="0" sz="1100" u="none" cap="none" strike="noStrike">
              <a:solidFill>
                <a:schemeClr val="dk1"/>
              </a:solidFill>
              <a:latin typeface="Merriweather"/>
              <a:ea typeface="Merriweather"/>
              <a:cs typeface="Merriweather"/>
              <a:sym typeface="Merriweather"/>
            </a:endParaRPr>
          </a:p>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Untersuchen Sie die Dächer von Scheunen und Ställen in Ihrem Betrieb und legen Sie dar, ob diese für die Installation einer PV-Anlage geeignet sind. </a:t>
            </a:r>
            <a:endParaRPr b="0" i="0" sz="1800" u="none" cap="none" strike="noStrike">
              <a:solidFill>
                <a:srgbClr val="C00000"/>
              </a:solidFill>
              <a:latin typeface="Arial"/>
              <a:ea typeface="Arial"/>
              <a:cs typeface="Arial"/>
              <a:sym typeface="Arial"/>
            </a:endParaRPr>
          </a:p>
        </p:txBody>
      </p:sp>
      <p:sp>
        <p:nvSpPr>
          <p:cNvPr id="139" name="Google Shape;139;p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140" name="Google Shape;140;p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sp>
        <p:nvSpPr>
          <p:cNvPr id="141" name="Google Shape;141;p3"/>
          <p:cNvSpPr txBox="1"/>
          <p:nvPr/>
        </p:nvSpPr>
        <p:spPr>
          <a:xfrm>
            <a:off x="360000" y="1401757"/>
            <a:ext cx="951552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Der Strommix in Deutschland 2021 </a:t>
            </a:r>
            <a:r>
              <a:rPr b="0" i="0" lang="de-DE" sz="1800" u="none" cap="none" strike="noStrike">
                <a:solidFill>
                  <a:srgbClr val="000000"/>
                </a:solidFill>
                <a:latin typeface="Arial"/>
                <a:ea typeface="Arial"/>
                <a:cs typeface="Arial"/>
                <a:sym typeface="Arial"/>
              </a:rPr>
              <a:t>(Anteil der Energieträger an der Stromerzeugung)</a:t>
            </a:r>
            <a:endParaRPr b="0" i="0" sz="1800" u="none" cap="none" strike="noStrike">
              <a:solidFill>
                <a:srgbClr val="000000"/>
              </a:solidFill>
              <a:latin typeface="Arial"/>
              <a:ea typeface="Arial"/>
              <a:cs typeface="Arial"/>
              <a:sym typeface="Arial"/>
            </a:endParaRPr>
          </a:p>
        </p:txBody>
      </p:sp>
      <p:cxnSp>
        <p:nvCxnSpPr>
          <p:cNvPr id="142" name="Google Shape;142;p3"/>
          <p:cNvCxnSpPr/>
          <p:nvPr/>
        </p:nvCxnSpPr>
        <p:spPr>
          <a:xfrm>
            <a:off x="4183309" y="5665480"/>
            <a:ext cx="0" cy="0"/>
          </a:xfrm>
          <a:prstGeom prst="straightConnector1">
            <a:avLst/>
          </a:prstGeom>
          <a:noFill/>
          <a:ln cap="flat" cmpd="sng" w="9525">
            <a:solidFill>
              <a:srgbClr val="4561AA"/>
            </a:solidFill>
            <a:prstDash val="solid"/>
            <a:round/>
            <a:headEnd len="sm" w="sm" type="none"/>
            <a:tailEnd len="sm" w="sm" type="none"/>
          </a:ln>
        </p:spPr>
      </p:cxnSp>
      <p:pic>
        <p:nvPicPr>
          <p:cNvPr id="143" name="Google Shape;143;p3"/>
          <p:cNvPicPr preferRelativeResize="0"/>
          <p:nvPr/>
        </p:nvPicPr>
        <p:blipFill rotWithShape="1">
          <a:blip r:embed="rId3">
            <a:alphaModFix/>
          </a:blip>
          <a:srcRect b="0" l="0" r="0" t="0"/>
          <a:stretch/>
        </p:blipFill>
        <p:spPr>
          <a:xfrm>
            <a:off x="1084843" y="1913890"/>
            <a:ext cx="5657578" cy="42309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txBox="1"/>
          <p:nvPr>
            <p:ph idx="12" type="sldNum"/>
          </p:nvPr>
        </p:nvSpPr>
        <p:spPr>
          <a:xfrm>
            <a:off x="0" y="6507170"/>
            <a:ext cx="619500" cy="3278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6</a:t>
            </a:r>
            <a:endParaRPr sz="1200">
              <a:latin typeface="Trebuchet MS"/>
              <a:ea typeface="Trebuchet MS"/>
              <a:cs typeface="Trebuchet MS"/>
              <a:sym typeface="Trebuchet MS"/>
            </a:endParaRPr>
          </a:p>
        </p:txBody>
      </p:sp>
      <p:sp>
        <p:nvSpPr>
          <p:cNvPr id="150" name="Google Shape;150;p11"/>
          <p:cNvSpPr txBox="1"/>
          <p:nvPr>
            <p:ph type="title"/>
          </p:nvPr>
        </p:nvSpPr>
        <p:spPr>
          <a:xfrm>
            <a:off x="360000" y="180000"/>
            <a:ext cx="94047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Landwirtschaft -Bedeutung von Kohlenstoffsenken</a:t>
            </a:r>
            <a:endParaRPr/>
          </a:p>
        </p:txBody>
      </p:sp>
      <p:sp>
        <p:nvSpPr>
          <p:cNvPr id="151" name="Google Shape;151;p11"/>
          <p:cNvSpPr txBox="1"/>
          <p:nvPr>
            <p:ph idx="2" type="body"/>
          </p:nvPr>
        </p:nvSpPr>
        <p:spPr>
          <a:xfrm>
            <a:off x="8287658" y="6309360"/>
            <a:ext cx="3592385" cy="502537"/>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Bildquelle: eigene Darstellung, beruhend auf IPCCAR6 WG I. Chapter 5. Fig. 5.12.   </a:t>
            </a:r>
            <a:endParaRPr/>
          </a:p>
        </p:txBody>
      </p:sp>
      <p:sp>
        <p:nvSpPr>
          <p:cNvPr id="152" name="Google Shape;152;p11"/>
          <p:cNvSpPr/>
          <p:nvPr/>
        </p:nvSpPr>
        <p:spPr>
          <a:xfrm>
            <a:off x="359998" y="1383278"/>
            <a:ext cx="7729073" cy="1300867"/>
          </a:xfrm>
          <a:prstGeom prst="rect">
            <a:avLst/>
          </a:prstGeom>
          <a:solidFill>
            <a:schemeClr val="accent1"/>
          </a:solidFill>
          <a:ln>
            <a:noFill/>
          </a:ln>
        </p:spPr>
        <p:txBody>
          <a:bodyPr anchorCtr="0" anchor="ctr" bIns="180000" lIns="0" spcFirstLastPara="1" rIns="0" wrap="square" tIns="180000">
            <a:noAutofit/>
          </a:bodyPr>
          <a:lstStyle/>
          <a:p>
            <a:pPr indent="0" lvl="0" marL="0" marR="0" rtl="0" algn="ctr">
              <a:lnSpc>
                <a:spcPct val="105000"/>
              </a:lnSpc>
              <a:spcBef>
                <a:spcPts val="0"/>
              </a:spcBef>
              <a:spcAft>
                <a:spcPts val="0"/>
              </a:spcAft>
              <a:buClr>
                <a:srgbClr val="000000"/>
              </a:buClr>
              <a:buSzPts val="2700"/>
              <a:buFont typeface="Arial"/>
              <a:buNone/>
            </a:pPr>
            <a:r>
              <a:rPr b="0" i="0" lang="de-DE" sz="2700" u="none" cap="none" strike="noStrike">
                <a:solidFill>
                  <a:schemeClr val="lt1"/>
                </a:solidFill>
                <a:latin typeface="Trebuchet MS"/>
                <a:ea typeface="Trebuchet MS"/>
                <a:cs typeface="Trebuchet MS"/>
                <a:sym typeface="Trebuchet MS"/>
              </a:rPr>
              <a:t>Atmosphäre</a:t>
            </a:r>
            <a:endParaRPr b="0" i="0" sz="1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ca. </a:t>
            </a:r>
            <a:r>
              <a:rPr b="1" i="0" lang="de-DE" sz="2700" u="none" cap="none" strike="noStrike">
                <a:solidFill>
                  <a:schemeClr val="lt1"/>
                </a:solidFill>
                <a:latin typeface="Trebuchet MS"/>
                <a:ea typeface="Trebuchet MS"/>
                <a:cs typeface="Trebuchet MS"/>
                <a:sym typeface="Trebuchet MS"/>
              </a:rPr>
              <a:t>870 </a:t>
            </a:r>
            <a:r>
              <a:rPr b="0" i="0" lang="de-DE" sz="2700" u="none" cap="none" strike="noStrike">
                <a:solidFill>
                  <a:schemeClr val="lt1"/>
                </a:solidFill>
                <a:latin typeface="Trebuchet MS"/>
                <a:ea typeface="Trebuchet MS"/>
                <a:cs typeface="Trebuchet MS"/>
                <a:sym typeface="Trebuchet MS"/>
              </a:rPr>
              <a:t> </a:t>
            </a:r>
            <a:r>
              <a:rPr b="0" i="0" lang="de-DE" sz="2100" u="none" cap="none" strike="noStrike">
                <a:solidFill>
                  <a:schemeClr val="lt1"/>
                </a:solidFill>
                <a:latin typeface="Trebuchet MS"/>
                <a:ea typeface="Trebuchet MS"/>
                <a:cs typeface="Trebuchet MS"/>
                <a:sym typeface="Trebuchet MS"/>
              </a:rPr>
              <a:t> Gt (591 + 279)</a:t>
            </a:r>
            <a:endParaRPr b="0" i="0" sz="2100" u="none" cap="none" strike="noStrike">
              <a:solidFill>
                <a:schemeClr val="accent1"/>
              </a:solidFill>
              <a:latin typeface="Trebuchet MS"/>
              <a:ea typeface="Trebuchet MS"/>
              <a:cs typeface="Trebuchet MS"/>
              <a:sym typeface="Trebuchet MS"/>
            </a:endParaRPr>
          </a:p>
        </p:txBody>
      </p:sp>
      <p:sp>
        <p:nvSpPr>
          <p:cNvPr id="153" name="Google Shape;153;p11"/>
          <p:cNvSpPr/>
          <p:nvPr/>
        </p:nvSpPr>
        <p:spPr>
          <a:xfrm>
            <a:off x="359998" y="2673833"/>
            <a:ext cx="7729072" cy="737028"/>
          </a:xfrm>
          <a:prstGeom prst="rect">
            <a:avLst/>
          </a:prstGeom>
          <a:solidFill>
            <a:srgbClr val="00B050"/>
          </a:solidFill>
          <a:ln>
            <a:noFill/>
          </a:ln>
        </p:spPr>
        <p:txBody>
          <a:bodyPr anchorCtr="0" anchor="ctr" bIns="180000" lIns="0" spcFirstLastPara="1" rIns="0" wrap="square" tIns="180000">
            <a:noAutofit/>
          </a:bodyPr>
          <a:lstStyle/>
          <a:p>
            <a:pPr indent="0" lvl="0" marL="0" marR="0" rtl="0" algn="ctr">
              <a:lnSpc>
                <a:spcPct val="105000"/>
              </a:lnSpc>
              <a:spcBef>
                <a:spcPts val="0"/>
              </a:spcBef>
              <a:spcAft>
                <a:spcPts val="0"/>
              </a:spcAft>
              <a:buClr>
                <a:srgbClr val="000000"/>
              </a:buClr>
              <a:buSzPts val="2700"/>
              <a:buFont typeface="Arial"/>
              <a:buNone/>
            </a:pPr>
            <a:r>
              <a:rPr b="0" i="0" lang="de-DE" sz="2700" u="none" cap="none" strike="noStrike">
                <a:solidFill>
                  <a:schemeClr val="lt1"/>
                </a:solidFill>
                <a:latin typeface="Trebuchet MS"/>
                <a:ea typeface="Trebuchet MS"/>
                <a:cs typeface="Trebuchet MS"/>
                <a:sym typeface="Trebuchet MS"/>
              </a:rPr>
              <a:t>Vegetation</a:t>
            </a:r>
            <a:endParaRPr b="0" i="0" sz="1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ca.   </a:t>
            </a:r>
            <a:r>
              <a:rPr b="1" i="0" lang="de-DE" sz="2700" u="none" cap="none" strike="noStrike">
                <a:solidFill>
                  <a:schemeClr val="lt1"/>
                </a:solidFill>
                <a:latin typeface="Trebuchet MS"/>
                <a:ea typeface="Trebuchet MS"/>
                <a:cs typeface="Trebuchet MS"/>
                <a:sym typeface="Trebuchet MS"/>
              </a:rPr>
              <a:t>450 </a:t>
            </a:r>
            <a:r>
              <a:rPr b="0" i="0" lang="de-DE" sz="2100" u="none" cap="none" strike="noStrike">
                <a:solidFill>
                  <a:schemeClr val="lt1"/>
                </a:solidFill>
                <a:latin typeface="Trebuchet MS"/>
                <a:ea typeface="Trebuchet MS"/>
                <a:cs typeface="Trebuchet MS"/>
                <a:sym typeface="Trebuchet MS"/>
              </a:rPr>
              <a:t>  Gt C</a:t>
            </a:r>
            <a:endParaRPr b="0" i="0" sz="1400" u="none" cap="none" strike="noStrike">
              <a:solidFill>
                <a:srgbClr val="000000"/>
              </a:solidFill>
              <a:latin typeface="Arial"/>
              <a:ea typeface="Arial"/>
              <a:cs typeface="Arial"/>
              <a:sym typeface="Arial"/>
            </a:endParaRPr>
          </a:p>
        </p:txBody>
      </p:sp>
      <p:sp>
        <p:nvSpPr>
          <p:cNvPr id="154" name="Google Shape;154;p11"/>
          <p:cNvSpPr/>
          <p:nvPr/>
        </p:nvSpPr>
        <p:spPr>
          <a:xfrm>
            <a:off x="359999" y="3410861"/>
            <a:ext cx="7729073" cy="2531417"/>
          </a:xfrm>
          <a:prstGeom prst="rect">
            <a:avLst/>
          </a:prstGeom>
          <a:solidFill>
            <a:srgbClr val="504652"/>
          </a:solidFill>
          <a:ln>
            <a:noFill/>
          </a:ln>
        </p:spPr>
        <p:txBody>
          <a:bodyPr anchorCtr="0" anchor="ctr" bIns="180000" lIns="0" spcFirstLastPara="1" rIns="0" wrap="square" tIns="180000">
            <a:noAutofit/>
          </a:bodyPr>
          <a:lstStyle/>
          <a:p>
            <a:pPr indent="0" lvl="0" marL="0" marR="0" rtl="0" algn="ctr">
              <a:lnSpc>
                <a:spcPct val="105000"/>
              </a:lnSpc>
              <a:spcBef>
                <a:spcPts val="0"/>
              </a:spcBef>
              <a:spcAft>
                <a:spcPts val="0"/>
              </a:spcAft>
              <a:buClr>
                <a:srgbClr val="000000"/>
              </a:buClr>
              <a:buSzPts val="2700"/>
              <a:buFont typeface="Arial"/>
              <a:buNone/>
            </a:pPr>
            <a:r>
              <a:rPr b="0" i="0" lang="de-DE" sz="2700" u="none" cap="none" strike="noStrike">
                <a:solidFill>
                  <a:schemeClr val="lt1"/>
                </a:solidFill>
                <a:latin typeface="Trebuchet MS"/>
                <a:ea typeface="Trebuchet MS"/>
                <a:cs typeface="Trebuchet MS"/>
                <a:sym typeface="Trebuchet MS"/>
              </a:rPr>
              <a:t>Böden</a:t>
            </a:r>
            <a:endParaRPr b="0" i="0" sz="1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   ca.   </a:t>
            </a:r>
            <a:r>
              <a:rPr b="0" i="0" lang="de-DE" sz="2700" u="none" cap="none" strike="noStrike">
                <a:solidFill>
                  <a:schemeClr val="lt1"/>
                </a:solidFill>
                <a:latin typeface="Trebuchet MS"/>
                <a:ea typeface="Trebuchet MS"/>
                <a:cs typeface="Trebuchet MS"/>
                <a:sym typeface="Trebuchet MS"/>
              </a:rPr>
              <a:t>1.700   </a:t>
            </a:r>
            <a:r>
              <a:rPr b="0" i="0" lang="de-DE" sz="2100" u="none" cap="none" strike="noStrike">
                <a:solidFill>
                  <a:schemeClr val="lt1"/>
                </a:solidFill>
                <a:latin typeface="Trebuchet MS"/>
                <a:ea typeface="Trebuchet MS"/>
                <a:cs typeface="Trebuchet MS"/>
                <a:sym typeface="Trebuchet MS"/>
              </a:rPr>
              <a:t>Gt C</a:t>
            </a:r>
            <a:endParaRPr b="0" i="0" sz="1400" u="none" cap="none" strike="noStrike">
              <a:solidFill>
                <a:srgbClr val="000000"/>
              </a:solidFill>
              <a:latin typeface="Arial"/>
              <a:ea typeface="Arial"/>
              <a:cs typeface="Arial"/>
              <a:sym typeface="Arial"/>
            </a:endParaRPr>
          </a:p>
        </p:txBody>
      </p:sp>
      <p:sp>
        <p:nvSpPr>
          <p:cNvPr id="155" name="Google Shape;155;p11"/>
          <p:cNvSpPr/>
          <p:nvPr/>
        </p:nvSpPr>
        <p:spPr>
          <a:xfrm>
            <a:off x="8287658" y="4818743"/>
            <a:ext cx="3718516" cy="1243275"/>
          </a:xfrm>
          <a:prstGeom prst="roundRect">
            <a:avLst>
              <a:gd fmla="val 16667" name="adj"/>
            </a:avLst>
          </a:prstGeom>
          <a:solidFill>
            <a:srgbClr val="0070C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Wo dürften die gespeicherte Menge Kohlenstoff im positiven Sinne „wachsen“?</a:t>
            </a:r>
            <a:endParaRPr b="0" i="0" sz="1400" u="none" cap="none" strike="noStrike">
              <a:solidFill>
                <a:srgbClr val="000000"/>
              </a:solidFill>
              <a:latin typeface="Arial"/>
              <a:ea typeface="Arial"/>
              <a:cs typeface="Arial"/>
              <a:sym typeface="Arial"/>
            </a:endParaRPr>
          </a:p>
        </p:txBody>
      </p:sp>
      <p:sp>
        <p:nvSpPr>
          <p:cNvPr id="156" name="Google Shape;156;p11"/>
          <p:cNvSpPr txBox="1"/>
          <p:nvPr/>
        </p:nvSpPr>
        <p:spPr>
          <a:xfrm>
            <a:off x="311956" y="5963920"/>
            <a:ext cx="676956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6: </a:t>
            </a:r>
            <a:r>
              <a:rPr b="0" i="0" lang="de-DE" sz="1000" u="none" cap="none" strike="noStrike">
                <a:solidFill>
                  <a:srgbClr val="000000"/>
                </a:solidFill>
                <a:latin typeface="Arial"/>
                <a:ea typeface="Arial"/>
                <a:cs typeface="Arial"/>
                <a:sym typeface="Arial"/>
              </a:rPr>
              <a:t>Kohlenstoffgehalt in den weltweiten Ökosystemen</a:t>
            </a:r>
            <a:endParaRPr b="0" i="0" sz="1000" u="none" cap="none" strike="noStrike">
              <a:solidFill>
                <a:srgbClr val="000000"/>
              </a:solidFill>
              <a:latin typeface="Trebuchet MS"/>
              <a:ea typeface="Trebuchet MS"/>
              <a:cs typeface="Trebuchet MS"/>
              <a:sym typeface="Trebuchet MS"/>
            </a:endParaRPr>
          </a:p>
        </p:txBody>
      </p:sp>
      <p:sp>
        <p:nvSpPr>
          <p:cNvPr id="157" name="Google Shape;157;p11"/>
          <p:cNvSpPr txBox="1"/>
          <p:nvPr/>
        </p:nvSpPr>
        <p:spPr>
          <a:xfrm>
            <a:off x="785374" y="6507171"/>
            <a:ext cx="2963666"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158" name="Google Shape;158;p1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idx="12" type="sldNum"/>
          </p:nvPr>
        </p:nvSpPr>
        <p:spPr>
          <a:xfrm>
            <a:off x="-8114" y="6602029"/>
            <a:ext cx="485431" cy="246221"/>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r>
              <a:rPr lang="de-DE" sz="1200"/>
              <a:t>9</a:t>
            </a:r>
            <a:endParaRPr sz="1200"/>
          </a:p>
        </p:txBody>
      </p:sp>
      <p:sp>
        <p:nvSpPr>
          <p:cNvPr id="165" name="Google Shape;165;p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Landwirtschaft -  Böden als C-Speicher </a:t>
            </a:r>
            <a:endParaRPr sz="2800"/>
          </a:p>
        </p:txBody>
      </p:sp>
      <p:sp>
        <p:nvSpPr>
          <p:cNvPr id="166" name="Google Shape;166;p12"/>
          <p:cNvSpPr txBox="1"/>
          <p:nvPr>
            <p:ph idx="2" type="body"/>
          </p:nvPr>
        </p:nvSpPr>
        <p:spPr>
          <a:xfrm>
            <a:off x="7163469" y="6338218"/>
            <a:ext cx="4488600" cy="400748"/>
          </a:xfrm>
          <a:prstGeom prst="rect">
            <a:avLst/>
          </a:prstGeom>
          <a:noFill/>
          <a:ln>
            <a:noFill/>
          </a:ln>
        </p:spPr>
        <p:txBody>
          <a:bodyPr anchorCtr="0" anchor="t" bIns="45700" lIns="91425" spcFirstLastPara="1" rIns="91425" wrap="square" tIns="45700">
            <a:noAutofit/>
          </a:bodyPr>
          <a:lstStyle/>
          <a:p>
            <a:pPr indent="0" lvl="0" marL="1798" rtl="0" algn="l">
              <a:lnSpc>
                <a:spcPct val="110000"/>
              </a:lnSpc>
              <a:spcBef>
                <a:spcPts val="0"/>
              </a:spcBef>
              <a:spcAft>
                <a:spcPts val="0"/>
              </a:spcAft>
              <a:buSzPts val="1100"/>
              <a:buNone/>
            </a:pPr>
            <a:r>
              <a:rPr lang="de-DE">
                <a:solidFill>
                  <a:schemeClr val="lt1"/>
                </a:solidFill>
              </a:rPr>
              <a:t>Bildquelle: © G. Hagedorn &amp; Eckhard Jedicke, CC BY-SA 4.0, nach Chemnitz &amp; Weigelt 2015, Bodenatlas, S. 17.</a:t>
            </a:r>
            <a:endParaRPr/>
          </a:p>
          <a:p>
            <a:pPr indent="0" lvl="0" marL="1798" rtl="0" algn="l">
              <a:lnSpc>
                <a:spcPct val="110000"/>
              </a:lnSpc>
              <a:spcBef>
                <a:spcPts val="0"/>
              </a:spcBef>
              <a:spcAft>
                <a:spcPts val="0"/>
              </a:spcAft>
              <a:buSzPts val="1100"/>
              <a:buNone/>
            </a:pPr>
            <a:r>
              <a:t/>
            </a:r>
            <a:endParaRPr/>
          </a:p>
        </p:txBody>
      </p:sp>
      <p:sp>
        <p:nvSpPr>
          <p:cNvPr id="167" name="Google Shape;167;p12"/>
          <p:cNvSpPr/>
          <p:nvPr/>
        </p:nvSpPr>
        <p:spPr>
          <a:xfrm>
            <a:off x="3513275" y="2602417"/>
            <a:ext cx="515700" cy="515700"/>
          </a:xfrm>
          <a:prstGeom prst="ellipse">
            <a:avLst/>
          </a:prstGeom>
          <a:solidFill>
            <a:srgbClr val="623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cxnSp>
        <p:nvCxnSpPr>
          <p:cNvPr id="168" name="Google Shape;168;p12"/>
          <p:cNvCxnSpPr/>
          <p:nvPr/>
        </p:nvCxnSpPr>
        <p:spPr>
          <a:xfrm flipH="1">
            <a:off x="7713432" y="2852412"/>
            <a:ext cx="15614" cy="2842339"/>
          </a:xfrm>
          <a:prstGeom prst="straightConnector1">
            <a:avLst/>
          </a:prstGeom>
          <a:noFill/>
          <a:ln cap="flat" cmpd="sng" w="31750">
            <a:solidFill>
              <a:srgbClr val="7F7F7F"/>
            </a:solidFill>
            <a:prstDash val="solid"/>
            <a:round/>
            <a:headEnd len="sm" w="sm" type="none"/>
            <a:tailEnd len="sm" w="sm" type="none"/>
          </a:ln>
        </p:spPr>
      </p:cxnSp>
      <p:cxnSp>
        <p:nvCxnSpPr>
          <p:cNvPr id="169" name="Google Shape;169;p12"/>
          <p:cNvCxnSpPr/>
          <p:nvPr/>
        </p:nvCxnSpPr>
        <p:spPr>
          <a:xfrm>
            <a:off x="1279232" y="3489424"/>
            <a:ext cx="0" cy="1525284"/>
          </a:xfrm>
          <a:prstGeom prst="straightConnector1">
            <a:avLst/>
          </a:prstGeom>
          <a:noFill/>
          <a:ln cap="flat" cmpd="sng" w="31750">
            <a:solidFill>
              <a:srgbClr val="7F7F7F"/>
            </a:solidFill>
            <a:prstDash val="solid"/>
            <a:round/>
            <a:headEnd len="sm" w="sm" type="none"/>
            <a:tailEnd len="sm" w="sm" type="none"/>
          </a:ln>
        </p:spPr>
      </p:cxnSp>
      <p:sp>
        <p:nvSpPr>
          <p:cNvPr id="170" name="Google Shape;170;p12"/>
          <p:cNvSpPr/>
          <p:nvPr/>
        </p:nvSpPr>
        <p:spPr>
          <a:xfrm>
            <a:off x="2085982" y="2342591"/>
            <a:ext cx="1004400" cy="1004400"/>
          </a:xfrm>
          <a:prstGeom prst="ellipse">
            <a:avLst/>
          </a:prstGeom>
          <a:solidFill>
            <a:srgbClr val="623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171" name="Google Shape;171;p12"/>
          <p:cNvSpPr/>
          <p:nvPr/>
        </p:nvSpPr>
        <p:spPr>
          <a:xfrm>
            <a:off x="485432" y="2066467"/>
            <a:ext cx="1587600" cy="15876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172" name="Google Shape;172;p12"/>
          <p:cNvSpPr/>
          <p:nvPr/>
        </p:nvSpPr>
        <p:spPr>
          <a:xfrm>
            <a:off x="5271295" y="2729558"/>
            <a:ext cx="326700" cy="326700"/>
          </a:xfrm>
          <a:prstGeom prst="ellipse">
            <a:avLst/>
          </a:prstGeom>
          <a:solidFill>
            <a:srgbClr val="623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173" name="Google Shape;173;p12"/>
          <p:cNvSpPr/>
          <p:nvPr/>
        </p:nvSpPr>
        <p:spPr>
          <a:xfrm>
            <a:off x="5640855" y="1876190"/>
            <a:ext cx="1773900" cy="1773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174" name="Google Shape;174;p12"/>
          <p:cNvSpPr/>
          <p:nvPr/>
        </p:nvSpPr>
        <p:spPr>
          <a:xfrm>
            <a:off x="4602153" y="2708118"/>
            <a:ext cx="315900" cy="315900"/>
          </a:xfrm>
          <a:prstGeom prst="ellipse">
            <a:avLst/>
          </a:prstGeom>
          <a:solidFill>
            <a:srgbClr val="623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175" name="Google Shape;175;p12"/>
          <p:cNvSpPr/>
          <p:nvPr/>
        </p:nvSpPr>
        <p:spPr>
          <a:xfrm>
            <a:off x="7703425" y="2814720"/>
            <a:ext cx="54000" cy="54000"/>
          </a:xfrm>
          <a:prstGeom prst="ellipse">
            <a:avLst/>
          </a:prstGeom>
          <a:solidFill>
            <a:srgbClr val="623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176" name="Google Shape;176;p12"/>
          <p:cNvSpPr/>
          <p:nvPr/>
        </p:nvSpPr>
        <p:spPr>
          <a:xfrm>
            <a:off x="5306395" y="5531500"/>
            <a:ext cx="256500" cy="256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cxnSp>
        <p:nvCxnSpPr>
          <p:cNvPr id="177" name="Google Shape;177;p12"/>
          <p:cNvCxnSpPr/>
          <p:nvPr/>
        </p:nvCxnSpPr>
        <p:spPr>
          <a:xfrm>
            <a:off x="2582837" y="3371875"/>
            <a:ext cx="0" cy="1539000"/>
          </a:xfrm>
          <a:prstGeom prst="straightConnector1">
            <a:avLst/>
          </a:prstGeom>
          <a:noFill/>
          <a:ln cap="flat" cmpd="sng" w="31750">
            <a:solidFill>
              <a:srgbClr val="7F7F7F"/>
            </a:solidFill>
            <a:prstDash val="solid"/>
            <a:round/>
            <a:headEnd len="sm" w="sm" type="none"/>
            <a:tailEnd len="sm" w="sm" type="none"/>
          </a:ln>
        </p:spPr>
      </p:cxnSp>
      <p:sp>
        <p:nvSpPr>
          <p:cNvPr id="178" name="Google Shape;178;p12"/>
          <p:cNvSpPr txBox="1"/>
          <p:nvPr/>
        </p:nvSpPr>
        <p:spPr>
          <a:xfrm>
            <a:off x="2158417" y="3944062"/>
            <a:ext cx="859531" cy="318924"/>
          </a:xfrm>
          <a:prstGeom prst="rect">
            <a:avLst/>
          </a:prstGeom>
          <a:solidFill>
            <a:schemeClr val="lt1"/>
          </a:solidFill>
          <a:ln>
            <a:noFill/>
          </a:ln>
        </p:spPr>
        <p:txBody>
          <a:bodyPr anchorCtr="0" anchor="t" bIns="36000" lIns="91425" spcFirstLastPara="1" rIns="91425"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Lato"/>
                <a:ea typeface="Lato"/>
                <a:cs typeface="Lato"/>
                <a:sym typeface="Lato"/>
              </a:rPr>
              <a:t>Wälder</a:t>
            </a:r>
            <a:endParaRPr b="0" i="0" sz="1800" u="none" cap="none" strike="noStrike">
              <a:solidFill>
                <a:srgbClr val="000000"/>
              </a:solidFill>
              <a:latin typeface="Lato"/>
              <a:ea typeface="Lato"/>
              <a:cs typeface="Lato"/>
              <a:sym typeface="Lato"/>
            </a:endParaRPr>
          </a:p>
        </p:txBody>
      </p:sp>
      <p:cxnSp>
        <p:nvCxnSpPr>
          <p:cNvPr id="179" name="Google Shape;179;p12"/>
          <p:cNvCxnSpPr/>
          <p:nvPr/>
        </p:nvCxnSpPr>
        <p:spPr>
          <a:xfrm>
            <a:off x="5430611" y="3056258"/>
            <a:ext cx="959" cy="2500064"/>
          </a:xfrm>
          <a:prstGeom prst="straightConnector1">
            <a:avLst/>
          </a:prstGeom>
          <a:noFill/>
          <a:ln cap="flat" cmpd="sng" w="31750">
            <a:solidFill>
              <a:srgbClr val="7F7F7F"/>
            </a:solidFill>
            <a:prstDash val="solid"/>
            <a:round/>
            <a:headEnd len="sm" w="sm" type="none"/>
            <a:tailEnd len="sm" w="sm" type="none"/>
          </a:ln>
        </p:spPr>
      </p:cxnSp>
      <p:sp>
        <p:nvSpPr>
          <p:cNvPr id="180" name="Google Shape;180;p12"/>
          <p:cNvSpPr txBox="1"/>
          <p:nvPr/>
        </p:nvSpPr>
        <p:spPr>
          <a:xfrm>
            <a:off x="782951" y="3959550"/>
            <a:ext cx="1138500" cy="318900"/>
          </a:xfrm>
          <a:prstGeom prst="rect">
            <a:avLst/>
          </a:prstGeom>
          <a:solidFill>
            <a:schemeClr val="lt1"/>
          </a:solidFill>
          <a:ln>
            <a:noFill/>
          </a:ln>
        </p:spPr>
        <p:txBody>
          <a:bodyPr anchorCtr="0" anchor="t" bIns="36000" lIns="91425" spcFirstLastPara="1" rIns="91425"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2"/>
                </a:solidFill>
                <a:latin typeface="Lato"/>
                <a:ea typeface="Lato"/>
                <a:cs typeface="Lato"/>
                <a:sym typeface="Lato"/>
              </a:rPr>
              <a:t>Grasland</a:t>
            </a:r>
            <a:endParaRPr b="0" i="0" sz="1400" u="none" cap="none" strike="noStrike">
              <a:solidFill>
                <a:srgbClr val="000000"/>
              </a:solidFill>
              <a:latin typeface="Arial"/>
              <a:ea typeface="Arial"/>
              <a:cs typeface="Arial"/>
              <a:sym typeface="Arial"/>
            </a:endParaRPr>
          </a:p>
        </p:txBody>
      </p:sp>
      <p:cxnSp>
        <p:nvCxnSpPr>
          <p:cNvPr id="181" name="Google Shape;181;p12"/>
          <p:cNvCxnSpPr/>
          <p:nvPr/>
        </p:nvCxnSpPr>
        <p:spPr>
          <a:xfrm>
            <a:off x="3771125" y="3114981"/>
            <a:ext cx="0" cy="1972313"/>
          </a:xfrm>
          <a:prstGeom prst="straightConnector1">
            <a:avLst/>
          </a:prstGeom>
          <a:noFill/>
          <a:ln cap="flat" cmpd="sng" w="31750">
            <a:solidFill>
              <a:srgbClr val="7F7F7F"/>
            </a:solidFill>
            <a:prstDash val="solid"/>
            <a:round/>
            <a:headEnd len="sm" w="sm" type="none"/>
            <a:tailEnd len="sm" w="sm" type="none"/>
          </a:ln>
        </p:spPr>
      </p:cxnSp>
      <p:sp>
        <p:nvSpPr>
          <p:cNvPr id="182" name="Google Shape;182;p12"/>
          <p:cNvSpPr txBox="1"/>
          <p:nvPr/>
        </p:nvSpPr>
        <p:spPr>
          <a:xfrm>
            <a:off x="5108434" y="3988964"/>
            <a:ext cx="652422" cy="246221"/>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Tundra</a:t>
            </a:r>
            <a:endParaRPr b="0" i="0" sz="1400" u="none" cap="none" strike="noStrike">
              <a:solidFill>
                <a:srgbClr val="000000"/>
              </a:solidFill>
              <a:latin typeface="Arial"/>
              <a:ea typeface="Arial"/>
              <a:cs typeface="Arial"/>
              <a:sym typeface="Arial"/>
            </a:endParaRPr>
          </a:p>
        </p:txBody>
      </p:sp>
      <p:cxnSp>
        <p:nvCxnSpPr>
          <p:cNvPr id="183" name="Google Shape;183;p12"/>
          <p:cNvCxnSpPr/>
          <p:nvPr/>
        </p:nvCxnSpPr>
        <p:spPr>
          <a:xfrm>
            <a:off x="6527805" y="3650090"/>
            <a:ext cx="0" cy="1965384"/>
          </a:xfrm>
          <a:prstGeom prst="straightConnector1">
            <a:avLst/>
          </a:prstGeom>
          <a:noFill/>
          <a:ln cap="flat" cmpd="sng" w="31750">
            <a:solidFill>
              <a:srgbClr val="7F7F7F"/>
            </a:solidFill>
            <a:prstDash val="solid"/>
            <a:round/>
            <a:headEnd len="sm" w="sm" type="none"/>
            <a:tailEnd len="sm" w="sm" type="none"/>
          </a:ln>
        </p:spPr>
      </p:cxnSp>
      <p:sp>
        <p:nvSpPr>
          <p:cNvPr id="184" name="Google Shape;184;p12"/>
          <p:cNvSpPr txBox="1"/>
          <p:nvPr/>
        </p:nvSpPr>
        <p:spPr>
          <a:xfrm>
            <a:off x="3201516" y="3905818"/>
            <a:ext cx="1139218" cy="565146"/>
          </a:xfrm>
          <a:prstGeom prst="rect">
            <a:avLst/>
          </a:prstGeom>
          <a:solidFill>
            <a:schemeClr val="lt1"/>
          </a:solidFill>
          <a:ln>
            <a:noFill/>
          </a:ln>
        </p:spPr>
        <p:txBody>
          <a:bodyPr anchorCtr="0" anchor="t" bIns="36000" lIns="0" spcFirstLastPara="1" rIns="0"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Wüsten,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Halbwüsten</a:t>
            </a:r>
            <a:endParaRPr b="0" i="0" sz="1400" u="none" cap="none" strike="noStrike">
              <a:solidFill>
                <a:srgbClr val="000000"/>
              </a:solidFill>
              <a:latin typeface="Arial"/>
              <a:ea typeface="Arial"/>
              <a:cs typeface="Arial"/>
              <a:sym typeface="Arial"/>
            </a:endParaRPr>
          </a:p>
        </p:txBody>
      </p:sp>
      <p:cxnSp>
        <p:nvCxnSpPr>
          <p:cNvPr id="185" name="Google Shape;185;p12"/>
          <p:cNvCxnSpPr/>
          <p:nvPr/>
        </p:nvCxnSpPr>
        <p:spPr>
          <a:xfrm flipH="1">
            <a:off x="4754304" y="3024018"/>
            <a:ext cx="11598" cy="2431431"/>
          </a:xfrm>
          <a:prstGeom prst="straightConnector1">
            <a:avLst/>
          </a:prstGeom>
          <a:noFill/>
          <a:ln cap="flat" cmpd="sng" w="31750">
            <a:solidFill>
              <a:srgbClr val="7F7F7F"/>
            </a:solidFill>
            <a:prstDash val="solid"/>
            <a:round/>
            <a:headEnd len="sm" w="sm" type="none"/>
            <a:tailEnd len="sm" w="sm" type="none"/>
          </a:ln>
        </p:spPr>
      </p:cxnSp>
      <p:sp>
        <p:nvSpPr>
          <p:cNvPr id="186" name="Google Shape;186;p12"/>
          <p:cNvSpPr txBox="1"/>
          <p:nvPr/>
        </p:nvSpPr>
        <p:spPr>
          <a:xfrm>
            <a:off x="5828353" y="3901840"/>
            <a:ext cx="1398904" cy="565146"/>
          </a:xfrm>
          <a:prstGeom prst="rect">
            <a:avLst/>
          </a:prstGeom>
          <a:solidFill>
            <a:schemeClr val="lt1"/>
          </a:solidFill>
          <a:ln>
            <a:noFill/>
          </a:ln>
        </p:spPr>
        <p:txBody>
          <a:bodyPr anchorCtr="0" anchor="t" bIns="36000" lIns="0" spcFirstLastPara="1" rIns="0"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Feuchtgebiete,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Moore</a:t>
            </a:r>
            <a:endParaRPr b="0" i="0" sz="1400" u="none" cap="none" strike="noStrike">
              <a:solidFill>
                <a:srgbClr val="000000"/>
              </a:solidFill>
              <a:latin typeface="Arial"/>
              <a:ea typeface="Arial"/>
              <a:cs typeface="Arial"/>
              <a:sym typeface="Arial"/>
            </a:endParaRPr>
          </a:p>
        </p:txBody>
      </p:sp>
      <p:sp>
        <p:nvSpPr>
          <p:cNvPr id="187" name="Google Shape;187;p12"/>
          <p:cNvSpPr txBox="1"/>
          <p:nvPr/>
        </p:nvSpPr>
        <p:spPr>
          <a:xfrm>
            <a:off x="7210398" y="3912934"/>
            <a:ext cx="1021682" cy="565146"/>
          </a:xfrm>
          <a:prstGeom prst="rect">
            <a:avLst/>
          </a:prstGeom>
          <a:solidFill>
            <a:schemeClr val="lt1"/>
          </a:solidFill>
          <a:ln>
            <a:noFill/>
          </a:ln>
        </p:spPr>
        <p:txBody>
          <a:bodyPr anchorCtr="0" anchor="t" bIns="36000" lIns="36000" spcFirstLastPara="1" rIns="36000"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Siedlungs-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land</a:t>
            </a:r>
            <a:endParaRPr b="1" i="0" sz="1600" u="none" cap="none" strike="noStrike">
              <a:solidFill>
                <a:srgbClr val="000000"/>
              </a:solidFill>
              <a:latin typeface="Lato"/>
              <a:ea typeface="Lato"/>
              <a:cs typeface="Lato"/>
              <a:sym typeface="Lato"/>
            </a:endParaRPr>
          </a:p>
        </p:txBody>
      </p:sp>
      <p:sp>
        <p:nvSpPr>
          <p:cNvPr id="188" name="Google Shape;188;p12"/>
          <p:cNvSpPr txBox="1"/>
          <p:nvPr/>
        </p:nvSpPr>
        <p:spPr>
          <a:xfrm>
            <a:off x="2186531" y="2667559"/>
            <a:ext cx="806631"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de-DE" sz="2700" u="none" cap="none" strike="noStrike">
                <a:solidFill>
                  <a:schemeClr val="lt1"/>
                </a:solidFill>
                <a:latin typeface="Montserrat"/>
                <a:ea typeface="Montserrat"/>
                <a:cs typeface="Montserrat"/>
                <a:sym typeface="Montserrat"/>
              </a:rPr>
              <a:t>372</a:t>
            </a:r>
            <a:endParaRPr b="0" i="0" sz="1404" u="none" cap="none" strike="noStrike">
              <a:solidFill>
                <a:schemeClr val="lt1"/>
              </a:solidFill>
              <a:latin typeface="Montserrat"/>
              <a:ea typeface="Montserrat"/>
              <a:cs typeface="Montserrat"/>
              <a:sym typeface="Montserrat"/>
            </a:endParaRPr>
          </a:p>
        </p:txBody>
      </p:sp>
      <p:sp>
        <p:nvSpPr>
          <p:cNvPr id="189" name="Google Shape;189;p12"/>
          <p:cNvSpPr txBox="1"/>
          <p:nvPr/>
        </p:nvSpPr>
        <p:spPr>
          <a:xfrm>
            <a:off x="712254" y="2526259"/>
            <a:ext cx="1164101" cy="7155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50"/>
              <a:buFont typeface="Arial"/>
              <a:buNone/>
            </a:pPr>
            <a:r>
              <a:rPr b="0" i="0" lang="de-DE" sz="4050" u="none" cap="none" strike="noStrike">
                <a:solidFill>
                  <a:schemeClr val="lt1"/>
                </a:solidFill>
                <a:latin typeface="Montserrat"/>
                <a:ea typeface="Montserrat"/>
                <a:cs typeface="Montserrat"/>
                <a:sym typeface="Montserrat"/>
              </a:rPr>
              <a:t>588</a:t>
            </a:r>
            <a:endParaRPr b="0" i="0" sz="1404" u="none" cap="none" strike="noStrike">
              <a:solidFill>
                <a:schemeClr val="lt1"/>
              </a:solidFill>
              <a:latin typeface="Montserrat"/>
              <a:ea typeface="Montserrat"/>
              <a:cs typeface="Montserrat"/>
              <a:sym typeface="Montserrat"/>
            </a:endParaRPr>
          </a:p>
        </p:txBody>
      </p:sp>
      <p:sp>
        <p:nvSpPr>
          <p:cNvPr id="190" name="Google Shape;190;p12"/>
          <p:cNvSpPr txBox="1"/>
          <p:nvPr/>
        </p:nvSpPr>
        <p:spPr>
          <a:xfrm>
            <a:off x="5242124" y="2766283"/>
            <a:ext cx="385042"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de-DE" sz="1100" u="none" cap="none" strike="noStrike">
                <a:solidFill>
                  <a:schemeClr val="lt1"/>
                </a:solidFill>
                <a:latin typeface="Montserrat"/>
                <a:ea typeface="Montserrat"/>
                <a:cs typeface="Montserrat"/>
                <a:sym typeface="Montserrat"/>
              </a:rPr>
              <a:t>121</a:t>
            </a:r>
            <a:endParaRPr b="0" i="0" sz="1600" u="none" cap="none" strike="noStrike">
              <a:solidFill>
                <a:schemeClr val="lt1"/>
              </a:solidFill>
              <a:latin typeface="Montserrat"/>
              <a:ea typeface="Montserrat"/>
              <a:cs typeface="Montserrat"/>
              <a:sym typeface="Montserrat"/>
            </a:endParaRPr>
          </a:p>
        </p:txBody>
      </p:sp>
      <p:sp>
        <p:nvSpPr>
          <p:cNvPr id="191" name="Google Shape;191;p12"/>
          <p:cNvSpPr txBox="1"/>
          <p:nvPr/>
        </p:nvSpPr>
        <p:spPr>
          <a:xfrm>
            <a:off x="3512881" y="2688245"/>
            <a:ext cx="51648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Montserrat"/>
                <a:ea typeface="Montserrat"/>
                <a:cs typeface="Montserrat"/>
                <a:sym typeface="Montserrat"/>
              </a:rPr>
              <a:t>191</a:t>
            </a:r>
            <a:endParaRPr b="0" i="0" sz="1400" u="none" cap="none" strike="noStrike">
              <a:solidFill>
                <a:srgbClr val="000000"/>
              </a:solidFill>
              <a:latin typeface="Arial"/>
              <a:ea typeface="Arial"/>
              <a:cs typeface="Arial"/>
              <a:sym typeface="Arial"/>
            </a:endParaRPr>
          </a:p>
        </p:txBody>
      </p:sp>
      <p:sp>
        <p:nvSpPr>
          <p:cNvPr id="192" name="Google Shape;192;p12"/>
          <p:cNvSpPr txBox="1"/>
          <p:nvPr/>
        </p:nvSpPr>
        <p:spPr>
          <a:xfrm>
            <a:off x="5767333" y="2343052"/>
            <a:ext cx="146065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de-DE" sz="5400" u="none" cap="none" strike="noStrike">
                <a:solidFill>
                  <a:schemeClr val="lt1"/>
                </a:solidFill>
                <a:latin typeface="Montserrat"/>
                <a:ea typeface="Montserrat"/>
                <a:cs typeface="Montserrat"/>
                <a:sym typeface="Montserrat"/>
              </a:rPr>
              <a:t>657</a:t>
            </a:r>
            <a:endParaRPr b="0" i="0" sz="1404" u="none" cap="none" strike="noStrike">
              <a:solidFill>
                <a:schemeClr val="lt1"/>
              </a:solidFill>
              <a:latin typeface="Montserrat"/>
              <a:ea typeface="Montserrat"/>
              <a:cs typeface="Montserrat"/>
              <a:sym typeface="Montserrat"/>
            </a:endParaRPr>
          </a:p>
        </p:txBody>
      </p:sp>
      <p:sp>
        <p:nvSpPr>
          <p:cNvPr id="193" name="Google Shape;193;p12"/>
          <p:cNvSpPr txBox="1"/>
          <p:nvPr/>
        </p:nvSpPr>
        <p:spPr>
          <a:xfrm>
            <a:off x="4573408" y="2742844"/>
            <a:ext cx="383438"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de-DE" sz="1100" u="none" cap="none" strike="noStrike">
                <a:solidFill>
                  <a:schemeClr val="lt1"/>
                </a:solidFill>
                <a:latin typeface="Montserrat"/>
                <a:ea typeface="Montserrat"/>
                <a:cs typeface="Montserrat"/>
                <a:sym typeface="Montserrat"/>
              </a:rPr>
              <a:t>117</a:t>
            </a:r>
            <a:endParaRPr b="0" i="0" sz="2400" u="none" cap="none" strike="noStrike">
              <a:solidFill>
                <a:schemeClr val="lt1"/>
              </a:solidFill>
              <a:latin typeface="Montserrat"/>
              <a:ea typeface="Montserrat"/>
              <a:cs typeface="Montserrat"/>
              <a:sym typeface="Montserrat"/>
            </a:endParaRPr>
          </a:p>
        </p:txBody>
      </p:sp>
      <p:sp>
        <p:nvSpPr>
          <p:cNvPr id="194" name="Google Shape;194;p12"/>
          <p:cNvSpPr txBox="1"/>
          <p:nvPr/>
        </p:nvSpPr>
        <p:spPr>
          <a:xfrm>
            <a:off x="7550361" y="2589128"/>
            <a:ext cx="34176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de-DE" sz="1100" u="none" cap="none" strike="noStrike">
                <a:solidFill>
                  <a:srgbClr val="502800"/>
                </a:solidFill>
                <a:latin typeface="Montserrat"/>
                <a:ea typeface="Montserrat"/>
                <a:cs typeface="Montserrat"/>
                <a:sym typeface="Montserrat"/>
              </a:rPr>
              <a:t>10</a:t>
            </a:r>
            <a:endParaRPr b="0" i="0" sz="1400" u="none" cap="none" strike="noStrike">
              <a:solidFill>
                <a:srgbClr val="000000"/>
              </a:solidFill>
              <a:latin typeface="Arial"/>
              <a:ea typeface="Arial"/>
              <a:cs typeface="Arial"/>
              <a:sym typeface="Arial"/>
            </a:endParaRPr>
          </a:p>
        </p:txBody>
      </p:sp>
      <p:sp>
        <p:nvSpPr>
          <p:cNvPr id="195" name="Google Shape;195;p12"/>
          <p:cNvSpPr txBox="1"/>
          <p:nvPr/>
        </p:nvSpPr>
        <p:spPr>
          <a:xfrm>
            <a:off x="7748333" y="5568701"/>
            <a:ext cx="269626" cy="215444"/>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de-DE" sz="1100" u="none" cap="none" strike="noStrike">
                <a:solidFill>
                  <a:srgbClr val="1E5F9F"/>
                </a:solidFill>
                <a:latin typeface="Montserrat"/>
                <a:ea typeface="Montserrat"/>
                <a:cs typeface="Montserrat"/>
                <a:sym typeface="Montserrat"/>
              </a:rPr>
              <a:t>2</a:t>
            </a:r>
            <a:endParaRPr b="0" i="0" sz="1400" u="none" cap="none" strike="noStrike">
              <a:solidFill>
                <a:srgbClr val="000000"/>
              </a:solidFill>
              <a:latin typeface="Arial"/>
              <a:ea typeface="Arial"/>
              <a:cs typeface="Arial"/>
              <a:sym typeface="Arial"/>
            </a:endParaRPr>
          </a:p>
        </p:txBody>
      </p:sp>
      <p:sp>
        <p:nvSpPr>
          <p:cNvPr id="196" name="Google Shape;196;p12"/>
          <p:cNvSpPr txBox="1"/>
          <p:nvPr/>
        </p:nvSpPr>
        <p:spPr>
          <a:xfrm>
            <a:off x="8059936" y="2231324"/>
            <a:ext cx="1138393" cy="43217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4"/>
              <a:buFont typeface="Arial"/>
              <a:buNone/>
            </a:pPr>
            <a:r>
              <a:rPr b="0" i="0" lang="de-DE" sz="1404" u="none" cap="none" strike="noStrike">
                <a:solidFill>
                  <a:srgbClr val="502800"/>
                </a:solidFill>
                <a:latin typeface="Lato"/>
                <a:ea typeface="Lato"/>
                <a:cs typeface="Lato"/>
                <a:sym typeface="Lato"/>
              </a:rPr>
              <a:t>Kohlenstoff-</a:t>
            </a:r>
            <a:br>
              <a:rPr b="0" i="0" lang="de-DE" sz="1404" u="none" cap="none" strike="noStrike">
                <a:solidFill>
                  <a:srgbClr val="502800"/>
                </a:solidFill>
                <a:latin typeface="Lato"/>
                <a:ea typeface="Lato"/>
                <a:cs typeface="Lato"/>
                <a:sym typeface="Lato"/>
              </a:rPr>
            </a:br>
            <a:r>
              <a:rPr b="0" i="0" lang="de-DE" sz="1404" u="none" cap="none" strike="noStrike">
                <a:solidFill>
                  <a:srgbClr val="502800"/>
                </a:solidFill>
                <a:latin typeface="Lato"/>
                <a:ea typeface="Lato"/>
                <a:cs typeface="Lato"/>
                <a:sym typeface="Lato"/>
              </a:rPr>
              <a:t>menge (Gt C)</a:t>
            </a:r>
            <a:endParaRPr b="0" i="0" sz="1400" u="none" cap="none" strike="noStrike">
              <a:solidFill>
                <a:srgbClr val="000000"/>
              </a:solidFill>
              <a:latin typeface="Arial"/>
              <a:ea typeface="Arial"/>
              <a:cs typeface="Arial"/>
              <a:sym typeface="Arial"/>
            </a:endParaRPr>
          </a:p>
        </p:txBody>
      </p:sp>
      <p:sp>
        <p:nvSpPr>
          <p:cNvPr id="197" name="Google Shape;197;p12"/>
          <p:cNvSpPr txBox="1"/>
          <p:nvPr/>
        </p:nvSpPr>
        <p:spPr>
          <a:xfrm>
            <a:off x="8059936" y="5312772"/>
            <a:ext cx="998991" cy="5245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4"/>
              <a:buFont typeface="Arial"/>
              <a:buNone/>
            </a:pPr>
            <a:r>
              <a:rPr b="0" i="0" lang="de-DE" sz="1404" u="none" cap="none" strike="noStrike">
                <a:solidFill>
                  <a:srgbClr val="1E5F9F"/>
                </a:solidFill>
                <a:latin typeface="Lato"/>
                <a:ea typeface="Lato"/>
                <a:cs typeface="Lato"/>
                <a:sym typeface="Lato"/>
              </a:rPr>
              <a:t>Fläche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4"/>
              <a:buFont typeface="Arial"/>
              <a:buNone/>
            </a:pPr>
            <a:r>
              <a:rPr b="0" i="0" lang="de-DE" sz="1404" u="none" cap="none" strike="noStrike">
                <a:solidFill>
                  <a:srgbClr val="1E5F9F"/>
                </a:solidFill>
                <a:latin typeface="Lato"/>
                <a:ea typeface="Lato"/>
                <a:cs typeface="Lato"/>
                <a:sym typeface="Lato"/>
              </a:rPr>
              <a:t>(Mio. km²)</a:t>
            </a:r>
            <a:endParaRPr b="0" i="0" sz="1400" u="none" cap="none" strike="noStrike">
              <a:solidFill>
                <a:srgbClr val="000000"/>
              </a:solidFill>
              <a:latin typeface="Arial"/>
              <a:ea typeface="Arial"/>
              <a:cs typeface="Arial"/>
              <a:sym typeface="Arial"/>
            </a:endParaRPr>
          </a:p>
        </p:txBody>
      </p:sp>
      <p:sp>
        <p:nvSpPr>
          <p:cNvPr id="198" name="Google Shape;198;p12"/>
          <p:cNvSpPr/>
          <p:nvPr/>
        </p:nvSpPr>
        <p:spPr>
          <a:xfrm>
            <a:off x="2138632" y="4847453"/>
            <a:ext cx="899100" cy="93273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sp>
        <p:nvSpPr>
          <p:cNvPr id="199" name="Google Shape;199;p12"/>
          <p:cNvSpPr/>
          <p:nvPr/>
        </p:nvSpPr>
        <p:spPr>
          <a:xfrm>
            <a:off x="775682" y="4754929"/>
            <a:ext cx="1007100" cy="1007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sp>
        <p:nvSpPr>
          <p:cNvPr id="200" name="Google Shape;200;p12"/>
          <p:cNvSpPr/>
          <p:nvPr/>
        </p:nvSpPr>
        <p:spPr>
          <a:xfrm>
            <a:off x="3366125" y="4952029"/>
            <a:ext cx="810000" cy="810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sp>
        <p:nvSpPr>
          <p:cNvPr id="201" name="Google Shape;201;p12"/>
          <p:cNvSpPr/>
          <p:nvPr/>
        </p:nvSpPr>
        <p:spPr>
          <a:xfrm>
            <a:off x="6444105" y="5590652"/>
            <a:ext cx="167400" cy="167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7D9D41"/>
              </a:solidFill>
              <a:latin typeface="Lato"/>
              <a:ea typeface="Lato"/>
              <a:cs typeface="Lato"/>
              <a:sym typeface="Lato"/>
            </a:endParaRPr>
          </a:p>
        </p:txBody>
      </p:sp>
      <p:sp>
        <p:nvSpPr>
          <p:cNvPr id="202" name="Google Shape;202;p12"/>
          <p:cNvSpPr/>
          <p:nvPr/>
        </p:nvSpPr>
        <p:spPr>
          <a:xfrm>
            <a:off x="4560303" y="5386777"/>
            <a:ext cx="399600" cy="39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sp>
        <p:nvSpPr>
          <p:cNvPr id="203" name="Google Shape;203;p12"/>
          <p:cNvSpPr/>
          <p:nvPr/>
        </p:nvSpPr>
        <p:spPr>
          <a:xfrm>
            <a:off x="7667239" y="5654029"/>
            <a:ext cx="108000" cy="10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sp>
        <p:nvSpPr>
          <p:cNvPr id="204" name="Google Shape;204;p12"/>
          <p:cNvSpPr txBox="1"/>
          <p:nvPr/>
        </p:nvSpPr>
        <p:spPr>
          <a:xfrm>
            <a:off x="5227697" y="5538613"/>
            <a:ext cx="413896" cy="230832"/>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Montserrat"/>
                <a:ea typeface="Montserrat"/>
                <a:cs typeface="Montserrat"/>
                <a:sym typeface="Montserrat"/>
              </a:rPr>
              <a:t>9,5</a:t>
            </a:r>
            <a:endParaRPr b="0" i="0" sz="1400" u="none" cap="none" strike="noStrike">
              <a:solidFill>
                <a:srgbClr val="000000"/>
              </a:solidFill>
              <a:latin typeface="Arial"/>
              <a:ea typeface="Arial"/>
              <a:cs typeface="Arial"/>
              <a:sym typeface="Arial"/>
            </a:endParaRPr>
          </a:p>
        </p:txBody>
      </p:sp>
      <p:sp>
        <p:nvSpPr>
          <p:cNvPr id="205" name="Google Shape;205;p12"/>
          <p:cNvSpPr txBox="1"/>
          <p:nvPr/>
        </p:nvSpPr>
        <p:spPr>
          <a:xfrm>
            <a:off x="2179256" y="5346042"/>
            <a:ext cx="817853" cy="415498"/>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Montserrat"/>
                <a:ea typeface="Montserrat"/>
                <a:cs typeface="Montserrat"/>
                <a:sym typeface="Montserrat"/>
              </a:rPr>
              <a:t>33,3</a:t>
            </a:r>
            <a:endParaRPr b="0" i="0" sz="1400" u="none" cap="none" strike="noStrike">
              <a:solidFill>
                <a:srgbClr val="000000"/>
              </a:solidFill>
              <a:latin typeface="Arial"/>
              <a:ea typeface="Arial"/>
              <a:cs typeface="Arial"/>
              <a:sym typeface="Arial"/>
            </a:endParaRPr>
          </a:p>
        </p:txBody>
      </p:sp>
      <p:sp>
        <p:nvSpPr>
          <p:cNvPr id="206" name="Google Shape;206;p12"/>
          <p:cNvSpPr txBox="1"/>
          <p:nvPr/>
        </p:nvSpPr>
        <p:spPr>
          <a:xfrm>
            <a:off x="4527668" y="5527220"/>
            <a:ext cx="474810" cy="230832"/>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Montserrat"/>
                <a:ea typeface="Montserrat"/>
                <a:cs typeface="Montserrat"/>
                <a:sym typeface="Montserrat"/>
              </a:rPr>
              <a:t>14,8</a:t>
            </a:r>
            <a:endParaRPr b="0" i="0" sz="1400" u="none" cap="none" strike="noStrike">
              <a:solidFill>
                <a:srgbClr val="000000"/>
              </a:solidFill>
              <a:latin typeface="Arial"/>
              <a:ea typeface="Arial"/>
              <a:cs typeface="Arial"/>
              <a:sym typeface="Arial"/>
            </a:endParaRPr>
          </a:p>
        </p:txBody>
      </p:sp>
      <p:sp>
        <p:nvSpPr>
          <p:cNvPr id="207" name="Google Shape;207;p12"/>
          <p:cNvSpPr txBox="1"/>
          <p:nvPr/>
        </p:nvSpPr>
        <p:spPr>
          <a:xfrm>
            <a:off x="3477615" y="5364693"/>
            <a:ext cx="587019" cy="415498"/>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Montserrat"/>
                <a:ea typeface="Montserrat"/>
                <a:cs typeface="Montserrat"/>
                <a:sym typeface="Montserrat"/>
              </a:rPr>
              <a:t>30</a:t>
            </a:r>
            <a:endParaRPr b="0" i="0" sz="1404" u="none" cap="none" strike="noStrike">
              <a:solidFill>
                <a:schemeClr val="lt1"/>
              </a:solidFill>
              <a:latin typeface="Montserrat"/>
              <a:ea typeface="Montserrat"/>
              <a:cs typeface="Montserrat"/>
              <a:sym typeface="Montserrat"/>
            </a:endParaRPr>
          </a:p>
        </p:txBody>
      </p:sp>
      <p:sp>
        <p:nvSpPr>
          <p:cNvPr id="208" name="Google Shape;208;p12"/>
          <p:cNvSpPr txBox="1"/>
          <p:nvPr/>
        </p:nvSpPr>
        <p:spPr>
          <a:xfrm>
            <a:off x="815804" y="5304165"/>
            <a:ext cx="926857" cy="484748"/>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2850"/>
              <a:buFont typeface="Arial"/>
              <a:buNone/>
            </a:pPr>
            <a:r>
              <a:rPr b="0" i="0" lang="de-DE" sz="2850" u="none" cap="none" strike="noStrike">
                <a:solidFill>
                  <a:schemeClr val="lt1"/>
                </a:solidFill>
                <a:latin typeface="Montserrat"/>
                <a:ea typeface="Montserrat"/>
                <a:cs typeface="Montserrat"/>
                <a:sym typeface="Montserrat"/>
              </a:rPr>
              <a:t>37,3</a:t>
            </a:r>
            <a:endParaRPr b="0" i="0" sz="1400" u="none" cap="none" strike="noStrike">
              <a:solidFill>
                <a:srgbClr val="000000"/>
              </a:solidFill>
              <a:latin typeface="Arial"/>
              <a:ea typeface="Arial"/>
              <a:cs typeface="Arial"/>
              <a:sym typeface="Arial"/>
            </a:endParaRPr>
          </a:p>
        </p:txBody>
      </p:sp>
      <p:sp>
        <p:nvSpPr>
          <p:cNvPr id="209" name="Google Shape;209;p12"/>
          <p:cNvSpPr txBox="1"/>
          <p:nvPr/>
        </p:nvSpPr>
        <p:spPr>
          <a:xfrm>
            <a:off x="4424433" y="4178164"/>
            <a:ext cx="798135" cy="565146"/>
          </a:xfrm>
          <a:prstGeom prst="rect">
            <a:avLst/>
          </a:prstGeom>
          <a:solidFill>
            <a:schemeClr val="lt1"/>
          </a:solidFill>
          <a:ln>
            <a:noFill/>
          </a:ln>
        </p:spPr>
        <p:txBody>
          <a:bodyPr anchorCtr="0" anchor="t" bIns="36000" lIns="0" spcFirstLastPara="1" rIns="0"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Acker-land</a:t>
            </a:r>
            <a:endParaRPr b="0" i="0" sz="1400" u="none" cap="none" strike="noStrike">
              <a:solidFill>
                <a:srgbClr val="000000"/>
              </a:solidFill>
              <a:latin typeface="Arial"/>
              <a:ea typeface="Arial"/>
              <a:cs typeface="Arial"/>
              <a:sym typeface="Arial"/>
            </a:endParaRPr>
          </a:p>
        </p:txBody>
      </p:sp>
      <p:sp>
        <p:nvSpPr>
          <p:cNvPr id="210" name="Google Shape;210;p12"/>
          <p:cNvSpPr txBox="1"/>
          <p:nvPr/>
        </p:nvSpPr>
        <p:spPr>
          <a:xfrm>
            <a:off x="6569793" y="5549814"/>
            <a:ext cx="410689" cy="230832"/>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rgbClr val="1E5F9F"/>
                </a:solidFill>
                <a:latin typeface="Montserrat"/>
                <a:ea typeface="Montserrat"/>
                <a:cs typeface="Montserrat"/>
                <a:sym typeface="Montserrat"/>
              </a:rPr>
              <a:t>6,2</a:t>
            </a:r>
            <a:endParaRPr b="0" i="0" sz="1400" u="none" cap="none" strike="noStrike">
              <a:solidFill>
                <a:srgbClr val="000000"/>
              </a:solidFill>
              <a:latin typeface="Arial"/>
              <a:ea typeface="Arial"/>
              <a:cs typeface="Arial"/>
              <a:sym typeface="Arial"/>
            </a:endParaRPr>
          </a:p>
        </p:txBody>
      </p:sp>
      <p:sp>
        <p:nvSpPr>
          <p:cNvPr id="211" name="Google Shape;211;p12"/>
          <p:cNvSpPr/>
          <p:nvPr/>
        </p:nvSpPr>
        <p:spPr>
          <a:xfrm>
            <a:off x="9198329" y="4514283"/>
            <a:ext cx="2849992" cy="1326452"/>
          </a:xfrm>
          <a:prstGeom prst="roundRect">
            <a:avLst>
              <a:gd fmla="val 16667" name="adj"/>
            </a:avLst>
          </a:prstGeom>
          <a:solidFill>
            <a:srgbClr val="0070C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Was schlussfolgern sie für Bodennutzung und Tierhaltung in ihrem Betrieb?</a:t>
            </a:r>
            <a:endParaRPr b="0" i="0" sz="2000" u="none" cap="none" strike="noStrike">
              <a:solidFill>
                <a:schemeClr val="lt1"/>
              </a:solidFill>
              <a:latin typeface="Arial"/>
              <a:ea typeface="Arial"/>
              <a:cs typeface="Arial"/>
              <a:sym typeface="Arial"/>
            </a:endParaRPr>
          </a:p>
        </p:txBody>
      </p:sp>
      <p:sp>
        <p:nvSpPr>
          <p:cNvPr id="212" name="Google Shape;212;p12"/>
          <p:cNvSpPr txBox="1"/>
          <p:nvPr/>
        </p:nvSpPr>
        <p:spPr>
          <a:xfrm>
            <a:off x="311200" y="5991489"/>
            <a:ext cx="829577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9 : Die Bedeutung</a:t>
            </a:r>
            <a:r>
              <a:rPr b="0" i="0" lang="de-DE" sz="1000" u="none" cap="none" strike="noStrike">
                <a:solidFill>
                  <a:srgbClr val="000000"/>
                </a:solidFill>
                <a:latin typeface="Arial"/>
                <a:ea typeface="Arial"/>
                <a:cs typeface="Arial"/>
                <a:sym typeface="Arial"/>
              </a:rPr>
              <a:t> von unterschiedlichen Böden, ihrer  Fläche und Nutzung, im Verhältnis zu ihrer Rolle als  Kohlenstoffspeicher </a:t>
            </a:r>
            <a:endParaRPr b="0" i="0" sz="1000" u="none" cap="none" strike="noStrike">
              <a:solidFill>
                <a:srgbClr val="000000"/>
              </a:solidFill>
              <a:latin typeface="Trebuchet MS"/>
              <a:ea typeface="Trebuchet MS"/>
              <a:cs typeface="Trebuchet MS"/>
              <a:sym typeface="Trebuchet MS"/>
            </a:endParaRPr>
          </a:p>
        </p:txBody>
      </p:sp>
      <p:sp>
        <p:nvSpPr>
          <p:cNvPr id="213" name="Google Shape;213;p12"/>
          <p:cNvSpPr txBox="1"/>
          <p:nvPr/>
        </p:nvSpPr>
        <p:spPr>
          <a:xfrm>
            <a:off x="817795" y="6456349"/>
            <a:ext cx="2839805"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214" name="Google Shape;214;p1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1" name="Google Shape;221;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Klimaschutz: </a:t>
            </a:r>
            <a:br>
              <a:rPr lang="de-DE"/>
            </a:br>
            <a:r>
              <a:rPr lang="de-DE"/>
              <a:t>Rationelle Energienutzung und erneuerbare Energien</a:t>
            </a:r>
            <a:endParaRPr/>
          </a:p>
        </p:txBody>
      </p:sp>
      <p:sp>
        <p:nvSpPr>
          <p:cNvPr id="222" name="Google Shape;222;p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Tabelle: eigene Darstellung nach BLZ o.J.</a:t>
            </a:r>
            <a:endParaRPr>
              <a:solidFill>
                <a:schemeClr val="lt1"/>
              </a:solidFill>
              <a:latin typeface="Trebuchet MS"/>
              <a:ea typeface="Trebuchet MS"/>
              <a:cs typeface="Trebuchet MS"/>
              <a:sym typeface="Trebuchet MS"/>
            </a:endParaRPr>
          </a:p>
        </p:txBody>
      </p:sp>
      <p:sp>
        <p:nvSpPr>
          <p:cNvPr id="223" name="Google Shape;223;p4"/>
          <p:cNvSpPr/>
          <p:nvPr/>
        </p:nvSpPr>
        <p:spPr>
          <a:xfrm>
            <a:off x="7025640" y="1632574"/>
            <a:ext cx="4854403" cy="4116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Diskutieren Sie Maßnahmen, die im Bereich Energieeffizienz und erneuerbare Energien auf landwirtschaftlichen Betrieben umgesetzt werden können. </a:t>
            </a:r>
            <a:endParaRPr b="0" i="0" sz="1800" u="none" cap="none" strike="noStrike">
              <a:solidFill>
                <a:srgbClr val="C00000"/>
              </a:solidFill>
              <a:latin typeface="Arial"/>
              <a:ea typeface="Arial"/>
              <a:cs typeface="Arial"/>
              <a:sym typeface="Arial"/>
            </a:endParaRPr>
          </a:p>
          <a:p>
            <a:pPr indent="-285750" lvl="0" marL="311150" marR="0" rtl="0" algn="l">
              <a:lnSpc>
                <a:spcPct val="100000"/>
              </a:lnSpc>
              <a:spcBef>
                <a:spcPts val="0"/>
              </a:spcBef>
              <a:spcAft>
                <a:spcPts val="0"/>
              </a:spcAft>
              <a:buClr>
                <a:srgbClr val="000000"/>
              </a:buClr>
              <a:buSzPts val="1000"/>
              <a:buFont typeface="Arial"/>
              <a:buChar char="•"/>
            </a:pPr>
            <a:r>
              <a:rPr b="0" i="0" lang="de-DE" sz="1800" u="none" cap="none" strike="noStrike">
                <a:solidFill>
                  <a:srgbClr val="C00000"/>
                </a:solidFill>
                <a:latin typeface="Arial"/>
                <a:ea typeface="Arial"/>
                <a:cs typeface="Arial"/>
                <a:sym typeface="Arial"/>
              </a:rPr>
              <a:t>Recherchieren Sie welche Angebote für Hoflader mit Elektroantrieb es auf dem Markt gibt. Vergleichen Sie wieviel CO</a:t>
            </a:r>
            <a:r>
              <a:rPr b="0" baseline="-25000" i="0" lang="de-DE" sz="1800" u="none" cap="none" strike="noStrike">
                <a:solidFill>
                  <a:srgbClr val="C00000"/>
                </a:solidFill>
                <a:latin typeface="Arial"/>
                <a:ea typeface="Arial"/>
                <a:cs typeface="Arial"/>
                <a:sym typeface="Arial"/>
              </a:rPr>
              <a:t>2</a:t>
            </a:r>
            <a:r>
              <a:rPr b="0" i="0" lang="de-DE" sz="1800" u="none" cap="none" strike="noStrike">
                <a:solidFill>
                  <a:srgbClr val="C00000"/>
                </a:solidFill>
                <a:latin typeface="Arial"/>
                <a:ea typeface="Arial"/>
                <a:cs typeface="Arial"/>
                <a:sym typeface="Arial"/>
              </a:rPr>
              <a:t> mit einem E-Hoflader im Vergleich zu einem dieselbetriebenen Fahrzeug eingespart werden kann. </a:t>
            </a:r>
            <a:endParaRPr b="0" i="0" sz="1800" u="none" cap="none" strike="noStrike">
              <a:solidFill>
                <a:srgbClr val="C00000"/>
              </a:solidFill>
              <a:latin typeface="Arial"/>
              <a:ea typeface="Arial"/>
              <a:cs typeface="Arial"/>
              <a:sym typeface="Arial"/>
            </a:endParaRPr>
          </a:p>
        </p:txBody>
      </p:sp>
      <p:sp>
        <p:nvSpPr>
          <p:cNvPr id="224" name="Google Shape;224;p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225" name="Google Shape;225;p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cxnSp>
        <p:nvCxnSpPr>
          <p:cNvPr id="226" name="Google Shape;226;p4"/>
          <p:cNvCxnSpPr/>
          <p:nvPr/>
        </p:nvCxnSpPr>
        <p:spPr>
          <a:xfrm>
            <a:off x="4183309" y="5665480"/>
            <a:ext cx="0" cy="0"/>
          </a:xfrm>
          <a:prstGeom prst="straightConnector1">
            <a:avLst/>
          </a:prstGeom>
          <a:noFill/>
          <a:ln cap="flat" cmpd="sng" w="9525">
            <a:solidFill>
              <a:srgbClr val="4561AA"/>
            </a:solidFill>
            <a:prstDash val="solid"/>
            <a:round/>
            <a:headEnd len="sm" w="sm" type="none"/>
            <a:tailEnd len="sm" w="sm" type="none"/>
          </a:ln>
        </p:spPr>
      </p:cxnSp>
      <p:graphicFrame>
        <p:nvGraphicFramePr>
          <p:cNvPr id="227" name="Google Shape;227;p4"/>
          <p:cNvGraphicFramePr/>
          <p:nvPr/>
        </p:nvGraphicFramePr>
        <p:xfrm>
          <a:off x="360000" y="1417402"/>
          <a:ext cx="3000000" cy="3000000"/>
        </p:xfrm>
        <a:graphic>
          <a:graphicData uri="http://schemas.openxmlformats.org/drawingml/2006/table">
            <a:tbl>
              <a:tblPr bandRow="1" firstRow="1">
                <a:noFill/>
                <a:tableStyleId>{66229D87-A5AD-49A3-83F1-19E01EF85AC6}</a:tableStyleId>
              </a:tblPr>
              <a:tblGrid>
                <a:gridCol w="6386500"/>
              </a:tblGrid>
              <a:tr h="609475">
                <a:tc>
                  <a:txBody>
                    <a:bodyPr/>
                    <a:lstStyle/>
                    <a:p>
                      <a:pPr indent="0" lvl="0" marL="0" marR="0" rtl="0" algn="l">
                        <a:lnSpc>
                          <a:spcPct val="100000"/>
                        </a:lnSpc>
                        <a:spcBef>
                          <a:spcPts val="0"/>
                        </a:spcBef>
                        <a:spcAft>
                          <a:spcPts val="0"/>
                        </a:spcAft>
                        <a:buClr>
                          <a:srgbClr val="000000"/>
                        </a:buClr>
                        <a:buSzPts val="1800"/>
                        <a:buFont typeface="Arial"/>
                        <a:buNone/>
                      </a:pPr>
                      <a:r>
                        <a:rPr b="0" lang="de-DE" sz="1800" u="none" cap="none" strike="noStrike"/>
                        <a:t>Energieverbrauch in der Landwirtschaft</a:t>
                      </a:r>
                      <a:endParaRPr b="0" sz="1800" u="none" cap="none" strike="noStrike"/>
                    </a:p>
                  </a:txBody>
                  <a:tcPr marT="45725" marB="45725" marR="91450" marL="91450"/>
                </a:tc>
              </a:tr>
              <a:tr h="575650">
                <a:tc>
                  <a:txBody>
                    <a:bodyPr/>
                    <a:lstStyle/>
                    <a:p>
                      <a:pPr indent="0" lvl="0" marL="0" marR="0" rtl="0" algn="l">
                        <a:lnSpc>
                          <a:spcPct val="100000"/>
                        </a:lnSpc>
                        <a:spcBef>
                          <a:spcPts val="0"/>
                        </a:spcBef>
                        <a:spcAft>
                          <a:spcPts val="0"/>
                        </a:spcAft>
                        <a:buClr>
                          <a:srgbClr val="000000"/>
                        </a:buClr>
                        <a:buSzPts val="1800"/>
                        <a:buFont typeface="Arial"/>
                        <a:buNone/>
                      </a:pPr>
                      <a:r>
                        <a:rPr b="0" lang="de-DE" sz="1800" u="none" cap="none" strike="noStrike"/>
                        <a:t>Kraftstoffeinsatz für Landmaschinen und Geräte</a:t>
                      </a:r>
                      <a:endParaRPr sz="1400" u="none" cap="none" strike="noStrike"/>
                    </a:p>
                  </a:txBody>
                  <a:tcPr marT="45725" marB="45725" marR="91450" marL="91450"/>
                </a:tc>
              </a:tr>
              <a:tr h="557550">
                <a:tc>
                  <a:txBody>
                    <a:bodyPr/>
                    <a:lstStyle/>
                    <a:p>
                      <a:pPr indent="0" lvl="0" marL="0" marR="0" rtl="0" algn="l">
                        <a:lnSpc>
                          <a:spcPct val="100000"/>
                        </a:lnSpc>
                        <a:spcBef>
                          <a:spcPts val="0"/>
                        </a:spcBef>
                        <a:spcAft>
                          <a:spcPts val="0"/>
                        </a:spcAft>
                        <a:buClr>
                          <a:srgbClr val="000000"/>
                        </a:buClr>
                        <a:buSzPts val="1800"/>
                        <a:buFont typeface="Arial"/>
                        <a:buNone/>
                      </a:pPr>
                      <a:r>
                        <a:rPr b="0" lang="de-DE" sz="1800" u="none" cap="none" strike="noStrike"/>
                        <a:t>Energie für Trocknung, Einlagerung, Belüftung von Getreide</a:t>
                      </a:r>
                      <a:endParaRPr sz="1400" u="none" cap="none" strike="noStrike"/>
                    </a:p>
                  </a:txBody>
                  <a:tcPr marT="45725" marB="45725" marR="91450" marL="91450"/>
                </a:tc>
              </a:tr>
              <a:tr h="529975">
                <a:tc>
                  <a:txBody>
                    <a:bodyPr/>
                    <a:lstStyle/>
                    <a:p>
                      <a:pPr indent="0" lvl="0" marL="0" marR="0" rtl="0" algn="l">
                        <a:lnSpc>
                          <a:spcPct val="100000"/>
                        </a:lnSpc>
                        <a:spcBef>
                          <a:spcPts val="0"/>
                        </a:spcBef>
                        <a:spcAft>
                          <a:spcPts val="0"/>
                        </a:spcAft>
                        <a:buClr>
                          <a:srgbClr val="000000"/>
                        </a:buClr>
                        <a:buSzPts val="1800"/>
                        <a:buFont typeface="Arial"/>
                        <a:buNone/>
                      </a:pPr>
                      <a:r>
                        <a:rPr b="0" lang="de-DE" sz="1800" u="none" cap="none" strike="noStrike"/>
                        <a:t>Wärme und Strom für die Ställe</a:t>
                      </a:r>
                      <a:endParaRPr sz="1400" u="none" cap="none" strike="noStrike"/>
                    </a:p>
                  </a:txBody>
                  <a:tcPr marT="45725" marB="45725" marR="91450" marL="91450"/>
                </a:tc>
              </a:tr>
              <a:tr h="524100">
                <a:tc>
                  <a:txBody>
                    <a:bodyPr/>
                    <a:lstStyle/>
                    <a:p>
                      <a:pPr indent="0" lvl="0" marL="0" marR="0" rtl="0" algn="l">
                        <a:lnSpc>
                          <a:spcPct val="100000"/>
                        </a:lnSpc>
                        <a:spcBef>
                          <a:spcPts val="0"/>
                        </a:spcBef>
                        <a:spcAft>
                          <a:spcPts val="0"/>
                        </a:spcAft>
                        <a:buClr>
                          <a:srgbClr val="000000"/>
                        </a:buClr>
                        <a:buSzPts val="1800"/>
                        <a:buFont typeface="Arial"/>
                        <a:buNone/>
                      </a:pPr>
                      <a:r>
                        <a:rPr b="0" lang="de-DE" sz="1800" u="none" cap="none" strike="noStrike"/>
                        <a:t>Wärme für Gewächshäuser</a:t>
                      </a:r>
                      <a:endParaRPr sz="1400" u="none" cap="none" strike="noStrike"/>
                    </a:p>
                  </a:txBody>
                  <a:tcPr marT="45725" marB="45725" marR="91450" marL="91450"/>
                </a:tc>
              </a:tr>
              <a:tr h="802900">
                <a:tc>
                  <a:txBody>
                    <a:bodyPr/>
                    <a:lstStyle/>
                    <a:p>
                      <a:pPr indent="0" lvl="0" marL="0" marR="0" rtl="0" algn="l">
                        <a:lnSpc>
                          <a:spcPct val="100000"/>
                        </a:lnSpc>
                        <a:spcBef>
                          <a:spcPts val="0"/>
                        </a:spcBef>
                        <a:spcAft>
                          <a:spcPts val="0"/>
                        </a:spcAft>
                        <a:buClr>
                          <a:srgbClr val="000000"/>
                        </a:buClr>
                        <a:buSzPts val="1800"/>
                        <a:buFont typeface="Arial"/>
                        <a:buNone/>
                      </a:pPr>
                      <a:r>
                        <a:rPr b="0" lang="de-DE" sz="1800" u="none" cap="none" strike="noStrike"/>
                        <a:t>Milchviehhaltung: Strom für Vakuumpumpen, Milchkühlung, Beleuchtung</a:t>
                      </a:r>
                      <a:endParaRPr sz="1400" u="none" cap="none" strike="noStrike"/>
                    </a:p>
                  </a:txBody>
                  <a:tcPr marT="45725" marB="45725" marR="91450" marL="91450"/>
                </a:tc>
              </a:tr>
              <a:tr h="462625">
                <a:tc>
                  <a:txBody>
                    <a:bodyPr/>
                    <a:lstStyle/>
                    <a:p>
                      <a:pPr indent="0" lvl="0" marL="0" marR="0" rtl="0" algn="l">
                        <a:lnSpc>
                          <a:spcPct val="100000"/>
                        </a:lnSpc>
                        <a:spcBef>
                          <a:spcPts val="0"/>
                        </a:spcBef>
                        <a:spcAft>
                          <a:spcPts val="0"/>
                        </a:spcAft>
                        <a:buClr>
                          <a:srgbClr val="000000"/>
                        </a:buClr>
                        <a:buSzPts val="1800"/>
                        <a:buFont typeface="Arial"/>
                        <a:buNone/>
                      </a:pPr>
                      <a:r>
                        <a:rPr b="0" lang="de-DE" sz="1800" u="none" cap="none" strike="noStrike"/>
                        <a:t>Energie für Weiterverarbeitung u. Verpackung von Produkten</a:t>
                      </a:r>
                      <a:endParaRPr sz="1400" u="none" cap="none" strike="noStrike"/>
                    </a:p>
                  </a:txBody>
                  <a:tcPr marT="45725" marB="45725" marR="91450" marL="91450"/>
                </a:tc>
              </a:tr>
              <a:tr h="464850">
                <a:tc>
                  <a:txBody>
                    <a:bodyPr/>
                    <a:lstStyle/>
                    <a:p>
                      <a:pPr indent="0" lvl="0" marL="0" marR="0" rtl="0" algn="l">
                        <a:lnSpc>
                          <a:spcPct val="100000"/>
                        </a:lnSpc>
                        <a:spcBef>
                          <a:spcPts val="0"/>
                        </a:spcBef>
                        <a:spcAft>
                          <a:spcPts val="0"/>
                        </a:spcAft>
                        <a:buClr>
                          <a:srgbClr val="000000"/>
                        </a:buClr>
                        <a:buSzPts val="1800"/>
                        <a:buFont typeface="Arial"/>
                        <a:buNone/>
                      </a:pPr>
                      <a:r>
                        <a:rPr b="0" lang="de-DE" sz="1800" u="none" cap="none" strike="noStrike"/>
                        <a:t>Beachtung der Böden als Kohlenstoffspeicher</a:t>
                      </a:r>
                      <a:endParaRPr sz="1400" u="none" cap="none" strike="noStrike"/>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34" name="Google Shape;234;p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b="0" i="0" lang="de-DE" sz="1200" strike="noStrike">
                <a:solidFill>
                  <a:schemeClr val="lt1"/>
                </a:solidFill>
                <a:latin typeface="Trebuchet MS"/>
                <a:ea typeface="Trebuchet MS"/>
                <a:cs typeface="Trebuchet MS"/>
                <a:sym typeface="Trebuchet MS"/>
              </a:rPr>
              <a:t>Bild: nach </a:t>
            </a:r>
            <a:r>
              <a:rPr lang="de-DE"/>
              <a:t>Welthungerhilfe 2018</a:t>
            </a:r>
            <a:endParaRPr>
              <a:solidFill>
                <a:schemeClr val="lt1"/>
              </a:solidFill>
              <a:latin typeface="Trebuchet MS"/>
              <a:ea typeface="Trebuchet MS"/>
              <a:cs typeface="Trebuchet MS"/>
              <a:sym typeface="Trebuchet MS"/>
            </a:endParaRPr>
          </a:p>
        </p:txBody>
      </p:sp>
      <p:sp>
        <p:nvSpPr>
          <p:cNvPr id="235" name="Google Shape;235;p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236" name="Google Shape;236;p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sp>
        <p:nvSpPr>
          <p:cNvPr id="237" name="Google Shape;237;p5"/>
          <p:cNvSpPr txBox="1"/>
          <p:nvPr/>
        </p:nvSpPr>
        <p:spPr>
          <a:xfrm>
            <a:off x="189828" y="1474682"/>
            <a:ext cx="5824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Die Vielfalt im Anbau schrumpft</a:t>
            </a:r>
            <a:endParaRPr b="0" i="0" sz="2000" u="none" cap="none" strike="noStrike">
              <a:solidFill>
                <a:srgbClr val="000000"/>
              </a:solidFill>
              <a:latin typeface="Arial"/>
              <a:ea typeface="Arial"/>
              <a:cs typeface="Arial"/>
              <a:sym typeface="Arial"/>
            </a:endParaRPr>
          </a:p>
        </p:txBody>
      </p:sp>
      <p:sp>
        <p:nvSpPr>
          <p:cNvPr id="238" name="Google Shape;238;p5"/>
          <p:cNvSpPr txBox="1"/>
          <p:nvPr/>
        </p:nvSpPr>
        <p:spPr>
          <a:xfrm>
            <a:off x="360000" y="180000"/>
            <a:ext cx="9000000" cy="1080000"/>
          </a:xfrm>
          <a:prstGeom prst="rect">
            <a:avLst/>
          </a:prstGeom>
          <a:noFill/>
          <a:ln>
            <a:noFill/>
          </a:ln>
        </p:spPr>
        <p:txBody>
          <a:bodyPr anchorCtr="0" anchor="ctr" bIns="45700" lIns="91425" spcFirstLastPara="1" rIns="91425" wrap="square" tIns="45700">
            <a:normAutofit fontScale="92500"/>
          </a:bodyPr>
          <a:lstStyle/>
          <a:p>
            <a:pPr indent="0" lvl="0" marL="0" marR="0" rtl="0" algn="l">
              <a:lnSpc>
                <a:spcPct val="100000"/>
              </a:lnSpc>
              <a:spcBef>
                <a:spcPts val="0"/>
              </a:spcBef>
              <a:spcAft>
                <a:spcPts val="0"/>
              </a:spcAft>
              <a:buClr>
                <a:srgbClr val="000000"/>
              </a:buClr>
              <a:buSzPct val="100000"/>
              <a:buFont typeface="Arial"/>
              <a:buNone/>
            </a:pPr>
            <a:r>
              <a:rPr b="0" i="0" lang="de-DE" sz="3200" u="none" cap="none" strike="noStrike">
                <a:solidFill>
                  <a:srgbClr val="000000"/>
                </a:solidFill>
                <a:latin typeface="Trebuchet MS"/>
                <a:ea typeface="Trebuchet MS"/>
                <a:cs typeface="Trebuchet MS"/>
                <a:sym typeface="Trebuchet MS"/>
              </a:rPr>
              <a:t>Nachhaltigkeit und Biodiversität: Bewahrung von alten Kulturpflanzen, Saatgut &amp; Nutztierrassen</a:t>
            </a:r>
            <a:endParaRPr b="0" i="0" sz="3200" u="none" cap="none" strike="noStrike">
              <a:solidFill>
                <a:srgbClr val="000000"/>
              </a:solidFill>
              <a:latin typeface="Trebuchet MS"/>
              <a:ea typeface="Trebuchet MS"/>
              <a:cs typeface="Trebuchet MS"/>
              <a:sym typeface="Trebuchet MS"/>
            </a:endParaRPr>
          </a:p>
        </p:txBody>
      </p:sp>
      <p:sp>
        <p:nvSpPr>
          <p:cNvPr id="239" name="Google Shape;239;p5"/>
          <p:cNvSpPr/>
          <p:nvPr/>
        </p:nvSpPr>
        <p:spPr>
          <a:xfrm>
            <a:off x="8320526" y="1857168"/>
            <a:ext cx="3511474" cy="378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Am Beispiel einer Feldfrucht (z.B. Kartoffel): Recherchieren Sie, welche alten Sorten verfügbar sind. Listen Sie die besonderen Eigenschaften, Vor- und Nachteile der verschiedenen Sorten auf.</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Skizzieren Sie am Beispiel einer ausgewählten alten Gemüse-Sorte Wege für die Nutzung (Vermarktung, Weiterverarbeitung)</a:t>
            </a:r>
            <a:endParaRPr b="0" i="0" sz="1800" u="none" cap="none" strike="noStrike">
              <a:solidFill>
                <a:srgbClr val="C00000"/>
              </a:solidFill>
              <a:latin typeface="Arial"/>
              <a:ea typeface="Arial"/>
              <a:cs typeface="Arial"/>
              <a:sym typeface="Arial"/>
            </a:endParaRPr>
          </a:p>
        </p:txBody>
      </p:sp>
      <p:pic>
        <p:nvPicPr>
          <p:cNvPr id="240" name="Google Shape;240;p5"/>
          <p:cNvPicPr preferRelativeResize="0"/>
          <p:nvPr/>
        </p:nvPicPr>
        <p:blipFill rotWithShape="1">
          <a:blip r:embed="rId3">
            <a:alphaModFix/>
          </a:blip>
          <a:srcRect b="0" l="0" r="0" t="0"/>
          <a:stretch/>
        </p:blipFill>
        <p:spPr>
          <a:xfrm>
            <a:off x="10958" y="1967282"/>
            <a:ext cx="8309568" cy="39810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47" name="Google Shape;247;p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b="0" i="0" lang="de-DE" sz="1200" strike="noStrike">
                <a:solidFill>
                  <a:schemeClr val="lt1"/>
                </a:solidFill>
                <a:latin typeface="Trebuchet MS"/>
                <a:ea typeface="Trebuchet MS"/>
                <a:cs typeface="Trebuchet MS"/>
                <a:sym typeface="Trebuchet MS"/>
              </a:rPr>
              <a:t>Bild: nach Roteliste-Zentrum 2011</a:t>
            </a:r>
            <a:endParaRPr>
              <a:solidFill>
                <a:schemeClr val="lt1"/>
              </a:solidFill>
              <a:latin typeface="Trebuchet MS"/>
              <a:ea typeface="Trebuchet MS"/>
              <a:cs typeface="Trebuchet MS"/>
              <a:sym typeface="Trebuchet MS"/>
            </a:endParaRPr>
          </a:p>
        </p:txBody>
      </p:sp>
      <p:sp>
        <p:nvSpPr>
          <p:cNvPr id="248" name="Google Shape;248;p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Christine Henseling</a:t>
            </a:r>
            <a:endParaRPr/>
          </a:p>
          <a:p>
            <a:pPr indent="0" lvl="0" marL="0" rtl="0" algn="l">
              <a:lnSpc>
                <a:spcPct val="100000"/>
              </a:lnSpc>
              <a:spcBef>
                <a:spcPts val="0"/>
              </a:spcBef>
              <a:spcAft>
                <a:spcPts val="0"/>
              </a:spcAft>
              <a:buSzPts val="1800"/>
              <a:buNone/>
            </a:pPr>
            <a:r>
              <a:rPr lang="de-DE"/>
              <a:t>Projektagentur BBNE</a:t>
            </a:r>
            <a:endParaRPr/>
          </a:p>
        </p:txBody>
      </p:sp>
      <p:sp>
        <p:nvSpPr>
          <p:cNvPr id="249" name="Google Shape;249;p6"/>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Landwirt/ Landwirtin und</a:t>
            </a:r>
            <a:endParaRPr/>
          </a:p>
          <a:p>
            <a:pPr indent="-35999" lvl="0" marL="35999" rtl="0" algn="l">
              <a:lnSpc>
                <a:spcPct val="110000"/>
              </a:lnSpc>
              <a:spcBef>
                <a:spcPts val="0"/>
              </a:spcBef>
              <a:spcAft>
                <a:spcPts val="0"/>
              </a:spcAft>
              <a:buClr>
                <a:srgbClr val="888888"/>
              </a:buClr>
              <a:buSzPts val="1200"/>
              <a:buNone/>
            </a:pPr>
            <a:r>
              <a:rPr lang="de-DE"/>
              <a:t>Fachkraft Agrarservice</a:t>
            </a:r>
            <a:endParaRPr/>
          </a:p>
        </p:txBody>
      </p:sp>
      <p:sp>
        <p:nvSpPr>
          <p:cNvPr id="250" name="Google Shape;250;p6"/>
          <p:cNvSpPr txBox="1"/>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3200"/>
              <a:buFont typeface="Arial"/>
              <a:buNone/>
            </a:pPr>
            <a:r>
              <a:rPr b="0" i="0" lang="de-DE" sz="3200" u="none" cap="none" strike="noStrike">
                <a:solidFill>
                  <a:srgbClr val="000000"/>
                </a:solidFill>
                <a:latin typeface="Trebuchet MS"/>
                <a:ea typeface="Trebuchet MS"/>
                <a:cs typeface="Trebuchet MS"/>
                <a:sym typeface="Trebuchet MS"/>
              </a:rPr>
              <a:t>Maßnahmen zur Förderung der Biodiversität</a:t>
            </a:r>
            <a:endParaRPr b="0" i="0" sz="3200" u="none" cap="none" strike="noStrike">
              <a:solidFill>
                <a:srgbClr val="000000"/>
              </a:solidFill>
              <a:latin typeface="Trebuchet MS"/>
              <a:ea typeface="Trebuchet MS"/>
              <a:cs typeface="Trebuchet MS"/>
              <a:sym typeface="Trebuchet MS"/>
            </a:endParaRPr>
          </a:p>
        </p:txBody>
      </p:sp>
      <p:graphicFrame>
        <p:nvGraphicFramePr>
          <p:cNvPr id="251" name="Google Shape;251;p6"/>
          <p:cNvGraphicFramePr/>
          <p:nvPr/>
        </p:nvGraphicFramePr>
        <p:xfrm>
          <a:off x="12242" y="2044638"/>
          <a:ext cx="2992216" cy="3002375"/>
        </p:xfrm>
        <a:graphic>
          <a:graphicData uri="http://schemas.openxmlformats.org/drawingml/2006/chart">
            <c:chart r:id="rId3"/>
          </a:graphicData>
        </a:graphic>
      </p:graphicFrame>
      <p:graphicFrame>
        <p:nvGraphicFramePr>
          <p:cNvPr id="252" name="Google Shape;252;p6"/>
          <p:cNvGraphicFramePr/>
          <p:nvPr/>
        </p:nvGraphicFramePr>
        <p:xfrm>
          <a:off x="5285290" y="1967282"/>
          <a:ext cx="3035236" cy="3174733"/>
        </p:xfrm>
        <a:graphic>
          <a:graphicData uri="http://schemas.openxmlformats.org/drawingml/2006/chart">
            <c:chart r:id="rId4"/>
          </a:graphicData>
        </a:graphic>
      </p:graphicFrame>
      <p:sp>
        <p:nvSpPr>
          <p:cNvPr id="253" name="Google Shape;253;p6"/>
          <p:cNvSpPr/>
          <p:nvPr/>
        </p:nvSpPr>
        <p:spPr>
          <a:xfrm>
            <a:off x="8210893" y="1695310"/>
            <a:ext cx="3511474" cy="378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Skizzieren Sie, mit welchen Maßnahmen die Biodiversität in der Landwirtschaft gefördert werden kann.</a:t>
            </a:r>
            <a:endParaRPr b="0" i="0" sz="1800" u="none" cap="none" strike="noStrike">
              <a:solidFill>
                <a:srgbClr val="C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Arial"/>
                <a:ea typeface="Arial"/>
                <a:cs typeface="Arial"/>
                <a:sym typeface="Arial"/>
              </a:rPr>
              <a:t>Welche Maßnahmen werden auf Ihrem Betrieb bereits umgesetzt, um Lebensbedingungen für Insekten zu verbessern?</a:t>
            </a:r>
            <a:endParaRPr b="0" i="0" sz="1800" u="none" cap="none" strike="noStrike">
              <a:solidFill>
                <a:srgbClr val="C00000"/>
              </a:solidFill>
              <a:latin typeface="Arial"/>
              <a:ea typeface="Arial"/>
              <a:cs typeface="Arial"/>
              <a:sym typeface="Arial"/>
            </a:endParaRPr>
          </a:p>
        </p:txBody>
      </p:sp>
      <p:graphicFrame>
        <p:nvGraphicFramePr>
          <p:cNvPr id="254" name="Google Shape;254;p6"/>
          <p:cNvGraphicFramePr/>
          <p:nvPr/>
        </p:nvGraphicFramePr>
        <p:xfrm>
          <a:off x="400772" y="1830622"/>
          <a:ext cx="7719100" cy="4326338"/>
        </p:xfrm>
        <a:graphic>
          <a:graphicData uri="http://schemas.openxmlformats.org/drawingml/2006/chart">
            <c:chart r:id="rId5"/>
          </a:graphicData>
        </a:graphic>
      </p:graphicFrame>
      <p:pic>
        <p:nvPicPr>
          <p:cNvPr id="255" name="Google Shape;255;p6"/>
          <p:cNvPicPr preferRelativeResize="0"/>
          <p:nvPr/>
        </p:nvPicPr>
        <p:blipFill rotWithShape="1">
          <a:blip r:embed="rId6">
            <a:alphaModFix/>
          </a:blip>
          <a:srcRect b="0" l="0" r="0" t="0"/>
          <a:stretch/>
        </p:blipFill>
        <p:spPr>
          <a:xfrm>
            <a:off x="0" y="1869430"/>
            <a:ext cx="7718205" cy="4328535"/>
          </a:xfrm>
          <a:prstGeom prst="rect">
            <a:avLst/>
          </a:prstGeom>
          <a:noFill/>
          <a:ln>
            <a:noFill/>
          </a:ln>
        </p:spPr>
      </p:pic>
      <p:sp>
        <p:nvSpPr>
          <p:cNvPr id="256" name="Google Shape;256;p6"/>
          <p:cNvSpPr txBox="1"/>
          <p:nvPr/>
        </p:nvSpPr>
        <p:spPr>
          <a:xfrm>
            <a:off x="309751" y="1392120"/>
            <a:ext cx="5824500" cy="5539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de-DE" sz="2400" u="none" cap="none" strike="noStrike">
                <a:solidFill>
                  <a:srgbClr val="000000"/>
                </a:solidFill>
                <a:latin typeface="Arial"/>
                <a:ea typeface="Arial"/>
                <a:cs typeface="Arial"/>
                <a:sym typeface="Arial"/>
              </a:rPr>
              <a:t>Anteil gefährdeter Bienenarten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