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797675" cy="9926625"/>
  <p:embeddedFontLst>
    <p:embeddedFont>
      <p:font typeface="Merriweather"/>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223">
          <p15:clr>
            <a:srgbClr val="A4A3A4"/>
          </p15:clr>
        </p15:guide>
        <p15:guide id="2" pos="2237">
          <p15:clr>
            <a:srgbClr val="A4A3A4"/>
          </p15:clr>
        </p15:guide>
        <p15:guide id="3" orient="horz" pos="3126">
          <p15:clr>
            <a:srgbClr val="A4A3A4"/>
          </p15:clr>
        </p15:guide>
        <p15:guide id="4" pos="2141">
          <p15:clr>
            <a:srgbClr val="A4A3A4"/>
          </p15:clr>
        </p15:guide>
      </p15:notesGuideLst>
    </p:ext>
    <p:ext uri="GoogleSlidesCustomDataVersion2">
      <go:slidesCustomData xmlns:go="http://customooxmlschemas.google.com/" r:id="rId24" roundtripDataSignature="AMtx7mgCaBb/Eoc7+5QB7TnHnCuPs2B8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223" orient="horz"/>
        <p:guide pos="2237"/>
        <p:guide pos="3126" orient="horz"/>
        <p:guide pos="214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regular.fntdata"/><Relationship Id="rId11" Type="http://schemas.openxmlformats.org/officeDocument/2006/relationships/slide" Target="slides/slide6.xml"/><Relationship Id="rId22" Type="http://schemas.openxmlformats.org/officeDocument/2006/relationships/font" Target="fonts/Merriweather-italic.fntdata"/><Relationship Id="rId10" Type="http://schemas.openxmlformats.org/officeDocument/2006/relationships/slide" Target="slides/slide5.xml"/><Relationship Id="rId21" Type="http://schemas.openxmlformats.org/officeDocument/2006/relationships/font" Target="fonts/Merriweather-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Merriweather-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2945660" cy="498057"/>
          </a:xfrm>
          <a:prstGeom prst="rect">
            <a:avLst/>
          </a:prstGeom>
          <a:noFill/>
          <a:ln>
            <a:noFill/>
          </a:ln>
        </p:spPr>
        <p:txBody>
          <a:bodyPr anchorCtr="0" anchor="t" bIns="45700" lIns="91450" spcFirstLastPara="1" rIns="91450"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2" y="3"/>
            <a:ext cx="2945660" cy="498057"/>
          </a:xfrm>
          <a:prstGeom prst="rect">
            <a:avLst/>
          </a:prstGeom>
          <a:noFill/>
          <a:ln>
            <a:noFill/>
          </a:ln>
        </p:spPr>
        <p:txBody>
          <a:bodyPr anchorCtr="0" anchor="t" bIns="45700" lIns="91450" spcFirstLastPara="1" rIns="91450"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0688" y="1239838"/>
            <a:ext cx="5956300" cy="33512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4468039"/>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60" cy="498054"/>
          </a:xfrm>
          <a:prstGeom prst="rect">
            <a:avLst/>
          </a:prstGeom>
          <a:noFill/>
          <a:ln>
            <a:noFill/>
          </a:ln>
        </p:spPr>
        <p:txBody>
          <a:bodyPr anchorCtr="0" anchor="b" bIns="45700" lIns="91450" spcFirstLastPara="1" rIns="91450"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marR="0" rtl="0" algn="r">
              <a:lnSpc>
                <a:spcPct val="100000"/>
              </a:lnSpc>
              <a:spcBef>
                <a:spcPts val="0"/>
              </a:spcBef>
              <a:spcAft>
                <a:spcPts val="0"/>
              </a:spcAft>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wf.de/fileadmin/fm-wwf/Publikationen-PDF/Unternehmen/Hintergrundpapier-Circular-Economy-im-Gebaeudesektor.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915bba6a60_0_10:notes"/>
          <p:cNvSpPr/>
          <p:nvPr>
            <p:ph idx="2" type="sldImg"/>
          </p:nvPr>
        </p:nvSpPr>
        <p:spPr>
          <a:xfrm>
            <a:off x="428400" y="280800"/>
            <a:ext cx="5761037" cy="32400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g1915bba6a60_0_10:notes"/>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59" name="Google Shape;59;g1915bba6a60_0_10:notes"/>
          <p:cNvSpPr txBox="1"/>
          <p:nvPr>
            <p:ph idx="1" type="body"/>
          </p:nvPr>
        </p:nvSpPr>
        <p:spPr>
          <a:xfrm>
            <a:off x="428399" y="3520887"/>
            <a:ext cx="5761037" cy="6182541"/>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Ziel des Projektes ist die Gründung einer </a:t>
            </a:r>
            <a:r>
              <a:rPr b="0" i="1" lang="de-DE" sz="110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100" u="none" cap="none" strike="noStrike">
                <a:solidFill>
                  <a:schemeClr val="dk1"/>
                </a:solidFill>
                <a:latin typeface="Calibri"/>
                <a:ea typeface="Calibri"/>
                <a:cs typeface="Calibri"/>
                <a:sym typeface="Calibri"/>
              </a:rPr>
              <a:t>Für eine Vielzahl von Ausbildungsberufen erstellt die Projektagentur Begleitmaterialien zur </a:t>
            </a:r>
            <a:r>
              <a:rPr b="0" i="1" lang="de-DE" sz="1100" u="none" cap="none" strike="noStrike">
                <a:solidFill>
                  <a:schemeClr val="dk1"/>
                </a:solidFill>
                <a:latin typeface="Calibri"/>
                <a:ea typeface="Calibri"/>
                <a:cs typeface="Calibri"/>
                <a:sym typeface="Calibri"/>
              </a:rPr>
              <a:t>Beruflichen Bildung für Nachhaltige Entwicklung </a:t>
            </a:r>
            <a:r>
              <a:rPr b="0" i="0" lang="de-DE" sz="110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tabellarische didaktische Einordnung (Didaktisches Impulspapier, IP),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indent="-171450" lvl="1" marL="6286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Ein Handout (FS) z. B. mit der Darstellung von Zielkonflikten oder weiteren Aufgabenstellungen. </a:t>
            </a:r>
            <a:endParaRPr sz="1100"/>
          </a:p>
          <a:p>
            <a:pPr indent="-171450" lvl="0" marL="171450" rtl="0" algn="l">
              <a:lnSpc>
                <a:spcPct val="100000"/>
              </a:lnSpc>
              <a:spcBef>
                <a:spcPts val="600"/>
              </a:spcBef>
              <a:spcAft>
                <a:spcPts val="0"/>
              </a:spcAft>
              <a:buSzPts val="1400"/>
              <a:buFont typeface="Arial"/>
              <a:buChar char="•"/>
            </a:pPr>
            <a:r>
              <a:rPr b="0" i="0" lang="de-DE" sz="110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a:p>
            <a:pPr indent="0" lvl="0" marL="0" marR="0" rtl="0" algn="l">
              <a:lnSpc>
                <a:spcPct val="100000"/>
              </a:lnSpc>
              <a:spcBef>
                <a:spcPts val="600"/>
              </a:spcBef>
              <a:spcAft>
                <a:spcPts val="0"/>
              </a:spcAft>
              <a:buClr>
                <a:srgbClr val="000000"/>
              </a:buClr>
              <a:buSzPts val="14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0:notes"/>
          <p:cNvSpPr/>
          <p:nvPr>
            <p:ph idx="2" type="sldImg"/>
          </p:nvPr>
        </p:nvSpPr>
        <p:spPr>
          <a:xfrm>
            <a:off x="420688" y="279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30:notes"/>
          <p:cNvSpPr txBox="1"/>
          <p:nvPr>
            <p:ph idx="1" type="body"/>
          </p:nvPr>
        </p:nvSpPr>
        <p:spPr>
          <a:xfrm>
            <a:off x="420688" y="3519488"/>
            <a:ext cx="5878659" cy="6051240"/>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sz="1100">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lang="de-DE" sz="1100">
                <a:latin typeface="Calibri"/>
                <a:ea typeface="Calibri"/>
                <a:cs typeface="Calibri"/>
                <a:sym typeface="Calibri"/>
              </a:rPr>
              <a:t>Viele Aspekte und Einflussfaktoren sind mit der Herstellungs- bzw. Wertschöpfungskette verbunden.</a:t>
            </a:r>
            <a:endParaRPr/>
          </a:p>
          <a:p>
            <a:pPr indent="-171450" lvl="0" marL="171450" rtl="0" algn="l">
              <a:lnSpc>
                <a:spcPct val="100000"/>
              </a:lnSpc>
              <a:spcBef>
                <a:spcPts val="0"/>
              </a:spcBef>
              <a:spcAft>
                <a:spcPts val="0"/>
              </a:spcAft>
              <a:buSzPts val="1400"/>
              <a:buFont typeface="Arial"/>
              <a:buChar char="•"/>
            </a:pPr>
            <a:r>
              <a:rPr b="1" lang="de-DE" sz="1100">
                <a:latin typeface="Calibri"/>
                <a:ea typeface="Calibri"/>
                <a:cs typeface="Calibri"/>
                <a:sym typeface="Calibri"/>
              </a:rPr>
              <a:t>Umwelt – Umweltschutzorganisation </a:t>
            </a:r>
            <a:r>
              <a:rPr lang="de-DE" sz="1100">
                <a:latin typeface="Calibri"/>
                <a:ea typeface="Calibri"/>
                <a:cs typeface="Calibri"/>
                <a:sym typeface="Calibri"/>
              </a:rPr>
              <a:t>– Je aus der Umwelt entnommene Ressource stellt einen Eingriff dar:  Energie, Chemikalien, Abfall, Wasser, Luft, Boden, Artenvielfalt, Landnutzung, Ressourcenverbrauch, Ressourcenschutz, Klimaschutz</a:t>
            </a:r>
            <a:endParaRPr/>
          </a:p>
          <a:p>
            <a:pPr indent="-165364" lvl="0" marL="165364" rtl="0" algn="l">
              <a:lnSpc>
                <a:spcPct val="100000"/>
              </a:lnSpc>
              <a:spcBef>
                <a:spcPts val="0"/>
              </a:spcBef>
              <a:spcAft>
                <a:spcPts val="0"/>
              </a:spcAft>
              <a:buSzPts val="1400"/>
              <a:buFont typeface="Arial"/>
              <a:buChar char="•"/>
            </a:pPr>
            <a:r>
              <a:rPr b="1" lang="de-DE" sz="1100">
                <a:latin typeface="Calibri"/>
                <a:ea typeface="Calibri"/>
                <a:cs typeface="Calibri"/>
                <a:sym typeface="Calibri"/>
              </a:rPr>
              <a:t>Sozial Aspekte – Mitarbeitende</a:t>
            </a:r>
            <a:r>
              <a:rPr lang="de-DE" sz="1100">
                <a:latin typeface="Calibri"/>
                <a:ea typeface="Calibri"/>
                <a:cs typeface="Calibri"/>
                <a:sym typeface="Calibri"/>
              </a:rPr>
              <a:t>: Die Auswahl der zu verarbeitenden Materialien hat direkte Auswirkung auf die einzuhaltenden Schutzmaßnahmen bei der Verarbeitung der Produkte, Materialien, Wohlbefinden, Beschichtungen, Chemikalien, Gefahrstoffe, Erkrankungen bei Verarbeiter*innen, gerechte Entlohnung, soziale Absicherung, soziale Gerechtigkeit</a:t>
            </a:r>
            <a:endParaRPr/>
          </a:p>
          <a:p>
            <a:pPr indent="-165364" lvl="0" marL="165364" rtl="0" algn="l">
              <a:lnSpc>
                <a:spcPct val="100000"/>
              </a:lnSpc>
              <a:spcBef>
                <a:spcPts val="0"/>
              </a:spcBef>
              <a:spcAft>
                <a:spcPts val="0"/>
              </a:spcAft>
              <a:buSzPts val="1400"/>
              <a:buFont typeface="Arial"/>
              <a:buChar char="•"/>
            </a:pPr>
            <a:r>
              <a:rPr b="1" lang="de-DE" sz="1100">
                <a:latin typeface="Calibri"/>
                <a:ea typeface="Calibri"/>
                <a:cs typeface="Calibri"/>
                <a:sym typeface="Calibri"/>
              </a:rPr>
              <a:t>Ökonomie</a:t>
            </a:r>
            <a:r>
              <a:rPr lang="de-DE" sz="1100">
                <a:latin typeface="Calibri"/>
                <a:ea typeface="Calibri"/>
                <a:cs typeface="Calibri"/>
                <a:sym typeface="Calibri"/>
              </a:rPr>
              <a:t>: Preis, Kaufkraft, Handel, Globalisierung, Arbeitsplätze, Wirtschaftlichkeit</a:t>
            </a:r>
            <a:endParaRPr/>
          </a:p>
          <a:p>
            <a:pPr indent="-165364" lvl="0" marL="165364" rtl="0" algn="l">
              <a:lnSpc>
                <a:spcPct val="100000"/>
              </a:lnSpc>
              <a:spcBef>
                <a:spcPts val="0"/>
              </a:spcBef>
              <a:spcAft>
                <a:spcPts val="0"/>
              </a:spcAft>
              <a:buSzPts val="1400"/>
              <a:buFont typeface="Arial"/>
              <a:buChar char="•"/>
            </a:pPr>
            <a:r>
              <a:rPr b="1" lang="de-DE" sz="1100">
                <a:latin typeface="Calibri"/>
                <a:ea typeface="Calibri"/>
                <a:cs typeface="Calibri"/>
                <a:sym typeface="Calibri"/>
              </a:rPr>
              <a:t>Politik: </a:t>
            </a:r>
            <a:r>
              <a:rPr lang="de-DE" sz="1100">
                <a:latin typeface="Calibri"/>
                <a:ea typeface="Calibri"/>
                <a:cs typeface="Calibri"/>
                <a:sym typeface="Calibri"/>
              </a:rPr>
              <a:t>Häuser als Ausdruck von Individualität und Persönlichkeit, Trends, Lebensqualität, soziale Aspekte wie gerechte Entlohnung, soziale Absicherung, soziale Gerechtigkeit, menschenwürdige Arbeitsbedingungen, keine Kinderarbeit, kulturelle Werte</a:t>
            </a:r>
            <a:endParaRPr/>
          </a:p>
          <a:p>
            <a:pPr indent="0" lvl="0" marL="0" rtl="0" algn="l">
              <a:lnSpc>
                <a:spcPct val="100000"/>
              </a:lnSpc>
              <a:spcBef>
                <a:spcPts val="0"/>
              </a:spcBef>
              <a:spcAft>
                <a:spcPts val="0"/>
              </a:spcAft>
              <a:buSzPts val="1100"/>
              <a:buNone/>
            </a:pPr>
            <a:r>
              <a:rPr b="1" lang="de-DE" sz="1100">
                <a:latin typeface="Calibri"/>
                <a:ea typeface="Calibri"/>
                <a:cs typeface="Calibri"/>
                <a:sym typeface="Calibri"/>
              </a:rPr>
              <a:t>Aufgaben</a:t>
            </a:r>
            <a:endParaRPr/>
          </a:p>
          <a:p>
            <a:pPr indent="-165364" lvl="0" marL="165364" rtl="0" algn="l">
              <a:lnSpc>
                <a:spcPct val="100000"/>
              </a:lnSpc>
              <a:spcBef>
                <a:spcPts val="0"/>
              </a:spcBef>
              <a:spcAft>
                <a:spcPts val="0"/>
              </a:spcAft>
              <a:buSzPts val="1100"/>
              <a:buFont typeface="Arial"/>
              <a:buChar char="•"/>
            </a:pPr>
            <a:r>
              <a:rPr lang="de-DE" sz="1100">
                <a:solidFill>
                  <a:schemeClr val="dk1"/>
                </a:solidFill>
                <a:latin typeface="Calibri"/>
                <a:ea typeface="Calibri"/>
                <a:cs typeface="Calibri"/>
                <a:sym typeface="Calibri"/>
              </a:rPr>
              <a:t>Erarbeiten, sammeln Sie in der jeweiligen Gruppe Ihre Standpunkte/Argumente  </a:t>
            </a:r>
            <a:endParaRPr/>
          </a:p>
          <a:p>
            <a:pPr indent="-165364" lvl="0" marL="165364" rtl="0" algn="l">
              <a:lnSpc>
                <a:spcPct val="100000"/>
              </a:lnSpc>
              <a:spcBef>
                <a:spcPts val="0"/>
              </a:spcBef>
              <a:spcAft>
                <a:spcPts val="0"/>
              </a:spcAft>
              <a:buSzPts val="1100"/>
              <a:buFont typeface="Arial"/>
              <a:buChar char="•"/>
            </a:pPr>
            <a:r>
              <a:rPr lang="de-DE" sz="1100">
                <a:solidFill>
                  <a:schemeClr val="dk1"/>
                </a:solidFill>
                <a:latin typeface="Calibri"/>
                <a:ea typeface="Calibri"/>
                <a:cs typeface="Calibri"/>
                <a:sym typeface="Calibri"/>
              </a:rPr>
              <a:t>Vertreten Sie Ihre Ergebnisse in der gemeinsamen Gruppendiskussion</a:t>
            </a:r>
            <a:endParaRPr/>
          </a:p>
          <a:p>
            <a:pPr indent="0" lvl="0" marL="0" rtl="0" algn="l">
              <a:lnSpc>
                <a:spcPct val="100000"/>
              </a:lnSpc>
              <a:spcBef>
                <a:spcPts val="0"/>
              </a:spcBef>
              <a:spcAft>
                <a:spcPts val="0"/>
              </a:spcAft>
              <a:buSzPts val="1100"/>
              <a:buNone/>
            </a:pPr>
            <a:r>
              <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lang="de-DE" sz="1100">
                <a:solidFill>
                  <a:schemeClr val="dk1"/>
                </a:solidFill>
                <a:latin typeface="Calibri"/>
                <a:ea typeface="Calibri"/>
                <a:cs typeface="Calibri"/>
                <a:sym typeface="Calibri"/>
              </a:rPr>
              <a:t>Quellen</a:t>
            </a:r>
            <a:endParaRPr/>
          </a:p>
          <a:p>
            <a:pPr indent="-165364" lvl="0" marL="165364" rtl="0" algn="l">
              <a:lnSpc>
                <a:spcPct val="100000"/>
              </a:lnSpc>
              <a:spcBef>
                <a:spcPts val="0"/>
              </a:spcBef>
              <a:spcAft>
                <a:spcPts val="0"/>
              </a:spcAft>
              <a:buClr>
                <a:schemeClr val="dk1"/>
              </a:buClr>
              <a:buSzPts val="1200"/>
              <a:buFont typeface="Arial"/>
              <a:buChar char="•"/>
            </a:pPr>
            <a:r>
              <a:rPr lang="de-DE" sz="1000">
                <a:solidFill>
                  <a:schemeClr val="dk1"/>
                </a:solidFill>
              </a:rPr>
              <a:t>Aachener Stiftung Katy Bey (o.J.): Lexikon der Nachhaltigkeit. Online: https://www.nachhaltigkeit.info</a:t>
            </a:r>
            <a:r>
              <a:rPr lang="de-DE" sz="1000"/>
              <a:t>/ </a:t>
            </a:r>
            <a:endParaRPr/>
          </a:p>
          <a:p>
            <a:pPr indent="-165364" lvl="0" marL="165364" rtl="0" algn="l">
              <a:lnSpc>
                <a:spcPct val="100000"/>
              </a:lnSpc>
              <a:spcBef>
                <a:spcPts val="0"/>
              </a:spcBef>
              <a:spcAft>
                <a:spcPts val="0"/>
              </a:spcAft>
              <a:buClr>
                <a:schemeClr val="dk1"/>
              </a:buClr>
              <a:buSzPts val="1200"/>
              <a:buFont typeface="Arial"/>
              <a:buChar char="•"/>
            </a:pPr>
            <a:r>
              <a:rPr lang="de-DE" sz="1000"/>
              <a:t>Bundesregierung (2021): Berichte aus den Ministerien. Online: https://www.bundesfinanzministerium.de/Content/DE/Downloads/Broschueren_Bestellservice/bmf-ressortbericht-nachhaltigkeit-2021.pdf?__blob=publicationFile&amp;v=7</a:t>
            </a:r>
            <a:endParaRPr/>
          </a:p>
          <a:p>
            <a:pPr indent="-165364" lvl="0" marL="165364" rtl="0" algn="l">
              <a:lnSpc>
                <a:spcPct val="100000"/>
              </a:lnSpc>
              <a:spcBef>
                <a:spcPts val="0"/>
              </a:spcBef>
              <a:spcAft>
                <a:spcPts val="0"/>
              </a:spcAft>
              <a:buClr>
                <a:schemeClr val="dk1"/>
              </a:buClr>
              <a:buSzPts val="1200"/>
              <a:buFont typeface="Arial"/>
              <a:buChar char="•"/>
            </a:pPr>
            <a:r>
              <a:rPr lang="de-DE" sz="1000"/>
              <a:t>Fraunhofer-Institut (o.J.): Ganzheitliche Bewertung von Bauprodukten. Online: https://www.ibp.fraunhofer.de/de/kompetenzen/ganzheitliche-bilanzierung/nachhaltiges-bauen/bewertung-bauprodukte.html</a:t>
            </a:r>
            <a:endParaRPr/>
          </a:p>
          <a:p>
            <a:pPr indent="-165364" lvl="0" marL="165364" rtl="0" algn="l">
              <a:lnSpc>
                <a:spcPct val="100000"/>
              </a:lnSpc>
              <a:spcBef>
                <a:spcPts val="0"/>
              </a:spcBef>
              <a:spcAft>
                <a:spcPts val="0"/>
              </a:spcAft>
              <a:buClr>
                <a:schemeClr val="dk1"/>
              </a:buClr>
              <a:buSzPts val="1200"/>
              <a:buFont typeface="Arial"/>
              <a:buChar char="•"/>
            </a:pPr>
            <a:r>
              <a:rPr lang="de-DE" sz="1000"/>
              <a:t>Verband der Lackindustrie (o.J.): Farben brauchen Schutz. Online: https://www.wirsindfarbe.de/presse/lacke-farben-aktuell/farben-brauchen-schutz</a:t>
            </a:r>
            <a:endParaRPr/>
          </a:p>
          <a:p>
            <a:pPr indent="-165364" lvl="0" marL="165364" rtl="0" algn="l">
              <a:lnSpc>
                <a:spcPct val="100000"/>
              </a:lnSpc>
              <a:spcBef>
                <a:spcPts val="0"/>
              </a:spcBef>
              <a:spcAft>
                <a:spcPts val="0"/>
              </a:spcAft>
              <a:buClr>
                <a:schemeClr val="dk1"/>
              </a:buClr>
              <a:buSzPts val="1200"/>
              <a:buFont typeface="Arial"/>
              <a:buChar char="•"/>
            </a:pPr>
            <a:r>
              <a:rPr lang="de-DE" sz="1000"/>
              <a:t>Ökologisch bauen (o.J.): Online: https://www.oekologisch-bauen.info/baustoffe/naturfarben-putze/</a:t>
            </a:r>
            <a:endParaRPr/>
          </a:p>
          <a:p>
            <a:pPr indent="-165364" lvl="0" marL="165364" rtl="0" algn="l">
              <a:lnSpc>
                <a:spcPct val="100000"/>
              </a:lnSpc>
              <a:spcBef>
                <a:spcPts val="0"/>
              </a:spcBef>
              <a:spcAft>
                <a:spcPts val="0"/>
              </a:spcAft>
              <a:buClr>
                <a:schemeClr val="dk1"/>
              </a:buClr>
              <a:buSzPts val="1200"/>
              <a:buFont typeface="Arial"/>
              <a:buChar char="•"/>
            </a:pPr>
            <a:r>
              <a:rPr lang="de-DE" sz="1000"/>
              <a:t>Umweltbundesamt (2021): Ausschuss zur gesundheitlichen Bewertung von Bauprodukten. Online : https://www.umweltbundesamt.de/themen/gesundheit/kommissionen-arbeitsgruppen/ausschuss-zur-gesundheitlichen-bewertung-von#ausschuss-zur-gesundheitlichen-bewertung-von-bauprodukten-agbb- und https://www.umweltbundesamt.de/sites/default/files/medien/4031/dokumente/agbb_bewertungsschema_2021.pdf</a:t>
            </a:r>
            <a:endParaRPr b="1" sz="1000"/>
          </a:p>
          <a:p>
            <a:pPr indent="0" lvl="0" marL="0" rtl="0" algn="l">
              <a:lnSpc>
                <a:spcPct val="100000"/>
              </a:lnSpc>
              <a:spcBef>
                <a:spcPts val="0"/>
              </a:spcBef>
              <a:spcAft>
                <a:spcPts val="0"/>
              </a:spcAft>
              <a:buClr>
                <a:schemeClr val="dk1"/>
              </a:buClr>
              <a:buSzPts val="1200"/>
              <a:buFont typeface="Arial"/>
              <a:buNone/>
            </a:pPr>
            <a:r>
              <a:rPr b="1" lang="de-DE" sz="1000"/>
              <a:t>Icons: </a:t>
            </a:r>
            <a:endParaRPr/>
          </a:p>
          <a:p>
            <a:pPr indent="-171450" lvl="0" marL="171450" rtl="0" algn="l">
              <a:lnSpc>
                <a:spcPct val="100000"/>
              </a:lnSpc>
              <a:spcBef>
                <a:spcPts val="0"/>
              </a:spcBef>
              <a:spcAft>
                <a:spcPts val="0"/>
              </a:spcAft>
              <a:buClr>
                <a:schemeClr val="dk1"/>
              </a:buClr>
              <a:buSzPts val="1200"/>
              <a:buFont typeface="Arial"/>
              <a:buChar char="•"/>
            </a:pPr>
            <a:r>
              <a:rPr b="0" lang="de-DE" sz="1000"/>
              <a:t>Noun project, Agung Pamuji: growth. Online https://thenounproject.com/icon/growth-5977187/</a:t>
            </a:r>
            <a:endParaRPr/>
          </a:p>
          <a:p>
            <a:pPr indent="-171450" lvl="0" marL="171450" rtl="0" algn="l">
              <a:lnSpc>
                <a:spcPct val="100000"/>
              </a:lnSpc>
              <a:spcBef>
                <a:spcPts val="0"/>
              </a:spcBef>
              <a:spcAft>
                <a:spcPts val="0"/>
              </a:spcAft>
              <a:buClr>
                <a:schemeClr val="dk1"/>
              </a:buClr>
              <a:buSzPts val="1200"/>
              <a:buFont typeface="Arial"/>
              <a:buChar char="•"/>
            </a:pPr>
            <a:r>
              <a:rPr b="0" lang="de-DE" sz="1000"/>
              <a:t>Noun project, dan‘s: Sustainability. Online: https://thenounproject.com/icon/sustainability-5995880/</a:t>
            </a:r>
            <a:endParaRPr/>
          </a:p>
          <a:p>
            <a:pPr indent="0" lvl="0" marL="0" rtl="0" algn="l">
              <a:lnSpc>
                <a:spcPct val="100000"/>
              </a:lnSpc>
              <a:spcBef>
                <a:spcPts val="0"/>
              </a:spcBef>
              <a:spcAft>
                <a:spcPts val="0"/>
              </a:spcAft>
              <a:buClr>
                <a:schemeClr val="dk1"/>
              </a:buClr>
              <a:buSzPts val="1200"/>
              <a:buFont typeface="Arial"/>
              <a:buNone/>
            </a:pPr>
            <a:r>
              <a:t/>
            </a:r>
            <a:endParaRPr b="1" sz="1000"/>
          </a:p>
        </p:txBody>
      </p:sp>
      <p:sp>
        <p:nvSpPr>
          <p:cNvPr id="268" name="Google Shape;268;p30:notes"/>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1:notes"/>
          <p:cNvSpPr/>
          <p:nvPr>
            <p:ph idx="2" type="sldImg"/>
          </p:nvPr>
        </p:nvSpPr>
        <p:spPr>
          <a:xfrm>
            <a:off x="420688" y="279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31:notes"/>
          <p:cNvSpPr txBox="1"/>
          <p:nvPr>
            <p:ph idx="1" type="body"/>
          </p:nvPr>
        </p:nvSpPr>
        <p:spPr>
          <a:xfrm>
            <a:off x="420688" y="3519488"/>
            <a:ext cx="5878659" cy="6051240"/>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sz="1100">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lang="de-DE" sz="1100">
                <a:latin typeface="Calibri"/>
                <a:ea typeface="Calibri"/>
                <a:cs typeface="Calibri"/>
                <a:sym typeface="Calibri"/>
              </a:rPr>
              <a:t>Viele Aspekte und Einflussfaktoren sind mit der Herstellungs- bzw. Wertschöpfungskette verbunden.</a:t>
            </a:r>
            <a:endParaRPr/>
          </a:p>
          <a:p>
            <a:pPr indent="-171450" lvl="0" marL="171450" rtl="0" algn="l">
              <a:lnSpc>
                <a:spcPct val="100000"/>
              </a:lnSpc>
              <a:spcBef>
                <a:spcPts val="0"/>
              </a:spcBef>
              <a:spcAft>
                <a:spcPts val="0"/>
              </a:spcAft>
              <a:buSzPts val="1400"/>
              <a:buFont typeface="Arial"/>
              <a:buChar char="•"/>
            </a:pPr>
            <a:r>
              <a:rPr b="1" lang="de-DE" sz="1100">
                <a:latin typeface="Calibri"/>
                <a:ea typeface="Calibri"/>
                <a:cs typeface="Calibri"/>
                <a:sym typeface="Calibri"/>
              </a:rPr>
              <a:t>Umwelt – Umweltschutzorganisation </a:t>
            </a:r>
            <a:r>
              <a:rPr lang="de-DE" sz="1100">
                <a:latin typeface="Calibri"/>
                <a:ea typeface="Calibri"/>
                <a:cs typeface="Calibri"/>
                <a:sym typeface="Calibri"/>
              </a:rPr>
              <a:t>– Je aus der Umwelt entnommene Ressource stellt einen Eingriff dar:  Energie, Chemikalien, Abfall, Wasser, Luft, Boden, Artenvielfalt, Landnutzung, Ressourcenverbrauch, Ressourcenschutz, Klimaschutz</a:t>
            </a:r>
            <a:endParaRPr/>
          </a:p>
          <a:p>
            <a:pPr indent="-165364" lvl="0" marL="165364" rtl="0" algn="l">
              <a:lnSpc>
                <a:spcPct val="100000"/>
              </a:lnSpc>
              <a:spcBef>
                <a:spcPts val="0"/>
              </a:spcBef>
              <a:spcAft>
                <a:spcPts val="0"/>
              </a:spcAft>
              <a:buSzPts val="1400"/>
              <a:buFont typeface="Arial"/>
              <a:buChar char="•"/>
            </a:pPr>
            <a:r>
              <a:rPr b="1" lang="de-DE" sz="1100">
                <a:latin typeface="Calibri"/>
                <a:ea typeface="Calibri"/>
                <a:cs typeface="Calibri"/>
                <a:sym typeface="Calibri"/>
              </a:rPr>
              <a:t>Sozial Aspekte – Mitarbeitende</a:t>
            </a:r>
            <a:r>
              <a:rPr lang="de-DE" sz="1100">
                <a:latin typeface="Calibri"/>
                <a:ea typeface="Calibri"/>
                <a:cs typeface="Calibri"/>
                <a:sym typeface="Calibri"/>
              </a:rPr>
              <a:t>: Die Auswahl der zu verarbeitenden Materialien hat direkte Auswirkung auf die einzuhaltenden Schutzmaßnahmen bei der Verarbeitung der Produkte, Materialien, Wohlbefinden, Beschichtungen, Chemikalien, Gefahrstoffe, Erkrankungen bei Verarbeiter*innen, gerechte Entlohnung, soziale Absicherung, soziale Gerechtigkeit</a:t>
            </a:r>
            <a:endParaRPr/>
          </a:p>
          <a:p>
            <a:pPr indent="-165364" lvl="0" marL="165364" rtl="0" algn="l">
              <a:lnSpc>
                <a:spcPct val="100000"/>
              </a:lnSpc>
              <a:spcBef>
                <a:spcPts val="0"/>
              </a:spcBef>
              <a:spcAft>
                <a:spcPts val="0"/>
              </a:spcAft>
              <a:buSzPts val="1400"/>
              <a:buFont typeface="Arial"/>
              <a:buChar char="•"/>
            </a:pPr>
            <a:r>
              <a:rPr b="1" lang="de-DE" sz="1100">
                <a:latin typeface="Calibri"/>
                <a:ea typeface="Calibri"/>
                <a:cs typeface="Calibri"/>
                <a:sym typeface="Calibri"/>
              </a:rPr>
              <a:t>Ökonomie</a:t>
            </a:r>
            <a:r>
              <a:rPr lang="de-DE" sz="1100">
                <a:latin typeface="Calibri"/>
                <a:ea typeface="Calibri"/>
                <a:cs typeface="Calibri"/>
                <a:sym typeface="Calibri"/>
              </a:rPr>
              <a:t>: Preis, Kaufkraft, Handel, Globalisierung, Arbeitsplätze, Wirtschaftlichkeit</a:t>
            </a:r>
            <a:endParaRPr/>
          </a:p>
          <a:p>
            <a:pPr indent="-165364" lvl="0" marL="165364" rtl="0" algn="l">
              <a:lnSpc>
                <a:spcPct val="100000"/>
              </a:lnSpc>
              <a:spcBef>
                <a:spcPts val="0"/>
              </a:spcBef>
              <a:spcAft>
                <a:spcPts val="0"/>
              </a:spcAft>
              <a:buSzPts val="1400"/>
              <a:buFont typeface="Arial"/>
              <a:buChar char="•"/>
            </a:pPr>
            <a:r>
              <a:rPr b="1" lang="de-DE" sz="1100">
                <a:latin typeface="Calibri"/>
                <a:ea typeface="Calibri"/>
                <a:cs typeface="Calibri"/>
                <a:sym typeface="Calibri"/>
              </a:rPr>
              <a:t>Politik: </a:t>
            </a:r>
            <a:r>
              <a:rPr lang="de-DE" sz="1100">
                <a:latin typeface="Calibri"/>
                <a:ea typeface="Calibri"/>
                <a:cs typeface="Calibri"/>
                <a:sym typeface="Calibri"/>
              </a:rPr>
              <a:t>Häuser als Ausdruck von Individualität und Persönlichkeit, Trends, Lebensqualität, soziale Aspekte wie gerechte Entlohnung, soziale Absicherung, soziale Gerechtigkeit, menschenwürdige Arbeitsbedingungen, keine Kinderarbeit, kulturelle Werte</a:t>
            </a:r>
            <a:endParaRPr/>
          </a:p>
          <a:p>
            <a:pPr indent="0" lvl="0" marL="0" rtl="0" algn="l">
              <a:lnSpc>
                <a:spcPct val="100000"/>
              </a:lnSpc>
              <a:spcBef>
                <a:spcPts val="0"/>
              </a:spcBef>
              <a:spcAft>
                <a:spcPts val="0"/>
              </a:spcAft>
              <a:buSzPts val="1100"/>
              <a:buNone/>
            </a:pPr>
            <a:r>
              <a:rPr b="1" lang="de-DE" sz="1100">
                <a:latin typeface="Calibri"/>
                <a:ea typeface="Calibri"/>
                <a:cs typeface="Calibri"/>
                <a:sym typeface="Calibri"/>
              </a:rPr>
              <a:t>Aufgaben</a:t>
            </a:r>
            <a:endParaRPr/>
          </a:p>
          <a:p>
            <a:pPr indent="-165364" lvl="0" marL="165364" rtl="0" algn="l">
              <a:lnSpc>
                <a:spcPct val="100000"/>
              </a:lnSpc>
              <a:spcBef>
                <a:spcPts val="0"/>
              </a:spcBef>
              <a:spcAft>
                <a:spcPts val="0"/>
              </a:spcAft>
              <a:buSzPts val="1100"/>
              <a:buFont typeface="Arial"/>
              <a:buChar char="•"/>
            </a:pPr>
            <a:r>
              <a:rPr lang="de-DE" sz="1100">
                <a:solidFill>
                  <a:schemeClr val="dk1"/>
                </a:solidFill>
                <a:latin typeface="Calibri"/>
                <a:ea typeface="Calibri"/>
                <a:cs typeface="Calibri"/>
                <a:sym typeface="Calibri"/>
              </a:rPr>
              <a:t>Erarbeiten, sammeln Sie in der jeweiligen Gruppe Ihre Standpunkte/Argumente  </a:t>
            </a:r>
            <a:endParaRPr/>
          </a:p>
          <a:p>
            <a:pPr indent="-165364" lvl="0" marL="165364" rtl="0" algn="l">
              <a:lnSpc>
                <a:spcPct val="100000"/>
              </a:lnSpc>
              <a:spcBef>
                <a:spcPts val="0"/>
              </a:spcBef>
              <a:spcAft>
                <a:spcPts val="0"/>
              </a:spcAft>
              <a:buSzPts val="1100"/>
              <a:buFont typeface="Arial"/>
              <a:buChar char="•"/>
            </a:pPr>
            <a:r>
              <a:rPr lang="de-DE" sz="1100">
                <a:solidFill>
                  <a:schemeClr val="dk1"/>
                </a:solidFill>
                <a:latin typeface="Calibri"/>
                <a:ea typeface="Calibri"/>
                <a:cs typeface="Calibri"/>
                <a:sym typeface="Calibri"/>
              </a:rPr>
              <a:t>Vertreten Sie Ihre Ergebnisse in der gemeinsamen Gruppendiskussion</a:t>
            </a:r>
            <a:endParaRPr/>
          </a:p>
          <a:p>
            <a:pPr indent="0" lvl="0" marL="0" rtl="0" algn="l">
              <a:lnSpc>
                <a:spcPct val="100000"/>
              </a:lnSpc>
              <a:spcBef>
                <a:spcPts val="0"/>
              </a:spcBef>
              <a:spcAft>
                <a:spcPts val="0"/>
              </a:spcAft>
              <a:buSzPts val="1100"/>
              <a:buNone/>
            </a:pPr>
            <a:r>
              <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lang="de-DE" sz="1000">
                <a:solidFill>
                  <a:schemeClr val="dk1"/>
                </a:solidFill>
                <a:latin typeface="Calibri"/>
                <a:ea typeface="Calibri"/>
                <a:cs typeface="Calibri"/>
                <a:sym typeface="Calibri"/>
              </a:rPr>
              <a:t>Quellen</a:t>
            </a:r>
            <a:endParaRPr/>
          </a:p>
          <a:p>
            <a:pPr indent="-165364" lvl="0" marL="165364" rtl="0" algn="l">
              <a:lnSpc>
                <a:spcPct val="100000"/>
              </a:lnSpc>
              <a:spcBef>
                <a:spcPts val="0"/>
              </a:spcBef>
              <a:spcAft>
                <a:spcPts val="0"/>
              </a:spcAft>
              <a:buClr>
                <a:schemeClr val="dk1"/>
              </a:buClr>
              <a:buSzPts val="1200"/>
              <a:buFont typeface="Arial"/>
              <a:buChar char="•"/>
            </a:pPr>
            <a:r>
              <a:rPr lang="de-DE" sz="1000">
                <a:solidFill>
                  <a:schemeClr val="dk1"/>
                </a:solidFill>
              </a:rPr>
              <a:t>Aachener Stiftung Katy Bey (o.J.): Lexikon der Nachhaltigkeit. Online: https://www.nachhaltigkeit.info</a:t>
            </a:r>
            <a:r>
              <a:rPr lang="de-DE" sz="1000"/>
              <a:t>/ </a:t>
            </a:r>
            <a:endParaRPr/>
          </a:p>
          <a:p>
            <a:pPr indent="-165364" lvl="0" marL="165364" rtl="0" algn="l">
              <a:lnSpc>
                <a:spcPct val="100000"/>
              </a:lnSpc>
              <a:spcBef>
                <a:spcPts val="0"/>
              </a:spcBef>
              <a:spcAft>
                <a:spcPts val="0"/>
              </a:spcAft>
              <a:buClr>
                <a:schemeClr val="dk1"/>
              </a:buClr>
              <a:buSzPts val="1200"/>
              <a:buFont typeface="Arial"/>
              <a:buChar char="•"/>
            </a:pPr>
            <a:r>
              <a:rPr lang="de-DE" sz="1000"/>
              <a:t>Bundesregierung (2021): Berichte aus den Ministerien. Online: https://www.bundesfinanzministerium.de/Content/DE/Downloads/Broschueren_Bestellservice/bmf-ressortbericht-nachhaltigkeit-2021.pdf?__blob=publicationFile&amp;v=7</a:t>
            </a:r>
            <a:endParaRPr/>
          </a:p>
          <a:p>
            <a:pPr indent="-165364" lvl="0" marL="165364" rtl="0" algn="l">
              <a:lnSpc>
                <a:spcPct val="100000"/>
              </a:lnSpc>
              <a:spcBef>
                <a:spcPts val="0"/>
              </a:spcBef>
              <a:spcAft>
                <a:spcPts val="0"/>
              </a:spcAft>
              <a:buClr>
                <a:schemeClr val="dk1"/>
              </a:buClr>
              <a:buSzPts val="1200"/>
              <a:buFont typeface="Arial"/>
              <a:buChar char="•"/>
            </a:pPr>
            <a:r>
              <a:rPr lang="de-DE" sz="1000"/>
              <a:t>Fraunhofer-Institut (o.J.): Ganzheitliche Bewertung von Bauprodukten. Online: https://www.ibp.fraunhofer.de/de/kompetenzen/ganzheitliche-bilanzierung/nachhaltiges-bauen/bewertung-bauprodukte.html</a:t>
            </a:r>
            <a:endParaRPr/>
          </a:p>
          <a:p>
            <a:pPr indent="-165364" lvl="0" marL="165364" rtl="0" algn="l">
              <a:lnSpc>
                <a:spcPct val="100000"/>
              </a:lnSpc>
              <a:spcBef>
                <a:spcPts val="0"/>
              </a:spcBef>
              <a:spcAft>
                <a:spcPts val="0"/>
              </a:spcAft>
              <a:buClr>
                <a:schemeClr val="dk1"/>
              </a:buClr>
              <a:buSzPts val="1200"/>
              <a:buFont typeface="Arial"/>
              <a:buChar char="•"/>
            </a:pPr>
            <a:r>
              <a:rPr lang="de-DE" sz="1000"/>
              <a:t>Verband der Lackindustrie (o.J.): Farben brauchen Schutz. Online: https://www.wirsindfarbe.de/presse/lacke-farben-aktuell/farben-brauchen-schutz</a:t>
            </a:r>
            <a:endParaRPr/>
          </a:p>
          <a:p>
            <a:pPr indent="-165364" lvl="0" marL="165364" rtl="0" algn="l">
              <a:lnSpc>
                <a:spcPct val="100000"/>
              </a:lnSpc>
              <a:spcBef>
                <a:spcPts val="0"/>
              </a:spcBef>
              <a:spcAft>
                <a:spcPts val="0"/>
              </a:spcAft>
              <a:buClr>
                <a:schemeClr val="dk1"/>
              </a:buClr>
              <a:buSzPts val="1200"/>
              <a:buFont typeface="Arial"/>
              <a:buChar char="•"/>
            </a:pPr>
            <a:r>
              <a:rPr lang="de-DE" sz="1000"/>
              <a:t>Ökologisch bauen (o.J.): Online: https://www.oekologisch-bauen.info/baustoffe/naturfarben-putze/</a:t>
            </a:r>
            <a:endParaRPr/>
          </a:p>
          <a:p>
            <a:pPr indent="-165364" lvl="0" marL="165364" rtl="0" algn="l">
              <a:lnSpc>
                <a:spcPct val="100000"/>
              </a:lnSpc>
              <a:spcBef>
                <a:spcPts val="0"/>
              </a:spcBef>
              <a:spcAft>
                <a:spcPts val="0"/>
              </a:spcAft>
              <a:buClr>
                <a:schemeClr val="dk1"/>
              </a:buClr>
              <a:buSzPts val="1200"/>
              <a:buFont typeface="Arial"/>
              <a:buChar char="•"/>
            </a:pPr>
            <a:r>
              <a:rPr lang="de-DE" sz="1000"/>
              <a:t>Umweltbundesamt (2021): Ausschuss zur gesundheitlichen Bewertung von Bauprodukten. Online : https://www.umweltbundesamt.de/themen/gesundheit/kommissionen-arbeitsgruppen/ausschuss-zur-gesundheitlichen-bewertung-von#ausschuss-zur-gesundheitlichen-bewertung-von-bauprodukten-agbb- und https://www.umweltbundesamt.de/sites/default/files/medien/4031/dokumente/agbb_bewertungsschema_2021.pdf</a:t>
            </a:r>
            <a:endParaRPr b="1" sz="1000"/>
          </a:p>
          <a:p>
            <a:pPr indent="0" lvl="0" marL="0" rtl="0" algn="l">
              <a:lnSpc>
                <a:spcPct val="100000"/>
              </a:lnSpc>
              <a:spcBef>
                <a:spcPts val="0"/>
              </a:spcBef>
              <a:spcAft>
                <a:spcPts val="0"/>
              </a:spcAft>
              <a:buClr>
                <a:schemeClr val="dk1"/>
              </a:buClr>
              <a:buSzPts val="1200"/>
              <a:buFont typeface="Arial"/>
              <a:buNone/>
            </a:pPr>
            <a:r>
              <a:rPr b="1" lang="de-DE" sz="1000"/>
              <a:t>Icons:</a:t>
            </a:r>
            <a:endParaRPr/>
          </a:p>
          <a:p>
            <a:pPr indent="-165364" lvl="0" marL="165364" rtl="0" algn="l">
              <a:lnSpc>
                <a:spcPct val="100000"/>
              </a:lnSpc>
              <a:spcBef>
                <a:spcPts val="0"/>
              </a:spcBef>
              <a:spcAft>
                <a:spcPts val="0"/>
              </a:spcAft>
              <a:buClr>
                <a:schemeClr val="dk1"/>
              </a:buClr>
              <a:buSzPts val="1200"/>
              <a:buFont typeface="Arial"/>
              <a:buChar char="•"/>
            </a:pPr>
            <a:r>
              <a:rPr b="0" lang="de-DE" sz="1000"/>
              <a:t>Noun Project, Firza Alamsyah: renewable. Online: https://thenounproject.com/icon/renewable-5103649/</a:t>
            </a:r>
            <a:endParaRPr/>
          </a:p>
          <a:p>
            <a:pPr indent="-165364" lvl="0" marL="165364" rtl="0" algn="l">
              <a:lnSpc>
                <a:spcPct val="100000"/>
              </a:lnSpc>
              <a:spcBef>
                <a:spcPts val="0"/>
              </a:spcBef>
              <a:spcAft>
                <a:spcPts val="0"/>
              </a:spcAft>
              <a:buClr>
                <a:schemeClr val="dk1"/>
              </a:buClr>
              <a:buSzPts val="1200"/>
              <a:buFont typeface="Arial"/>
              <a:buChar char="•"/>
            </a:pPr>
            <a:r>
              <a:rPr b="0" lang="de-DE" sz="1000"/>
              <a:t>Noun Project, Justin Blake: expensive. Online: https://thenounproject.com/icon/expensive-3085949/</a:t>
            </a:r>
            <a:endParaRPr/>
          </a:p>
        </p:txBody>
      </p:sp>
      <p:sp>
        <p:nvSpPr>
          <p:cNvPr id="292" name="Google Shape;292;p31:notes"/>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2:notes"/>
          <p:cNvSpPr/>
          <p:nvPr>
            <p:ph idx="2" type="sldImg"/>
          </p:nvPr>
        </p:nvSpPr>
        <p:spPr>
          <a:xfrm>
            <a:off x="420688" y="279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32:notes"/>
          <p:cNvSpPr txBox="1"/>
          <p:nvPr>
            <p:ph idx="1" type="body"/>
          </p:nvPr>
        </p:nvSpPr>
        <p:spPr>
          <a:xfrm>
            <a:off x="420688" y="3519488"/>
            <a:ext cx="5878659" cy="6051240"/>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sz="1000">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Viele Aspekte und Einflussfaktoren sind mit der Herstellungs- bzw. Wertschöpfungskette verbunden.</a:t>
            </a:r>
            <a:endParaRPr/>
          </a:p>
          <a:p>
            <a:pPr indent="-171450" lvl="0" marL="171450" rtl="0" algn="l">
              <a:lnSpc>
                <a:spcPct val="100000"/>
              </a:lnSpc>
              <a:spcBef>
                <a:spcPts val="0"/>
              </a:spcBef>
              <a:spcAft>
                <a:spcPts val="0"/>
              </a:spcAft>
              <a:buSzPts val="1400"/>
              <a:buFont typeface="Arial"/>
              <a:buChar char="•"/>
            </a:pPr>
            <a:r>
              <a:rPr b="1" lang="de-DE" sz="1000">
                <a:latin typeface="Calibri"/>
                <a:ea typeface="Calibri"/>
                <a:cs typeface="Calibri"/>
                <a:sym typeface="Calibri"/>
              </a:rPr>
              <a:t>Umwelt – Umweltschutzorganisation </a:t>
            </a:r>
            <a:r>
              <a:rPr lang="de-DE" sz="1000">
                <a:latin typeface="Calibri"/>
                <a:ea typeface="Calibri"/>
                <a:cs typeface="Calibri"/>
                <a:sym typeface="Calibri"/>
              </a:rPr>
              <a:t>– Je aus der Umwelt entnommene Ressource stellt einen Eingriff dar:  Energie, Chemikalien, Abfall, Wasser, Luft, Boden, Artenvielfalt, Landnutzung, Ressourcenverbrauch, Ressourcenschutz, Klimaschutz</a:t>
            </a:r>
            <a:endParaRPr/>
          </a:p>
          <a:p>
            <a:pPr indent="-165364" lvl="0" marL="165364" rtl="0" algn="l">
              <a:lnSpc>
                <a:spcPct val="100000"/>
              </a:lnSpc>
              <a:spcBef>
                <a:spcPts val="0"/>
              </a:spcBef>
              <a:spcAft>
                <a:spcPts val="0"/>
              </a:spcAft>
              <a:buSzPts val="1400"/>
              <a:buFont typeface="Arial"/>
              <a:buChar char="•"/>
            </a:pPr>
            <a:r>
              <a:rPr b="1" lang="de-DE" sz="1000">
                <a:latin typeface="Calibri"/>
                <a:ea typeface="Calibri"/>
                <a:cs typeface="Calibri"/>
                <a:sym typeface="Calibri"/>
              </a:rPr>
              <a:t>Sozial Aspekte – Mitarbeitende</a:t>
            </a:r>
            <a:r>
              <a:rPr lang="de-DE" sz="1000">
                <a:latin typeface="Calibri"/>
                <a:ea typeface="Calibri"/>
                <a:cs typeface="Calibri"/>
                <a:sym typeface="Calibri"/>
              </a:rPr>
              <a:t>: Die Auswahl der zu verarbeitenden Materialien hat direkte Auswirkung auf die einzuhaltenden Schutzmaßnahmen bei der Verarbeitung der Produkte, Materialien, Wohlbefinden, Beschichtungen, Chemikalien, Gefahrstoffe, Erkrankungen bei Verarbeiter*innen, gerechte Entlohnung, soziale Absicherung, soziale Gerechtigkeit</a:t>
            </a:r>
            <a:endParaRPr/>
          </a:p>
          <a:p>
            <a:pPr indent="-165364" lvl="0" marL="165364" rtl="0" algn="l">
              <a:lnSpc>
                <a:spcPct val="100000"/>
              </a:lnSpc>
              <a:spcBef>
                <a:spcPts val="0"/>
              </a:spcBef>
              <a:spcAft>
                <a:spcPts val="0"/>
              </a:spcAft>
              <a:buSzPts val="1400"/>
              <a:buFont typeface="Arial"/>
              <a:buChar char="•"/>
            </a:pPr>
            <a:r>
              <a:rPr b="1" lang="de-DE" sz="1000">
                <a:latin typeface="Calibri"/>
                <a:ea typeface="Calibri"/>
                <a:cs typeface="Calibri"/>
                <a:sym typeface="Calibri"/>
              </a:rPr>
              <a:t>Ökonomie</a:t>
            </a:r>
            <a:r>
              <a:rPr lang="de-DE" sz="1000">
                <a:latin typeface="Calibri"/>
                <a:ea typeface="Calibri"/>
                <a:cs typeface="Calibri"/>
                <a:sym typeface="Calibri"/>
              </a:rPr>
              <a:t>: Preis, Kaufkraft, Handel, Globalisierung, Arbeitsplätze, Wirtschaftlichkeit</a:t>
            </a:r>
            <a:endParaRPr/>
          </a:p>
          <a:p>
            <a:pPr indent="-165364" lvl="0" marL="165364" rtl="0" algn="l">
              <a:lnSpc>
                <a:spcPct val="100000"/>
              </a:lnSpc>
              <a:spcBef>
                <a:spcPts val="0"/>
              </a:spcBef>
              <a:spcAft>
                <a:spcPts val="0"/>
              </a:spcAft>
              <a:buSzPts val="1400"/>
              <a:buFont typeface="Arial"/>
              <a:buChar char="•"/>
            </a:pPr>
            <a:r>
              <a:rPr b="1" lang="de-DE" sz="1000">
                <a:latin typeface="Calibri"/>
                <a:ea typeface="Calibri"/>
                <a:cs typeface="Calibri"/>
                <a:sym typeface="Calibri"/>
              </a:rPr>
              <a:t>Politik: </a:t>
            </a:r>
            <a:r>
              <a:rPr lang="de-DE" sz="1000">
                <a:latin typeface="Calibri"/>
                <a:ea typeface="Calibri"/>
                <a:cs typeface="Calibri"/>
                <a:sym typeface="Calibri"/>
              </a:rPr>
              <a:t>Häuser als Ausdruck von Individualität und Persönlichkeit, Trends, Lebensqualität, soziale Aspekte wie gerechte Entlohnung, soziale Absicherung, soziale Gerechtigkeit, menschenwürdige Arbeitsbedingungen, keine Kinderarbeit, kulturelle Werte</a:t>
            </a:r>
            <a:endParaRPr/>
          </a:p>
          <a:p>
            <a:pPr indent="0" lvl="0" marL="0" rtl="0" algn="l">
              <a:lnSpc>
                <a:spcPct val="100000"/>
              </a:lnSpc>
              <a:spcBef>
                <a:spcPts val="0"/>
              </a:spcBef>
              <a:spcAft>
                <a:spcPts val="0"/>
              </a:spcAft>
              <a:buSzPts val="1100"/>
              <a:buNone/>
            </a:pPr>
            <a:r>
              <a:rPr b="1" lang="de-DE" sz="1000">
                <a:latin typeface="Calibri"/>
                <a:ea typeface="Calibri"/>
                <a:cs typeface="Calibri"/>
                <a:sym typeface="Calibri"/>
              </a:rPr>
              <a:t>Aufgaben</a:t>
            </a:r>
            <a:endParaRPr/>
          </a:p>
          <a:p>
            <a:pPr indent="-165364" lvl="0" marL="165364" rtl="0" algn="l">
              <a:lnSpc>
                <a:spcPct val="100000"/>
              </a:lnSpc>
              <a:spcBef>
                <a:spcPts val="0"/>
              </a:spcBef>
              <a:spcAft>
                <a:spcPts val="0"/>
              </a:spcAft>
              <a:buSzPts val="1100"/>
              <a:buFont typeface="Arial"/>
              <a:buChar char="•"/>
            </a:pPr>
            <a:r>
              <a:rPr lang="de-DE" sz="1000">
                <a:solidFill>
                  <a:schemeClr val="dk1"/>
                </a:solidFill>
                <a:latin typeface="Calibri"/>
                <a:ea typeface="Calibri"/>
                <a:cs typeface="Calibri"/>
                <a:sym typeface="Calibri"/>
              </a:rPr>
              <a:t>Erarbeiten, sammeln Sie in der jeweiligen Gruppe Ihre Standpunkte/Argumente  </a:t>
            </a:r>
            <a:endParaRPr/>
          </a:p>
          <a:p>
            <a:pPr indent="-165364" lvl="0" marL="165364" rtl="0" algn="l">
              <a:lnSpc>
                <a:spcPct val="100000"/>
              </a:lnSpc>
              <a:spcBef>
                <a:spcPts val="0"/>
              </a:spcBef>
              <a:spcAft>
                <a:spcPts val="0"/>
              </a:spcAft>
              <a:buSzPts val="1100"/>
              <a:buFont typeface="Arial"/>
              <a:buChar char="•"/>
            </a:pPr>
            <a:r>
              <a:rPr lang="de-DE" sz="1000">
                <a:solidFill>
                  <a:schemeClr val="dk1"/>
                </a:solidFill>
                <a:latin typeface="Calibri"/>
                <a:ea typeface="Calibri"/>
                <a:cs typeface="Calibri"/>
                <a:sym typeface="Calibri"/>
              </a:rPr>
              <a:t>Vertreten Sie Ihre Ergebnisse in der gemeinsamen Gruppendiskussion</a:t>
            </a:r>
            <a:endParaRPr/>
          </a:p>
          <a:p>
            <a:pPr indent="0" lvl="0" marL="0" rtl="0" algn="l">
              <a:lnSpc>
                <a:spcPct val="100000"/>
              </a:lnSpc>
              <a:spcBef>
                <a:spcPts val="0"/>
              </a:spcBef>
              <a:spcAft>
                <a:spcPts val="0"/>
              </a:spcAft>
              <a:buSzPts val="1100"/>
              <a:buNone/>
            </a:pPr>
            <a:r>
              <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lang="de-DE" sz="1000">
                <a:solidFill>
                  <a:schemeClr val="dk1"/>
                </a:solidFill>
                <a:latin typeface="Calibri"/>
                <a:ea typeface="Calibri"/>
                <a:cs typeface="Calibri"/>
                <a:sym typeface="Calibri"/>
              </a:rPr>
              <a:t>Quellen</a:t>
            </a:r>
            <a:endParaRPr/>
          </a:p>
          <a:p>
            <a:pPr indent="-165364" lvl="0" marL="165364" rtl="0" algn="l">
              <a:lnSpc>
                <a:spcPct val="100000"/>
              </a:lnSpc>
              <a:spcBef>
                <a:spcPts val="0"/>
              </a:spcBef>
              <a:spcAft>
                <a:spcPts val="0"/>
              </a:spcAft>
              <a:buClr>
                <a:schemeClr val="dk1"/>
              </a:buClr>
              <a:buSzPts val="1200"/>
              <a:buFont typeface="Arial"/>
              <a:buChar char="•"/>
            </a:pPr>
            <a:r>
              <a:rPr lang="de-DE" sz="1000"/>
              <a:t>Bundesregierung (2021): Berichte aus den Ministerien. Online: https://www.bundesfinanzministerium.de/Content/DE/Downloads/Broschueren_Bestellservice/bmf-ressortbericht-nachhaltigkeit-2021.pdf?__blob=publicationFile&amp;v=7</a:t>
            </a:r>
            <a:endParaRPr/>
          </a:p>
          <a:p>
            <a:pPr indent="-165364" lvl="0" marL="165364" rtl="0" algn="l">
              <a:lnSpc>
                <a:spcPct val="100000"/>
              </a:lnSpc>
              <a:spcBef>
                <a:spcPts val="0"/>
              </a:spcBef>
              <a:spcAft>
                <a:spcPts val="0"/>
              </a:spcAft>
              <a:buClr>
                <a:schemeClr val="dk1"/>
              </a:buClr>
              <a:buSzPts val="1200"/>
              <a:buFont typeface="Arial"/>
              <a:buChar char="•"/>
            </a:pPr>
            <a:r>
              <a:rPr lang="de-DE" sz="1000"/>
              <a:t>Fraunhofer-Institut (o.J.): Ganzheitliche Bewertung von Bauprodukten. Online: https://www.ibp.fraunhofer.de/de/kompetenzen/ganzheitliche-bilanzierung/nachhaltiges-bauen/bewertung-bauprodukte.html</a:t>
            </a:r>
            <a:endParaRPr/>
          </a:p>
          <a:p>
            <a:pPr indent="-165364" lvl="0" marL="165364" rtl="0" algn="l">
              <a:lnSpc>
                <a:spcPct val="100000"/>
              </a:lnSpc>
              <a:spcBef>
                <a:spcPts val="0"/>
              </a:spcBef>
              <a:spcAft>
                <a:spcPts val="0"/>
              </a:spcAft>
              <a:buClr>
                <a:schemeClr val="dk1"/>
              </a:buClr>
              <a:buSzPts val="1200"/>
              <a:buFont typeface="Arial"/>
              <a:buChar char="•"/>
            </a:pPr>
            <a:r>
              <a:rPr lang="de-DE" sz="1000"/>
              <a:t>Verband der Lackindustrie (o.J.): Farben brauchen Schutz. Online: https://www.wirsindfarbe.de/presse/lacke-farben-aktuell/farben-brauchen-schutz</a:t>
            </a:r>
            <a:endParaRPr/>
          </a:p>
          <a:p>
            <a:pPr indent="-165364" lvl="0" marL="165364" rtl="0" algn="l">
              <a:lnSpc>
                <a:spcPct val="100000"/>
              </a:lnSpc>
              <a:spcBef>
                <a:spcPts val="0"/>
              </a:spcBef>
              <a:spcAft>
                <a:spcPts val="0"/>
              </a:spcAft>
              <a:buClr>
                <a:schemeClr val="dk1"/>
              </a:buClr>
              <a:buSzPts val="1200"/>
              <a:buFont typeface="Arial"/>
              <a:buChar char="•"/>
            </a:pPr>
            <a:r>
              <a:rPr lang="de-DE" sz="1000"/>
              <a:t>Siegelklarheit (o.J): Siegelverzeichnis. Online: https://www.siegelklarheit.de/siegelverzeichnis#/sort:rating_desc</a:t>
            </a:r>
            <a:endParaRPr/>
          </a:p>
          <a:p>
            <a:pPr indent="-165364" lvl="0" marL="165364" rtl="0" algn="l">
              <a:lnSpc>
                <a:spcPct val="100000"/>
              </a:lnSpc>
              <a:spcBef>
                <a:spcPts val="0"/>
              </a:spcBef>
              <a:spcAft>
                <a:spcPts val="0"/>
              </a:spcAft>
              <a:buClr>
                <a:schemeClr val="dk1"/>
              </a:buClr>
              <a:buSzPts val="1200"/>
              <a:buFont typeface="Arial"/>
              <a:buChar char="•"/>
            </a:pPr>
            <a:r>
              <a:rPr lang="de-DE" sz="1000"/>
              <a:t>Umweltbundesamt (2021): Ausschuss zur gesundheitlichen Bewertung von Bauprodukten. Online : https://www.umweltbundesamt.de/themen/gesundheit/kommissionen-arbeitsgruppen/ausschuss-zur-gesundheitlichen-bewertung-von#ausschuss-zur-gesundheitlichen-bewertung-von-bauprodukten-agbb- und https://www.umweltbundesamt.de/sites/default/files/medien/4031/dokumente/agbb_bewertungsschema_2021.pdf</a:t>
            </a:r>
            <a:endParaRPr/>
          </a:p>
          <a:p>
            <a:pPr indent="0" lvl="0" marL="0" rtl="0" algn="l">
              <a:lnSpc>
                <a:spcPct val="100000"/>
              </a:lnSpc>
              <a:spcBef>
                <a:spcPts val="0"/>
              </a:spcBef>
              <a:spcAft>
                <a:spcPts val="0"/>
              </a:spcAft>
              <a:buClr>
                <a:schemeClr val="dk1"/>
              </a:buClr>
              <a:buSzPts val="1200"/>
              <a:buNone/>
            </a:pPr>
            <a:r>
              <a:rPr b="1" lang="de-DE" sz="1000"/>
              <a:t>Icons</a:t>
            </a:r>
            <a:endParaRPr/>
          </a:p>
          <a:p>
            <a:pPr indent="-165364" lvl="0" marL="165364" rtl="0" algn="l">
              <a:lnSpc>
                <a:spcPct val="100000"/>
              </a:lnSpc>
              <a:spcBef>
                <a:spcPts val="0"/>
              </a:spcBef>
              <a:spcAft>
                <a:spcPts val="0"/>
              </a:spcAft>
              <a:buClr>
                <a:schemeClr val="dk1"/>
              </a:buClr>
              <a:buSzPts val="1200"/>
              <a:buFont typeface="Arial"/>
              <a:buChar char="•"/>
            </a:pPr>
            <a:r>
              <a:rPr lang="de-DE" sz="1000"/>
              <a:t>Noun Project, Gung Yoga: Approve. Online: https://thenounproject.com/icon/approve-4507623/</a:t>
            </a:r>
            <a:endParaRPr/>
          </a:p>
          <a:p>
            <a:pPr indent="-165364" lvl="0" marL="165364" rtl="0" algn="l">
              <a:lnSpc>
                <a:spcPct val="100000"/>
              </a:lnSpc>
              <a:spcBef>
                <a:spcPts val="0"/>
              </a:spcBef>
              <a:spcAft>
                <a:spcPts val="0"/>
              </a:spcAft>
              <a:buClr>
                <a:schemeClr val="dk1"/>
              </a:buClr>
              <a:buSzPts val="1200"/>
              <a:buFont typeface="Arial"/>
              <a:buChar char="•"/>
            </a:pPr>
            <a:r>
              <a:rPr lang="de-DE" sz="1000"/>
              <a:t>Noun Project, Webtechops LLP: complex. Online: https://thenounproject.com/icon/complex-3856860/</a:t>
            </a:r>
            <a:endParaRPr b="1" sz="1000"/>
          </a:p>
          <a:p>
            <a:pPr indent="-89164" lvl="0" marL="165364" rtl="0" algn="l">
              <a:lnSpc>
                <a:spcPct val="100000"/>
              </a:lnSpc>
              <a:spcBef>
                <a:spcPts val="0"/>
              </a:spcBef>
              <a:spcAft>
                <a:spcPts val="0"/>
              </a:spcAft>
              <a:buClr>
                <a:schemeClr val="dk1"/>
              </a:buClr>
              <a:buSzPts val="1200"/>
              <a:buFont typeface="Arial"/>
              <a:buNone/>
            </a:pPr>
            <a:r>
              <a:t/>
            </a:r>
            <a:endParaRPr sz="1100"/>
          </a:p>
        </p:txBody>
      </p:sp>
      <p:sp>
        <p:nvSpPr>
          <p:cNvPr id="315" name="Google Shape;315;p32:notes"/>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3:notes"/>
          <p:cNvSpPr/>
          <p:nvPr>
            <p:ph idx="2" type="sldImg"/>
          </p:nvPr>
        </p:nvSpPr>
        <p:spPr>
          <a:xfrm>
            <a:off x="428400" y="280800"/>
            <a:ext cx="5759450" cy="32400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33:notes"/>
          <p:cNvSpPr txBox="1"/>
          <p:nvPr>
            <p:ph idx="1" type="body"/>
          </p:nvPr>
        </p:nvSpPr>
        <p:spPr>
          <a:xfrm>
            <a:off x="288324" y="3520888"/>
            <a:ext cx="6251376" cy="5998016"/>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0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000"/>
              <a:t>Aufgrund des Klimawandels ist eine Auseinandersetzung mit dem Thema der Nachhaltigkeit heute in allen Bereichen unumgänglich. Die </a:t>
            </a:r>
            <a:r>
              <a:rPr lang="de-DE" sz="100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b="0" i="0" lang="de-DE" sz="1000" u="none" cap="none" strike="noStrike">
                <a:solidFill>
                  <a:schemeClr val="dk1"/>
                </a:solidFill>
                <a:latin typeface="Calibri"/>
                <a:ea typeface="Calibri"/>
                <a:cs typeface="Calibri"/>
                <a:sym typeface="Calibri"/>
              </a:rPr>
              <a:t>Biosphäre eingebettet, sie ist die Basis für alles. Das Cake-Prinzip bedeutet „</a:t>
            </a:r>
            <a:r>
              <a:rPr b="0" i="1" lang="de-DE" sz="100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00" u="none" cap="none" strike="noStrike">
                <a:solidFill>
                  <a:schemeClr val="dk1"/>
                </a:solidFill>
                <a:latin typeface="Calibri"/>
                <a:ea typeface="Calibri"/>
                <a:cs typeface="Calibri"/>
                <a:sym typeface="Calibri"/>
              </a:rPr>
              <a:t>“</a:t>
            </a:r>
            <a:r>
              <a:rPr b="0" i="1" lang="de-DE" sz="1000" u="none" cap="none" strike="noStrike">
                <a:solidFill>
                  <a:schemeClr val="dk1"/>
                </a:solidFill>
                <a:latin typeface="Calibri"/>
                <a:ea typeface="Calibri"/>
                <a:cs typeface="Calibri"/>
                <a:sym typeface="Calibri"/>
              </a:rPr>
              <a:t> </a:t>
            </a:r>
            <a:r>
              <a:rPr b="0" i="0" lang="de-DE" sz="1000" u="none" cap="none" strike="noStrike">
                <a:solidFill>
                  <a:schemeClr val="dk1"/>
                </a:solidFill>
                <a:latin typeface="Calibri"/>
                <a:ea typeface="Calibri"/>
                <a:cs typeface="Calibri"/>
                <a:sym typeface="Calibri"/>
              </a:rPr>
              <a:t>(</a:t>
            </a:r>
            <a:r>
              <a:rPr b="0" i="0" lang="de-DE" sz="1000">
                <a:latin typeface="Calibri"/>
                <a:ea typeface="Calibri"/>
                <a:cs typeface="Calibri"/>
                <a:sym typeface="Calibri"/>
              </a:rPr>
              <a:t>Stockholm Resilience Centre o.J.). Auf der Basis der Biosphäre werden </a:t>
            </a:r>
            <a:r>
              <a:rPr lang="de-DE" sz="100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sz="1000"/>
          </a:p>
          <a:p>
            <a:pPr indent="0" lvl="0" marL="0" rtl="0" algn="l">
              <a:lnSpc>
                <a:spcPct val="100000"/>
              </a:lnSpc>
              <a:spcBef>
                <a:spcPts val="200"/>
              </a:spcBef>
              <a:spcAft>
                <a:spcPts val="0"/>
              </a:spcAft>
              <a:buSzPts val="1400"/>
              <a:buNone/>
            </a:pPr>
            <a:r>
              <a:rPr lang="de-DE" sz="100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bestätigen (Bundesregierung o.J.). </a:t>
            </a:r>
            <a:endParaRPr sz="1000"/>
          </a:p>
          <a:p>
            <a:pPr indent="0" lvl="0" marL="0" rtl="0" algn="l">
              <a:lnSpc>
                <a:spcPct val="100000"/>
              </a:lnSpc>
              <a:spcBef>
                <a:spcPts val="200"/>
              </a:spcBef>
              <a:spcAft>
                <a:spcPts val="0"/>
              </a:spcAft>
              <a:buSzPts val="1400"/>
              <a:buNone/>
            </a:pPr>
            <a:r>
              <a:rPr b="1" lang="de-DE" sz="1000">
                <a:latin typeface="Calibri"/>
                <a:ea typeface="Calibri"/>
                <a:cs typeface="Calibri"/>
                <a:sym typeface="Calibri"/>
              </a:rPr>
              <a:t>Aufgabe</a:t>
            </a:r>
            <a:endParaRPr sz="1000"/>
          </a:p>
          <a:p>
            <a:pPr indent="0" lvl="0" marL="0" rtl="0" algn="l">
              <a:lnSpc>
                <a:spcPct val="100000"/>
              </a:lnSpc>
              <a:spcBef>
                <a:spcPts val="20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sz="1000"/>
          </a:p>
          <a:p>
            <a:pPr indent="-171450" lvl="0" marL="171450" marR="0" rtl="0" algn="l">
              <a:lnSpc>
                <a:spcPct val="100000"/>
              </a:lnSpc>
              <a:spcBef>
                <a:spcPts val="20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20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b="1" sz="1000">
              <a:latin typeface="Calibri"/>
              <a:ea typeface="Calibri"/>
              <a:cs typeface="Calibri"/>
              <a:sym typeface="Calibri"/>
            </a:endParaRPr>
          </a:p>
          <a:p>
            <a:pPr indent="0" lvl="0" marL="0" rtl="0" algn="l">
              <a:lnSpc>
                <a:spcPct val="100000"/>
              </a:lnSpc>
              <a:spcBef>
                <a:spcPts val="20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sz="1000"/>
          </a:p>
          <a:p>
            <a:pPr indent="-171450" lvl="0" marL="171450" marR="0" rtl="0" algn="l">
              <a:lnSpc>
                <a:spcPct val="100000"/>
              </a:lnSpc>
              <a:spcBef>
                <a:spcPts val="0"/>
              </a:spcBef>
              <a:spcAft>
                <a:spcPts val="0"/>
              </a:spcAft>
              <a:buClr>
                <a:schemeClr val="dk1"/>
              </a:buClr>
              <a:buSzPts val="1200"/>
              <a:buFont typeface="Arial"/>
              <a:buChar char="•"/>
            </a:pPr>
            <a:r>
              <a:rPr b="0" lang="de-DE" sz="900">
                <a:latin typeface="Calibri"/>
                <a:ea typeface="Calibri"/>
                <a:cs typeface="Calibri"/>
                <a:sym typeface="Calibri"/>
              </a:rPr>
              <a:t>Cake: Stockholm Resilience Centre (o.J.): </a:t>
            </a:r>
            <a:r>
              <a:rPr b="0" i="0" lang="de-DE" sz="9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latin typeface="Calibri"/>
                <a:ea typeface="Calibri"/>
                <a:cs typeface="Calibri"/>
                <a:sym typeface="Calibri"/>
              </a:rPr>
              <a:t>(Lizenz: </a:t>
            </a:r>
            <a:r>
              <a:rPr b="0" i="0" lang="de-DE" sz="900" u="none" cap="none" strike="noStrike">
                <a:solidFill>
                  <a:schemeClr val="dk1"/>
                </a:solidFill>
                <a:latin typeface="Calibri"/>
                <a:ea typeface="Calibri"/>
                <a:cs typeface="Calibri"/>
                <a:sym typeface="Calibri"/>
              </a:rPr>
              <a:t>CC BY-ND 3.0)</a:t>
            </a:r>
            <a:endParaRPr sz="900"/>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9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a:latin typeface="Calibri"/>
              <a:ea typeface="Calibri"/>
              <a:cs typeface="Calibri"/>
              <a:sym typeface="Calibri"/>
            </a:endParaRPr>
          </a:p>
        </p:txBody>
      </p:sp>
      <p:sp>
        <p:nvSpPr>
          <p:cNvPr id="338" name="Google Shape;338;p33:notes"/>
          <p:cNvSpPr txBox="1"/>
          <p:nvPr>
            <p:ph idx="12" type="sldNum"/>
          </p:nvPr>
        </p:nvSpPr>
        <p:spPr>
          <a:xfrm>
            <a:off x="3719247" y="9413132"/>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8be791367f_0_0:notes"/>
          <p:cNvSpPr/>
          <p:nvPr>
            <p:ph idx="2" type="sldImg"/>
          </p:nvPr>
        </p:nvSpPr>
        <p:spPr>
          <a:xfrm>
            <a:off x="458749" y="278692"/>
            <a:ext cx="5880300" cy="335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28be791367f_0_0:notes"/>
          <p:cNvSpPr txBox="1"/>
          <p:nvPr>
            <p:ph idx="1" type="body"/>
          </p:nvPr>
        </p:nvSpPr>
        <p:spPr>
          <a:xfrm>
            <a:off x="458732" y="3631337"/>
            <a:ext cx="5880300" cy="5613900"/>
          </a:xfrm>
          <a:prstGeom prst="rect">
            <a:avLst/>
          </a:prstGeom>
          <a:noFill/>
          <a:ln>
            <a:noFill/>
          </a:ln>
        </p:spPr>
        <p:txBody>
          <a:bodyPr anchorCtr="0" anchor="t" bIns="45550" lIns="91150" spcFirstLastPara="1" rIns="91150" wrap="square" tIns="45550">
            <a:noAutofit/>
          </a:bodyPr>
          <a:lstStyle/>
          <a:p>
            <a:pPr indent="0" lvl="0" marL="0" rtl="0" algn="l">
              <a:lnSpc>
                <a:spcPct val="100000"/>
              </a:lnSpc>
              <a:spcBef>
                <a:spcPts val="0"/>
              </a:spcBef>
              <a:spcAft>
                <a:spcPts val="0"/>
              </a:spcAft>
              <a:buSzPts val="1300"/>
              <a:buNone/>
            </a:pPr>
            <a:r>
              <a:rPr lang="de-DE" sz="100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00"/>
          </a:p>
          <a:p>
            <a:pPr indent="-222250" lvl="0" marL="228600" rtl="0" algn="l">
              <a:lnSpc>
                <a:spcPct val="100000"/>
              </a:lnSpc>
              <a:spcBef>
                <a:spcPts val="0"/>
              </a:spcBef>
              <a:spcAft>
                <a:spcPts val="0"/>
              </a:spcAft>
              <a:buSzPts val="1300"/>
              <a:buFont typeface="Arial"/>
              <a:buChar char="•"/>
            </a:pPr>
            <a:r>
              <a:rPr b="1" lang="de-DE" sz="1000"/>
              <a:t>BBNE-Impulspapier (IP): </a:t>
            </a:r>
            <a:r>
              <a:rPr lang="de-DE" sz="1000"/>
              <a:t>Betrachtung der Schnittstellen von Ausbildungsordnung in dem jeweiligen Berufsbild, Rahmenlehrplan und den Herausforderungen der Nachhaltigkeit in Anlehnung an die SDGs der Agenda 2030; Zielkonflikte und Aufgabenstellungen</a:t>
            </a:r>
            <a:endParaRPr sz="1000"/>
          </a:p>
          <a:p>
            <a:pPr indent="-222250" lvl="0" marL="228600" rtl="0" algn="l">
              <a:lnSpc>
                <a:spcPct val="100000"/>
              </a:lnSpc>
              <a:spcBef>
                <a:spcPts val="0"/>
              </a:spcBef>
              <a:spcAft>
                <a:spcPts val="0"/>
              </a:spcAft>
              <a:buSzPts val="1300"/>
              <a:buFont typeface="Arial"/>
              <a:buChar char="•"/>
            </a:pPr>
            <a:r>
              <a:rPr b="1" lang="de-DE" sz="1000"/>
              <a:t>BBBNE-Hintergrundmaterial (HGM): </a:t>
            </a:r>
            <a:r>
              <a:rPr lang="de-DE" sz="100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00"/>
          </a:p>
          <a:p>
            <a:pPr indent="-222250" lvl="0" marL="228600" rtl="0" algn="l">
              <a:lnSpc>
                <a:spcPct val="100000"/>
              </a:lnSpc>
              <a:spcBef>
                <a:spcPts val="0"/>
              </a:spcBef>
              <a:spcAft>
                <a:spcPts val="0"/>
              </a:spcAft>
              <a:buSzPts val="1300"/>
              <a:buFont typeface="Arial"/>
              <a:buChar char="•"/>
            </a:pPr>
            <a:r>
              <a:rPr b="1" lang="de-DE" sz="1000"/>
              <a:t>BBNE-Foliensammlung (FS): </a:t>
            </a:r>
            <a:r>
              <a:rPr lang="de-DE" sz="1000"/>
              <a:t>Folien mit wichtigen Zielkonflikten für das betrachtete Berufsbild, dargestellt mit Hilfe von Grafiken, Bildern und Smart Arts , die Anlass zur Diskussion der spezifischen Herausforderungen der Nachhaltigkeit bieten.</a:t>
            </a:r>
            <a:endParaRPr sz="1000"/>
          </a:p>
          <a:p>
            <a:pPr indent="-222250" lvl="0" marL="228600" rtl="0" algn="l">
              <a:lnSpc>
                <a:spcPct val="100000"/>
              </a:lnSpc>
              <a:spcBef>
                <a:spcPts val="0"/>
              </a:spcBef>
              <a:spcAft>
                <a:spcPts val="0"/>
              </a:spcAft>
              <a:buSzPts val="1300"/>
              <a:buFont typeface="Arial"/>
              <a:buChar char="•"/>
            </a:pPr>
            <a:r>
              <a:rPr b="1" lang="de-DE" sz="1000"/>
              <a:t>BBNE-Handreichung (HR): </a:t>
            </a:r>
            <a:r>
              <a:rPr lang="de-DE" sz="1000"/>
              <a:t>Foliensammlung mit einem Notiztext für das jeweilige Berufsbild, der Notiztext erläutert die Inhalte der Folie; diese Handreichung kann als Unterrichtsmaterial für Berufsschüler und Berufsschülerinnen und auch für Auszubildende genutzt werden.</a:t>
            </a:r>
            <a:endParaRPr sz="1000"/>
          </a:p>
          <a:p>
            <a:pPr indent="0" lvl="0" marL="0" rtl="0" algn="l">
              <a:lnSpc>
                <a:spcPct val="100000"/>
              </a:lnSpc>
              <a:spcBef>
                <a:spcPts val="400"/>
              </a:spcBef>
              <a:spcAft>
                <a:spcPts val="0"/>
              </a:spcAft>
              <a:buSzPts val="1300"/>
              <a:buNone/>
            </a:pPr>
            <a:r>
              <a:rPr lang="de-DE" sz="1000"/>
              <a:t>Weitere Materialien von PA-BBNE sind die folgenden ergänzenden Dokumente:</a:t>
            </a:r>
            <a:endParaRPr/>
          </a:p>
          <a:p>
            <a:pPr indent="-222250" lvl="0" marL="228600" rtl="0" algn="l">
              <a:lnSpc>
                <a:spcPct val="100000"/>
              </a:lnSpc>
              <a:spcBef>
                <a:spcPts val="0"/>
              </a:spcBef>
              <a:spcAft>
                <a:spcPts val="0"/>
              </a:spcAft>
              <a:buSzPts val="1300"/>
              <a:buFont typeface="Arial"/>
              <a:buChar char="•"/>
            </a:pPr>
            <a:r>
              <a:rPr b="1" lang="de-DE" sz="1000"/>
              <a:t>Nachhaltigkeitsorientierte Kompetenzen in der beruflichen Bildung: </a:t>
            </a:r>
            <a:r>
              <a:rPr lang="de-DE" sz="1000"/>
              <a:t>Leitfaden, Handout und PowerPoint zur Bestimmung und Beschreibung nachhaltigkeitsrelevanter Kompetenzen in der beruflichen Bildung </a:t>
            </a:r>
            <a:endParaRPr/>
          </a:p>
          <a:p>
            <a:pPr indent="-222250" lvl="0" marL="228600" rtl="0" algn="l">
              <a:lnSpc>
                <a:spcPct val="100000"/>
              </a:lnSpc>
              <a:spcBef>
                <a:spcPts val="0"/>
              </a:spcBef>
              <a:spcAft>
                <a:spcPts val="0"/>
              </a:spcAft>
              <a:buSzPts val="1300"/>
              <a:buFont typeface="Arial"/>
              <a:buChar char="•"/>
            </a:pPr>
            <a:r>
              <a:rPr b="1" lang="de-DE" sz="1000"/>
              <a:t>Umgang mit Zielkonflikten</a:t>
            </a:r>
            <a:r>
              <a:rPr lang="de-DE" sz="1000"/>
              <a:t>: Leitfaden, Handout und PowerPoint zum Umgang mit Zielkonflikten und Widersprüchen in der beruflichen Bildung</a:t>
            </a:r>
            <a:endParaRPr/>
          </a:p>
          <a:p>
            <a:pPr indent="-222250" lvl="0" marL="228600" rtl="0" algn="l">
              <a:lnSpc>
                <a:spcPct val="100000"/>
              </a:lnSpc>
              <a:spcBef>
                <a:spcPts val="0"/>
              </a:spcBef>
              <a:spcAft>
                <a:spcPts val="0"/>
              </a:spcAft>
              <a:buSzPts val="1300"/>
              <a:buFont typeface="Arial"/>
              <a:buChar char="•"/>
            </a:pPr>
            <a:r>
              <a:rPr b="1" lang="de-DE" sz="1000"/>
              <a:t>SDG 8 und die soziale Dimension der Nachhaltigkeit</a:t>
            </a:r>
            <a:r>
              <a:rPr lang="de-DE" sz="1000"/>
              <a:t>: Leitfaden zur Beschreibung der sozialen Dimension der Nachhaltigkeit für eine BBNE</a:t>
            </a:r>
            <a:endParaRPr/>
          </a:p>
          <a:p>
            <a:pPr indent="-222250" lvl="0" marL="228600" rtl="0" algn="l">
              <a:lnSpc>
                <a:spcPct val="100000"/>
              </a:lnSpc>
              <a:spcBef>
                <a:spcPts val="0"/>
              </a:spcBef>
              <a:spcAft>
                <a:spcPts val="0"/>
              </a:spcAft>
              <a:buSzPts val="1300"/>
              <a:buFont typeface="Arial"/>
              <a:buChar char="•"/>
            </a:pPr>
            <a:r>
              <a:rPr b="1" lang="de-DE" sz="1000"/>
              <a:t>Postkarten aus der Zukunft: </a:t>
            </a:r>
            <a:r>
              <a:rPr lang="de-DE" sz="100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300"/>
              <a:buNone/>
            </a:pPr>
            <a:r>
              <a:rPr lang="de-DE" sz="100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0:notes"/>
          <p:cNvSpPr/>
          <p:nvPr>
            <p:ph idx="2" type="sldImg"/>
          </p:nvPr>
        </p:nvSpPr>
        <p:spPr>
          <a:xfrm>
            <a:off x="419100" y="280800"/>
            <a:ext cx="5757863" cy="32400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10:notes"/>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71" name="Google Shape;71;p10:notes"/>
          <p:cNvSpPr txBox="1"/>
          <p:nvPr>
            <p:ph idx="1" type="body"/>
          </p:nvPr>
        </p:nvSpPr>
        <p:spPr>
          <a:xfrm>
            <a:off x="419100" y="3520887"/>
            <a:ext cx="6104803" cy="607116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u="none" strike="noStrike">
                <a:solidFill>
                  <a:schemeClr val="dk1"/>
                </a:solidFill>
                <a:latin typeface="Calibri"/>
                <a:ea typeface="Calibri"/>
                <a:cs typeface="Calibri"/>
                <a:sym typeface="Calibri"/>
              </a:rPr>
              <a:t>Beschreibung</a:t>
            </a:r>
            <a:endParaRPr>
              <a:latin typeface="Calibri"/>
              <a:ea typeface="Calibri"/>
              <a:cs typeface="Calibri"/>
              <a:sym typeface="Calibri"/>
            </a:endParaRPr>
          </a:p>
          <a:p>
            <a:pPr indent="0" lvl="0" marL="0" rtl="0" algn="l">
              <a:lnSpc>
                <a:spcPct val="100000"/>
              </a:lnSpc>
              <a:spcBef>
                <a:spcPts val="200"/>
              </a:spcBef>
              <a:spcAft>
                <a:spcPts val="0"/>
              </a:spcAft>
              <a:buSzPts val="1400"/>
              <a:buNone/>
            </a:pPr>
            <a:r>
              <a:rPr lang="de-DE" sz="1000"/>
              <a:t>Aufgrund des Klimawandels ist eine Auseinandersetzung mit dem Thema der Nachhaltigkeit heute in allen Bereichen unumgänglich. Die </a:t>
            </a:r>
            <a:r>
              <a:rPr lang="de-DE" sz="100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b="0" i="0" lang="de-DE" sz="1000" u="none" cap="none" strike="noStrike">
                <a:solidFill>
                  <a:schemeClr val="dk1"/>
                </a:solidFill>
                <a:latin typeface="Calibri"/>
                <a:ea typeface="Calibri"/>
                <a:cs typeface="Calibri"/>
                <a:sym typeface="Calibri"/>
              </a:rPr>
              <a:t>Biosphäre eingebettet, sie ist die Basis für alles. Das Cake-Prinzip bedeutet „</a:t>
            </a:r>
            <a:r>
              <a:rPr b="0" i="1" lang="de-DE" sz="100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00" u="none" cap="none" strike="noStrike">
                <a:solidFill>
                  <a:schemeClr val="dk1"/>
                </a:solidFill>
                <a:latin typeface="Calibri"/>
                <a:ea typeface="Calibri"/>
                <a:cs typeface="Calibri"/>
                <a:sym typeface="Calibri"/>
              </a:rPr>
              <a:t>“</a:t>
            </a:r>
            <a:r>
              <a:rPr b="0" i="1" lang="de-DE" sz="1000" u="none" cap="none" strike="noStrike">
                <a:solidFill>
                  <a:schemeClr val="dk1"/>
                </a:solidFill>
                <a:latin typeface="Calibri"/>
                <a:ea typeface="Calibri"/>
                <a:cs typeface="Calibri"/>
                <a:sym typeface="Calibri"/>
              </a:rPr>
              <a:t> </a:t>
            </a:r>
            <a:r>
              <a:rPr b="0" i="0" lang="de-DE" sz="1000" u="none" cap="none" strike="noStrike">
                <a:solidFill>
                  <a:schemeClr val="dk1"/>
                </a:solidFill>
                <a:latin typeface="Calibri"/>
                <a:ea typeface="Calibri"/>
                <a:cs typeface="Calibri"/>
                <a:sym typeface="Calibri"/>
              </a:rPr>
              <a:t>(</a:t>
            </a:r>
            <a:r>
              <a:rPr b="0" i="0" lang="de-DE" sz="1000">
                <a:latin typeface="Calibri"/>
                <a:ea typeface="Calibri"/>
                <a:cs typeface="Calibri"/>
                <a:sym typeface="Calibri"/>
              </a:rPr>
              <a:t>Stockholm Resilience Centre o.J.). Auf der Basis der Biosphäre werden </a:t>
            </a:r>
            <a:r>
              <a:rPr lang="de-DE" sz="100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sz="1000"/>
          </a:p>
          <a:p>
            <a:pPr indent="0" lvl="0" marL="0" rtl="0" algn="l">
              <a:lnSpc>
                <a:spcPct val="100000"/>
              </a:lnSpc>
              <a:spcBef>
                <a:spcPts val="200"/>
              </a:spcBef>
              <a:spcAft>
                <a:spcPts val="0"/>
              </a:spcAft>
              <a:buSzPts val="1400"/>
              <a:buNone/>
            </a:pPr>
            <a:r>
              <a:rPr lang="de-DE" sz="100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bestätigen (Bundesregierung o.J.). </a:t>
            </a:r>
            <a:endParaRPr sz="1000"/>
          </a:p>
          <a:p>
            <a:pPr indent="0" lvl="0" marL="0" rtl="0" algn="l">
              <a:lnSpc>
                <a:spcPct val="100000"/>
              </a:lnSpc>
              <a:spcBef>
                <a:spcPts val="200"/>
              </a:spcBef>
              <a:spcAft>
                <a:spcPts val="0"/>
              </a:spcAft>
              <a:buSzPts val="1400"/>
              <a:buNone/>
            </a:pPr>
            <a:r>
              <a:rPr b="1" lang="de-DE" sz="1000">
                <a:latin typeface="Calibri"/>
                <a:ea typeface="Calibri"/>
                <a:cs typeface="Calibri"/>
                <a:sym typeface="Calibri"/>
              </a:rPr>
              <a:t>Aufgabe</a:t>
            </a:r>
            <a:endParaRPr sz="1000"/>
          </a:p>
          <a:p>
            <a:pPr indent="0" lvl="0" marL="0" rtl="0" algn="l">
              <a:lnSpc>
                <a:spcPct val="100000"/>
              </a:lnSpc>
              <a:spcBef>
                <a:spcPts val="200"/>
              </a:spcBef>
              <a:spcAft>
                <a:spcPts val="0"/>
              </a:spcAft>
              <a:buSzPts val="1400"/>
              <a:buNone/>
            </a:pPr>
            <a:r>
              <a:rPr lang="de-DE" sz="100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sz="1000"/>
          </a:p>
          <a:p>
            <a:pPr indent="-171450" lvl="0" marL="171450" marR="0" rtl="0" algn="l">
              <a:lnSpc>
                <a:spcPct val="100000"/>
              </a:lnSpc>
              <a:spcBef>
                <a:spcPts val="20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200"/>
              </a:spcBef>
              <a:spcAft>
                <a:spcPts val="0"/>
              </a:spcAft>
              <a:buClr>
                <a:srgbClr val="000000"/>
              </a:buClr>
              <a:buSzPts val="1000"/>
              <a:buFont typeface="Arial"/>
              <a:buChar char="•"/>
            </a:pPr>
            <a:r>
              <a:rPr b="0" i="0" lang="de-DE" sz="1000" u="none" cap="none" strike="noStrike">
                <a:solidFill>
                  <a:schemeClr val="dk1"/>
                </a:solidFill>
                <a:latin typeface="Calibri"/>
                <a:ea typeface="Calibri"/>
                <a:cs typeface="Calibri"/>
                <a:sym typeface="Calibri"/>
              </a:rPr>
              <a:t>Wie stellen Sie Ihr Unternehmen für die Zukunft auf?</a:t>
            </a:r>
            <a:endParaRPr b="1" sz="1000">
              <a:latin typeface="Calibri"/>
              <a:ea typeface="Calibri"/>
              <a:cs typeface="Calibri"/>
              <a:sym typeface="Calibri"/>
            </a:endParaRPr>
          </a:p>
          <a:p>
            <a:pPr indent="0" lvl="0" marL="0" rtl="0" algn="l">
              <a:lnSpc>
                <a:spcPct val="100000"/>
              </a:lnSpc>
              <a:spcBef>
                <a:spcPts val="200"/>
              </a:spcBef>
              <a:spcAft>
                <a:spcPts val="0"/>
              </a:spcAft>
              <a:buClr>
                <a:schemeClr val="dk1"/>
              </a:buClr>
              <a:buSzPts val="1100"/>
              <a:buFont typeface="Arial"/>
              <a:buNone/>
            </a:pPr>
            <a:r>
              <a:rPr b="1" lang="de-DE" sz="1000">
                <a:latin typeface="Calibri"/>
                <a:ea typeface="Calibri"/>
                <a:cs typeface="Calibri"/>
                <a:sym typeface="Calibri"/>
              </a:rPr>
              <a:t>Quellen und Abbildung</a:t>
            </a:r>
            <a:endParaRPr sz="1000"/>
          </a:p>
          <a:p>
            <a:pPr indent="-171450" lvl="0" marL="171450" marR="0" rtl="0" algn="l">
              <a:lnSpc>
                <a:spcPct val="100000"/>
              </a:lnSpc>
              <a:spcBef>
                <a:spcPts val="0"/>
              </a:spcBef>
              <a:spcAft>
                <a:spcPts val="0"/>
              </a:spcAft>
              <a:buClr>
                <a:schemeClr val="dk1"/>
              </a:buClr>
              <a:buSzPts val="1200"/>
              <a:buFont typeface="Arial"/>
              <a:buChar char="•"/>
            </a:pPr>
            <a:r>
              <a:rPr b="0" lang="de-DE" sz="800"/>
              <a:t>Cake: Stockholm Resilience Centre (o.J.): </a:t>
            </a:r>
            <a:r>
              <a:rPr b="0" i="0" lang="de-DE" sz="800" u="none" cap="none" strike="noStrike">
                <a:solidFill>
                  <a:schemeClr val="dk1"/>
                </a:solidFill>
              </a:rPr>
              <a:t>Eine neue Art, die Ziele für nachhaltige Entwicklung zu sehen und wie sie alle mit Lebensmitteln verbunden sind. Online: https://www.stockholmresilience.org/research/research-news/2016-06-14-the-sdgs-wedding-cake.html. </a:t>
            </a:r>
            <a:r>
              <a:rPr lang="de-DE" sz="800"/>
              <a:t>(Lizenz: </a:t>
            </a:r>
            <a:r>
              <a:rPr b="0" i="0" lang="de-DE" sz="800" u="none" cap="none" strike="noStrike">
                <a:solidFill>
                  <a:schemeClr val="dk1"/>
                </a:solidFill>
              </a:rPr>
              <a:t>CC BY-ND 3.0)</a:t>
            </a:r>
            <a:endParaRPr sz="800"/>
          </a:p>
          <a:p>
            <a:pPr indent="-171450" lvl="0" marL="171450" marR="0" rtl="0" algn="l">
              <a:lnSpc>
                <a:spcPct val="100000"/>
              </a:lnSpc>
              <a:spcBef>
                <a:spcPts val="0"/>
              </a:spcBef>
              <a:spcAft>
                <a:spcPts val="0"/>
              </a:spcAft>
              <a:buClr>
                <a:schemeClr val="dk1"/>
              </a:buClr>
              <a:buSzPts val="1200"/>
              <a:buFont typeface="Arial"/>
              <a:buChar char="•"/>
            </a:pPr>
            <a:r>
              <a:rPr b="0" i="0" lang="de-DE" sz="800" u="none" cap="none" strike="noStrike">
                <a:solidFill>
                  <a:schemeClr val="dk1"/>
                </a:solidFill>
              </a:rPr>
              <a:t>Nachhaltigkeitsstrategie - eigene Darstellung in Anlehung an: sph (o.J.): Strategische Ausrichtung. Online: https://sph-nachhaltig-wirtschaften.de/nachhaltige-strategische-ausrichtung-unternehmen/</a:t>
            </a:r>
            <a:endParaRPr b="0" i="0" sz="800" u="none" cap="none" strike="noStrike">
              <a:solidFill>
                <a:schemeClr val="dk1"/>
              </a:solidFill>
            </a:endParaRPr>
          </a:p>
          <a:p>
            <a:pPr indent="-171450" lvl="0" marL="171450" marR="0" rtl="0" algn="l">
              <a:lnSpc>
                <a:spcPct val="100000"/>
              </a:lnSpc>
              <a:spcBef>
                <a:spcPts val="0"/>
              </a:spcBef>
              <a:spcAft>
                <a:spcPts val="0"/>
              </a:spcAft>
              <a:buClr>
                <a:schemeClr val="dk1"/>
              </a:buClr>
              <a:buSzPts val="1200"/>
              <a:buFont typeface="Arial"/>
              <a:buChar char="•"/>
            </a:pPr>
            <a:r>
              <a:rPr b="0" i="0" lang="de-DE" sz="800" u="none" cap="none" strike="noStrike">
                <a:solidFill>
                  <a:schemeClr val="dk1"/>
                </a:solidFill>
              </a:rPr>
              <a:t>Bundesregierung (o.J.): Berichte aus den Ministerien. Online: https://www.bundesregierung.de/breg-de/themen/nachhaltigkeitspolitik/berichte-und-reden-nachhaltigkeit/berichte-aus-den-ministerien-429902</a:t>
            </a:r>
            <a:endParaRPr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0:notes"/>
          <p:cNvSpPr/>
          <p:nvPr>
            <p:ph idx="2" type="sldImg"/>
          </p:nvPr>
        </p:nvSpPr>
        <p:spPr>
          <a:xfrm>
            <a:off x="428400" y="2808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0:notes"/>
          <p:cNvSpPr txBox="1"/>
          <p:nvPr>
            <p:ph idx="1" type="body"/>
          </p:nvPr>
        </p:nvSpPr>
        <p:spPr>
          <a:xfrm>
            <a:off x="428400" y="3520888"/>
            <a:ext cx="5878659" cy="6051240"/>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lang="de-DE">
                <a:latin typeface="Calibri"/>
                <a:ea typeface="Calibri"/>
                <a:cs typeface="Calibri"/>
                <a:sym typeface="Calibri"/>
              </a:rPr>
              <a:t>Abfälle als solches sind ein integraler – aber häufig unvermeidbarer - Bestandteil jedes Auftrages. Im Jahr 2021 wurden in Deutschland nach vorläufigen Ergebnissen 411,5 Millionen Tonnen Abfälle entsorgt. Die Bau- und Abruchabfälle machten mit 222 Mill. Tonnen mit 53,9 % weiterhin den Großteil des Gesamtaufkommens aus, gefolgt von den Sekundärabfällen mit 59,2 Millionen Tonnen (14,4 %), den Siedlungsabfällen mit 51,8 Millionen Tonnen (12,6 %), den übrigen Abfällen mit 49,6 Millionen Tonnen (12,0 %) und den Abfällen aus der Gewinnung und Behandlung von Bodenschätzen mit 29,0 Millionen Tonnen (7,0 %). </a:t>
            </a:r>
            <a:endParaRPr/>
          </a:p>
          <a:p>
            <a:pPr indent="0" lvl="0" marL="0" rtl="0" algn="l">
              <a:lnSpc>
                <a:spcPct val="100000"/>
              </a:lnSpc>
              <a:spcBef>
                <a:spcPts val="0"/>
              </a:spcBef>
              <a:spcAft>
                <a:spcPts val="0"/>
              </a:spcAft>
              <a:buSzPts val="1400"/>
              <a:buNone/>
            </a:pPr>
            <a:r>
              <a:t/>
            </a:r>
            <a:endParaRPr b="1">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Weiterhin knapp 82 % der Abfälle stofflich oder energetisch verwertet</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lang="de-DE">
                <a:latin typeface="Calibri"/>
                <a:ea typeface="Calibri"/>
                <a:cs typeface="Calibri"/>
                <a:sym typeface="Calibri"/>
              </a:rPr>
              <a:t>336,9 Millionen Tonnen Abfälle wurden im Jahr 2021 verwertet. Das entspricht einer Verwertungsquote von 81,9 %. Die meisten Abfälle (288,5 Millionen Tonnen beziehungsweise 70,1 % aller Abfälle) wurden stofflich verwertet, also recycelt. Auf Deponien entsorgt wurden 16,1 % (66,4 Millionen Tonnen) der Abfälle. </a:t>
            </a:r>
            <a:endParaRPr/>
          </a:p>
          <a:p>
            <a:pPr indent="0" lvl="0" marL="0" rtl="0" algn="l">
              <a:lnSpc>
                <a:spcPct val="100000"/>
              </a:lnSpc>
              <a:spcBef>
                <a:spcPts val="0"/>
              </a:spcBef>
              <a:spcAft>
                <a:spcPts val="0"/>
              </a:spcAft>
              <a:buSzPts val="1100"/>
              <a:buNone/>
            </a:pPr>
            <a:r>
              <a:t/>
            </a:r>
            <a:endParaRPr>
              <a:latin typeface="Calibri"/>
              <a:ea typeface="Calibri"/>
              <a:cs typeface="Calibri"/>
              <a:sym typeface="Calibri"/>
            </a:endParaRPr>
          </a:p>
          <a:p>
            <a:pPr indent="-97992" lvl="0" marL="165364" rtl="0" algn="l">
              <a:lnSpc>
                <a:spcPct val="100000"/>
              </a:lnSpc>
              <a:spcBef>
                <a:spcPts val="0"/>
              </a:spcBef>
              <a:spcAft>
                <a:spcPts val="0"/>
              </a:spcAft>
              <a:buSzPts val="11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100"/>
              <a:buNone/>
            </a:pPr>
            <a:r>
              <a:rPr b="1" lang="de-DE" sz="1100">
                <a:latin typeface="Calibri"/>
                <a:ea typeface="Calibri"/>
                <a:cs typeface="Calibri"/>
                <a:sym typeface="Calibri"/>
              </a:rPr>
              <a:t>Aufgaben</a:t>
            </a:r>
            <a:endParaRPr>
              <a:latin typeface="Calibri"/>
              <a:ea typeface="Calibri"/>
              <a:cs typeface="Calibri"/>
              <a:sym typeface="Calibri"/>
            </a:endParaRPr>
          </a:p>
          <a:p>
            <a:pPr indent="-165364" lvl="0" marL="165364" rtl="0" algn="l">
              <a:lnSpc>
                <a:spcPct val="100000"/>
              </a:lnSpc>
              <a:spcBef>
                <a:spcPts val="579"/>
              </a:spcBef>
              <a:spcAft>
                <a:spcPts val="0"/>
              </a:spcAft>
              <a:buSzPts val="1212"/>
              <a:buFont typeface="Arial"/>
              <a:buChar char="•"/>
            </a:pPr>
            <a:r>
              <a:rPr lang="de-DE">
                <a:solidFill>
                  <a:schemeClr val="dk1"/>
                </a:solidFill>
                <a:latin typeface="Calibri"/>
                <a:ea typeface="Calibri"/>
                <a:cs typeface="Calibri"/>
                <a:sym typeface="Calibri"/>
              </a:rPr>
              <a:t>Ermitteln Sie das Abfallaufkommen in Ihrem Betrieb/Berufsschule?  - Festlegung des Zeitraumes für die Datenermittlung treffen: Baustelle, Jahr ….</a:t>
            </a:r>
            <a:endParaRPr>
              <a:solidFill>
                <a:schemeClr val="dk1"/>
              </a:solidFill>
              <a:latin typeface="Calibri"/>
              <a:ea typeface="Calibri"/>
              <a:cs typeface="Calibri"/>
              <a:sym typeface="Calibri"/>
            </a:endParaRPr>
          </a:p>
          <a:p>
            <a:pPr indent="-165364" lvl="0" marL="165364" rtl="0" algn="l">
              <a:lnSpc>
                <a:spcPct val="100000"/>
              </a:lnSpc>
              <a:spcBef>
                <a:spcPts val="0"/>
              </a:spcBef>
              <a:spcAft>
                <a:spcPts val="0"/>
              </a:spcAft>
              <a:buSzPts val="1212"/>
              <a:buFont typeface="Arial"/>
              <a:buChar char="•"/>
            </a:pPr>
            <a:r>
              <a:rPr lang="de-DE">
                <a:solidFill>
                  <a:schemeClr val="dk1"/>
                </a:solidFill>
                <a:latin typeface="Calibri"/>
                <a:ea typeface="Calibri"/>
                <a:cs typeface="Calibri"/>
                <a:sym typeface="Calibri"/>
              </a:rPr>
              <a:t>Welche Abfallarten fallen an und wie werden diese gesammelt bzw. entsorgt? (Baumischabfall, Kunststoffeimer, gefährlicher Abfall etc.) - </a:t>
            </a:r>
            <a:endParaRPr>
              <a:solidFill>
                <a:schemeClr val="dk1"/>
              </a:solidFill>
              <a:latin typeface="Calibri"/>
              <a:ea typeface="Calibri"/>
              <a:cs typeface="Calibri"/>
              <a:sym typeface="Calibri"/>
            </a:endParaRPr>
          </a:p>
          <a:p>
            <a:pPr indent="-165364" lvl="0" marL="165364" rtl="0" algn="l">
              <a:lnSpc>
                <a:spcPct val="100000"/>
              </a:lnSpc>
              <a:spcBef>
                <a:spcPts val="0"/>
              </a:spcBef>
              <a:spcAft>
                <a:spcPts val="0"/>
              </a:spcAft>
              <a:buSzPts val="1212"/>
              <a:buFont typeface="Arial"/>
              <a:buChar char="•"/>
            </a:pPr>
            <a:r>
              <a:rPr lang="de-DE">
                <a:solidFill>
                  <a:schemeClr val="dk1"/>
                </a:solidFill>
                <a:latin typeface="Calibri"/>
                <a:ea typeface="Calibri"/>
                <a:cs typeface="Calibri"/>
                <a:sym typeface="Calibri"/>
              </a:rPr>
              <a:t>Was geschieht dann mit den Abfällen?</a:t>
            </a:r>
            <a:endParaRPr>
              <a:solidFill>
                <a:schemeClr val="dk1"/>
              </a:solidFill>
              <a:latin typeface="Calibri"/>
              <a:ea typeface="Calibri"/>
              <a:cs typeface="Calibri"/>
              <a:sym typeface="Calibri"/>
            </a:endParaRPr>
          </a:p>
          <a:p>
            <a:pPr indent="-165364" lvl="0" marL="165364" rtl="0" algn="l">
              <a:lnSpc>
                <a:spcPct val="100000"/>
              </a:lnSpc>
              <a:spcBef>
                <a:spcPts val="0"/>
              </a:spcBef>
              <a:spcAft>
                <a:spcPts val="0"/>
              </a:spcAft>
              <a:buSzPts val="1212"/>
              <a:buFont typeface="Arial"/>
              <a:buChar char="•"/>
            </a:pPr>
            <a:r>
              <a:rPr lang="de-DE">
                <a:solidFill>
                  <a:schemeClr val="dk1"/>
                </a:solidFill>
                <a:latin typeface="Calibri"/>
                <a:ea typeface="Calibri"/>
                <a:cs typeface="Calibri"/>
                <a:sym typeface="Calibri"/>
              </a:rPr>
              <a:t>Vergleichen Sie ihre Ergebnisse mit Ihren Mitschüler:innen und tauschen sich über die Unterschiede aus je Betrieb aus. </a:t>
            </a:r>
            <a:endParaRPr/>
          </a:p>
          <a:p>
            <a:pPr indent="0" lvl="0" marL="0" rtl="0" algn="l">
              <a:lnSpc>
                <a:spcPct val="100000"/>
              </a:lnSpc>
              <a:spcBef>
                <a:spcPts val="0"/>
              </a:spcBef>
              <a:spcAft>
                <a:spcPts val="0"/>
              </a:spcAft>
              <a:buSzPts val="1400"/>
              <a:buNone/>
            </a:pPr>
            <a:r>
              <a:t/>
            </a:r>
            <a:endParaRPr b="1"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Quellen</a:t>
            </a:r>
            <a:endParaRPr sz="1000">
              <a:solidFill>
                <a:schemeClr val="dk1"/>
              </a:solidFill>
              <a:latin typeface="Calibri"/>
              <a:ea typeface="Calibri"/>
              <a:cs typeface="Calibri"/>
              <a:sym typeface="Calibri"/>
            </a:endParaRPr>
          </a:p>
          <a:p>
            <a:pPr indent="-165364" lvl="0" marL="165364" rtl="0" algn="l">
              <a:lnSpc>
                <a:spcPct val="100000"/>
              </a:lnSpc>
              <a:spcBef>
                <a:spcPts val="0"/>
              </a:spcBef>
              <a:spcAft>
                <a:spcPts val="0"/>
              </a:spcAft>
              <a:buSzPts val="1180"/>
              <a:buFont typeface="Arial"/>
              <a:buChar char="•"/>
            </a:pPr>
            <a:r>
              <a:rPr lang="de-DE" sz="1000">
                <a:solidFill>
                  <a:schemeClr val="dk1"/>
                </a:solidFill>
                <a:latin typeface="Calibri"/>
                <a:ea typeface="Calibri"/>
                <a:cs typeface="Calibri"/>
                <a:sym typeface="Calibri"/>
              </a:rPr>
              <a:t>Statistisches Bundesamt, Destatis 2023: Pressemitteilung Nr. 213. Online: https://www.destatis.de/DE/Presse/Pressemitteilungen/2023/06/PD23_213_321.html</a:t>
            </a:r>
            <a:endParaRPr/>
          </a:p>
          <a:p>
            <a:pPr indent="-165364" lvl="0" marL="165364" rtl="0" algn="l">
              <a:lnSpc>
                <a:spcPct val="100000"/>
              </a:lnSpc>
              <a:spcBef>
                <a:spcPts val="0"/>
              </a:spcBef>
              <a:spcAft>
                <a:spcPts val="0"/>
              </a:spcAft>
              <a:buSzPts val="1298"/>
              <a:buFont typeface="Arial"/>
              <a:buChar char="•"/>
            </a:pPr>
            <a:r>
              <a:rPr lang="de-DE" sz="1100">
                <a:solidFill>
                  <a:schemeClr val="dk1"/>
                </a:solidFill>
                <a:latin typeface="Calibri"/>
                <a:ea typeface="Calibri"/>
                <a:cs typeface="Calibri"/>
                <a:sym typeface="Calibri"/>
              </a:rPr>
              <a:t>Icons: </a:t>
            </a:r>
            <a:r>
              <a:rPr lang="de-DE">
                <a:solidFill>
                  <a:schemeClr val="dk1"/>
                </a:solidFill>
                <a:latin typeface="Calibri"/>
                <a:ea typeface="Calibri"/>
                <a:cs typeface="Calibri"/>
                <a:sym typeface="Calibri"/>
              </a:rPr>
              <a:t>https://thenounproject.com</a:t>
            </a:r>
            <a:endParaRPr>
              <a:solidFill>
                <a:schemeClr val="dk1"/>
              </a:solidFill>
              <a:latin typeface="Calibri"/>
              <a:ea typeface="Calibri"/>
              <a:cs typeface="Calibri"/>
              <a:sym typeface="Calibri"/>
            </a:endParaRPr>
          </a:p>
          <a:p>
            <a:pPr indent="-79618" lvl="0" marL="165364" rtl="0" algn="l">
              <a:lnSpc>
                <a:spcPct val="100000"/>
              </a:lnSpc>
              <a:spcBef>
                <a:spcPts val="0"/>
              </a:spcBef>
              <a:spcAft>
                <a:spcPts val="0"/>
              </a:spcAft>
              <a:buSzPts val="1400"/>
              <a:buNone/>
            </a:pPr>
            <a:r>
              <a:t/>
            </a:r>
            <a:endParaRPr sz="1000">
              <a:latin typeface="Trebuchet MS"/>
              <a:ea typeface="Trebuchet MS"/>
              <a:cs typeface="Trebuchet MS"/>
              <a:sym typeface="Trebuchet MS"/>
            </a:endParaRPr>
          </a:p>
        </p:txBody>
      </p:sp>
      <p:sp>
        <p:nvSpPr>
          <p:cNvPr id="104" name="Google Shape;104;p20:notes"/>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1:notes"/>
          <p:cNvSpPr/>
          <p:nvPr>
            <p:ph idx="2" type="sldImg"/>
          </p:nvPr>
        </p:nvSpPr>
        <p:spPr>
          <a:xfrm>
            <a:off x="419100" y="280800"/>
            <a:ext cx="5757863"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21:notes"/>
          <p:cNvSpPr txBox="1"/>
          <p:nvPr>
            <p:ph idx="1" type="body"/>
          </p:nvPr>
        </p:nvSpPr>
        <p:spPr>
          <a:xfrm>
            <a:off x="419100" y="3521977"/>
            <a:ext cx="5878659" cy="6155634"/>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latin typeface="Calibri"/>
              <a:ea typeface="Calibri"/>
              <a:cs typeface="Calibri"/>
              <a:sym typeface="Calibri"/>
            </a:endParaRPr>
          </a:p>
          <a:p>
            <a:pPr indent="0" lvl="0" marL="0" rtl="0" algn="l">
              <a:lnSpc>
                <a:spcPct val="100000"/>
              </a:lnSpc>
              <a:spcBef>
                <a:spcPts val="0"/>
              </a:spcBef>
              <a:spcAft>
                <a:spcPts val="0"/>
              </a:spcAft>
              <a:buSzPts val="1100"/>
              <a:buNone/>
            </a:pPr>
            <a:r>
              <a:rPr lang="de-DE" sz="1000">
                <a:latin typeface="Calibri"/>
                <a:ea typeface="Calibri"/>
                <a:cs typeface="Calibri"/>
                <a:sym typeface="Calibri"/>
              </a:rPr>
              <a:t>Die Abfallhierarchie in Deutschland legt fest, dass Abfälle entsprechend ihrer Wertigkeit behandelt werden sollen. Dies bedeutet, dass Abfallvermeidung, Wiederverwendung, Recycling und andere Arten der Verwertung bevorzugt werden sollten. </a:t>
            </a:r>
            <a:endParaRPr sz="1000">
              <a:latin typeface="Calibri"/>
              <a:ea typeface="Calibri"/>
              <a:cs typeface="Calibri"/>
              <a:sym typeface="Calibri"/>
            </a:endParaRPr>
          </a:p>
          <a:p>
            <a:pPr indent="0" lvl="0" marL="0" rtl="0" algn="l">
              <a:lnSpc>
                <a:spcPct val="100000"/>
              </a:lnSpc>
              <a:spcBef>
                <a:spcPts val="0"/>
              </a:spcBef>
              <a:spcAft>
                <a:spcPts val="0"/>
              </a:spcAft>
              <a:buSzPts val="1100"/>
              <a:buNone/>
            </a:pPr>
            <a:r>
              <a:rPr lang="de-DE" sz="1000">
                <a:latin typeface="Calibri"/>
                <a:ea typeface="Calibri"/>
                <a:cs typeface="Calibri"/>
                <a:sym typeface="Calibri"/>
              </a:rPr>
              <a:t>Früher war es üblich, Abfälle einfach zu beseitigen. Heute wird jedoch erkannt, dass Abfälle als wertvolle Rohstoffe betrachtet werden können, die zur Schonung natürlicher Ressourcen effektiv genutzt werden können.</a:t>
            </a:r>
            <a:endParaRPr sz="1000">
              <a:latin typeface="Calibri"/>
              <a:ea typeface="Calibri"/>
              <a:cs typeface="Calibri"/>
              <a:sym typeface="Calibri"/>
            </a:endParaRPr>
          </a:p>
          <a:p>
            <a:pPr indent="0" lvl="0" marL="0" rtl="0" algn="l">
              <a:lnSpc>
                <a:spcPct val="100000"/>
              </a:lnSpc>
              <a:spcBef>
                <a:spcPts val="0"/>
              </a:spcBef>
              <a:spcAft>
                <a:spcPts val="0"/>
              </a:spcAft>
              <a:buSzPts val="1100"/>
              <a:buNone/>
            </a:pPr>
            <a:r>
              <a:rPr lang="de-DE" sz="1000">
                <a:latin typeface="Calibri"/>
                <a:ea typeface="Calibri"/>
                <a:cs typeface="Calibri"/>
                <a:sym typeface="Calibri"/>
              </a:rPr>
              <a:t>Die Gewerbeabfallverordnung regelt den Umgang mit gewerblichen Siedlungsabfällen und speziellen Bau- und Abbruchabfällen. Ihr Ziel ist es, die Menge an gemischten Abfällen zu reduzieren und wiederverwertbare Materialien aus diesen Abfällen zu gewinnen. Unternehmen sind verpflichtet, ihre gewerblichen Siedlungsabfälle getrennt zu sammeln und zu entsorgen. Gleiches gilt für Bau- und Abbruchabfälle auf Baustellen.</a:t>
            </a:r>
            <a:endParaRPr sz="1000">
              <a:latin typeface="Calibri"/>
              <a:ea typeface="Calibri"/>
              <a:cs typeface="Calibri"/>
              <a:sym typeface="Calibri"/>
            </a:endParaRPr>
          </a:p>
          <a:p>
            <a:pPr indent="0" lvl="0" marL="0" rtl="0" algn="l">
              <a:lnSpc>
                <a:spcPct val="100000"/>
              </a:lnSpc>
              <a:spcBef>
                <a:spcPts val="0"/>
              </a:spcBef>
              <a:spcAft>
                <a:spcPts val="0"/>
              </a:spcAft>
              <a:buSzPts val="1100"/>
              <a:buNone/>
            </a:pPr>
            <a:r>
              <a:rPr lang="de-DE" sz="1000">
                <a:latin typeface="Calibri"/>
                <a:ea typeface="Calibri"/>
                <a:cs typeface="Calibri"/>
                <a:sym typeface="Calibri"/>
              </a:rPr>
              <a:t>Die Abfallhierarchie umfasst folgende Stufen:</a:t>
            </a:r>
            <a:endParaRPr sz="1000">
              <a:latin typeface="Calibri"/>
              <a:ea typeface="Calibri"/>
              <a:cs typeface="Calibri"/>
              <a:sym typeface="Calibri"/>
            </a:endParaRPr>
          </a:p>
          <a:p>
            <a:pPr indent="-185738" lvl="0" marL="185738" rtl="0" algn="l">
              <a:lnSpc>
                <a:spcPct val="100000"/>
              </a:lnSpc>
              <a:spcBef>
                <a:spcPts val="0"/>
              </a:spcBef>
              <a:spcAft>
                <a:spcPts val="0"/>
              </a:spcAft>
              <a:buSzPts val="1400"/>
              <a:buFont typeface="Arial"/>
              <a:buChar char="•"/>
            </a:pPr>
            <a:r>
              <a:rPr b="1" lang="de-DE" sz="1000">
                <a:latin typeface="Calibri"/>
                <a:ea typeface="Calibri"/>
                <a:cs typeface="Calibri"/>
                <a:sym typeface="Calibri"/>
              </a:rPr>
              <a:t>Vermeidung von Abfällen: </a:t>
            </a:r>
            <a:r>
              <a:rPr lang="de-DE" sz="1000">
                <a:latin typeface="Calibri"/>
                <a:ea typeface="Calibri"/>
                <a:cs typeface="Calibri"/>
                <a:sym typeface="Calibri"/>
              </a:rPr>
              <a:t>Abfälle von vornherein zu vermeiden, indem z.B. Produkte länger haltbar gemacht werden oder unnötige Verpackungen vermieden werden. Auch eine genaue Kalkulation der benötigten Produkt vermeidet Abfälle.</a:t>
            </a:r>
            <a:endParaRPr sz="1000">
              <a:latin typeface="Calibri"/>
              <a:ea typeface="Calibri"/>
              <a:cs typeface="Calibri"/>
              <a:sym typeface="Calibri"/>
            </a:endParaRPr>
          </a:p>
          <a:p>
            <a:pPr indent="-185738" lvl="0" marL="185738" rtl="0" algn="l">
              <a:lnSpc>
                <a:spcPct val="100000"/>
              </a:lnSpc>
              <a:spcBef>
                <a:spcPts val="0"/>
              </a:spcBef>
              <a:spcAft>
                <a:spcPts val="0"/>
              </a:spcAft>
              <a:buSzPts val="1400"/>
              <a:buFont typeface="Arial"/>
              <a:buChar char="•"/>
            </a:pPr>
            <a:r>
              <a:rPr b="1" lang="de-DE" sz="1000">
                <a:latin typeface="Calibri"/>
                <a:ea typeface="Calibri"/>
                <a:cs typeface="Calibri"/>
                <a:sym typeface="Calibri"/>
              </a:rPr>
              <a:t>Vorbereitung zur Wiederverwendung: </a:t>
            </a:r>
            <a:r>
              <a:rPr lang="de-DE" sz="1000">
                <a:latin typeface="Calibri"/>
                <a:ea typeface="Calibri"/>
                <a:cs typeface="Calibri"/>
                <a:sym typeface="Calibri"/>
              </a:rPr>
              <a:t>Materialien und Produkte sollten nach Möglichkeit wiederverwendet werden, indem zum Beispiel Behälter, Eimer, Vlies  mehrfach verwendet oder Maschinen und Geräte repariert werden.</a:t>
            </a:r>
            <a:endParaRPr sz="1000">
              <a:latin typeface="Calibri"/>
              <a:ea typeface="Calibri"/>
              <a:cs typeface="Calibri"/>
              <a:sym typeface="Calibri"/>
            </a:endParaRPr>
          </a:p>
          <a:p>
            <a:pPr indent="-185738" lvl="0" marL="185738" rtl="0" algn="l">
              <a:lnSpc>
                <a:spcPct val="100000"/>
              </a:lnSpc>
              <a:spcBef>
                <a:spcPts val="0"/>
              </a:spcBef>
              <a:spcAft>
                <a:spcPts val="0"/>
              </a:spcAft>
              <a:buSzPts val="1400"/>
              <a:buFont typeface="Arial"/>
              <a:buChar char="•"/>
            </a:pPr>
            <a:r>
              <a:rPr b="1" lang="de-DE" sz="1000">
                <a:latin typeface="Calibri"/>
                <a:ea typeface="Calibri"/>
                <a:cs typeface="Calibri"/>
                <a:sym typeface="Calibri"/>
              </a:rPr>
              <a:t>Recycling: </a:t>
            </a:r>
            <a:r>
              <a:rPr lang="de-DE" sz="1000">
                <a:latin typeface="Calibri"/>
                <a:ea typeface="Calibri"/>
                <a:cs typeface="Calibri"/>
                <a:sym typeface="Calibri"/>
              </a:rPr>
              <a:t>Abfälle sollten soweit wie möglich recycelt werden, indem sie einer Wiederaufbereitung zugeführt werden und daraus neue Produkte entstehen. Z.B. WDVS -Abfälle aus EPS, Mineralwolle.</a:t>
            </a:r>
            <a:endParaRPr sz="1000">
              <a:latin typeface="Calibri"/>
              <a:ea typeface="Calibri"/>
              <a:cs typeface="Calibri"/>
              <a:sym typeface="Calibri"/>
            </a:endParaRPr>
          </a:p>
          <a:p>
            <a:pPr indent="-185738" lvl="0" marL="185738" rtl="0" algn="l">
              <a:lnSpc>
                <a:spcPct val="100000"/>
              </a:lnSpc>
              <a:spcBef>
                <a:spcPts val="0"/>
              </a:spcBef>
              <a:spcAft>
                <a:spcPts val="0"/>
              </a:spcAft>
              <a:buSzPts val="1400"/>
              <a:buFont typeface="Arial"/>
              <a:buChar char="•"/>
            </a:pPr>
            <a:r>
              <a:rPr b="1" lang="de-DE" sz="1000">
                <a:latin typeface="Calibri"/>
                <a:ea typeface="Calibri"/>
                <a:cs typeface="Calibri"/>
                <a:sym typeface="Calibri"/>
              </a:rPr>
              <a:t>Sonstige Verwertung: </a:t>
            </a:r>
            <a:r>
              <a:rPr lang="de-DE" sz="1000">
                <a:latin typeface="Calibri"/>
                <a:ea typeface="Calibri"/>
                <a:cs typeface="Calibri"/>
                <a:sym typeface="Calibri"/>
              </a:rPr>
              <a:t>Abfälle, die nicht recycelt werden können, sollten energetisch oder stofflich verwertet werden, indem sie beispielsweise zur Wärme- und Stromgewinnung genutzt werden.</a:t>
            </a:r>
            <a:endParaRPr sz="1000">
              <a:latin typeface="Calibri"/>
              <a:ea typeface="Calibri"/>
              <a:cs typeface="Calibri"/>
              <a:sym typeface="Calibri"/>
            </a:endParaRPr>
          </a:p>
          <a:p>
            <a:pPr indent="-185738" lvl="0" marL="185738" rtl="0" algn="l">
              <a:lnSpc>
                <a:spcPct val="100000"/>
              </a:lnSpc>
              <a:spcBef>
                <a:spcPts val="0"/>
              </a:spcBef>
              <a:spcAft>
                <a:spcPts val="0"/>
              </a:spcAft>
              <a:buSzPts val="1400"/>
              <a:buFont typeface="Arial"/>
              <a:buChar char="•"/>
            </a:pPr>
            <a:r>
              <a:rPr b="1" lang="de-DE" sz="1000">
                <a:latin typeface="Calibri"/>
                <a:ea typeface="Calibri"/>
                <a:cs typeface="Calibri"/>
                <a:sym typeface="Calibri"/>
              </a:rPr>
              <a:t>Beseitigung</a:t>
            </a:r>
            <a:r>
              <a:rPr lang="de-DE" sz="1000">
                <a:latin typeface="Calibri"/>
                <a:ea typeface="Calibri"/>
                <a:cs typeface="Calibri"/>
                <a:sym typeface="Calibri"/>
              </a:rPr>
              <a:t>, Deponierung: Als letzte Möglichkeit kann nicht recycelbarer, verwertbarer Abfall auf einer Deponie (Über-oder Untertage) entsorgt werden.</a:t>
            </a:r>
            <a:endParaRPr/>
          </a:p>
          <a:p>
            <a:pPr indent="0" lvl="0" marL="0" rtl="0" algn="l">
              <a:lnSpc>
                <a:spcPct val="100000"/>
              </a:lnSpc>
              <a:spcBef>
                <a:spcPts val="0"/>
              </a:spcBef>
              <a:spcAft>
                <a:spcPts val="0"/>
              </a:spcAft>
              <a:buSzPts val="1100"/>
              <a:buNone/>
            </a:pPr>
            <a:r>
              <a:rPr b="1" lang="de-DE" sz="1000">
                <a:latin typeface="Calibri"/>
                <a:ea typeface="Calibri"/>
                <a:cs typeface="Calibri"/>
                <a:sym typeface="Calibri"/>
              </a:rPr>
              <a:t>Aufgabe</a:t>
            </a:r>
            <a:endParaRPr b="1" sz="1000">
              <a:latin typeface="Calibri"/>
              <a:ea typeface="Calibri"/>
              <a:cs typeface="Calibri"/>
              <a:sym typeface="Calibri"/>
            </a:endParaRPr>
          </a:p>
          <a:p>
            <a:pPr indent="-165364" lvl="0" marL="165364" rtl="0" algn="l">
              <a:lnSpc>
                <a:spcPct val="100000"/>
              </a:lnSpc>
              <a:spcBef>
                <a:spcPts val="0"/>
              </a:spcBef>
              <a:spcAft>
                <a:spcPts val="0"/>
              </a:spcAft>
              <a:buSzPts val="1100"/>
              <a:buFont typeface="Arial"/>
              <a:buChar char="•"/>
            </a:pPr>
            <a:r>
              <a:rPr lang="de-DE" sz="1000">
                <a:latin typeface="Calibri"/>
                <a:ea typeface="Calibri"/>
                <a:cs typeface="Calibri"/>
                <a:sym typeface="Calibri"/>
              </a:rPr>
              <a:t>Ordnen Sie die ermittelten Abfälle der jeweiligen Stufe der Abfallhierachie zu und vergleichen Sie diese in mit Mitschüler*in bzw. in der Gruppe</a:t>
            </a:r>
            <a:endParaRPr/>
          </a:p>
          <a:p>
            <a:pPr indent="-165364" lvl="0" marL="165364" rtl="0" algn="l">
              <a:lnSpc>
                <a:spcPct val="100000"/>
              </a:lnSpc>
              <a:spcBef>
                <a:spcPts val="0"/>
              </a:spcBef>
              <a:spcAft>
                <a:spcPts val="0"/>
              </a:spcAft>
              <a:buSzPts val="1100"/>
              <a:buFont typeface="Arial"/>
              <a:buChar char="•"/>
            </a:pPr>
            <a:r>
              <a:rPr lang="de-DE" sz="1000">
                <a:latin typeface="Calibri"/>
                <a:ea typeface="Calibri"/>
                <a:cs typeface="Calibri"/>
                <a:sym typeface="Calibri"/>
              </a:rPr>
              <a:t>Visualisieren Sie durch Clustern die Ergebnisse</a:t>
            </a:r>
            <a:endParaRPr sz="1000">
              <a:latin typeface="Calibri"/>
              <a:ea typeface="Calibri"/>
              <a:cs typeface="Calibri"/>
              <a:sym typeface="Calibri"/>
            </a:endParaRPr>
          </a:p>
          <a:p>
            <a:pPr indent="-165364" lvl="0" marL="165364" rtl="0" algn="l">
              <a:lnSpc>
                <a:spcPct val="100000"/>
              </a:lnSpc>
              <a:spcBef>
                <a:spcPts val="0"/>
              </a:spcBef>
              <a:spcAft>
                <a:spcPts val="0"/>
              </a:spcAft>
              <a:buSzPts val="1100"/>
              <a:buFont typeface="Arial"/>
              <a:buChar char="•"/>
            </a:pPr>
            <a:r>
              <a:rPr lang="de-DE" sz="1000">
                <a:latin typeface="Calibri"/>
                <a:ea typeface="Calibri"/>
                <a:cs typeface="Calibri"/>
                <a:sym typeface="Calibri"/>
              </a:rPr>
              <a:t>Diskussion der Gesamtergebnisse, unter Berücksichtige der Frage, weshalb wie alle von einer Abfallreduzierung profitieren.</a:t>
            </a:r>
            <a:endParaRPr/>
          </a:p>
          <a:p>
            <a:pPr indent="-165364" lvl="0" marL="165364" rtl="0" algn="l">
              <a:lnSpc>
                <a:spcPct val="100000"/>
              </a:lnSpc>
              <a:spcBef>
                <a:spcPts val="0"/>
              </a:spcBef>
              <a:spcAft>
                <a:spcPts val="0"/>
              </a:spcAft>
              <a:buSzPts val="1100"/>
              <a:buFont typeface="Arial"/>
              <a:buChar char="•"/>
            </a:pPr>
            <a:r>
              <a:rPr lang="de-DE" sz="1000">
                <a:latin typeface="Calibri"/>
                <a:ea typeface="Calibri"/>
                <a:cs typeface="Calibri"/>
                <a:sym typeface="Calibri"/>
              </a:rPr>
              <a:t>In welchen Bereichen sehen Sie Handlungsbedarf und Möglichkeiten zur Vermeidung von Abfällen?</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Quellen</a:t>
            </a:r>
            <a:endParaRPr sz="1000">
              <a:latin typeface="Calibri"/>
              <a:ea typeface="Calibri"/>
              <a:cs typeface="Calibri"/>
              <a:sym typeface="Calibri"/>
            </a:endParaRPr>
          </a:p>
          <a:p>
            <a:pPr indent="-165364" lvl="0" marL="165364" rtl="0" algn="l">
              <a:lnSpc>
                <a:spcPct val="100000"/>
              </a:lnSpc>
              <a:spcBef>
                <a:spcPts val="0"/>
              </a:spcBef>
              <a:spcAft>
                <a:spcPts val="0"/>
              </a:spcAft>
              <a:buSzPts val="1400"/>
              <a:buFont typeface="Arial"/>
              <a:buChar char="•"/>
            </a:pPr>
            <a:r>
              <a:rPr lang="de-DE" sz="1000">
                <a:latin typeface="Calibri"/>
                <a:ea typeface="Calibri"/>
                <a:cs typeface="Calibri"/>
                <a:sym typeface="Calibri"/>
              </a:rPr>
              <a:t>Umweltbundesamt (UBA) 2022, Abfallrecht. Online: https://www.umweltbundesamt.de/themen/abfall-ressourcen/abfallwirtschaft/abfallrecht</a:t>
            </a:r>
            <a:endParaRPr/>
          </a:p>
          <a:p>
            <a:pPr indent="-165364" lvl="0" marL="165364" rtl="0" algn="l">
              <a:lnSpc>
                <a:spcPct val="100000"/>
              </a:lnSpc>
              <a:spcBef>
                <a:spcPts val="0"/>
              </a:spcBef>
              <a:spcAft>
                <a:spcPts val="0"/>
              </a:spcAft>
              <a:buSzPts val="1400"/>
              <a:buFont typeface="Arial"/>
              <a:buChar char="•"/>
            </a:pPr>
            <a:r>
              <a:rPr lang="de-DE" sz="1000">
                <a:latin typeface="Calibri"/>
                <a:ea typeface="Calibri"/>
                <a:cs typeface="Calibri"/>
                <a:sym typeface="Calibri"/>
              </a:rPr>
              <a:t>Kreislaufwirtschaftsgesetz. Online: https://www.bmuv.de/gesetz/kreislaufwirtschaftsgesetz</a:t>
            </a:r>
            <a:endParaRPr/>
          </a:p>
          <a:p>
            <a:pPr indent="-165364" lvl="0" marL="165364" rtl="0" algn="l">
              <a:lnSpc>
                <a:spcPct val="100000"/>
              </a:lnSpc>
              <a:spcBef>
                <a:spcPts val="0"/>
              </a:spcBef>
              <a:spcAft>
                <a:spcPts val="0"/>
              </a:spcAft>
              <a:buSzPts val="1400"/>
              <a:buFont typeface="Arial"/>
              <a:buChar char="•"/>
            </a:pPr>
            <a:r>
              <a:rPr lang="de-DE" sz="1000">
                <a:latin typeface="Calibri"/>
                <a:ea typeface="Calibri"/>
                <a:cs typeface="Calibri"/>
                <a:sym typeface="Calibri"/>
              </a:rPr>
              <a:t>Verpackungsgesetz. Online: https://www.gesetze-im-internet.de/verpackg/</a:t>
            </a:r>
            <a:endParaRPr/>
          </a:p>
          <a:p>
            <a:pPr indent="-165364" lvl="0" marL="165364" rtl="0" algn="l">
              <a:lnSpc>
                <a:spcPct val="100000"/>
              </a:lnSpc>
              <a:spcBef>
                <a:spcPts val="0"/>
              </a:spcBef>
              <a:spcAft>
                <a:spcPts val="0"/>
              </a:spcAft>
              <a:buSzPts val="1400"/>
              <a:buFont typeface="Arial"/>
              <a:buChar char="•"/>
            </a:pPr>
            <a:r>
              <a:rPr lang="de-DE" sz="1000">
                <a:latin typeface="Calibri"/>
                <a:ea typeface="Calibri"/>
                <a:cs typeface="Calibri"/>
                <a:sym typeface="Calibri"/>
              </a:rPr>
              <a:t>Gewerbeabfallverordnung. Online: https://www.gesetze-im-internet.de/gewabfv_2017/BJNR089600017.html</a:t>
            </a:r>
            <a:endParaRPr sz="1000">
              <a:latin typeface="Calibri"/>
              <a:ea typeface="Calibri"/>
              <a:cs typeface="Calibri"/>
              <a:sym typeface="Calibri"/>
            </a:endParaRPr>
          </a:p>
          <a:p>
            <a:pPr indent="-79618" lvl="0" marL="165364" rtl="0" algn="l">
              <a:lnSpc>
                <a:spcPct val="100000"/>
              </a:lnSpc>
              <a:spcBef>
                <a:spcPts val="0"/>
              </a:spcBef>
              <a:spcAft>
                <a:spcPts val="0"/>
              </a:spcAft>
              <a:buSzPts val="1400"/>
              <a:buNone/>
            </a:pPr>
            <a:r>
              <a:t/>
            </a:r>
            <a:endParaRPr sz="1000">
              <a:latin typeface="Trebuchet MS"/>
              <a:ea typeface="Trebuchet MS"/>
              <a:cs typeface="Trebuchet MS"/>
              <a:sym typeface="Trebuchet MS"/>
            </a:endParaRPr>
          </a:p>
        </p:txBody>
      </p:sp>
      <p:sp>
        <p:nvSpPr>
          <p:cNvPr id="121" name="Google Shape;121;p21:notes"/>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22:notes"/>
          <p:cNvSpPr/>
          <p:nvPr>
            <p:ph idx="2" type="sldImg"/>
          </p:nvPr>
        </p:nvSpPr>
        <p:spPr>
          <a:xfrm>
            <a:off x="428625" y="280988"/>
            <a:ext cx="5757863" cy="32400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22:notes"/>
          <p:cNvSpPr txBox="1"/>
          <p:nvPr>
            <p:ph idx="1" type="body"/>
          </p:nvPr>
        </p:nvSpPr>
        <p:spPr>
          <a:xfrm>
            <a:off x="428400" y="3512192"/>
            <a:ext cx="5878659" cy="6116888"/>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p>
          <a:p>
            <a:pPr indent="0" lvl="0" marL="0" rtl="0" algn="l">
              <a:lnSpc>
                <a:spcPct val="100000"/>
              </a:lnSpc>
              <a:spcBef>
                <a:spcPts val="0"/>
              </a:spcBef>
              <a:spcAft>
                <a:spcPts val="0"/>
              </a:spcAft>
              <a:buSzPts val="1100"/>
              <a:buNone/>
            </a:pPr>
            <a:r>
              <a:rPr lang="de-DE" sz="1000">
                <a:latin typeface="Calibri"/>
                <a:ea typeface="Calibri"/>
                <a:cs typeface="Calibri"/>
                <a:sym typeface="Calibri"/>
              </a:rPr>
              <a:t>In einer Kreislaufwirtschaft werden Ressourcen und Materialien so lange wie möglich genutzt und der Abfall minimiert. Produkte und Materialien werden so gestaltet, dass sie am Ende ihres Lebenszyklus wiederverwendet,</a:t>
            </a:r>
            <a:endParaRPr/>
          </a:p>
          <a:p>
            <a:pPr indent="0" lvl="0" marL="0" rtl="0" algn="l">
              <a:lnSpc>
                <a:spcPct val="100000"/>
              </a:lnSpc>
              <a:spcBef>
                <a:spcPts val="0"/>
              </a:spcBef>
              <a:spcAft>
                <a:spcPts val="0"/>
              </a:spcAft>
              <a:buSzPts val="1100"/>
              <a:buNone/>
            </a:pPr>
            <a:r>
              <a:rPr lang="de-DE" sz="1000">
                <a:latin typeface="Calibri"/>
                <a:ea typeface="Calibri"/>
                <a:cs typeface="Calibri"/>
                <a:sym typeface="Calibri"/>
              </a:rPr>
              <a:t>repariert oder recycelt werden können. Dadurch werden nicht nur wertvolle Ressourcen geschont, sondern auch die Umwelt geschützt und neue Wirtschaftsmöglichkeiten geschaffen. Die Kreislaufwirtschaft ist ein regeneratives System, in dem Ressourceneinsatz und Abfallproduktion, Emissionen und Energieverschwendung durch das Verlangsamen, Verringern und Schließen von Energie- und Materialkreisläufen minimiert werden. </a:t>
            </a:r>
            <a:endParaRPr/>
          </a:p>
          <a:p>
            <a:pPr indent="0" lvl="0" marL="0" rtl="0" algn="l">
              <a:lnSpc>
                <a:spcPct val="100000"/>
              </a:lnSpc>
              <a:spcBef>
                <a:spcPts val="0"/>
              </a:spcBef>
              <a:spcAft>
                <a:spcPts val="0"/>
              </a:spcAft>
              <a:buSzPts val="1100"/>
              <a:buNone/>
            </a:pPr>
            <a:r>
              <a:rPr lang="de-DE" sz="1000">
                <a:latin typeface="Calibri"/>
                <a:ea typeface="Calibri"/>
                <a:cs typeface="Calibri"/>
                <a:sym typeface="Calibri"/>
              </a:rPr>
              <a:t>Die Kreislaufwirtschaft ist eine nachhaltige Alternative zur Linearen Wirtschaft der „Wegwerfgesellschaft“.</a:t>
            </a:r>
            <a:endParaRPr b="1"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Kunststoffe:</a:t>
            </a:r>
            <a:endParaRPr/>
          </a:p>
          <a:p>
            <a:pPr indent="0" lvl="0" marL="0" rtl="0" algn="l">
              <a:lnSpc>
                <a:spcPct val="100000"/>
              </a:lnSpc>
              <a:spcBef>
                <a:spcPts val="0"/>
              </a:spcBef>
              <a:spcAft>
                <a:spcPts val="0"/>
              </a:spcAft>
              <a:buSzPts val="1400"/>
              <a:buNone/>
            </a:pPr>
            <a:r>
              <a:rPr lang="de-DE" sz="1000">
                <a:latin typeface="Calibri"/>
                <a:ea typeface="Calibri"/>
                <a:cs typeface="Calibri"/>
                <a:sym typeface="Calibri"/>
              </a:rPr>
              <a:t>Nicht nur Bodenbeläge, Türen, Fenster und Rohre werden vermehrt aus Kunststoff hergestellt. Auch Verpackungen (Kunststoffeimer, Folien …), Arbeitsmittel (Pinsel, Walzen) sind ganz oder teilweise aus Kunststoffen. Die Nutzungsdauer von Kunststoffprodukten variiert erheblich. Während Bauartikel oft mehrere Jahrzehnte halten, nutzen Kunststoffverpackungen lediglich wenige Tage. Wegen begrenzter und immer stärker beanspruchter Ressourcen muss die Wirtschaft auf eine Kreislaufwirtschaft umsteuern. (Green Deal). Die Produktion, Nutzung und Entsorgung von Kunststoffen hat erhebliche Auswirkungen auf die Umwelt sowie die menschliche Gesundheit, insbesondere auf marine und kontinentale Ökosysteme. Plastikverpackungen und kleine Plastikartikel machen 65 % des Meeresmülls aus, und die Hälfte der an europäischen Stränden gefundenen Gegenstände sind Einwegkunststoffe.  Im Laufe der Zeit  zerfällt dieser nach und nach in kleinere, nicht erkennbare Stücke, die als Mikroplastik bezeichnet werden. Dieses Makroplastik verunreinigt das Wasser. Im Jahr 2021 war Deutschland weiterhin größter Exporteuer von Kunststoffabfällen in der EU mit 766.200 Tonnen (Destatis). B</a:t>
            </a:r>
            <a:r>
              <a:rPr lang="de-DE" sz="1000">
                <a:solidFill>
                  <a:srgbClr val="000000"/>
                </a:solidFill>
                <a:latin typeface="Calibri"/>
                <a:ea typeface="Calibri"/>
                <a:cs typeface="Calibri"/>
                <a:sym typeface="Calibri"/>
              </a:rPr>
              <a:t>is zum Jahr 2030 will die EU Kommission nur noch Verpackungen zulassen, die vollständig recycelt oder wiederverwendet werden können. (vgl. Green Deal)</a:t>
            </a:r>
            <a:endParaRPr i="1" sz="10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lang="de-DE" sz="1000">
                <a:latin typeface="Calibri"/>
                <a:ea typeface="Calibri"/>
                <a:cs typeface="Calibri"/>
                <a:sym typeface="Calibri"/>
              </a:rPr>
              <a:t>Aufgabe</a:t>
            </a:r>
            <a:endParaRPr sz="1000">
              <a:latin typeface="Calibri"/>
              <a:ea typeface="Calibri"/>
              <a:cs typeface="Calibri"/>
              <a:sym typeface="Calibri"/>
            </a:endParaRPr>
          </a:p>
          <a:p>
            <a:pPr indent="-185738" lvl="0" marL="185738"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Diskutieren Sie am Beispiel von Kunststoff, weshalb ein Kreislaufwirtschaftssystem sinnvoll und erforderlich ist</a:t>
            </a:r>
            <a:endParaRPr/>
          </a:p>
          <a:p>
            <a:pPr indent="-185738" lvl="0" marL="185738" rtl="0" algn="l">
              <a:lnSpc>
                <a:spcPct val="100000"/>
              </a:lnSpc>
              <a:spcBef>
                <a:spcPts val="0"/>
              </a:spcBef>
              <a:spcAft>
                <a:spcPts val="0"/>
              </a:spcAft>
              <a:buSzPts val="1400"/>
              <a:buFont typeface="Arial"/>
              <a:buChar char="•"/>
            </a:pPr>
            <a:r>
              <a:rPr lang="de-DE" sz="1000">
                <a:solidFill>
                  <a:schemeClr val="dk1"/>
                </a:solidFill>
                <a:latin typeface="Calibri"/>
                <a:ea typeface="Calibri"/>
                <a:cs typeface="Calibri"/>
                <a:sym typeface="Calibri"/>
              </a:rPr>
              <a:t>Welche Möglichkeiten gibt es in Ihrem Betrieb Kunststoffe in den Kreislauf zurückzuführen? </a:t>
            </a:r>
            <a:endParaRPr/>
          </a:p>
          <a:p>
            <a:pPr indent="0" lvl="0" marL="0" rtl="0" algn="l">
              <a:lnSpc>
                <a:spcPct val="100000"/>
              </a:lnSpc>
              <a:spcBef>
                <a:spcPts val="0"/>
              </a:spcBef>
              <a:spcAft>
                <a:spcPts val="0"/>
              </a:spcAft>
              <a:buSzPts val="1400"/>
              <a:buNone/>
            </a:pPr>
            <a:r>
              <a:rPr b="1" lang="de-DE" sz="1000">
                <a:latin typeface="Calibri"/>
                <a:ea typeface="Calibri"/>
                <a:cs typeface="Calibri"/>
                <a:sym typeface="Calibri"/>
              </a:rPr>
              <a:t>Quellen</a:t>
            </a:r>
            <a:endParaRPr sz="1000">
              <a:latin typeface="Calibri"/>
              <a:ea typeface="Calibri"/>
              <a:cs typeface="Calibri"/>
              <a:sym typeface="Calibri"/>
            </a:endParaRPr>
          </a:p>
          <a:p>
            <a:pPr indent="-165364" lvl="0" marL="165364" rtl="0" algn="l">
              <a:lnSpc>
                <a:spcPct val="100000"/>
              </a:lnSpc>
              <a:spcBef>
                <a:spcPts val="0"/>
              </a:spcBef>
              <a:spcAft>
                <a:spcPts val="0"/>
              </a:spcAft>
              <a:buSzPts val="1400"/>
              <a:buFont typeface="Arial"/>
              <a:buChar char="•"/>
            </a:pPr>
            <a:r>
              <a:rPr lang="de-DE" sz="1000">
                <a:latin typeface="Calibri"/>
                <a:ea typeface="Calibri"/>
                <a:cs typeface="Calibri"/>
                <a:sym typeface="Calibri"/>
              </a:rPr>
              <a:t>Umweltbundesamt 2021: Konsum und Umwelt: Zentrale Handlungsfelder. Online: https://www.umweltbundesamt.de/themen/wirtschaft-konsum/konsum-umwelt-zentrale-handlungsfelder#bedarfsfelder</a:t>
            </a:r>
            <a:endParaRPr sz="1000">
              <a:latin typeface="Calibri"/>
              <a:ea typeface="Calibri"/>
              <a:cs typeface="Calibri"/>
              <a:sym typeface="Calibri"/>
            </a:endParaRPr>
          </a:p>
          <a:p>
            <a:pPr indent="-165364" lvl="0" marL="165364" rtl="0" algn="l">
              <a:lnSpc>
                <a:spcPct val="100000"/>
              </a:lnSpc>
              <a:spcBef>
                <a:spcPts val="0"/>
              </a:spcBef>
              <a:spcAft>
                <a:spcPts val="0"/>
              </a:spcAft>
              <a:buSzPts val="1400"/>
              <a:buFont typeface="Arial"/>
              <a:buChar char="•"/>
            </a:pPr>
            <a:r>
              <a:rPr lang="de-DE" sz="1000">
                <a:latin typeface="Calibri"/>
                <a:ea typeface="Calibri"/>
                <a:cs typeface="Calibri"/>
                <a:sym typeface="Calibri"/>
              </a:rPr>
              <a:t>Europäische Umweltagentur 2023: Abfall und Recycling. Online: https://www.eea.europa.eu/en/topics/in-depth/waste-and-recycling</a:t>
            </a:r>
            <a:endParaRPr/>
          </a:p>
          <a:p>
            <a:pPr indent="-165364" lvl="0" marL="165364" rtl="0" algn="l">
              <a:lnSpc>
                <a:spcPct val="100000"/>
              </a:lnSpc>
              <a:spcBef>
                <a:spcPts val="0"/>
              </a:spcBef>
              <a:spcAft>
                <a:spcPts val="0"/>
              </a:spcAft>
              <a:buSzPts val="1400"/>
              <a:buFont typeface="Arial"/>
              <a:buChar char="•"/>
            </a:pPr>
            <a:r>
              <a:rPr lang="de-DE" sz="1000" u="sng">
                <a:latin typeface="Calibri"/>
                <a:ea typeface="Calibri"/>
                <a:cs typeface="Calibri"/>
                <a:sym typeface="Calibri"/>
              </a:rPr>
              <a:t>EU: Europäischer Grüner Deal. Online: https://www.consilium.europa.eu/de/policies/green-deal/</a:t>
            </a:r>
            <a:endParaRPr/>
          </a:p>
          <a:p>
            <a:pPr indent="-165364" lvl="0" marL="165364" rtl="0" algn="l">
              <a:lnSpc>
                <a:spcPct val="100000"/>
              </a:lnSpc>
              <a:spcBef>
                <a:spcPts val="0"/>
              </a:spcBef>
              <a:spcAft>
                <a:spcPts val="0"/>
              </a:spcAft>
              <a:buSzPts val="1400"/>
              <a:buFont typeface="Arial"/>
              <a:buChar char="•"/>
            </a:pPr>
            <a:r>
              <a:rPr lang="de-DE" sz="1000">
                <a:latin typeface="Calibri"/>
                <a:ea typeface="Calibri"/>
                <a:cs typeface="Calibri"/>
                <a:sym typeface="Calibri"/>
              </a:rPr>
              <a:t>EEA: Green Deal. Online: https://www.eea.europa.eu/publications/resource-nexus-challenges-and-opportunities/resource-nexus-and-the-european</a:t>
            </a:r>
            <a:endParaRPr/>
          </a:p>
          <a:p>
            <a:pPr indent="-165364" lvl="0" marL="165364" rtl="0" algn="l">
              <a:lnSpc>
                <a:spcPct val="100000"/>
              </a:lnSpc>
              <a:spcBef>
                <a:spcPts val="0"/>
              </a:spcBef>
              <a:spcAft>
                <a:spcPts val="0"/>
              </a:spcAft>
              <a:buSzPts val="1400"/>
              <a:buFont typeface="Arial"/>
              <a:buChar char="•"/>
            </a:pPr>
            <a:r>
              <a:rPr lang="de-DE" sz="1000">
                <a:latin typeface="Calibri"/>
                <a:ea typeface="Calibri"/>
                <a:cs typeface="Calibri"/>
                <a:sym typeface="Calibri"/>
              </a:rPr>
              <a:t>Hans Böckler Stiftung: Branchenanalyse kunststoffverarbeitende Industrie 2020. Online: https://www.boeckler.de/fpdf/HBS-007691/p_fofoe_WP_186_2020.pdf</a:t>
            </a:r>
            <a:endParaRPr/>
          </a:p>
        </p:txBody>
      </p:sp>
      <p:sp>
        <p:nvSpPr>
          <p:cNvPr id="161" name="Google Shape;161;p22:notes"/>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notes"/>
          <p:cNvSpPr/>
          <p:nvPr>
            <p:ph idx="2" type="sldImg"/>
          </p:nvPr>
        </p:nvSpPr>
        <p:spPr>
          <a:xfrm>
            <a:off x="428400" y="280800"/>
            <a:ext cx="5757863"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notes"/>
          <p:cNvSpPr txBox="1"/>
          <p:nvPr>
            <p:ph idx="1" type="body"/>
          </p:nvPr>
        </p:nvSpPr>
        <p:spPr>
          <a:xfrm>
            <a:off x="428400" y="3520888"/>
            <a:ext cx="5760000" cy="5760000"/>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a:solidFill>
                  <a:schemeClr val="dk1"/>
                </a:solidFill>
                <a:latin typeface="Calibri"/>
                <a:ea typeface="Calibri"/>
                <a:cs typeface="Calibri"/>
                <a:sym typeface="Calibri"/>
              </a:rPr>
              <a:t>Beschreibung</a:t>
            </a:r>
            <a:endParaRPr/>
          </a:p>
          <a:p>
            <a:pPr indent="0" lvl="0" marL="0" rtl="0" algn="l">
              <a:lnSpc>
                <a:spcPct val="100000"/>
              </a:lnSpc>
              <a:spcBef>
                <a:spcPts val="0"/>
              </a:spcBef>
              <a:spcAft>
                <a:spcPts val="0"/>
              </a:spcAft>
              <a:buSzPts val="1100"/>
              <a:buNone/>
            </a:pPr>
            <a:r>
              <a:rPr lang="de-DE">
                <a:solidFill>
                  <a:schemeClr val="dk1"/>
                </a:solidFill>
                <a:latin typeface="Calibri"/>
                <a:ea typeface="Calibri"/>
                <a:cs typeface="Calibri"/>
                <a:sym typeface="Calibri"/>
              </a:rPr>
              <a:t>In einer Kreislaufwirtschaft werden Ressourcen und Materialien so lange wie möglich genutzt und der Abfall minimiert. Produkte und Materialien werden so gestaltet, dass sie am Ende ihres Lebenszyklus wiederverwendet oder recycelt werden können. Dies ist im Bereich der Kunststoffeimer möglich. Damit Kunststoffe recycelt werden können müssen Sie sauber und sortenrein sein. </a:t>
            </a:r>
            <a:endParaRPr/>
          </a:p>
          <a:p>
            <a:pPr indent="0" lvl="0" marL="0" rtl="0" algn="l">
              <a:lnSpc>
                <a:spcPct val="100000"/>
              </a:lnSpc>
              <a:spcBef>
                <a:spcPts val="0"/>
              </a:spcBef>
              <a:spcAft>
                <a:spcPts val="0"/>
              </a:spcAft>
              <a:buSzPts val="1400"/>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lang="de-DE">
                <a:solidFill>
                  <a:schemeClr val="dk1"/>
                </a:solidFill>
                <a:latin typeface="Calibri"/>
                <a:ea typeface="Calibri"/>
                <a:cs typeface="Calibri"/>
                <a:sym typeface="Calibri"/>
              </a:rPr>
              <a:t>Aufgabe</a:t>
            </a:r>
            <a:endParaRPr>
              <a:solidFill>
                <a:schemeClr val="dk1"/>
              </a:solidFill>
              <a:latin typeface="Calibri"/>
              <a:ea typeface="Calibri"/>
              <a:cs typeface="Calibri"/>
              <a:sym typeface="Calibri"/>
            </a:endParaRPr>
          </a:p>
          <a:p>
            <a:pPr indent="-185738" lvl="0" marL="185738" rtl="0" algn="l">
              <a:lnSpc>
                <a:spcPct val="100000"/>
              </a:lnSpc>
              <a:spcBef>
                <a:spcPts val="0"/>
              </a:spcBef>
              <a:spcAft>
                <a:spcPts val="0"/>
              </a:spcAft>
              <a:buSzPts val="1400"/>
              <a:buFont typeface="Arial"/>
              <a:buChar char="•"/>
            </a:pPr>
            <a:r>
              <a:rPr lang="de-DE">
                <a:solidFill>
                  <a:schemeClr val="dk1"/>
                </a:solidFill>
                <a:latin typeface="Calibri"/>
                <a:ea typeface="Calibri"/>
                <a:cs typeface="Calibri"/>
                <a:sym typeface="Calibri"/>
              </a:rPr>
              <a:t>Wie können Sie erkennen ob der Hersteller/Industrie recycelte Kunststoffeimer verwendet?</a:t>
            </a:r>
            <a:endParaRPr/>
          </a:p>
          <a:p>
            <a:pPr indent="-185738" lvl="0" marL="185738" rtl="0" algn="l">
              <a:lnSpc>
                <a:spcPct val="100000"/>
              </a:lnSpc>
              <a:spcBef>
                <a:spcPts val="0"/>
              </a:spcBef>
              <a:spcAft>
                <a:spcPts val="0"/>
              </a:spcAft>
              <a:buSzPts val="1400"/>
              <a:buFont typeface="Arial"/>
              <a:buChar char="•"/>
            </a:pPr>
            <a:r>
              <a:rPr lang="de-DE">
                <a:solidFill>
                  <a:schemeClr val="dk1"/>
                </a:solidFill>
                <a:latin typeface="Calibri"/>
                <a:ea typeface="Calibri"/>
                <a:cs typeface="Calibri"/>
                <a:sym typeface="Calibri"/>
              </a:rPr>
              <a:t>Welche Möglichkeiten gibt es in Ihrem Betrieb Kunststoffe in den Kreislauf zurückzuführen? </a:t>
            </a:r>
            <a:endParaRPr/>
          </a:p>
          <a:p>
            <a:pPr indent="0" lvl="0" marL="0" rtl="0" algn="l">
              <a:lnSpc>
                <a:spcPct val="100000"/>
              </a:lnSpc>
              <a:spcBef>
                <a:spcPts val="0"/>
              </a:spcBef>
              <a:spcAft>
                <a:spcPts val="0"/>
              </a:spcAft>
              <a:buClr>
                <a:schemeClr val="dk1"/>
              </a:buClr>
              <a:buSzPts val="1100"/>
              <a:buNone/>
            </a:pPr>
            <a:r>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b="1" lang="de-DE">
                <a:latin typeface="Calibri"/>
                <a:ea typeface="Calibri"/>
                <a:cs typeface="Calibri"/>
                <a:sym typeface="Calibri"/>
              </a:rPr>
              <a:t>Quellen</a:t>
            </a:r>
            <a:endParaRPr>
              <a:latin typeface="Calibri"/>
              <a:ea typeface="Calibri"/>
              <a:cs typeface="Calibri"/>
              <a:sym typeface="Calibri"/>
            </a:endParaRPr>
          </a:p>
          <a:p>
            <a:pPr indent="-165364" lvl="0" marL="165364" rtl="0" algn="l">
              <a:lnSpc>
                <a:spcPct val="100000"/>
              </a:lnSpc>
              <a:spcBef>
                <a:spcPts val="0"/>
              </a:spcBef>
              <a:spcAft>
                <a:spcPts val="0"/>
              </a:spcAft>
              <a:buSzPts val="1400"/>
              <a:buFont typeface="Arial"/>
              <a:buChar char="•"/>
            </a:pPr>
            <a:r>
              <a:rPr lang="de-DE" sz="1000" u="sng">
                <a:latin typeface="Calibri"/>
                <a:ea typeface="Calibri"/>
                <a:cs typeface="Calibri"/>
                <a:sym typeface="Calibri"/>
              </a:rPr>
              <a:t>EU: Europäischer Grüner Deal. Online: https://www.consilium.europa.eu/de/policies/green-deal/</a:t>
            </a:r>
            <a:endParaRPr/>
          </a:p>
          <a:p>
            <a:pPr indent="-165364" lvl="0" marL="165364" rtl="0" algn="l">
              <a:lnSpc>
                <a:spcPct val="100000"/>
              </a:lnSpc>
              <a:spcBef>
                <a:spcPts val="0"/>
              </a:spcBef>
              <a:spcAft>
                <a:spcPts val="0"/>
              </a:spcAft>
              <a:buSzPts val="1400"/>
              <a:buFont typeface="Arial"/>
              <a:buChar char="•"/>
            </a:pPr>
            <a:r>
              <a:rPr lang="de-DE" sz="1000">
                <a:latin typeface="Calibri"/>
                <a:ea typeface="Calibri"/>
                <a:cs typeface="Calibri"/>
                <a:sym typeface="Calibri"/>
              </a:rPr>
              <a:t>EEA: Green Deal. Online: https://www.eea.europa.eu/publications/resource-nexus-challenges-and-opportunities/resource-nexus-and-the-european</a:t>
            </a:r>
            <a:endParaRPr/>
          </a:p>
          <a:p>
            <a:pPr indent="-165364" lvl="0" marL="165364" rtl="0" algn="l">
              <a:lnSpc>
                <a:spcPct val="100000"/>
              </a:lnSpc>
              <a:spcBef>
                <a:spcPts val="0"/>
              </a:spcBef>
              <a:spcAft>
                <a:spcPts val="0"/>
              </a:spcAft>
              <a:buSzPts val="1400"/>
              <a:buFont typeface="Arial"/>
              <a:buChar char="•"/>
            </a:pPr>
            <a:r>
              <a:rPr lang="de-DE" sz="1000">
                <a:latin typeface="Calibri"/>
                <a:ea typeface="Calibri"/>
                <a:cs typeface="Calibri"/>
                <a:sym typeface="Calibri"/>
              </a:rPr>
              <a:t>https://www.saier-verpackungstechnik.de/</a:t>
            </a:r>
            <a:endParaRPr/>
          </a:p>
          <a:p>
            <a:pPr indent="-165364" lvl="0" marL="165364" rtl="0" algn="l">
              <a:lnSpc>
                <a:spcPct val="100000"/>
              </a:lnSpc>
              <a:spcBef>
                <a:spcPts val="0"/>
              </a:spcBef>
              <a:spcAft>
                <a:spcPts val="0"/>
              </a:spcAft>
              <a:buSzPts val="1400"/>
              <a:buFont typeface="Arial"/>
              <a:buChar char="•"/>
            </a:pPr>
            <a:r>
              <a:rPr lang="de-DE" sz="1000">
                <a:latin typeface="Calibri"/>
                <a:ea typeface="Calibri"/>
                <a:cs typeface="Calibri"/>
                <a:sym typeface="Calibri"/>
              </a:rPr>
              <a:t>Umweltbundesamt 2021: Konsum und Umwelt: Zentrale Handlungsfelder. Online: https://www.umweltbundesamt.de/themen/wirtschaft-konsum/konsum-umwelt-zentrale-handlungsfelder#bedarfsfelder</a:t>
            </a:r>
            <a:endParaRPr sz="1000">
              <a:latin typeface="Calibri"/>
              <a:ea typeface="Calibri"/>
              <a:cs typeface="Calibri"/>
              <a:sym typeface="Calibri"/>
            </a:endParaRPr>
          </a:p>
          <a:p>
            <a:pPr indent="-165364" lvl="0" marL="165364" rtl="0" algn="l">
              <a:lnSpc>
                <a:spcPct val="100000"/>
              </a:lnSpc>
              <a:spcBef>
                <a:spcPts val="0"/>
              </a:spcBef>
              <a:spcAft>
                <a:spcPts val="0"/>
              </a:spcAft>
              <a:buSzPts val="1400"/>
              <a:buFont typeface="Arial"/>
              <a:buChar char="•"/>
            </a:pPr>
            <a:r>
              <a:rPr lang="de-DE" sz="1000">
                <a:latin typeface="Calibri"/>
                <a:ea typeface="Calibri"/>
                <a:cs typeface="Calibri"/>
                <a:sym typeface="Calibri"/>
              </a:rPr>
              <a:t>Europäische Umweltagentur 2023: Abfall und Recycling. Online: https://www.eea.europa.eu/en/topics/in-depth/waste-and-recycling</a:t>
            </a:r>
            <a:endParaRPr/>
          </a:p>
          <a:p>
            <a:pPr indent="-165364" lvl="0" marL="165364" rtl="0" algn="l">
              <a:lnSpc>
                <a:spcPct val="100000"/>
              </a:lnSpc>
              <a:spcBef>
                <a:spcPts val="0"/>
              </a:spcBef>
              <a:spcAft>
                <a:spcPts val="0"/>
              </a:spcAft>
              <a:buSzPts val="1400"/>
              <a:buFont typeface="Arial"/>
              <a:buChar char="•"/>
            </a:pPr>
            <a:r>
              <a:rPr lang="de-DE" sz="1000">
                <a:latin typeface="Calibri"/>
                <a:ea typeface="Calibri"/>
                <a:cs typeface="Calibri"/>
                <a:sym typeface="Calibri"/>
              </a:rPr>
              <a:t>Hans Böckler Stiftung: Branchenanalyse kunststoffverarbeitende Industrie 2020. Online: https://www.boeckler.de/fpdf/HBS-007691/p_fofoe_WP_186_2020.pdf</a:t>
            </a:r>
            <a:endParaRPr/>
          </a:p>
        </p:txBody>
      </p:sp>
      <p:sp>
        <p:nvSpPr>
          <p:cNvPr id="189" name="Google Shape;189;p1:notes"/>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p:nvPr>
            <p:ph idx="2" type="sldImg"/>
          </p:nvPr>
        </p:nvSpPr>
        <p:spPr>
          <a:xfrm>
            <a:off x="428400" y="280800"/>
            <a:ext cx="5761038"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2:notes"/>
          <p:cNvSpPr txBox="1"/>
          <p:nvPr>
            <p:ph idx="1" type="body"/>
          </p:nvPr>
        </p:nvSpPr>
        <p:spPr>
          <a:xfrm>
            <a:off x="428400" y="3520888"/>
            <a:ext cx="5880178" cy="6011085"/>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a:solidFill>
                  <a:schemeClr val="dk1"/>
                </a:solidFill>
                <a:latin typeface="Calibri"/>
                <a:ea typeface="Calibri"/>
                <a:cs typeface="Calibri"/>
                <a:sym typeface="Calibri"/>
              </a:rPr>
              <a:t>Beschreibung</a:t>
            </a:r>
            <a:endParaRPr>
              <a:solidFill>
                <a:schemeClr val="dk1"/>
              </a:solidFill>
              <a:latin typeface="Calibri"/>
              <a:ea typeface="Calibri"/>
              <a:cs typeface="Calibri"/>
              <a:sym typeface="Calibri"/>
            </a:endParaRPr>
          </a:p>
          <a:p>
            <a:pPr indent="0" lvl="0" marL="0" rtl="0" algn="l">
              <a:lnSpc>
                <a:spcPct val="100000"/>
              </a:lnSpc>
              <a:spcBef>
                <a:spcPts val="386"/>
              </a:spcBef>
              <a:spcAft>
                <a:spcPts val="0"/>
              </a:spcAft>
              <a:buSzPts val="1400"/>
              <a:buNone/>
            </a:pPr>
            <a:r>
              <a:rPr lang="de-DE" sz="1000">
                <a:solidFill>
                  <a:schemeClr val="dk1"/>
                </a:solidFill>
                <a:latin typeface="Calibri"/>
                <a:ea typeface="Calibri"/>
                <a:cs typeface="Calibri"/>
                <a:sym typeface="Calibri"/>
              </a:rPr>
              <a:t>Die graue Energie beschreibt die Energie, die für die Herstellung und den Abbau eines Gebäudes benötigt wird, einschließlich des Transports der Materialien. Der Gebäudesektor ist verantwortlich für rund ein Drittel der Treibhausgasemissionen in Deutschland, wenn man Bau, Nutzung und Abbau zusammen betrachtet. Angesichts des wachsenden Platzbedarfs wird das Problem des Klimawandels im Gebäudesektor immer akuter: Zwischen 1991 und 2020 ist die durchschnittliche Wohnfläche pro Kopf von 34,9 auf 47,7 m</a:t>
            </a:r>
            <a:r>
              <a:rPr baseline="30000" lang="de-DE" sz="1000">
                <a:solidFill>
                  <a:schemeClr val="dk1"/>
                </a:solidFill>
                <a:latin typeface="Calibri"/>
                <a:ea typeface="Calibri"/>
                <a:cs typeface="Calibri"/>
                <a:sym typeface="Calibri"/>
              </a:rPr>
              <a:t>2</a:t>
            </a:r>
            <a:r>
              <a:rPr lang="de-DE" sz="1000">
                <a:solidFill>
                  <a:schemeClr val="dk1"/>
                </a:solidFill>
                <a:latin typeface="Calibri"/>
                <a:ea typeface="Calibri"/>
                <a:cs typeface="Calibri"/>
                <a:sym typeface="Calibri"/>
              </a:rPr>
              <a:t> gestiegen. Dies führt zu einem erhöhten Energiebedarf für Heizung, Beleuchtung, Kühlung u. ä. in der Nutzungsphase. Um die THG-Emissionen im Gebäudebau zu reduzieren und eine zirkuläre Wirtschaftsweise zu fördern, sollten Gebäude so lange wie möglich genutzt werden, der Bestand erhalten und saniert sowie der Neubau reduziert werden. Es ist wichtig, Gebäude von Anfang an so zu planen, dass sie energieeffizient, langlebig, umbaubar (z.B. für verschiedene Wohnkonzepte) und sanierbar sind. Der Rückbau sollte ebenfalls berücksichtigt und eine Wiederverwendung und fachgerechte Entsorgung ermöglicht werden.</a:t>
            </a:r>
            <a:endParaRPr/>
          </a:p>
          <a:p>
            <a:pPr indent="0" lvl="0" marL="0" rtl="0" algn="l">
              <a:lnSpc>
                <a:spcPct val="100000"/>
              </a:lnSpc>
              <a:spcBef>
                <a:spcPts val="386"/>
              </a:spcBef>
              <a:spcAft>
                <a:spcPts val="0"/>
              </a:spcAft>
              <a:buSzPts val="1400"/>
              <a:buNone/>
            </a:pPr>
            <a:r>
              <a:rPr lang="de-DE" sz="1000">
                <a:solidFill>
                  <a:schemeClr val="dk1"/>
                </a:solidFill>
                <a:latin typeface="Calibri"/>
                <a:ea typeface="Calibri"/>
                <a:cs typeface="Calibri"/>
                <a:sym typeface="Calibri"/>
              </a:rPr>
              <a:t>In Europa verbringen die Menschen die meiste Zeit in Gebäuden. So wird das nachhaltige Bauen mit den erforderlichen Recyclingmöglichkeiten der verwendeten Stoffe und Produkte einen umfangreichen Stellenwert in Zukunft einnehmen (vgl. deutsche Nachhaltigkeitsstrategie, 2021:57). </a:t>
            </a:r>
            <a:endParaRPr/>
          </a:p>
          <a:p>
            <a:pPr indent="0" lvl="0" marL="0" rtl="0" algn="l">
              <a:lnSpc>
                <a:spcPct val="100000"/>
              </a:lnSpc>
              <a:spcBef>
                <a:spcPts val="386"/>
              </a:spcBef>
              <a:spcAft>
                <a:spcPts val="0"/>
              </a:spcAft>
              <a:buSzPts val="1400"/>
              <a:buNone/>
            </a:pPr>
            <a:r>
              <a:rPr lang="de-DE" sz="1000">
                <a:solidFill>
                  <a:schemeClr val="dk1"/>
                </a:solidFill>
                <a:latin typeface="Calibri"/>
                <a:ea typeface="Calibri"/>
                <a:cs typeface="Calibri"/>
                <a:sym typeface="Calibri"/>
              </a:rPr>
              <a:t>Bauen und Wohnen ist der Wirtschaftssektor mit dem größten Stoffaustausch zwischen Mensch und Natur. Gewaltige Mengen an Baustoffen und Energie werden zur Errichtung und zum Betrieb von Infrastruktur und Bauten benötigt.  Durch die umfangreiche Ver- bzw. Bearbeitung von potentiell umweltschädlichen Materialien und Baustoffen, ist es essentiell die effiziente Nutzung, Wartung und Pflege sowie die Vermeidung von Abfällen zu beherzigen. Insgesamt gibt es also vielfältige Möglichkeiten, den ökologischen Fußabdruck von Gebäuden zu reduzieren – angefangen bei der Wahl der Materialien über die Verbesserung der Energieeffizienz bis hin zu einem bewussteren Nutzerverhalten. Wichtig ist dabei immer, alle Aspekte im Blick zu behalten und eine ganzheitliche, nachhaltige Planung und Umsetzung zu verfolgen.</a:t>
            </a:r>
            <a:endParaRPr/>
          </a:p>
          <a:p>
            <a:pPr indent="0" lvl="0" marL="0" rtl="0" algn="l">
              <a:lnSpc>
                <a:spcPct val="100000"/>
              </a:lnSpc>
              <a:spcBef>
                <a:spcPts val="0"/>
              </a:spcBef>
              <a:spcAft>
                <a:spcPts val="0"/>
              </a:spcAft>
              <a:buSzPts val="1100"/>
              <a:buNone/>
            </a:pPr>
            <a:r>
              <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lang="de-DE" sz="1000">
                <a:solidFill>
                  <a:schemeClr val="dk1"/>
                </a:solidFill>
                <a:latin typeface="Calibri"/>
                <a:ea typeface="Calibri"/>
                <a:cs typeface="Calibri"/>
                <a:sym typeface="Calibri"/>
              </a:rPr>
              <a:t>Aufgabe</a:t>
            </a:r>
            <a:endParaRPr sz="1000">
              <a:solidFill>
                <a:schemeClr val="dk1"/>
              </a:solidFill>
              <a:latin typeface="Calibri"/>
              <a:ea typeface="Calibri"/>
              <a:cs typeface="Calibri"/>
              <a:sym typeface="Calibri"/>
            </a:endParaRPr>
          </a:p>
          <a:p>
            <a:pPr indent="-165363" lvl="0" marL="318478" rtl="0" algn="l">
              <a:lnSpc>
                <a:spcPct val="100000"/>
              </a:lnSpc>
              <a:spcBef>
                <a:spcPts val="0"/>
              </a:spcBef>
              <a:spcAft>
                <a:spcPts val="0"/>
              </a:spcAft>
              <a:buClr>
                <a:schemeClr val="dk1"/>
              </a:buClr>
              <a:buSzPts val="1100"/>
              <a:buFont typeface="Arial"/>
              <a:buChar char="•"/>
            </a:pPr>
            <a:r>
              <a:rPr lang="de-DE" sz="1000">
                <a:solidFill>
                  <a:schemeClr val="dk1"/>
                </a:solidFill>
                <a:latin typeface="Calibri"/>
                <a:ea typeface="Calibri"/>
                <a:cs typeface="Calibri"/>
                <a:sym typeface="Calibri"/>
              </a:rPr>
              <a:t>Wie können Sie in Ihrem Beruf zum Nachhaltigen Bauen beitragen?</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Quellen und Abbildung</a:t>
            </a:r>
            <a:endParaRPr sz="1000">
              <a:solidFill>
                <a:schemeClr val="dk1"/>
              </a:solidFill>
              <a:latin typeface="Calibri"/>
              <a:ea typeface="Calibri"/>
              <a:cs typeface="Calibri"/>
              <a:sym typeface="Calibri"/>
            </a:endParaRPr>
          </a:p>
          <a:p>
            <a:pPr indent="-165363" lvl="0" marL="318478" rtl="0" algn="l">
              <a:lnSpc>
                <a:spcPct val="100000"/>
              </a:lnSpc>
              <a:spcBef>
                <a:spcPts val="0"/>
              </a:spcBef>
              <a:spcAft>
                <a:spcPts val="0"/>
              </a:spcAft>
              <a:buSzPts val="1100"/>
              <a:buFont typeface="Arial"/>
              <a:buChar char="•"/>
            </a:pPr>
            <a:r>
              <a:rPr lang="de-DE" sz="1000">
                <a:solidFill>
                  <a:schemeClr val="dk1"/>
                </a:solidFill>
                <a:latin typeface="Calibri"/>
                <a:ea typeface="Calibri"/>
                <a:cs typeface="Calibri"/>
                <a:sym typeface="Calibri"/>
              </a:rPr>
              <a:t>WWF (2022): Hintergrundpapier Circular Economy im Gebäudesektor. Zirkuläre Maßnahmen im Bestand und Neubau zum Schutz von Klima- und Ökosystemen ergreifen. Online: </a:t>
            </a:r>
            <a:r>
              <a:rPr lang="de-DE" sz="1000" u="sng">
                <a:solidFill>
                  <a:schemeClr val="dk1"/>
                </a:solidFill>
                <a:latin typeface="Calibri"/>
                <a:ea typeface="Calibri"/>
                <a:cs typeface="Calibri"/>
                <a:sym typeface="Calibri"/>
                <a:hlinkClick r:id="rId2">
                  <a:extLst>
                    <a:ext uri="{A12FA001-AC4F-418D-AE19-62706E023703}">
                      <ahyp:hlinkClr val="tx"/>
                    </a:ext>
                  </a:extLst>
                </a:hlinkClick>
              </a:rPr>
              <a:t>https://www.wwf.de/fileadmin/fm-wwf/Publikationen-PDF/Unternehmen/Hintergrundpapier-Circular-Economy-im-Gebaeudesektor.pdf</a:t>
            </a:r>
            <a:r>
              <a:rPr lang="de-DE" sz="1000">
                <a:solidFill>
                  <a:schemeClr val="dk1"/>
                </a:solidFill>
                <a:latin typeface="Calibri"/>
                <a:ea typeface="Calibri"/>
                <a:cs typeface="Calibri"/>
                <a:sym typeface="Calibri"/>
              </a:rPr>
              <a:t> </a:t>
            </a:r>
            <a:endParaRPr/>
          </a:p>
          <a:p>
            <a:pPr indent="-165363" lvl="0" marL="318478" rtl="0" algn="l">
              <a:lnSpc>
                <a:spcPct val="100000"/>
              </a:lnSpc>
              <a:spcBef>
                <a:spcPts val="0"/>
              </a:spcBef>
              <a:spcAft>
                <a:spcPts val="0"/>
              </a:spcAft>
              <a:buSzPts val="1100"/>
              <a:buFont typeface="Arial"/>
              <a:buChar char="•"/>
            </a:pPr>
            <a:r>
              <a:rPr lang="de-DE" sz="1000">
                <a:solidFill>
                  <a:schemeClr val="dk1"/>
                </a:solidFill>
                <a:latin typeface="Calibri"/>
                <a:ea typeface="Calibri"/>
                <a:cs typeface="Calibri"/>
                <a:sym typeface="Calibri"/>
              </a:rPr>
              <a:t>Aachener Stiftung Katy Bey (o.J.): Lexikon der Nachhaltigkeit. Online:  https://www.nachhaltigkeit.info/artikel/ziele_und_wege_1337.htm und https://www.aachener-stiftung.de/1996-2017/bauen-wohnen/regionale-ressourcen-beim-bauen</a:t>
            </a:r>
            <a:endParaRPr/>
          </a:p>
          <a:p>
            <a:pPr indent="-165363" lvl="0" marL="318478" rtl="0" algn="l">
              <a:lnSpc>
                <a:spcPct val="100000"/>
              </a:lnSpc>
              <a:spcBef>
                <a:spcPts val="0"/>
              </a:spcBef>
              <a:spcAft>
                <a:spcPts val="0"/>
              </a:spcAft>
              <a:buSzPts val="1100"/>
              <a:buFont typeface="Arial"/>
              <a:buChar char="•"/>
            </a:pPr>
            <a:r>
              <a:rPr lang="de-DE" sz="1000">
                <a:solidFill>
                  <a:schemeClr val="dk1"/>
                </a:solidFill>
                <a:latin typeface="Calibri"/>
                <a:ea typeface="Calibri"/>
                <a:cs typeface="Calibri"/>
                <a:sym typeface="Calibri"/>
              </a:rPr>
              <a:t>Icon: &lt;a href="https://www.flaticon.com/free-icons/house" title="house icons"&gt;House icons created by Freepik - Flaticon&lt;/a&gt; </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000">
              <a:solidFill>
                <a:schemeClr val="dk1"/>
              </a:solidFill>
              <a:latin typeface="Calibri"/>
              <a:ea typeface="Calibri"/>
              <a:cs typeface="Calibri"/>
              <a:sym typeface="Calibri"/>
            </a:endParaRPr>
          </a:p>
        </p:txBody>
      </p:sp>
      <p:sp>
        <p:nvSpPr>
          <p:cNvPr id="203" name="Google Shape;203;p12:notes"/>
          <p:cNvSpPr txBox="1"/>
          <p:nvPr>
            <p:ph idx="12" type="sldNum"/>
          </p:nvPr>
        </p:nvSpPr>
        <p:spPr>
          <a:xfrm>
            <a:off x="3850442" y="9428584"/>
            <a:ext cx="2945537" cy="498145"/>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8:notes"/>
          <p:cNvSpPr/>
          <p:nvPr>
            <p:ph idx="2" type="sldImg"/>
          </p:nvPr>
        </p:nvSpPr>
        <p:spPr>
          <a:xfrm>
            <a:off x="428400" y="2808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28:notes"/>
          <p:cNvSpPr txBox="1"/>
          <p:nvPr>
            <p:ph idx="1" type="body"/>
          </p:nvPr>
        </p:nvSpPr>
        <p:spPr>
          <a:xfrm>
            <a:off x="428400" y="3520888"/>
            <a:ext cx="5878659" cy="6051240"/>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lang="de-DE">
                <a:latin typeface="Calibri"/>
                <a:ea typeface="Calibri"/>
                <a:cs typeface="Calibri"/>
                <a:sym typeface="Calibri"/>
              </a:rPr>
              <a:t>Zur  Nachhaltigkeit gehören Ökologie, Ökonomie und Soziales. Viele Aspekte und Einflussfaktoren sind mit der Herstellungs- bzw. Wertschöpfungskette verbunden:</a:t>
            </a:r>
            <a:endParaRPr/>
          </a:p>
          <a:p>
            <a:pPr indent="-176213" lvl="0" marL="176213" rtl="0" algn="l">
              <a:lnSpc>
                <a:spcPct val="100000"/>
              </a:lnSpc>
              <a:spcBef>
                <a:spcPts val="0"/>
              </a:spcBef>
              <a:spcAft>
                <a:spcPts val="0"/>
              </a:spcAft>
              <a:buSzPts val="1200"/>
              <a:buFont typeface="Arial"/>
              <a:buChar char="•"/>
            </a:pPr>
            <a:r>
              <a:rPr lang="de-DE">
                <a:latin typeface="Calibri"/>
                <a:ea typeface="Calibri"/>
                <a:cs typeface="Calibri"/>
                <a:sym typeface="Calibri"/>
              </a:rPr>
              <a:t>Ökologie: Ressourcenschutz, Energie, Chemikalien, Klimaschutz, …</a:t>
            </a:r>
            <a:endParaRPr/>
          </a:p>
          <a:p>
            <a:pPr indent="-176213" lvl="0" marL="176213" rtl="0" algn="l">
              <a:lnSpc>
                <a:spcPct val="100000"/>
              </a:lnSpc>
              <a:spcBef>
                <a:spcPts val="0"/>
              </a:spcBef>
              <a:spcAft>
                <a:spcPts val="0"/>
              </a:spcAft>
              <a:buSzPts val="1200"/>
              <a:buFont typeface="Arial"/>
              <a:buChar char="•"/>
            </a:pPr>
            <a:r>
              <a:rPr lang="de-DE">
                <a:latin typeface="Calibri"/>
                <a:ea typeface="Calibri"/>
                <a:cs typeface="Calibri"/>
                <a:sym typeface="Calibri"/>
              </a:rPr>
              <a:t>Ökonomie: Preis, Kaufkraft, Handel, Globalisierung, Arbeitsplätze, Wirtschaftlichkeit</a:t>
            </a:r>
            <a:endParaRPr/>
          </a:p>
          <a:p>
            <a:pPr indent="-176213" lvl="0" marL="176213" rtl="0" algn="l">
              <a:lnSpc>
                <a:spcPct val="100000"/>
              </a:lnSpc>
              <a:spcBef>
                <a:spcPts val="0"/>
              </a:spcBef>
              <a:spcAft>
                <a:spcPts val="0"/>
              </a:spcAft>
              <a:buSzPts val="1200"/>
              <a:buFont typeface="Arial"/>
              <a:buChar char="•"/>
            </a:pPr>
            <a:r>
              <a:rPr lang="de-DE">
                <a:latin typeface="Calibri"/>
                <a:ea typeface="Calibri"/>
                <a:cs typeface="Calibri"/>
                <a:sym typeface="Calibri"/>
              </a:rPr>
              <a:t>Soziales: Wohlbefinden, Häuser als Ausdruck von Individualität und Persönlichkeit, Lebensqualität, soziale Aspekte wie gerechte Entlohnung, soziale Absicherung, menschenwürdige Arbeitsbedingungen, keine Kinderarbeit, kulturelle Werte, Arbeitsschutz, Erkrankungen bei Arbeiter*innen …</a:t>
            </a:r>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a:p>
            <a:pPr indent="-176213" lvl="0" marL="176213" rtl="0" algn="l">
              <a:lnSpc>
                <a:spcPct val="100000"/>
              </a:lnSpc>
              <a:spcBef>
                <a:spcPts val="0"/>
              </a:spcBef>
              <a:spcAft>
                <a:spcPts val="0"/>
              </a:spcAft>
              <a:buSzPts val="1100"/>
              <a:buNone/>
            </a:pPr>
            <a:r>
              <a:rPr b="1" lang="de-DE">
                <a:latin typeface="Calibri"/>
                <a:ea typeface="Calibri"/>
                <a:cs typeface="Calibri"/>
                <a:sym typeface="Calibri"/>
              </a:rPr>
              <a:t>Aufgaben</a:t>
            </a:r>
            <a:endParaRPr/>
          </a:p>
          <a:p>
            <a:pPr indent="-176213" lvl="0" marL="176213" rtl="0" algn="l">
              <a:lnSpc>
                <a:spcPct val="100000"/>
              </a:lnSpc>
              <a:spcBef>
                <a:spcPts val="0"/>
              </a:spcBef>
              <a:spcAft>
                <a:spcPts val="0"/>
              </a:spcAft>
              <a:buSzPts val="1100"/>
              <a:buFont typeface="Arial"/>
              <a:buChar char="•"/>
            </a:pPr>
            <a:r>
              <a:rPr lang="de-DE">
                <a:solidFill>
                  <a:schemeClr val="dk1"/>
                </a:solidFill>
                <a:latin typeface="Calibri"/>
                <a:ea typeface="Calibri"/>
                <a:cs typeface="Calibri"/>
                <a:sym typeface="Calibri"/>
              </a:rPr>
              <a:t>Sammeln Sie die verschiedenen Aspekte der Nachhaltigkeit im Berufsbild der Maler*innen und Lackierer*innenund ordnen Sie diese den Bereichen Ökologie, Ökonomie und Soziales zu</a:t>
            </a:r>
            <a:endParaRPr/>
          </a:p>
          <a:p>
            <a:pPr indent="-176213" lvl="0" marL="176213" rtl="0" algn="l">
              <a:lnSpc>
                <a:spcPct val="100000"/>
              </a:lnSpc>
              <a:spcBef>
                <a:spcPts val="0"/>
              </a:spcBef>
              <a:spcAft>
                <a:spcPts val="0"/>
              </a:spcAft>
              <a:buSzPts val="1100"/>
              <a:buFont typeface="Arial"/>
              <a:buChar char="•"/>
            </a:pPr>
            <a:r>
              <a:rPr lang="de-DE">
                <a:solidFill>
                  <a:schemeClr val="dk1"/>
                </a:solidFill>
                <a:latin typeface="Calibri"/>
                <a:ea typeface="Calibri"/>
                <a:cs typeface="Calibri"/>
                <a:sym typeface="Calibri"/>
              </a:rPr>
              <a:t>Diskutieren Sie die Ergebnisse in der Gruppe</a:t>
            </a:r>
            <a:endParaRPr/>
          </a:p>
          <a:p>
            <a:pPr indent="-106363" lvl="0" marL="176213" rtl="0" algn="l">
              <a:lnSpc>
                <a:spcPct val="100000"/>
              </a:lnSpc>
              <a:spcBef>
                <a:spcPts val="0"/>
              </a:spcBef>
              <a:spcAft>
                <a:spcPts val="0"/>
              </a:spcAft>
              <a:buSzPts val="1100"/>
              <a:buFont typeface="Arial"/>
              <a:buNone/>
            </a:pPr>
            <a:r>
              <a:t/>
            </a:r>
            <a:endParaRPr>
              <a:solidFill>
                <a:schemeClr val="dk1"/>
              </a:solidFill>
              <a:latin typeface="Calibri"/>
              <a:ea typeface="Calibri"/>
              <a:cs typeface="Calibri"/>
              <a:sym typeface="Calibri"/>
            </a:endParaRPr>
          </a:p>
          <a:p>
            <a:pPr indent="-176213" lvl="0" marL="176213" rtl="0" algn="l">
              <a:lnSpc>
                <a:spcPct val="100000"/>
              </a:lnSpc>
              <a:spcBef>
                <a:spcPts val="0"/>
              </a:spcBef>
              <a:spcAft>
                <a:spcPts val="0"/>
              </a:spcAft>
              <a:buSzPts val="1100"/>
              <a:buNone/>
            </a:pPr>
            <a:r>
              <a:rPr b="1" lang="de-DE">
                <a:solidFill>
                  <a:schemeClr val="dk1"/>
                </a:solidFill>
                <a:latin typeface="Calibri"/>
                <a:ea typeface="Calibri"/>
                <a:cs typeface="Calibri"/>
                <a:sym typeface="Calibri"/>
              </a:rPr>
              <a:t>Quellen</a:t>
            </a:r>
            <a:endParaRPr/>
          </a:p>
          <a:p>
            <a:pPr indent="-176213" lvl="0" marL="176213" rtl="0" algn="l">
              <a:lnSpc>
                <a:spcPct val="100000"/>
              </a:lnSpc>
              <a:spcBef>
                <a:spcPts val="0"/>
              </a:spcBef>
              <a:spcAft>
                <a:spcPts val="0"/>
              </a:spcAft>
              <a:buClr>
                <a:schemeClr val="dk1"/>
              </a:buClr>
              <a:buSzPts val="1200"/>
              <a:buFont typeface="Arial"/>
              <a:buChar char="•"/>
            </a:pPr>
            <a:r>
              <a:rPr lang="de-DE" sz="1000">
                <a:solidFill>
                  <a:schemeClr val="dk1"/>
                </a:solidFill>
              </a:rPr>
              <a:t>Aachener Stiftung Katy Bey (o.J.): Lexikon der Nachhaltigkeit. </a:t>
            </a:r>
            <a:r>
              <a:rPr lang="de-DE" sz="1000"/>
              <a:t>Online: https://www.nachhaltigkeit.info/ </a:t>
            </a:r>
            <a:endParaRPr/>
          </a:p>
          <a:p>
            <a:pPr indent="-176213" lvl="0" marL="176213" rtl="0" algn="l">
              <a:lnSpc>
                <a:spcPct val="100000"/>
              </a:lnSpc>
              <a:spcBef>
                <a:spcPts val="0"/>
              </a:spcBef>
              <a:spcAft>
                <a:spcPts val="0"/>
              </a:spcAft>
              <a:buClr>
                <a:schemeClr val="dk1"/>
              </a:buClr>
              <a:buSzPts val="1200"/>
              <a:buFont typeface="Arial"/>
              <a:buChar char="•"/>
            </a:pPr>
            <a:r>
              <a:rPr lang="de-DE" sz="1000"/>
              <a:t>Bundesregierung (2021): Berichte aus den Ministerien. Online: https://www.bmwk.de/Redaktion/DE/Downloads/B/bmwi-Ressortbericht-Nachhaltigkeit%202020.pdf?__blob=publicationFile&amp;v=12  und https://www.bundesfinanzministerium.de/Content/DE/Downloads/Broschueren_Bestellservice/bmf-ressortbericht-nachhaltigkeit-2021.pdf?__blob=publicationFile&amp;v=7</a:t>
            </a:r>
            <a:endParaRPr b="1" sz="1000"/>
          </a:p>
        </p:txBody>
      </p:sp>
      <p:sp>
        <p:nvSpPr>
          <p:cNvPr id="220" name="Google Shape;220;p28:notes"/>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9:notes"/>
          <p:cNvSpPr/>
          <p:nvPr>
            <p:ph idx="2" type="sldImg"/>
          </p:nvPr>
        </p:nvSpPr>
        <p:spPr>
          <a:xfrm>
            <a:off x="420688" y="279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29:notes"/>
          <p:cNvSpPr txBox="1"/>
          <p:nvPr>
            <p:ph idx="1" type="body"/>
          </p:nvPr>
        </p:nvSpPr>
        <p:spPr>
          <a:xfrm>
            <a:off x="420688" y="3519488"/>
            <a:ext cx="5878659" cy="6051240"/>
          </a:xfrm>
          <a:prstGeom prst="rect">
            <a:avLst/>
          </a:prstGeom>
          <a:noFill/>
          <a:ln>
            <a:noFill/>
          </a:ln>
        </p:spPr>
        <p:txBody>
          <a:bodyPr anchorCtr="0" anchor="t" bIns="45700" lIns="91450" spcFirstLastPara="1" rIns="91450" wrap="square" tIns="45700">
            <a:noAutofit/>
          </a:bodyPr>
          <a:lstStyle/>
          <a:p>
            <a:pPr indent="0" lvl="0" marL="0" rtl="0" algn="l">
              <a:lnSpc>
                <a:spcPct val="100000"/>
              </a:lnSpc>
              <a:spcBef>
                <a:spcPts val="0"/>
              </a:spcBef>
              <a:spcAft>
                <a:spcPts val="0"/>
              </a:spcAft>
              <a:buSzPts val="1400"/>
              <a:buNone/>
            </a:pPr>
            <a:r>
              <a:rPr b="1" lang="de-DE">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lang="de-DE">
                <a:latin typeface="Calibri"/>
                <a:ea typeface="Calibri"/>
                <a:cs typeface="Calibri"/>
                <a:sym typeface="Calibri"/>
              </a:rPr>
              <a:t>Viele Aspekte und Einflussfaktoren sind mit der Herstellungs- bzw. Wertschöpfungskette verbunden. Jedoch sind auch die geforderten Vorgaben in einer Ausschreibung an die</a:t>
            </a:r>
            <a:endParaRPr/>
          </a:p>
          <a:p>
            <a:pPr indent="-76464" lvl="0" marL="165364" rtl="0" algn="l">
              <a:lnSpc>
                <a:spcPct val="100000"/>
              </a:lnSpc>
              <a:spcBef>
                <a:spcPts val="0"/>
              </a:spcBef>
              <a:spcAft>
                <a:spcPts val="0"/>
              </a:spcAft>
              <a:buSzPts val="1400"/>
              <a:buFont typeface="Arial"/>
              <a:buNone/>
            </a:pPr>
            <a:r>
              <a:t/>
            </a:r>
            <a:endParaRPr>
              <a:latin typeface="Calibri"/>
              <a:ea typeface="Calibri"/>
              <a:cs typeface="Calibri"/>
              <a:sym typeface="Calibri"/>
            </a:endParaRPr>
          </a:p>
          <a:p>
            <a:pPr indent="-165364" lvl="0" marL="165364" rtl="0" algn="l">
              <a:lnSpc>
                <a:spcPct val="100000"/>
              </a:lnSpc>
              <a:spcBef>
                <a:spcPts val="0"/>
              </a:spcBef>
              <a:spcAft>
                <a:spcPts val="0"/>
              </a:spcAft>
              <a:buSzPts val="1400"/>
              <a:buFont typeface="Arial"/>
              <a:buChar char="•"/>
            </a:pPr>
            <a:r>
              <a:rPr lang="de-DE">
                <a:latin typeface="Calibri"/>
                <a:ea typeface="Calibri"/>
                <a:cs typeface="Calibri"/>
                <a:sym typeface="Calibri"/>
              </a:rPr>
              <a:t>Umwelt – Umweltschutzorganisation – Je aus der Umwelt entnommene Ressource stellt einen Eingriff dar-  Energie, Chemikalien, Abfall, Wasser, Luft, Boden, Artenvielfalt, Landnutzung, Ressourcenverbrauch, Ressourcenschutz, Klimaschutz,  …</a:t>
            </a:r>
            <a:endParaRPr/>
          </a:p>
          <a:p>
            <a:pPr indent="-165364" lvl="0" marL="165364" rtl="0" algn="l">
              <a:lnSpc>
                <a:spcPct val="100000"/>
              </a:lnSpc>
              <a:spcBef>
                <a:spcPts val="0"/>
              </a:spcBef>
              <a:spcAft>
                <a:spcPts val="0"/>
              </a:spcAft>
              <a:buSzPts val="1400"/>
              <a:buFont typeface="Arial"/>
              <a:buChar char="•"/>
            </a:pPr>
            <a:r>
              <a:rPr lang="de-DE">
                <a:latin typeface="Calibri"/>
                <a:ea typeface="Calibri"/>
                <a:cs typeface="Calibri"/>
                <a:sym typeface="Calibri"/>
              </a:rPr>
              <a:t>Sozial Aspekte – Mitarbeitende: Die Auswahl der zu verarbeitenden Materialien hat einen direkte Auswirkung auf die einzuhaltenden Schutzmaßnahmen bei der Verarbeitung der Produkte, Materialien, Wohlbefinden, Beschichtungen, Chemikalien, Gefahrstoffe, Erkrankungen bei Verarbeiter*innen, gerechte Entlohnung, soziale Absicherung, soziale Gerechtigkeit, kulturelle Werte …</a:t>
            </a:r>
            <a:endParaRPr/>
          </a:p>
          <a:p>
            <a:pPr indent="-165364" lvl="0" marL="165364" rtl="0" algn="l">
              <a:lnSpc>
                <a:spcPct val="100000"/>
              </a:lnSpc>
              <a:spcBef>
                <a:spcPts val="0"/>
              </a:spcBef>
              <a:spcAft>
                <a:spcPts val="0"/>
              </a:spcAft>
              <a:buSzPts val="1400"/>
              <a:buFont typeface="Arial"/>
              <a:buChar char="•"/>
            </a:pPr>
            <a:r>
              <a:rPr lang="de-DE">
                <a:latin typeface="Calibri"/>
                <a:ea typeface="Calibri"/>
                <a:cs typeface="Calibri"/>
                <a:sym typeface="Calibri"/>
              </a:rPr>
              <a:t>Ökonomie: Preis, Kaufkraft, Handel, Globalisierung, Arbeitsplätze, Wirtschaftlichkeit ….</a:t>
            </a:r>
            <a:endParaRPr/>
          </a:p>
          <a:p>
            <a:pPr indent="-165364" lvl="0" marL="165364" rtl="0" algn="l">
              <a:lnSpc>
                <a:spcPct val="100000"/>
              </a:lnSpc>
              <a:spcBef>
                <a:spcPts val="0"/>
              </a:spcBef>
              <a:spcAft>
                <a:spcPts val="0"/>
              </a:spcAft>
              <a:buSzPts val="1400"/>
              <a:buFont typeface="Arial"/>
              <a:buChar char="•"/>
            </a:pPr>
            <a:r>
              <a:rPr lang="de-DE">
                <a:latin typeface="Calibri"/>
                <a:ea typeface="Calibri"/>
                <a:cs typeface="Calibri"/>
                <a:sym typeface="Calibri"/>
              </a:rPr>
              <a:t>Politik: Häuser als Ausdruck von Individualität und Persönlichkeit, Trends, Lebensqualität, soziale Aspekte wie gerechte Entlohnung, soziale Absicherung, soziale Gerechtigkeit, menschenwürdige Arbeitsbedingungen, keine Kinderarbeit, kulturelle Werte, …</a:t>
            </a:r>
            <a:endParaRPr/>
          </a:p>
          <a:p>
            <a:pPr indent="-76464" lvl="0" marL="165364" rtl="0" algn="l">
              <a:lnSpc>
                <a:spcPct val="100000"/>
              </a:lnSpc>
              <a:spcBef>
                <a:spcPts val="0"/>
              </a:spcBef>
              <a:spcAft>
                <a:spcPts val="0"/>
              </a:spcAft>
              <a:buSzPts val="1400"/>
              <a:buFont typeface="Arial"/>
              <a:buNone/>
            </a:pPr>
            <a:r>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latin typeface="Calibri"/>
              <a:ea typeface="Calibri"/>
              <a:cs typeface="Calibri"/>
              <a:sym typeface="Calibri"/>
            </a:endParaRPr>
          </a:p>
          <a:p>
            <a:pPr indent="0" lvl="0" marL="0" rtl="0" algn="l">
              <a:lnSpc>
                <a:spcPct val="100000"/>
              </a:lnSpc>
              <a:spcBef>
                <a:spcPts val="0"/>
              </a:spcBef>
              <a:spcAft>
                <a:spcPts val="0"/>
              </a:spcAft>
              <a:buSzPts val="1100"/>
              <a:buNone/>
            </a:pPr>
            <a:r>
              <a:rPr b="1" lang="de-DE">
                <a:latin typeface="Calibri"/>
                <a:ea typeface="Calibri"/>
                <a:cs typeface="Calibri"/>
                <a:sym typeface="Calibri"/>
              </a:rPr>
              <a:t>Aufgaben</a:t>
            </a:r>
            <a:endParaRPr/>
          </a:p>
          <a:p>
            <a:pPr indent="-165364" lvl="0" marL="165364" rtl="0" algn="l">
              <a:lnSpc>
                <a:spcPct val="100000"/>
              </a:lnSpc>
              <a:spcBef>
                <a:spcPts val="0"/>
              </a:spcBef>
              <a:spcAft>
                <a:spcPts val="0"/>
              </a:spcAft>
              <a:buSzPts val="1100"/>
              <a:buFont typeface="Arial"/>
              <a:buChar char="•"/>
            </a:pPr>
            <a:r>
              <a:rPr lang="de-DE">
                <a:solidFill>
                  <a:schemeClr val="dk1"/>
                </a:solidFill>
                <a:latin typeface="Calibri"/>
                <a:ea typeface="Calibri"/>
                <a:cs typeface="Calibri"/>
                <a:sym typeface="Calibri"/>
              </a:rPr>
              <a:t>Ordnen und erarbeiten, sammeln Sie in der jeweiligen Gruppe Ihre Standpunkte/Argumente – siehe weitere Folie</a:t>
            </a:r>
            <a:endParaRPr/>
          </a:p>
          <a:p>
            <a:pPr indent="-165364" lvl="0" marL="165364" rtl="0" algn="l">
              <a:lnSpc>
                <a:spcPct val="100000"/>
              </a:lnSpc>
              <a:spcBef>
                <a:spcPts val="0"/>
              </a:spcBef>
              <a:spcAft>
                <a:spcPts val="0"/>
              </a:spcAft>
              <a:buSzPts val="1100"/>
              <a:buFont typeface="Arial"/>
              <a:buChar char="•"/>
            </a:pPr>
            <a:r>
              <a:rPr lang="de-DE">
                <a:solidFill>
                  <a:schemeClr val="dk1"/>
                </a:solidFill>
                <a:latin typeface="Calibri"/>
                <a:ea typeface="Calibri"/>
                <a:cs typeface="Calibri"/>
                <a:sym typeface="Calibri"/>
              </a:rPr>
              <a:t>Vertreten Sie Ihre Ergebnisse in der gemeinsamen Gruppendiskussion</a:t>
            </a:r>
            <a:endParaRPr/>
          </a:p>
          <a:p>
            <a:pPr indent="-165364" lvl="0" marL="165364" rtl="0" algn="l">
              <a:lnSpc>
                <a:spcPct val="100000"/>
              </a:lnSpc>
              <a:spcBef>
                <a:spcPts val="0"/>
              </a:spcBef>
              <a:spcAft>
                <a:spcPts val="0"/>
              </a:spcAft>
              <a:buSzPts val="1100"/>
              <a:buFont typeface="Arial"/>
              <a:buChar char="•"/>
            </a:pPr>
            <a:r>
              <a:rPr lang="de-DE">
                <a:solidFill>
                  <a:schemeClr val="dk1"/>
                </a:solidFill>
                <a:latin typeface="Calibri"/>
                <a:ea typeface="Calibri"/>
                <a:cs typeface="Calibri"/>
                <a:sym typeface="Calibri"/>
              </a:rPr>
              <a:t>Diskutieren Sie im Klassenverband die jeweiligen Argumente. Erarbeiten Sie die sich ergebenden Interessens-, Zielkonflikte</a:t>
            </a:r>
            <a:endParaRPr/>
          </a:p>
          <a:p>
            <a:pPr indent="-95514" lvl="0" marL="165364" rtl="0" algn="l">
              <a:lnSpc>
                <a:spcPct val="100000"/>
              </a:lnSpc>
              <a:spcBef>
                <a:spcPts val="0"/>
              </a:spcBef>
              <a:spcAft>
                <a:spcPts val="0"/>
              </a:spcAft>
              <a:buSzPts val="1100"/>
              <a:buFont typeface="Arial"/>
              <a:buNone/>
            </a:pPr>
            <a:r>
              <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lang="de-DE" sz="1100">
                <a:solidFill>
                  <a:schemeClr val="dk1"/>
                </a:solidFill>
                <a:latin typeface="Calibri"/>
                <a:ea typeface="Calibri"/>
                <a:cs typeface="Calibri"/>
                <a:sym typeface="Calibri"/>
              </a:rPr>
              <a:t>Quelle</a:t>
            </a:r>
            <a:endParaRPr/>
          </a:p>
          <a:p>
            <a:pPr indent="-165364" lvl="0" marL="165364" rtl="0" algn="l">
              <a:lnSpc>
                <a:spcPct val="100000"/>
              </a:lnSpc>
              <a:spcBef>
                <a:spcPts val="0"/>
              </a:spcBef>
              <a:spcAft>
                <a:spcPts val="0"/>
              </a:spcAft>
              <a:buClr>
                <a:schemeClr val="dk1"/>
              </a:buClr>
              <a:buSzPts val="1200"/>
              <a:buFont typeface="Arial"/>
              <a:buChar char="•"/>
            </a:pPr>
            <a:r>
              <a:rPr lang="de-DE" sz="1100">
                <a:solidFill>
                  <a:schemeClr val="dk1"/>
                </a:solidFill>
              </a:rPr>
              <a:t>Aachener Stiftung Katy Bey (o.J.): Lexikon der Nachhaltigkeit. Online:  https://www.nachhaltigkeit.info</a:t>
            </a:r>
            <a:r>
              <a:rPr lang="de-DE" sz="1100"/>
              <a:t>/ </a:t>
            </a:r>
            <a:endParaRPr/>
          </a:p>
          <a:p>
            <a:pPr indent="-89164" lvl="0" marL="165364" rtl="0" algn="l">
              <a:lnSpc>
                <a:spcPct val="100000"/>
              </a:lnSpc>
              <a:spcBef>
                <a:spcPts val="0"/>
              </a:spcBef>
              <a:spcAft>
                <a:spcPts val="0"/>
              </a:spcAft>
              <a:buClr>
                <a:schemeClr val="dk1"/>
              </a:buClr>
              <a:buSzPts val="1200"/>
              <a:buFont typeface="Arial"/>
              <a:buNone/>
            </a:pPr>
            <a:r>
              <a:t/>
            </a:r>
            <a:endParaRPr sz="1100"/>
          </a:p>
        </p:txBody>
      </p:sp>
      <p:sp>
        <p:nvSpPr>
          <p:cNvPr id="244" name="Google Shape;244;p29:notes"/>
          <p:cNvSpPr txBox="1"/>
          <p:nvPr>
            <p:ph idx="12" type="sldNum"/>
          </p:nvPr>
        </p:nvSpPr>
        <p:spPr>
          <a:xfrm>
            <a:off x="3850442" y="9428584"/>
            <a:ext cx="2945660" cy="498054"/>
          </a:xfrm>
          <a:prstGeom prst="rect">
            <a:avLst/>
          </a:prstGeom>
          <a:noFill/>
          <a:ln>
            <a:noFill/>
          </a:ln>
        </p:spPr>
        <p:txBody>
          <a:bodyPr anchorCtr="0" anchor="b" bIns="45700" lIns="91450" spcFirstLastPara="1" rIns="91450" wrap="square" tIns="45700">
            <a:noAutofit/>
          </a:bodyPr>
          <a:lstStyle/>
          <a:p>
            <a:pPr indent="0" lvl="0" marL="0" rtl="0" algn="r">
              <a:lnSpc>
                <a:spcPct val="100000"/>
              </a:lnSpc>
              <a:spcBef>
                <a:spcPts val="0"/>
              </a:spcBef>
              <a:spcAft>
                <a:spcPts val="0"/>
              </a:spcAft>
              <a:buNone/>
            </a:pPr>
            <a:fld id="{00000000-1234-1234-1234-123412341234}" type="slidenum">
              <a:rPr lang="de-D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dfolie">
    <p:spTree>
      <p:nvGrpSpPr>
        <p:cNvPr id="25" name="Shape 25"/>
        <p:cNvGrpSpPr/>
        <p:nvPr/>
      </p:nvGrpSpPr>
      <p:grpSpPr>
        <a:xfrm>
          <a:off x="0" y="0"/>
          <a:ext cx="0" cy="0"/>
          <a:chOff x="0" y="0"/>
          <a:chExt cx="0" cy="0"/>
        </a:xfrm>
      </p:grpSpPr>
      <p:sp>
        <p:nvSpPr>
          <p:cNvPr id="26" name="Google Shape;26;p1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7" name="Google Shape;27;p1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8"/>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0" name="Google Shape;30;p1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extLst>
    <p:ext uri="{DCECCB84-F9BA-43D5-87BE-67443E8EF086}">
      <p15:sldGuideLst>
        <p15:guide id="1" orient="horz" pos="2160">
          <p15:clr>
            <a:srgbClr val="E46962"/>
          </p15:clr>
        </p15:guide>
        <p15:guide id="2" pos="3840">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32" name="Shape 32"/>
        <p:cNvGrpSpPr/>
        <p:nvPr/>
      </p:nvGrpSpPr>
      <p:grpSpPr>
        <a:xfrm>
          <a:off x="0" y="0"/>
          <a:ext cx="0" cy="0"/>
          <a:chOff x="0" y="0"/>
          <a:chExt cx="0" cy="0"/>
        </a:xfrm>
      </p:grpSpPr>
      <p:sp>
        <p:nvSpPr>
          <p:cNvPr id="33" name="Google Shape;33;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5" name="Google Shape;35;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40" name="Shape 40"/>
        <p:cNvGrpSpPr/>
        <p:nvPr/>
      </p:nvGrpSpPr>
      <p:grpSpPr>
        <a:xfrm>
          <a:off x="0" y="0"/>
          <a:ext cx="0" cy="0"/>
          <a:chOff x="0" y="0"/>
          <a:chExt cx="0" cy="0"/>
        </a:xfrm>
      </p:grpSpPr>
      <p:sp>
        <p:nvSpPr>
          <p:cNvPr id="41" name="Google Shape;41;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3" name="Google Shape;43;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7" name="Google Shape;47;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8" name="Google Shape;48;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1">
  <p:cSld name="1_Standardfolie">
    <p:spTree>
      <p:nvGrpSpPr>
        <p:cNvPr id="49" name="Shape 49"/>
        <p:cNvGrpSpPr/>
        <p:nvPr/>
      </p:nvGrpSpPr>
      <p:grpSpPr>
        <a:xfrm>
          <a:off x="0" y="0"/>
          <a:ext cx="0" cy="0"/>
          <a:chOff x="0" y="0"/>
          <a:chExt cx="0" cy="0"/>
        </a:xfrm>
      </p:grpSpPr>
      <p:sp>
        <p:nvSpPr>
          <p:cNvPr id="50" name="Google Shape;50;g28be791367f_0_5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1" name="Google Shape;51;g28be791367f_0_5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g28be791367f_0_51"/>
          <p:cNvSpPr/>
          <p:nvPr/>
        </p:nvSpPr>
        <p:spPr>
          <a:xfrm>
            <a:off x="1" y="1296000"/>
            <a:ext cx="12188700"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g28be791367f_0_51"/>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rtl="0" algn="l">
              <a:lnSpc>
                <a:spcPct val="110000"/>
              </a:lnSpc>
              <a:spcBef>
                <a:spcPts val="0"/>
              </a:spcBef>
              <a:spcAft>
                <a:spcPts val="0"/>
              </a:spcAft>
              <a:buClr>
                <a:schemeClr val="dk1"/>
              </a:buClr>
              <a:buSzPts val="1800"/>
              <a:buChar char="•"/>
              <a:defRPr/>
            </a:lvl2pPr>
            <a:lvl3pPr indent="-342900" lvl="2" marL="1371600" rtl="0" algn="l">
              <a:lnSpc>
                <a:spcPct val="110000"/>
              </a:lnSpc>
              <a:spcBef>
                <a:spcPts val="300"/>
              </a:spcBef>
              <a:spcAft>
                <a:spcPts val="0"/>
              </a:spcAft>
              <a:buClr>
                <a:schemeClr val="dk1"/>
              </a:buClr>
              <a:buSzPts val="1800"/>
              <a:buChar char="•"/>
              <a:defRPr/>
            </a:lvl3pPr>
            <a:lvl4pPr indent="-342900" lvl="3" marL="1828800" rtl="0" algn="l">
              <a:lnSpc>
                <a:spcPct val="110000"/>
              </a:lnSpc>
              <a:spcBef>
                <a:spcPts val="300"/>
              </a:spcBef>
              <a:spcAft>
                <a:spcPts val="0"/>
              </a:spcAft>
              <a:buClr>
                <a:schemeClr val="dk1"/>
              </a:buClr>
              <a:buSzPts val="1800"/>
              <a:buChar char="•"/>
              <a:defRPr/>
            </a:lvl4pPr>
            <a:lvl5pPr indent="-342900" lvl="4" marL="2286000" rtl="0" algn="l">
              <a:lnSpc>
                <a:spcPct val="110000"/>
              </a:lnSpc>
              <a:spcBef>
                <a:spcPts val="0"/>
              </a:spcBef>
              <a:spcAft>
                <a:spcPts val="0"/>
              </a:spcAft>
              <a:buClr>
                <a:schemeClr val="dk1"/>
              </a:buClr>
              <a:buSzPts val="1800"/>
              <a:buChar char="•"/>
              <a:defRPr/>
            </a:lvl5pPr>
            <a:lvl6pPr indent="-228600" lvl="5" marL="2743200" rtl="0" algn="l">
              <a:lnSpc>
                <a:spcPct val="100000"/>
              </a:lnSpc>
              <a:spcBef>
                <a:spcPts val="300"/>
              </a:spcBef>
              <a:spcAft>
                <a:spcPts val="0"/>
              </a:spcAft>
              <a:buClr>
                <a:srgbClr val="000000"/>
              </a:buClr>
              <a:buSzPts val="1800"/>
              <a:buNone/>
              <a:defRPr/>
            </a:lvl6pPr>
            <a:lvl7pPr indent="-228600" lvl="6" marL="3200400" rtl="0" algn="l">
              <a:lnSpc>
                <a:spcPct val="100000"/>
              </a:lnSpc>
              <a:spcBef>
                <a:spcPts val="0"/>
              </a:spcBef>
              <a:spcAft>
                <a:spcPts val="0"/>
              </a:spcAft>
              <a:buClr>
                <a:srgbClr val="000000"/>
              </a:buClr>
              <a:buSzPts val="1800"/>
              <a:buNone/>
              <a:defRPr/>
            </a:lvl7pPr>
            <a:lvl8pPr indent="-228600" lvl="7" marL="3657600" rtl="0" algn="l">
              <a:lnSpc>
                <a:spcPct val="100000"/>
              </a:lnSpc>
              <a:spcBef>
                <a:spcPts val="0"/>
              </a:spcBef>
              <a:spcAft>
                <a:spcPts val="0"/>
              </a:spcAft>
              <a:buClr>
                <a:srgbClr val="000000"/>
              </a:buClr>
              <a:buSzPts val="1800"/>
              <a:buNone/>
              <a:defRPr/>
            </a:lvl8pPr>
            <a:lvl9pPr indent="-228600" lvl="8" marL="4114800" rtl="0" algn="l">
              <a:lnSpc>
                <a:spcPct val="100000"/>
              </a:lnSpc>
              <a:spcBef>
                <a:spcPts val="0"/>
              </a:spcBef>
              <a:spcAft>
                <a:spcPts val="0"/>
              </a:spcAft>
              <a:buClr>
                <a:srgbClr val="000000"/>
              </a:buClr>
              <a:buSzPts val="1800"/>
              <a:buNone/>
              <a:defRPr/>
            </a:lvl9pPr>
          </a:lstStyle>
          <a:p/>
        </p:txBody>
      </p:sp>
      <p:sp>
        <p:nvSpPr>
          <p:cNvPr id="54" name="Google Shape;54;g28be791367f_0_51"/>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lvl1pPr indent="-228600" lvl="0" marL="457200" rtl="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rtl="0" algn="l">
              <a:lnSpc>
                <a:spcPct val="110000"/>
              </a:lnSpc>
              <a:spcBef>
                <a:spcPts val="0"/>
              </a:spcBef>
              <a:spcAft>
                <a:spcPts val="0"/>
              </a:spcAft>
              <a:buClr>
                <a:schemeClr val="dk1"/>
              </a:buClr>
              <a:buSzPts val="1800"/>
              <a:buChar char="•"/>
              <a:defRPr/>
            </a:lvl2pPr>
            <a:lvl3pPr indent="-342900" lvl="2" marL="1371600" rtl="0" algn="l">
              <a:lnSpc>
                <a:spcPct val="110000"/>
              </a:lnSpc>
              <a:spcBef>
                <a:spcPts val="300"/>
              </a:spcBef>
              <a:spcAft>
                <a:spcPts val="0"/>
              </a:spcAft>
              <a:buClr>
                <a:schemeClr val="dk1"/>
              </a:buClr>
              <a:buSzPts val="1800"/>
              <a:buChar char="•"/>
              <a:defRPr/>
            </a:lvl3pPr>
            <a:lvl4pPr indent="-342900" lvl="3" marL="1828800" rtl="0" algn="l">
              <a:lnSpc>
                <a:spcPct val="110000"/>
              </a:lnSpc>
              <a:spcBef>
                <a:spcPts val="300"/>
              </a:spcBef>
              <a:spcAft>
                <a:spcPts val="0"/>
              </a:spcAft>
              <a:buClr>
                <a:schemeClr val="dk1"/>
              </a:buClr>
              <a:buSzPts val="1800"/>
              <a:buChar char="•"/>
              <a:defRPr/>
            </a:lvl4pPr>
            <a:lvl5pPr indent="-342900" lvl="4" marL="2286000" rtl="0" algn="l">
              <a:lnSpc>
                <a:spcPct val="110000"/>
              </a:lnSpc>
              <a:spcBef>
                <a:spcPts val="0"/>
              </a:spcBef>
              <a:spcAft>
                <a:spcPts val="0"/>
              </a:spcAft>
              <a:buClr>
                <a:schemeClr val="dk1"/>
              </a:buClr>
              <a:buSzPts val="1800"/>
              <a:buChar char="•"/>
              <a:defRPr/>
            </a:lvl5pPr>
            <a:lvl6pPr indent="-228600" lvl="5" marL="2743200" rtl="0" algn="l">
              <a:lnSpc>
                <a:spcPct val="100000"/>
              </a:lnSpc>
              <a:spcBef>
                <a:spcPts val="300"/>
              </a:spcBef>
              <a:spcAft>
                <a:spcPts val="0"/>
              </a:spcAft>
              <a:buClr>
                <a:srgbClr val="000000"/>
              </a:buClr>
              <a:buSzPts val="1800"/>
              <a:buNone/>
              <a:defRPr/>
            </a:lvl6pPr>
            <a:lvl7pPr indent="-228600" lvl="6" marL="3200400" rtl="0" algn="l">
              <a:lnSpc>
                <a:spcPct val="100000"/>
              </a:lnSpc>
              <a:spcBef>
                <a:spcPts val="0"/>
              </a:spcBef>
              <a:spcAft>
                <a:spcPts val="0"/>
              </a:spcAft>
              <a:buClr>
                <a:srgbClr val="000000"/>
              </a:buClr>
              <a:buSzPts val="1800"/>
              <a:buNone/>
              <a:defRPr/>
            </a:lvl7pPr>
            <a:lvl8pPr indent="-228600" lvl="7" marL="3657600" rtl="0" algn="l">
              <a:lnSpc>
                <a:spcPct val="100000"/>
              </a:lnSpc>
              <a:spcBef>
                <a:spcPts val="0"/>
              </a:spcBef>
              <a:spcAft>
                <a:spcPts val="0"/>
              </a:spcAft>
              <a:buClr>
                <a:srgbClr val="000000"/>
              </a:buClr>
              <a:buSzPts val="1800"/>
              <a:buNone/>
              <a:defRPr/>
            </a:lvl8pPr>
            <a:lvl9pPr indent="-228600" lvl="8" marL="4114800" rtl="0" algn="l">
              <a:lnSpc>
                <a:spcPct val="100000"/>
              </a:lnSpc>
              <a:spcBef>
                <a:spcPts val="0"/>
              </a:spcBef>
              <a:spcAft>
                <a:spcPts val="0"/>
              </a:spcAft>
              <a:buClr>
                <a:srgbClr val="000000"/>
              </a:buClr>
              <a:buSzPts val="1800"/>
              <a:buNone/>
              <a:defRPr/>
            </a:lvl9pPr>
          </a:lstStyle>
          <a:p/>
        </p:txBody>
      </p:sp>
      <p:sp>
        <p:nvSpPr>
          <p:cNvPr id="55" name="Google Shape;55;g28be791367f_0_51"/>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rtl="0" algn="l">
              <a:lnSpc>
                <a:spcPct val="100000"/>
              </a:lnSpc>
              <a:spcBef>
                <a:spcPts val="0"/>
              </a:spcBef>
              <a:spcAft>
                <a:spcPts val="0"/>
              </a:spcAft>
              <a:buClr>
                <a:srgbClr val="000000"/>
              </a:buClr>
              <a:buSzPts val="1800"/>
              <a:buFont typeface="Calibri"/>
              <a:buNone/>
              <a:defRPr/>
            </a:lvl2pPr>
            <a:lvl3pPr lvl="2" rtl="0" algn="l">
              <a:lnSpc>
                <a:spcPct val="100000"/>
              </a:lnSpc>
              <a:spcBef>
                <a:spcPts val="0"/>
              </a:spcBef>
              <a:spcAft>
                <a:spcPts val="0"/>
              </a:spcAft>
              <a:buClr>
                <a:srgbClr val="000000"/>
              </a:buClr>
              <a:buSzPts val="1800"/>
              <a:buFont typeface="Calibri"/>
              <a:buNone/>
              <a:defRPr/>
            </a:lvl3pPr>
            <a:lvl4pPr lvl="3" rtl="0" algn="l">
              <a:lnSpc>
                <a:spcPct val="100000"/>
              </a:lnSpc>
              <a:spcBef>
                <a:spcPts val="0"/>
              </a:spcBef>
              <a:spcAft>
                <a:spcPts val="0"/>
              </a:spcAft>
              <a:buClr>
                <a:srgbClr val="000000"/>
              </a:buClr>
              <a:buSzPts val="1800"/>
              <a:buFont typeface="Calibri"/>
              <a:buNone/>
              <a:defRPr/>
            </a:lvl4pPr>
            <a:lvl5pPr lvl="4" rtl="0" algn="l">
              <a:lnSpc>
                <a:spcPct val="100000"/>
              </a:lnSpc>
              <a:spcBef>
                <a:spcPts val="0"/>
              </a:spcBef>
              <a:spcAft>
                <a:spcPts val="0"/>
              </a:spcAft>
              <a:buClr>
                <a:srgbClr val="000000"/>
              </a:buClr>
              <a:buSzPts val="1800"/>
              <a:buFont typeface="Calibri"/>
              <a:buNone/>
              <a:defRPr/>
            </a:lvl5pPr>
            <a:lvl6pPr lvl="5" rtl="0" algn="l">
              <a:lnSpc>
                <a:spcPct val="100000"/>
              </a:lnSpc>
              <a:spcBef>
                <a:spcPts val="0"/>
              </a:spcBef>
              <a:spcAft>
                <a:spcPts val="0"/>
              </a:spcAft>
              <a:buClr>
                <a:srgbClr val="000000"/>
              </a:buClr>
              <a:buSzPts val="1800"/>
              <a:buFont typeface="Calibri"/>
              <a:buNone/>
              <a:defRPr/>
            </a:lvl6pPr>
            <a:lvl7pPr lvl="6" rtl="0" algn="l">
              <a:lnSpc>
                <a:spcPct val="100000"/>
              </a:lnSpc>
              <a:spcBef>
                <a:spcPts val="0"/>
              </a:spcBef>
              <a:spcAft>
                <a:spcPts val="0"/>
              </a:spcAft>
              <a:buClr>
                <a:srgbClr val="000000"/>
              </a:buClr>
              <a:buSzPts val="1800"/>
              <a:buFont typeface="Calibri"/>
              <a:buNone/>
              <a:defRPr/>
            </a:lvl7pPr>
            <a:lvl8pPr lvl="7" rtl="0" algn="l">
              <a:lnSpc>
                <a:spcPct val="100000"/>
              </a:lnSpc>
              <a:spcBef>
                <a:spcPts val="0"/>
              </a:spcBef>
              <a:spcAft>
                <a:spcPts val="0"/>
              </a:spcAft>
              <a:buClr>
                <a:srgbClr val="000000"/>
              </a:buClr>
              <a:buSzPts val="1800"/>
              <a:buFont typeface="Calibri"/>
              <a:buNone/>
              <a:defRPr/>
            </a:lvl8pPr>
            <a:lvl9pPr lvl="8" rtl="0"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farbe-bb.de/" TargetMode="External"/><Relationship Id="rId4" Type="http://schemas.openxmlformats.org/officeDocument/2006/relationships/hyperlink" Target="mailto:bliedtner@farbe-bb.de" TargetMode="External"/><Relationship Id="rId5"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26.png"/><Relationship Id="rId5"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28.png"/><Relationship Id="rId5"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6.png"/><Relationship Id="rId11" Type="http://schemas.openxmlformats.org/officeDocument/2006/relationships/image" Target="../media/image3.png"/><Relationship Id="rId10" Type="http://schemas.openxmlformats.org/officeDocument/2006/relationships/image" Target="../media/image16.png"/><Relationship Id="rId12" Type="http://schemas.openxmlformats.org/officeDocument/2006/relationships/image" Target="../media/image8.png"/><Relationship Id="rId9"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g"/><Relationship Id="rId4" Type="http://schemas.openxmlformats.org/officeDocument/2006/relationships/image" Target="../media/image2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1915bba6a60_0_10"/>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300"/>
              </a:spcBef>
              <a:spcAft>
                <a:spcPts val="0"/>
              </a:spcAft>
              <a:buSzPts val="3889"/>
              <a:buNone/>
            </a:pPr>
            <a:r>
              <a:rPr b="1" lang="de-DE" sz="4200">
                <a:solidFill>
                  <a:srgbClr val="000000"/>
                </a:solidFill>
                <a:latin typeface="Trebuchet MS"/>
                <a:ea typeface="Trebuchet MS"/>
                <a:cs typeface="Trebuchet MS"/>
                <a:sym typeface="Trebuchet MS"/>
              </a:rPr>
              <a:t>Maler und Lackierer</a:t>
            </a:r>
            <a:br>
              <a:rPr lang="de-DE" sz="4200">
                <a:latin typeface="Trebuchet MS"/>
                <a:ea typeface="Trebuchet MS"/>
                <a:cs typeface="Trebuchet MS"/>
                <a:sym typeface="Trebuchet MS"/>
              </a:rPr>
            </a:br>
            <a:r>
              <a:rPr b="1" lang="de-DE" sz="4200">
                <a:solidFill>
                  <a:srgbClr val="000000"/>
                </a:solidFill>
                <a:latin typeface="Trebuchet MS"/>
                <a:ea typeface="Trebuchet MS"/>
                <a:cs typeface="Trebuchet MS"/>
                <a:sym typeface="Trebuchet MS"/>
              </a:rPr>
              <a:t>Malerin und Lackiererin</a:t>
            </a:r>
            <a:br>
              <a:rPr b="1" lang="de-DE" sz="4900">
                <a:solidFill>
                  <a:srgbClr val="000000"/>
                </a:solidFill>
                <a:latin typeface="Trebuchet MS"/>
                <a:ea typeface="Trebuchet MS"/>
                <a:cs typeface="Trebuchet MS"/>
                <a:sym typeface="Trebuchet MS"/>
              </a:rPr>
            </a:br>
            <a:r>
              <a:rPr lang="de-DE" sz="2700">
                <a:solidFill>
                  <a:srgbClr val="000000"/>
                </a:solidFill>
                <a:latin typeface="Trebuchet MS"/>
                <a:ea typeface="Trebuchet MS"/>
                <a:cs typeface="Trebuchet MS"/>
                <a:sym typeface="Trebuchet MS"/>
              </a:rPr>
              <a:t>F1: Fachrichtung Gestaltung und Instandhaltung</a:t>
            </a:r>
            <a:br>
              <a:rPr lang="de-DE"/>
            </a:br>
            <a:endParaRPr/>
          </a:p>
        </p:txBody>
      </p:sp>
      <p:sp>
        <p:nvSpPr>
          <p:cNvPr id="62" name="Google Shape;62;g1915bba6a60_0_10"/>
          <p:cNvSpPr txBox="1"/>
          <p:nvPr>
            <p:ph idx="1" type="subTitle"/>
          </p:nvPr>
        </p:nvSpPr>
        <p:spPr>
          <a:xfrm>
            <a:off x="380660" y="3856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sz="3000">
                <a:solidFill>
                  <a:srgbClr val="C00000"/>
                </a:solidFill>
                <a:latin typeface="Trebuchet MS"/>
                <a:ea typeface="Trebuchet MS"/>
                <a:cs typeface="Trebuchet MS"/>
                <a:sym typeface="Trebuchet MS"/>
              </a:rPr>
              <a:t>Folien zur Diskussion von Zielkonflikten </a:t>
            </a:r>
            <a:br>
              <a:rPr lang="de-DE" sz="3000">
                <a:solidFill>
                  <a:srgbClr val="C00000"/>
                </a:solidFill>
                <a:latin typeface="Trebuchet MS"/>
                <a:ea typeface="Trebuchet MS"/>
                <a:cs typeface="Trebuchet MS"/>
                <a:sym typeface="Trebuchet MS"/>
              </a:rPr>
            </a:br>
            <a:r>
              <a:rPr lang="de-DE" sz="3000">
                <a:solidFill>
                  <a:srgbClr val="C00000"/>
                </a:solidFill>
                <a:latin typeface="Trebuchet MS"/>
                <a:ea typeface="Trebuchet MS"/>
                <a:cs typeface="Trebuchet MS"/>
                <a:sym typeface="Trebuchet MS"/>
              </a:rPr>
              <a:t>im Maler- und Lackiererhandwerk</a:t>
            </a:r>
            <a:endParaRPr sz="3000">
              <a:solidFill>
                <a:srgbClr val="C00000"/>
              </a:solidFill>
              <a:latin typeface="Trebuchet MS"/>
              <a:ea typeface="Trebuchet MS"/>
              <a:cs typeface="Trebuchet MS"/>
              <a:sym typeface="Trebuchet MS"/>
            </a:endParaRPr>
          </a:p>
        </p:txBody>
      </p:sp>
      <p:sp>
        <p:nvSpPr>
          <p:cNvPr id="63" name="Google Shape;63;g1915bba6a60_0_10"/>
          <p:cNvSpPr txBox="1"/>
          <p:nvPr>
            <p:ph idx="11" type="ftr"/>
          </p:nvPr>
        </p:nvSpPr>
        <p:spPr>
          <a:xfrm>
            <a:off x="720592" y="6258560"/>
            <a:ext cx="3572008"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sz="1000">
                <a:latin typeface="Calibri"/>
                <a:ea typeface="Calibri"/>
                <a:cs typeface="Calibri"/>
                <a:sym typeface="Calibri"/>
              </a:rPr>
              <a:t>LIV FARBE BB / Beate Bliedtner und Alexander Schnelle</a:t>
            </a:r>
            <a:endParaRPr/>
          </a:p>
          <a:p>
            <a:pPr indent="0" lvl="0" marL="0" rtl="0" algn="l">
              <a:lnSpc>
                <a:spcPct val="100000"/>
              </a:lnSpc>
              <a:spcBef>
                <a:spcPts val="0"/>
              </a:spcBef>
              <a:spcAft>
                <a:spcPts val="0"/>
              </a:spcAft>
              <a:buSzPts val="1800"/>
              <a:buNone/>
            </a:pPr>
            <a:r>
              <a:t/>
            </a:r>
            <a:endParaRPr/>
          </a:p>
        </p:txBody>
      </p:sp>
      <p:sp>
        <p:nvSpPr>
          <p:cNvPr id="64" name="Google Shape;64;g1915bba6a60_0_10"/>
          <p:cNvSpPr txBox="1"/>
          <p:nvPr>
            <p:ph idx="12" type="sldNum"/>
          </p:nvPr>
        </p:nvSpPr>
        <p:spPr>
          <a:xfrm>
            <a:off x="76200" y="6258560"/>
            <a:ext cx="543182" cy="506307"/>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sz="1000">
                <a:latin typeface="Trebuchet MS"/>
                <a:ea typeface="Trebuchet MS"/>
                <a:cs typeface="Trebuchet MS"/>
                <a:sym typeface="Trebuchet MS"/>
              </a:rPr>
              <a:t>‹#›</a:t>
            </a:fld>
            <a:endParaRPr sz="1000">
              <a:latin typeface="Trebuchet MS"/>
              <a:ea typeface="Trebuchet MS"/>
              <a:cs typeface="Trebuchet MS"/>
              <a:sym typeface="Trebuchet MS"/>
            </a:endParaRPr>
          </a:p>
        </p:txBody>
      </p:sp>
      <p:sp>
        <p:nvSpPr>
          <p:cNvPr id="65" name="Google Shape;65;g1915bba6a60_0_10"/>
          <p:cNvSpPr txBox="1"/>
          <p:nvPr>
            <p:ph idx="4" type="body"/>
          </p:nvPr>
        </p:nvSpPr>
        <p:spPr>
          <a:xfrm>
            <a:off x="9167825" y="4342925"/>
            <a:ext cx="2761800" cy="1711800"/>
          </a:xfrm>
          <a:prstGeom prst="rect">
            <a:avLst/>
          </a:prstGeom>
          <a:noFill/>
          <a:ln>
            <a:noFill/>
          </a:ln>
        </p:spPr>
        <p:txBody>
          <a:bodyPr anchorCtr="0" anchor="t" bIns="45700" lIns="91425" spcFirstLastPara="1" rIns="91425" wrap="square" tIns="45700">
            <a:normAutofit fontScale="55000" lnSpcReduction="20000"/>
          </a:bodyPr>
          <a:lstStyle/>
          <a:p>
            <a:pPr indent="0" lvl="0" marL="50800" rtl="0" algn="l">
              <a:lnSpc>
                <a:spcPct val="120000"/>
              </a:lnSpc>
              <a:spcBef>
                <a:spcPts val="115"/>
              </a:spcBef>
              <a:spcAft>
                <a:spcPts val="0"/>
              </a:spcAft>
              <a:buSzPct val="153018"/>
              <a:buNone/>
            </a:pPr>
            <a:r>
              <a:rPr lang="de-DE" sz="1707">
                <a:latin typeface="Trebuchet MS"/>
                <a:ea typeface="Trebuchet MS"/>
                <a:cs typeface="Trebuchet MS"/>
                <a:sym typeface="Trebuchet MS"/>
              </a:rPr>
              <a:t>Landesinnungsverband des Maler- und Lackiererhandwerks Berlin-Brandenburg</a:t>
            </a:r>
            <a:endParaRPr sz="1707">
              <a:latin typeface="Trebuchet MS"/>
              <a:ea typeface="Trebuchet MS"/>
              <a:cs typeface="Trebuchet MS"/>
              <a:sym typeface="Trebuchet MS"/>
            </a:endParaRPr>
          </a:p>
          <a:p>
            <a:pPr indent="0" lvl="0" marL="50800" rtl="0" algn="l">
              <a:lnSpc>
                <a:spcPct val="120000"/>
              </a:lnSpc>
              <a:spcBef>
                <a:spcPts val="230"/>
              </a:spcBef>
              <a:spcAft>
                <a:spcPts val="0"/>
              </a:spcAft>
              <a:buSzPct val="153018"/>
              <a:buNone/>
            </a:pPr>
            <a:r>
              <a:rPr lang="de-DE" sz="1707">
                <a:latin typeface="Trebuchet MS"/>
                <a:ea typeface="Trebuchet MS"/>
                <a:cs typeface="Trebuchet MS"/>
                <a:sym typeface="Trebuchet MS"/>
              </a:rPr>
              <a:t>Wuthenowstr. 1   | 12169 Berlin </a:t>
            </a:r>
            <a:endParaRPr/>
          </a:p>
          <a:p>
            <a:pPr indent="0" lvl="0" marL="50800" rtl="0" algn="l">
              <a:lnSpc>
                <a:spcPct val="120000"/>
              </a:lnSpc>
              <a:spcBef>
                <a:spcPts val="230"/>
              </a:spcBef>
              <a:spcAft>
                <a:spcPts val="0"/>
              </a:spcAft>
              <a:buSzPct val="153018"/>
              <a:buNone/>
            </a:pPr>
            <a:r>
              <a:rPr lang="de-DE" sz="1707" u="sng">
                <a:solidFill>
                  <a:schemeClr val="hlink"/>
                </a:solidFill>
                <a:latin typeface="Trebuchet MS"/>
                <a:ea typeface="Trebuchet MS"/>
                <a:cs typeface="Trebuchet MS"/>
                <a:sym typeface="Trebuchet MS"/>
                <a:hlinkClick r:id="rId3"/>
              </a:rPr>
              <a:t>www.farbe-bb.de</a:t>
            </a:r>
            <a:endParaRPr sz="1707">
              <a:latin typeface="Trebuchet MS"/>
              <a:ea typeface="Trebuchet MS"/>
              <a:cs typeface="Trebuchet MS"/>
              <a:sym typeface="Trebuchet MS"/>
            </a:endParaRPr>
          </a:p>
          <a:p>
            <a:pPr indent="0" lvl="0" marL="50800" rtl="0" algn="l">
              <a:lnSpc>
                <a:spcPct val="120000"/>
              </a:lnSpc>
              <a:spcBef>
                <a:spcPts val="265"/>
              </a:spcBef>
              <a:spcAft>
                <a:spcPts val="0"/>
              </a:spcAft>
              <a:buSzPct val="153018"/>
              <a:buNone/>
            </a:pPr>
            <a:r>
              <a:t/>
            </a:r>
            <a:endParaRPr sz="1707">
              <a:latin typeface="Trebuchet MS"/>
              <a:ea typeface="Trebuchet MS"/>
              <a:cs typeface="Trebuchet MS"/>
              <a:sym typeface="Trebuchet MS"/>
            </a:endParaRPr>
          </a:p>
          <a:p>
            <a:pPr indent="0" lvl="0" marL="50800" rtl="0" algn="l">
              <a:lnSpc>
                <a:spcPct val="120000"/>
              </a:lnSpc>
              <a:spcBef>
                <a:spcPts val="300"/>
              </a:spcBef>
              <a:spcAft>
                <a:spcPts val="0"/>
              </a:spcAft>
              <a:buSzPct val="153018"/>
              <a:buNone/>
            </a:pPr>
            <a:r>
              <a:rPr lang="de-DE" sz="1707">
                <a:latin typeface="Trebuchet MS"/>
                <a:ea typeface="Trebuchet MS"/>
                <a:cs typeface="Trebuchet MS"/>
                <a:sym typeface="Trebuchet MS"/>
              </a:rPr>
              <a:t>Beate Bliedtner  |  Tel.: 030 22328627 (</a:t>
            </a:r>
            <a:r>
              <a:rPr lang="de-DE" sz="1707" u="sng">
                <a:solidFill>
                  <a:schemeClr val="hlink"/>
                </a:solidFill>
                <a:latin typeface="Trebuchet MS"/>
                <a:ea typeface="Trebuchet MS"/>
                <a:cs typeface="Trebuchet MS"/>
                <a:sym typeface="Trebuchet MS"/>
                <a:hlinkClick r:id="rId4"/>
              </a:rPr>
              <a:t>bliedtner@farbe-bb.de</a:t>
            </a:r>
            <a:r>
              <a:rPr lang="de-DE" sz="1707">
                <a:latin typeface="Trebuchet MS"/>
                <a:ea typeface="Trebuchet MS"/>
                <a:cs typeface="Trebuchet MS"/>
                <a:sym typeface="Trebuchet MS"/>
              </a:rPr>
              <a:t>) </a:t>
            </a:r>
            <a:endParaRPr/>
          </a:p>
          <a:p>
            <a:pPr indent="0" lvl="0" marL="50800" rtl="0" algn="l">
              <a:lnSpc>
                <a:spcPct val="120000"/>
              </a:lnSpc>
              <a:spcBef>
                <a:spcPts val="265"/>
              </a:spcBef>
              <a:spcAft>
                <a:spcPts val="0"/>
              </a:spcAft>
              <a:buSzPct val="153018"/>
              <a:buNone/>
            </a:pPr>
            <a:r>
              <a:rPr lang="de-DE" sz="1707">
                <a:latin typeface="Trebuchet MS"/>
                <a:ea typeface="Trebuchet MS"/>
                <a:cs typeface="Trebuchet MS"/>
                <a:sym typeface="Trebuchet MS"/>
              </a:rPr>
              <a:t>und </a:t>
            </a:r>
            <a:endParaRPr sz="1707">
              <a:latin typeface="Trebuchet MS"/>
              <a:ea typeface="Trebuchet MS"/>
              <a:cs typeface="Trebuchet MS"/>
              <a:sym typeface="Trebuchet MS"/>
            </a:endParaRPr>
          </a:p>
          <a:p>
            <a:pPr indent="0" lvl="0" marL="50800" rtl="0" algn="l">
              <a:lnSpc>
                <a:spcPct val="120000"/>
              </a:lnSpc>
              <a:spcBef>
                <a:spcPts val="230"/>
              </a:spcBef>
              <a:spcAft>
                <a:spcPts val="115"/>
              </a:spcAft>
              <a:buSzPct val="153018"/>
              <a:buNone/>
            </a:pPr>
            <a:r>
              <a:rPr lang="de-DE" sz="1707">
                <a:latin typeface="Trebuchet MS"/>
                <a:ea typeface="Trebuchet MS"/>
                <a:cs typeface="Trebuchet MS"/>
                <a:sym typeface="Trebuchet MS"/>
              </a:rPr>
              <a:t>Alexander Schnelle</a:t>
            </a:r>
            <a:endParaRPr sz="1707">
              <a:latin typeface="Trebuchet MS"/>
              <a:ea typeface="Trebuchet MS"/>
              <a:cs typeface="Trebuchet MS"/>
              <a:sym typeface="Trebuchet MS"/>
            </a:endParaRPr>
          </a:p>
        </p:txBody>
      </p:sp>
      <p:pic>
        <p:nvPicPr>
          <p:cNvPr id="66" name="Google Shape;66;g1915bba6a60_0_10"/>
          <p:cNvPicPr preferRelativeResize="0"/>
          <p:nvPr/>
        </p:nvPicPr>
        <p:blipFill rotWithShape="1">
          <a:blip r:embed="rId5">
            <a:alphaModFix/>
          </a:blip>
          <a:srcRect b="0" l="0" r="0" t="0"/>
          <a:stretch/>
        </p:blipFill>
        <p:spPr>
          <a:xfrm>
            <a:off x="9249838" y="3573967"/>
            <a:ext cx="2683931" cy="839399"/>
          </a:xfrm>
          <a:prstGeom prst="rect">
            <a:avLst/>
          </a:prstGeom>
          <a:noFill/>
          <a:ln>
            <a:noFill/>
          </a:ln>
        </p:spPr>
      </p:pic>
      <p:sp>
        <p:nvSpPr>
          <p:cNvPr id="67" name="Google Shape;67;g1915bba6a60_0_10"/>
          <p:cNvSpPr txBox="1"/>
          <p:nvPr/>
        </p:nvSpPr>
        <p:spPr>
          <a:xfrm>
            <a:off x="9347200" y="2861713"/>
            <a:ext cx="2489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3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71" name="Google Shape;271;p3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Nachhaltigkeit und Klimawandel:</a:t>
            </a:r>
            <a:br>
              <a:rPr lang="de-DE"/>
            </a:br>
            <a:r>
              <a:rPr lang="de-DE"/>
              <a:t>Zielkonflikte bei Materialien, nachhaltigem Bauen</a:t>
            </a:r>
            <a:endParaRPr/>
          </a:p>
        </p:txBody>
      </p:sp>
      <p:sp>
        <p:nvSpPr>
          <p:cNvPr id="272" name="Google Shape;272;p30"/>
          <p:cNvSpPr txBox="1"/>
          <p:nvPr>
            <p:ph idx="1" type="body"/>
          </p:nvPr>
        </p:nvSpPr>
        <p:spPr>
          <a:xfrm>
            <a:off x="3682766" y="6254497"/>
            <a:ext cx="3502385" cy="55746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900"/>
              <a:buNone/>
            </a:pPr>
            <a:r>
              <a:rPr lang="de-DE" sz="900"/>
              <a:t>Maler und Lackierer</a:t>
            </a:r>
            <a:endParaRPr/>
          </a:p>
          <a:p>
            <a:pPr indent="0" lvl="0" marL="0" rtl="0" algn="l">
              <a:lnSpc>
                <a:spcPct val="100000"/>
              </a:lnSpc>
              <a:spcBef>
                <a:spcPts val="0"/>
              </a:spcBef>
              <a:spcAft>
                <a:spcPts val="0"/>
              </a:spcAft>
              <a:buClr>
                <a:srgbClr val="000000"/>
              </a:buClr>
              <a:buSzPts val="900"/>
              <a:buNone/>
            </a:pPr>
            <a:r>
              <a:rPr lang="de-DE" sz="900"/>
              <a:t>Fachrichtung Gestaltung und Instandhaltung</a:t>
            </a:r>
            <a:endParaRPr/>
          </a:p>
        </p:txBody>
      </p:sp>
      <p:sp>
        <p:nvSpPr>
          <p:cNvPr id="273" name="Google Shape;273;p30"/>
          <p:cNvSpPr txBox="1"/>
          <p:nvPr>
            <p:ph idx="2" type="body"/>
          </p:nvPr>
        </p:nvSpPr>
        <p:spPr>
          <a:xfrm>
            <a:off x="7255671" y="6220941"/>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sz="1050"/>
              <a:t>Quelle: Lexikon der Nachhaltigkeit</a:t>
            </a:r>
            <a:endParaRPr/>
          </a:p>
          <a:p>
            <a:pPr indent="-36000" lvl="0" marL="36000" rtl="0" algn="l">
              <a:lnSpc>
                <a:spcPct val="110000"/>
              </a:lnSpc>
              <a:spcBef>
                <a:spcPts val="0"/>
              </a:spcBef>
              <a:spcAft>
                <a:spcPts val="0"/>
              </a:spcAft>
              <a:buClr>
                <a:srgbClr val="888888"/>
              </a:buClr>
              <a:buSzPts val="1200"/>
              <a:buNone/>
            </a:pPr>
            <a:r>
              <a:rPr lang="de-DE" sz="1050"/>
              <a:t>Ivons: The Noun Project</a:t>
            </a:r>
            <a:endParaRPr sz="1050"/>
          </a:p>
        </p:txBody>
      </p:sp>
      <p:sp>
        <p:nvSpPr>
          <p:cNvPr id="274" name="Google Shape;274;p3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114300" rtl="0" algn="l">
              <a:lnSpc>
                <a:spcPct val="100000"/>
              </a:lnSpc>
              <a:spcBef>
                <a:spcPts val="0"/>
              </a:spcBef>
              <a:spcAft>
                <a:spcPts val="0"/>
              </a:spcAft>
              <a:buSzPts val="1800"/>
              <a:buNone/>
            </a:pPr>
            <a:r>
              <a:rPr b="1" lang="de-DE" sz="900">
                <a:solidFill>
                  <a:schemeClr val="lt1"/>
                </a:solidFill>
              </a:rPr>
              <a:t>Beate Bliedtner, </a:t>
            </a:r>
            <a:r>
              <a:rPr lang="de-DE" sz="900">
                <a:solidFill>
                  <a:schemeClr val="lt1"/>
                </a:solidFill>
              </a:rPr>
              <a:t>LIV des Maler- und Lackiererhandwerks Berlin-Brandenburg </a:t>
            </a:r>
            <a:r>
              <a:rPr b="1" lang="de-DE" sz="900">
                <a:solidFill>
                  <a:schemeClr val="lt1"/>
                </a:solidFill>
              </a:rPr>
              <a:t>Alexander Schnelle</a:t>
            </a:r>
            <a:endParaRPr/>
          </a:p>
        </p:txBody>
      </p:sp>
      <p:sp>
        <p:nvSpPr>
          <p:cNvPr id="275" name="Google Shape;275;p30"/>
          <p:cNvSpPr/>
          <p:nvPr/>
        </p:nvSpPr>
        <p:spPr>
          <a:xfrm>
            <a:off x="4112002" y="5426241"/>
            <a:ext cx="1652631" cy="71306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Umweltschutz-organisation</a:t>
            </a:r>
            <a:endParaRPr/>
          </a:p>
        </p:txBody>
      </p:sp>
      <p:grpSp>
        <p:nvGrpSpPr>
          <p:cNvPr id="276" name="Google Shape;276;p30"/>
          <p:cNvGrpSpPr/>
          <p:nvPr/>
        </p:nvGrpSpPr>
        <p:grpSpPr>
          <a:xfrm>
            <a:off x="1628862" y="5439746"/>
            <a:ext cx="1652630" cy="699559"/>
            <a:chOff x="1549846" y="-205228"/>
            <a:chExt cx="1503312" cy="2885978"/>
          </a:xfrm>
        </p:grpSpPr>
        <p:sp>
          <p:nvSpPr>
            <p:cNvPr id="277" name="Google Shape;277;p30"/>
            <p:cNvSpPr/>
            <p:nvPr/>
          </p:nvSpPr>
          <p:spPr>
            <a:xfrm>
              <a:off x="1549846" y="-205228"/>
              <a:ext cx="1503312" cy="2885978"/>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8" name="Google Shape;278;p30"/>
            <p:cNvSpPr/>
            <p:nvPr/>
          </p:nvSpPr>
          <p:spPr>
            <a:xfrm>
              <a:off x="1549846" y="489366"/>
              <a:ext cx="1503312" cy="1496799"/>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None/>
              </a:pPr>
              <a:r>
                <a:rPr b="0" i="0" lang="de-DE" sz="1500" u="none" cap="none" strike="noStrike">
                  <a:solidFill>
                    <a:schemeClr val="lt1"/>
                  </a:solidFill>
                  <a:latin typeface="Trebuchet MS"/>
                  <a:ea typeface="Trebuchet MS"/>
                  <a:cs typeface="Trebuchet MS"/>
                  <a:sym typeface="Trebuchet MS"/>
                </a:rPr>
                <a:t>Politiker:in</a:t>
              </a:r>
              <a:endParaRPr b="0" i="0" sz="1500" u="none" cap="none" strike="noStrike">
                <a:solidFill>
                  <a:schemeClr val="lt1"/>
                </a:solidFill>
                <a:latin typeface="Trebuchet MS"/>
                <a:ea typeface="Trebuchet MS"/>
                <a:cs typeface="Trebuchet MS"/>
                <a:sym typeface="Trebuchet MS"/>
              </a:endParaRPr>
            </a:p>
          </p:txBody>
        </p:sp>
      </p:grpSp>
      <p:pic>
        <p:nvPicPr>
          <p:cNvPr id="279" name="Google Shape;279;p30"/>
          <p:cNvPicPr preferRelativeResize="0"/>
          <p:nvPr/>
        </p:nvPicPr>
        <p:blipFill rotWithShape="1">
          <a:blip r:embed="rId3">
            <a:alphaModFix/>
          </a:blip>
          <a:srcRect b="0" l="0" r="0" t="0"/>
          <a:stretch/>
        </p:blipFill>
        <p:spPr>
          <a:xfrm>
            <a:off x="6293139" y="5442804"/>
            <a:ext cx="1791518" cy="710006"/>
          </a:xfrm>
          <a:prstGeom prst="rect">
            <a:avLst/>
          </a:prstGeom>
          <a:noFill/>
          <a:ln>
            <a:noFill/>
          </a:ln>
        </p:spPr>
      </p:pic>
      <p:sp>
        <p:nvSpPr>
          <p:cNvPr id="280" name="Google Shape;280;p30"/>
          <p:cNvSpPr/>
          <p:nvPr/>
        </p:nvSpPr>
        <p:spPr>
          <a:xfrm>
            <a:off x="8600113" y="5442804"/>
            <a:ext cx="1995182" cy="710006"/>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Bauherr:In</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Unternehmer:in</a:t>
            </a:r>
            <a:endParaRPr b="0" i="0" sz="1400" u="none" cap="none" strike="noStrike">
              <a:solidFill>
                <a:schemeClr val="lt1"/>
              </a:solidFill>
              <a:latin typeface="Arial"/>
              <a:ea typeface="Arial"/>
              <a:cs typeface="Arial"/>
              <a:sym typeface="Arial"/>
            </a:endParaRPr>
          </a:p>
        </p:txBody>
      </p:sp>
      <p:sp>
        <p:nvSpPr>
          <p:cNvPr id="281" name="Google Shape;281;p30"/>
          <p:cNvSpPr/>
          <p:nvPr/>
        </p:nvSpPr>
        <p:spPr>
          <a:xfrm>
            <a:off x="141593" y="1578763"/>
            <a:ext cx="4130550" cy="1231486"/>
          </a:xfrm>
          <a:prstGeom prst="roundRect">
            <a:avLst>
              <a:gd fmla="val 16667" name="adj"/>
            </a:avLst>
          </a:prstGeom>
          <a:solidFill>
            <a:srgbClr val="F3C87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
        <p:nvSpPr>
          <p:cNvPr id="282" name="Google Shape;282;p30"/>
          <p:cNvSpPr txBox="1"/>
          <p:nvPr/>
        </p:nvSpPr>
        <p:spPr>
          <a:xfrm>
            <a:off x="341153" y="1233528"/>
            <a:ext cx="4228051" cy="1661993"/>
          </a:xfrm>
          <a:prstGeom prst="rect">
            <a:avLst/>
          </a:prstGeom>
          <a:noFill/>
          <a:ln>
            <a:noFill/>
          </a:ln>
        </p:spPr>
        <p:txBody>
          <a:bodyPr anchorCtr="0" anchor="t" bIns="45700" lIns="91425" spcFirstLastPara="1" rIns="91425" wrap="square" tIns="45700">
            <a:spAutoFit/>
          </a:bodyPr>
          <a:lstStyle/>
          <a:p>
            <a:pPr indent="-82550" lvl="0" marL="1714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82550" lvl="0" marL="1714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b="0" i="0" lang="de-DE" sz="2000" u="none" cap="none" strike="noStrike">
                <a:solidFill>
                  <a:srgbClr val="000000"/>
                </a:solidFill>
                <a:latin typeface="Trebuchet MS"/>
                <a:ea typeface="Trebuchet MS"/>
                <a:cs typeface="Trebuchet MS"/>
                <a:sym typeface="Trebuchet MS"/>
              </a:rPr>
              <a:t>In 2021 hat die Bundesregierung den Bau von 400.000 neuen Wohnungen in Aussicht gestellt</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rebuchet MS"/>
              <a:ea typeface="Trebuchet MS"/>
              <a:cs typeface="Trebuchet MS"/>
              <a:sym typeface="Trebuchet MS"/>
            </a:endParaRPr>
          </a:p>
        </p:txBody>
      </p:sp>
      <p:sp>
        <p:nvSpPr>
          <p:cNvPr id="283" name="Google Shape;283;p30"/>
          <p:cNvSpPr txBox="1"/>
          <p:nvPr/>
        </p:nvSpPr>
        <p:spPr>
          <a:xfrm>
            <a:off x="6627303" y="1795244"/>
            <a:ext cx="4429387" cy="954107"/>
          </a:xfrm>
          <a:prstGeom prst="rect">
            <a:avLst/>
          </a:prstGeom>
          <a:noFill/>
          <a:ln>
            <a:noFill/>
          </a:ln>
        </p:spPr>
        <p:txBody>
          <a:bodyPr anchorCtr="0" anchor="t" bIns="45700" lIns="91425" spcFirstLastPara="1" rIns="91425" wrap="square" tIns="45700">
            <a:spAutoFit/>
          </a:bodyPr>
          <a:lstStyle/>
          <a:p>
            <a:pPr indent="-82550" lvl="0" marL="1714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82550" lvl="0" marL="1714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82550" lvl="0" marL="1714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82550" lvl="0" marL="1714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284" name="Google Shape;284;p30"/>
          <p:cNvSpPr/>
          <p:nvPr/>
        </p:nvSpPr>
        <p:spPr>
          <a:xfrm>
            <a:off x="4112002" y="2083633"/>
            <a:ext cx="7938405" cy="2935468"/>
          </a:xfrm>
          <a:prstGeom prst="cloudCallout">
            <a:avLst>
              <a:gd fmla="val -20833" name="adj1"/>
              <a:gd fmla="val 62500" name="adj2"/>
            </a:avLst>
          </a:prstGeom>
          <a:solidFill>
            <a:srgbClr val="BBD9DE"/>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5" name="Google Shape;285;p30"/>
          <p:cNvSpPr txBox="1"/>
          <p:nvPr/>
        </p:nvSpPr>
        <p:spPr>
          <a:xfrm>
            <a:off x="5265860" y="2587745"/>
            <a:ext cx="5997322" cy="1938992"/>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1500"/>
              <a:buFont typeface="Arial"/>
              <a:buChar char="•"/>
            </a:pPr>
            <a:r>
              <a:rPr b="0" i="0" lang="de-DE" sz="1500" u="none" cap="none" strike="noStrike">
                <a:solidFill>
                  <a:srgbClr val="000000"/>
                </a:solidFill>
                <a:latin typeface="Trebuchet MS"/>
                <a:ea typeface="Trebuchet MS"/>
                <a:cs typeface="Trebuchet MS"/>
                <a:sym typeface="Trebuchet MS"/>
              </a:rPr>
              <a:t>Der Neubau von Wohnungen erfordert den Einsatz von vielen Ressourcen, sowohl an Material als auch an qualifiziertes Fachpersonal</a:t>
            </a:r>
            <a:endParaRPr/>
          </a:p>
          <a:p>
            <a:pPr indent="-171450" lvl="0" marL="171450" marR="0" rtl="0" algn="l">
              <a:lnSpc>
                <a:spcPct val="100000"/>
              </a:lnSpc>
              <a:spcBef>
                <a:spcPts val="0"/>
              </a:spcBef>
              <a:spcAft>
                <a:spcPts val="0"/>
              </a:spcAft>
              <a:buClr>
                <a:srgbClr val="000000"/>
              </a:buClr>
              <a:buSzPts val="1500"/>
              <a:buFont typeface="Arial"/>
              <a:buChar char="•"/>
            </a:pPr>
            <a:r>
              <a:rPr b="0" i="0" lang="de-DE" sz="1500" u="none" cap="none" strike="noStrike">
                <a:solidFill>
                  <a:srgbClr val="000000"/>
                </a:solidFill>
                <a:latin typeface="Trebuchet MS"/>
                <a:ea typeface="Trebuchet MS"/>
                <a:cs typeface="Trebuchet MS"/>
                <a:sym typeface="Trebuchet MS"/>
              </a:rPr>
              <a:t>Die Beeinträchtigung von Lieferketten erschweren die Verfügbarkeit von Materiealien und Produkten</a:t>
            </a:r>
            <a:endParaRPr/>
          </a:p>
          <a:p>
            <a:pPr indent="-171450" lvl="0" marL="171450" marR="0" rtl="0" algn="l">
              <a:lnSpc>
                <a:spcPct val="100000"/>
              </a:lnSpc>
              <a:spcBef>
                <a:spcPts val="0"/>
              </a:spcBef>
              <a:spcAft>
                <a:spcPts val="0"/>
              </a:spcAft>
              <a:buClr>
                <a:srgbClr val="000000"/>
              </a:buClr>
              <a:buSzPts val="1500"/>
              <a:buFont typeface="Arial"/>
              <a:buChar char="•"/>
            </a:pPr>
            <a:r>
              <a:rPr b="0" i="0" lang="de-DE" sz="1500" u="none" cap="none" strike="noStrike">
                <a:solidFill>
                  <a:srgbClr val="000000"/>
                </a:solidFill>
                <a:latin typeface="Trebuchet MS"/>
                <a:ea typeface="Trebuchet MS"/>
                <a:cs typeface="Trebuchet MS"/>
                <a:sym typeface="Trebuchet MS"/>
              </a:rPr>
              <a:t>Die am Markt benötigten Materialien können nicht ausschließlich mit biobasierten bzw. nachwachsenden Rohstoffen gedeckt werden</a:t>
            </a:r>
            <a:endParaRPr/>
          </a:p>
        </p:txBody>
      </p:sp>
      <p:pic>
        <p:nvPicPr>
          <p:cNvPr id="286" name="Google Shape;286;p30"/>
          <p:cNvPicPr preferRelativeResize="0"/>
          <p:nvPr/>
        </p:nvPicPr>
        <p:blipFill rotWithShape="1">
          <a:blip r:embed="rId4">
            <a:alphaModFix/>
          </a:blip>
          <a:srcRect b="0" l="0" r="0" t="0"/>
          <a:stretch/>
        </p:blipFill>
        <p:spPr>
          <a:xfrm>
            <a:off x="159390" y="3062569"/>
            <a:ext cx="1304641" cy="1304641"/>
          </a:xfrm>
          <a:prstGeom prst="rect">
            <a:avLst/>
          </a:prstGeom>
          <a:noFill/>
          <a:ln>
            <a:noFill/>
          </a:ln>
        </p:spPr>
      </p:pic>
      <p:cxnSp>
        <p:nvCxnSpPr>
          <p:cNvPr id="287" name="Google Shape;287;p30"/>
          <p:cNvCxnSpPr/>
          <p:nvPr/>
        </p:nvCxnSpPr>
        <p:spPr>
          <a:xfrm flipH="1">
            <a:off x="1150430" y="3217388"/>
            <a:ext cx="1122457" cy="1872843"/>
          </a:xfrm>
          <a:prstGeom prst="straightConnector1">
            <a:avLst/>
          </a:prstGeom>
          <a:noFill/>
          <a:ln cap="flat" cmpd="sng" w="31750">
            <a:solidFill>
              <a:schemeClr val="dk1"/>
            </a:solidFill>
            <a:prstDash val="solid"/>
            <a:round/>
            <a:headEnd len="sm" w="sm" type="none"/>
            <a:tailEnd len="sm" w="sm" type="none"/>
          </a:ln>
        </p:spPr>
      </p:cxnSp>
      <p:pic>
        <p:nvPicPr>
          <p:cNvPr id="288" name="Google Shape;288;p30"/>
          <p:cNvPicPr preferRelativeResize="0"/>
          <p:nvPr/>
        </p:nvPicPr>
        <p:blipFill rotWithShape="1">
          <a:blip r:embed="rId5">
            <a:alphaModFix/>
          </a:blip>
          <a:srcRect b="0" l="0" r="0" t="0"/>
          <a:stretch/>
        </p:blipFill>
        <p:spPr>
          <a:xfrm>
            <a:off x="1878248" y="3662337"/>
            <a:ext cx="1652630" cy="16526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95" name="Google Shape;295;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Nachhaltigkeit und Klimawandel:</a:t>
            </a:r>
            <a:br>
              <a:rPr lang="de-DE"/>
            </a:br>
            <a:r>
              <a:rPr lang="de-DE"/>
              <a:t>Zielkonflikte bei Materialien, nachhaltigem Bauen</a:t>
            </a:r>
            <a:endParaRPr/>
          </a:p>
        </p:txBody>
      </p:sp>
      <p:sp>
        <p:nvSpPr>
          <p:cNvPr id="296" name="Google Shape;296;p31"/>
          <p:cNvSpPr txBox="1"/>
          <p:nvPr>
            <p:ph idx="1" type="body"/>
          </p:nvPr>
        </p:nvSpPr>
        <p:spPr>
          <a:xfrm>
            <a:off x="3682766" y="6254497"/>
            <a:ext cx="3502385" cy="55746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900"/>
              <a:buNone/>
            </a:pPr>
            <a:r>
              <a:rPr lang="de-DE" sz="900"/>
              <a:t>Maler und Lackierer</a:t>
            </a:r>
            <a:endParaRPr/>
          </a:p>
          <a:p>
            <a:pPr indent="0" lvl="0" marL="0" rtl="0" algn="l">
              <a:lnSpc>
                <a:spcPct val="100000"/>
              </a:lnSpc>
              <a:spcBef>
                <a:spcPts val="0"/>
              </a:spcBef>
              <a:spcAft>
                <a:spcPts val="0"/>
              </a:spcAft>
              <a:buClr>
                <a:srgbClr val="000000"/>
              </a:buClr>
              <a:buSzPts val="900"/>
              <a:buNone/>
            </a:pPr>
            <a:r>
              <a:rPr lang="de-DE" sz="900"/>
              <a:t>Fachrichtung Gestaltung und Instandhaltung</a:t>
            </a:r>
            <a:endParaRPr/>
          </a:p>
        </p:txBody>
      </p:sp>
      <p:sp>
        <p:nvSpPr>
          <p:cNvPr id="297" name="Google Shape;297;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114300" rtl="0" algn="l">
              <a:lnSpc>
                <a:spcPct val="100000"/>
              </a:lnSpc>
              <a:spcBef>
                <a:spcPts val="0"/>
              </a:spcBef>
              <a:spcAft>
                <a:spcPts val="0"/>
              </a:spcAft>
              <a:buSzPts val="1800"/>
              <a:buNone/>
            </a:pPr>
            <a:r>
              <a:rPr b="1" lang="de-DE" sz="900">
                <a:solidFill>
                  <a:schemeClr val="lt1"/>
                </a:solidFill>
              </a:rPr>
              <a:t>Beate Bliedtner, </a:t>
            </a:r>
            <a:r>
              <a:rPr lang="de-DE" sz="900">
                <a:solidFill>
                  <a:schemeClr val="lt1"/>
                </a:solidFill>
              </a:rPr>
              <a:t>LIV des Maler- und Lackiererhandwerks Berlin-Brandenburg </a:t>
            </a:r>
            <a:r>
              <a:rPr b="1" lang="de-DE" sz="900">
                <a:solidFill>
                  <a:schemeClr val="lt1"/>
                </a:solidFill>
              </a:rPr>
              <a:t>Alexander Schnelle</a:t>
            </a:r>
            <a:endParaRPr/>
          </a:p>
        </p:txBody>
      </p:sp>
      <p:sp>
        <p:nvSpPr>
          <p:cNvPr id="298" name="Google Shape;298;p31"/>
          <p:cNvSpPr/>
          <p:nvPr/>
        </p:nvSpPr>
        <p:spPr>
          <a:xfrm>
            <a:off x="4112002" y="5426241"/>
            <a:ext cx="1652631" cy="71306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Umweltschutz-organisation</a:t>
            </a:r>
            <a:endParaRPr/>
          </a:p>
        </p:txBody>
      </p:sp>
      <p:grpSp>
        <p:nvGrpSpPr>
          <p:cNvPr id="299" name="Google Shape;299;p31"/>
          <p:cNvGrpSpPr/>
          <p:nvPr/>
        </p:nvGrpSpPr>
        <p:grpSpPr>
          <a:xfrm>
            <a:off x="1628862" y="5439746"/>
            <a:ext cx="1652630" cy="699559"/>
            <a:chOff x="1549846" y="-205228"/>
            <a:chExt cx="1503312" cy="2885978"/>
          </a:xfrm>
        </p:grpSpPr>
        <p:sp>
          <p:nvSpPr>
            <p:cNvPr id="300" name="Google Shape;300;p31"/>
            <p:cNvSpPr/>
            <p:nvPr/>
          </p:nvSpPr>
          <p:spPr>
            <a:xfrm>
              <a:off x="1549846" y="-205228"/>
              <a:ext cx="1503312" cy="2885978"/>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1" name="Google Shape;301;p31"/>
            <p:cNvSpPr/>
            <p:nvPr/>
          </p:nvSpPr>
          <p:spPr>
            <a:xfrm>
              <a:off x="1549846" y="489366"/>
              <a:ext cx="1503312" cy="1496799"/>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None/>
              </a:pPr>
              <a:r>
                <a:rPr b="0" i="0" lang="de-DE" sz="1500" u="none" cap="none" strike="noStrike">
                  <a:solidFill>
                    <a:schemeClr val="lt1"/>
                  </a:solidFill>
                  <a:latin typeface="Trebuchet MS"/>
                  <a:ea typeface="Trebuchet MS"/>
                  <a:cs typeface="Trebuchet MS"/>
                  <a:sym typeface="Trebuchet MS"/>
                </a:rPr>
                <a:t>Politiker:in</a:t>
              </a:r>
              <a:endParaRPr b="0" i="0" sz="1500" u="none" cap="none" strike="noStrike">
                <a:solidFill>
                  <a:schemeClr val="lt1"/>
                </a:solidFill>
                <a:latin typeface="Trebuchet MS"/>
                <a:ea typeface="Trebuchet MS"/>
                <a:cs typeface="Trebuchet MS"/>
                <a:sym typeface="Trebuchet MS"/>
              </a:endParaRPr>
            </a:p>
          </p:txBody>
        </p:sp>
      </p:grpSp>
      <p:pic>
        <p:nvPicPr>
          <p:cNvPr id="302" name="Google Shape;302;p31"/>
          <p:cNvPicPr preferRelativeResize="0"/>
          <p:nvPr/>
        </p:nvPicPr>
        <p:blipFill rotWithShape="1">
          <a:blip r:embed="rId3">
            <a:alphaModFix/>
          </a:blip>
          <a:srcRect b="0" l="0" r="0" t="0"/>
          <a:stretch/>
        </p:blipFill>
        <p:spPr>
          <a:xfrm>
            <a:off x="6754534" y="5442804"/>
            <a:ext cx="1791518" cy="710006"/>
          </a:xfrm>
          <a:prstGeom prst="rect">
            <a:avLst/>
          </a:prstGeom>
          <a:noFill/>
          <a:ln>
            <a:noFill/>
          </a:ln>
        </p:spPr>
      </p:pic>
      <p:sp>
        <p:nvSpPr>
          <p:cNvPr id="303" name="Google Shape;303;p31"/>
          <p:cNvSpPr/>
          <p:nvPr/>
        </p:nvSpPr>
        <p:spPr>
          <a:xfrm>
            <a:off x="9061508" y="5442804"/>
            <a:ext cx="1995182" cy="710006"/>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Bauherr:In</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de-DE" sz="1400" u="none" cap="none" strike="noStrike">
                <a:solidFill>
                  <a:schemeClr val="lt1"/>
                </a:solidFill>
                <a:latin typeface="Arial"/>
                <a:ea typeface="Arial"/>
                <a:cs typeface="Arial"/>
                <a:sym typeface="Arial"/>
              </a:rPr>
              <a:t>Unternehmer:in</a:t>
            </a:r>
            <a:endParaRPr b="0" i="0" sz="1400" u="none" cap="none" strike="noStrike">
              <a:solidFill>
                <a:schemeClr val="lt1"/>
              </a:solidFill>
              <a:latin typeface="Arial"/>
              <a:ea typeface="Arial"/>
              <a:cs typeface="Arial"/>
              <a:sym typeface="Arial"/>
            </a:endParaRPr>
          </a:p>
        </p:txBody>
      </p:sp>
      <p:sp>
        <p:nvSpPr>
          <p:cNvPr id="304" name="Google Shape;304;p31"/>
          <p:cNvSpPr/>
          <p:nvPr/>
        </p:nvSpPr>
        <p:spPr>
          <a:xfrm>
            <a:off x="3632433" y="1375192"/>
            <a:ext cx="8239595" cy="4232922"/>
          </a:xfrm>
          <a:prstGeom prst="cloudCallout">
            <a:avLst>
              <a:gd fmla="val -20833" name="adj1"/>
              <a:gd fmla="val 62500" name="adj2"/>
            </a:avLst>
          </a:prstGeom>
          <a:solidFill>
            <a:srgbClr val="BBD9DE"/>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5" name="Google Shape;305;p31"/>
          <p:cNvSpPr txBox="1"/>
          <p:nvPr/>
        </p:nvSpPr>
        <p:spPr>
          <a:xfrm>
            <a:off x="4832059" y="1744910"/>
            <a:ext cx="6686024" cy="3754874"/>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Trebuchet MS"/>
                <a:ea typeface="Trebuchet MS"/>
                <a:cs typeface="Trebuchet MS"/>
                <a:sym typeface="Trebuchet MS"/>
              </a:rPr>
              <a:t>Die regionale Flächennutzung ist begrenzt, z.B. kann nur Nahrung oder Produkte (Leinsamen, Hanf etc.) für die industrielle Nutzung auf der Ackerfläche angebaut werden</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Trebuchet MS"/>
                <a:ea typeface="Trebuchet MS"/>
                <a:cs typeface="Trebuchet MS"/>
                <a:sym typeface="Trebuchet MS"/>
              </a:rPr>
              <a:t>Die aktuell für den Neubau benötigten Ressourcen bzw. die Verfügbarkeit, können nicht aus nachwachsenden, biobasierten Produkten gedeckt werden</a:t>
            </a:r>
            <a:endParaRPr/>
          </a:p>
          <a:p>
            <a:pPr indent="-171450" lvl="1" marL="1714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Trebuchet MS"/>
                <a:ea typeface="Trebuchet MS"/>
                <a:cs typeface="Trebuchet MS"/>
                <a:sym typeface="Trebuchet MS"/>
              </a:rPr>
              <a:t>Nicht für alle Leistungsbereiche des Malerhandwerks (z.B. Korrosionsschutz, Fußbodenbeschichtungen) sind biobasierte, nachwachsende Produkte verfügbar</a:t>
            </a:r>
            <a:endParaRPr/>
          </a:p>
          <a:p>
            <a:pPr indent="-171450" lvl="1" marL="1714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Trebuchet MS"/>
                <a:ea typeface="Trebuchet MS"/>
                <a:cs typeface="Trebuchet MS"/>
                <a:sym typeface="Trebuchet MS"/>
              </a:rPr>
              <a:t>Geforderte Anforderungen in Ausschreibungen können mit biobasierten Produkten nicht gewährleistet werden</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Trebuchet MS"/>
                <a:ea typeface="Trebuchet MS"/>
                <a:cs typeface="Trebuchet MS"/>
                <a:sym typeface="Trebuchet MS"/>
              </a:rPr>
              <a:t>Die Produkte sind meist kostenintensiver; nicht alle Kunden bezahlen diese Mehrkosten</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Trebuchet MS"/>
                <a:ea typeface="Trebuchet MS"/>
                <a:cs typeface="Trebuchet MS"/>
                <a:sym typeface="Trebuchet MS"/>
              </a:rPr>
              <a:t>Es fehlen allgemein Erfahrungswerte, Kenntnisse für die Verarbeitung, Anwendung</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400" u="none" cap="none" strike="noStrike">
                <a:solidFill>
                  <a:srgbClr val="000000"/>
                </a:solidFill>
                <a:latin typeface="Trebuchet MS"/>
                <a:ea typeface="Trebuchet MS"/>
                <a:cs typeface="Trebuchet MS"/>
                <a:sym typeface="Trebuchet MS"/>
              </a:rPr>
              <a:t>Auch biobasierte Produkte können Gefahrstoffe enthalten</a:t>
            </a:r>
            <a:endParaRPr/>
          </a:p>
          <a:p>
            <a:pPr indent="0" lvl="0" marL="0" marR="0" rtl="0" algn="l">
              <a:lnSpc>
                <a:spcPct val="100000"/>
              </a:lnSpc>
              <a:spcBef>
                <a:spcPts val="0"/>
              </a:spcBef>
              <a:spcAft>
                <a:spcPts val="0"/>
              </a:spcAft>
              <a:buNone/>
            </a:pPr>
            <a:r>
              <a:rPr b="0" i="0" lang="de-DE" sz="1400" u="none" cap="none" strike="noStrike">
                <a:solidFill>
                  <a:srgbClr val="000000"/>
                </a:solidFill>
                <a:latin typeface="Trebuchet MS"/>
                <a:ea typeface="Trebuchet MS"/>
                <a:cs typeface="Trebuchet MS"/>
                <a:sym typeface="Trebuchet MS"/>
              </a:rPr>
              <a:t> 	z.B. Insektizide, Zitrusterpene</a:t>
            </a:r>
            <a:endParaRPr b="0" i="0" sz="1400" u="none" cap="none" strike="noStrike">
              <a:solidFill>
                <a:srgbClr val="000000"/>
              </a:solidFill>
              <a:latin typeface="Trebuchet MS"/>
              <a:ea typeface="Trebuchet MS"/>
              <a:cs typeface="Trebuchet MS"/>
              <a:sym typeface="Trebuchet MS"/>
            </a:endParaRPr>
          </a:p>
          <a:p>
            <a:pPr indent="-82550" lvl="0" marL="1714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306" name="Google Shape;306;p31"/>
          <p:cNvSpPr/>
          <p:nvPr/>
        </p:nvSpPr>
        <p:spPr>
          <a:xfrm>
            <a:off x="159390" y="1560351"/>
            <a:ext cx="4082826" cy="1333850"/>
          </a:xfrm>
          <a:prstGeom prst="roundRect">
            <a:avLst>
              <a:gd fmla="val 16667" name="adj"/>
            </a:avLst>
          </a:prstGeom>
          <a:solidFill>
            <a:srgbClr val="F3C87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
        <p:nvSpPr>
          <p:cNvPr id="307" name="Google Shape;307;p31"/>
          <p:cNvSpPr txBox="1"/>
          <p:nvPr/>
        </p:nvSpPr>
        <p:spPr>
          <a:xfrm>
            <a:off x="377501" y="973122"/>
            <a:ext cx="4228051" cy="24006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rPr b="0" i="0" lang="de-DE" sz="2000" u="none" cap="none" strike="noStrike">
                <a:solidFill>
                  <a:srgbClr val="000000"/>
                </a:solidFill>
                <a:latin typeface="Trebuchet MS"/>
                <a:ea typeface="Trebuchet MS"/>
                <a:cs typeface="Trebuchet MS"/>
                <a:sym typeface="Trebuchet MS"/>
              </a:rPr>
              <a:t>Mehr Produkte aus biobasierten, nachwachsenden Rohstoffen einsetzen</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Trebuchet MS"/>
              <a:ea typeface="Trebuchet MS"/>
              <a:cs typeface="Trebuchet MS"/>
              <a:sym typeface="Trebuchet MS"/>
            </a:endParaRPr>
          </a:p>
        </p:txBody>
      </p:sp>
      <p:pic>
        <p:nvPicPr>
          <p:cNvPr id="308" name="Google Shape;308;p31"/>
          <p:cNvPicPr preferRelativeResize="0"/>
          <p:nvPr/>
        </p:nvPicPr>
        <p:blipFill rotWithShape="1">
          <a:blip r:embed="rId4">
            <a:alphaModFix/>
          </a:blip>
          <a:srcRect b="0" l="0" r="0" t="0"/>
          <a:stretch/>
        </p:blipFill>
        <p:spPr>
          <a:xfrm>
            <a:off x="119291" y="3044025"/>
            <a:ext cx="1333851" cy="1333851"/>
          </a:xfrm>
          <a:prstGeom prst="rect">
            <a:avLst/>
          </a:prstGeom>
          <a:noFill/>
          <a:ln>
            <a:noFill/>
          </a:ln>
        </p:spPr>
      </p:pic>
      <p:cxnSp>
        <p:nvCxnSpPr>
          <p:cNvPr id="309" name="Google Shape;309;p31"/>
          <p:cNvCxnSpPr/>
          <p:nvPr/>
        </p:nvCxnSpPr>
        <p:spPr>
          <a:xfrm flipH="1">
            <a:off x="1150430" y="3217388"/>
            <a:ext cx="1122457" cy="1872843"/>
          </a:xfrm>
          <a:prstGeom prst="straightConnector1">
            <a:avLst/>
          </a:prstGeom>
          <a:noFill/>
          <a:ln cap="flat" cmpd="sng" w="31750">
            <a:solidFill>
              <a:schemeClr val="dk1"/>
            </a:solidFill>
            <a:prstDash val="solid"/>
            <a:round/>
            <a:headEnd len="sm" w="sm" type="none"/>
            <a:tailEnd len="sm" w="sm" type="none"/>
          </a:ln>
        </p:spPr>
      </p:cxnSp>
      <p:pic>
        <p:nvPicPr>
          <p:cNvPr id="310" name="Google Shape;310;p31"/>
          <p:cNvPicPr preferRelativeResize="0"/>
          <p:nvPr/>
        </p:nvPicPr>
        <p:blipFill rotWithShape="1">
          <a:blip r:embed="rId5">
            <a:alphaModFix/>
          </a:blip>
          <a:srcRect b="0" l="0" r="0" t="0"/>
          <a:stretch/>
        </p:blipFill>
        <p:spPr>
          <a:xfrm>
            <a:off x="1735388" y="3813706"/>
            <a:ext cx="1652630" cy="1652630"/>
          </a:xfrm>
          <a:prstGeom prst="rect">
            <a:avLst/>
          </a:prstGeom>
          <a:noFill/>
          <a:ln>
            <a:noFill/>
          </a:ln>
        </p:spPr>
      </p:pic>
      <p:sp>
        <p:nvSpPr>
          <p:cNvPr id="311" name="Google Shape;311;p31"/>
          <p:cNvSpPr txBox="1"/>
          <p:nvPr>
            <p:ph idx="2" type="body"/>
          </p:nvPr>
        </p:nvSpPr>
        <p:spPr>
          <a:xfrm>
            <a:off x="7255671" y="6220941"/>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sz="1050"/>
              <a:t>Quelle: Lexikon der Nachhaltigkeit</a:t>
            </a:r>
            <a:endParaRPr/>
          </a:p>
          <a:p>
            <a:pPr indent="-36000" lvl="0" marL="36000" rtl="0" algn="l">
              <a:lnSpc>
                <a:spcPct val="110000"/>
              </a:lnSpc>
              <a:spcBef>
                <a:spcPts val="0"/>
              </a:spcBef>
              <a:spcAft>
                <a:spcPts val="0"/>
              </a:spcAft>
              <a:buClr>
                <a:srgbClr val="888888"/>
              </a:buClr>
              <a:buSzPts val="1200"/>
              <a:buNone/>
            </a:pPr>
            <a:r>
              <a:rPr lang="de-DE" sz="1050"/>
              <a:t>Ivons: The Noun Project</a:t>
            </a:r>
            <a:endParaRPr sz="105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18" name="Google Shape;318;p3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SzPct val="62500"/>
              <a:buNone/>
            </a:pPr>
            <a:r>
              <a:rPr lang="de-DE"/>
              <a:t>Nachhaltigkeit und Klimawandel:</a:t>
            </a:r>
            <a:br>
              <a:rPr lang="de-DE"/>
            </a:br>
            <a:r>
              <a:rPr lang="de-DE"/>
              <a:t>Zielkonflikte bei Materialien, nachhaltigem Bauen</a:t>
            </a:r>
            <a:endParaRPr/>
          </a:p>
        </p:txBody>
      </p:sp>
      <p:sp>
        <p:nvSpPr>
          <p:cNvPr id="319" name="Google Shape;319;p32"/>
          <p:cNvSpPr txBox="1"/>
          <p:nvPr>
            <p:ph idx="1" type="body"/>
          </p:nvPr>
        </p:nvSpPr>
        <p:spPr>
          <a:xfrm>
            <a:off x="3682766" y="6254497"/>
            <a:ext cx="3502385" cy="55746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900"/>
              <a:buNone/>
            </a:pPr>
            <a:r>
              <a:rPr lang="de-DE" sz="900"/>
              <a:t>Maler und Lackierer</a:t>
            </a:r>
            <a:endParaRPr/>
          </a:p>
          <a:p>
            <a:pPr indent="0" lvl="0" marL="0" rtl="0" algn="l">
              <a:lnSpc>
                <a:spcPct val="100000"/>
              </a:lnSpc>
              <a:spcBef>
                <a:spcPts val="0"/>
              </a:spcBef>
              <a:spcAft>
                <a:spcPts val="0"/>
              </a:spcAft>
              <a:buClr>
                <a:srgbClr val="000000"/>
              </a:buClr>
              <a:buSzPts val="900"/>
              <a:buNone/>
            </a:pPr>
            <a:r>
              <a:rPr lang="de-DE" sz="900"/>
              <a:t>Fachrichtung Gestaltung und Instandhaltung</a:t>
            </a:r>
            <a:endParaRPr/>
          </a:p>
        </p:txBody>
      </p:sp>
      <p:sp>
        <p:nvSpPr>
          <p:cNvPr id="320" name="Google Shape;320;p3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114300" rtl="0" algn="l">
              <a:lnSpc>
                <a:spcPct val="100000"/>
              </a:lnSpc>
              <a:spcBef>
                <a:spcPts val="0"/>
              </a:spcBef>
              <a:spcAft>
                <a:spcPts val="0"/>
              </a:spcAft>
              <a:buSzPts val="1800"/>
              <a:buNone/>
            </a:pPr>
            <a:r>
              <a:rPr b="1" lang="de-DE" sz="900">
                <a:solidFill>
                  <a:schemeClr val="lt1"/>
                </a:solidFill>
              </a:rPr>
              <a:t>Beate Bliedtner, </a:t>
            </a:r>
            <a:r>
              <a:rPr lang="de-DE" sz="900">
                <a:solidFill>
                  <a:schemeClr val="lt1"/>
                </a:solidFill>
              </a:rPr>
              <a:t>LIV des Maler- und Lackiererhandwerks Berlin-Brandenburg </a:t>
            </a:r>
            <a:r>
              <a:rPr b="1" lang="de-DE" sz="900">
                <a:solidFill>
                  <a:schemeClr val="lt1"/>
                </a:solidFill>
              </a:rPr>
              <a:t>Alexander Schnelle</a:t>
            </a:r>
            <a:endParaRPr/>
          </a:p>
        </p:txBody>
      </p:sp>
      <p:sp>
        <p:nvSpPr>
          <p:cNvPr id="321" name="Google Shape;321;p32"/>
          <p:cNvSpPr/>
          <p:nvPr/>
        </p:nvSpPr>
        <p:spPr>
          <a:xfrm>
            <a:off x="4112002" y="5426241"/>
            <a:ext cx="1652631" cy="713064"/>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Umweltschutz-organisation</a:t>
            </a:r>
            <a:endParaRPr b="0" i="0" sz="1400" u="none" cap="none" strike="noStrike">
              <a:solidFill>
                <a:srgbClr val="000000"/>
              </a:solidFill>
              <a:latin typeface="Arial"/>
              <a:ea typeface="Arial"/>
              <a:cs typeface="Arial"/>
              <a:sym typeface="Arial"/>
            </a:endParaRPr>
          </a:p>
        </p:txBody>
      </p:sp>
      <p:grpSp>
        <p:nvGrpSpPr>
          <p:cNvPr id="322" name="Google Shape;322;p32"/>
          <p:cNvGrpSpPr/>
          <p:nvPr/>
        </p:nvGrpSpPr>
        <p:grpSpPr>
          <a:xfrm>
            <a:off x="1628862" y="5439746"/>
            <a:ext cx="1652630" cy="699559"/>
            <a:chOff x="1549846" y="-205228"/>
            <a:chExt cx="1503312" cy="2885978"/>
          </a:xfrm>
        </p:grpSpPr>
        <p:sp>
          <p:nvSpPr>
            <p:cNvPr id="323" name="Google Shape;323;p32"/>
            <p:cNvSpPr/>
            <p:nvPr/>
          </p:nvSpPr>
          <p:spPr>
            <a:xfrm>
              <a:off x="1549846" y="-205228"/>
              <a:ext cx="1503312" cy="2885978"/>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4" name="Google Shape;324;p32"/>
            <p:cNvSpPr/>
            <p:nvPr/>
          </p:nvSpPr>
          <p:spPr>
            <a:xfrm>
              <a:off x="1549846" y="489366"/>
              <a:ext cx="1503312" cy="1496799"/>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Clr>
                  <a:srgbClr val="000000"/>
                </a:buClr>
                <a:buSzPts val="1500"/>
                <a:buFont typeface="Arial"/>
                <a:buNone/>
              </a:pPr>
              <a:r>
                <a:rPr b="0" i="0" lang="de-DE" sz="1500" u="none" cap="none" strike="noStrike">
                  <a:solidFill>
                    <a:schemeClr val="lt1"/>
                  </a:solidFill>
                  <a:latin typeface="Trebuchet MS"/>
                  <a:ea typeface="Trebuchet MS"/>
                  <a:cs typeface="Trebuchet MS"/>
                  <a:sym typeface="Trebuchet MS"/>
                </a:rPr>
                <a:t>Politiker:in</a:t>
              </a:r>
              <a:endParaRPr b="0" i="0" sz="1500" u="none" cap="none" strike="noStrike">
                <a:solidFill>
                  <a:schemeClr val="lt1"/>
                </a:solidFill>
                <a:latin typeface="Trebuchet MS"/>
                <a:ea typeface="Trebuchet MS"/>
                <a:cs typeface="Trebuchet MS"/>
                <a:sym typeface="Trebuchet MS"/>
              </a:endParaRPr>
            </a:p>
          </p:txBody>
        </p:sp>
      </p:grpSp>
      <p:pic>
        <p:nvPicPr>
          <p:cNvPr id="325" name="Google Shape;325;p32"/>
          <p:cNvPicPr preferRelativeResize="0"/>
          <p:nvPr/>
        </p:nvPicPr>
        <p:blipFill rotWithShape="1">
          <a:blip r:embed="rId3">
            <a:alphaModFix/>
          </a:blip>
          <a:srcRect b="0" l="0" r="0" t="0"/>
          <a:stretch/>
        </p:blipFill>
        <p:spPr>
          <a:xfrm>
            <a:off x="6293139" y="5442804"/>
            <a:ext cx="1791518" cy="710006"/>
          </a:xfrm>
          <a:prstGeom prst="rect">
            <a:avLst/>
          </a:prstGeom>
          <a:noFill/>
          <a:ln>
            <a:noFill/>
          </a:ln>
        </p:spPr>
      </p:pic>
      <p:sp>
        <p:nvSpPr>
          <p:cNvPr id="326" name="Google Shape;326;p32"/>
          <p:cNvSpPr/>
          <p:nvPr/>
        </p:nvSpPr>
        <p:spPr>
          <a:xfrm>
            <a:off x="8600113" y="5442804"/>
            <a:ext cx="1995182" cy="710006"/>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Bauherr:In</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Unternehmer:in</a:t>
            </a:r>
            <a:endParaRPr b="0" i="0" sz="1400" u="none" cap="none" strike="noStrike">
              <a:solidFill>
                <a:schemeClr val="lt1"/>
              </a:solidFill>
              <a:latin typeface="Arial"/>
              <a:ea typeface="Arial"/>
              <a:cs typeface="Arial"/>
              <a:sym typeface="Arial"/>
            </a:endParaRPr>
          </a:p>
        </p:txBody>
      </p:sp>
      <p:sp>
        <p:nvSpPr>
          <p:cNvPr id="327" name="Google Shape;327;p32"/>
          <p:cNvSpPr/>
          <p:nvPr/>
        </p:nvSpPr>
        <p:spPr>
          <a:xfrm>
            <a:off x="159390" y="1560351"/>
            <a:ext cx="4320332" cy="1333850"/>
          </a:xfrm>
          <a:prstGeom prst="roundRect">
            <a:avLst>
              <a:gd fmla="val 16667" name="adj"/>
            </a:avLst>
          </a:prstGeom>
          <a:solidFill>
            <a:srgbClr val="F3C87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328" name="Google Shape;328;p32"/>
          <p:cNvSpPr txBox="1"/>
          <p:nvPr/>
        </p:nvSpPr>
        <p:spPr>
          <a:xfrm>
            <a:off x="377501" y="973122"/>
            <a:ext cx="4228051" cy="3323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Trebuchet MS"/>
                <a:ea typeface="Trebuchet MS"/>
                <a:cs typeface="Trebuchet MS"/>
                <a:sym typeface="Trebuchet MS"/>
              </a:rPr>
              <a:t>Produkte verwenden welche ein Umwelt-, Prüf- oder Qualitätssiegel vorweisen können</a:t>
            </a:r>
            <a:endParaRPr b="0" i="0" sz="1400" u="none" cap="none" strike="noStrike">
              <a:solidFill>
                <a:srgbClr val="000000"/>
              </a:solidFill>
              <a:latin typeface="Arial"/>
              <a:ea typeface="Arial"/>
              <a:cs typeface="Arial"/>
              <a:sym typeface="Arial"/>
            </a:endParaRPr>
          </a:p>
          <a:p>
            <a:pPr indent="-44450" lvl="0" marL="17145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Trebuchet MS"/>
              <a:ea typeface="Trebuchet MS"/>
              <a:cs typeface="Trebuchet MS"/>
              <a:sym typeface="Trebuchet MS"/>
            </a:endParaRPr>
          </a:p>
          <a:p>
            <a:pPr indent="-44450" lvl="0" marL="17145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Trebuchet MS"/>
              <a:ea typeface="Trebuchet MS"/>
              <a:cs typeface="Trebuchet MS"/>
              <a:sym typeface="Trebuchet MS"/>
            </a:endParaRPr>
          </a:p>
          <a:p>
            <a:pPr indent="-44450" lvl="0" marL="17145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329" name="Google Shape;329;p32"/>
          <p:cNvSpPr/>
          <p:nvPr/>
        </p:nvSpPr>
        <p:spPr>
          <a:xfrm>
            <a:off x="4112002" y="1820411"/>
            <a:ext cx="7938405" cy="3181912"/>
          </a:xfrm>
          <a:prstGeom prst="cloudCallout">
            <a:avLst>
              <a:gd fmla="val -20833" name="adj1"/>
              <a:gd fmla="val 62500" name="adj2"/>
            </a:avLst>
          </a:prstGeom>
          <a:solidFill>
            <a:srgbClr val="BBD9DE"/>
          </a:solidFill>
          <a:ln cap="flat" cmpd="sng" w="254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Trebuchet MS"/>
              <a:ea typeface="Trebuchet MS"/>
              <a:cs typeface="Trebuchet MS"/>
              <a:sym typeface="Trebuchet MS"/>
            </a:endParaRPr>
          </a:p>
        </p:txBody>
      </p:sp>
      <p:sp>
        <p:nvSpPr>
          <p:cNvPr id="330" name="Google Shape;330;p32"/>
          <p:cNvSpPr txBox="1"/>
          <p:nvPr/>
        </p:nvSpPr>
        <p:spPr>
          <a:xfrm>
            <a:off x="5265860" y="2441871"/>
            <a:ext cx="5997322" cy="2169825"/>
          </a:xfrm>
          <a:prstGeom prst="rect">
            <a:avLst/>
          </a:prstGeom>
          <a:noFill/>
          <a:ln>
            <a:noFill/>
          </a:ln>
        </p:spPr>
        <p:txBody>
          <a:bodyPr anchorCtr="0" anchor="t" bIns="45700" lIns="91425" spcFirstLastPara="1" rIns="91425" wrap="square" tIns="45700">
            <a:spAutoFit/>
          </a:bodyPr>
          <a:lstStyle/>
          <a:p>
            <a:pPr indent="-171450" lvl="0" marL="171450" marR="0" rtl="0" algn="l">
              <a:lnSpc>
                <a:spcPct val="100000"/>
              </a:lnSpc>
              <a:spcBef>
                <a:spcPts val="0"/>
              </a:spcBef>
              <a:spcAft>
                <a:spcPts val="0"/>
              </a:spcAft>
              <a:buClr>
                <a:srgbClr val="000000"/>
              </a:buClr>
              <a:buSzPts val="1500"/>
              <a:buFont typeface="Arial"/>
              <a:buChar char="•"/>
            </a:pPr>
            <a:r>
              <a:rPr b="0" i="0" lang="de-DE" sz="1500" u="none" cap="none" strike="noStrike">
                <a:solidFill>
                  <a:srgbClr val="000000"/>
                </a:solidFill>
                <a:latin typeface="Trebuchet MS"/>
                <a:ea typeface="Trebuchet MS"/>
                <a:cs typeface="Trebuchet MS"/>
                <a:sym typeface="Trebuchet MS"/>
              </a:rPr>
              <a:t>Die Vielzahl der unterschiedlichen Siegel erschwert allen Beteiligten die Auswahl, Einschätzung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500"/>
              <a:buFont typeface="Arial"/>
              <a:buChar char="•"/>
            </a:pPr>
            <a:r>
              <a:rPr b="0" i="0" lang="de-DE" sz="1500" u="none" cap="none" strike="noStrike">
                <a:solidFill>
                  <a:srgbClr val="000000"/>
                </a:solidFill>
                <a:latin typeface="Trebuchet MS"/>
                <a:ea typeface="Trebuchet MS"/>
                <a:cs typeface="Trebuchet MS"/>
                <a:sym typeface="Trebuchet MS"/>
              </a:rPr>
              <a:t>Je nach Organisation, Siegelgeber werden unterschiedliche Kriterien für eine Vergabe geprüft </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500"/>
              <a:buFont typeface="Arial"/>
              <a:buChar char="•"/>
            </a:pPr>
            <a:r>
              <a:rPr b="0" i="0" lang="de-DE" sz="1500" u="none" cap="none" strike="noStrike">
                <a:solidFill>
                  <a:srgbClr val="000000"/>
                </a:solidFill>
                <a:latin typeface="Trebuchet MS"/>
                <a:ea typeface="Trebuchet MS"/>
                <a:cs typeface="Trebuchet MS"/>
                <a:sym typeface="Trebuchet MS"/>
              </a:rPr>
              <a:t>Der Erwerb eines Siegels kostet ein Unternehmen zunächst Geld es kann jedoch dann ein Alleinstellungsmerkmal herausfiltern, was die Kaufbereitschaft erhöht.</a:t>
            </a:r>
            <a:endParaRPr b="0" i="1" sz="1500" u="none" cap="none" strike="noStrike">
              <a:solidFill>
                <a:srgbClr val="000000"/>
              </a:solidFill>
              <a:latin typeface="Trebuchet MS"/>
              <a:ea typeface="Trebuchet MS"/>
              <a:cs typeface="Trebuchet MS"/>
              <a:sym typeface="Trebuchet MS"/>
            </a:endParaRPr>
          </a:p>
          <a:p>
            <a:pPr indent="-171450" lvl="0" marL="171450" marR="0" rtl="0" algn="l">
              <a:lnSpc>
                <a:spcPct val="100000"/>
              </a:lnSpc>
              <a:spcBef>
                <a:spcPts val="0"/>
              </a:spcBef>
              <a:spcAft>
                <a:spcPts val="0"/>
              </a:spcAft>
              <a:buClr>
                <a:srgbClr val="000000"/>
              </a:buClr>
              <a:buSzPts val="1500"/>
              <a:buFont typeface="Arial"/>
              <a:buChar char="•"/>
            </a:pPr>
            <a:r>
              <a:rPr b="0" i="1" lang="de-DE" sz="1500" u="none" cap="none" strike="noStrike">
                <a:solidFill>
                  <a:srgbClr val="000000"/>
                </a:solidFill>
                <a:latin typeface="Trebuchet MS"/>
                <a:ea typeface="Trebuchet MS"/>
                <a:cs typeface="Trebuchet MS"/>
                <a:sym typeface="Trebuchet MS"/>
              </a:rPr>
              <a:t>Viele Materialien im Malerhandwerk weisen kein Siegel auf, obwohl Sie jedoch die Siegelkriterien  erfüllen würden </a:t>
            </a:r>
            <a:endParaRPr b="0" i="0" sz="1400" u="none" cap="none" strike="noStrike">
              <a:solidFill>
                <a:srgbClr val="000000"/>
              </a:solidFill>
              <a:latin typeface="Arial"/>
              <a:ea typeface="Arial"/>
              <a:cs typeface="Arial"/>
              <a:sym typeface="Arial"/>
            </a:endParaRPr>
          </a:p>
        </p:txBody>
      </p:sp>
      <p:cxnSp>
        <p:nvCxnSpPr>
          <p:cNvPr id="331" name="Google Shape;331;p32"/>
          <p:cNvCxnSpPr/>
          <p:nvPr/>
        </p:nvCxnSpPr>
        <p:spPr>
          <a:xfrm flipH="1">
            <a:off x="1150430" y="3217388"/>
            <a:ext cx="1122457" cy="1872843"/>
          </a:xfrm>
          <a:prstGeom prst="straightConnector1">
            <a:avLst/>
          </a:prstGeom>
          <a:noFill/>
          <a:ln cap="flat" cmpd="sng" w="31750">
            <a:solidFill>
              <a:schemeClr val="dk1"/>
            </a:solidFill>
            <a:prstDash val="solid"/>
            <a:round/>
            <a:headEnd len="sm" w="sm" type="none"/>
            <a:tailEnd len="sm" w="sm" type="none"/>
          </a:ln>
        </p:spPr>
      </p:cxnSp>
      <p:pic>
        <p:nvPicPr>
          <p:cNvPr id="332" name="Google Shape;332;p32"/>
          <p:cNvPicPr preferRelativeResize="0"/>
          <p:nvPr/>
        </p:nvPicPr>
        <p:blipFill rotWithShape="1">
          <a:blip r:embed="rId4">
            <a:alphaModFix/>
          </a:blip>
          <a:srcRect b="0" l="0" r="0" t="0"/>
          <a:stretch/>
        </p:blipFill>
        <p:spPr>
          <a:xfrm>
            <a:off x="399247" y="3034772"/>
            <a:ext cx="1455099" cy="1455099"/>
          </a:xfrm>
          <a:prstGeom prst="rect">
            <a:avLst/>
          </a:prstGeom>
          <a:noFill/>
          <a:ln>
            <a:noFill/>
          </a:ln>
        </p:spPr>
      </p:pic>
      <p:pic>
        <p:nvPicPr>
          <p:cNvPr id="333" name="Google Shape;333;p32"/>
          <p:cNvPicPr preferRelativeResize="0"/>
          <p:nvPr/>
        </p:nvPicPr>
        <p:blipFill rotWithShape="1">
          <a:blip r:embed="rId5">
            <a:alphaModFix/>
          </a:blip>
          <a:srcRect b="0" l="0" r="0" t="0"/>
          <a:stretch/>
        </p:blipFill>
        <p:spPr>
          <a:xfrm>
            <a:off x="1711658" y="3801330"/>
            <a:ext cx="1518407" cy="1518407"/>
          </a:xfrm>
          <a:prstGeom prst="rect">
            <a:avLst/>
          </a:prstGeom>
          <a:noFill/>
          <a:ln>
            <a:noFill/>
          </a:ln>
        </p:spPr>
      </p:pic>
      <p:sp>
        <p:nvSpPr>
          <p:cNvPr id="334" name="Google Shape;334;p32"/>
          <p:cNvSpPr txBox="1"/>
          <p:nvPr>
            <p:ph idx="2" type="body"/>
          </p:nvPr>
        </p:nvSpPr>
        <p:spPr>
          <a:xfrm>
            <a:off x="7255671" y="6220941"/>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sz="1050"/>
              <a:t>Quelle: Lexikon der Nachhaltigkeit</a:t>
            </a:r>
            <a:endParaRPr/>
          </a:p>
          <a:p>
            <a:pPr indent="-36000" lvl="0" marL="36000" rtl="0" algn="l">
              <a:lnSpc>
                <a:spcPct val="110000"/>
              </a:lnSpc>
              <a:spcBef>
                <a:spcPts val="0"/>
              </a:spcBef>
              <a:spcAft>
                <a:spcPts val="0"/>
              </a:spcAft>
              <a:buClr>
                <a:srgbClr val="888888"/>
              </a:buClr>
              <a:buSzPts val="1200"/>
              <a:buNone/>
            </a:pPr>
            <a:r>
              <a:rPr lang="de-DE" sz="1050"/>
              <a:t>Ivons: The Noun Project</a:t>
            </a:r>
            <a:endParaRPr sz="105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41" name="Google Shape;341;p3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342" name="Google Shape;342;p33"/>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Abbildung  von Keya Choudbury nach sph o.J.</a:t>
            </a:r>
            <a:endParaRPr/>
          </a:p>
        </p:txBody>
      </p:sp>
      <p:sp>
        <p:nvSpPr>
          <p:cNvPr id="343" name="Google Shape;343;p33"/>
          <p:cNvSpPr txBox="1"/>
          <p:nvPr/>
        </p:nvSpPr>
        <p:spPr>
          <a:xfrm>
            <a:off x="6425612" y="3335413"/>
            <a:ext cx="1821300" cy="400200"/>
          </a:xfrm>
          <a:prstGeom prst="rect">
            <a:avLst/>
          </a:prstGeom>
          <a:solidFill>
            <a:srgbClr val="0096FF"/>
          </a:solidFill>
          <a:ln>
            <a:noFill/>
          </a:ln>
          <a:effectLst>
            <a:outerShdw blurRad="57150" rotWithShape="0" algn="bl" dir="5400000" dist="19050">
              <a:srgbClr val="000000">
                <a:alpha val="47058"/>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344" name="Google Shape;344;p33"/>
          <p:cNvSpPr txBox="1"/>
          <p:nvPr/>
        </p:nvSpPr>
        <p:spPr>
          <a:xfrm>
            <a:off x="8346662"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345" name="Google Shape;345;p33"/>
          <p:cNvSpPr txBox="1"/>
          <p:nvPr/>
        </p:nvSpPr>
        <p:spPr>
          <a:xfrm>
            <a:off x="10267712"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346" name="Google Shape;346;p33"/>
          <p:cNvSpPr/>
          <p:nvPr/>
        </p:nvSpPr>
        <p:spPr>
          <a:xfrm>
            <a:off x="6425613" y="1454200"/>
            <a:ext cx="5663399" cy="1178250"/>
          </a:xfrm>
          <a:prstGeom prst="flowChartExtract">
            <a:avLst/>
          </a:prstGeom>
          <a:solidFill>
            <a:srgbClr val="92D050"/>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347" name="Google Shape;347;p33"/>
          <p:cNvSpPr/>
          <p:nvPr/>
        </p:nvSpPr>
        <p:spPr>
          <a:xfrm>
            <a:off x="6461977"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348" name="Google Shape;348;p33"/>
          <p:cNvSpPr txBox="1"/>
          <p:nvPr/>
        </p:nvSpPr>
        <p:spPr>
          <a:xfrm>
            <a:off x="7199169" y="2741183"/>
            <a:ext cx="1821300" cy="400200"/>
          </a:xfrm>
          <a:prstGeom prst="rect">
            <a:avLst/>
          </a:prstGeom>
          <a:solidFill>
            <a:srgbClr val="FF2F92"/>
          </a:solidFill>
          <a:ln>
            <a:noFill/>
          </a:ln>
          <a:effectLst>
            <a:outerShdw blurRad="57150" rotWithShape="0" algn="bl" dir="5400000" dist="19050">
              <a:srgbClr val="000000">
                <a:alpha val="47058"/>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349" name="Google Shape;349;p33"/>
          <p:cNvSpPr txBox="1"/>
          <p:nvPr/>
        </p:nvSpPr>
        <p:spPr>
          <a:xfrm>
            <a:off x="9682179" y="2741183"/>
            <a:ext cx="1821300" cy="400200"/>
          </a:xfrm>
          <a:prstGeom prst="rect">
            <a:avLst/>
          </a:prstGeom>
          <a:solidFill>
            <a:srgbClr val="FF40FF"/>
          </a:solidFill>
          <a:ln>
            <a:noFill/>
          </a:ln>
          <a:effectLst>
            <a:outerShdw blurRad="57150" rotWithShape="0" algn="bl" dir="5400000" dist="19050">
              <a:srgbClr val="000000">
                <a:alpha val="47058"/>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pic>
        <p:nvPicPr>
          <p:cNvPr id="350" name="Google Shape;350;p33"/>
          <p:cNvPicPr preferRelativeResize="0"/>
          <p:nvPr/>
        </p:nvPicPr>
        <p:blipFill rotWithShape="1">
          <a:blip r:embed="rId3">
            <a:alphaModFix/>
          </a:blip>
          <a:srcRect b="0" l="0" r="0" t="0"/>
          <a:stretch/>
        </p:blipFill>
        <p:spPr>
          <a:xfrm>
            <a:off x="72050" y="1469757"/>
            <a:ext cx="6357067" cy="4589516"/>
          </a:xfrm>
          <a:prstGeom prst="rect">
            <a:avLst/>
          </a:prstGeom>
          <a:noFill/>
          <a:ln>
            <a:noFill/>
          </a:ln>
        </p:spPr>
      </p:pic>
      <p:sp>
        <p:nvSpPr>
          <p:cNvPr id="351" name="Google Shape;351;p33"/>
          <p:cNvSpPr/>
          <p:nvPr/>
        </p:nvSpPr>
        <p:spPr>
          <a:xfrm>
            <a:off x="5385900" y="5228225"/>
            <a:ext cx="6703200" cy="846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Welche Rolle spielen die SDG für Ihr Unternehmen</a:t>
            </a:r>
            <a:endParaRPr b="0" i="0" sz="1800" u="none" cap="none" strike="noStrike">
              <a:solidFill>
                <a:srgbClr val="C00000"/>
              </a:solidFill>
              <a:latin typeface="Arial"/>
              <a:ea typeface="Arial"/>
              <a:cs typeface="Arial"/>
              <a:sym typeface="Arial"/>
            </a:endParaRPr>
          </a:p>
          <a:p>
            <a:pPr indent="-342900" lvl="0" marL="457200" marR="0" rtl="0" algn="l">
              <a:lnSpc>
                <a:spcPct val="100000"/>
              </a:lnSpc>
              <a:spcBef>
                <a:spcPts val="0"/>
              </a:spcBef>
              <a:spcAft>
                <a:spcPts val="0"/>
              </a:spcAft>
              <a:buClr>
                <a:srgbClr val="FF0000"/>
              </a:buClr>
              <a:buSzPts val="1800"/>
              <a:buFont typeface="Arial"/>
              <a:buChar char="●"/>
            </a:pPr>
            <a:r>
              <a:rPr b="1" i="0" lang="de-DE" sz="1800" u="none" cap="none" strike="noStrike">
                <a:solidFill>
                  <a:srgbClr val="C00000"/>
                </a:solidFill>
                <a:latin typeface="Arial"/>
                <a:ea typeface="Arial"/>
                <a:cs typeface="Arial"/>
                <a:sym typeface="Arial"/>
              </a:rPr>
              <a:t>Wie stellen Sie Ihr Unternehmen für die Zukunft auf?</a:t>
            </a:r>
            <a:endParaRPr b="1" i="0" sz="1800" u="none" cap="none" strike="noStrike">
              <a:solidFill>
                <a:srgbClr val="C00000"/>
              </a:solidFill>
              <a:latin typeface="Arial"/>
              <a:ea typeface="Arial"/>
              <a:cs typeface="Arial"/>
              <a:sym typeface="Arial"/>
            </a:endParaRPr>
          </a:p>
        </p:txBody>
      </p:sp>
      <p:sp>
        <p:nvSpPr>
          <p:cNvPr id="352" name="Google Shape;352;p3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114300" rtl="0" algn="l">
              <a:lnSpc>
                <a:spcPct val="100000"/>
              </a:lnSpc>
              <a:spcBef>
                <a:spcPts val="0"/>
              </a:spcBef>
              <a:spcAft>
                <a:spcPts val="0"/>
              </a:spcAft>
              <a:buSzPts val="1800"/>
              <a:buNone/>
            </a:pPr>
            <a:r>
              <a:rPr b="1" lang="de-DE" sz="900">
                <a:solidFill>
                  <a:schemeClr val="lt1"/>
                </a:solidFill>
              </a:rPr>
              <a:t>Beate Bliedtner, </a:t>
            </a:r>
            <a:r>
              <a:rPr lang="de-DE" sz="900">
                <a:solidFill>
                  <a:schemeClr val="lt1"/>
                </a:solidFill>
              </a:rPr>
              <a:t>LIV des Maler- und Lackiererhandwerks Berlin-Brandenburg </a:t>
            </a:r>
            <a:r>
              <a:rPr b="1" lang="de-DE" sz="900">
                <a:solidFill>
                  <a:schemeClr val="lt1"/>
                </a:solidFill>
              </a:rPr>
              <a:t>Alexander Schnelle</a:t>
            </a:r>
            <a:endParaRPr/>
          </a:p>
        </p:txBody>
      </p:sp>
      <p:sp>
        <p:nvSpPr>
          <p:cNvPr id="353" name="Google Shape;353;p33"/>
          <p:cNvSpPr txBox="1"/>
          <p:nvPr>
            <p:ph idx="1" type="body"/>
          </p:nvPr>
        </p:nvSpPr>
        <p:spPr>
          <a:xfrm>
            <a:off x="3682766" y="6254497"/>
            <a:ext cx="3502385" cy="55746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900"/>
              <a:buNone/>
            </a:pPr>
            <a:r>
              <a:rPr lang="de-DE" sz="900"/>
              <a:t>Maler und Lackierer</a:t>
            </a:r>
            <a:endParaRPr/>
          </a:p>
          <a:p>
            <a:pPr indent="0" lvl="0" marL="0" rtl="0" algn="l">
              <a:lnSpc>
                <a:spcPct val="100000"/>
              </a:lnSpc>
              <a:spcBef>
                <a:spcPts val="0"/>
              </a:spcBef>
              <a:spcAft>
                <a:spcPts val="0"/>
              </a:spcAft>
              <a:buClr>
                <a:srgbClr val="000000"/>
              </a:buClr>
              <a:buSzPts val="900"/>
              <a:buNone/>
            </a:pPr>
            <a:r>
              <a:rPr lang="de-DE" sz="900"/>
              <a:t>Fachrichtung Gestaltung und Instandhaltung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28be791367f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359" name="Google Shape;359;g28be791367f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360" name="Google Shape;360;g28be791367f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361" name="Google Shape;361;g28be791367f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362" name="Google Shape;362;g28be791367f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363" name="Google Shape;363;g28be791367f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364" name="Google Shape;364;g28be791367f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365" name="Google Shape;365;g28be791367f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74" name="Google Shape;74;p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75" name="Google Shape;75;p1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900"/>
              <a:buNone/>
            </a:pPr>
            <a:r>
              <a:rPr lang="de-DE" sz="900"/>
              <a:t>Maler und Lackierer</a:t>
            </a:r>
            <a:endParaRPr/>
          </a:p>
          <a:p>
            <a:pPr indent="0" lvl="0" marL="0" rtl="0" algn="l">
              <a:lnSpc>
                <a:spcPct val="100000"/>
              </a:lnSpc>
              <a:spcBef>
                <a:spcPts val="0"/>
              </a:spcBef>
              <a:spcAft>
                <a:spcPts val="0"/>
              </a:spcAft>
              <a:buClr>
                <a:srgbClr val="000000"/>
              </a:buClr>
              <a:buSzPts val="900"/>
              <a:buNone/>
            </a:pPr>
            <a:r>
              <a:rPr lang="de-DE" sz="900"/>
              <a:t>Fachrichtung Gestaltung und Instandhaltung</a:t>
            </a:r>
            <a:endParaRPr/>
          </a:p>
        </p:txBody>
      </p:sp>
      <p:sp>
        <p:nvSpPr>
          <p:cNvPr id="76" name="Google Shape;76;p1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fontScale="85000" lnSpcReduction="10000"/>
          </a:bodyPr>
          <a:lstStyle/>
          <a:p>
            <a:pPr indent="-36000" lvl="0" marL="36000" rtl="0" algn="l">
              <a:lnSpc>
                <a:spcPct val="110000"/>
              </a:lnSpc>
              <a:spcBef>
                <a:spcPts val="0"/>
              </a:spcBef>
              <a:spcAft>
                <a:spcPts val="0"/>
              </a:spcAft>
              <a:buSzPct val="117646"/>
              <a:buNone/>
            </a:pPr>
            <a:r>
              <a:rPr lang="de-DE"/>
              <a:t>Quelle: UBA 2022 </a:t>
            </a:r>
            <a:r>
              <a:rPr lang="de-DE">
                <a:latin typeface="Trebuchet MS"/>
                <a:ea typeface="Trebuchet MS"/>
                <a:cs typeface="Trebuchet MS"/>
                <a:sym typeface="Trebuchet MS"/>
              </a:rPr>
              <a:t>https://www.umweltbundesamt.de/themen/wirtschaft-konsum/konsum-umwelt-zentrale-handlungsfelder#bedarfsfelder</a:t>
            </a:r>
            <a:endParaRPr>
              <a:latin typeface="Trebuchet MS"/>
              <a:ea typeface="Trebuchet MS"/>
              <a:cs typeface="Trebuchet MS"/>
              <a:sym typeface="Trebuchet MS"/>
            </a:endParaRPr>
          </a:p>
          <a:p>
            <a:pPr indent="-36000" lvl="0" marL="36000" rtl="0" algn="l">
              <a:lnSpc>
                <a:spcPct val="110000"/>
              </a:lnSpc>
              <a:spcBef>
                <a:spcPts val="0"/>
              </a:spcBef>
              <a:spcAft>
                <a:spcPts val="0"/>
              </a:spcAft>
              <a:buSzPct val="117646"/>
              <a:buNone/>
            </a:pPr>
            <a:r>
              <a:rPr lang="de-DE"/>
              <a:t>, Europäische Umweltagentur 2022; Icon: https://thenounproject.com/</a:t>
            </a:r>
            <a:endParaRPr/>
          </a:p>
        </p:txBody>
      </p:sp>
      <p:sp>
        <p:nvSpPr>
          <p:cNvPr id="77" name="Google Shape;77;p1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114300" rtl="0" algn="l">
              <a:lnSpc>
                <a:spcPct val="100000"/>
              </a:lnSpc>
              <a:spcBef>
                <a:spcPts val="0"/>
              </a:spcBef>
              <a:spcAft>
                <a:spcPts val="0"/>
              </a:spcAft>
              <a:buSzPts val="1800"/>
              <a:buNone/>
            </a:pPr>
            <a:r>
              <a:rPr lang="de-DE" sz="900">
                <a:solidFill>
                  <a:schemeClr val="lt1"/>
                </a:solidFill>
              </a:rPr>
              <a:t>Beate Bliedtner, LIV des Maler- und Lackiererhandwerks Berlin-Brandenburg Alexander Schnelle</a:t>
            </a:r>
            <a:endParaRPr/>
          </a:p>
        </p:txBody>
      </p:sp>
      <p:sp>
        <p:nvSpPr>
          <p:cNvPr id="78" name="Google Shape;78;p10"/>
          <p:cNvSpPr/>
          <p:nvPr/>
        </p:nvSpPr>
        <p:spPr>
          <a:xfrm>
            <a:off x="482555" y="5133579"/>
            <a:ext cx="4453776" cy="666503"/>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Wohnen 2,2 t </a:t>
            </a:r>
            <a:r>
              <a:rPr b="1" i="0" lang="de-DE" sz="1800" u="none" cap="none" strike="noStrike">
                <a:solidFill>
                  <a:schemeClr val="lt1"/>
                </a:solidFill>
                <a:latin typeface="Trebuchet MS"/>
                <a:ea typeface="Trebuchet MS"/>
                <a:cs typeface="Trebuchet MS"/>
                <a:sym typeface="Trebuchet MS"/>
              </a:rPr>
              <a:t>CO</a:t>
            </a:r>
            <a:r>
              <a:rPr b="1" baseline="-25000" i="0" lang="de-DE" sz="1800" u="none" cap="none" strike="noStrike">
                <a:solidFill>
                  <a:schemeClr val="lt1"/>
                </a:solidFill>
                <a:latin typeface="Trebuchet MS"/>
                <a:ea typeface="Trebuchet MS"/>
                <a:cs typeface="Trebuchet MS"/>
                <a:sym typeface="Trebuchet MS"/>
              </a:rPr>
              <a:t>2</a:t>
            </a:r>
            <a:r>
              <a:rPr b="1" i="0" lang="de-DE" sz="1800" u="none" cap="none" strike="noStrike">
                <a:solidFill>
                  <a:schemeClr val="lt1"/>
                </a:solidFill>
                <a:latin typeface="Trebuchet MS"/>
                <a:ea typeface="Trebuchet MS"/>
                <a:cs typeface="Trebuchet MS"/>
                <a:sym typeface="Trebuchet MS"/>
              </a:rPr>
              <a:t>e</a:t>
            </a:r>
            <a:endParaRPr b="0" i="0" sz="1800" u="none" cap="none" strike="noStrike">
              <a:solidFill>
                <a:srgbClr val="000000"/>
              </a:solidFill>
              <a:latin typeface="Trebuchet MS"/>
              <a:ea typeface="Trebuchet MS"/>
              <a:cs typeface="Trebuchet MS"/>
              <a:sym typeface="Trebuchet MS"/>
            </a:endParaRPr>
          </a:p>
        </p:txBody>
      </p:sp>
      <p:sp>
        <p:nvSpPr>
          <p:cNvPr id="79" name="Google Shape;79;p10"/>
          <p:cNvSpPr/>
          <p:nvPr/>
        </p:nvSpPr>
        <p:spPr>
          <a:xfrm>
            <a:off x="482555" y="4657747"/>
            <a:ext cx="4453776" cy="475832"/>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rgbClr val="7F7F7F"/>
                </a:solidFill>
                <a:latin typeface="Trebuchet MS"/>
                <a:ea typeface="Trebuchet MS"/>
                <a:cs typeface="Trebuchet MS"/>
                <a:sym typeface="Trebuchet MS"/>
              </a:rPr>
              <a:t>Strom 0,5 t CO</a:t>
            </a:r>
            <a:r>
              <a:rPr b="1" baseline="-25000" i="0" lang="de-DE" sz="1600" u="none" cap="none" strike="noStrike">
                <a:solidFill>
                  <a:srgbClr val="7F7F7F"/>
                </a:solidFill>
                <a:latin typeface="Trebuchet MS"/>
                <a:ea typeface="Trebuchet MS"/>
                <a:cs typeface="Trebuchet MS"/>
                <a:sym typeface="Trebuchet MS"/>
              </a:rPr>
              <a:t>2</a:t>
            </a:r>
            <a:r>
              <a:rPr b="1" i="0" lang="de-DE" sz="1600" u="none" cap="none" strike="noStrike">
                <a:solidFill>
                  <a:srgbClr val="7F7F7F"/>
                </a:solidFill>
                <a:latin typeface="Trebuchet MS"/>
                <a:ea typeface="Trebuchet MS"/>
                <a:cs typeface="Trebuchet MS"/>
                <a:sym typeface="Trebuchet MS"/>
              </a:rPr>
              <a:t>e</a:t>
            </a:r>
            <a:endParaRPr b="0" i="0" sz="1600" u="none" cap="none" strike="noStrike">
              <a:solidFill>
                <a:srgbClr val="7F7F7F"/>
              </a:solidFill>
              <a:latin typeface="Trebuchet MS"/>
              <a:ea typeface="Trebuchet MS"/>
              <a:cs typeface="Trebuchet MS"/>
              <a:sym typeface="Trebuchet MS"/>
            </a:endParaRPr>
          </a:p>
        </p:txBody>
      </p:sp>
      <p:sp>
        <p:nvSpPr>
          <p:cNvPr id="80" name="Google Shape;80;p10"/>
          <p:cNvSpPr/>
          <p:nvPr/>
        </p:nvSpPr>
        <p:spPr>
          <a:xfrm>
            <a:off x="482555" y="4015608"/>
            <a:ext cx="4453776" cy="709361"/>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Trebuchet MS"/>
                <a:ea typeface="Trebuchet MS"/>
                <a:cs typeface="Trebuchet MS"/>
                <a:sym typeface="Trebuchet MS"/>
              </a:rPr>
              <a:t>Mobilität 2,2 t CO</a:t>
            </a:r>
            <a:r>
              <a:rPr b="1" baseline="-25000" i="0" lang="de-DE" sz="1600" u="none" cap="none" strike="noStrike">
                <a:solidFill>
                  <a:schemeClr val="lt1"/>
                </a:solidFill>
                <a:latin typeface="Trebuchet MS"/>
                <a:ea typeface="Trebuchet MS"/>
                <a:cs typeface="Trebuchet MS"/>
                <a:sym typeface="Trebuchet MS"/>
              </a:rPr>
              <a:t>2</a:t>
            </a:r>
            <a:r>
              <a:rPr b="1" i="0" lang="de-DE" sz="1600" u="none" cap="none" strike="noStrike">
                <a:solidFill>
                  <a:schemeClr val="lt1"/>
                </a:solidFill>
                <a:latin typeface="Trebuchet MS"/>
                <a:ea typeface="Trebuchet MS"/>
                <a:cs typeface="Trebuchet MS"/>
                <a:sym typeface="Trebuchet MS"/>
              </a:rPr>
              <a:t>e</a:t>
            </a:r>
            <a:endParaRPr b="0" i="0" sz="1600" u="none" cap="none" strike="noStrike">
              <a:solidFill>
                <a:srgbClr val="000000"/>
              </a:solidFill>
              <a:latin typeface="Trebuchet MS"/>
              <a:ea typeface="Trebuchet MS"/>
              <a:cs typeface="Trebuchet MS"/>
              <a:sym typeface="Trebuchet MS"/>
            </a:endParaRPr>
          </a:p>
        </p:txBody>
      </p:sp>
      <p:sp>
        <p:nvSpPr>
          <p:cNvPr id="81" name="Google Shape;81;p10"/>
          <p:cNvSpPr/>
          <p:nvPr/>
        </p:nvSpPr>
        <p:spPr>
          <a:xfrm>
            <a:off x="504326" y="3392499"/>
            <a:ext cx="4432006"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Trebuchet MS"/>
                <a:ea typeface="Trebuchet MS"/>
                <a:cs typeface="Trebuchet MS"/>
                <a:sym typeface="Trebuchet MS"/>
              </a:rPr>
              <a:t>Ernährung 1,7 t CO</a:t>
            </a:r>
            <a:r>
              <a:rPr b="1" baseline="-25000" i="0" lang="de-DE" sz="1600" u="none" cap="none" strike="noStrike">
                <a:solidFill>
                  <a:schemeClr val="lt1"/>
                </a:solidFill>
                <a:latin typeface="Trebuchet MS"/>
                <a:ea typeface="Trebuchet MS"/>
                <a:cs typeface="Trebuchet MS"/>
                <a:sym typeface="Trebuchet MS"/>
              </a:rPr>
              <a:t>2</a:t>
            </a:r>
            <a:r>
              <a:rPr b="1" i="0" lang="de-DE" sz="1600" u="none" cap="none" strike="noStrike">
                <a:solidFill>
                  <a:schemeClr val="lt1"/>
                </a:solidFill>
                <a:latin typeface="Trebuchet MS"/>
                <a:ea typeface="Trebuchet MS"/>
                <a:cs typeface="Trebuchet MS"/>
                <a:sym typeface="Trebuchet MS"/>
              </a:rPr>
              <a:t>e</a:t>
            </a:r>
            <a:endParaRPr b="0" i="0" sz="1600" u="none" cap="none" strike="noStrike">
              <a:solidFill>
                <a:srgbClr val="000000"/>
              </a:solidFill>
              <a:latin typeface="Trebuchet MS"/>
              <a:ea typeface="Trebuchet MS"/>
              <a:cs typeface="Trebuchet MS"/>
              <a:sym typeface="Trebuchet MS"/>
            </a:endParaRPr>
          </a:p>
        </p:txBody>
      </p:sp>
      <p:sp>
        <p:nvSpPr>
          <p:cNvPr id="82" name="Google Shape;82;p10"/>
          <p:cNvSpPr/>
          <p:nvPr/>
        </p:nvSpPr>
        <p:spPr>
          <a:xfrm>
            <a:off x="482555" y="1990414"/>
            <a:ext cx="4453776"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Trebuchet MS"/>
                <a:ea typeface="Trebuchet MS"/>
                <a:cs typeface="Trebuchet MS"/>
                <a:sym typeface="Trebuchet MS"/>
              </a:rPr>
              <a:t>Sonstiger Konsum </a:t>
            </a:r>
            <a:br>
              <a:rPr b="1" i="0" lang="de-DE" sz="1600" u="none" cap="none" strike="noStrike">
                <a:solidFill>
                  <a:schemeClr val="lt1"/>
                </a:solidFill>
                <a:latin typeface="Trebuchet MS"/>
                <a:ea typeface="Trebuchet MS"/>
                <a:cs typeface="Trebuchet MS"/>
                <a:sym typeface="Trebuchet MS"/>
              </a:rPr>
            </a:br>
            <a:r>
              <a:rPr b="1" i="0" lang="de-DE" sz="1600" u="none" cap="none" strike="noStrike">
                <a:solidFill>
                  <a:schemeClr val="lt1"/>
                </a:solidFill>
                <a:latin typeface="Trebuchet MS"/>
                <a:ea typeface="Trebuchet MS"/>
                <a:cs typeface="Trebuchet MS"/>
                <a:sym typeface="Trebuchet MS"/>
              </a:rPr>
              <a:t>3,8 t CO</a:t>
            </a:r>
            <a:r>
              <a:rPr b="1" baseline="-25000" i="0" lang="de-DE" sz="1600" u="none" cap="none" strike="noStrike">
                <a:solidFill>
                  <a:schemeClr val="lt1"/>
                </a:solidFill>
                <a:latin typeface="Trebuchet MS"/>
                <a:ea typeface="Trebuchet MS"/>
                <a:cs typeface="Trebuchet MS"/>
                <a:sym typeface="Trebuchet MS"/>
              </a:rPr>
              <a:t>2</a:t>
            </a:r>
            <a:r>
              <a:rPr b="1" i="0" lang="de-DE" sz="1600" u="none" cap="none" strike="noStrike">
                <a:solidFill>
                  <a:schemeClr val="lt1"/>
                </a:solidFill>
                <a:latin typeface="Trebuchet MS"/>
                <a:ea typeface="Trebuchet MS"/>
                <a:cs typeface="Trebuchet MS"/>
                <a:sym typeface="Trebuchet MS"/>
              </a:rPr>
              <a:t>e</a:t>
            </a:r>
            <a:endParaRPr b="0" i="0" sz="1600" u="none" cap="none" strike="noStrike">
              <a:solidFill>
                <a:srgbClr val="000000"/>
              </a:solidFill>
              <a:latin typeface="Trebuchet MS"/>
              <a:ea typeface="Trebuchet MS"/>
              <a:cs typeface="Trebuchet MS"/>
              <a:sym typeface="Trebuchet MS"/>
            </a:endParaRPr>
          </a:p>
        </p:txBody>
      </p:sp>
      <p:sp>
        <p:nvSpPr>
          <p:cNvPr id="83" name="Google Shape;83;p10"/>
          <p:cNvSpPr/>
          <p:nvPr/>
        </p:nvSpPr>
        <p:spPr>
          <a:xfrm>
            <a:off x="482555" y="1487686"/>
            <a:ext cx="4453776" cy="48595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600"/>
              <a:buFont typeface="Arial"/>
              <a:buNone/>
            </a:pPr>
            <a:r>
              <a:rPr b="1" i="0" lang="de-DE" sz="1400" u="none" cap="none" strike="noStrike">
                <a:solidFill>
                  <a:schemeClr val="lt1"/>
                </a:solidFill>
                <a:latin typeface="Trebuchet MS"/>
                <a:ea typeface="Trebuchet MS"/>
                <a:cs typeface="Trebuchet MS"/>
                <a:sym typeface="Trebuchet MS"/>
              </a:rPr>
              <a:t>Öffentliche Infrastruktur 0,8 t CO</a:t>
            </a:r>
            <a:r>
              <a:rPr b="1" baseline="-25000" i="0" lang="de-DE" sz="1400" u="none" cap="none" strike="noStrike">
                <a:solidFill>
                  <a:schemeClr val="lt1"/>
                </a:solidFill>
                <a:latin typeface="Trebuchet MS"/>
                <a:ea typeface="Trebuchet MS"/>
                <a:cs typeface="Trebuchet MS"/>
                <a:sym typeface="Trebuchet MS"/>
              </a:rPr>
              <a:t>2</a:t>
            </a:r>
            <a:r>
              <a:rPr b="1" i="0" lang="de-DE" sz="1400" u="none" cap="none" strike="noStrike">
                <a:solidFill>
                  <a:schemeClr val="lt1"/>
                </a:solidFill>
                <a:latin typeface="Trebuchet MS"/>
                <a:ea typeface="Trebuchet MS"/>
                <a:cs typeface="Trebuchet MS"/>
                <a:sym typeface="Trebuchet MS"/>
              </a:rPr>
              <a:t>e</a:t>
            </a:r>
            <a:endParaRPr b="0" i="0" sz="1400" u="none" cap="none" strike="noStrike">
              <a:solidFill>
                <a:srgbClr val="000000"/>
              </a:solidFill>
              <a:latin typeface="Trebuchet MS"/>
              <a:ea typeface="Trebuchet MS"/>
              <a:cs typeface="Trebuchet MS"/>
              <a:sym typeface="Trebuchet MS"/>
            </a:endParaRPr>
          </a:p>
        </p:txBody>
      </p:sp>
      <p:sp>
        <p:nvSpPr>
          <p:cNvPr id="84" name="Google Shape;84;p10"/>
          <p:cNvSpPr/>
          <p:nvPr/>
        </p:nvSpPr>
        <p:spPr>
          <a:xfrm>
            <a:off x="5128004" y="5133579"/>
            <a:ext cx="1070219" cy="666503"/>
          </a:xfrm>
          <a:prstGeom prst="rect">
            <a:avLst/>
          </a:prstGeom>
          <a:solidFill>
            <a:srgbClr val="7CB2E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lt1"/>
                </a:solidFill>
                <a:latin typeface="Calibri"/>
                <a:ea typeface="Calibri"/>
                <a:cs typeface="Calibri"/>
                <a:sym typeface="Calibri"/>
              </a:rPr>
              <a:t>20 %</a:t>
            </a:r>
            <a:endParaRPr b="0" i="0" sz="1400" u="none" cap="none" strike="noStrike">
              <a:solidFill>
                <a:srgbClr val="000000"/>
              </a:solidFill>
              <a:latin typeface="Arial"/>
              <a:ea typeface="Arial"/>
              <a:cs typeface="Arial"/>
              <a:sym typeface="Arial"/>
            </a:endParaRPr>
          </a:p>
        </p:txBody>
      </p:sp>
      <p:sp>
        <p:nvSpPr>
          <p:cNvPr id="85" name="Google Shape;85;p10"/>
          <p:cNvSpPr/>
          <p:nvPr/>
        </p:nvSpPr>
        <p:spPr>
          <a:xfrm>
            <a:off x="5128006" y="4724969"/>
            <a:ext cx="1070219" cy="408610"/>
          </a:xfrm>
          <a:prstGeom prst="rect">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600"/>
              </a:spcBef>
              <a:spcAft>
                <a:spcPts val="0"/>
              </a:spcAft>
              <a:buClr>
                <a:srgbClr val="000000"/>
              </a:buClr>
              <a:buSzPts val="1800"/>
              <a:buFont typeface="Arial"/>
              <a:buNone/>
            </a:pPr>
            <a:r>
              <a:rPr b="1" i="0" lang="de-DE" sz="1600" u="none" cap="none" strike="noStrike">
                <a:solidFill>
                  <a:srgbClr val="7F7F7F"/>
                </a:solidFill>
                <a:latin typeface="Trebuchet MS"/>
                <a:ea typeface="Trebuchet MS"/>
                <a:cs typeface="Trebuchet MS"/>
                <a:sym typeface="Trebuchet MS"/>
              </a:rPr>
              <a:t>5 %</a:t>
            </a:r>
            <a:endParaRPr b="0" i="0" sz="1600" u="none" cap="none" strike="noStrike">
              <a:solidFill>
                <a:srgbClr val="7F7F7F"/>
              </a:solidFill>
              <a:latin typeface="Trebuchet MS"/>
              <a:ea typeface="Trebuchet MS"/>
              <a:cs typeface="Trebuchet MS"/>
              <a:sym typeface="Trebuchet MS"/>
            </a:endParaRPr>
          </a:p>
        </p:txBody>
      </p:sp>
      <p:sp>
        <p:nvSpPr>
          <p:cNvPr id="86" name="Google Shape;86;p10"/>
          <p:cNvSpPr/>
          <p:nvPr/>
        </p:nvSpPr>
        <p:spPr>
          <a:xfrm>
            <a:off x="5128006" y="4015608"/>
            <a:ext cx="1070219" cy="709362"/>
          </a:xfrm>
          <a:prstGeom prst="rect">
            <a:avLst/>
          </a:prstGeom>
          <a:solidFill>
            <a:srgbClr val="BFBFB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600" u="none" cap="none" strike="noStrike">
                <a:solidFill>
                  <a:schemeClr val="lt1"/>
                </a:solidFill>
                <a:latin typeface="Trebuchet MS"/>
                <a:ea typeface="Trebuchet MS"/>
                <a:cs typeface="Trebuchet MS"/>
                <a:sym typeface="Trebuchet MS"/>
              </a:rPr>
              <a:t>20 %</a:t>
            </a:r>
            <a:endParaRPr b="0" i="0" sz="1600" u="none" cap="none" strike="noStrike">
              <a:solidFill>
                <a:schemeClr val="lt1"/>
              </a:solidFill>
              <a:latin typeface="Trebuchet MS"/>
              <a:ea typeface="Trebuchet MS"/>
              <a:cs typeface="Trebuchet MS"/>
              <a:sym typeface="Trebuchet MS"/>
            </a:endParaRPr>
          </a:p>
        </p:txBody>
      </p:sp>
      <p:sp>
        <p:nvSpPr>
          <p:cNvPr id="87" name="Google Shape;87;p10"/>
          <p:cNvSpPr/>
          <p:nvPr/>
        </p:nvSpPr>
        <p:spPr>
          <a:xfrm>
            <a:off x="5128006" y="3371914"/>
            <a:ext cx="1070219" cy="612000"/>
          </a:xfrm>
          <a:prstGeom prst="rect">
            <a:avLst/>
          </a:prstGeom>
          <a:solidFill>
            <a:srgbClr val="92D05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600" u="none" cap="none" strike="noStrike">
                <a:solidFill>
                  <a:schemeClr val="lt1"/>
                </a:solidFill>
                <a:latin typeface="Trebuchet MS"/>
                <a:ea typeface="Trebuchet MS"/>
                <a:cs typeface="Trebuchet MS"/>
                <a:sym typeface="Trebuchet MS"/>
              </a:rPr>
              <a:t>16 %</a:t>
            </a:r>
            <a:endParaRPr b="0" i="0" sz="1600" u="none" cap="none" strike="noStrike">
              <a:solidFill>
                <a:schemeClr val="lt1"/>
              </a:solidFill>
              <a:latin typeface="Trebuchet MS"/>
              <a:ea typeface="Trebuchet MS"/>
              <a:cs typeface="Trebuchet MS"/>
              <a:sym typeface="Trebuchet MS"/>
            </a:endParaRPr>
          </a:p>
        </p:txBody>
      </p:sp>
      <p:sp>
        <p:nvSpPr>
          <p:cNvPr id="88" name="Google Shape;88;p10"/>
          <p:cNvSpPr/>
          <p:nvPr/>
        </p:nvSpPr>
        <p:spPr>
          <a:xfrm>
            <a:off x="5128006" y="1990414"/>
            <a:ext cx="1070219" cy="1368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600" u="none" cap="none" strike="noStrike">
                <a:solidFill>
                  <a:schemeClr val="lt1"/>
                </a:solidFill>
                <a:latin typeface="Trebuchet MS"/>
                <a:ea typeface="Trebuchet MS"/>
                <a:cs typeface="Trebuchet MS"/>
                <a:sym typeface="Trebuchet MS"/>
              </a:rPr>
              <a:t>31 %</a:t>
            </a:r>
            <a:endParaRPr b="0" i="0" sz="1600" u="none" cap="none" strike="noStrike">
              <a:solidFill>
                <a:srgbClr val="000000"/>
              </a:solidFill>
              <a:latin typeface="Trebuchet MS"/>
              <a:ea typeface="Trebuchet MS"/>
              <a:cs typeface="Trebuchet MS"/>
              <a:sym typeface="Trebuchet MS"/>
            </a:endParaRPr>
          </a:p>
        </p:txBody>
      </p:sp>
      <p:sp>
        <p:nvSpPr>
          <p:cNvPr id="89" name="Google Shape;89;p10"/>
          <p:cNvSpPr/>
          <p:nvPr/>
        </p:nvSpPr>
        <p:spPr>
          <a:xfrm>
            <a:off x="5128006" y="1487686"/>
            <a:ext cx="1070219" cy="485950"/>
          </a:xfrm>
          <a:prstGeom prst="rect">
            <a:avLst/>
          </a:prstGeom>
          <a:solidFill>
            <a:srgbClr val="7030A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Trebuchet MS"/>
                <a:ea typeface="Trebuchet MS"/>
                <a:cs typeface="Trebuchet MS"/>
                <a:sym typeface="Trebuchet MS"/>
              </a:rPr>
              <a:t>8 %</a:t>
            </a:r>
            <a:endParaRPr b="0" i="0" sz="1400" u="none" cap="none" strike="noStrike">
              <a:solidFill>
                <a:srgbClr val="000000"/>
              </a:solidFill>
              <a:latin typeface="Trebuchet MS"/>
              <a:ea typeface="Trebuchet MS"/>
              <a:cs typeface="Trebuchet MS"/>
              <a:sym typeface="Trebuchet MS"/>
            </a:endParaRPr>
          </a:p>
        </p:txBody>
      </p:sp>
      <p:pic>
        <p:nvPicPr>
          <p:cNvPr id="90" name="Google Shape;90;p10"/>
          <p:cNvPicPr preferRelativeResize="0"/>
          <p:nvPr/>
        </p:nvPicPr>
        <p:blipFill rotWithShape="1">
          <a:blip r:embed="rId3">
            <a:alphaModFix/>
          </a:blip>
          <a:srcRect b="0" l="0" r="0" t="0"/>
          <a:stretch/>
        </p:blipFill>
        <p:spPr>
          <a:xfrm rot="-2600342">
            <a:off x="622354" y="4052953"/>
            <a:ext cx="677601" cy="613183"/>
          </a:xfrm>
          <a:prstGeom prst="rect">
            <a:avLst/>
          </a:prstGeom>
          <a:noFill/>
          <a:ln>
            <a:noFill/>
          </a:ln>
        </p:spPr>
      </p:pic>
      <p:pic>
        <p:nvPicPr>
          <p:cNvPr id="91" name="Google Shape;91;p10"/>
          <p:cNvPicPr preferRelativeResize="0"/>
          <p:nvPr/>
        </p:nvPicPr>
        <p:blipFill rotWithShape="1">
          <a:blip r:embed="rId4">
            <a:alphaModFix/>
          </a:blip>
          <a:srcRect b="0" l="0" r="0" t="0"/>
          <a:stretch/>
        </p:blipFill>
        <p:spPr>
          <a:xfrm>
            <a:off x="1470343" y="4147730"/>
            <a:ext cx="600361" cy="543287"/>
          </a:xfrm>
          <a:prstGeom prst="rect">
            <a:avLst/>
          </a:prstGeom>
          <a:noFill/>
          <a:ln>
            <a:noFill/>
          </a:ln>
        </p:spPr>
      </p:pic>
      <p:pic>
        <p:nvPicPr>
          <p:cNvPr id="92" name="Google Shape;92;p10"/>
          <p:cNvPicPr preferRelativeResize="0"/>
          <p:nvPr/>
        </p:nvPicPr>
        <p:blipFill rotWithShape="1">
          <a:blip r:embed="rId5">
            <a:alphaModFix/>
          </a:blip>
          <a:srcRect b="0" l="0" r="0" t="0"/>
          <a:stretch/>
        </p:blipFill>
        <p:spPr>
          <a:xfrm>
            <a:off x="622352" y="3453358"/>
            <a:ext cx="513134" cy="464352"/>
          </a:xfrm>
          <a:prstGeom prst="rect">
            <a:avLst/>
          </a:prstGeom>
          <a:noFill/>
          <a:ln>
            <a:noFill/>
          </a:ln>
        </p:spPr>
      </p:pic>
      <p:pic>
        <p:nvPicPr>
          <p:cNvPr id="93" name="Google Shape;93;p10"/>
          <p:cNvPicPr preferRelativeResize="0"/>
          <p:nvPr/>
        </p:nvPicPr>
        <p:blipFill rotWithShape="1">
          <a:blip r:embed="rId6">
            <a:alphaModFix/>
          </a:blip>
          <a:srcRect b="0" l="0" r="0" t="0"/>
          <a:stretch/>
        </p:blipFill>
        <p:spPr>
          <a:xfrm>
            <a:off x="1470343" y="2550181"/>
            <a:ext cx="705662" cy="638576"/>
          </a:xfrm>
          <a:prstGeom prst="rect">
            <a:avLst/>
          </a:prstGeom>
          <a:noFill/>
          <a:ln>
            <a:noFill/>
          </a:ln>
        </p:spPr>
      </p:pic>
      <p:pic>
        <p:nvPicPr>
          <p:cNvPr id="94" name="Google Shape;94;p10"/>
          <p:cNvPicPr preferRelativeResize="0"/>
          <p:nvPr/>
        </p:nvPicPr>
        <p:blipFill rotWithShape="1">
          <a:blip r:embed="rId7">
            <a:alphaModFix/>
          </a:blip>
          <a:srcRect b="0" l="0" r="0" t="0"/>
          <a:stretch/>
        </p:blipFill>
        <p:spPr>
          <a:xfrm>
            <a:off x="710016" y="2232246"/>
            <a:ext cx="588841" cy="532862"/>
          </a:xfrm>
          <a:prstGeom prst="rect">
            <a:avLst/>
          </a:prstGeom>
          <a:noFill/>
          <a:ln>
            <a:noFill/>
          </a:ln>
        </p:spPr>
      </p:pic>
      <p:pic>
        <p:nvPicPr>
          <p:cNvPr id="95" name="Google Shape;95;p10"/>
          <p:cNvPicPr preferRelativeResize="0"/>
          <p:nvPr/>
        </p:nvPicPr>
        <p:blipFill rotWithShape="1">
          <a:blip r:embed="rId8">
            <a:alphaModFix/>
          </a:blip>
          <a:srcRect b="0" l="0" r="0" t="0"/>
          <a:stretch/>
        </p:blipFill>
        <p:spPr>
          <a:xfrm>
            <a:off x="1226503" y="3334017"/>
            <a:ext cx="781006" cy="706758"/>
          </a:xfrm>
          <a:prstGeom prst="rect">
            <a:avLst/>
          </a:prstGeom>
          <a:noFill/>
          <a:ln>
            <a:noFill/>
          </a:ln>
        </p:spPr>
      </p:pic>
      <p:pic>
        <p:nvPicPr>
          <p:cNvPr id="96" name="Google Shape;96;p10"/>
          <p:cNvPicPr preferRelativeResize="0"/>
          <p:nvPr/>
        </p:nvPicPr>
        <p:blipFill rotWithShape="1">
          <a:blip r:embed="rId9">
            <a:alphaModFix/>
          </a:blip>
          <a:srcRect b="0" l="0" r="0" t="0"/>
          <a:stretch/>
        </p:blipFill>
        <p:spPr>
          <a:xfrm>
            <a:off x="1107783" y="4672766"/>
            <a:ext cx="509223" cy="460813"/>
          </a:xfrm>
          <a:prstGeom prst="rect">
            <a:avLst/>
          </a:prstGeom>
          <a:noFill/>
          <a:ln>
            <a:noFill/>
          </a:ln>
        </p:spPr>
      </p:pic>
      <p:pic>
        <p:nvPicPr>
          <p:cNvPr id="97" name="Google Shape;97;p10"/>
          <p:cNvPicPr preferRelativeResize="0"/>
          <p:nvPr/>
        </p:nvPicPr>
        <p:blipFill rotWithShape="1">
          <a:blip r:embed="rId10">
            <a:alphaModFix/>
          </a:blip>
          <a:srcRect b="0" l="0" r="0" t="0"/>
          <a:stretch/>
        </p:blipFill>
        <p:spPr>
          <a:xfrm>
            <a:off x="1527780" y="5216664"/>
            <a:ext cx="590788" cy="534624"/>
          </a:xfrm>
          <a:prstGeom prst="rect">
            <a:avLst/>
          </a:prstGeom>
          <a:noFill/>
          <a:ln>
            <a:noFill/>
          </a:ln>
        </p:spPr>
      </p:pic>
      <p:pic>
        <p:nvPicPr>
          <p:cNvPr id="98" name="Google Shape;98;p10"/>
          <p:cNvPicPr preferRelativeResize="0"/>
          <p:nvPr/>
        </p:nvPicPr>
        <p:blipFill rotWithShape="1">
          <a:blip r:embed="rId11">
            <a:alphaModFix/>
          </a:blip>
          <a:srcRect b="0" l="0" r="0" t="0"/>
          <a:stretch/>
        </p:blipFill>
        <p:spPr>
          <a:xfrm flipH="1">
            <a:off x="732525" y="1487686"/>
            <a:ext cx="566601" cy="512736"/>
          </a:xfrm>
          <a:prstGeom prst="rect">
            <a:avLst/>
          </a:prstGeom>
          <a:solidFill>
            <a:schemeClr val="lt1"/>
          </a:solidFill>
          <a:ln>
            <a:noFill/>
          </a:ln>
        </p:spPr>
      </p:pic>
      <p:sp>
        <p:nvSpPr>
          <p:cNvPr id="99" name="Google Shape;99;p10"/>
          <p:cNvSpPr/>
          <p:nvPr/>
        </p:nvSpPr>
        <p:spPr>
          <a:xfrm>
            <a:off x="7255671" y="2029966"/>
            <a:ext cx="3695066" cy="3260801"/>
          </a:xfrm>
          <a:prstGeom prst="roundRect">
            <a:avLst>
              <a:gd fmla="val 16667" name="adj"/>
            </a:avLst>
          </a:prstGeom>
          <a:solidFill>
            <a:srgbClr val="FFCD2F"/>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600"/>
              </a:spcBef>
              <a:spcAft>
                <a:spcPts val="0"/>
              </a:spcAft>
              <a:buClr>
                <a:srgbClr val="000000"/>
              </a:buClr>
              <a:buSzPts val="1600"/>
              <a:buFont typeface="Arial"/>
              <a:buChar char="•"/>
            </a:pPr>
            <a:r>
              <a:rPr b="0" i="0" lang="de-DE" sz="1700" u="none" cap="none" strike="noStrike">
                <a:solidFill>
                  <a:srgbClr val="FF0000"/>
                </a:solidFill>
                <a:latin typeface="Trebuchet MS"/>
                <a:ea typeface="Trebuchet MS"/>
                <a:cs typeface="Trebuchet MS"/>
                <a:sym typeface="Trebuchet MS"/>
              </a:rPr>
              <a:t>Welchen Beitrag leistet Ihr Betrieb zum Klimawandel?</a:t>
            </a:r>
            <a:endParaRPr b="0" i="0" sz="1700" u="none" cap="none" strike="noStrike">
              <a:solidFill>
                <a:srgbClr val="FF0000"/>
              </a:solidFill>
              <a:latin typeface="Trebuchet MS"/>
              <a:ea typeface="Trebuchet MS"/>
              <a:cs typeface="Trebuchet MS"/>
              <a:sym typeface="Trebuchet MS"/>
            </a:endParaRPr>
          </a:p>
          <a:p>
            <a:pPr indent="-285750" lvl="0" marL="285750" marR="0" rtl="0" algn="l">
              <a:lnSpc>
                <a:spcPct val="100000"/>
              </a:lnSpc>
              <a:spcBef>
                <a:spcPts val="600"/>
              </a:spcBef>
              <a:spcAft>
                <a:spcPts val="0"/>
              </a:spcAft>
              <a:buClr>
                <a:srgbClr val="000000"/>
              </a:buClr>
              <a:buSzPts val="1600"/>
              <a:buFont typeface="Arial"/>
              <a:buChar char="•"/>
            </a:pPr>
            <a:r>
              <a:rPr b="0" i="0" lang="de-DE" sz="1700" u="none" cap="none" strike="noStrike">
                <a:solidFill>
                  <a:srgbClr val="FF0000"/>
                </a:solidFill>
                <a:latin typeface="Trebuchet MS"/>
                <a:ea typeface="Trebuchet MS"/>
                <a:cs typeface="Trebuchet MS"/>
                <a:sym typeface="Trebuchet MS"/>
              </a:rPr>
              <a:t>Was unternehmen Sie in Ihrem Betrieb, um CO2-Emissionen zu verringern?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de-DE" sz="1700" u="none" cap="none" strike="noStrike">
                <a:solidFill>
                  <a:srgbClr val="FF0000"/>
                </a:solidFill>
                <a:latin typeface="Trebuchet MS"/>
                <a:ea typeface="Trebuchet MS"/>
                <a:cs typeface="Trebuchet MS"/>
                <a:sym typeface="Trebuchet MS"/>
              </a:rPr>
              <a:t>In welchen Bereichen sehen Sie besonderen Handlungsbedarf und Möglichkeiten zur Einsparung von Emissionen?</a:t>
            </a:r>
            <a:endParaRPr b="0" i="0" sz="1400" u="none" cap="none" strike="noStrike">
              <a:solidFill>
                <a:srgbClr val="000000"/>
              </a:solidFill>
              <a:latin typeface="Arial"/>
              <a:ea typeface="Arial"/>
              <a:cs typeface="Arial"/>
              <a:sym typeface="Arial"/>
            </a:endParaRPr>
          </a:p>
        </p:txBody>
      </p:sp>
      <p:pic>
        <p:nvPicPr>
          <p:cNvPr id="100" name="Google Shape;100;p10"/>
          <p:cNvPicPr preferRelativeResize="0"/>
          <p:nvPr/>
        </p:nvPicPr>
        <p:blipFill rotWithShape="1">
          <a:blip r:embed="rId12">
            <a:alphaModFix/>
          </a:blip>
          <a:srcRect b="0" l="0" r="0" t="0"/>
          <a:stretch/>
        </p:blipFill>
        <p:spPr>
          <a:xfrm flipH="1">
            <a:off x="713393" y="5233442"/>
            <a:ext cx="541350" cy="466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latin typeface="Trebuchet MS"/>
                <a:ea typeface="Trebuchet MS"/>
                <a:cs typeface="Trebuchet MS"/>
                <a:sym typeface="Trebuchet MS"/>
              </a:rPr>
              <a:t>‹#›</a:t>
            </a:fld>
            <a:endParaRPr>
              <a:latin typeface="Trebuchet MS"/>
              <a:ea typeface="Trebuchet MS"/>
              <a:cs typeface="Trebuchet MS"/>
              <a:sym typeface="Trebuchet MS"/>
            </a:endParaRPr>
          </a:p>
        </p:txBody>
      </p:sp>
      <p:sp>
        <p:nvSpPr>
          <p:cNvPr id="107" name="Google Shape;107;p2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latin typeface="Trebuchet MS"/>
                <a:ea typeface="Trebuchet MS"/>
                <a:cs typeface="Trebuchet MS"/>
                <a:sym typeface="Trebuchet MS"/>
              </a:rPr>
              <a:t>Nachhaltigkeit und Klimawandel:</a:t>
            </a:r>
            <a:br>
              <a:rPr lang="de-DE">
                <a:latin typeface="Trebuchet MS"/>
                <a:ea typeface="Trebuchet MS"/>
                <a:cs typeface="Trebuchet MS"/>
                <a:sym typeface="Trebuchet MS"/>
              </a:rPr>
            </a:br>
            <a:r>
              <a:rPr lang="de-DE">
                <a:latin typeface="Trebuchet MS"/>
                <a:ea typeface="Trebuchet MS"/>
                <a:cs typeface="Trebuchet MS"/>
                <a:sym typeface="Trebuchet MS"/>
              </a:rPr>
              <a:t>Abfälle im Malerhandwerk</a:t>
            </a:r>
            <a:endParaRPr>
              <a:latin typeface="Trebuchet MS"/>
              <a:ea typeface="Trebuchet MS"/>
              <a:cs typeface="Trebuchet MS"/>
              <a:sym typeface="Trebuchet MS"/>
            </a:endParaRPr>
          </a:p>
        </p:txBody>
      </p:sp>
      <p:sp>
        <p:nvSpPr>
          <p:cNvPr id="108" name="Google Shape;108;p2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900"/>
              <a:buNone/>
            </a:pPr>
            <a:r>
              <a:rPr lang="de-DE" sz="1050">
                <a:latin typeface="Trebuchet MS"/>
                <a:ea typeface="Trebuchet MS"/>
                <a:cs typeface="Trebuchet MS"/>
                <a:sym typeface="Trebuchet MS"/>
              </a:rPr>
              <a:t>Maler und Lackierer</a:t>
            </a:r>
            <a:endParaRPr>
              <a:latin typeface="Trebuchet MS"/>
              <a:ea typeface="Trebuchet MS"/>
              <a:cs typeface="Trebuchet MS"/>
              <a:sym typeface="Trebuchet MS"/>
            </a:endParaRPr>
          </a:p>
          <a:p>
            <a:pPr indent="0" lvl="0" marL="0" rtl="0" algn="l">
              <a:lnSpc>
                <a:spcPct val="100000"/>
              </a:lnSpc>
              <a:spcBef>
                <a:spcPts val="0"/>
              </a:spcBef>
              <a:spcAft>
                <a:spcPts val="0"/>
              </a:spcAft>
              <a:buClr>
                <a:srgbClr val="000000"/>
              </a:buClr>
              <a:buSzPts val="900"/>
              <a:buNone/>
            </a:pPr>
            <a:r>
              <a:rPr lang="de-DE" sz="1050">
                <a:latin typeface="Trebuchet MS"/>
                <a:ea typeface="Trebuchet MS"/>
                <a:cs typeface="Trebuchet MS"/>
                <a:sym typeface="Trebuchet MS"/>
              </a:rPr>
              <a:t>Fachrichtung Gestaltung und Instandhaltung</a:t>
            </a:r>
            <a:endParaRPr>
              <a:latin typeface="Trebuchet MS"/>
              <a:ea typeface="Trebuchet MS"/>
              <a:cs typeface="Trebuchet MS"/>
              <a:sym typeface="Trebuchet MS"/>
            </a:endParaRPr>
          </a:p>
        </p:txBody>
      </p:sp>
      <p:sp>
        <p:nvSpPr>
          <p:cNvPr id="109" name="Google Shape;109;p2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548"/>
              <a:buNone/>
            </a:pPr>
            <a:r>
              <a:rPr lang="de-DE" sz="1050">
                <a:latin typeface="Trebuchet MS"/>
                <a:ea typeface="Trebuchet MS"/>
                <a:cs typeface="Trebuchet MS"/>
                <a:sym typeface="Trebuchet MS"/>
              </a:rPr>
              <a:t>Quelle:  Destatis 2023 </a:t>
            </a:r>
            <a:endParaRPr/>
          </a:p>
          <a:p>
            <a:pPr indent="-36000" lvl="0" marL="36000" rtl="0" algn="l">
              <a:lnSpc>
                <a:spcPct val="110000"/>
              </a:lnSpc>
              <a:spcBef>
                <a:spcPts val="0"/>
              </a:spcBef>
              <a:spcAft>
                <a:spcPts val="0"/>
              </a:spcAft>
              <a:buSzPts val="1548"/>
              <a:buNone/>
            </a:pPr>
            <a:r>
              <a:rPr lang="de-DE" sz="1050">
                <a:latin typeface="Trebuchet MS"/>
                <a:ea typeface="Trebuchet MS"/>
                <a:cs typeface="Trebuchet MS"/>
                <a:sym typeface="Trebuchet MS"/>
              </a:rPr>
              <a:t>I</a:t>
            </a:r>
            <a:r>
              <a:rPr lang="de-DE" sz="900">
                <a:latin typeface="Trebuchet MS"/>
                <a:ea typeface="Trebuchet MS"/>
                <a:cs typeface="Trebuchet MS"/>
                <a:sym typeface="Trebuchet MS"/>
              </a:rPr>
              <a:t>cons: </a:t>
            </a:r>
            <a:r>
              <a:rPr lang="de-DE" sz="1000">
                <a:latin typeface="Trebuchet MS"/>
                <a:ea typeface="Trebuchet MS"/>
                <a:cs typeface="Trebuchet MS"/>
                <a:sym typeface="Trebuchet MS"/>
              </a:rPr>
              <a:t>thenounproject.com</a:t>
            </a:r>
            <a:endParaRPr/>
          </a:p>
          <a:p>
            <a:pPr indent="-36000" lvl="0" marL="36000" rtl="0" algn="l">
              <a:lnSpc>
                <a:spcPct val="110000"/>
              </a:lnSpc>
              <a:spcBef>
                <a:spcPts val="0"/>
              </a:spcBef>
              <a:spcAft>
                <a:spcPts val="0"/>
              </a:spcAft>
              <a:buSzPts val="1327"/>
              <a:buNone/>
            </a:pPr>
            <a:r>
              <a:t/>
            </a:r>
            <a:endParaRPr sz="900">
              <a:latin typeface="Trebuchet MS"/>
              <a:ea typeface="Trebuchet MS"/>
              <a:cs typeface="Trebuchet MS"/>
              <a:sym typeface="Trebuchet MS"/>
            </a:endParaRPr>
          </a:p>
        </p:txBody>
      </p:sp>
      <p:sp>
        <p:nvSpPr>
          <p:cNvPr id="110" name="Google Shape;110;p2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114300" rtl="0" algn="l">
              <a:lnSpc>
                <a:spcPct val="100000"/>
              </a:lnSpc>
              <a:spcBef>
                <a:spcPts val="0"/>
              </a:spcBef>
              <a:spcAft>
                <a:spcPts val="0"/>
              </a:spcAft>
              <a:buSzPts val="1800"/>
              <a:buNone/>
            </a:pPr>
            <a:r>
              <a:rPr lang="de-DE" sz="900">
                <a:solidFill>
                  <a:schemeClr val="lt1"/>
                </a:solidFill>
                <a:latin typeface="Trebuchet MS"/>
                <a:ea typeface="Trebuchet MS"/>
                <a:cs typeface="Trebuchet MS"/>
                <a:sym typeface="Trebuchet MS"/>
              </a:rPr>
              <a:t>Beate Bliedtner, LIV des Maler- und Lackiererhandwerks Berlin-Brandenburg ; Alexander Schnelle</a:t>
            </a:r>
            <a:endParaRPr>
              <a:latin typeface="Trebuchet MS"/>
              <a:ea typeface="Trebuchet MS"/>
              <a:cs typeface="Trebuchet MS"/>
              <a:sym typeface="Trebuchet MS"/>
            </a:endParaRPr>
          </a:p>
        </p:txBody>
      </p:sp>
      <p:sp>
        <p:nvSpPr>
          <p:cNvPr id="111" name="Google Shape;111;p20"/>
          <p:cNvSpPr/>
          <p:nvPr/>
        </p:nvSpPr>
        <p:spPr>
          <a:xfrm>
            <a:off x="7052200" y="3488925"/>
            <a:ext cx="4616700" cy="2383800"/>
          </a:xfrm>
          <a:prstGeom prst="roundRect">
            <a:avLst>
              <a:gd fmla="val 16667" name="adj"/>
            </a:avLst>
          </a:prstGeom>
          <a:solidFill>
            <a:srgbClr val="FFCD2F"/>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600"/>
              </a:spcBef>
              <a:spcAft>
                <a:spcPts val="0"/>
              </a:spcAft>
              <a:buClr>
                <a:srgbClr val="000000"/>
              </a:buClr>
              <a:buSzPts val="1600"/>
              <a:buFont typeface="Arial"/>
              <a:buChar char="•"/>
            </a:pPr>
            <a:r>
              <a:rPr b="0" i="0" lang="de-DE" sz="1800" u="none" cap="none" strike="noStrike">
                <a:solidFill>
                  <a:srgbClr val="FF0000"/>
                </a:solidFill>
                <a:latin typeface="Trebuchet MS"/>
                <a:ea typeface="Trebuchet MS"/>
                <a:cs typeface="Trebuchet MS"/>
                <a:sym typeface="Trebuchet MS"/>
              </a:rPr>
              <a:t>Ermitteln Sie das Abfallaufkommen in Ihrem Betrieb/Berufsschule </a:t>
            </a:r>
            <a:endParaRPr b="0" i="0" sz="1400" u="none" cap="none" strike="noStrike">
              <a:solidFill>
                <a:srgbClr val="000000"/>
              </a:solidFill>
              <a:latin typeface="Trebuchet MS"/>
              <a:ea typeface="Trebuchet MS"/>
              <a:cs typeface="Trebuchet MS"/>
              <a:sym typeface="Trebuchet MS"/>
            </a:endParaRPr>
          </a:p>
          <a:p>
            <a:pPr indent="-285750" lvl="0" marL="285750" marR="0" rtl="0" algn="l">
              <a:lnSpc>
                <a:spcPct val="100000"/>
              </a:lnSpc>
              <a:spcBef>
                <a:spcPts val="600"/>
              </a:spcBef>
              <a:spcAft>
                <a:spcPts val="0"/>
              </a:spcAft>
              <a:buClr>
                <a:srgbClr val="000000"/>
              </a:buClr>
              <a:buSzPts val="1600"/>
              <a:buFont typeface="Arial"/>
              <a:buChar char="•"/>
            </a:pPr>
            <a:r>
              <a:rPr b="0" i="0" lang="de-DE" sz="1800" u="none" cap="none" strike="noStrike">
                <a:solidFill>
                  <a:srgbClr val="FF0000"/>
                </a:solidFill>
                <a:latin typeface="Trebuchet MS"/>
                <a:ea typeface="Trebuchet MS"/>
                <a:cs typeface="Trebuchet MS"/>
                <a:sym typeface="Trebuchet MS"/>
              </a:rPr>
              <a:t>Welche Abfallarten fallen an und wie werden diese gesammelt bzw. entsorgt?  </a:t>
            </a:r>
            <a:endParaRPr b="0" i="0" sz="1400" u="none" cap="none" strike="noStrike">
              <a:solidFill>
                <a:srgbClr val="000000"/>
              </a:solidFill>
              <a:latin typeface="Trebuchet MS"/>
              <a:ea typeface="Trebuchet MS"/>
              <a:cs typeface="Trebuchet MS"/>
              <a:sym typeface="Trebuchet MS"/>
            </a:endParaRPr>
          </a:p>
          <a:p>
            <a:pPr indent="-285750" lvl="0" marL="285750" marR="0" rtl="0" algn="l">
              <a:lnSpc>
                <a:spcPct val="100000"/>
              </a:lnSpc>
              <a:spcBef>
                <a:spcPts val="600"/>
              </a:spcBef>
              <a:spcAft>
                <a:spcPts val="0"/>
              </a:spcAft>
              <a:buClr>
                <a:srgbClr val="000000"/>
              </a:buClr>
              <a:buSzPts val="1600"/>
              <a:buFont typeface="Arial"/>
              <a:buChar char="•"/>
            </a:pPr>
            <a:r>
              <a:rPr b="0" i="0" lang="de-DE" sz="1800" u="none" cap="none" strike="noStrike">
                <a:solidFill>
                  <a:srgbClr val="FF0000"/>
                </a:solidFill>
                <a:latin typeface="Trebuchet MS"/>
                <a:ea typeface="Trebuchet MS"/>
                <a:cs typeface="Trebuchet MS"/>
                <a:sym typeface="Trebuchet MS"/>
              </a:rPr>
              <a:t>Wie werden die Abfälle entsorgt?</a:t>
            </a:r>
            <a:endParaRPr b="0" i="0" sz="1400" u="none" cap="none" strike="noStrike">
              <a:solidFill>
                <a:srgbClr val="000000"/>
              </a:solidFill>
              <a:latin typeface="Trebuchet MS"/>
              <a:ea typeface="Trebuchet MS"/>
              <a:cs typeface="Trebuchet MS"/>
              <a:sym typeface="Trebuchet MS"/>
            </a:endParaRPr>
          </a:p>
        </p:txBody>
      </p:sp>
      <p:pic>
        <p:nvPicPr>
          <p:cNvPr id="112" name="Google Shape;112;p20"/>
          <p:cNvPicPr preferRelativeResize="0"/>
          <p:nvPr/>
        </p:nvPicPr>
        <p:blipFill rotWithShape="1">
          <a:blip r:embed="rId3">
            <a:alphaModFix/>
          </a:blip>
          <a:srcRect b="0" l="0" r="0" t="0"/>
          <a:stretch/>
        </p:blipFill>
        <p:spPr>
          <a:xfrm>
            <a:off x="905706" y="4348714"/>
            <a:ext cx="1424711" cy="1424711"/>
          </a:xfrm>
          <a:prstGeom prst="rect">
            <a:avLst/>
          </a:prstGeom>
          <a:noFill/>
          <a:ln>
            <a:noFill/>
          </a:ln>
        </p:spPr>
      </p:pic>
      <p:pic>
        <p:nvPicPr>
          <p:cNvPr id="113" name="Google Shape;113;p20"/>
          <p:cNvPicPr preferRelativeResize="0"/>
          <p:nvPr/>
        </p:nvPicPr>
        <p:blipFill rotWithShape="1">
          <a:blip r:embed="rId4">
            <a:alphaModFix/>
          </a:blip>
          <a:srcRect b="0" l="0" r="0" t="0"/>
          <a:stretch/>
        </p:blipFill>
        <p:spPr>
          <a:xfrm>
            <a:off x="3114137" y="4348715"/>
            <a:ext cx="1994906" cy="1994906"/>
          </a:xfrm>
          <a:prstGeom prst="rect">
            <a:avLst/>
          </a:prstGeom>
          <a:noFill/>
          <a:ln>
            <a:noFill/>
          </a:ln>
        </p:spPr>
      </p:pic>
      <p:pic>
        <p:nvPicPr>
          <p:cNvPr id="114" name="Google Shape;114;p20"/>
          <p:cNvPicPr preferRelativeResize="0"/>
          <p:nvPr/>
        </p:nvPicPr>
        <p:blipFill rotWithShape="1">
          <a:blip r:embed="rId5">
            <a:alphaModFix/>
          </a:blip>
          <a:srcRect b="0" l="0" r="0" t="0"/>
          <a:stretch/>
        </p:blipFill>
        <p:spPr>
          <a:xfrm>
            <a:off x="0" y="1398311"/>
            <a:ext cx="2647507" cy="2647507"/>
          </a:xfrm>
          <a:prstGeom prst="rect">
            <a:avLst/>
          </a:prstGeom>
          <a:noFill/>
          <a:ln>
            <a:noFill/>
          </a:ln>
        </p:spPr>
      </p:pic>
      <p:pic>
        <p:nvPicPr>
          <p:cNvPr descr="C:\Users\bliedtner.MALERINNUNG\Downloads\noun-plastic-mountain-3693741.png" id="115" name="Google Shape;115;p20"/>
          <p:cNvPicPr preferRelativeResize="0"/>
          <p:nvPr/>
        </p:nvPicPr>
        <p:blipFill rotWithShape="1">
          <a:blip r:embed="rId6">
            <a:alphaModFix/>
          </a:blip>
          <a:srcRect b="0" l="0" r="0" t="0"/>
          <a:stretch/>
        </p:blipFill>
        <p:spPr>
          <a:xfrm>
            <a:off x="2425042" y="2105246"/>
            <a:ext cx="2243469" cy="2243469"/>
          </a:xfrm>
          <a:prstGeom prst="rect">
            <a:avLst/>
          </a:prstGeom>
          <a:noFill/>
          <a:ln>
            <a:noFill/>
          </a:ln>
        </p:spPr>
      </p:pic>
      <p:pic>
        <p:nvPicPr>
          <p:cNvPr id="116" name="Google Shape;116;p20"/>
          <p:cNvPicPr preferRelativeResize="0"/>
          <p:nvPr/>
        </p:nvPicPr>
        <p:blipFill rotWithShape="1">
          <a:blip r:embed="rId7">
            <a:alphaModFix/>
          </a:blip>
          <a:srcRect b="0" l="0" r="0" t="0"/>
          <a:stretch/>
        </p:blipFill>
        <p:spPr>
          <a:xfrm>
            <a:off x="4668511" y="2468515"/>
            <a:ext cx="2383700" cy="2383700"/>
          </a:xfrm>
          <a:prstGeom prst="rect">
            <a:avLst/>
          </a:prstGeom>
          <a:noFill/>
          <a:ln>
            <a:noFill/>
          </a:ln>
        </p:spPr>
      </p:pic>
      <p:sp>
        <p:nvSpPr>
          <p:cNvPr id="117" name="Google Shape;117;p20"/>
          <p:cNvSpPr/>
          <p:nvPr/>
        </p:nvSpPr>
        <p:spPr>
          <a:xfrm>
            <a:off x="6624360" y="1398311"/>
            <a:ext cx="3979323" cy="1708990"/>
          </a:xfrm>
          <a:prstGeom prst="roundRect">
            <a:avLst>
              <a:gd fmla="val 16667" name="adj"/>
            </a:avLst>
          </a:prstGeom>
          <a:solidFill>
            <a:srgbClr val="3D93C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1" lang="de-DE" sz="1400" u="none" cap="none" strike="noStrike">
                <a:solidFill>
                  <a:srgbClr val="FFFFFF"/>
                </a:solidFill>
                <a:latin typeface="Trebuchet MS"/>
                <a:ea typeface="Trebuchet MS"/>
                <a:cs typeface="Trebuchet MS"/>
                <a:sym typeface="Trebuchet MS"/>
              </a:rPr>
              <a:t>Im Jahr 2021 sind 411,5 Mill. Tonnen Abfälle entsorgt – davon sind </a:t>
            </a:r>
            <a:endParaRPr b="0" i="1" sz="1400" u="none" cap="none" strike="noStrike">
              <a:solidFill>
                <a:srgbClr val="FFFFFF"/>
              </a:solidFill>
              <a:latin typeface="Trebuchet MS"/>
              <a:ea typeface="Trebuchet MS"/>
              <a:cs typeface="Trebuchet MS"/>
              <a:sym typeface="Trebuchet MS"/>
            </a:endParaRPr>
          </a:p>
          <a:p>
            <a:pPr indent="-285750" lvl="0" marL="285750" marR="0" rtl="0" algn="l">
              <a:lnSpc>
                <a:spcPct val="100000"/>
              </a:lnSpc>
              <a:spcBef>
                <a:spcPts val="0"/>
              </a:spcBef>
              <a:spcAft>
                <a:spcPts val="0"/>
              </a:spcAft>
              <a:buClr>
                <a:srgbClr val="000000"/>
              </a:buClr>
              <a:buSzPts val="1400"/>
              <a:buFont typeface="Arial"/>
              <a:buChar char="•"/>
            </a:pPr>
            <a:r>
              <a:rPr b="0" i="1" lang="de-DE" sz="1400" u="none" cap="none" strike="noStrike">
                <a:solidFill>
                  <a:srgbClr val="FFFFFF"/>
                </a:solidFill>
                <a:latin typeface="Trebuchet MS"/>
                <a:ea typeface="Trebuchet MS"/>
                <a:cs typeface="Trebuchet MS"/>
                <a:sym typeface="Trebuchet MS"/>
              </a:rPr>
              <a:t>222 Millionen Tonnen Bau- und Abbruchabfälle angefallen (53,9 %).</a:t>
            </a:r>
            <a:endParaRPr/>
          </a:p>
          <a:p>
            <a:pPr indent="-285750" lvl="0" marL="285750" marR="0" rtl="0" algn="l">
              <a:lnSpc>
                <a:spcPct val="100000"/>
              </a:lnSpc>
              <a:spcBef>
                <a:spcPts val="0"/>
              </a:spcBef>
              <a:spcAft>
                <a:spcPts val="0"/>
              </a:spcAft>
              <a:buClr>
                <a:srgbClr val="000000"/>
              </a:buClr>
              <a:buSzPts val="1400"/>
              <a:buFont typeface="Arial"/>
              <a:buChar char="•"/>
            </a:pPr>
            <a:r>
              <a:rPr b="0" i="1" lang="de-DE" sz="1400" u="none" cap="none" strike="noStrike">
                <a:solidFill>
                  <a:srgbClr val="FFFFFF"/>
                </a:solidFill>
                <a:latin typeface="Trebuchet MS"/>
                <a:ea typeface="Trebuchet MS"/>
                <a:cs typeface="Trebuchet MS"/>
                <a:sym typeface="Trebuchet MS"/>
              </a:rPr>
              <a:t>82 % aller Abfälle werden stofflich oder energetisch verwertet</a:t>
            </a:r>
            <a:endParaRPr b="0" i="0" sz="1400" u="none" cap="none" strike="noStrike">
              <a:solidFill>
                <a:srgbClr val="94165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latin typeface="Trebuchet MS"/>
                <a:ea typeface="Trebuchet MS"/>
                <a:cs typeface="Trebuchet MS"/>
                <a:sym typeface="Trebuchet MS"/>
              </a:rPr>
              <a:t>‹#›</a:t>
            </a:fld>
            <a:endParaRPr>
              <a:latin typeface="Trebuchet MS"/>
              <a:ea typeface="Trebuchet MS"/>
              <a:cs typeface="Trebuchet MS"/>
              <a:sym typeface="Trebuchet MS"/>
            </a:endParaRPr>
          </a:p>
        </p:txBody>
      </p:sp>
      <p:sp>
        <p:nvSpPr>
          <p:cNvPr id="124" name="Google Shape;124;p2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latin typeface="Trebuchet MS"/>
                <a:ea typeface="Trebuchet MS"/>
                <a:cs typeface="Trebuchet MS"/>
                <a:sym typeface="Trebuchet MS"/>
              </a:rPr>
              <a:t>Nachhaltigkeit und Klimawandel:</a:t>
            </a:r>
            <a:br>
              <a:rPr lang="de-DE">
                <a:latin typeface="Trebuchet MS"/>
                <a:ea typeface="Trebuchet MS"/>
                <a:cs typeface="Trebuchet MS"/>
                <a:sym typeface="Trebuchet MS"/>
              </a:rPr>
            </a:br>
            <a:r>
              <a:rPr lang="de-DE">
                <a:latin typeface="Trebuchet MS"/>
                <a:ea typeface="Trebuchet MS"/>
                <a:cs typeface="Trebuchet MS"/>
                <a:sym typeface="Trebuchet MS"/>
              </a:rPr>
              <a:t>Abfallhierachie - Kreislaufwirtschaft</a:t>
            </a:r>
            <a:endParaRPr>
              <a:latin typeface="Trebuchet MS"/>
              <a:ea typeface="Trebuchet MS"/>
              <a:cs typeface="Trebuchet MS"/>
              <a:sym typeface="Trebuchet MS"/>
            </a:endParaRPr>
          </a:p>
        </p:txBody>
      </p:sp>
      <p:sp>
        <p:nvSpPr>
          <p:cNvPr id="125" name="Google Shape;125;p2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900"/>
              <a:buNone/>
            </a:pPr>
            <a:r>
              <a:rPr lang="de-DE" sz="1050">
                <a:latin typeface="Trebuchet MS"/>
                <a:ea typeface="Trebuchet MS"/>
                <a:cs typeface="Trebuchet MS"/>
                <a:sym typeface="Trebuchet MS"/>
              </a:rPr>
              <a:t>Maler und Lackierer</a:t>
            </a:r>
            <a:endParaRPr>
              <a:latin typeface="Trebuchet MS"/>
              <a:ea typeface="Trebuchet MS"/>
              <a:cs typeface="Trebuchet MS"/>
              <a:sym typeface="Trebuchet MS"/>
            </a:endParaRPr>
          </a:p>
          <a:p>
            <a:pPr indent="0" lvl="0" marL="0" rtl="0" algn="l">
              <a:lnSpc>
                <a:spcPct val="100000"/>
              </a:lnSpc>
              <a:spcBef>
                <a:spcPts val="0"/>
              </a:spcBef>
              <a:spcAft>
                <a:spcPts val="0"/>
              </a:spcAft>
              <a:buClr>
                <a:srgbClr val="000000"/>
              </a:buClr>
              <a:buSzPts val="900"/>
              <a:buNone/>
            </a:pPr>
            <a:r>
              <a:rPr lang="de-DE" sz="1050">
                <a:latin typeface="Trebuchet MS"/>
                <a:ea typeface="Trebuchet MS"/>
                <a:cs typeface="Trebuchet MS"/>
                <a:sym typeface="Trebuchet MS"/>
              </a:rPr>
              <a:t>Fachrichtung Gestaltung und Instandhaltung</a:t>
            </a:r>
            <a:endParaRPr>
              <a:latin typeface="Trebuchet MS"/>
              <a:ea typeface="Trebuchet MS"/>
              <a:cs typeface="Trebuchet MS"/>
              <a:sym typeface="Trebuchet MS"/>
            </a:endParaRPr>
          </a:p>
        </p:txBody>
      </p:sp>
      <p:sp>
        <p:nvSpPr>
          <p:cNvPr id="126" name="Google Shape;126;p2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fontScale="92500" lnSpcReduction="10000"/>
          </a:bodyPr>
          <a:lstStyle/>
          <a:p>
            <a:pPr indent="-35999" lvl="0" marL="35999" rtl="0" algn="l">
              <a:lnSpc>
                <a:spcPct val="110000"/>
              </a:lnSpc>
              <a:spcBef>
                <a:spcPts val="0"/>
              </a:spcBef>
              <a:spcAft>
                <a:spcPts val="0"/>
              </a:spcAft>
              <a:buSzPct val="147465"/>
              <a:buNone/>
            </a:pPr>
            <a:r>
              <a:rPr lang="de-DE" sz="1050">
                <a:latin typeface="Trebuchet MS"/>
                <a:ea typeface="Trebuchet MS"/>
                <a:cs typeface="Trebuchet MS"/>
                <a:sym typeface="Trebuchet MS"/>
              </a:rPr>
              <a:t>Quelle: UBA 2022</a:t>
            </a:r>
            <a:endParaRPr/>
          </a:p>
          <a:p>
            <a:pPr indent="-35999" lvl="0" marL="35999" rtl="0" algn="l">
              <a:lnSpc>
                <a:spcPct val="110000"/>
              </a:lnSpc>
              <a:spcBef>
                <a:spcPts val="0"/>
              </a:spcBef>
              <a:spcAft>
                <a:spcPts val="0"/>
              </a:spcAft>
              <a:buSzPct val="147465"/>
              <a:buNone/>
            </a:pPr>
            <a:r>
              <a:rPr lang="de-DE" sz="1050">
                <a:latin typeface="Trebuchet MS"/>
                <a:ea typeface="Trebuchet MS"/>
                <a:cs typeface="Trebuchet MS"/>
                <a:sym typeface="Trebuchet MS"/>
              </a:rPr>
              <a:t>Abbildung: Abfallhierachie § 6 KrWG, Beate Bliedtner (eigene Darstellung)</a:t>
            </a:r>
            <a:endParaRPr/>
          </a:p>
          <a:p>
            <a:pPr indent="-35999" lvl="0" marL="35999" rtl="0" algn="l">
              <a:lnSpc>
                <a:spcPct val="110000"/>
              </a:lnSpc>
              <a:spcBef>
                <a:spcPts val="0"/>
              </a:spcBef>
              <a:spcAft>
                <a:spcPts val="0"/>
              </a:spcAft>
              <a:buSzPct val="147465"/>
              <a:buNone/>
            </a:pPr>
            <a:r>
              <a:rPr lang="de-DE" sz="1050">
                <a:latin typeface="Trebuchet MS"/>
                <a:ea typeface="Trebuchet MS"/>
                <a:cs typeface="Trebuchet MS"/>
                <a:sym typeface="Trebuchet MS"/>
              </a:rPr>
              <a:t>Grafikgrundlayout:  Slidesgo </a:t>
            </a:r>
            <a:endParaRPr sz="1050">
              <a:latin typeface="Trebuchet MS"/>
              <a:ea typeface="Trebuchet MS"/>
              <a:cs typeface="Trebuchet MS"/>
              <a:sym typeface="Trebuchet MS"/>
            </a:endParaRPr>
          </a:p>
        </p:txBody>
      </p:sp>
      <p:sp>
        <p:nvSpPr>
          <p:cNvPr id="127" name="Google Shape;127;p2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114300" rtl="0" algn="l">
              <a:lnSpc>
                <a:spcPct val="100000"/>
              </a:lnSpc>
              <a:spcBef>
                <a:spcPts val="0"/>
              </a:spcBef>
              <a:spcAft>
                <a:spcPts val="0"/>
              </a:spcAft>
              <a:buSzPts val="1800"/>
              <a:buNone/>
            </a:pPr>
            <a:r>
              <a:rPr lang="de-DE" sz="900">
                <a:solidFill>
                  <a:schemeClr val="lt1"/>
                </a:solidFill>
                <a:latin typeface="Trebuchet MS"/>
                <a:ea typeface="Trebuchet MS"/>
                <a:cs typeface="Trebuchet MS"/>
                <a:sym typeface="Trebuchet MS"/>
              </a:rPr>
              <a:t>Beate Bliedtner, LIV des Maler- und Lackiererhandwerks Berlin-Brandenburg ; Alexander Schnelle</a:t>
            </a:r>
            <a:endParaRPr>
              <a:latin typeface="Trebuchet MS"/>
              <a:ea typeface="Trebuchet MS"/>
              <a:cs typeface="Trebuchet MS"/>
              <a:sym typeface="Trebuchet MS"/>
            </a:endParaRPr>
          </a:p>
        </p:txBody>
      </p:sp>
      <p:sp>
        <p:nvSpPr>
          <p:cNvPr id="128" name="Google Shape;128;p21"/>
          <p:cNvSpPr/>
          <p:nvPr/>
        </p:nvSpPr>
        <p:spPr>
          <a:xfrm>
            <a:off x="7793675" y="2403806"/>
            <a:ext cx="3875400" cy="3157425"/>
          </a:xfrm>
          <a:prstGeom prst="roundRect">
            <a:avLst>
              <a:gd fmla="val 16667" name="adj"/>
            </a:avLst>
          </a:prstGeom>
          <a:solidFill>
            <a:srgbClr val="FFCD2F"/>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600"/>
              </a:spcBef>
              <a:spcAft>
                <a:spcPts val="0"/>
              </a:spcAft>
              <a:buClr>
                <a:srgbClr val="000000"/>
              </a:buClr>
              <a:buSzPts val="1600"/>
              <a:buFont typeface="Arial"/>
              <a:buChar char="•"/>
            </a:pPr>
            <a:r>
              <a:rPr b="0" i="0" lang="de-DE" sz="1800" u="none" cap="none" strike="noStrike">
                <a:solidFill>
                  <a:srgbClr val="FF0000"/>
                </a:solidFill>
                <a:latin typeface="Trebuchet MS"/>
                <a:ea typeface="Trebuchet MS"/>
                <a:cs typeface="Trebuchet MS"/>
                <a:sym typeface="Trebuchet MS"/>
              </a:rPr>
              <a:t>Ordnen Sie ihre ermittelten Abfälle der/den Stufen der Abfallhierachie zu</a:t>
            </a:r>
            <a:endParaRPr b="0" i="0" sz="1800" u="none" cap="none" strike="noStrike">
              <a:solidFill>
                <a:srgbClr val="FF0000"/>
              </a:solidFill>
              <a:latin typeface="Trebuchet MS"/>
              <a:ea typeface="Trebuchet MS"/>
              <a:cs typeface="Trebuchet MS"/>
              <a:sym typeface="Trebuchet MS"/>
            </a:endParaRPr>
          </a:p>
          <a:p>
            <a:pPr indent="-285750" lvl="0" marL="285750" marR="0" rtl="0" algn="l">
              <a:lnSpc>
                <a:spcPct val="100000"/>
              </a:lnSpc>
              <a:spcBef>
                <a:spcPts val="600"/>
              </a:spcBef>
              <a:spcAft>
                <a:spcPts val="0"/>
              </a:spcAft>
              <a:buClr>
                <a:srgbClr val="FF0000"/>
              </a:buClr>
              <a:buSzPts val="1800"/>
              <a:buFont typeface="Trebuchet MS"/>
              <a:buChar char="•"/>
            </a:pPr>
            <a:r>
              <a:rPr b="0" i="0" lang="de-DE" sz="1800" u="none" cap="none" strike="noStrike">
                <a:solidFill>
                  <a:srgbClr val="FF0000"/>
                </a:solidFill>
                <a:latin typeface="Trebuchet MS"/>
                <a:ea typeface="Trebuchet MS"/>
                <a:cs typeface="Trebuchet MS"/>
                <a:sym typeface="Trebuchet MS"/>
              </a:rPr>
              <a:t>Vergleichen Sie Ihre Einstufungen mit Ihren Mitschüler*in und erläutern Sie ihre Einstufung</a:t>
            </a:r>
            <a:endParaRPr b="0" i="0" sz="1800" u="none" cap="none" strike="noStrike">
              <a:solidFill>
                <a:srgbClr val="FF0000"/>
              </a:solidFill>
              <a:latin typeface="Trebuchet MS"/>
              <a:ea typeface="Trebuchet MS"/>
              <a:cs typeface="Trebuchet MS"/>
              <a:sym typeface="Trebuchet MS"/>
            </a:endParaRPr>
          </a:p>
          <a:p>
            <a:pPr indent="-285750" lvl="0" marL="285750" marR="0" rtl="0" algn="l">
              <a:lnSpc>
                <a:spcPct val="100000"/>
              </a:lnSpc>
              <a:spcBef>
                <a:spcPts val="600"/>
              </a:spcBef>
              <a:spcAft>
                <a:spcPts val="0"/>
              </a:spcAft>
              <a:buClr>
                <a:srgbClr val="FF0000"/>
              </a:buClr>
              <a:buSzPts val="1800"/>
              <a:buFont typeface="Trebuchet MS"/>
              <a:buChar char="•"/>
            </a:pPr>
            <a:r>
              <a:rPr b="0" i="0" lang="de-DE" sz="1800" u="none" cap="none" strike="noStrike">
                <a:solidFill>
                  <a:srgbClr val="FF0000"/>
                </a:solidFill>
                <a:latin typeface="Trebuchet MS"/>
                <a:ea typeface="Trebuchet MS"/>
                <a:cs typeface="Trebuchet MS"/>
                <a:sym typeface="Trebuchet MS"/>
              </a:rPr>
              <a:t>Clustern Sie die Ergebnisse der gesamten Klasse nach Abfallart und Stufe der Abfallhierachie</a:t>
            </a:r>
            <a:endParaRPr b="0" i="0" sz="1800" u="none" cap="none" strike="noStrike">
              <a:solidFill>
                <a:srgbClr val="FF0000"/>
              </a:solidFill>
              <a:latin typeface="Trebuchet MS"/>
              <a:ea typeface="Trebuchet MS"/>
              <a:cs typeface="Trebuchet MS"/>
              <a:sym typeface="Trebuchet MS"/>
            </a:endParaRPr>
          </a:p>
        </p:txBody>
      </p:sp>
      <p:grpSp>
        <p:nvGrpSpPr>
          <p:cNvPr id="129" name="Google Shape;129;p21"/>
          <p:cNvGrpSpPr/>
          <p:nvPr/>
        </p:nvGrpSpPr>
        <p:grpSpPr>
          <a:xfrm rot="10800000">
            <a:off x="1983216" y="4316238"/>
            <a:ext cx="3610994" cy="820564"/>
            <a:chOff x="3974431" y="1910671"/>
            <a:chExt cx="2527469" cy="600091"/>
          </a:xfrm>
        </p:grpSpPr>
        <p:sp>
          <p:nvSpPr>
            <p:cNvPr id="130" name="Google Shape;130;p21"/>
            <p:cNvSpPr/>
            <p:nvPr/>
          </p:nvSpPr>
          <p:spPr>
            <a:xfrm>
              <a:off x="4991481" y="2186946"/>
              <a:ext cx="568110" cy="10506"/>
            </a:xfrm>
            <a:custGeom>
              <a:rect b="b" l="l" r="r" t="t"/>
              <a:pathLst>
                <a:path extrusionOk="0" h="454" w="24551">
                  <a:moveTo>
                    <a:pt x="0" y="1"/>
                  </a:moveTo>
                  <a:lnTo>
                    <a:pt x="0" y="453"/>
                  </a:lnTo>
                  <a:lnTo>
                    <a:pt x="24551" y="453"/>
                  </a:lnTo>
                  <a:lnTo>
                    <a:pt x="24551" y="1"/>
                  </a:lnTo>
                  <a:close/>
                </a:path>
              </a:pathLst>
            </a:custGeom>
            <a:solidFill>
              <a:srgbClr val="000000"/>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31" name="Google Shape;131;p21"/>
            <p:cNvSpPr/>
            <p:nvPr/>
          </p:nvSpPr>
          <p:spPr>
            <a:xfrm>
              <a:off x="3974431" y="2395293"/>
              <a:ext cx="1213369" cy="115469"/>
            </a:xfrm>
            <a:custGeom>
              <a:rect b="b" l="l" r="r" t="t"/>
              <a:pathLst>
                <a:path extrusionOk="0" h="4990" w="52436">
                  <a:moveTo>
                    <a:pt x="24837" y="1"/>
                  </a:moveTo>
                  <a:lnTo>
                    <a:pt x="0" y="3930"/>
                  </a:lnTo>
                  <a:lnTo>
                    <a:pt x="40744" y="4989"/>
                  </a:lnTo>
                  <a:lnTo>
                    <a:pt x="52436" y="1751"/>
                  </a:lnTo>
                  <a:lnTo>
                    <a:pt x="24837" y="1"/>
                  </a:lnTo>
                  <a:close/>
                </a:path>
              </a:pathLst>
            </a:custGeom>
            <a:solidFill>
              <a:srgbClr val="E09214"/>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32" name="Google Shape;132;p21"/>
            <p:cNvSpPr/>
            <p:nvPr/>
          </p:nvSpPr>
          <p:spPr>
            <a:xfrm>
              <a:off x="3974431" y="1910671"/>
              <a:ext cx="1213369" cy="525139"/>
            </a:xfrm>
            <a:custGeom>
              <a:rect b="b" l="l" r="r" t="t"/>
              <a:pathLst>
                <a:path extrusionOk="0" h="22694" w="52436">
                  <a:moveTo>
                    <a:pt x="13097" y="1"/>
                  </a:moveTo>
                  <a:lnTo>
                    <a:pt x="0" y="22694"/>
                  </a:lnTo>
                  <a:lnTo>
                    <a:pt x="52436" y="22694"/>
                  </a:lnTo>
                  <a:lnTo>
                    <a:pt x="39327" y="1"/>
                  </a:lnTo>
                  <a:close/>
                </a:path>
              </a:pathLst>
            </a:custGeom>
            <a:solidFill>
              <a:srgbClr val="FF9900"/>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33" name="Google Shape;133;p21"/>
            <p:cNvSpPr/>
            <p:nvPr/>
          </p:nvSpPr>
          <p:spPr>
            <a:xfrm rot="10800000">
              <a:off x="5559600" y="2032294"/>
              <a:ext cx="942300" cy="319800"/>
            </a:xfrm>
            <a:prstGeom prst="roundRect">
              <a:avLst>
                <a:gd fmla="val 50000" name="adj"/>
              </a:avLst>
            </a:prstGeom>
            <a:solidFill>
              <a:srgbClr val="FF9900"/>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FFFFFF"/>
                  </a:solidFill>
                  <a:latin typeface="Trebuchet MS"/>
                  <a:ea typeface="Trebuchet MS"/>
                  <a:cs typeface="Trebuchet MS"/>
                  <a:sym typeface="Trebuchet MS"/>
                </a:rPr>
                <a:t>04</a:t>
              </a:r>
              <a:endParaRPr b="0" i="0" sz="1700" u="none" cap="none" strike="noStrike">
                <a:solidFill>
                  <a:srgbClr val="FFFFFF"/>
                </a:solidFill>
                <a:latin typeface="Trebuchet MS"/>
                <a:ea typeface="Trebuchet MS"/>
                <a:cs typeface="Trebuchet MS"/>
                <a:sym typeface="Trebuchet MS"/>
              </a:endParaRPr>
            </a:p>
          </p:txBody>
        </p:sp>
      </p:grpSp>
      <p:grpSp>
        <p:nvGrpSpPr>
          <p:cNvPr id="134" name="Google Shape;134;p21"/>
          <p:cNvGrpSpPr/>
          <p:nvPr/>
        </p:nvGrpSpPr>
        <p:grpSpPr>
          <a:xfrm rot="10800000">
            <a:off x="1109370" y="2729002"/>
            <a:ext cx="5351197" cy="792461"/>
            <a:chOff x="3368025" y="3068646"/>
            <a:chExt cx="3745500" cy="614692"/>
          </a:xfrm>
        </p:grpSpPr>
        <p:sp>
          <p:nvSpPr>
            <p:cNvPr id="135" name="Google Shape;135;p21"/>
            <p:cNvSpPr/>
            <p:nvPr/>
          </p:nvSpPr>
          <p:spPr>
            <a:xfrm>
              <a:off x="5602839" y="3334574"/>
              <a:ext cx="568388" cy="10783"/>
            </a:xfrm>
            <a:custGeom>
              <a:rect b="b" l="l" r="r" t="t"/>
              <a:pathLst>
                <a:path extrusionOk="0" h="466" w="24563">
                  <a:moveTo>
                    <a:pt x="0" y="1"/>
                  </a:moveTo>
                  <a:lnTo>
                    <a:pt x="0" y="465"/>
                  </a:lnTo>
                  <a:lnTo>
                    <a:pt x="24563" y="465"/>
                  </a:lnTo>
                  <a:lnTo>
                    <a:pt x="24563" y="1"/>
                  </a:lnTo>
                  <a:close/>
                </a:path>
              </a:pathLst>
            </a:custGeom>
            <a:solidFill>
              <a:srgbClr val="000000"/>
            </a:solidFill>
            <a:ln>
              <a:noFill/>
            </a:ln>
            <a:effectLst>
              <a:outerShdw blurRad="57150" rotWithShape="0" algn="bl" dir="5400000" dist="19050">
                <a:srgbClr val="5EB2FC">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36" name="Google Shape;136;p21"/>
            <p:cNvSpPr/>
            <p:nvPr/>
          </p:nvSpPr>
          <p:spPr>
            <a:xfrm>
              <a:off x="3368025" y="3574210"/>
              <a:ext cx="2426183" cy="109128"/>
            </a:xfrm>
            <a:custGeom>
              <a:rect b="b" l="l" r="r" t="t"/>
              <a:pathLst>
                <a:path extrusionOk="0" h="4716" w="104848">
                  <a:moveTo>
                    <a:pt x="34672" y="0"/>
                  </a:moveTo>
                  <a:lnTo>
                    <a:pt x="1" y="3334"/>
                  </a:lnTo>
                  <a:lnTo>
                    <a:pt x="83964" y="4715"/>
                  </a:lnTo>
                  <a:lnTo>
                    <a:pt x="104847" y="846"/>
                  </a:lnTo>
                  <a:lnTo>
                    <a:pt x="34672" y="0"/>
                  </a:lnTo>
                  <a:close/>
                </a:path>
              </a:pathLst>
            </a:custGeom>
            <a:solidFill>
              <a:srgbClr val="4685BC"/>
            </a:solidFill>
            <a:ln>
              <a:noFill/>
            </a:ln>
            <a:effectLst>
              <a:outerShdw blurRad="57150" rotWithShape="0" algn="bl" dir="5400000" dist="19050">
                <a:srgbClr val="5EB2FC">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37" name="Google Shape;137;p21"/>
            <p:cNvSpPr/>
            <p:nvPr/>
          </p:nvSpPr>
          <p:spPr>
            <a:xfrm>
              <a:off x="3368025" y="3068646"/>
              <a:ext cx="2426183" cy="525139"/>
            </a:xfrm>
            <a:custGeom>
              <a:rect b="b" l="l" r="r" t="t"/>
              <a:pathLst>
                <a:path extrusionOk="0" h="22694" w="104848">
                  <a:moveTo>
                    <a:pt x="13098" y="0"/>
                  </a:moveTo>
                  <a:lnTo>
                    <a:pt x="1" y="22694"/>
                  </a:lnTo>
                  <a:lnTo>
                    <a:pt x="104847" y="22694"/>
                  </a:lnTo>
                  <a:lnTo>
                    <a:pt x="91738" y="0"/>
                  </a:lnTo>
                  <a:close/>
                </a:path>
              </a:pathLst>
            </a:custGeom>
            <a:solidFill>
              <a:srgbClr val="5EB2FC"/>
            </a:solidFill>
            <a:ln>
              <a:noFill/>
            </a:ln>
            <a:effectLst>
              <a:outerShdw blurRad="57150" rotWithShape="0" algn="bl" dir="5400000" dist="19050">
                <a:srgbClr val="5EB2FC">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38" name="Google Shape;138;p21"/>
            <p:cNvSpPr/>
            <p:nvPr/>
          </p:nvSpPr>
          <p:spPr>
            <a:xfrm rot="10800000">
              <a:off x="6171225" y="3180206"/>
              <a:ext cx="942300" cy="319800"/>
            </a:xfrm>
            <a:prstGeom prst="roundRect">
              <a:avLst>
                <a:gd fmla="val 50000" name="adj"/>
              </a:avLst>
            </a:prstGeom>
            <a:solidFill>
              <a:srgbClr val="5EB2FC"/>
            </a:solidFill>
            <a:ln>
              <a:noFill/>
            </a:ln>
            <a:effectLst>
              <a:outerShdw blurRad="57150" rotWithShape="0" algn="bl" dir="5400000" dist="19050">
                <a:srgbClr val="5EB2FC">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FFFFFF"/>
                  </a:solidFill>
                  <a:latin typeface="Trebuchet MS"/>
                  <a:ea typeface="Trebuchet MS"/>
                  <a:cs typeface="Trebuchet MS"/>
                  <a:sym typeface="Trebuchet MS"/>
                </a:rPr>
                <a:t>02</a:t>
              </a:r>
              <a:endParaRPr b="0" i="0" sz="1700" u="none" cap="none" strike="noStrike">
                <a:solidFill>
                  <a:srgbClr val="FFFFFF"/>
                </a:solidFill>
                <a:latin typeface="Trebuchet MS"/>
                <a:ea typeface="Trebuchet MS"/>
                <a:cs typeface="Trebuchet MS"/>
                <a:sym typeface="Trebuchet MS"/>
              </a:endParaRPr>
            </a:p>
          </p:txBody>
        </p:sp>
      </p:grpSp>
      <p:grpSp>
        <p:nvGrpSpPr>
          <p:cNvPr id="139" name="Google Shape;139;p21"/>
          <p:cNvGrpSpPr/>
          <p:nvPr/>
        </p:nvGrpSpPr>
        <p:grpSpPr>
          <a:xfrm rot="10800000">
            <a:off x="710620" y="2093220"/>
            <a:ext cx="6183100" cy="677009"/>
            <a:chOff x="3064844" y="3651359"/>
            <a:chExt cx="4327781" cy="525139"/>
          </a:xfrm>
        </p:grpSpPr>
        <p:sp>
          <p:nvSpPr>
            <p:cNvPr id="140" name="Google Shape;140;p21"/>
            <p:cNvSpPr/>
            <p:nvPr/>
          </p:nvSpPr>
          <p:spPr>
            <a:xfrm>
              <a:off x="5881931" y="3908677"/>
              <a:ext cx="568388" cy="10482"/>
            </a:xfrm>
            <a:custGeom>
              <a:rect b="b" l="l" r="r" t="t"/>
              <a:pathLst>
                <a:path extrusionOk="0" h="453" w="24563">
                  <a:moveTo>
                    <a:pt x="0" y="1"/>
                  </a:moveTo>
                  <a:lnTo>
                    <a:pt x="0" y="453"/>
                  </a:lnTo>
                  <a:lnTo>
                    <a:pt x="24563" y="453"/>
                  </a:lnTo>
                  <a:lnTo>
                    <a:pt x="24563"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41" name="Google Shape;141;p21"/>
            <p:cNvSpPr/>
            <p:nvPr/>
          </p:nvSpPr>
          <p:spPr>
            <a:xfrm>
              <a:off x="3064844" y="3651359"/>
              <a:ext cx="3032543" cy="525139"/>
            </a:xfrm>
            <a:custGeom>
              <a:rect b="b" l="l" r="r" t="t"/>
              <a:pathLst>
                <a:path extrusionOk="0" h="22694" w="131052">
                  <a:moveTo>
                    <a:pt x="13109" y="0"/>
                  </a:moveTo>
                  <a:lnTo>
                    <a:pt x="0" y="22693"/>
                  </a:lnTo>
                  <a:lnTo>
                    <a:pt x="131052" y="22693"/>
                  </a:lnTo>
                  <a:lnTo>
                    <a:pt x="117955" y="0"/>
                  </a:lnTo>
                  <a:close/>
                </a:path>
              </a:pathLst>
            </a:custGeom>
            <a:solidFill>
              <a:srgbClr val="4949E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42" name="Google Shape;142;p21"/>
            <p:cNvSpPr/>
            <p:nvPr/>
          </p:nvSpPr>
          <p:spPr>
            <a:xfrm rot="10800000">
              <a:off x="6450325" y="3754163"/>
              <a:ext cx="942300" cy="319800"/>
            </a:xfrm>
            <a:prstGeom prst="roundRect">
              <a:avLst>
                <a:gd fmla="val 50000" name="adj"/>
              </a:avLst>
            </a:prstGeom>
            <a:solidFill>
              <a:srgbClr val="4949E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FFFFFF"/>
                  </a:solidFill>
                  <a:latin typeface="Trebuchet MS"/>
                  <a:ea typeface="Trebuchet MS"/>
                  <a:cs typeface="Trebuchet MS"/>
                  <a:sym typeface="Trebuchet MS"/>
                </a:rPr>
                <a:t>01</a:t>
              </a:r>
              <a:endParaRPr b="0" i="0" sz="1700" u="none" cap="none" strike="noStrike">
                <a:solidFill>
                  <a:srgbClr val="FFFFFF"/>
                </a:solidFill>
                <a:latin typeface="Trebuchet MS"/>
                <a:ea typeface="Trebuchet MS"/>
                <a:cs typeface="Trebuchet MS"/>
                <a:sym typeface="Trebuchet MS"/>
              </a:endParaRPr>
            </a:p>
          </p:txBody>
        </p:sp>
      </p:grpSp>
      <p:grpSp>
        <p:nvGrpSpPr>
          <p:cNvPr id="143" name="Google Shape;143;p21"/>
          <p:cNvGrpSpPr/>
          <p:nvPr/>
        </p:nvGrpSpPr>
        <p:grpSpPr>
          <a:xfrm rot="10800000">
            <a:off x="1578917" y="3573746"/>
            <a:ext cx="4447918" cy="778577"/>
            <a:chOff x="3671588" y="2491733"/>
            <a:chExt cx="3113262" cy="537989"/>
          </a:xfrm>
        </p:grpSpPr>
        <p:sp>
          <p:nvSpPr>
            <p:cNvPr id="144" name="Google Shape;144;p21"/>
            <p:cNvSpPr/>
            <p:nvPr/>
          </p:nvSpPr>
          <p:spPr>
            <a:xfrm>
              <a:off x="5274437" y="2760771"/>
              <a:ext cx="568110" cy="10482"/>
            </a:xfrm>
            <a:custGeom>
              <a:rect b="b" l="l" r="r" t="t"/>
              <a:pathLst>
                <a:path extrusionOk="0" h="453" w="24551">
                  <a:moveTo>
                    <a:pt x="0" y="0"/>
                  </a:moveTo>
                  <a:lnTo>
                    <a:pt x="0" y="453"/>
                  </a:lnTo>
                  <a:lnTo>
                    <a:pt x="24551" y="453"/>
                  </a:lnTo>
                  <a:lnTo>
                    <a:pt x="24551" y="0"/>
                  </a:lnTo>
                  <a:close/>
                </a:path>
              </a:pathLst>
            </a:custGeom>
            <a:solidFill>
              <a:srgbClr val="000000"/>
            </a:solidFill>
            <a:ln>
              <a:noFill/>
            </a:ln>
            <a:effectLst>
              <a:outerShdw blurRad="57150" rotWithShape="0" algn="bl" dir="5400000" dist="19050">
                <a:srgbClr val="FCBD24">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45" name="Google Shape;145;p21"/>
            <p:cNvSpPr/>
            <p:nvPr/>
          </p:nvSpPr>
          <p:spPr>
            <a:xfrm>
              <a:off x="3671588" y="2491733"/>
              <a:ext cx="1819776" cy="525139"/>
            </a:xfrm>
            <a:custGeom>
              <a:rect b="b" l="l" r="r" t="t"/>
              <a:pathLst>
                <a:path extrusionOk="0" h="22694" w="78642">
                  <a:moveTo>
                    <a:pt x="13109" y="1"/>
                  </a:moveTo>
                  <a:lnTo>
                    <a:pt x="1" y="22694"/>
                  </a:lnTo>
                  <a:lnTo>
                    <a:pt x="78641" y="22694"/>
                  </a:lnTo>
                  <a:lnTo>
                    <a:pt x="65545" y="1"/>
                  </a:lnTo>
                  <a:close/>
                </a:path>
              </a:pathLst>
            </a:custGeom>
            <a:solidFill>
              <a:srgbClr val="FCBD24"/>
            </a:solidFill>
            <a:ln>
              <a:noFill/>
            </a:ln>
            <a:effectLst>
              <a:outerShdw blurRad="57150" rotWithShape="0" algn="bl" dir="5400000" dist="19050">
                <a:srgbClr val="FCBD24">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46" name="Google Shape;146;p21"/>
            <p:cNvSpPr/>
            <p:nvPr/>
          </p:nvSpPr>
          <p:spPr>
            <a:xfrm rot="10800000">
              <a:off x="5842550" y="2606250"/>
              <a:ext cx="942300" cy="319800"/>
            </a:xfrm>
            <a:prstGeom prst="roundRect">
              <a:avLst>
                <a:gd fmla="val 50000" name="adj"/>
              </a:avLst>
            </a:prstGeom>
            <a:solidFill>
              <a:srgbClr val="FCBD24"/>
            </a:solidFill>
            <a:ln>
              <a:noFill/>
            </a:ln>
            <a:effectLst>
              <a:outerShdw blurRad="57150" rotWithShape="0" algn="bl" dir="5400000" dist="19050">
                <a:srgbClr val="FCBD24">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FFFFFF"/>
                  </a:solidFill>
                  <a:latin typeface="Trebuchet MS"/>
                  <a:ea typeface="Trebuchet MS"/>
                  <a:cs typeface="Trebuchet MS"/>
                  <a:sym typeface="Trebuchet MS"/>
                </a:rPr>
                <a:t>03</a:t>
              </a:r>
              <a:endParaRPr b="0" i="0" sz="1700" u="none" cap="none" strike="noStrike">
                <a:solidFill>
                  <a:srgbClr val="FFFFFF"/>
                </a:solidFill>
                <a:latin typeface="Trebuchet MS"/>
                <a:ea typeface="Trebuchet MS"/>
                <a:cs typeface="Trebuchet MS"/>
                <a:sym typeface="Trebuchet MS"/>
              </a:endParaRPr>
            </a:p>
          </p:txBody>
        </p:sp>
        <p:sp>
          <p:nvSpPr>
            <p:cNvPr id="147" name="Google Shape;147;p21"/>
            <p:cNvSpPr/>
            <p:nvPr/>
          </p:nvSpPr>
          <p:spPr>
            <a:xfrm flipH="1" rot="10800000">
              <a:off x="3782847" y="3022573"/>
              <a:ext cx="1700830" cy="7149"/>
            </a:xfrm>
            <a:custGeom>
              <a:rect b="b" l="l" r="r" t="t"/>
              <a:pathLst>
                <a:path extrusionOk="0" h="7585" w="78642">
                  <a:moveTo>
                    <a:pt x="34160" y="1"/>
                  </a:moveTo>
                  <a:lnTo>
                    <a:pt x="1" y="5251"/>
                  </a:lnTo>
                  <a:lnTo>
                    <a:pt x="62270" y="7585"/>
                  </a:lnTo>
                  <a:lnTo>
                    <a:pt x="78641" y="2775"/>
                  </a:lnTo>
                  <a:lnTo>
                    <a:pt x="34160" y="1"/>
                  </a:lnTo>
                  <a:close/>
                </a:path>
              </a:pathLst>
            </a:custGeom>
            <a:solidFill>
              <a:srgbClr val="9FC5E8"/>
            </a:solidFill>
            <a:ln>
              <a:noFill/>
            </a:ln>
            <a:effectLst>
              <a:outerShdw blurRad="57150" rotWithShape="0" algn="bl" dir="5400000" dist="19050">
                <a:srgbClr val="FCBD24">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grpSp>
      <p:sp>
        <p:nvSpPr>
          <p:cNvPr id="148" name="Google Shape;148;p21"/>
          <p:cNvSpPr txBox="1"/>
          <p:nvPr/>
        </p:nvSpPr>
        <p:spPr>
          <a:xfrm>
            <a:off x="3575213" y="2192187"/>
            <a:ext cx="2223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FFFFFF"/>
                </a:solidFill>
                <a:latin typeface="Trebuchet MS"/>
                <a:ea typeface="Trebuchet MS"/>
                <a:cs typeface="Trebuchet MS"/>
                <a:sym typeface="Trebuchet MS"/>
              </a:rPr>
              <a:t>Vermeidung</a:t>
            </a:r>
            <a:endParaRPr b="0" i="0" sz="1400" u="none" cap="none" strike="noStrike">
              <a:solidFill>
                <a:srgbClr val="FFFFFF"/>
              </a:solidFill>
              <a:latin typeface="Trebuchet MS"/>
              <a:ea typeface="Trebuchet MS"/>
              <a:cs typeface="Trebuchet MS"/>
              <a:sym typeface="Trebuchet MS"/>
            </a:endParaRPr>
          </a:p>
        </p:txBody>
      </p:sp>
      <p:sp>
        <p:nvSpPr>
          <p:cNvPr id="149" name="Google Shape;149;p21"/>
          <p:cNvSpPr txBox="1"/>
          <p:nvPr/>
        </p:nvSpPr>
        <p:spPr>
          <a:xfrm>
            <a:off x="3676253" y="2927377"/>
            <a:ext cx="2402700" cy="61552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FFFFFF"/>
                </a:solidFill>
                <a:latin typeface="Trebuchet MS"/>
                <a:ea typeface="Trebuchet MS"/>
                <a:cs typeface="Trebuchet MS"/>
                <a:sym typeface="Trebuchet MS"/>
              </a:rPr>
              <a:t>Vorbereitung zur Wiederverwendung</a:t>
            </a:r>
            <a:endParaRPr b="0" i="0" sz="1400" u="none" cap="none" strike="noStrike">
              <a:solidFill>
                <a:srgbClr val="FFFFFF"/>
              </a:solidFill>
              <a:latin typeface="Trebuchet MS"/>
              <a:ea typeface="Trebuchet MS"/>
              <a:cs typeface="Trebuchet MS"/>
              <a:sym typeface="Trebuchet MS"/>
            </a:endParaRPr>
          </a:p>
        </p:txBody>
      </p:sp>
      <p:sp>
        <p:nvSpPr>
          <p:cNvPr id="150" name="Google Shape;150;p21"/>
          <p:cNvSpPr txBox="1"/>
          <p:nvPr/>
        </p:nvSpPr>
        <p:spPr>
          <a:xfrm>
            <a:off x="3624010" y="3723701"/>
            <a:ext cx="2223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FFFFFF"/>
                </a:solidFill>
                <a:latin typeface="Trebuchet MS"/>
                <a:ea typeface="Trebuchet MS"/>
                <a:cs typeface="Trebuchet MS"/>
                <a:sym typeface="Trebuchet MS"/>
              </a:rPr>
              <a:t>Recycling</a:t>
            </a:r>
            <a:endParaRPr b="0" i="0" sz="1400" u="none" cap="none" strike="noStrike">
              <a:solidFill>
                <a:srgbClr val="FFFFFF"/>
              </a:solidFill>
              <a:latin typeface="Trebuchet MS"/>
              <a:ea typeface="Trebuchet MS"/>
              <a:cs typeface="Trebuchet MS"/>
              <a:sym typeface="Trebuchet MS"/>
            </a:endParaRPr>
          </a:p>
        </p:txBody>
      </p:sp>
      <p:sp>
        <p:nvSpPr>
          <p:cNvPr id="151" name="Google Shape;151;p21"/>
          <p:cNvSpPr txBox="1"/>
          <p:nvPr/>
        </p:nvSpPr>
        <p:spPr>
          <a:xfrm>
            <a:off x="3586749" y="4425545"/>
            <a:ext cx="2223600" cy="754022"/>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50"/>
              <a:buFont typeface="Arial"/>
              <a:buNone/>
            </a:pPr>
            <a:r>
              <a:rPr b="0" i="0" lang="de-DE" sz="1050" u="none" cap="none" strike="noStrike">
                <a:solidFill>
                  <a:srgbClr val="595959"/>
                </a:solidFill>
                <a:latin typeface="Trebuchet MS"/>
                <a:ea typeface="Trebuchet MS"/>
                <a:cs typeface="Trebuchet MS"/>
                <a:sym typeface="Trebuchet MS"/>
              </a:rPr>
              <a:t>Sonstige</a:t>
            </a:r>
            <a:r>
              <a:rPr b="0" i="0" lang="de-DE" sz="1400" u="none" cap="none" strike="noStrike">
                <a:solidFill>
                  <a:srgbClr val="FFFFFF"/>
                </a:solidFill>
                <a:latin typeface="Trebuchet MS"/>
                <a:ea typeface="Trebuchet MS"/>
                <a:cs typeface="Trebuchet MS"/>
                <a:sym typeface="Trebuchet MS"/>
              </a:rPr>
              <a:t> </a:t>
            </a:r>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FFFFFF"/>
                </a:solidFill>
                <a:latin typeface="Trebuchet MS"/>
                <a:ea typeface="Trebuchet MS"/>
                <a:cs typeface="Trebuchet MS"/>
                <a:sym typeface="Trebuchet MS"/>
              </a:rPr>
              <a:t>Verwertung </a:t>
            </a:r>
            <a:endParaRPr b="0" i="0" sz="1400" u="none" cap="none" strike="noStrike">
              <a:solidFill>
                <a:srgbClr val="FFFFF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900"/>
              <a:buFont typeface="Arial"/>
              <a:buNone/>
            </a:pPr>
            <a:r>
              <a:rPr b="0" i="0" lang="de-DE" sz="900" u="none" cap="none" strike="noStrike">
                <a:solidFill>
                  <a:srgbClr val="595959"/>
                </a:solidFill>
                <a:latin typeface="Trebuchet MS"/>
                <a:ea typeface="Trebuchet MS"/>
                <a:cs typeface="Trebuchet MS"/>
                <a:sym typeface="Trebuchet MS"/>
              </a:rPr>
              <a:t>z.B. energetisch</a:t>
            </a:r>
            <a:endParaRPr b="0" i="0" sz="900" u="none" cap="none" strike="noStrike">
              <a:solidFill>
                <a:srgbClr val="595959"/>
              </a:solidFill>
              <a:latin typeface="Trebuchet MS"/>
              <a:ea typeface="Trebuchet MS"/>
              <a:cs typeface="Trebuchet MS"/>
              <a:sym typeface="Trebuchet MS"/>
            </a:endParaRPr>
          </a:p>
        </p:txBody>
      </p:sp>
      <p:grpSp>
        <p:nvGrpSpPr>
          <p:cNvPr id="152" name="Google Shape;152;p21"/>
          <p:cNvGrpSpPr/>
          <p:nvPr/>
        </p:nvGrpSpPr>
        <p:grpSpPr>
          <a:xfrm rot="10800000">
            <a:off x="2361090" y="5131907"/>
            <a:ext cx="2799931" cy="752430"/>
            <a:chOff x="4277625" y="1332100"/>
            <a:chExt cx="1959775" cy="583641"/>
          </a:xfrm>
        </p:grpSpPr>
        <p:sp>
          <p:nvSpPr>
            <p:cNvPr id="153" name="Google Shape;153;p21"/>
            <p:cNvSpPr/>
            <p:nvPr/>
          </p:nvSpPr>
          <p:spPr>
            <a:xfrm>
              <a:off x="4726990" y="1612843"/>
              <a:ext cx="568110" cy="10783"/>
            </a:xfrm>
            <a:custGeom>
              <a:rect b="b" l="l" r="r" t="t"/>
              <a:pathLst>
                <a:path extrusionOk="0" h="466" w="24551">
                  <a:moveTo>
                    <a:pt x="0" y="1"/>
                  </a:moveTo>
                  <a:lnTo>
                    <a:pt x="0" y="465"/>
                  </a:lnTo>
                  <a:lnTo>
                    <a:pt x="24551" y="465"/>
                  </a:lnTo>
                  <a:lnTo>
                    <a:pt x="24551" y="1"/>
                  </a:lnTo>
                  <a:close/>
                </a:path>
              </a:pathLst>
            </a:custGeom>
            <a:solidFill>
              <a:srgbClr val="000000"/>
            </a:solidFill>
            <a:ln>
              <a:noFill/>
            </a:ln>
            <a:effectLst>
              <a:outerShdw blurRad="57150" rotWithShape="0" algn="bl" dir="5400000" dist="19050">
                <a:srgbClr val="EC3A3B">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54" name="Google Shape;154;p21"/>
            <p:cNvSpPr/>
            <p:nvPr/>
          </p:nvSpPr>
          <p:spPr>
            <a:xfrm>
              <a:off x="4277625" y="1846810"/>
              <a:ext cx="606962" cy="68931"/>
            </a:xfrm>
            <a:custGeom>
              <a:rect b="b" l="l" r="r" t="t"/>
              <a:pathLst>
                <a:path extrusionOk="0" h="4907" w="26230">
                  <a:moveTo>
                    <a:pt x="14240" y="1"/>
                  </a:moveTo>
                  <a:lnTo>
                    <a:pt x="0" y="3454"/>
                  </a:lnTo>
                  <a:lnTo>
                    <a:pt x="17657" y="4906"/>
                  </a:lnTo>
                  <a:lnTo>
                    <a:pt x="26230" y="1144"/>
                  </a:lnTo>
                  <a:lnTo>
                    <a:pt x="14240" y="1"/>
                  </a:lnTo>
                  <a:close/>
                </a:path>
              </a:pathLst>
            </a:custGeom>
            <a:solidFill>
              <a:srgbClr val="E06666"/>
            </a:solidFill>
            <a:ln>
              <a:noFill/>
            </a:ln>
            <a:effectLst>
              <a:outerShdw blurRad="57150" rotWithShape="0" algn="bl" dir="5400000" dist="19050">
                <a:srgbClr val="EC3A3B">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55" name="Google Shape;155;p21"/>
            <p:cNvSpPr/>
            <p:nvPr/>
          </p:nvSpPr>
          <p:spPr>
            <a:xfrm rot="10800000">
              <a:off x="5295100" y="1458338"/>
              <a:ext cx="942300" cy="319800"/>
            </a:xfrm>
            <a:prstGeom prst="roundRect">
              <a:avLst>
                <a:gd fmla="val 50000" name="adj"/>
              </a:avLst>
            </a:prstGeom>
            <a:solidFill>
              <a:srgbClr val="EC3A3B"/>
            </a:solidFill>
            <a:ln>
              <a:noFill/>
            </a:ln>
            <a:effectLst>
              <a:outerShdw blurRad="57150" rotWithShape="0" algn="bl" dir="5400000" dist="19050">
                <a:srgbClr val="EC3A3B">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de-DE" sz="1700" u="none" cap="none" strike="noStrike">
                  <a:solidFill>
                    <a:srgbClr val="FFFFFF"/>
                  </a:solidFill>
                  <a:latin typeface="Trebuchet MS"/>
                  <a:ea typeface="Trebuchet MS"/>
                  <a:cs typeface="Trebuchet MS"/>
                  <a:sym typeface="Trebuchet MS"/>
                </a:rPr>
                <a:t>05</a:t>
              </a:r>
              <a:endParaRPr b="0" i="0" sz="1700" u="none" cap="none" strike="noStrike">
                <a:solidFill>
                  <a:srgbClr val="FFFFFF"/>
                </a:solidFill>
                <a:latin typeface="Trebuchet MS"/>
                <a:ea typeface="Trebuchet MS"/>
                <a:cs typeface="Trebuchet MS"/>
                <a:sym typeface="Trebuchet MS"/>
              </a:endParaRPr>
            </a:p>
          </p:txBody>
        </p:sp>
        <p:sp>
          <p:nvSpPr>
            <p:cNvPr id="156" name="Google Shape;156;p21"/>
            <p:cNvSpPr/>
            <p:nvPr/>
          </p:nvSpPr>
          <p:spPr>
            <a:xfrm>
              <a:off x="4277635" y="1332100"/>
              <a:ext cx="606962" cy="525139"/>
            </a:xfrm>
            <a:custGeom>
              <a:rect b="b" l="l" r="r" t="t"/>
              <a:pathLst>
                <a:path extrusionOk="0" h="22694" w="26230">
                  <a:moveTo>
                    <a:pt x="13109" y="0"/>
                  </a:moveTo>
                  <a:lnTo>
                    <a:pt x="0" y="22694"/>
                  </a:lnTo>
                  <a:lnTo>
                    <a:pt x="26230" y="22694"/>
                  </a:lnTo>
                  <a:lnTo>
                    <a:pt x="13133" y="0"/>
                  </a:lnTo>
                  <a:close/>
                </a:path>
              </a:pathLst>
            </a:custGeom>
            <a:solidFill>
              <a:srgbClr val="EC3A3B"/>
            </a:solidFill>
            <a:ln>
              <a:noFill/>
            </a:ln>
            <a:effectLst>
              <a:outerShdw blurRad="57150" rotWithShape="0" algn="bl" dir="5400000" dist="19050">
                <a:srgbClr val="EC3A3B">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grpSp>
      <p:sp>
        <p:nvSpPr>
          <p:cNvPr id="157" name="Google Shape;157;p21"/>
          <p:cNvSpPr txBox="1"/>
          <p:nvPr/>
        </p:nvSpPr>
        <p:spPr>
          <a:xfrm>
            <a:off x="4171050" y="5250650"/>
            <a:ext cx="162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595959"/>
                </a:solidFill>
                <a:highlight>
                  <a:srgbClr val="F3F3F3"/>
                </a:highlight>
                <a:latin typeface="Trebuchet MS"/>
                <a:ea typeface="Trebuchet MS"/>
                <a:cs typeface="Trebuchet MS"/>
                <a:sym typeface="Trebuchet MS"/>
              </a:rPr>
              <a:t>Beseitigung</a:t>
            </a:r>
            <a:endParaRPr b="0" i="0" sz="1400" u="none" cap="none" strike="noStrike">
              <a:solidFill>
                <a:srgbClr val="595959"/>
              </a:solidFill>
              <a:highlight>
                <a:srgbClr val="F3F3F3"/>
              </a:highlight>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latin typeface="Trebuchet MS"/>
                <a:ea typeface="Trebuchet MS"/>
                <a:cs typeface="Trebuchet MS"/>
                <a:sym typeface="Trebuchet MS"/>
              </a:rPr>
              <a:t>‹#›</a:t>
            </a:fld>
            <a:endParaRPr>
              <a:latin typeface="Trebuchet MS"/>
              <a:ea typeface="Trebuchet MS"/>
              <a:cs typeface="Trebuchet MS"/>
              <a:sym typeface="Trebuchet MS"/>
            </a:endParaRPr>
          </a:p>
        </p:txBody>
      </p:sp>
      <p:sp>
        <p:nvSpPr>
          <p:cNvPr id="164" name="Google Shape;164;p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latin typeface="Trebuchet MS"/>
                <a:ea typeface="Trebuchet MS"/>
                <a:cs typeface="Trebuchet MS"/>
                <a:sym typeface="Trebuchet MS"/>
              </a:rPr>
              <a:t>Nachhaltigkeit und Kreislaufwirtschaft</a:t>
            </a:r>
            <a:endParaRPr>
              <a:latin typeface="Trebuchet MS"/>
              <a:ea typeface="Trebuchet MS"/>
              <a:cs typeface="Trebuchet MS"/>
              <a:sym typeface="Trebuchet MS"/>
            </a:endParaRPr>
          </a:p>
        </p:txBody>
      </p:sp>
      <p:sp>
        <p:nvSpPr>
          <p:cNvPr id="165" name="Google Shape;165;p2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900"/>
              <a:buNone/>
            </a:pPr>
            <a:r>
              <a:rPr lang="de-DE" sz="900">
                <a:latin typeface="Trebuchet MS"/>
                <a:ea typeface="Trebuchet MS"/>
                <a:cs typeface="Trebuchet MS"/>
                <a:sym typeface="Trebuchet MS"/>
              </a:rPr>
              <a:t>Maler und Lackierer</a:t>
            </a:r>
            <a:endParaRPr>
              <a:latin typeface="Trebuchet MS"/>
              <a:ea typeface="Trebuchet MS"/>
              <a:cs typeface="Trebuchet MS"/>
              <a:sym typeface="Trebuchet MS"/>
            </a:endParaRPr>
          </a:p>
          <a:p>
            <a:pPr indent="0" lvl="0" marL="0" rtl="0" algn="l">
              <a:lnSpc>
                <a:spcPct val="100000"/>
              </a:lnSpc>
              <a:spcBef>
                <a:spcPts val="0"/>
              </a:spcBef>
              <a:spcAft>
                <a:spcPts val="0"/>
              </a:spcAft>
              <a:buClr>
                <a:srgbClr val="000000"/>
              </a:buClr>
              <a:buSzPts val="900"/>
              <a:buNone/>
            </a:pPr>
            <a:r>
              <a:rPr lang="de-DE" sz="900">
                <a:latin typeface="Trebuchet MS"/>
                <a:ea typeface="Trebuchet MS"/>
                <a:cs typeface="Trebuchet MS"/>
                <a:sym typeface="Trebuchet MS"/>
              </a:rPr>
              <a:t>Fachrichtung Gestaltung und Instandhaltung</a:t>
            </a:r>
            <a:endParaRPr>
              <a:latin typeface="Trebuchet MS"/>
              <a:ea typeface="Trebuchet MS"/>
              <a:cs typeface="Trebuchet MS"/>
              <a:sym typeface="Trebuchet MS"/>
            </a:endParaRPr>
          </a:p>
        </p:txBody>
      </p:sp>
      <p:sp>
        <p:nvSpPr>
          <p:cNvPr id="166" name="Google Shape;166;p22"/>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sz="1050">
                <a:latin typeface="Trebuchet MS"/>
                <a:ea typeface="Trebuchet MS"/>
                <a:cs typeface="Trebuchet MS"/>
                <a:sym typeface="Trebuchet MS"/>
              </a:rPr>
              <a:t>Quelle: UBA 2021, EEA 2023</a:t>
            </a:r>
            <a:endParaRPr/>
          </a:p>
          <a:p>
            <a:pPr indent="-36000" lvl="0" marL="36000" rtl="0" algn="l">
              <a:lnSpc>
                <a:spcPct val="110000"/>
              </a:lnSpc>
              <a:spcBef>
                <a:spcPts val="0"/>
              </a:spcBef>
              <a:spcAft>
                <a:spcPts val="0"/>
              </a:spcAft>
              <a:buClr>
                <a:srgbClr val="888888"/>
              </a:buClr>
              <a:buSzPts val="1200"/>
              <a:buNone/>
            </a:pPr>
            <a:r>
              <a:rPr lang="de-DE" sz="1050">
                <a:latin typeface="Trebuchet MS"/>
                <a:ea typeface="Trebuchet MS"/>
                <a:cs typeface="Trebuchet MS"/>
                <a:sym typeface="Trebuchet MS"/>
              </a:rPr>
              <a:t>Grafik: Beate Bliedtner (Eigene Darstellung)</a:t>
            </a:r>
            <a:endParaRPr sz="1050">
              <a:latin typeface="Trebuchet MS"/>
              <a:ea typeface="Trebuchet MS"/>
              <a:cs typeface="Trebuchet MS"/>
              <a:sym typeface="Trebuchet MS"/>
            </a:endParaRPr>
          </a:p>
        </p:txBody>
      </p:sp>
      <p:sp>
        <p:nvSpPr>
          <p:cNvPr id="167" name="Google Shape;167;p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114300" rtl="0" algn="l">
              <a:lnSpc>
                <a:spcPct val="100000"/>
              </a:lnSpc>
              <a:spcBef>
                <a:spcPts val="0"/>
              </a:spcBef>
              <a:spcAft>
                <a:spcPts val="0"/>
              </a:spcAft>
              <a:buSzPts val="1800"/>
              <a:buNone/>
            </a:pPr>
            <a:r>
              <a:rPr b="1" lang="de-DE" sz="900">
                <a:solidFill>
                  <a:schemeClr val="lt1"/>
                </a:solidFill>
                <a:latin typeface="Trebuchet MS"/>
                <a:ea typeface="Trebuchet MS"/>
                <a:cs typeface="Trebuchet MS"/>
                <a:sym typeface="Trebuchet MS"/>
              </a:rPr>
              <a:t>Beate Bliedtner, </a:t>
            </a:r>
            <a:r>
              <a:rPr lang="de-DE" sz="900">
                <a:solidFill>
                  <a:schemeClr val="lt1"/>
                </a:solidFill>
                <a:latin typeface="Trebuchet MS"/>
                <a:ea typeface="Trebuchet MS"/>
                <a:cs typeface="Trebuchet MS"/>
                <a:sym typeface="Trebuchet MS"/>
              </a:rPr>
              <a:t>LIV des Maler- und Lackiererhandwerks Berlin-Brandenburg </a:t>
            </a:r>
            <a:r>
              <a:rPr b="1" lang="de-DE" sz="900">
                <a:solidFill>
                  <a:schemeClr val="lt1"/>
                </a:solidFill>
                <a:latin typeface="Trebuchet MS"/>
                <a:ea typeface="Trebuchet MS"/>
                <a:cs typeface="Trebuchet MS"/>
                <a:sym typeface="Trebuchet MS"/>
              </a:rPr>
              <a:t>Alexander Schnelle</a:t>
            </a:r>
            <a:endParaRPr>
              <a:latin typeface="Trebuchet MS"/>
              <a:ea typeface="Trebuchet MS"/>
              <a:cs typeface="Trebuchet MS"/>
              <a:sym typeface="Trebuchet MS"/>
            </a:endParaRPr>
          </a:p>
        </p:txBody>
      </p:sp>
      <p:sp>
        <p:nvSpPr>
          <p:cNvPr id="168" name="Google Shape;168;p22"/>
          <p:cNvSpPr/>
          <p:nvPr/>
        </p:nvSpPr>
        <p:spPr>
          <a:xfrm>
            <a:off x="7961152" y="3541652"/>
            <a:ext cx="3926048" cy="2286619"/>
          </a:xfrm>
          <a:prstGeom prst="roundRect">
            <a:avLst>
              <a:gd fmla="val 16667" name="adj"/>
            </a:avLst>
          </a:prstGeom>
          <a:solidFill>
            <a:srgbClr val="FFCD2F"/>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C00000"/>
              </a:solidFill>
              <a:latin typeface="Trebuchet MS"/>
              <a:ea typeface="Trebuchet MS"/>
              <a:cs typeface="Trebuchet MS"/>
              <a:sym typeface="Trebuchet MS"/>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Trebuchet MS"/>
                <a:ea typeface="Trebuchet MS"/>
                <a:cs typeface="Trebuchet MS"/>
                <a:sym typeface="Trebuchet MS"/>
              </a:rPr>
              <a:t>Diskutieren Sie am Beispiel von Kunststoff, weshalb ein Kreislaufwirtschaftssystem sinnvoll und erforderlich ist</a:t>
            </a:r>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Trebuchet MS"/>
                <a:ea typeface="Trebuchet MS"/>
                <a:cs typeface="Trebuchet MS"/>
                <a:sym typeface="Trebuchet MS"/>
              </a:rPr>
              <a:t>Welche Möglichkeiten gibt es Kunststoffe (Kunststoffeimer, Dämmstoffreste etc.) in den Kreislauf zurückzuführen? </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C00000"/>
              </a:solidFill>
              <a:latin typeface="Trebuchet MS"/>
              <a:ea typeface="Trebuchet MS"/>
              <a:cs typeface="Trebuchet MS"/>
              <a:sym typeface="Trebuchet MS"/>
            </a:endParaRPr>
          </a:p>
        </p:txBody>
      </p:sp>
      <p:grpSp>
        <p:nvGrpSpPr>
          <p:cNvPr id="169" name="Google Shape;169;p22"/>
          <p:cNvGrpSpPr/>
          <p:nvPr/>
        </p:nvGrpSpPr>
        <p:grpSpPr>
          <a:xfrm>
            <a:off x="1078086" y="1828804"/>
            <a:ext cx="4379002" cy="3679564"/>
            <a:chOff x="421882" y="215710"/>
            <a:chExt cx="4379002" cy="3679564"/>
          </a:xfrm>
        </p:grpSpPr>
        <p:sp>
          <p:nvSpPr>
            <p:cNvPr id="170" name="Google Shape;170;p22"/>
            <p:cNvSpPr/>
            <p:nvPr/>
          </p:nvSpPr>
          <p:spPr>
            <a:xfrm>
              <a:off x="1638810" y="215710"/>
              <a:ext cx="1715084" cy="698731"/>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2"/>
            <p:cNvSpPr txBox="1"/>
            <p:nvPr/>
          </p:nvSpPr>
          <p:spPr>
            <a:xfrm>
              <a:off x="1672919" y="249819"/>
              <a:ext cx="1646866" cy="630513"/>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de-DE" sz="1100" u="none" cap="none" strike="noStrike">
                  <a:solidFill>
                    <a:schemeClr val="lt1"/>
                  </a:solidFill>
                  <a:latin typeface="Arial"/>
                  <a:ea typeface="Arial"/>
                  <a:cs typeface="Arial"/>
                  <a:sym typeface="Arial"/>
                </a:rPr>
                <a:t>Herstellung/ Produktion</a:t>
              </a:r>
              <a:endParaRPr/>
            </a:p>
          </p:txBody>
        </p:sp>
        <p:sp>
          <p:nvSpPr>
            <p:cNvPr id="172" name="Google Shape;172;p22"/>
            <p:cNvSpPr/>
            <p:nvPr/>
          </p:nvSpPr>
          <p:spPr>
            <a:xfrm>
              <a:off x="773593" y="535634"/>
              <a:ext cx="3359640" cy="3359640"/>
            </a:xfrm>
            <a:custGeom>
              <a:rect b="b" l="l" r="r" t="t"/>
              <a:pathLst>
                <a:path extrusionOk="0" h="120000" w="120000">
                  <a:moveTo>
                    <a:pt x="101252" y="16431"/>
                  </a:moveTo>
                  <a:cubicBezTo>
                    <a:pt x="110307" y="25004"/>
                    <a:pt x="116466" y="36186"/>
                    <a:pt x="118872" y="48421"/>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p:nvPr/>
          </p:nvSpPr>
          <p:spPr>
            <a:xfrm>
              <a:off x="3416690" y="2212288"/>
              <a:ext cx="1384194" cy="482959"/>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2"/>
            <p:cNvSpPr txBox="1"/>
            <p:nvPr/>
          </p:nvSpPr>
          <p:spPr>
            <a:xfrm>
              <a:off x="3440266" y="2235864"/>
              <a:ext cx="1337042" cy="435807"/>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de-DE" sz="1100" u="none" cap="none" strike="noStrike">
                  <a:solidFill>
                    <a:schemeClr val="lt1"/>
                  </a:solidFill>
                  <a:latin typeface="Arial"/>
                  <a:ea typeface="Arial"/>
                  <a:cs typeface="Arial"/>
                  <a:sym typeface="Arial"/>
                </a:rPr>
                <a:t>Nutzung/</a:t>
              </a:r>
              <a:endParaRPr/>
            </a:p>
            <a:p>
              <a:pPr indent="0" lvl="0" marL="0" marR="0" rtl="0" algn="ctr">
                <a:lnSpc>
                  <a:spcPct val="90000"/>
                </a:lnSpc>
                <a:spcBef>
                  <a:spcPts val="385"/>
                </a:spcBef>
                <a:spcAft>
                  <a:spcPts val="0"/>
                </a:spcAft>
                <a:buClr>
                  <a:srgbClr val="000000"/>
                </a:buClr>
                <a:buSzPts val="1100"/>
                <a:buFont typeface="Arial"/>
                <a:buNone/>
              </a:pPr>
              <a:r>
                <a:rPr b="0" i="0" lang="de-DE" sz="1100" u="none" cap="none" strike="noStrike">
                  <a:solidFill>
                    <a:schemeClr val="lt1"/>
                  </a:solidFill>
                  <a:latin typeface="Arial"/>
                  <a:ea typeface="Arial"/>
                  <a:cs typeface="Arial"/>
                  <a:sym typeface="Arial"/>
                </a:rPr>
                <a:t>Konsument</a:t>
              </a:r>
              <a:endParaRPr/>
            </a:p>
          </p:txBody>
        </p:sp>
        <p:sp>
          <p:nvSpPr>
            <p:cNvPr id="175" name="Google Shape;175;p22"/>
            <p:cNvSpPr/>
            <p:nvPr/>
          </p:nvSpPr>
          <p:spPr>
            <a:xfrm>
              <a:off x="848759" y="295237"/>
              <a:ext cx="3359640" cy="3359640"/>
            </a:xfrm>
            <a:custGeom>
              <a:rect b="b" l="l" r="r" t="t"/>
              <a:pathLst>
                <a:path extrusionOk="0" h="120000" w="120000">
                  <a:moveTo>
                    <a:pt x="101970" y="102878"/>
                  </a:moveTo>
                  <a:lnTo>
                    <a:pt x="101970" y="102878"/>
                  </a:lnTo>
                  <a:cubicBezTo>
                    <a:pt x="80183" y="124204"/>
                    <a:pt x="45867" y="125801"/>
                    <a:pt x="22193" y="106590"/>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2"/>
            <p:cNvSpPr/>
            <p:nvPr/>
          </p:nvSpPr>
          <p:spPr>
            <a:xfrm>
              <a:off x="421882" y="2313501"/>
              <a:ext cx="1138747" cy="519572"/>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2"/>
            <p:cNvSpPr txBox="1"/>
            <p:nvPr/>
          </p:nvSpPr>
          <p:spPr>
            <a:xfrm>
              <a:off x="447245" y="2338864"/>
              <a:ext cx="1088021" cy="468846"/>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de-DE" sz="1100" u="none" cap="none" strike="noStrike">
                  <a:solidFill>
                    <a:schemeClr val="lt1"/>
                  </a:solidFill>
                  <a:latin typeface="Arial"/>
                  <a:ea typeface="Arial"/>
                  <a:cs typeface="Arial"/>
                  <a:sym typeface="Arial"/>
                </a:rPr>
                <a:t>Entsorgung </a:t>
              </a:r>
              <a:endParaRPr/>
            </a:p>
          </p:txBody>
        </p:sp>
        <p:sp>
          <p:nvSpPr>
            <p:cNvPr id="178" name="Google Shape;178;p22"/>
            <p:cNvSpPr/>
            <p:nvPr/>
          </p:nvSpPr>
          <p:spPr>
            <a:xfrm>
              <a:off x="941300" y="512012"/>
              <a:ext cx="3359640" cy="3359640"/>
            </a:xfrm>
            <a:custGeom>
              <a:rect b="b" l="l" r="r" t="t"/>
              <a:pathLst>
                <a:path extrusionOk="0" h="120000" w="120000">
                  <a:moveTo>
                    <a:pt x="450" y="52665"/>
                  </a:moveTo>
                  <a:lnTo>
                    <a:pt x="450" y="52665"/>
                  </a:lnTo>
                  <a:cubicBezTo>
                    <a:pt x="2000" y="40083"/>
                    <a:pt x="7494" y="28316"/>
                    <a:pt x="16146" y="19051"/>
                  </a:cubicBezTo>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22"/>
          <p:cNvSpPr/>
          <p:nvPr/>
        </p:nvSpPr>
        <p:spPr>
          <a:xfrm>
            <a:off x="243281" y="1828800"/>
            <a:ext cx="1828800" cy="444617"/>
          </a:xfrm>
          <a:prstGeom prst="right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400" u="none" cap="none" strike="noStrike">
                <a:solidFill>
                  <a:schemeClr val="lt1"/>
                </a:solidFill>
                <a:latin typeface="Trebuchet MS"/>
                <a:ea typeface="Trebuchet MS"/>
                <a:cs typeface="Trebuchet MS"/>
                <a:sym typeface="Trebuchet MS"/>
              </a:rPr>
              <a:t>Rohstoffe</a:t>
            </a:r>
            <a:endParaRPr/>
          </a:p>
        </p:txBody>
      </p:sp>
      <p:sp>
        <p:nvSpPr>
          <p:cNvPr id="180" name="Google Shape;180;p22"/>
          <p:cNvSpPr/>
          <p:nvPr/>
        </p:nvSpPr>
        <p:spPr>
          <a:xfrm>
            <a:off x="4752362" y="4378499"/>
            <a:ext cx="58723" cy="811167"/>
          </a:xfrm>
          <a:prstGeom prst="down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Trebuchet MS"/>
              <a:ea typeface="Trebuchet MS"/>
              <a:cs typeface="Trebuchet MS"/>
              <a:sym typeface="Trebuchet MS"/>
            </a:endParaRPr>
          </a:p>
        </p:txBody>
      </p:sp>
      <p:sp>
        <p:nvSpPr>
          <p:cNvPr id="181" name="Google Shape;181;p22"/>
          <p:cNvSpPr txBox="1"/>
          <p:nvPr/>
        </p:nvSpPr>
        <p:spPr>
          <a:xfrm>
            <a:off x="4112701" y="5243657"/>
            <a:ext cx="1228989" cy="307777"/>
          </a:xfrm>
          <a:prstGeom prst="rect">
            <a:avLst/>
          </a:prstGeom>
          <a:solidFill>
            <a:srgbClr val="9197CE"/>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400" u="none" cap="none" strike="noStrike">
                <a:solidFill>
                  <a:schemeClr val="lt1"/>
                </a:solidFill>
                <a:latin typeface="Trebuchet MS"/>
                <a:ea typeface="Trebuchet MS"/>
                <a:cs typeface="Trebuchet MS"/>
                <a:sym typeface="Trebuchet MS"/>
              </a:rPr>
              <a:t>Beseitigung</a:t>
            </a:r>
            <a:endParaRPr/>
          </a:p>
        </p:txBody>
      </p:sp>
      <p:sp>
        <p:nvSpPr>
          <p:cNvPr id="182" name="Google Shape;182;p22"/>
          <p:cNvSpPr/>
          <p:nvPr/>
        </p:nvSpPr>
        <p:spPr>
          <a:xfrm>
            <a:off x="5568885" y="1848625"/>
            <a:ext cx="999695" cy="3842158"/>
          </a:xfrm>
          <a:prstGeom prst="downArrow">
            <a:avLst>
              <a:gd fmla="val 50000" name="adj1"/>
              <a:gd fmla="val 50000" name="adj2"/>
            </a:avLst>
          </a:prstGeom>
          <a:solidFill>
            <a:schemeClr val="lt1"/>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sp>
        <p:nvSpPr>
          <p:cNvPr id="183" name="Google Shape;183;p22"/>
          <p:cNvSpPr txBox="1"/>
          <p:nvPr/>
        </p:nvSpPr>
        <p:spPr>
          <a:xfrm rot="5400000">
            <a:off x="4272605" y="3394818"/>
            <a:ext cx="3592234" cy="499847"/>
          </a:xfrm>
          <a:prstGeom prst="rect">
            <a:avLst/>
          </a:prstGeom>
          <a:noFill/>
          <a:ln>
            <a:noFill/>
          </a:ln>
        </p:spPr>
        <p:txBody>
          <a:bodyPr anchorCtr="1" anchor="t" bIns="45700" lIns="91425" spcFirstLastPara="1" rIns="91425" wrap="square" tIns="45700">
            <a:normAutofit fontScale="47500" lnSpcReduction="20000"/>
          </a:bodyPr>
          <a:lstStyle/>
          <a:p>
            <a:pPr indent="0" lvl="0" marL="0" marR="0" rtl="0" algn="ctr">
              <a:lnSpc>
                <a:spcPct val="100000"/>
              </a:lnSpc>
              <a:spcBef>
                <a:spcPts val="0"/>
              </a:spcBef>
              <a:spcAft>
                <a:spcPts val="0"/>
              </a:spcAft>
              <a:buNone/>
            </a:pPr>
            <a:r>
              <a:rPr b="0" i="0" lang="de-DE" sz="3700" u="none" cap="none" strike="noStrike">
                <a:solidFill>
                  <a:schemeClr val="dk1"/>
                </a:solidFill>
                <a:latin typeface="Trebuchet MS"/>
                <a:ea typeface="Trebuchet MS"/>
                <a:cs typeface="Trebuchet MS"/>
                <a:sym typeface="Trebuchet MS"/>
              </a:rPr>
              <a:t>Lineare Wirtschaft</a:t>
            </a:r>
            <a:r>
              <a:rPr b="0" i="0" lang="de-DE" sz="3400" u="none" cap="none" strike="noStrike">
                <a:solidFill>
                  <a:schemeClr val="dk1"/>
                </a:solidFill>
                <a:latin typeface="Trebuchet MS"/>
                <a:ea typeface="Trebuchet MS"/>
                <a:cs typeface="Trebuchet MS"/>
                <a:sym typeface="Trebuchet MS"/>
              </a:rPr>
              <a:t> </a:t>
            </a:r>
            <a:endParaRPr/>
          </a:p>
          <a:p>
            <a:pPr indent="0" lvl="0" marL="0" marR="0" rtl="0" algn="ctr">
              <a:lnSpc>
                <a:spcPct val="100000"/>
              </a:lnSpc>
              <a:spcBef>
                <a:spcPts val="0"/>
              </a:spcBef>
              <a:spcAft>
                <a:spcPts val="0"/>
              </a:spcAft>
              <a:buNone/>
            </a:pPr>
            <a:r>
              <a:rPr b="0" i="0" lang="de-DE" sz="1400" u="none" cap="none" strike="noStrike">
                <a:solidFill>
                  <a:schemeClr val="dk1"/>
                </a:solidFill>
                <a:latin typeface="Trebuchet MS"/>
                <a:ea typeface="Trebuchet MS"/>
                <a:cs typeface="Trebuchet MS"/>
                <a:sym typeface="Trebuchet MS"/>
              </a:rPr>
              <a:t> „Wegwerfgeselleschaft“</a:t>
            </a:r>
            <a:endParaRPr b="0" i="0" sz="1800" u="none" cap="none" strike="noStrike">
              <a:solidFill>
                <a:schemeClr val="dk1"/>
              </a:solidFill>
              <a:latin typeface="Trebuchet MS"/>
              <a:ea typeface="Trebuchet MS"/>
              <a:cs typeface="Trebuchet MS"/>
              <a:sym typeface="Trebuchet MS"/>
            </a:endParaRPr>
          </a:p>
        </p:txBody>
      </p:sp>
      <p:sp>
        <p:nvSpPr>
          <p:cNvPr id="184" name="Google Shape;184;p22"/>
          <p:cNvSpPr txBox="1"/>
          <p:nvPr/>
        </p:nvSpPr>
        <p:spPr>
          <a:xfrm>
            <a:off x="2130804" y="3095538"/>
            <a:ext cx="2116121" cy="338554"/>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de-DE" sz="1600" u="none" cap="none" strike="noStrike">
                <a:solidFill>
                  <a:srgbClr val="3F3F3F"/>
                </a:solidFill>
                <a:latin typeface="Trebuchet MS"/>
                <a:ea typeface="Trebuchet MS"/>
                <a:cs typeface="Trebuchet MS"/>
                <a:sym typeface="Trebuchet MS"/>
              </a:rPr>
              <a:t>Kreislaufwirtschaft</a:t>
            </a:r>
            <a:endParaRPr/>
          </a:p>
        </p:txBody>
      </p:sp>
      <p:sp>
        <p:nvSpPr>
          <p:cNvPr id="185" name="Google Shape;185;p22"/>
          <p:cNvSpPr/>
          <p:nvPr/>
        </p:nvSpPr>
        <p:spPr>
          <a:xfrm>
            <a:off x="7575258" y="1848625"/>
            <a:ext cx="3005689" cy="1146245"/>
          </a:xfrm>
          <a:prstGeom prst="roundRect">
            <a:avLst>
              <a:gd fmla="val 16667" name="adj"/>
            </a:avLst>
          </a:prstGeom>
          <a:solidFill>
            <a:srgbClr val="3D93C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0" i="1" lang="de-DE" sz="1600" u="none" cap="none" strike="noStrike">
                <a:solidFill>
                  <a:srgbClr val="FFFFFF"/>
                </a:solidFill>
                <a:latin typeface="Trebuchet MS"/>
                <a:ea typeface="Trebuchet MS"/>
                <a:cs typeface="Trebuchet MS"/>
                <a:sym typeface="Trebuchet MS"/>
              </a:rPr>
              <a:t>Im Jahr 2021 wurden insgesamt 777.200 Tonnen Kunststoffabfälle aus Deutschland exportiert</a:t>
            </a:r>
            <a:r>
              <a:rPr b="0" i="1" lang="de-DE" sz="1800" u="none" cap="none" strike="noStrike">
                <a:solidFill>
                  <a:srgbClr val="FFFFFF"/>
                </a:solidFill>
                <a:latin typeface="Trebuchet MS"/>
                <a:ea typeface="Trebuchet MS"/>
                <a:cs typeface="Trebuchet MS"/>
                <a:sym typeface="Trebuchet MS"/>
              </a:rPr>
              <a:t>. </a:t>
            </a:r>
            <a:endParaRPr b="0" i="0" sz="1800" u="none" cap="none" strike="noStrike">
              <a:solidFill>
                <a:srgbClr val="94165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latin typeface="Trebuchet MS"/>
                <a:ea typeface="Trebuchet MS"/>
                <a:cs typeface="Trebuchet MS"/>
                <a:sym typeface="Trebuchet MS"/>
              </a:rPr>
              <a:t>‹#›</a:t>
            </a:fld>
            <a:endParaRPr>
              <a:latin typeface="Trebuchet MS"/>
              <a:ea typeface="Trebuchet MS"/>
              <a:cs typeface="Trebuchet MS"/>
              <a:sym typeface="Trebuchet MS"/>
            </a:endParaRPr>
          </a:p>
        </p:txBody>
      </p:sp>
      <p:sp>
        <p:nvSpPr>
          <p:cNvPr id="192" name="Google Shape;192;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latin typeface="Trebuchet MS"/>
                <a:ea typeface="Trebuchet MS"/>
                <a:cs typeface="Trebuchet MS"/>
                <a:sym typeface="Trebuchet MS"/>
              </a:rPr>
              <a:t>Nachhaltigkeit und Kreislaufwirtschaft</a:t>
            </a:r>
            <a:endParaRPr>
              <a:latin typeface="Trebuchet MS"/>
              <a:ea typeface="Trebuchet MS"/>
              <a:cs typeface="Trebuchet MS"/>
              <a:sym typeface="Trebuchet MS"/>
            </a:endParaRPr>
          </a:p>
        </p:txBody>
      </p:sp>
      <p:sp>
        <p:nvSpPr>
          <p:cNvPr id="193" name="Google Shape;193;p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900"/>
              <a:buNone/>
            </a:pPr>
            <a:r>
              <a:rPr lang="de-DE" sz="900">
                <a:latin typeface="Trebuchet MS"/>
                <a:ea typeface="Trebuchet MS"/>
                <a:cs typeface="Trebuchet MS"/>
                <a:sym typeface="Trebuchet MS"/>
              </a:rPr>
              <a:t>Maler und Lackierer</a:t>
            </a:r>
            <a:endParaRPr>
              <a:latin typeface="Trebuchet MS"/>
              <a:ea typeface="Trebuchet MS"/>
              <a:cs typeface="Trebuchet MS"/>
              <a:sym typeface="Trebuchet MS"/>
            </a:endParaRPr>
          </a:p>
          <a:p>
            <a:pPr indent="0" lvl="0" marL="0" rtl="0" algn="l">
              <a:lnSpc>
                <a:spcPct val="100000"/>
              </a:lnSpc>
              <a:spcBef>
                <a:spcPts val="0"/>
              </a:spcBef>
              <a:spcAft>
                <a:spcPts val="0"/>
              </a:spcAft>
              <a:buClr>
                <a:srgbClr val="000000"/>
              </a:buClr>
              <a:buSzPts val="900"/>
              <a:buNone/>
            </a:pPr>
            <a:r>
              <a:rPr lang="de-DE" sz="900">
                <a:latin typeface="Trebuchet MS"/>
                <a:ea typeface="Trebuchet MS"/>
                <a:cs typeface="Trebuchet MS"/>
                <a:sym typeface="Trebuchet MS"/>
              </a:rPr>
              <a:t>Fachrichtung Gestaltung und Instandhaltung</a:t>
            </a:r>
            <a:endParaRPr>
              <a:latin typeface="Trebuchet MS"/>
              <a:ea typeface="Trebuchet MS"/>
              <a:cs typeface="Trebuchet MS"/>
              <a:sym typeface="Trebuchet MS"/>
            </a:endParaRPr>
          </a:p>
        </p:txBody>
      </p:sp>
      <p:sp>
        <p:nvSpPr>
          <p:cNvPr id="194" name="Google Shape;194;p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sz="1050">
                <a:latin typeface="Trebuchet MS"/>
                <a:ea typeface="Trebuchet MS"/>
                <a:cs typeface="Trebuchet MS"/>
                <a:sym typeface="Trebuchet MS"/>
              </a:rPr>
              <a:t>Quelle: UBA 2021, EEA 2023</a:t>
            </a:r>
            <a:endParaRPr/>
          </a:p>
          <a:p>
            <a:pPr indent="-36000" lvl="0" marL="36000" rtl="0" algn="l">
              <a:lnSpc>
                <a:spcPct val="110000"/>
              </a:lnSpc>
              <a:spcBef>
                <a:spcPts val="0"/>
              </a:spcBef>
              <a:spcAft>
                <a:spcPts val="0"/>
              </a:spcAft>
              <a:buSzPts val="1200"/>
              <a:buNone/>
            </a:pPr>
            <a:r>
              <a:rPr lang="de-DE" sz="1050">
                <a:latin typeface="Trebuchet MS"/>
                <a:ea typeface="Trebuchet MS"/>
                <a:cs typeface="Trebuchet MS"/>
                <a:sym typeface="Trebuchet MS"/>
              </a:rPr>
              <a:t>Fotos mit freundlicher Genehmigung von Saier-Verpackungstechnik</a:t>
            </a:r>
            <a:endParaRPr/>
          </a:p>
        </p:txBody>
      </p:sp>
      <p:sp>
        <p:nvSpPr>
          <p:cNvPr id="195" name="Google Shape;195;p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114300" rtl="0" algn="l">
              <a:lnSpc>
                <a:spcPct val="100000"/>
              </a:lnSpc>
              <a:spcBef>
                <a:spcPts val="0"/>
              </a:spcBef>
              <a:spcAft>
                <a:spcPts val="0"/>
              </a:spcAft>
              <a:buSzPts val="1800"/>
              <a:buNone/>
            </a:pPr>
            <a:r>
              <a:rPr b="1" lang="de-DE" sz="900">
                <a:solidFill>
                  <a:schemeClr val="lt1"/>
                </a:solidFill>
                <a:latin typeface="Trebuchet MS"/>
                <a:ea typeface="Trebuchet MS"/>
                <a:cs typeface="Trebuchet MS"/>
                <a:sym typeface="Trebuchet MS"/>
              </a:rPr>
              <a:t>Beate Bliedtner, </a:t>
            </a:r>
            <a:r>
              <a:rPr lang="de-DE" sz="900">
                <a:solidFill>
                  <a:schemeClr val="lt1"/>
                </a:solidFill>
                <a:latin typeface="Trebuchet MS"/>
                <a:ea typeface="Trebuchet MS"/>
                <a:cs typeface="Trebuchet MS"/>
                <a:sym typeface="Trebuchet MS"/>
              </a:rPr>
              <a:t>LIV des Maler- und Lackiererhandwerks Berlin-Brandenburg </a:t>
            </a:r>
            <a:r>
              <a:rPr b="1" lang="de-DE" sz="900">
                <a:solidFill>
                  <a:schemeClr val="lt1"/>
                </a:solidFill>
                <a:latin typeface="Trebuchet MS"/>
                <a:ea typeface="Trebuchet MS"/>
                <a:cs typeface="Trebuchet MS"/>
                <a:sym typeface="Trebuchet MS"/>
              </a:rPr>
              <a:t>Alexander Schnelle</a:t>
            </a:r>
            <a:endParaRPr>
              <a:latin typeface="Trebuchet MS"/>
              <a:ea typeface="Trebuchet MS"/>
              <a:cs typeface="Trebuchet MS"/>
              <a:sym typeface="Trebuchet MS"/>
            </a:endParaRPr>
          </a:p>
        </p:txBody>
      </p:sp>
      <p:sp>
        <p:nvSpPr>
          <p:cNvPr id="196" name="Google Shape;196;p1"/>
          <p:cNvSpPr/>
          <p:nvPr/>
        </p:nvSpPr>
        <p:spPr>
          <a:xfrm>
            <a:off x="8254767" y="3736358"/>
            <a:ext cx="3724712" cy="1653806"/>
          </a:xfrm>
          <a:prstGeom prst="roundRect">
            <a:avLst>
              <a:gd fmla="val 16667" name="adj"/>
            </a:avLst>
          </a:prstGeom>
          <a:solidFill>
            <a:srgbClr val="FFCD2F"/>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Trebuchet MS"/>
                <a:ea typeface="Trebuchet MS"/>
                <a:cs typeface="Trebuchet MS"/>
                <a:sym typeface="Trebuchet MS"/>
              </a:rPr>
              <a:t>Wie erkennen Sie ob der Hersteller/Industrie recycelte Kunststoffeimer verwendet? </a:t>
            </a:r>
            <a:endParaRPr/>
          </a:p>
          <a:p>
            <a:pPr indent="-285750" lvl="0" marL="285750" marR="0" rtl="0" algn="l">
              <a:lnSpc>
                <a:spcPct val="100000"/>
              </a:lnSpc>
              <a:spcBef>
                <a:spcPts val="0"/>
              </a:spcBef>
              <a:spcAft>
                <a:spcPts val="0"/>
              </a:spcAft>
              <a:buClr>
                <a:srgbClr val="000000"/>
              </a:buClr>
              <a:buSzPts val="1800"/>
              <a:buFont typeface="Arial"/>
              <a:buChar char="•"/>
            </a:pPr>
            <a:r>
              <a:rPr b="0" i="0" lang="de-DE" sz="1800" u="none" cap="none" strike="noStrike">
                <a:solidFill>
                  <a:srgbClr val="C00000"/>
                </a:solidFill>
                <a:latin typeface="Trebuchet MS"/>
                <a:ea typeface="Trebuchet MS"/>
                <a:cs typeface="Trebuchet MS"/>
                <a:sym typeface="Trebuchet MS"/>
              </a:rPr>
              <a:t>Wie werden Kunststoffeimer in Ihrem Betrieb entsorgt?</a:t>
            </a:r>
            <a:endParaRPr/>
          </a:p>
        </p:txBody>
      </p:sp>
      <p:pic>
        <p:nvPicPr>
          <p:cNvPr id="197" name="Google Shape;197;p1"/>
          <p:cNvPicPr preferRelativeResize="0"/>
          <p:nvPr/>
        </p:nvPicPr>
        <p:blipFill rotWithShape="1">
          <a:blip r:embed="rId3">
            <a:alphaModFix/>
          </a:blip>
          <a:srcRect b="0" l="0" r="0" t="0"/>
          <a:stretch/>
        </p:blipFill>
        <p:spPr>
          <a:xfrm>
            <a:off x="3730120" y="3380763"/>
            <a:ext cx="3948417" cy="2632278"/>
          </a:xfrm>
          <a:prstGeom prst="rect">
            <a:avLst/>
          </a:prstGeom>
          <a:noFill/>
          <a:ln>
            <a:noFill/>
          </a:ln>
        </p:spPr>
      </p:pic>
      <p:pic>
        <p:nvPicPr>
          <p:cNvPr id="198" name="Google Shape;198;p1"/>
          <p:cNvPicPr preferRelativeResize="0"/>
          <p:nvPr/>
        </p:nvPicPr>
        <p:blipFill rotWithShape="1">
          <a:blip r:embed="rId4">
            <a:alphaModFix/>
          </a:blip>
          <a:srcRect b="0" l="0" r="0" t="0"/>
          <a:stretch/>
        </p:blipFill>
        <p:spPr>
          <a:xfrm>
            <a:off x="310392" y="1806080"/>
            <a:ext cx="3615655" cy="2410436"/>
          </a:xfrm>
          <a:prstGeom prst="rect">
            <a:avLst/>
          </a:prstGeom>
          <a:noFill/>
          <a:ln>
            <a:noFill/>
          </a:ln>
        </p:spPr>
      </p:pic>
      <p:sp>
        <p:nvSpPr>
          <p:cNvPr id="199" name="Google Shape;199;p1"/>
          <p:cNvSpPr/>
          <p:nvPr/>
        </p:nvSpPr>
        <p:spPr>
          <a:xfrm>
            <a:off x="6870583" y="1652631"/>
            <a:ext cx="4009937" cy="1342239"/>
          </a:xfrm>
          <a:prstGeom prst="roundRect">
            <a:avLst>
              <a:gd fmla="val 16667" name="adj"/>
            </a:avLst>
          </a:prstGeom>
          <a:solidFill>
            <a:srgbClr val="3D93C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0" i="1" lang="de-DE" sz="1600" u="none" cap="none" strike="noStrike">
                <a:solidFill>
                  <a:srgbClr val="FFFFFF"/>
                </a:solidFill>
                <a:latin typeface="Trebuchet MS"/>
                <a:ea typeface="Trebuchet MS"/>
                <a:cs typeface="Trebuchet MS"/>
                <a:sym typeface="Trebuchet MS"/>
              </a:rPr>
              <a:t>Produkte und Materialien müssen so gestaltet, designt werden, dass ein Recycling, Reparatur, Widerverwendung überhaupt möglich ist.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latin typeface="Trebuchet MS"/>
                <a:ea typeface="Trebuchet MS"/>
                <a:cs typeface="Trebuchet MS"/>
                <a:sym typeface="Trebuchet MS"/>
              </a:rPr>
              <a:t>‹#›</a:t>
            </a:fld>
            <a:endParaRPr>
              <a:latin typeface="Trebuchet MS"/>
              <a:ea typeface="Trebuchet MS"/>
              <a:cs typeface="Trebuchet MS"/>
              <a:sym typeface="Trebuchet MS"/>
            </a:endParaRPr>
          </a:p>
        </p:txBody>
      </p:sp>
      <p:sp>
        <p:nvSpPr>
          <p:cNvPr id="206" name="Google Shape;206;p1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latin typeface="Trebuchet MS"/>
                <a:ea typeface="Trebuchet MS"/>
                <a:cs typeface="Trebuchet MS"/>
                <a:sym typeface="Trebuchet MS"/>
              </a:rPr>
              <a:t>Klimaschutz im Gebäudesektor:</a:t>
            </a:r>
            <a:br>
              <a:rPr lang="de-DE">
                <a:latin typeface="Trebuchet MS"/>
                <a:ea typeface="Trebuchet MS"/>
                <a:cs typeface="Trebuchet MS"/>
                <a:sym typeface="Trebuchet MS"/>
              </a:rPr>
            </a:br>
            <a:r>
              <a:rPr lang="de-DE">
                <a:latin typeface="Trebuchet MS"/>
                <a:ea typeface="Trebuchet MS"/>
                <a:cs typeface="Trebuchet MS"/>
                <a:sym typeface="Trebuchet MS"/>
              </a:rPr>
              <a:t>Nachhaltiges Bauen</a:t>
            </a:r>
            <a:endParaRPr>
              <a:latin typeface="Trebuchet MS"/>
              <a:ea typeface="Trebuchet MS"/>
              <a:cs typeface="Trebuchet MS"/>
              <a:sym typeface="Trebuchet MS"/>
            </a:endParaRPr>
          </a:p>
        </p:txBody>
      </p:sp>
      <p:sp>
        <p:nvSpPr>
          <p:cNvPr id="207" name="Google Shape;207;p12"/>
          <p:cNvSpPr txBox="1"/>
          <p:nvPr>
            <p:ph idx="1" type="body"/>
          </p:nvPr>
        </p:nvSpPr>
        <p:spPr>
          <a:xfrm>
            <a:off x="3716322" y="6254497"/>
            <a:ext cx="3468961" cy="5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900"/>
              <a:buNone/>
            </a:pPr>
            <a:r>
              <a:rPr lang="de-DE" sz="1050">
                <a:latin typeface="Trebuchet MS"/>
                <a:ea typeface="Trebuchet MS"/>
                <a:cs typeface="Trebuchet MS"/>
                <a:sym typeface="Trebuchet MS"/>
              </a:rPr>
              <a:t>Maler und Lackierer</a:t>
            </a:r>
            <a:endParaRPr/>
          </a:p>
          <a:p>
            <a:pPr indent="0" lvl="0" marL="0" rtl="0" algn="l">
              <a:lnSpc>
                <a:spcPct val="100000"/>
              </a:lnSpc>
              <a:spcBef>
                <a:spcPts val="0"/>
              </a:spcBef>
              <a:spcAft>
                <a:spcPts val="0"/>
              </a:spcAft>
              <a:buClr>
                <a:srgbClr val="000000"/>
              </a:buClr>
              <a:buSzPts val="900"/>
              <a:buNone/>
            </a:pPr>
            <a:r>
              <a:rPr lang="de-DE" sz="1050">
                <a:latin typeface="Trebuchet MS"/>
                <a:ea typeface="Trebuchet MS"/>
                <a:cs typeface="Trebuchet MS"/>
                <a:sym typeface="Trebuchet MS"/>
              </a:rPr>
              <a:t>Fachrichtung Gestaltung und Instandhaltung</a:t>
            </a:r>
            <a:endParaRPr/>
          </a:p>
        </p:txBody>
      </p:sp>
      <p:sp>
        <p:nvSpPr>
          <p:cNvPr id="208" name="Google Shape;208;p12"/>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35999" lvl="0" marL="35999" rtl="0" algn="l">
              <a:lnSpc>
                <a:spcPct val="110000"/>
              </a:lnSpc>
              <a:spcBef>
                <a:spcPts val="0"/>
              </a:spcBef>
              <a:spcAft>
                <a:spcPts val="0"/>
              </a:spcAft>
              <a:buClr>
                <a:srgbClr val="888888"/>
              </a:buClr>
              <a:buSzPts val="1200"/>
              <a:buNone/>
            </a:pPr>
            <a:r>
              <a:rPr lang="de-DE" sz="1050">
                <a:latin typeface="Trebuchet MS"/>
                <a:ea typeface="Trebuchet MS"/>
                <a:cs typeface="Trebuchet MS"/>
                <a:sym typeface="Trebuchet MS"/>
              </a:rPr>
              <a:t>Quelle: WWF 2022</a:t>
            </a:r>
            <a:endParaRPr sz="1050">
              <a:latin typeface="Trebuchet MS"/>
              <a:ea typeface="Trebuchet MS"/>
              <a:cs typeface="Trebuchet MS"/>
              <a:sym typeface="Trebuchet MS"/>
            </a:endParaRPr>
          </a:p>
        </p:txBody>
      </p:sp>
      <p:sp>
        <p:nvSpPr>
          <p:cNvPr id="209" name="Google Shape;209;p12"/>
          <p:cNvSpPr txBox="1"/>
          <p:nvPr>
            <p:ph idx="11" type="ftr"/>
          </p:nvPr>
        </p:nvSpPr>
        <p:spPr>
          <a:xfrm>
            <a:off x="683233" y="6300600"/>
            <a:ext cx="2541000" cy="557400"/>
          </a:xfrm>
          <a:prstGeom prst="rect">
            <a:avLst/>
          </a:prstGeom>
          <a:noFill/>
          <a:ln>
            <a:noFill/>
          </a:ln>
        </p:spPr>
        <p:txBody>
          <a:bodyPr anchorCtr="0" anchor="ctr" bIns="45700" lIns="91425" spcFirstLastPara="1" rIns="91425" wrap="square" tIns="45700">
            <a:noAutofit/>
          </a:bodyPr>
          <a:lstStyle/>
          <a:p>
            <a:pPr indent="0" lvl="0" marL="114300" rtl="0" algn="l">
              <a:lnSpc>
                <a:spcPct val="100000"/>
              </a:lnSpc>
              <a:spcBef>
                <a:spcPts val="0"/>
              </a:spcBef>
              <a:spcAft>
                <a:spcPts val="0"/>
              </a:spcAft>
              <a:buSzPts val="1800"/>
              <a:buNone/>
            </a:pPr>
            <a:r>
              <a:rPr b="1" lang="de-DE" sz="900">
                <a:latin typeface="Trebuchet MS"/>
                <a:ea typeface="Trebuchet MS"/>
                <a:cs typeface="Trebuchet MS"/>
                <a:sym typeface="Trebuchet MS"/>
              </a:rPr>
              <a:t>Beate Bliedtner, LIV des Maler- und Lackiererhandwerks Berlin-Brandenburg Alexander Schnelle</a:t>
            </a:r>
            <a:endParaRPr/>
          </a:p>
        </p:txBody>
      </p:sp>
      <p:sp>
        <p:nvSpPr>
          <p:cNvPr id="210" name="Google Shape;210;p12"/>
          <p:cNvSpPr/>
          <p:nvPr/>
        </p:nvSpPr>
        <p:spPr>
          <a:xfrm>
            <a:off x="495742" y="3833769"/>
            <a:ext cx="3765014" cy="1736521"/>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400050" marR="0" rtl="0" algn="l">
              <a:lnSpc>
                <a:spcPct val="100000"/>
              </a:lnSpc>
              <a:spcBef>
                <a:spcPts val="400"/>
              </a:spcBef>
              <a:spcAft>
                <a:spcPts val="0"/>
              </a:spcAft>
              <a:buClr>
                <a:srgbClr val="941651"/>
              </a:buClr>
              <a:buSzPts val="1800"/>
              <a:buFont typeface="Arial"/>
              <a:buChar char="•"/>
            </a:pPr>
            <a:r>
              <a:rPr b="0" i="0" lang="de-DE" sz="1800" u="none" cap="none" strike="noStrike">
                <a:solidFill>
                  <a:srgbClr val="941651"/>
                </a:solidFill>
                <a:latin typeface="Trebuchet MS"/>
                <a:ea typeface="Trebuchet MS"/>
                <a:cs typeface="Trebuchet MS"/>
                <a:sym typeface="Trebuchet MS"/>
              </a:rPr>
              <a:t>Wie können Sie in Ihrem Beruf zum nachhaltigen Bauen beitragen?</a:t>
            </a:r>
            <a:endParaRPr b="0" i="0" sz="1800" u="none" cap="none" strike="noStrike">
              <a:solidFill>
                <a:srgbClr val="941651"/>
              </a:solidFill>
              <a:latin typeface="Trebuchet MS"/>
              <a:ea typeface="Trebuchet MS"/>
              <a:cs typeface="Trebuchet MS"/>
              <a:sym typeface="Trebuchet MS"/>
            </a:endParaRPr>
          </a:p>
        </p:txBody>
      </p:sp>
      <p:sp>
        <p:nvSpPr>
          <p:cNvPr id="211" name="Google Shape;211;p12"/>
          <p:cNvSpPr txBox="1"/>
          <p:nvPr/>
        </p:nvSpPr>
        <p:spPr>
          <a:xfrm>
            <a:off x="404397" y="1735845"/>
            <a:ext cx="3429372" cy="1792493"/>
          </a:xfrm>
          <a:prstGeom prst="rect">
            <a:avLst/>
          </a:prstGeom>
          <a:noFill/>
          <a:ln cap="flat" cmpd="sng" w="9525">
            <a:solidFill>
              <a:schemeClr val="accen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Trebuchet MS"/>
                <a:ea typeface="Trebuchet MS"/>
                <a:cs typeface="Trebuchet MS"/>
                <a:sym typeface="Trebuchet MS"/>
              </a:rPr>
              <a:t>Graue Energie in Gebäuden: </a:t>
            </a:r>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Trebuchet MS"/>
                <a:ea typeface="Trebuchet MS"/>
                <a:cs typeface="Trebuchet MS"/>
                <a:sym typeface="Trebuchet MS"/>
              </a:rPr>
              <a:t>Energie welche für Bau und Rückbau benötigt wird, z.B.:</a:t>
            </a:r>
            <a:endParaRPr b="0" i="0" sz="1600" u="none" cap="none" strike="noStrike">
              <a:solidFill>
                <a:schemeClr val="dk1"/>
              </a:solidFill>
              <a:latin typeface="Trebuchet MS"/>
              <a:ea typeface="Trebuchet MS"/>
              <a:cs typeface="Trebuchet MS"/>
              <a:sym typeface="Trebuchet MS"/>
            </a:endParaRPr>
          </a:p>
          <a:p>
            <a:pPr indent="-342900" lvl="0" marL="457200" marR="0" rtl="0" algn="l">
              <a:lnSpc>
                <a:spcPct val="100000"/>
              </a:lnSpc>
              <a:spcBef>
                <a:spcPts val="200"/>
              </a:spcBef>
              <a:spcAft>
                <a:spcPts val="0"/>
              </a:spcAft>
              <a:buClr>
                <a:schemeClr val="dk1"/>
              </a:buClr>
              <a:buSzPts val="1800"/>
              <a:buFont typeface="Arial"/>
              <a:buChar char="●"/>
            </a:pPr>
            <a:r>
              <a:rPr b="0" i="0" lang="de-DE" sz="1600" u="none" cap="none" strike="noStrike">
                <a:solidFill>
                  <a:schemeClr val="dk1"/>
                </a:solidFill>
                <a:latin typeface="Trebuchet MS"/>
                <a:ea typeface="Trebuchet MS"/>
                <a:cs typeface="Trebuchet MS"/>
                <a:sym typeface="Trebuchet MS"/>
              </a:rPr>
              <a:t>Produktion und Verarbeitung von Materialien</a:t>
            </a:r>
            <a:endParaRPr b="0" i="0" sz="1600" u="none" cap="none" strike="noStrike">
              <a:solidFill>
                <a:schemeClr val="dk1"/>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Arial"/>
              <a:buChar char="●"/>
            </a:pPr>
            <a:r>
              <a:rPr b="0" i="0" lang="de-DE" sz="1600" u="none" cap="none" strike="noStrike">
                <a:solidFill>
                  <a:schemeClr val="dk1"/>
                </a:solidFill>
                <a:latin typeface="Trebuchet MS"/>
                <a:ea typeface="Trebuchet MS"/>
                <a:cs typeface="Trebuchet MS"/>
                <a:sym typeface="Trebuchet MS"/>
              </a:rPr>
              <a:t>Transport</a:t>
            </a:r>
            <a:endParaRPr b="0" i="0" sz="1600" u="none" cap="none" strike="noStrike">
              <a:solidFill>
                <a:schemeClr val="dk1"/>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Arial"/>
              <a:buChar char="●"/>
            </a:pPr>
            <a:r>
              <a:rPr b="0" i="0" lang="de-DE" sz="1600" u="none" cap="none" strike="noStrike">
                <a:solidFill>
                  <a:schemeClr val="dk1"/>
                </a:solidFill>
                <a:latin typeface="Trebuchet MS"/>
                <a:ea typeface="Trebuchet MS"/>
                <a:cs typeface="Trebuchet MS"/>
                <a:sym typeface="Trebuchet MS"/>
              </a:rPr>
              <a:t>Entsorgung</a:t>
            </a:r>
            <a:endParaRPr b="1" i="0" sz="1800" u="none" cap="none" strike="noStrike">
              <a:solidFill>
                <a:schemeClr val="dk1"/>
              </a:solidFill>
              <a:latin typeface="Trebuchet MS"/>
              <a:ea typeface="Trebuchet MS"/>
              <a:cs typeface="Trebuchet MS"/>
              <a:sym typeface="Trebuchet MS"/>
            </a:endParaRPr>
          </a:p>
        </p:txBody>
      </p:sp>
      <p:sp>
        <p:nvSpPr>
          <p:cNvPr id="212" name="Google Shape;212;p12"/>
          <p:cNvSpPr/>
          <p:nvPr/>
        </p:nvSpPr>
        <p:spPr>
          <a:xfrm>
            <a:off x="5044399" y="4396271"/>
            <a:ext cx="3414300" cy="1517968"/>
          </a:xfrm>
          <a:prstGeom prst="roundRect">
            <a:avLst>
              <a:gd fmla="val 16667" name="adj"/>
            </a:avLst>
          </a:prstGeom>
          <a:solidFill>
            <a:srgbClr val="3D93C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1" lang="de-DE" sz="1400" u="none" cap="none" strike="noStrike">
                <a:solidFill>
                  <a:srgbClr val="FFFFFF"/>
                </a:solidFill>
                <a:latin typeface="Trebuchet MS"/>
                <a:ea typeface="Trebuchet MS"/>
                <a:cs typeface="Trebuchet MS"/>
                <a:sym typeface="Trebuchet MS"/>
              </a:rPr>
              <a:t>Die durchschnittliche </a:t>
            </a:r>
            <a:r>
              <a:rPr b="1" i="1" lang="de-DE" sz="1400" u="none" cap="none" strike="noStrike">
                <a:solidFill>
                  <a:srgbClr val="FFFFFF"/>
                </a:solidFill>
                <a:latin typeface="Trebuchet MS"/>
                <a:ea typeface="Trebuchet MS"/>
                <a:cs typeface="Trebuchet MS"/>
                <a:sym typeface="Trebuchet MS"/>
              </a:rPr>
              <a:t>Wohnfläche pro Kopf</a:t>
            </a:r>
            <a:r>
              <a:rPr b="0" i="1" lang="de-DE" sz="1400" u="none" cap="none" strike="noStrike">
                <a:solidFill>
                  <a:srgbClr val="FFFFFF"/>
                </a:solidFill>
                <a:latin typeface="Trebuchet MS"/>
                <a:ea typeface="Trebuchet MS"/>
                <a:cs typeface="Trebuchet MS"/>
                <a:sym typeface="Trebuchet MS"/>
              </a:rPr>
              <a:t> ist zwischen 1991 und 2020 von </a:t>
            </a:r>
            <a:r>
              <a:rPr b="1" i="1" lang="de-DE" sz="1400" u="none" cap="none" strike="noStrike">
                <a:solidFill>
                  <a:srgbClr val="FFFFFF"/>
                </a:solidFill>
                <a:latin typeface="Trebuchet MS"/>
                <a:ea typeface="Trebuchet MS"/>
                <a:cs typeface="Trebuchet MS"/>
                <a:sym typeface="Trebuchet MS"/>
              </a:rPr>
              <a:t>35 auf 48 m</a:t>
            </a:r>
            <a:r>
              <a:rPr b="1" baseline="30000" i="1" lang="de-DE" sz="1400" u="none" cap="none" strike="noStrike">
                <a:solidFill>
                  <a:srgbClr val="FFFFFF"/>
                </a:solidFill>
                <a:latin typeface="Trebuchet MS"/>
                <a:ea typeface="Trebuchet MS"/>
                <a:cs typeface="Trebuchet MS"/>
                <a:sym typeface="Trebuchet MS"/>
              </a:rPr>
              <a:t>2 </a:t>
            </a:r>
            <a:r>
              <a:rPr b="0" i="1" lang="de-DE" sz="1400" u="none" cap="none" strike="noStrike">
                <a:solidFill>
                  <a:srgbClr val="FFFFFF"/>
                </a:solidFill>
                <a:latin typeface="Trebuchet MS"/>
                <a:ea typeface="Trebuchet MS"/>
                <a:cs typeface="Trebuchet MS"/>
                <a:sym typeface="Trebuchet MS"/>
              </a:rPr>
              <a:t>gestiegen</a:t>
            </a:r>
            <a:endParaRPr/>
          </a:p>
          <a:p>
            <a:pPr indent="0" lvl="0" marL="0" marR="0" rtl="0" algn="ctr">
              <a:lnSpc>
                <a:spcPct val="100000"/>
              </a:lnSpc>
              <a:spcBef>
                <a:spcPts val="0"/>
              </a:spcBef>
              <a:spcAft>
                <a:spcPts val="0"/>
              </a:spcAft>
              <a:buClr>
                <a:srgbClr val="000000"/>
              </a:buClr>
              <a:buSzPts val="1400"/>
              <a:buFont typeface="Arial"/>
              <a:buNone/>
            </a:pPr>
            <a:r>
              <a:t/>
            </a:r>
            <a:endParaRPr b="0" i="1" sz="1400" u="none" cap="none" strike="noStrike">
              <a:solidFill>
                <a:srgbClr val="FFFFF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b="0" i="1" lang="de-DE" sz="1400" u="none" cap="none" strike="noStrike">
                <a:solidFill>
                  <a:srgbClr val="FFFFFF"/>
                </a:solidFill>
                <a:latin typeface="Trebuchet MS"/>
                <a:ea typeface="Trebuchet MS"/>
                <a:cs typeface="Trebuchet MS"/>
                <a:sym typeface="Trebuchet MS"/>
              </a:rPr>
              <a:t>Die Bundesregierung möchte jährlich 400.000  Wohnungen neu bauen</a:t>
            </a:r>
            <a:endParaRPr b="0" i="0" sz="1400" u="none" cap="none" strike="noStrike">
              <a:solidFill>
                <a:srgbClr val="941651"/>
              </a:solidFill>
              <a:latin typeface="Trebuchet MS"/>
              <a:ea typeface="Trebuchet MS"/>
              <a:cs typeface="Trebuchet MS"/>
              <a:sym typeface="Trebuchet MS"/>
            </a:endParaRPr>
          </a:p>
        </p:txBody>
      </p:sp>
      <p:sp>
        <p:nvSpPr>
          <p:cNvPr id="213" name="Google Shape;213;p12"/>
          <p:cNvSpPr/>
          <p:nvPr/>
        </p:nvSpPr>
        <p:spPr>
          <a:xfrm>
            <a:off x="7129054" y="1511875"/>
            <a:ext cx="3834600" cy="1248103"/>
          </a:xfrm>
          <a:prstGeom prst="roundRect">
            <a:avLst>
              <a:gd fmla="val 16667" name="adj"/>
            </a:avLst>
          </a:prstGeom>
          <a:solidFill>
            <a:srgbClr val="3D93C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0" i="1" lang="de-DE" sz="1600" u="none" cap="none" strike="noStrike">
                <a:solidFill>
                  <a:srgbClr val="FFFFFF"/>
                </a:solidFill>
                <a:latin typeface="Trebuchet MS"/>
                <a:ea typeface="Trebuchet MS"/>
                <a:cs typeface="Trebuchet MS"/>
                <a:sym typeface="Trebuchet MS"/>
              </a:rPr>
              <a:t>Wird Nutzungsphase und Bau/Rückbau betrachtet, macht der </a:t>
            </a:r>
            <a:r>
              <a:rPr b="1" i="1" lang="de-DE" sz="1600" u="none" cap="none" strike="noStrike">
                <a:solidFill>
                  <a:srgbClr val="FFFFFF"/>
                </a:solidFill>
                <a:latin typeface="Trebuchet MS"/>
                <a:ea typeface="Trebuchet MS"/>
                <a:cs typeface="Trebuchet MS"/>
                <a:sym typeface="Trebuchet MS"/>
              </a:rPr>
              <a:t>Gebäudesektor ein Drittel </a:t>
            </a:r>
            <a:r>
              <a:rPr b="0" i="1" lang="de-DE" sz="1600" u="none" cap="none" strike="noStrike">
                <a:solidFill>
                  <a:srgbClr val="FFFFFF"/>
                </a:solidFill>
                <a:latin typeface="Trebuchet MS"/>
                <a:ea typeface="Trebuchet MS"/>
                <a:cs typeface="Trebuchet MS"/>
                <a:sym typeface="Trebuchet MS"/>
              </a:rPr>
              <a:t>der gesamten </a:t>
            </a:r>
            <a:r>
              <a:rPr b="1" i="1" lang="de-DE" sz="1600" u="none" cap="none" strike="noStrike">
                <a:solidFill>
                  <a:srgbClr val="FFFFFF"/>
                </a:solidFill>
                <a:latin typeface="Trebuchet MS"/>
                <a:ea typeface="Trebuchet MS"/>
                <a:cs typeface="Trebuchet MS"/>
                <a:sym typeface="Trebuchet MS"/>
              </a:rPr>
              <a:t>THG-Emissionen</a:t>
            </a:r>
            <a:r>
              <a:rPr b="0" i="1" lang="de-DE" sz="1600" u="none" cap="none" strike="noStrike">
                <a:solidFill>
                  <a:srgbClr val="FFFFFF"/>
                </a:solidFill>
                <a:latin typeface="Trebuchet MS"/>
                <a:ea typeface="Trebuchet MS"/>
                <a:cs typeface="Trebuchet MS"/>
                <a:sym typeface="Trebuchet MS"/>
              </a:rPr>
              <a:t> aus</a:t>
            </a:r>
            <a:endParaRPr b="0" i="0" sz="1600" u="none" cap="none" strike="noStrike">
              <a:solidFill>
                <a:srgbClr val="941651"/>
              </a:solidFill>
              <a:latin typeface="Trebuchet MS"/>
              <a:ea typeface="Trebuchet MS"/>
              <a:cs typeface="Trebuchet MS"/>
              <a:sym typeface="Trebuchet MS"/>
            </a:endParaRPr>
          </a:p>
        </p:txBody>
      </p:sp>
      <p:sp>
        <p:nvSpPr>
          <p:cNvPr id="214" name="Google Shape;214;p12"/>
          <p:cNvSpPr txBox="1"/>
          <p:nvPr/>
        </p:nvSpPr>
        <p:spPr>
          <a:xfrm>
            <a:off x="8716160" y="3292930"/>
            <a:ext cx="3196207" cy="2621309"/>
          </a:xfrm>
          <a:prstGeom prst="rect">
            <a:avLst/>
          </a:prstGeom>
          <a:noFill/>
          <a:ln cap="sq" cmpd="sng" w="9525">
            <a:solidFill>
              <a:schemeClr val="accent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Trebuchet MS"/>
                <a:ea typeface="Trebuchet MS"/>
                <a:cs typeface="Trebuchet MS"/>
                <a:sym typeface="Trebuchet MS"/>
              </a:rPr>
              <a:t>Nachhaltiges Bauen – </a:t>
            </a:r>
            <a:endParaRPr/>
          </a:p>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chemeClr val="dk1"/>
                </a:solidFill>
                <a:latin typeface="Trebuchet MS"/>
                <a:ea typeface="Trebuchet MS"/>
                <a:cs typeface="Trebuchet MS"/>
                <a:sym typeface="Trebuchet MS"/>
              </a:rPr>
              <a:t>planen, bauen und umbauen:</a:t>
            </a:r>
            <a:endParaRPr b="0" i="0" sz="1600" u="none" cap="none" strike="noStrike">
              <a:solidFill>
                <a:schemeClr val="dk1"/>
              </a:solidFill>
              <a:latin typeface="Trebuchet MS"/>
              <a:ea typeface="Trebuchet MS"/>
              <a:cs typeface="Trebuchet MS"/>
              <a:sym typeface="Trebuchet MS"/>
            </a:endParaRPr>
          </a:p>
          <a:p>
            <a:pPr indent="-261938" lvl="0" marL="533400" marR="0" rtl="0" algn="l">
              <a:lnSpc>
                <a:spcPct val="100000"/>
              </a:lnSpc>
              <a:spcBef>
                <a:spcPts val="0"/>
              </a:spcBef>
              <a:spcAft>
                <a:spcPts val="0"/>
              </a:spcAft>
              <a:buClr>
                <a:schemeClr val="dk1"/>
              </a:buClr>
              <a:buSzPts val="1800"/>
              <a:buFont typeface="Arial"/>
              <a:buChar char="●"/>
            </a:pPr>
            <a:r>
              <a:rPr b="0" i="0" lang="de-DE" sz="1600" u="none" cap="none" strike="noStrike">
                <a:solidFill>
                  <a:schemeClr val="dk1"/>
                </a:solidFill>
                <a:latin typeface="Trebuchet MS"/>
                <a:ea typeface="Trebuchet MS"/>
                <a:cs typeface="Trebuchet MS"/>
                <a:sym typeface="Trebuchet MS"/>
              </a:rPr>
              <a:t>Lange Nutzungsdauer planen</a:t>
            </a:r>
            <a:endParaRPr/>
          </a:p>
          <a:p>
            <a:pPr indent="-261938" lvl="0" marL="533400" marR="0" rtl="0" algn="l">
              <a:lnSpc>
                <a:spcPct val="100000"/>
              </a:lnSpc>
              <a:spcBef>
                <a:spcPts val="0"/>
              </a:spcBef>
              <a:spcAft>
                <a:spcPts val="0"/>
              </a:spcAft>
              <a:buClr>
                <a:schemeClr val="dk1"/>
              </a:buClr>
              <a:buSzPts val="1800"/>
              <a:buFont typeface="Arial"/>
              <a:buChar char="●"/>
            </a:pPr>
            <a:r>
              <a:rPr b="0" i="0" lang="de-DE" sz="1600" u="none" cap="none" strike="noStrike">
                <a:solidFill>
                  <a:schemeClr val="dk1"/>
                </a:solidFill>
                <a:latin typeface="Trebuchet MS"/>
                <a:ea typeface="Trebuchet MS"/>
                <a:cs typeface="Trebuchet MS"/>
                <a:sym typeface="Trebuchet MS"/>
              </a:rPr>
              <a:t>Materialauswahl</a:t>
            </a:r>
            <a:endParaRPr b="0" i="0" sz="1600" u="none" cap="none" strike="noStrike">
              <a:solidFill>
                <a:schemeClr val="dk1"/>
              </a:solidFill>
              <a:latin typeface="Trebuchet MS"/>
              <a:ea typeface="Trebuchet MS"/>
              <a:cs typeface="Trebuchet MS"/>
              <a:sym typeface="Trebuchet MS"/>
            </a:endParaRPr>
          </a:p>
          <a:p>
            <a:pPr indent="-261938" lvl="0" marL="533400" marR="0" rtl="0" algn="l">
              <a:lnSpc>
                <a:spcPct val="100000"/>
              </a:lnSpc>
              <a:spcBef>
                <a:spcPts val="200"/>
              </a:spcBef>
              <a:spcAft>
                <a:spcPts val="0"/>
              </a:spcAft>
              <a:buClr>
                <a:schemeClr val="dk1"/>
              </a:buClr>
              <a:buSzPts val="1800"/>
              <a:buFont typeface="Arial"/>
              <a:buChar char="●"/>
            </a:pPr>
            <a:r>
              <a:rPr b="0" i="0" lang="de-DE" sz="1600" u="none" cap="none" strike="noStrike">
                <a:solidFill>
                  <a:schemeClr val="dk1"/>
                </a:solidFill>
                <a:latin typeface="Trebuchet MS"/>
                <a:ea typeface="Trebuchet MS"/>
                <a:cs typeface="Trebuchet MS"/>
                <a:sym typeface="Trebuchet MS"/>
              </a:rPr>
              <a:t>Sanieren</a:t>
            </a:r>
            <a:endParaRPr/>
          </a:p>
          <a:p>
            <a:pPr indent="-261938" lvl="0" marL="533400" marR="0" rtl="0" algn="l">
              <a:lnSpc>
                <a:spcPct val="100000"/>
              </a:lnSpc>
              <a:spcBef>
                <a:spcPts val="200"/>
              </a:spcBef>
              <a:spcAft>
                <a:spcPts val="0"/>
              </a:spcAft>
              <a:buClr>
                <a:schemeClr val="dk1"/>
              </a:buClr>
              <a:buSzPts val="1800"/>
              <a:buFont typeface="Arial"/>
              <a:buChar char="●"/>
            </a:pPr>
            <a:r>
              <a:rPr b="0" i="0" lang="de-DE" sz="1600" u="none" cap="none" strike="noStrike">
                <a:solidFill>
                  <a:schemeClr val="dk1"/>
                </a:solidFill>
                <a:latin typeface="Trebuchet MS"/>
                <a:ea typeface="Trebuchet MS"/>
                <a:cs typeface="Trebuchet MS"/>
                <a:sym typeface="Trebuchet MS"/>
              </a:rPr>
              <a:t>Neubau zirkulär konzipieren</a:t>
            </a:r>
            <a:endParaRPr/>
          </a:p>
          <a:p>
            <a:pPr indent="-261938" lvl="0" marL="533400" marR="0" rtl="0" algn="l">
              <a:lnSpc>
                <a:spcPct val="100000"/>
              </a:lnSpc>
              <a:spcBef>
                <a:spcPts val="0"/>
              </a:spcBef>
              <a:spcAft>
                <a:spcPts val="0"/>
              </a:spcAft>
              <a:buClr>
                <a:schemeClr val="dk1"/>
              </a:buClr>
              <a:buSzPts val="1800"/>
              <a:buFont typeface="Arial"/>
              <a:buChar char="●"/>
            </a:pPr>
            <a:r>
              <a:rPr b="0" i="0" lang="de-DE" sz="1600" u="none" cap="none" strike="noStrike">
                <a:solidFill>
                  <a:schemeClr val="dk1"/>
                </a:solidFill>
                <a:latin typeface="Trebuchet MS"/>
                <a:ea typeface="Trebuchet MS"/>
                <a:cs typeface="Trebuchet MS"/>
                <a:sym typeface="Trebuchet MS"/>
              </a:rPr>
              <a:t>Rückbau/Entsorgung berücksichtigen</a:t>
            </a:r>
            <a:endParaRPr b="0" i="0" sz="1600" u="none" cap="none" strike="noStrike">
              <a:solidFill>
                <a:schemeClr val="dk1"/>
              </a:solidFill>
              <a:latin typeface="Trebuchet MS"/>
              <a:ea typeface="Trebuchet MS"/>
              <a:cs typeface="Trebuchet MS"/>
              <a:sym typeface="Trebuchet MS"/>
            </a:endParaRPr>
          </a:p>
        </p:txBody>
      </p:sp>
      <p:pic>
        <p:nvPicPr>
          <p:cNvPr id="215" name="Google Shape;215;p12"/>
          <p:cNvPicPr preferRelativeResize="0"/>
          <p:nvPr/>
        </p:nvPicPr>
        <p:blipFill rotWithShape="1">
          <a:blip r:embed="rId3">
            <a:alphaModFix/>
          </a:blip>
          <a:srcRect b="0" l="0" r="0" t="0"/>
          <a:stretch/>
        </p:blipFill>
        <p:spPr>
          <a:xfrm>
            <a:off x="6049053" y="3128623"/>
            <a:ext cx="1408759" cy="1200095"/>
          </a:xfrm>
          <a:prstGeom prst="rect">
            <a:avLst/>
          </a:prstGeom>
          <a:noFill/>
          <a:ln>
            <a:noFill/>
          </a:ln>
        </p:spPr>
      </p:pic>
      <p:pic>
        <p:nvPicPr>
          <p:cNvPr id="216" name="Google Shape;216;p12"/>
          <p:cNvPicPr preferRelativeResize="0"/>
          <p:nvPr/>
        </p:nvPicPr>
        <p:blipFill rotWithShape="1">
          <a:blip r:embed="rId4">
            <a:alphaModFix/>
          </a:blip>
          <a:srcRect b="0" l="0" r="0" t="0"/>
          <a:stretch/>
        </p:blipFill>
        <p:spPr>
          <a:xfrm>
            <a:off x="4260756" y="2441196"/>
            <a:ext cx="1242422" cy="10871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p28"/>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23" name="Google Shape;223;p2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 Materialien, nachhaltiges Bauen</a:t>
            </a:r>
            <a:endParaRPr/>
          </a:p>
        </p:txBody>
      </p:sp>
      <p:sp>
        <p:nvSpPr>
          <p:cNvPr id="224" name="Google Shape;224;p28"/>
          <p:cNvSpPr txBox="1"/>
          <p:nvPr>
            <p:ph idx="1" type="body"/>
          </p:nvPr>
        </p:nvSpPr>
        <p:spPr>
          <a:xfrm>
            <a:off x="3658406" y="6254497"/>
            <a:ext cx="3526745" cy="55746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900"/>
              <a:buNone/>
            </a:pPr>
            <a:r>
              <a:rPr lang="de-DE" sz="900"/>
              <a:t>Maler und Lackierer</a:t>
            </a:r>
            <a:endParaRPr/>
          </a:p>
          <a:p>
            <a:pPr indent="0" lvl="0" marL="0" rtl="0" algn="l">
              <a:lnSpc>
                <a:spcPct val="100000"/>
              </a:lnSpc>
              <a:spcBef>
                <a:spcPts val="0"/>
              </a:spcBef>
              <a:spcAft>
                <a:spcPts val="0"/>
              </a:spcAft>
              <a:buClr>
                <a:srgbClr val="000000"/>
              </a:buClr>
              <a:buSzPts val="900"/>
              <a:buNone/>
            </a:pPr>
            <a:r>
              <a:rPr lang="de-DE" sz="900"/>
              <a:t>Fachrichtung Gestaltung und Instandhaltung</a:t>
            </a:r>
            <a:endParaRPr/>
          </a:p>
        </p:txBody>
      </p:sp>
      <p:sp>
        <p:nvSpPr>
          <p:cNvPr id="225" name="Google Shape;225;p28"/>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SzPts val="1200"/>
              <a:buNone/>
            </a:pPr>
            <a:r>
              <a:rPr lang="de-DE" sz="1050"/>
              <a:t>Quelle: </a:t>
            </a:r>
            <a:r>
              <a:rPr lang="de-DE" sz="1050">
                <a:latin typeface="Trebuchet MS"/>
                <a:ea typeface="Trebuchet MS"/>
                <a:cs typeface="Trebuchet MS"/>
                <a:sym typeface="Trebuchet MS"/>
              </a:rPr>
              <a:t>Aachener Stiftung Katy Beys</a:t>
            </a:r>
            <a:endParaRPr/>
          </a:p>
          <a:p>
            <a:pPr indent="-36000" lvl="0" marL="36000" rtl="0" algn="l">
              <a:lnSpc>
                <a:spcPct val="110000"/>
              </a:lnSpc>
              <a:spcBef>
                <a:spcPts val="0"/>
              </a:spcBef>
              <a:spcAft>
                <a:spcPts val="0"/>
              </a:spcAft>
              <a:buClr>
                <a:srgbClr val="888888"/>
              </a:buClr>
              <a:buSzPts val="1200"/>
              <a:buNone/>
            </a:pPr>
            <a:r>
              <a:rPr lang="de-DE" sz="1050"/>
              <a:t>Grafik: Beate Bliedtner (eigene Darstellung)</a:t>
            </a:r>
            <a:endParaRPr sz="1050"/>
          </a:p>
        </p:txBody>
      </p:sp>
      <p:sp>
        <p:nvSpPr>
          <p:cNvPr id="226" name="Google Shape;226;p28"/>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114300" rtl="0" algn="l">
              <a:lnSpc>
                <a:spcPct val="100000"/>
              </a:lnSpc>
              <a:spcBef>
                <a:spcPts val="0"/>
              </a:spcBef>
              <a:spcAft>
                <a:spcPts val="0"/>
              </a:spcAft>
              <a:buSzPts val="1800"/>
              <a:buNone/>
            </a:pPr>
            <a:r>
              <a:rPr b="1" lang="de-DE" sz="900">
                <a:solidFill>
                  <a:schemeClr val="lt1"/>
                </a:solidFill>
              </a:rPr>
              <a:t>Beate Bliedtner, </a:t>
            </a:r>
            <a:r>
              <a:rPr lang="de-DE" sz="900">
                <a:solidFill>
                  <a:schemeClr val="lt1"/>
                </a:solidFill>
              </a:rPr>
              <a:t>LIV des Maler- und Lackiererhandwerks Berlin-Brandenburg </a:t>
            </a:r>
            <a:r>
              <a:rPr b="1" lang="de-DE" sz="900">
                <a:solidFill>
                  <a:schemeClr val="lt1"/>
                </a:solidFill>
              </a:rPr>
              <a:t>Alexander Schnelle</a:t>
            </a:r>
            <a:endParaRPr/>
          </a:p>
        </p:txBody>
      </p:sp>
      <p:sp>
        <p:nvSpPr>
          <p:cNvPr id="227" name="Google Shape;227;p28"/>
          <p:cNvSpPr/>
          <p:nvPr/>
        </p:nvSpPr>
        <p:spPr>
          <a:xfrm>
            <a:off x="7986319" y="3012743"/>
            <a:ext cx="3978680" cy="2731030"/>
          </a:xfrm>
          <a:prstGeom prst="roundRect">
            <a:avLst>
              <a:gd fmla="val 16667" name="adj"/>
            </a:avLst>
          </a:prstGeom>
          <a:solidFill>
            <a:srgbClr val="FFCD2F"/>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C00000"/>
                </a:solidFill>
                <a:latin typeface="Trebuchet MS"/>
                <a:ea typeface="Trebuchet MS"/>
                <a:cs typeface="Trebuchet MS"/>
                <a:sym typeface="Trebuchet MS"/>
              </a:rPr>
              <a:t>Sammeln Sie die verschiedenen Aspekte welche bei einer Materialauswahl für einen Neubau zu berücksichtigen sind. </a:t>
            </a:r>
            <a:endParaRPr/>
          </a:p>
          <a:p>
            <a:pPr indent="-101600" lvl="0" marL="171450" marR="0" rtl="0" algn="l">
              <a:lnSpc>
                <a:spcPct val="100000"/>
              </a:lnSpc>
              <a:spcBef>
                <a:spcPts val="0"/>
              </a:spcBef>
              <a:spcAft>
                <a:spcPts val="0"/>
              </a:spcAft>
              <a:buClr>
                <a:srgbClr val="000000"/>
              </a:buClr>
              <a:buSzPts val="1100"/>
              <a:buFont typeface="Arial"/>
              <a:buNone/>
            </a:pPr>
            <a:r>
              <a:t/>
            </a:r>
            <a:endParaRPr b="0" i="0" sz="1600" u="none" cap="none" strike="noStrike">
              <a:solidFill>
                <a:srgbClr val="C00000"/>
              </a:solidFill>
              <a:latin typeface="Trebuchet MS"/>
              <a:ea typeface="Trebuchet MS"/>
              <a:cs typeface="Trebuchet MS"/>
              <a:sym typeface="Trebuchet MS"/>
            </a:endParaRPr>
          </a:p>
          <a:p>
            <a:pPr indent="-171450" lvl="0" marL="171450" marR="0" rtl="0" algn="l">
              <a:lnSpc>
                <a:spcPct val="100000"/>
              </a:lnSpc>
              <a:spcBef>
                <a:spcPts val="0"/>
              </a:spcBef>
              <a:spcAft>
                <a:spcPts val="0"/>
              </a:spcAft>
              <a:buClr>
                <a:srgbClr val="000000"/>
              </a:buClr>
              <a:buSzPts val="1100"/>
              <a:buFont typeface="Arial"/>
              <a:buChar char="•"/>
            </a:pPr>
            <a:r>
              <a:rPr b="0" i="0" lang="de-DE" sz="1600" u="none" cap="none" strike="noStrike">
                <a:solidFill>
                  <a:srgbClr val="C00000"/>
                </a:solidFill>
                <a:latin typeface="Trebuchet MS"/>
                <a:ea typeface="Trebuchet MS"/>
                <a:cs typeface="Trebuchet MS"/>
                <a:sym typeface="Trebuchet MS"/>
              </a:rPr>
              <a:t>Ordnen Sie Ihre Aspekte den Bereichen: Ökologie, Ökonomie, Soziales zu.</a:t>
            </a:r>
            <a:endParaRPr b="0" i="0" sz="1400" u="none" cap="none" strike="noStrike">
              <a:solidFill>
                <a:srgbClr val="C00000"/>
              </a:solidFill>
              <a:latin typeface="Trebuchet MS"/>
              <a:ea typeface="Trebuchet MS"/>
              <a:cs typeface="Trebuchet MS"/>
              <a:sym typeface="Trebuchet MS"/>
            </a:endParaRPr>
          </a:p>
        </p:txBody>
      </p:sp>
      <p:sp>
        <p:nvSpPr>
          <p:cNvPr id="228" name="Google Shape;228;p28"/>
          <p:cNvSpPr/>
          <p:nvPr/>
        </p:nvSpPr>
        <p:spPr>
          <a:xfrm>
            <a:off x="1992384" y="2680283"/>
            <a:ext cx="4345498" cy="2130804"/>
          </a:xfrm>
          <a:prstGeom prst="triangle">
            <a:avLst>
              <a:gd fmla="val 50000" name="adj"/>
            </a:avLst>
          </a:prstGeom>
          <a:solidFill>
            <a:srgbClr val="DEEAF5"/>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9" name="Google Shape;229;p28"/>
          <p:cNvSpPr/>
          <p:nvPr/>
        </p:nvSpPr>
        <p:spPr>
          <a:xfrm>
            <a:off x="6284160" y="5047484"/>
            <a:ext cx="1576324" cy="645953"/>
          </a:xfrm>
          <a:prstGeom prst="ellipse">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800" u="none" cap="none" strike="noStrike">
                <a:solidFill>
                  <a:schemeClr val="dk2"/>
                </a:solidFill>
                <a:latin typeface="Trebuchet MS"/>
                <a:ea typeface="Trebuchet MS"/>
                <a:cs typeface="Trebuchet MS"/>
                <a:sym typeface="Trebuchet MS"/>
              </a:rPr>
              <a:t>Soziales</a:t>
            </a:r>
            <a:endParaRPr/>
          </a:p>
        </p:txBody>
      </p:sp>
      <p:sp>
        <p:nvSpPr>
          <p:cNvPr id="230" name="Google Shape;230;p28"/>
          <p:cNvSpPr/>
          <p:nvPr/>
        </p:nvSpPr>
        <p:spPr>
          <a:xfrm>
            <a:off x="118844" y="5097820"/>
            <a:ext cx="1827402" cy="645953"/>
          </a:xfrm>
          <a:prstGeom prst="ellipse">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800" u="none" cap="none" strike="noStrike">
                <a:solidFill>
                  <a:schemeClr val="dk2"/>
                </a:solidFill>
                <a:latin typeface="Trebuchet MS"/>
                <a:ea typeface="Trebuchet MS"/>
                <a:cs typeface="Trebuchet MS"/>
                <a:sym typeface="Trebuchet MS"/>
              </a:rPr>
              <a:t>Ökonomie</a:t>
            </a:r>
            <a:endParaRPr/>
          </a:p>
        </p:txBody>
      </p:sp>
      <p:sp>
        <p:nvSpPr>
          <p:cNvPr id="231" name="Google Shape;231;p28"/>
          <p:cNvSpPr/>
          <p:nvPr/>
        </p:nvSpPr>
        <p:spPr>
          <a:xfrm>
            <a:off x="3364792" y="1935171"/>
            <a:ext cx="1576324" cy="645953"/>
          </a:xfrm>
          <a:prstGeom prst="ellipse">
            <a:avLst/>
          </a:prstGeom>
          <a:solidFill>
            <a:srgbClr val="DDEBE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de-DE" sz="1800" u="none" cap="none" strike="noStrike">
                <a:solidFill>
                  <a:schemeClr val="dk2"/>
                </a:solidFill>
                <a:latin typeface="Trebuchet MS"/>
                <a:ea typeface="Trebuchet MS"/>
                <a:cs typeface="Trebuchet MS"/>
                <a:sym typeface="Trebuchet MS"/>
              </a:rPr>
              <a:t>Ökologie</a:t>
            </a:r>
            <a:endParaRPr/>
          </a:p>
        </p:txBody>
      </p:sp>
      <p:cxnSp>
        <p:nvCxnSpPr>
          <p:cNvPr id="232" name="Google Shape;232;p28"/>
          <p:cNvCxnSpPr/>
          <p:nvPr/>
        </p:nvCxnSpPr>
        <p:spPr>
          <a:xfrm>
            <a:off x="2382877" y="5420796"/>
            <a:ext cx="3380763" cy="0"/>
          </a:xfrm>
          <a:prstGeom prst="straightConnector1">
            <a:avLst/>
          </a:prstGeom>
          <a:noFill/>
          <a:ln cap="flat" cmpd="sng" w="12700">
            <a:solidFill>
              <a:schemeClr val="accent5"/>
            </a:solidFill>
            <a:prstDash val="solid"/>
            <a:round/>
            <a:headEnd len="med" w="med" type="stealth"/>
            <a:tailEnd len="med" w="med" type="stealth"/>
          </a:ln>
        </p:spPr>
      </p:cxnSp>
      <p:sp>
        <p:nvSpPr>
          <p:cNvPr id="233" name="Google Shape;233;p28"/>
          <p:cNvSpPr txBox="1"/>
          <p:nvPr/>
        </p:nvSpPr>
        <p:spPr>
          <a:xfrm>
            <a:off x="3212983" y="3791824"/>
            <a:ext cx="190430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de-DE" sz="2000" u="none" cap="none" strike="noStrike">
                <a:solidFill>
                  <a:srgbClr val="3F3F3F"/>
                </a:solidFill>
                <a:latin typeface="Trebuchet MS"/>
                <a:ea typeface="Trebuchet MS"/>
                <a:cs typeface="Trebuchet MS"/>
                <a:sym typeface="Trebuchet MS"/>
              </a:rPr>
              <a:t>Dreieck</a:t>
            </a:r>
            <a:r>
              <a:rPr b="1" i="0" lang="de-DE" sz="2000" u="none" cap="none" strike="noStrike">
                <a:solidFill>
                  <a:srgbClr val="000000"/>
                </a:solidFill>
                <a:latin typeface="Trebuchet MS"/>
                <a:ea typeface="Trebuchet MS"/>
                <a:cs typeface="Trebuchet MS"/>
                <a:sym typeface="Trebuchet MS"/>
              </a:rPr>
              <a:t> der Nachhaltigkeit</a:t>
            </a:r>
            <a:endParaRPr/>
          </a:p>
        </p:txBody>
      </p:sp>
      <p:sp>
        <p:nvSpPr>
          <p:cNvPr id="234" name="Google Shape;234;p28"/>
          <p:cNvSpPr/>
          <p:nvPr/>
        </p:nvSpPr>
        <p:spPr>
          <a:xfrm>
            <a:off x="6651428" y="1770510"/>
            <a:ext cx="2938625" cy="342594"/>
          </a:xfrm>
          <a:prstGeom prst="rect">
            <a:avLst/>
          </a:prstGeom>
          <a:noFill/>
          <a:ln>
            <a:noFill/>
          </a:ln>
        </p:spPr>
        <p:txBody>
          <a:bodyPr anchorCtr="0" anchor="t" bIns="45700" lIns="91425" spcFirstLastPara="1" rIns="91425" wrap="square" tIns="45700">
            <a:spAutoFit/>
          </a:bodyPr>
          <a:lstStyle/>
          <a:p>
            <a:pPr indent="-35999" lvl="0" marL="35999" marR="0" rtl="0" algn="l">
              <a:lnSpc>
                <a:spcPct val="110000"/>
              </a:lnSpc>
              <a:spcBef>
                <a:spcPts val="0"/>
              </a:spcBef>
              <a:spcAft>
                <a:spcPts val="0"/>
              </a:spcAft>
              <a:buNone/>
            </a:pPr>
            <a:r>
              <a:rPr b="0" i="1" lang="de-DE" sz="1600" u="none" cap="none" strike="noStrike">
                <a:solidFill>
                  <a:srgbClr val="FFFFFF"/>
                </a:solidFill>
                <a:latin typeface="Trebuchet MS"/>
                <a:ea typeface="Trebuchet MS"/>
                <a:cs typeface="Trebuchet MS"/>
                <a:sym typeface="Trebuchet MS"/>
              </a:rPr>
              <a:t>, Aachener Stiftung Katy Beys</a:t>
            </a:r>
            <a:endParaRPr/>
          </a:p>
        </p:txBody>
      </p:sp>
      <p:sp>
        <p:nvSpPr>
          <p:cNvPr id="235" name="Google Shape;235;p28"/>
          <p:cNvSpPr/>
          <p:nvPr/>
        </p:nvSpPr>
        <p:spPr>
          <a:xfrm>
            <a:off x="6203439" y="1578499"/>
            <a:ext cx="4266021" cy="1248103"/>
          </a:xfrm>
          <a:prstGeom prst="roundRect">
            <a:avLst>
              <a:gd fmla="val 16667" name="adj"/>
            </a:avLst>
          </a:prstGeom>
          <a:solidFill>
            <a:srgbClr val="3D93C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Trebuchet MS"/>
                <a:ea typeface="Trebuchet MS"/>
                <a:cs typeface="Trebuchet MS"/>
                <a:sym typeface="Trebuchet MS"/>
              </a:rPr>
              <a:t>Nachhaltigkeit umfasst alle drei Bereiche. </a:t>
            </a:r>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Trebuchet MS"/>
                <a:ea typeface="Trebuchet MS"/>
                <a:cs typeface="Trebuchet MS"/>
                <a:sym typeface="Trebuchet MS"/>
              </a:rPr>
              <a:t>Die sozialen und ökonomischen Bereiche sind ohne die Grundlagen des ökologischen Bereiches nicht möglich. </a:t>
            </a:r>
            <a:endParaRPr/>
          </a:p>
        </p:txBody>
      </p:sp>
      <p:cxnSp>
        <p:nvCxnSpPr>
          <p:cNvPr id="236" name="Google Shape;236;p28"/>
          <p:cNvCxnSpPr/>
          <p:nvPr/>
        </p:nvCxnSpPr>
        <p:spPr>
          <a:xfrm>
            <a:off x="4739977" y="2786355"/>
            <a:ext cx="1911451" cy="1876716"/>
          </a:xfrm>
          <a:prstGeom prst="straightConnector1">
            <a:avLst/>
          </a:prstGeom>
          <a:noFill/>
          <a:ln cap="flat" cmpd="sng" w="12700">
            <a:solidFill>
              <a:schemeClr val="accent5"/>
            </a:solidFill>
            <a:prstDash val="solid"/>
            <a:round/>
            <a:headEnd len="med" w="med" type="stealth"/>
            <a:tailEnd len="med" w="med" type="stealth"/>
          </a:ln>
        </p:spPr>
      </p:cxnSp>
      <p:cxnSp>
        <p:nvCxnSpPr>
          <p:cNvPr id="237" name="Google Shape;237;p28"/>
          <p:cNvCxnSpPr/>
          <p:nvPr/>
        </p:nvCxnSpPr>
        <p:spPr>
          <a:xfrm flipH="1" rot="10800000">
            <a:off x="1719743" y="2751590"/>
            <a:ext cx="1938663" cy="1988190"/>
          </a:xfrm>
          <a:prstGeom prst="straightConnector1">
            <a:avLst/>
          </a:prstGeom>
          <a:noFill/>
          <a:ln cap="flat" cmpd="sng" w="12700">
            <a:solidFill>
              <a:schemeClr val="accent5"/>
            </a:solidFill>
            <a:prstDash val="solid"/>
            <a:round/>
            <a:headEnd len="med" w="med" type="stealth"/>
            <a:tailEnd len="med" w="med" type="stealth"/>
          </a:ln>
        </p:spPr>
      </p:cxnSp>
      <p:sp>
        <p:nvSpPr>
          <p:cNvPr id="238" name="Google Shape;238;p28"/>
          <p:cNvSpPr txBox="1"/>
          <p:nvPr/>
        </p:nvSpPr>
        <p:spPr>
          <a:xfrm rot="-2693095">
            <a:off x="2021776" y="3485465"/>
            <a:ext cx="109895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000000"/>
                </a:solidFill>
                <a:latin typeface="Arial"/>
                <a:ea typeface="Arial"/>
                <a:cs typeface="Arial"/>
                <a:sym typeface="Arial"/>
              </a:rPr>
              <a:t>lebensfähig</a:t>
            </a:r>
            <a:endParaRPr/>
          </a:p>
        </p:txBody>
      </p:sp>
      <p:sp>
        <p:nvSpPr>
          <p:cNvPr id="239" name="Google Shape;239;p28"/>
          <p:cNvSpPr txBox="1"/>
          <p:nvPr/>
        </p:nvSpPr>
        <p:spPr>
          <a:xfrm>
            <a:off x="3841111" y="5097820"/>
            <a:ext cx="464294"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000000"/>
                </a:solidFill>
                <a:latin typeface="Arial"/>
                <a:ea typeface="Arial"/>
                <a:cs typeface="Arial"/>
                <a:sym typeface="Arial"/>
              </a:rPr>
              <a:t>fair</a:t>
            </a:r>
            <a:endParaRPr/>
          </a:p>
        </p:txBody>
      </p:sp>
      <p:sp>
        <p:nvSpPr>
          <p:cNvPr id="240" name="Google Shape;240;p28"/>
          <p:cNvSpPr txBox="1"/>
          <p:nvPr/>
        </p:nvSpPr>
        <p:spPr>
          <a:xfrm rot="2709420">
            <a:off x="5168285" y="3361513"/>
            <a:ext cx="1098958"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200" u="none" cap="none" strike="noStrike">
                <a:solidFill>
                  <a:srgbClr val="000000"/>
                </a:solidFill>
                <a:latin typeface="Arial"/>
                <a:ea typeface="Arial"/>
                <a:cs typeface="Arial"/>
                <a:sym typeface="Arial"/>
              </a:rPr>
              <a:t>lebenswert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47" name="Google Shape;247;p29"/>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Materialien, nachhaltiges Bauen</a:t>
            </a:r>
            <a:endParaRPr/>
          </a:p>
        </p:txBody>
      </p:sp>
      <p:sp>
        <p:nvSpPr>
          <p:cNvPr id="248" name="Google Shape;248;p29"/>
          <p:cNvSpPr txBox="1"/>
          <p:nvPr>
            <p:ph idx="1" type="body"/>
          </p:nvPr>
        </p:nvSpPr>
        <p:spPr>
          <a:xfrm>
            <a:off x="3683302" y="6254497"/>
            <a:ext cx="3501849" cy="557468"/>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900"/>
              <a:buNone/>
            </a:pPr>
            <a:r>
              <a:rPr lang="de-DE" sz="900"/>
              <a:t>Maler und Lackierer</a:t>
            </a:r>
            <a:endParaRPr/>
          </a:p>
          <a:p>
            <a:pPr indent="0" lvl="0" marL="0" rtl="0" algn="l">
              <a:lnSpc>
                <a:spcPct val="100000"/>
              </a:lnSpc>
              <a:spcBef>
                <a:spcPts val="0"/>
              </a:spcBef>
              <a:spcAft>
                <a:spcPts val="0"/>
              </a:spcAft>
              <a:buClr>
                <a:srgbClr val="000000"/>
              </a:buClr>
              <a:buSzPts val="900"/>
              <a:buNone/>
            </a:pPr>
            <a:r>
              <a:rPr lang="de-DE" sz="900"/>
              <a:t>Fachrichtung Gestaltung und Instandhaltung</a:t>
            </a:r>
            <a:endParaRPr/>
          </a:p>
        </p:txBody>
      </p:sp>
      <p:sp>
        <p:nvSpPr>
          <p:cNvPr id="249" name="Google Shape;249;p29"/>
          <p:cNvSpPr txBox="1"/>
          <p:nvPr>
            <p:ph idx="2" type="body"/>
          </p:nvPr>
        </p:nvSpPr>
        <p:spPr>
          <a:xfrm>
            <a:off x="7255671" y="6220941"/>
            <a:ext cx="4616357" cy="557468"/>
          </a:xfrm>
          <a:prstGeom prst="rect">
            <a:avLst/>
          </a:prstGeom>
          <a:noFill/>
          <a:ln>
            <a:noFill/>
          </a:ln>
        </p:spPr>
        <p:txBody>
          <a:bodyPr anchorCtr="0" anchor="ctr" bIns="45700" lIns="91425" spcFirstLastPara="1" rIns="91425" wrap="square" tIns="45700">
            <a:normAutofit/>
          </a:bodyPr>
          <a:lstStyle/>
          <a:p>
            <a:pPr indent="-36000" lvl="0" marL="36000" rtl="0" algn="l">
              <a:lnSpc>
                <a:spcPct val="110000"/>
              </a:lnSpc>
              <a:spcBef>
                <a:spcPts val="0"/>
              </a:spcBef>
              <a:spcAft>
                <a:spcPts val="0"/>
              </a:spcAft>
              <a:buClr>
                <a:srgbClr val="888888"/>
              </a:buClr>
              <a:buSzPts val="1200"/>
              <a:buNone/>
            </a:pPr>
            <a:r>
              <a:rPr lang="de-DE" sz="1050"/>
              <a:t>Quelle: Lexikon der Nachhaltigkeit</a:t>
            </a:r>
            <a:endParaRPr sz="1050"/>
          </a:p>
        </p:txBody>
      </p:sp>
      <p:sp>
        <p:nvSpPr>
          <p:cNvPr id="250" name="Google Shape;250;p2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114300" rtl="0" algn="l">
              <a:lnSpc>
                <a:spcPct val="100000"/>
              </a:lnSpc>
              <a:spcBef>
                <a:spcPts val="0"/>
              </a:spcBef>
              <a:spcAft>
                <a:spcPts val="0"/>
              </a:spcAft>
              <a:buSzPts val="1800"/>
              <a:buNone/>
            </a:pPr>
            <a:r>
              <a:rPr b="1" lang="de-DE" sz="900">
                <a:solidFill>
                  <a:schemeClr val="lt1"/>
                </a:solidFill>
              </a:rPr>
              <a:t>Beate Bliedtner, </a:t>
            </a:r>
            <a:r>
              <a:rPr lang="de-DE" sz="900">
                <a:solidFill>
                  <a:schemeClr val="lt1"/>
                </a:solidFill>
              </a:rPr>
              <a:t>LIV des Maler- und Lackiererhandwerks Berlin-Brandenburg </a:t>
            </a:r>
            <a:r>
              <a:rPr b="1" lang="de-DE" sz="900">
                <a:solidFill>
                  <a:schemeClr val="lt1"/>
                </a:solidFill>
              </a:rPr>
              <a:t>Alexander Schnelle</a:t>
            </a:r>
            <a:endParaRPr/>
          </a:p>
        </p:txBody>
      </p:sp>
      <p:sp>
        <p:nvSpPr>
          <p:cNvPr id="251" name="Google Shape;251;p29"/>
          <p:cNvSpPr/>
          <p:nvPr/>
        </p:nvSpPr>
        <p:spPr>
          <a:xfrm>
            <a:off x="7255671" y="2029966"/>
            <a:ext cx="3695066" cy="3260801"/>
          </a:xfrm>
          <a:prstGeom prst="roundRect">
            <a:avLst>
              <a:gd fmla="val 16667" name="adj"/>
            </a:avLst>
          </a:prstGeom>
          <a:solidFill>
            <a:srgbClr val="FFCD2F"/>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285750" lvl="0" marL="2857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Trebuchet MS"/>
                <a:ea typeface="Trebuchet MS"/>
                <a:cs typeface="Trebuchet MS"/>
                <a:sym typeface="Trebuchet MS"/>
              </a:rPr>
              <a:t>Teilen Sie sich in Gruppen ein. Erarbeiten, sammeln Sie Ihre Rollenstandpunkte z.B. für den Neubau und vertreten diese in der gemeinsamen Diskussion. </a:t>
            </a:r>
            <a:endParaRPr/>
          </a:p>
          <a:p>
            <a:pPr indent="-285750" lvl="0" marL="285750" marR="0" rtl="0" algn="l">
              <a:lnSpc>
                <a:spcPct val="100000"/>
              </a:lnSpc>
              <a:spcBef>
                <a:spcPts val="0"/>
              </a:spcBef>
              <a:spcAft>
                <a:spcPts val="0"/>
              </a:spcAft>
              <a:buClr>
                <a:srgbClr val="000000"/>
              </a:buClr>
              <a:buSzPts val="1100"/>
              <a:buFont typeface="Arial"/>
              <a:buChar char="•"/>
            </a:pPr>
            <a:r>
              <a:rPr b="0" i="0" lang="de-DE" sz="1800" u="none" cap="none" strike="noStrike">
                <a:solidFill>
                  <a:srgbClr val="C00000"/>
                </a:solidFill>
                <a:latin typeface="Trebuchet MS"/>
                <a:ea typeface="Trebuchet MS"/>
                <a:cs typeface="Trebuchet MS"/>
                <a:sym typeface="Trebuchet MS"/>
              </a:rPr>
              <a:t>Erarbeiten Sie im Klassenverband die sich dargestellten Interessens- bzw. Zielkonflikte.</a:t>
            </a:r>
            <a:endParaRPr/>
          </a:p>
          <a:p>
            <a:pPr indent="0" lvl="0" marL="0" marR="0" rtl="0" algn="l">
              <a:lnSpc>
                <a:spcPct val="100000"/>
              </a:lnSpc>
              <a:spcBef>
                <a:spcPts val="0"/>
              </a:spcBef>
              <a:spcAft>
                <a:spcPts val="0"/>
              </a:spcAft>
              <a:buNone/>
            </a:pPr>
            <a:r>
              <a:t/>
            </a:r>
            <a:endParaRPr b="0" i="0" sz="1600" u="none" cap="none" strike="noStrike">
              <a:solidFill>
                <a:srgbClr val="C00000"/>
              </a:solidFill>
              <a:latin typeface="Arial"/>
              <a:ea typeface="Arial"/>
              <a:cs typeface="Arial"/>
              <a:sym typeface="Arial"/>
            </a:endParaRPr>
          </a:p>
        </p:txBody>
      </p:sp>
      <p:grpSp>
        <p:nvGrpSpPr>
          <p:cNvPr id="252" name="Google Shape;252;p29"/>
          <p:cNvGrpSpPr/>
          <p:nvPr/>
        </p:nvGrpSpPr>
        <p:grpSpPr>
          <a:xfrm>
            <a:off x="630144" y="2346738"/>
            <a:ext cx="1503312" cy="2885978"/>
            <a:chOff x="0" y="0"/>
            <a:chExt cx="1503312" cy="2885978"/>
          </a:xfrm>
        </p:grpSpPr>
        <p:sp>
          <p:nvSpPr>
            <p:cNvPr id="253" name="Google Shape;253;p29"/>
            <p:cNvSpPr/>
            <p:nvPr/>
          </p:nvSpPr>
          <p:spPr>
            <a:xfrm>
              <a:off x="0" y="0"/>
              <a:ext cx="1503312" cy="2885978"/>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4" name="Google Shape;254;p29"/>
            <p:cNvSpPr/>
            <p:nvPr/>
          </p:nvSpPr>
          <p:spPr>
            <a:xfrm>
              <a:off x="0" y="1165700"/>
              <a:ext cx="1503312" cy="1154391"/>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None/>
              </a:pPr>
              <a:r>
                <a:rPr b="0" i="0" lang="de-DE" sz="1800" u="none" cap="none" strike="noStrike">
                  <a:solidFill>
                    <a:schemeClr val="lt1"/>
                  </a:solidFill>
                  <a:latin typeface="Trebuchet MS"/>
                  <a:ea typeface="Trebuchet MS"/>
                  <a:cs typeface="Trebuchet MS"/>
                  <a:sym typeface="Trebuchet MS"/>
                </a:rPr>
                <a:t>Umwelt</a:t>
              </a:r>
              <a:endParaRPr/>
            </a:p>
            <a:p>
              <a:pPr indent="0" lvl="0" marL="0" marR="0" rtl="0" algn="ctr">
                <a:lnSpc>
                  <a:spcPct val="90000"/>
                </a:lnSpc>
                <a:spcBef>
                  <a:spcPts val="630"/>
                </a:spcBef>
                <a:spcAft>
                  <a:spcPts val="0"/>
                </a:spcAft>
                <a:buNone/>
              </a:pPr>
              <a:r>
                <a:t/>
              </a:r>
              <a:endParaRPr b="0" i="0" sz="1800" u="none" cap="none" strike="noStrike">
                <a:solidFill>
                  <a:schemeClr val="lt1"/>
                </a:solidFill>
                <a:latin typeface="Trebuchet MS"/>
                <a:ea typeface="Trebuchet MS"/>
                <a:cs typeface="Trebuchet MS"/>
                <a:sym typeface="Trebuchet MS"/>
              </a:endParaRPr>
            </a:p>
            <a:p>
              <a:pPr indent="0" lvl="0" marL="0" marR="0" rtl="0" algn="ctr">
                <a:lnSpc>
                  <a:spcPct val="90000"/>
                </a:lnSpc>
                <a:spcBef>
                  <a:spcPts val="630"/>
                </a:spcBef>
                <a:spcAft>
                  <a:spcPts val="0"/>
                </a:spcAft>
                <a:buNone/>
              </a:pPr>
              <a:r>
                <a:t/>
              </a:r>
              <a:endParaRPr b="0" i="0" sz="1600" u="none" cap="none" strike="noStrike">
                <a:solidFill>
                  <a:schemeClr val="lt1"/>
                </a:solidFill>
                <a:latin typeface="Arial"/>
                <a:ea typeface="Arial"/>
                <a:cs typeface="Arial"/>
                <a:sym typeface="Arial"/>
              </a:endParaRPr>
            </a:p>
            <a:p>
              <a:pPr indent="0" lvl="0" marL="0" marR="0" rtl="0" algn="ctr">
                <a:lnSpc>
                  <a:spcPct val="90000"/>
                </a:lnSpc>
                <a:spcBef>
                  <a:spcPts val="560"/>
                </a:spcBef>
                <a:spcAft>
                  <a:spcPts val="0"/>
                </a:spcAft>
                <a:buNone/>
              </a:pPr>
              <a:r>
                <a:rPr b="0" i="0" lang="de-DE" sz="1400" u="none" cap="none" strike="noStrike">
                  <a:solidFill>
                    <a:schemeClr val="lt1"/>
                  </a:solidFill>
                  <a:latin typeface="Trebuchet MS"/>
                  <a:ea typeface="Trebuchet MS"/>
                  <a:cs typeface="Trebuchet MS"/>
                  <a:sym typeface="Trebuchet MS"/>
                </a:rPr>
                <a:t>Umweltschutz-organisation</a:t>
              </a:r>
              <a:endParaRPr/>
            </a:p>
          </p:txBody>
        </p:sp>
      </p:grpSp>
      <p:grpSp>
        <p:nvGrpSpPr>
          <p:cNvPr id="255" name="Google Shape;255;p29"/>
          <p:cNvGrpSpPr/>
          <p:nvPr/>
        </p:nvGrpSpPr>
        <p:grpSpPr>
          <a:xfrm>
            <a:off x="2179990" y="2346738"/>
            <a:ext cx="1503312" cy="2885978"/>
            <a:chOff x="1549846" y="0"/>
            <a:chExt cx="1503312" cy="2885978"/>
          </a:xfrm>
        </p:grpSpPr>
        <p:sp>
          <p:nvSpPr>
            <p:cNvPr id="256" name="Google Shape;256;p29"/>
            <p:cNvSpPr/>
            <p:nvPr/>
          </p:nvSpPr>
          <p:spPr>
            <a:xfrm>
              <a:off x="1549846" y="0"/>
              <a:ext cx="1503312" cy="2885978"/>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7" name="Google Shape;257;p29"/>
            <p:cNvSpPr/>
            <p:nvPr/>
          </p:nvSpPr>
          <p:spPr>
            <a:xfrm>
              <a:off x="1549846" y="1154391"/>
              <a:ext cx="1503312" cy="1165700"/>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None/>
              </a:pPr>
              <a:r>
                <a:rPr b="0" i="0" lang="de-DE" sz="1700" u="none" cap="none" strike="noStrike">
                  <a:solidFill>
                    <a:schemeClr val="lt1"/>
                  </a:solidFill>
                  <a:latin typeface="Trebuchet MS"/>
                  <a:ea typeface="Trebuchet MS"/>
                  <a:cs typeface="Trebuchet MS"/>
                  <a:sym typeface="Trebuchet MS"/>
                </a:rPr>
                <a:t>Soziale Aspekte</a:t>
              </a:r>
              <a:endParaRPr/>
            </a:p>
            <a:p>
              <a:pPr indent="0" lvl="0" marL="0" marR="0" rtl="0" algn="ctr">
                <a:lnSpc>
                  <a:spcPct val="90000"/>
                </a:lnSpc>
                <a:spcBef>
                  <a:spcPts val="595"/>
                </a:spcBef>
                <a:spcAft>
                  <a:spcPts val="0"/>
                </a:spcAft>
                <a:buNone/>
              </a:pPr>
              <a:r>
                <a:t/>
              </a:r>
              <a:endParaRPr b="0" i="0" sz="1700" u="none" cap="none" strike="noStrike">
                <a:solidFill>
                  <a:schemeClr val="lt1"/>
                </a:solidFill>
                <a:latin typeface="Trebuchet MS"/>
                <a:ea typeface="Trebuchet MS"/>
                <a:cs typeface="Trebuchet MS"/>
                <a:sym typeface="Trebuchet MS"/>
              </a:endParaRPr>
            </a:p>
            <a:p>
              <a:pPr indent="0" lvl="0" marL="0" marR="0" rtl="0" algn="ctr">
                <a:lnSpc>
                  <a:spcPct val="90000"/>
                </a:lnSpc>
                <a:spcBef>
                  <a:spcPts val="595"/>
                </a:spcBef>
                <a:spcAft>
                  <a:spcPts val="0"/>
                </a:spcAft>
                <a:buNone/>
              </a:pPr>
              <a:r>
                <a:t/>
              </a:r>
              <a:endParaRPr b="0" i="0" sz="1500" u="none" cap="none" strike="noStrike">
                <a:solidFill>
                  <a:schemeClr val="lt1"/>
                </a:solidFill>
                <a:latin typeface="Trebuchet MS"/>
                <a:ea typeface="Trebuchet MS"/>
                <a:cs typeface="Trebuchet MS"/>
                <a:sym typeface="Trebuchet MS"/>
              </a:endParaRPr>
            </a:p>
            <a:p>
              <a:pPr indent="0" lvl="0" marL="0" marR="0" rtl="0" algn="ctr">
                <a:lnSpc>
                  <a:spcPct val="90000"/>
                </a:lnSpc>
                <a:spcBef>
                  <a:spcPts val="525"/>
                </a:spcBef>
                <a:spcAft>
                  <a:spcPts val="0"/>
                </a:spcAft>
                <a:buNone/>
              </a:pPr>
              <a:r>
                <a:rPr b="0" i="0" lang="de-DE" sz="1500" u="none" cap="none" strike="noStrike">
                  <a:solidFill>
                    <a:schemeClr val="lt1"/>
                  </a:solidFill>
                  <a:latin typeface="Trebuchet MS"/>
                  <a:ea typeface="Trebuchet MS"/>
                  <a:cs typeface="Trebuchet MS"/>
                  <a:sym typeface="Trebuchet MS"/>
                </a:rPr>
                <a:t>Mitarbeitende</a:t>
              </a:r>
              <a:endParaRPr/>
            </a:p>
          </p:txBody>
        </p:sp>
      </p:grpSp>
      <p:grpSp>
        <p:nvGrpSpPr>
          <p:cNvPr id="258" name="Google Shape;258;p29"/>
          <p:cNvGrpSpPr/>
          <p:nvPr/>
        </p:nvGrpSpPr>
        <p:grpSpPr>
          <a:xfrm>
            <a:off x="3769969" y="2346738"/>
            <a:ext cx="1503312" cy="2885978"/>
            <a:chOff x="3139825" y="0"/>
            <a:chExt cx="1503312" cy="2885978"/>
          </a:xfrm>
        </p:grpSpPr>
        <p:sp>
          <p:nvSpPr>
            <p:cNvPr id="259" name="Google Shape;259;p29"/>
            <p:cNvSpPr/>
            <p:nvPr/>
          </p:nvSpPr>
          <p:spPr>
            <a:xfrm>
              <a:off x="3139825" y="0"/>
              <a:ext cx="1503312" cy="2885978"/>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0" name="Google Shape;260;p29"/>
            <p:cNvSpPr/>
            <p:nvPr/>
          </p:nvSpPr>
          <p:spPr>
            <a:xfrm>
              <a:off x="3139825" y="1154391"/>
              <a:ext cx="1503312" cy="1154391"/>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None/>
              </a:pPr>
              <a:r>
                <a:rPr b="0" i="0" lang="de-DE" sz="1600" u="none" cap="none" strike="noStrike">
                  <a:solidFill>
                    <a:schemeClr val="lt1"/>
                  </a:solidFill>
                  <a:latin typeface="Trebuchet MS"/>
                  <a:ea typeface="Trebuchet MS"/>
                  <a:cs typeface="Trebuchet MS"/>
                  <a:sym typeface="Trebuchet MS"/>
                </a:rPr>
                <a:t>Ökonomische Aspekte </a:t>
              </a:r>
              <a:endParaRPr/>
            </a:p>
            <a:p>
              <a:pPr indent="0" lvl="0" marL="0" marR="0" rtl="0" algn="ctr">
                <a:lnSpc>
                  <a:spcPct val="90000"/>
                </a:lnSpc>
                <a:spcBef>
                  <a:spcPts val="560"/>
                </a:spcBef>
                <a:spcAft>
                  <a:spcPts val="0"/>
                </a:spcAft>
                <a:buNone/>
              </a:pPr>
              <a:r>
                <a:t/>
              </a:r>
              <a:endParaRPr b="0" i="0" sz="1600" u="none" cap="none" strike="noStrike">
                <a:solidFill>
                  <a:schemeClr val="lt1"/>
                </a:solidFill>
                <a:latin typeface="Trebuchet MS"/>
                <a:ea typeface="Trebuchet MS"/>
                <a:cs typeface="Trebuchet MS"/>
                <a:sym typeface="Trebuchet MS"/>
              </a:endParaRPr>
            </a:p>
            <a:p>
              <a:pPr indent="0" lvl="0" marL="0" marR="0" rtl="0" algn="ctr">
                <a:lnSpc>
                  <a:spcPct val="90000"/>
                </a:lnSpc>
                <a:spcBef>
                  <a:spcPts val="560"/>
                </a:spcBef>
                <a:spcAft>
                  <a:spcPts val="0"/>
                </a:spcAft>
                <a:buNone/>
              </a:pPr>
              <a:r>
                <a:rPr b="0" i="0" lang="de-DE" sz="1600" u="none" cap="none" strike="noStrike">
                  <a:solidFill>
                    <a:schemeClr val="lt1"/>
                  </a:solidFill>
                  <a:latin typeface="Trebuchet MS"/>
                  <a:ea typeface="Trebuchet MS"/>
                  <a:cs typeface="Trebuchet MS"/>
                  <a:sym typeface="Trebuchet MS"/>
                </a:rPr>
                <a:t>Unternehmen</a:t>
              </a:r>
              <a:endParaRPr/>
            </a:p>
            <a:p>
              <a:pPr indent="0" lvl="0" marL="0" marR="0" rtl="0" algn="ctr">
                <a:lnSpc>
                  <a:spcPct val="90000"/>
                </a:lnSpc>
                <a:spcBef>
                  <a:spcPts val="560"/>
                </a:spcBef>
                <a:spcAft>
                  <a:spcPts val="0"/>
                </a:spcAft>
                <a:buNone/>
              </a:pPr>
              <a:r>
                <a:rPr b="0" i="0" lang="de-DE" sz="1600" u="none" cap="none" strike="noStrike">
                  <a:solidFill>
                    <a:schemeClr val="lt1"/>
                  </a:solidFill>
                  <a:latin typeface="Trebuchet MS"/>
                  <a:ea typeface="Trebuchet MS"/>
                  <a:cs typeface="Trebuchet MS"/>
                  <a:sym typeface="Trebuchet MS"/>
                </a:rPr>
                <a:t>Bauherr:in</a:t>
              </a:r>
              <a:endParaRPr b="0" i="0" sz="1600" u="none" cap="none" strike="noStrike">
                <a:solidFill>
                  <a:schemeClr val="lt1"/>
                </a:solidFill>
                <a:latin typeface="Trebuchet MS"/>
                <a:ea typeface="Trebuchet MS"/>
                <a:cs typeface="Trebuchet MS"/>
                <a:sym typeface="Trebuchet MS"/>
              </a:endParaRPr>
            </a:p>
          </p:txBody>
        </p:sp>
      </p:grpSp>
      <p:grpSp>
        <p:nvGrpSpPr>
          <p:cNvPr id="261" name="Google Shape;261;p29"/>
          <p:cNvGrpSpPr/>
          <p:nvPr/>
        </p:nvGrpSpPr>
        <p:grpSpPr>
          <a:xfrm>
            <a:off x="5276814" y="2346738"/>
            <a:ext cx="1503312" cy="2885978"/>
            <a:chOff x="4646670" y="0"/>
            <a:chExt cx="1503312" cy="2885978"/>
          </a:xfrm>
        </p:grpSpPr>
        <p:sp>
          <p:nvSpPr>
            <p:cNvPr id="262" name="Google Shape;262;p29"/>
            <p:cNvSpPr/>
            <p:nvPr/>
          </p:nvSpPr>
          <p:spPr>
            <a:xfrm>
              <a:off x="4646670" y="0"/>
              <a:ext cx="1503312" cy="2885978"/>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3" name="Google Shape;263;p29"/>
            <p:cNvSpPr/>
            <p:nvPr/>
          </p:nvSpPr>
          <p:spPr>
            <a:xfrm>
              <a:off x="4646670" y="1154391"/>
              <a:ext cx="1503312" cy="1154391"/>
            </a:xfrm>
            <a:prstGeom prst="rect">
              <a:avLst/>
            </a:prstGeom>
            <a:noFill/>
            <a:ln>
              <a:noFill/>
            </a:ln>
          </p:spPr>
          <p:txBody>
            <a:bodyPr anchorCtr="0" anchor="ctr" bIns="120900" lIns="120900" spcFirstLastPara="1" rIns="120900" wrap="square" tIns="120900">
              <a:noAutofit/>
            </a:bodyPr>
            <a:lstStyle/>
            <a:p>
              <a:pPr indent="0" lvl="0" marL="0" marR="0" rtl="0" algn="ctr">
                <a:lnSpc>
                  <a:spcPct val="90000"/>
                </a:lnSpc>
                <a:spcBef>
                  <a:spcPts val="0"/>
                </a:spcBef>
                <a:spcAft>
                  <a:spcPts val="0"/>
                </a:spcAft>
                <a:buNone/>
              </a:pPr>
              <a:r>
                <a:rPr b="0" i="0" lang="de-DE" sz="1700" u="none" cap="none" strike="noStrike">
                  <a:solidFill>
                    <a:schemeClr val="lt1"/>
                  </a:solidFill>
                  <a:latin typeface="Trebuchet MS"/>
                  <a:ea typeface="Trebuchet MS"/>
                  <a:cs typeface="Trebuchet MS"/>
                  <a:sym typeface="Trebuchet MS"/>
                </a:rPr>
                <a:t>Politischer Aspekt</a:t>
              </a:r>
              <a:endParaRPr/>
            </a:p>
            <a:p>
              <a:pPr indent="0" lvl="0" marL="0" marR="0" rtl="0" algn="ctr">
                <a:lnSpc>
                  <a:spcPct val="90000"/>
                </a:lnSpc>
                <a:spcBef>
                  <a:spcPts val="595"/>
                </a:spcBef>
                <a:spcAft>
                  <a:spcPts val="0"/>
                </a:spcAft>
                <a:buNone/>
              </a:pPr>
              <a:r>
                <a:t/>
              </a:r>
              <a:endParaRPr b="0" i="0" sz="1700" u="none" cap="none" strike="noStrike">
                <a:solidFill>
                  <a:schemeClr val="lt1"/>
                </a:solidFill>
                <a:latin typeface="Trebuchet MS"/>
                <a:ea typeface="Trebuchet MS"/>
                <a:cs typeface="Trebuchet MS"/>
                <a:sym typeface="Trebuchet MS"/>
              </a:endParaRPr>
            </a:p>
            <a:p>
              <a:pPr indent="0" lvl="0" marL="0" marR="0" rtl="0" algn="ctr">
                <a:lnSpc>
                  <a:spcPct val="90000"/>
                </a:lnSpc>
                <a:spcBef>
                  <a:spcPts val="595"/>
                </a:spcBef>
                <a:spcAft>
                  <a:spcPts val="0"/>
                </a:spcAft>
                <a:buNone/>
              </a:pPr>
              <a:r>
                <a:t/>
              </a:r>
              <a:endParaRPr b="0" i="0" sz="1700" u="none" cap="none" strike="noStrike">
                <a:solidFill>
                  <a:schemeClr val="lt1"/>
                </a:solidFill>
                <a:latin typeface="Trebuchet MS"/>
                <a:ea typeface="Trebuchet MS"/>
                <a:cs typeface="Trebuchet MS"/>
                <a:sym typeface="Trebuchet MS"/>
              </a:endParaRPr>
            </a:p>
            <a:p>
              <a:pPr indent="0" lvl="0" marL="0" marR="0" rtl="0" algn="ctr">
                <a:lnSpc>
                  <a:spcPct val="90000"/>
                </a:lnSpc>
                <a:spcBef>
                  <a:spcPts val="595"/>
                </a:spcBef>
                <a:spcAft>
                  <a:spcPts val="0"/>
                </a:spcAft>
                <a:buNone/>
              </a:pPr>
              <a:r>
                <a:rPr b="0" i="0" lang="de-DE" sz="1700" u="none" cap="none" strike="noStrike">
                  <a:solidFill>
                    <a:schemeClr val="lt1"/>
                  </a:solidFill>
                  <a:latin typeface="Trebuchet MS"/>
                  <a:ea typeface="Trebuchet MS"/>
                  <a:cs typeface="Trebuchet MS"/>
                  <a:sym typeface="Trebuchet MS"/>
                </a:rPr>
                <a:t>Politiker:in</a:t>
              </a:r>
              <a:endParaRPr b="0" i="0" sz="1700" u="none" cap="none" strike="noStrike">
                <a:solidFill>
                  <a:schemeClr val="lt1"/>
                </a:solidFill>
                <a:latin typeface="Trebuchet MS"/>
                <a:ea typeface="Trebuchet MS"/>
                <a:cs typeface="Trebuchet MS"/>
                <a:sym typeface="Trebuchet MS"/>
              </a:endParaRPr>
            </a:p>
          </p:txBody>
        </p:sp>
      </p:grpSp>
      <p:sp>
        <p:nvSpPr>
          <p:cNvPr id="264" name="Google Shape;264;p29"/>
          <p:cNvSpPr/>
          <p:nvPr/>
        </p:nvSpPr>
        <p:spPr>
          <a:xfrm>
            <a:off x="876200" y="4871968"/>
            <a:ext cx="5659304" cy="216448"/>
          </a:xfrm>
          <a:prstGeom prst="leftRightArrow">
            <a:avLst>
              <a:gd fmla="val 50000" name="adj1"/>
              <a:gd fmla="val 50000" name="adj2"/>
            </a:avLst>
          </a:prstGeom>
          <a:solidFill>
            <a:srgbClr val="AFB7D2"/>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